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86" r:id="rId5"/>
    <p:sldId id="319" r:id="rId6"/>
    <p:sldId id="360" r:id="rId7"/>
    <p:sldId id="327" r:id="rId8"/>
    <p:sldId id="328" r:id="rId9"/>
    <p:sldId id="359" r:id="rId10"/>
    <p:sldId id="341" r:id="rId11"/>
    <p:sldId id="342" r:id="rId12"/>
    <p:sldId id="343" r:id="rId13"/>
    <p:sldId id="339" r:id="rId14"/>
    <p:sldId id="340" r:id="rId15"/>
    <p:sldId id="345" r:id="rId16"/>
    <p:sldId id="346" r:id="rId17"/>
    <p:sldId id="315" r:id="rId18"/>
    <p:sldId id="348" r:id="rId19"/>
    <p:sldId id="349" r:id="rId20"/>
    <p:sldId id="350" r:id="rId21"/>
    <p:sldId id="351" r:id="rId22"/>
    <p:sldId id="352" r:id="rId23"/>
    <p:sldId id="363" r:id="rId24"/>
    <p:sldId id="361" r:id="rId25"/>
    <p:sldId id="356" r:id="rId26"/>
    <p:sldId id="362" r:id="rId27"/>
    <p:sldId id="354" r:id="rId28"/>
    <p:sldId id="355" r:id="rId29"/>
    <p:sldId id="357" r:id="rId30"/>
    <p:sldId id="358" r:id="rId31"/>
    <p:sldId id="347" r:id="rId32"/>
    <p:sldId id="31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704" userDrawn="1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16" userDrawn="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0" userDrawn="1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221" y="77"/>
      </p:cViewPr>
      <p:guideLst>
        <p:guide orient="horz" pos="4142"/>
        <p:guide orient="horz" pos="3655"/>
        <p:guide orient="horz" pos="1704"/>
        <p:guide orient="horz" pos="688"/>
        <p:guide orient="horz" pos="2808"/>
        <p:guide orient="horz" pos="174"/>
        <p:guide orient="horz" pos="128"/>
        <p:guide pos="5616"/>
        <p:guide pos="136"/>
        <p:guide pos="589"/>
        <p:guide pos="3572"/>
        <p:guide pos="5160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175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04DDC-DD6D-4D46-86F2-81B11B985A1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558AA1-9397-439A-BC18-723DBDBEC3E1}">
      <dgm:prSet phldrT="[Text]"/>
      <dgm:spPr/>
      <dgm:t>
        <a:bodyPr/>
        <a:lstStyle/>
        <a:p>
          <a:r>
            <a:rPr lang="en-US" dirty="0"/>
            <a:t>WBS 121.5</a:t>
          </a:r>
        </a:p>
        <a:p>
          <a:r>
            <a:rPr lang="en-US" dirty="0"/>
            <a:t>Conventional Facilities</a:t>
          </a:r>
        </a:p>
      </dgm:t>
    </dgm:pt>
    <dgm:pt modelId="{23761546-BAFB-4ECC-8454-89DA0AF02720}" type="parTrans" cxnId="{4E508B8E-8BE4-4BF4-85E1-2B20BF2028B1}">
      <dgm:prSet/>
      <dgm:spPr/>
      <dgm:t>
        <a:bodyPr/>
        <a:lstStyle/>
        <a:p>
          <a:endParaRPr lang="en-US"/>
        </a:p>
      </dgm:t>
    </dgm:pt>
    <dgm:pt modelId="{945A1720-A062-4A5B-9848-CB72B2021381}" type="sibTrans" cxnId="{4E508B8E-8BE4-4BF4-85E1-2B20BF2028B1}">
      <dgm:prSet/>
      <dgm:spPr/>
      <dgm:t>
        <a:bodyPr/>
        <a:lstStyle/>
        <a:p>
          <a:endParaRPr lang="en-US"/>
        </a:p>
      </dgm:t>
    </dgm:pt>
    <dgm:pt modelId="{A5515308-A172-4E57-9939-12C994D93D04}">
      <dgm:prSet phldrT="[Text]"/>
      <dgm:spPr/>
      <dgm:t>
        <a:bodyPr/>
        <a:lstStyle/>
        <a:p>
          <a:r>
            <a:rPr lang="en-US" dirty="0"/>
            <a:t>WBS 121.2.</a:t>
          </a:r>
        </a:p>
        <a:p>
          <a:r>
            <a:rPr lang="en-US" dirty="0"/>
            <a:t>SL/SRF and Cryo Systems</a:t>
          </a:r>
        </a:p>
        <a:p>
          <a:r>
            <a:rPr lang="en-US" dirty="0"/>
            <a:t>Impact on schedule and cost</a:t>
          </a:r>
        </a:p>
      </dgm:t>
    </dgm:pt>
    <dgm:pt modelId="{73F8B81A-E23B-4EC6-814D-E450572C92CC}" type="parTrans" cxnId="{F8D7B3C4-8651-4F1B-950A-373FA8D8FF7C}">
      <dgm:prSet/>
      <dgm:spPr/>
      <dgm:t>
        <a:bodyPr/>
        <a:lstStyle/>
        <a:p>
          <a:endParaRPr lang="en-US"/>
        </a:p>
      </dgm:t>
    </dgm:pt>
    <dgm:pt modelId="{B5998792-D1B4-46F3-AC5C-7755C19720C5}" type="sibTrans" cxnId="{F8D7B3C4-8651-4F1B-950A-373FA8D8FF7C}">
      <dgm:prSet/>
      <dgm:spPr/>
      <dgm:t>
        <a:bodyPr/>
        <a:lstStyle/>
        <a:p>
          <a:endParaRPr lang="en-US"/>
        </a:p>
      </dgm:t>
    </dgm:pt>
    <dgm:pt modelId="{05C1FEC9-756C-471C-8A1C-CDE8F7100A2E}">
      <dgm:prSet phldrT="[Text]"/>
      <dgm:spPr/>
      <dgm:t>
        <a:bodyPr/>
        <a:lstStyle/>
        <a:p>
          <a:r>
            <a:rPr lang="en-US" dirty="0"/>
            <a:t>WBS 121.3.19</a:t>
          </a:r>
        </a:p>
        <a:p>
          <a:r>
            <a:rPr lang="en-US" dirty="0"/>
            <a:t>SL/Support Systems</a:t>
          </a:r>
        </a:p>
        <a:p>
          <a:r>
            <a:rPr lang="en-US" dirty="0"/>
            <a:t>Impact on technical and schedule</a:t>
          </a:r>
        </a:p>
      </dgm:t>
    </dgm:pt>
    <dgm:pt modelId="{63AD768B-E061-44B6-B066-688CF337FF67}" type="parTrans" cxnId="{CD925B4E-7DEF-4EDB-82A5-EE81F6A43AD4}">
      <dgm:prSet/>
      <dgm:spPr/>
      <dgm:t>
        <a:bodyPr/>
        <a:lstStyle/>
        <a:p>
          <a:endParaRPr lang="en-US"/>
        </a:p>
      </dgm:t>
    </dgm:pt>
    <dgm:pt modelId="{FE61EB52-8DE7-4995-8E5D-97DB77725235}" type="sibTrans" cxnId="{CD925B4E-7DEF-4EDB-82A5-EE81F6A43AD4}">
      <dgm:prSet/>
      <dgm:spPr/>
      <dgm:t>
        <a:bodyPr/>
        <a:lstStyle/>
        <a:p>
          <a:endParaRPr lang="en-US"/>
        </a:p>
      </dgm:t>
    </dgm:pt>
    <dgm:pt modelId="{816CE96B-AB1B-4191-A368-46F34BA14032}">
      <dgm:prSet phldrT="[Text]"/>
      <dgm:spPr/>
      <dgm:t>
        <a:bodyPr/>
        <a:lstStyle/>
        <a:p>
          <a:r>
            <a:rPr lang="en-US" dirty="0"/>
            <a:t>WBS 121.3.22 SL/Installation, Integration and Commissioning</a:t>
          </a:r>
        </a:p>
        <a:p>
          <a:r>
            <a:rPr lang="en-US" dirty="0"/>
            <a:t>Impact on Cost and Schedule</a:t>
          </a:r>
        </a:p>
      </dgm:t>
    </dgm:pt>
    <dgm:pt modelId="{5AF53294-A0F1-4215-9D10-8DC6A8F9903E}" type="parTrans" cxnId="{B80AC5C1-22BB-406D-A6B9-86EF446E9C88}">
      <dgm:prSet/>
      <dgm:spPr/>
      <dgm:t>
        <a:bodyPr/>
        <a:lstStyle/>
        <a:p>
          <a:endParaRPr lang="en-US"/>
        </a:p>
      </dgm:t>
    </dgm:pt>
    <dgm:pt modelId="{FDAD5E0E-C376-4C62-ACB6-C226ECF24276}" type="sibTrans" cxnId="{B80AC5C1-22BB-406D-A6B9-86EF446E9C88}">
      <dgm:prSet/>
      <dgm:spPr/>
      <dgm:t>
        <a:bodyPr/>
        <a:lstStyle/>
        <a:p>
          <a:endParaRPr lang="en-US"/>
        </a:p>
      </dgm:t>
    </dgm:pt>
    <dgm:pt modelId="{E0DB9EF5-B064-4808-97A6-374AFA382C20}">
      <dgm:prSet/>
      <dgm:spPr/>
      <dgm:t>
        <a:bodyPr/>
        <a:lstStyle/>
        <a:p>
          <a:r>
            <a:rPr lang="en-US" dirty="0"/>
            <a:t>WBS 121.4</a:t>
          </a:r>
        </a:p>
        <a:p>
          <a:r>
            <a:rPr lang="en-US" dirty="0"/>
            <a:t>Existing Rings</a:t>
          </a:r>
        </a:p>
        <a:p>
          <a:r>
            <a:rPr lang="en-US" dirty="0"/>
            <a:t>Impact on Schedule and Cost</a:t>
          </a:r>
        </a:p>
      </dgm:t>
    </dgm:pt>
    <dgm:pt modelId="{068FE88C-E33A-4D5C-A1D7-D900FC62D719}" type="parTrans" cxnId="{11242984-DA1C-4040-B08B-FDA505B9DD14}">
      <dgm:prSet/>
      <dgm:spPr/>
      <dgm:t>
        <a:bodyPr/>
        <a:lstStyle/>
        <a:p>
          <a:endParaRPr lang="en-US"/>
        </a:p>
      </dgm:t>
    </dgm:pt>
    <dgm:pt modelId="{2C68B6EB-7796-4F38-9CB8-D47DDE8D7A89}" type="sibTrans" cxnId="{11242984-DA1C-4040-B08B-FDA505B9DD14}">
      <dgm:prSet/>
      <dgm:spPr/>
      <dgm:t>
        <a:bodyPr/>
        <a:lstStyle/>
        <a:p>
          <a:endParaRPr lang="en-US"/>
        </a:p>
      </dgm:t>
    </dgm:pt>
    <dgm:pt modelId="{256C0B61-4356-4E3D-81BE-7AEEAA3288A1}" type="pres">
      <dgm:prSet presAssocID="{1FB04DDC-DD6D-4D46-86F2-81B11B985A1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3CF0D9-DFA3-4EA2-A499-9B0AAF9B6A9A}" type="pres">
      <dgm:prSet presAssocID="{58558AA1-9397-439A-BC18-723DBDBEC3E1}" presName="centerShape" presStyleLbl="node0" presStyleIdx="0" presStyleCnt="1"/>
      <dgm:spPr/>
    </dgm:pt>
    <dgm:pt modelId="{C4DD0858-651D-459C-B7E7-E8AE7440AAEB}" type="pres">
      <dgm:prSet presAssocID="{73F8B81A-E23B-4EC6-814D-E450572C92CC}" presName="parTrans" presStyleLbl="bgSibTrans2D1" presStyleIdx="0" presStyleCnt="4"/>
      <dgm:spPr/>
    </dgm:pt>
    <dgm:pt modelId="{4E53E2C4-FF61-4375-8D61-0EC32A5028D6}" type="pres">
      <dgm:prSet presAssocID="{A5515308-A172-4E57-9939-12C994D93D04}" presName="node" presStyleLbl="node1" presStyleIdx="0" presStyleCnt="4">
        <dgm:presLayoutVars>
          <dgm:bulletEnabled val="1"/>
        </dgm:presLayoutVars>
      </dgm:prSet>
      <dgm:spPr/>
    </dgm:pt>
    <dgm:pt modelId="{4A16FED8-75AC-4F3F-A1CF-4A2420FA2966}" type="pres">
      <dgm:prSet presAssocID="{63AD768B-E061-44B6-B066-688CF337FF67}" presName="parTrans" presStyleLbl="bgSibTrans2D1" presStyleIdx="1" presStyleCnt="4"/>
      <dgm:spPr/>
    </dgm:pt>
    <dgm:pt modelId="{66A41A31-4C6A-4E91-AA33-CF887908DA9A}" type="pres">
      <dgm:prSet presAssocID="{05C1FEC9-756C-471C-8A1C-CDE8F7100A2E}" presName="node" presStyleLbl="node1" presStyleIdx="1" presStyleCnt="4">
        <dgm:presLayoutVars>
          <dgm:bulletEnabled val="1"/>
        </dgm:presLayoutVars>
      </dgm:prSet>
      <dgm:spPr/>
    </dgm:pt>
    <dgm:pt modelId="{2E7D659E-4FF4-41F5-9208-1DB6B8B95B3B}" type="pres">
      <dgm:prSet presAssocID="{5AF53294-A0F1-4215-9D10-8DC6A8F9903E}" presName="parTrans" presStyleLbl="bgSibTrans2D1" presStyleIdx="2" presStyleCnt="4"/>
      <dgm:spPr/>
    </dgm:pt>
    <dgm:pt modelId="{22EFD0B7-BC88-41F2-A563-C8586CE00168}" type="pres">
      <dgm:prSet presAssocID="{816CE96B-AB1B-4191-A368-46F34BA14032}" presName="node" presStyleLbl="node1" presStyleIdx="2" presStyleCnt="4" custScaleX="139208">
        <dgm:presLayoutVars>
          <dgm:bulletEnabled val="1"/>
        </dgm:presLayoutVars>
      </dgm:prSet>
      <dgm:spPr/>
    </dgm:pt>
    <dgm:pt modelId="{4B6E5406-444E-42AE-94FB-9C21AD291D78}" type="pres">
      <dgm:prSet presAssocID="{068FE88C-E33A-4D5C-A1D7-D900FC62D719}" presName="parTrans" presStyleLbl="bgSibTrans2D1" presStyleIdx="3" presStyleCnt="4"/>
      <dgm:spPr/>
    </dgm:pt>
    <dgm:pt modelId="{6065FF16-B9FD-4274-B5E0-411145A36DE9}" type="pres">
      <dgm:prSet presAssocID="{E0DB9EF5-B064-4808-97A6-374AFA382C20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55631-36A8-4C9F-8A12-7AED24DE25FB}" type="presOf" srcId="{73F8B81A-E23B-4EC6-814D-E450572C92CC}" destId="{C4DD0858-651D-459C-B7E7-E8AE7440AAEB}" srcOrd="0" destOrd="0" presId="urn:microsoft.com/office/officeart/2005/8/layout/radial4"/>
    <dgm:cxn modelId="{E4647A38-5AF9-4011-B875-1995F238C41E}" type="presOf" srcId="{05C1FEC9-756C-471C-8A1C-CDE8F7100A2E}" destId="{66A41A31-4C6A-4E91-AA33-CF887908DA9A}" srcOrd="0" destOrd="0" presId="urn:microsoft.com/office/officeart/2005/8/layout/radial4"/>
    <dgm:cxn modelId="{8F8F4F39-9228-4B8E-9978-3C9349A6305A}" type="presOf" srcId="{5AF53294-A0F1-4215-9D10-8DC6A8F9903E}" destId="{2E7D659E-4FF4-41F5-9208-1DB6B8B95B3B}" srcOrd="0" destOrd="0" presId="urn:microsoft.com/office/officeart/2005/8/layout/radial4"/>
    <dgm:cxn modelId="{9BAFE041-FAFF-4B5F-A7F6-D4D9A2DA2DF2}" type="presOf" srcId="{068FE88C-E33A-4D5C-A1D7-D900FC62D719}" destId="{4B6E5406-444E-42AE-94FB-9C21AD291D78}" srcOrd="0" destOrd="0" presId="urn:microsoft.com/office/officeart/2005/8/layout/radial4"/>
    <dgm:cxn modelId="{1C9A9C49-5ADB-42FE-A2B1-AC11863B606A}" type="presOf" srcId="{1FB04DDC-DD6D-4D46-86F2-81B11B985A17}" destId="{256C0B61-4356-4E3D-81BE-7AEEAA3288A1}" srcOrd="0" destOrd="0" presId="urn:microsoft.com/office/officeart/2005/8/layout/radial4"/>
    <dgm:cxn modelId="{91F6084C-ECE6-4A63-8007-626E2B0F2F71}" type="presOf" srcId="{A5515308-A172-4E57-9939-12C994D93D04}" destId="{4E53E2C4-FF61-4375-8D61-0EC32A5028D6}" srcOrd="0" destOrd="0" presId="urn:microsoft.com/office/officeart/2005/8/layout/radial4"/>
    <dgm:cxn modelId="{CD925B4E-7DEF-4EDB-82A5-EE81F6A43AD4}" srcId="{58558AA1-9397-439A-BC18-723DBDBEC3E1}" destId="{05C1FEC9-756C-471C-8A1C-CDE8F7100A2E}" srcOrd="1" destOrd="0" parTransId="{63AD768B-E061-44B6-B066-688CF337FF67}" sibTransId="{FE61EB52-8DE7-4995-8E5D-97DB77725235}"/>
    <dgm:cxn modelId="{4AB4C055-17A9-4EB2-BA9D-FE1D89F95798}" type="presOf" srcId="{E0DB9EF5-B064-4808-97A6-374AFA382C20}" destId="{6065FF16-B9FD-4274-B5E0-411145A36DE9}" srcOrd="0" destOrd="0" presId="urn:microsoft.com/office/officeart/2005/8/layout/radial4"/>
    <dgm:cxn modelId="{11242984-DA1C-4040-B08B-FDA505B9DD14}" srcId="{58558AA1-9397-439A-BC18-723DBDBEC3E1}" destId="{E0DB9EF5-B064-4808-97A6-374AFA382C20}" srcOrd="3" destOrd="0" parTransId="{068FE88C-E33A-4D5C-A1D7-D900FC62D719}" sibTransId="{2C68B6EB-7796-4F38-9CB8-D47DDE8D7A89}"/>
    <dgm:cxn modelId="{F1136687-B10B-4D90-A8C5-76568D90354D}" type="presOf" srcId="{816CE96B-AB1B-4191-A368-46F34BA14032}" destId="{22EFD0B7-BC88-41F2-A563-C8586CE00168}" srcOrd="0" destOrd="0" presId="urn:microsoft.com/office/officeart/2005/8/layout/radial4"/>
    <dgm:cxn modelId="{4E508B8E-8BE4-4BF4-85E1-2B20BF2028B1}" srcId="{1FB04DDC-DD6D-4D46-86F2-81B11B985A17}" destId="{58558AA1-9397-439A-BC18-723DBDBEC3E1}" srcOrd="0" destOrd="0" parTransId="{23761546-BAFB-4ECC-8454-89DA0AF02720}" sibTransId="{945A1720-A062-4A5B-9848-CB72B2021381}"/>
    <dgm:cxn modelId="{7995C1BC-73EB-439E-869F-0AEBBF9DA8DA}" type="presOf" srcId="{58558AA1-9397-439A-BC18-723DBDBEC3E1}" destId="{B33CF0D9-DFA3-4EA2-A499-9B0AAF9B6A9A}" srcOrd="0" destOrd="0" presId="urn:microsoft.com/office/officeart/2005/8/layout/radial4"/>
    <dgm:cxn modelId="{B80AC5C1-22BB-406D-A6B9-86EF446E9C88}" srcId="{58558AA1-9397-439A-BC18-723DBDBEC3E1}" destId="{816CE96B-AB1B-4191-A368-46F34BA14032}" srcOrd="2" destOrd="0" parTransId="{5AF53294-A0F1-4215-9D10-8DC6A8F9903E}" sibTransId="{FDAD5E0E-C376-4C62-ACB6-C226ECF24276}"/>
    <dgm:cxn modelId="{F8D7B3C4-8651-4F1B-950A-373FA8D8FF7C}" srcId="{58558AA1-9397-439A-BC18-723DBDBEC3E1}" destId="{A5515308-A172-4E57-9939-12C994D93D04}" srcOrd="0" destOrd="0" parTransId="{73F8B81A-E23B-4EC6-814D-E450572C92CC}" sibTransId="{B5998792-D1B4-46F3-AC5C-7755C19720C5}"/>
    <dgm:cxn modelId="{1AC91FEF-C7B6-4CBD-B9CD-1CE708238627}" type="presOf" srcId="{63AD768B-E061-44B6-B066-688CF337FF67}" destId="{4A16FED8-75AC-4F3F-A1CF-4A2420FA2966}" srcOrd="0" destOrd="0" presId="urn:microsoft.com/office/officeart/2005/8/layout/radial4"/>
    <dgm:cxn modelId="{10304296-2896-4EA7-85F3-B3E77BEA583A}" type="presParOf" srcId="{256C0B61-4356-4E3D-81BE-7AEEAA3288A1}" destId="{B33CF0D9-DFA3-4EA2-A499-9B0AAF9B6A9A}" srcOrd="0" destOrd="0" presId="urn:microsoft.com/office/officeart/2005/8/layout/radial4"/>
    <dgm:cxn modelId="{28F3B704-FCD3-4953-8420-E56CBCE17D6D}" type="presParOf" srcId="{256C0B61-4356-4E3D-81BE-7AEEAA3288A1}" destId="{C4DD0858-651D-459C-B7E7-E8AE7440AAEB}" srcOrd="1" destOrd="0" presId="urn:microsoft.com/office/officeart/2005/8/layout/radial4"/>
    <dgm:cxn modelId="{A9D0AAA3-1D51-444E-B2E9-D5BED52FCDD1}" type="presParOf" srcId="{256C0B61-4356-4E3D-81BE-7AEEAA3288A1}" destId="{4E53E2C4-FF61-4375-8D61-0EC32A5028D6}" srcOrd="2" destOrd="0" presId="urn:microsoft.com/office/officeart/2005/8/layout/radial4"/>
    <dgm:cxn modelId="{5D63E6B1-F28A-4F27-8900-9D8231CA0358}" type="presParOf" srcId="{256C0B61-4356-4E3D-81BE-7AEEAA3288A1}" destId="{4A16FED8-75AC-4F3F-A1CF-4A2420FA2966}" srcOrd="3" destOrd="0" presId="urn:microsoft.com/office/officeart/2005/8/layout/radial4"/>
    <dgm:cxn modelId="{DDA7E917-2AE8-4E47-9DE9-4B9BD1A730D6}" type="presParOf" srcId="{256C0B61-4356-4E3D-81BE-7AEEAA3288A1}" destId="{66A41A31-4C6A-4E91-AA33-CF887908DA9A}" srcOrd="4" destOrd="0" presId="urn:microsoft.com/office/officeart/2005/8/layout/radial4"/>
    <dgm:cxn modelId="{EC676287-BA0A-48C6-98F2-63460EC5BDB4}" type="presParOf" srcId="{256C0B61-4356-4E3D-81BE-7AEEAA3288A1}" destId="{2E7D659E-4FF4-41F5-9208-1DB6B8B95B3B}" srcOrd="5" destOrd="0" presId="urn:microsoft.com/office/officeart/2005/8/layout/radial4"/>
    <dgm:cxn modelId="{A8A1DB6A-0538-4BF8-920E-9735F00604CE}" type="presParOf" srcId="{256C0B61-4356-4E3D-81BE-7AEEAA3288A1}" destId="{22EFD0B7-BC88-41F2-A563-C8586CE00168}" srcOrd="6" destOrd="0" presId="urn:microsoft.com/office/officeart/2005/8/layout/radial4"/>
    <dgm:cxn modelId="{0E2F3A0F-125A-48AC-B691-86E87FA982FC}" type="presParOf" srcId="{256C0B61-4356-4E3D-81BE-7AEEAA3288A1}" destId="{4B6E5406-444E-42AE-94FB-9C21AD291D78}" srcOrd="7" destOrd="0" presId="urn:microsoft.com/office/officeart/2005/8/layout/radial4"/>
    <dgm:cxn modelId="{D5D2673E-9A0F-4AE2-B697-D7B60AED6EB2}" type="presParOf" srcId="{256C0B61-4356-4E3D-81BE-7AEEAA3288A1}" destId="{6065FF16-B9FD-4274-B5E0-411145A36DE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04DDC-DD6D-4D46-86F2-81B11B985A17}" type="doc">
      <dgm:prSet loTypeId="urn:microsoft.com/office/officeart/2005/8/layout/radial5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8558AA1-9397-439A-BC18-723DBDBEC3E1}">
      <dgm:prSet phldrT="[Text]"/>
      <dgm:spPr/>
      <dgm:t>
        <a:bodyPr/>
        <a:lstStyle/>
        <a:p>
          <a:r>
            <a:rPr lang="en-US" dirty="0"/>
            <a:t>WBS 121.5.2</a:t>
          </a:r>
        </a:p>
        <a:p>
          <a:r>
            <a:rPr lang="en-US" dirty="0"/>
            <a:t>Site Preparation</a:t>
          </a:r>
        </a:p>
      </dgm:t>
    </dgm:pt>
    <dgm:pt modelId="{23761546-BAFB-4ECC-8454-89DA0AF02720}" type="parTrans" cxnId="{4E508B8E-8BE4-4BF4-85E1-2B20BF2028B1}">
      <dgm:prSet/>
      <dgm:spPr/>
      <dgm:t>
        <a:bodyPr/>
        <a:lstStyle/>
        <a:p>
          <a:endParaRPr lang="en-US"/>
        </a:p>
      </dgm:t>
    </dgm:pt>
    <dgm:pt modelId="{945A1720-A062-4A5B-9848-CB72B2021381}" type="sibTrans" cxnId="{4E508B8E-8BE4-4BF4-85E1-2B20BF2028B1}">
      <dgm:prSet/>
      <dgm:spPr/>
      <dgm:t>
        <a:bodyPr/>
        <a:lstStyle/>
        <a:p>
          <a:endParaRPr lang="en-US"/>
        </a:p>
      </dgm:t>
    </dgm:pt>
    <dgm:pt modelId="{E0DB9EF5-B064-4808-97A6-374AFA382C20}">
      <dgm:prSet custT="1"/>
      <dgm:spPr/>
      <dgm:t>
        <a:bodyPr/>
        <a:lstStyle/>
        <a:p>
          <a:r>
            <a:rPr lang="en-US" sz="1000" dirty="0"/>
            <a:t>WBS 121.5.3</a:t>
          </a:r>
        </a:p>
        <a:p>
          <a:r>
            <a:rPr lang="en-US" sz="1000" dirty="0"/>
            <a:t>Cryo Plant Building</a:t>
          </a:r>
        </a:p>
      </dgm:t>
    </dgm:pt>
    <dgm:pt modelId="{068FE88C-E33A-4D5C-A1D7-D900FC62D719}" type="parTrans" cxnId="{11242984-DA1C-4040-B08B-FDA505B9DD14}">
      <dgm:prSet/>
      <dgm:spPr/>
      <dgm:t>
        <a:bodyPr/>
        <a:lstStyle/>
        <a:p>
          <a:endParaRPr lang="en-US" dirty="0"/>
        </a:p>
      </dgm:t>
    </dgm:pt>
    <dgm:pt modelId="{2C68B6EB-7796-4F38-9CB8-D47DDE8D7A89}" type="sibTrans" cxnId="{11242984-DA1C-4040-B08B-FDA505B9DD14}">
      <dgm:prSet/>
      <dgm:spPr/>
      <dgm:t>
        <a:bodyPr/>
        <a:lstStyle/>
        <a:p>
          <a:endParaRPr lang="en-US"/>
        </a:p>
      </dgm:t>
    </dgm:pt>
    <dgm:pt modelId="{95F7788F-EEAF-41F5-A2F5-0FFABDB59B02}">
      <dgm:prSet/>
      <dgm:spPr/>
      <dgm:t>
        <a:bodyPr/>
        <a:lstStyle/>
        <a:p>
          <a:r>
            <a:rPr lang="en-US" dirty="0"/>
            <a:t>Existing Fermilab Infrastructure</a:t>
          </a:r>
        </a:p>
      </dgm:t>
    </dgm:pt>
    <dgm:pt modelId="{8449D770-3C65-4759-9096-1A2BAB60AF50}" type="parTrans" cxnId="{11C6FFA5-0551-4E3A-9C2D-32AE7F6DBB6D}">
      <dgm:prSet/>
      <dgm:spPr/>
      <dgm:t>
        <a:bodyPr/>
        <a:lstStyle/>
        <a:p>
          <a:endParaRPr lang="en-US" dirty="0"/>
        </a:p>
      </dgm:t>
    </dgm:pt>
    <dgm:pt modelId="{132DAEA3-E52B-4C37-9119-6857798454EA}" type="sibTrans" cxnId="{11C6FFA5-0551-4E3A-9C2D-32AE7F6DBB6D}">
      <dgm:prSet/>
      <dgm:spPr/>
      <dgm:t>
        <a:bodyPr/>
        <a:lstStyle/>
        <a:p>
          <a:endParaRPr lang="en-US"/>
        </a:p>
      </dgm:t>
    </dgm:pt>
    <dgm:pt modelId="{4B4EE2CC-1EA1-4854-A4EC-EC20417D2292}">
      <dgm:prSet custRadScaleRad="111663" custRadScaleInc="-4652"/>
      <dgm:spPr/>
      <dgm:t>
        <a:bodyPr/>
        <a:lstStyle/>
        <a:p>
          <a:endParaRPr lang="en-US"/>
        </a:p>
      </dgm:t>
    </dgm:pt>
    <dgm:pt modelId="{1EEDC67F-D8CD-4DA3-82BE-C910E183D47D}" type="parTrans" cxnId="{8C82F412-3A10-4335-91C7-71B1B3689C76}">
      <dgm:prSet custScaleX="148077" custScaleY="5620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790F409-5D36-485A-8BAA-7AF43C18A940}" type="sibTrans" cxnId="{8C82F412-3A10-4335-91C7-71B1B3689C76}">
      <dgm:prSet/>
      <dgm:spPr/>
      <dgm:t>
        <a:bodyPr/>
        <a:lstStyle/>
        <a:p>
          <a:endParaRPr lang="en-US"/>
        </a:p>
      </dgm:t>
    </dgm:pt>
    <dgm:pt modelId="{92191771-14AE-41D2-983D-33A5D4803199}">
      <dgm:prSet/>
      <dgm:spPr/>
      <dgm:t>
        <a:bodyPr/>
        <a:lstStyle/>
        <a:p>
          <a:r>
            <a:rPr lang="en-US" dirty="0"/>
            <a:t>WBS 121.5.5 Linac Complex</a:t>
          </a:r>
        </a:p>
      </dgm:t>
    </dgm:pt>
    <dgm:pt modelId="{F8993F42-A099-4848-A31B-0B34244142F6}" type="parTrans" cxnId="{1FA61F39-090C-4EBC-8629-9AC5EACCA51B}">
      <dgm:prSet/>
      <dgm:spPr/>
      <dgm:t>
        <a:bodyPr/>
        <a:lstStyle/>
        <a:p>
          <a:endParaRPr lang="en-US" dirty="0"/>
        </a:p>
      </dgm:t>
    </dgm:pt>
    <dgm:pt modelId="{04DEC77E-484B-4086-8F7F-9810982F1C2F}" type="sibTrans" cxnId="{1FA61F39-090C-4EBC-8629-9AC5EACCA51B}">
      <dgm:prSet/>
      <dgm:spPr/>
      <dgm:t>
        <a:bodyPr/>
        <a:lstStyle/>
        <a:p>
          <a:endParaRPr lang="en-US"/>
        </a:p>
      </dgm:t>
    </dgm:pt>
    <dgm:pt modelId="{C4EC0128-5204-4AE7-8C64-5A17DC282D4C}">
      <dgm:prSet/>
      <dgm:spPr/>
      <dgm:t>
        <a:bodyPr/>
        <a:lstStyle/>
        <a:p>
          <a:r>
            <a:rPr lang="en-US" dirty="0"/>
            <a:t>WBS 121.5.4 Utility Plant Building </a:t>
          </a:r>
        </a:p>
      </dgm:t>
    </dgm:pt>
    <dgm:pt modelId="{28622FCB-3C35-4251-A0B8-1F17763FD1E2}" type="parTrans" cxnId="{CB13D44A-D4D4-430A-9DE3-E4F43BBCC0CD}">
      <dgm:prSet/>
      <dgm:spPr/>
      <dgm:t>
        <a:bodyPr/>
        <a:lstStyle/>
        <a:p>
          <a:endParaRPr lang="en-US" dirty="0"/>
        </a:p>
      </dgm:t>
    </dgm:pt>
    <dgm:pt modelId="{618B7A02-301D-4B73-87EA-EC853FF38A4D}" type="sibTrans" cxnId="{CB13D44A-D4D4-430A-9DE3-E4F43BBCC0CD}">
      <dgm:prSet/>
      <dgm:spPr/>
      <dgm:t>
        <a:bodyPr/>
        <a:lstStyle/>
        <a:p>
          <a:endParaRPr lang="en-US"/>
        </a:p>
      </dgm:t>
    </dgm:pt>
    <dgm:pt modelId="{29078BC4-8F13-49D6-A39F-E396AA06660B}" type="pres">
      <dgm:prSet presAssocID="{1FB04DDC-DD6D-4D46-86F2-81B11B985A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5C4720-E5DF-4845-9FC8-F68CAA292ADC}" type="pres">
      <dgm:prSet presAssocID="{58558AA1-9397-439A-BC18-723DBDBEC3E1}" presName="centerShape" presStyleLbl="node0" presStyleIdx="0" presStyleCnt="1"/>
      <dgm:spPr/>
    </dgm:pt>
    <dgm:pt modelId="{1CA454ED-AA89-4662-903F-B42CC9D8351C}" type="pres">
      <dgm:prSet presAssocID="{8449D770-3C65-4759-9096-1A2BAB60AF50}" presName="parTrans" presStyleLbl="sibTrans2D1" presStyleIdx="0" presStyleCnt="4" custScaleX="148077" custScaleY="56201"/>
      <dgm:spPr>
        <a:prstGeom prst="leftRightArrow">
          <a:avLst/>
        </a:prstGeom>
      </dgm:spPr>
    </dgm:pt>
    <dgm:pt modelId="{B2353B9B-44BC-424C-AE61-F37EF1455D70}" type="pres">
      <dgm:prSet presAssocID="{8449D770-3C65-4759-9096-1A2BAB60AF50}" presName="connectorText" presStyleLbl="sibTrans2D1" presStyleIdx="0" presStyleCnt="4"/>
      <dgm:spPr/>
    </dgm:pt>
    <dgm:pt modelId="{13DA1658-A01A-49D1-AAFE-ED518ED5EAE8}" type="pres">
      <dgm:prSet presAssocID="{95F7788F-EEAF-41F5-A2F5-0FFABDB59B02}" presName="node" presStyleLbl="node1" presStyleIdx="0" presStyleCnt="4" custRadScaleRad="100273" custRadScaleInc="4687">
        <dgm:presLayoutVars>
          <dgm:bulletEnabled val="1"/>
        </dgm:presLayoutVars>
      </dgm:prSet>
      <dgm:spPr/>
    </dgm:pt>
    <dgm:pt modelId="{576CE296-808C-413F-8CC1-55C7BA0905BE}" type="pres">
      <dgm:prSet presAssocID="{F8993F42-A099-4848-A31B-0B34244142F6}" presName="parTrans" presStyleLbl="sibTrans2D1" presStyleIdx="1" presStyleCnt="4" custScaleX="148077" custScaleY="56201"/>
      <dgm:spPr>
        <a:prstGeom prst="leftRightArrow">
          <a:avLst/>
        </a:prstGeom>
      </dgm:spPr>
    </dgm:pt>
    <dgm:pt modelId="{8BE29E01-5DDB-48EE-B08D-C387C996306A}" type="pres">
      <dgm:prSet presAssocID="{F8993F42-A099-4848-A31B-0B34244142F6}" presName="connectorText" presStyleLbl="sibTrans2D1" presStyleIdx="1" presStyleCnt="4"/>
      <dgm:spPr/>
    </dgm:pt>
    <dgm:pt modelId="{2144588E-73CE-44A2-B25C-3F3D76B5F62A}" type="pres">
      <dgm:prSet presAssocID="{92191771-14AE-41D2-983D-33A5D4803199}" presName="node" presStyleLbl="node1" presStyleIdx="1" presStyleCnt="4" custRadScaleRad="111663" custRadScaleInc="-4652">
        <dgm:presLayoutVars>
          <dgm:bulletEnabled val="1"/>
        </dgm:presLayoutVars>
      </dgm:prSet>
      <dgm:spPr/>
    </dgm:pt>
    <dgm:pt modelId="{6B40C6DF-95CC-42A0-8F2A-59C61372434D}" type="pres">
      <dgm:prSet presAssocID="{28622FCB-3C35-4251-A0B8-1F17763FD1E2}" presName="parTrans" presStyleLbl="sibTrans2D1" presStyleIdx="2" presStyleCnt="4" custScaleX="148077" custScaleY="56201"/>
      <dgm:spPr>
        <a:prstGeom prst="leftRightArrow">
          <a:avLst/>
        </a:prstGeom>
      </dgm:spPr>
    </dgm:pt>
    <dgm:pt modelId="{6CEF44CF-990D-46E1-82BC-97B5E684DEFE}" type="pres">
      <dgm:prSet presAssocID="{28622FCB-3C35-4251-A0B8-1F17763FD1E2}" presName="connectorText" presStyleLbl="sibTrans2D1" presStyleIdx="2" presStyleCnt="4"/>
      <dgm:spPr/>
    </dgm:pt>
    <dgm:pt modelId="{6130032A-9C2A-46C4-920D-152617050821}" type="pres">
      <dgm:prSet presAssocID="{C4EC0128-5204-4AE7-8C64-5A17DC282D4C}" presName="node" presStyleLbl="node1" presStyleIdx="2" presStyleCnt="4" custRadScaleRad="111663" custRadScaleInc="-4652">
        <dgm:presLayoutVars>
          <dgm:bulletEnabled val="1"/>
        </dgm:presLayoutVars>
      </dgm:prSet>
      <dgm:spPr/>
    </dgm:pt>
    <dgm:pt modelId="{EC24515E-5BBF-47B2-95AF-509549C05533}" type="pres">
      <dgm:prSet presAssocID="{068FE88C-E33A-4D5C-A1D7-D900FC62D719}" presName="parTrans" presStyleLbl="sibTrans2D1" presStyleIdx="3" presStyleCnt="4" custScaleX="148077" custScaleY="56201"/>
      <dgm:spPr>
        <a:prstGeom prst="leftRightArrow">
          <a:avLst/>
        </a:prstGeom>
      </dgm:spPr>
    </dgm:pt>
    <dgm:pt modelId="{7AF05FD8-032F-4A2A-B9F3-B28446E89721}" type="pres">
      <dgm:prSet presAssocID="{068FE88C-E33A-4D5C-A1D7-D900FC62D719}" presName="connectorText" presStyleLbl="sibTrans2D1" presStyleIdx="3" presStyleCnt="4"/>
      <dgm:spPr/>
    </dgm:pt>
    <dgm:pt modelId="{57A4EC26-6A49-4823-A7E8-896227415FD2}" type="pres">
      <dgm:prSet presAssocID="{E0DB9EF5-B064-4808-97A6-374AFA382C20}" presName="node" presStyleLbl="node1" presStyleIdx="3" presStyleCnt="4" custRadScaleRad="111663" custRadScaleInc="-4652">
        <dgm:presLayoutVars>
          <dgm:bulletEnabled val="1"/>
        </dgm:presLayoutVars>
      </dgm:prSet>
      <dgm:spPr/>
    </dgm:pt>
  </dgm:ptLst>
  <dgm:cxnLst>
    <dgm:cxn modelId="{04ACBB03-6E23-4819-8CE4-2A866CEA5C72}" type="presOf" srcId="{1FB04DDC-DD6D-4D46-86F2-81B11B985A17}" destId="{29078BC4-8F13-49D6-A39F-E396AA06660B}" srcOrd="0" destOrd="0" presId="urn:microsoft.com/office/officeart/2005/8/layout/radial5"/>
    <dgm:cxn modelId="{478EEC09-FBD3-4D88-9051-89BF480239AC}" type="presOf" srcId="{068FE88C-E33A-4D5C-A1D7-D900FC62D719}" destId="{EC24515E-5BBF-47B2-95AF-509549C05533}" srcOrd="0" destOrd="0" presId="urn:microsoft.com/office/officeart/2005/8/layout/radial5"/>
    <dgm:cxn modelId="{7FA20410-9F47-42BA-A607-0E54BD3207DC}" type="presOf" srcId="{28622FCB-3C35-4251-A0B8-1F17763FD1E2}" destId="{6CEF44CF-990D-46E1-82BC-97B5E684DEFE}" srcOrd="1" destOrd="0" presId="urn:microsoft.com/office/officeart/2005/8/layout/radial5"/>
    <dgm:cxn modelId="{8C82F412-3A10-4335-91C7-71B1B3689C76}" srcId="{1FB04DDC-DD6D-4D46-86F2-81B11B985A17}" destId="{4B4EE2CC-1EA1-4854-A4EC-EC20417D2292}" srcOrd="1" destOrd="0" parTransId="{1EEDC67F-D8CD-4DA3-82BE-C910E183D47D}" sibTransId="{E790F409-5D36-485A-8BAA-7AF43C18A940}"/>
    <dgm:cxn modelId="{0D0B6F17-C07F-4C1F-87B9-08B2CD566F6F}" type="presOf" srcId="{E0DB9EF5-B064-4808-97A6-374AFA382C20}" destId="{57A4EC26-6A49-4823-A7E8-896227415FD2}" srcOrd="0" destOrd="0" presId="urn:microsoft.com/office/officeart/2005/8/layout/radial5"/>
    <dgm:cxn modelId="{EF5B6228-F50D-4A68-BFAC-B12D33FDD5A3}" type="presOf" srcId="{92191771-14AE-41D2-983D-33A5D4803199}" destId="{2144588E-73CE-44A2-B25C-3F3D76B5F62A}" srcOrd="0" destOrd="0" presId="urn:microsoft.com/office/officeart/2005/8/layout/radial5"/>
    <dgm:cxn modelId="{1FA61F39-090C-4EBC-8629-9AC5EACCA51B}" srcId="{58558AA1-9397-439A-BC18-723DBDBEC3E1}" destId="{92191771-14AE-41D2-983D-33A5D4803199}" srcOrd="1" destOrd="0" parTransId="{F8993F42-A099-4848-A31B-0B34244142F6}" sibTransId="{04DEC77E-484B-4086-8F7F-9810982F1C2F}"/>
    <dgm:cxn modelId="{CB13D44A-D4D4-430A-9DE3-E4F43BBCC0CD}" srcId="{58558AA1-9397-439A-BC18-723DBDBEC3E1}" destId="{C4EC0128-5204-4AE7-8C64-5A17DC282D4C}" srcOrd="2" destOrd="0" parTransId="{28622FCB-3C35-4251-A0B8-1F17763FD1E2}" sibTransId="{618B7A02-301D-4B73-87EA-EC853FF38A4D}"/>
    <dgm:cxn modelId="{A9D0774B-BCC0-4065-A5B6-7191AAF223C9}" type="presOf" srcId="{068FE88C-E33A-4D5C-A1D7-D900FC62D719}" destId="{7AF05FD8-032F-4A2A-B9F3-B28446E89721}" srcOrd="1" destOrd="0" presId="urn:microsoft.com/office/officeart/2005/8/layout/radial5"/>
    <dgm:cxn modelId="{C78D0E6C-E919-4C95-B53F-3AFB66C2665A}" type="presOf" srcId="{C4EC0128-5204-4AE7-8C64-5A17DC282D4C}" destId="{6130032A-9C2A-46C4-920D-152617050821}" srcOrd="0" destOrd="0" presId="urn:microsoft.com/office/officeart/2005/8/layout/radial5"/>
    <dgm:cxn modelId="{CB41626C-A0B0-4AF7-BF2B-D28D09365C30}" type="presOf" srcId="{F8993F42-A099-4848-A31B-0B34244142F6}" destId="{576CE296-808C-413F-8CC1-55C7BA0905BE}" srcOrd="0" destOrd="0" presId="urn:microsoft.com/office/officeart/2005/8/layout/radial5"/>
    <dgm:cxn modelId="{AFA06F6D-384E-4B95-8268-B4BFA35968DB}" type="presOf" srcId="{8449D770-3C65-4759-9096-1A2BAB60AF50}" destId="{B2353B9B-44BC-424C-AE61-F37EF1455D70}" srcOrd="1" destOrd="0" presId="urn:microsoft.com/office/officeart/2005/8/layout/radial5"/>
    <dgm:cxn modelId="{643A7C4D-A06F-4C9B-8969-A644B584C9E6}" type="presOf" srcId="{58558AA1-9397-439A-BC18-723DBDBEC3E1}" destId="{1C5C4720-E5DF-4845-9FC8-F68CAA292ADC}" srcOrd="0" destOrd="0" presId="urn:microsoft.com/office/officeart/2005/8/layout/radial5"/>
    <dgm:cxn modelId="{5939D471-D85B-464C-A566-3B8919E9BBFC}" type="presOf" srcId="{28622FCB-3C35-4251-A0B8-1F17763FD1E2}" destId="{6B40C6DF-95CC-42A0-8F2A-59C61372434D}" srcOrd="0" destOrd="0" presId="urn:microsoft.com/office/officeart/2005/8/layout/radial5"/>
    <dgm:cxn modelId="{7D3C7E78-4426-412B-AB03-77B2B2C8CD04}" type="presOf" srcId="{F8993F42-A099-4848-A31B-0B34244142F6}" destId="{8BE29E01-5DDB-48EE-B08D-C387C996306A}" srcOrd="1" destOrd="0" presId="urn:microsoft.com/office/officeart/2005/8/layout/radial5"/>
    <dgm:cxn modelId="{11242984-DA1C-4040-B08B-FDA505B9DD14}" srcId="{58558AA1-9397-439A-BC18-723DBDBEC3E1}" destId="{E0DB9EF5-B064-4808-97A6-374AFA382C20}" srcOrd="3" destOrd="0" parTransId="{068FE88C-E33A-4D5C-A1D7-D900FC62D719}" sibTransId="{2C68B6EB-7796-4F38-9CB8-D47DDE8D7A89}"/>
    <dgm:cxn modelId="{4E508B8E-8BE4-4BF4-85E1-2B20BF2028B1}" srcId="{1FB04DDC-DD6D-4D46-86F2-81B11B985A17}" destId="{58558AA1-9397-439A-BC18-723DBDBEC3E1}" srcOrd="0" destOrd="0" parTransId="{23761546-BAFB-4ECC-8454-89DA0AF02720}" sibTransId="{945A1720-A062-4A5B-9848-CB72B2021381}"/>
    <dgm:cxn modelId="{11C6FFA5-0551-4E3A-9C2D-32AE7F6DBB6D}" srcId="{58558AA1-9397-439A-BC18-723DBDBEC3E1}" destId="{95F7788F-EEAF-41F5-A2F5-0FFABDB59B02}" srcOrd="0" destOrd="0" parTransId="{8449D770-3C65-4759-9096-1A2BAB60AF50}" sibTransId="{132DAEA3-E52B-4C37-9119-6857798454EA}"/>
    <dgm:cxn modelId="{FD6E34D1-7FAB-4134-BF13-C7FB791AC094}" type="presOf" srcId="{95F7788F-EEAF-41F5-A2F5-0FFABDB59B02}" destId="{13DA1658-A01A-49D1-AAFE-ED518ED5EAE8}" srcOrd="0" destOrd="0" presId="urn:microsoft.com/office/officeart/2005/8/layout/radial5"/>
    <dgm:cxn modelId="{07EDDAF5-9E14-4F71-8BA0-B6C414523996}" type="presOf" srcId="{8449D770-3C65-4759-9096-1A2BAB60AF50}" destId="{1CA454ED-AA89-4662-903F-B42CC9D8351C}" srcOrd="0" destOrd="0" presId="urn:microsoft.com/office/officeart/2005/8/layout/radial5"/>
    <dgm:cxn modelId="{AEF93AB8-94EF-4EED-A81E-7D18DF188B19}" type="presParOf" srcId="{29078BC4-8F13-49D6-A39F-E396AA06660B}" destId="{1C5C4720-E5DF-4845-9FC8-F68CAA292ADC}" srcOrd="0" destOrd="0" presId="urn:microsoft.com/office/officeart/2005/8/layout/radial5"/>
    <dgm:cxn modelId="{85B2041B-CCED-49C5-94E9-56FC420810FA}" type="presParOf" srcId="{29078BC4-8F13-49D6-A39F-E396AA06660B}" destId="{1CA454ED-AA89-4662-903F-B42CC9D8351C}" srcOrd="1" destOrd="0" presId="urn:microsoft.com/office/officeart/2005/8/layout/radial5"/>
    <dgm:cxn modelId="{DE4FF0DD-8AF9-47C7-B30A-4DF4AE4D8C88}" type="presParOf" srcId="{1CA454ED-AA89-4662-903F-B42CC9D8351C}" destId="{B2353B9B-44BC-424C-AE61-F37EF1455D70}" srcOrd="0" destOrd="0" presId="urn:microsoft.com/office/officeart/2005/8/layout/radial5"/>
    <dgm:cxn modelId="{2D247617-01FD-47A3-B934-F19B41A726AD}" type="presParOf" srcId="{29078BC4-8F13-49D6-A39F-E396AA06660B}" destId="{13DA1658-A01A-49D1-AAFE-ED518ED5EAE8}" srcOrd="2" destOrd="0" presId="urn:microsoft.com/office/officeart/2005/8/layout/radial5"/>
    <dgm:cxn modelId="{CBA899EC-3F93-456D-A305-9FF6B8A2AC63}" type="presParOf" srcId="{29078BC4-8F13-49D6-A39F-E396AA06660B}" destId="{576CE296-808C-413F-8CC1-55C7BA0905BE}" srcOrd="3" destOrd="0" presId="urn:microsoft.com/office/officeart/2005/8/layout/radial5"/>
    <dgm:cxn modelId="{EBD881E2-5A52-4D6A-94A2-91511FA3B117}" type="presParOf" srcId="{576CE296-808C-413F-8CC1-55C7BA0905BE}" destId="{8BE29E01-5DDB-48EE-B08D-C387C996306A}" srcOrd="0" destOrd="0" presId="urn:microsoft.com/office/officeart/2005/8/layout/radial5"/>
    <dgm:cxn modelId="{9EF5ACED-DBB5-4457-8320-FED14E4D0FE1}" type="presParOf" srcId="{29078BC4-8F13-49D6-A39F-E396AA06660B}" destId="{2144588E-73CE-44A2-B25C-3F3D76B5F62A}" srcOrd="4" destOrd="0" presId="urn:microsoft.com/office/officeart/2005/8/layout/radial5"/>
    <dgm:cxn modelId="{12DEFD70-5BB9-4B3C-A4BF-BA971624C5DB}" type="presParOf" srcId="{29078BC4-8F13-49D6-A39F-E396AA06660B}" destId="{6B40C6DF-95CC-42A0-8F2A-59C61372434D}" srcOrd="5" destOrd="0" presId="urn:microsoft.com/office/officeart/2005/8/layout/radial5"/>
    <dgm:cxn modelId="{5F860589-AA14-4335-B533-D102CF70A3F6}" type="presParOf" srcId="{6B40C6DF-95CC-42A0-8F2A-59C61372434D}" destId="{6CEF44CF-990D-46E1-82BC-97B5E684DEFE}" srcOrd="0" destOrd="0" presId="urn:microsoft.com/office/officeart/2005/8/layout/radial5"/>
    <dgm:cxn modelId="{03A27838-2173-46FA-828F-F8EF991302A5}" type="presParOf" srcId="{29078BC4-8F13-49D6-A39F-E396AA06660B}" destId="{6130032A-9C2A-46C4-920D-152617050821}" srcOrd="6" destOrd="0" presId="urn:microsoft.com/office/officeart/2005/8/layout/radial5"/>
    <dgm:cxn modelId="{5036A743-42F7-4B4E-A13A-9B4FC84C0D2A}" type="presParOf" srcId="{29078BC4-8F13-49D6-A39F-E396AA06660B}" destId="{EC24515E-5BBF-47B2-95AF-509549C05533}" srcOrd="7" destOrd="0" presId="urn:microsoft.com/office/officeart/2005/8/layout/radial5"/>
    <dgm:cxn modelId="{424E1B94-42AE-4012-ACF8-3228915F9762}" type="presParOf" srcId="{EC24515E-5BBF-47B2-95AF-509549C05533}" destId="{7AF05FD8-032F-4A2A-B9F3-B28446E89721}" srcOrd="0" destOrd="0" presId="urn:microsoft.com/office/officeart/2005/8/layout/radial5"/>
    <dgm:cxn modelId="{4FFEA041-7B9F-4A5D-8D4F-B8840788B9E5}" type="presParOf" srcId="{29078BC4-8F13-49D6-A39F-E396AA06660B}" destId="{57A4EC26-6A49-4823-A7E8-896227415FD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F0D9-DFA3-4EA2-A499-9B0AAF9B6A9A}">
      <dsp:nvSpPr>
        <dsp:cNvPr id="0" name=""/>
        <dsp:cNvSpPr/>
      </dsp:nvSpPr>
      <dsp:spPr>
        <a:xfrm>
          <a:off x="1570170" y="1666019"/>
          <a:ext cx="1161495" cy="11614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WBS 121.5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Conventional Facilities</a:t>
          </a:r>
        </a:p>
      </dsp:txBody>
      <dsp:txXfrm>
        <a:off x="1740267" y="1836116"/>
        <a:ext cx="821301" cy="821301"/>
      </dsp:txXfrm>
    </dsp:sp>
    <dsp:sp modelId="{C4DD0858-651D-459C-B7E7-E8AE7440AAEB}">
      <dsp:nvSpPr>
        <dsp:cNvPr id="0" name=""/>
        <dsp:cNvSpPr/>
      </dsp:nvSpPr>
      <dsp:spPr>
        <a:xfrm rot="11700000">
          <a:off x="535139" y="1784298"/>
          <a:ext cx="1015048" cy="3310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E2C4-FF61-4375-8D61-0EC32A5028D6}">
      <dsp:nvSpPr>
        <dsp:cNvPr id="0" name=""/>
        <dsp:cNvSpPr/>
      </dsp:nvSpPr>
      <dsp:spPr>
        <a:xfrm>
          <a:off x="722" y="1377086"/>
          <a:ext cx="1103420" cy="8827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WBS 121.2.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SL/SRF and Cryo Systems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Impact on schedule and cost</a:t>
          </a:r>
        </a:p>
      </dsp:txBody>
      <dsp:txXfrm>
        <a:off x="26576" y="1402940"/>
        <a:ext cx="1051712" cy="831028"/>
      </dsp:txXfrm>
    </dsp:sp>
    <dsp:sp modelId="{4A16FED8-75AC-4F3F-A1CF-4A2420FA2966}">
      <dsp:nvSpPr>
        <dsp:cNvPr id="0" name=""/>
        <dsp:cNvSpPr/>
      </dsp:nvSpPr>
      <dsp:spPr>
        <a:xfrm rot="14700000">
          <a:off x="1158503" y="1041403"/>
          <a:ext cx="1015048" cy="3310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838933"/>
            <a:satOff val="-33333"/>
            <a:lumOff val="-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41A31-4C6A-4E91-AA33-CF887908DA9A}">
      <dsp:nvSpPr>
        <dsp:cNvPr id="0" name=""/>
        <dsp:cNvSpPr/>
      </dsp:nvSpPr>
      <dsp:spPr>
        <a:xfrm>
          <a:off x="899827" y="305574"/>
          <a:ext cx="1103420" cy="882736"/>
        </a:xfrm>
        <a:prstGeom prst="roundRect">
          <a:avLst>
            <a:gd name="adj" fmla="val 10000"/>
          </a:avLst>
        </a:prstGeom>
        <a:solidFill>
          <a:schemeClr val="accent5">
            <a:hueOff val="-3838933"/>
            <a:satOff val="-33333"/>
            <a:lumOff val="-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WBS 121.3.19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SL/Support Systems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Impact on technical and schedule</a:t>
          </a:r>
        </a:p>
      </dsp:txBody>
      <dsp:txXfrm>
        <a:off x="925681" y="331428"/>
        <a:ext cx="1051712" cy="831028"/>
      </dsp:txXfrm>
    </dsp:sp>
    <dsp:sp modelId="{2E7D659E-4FF4-41F5-9208-1DB6B8B95B3B}">
      <dsp:nvSpPr>
        <dsp:cNvPr id="0" name=""/>
        <dsp:cNvSpPr/>
      </dsp:nvSpPr>
      <dsp:spPr>
        <a:xfrm rot="17700000">
          <a:off x="2128284" y="1041403"/>
          <a:ext cx="1015048" cy="3310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677866"/>
            <a:satOff val="-66667"/>
            <a:lumOff val="-128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FD0B7-BC88-41F2-A563-C8586CE00168}">
      <dsp:nvSpPr>
        <dsp:cNvPr id="0" name=""/>
        <dsp:cNvSpPr/>
      </dsp:nvSpPr>
      <dsp:spPr>
        <a:xfrm>
          <a:off x="2082272" y="305574"/>
          <a:ext cx="1536050" cy="882736"/>
        </a:xfrm>
        <a:prstGeom prst="roundRect">
          <a:avLst>
            <a:gd name="adj" fmla="val 10000"/>
          </a:avLst>
        </a:prstGeom>
        <a:solidFill>
          <a:schemeClr val="accent5">
            <a:hueOff val="-7677866"/>
            <a:satOff val="-66667"/>
            <a:lumOff val="-128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WBS 121.3.22 SL/Installation, Integration and Commissioning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Impact on Cost and Schedule</a:t>
          </a:r>
        </a:p>
      </dsp:txBody>
      <dsp:txXfrm>
        <a:off x="2108126" y="331428"/>
        <a:ext cx="1484342" cy="831028"/>
      </dsp:txXfrm>
    </dsp:sp>
    <dsp:sp modelId="{4B6E5406-444E-42AE-94FB-9C21AD291D78}">
      <dsp:nvSpPr>
        <dsp:cNvPr id="0" name=""/>
        <dsp:cNvSpPr/>
      </dsp:nvSpPr>
      <dsp:spPr>
        <a:xfrm rot="20700000">
          <a:off x="2751647" y="1784298"/>
          <a:ext cx="1015048" cy="3310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1516798"/>
            <a:satOff val="-100000"/>
            <a:lumOff val="-1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5FF16-B9FD-4274-B5E0-411145A36DE9}">
      <dsp:nvSpPr>
        <dsp:cNvPr id="0" name=""/>
        <dsp:cNvSpPr/>
      </dsp:nvSpPr>
      <dsp:spPr>
        <a:xfrm>
          <a:off x="3197692" y="1377086"/>
          <a:ext cx="1103420" cy="882736"/>
        </a:xfrm>
        <a:prstGeom prst="roundRect">
          <a:avLst>
            <a:gd name="adj" fmla="val 10000"/>
          </a:avLst>
        </a:prstGeom>
        <a:solidFill>
          <a:schemeClr val="accent5">
            <a:hueOff val="-11516798"/>
            <a:satOff val="-100000"/>
            <a:lumOff val="-1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WBS 121.4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Existing Rings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Impact on Schedule and Cost</a:t>
          </a:r>
        </a:p>
      </dsp:txBody>
      <dsp:txXfrm>
        <a:off x="3223546" y="1402940"/>
        <a:ext cx="1051712" cy="83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C4720-E5DF-4845-9FC8-F68CAA292ADC}">
      <dsp:nvSpPr>
        <dsp:cNvPr id="0" name=""/>
        <dsp:cNvSpPr/>
      </dsp:nvSpPr>
      <dsp:spPr>
        <a:xfrm>
          <a:off x="2185328" y="1290745"/>
          <a:ext cx="780576" cy="7805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WBS 121.5.2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Site Preparation</a:t>
          </a:r>
        </a:p>
      </dsp:txBody>
      <dsp:txXfrm>
        <a:off x="2299641" y="1405058"/>
        <a:ext cx="551950" cy="551950"/>
      </dsp:txXfrm>
    </dsp:sp>
    <dsp:sp modelId="{1CA454ED-AA89-4662-903F-B42CC9D8351C}">
      <dsp:nvSpPr>
        <dsp:cNvPr id="0" name=""/>
        <dsp:cNvSpPr/>
      </dsp:nvSpPr>
      <dsp:spPr>
        <a:xfrm rot="16326634">
          <a:off x="2471696" y="1063356"/>
          <a:ext cx="247869" cy="149155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493245" y="1115545"/>
        <a:ext cx="203123" cy="89493"/>
      </dsp:txXfrm>
    </dsp:sp>
    <dsp:sp modelId="{13DA1658-A01A-49D1-AAFE-ED518ED5EAE8}">
      <dsp:nvSpPr>
        <dsp:cNvPr id="0" name=""/>
        <dsp:cNvSpPr/>
      </dsp:nvSpPr>
      <dsp:spPr>
        <a:xfrm>
          <a:off x="2131728" y="0"/>
          <a:ext cx="975720" cy="975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Existing Fermilab Infrastructure</a:t>
          </a:r>
        </a:p>
      </dsp:txBody>
      <dsp:txXfrm>
        <a:off x="2274619" y="142891"/>
        <a:ext cx="689938" cy="689938"/>
      </dsp:txXfrm>
    </dsp:sp>
    <dsp:sp modelId="{576CE296-808C-413F-8CC1-55C7BA0905BE}">
      <dsp:nvSpPr>
        <dsp:cNvPr id="0" name=""/>
        <dsp:cNvSpPr/>
      </dsp:nvSpPr>
      <dsp:spPr>
        <a:xfrm rot="21474396">
          <a:off x="3007383" y="1584185"/>
          <a:ext cx="355009" cy="149155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3007398" y="1614833"/>
        <a:ext cx="310263" cy="89493"/>
      </dsp:txXfrm>
    </dsp:sp>
    <dsp:sp modelId="{2144588E-73CE-44A2-B25C-3F3D76B5F62A}">
      <dsp:nvSpPr>
        <dsp:cNvPr id="0" name=""/>
        <dsp:cNvSpPr/>
      </dsp:nvSpPr>
      <dsp:spPr>
        <a:xfrm>
          <a:off x="3417368" y="1144572"/>
          <a:ext cx="975720" cy="975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WBS 121.5.5 Linac Complex</a:t>
          </a:r>
        </a:p>
      </dsp:txBody>
      <dsp:txXfrm>
        <a:off x="3560259" y="1287463"/>
        <a:ext cx="689938" cy="689938"/>
      </dsp:txXfrm>
    </dsp:sp>
    <dsp:sp modelId="{6B40C6DF-95CC-42A0-8F2A-59C61372434D}">
      <dsp:nvSpPr>
        <dsp:cNvPr id="0" name=""/>
        <dsp:cNvSpPr/>
      </dsp:nvSpPr>
      <dsp:spPr>
        <a:xfrm rot="5260048">
          <a:off x="2473733" y="2149561"/>
          <a:ext cx="248010" cy="149155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495195" y="2157038"/>
        <a:ext cx="203264" cy="89493"/>
      </dsp:txXfrm>
    </dsp:sp>
    <dsp:sp modelId="{6130032A-9C2A-46C4-920D-152617050821}">
      <dsp:nvSpPr>
        <dsp:cNvPr id="0" name=""/>
        <dsp:cNvSpPr/>
      </dsp:nvSpPr>
      <dsp:spPr>
        <a:xfrm>
          <a:off x="2136357" y="2386347"/>
          <a:ext cx="975720" cy="975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WBS 121.5.4 Utility Plant Building </a:t>
          </a:r>
        </a:p>
      </dsp:txBody>
      <dsp:txXfrm>
        <a:off x="2279248" y="2529238"/>
        <a:ext cx="689938" cy="689938"/>
      </dsp:txXfrm>
    </dsp:sp>
    <dsp:sp modelId="{EC24515E-5BBF-47B2-95AF-509549C05533}">
      <dsp:nvSpPr>
        <dsp:cNvPr id="0" name=""/>
        <dsp:cNvSpPr/>
      </dsp:nvSpPr>
      <dsp:spPr>
        <a:xfrm rot="10674396">
          <a:off x="1788840" y="1628727"/>
          <a:ext cx="355009" cy="149155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 rot="10800000">
        <a:off x="1833571" y="1657741"/>
        <a:ext cx="310263" cy="89493"/>
      </dsp:txXfrm>
    </dsp:sp>
    <dsp:sp modelId="{57A4EC26-6A49-4823-A7E8-896227415FD2}">
      <dsp:nvSpPr>
        <dsp:cNvPr id="0" name=""/>
        <dsp:cNvSpPr/>
      </dsp:nvSpPr>
      <dsp:spPr>
        <a:xfrm>
          <a:off x="758144" y="1241774"/>
          <a:ext cx="975720" cy="975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WBS 121.5.3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Cryo Plant Building</a:t>
          </a:r>
        </a:p>
      </dsp:txBody>
      <dsp:txXfrm>
        <a:off x="901035" y="1384665"/>
        <a:ext cx="689938" cy="68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0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0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9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7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3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0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1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3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3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9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0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9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9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00ECC-A02D-41AC-97DE-BD113929DD7B}"/>
              </a:ext>
            </a:extLst>
          </p:cNvPr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2F3745-3C52-4C29-ADE8-6C7902B5587B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France/CEA/Irfu,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Dixon</a:t>
            </a:r>
          </a:p>
          <a:p>
            <a:r>
              <a:rPr lang="en-US" dirty="0"/>
              <a:t>PIP-II DOE Independent Project Review</a:t>
            </a:r>
          </a:p>
          <a:p>
            <a:r>
              <a:rPr lang="en-US" dirty="0"/>
              <a:t>12-14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WBS 121.5 – Conventional Facilities</a:t>
            </a:r>
          </a:p>
          <a:p>
            <a:r>
              <a:rPr lang="en-US" sz="1800" dirty="0"/>
              <a:t>Cost and Schedule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Estimate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2" y="1134300"/>
            <a:ext cx="3228938" cy="2090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847" y="3358895"/>
            <a:ext cx="1914434" cy="2477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ight Brace 10"/>
          <p:cNvSpPr/>
          <p:nvPr/>
        </p:nvSpPr>
        <p:spPr>
          <a:xfrm>
            <a:off x="3479380" y="1011555"/>
            <a:ext cx="629705" cy="4983480"/>
          </a:xfrm>
          <a:prstGeom prst="rightBrace">
            <a:avLst>
              <a:gd name="adj1" fmla="val 8333"/>
              <a:gd name="adj2" fmla="val 5034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3136" y="6091369"/>
            <a:ext cx="30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PIP-II-doc-581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32" y="1191701"/>
            <a:ext cx="1869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Initial Tasking for A/E Team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67" y="3376107"/>
            <a:ext cx="1556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Conceptual Design drawings and Estimate Assumptions developed with input from stakeholders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705" y="873743"/>
            <a:ext cx="2090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Drawings from PIP-II-doc-1155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32" y="1499478"/>
            <a:ext cx="2439035" cy="315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301382" y="4283809"/>
            <a:ext cx="4565650" cy="2031325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/>
                </a:solidFill>
              </a:rPr>
              <a:t>The preliminary construction schedule should instead focus on the completion of </a:t>
            </a:r>
            <a:r>
              <a:rPr lang="en-US" sz="1400" b="1" i="1" dirty="0">
                <a:solidFill>
                  <a:schemeClr val="accent6"/>
                </a:solidFill>
              </a:rPr>
              <a:t>major milestones </a:t>
            </a:r>
            <a:r>
              <a:rPr lang="en-US" sz="1400" i="1" dirty="0">
                <a:solidFill>
                  <a:schemeClr val="accent6"/>
                </a:solidFill>
              </a:rPr>
              <a:t>(eg: excavation complete, foundation complete, building shell complete, beneficial occupancy, etc.) within the overall schedule to provide a reasonable prediction of one possible construction scenario.  This schedule information will be included in the PIP-II resource loaded schedule as a </a:t>
            </a:r>
            <a:r>
              <a:rPr lang="en-US" sz="1400" b="1" i="1" dirty="0">
                <a:solidFill>
                  <a:schemeClr val="accent6"/>
                </a:solidFill>
              </a:rPr>
              <a:t>planning package </a:t>
            </a:r>
            <a:r>
              <a:rPr lang="en-US" sz="1400" i="1" dirty="0">
                <a:solidFill>
                  <a:schemeClr val="accent6"/>
                </a:solidFill>
              </a:rPr>
              <a:t>that will be updated with further information and details as they become available.</a:t>
            </a:r>
          </a:p>
        </p:txBody>
      </p:sp>
    </p:spTree>
    <p:extLst>
      <p:ext uri="{BB962C8B-B14F-4D97-AF65-F5344CB8AC3E}">
        <p14:creationId xmlns:p14="http://schemas.microsoft.com/office/powerpoint/2010/main" val="394334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Estimate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2" y="930095"/>
            <a:ext cx="6154549" cy="3982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3136" y="6091369"/>
            <a:ext cx="514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PIP-II-doc-581 and in each Basis of Estimate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1764" y="1272762"/>
            <a:ext cx="3983635" cy="1323439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Considered Planning Packages;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Technically driven schedules;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Focused on subproject interface milestones.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275" y="4167643"/>
            <a:ext cx="6154549" cy="1796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13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Durations – A/E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4779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Architect/Engineering Firm;</a:t>
            </a:r>
          </a:p>
          <a:p>
            <a:pPr lvl="1"/>
            <a:r>
              <a:rPr lang="en-US" dirty="0"/>
              <a:t>Review of Historic Data from Fermilab projects;</a:t>
            </a:r>
          </a:p>
          <a:p>
            <a:pPr lvl="1"/>
            <a:r>
              <a:rPr lang="en-US" dirty="0"/>
              <a:t>Includes turnaround times for Request for Proposal (RFP), Requisition Approval and Issue PO;</a:t>
            </a:r>
          </a:p>
          <a:p>
            <a:pPr lvl="1"/>
            <a:r>
              <a:rPr lang="en-US" dirty="0"/>
              <a:t>Average of </a:t>
            </a:r>
            <a:r>
              <a:rPr lang="en-US" b="1" dirty="0">
                <a:solidFill>
                  <a:schemeClr val="accent6"/>
                </a:solidFill>
              </a:rPr>
              <a:t>30 working days.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36" y="6091369"/>
            <a:ext cx="30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PIP-II-doc-318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67659"/>
            <a:ext cx="4287069" cy="262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38883"/>
            <a:ext cx="5341429" cy="1387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454261" y="3365920"/>
            <a:ext cx="140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/>
                </a:solidFill>
              </a:rPr>
              <a:t>30 Working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203" y="3899753"/>
            <a:ext cx="279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Historic data from previous projects</a:t>
            </a:r>
          </a:p>
        </p:txBody>
      </p:sp>
    </p:spTree>
    <p:extLst>
      <p:ext uri="{BB962C8B-B14F-4D97-AF65-F5344CB8AC3E}">
        <p14:creationId xmlns:p14="http://schemas.microsoft.com/office/powerpoint/2010/main" val="203032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Durations –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6059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Construction Subcontracts;</a:t>
            </a:r>
          </a:p>
          <a:p>
            <a:pPr lvl="1"/>
            <a:r>
              <a:rPr lang="en-US" dirty="0"/>
              <a:t>Review of Historic Data from Fermilab projects;</a:t>
            </a:r>
          </a:p>
          <a:p>
            <a:pPr lvl="1"/>
            <a:r>
              <a:rPr lang="en-US" dirty="0"/>
              <a:t>Includes turnaround times for Requisition Approval, Request for Proposal (RFP) and Issue Notice To Proceed (NTP);</a:t>
            </a:r>
          </a:p>
          <a:p>
            <a:pPr lvl="1"/>
            <a:r>
              <a:rPr lang="en-US" dirty="0"/>
              <a:t>Average of </a:t>
            </a:r>
            <a:r>
              <a:rPr lang="en-US" b="1" dirty="0">
                <a:solidFill>
                  <a:schemeClr val="accent3"/>
                </a:solidFill>
              </a:rPr>
              <a:t>107 working days </a:t>
            </a:r>
            <a:r>
              <a:rPr lang="en-US" dirty="0">
                <a:solidFill>
                  <a:schemeClr val="accent6"/>
                </a:solidFill>
              </a:rPr>
              <a:t>for </a:t>
            </a:r>
            <a:r>
              <a:rPr lang="en-US" dirty="0">
                <a:solidFill>
                  <a:schemeClr val="accent3"/>
                </a:solidFill>
              </a:rPr>
              <a:t>under $10m; </a:t>
            </a:r>
          </a:p>
          <a:p>
            <a:pPr lvl="1"/>
            <a:r>
              <a:rPr lang="en-US" dirty="0"/>
              <a:t>Average of </a:t>
            </a:r>
            <a:r>
              <a:rPr lang="en-US" b="1" dirty="0">
                <a:solidFill>
                  <a:schemeClr val="accent2"/>
                </a:solidFill>
              </a:rPr>
              <a:t>191 working days </a:t>
            </a:r>
            <a:r>
              <a:rPr lang="en-US" dirty="0">
                <a:solidFill>
                  <a:schemeClr val="accent6"/>
                </a:solidFill>
              </a:rPr>
              <a:t>for </a:t>
            </a:r>
            <a:r>
              <a:rPr lang="en-US" dirty="0">
                <a:solidFill>
                  <a:schemeClr val="accent2"/>
                </a:solidFill>
              </a:rPr>
              <a:t>over $10m; 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36" y="6091369"/>
            <a:ext cx="30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PIP-II-doc-321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58" y="4335934"/>
            <a:ext cx="7772455" cy="1751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76" y="2578357"/>
            <a:ext cx="4239423" cy="1494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3203" y="4028157"/>
            <a:ext cx="279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Historic data from previous projects</a:t>
            </a:r>
          </a:p>
        </p:txBody>
      </p:sp>
    </p:spTree>
    <p:extLst>
      <p:ext uri="{BB962C8B-B14F-4D97-AF65-F5344CB8AC3E}">
        <p14:creationId xmlns:p14="http://schemas.microsoft.com/office/powerpoint/2010/main" val="41146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Cost Estimate Uncertainty:</a:t>
            </a:r>
          </a:p>
          <a:p>
            <a:r>
              <a:rPr lang="en-US" dirty="0"/>
              <a:t>Based on level of definition and design maturity;</a:t>
            </a:r>
          </a:p>
          <a:p>
            <a:r>
              <a:rPr lang="en-US" dirty="0"/>
              <a:t>A/E team provided input;</a:t>
            </a:r>
          </a:p>
          <a:p>
            <a:r>
              <a:rPr lang="en-US" b="1" dirty="0"/>
              <a:t>20%</a:t>
            </a:r>
            <a:r>
              <a:rPr lang="en-US" dirty="0"/>
              <a:t> cost contingency applied to most construction subcontracts;</a:t>
            </a:r>
          </a:p>
          <a:p>
            <a:r>
              <a:rPr lang="en-US" b="1" dirty="0"/>
              <a:t>22% </a:t>
            </a:r>
            <a:r>
              <a:rPr lang="en-US" dirty="0"/>
              <a:t>cost contingency for High Bay, Linac Tunnel and Linac Gallery work packages;</a:t>
            </a:r>
          </a:p>
          <a:p>
            <a:r>
              <a:rPr lang="en-US" b="1" dirty="0"/>
              <a:t>20%</a:t>
            </a:r>
            <a:r>
              <a:rPr lang="en-US" dirty="0"/>
              <a:t> cost contingency applied to design work;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Schedule Uncertainty:</a:t>
            </a:r>
          </a:p>
          <a:p>
            <a:r>
              <a:rPr lang="en-US" dirty="0"/>
              <a:t>-10% to +20% schedule contingency provided by A/E team.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1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Estimate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32313"/>
            <a:ext cx="3608636" cy="466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8821" y="5841120"/>
            <a:ext cx="2039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Typical Basis of Estimate form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48514" y="3959550"/>
            <a:ext cx="2462475" cy="41489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845" y="1132313"/>
            <a:ext cx="3608635" cy="466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/>
          <p:cNvSpPr/>
          <p:nvPr/>
        </p:nvSpPr>
        <p:spPr>
          <a:xfrm>
            <a:off x="5519554" y="1682476"/>
            <a:ext cx="1955800" cy="115951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53300" y="4409163"/>
            <a:ext cx="1377950" cy="50196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97727" y="3897685"/>
            <a:ext cx="20147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Construction Cost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(PIP-II-doc-333)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including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Scope Reduction Options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(PIP-II-doc-1025)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0550" y="5825730"/>
            <a:ext cx="1090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</a:rPr>
              <a:t>Contingency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6750050" y="4911131"/>
            <a:ext cx="881206" cy="10684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endCxn id="12" idx="3"/>
          </p:cNvCxnSpPr>
          <p:nvPr/>
        </p:nvCxnSpPr>
        <p:spPr>
          <a:xfrm flipH="1" flipV="1">
            <a:off x="3010989" y="4166996"/>
            <a:ext cx="970462" cy="24625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5360720" y="2731855"/>
            <a:ext cx="2311334" cy="16895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7236" y="1785445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ED&amp;I Costs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(PIP-II-doc-327)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938553" y="1957408"/>
            <a:ext cx="581001" cy="17929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5568" y="619615"/>
            <a:ext cx="355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</a:rPr>
              <a:t>Project Management and Coordination Costs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</a:rPr>
              <a:t>(PIP-II-doc-327)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7820476" y="1615666"/>
            <a:ext cx="735116" cy="115951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22" idx="0"/>
          </p:cNvCxnSpPr>
          <p:nvPr/>
        </p:nvCxnSpPr>
        <p:spPr>
          <a:xfrm flipH="1" flipV="1">
            <a:off x="7631256" y="922496"/>
            <a:ext cx="556778" cy="69317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9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Estimate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32313"/>
            <a:ext cx="3608635" cy="4669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8821" y="5841120"/>
            <a:ext cx="2039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Typical Basis of Estimate form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2135" y="3248451"/>
            <a:ext cx="2406015" cy="22288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572134" y="3867431"/>
            <a:ext cx="2082165" cy="17751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94617" y="3496977"/>
            <a:ext cx="371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Construction Subcontract Procurement Duration</a:t>
            </a:r>
          </a:p>
          <a:p>
            <a:r>
              <a:rPr lang="en-US" sz="1400" dirty="0">
                <a:solidFill>
                  <a:srgbClr val="C00000"/>
                </a:solidFill>
              </a:rPr>
              <a:t>(PIP-II-doc-321)</a:t>
            </a:r>
          </a:p>
        </p:txBody>
      </p:sp>
      <p:cxnSp>
        <p:nvCxnSpPr>
          <p:cNvPr id="20" name="Straight Connector 19"/>
          <p:cNvCxnSpPr>
            <a:stCxn id="16" idx="1"/>
          </p:cNvCxnSpPr>
          <p:nvPr/>
        </p:nvCxnSpPr>
        <p:spPr>
          <a:xfrm flipH="1">
            <a:off x="2671584" y="3758587"/>
            <a:ext cx="1223033" cy="19760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2" idx="1"/>
          </p:cNvCxnSpPr>
          <p:nvPr/>
        </p:nvCxnSpPr>
        <p:spPr>
          <a:xfrm flipH="1" flipV="1">
            <a:off x="2654298" y="4352343"/>
            <a:ext cx="1240319" cy="3068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83987" y="2725231"/>
            <a:ext cx="177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A/E Tasking Durations</a:t>
            </a:r>
          </a:p>
          <a:p>
            <a:r>
              <a:rPr lang="en-US" sz="1400" dirty="0">
                <a:solidFill>
                  <a:srgbClr val="C00000"/>
                </a:solidFill>
              </a:rPr>
              <a:t>(PIP-II-doc-318)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78150" y="2967648"/>
            <a:ext cx="1003300" cy="37031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/>
          <p:cNvSpPr/>
          <p:nvPr/>
        </p:nvSpPr>
        <p:spPr>
          <a:xfrm>
            <a:off x="572133" y="4075746"/>
            <a:ext cx="2082165" cy="48506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94617" y="4397560"/>
            <a:ext cx="271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Construction Subcontract Duration</a:t>
            </a:r>
          </a:p>
          <a:p>
            <a:r>
              <a:rPr lang="en-US" sz="1400" dirty="0">
                <a:solidFill>
                  <a:srgbClr val="C00000"/>
                </a:solidFill>
              </a:rPr>
              <a:t>(PIP-II-doc-581)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2267868" y="1490200"/>
            <a:ext cx="1472282" cy="136209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81450" y="2033903"/>
            <a:ext cx="1090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</a:rPr>
              <a:t>Contingency</a:t>
            </a:r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 flipH="1" flipV="1">
            <a:off x="3740150" y="2016938"/>
            <a:ext cx="241300" cy="17085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3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Estimate List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" y="1203620"/>
            <a:ext cx="6577881" cy="3962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6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4683986"/>
          </a:xfrm>
        </p:spPr>
        <p:txBody>
          <a:bodyPr/>
          <a:lstStyle/>
          <a:p>
            <a:r>
              <a:rPr lang="en-US" dirty="0"/>
              <a:t>Follow the </a:t>
            </a:r>
            <a:r>
              <a:rPr lang="en-US" b="1" dirty="0"/>
              <a:t>PIP-II Risk Management Plan</a:t>
            </a:r>
          </a:p>
          <a:p>
            <a:pPr marL="400050" lvl="1" indent="0">
              <a:buNone/>
            </a:pPr>
            <a:r>
              <a:rPr lang="en-US" dirty="0"/>
              <a:t>(see Management Breakout)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Reviewed past projects at Fermilab;</a:t>
            </a:r>
          </a:p>
          <a:p>
            <a:pPr lvl="1"/>
            <a:r>
              <a:rPr lang="en-US" dirty="0"/>
              <a:t>Reviewed lessons learned from other labs;</a:t>
            </a:r>
          </a:p>
          <a:p>
            <a:pPr lvl="1"/>
            <a:r>
              <a:rPr lang="en-US" dirty="0"/>
              <a:t>Met with the Conventional Facilities project team including A/E and Procurement (April 2017);</a:t>
            </a:r>
          </a:p>
          <a:p>
            <a:pPr lvl="1"/>
            <a:r>
              <a:rPr lang="en-US" dirty="0"/>
              <a:t>Formal Risk Management Workshop with outside reviewers;</a:t>
            </a:r>
          </a:p>
          <a:p>
            <a:pPr lvl="1"/>
            <a:r>
              <a:rPr lang="en-US" dirty="0"/>
              <a:t>Input, tracked and updated in the Fermilab Risk Register;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03" y="1430083"/>
            <a:ext cx="2969005" cy="1296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36" y="5855839"/>
            <a:ext cx="809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PIP-II Risk Management Plan can be found at PIP-II-doc-163</a:t>
            </a:r>
          </a:p>
          <a:p>
            <a:r>
              <a:rPr lang="en-US" sz="1200" dirty="0">
                <a:solidFill>
                  <a:srgbClr val="C00000"/>
                </a:solidFill>
              </a:rPr>
              <a:t>Fermilab Risk Register can be found at https://fermipoint.fnal.gov/organization/ocoo/ippm/Lists/Risk%20Register/all-risks.aspx</a:t>
            </a:r>
          </a:p>
        </p:txBody>
      </p:sp>
    </p:spTree>
    <p:extLst>
      <p:ext uri="{BB962C8B-B14F-4D97-AF65-F5344CB8AC3E}">
        <p14:creationId xmlns:p14="http://schemas.microsoft.com/office/powerpoint/2010/main" val="251792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8902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42</a:t>
            </a:r>
            <a:r>
              <a:rPr lang="en-US" dirty="0"/>
              <a:t> Threats and </a:t>
            </a:r>
            <a:r>
              <a:rPr lang="en-US" b="1" dirty="0"/>
              <a:t>9</a:t>
            </a:r>
            <a:r>
              <a:rPr lang="en-US" dirty="0"/>
              <a:t> Opportunities</a:t>
            </a:r>
          </a:p>
          <a:p>
            <a:pPr marL="0" indent="0">
              <a:buNone/>
            </a:pPr>
            <a:r>
              <a:rPr lang="en-US" dirty="0"/>
              <a:t>Top 6 Risks: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D82E22-28F4-4C2F-B735-26E7E6ECB14A}"/>
              </a:ext>
            </a:extLst>
          </p:cNvPr>
          <p:cNvSpPr txBox="1">
            <a:spLocks/>
          </p:cNvSpPr>
          <p:nvPr/>
        </p:nvSpPr>
        <p:spPr>
          <a:xfrm>
            <a:off x="309154" y="4007290"/>
            <a:ext cx="8672513" cy="237391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5 </a:t>
            </a:r>
            <a:r>
              <a:rPr lang="en-US" dirty="0"/>
              <a:t>Closed</a:t>
            </a:r>
          </a:p>
          <a:p>
            <a:r>
              <a:rPr lang="en-US" sz="2000" dirty="0"/>
              <a:t>Light Fixtures Fail in Radiation Environment (Managed);</a:t>
            </a:r>
          </a:p>
          <a:p>
            <a:r>
              <a:rPr lang="en-US" sz="2000" dirty="0"/>
              <a:t>Wetland Mitigation Less than Anticipated (Retired);</a:t>
            </a:r>
          </a:p>
          <a:p>
            <a:r>
              <a:rPr lang="en-US" sz="2000" dirty="0"/>
              <a:t>One-For-One Replacement/Space Bank Uncertainty (Retired);</a:t>
            </a:r>
          </a:p>
          <a:p>
            <a:r>
              <a:rPr lang="en-US" sz="2000" dirty="0"/>
              <a:t>East Booster Tower Shielding Inadequate (Retired);</a:t>
            </a:r>
          </a:p>
          <a:p>
            <a:r>
              <a:rPr lang="en-US" sz="2000" dirty="0"/>
              <a:t>Asbestos/Lead in East Booster Tower (Retired)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5E8F-43D4-4930-AA7F-2E655313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33303"/>
            <a:ext cx="8487995" cy="18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7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746E2-28F2-4CF2-B5AF-22AA792C4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092200"/>
            <a:ext cx="6057594" cy="4387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0D41E3A-DE9F-4054-9F84-E8382B91DB14}"/>
              </a:ext>
            </a:extLst>
          </p:cNvPr>
          <p:cNvSpPr/>
          <p:nvPr/>
        </p:nvSpPr>
        <p:spPr>
          <a:xfrm>
            <a:off x="168819" y="2232627"/>
            <a:ext cx="6518120" cy="52923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Opportunities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sz="2000" dirty="0"/>
              <a:t>RO-121-05-02-001: Value Management Opportunities</a:t>
            </a:r>
          </a:p>
          <a:p>
            <a:r>
              <a:rPr lang="en-US" sz="2000" dirty="0"/>
              <a:t>RO-121-05-002: Renewable Energy Opportunities</a:t>
            </a:r>
          </a:p>
          <a:p>
            <a:r>
              <a:rPr lang="en-US" sz="2000" dirty="0"/>
              <a:t>RO-121-05-003: Radiation Shielding Opportunities</a:t>
            </a:r>
          </a:p>
          <a:p>
            <a:r>
              <a:rPr lang="en-US" sz="2000" dirty="0"/>
              <a:t>RO-121-05-004: Construction Bids Below Estimate</a:t>
            </a:r>
          </a:p>
          <a:p>
            <a:r>
              <a:rPr lang="en-US" sz="2000" dirty="0"/>
              <a:t>RO-121-05-005: Full Funding for Conventional Facilities</a:t>
            </a:r>
          </a:p>
          <a:p>
            <a:r>
              <a:rPr lang="en-US" sz="2000" dirty="0"/>
              <a:t>RO-121-05-06-001: Increased Linac Enclosure Width</a:t>
            </a:r>
          </a:p>
          <a:p>
            <a:r>
              <a:rPr lang="en-US" sz="2000" dirty="0"/>
              <a:t>RO-121-05-07-001: Increased Support Space in Linac Gallery</a:t>
            </a:r>
          </a:p>
          <a:p>
            <a:r>
              <a:rPr lang="en-US" sz="2000" dirty="0"/>
              <a:t>RO-121-05-08-001: Main Ring Enclosure Not Needed</a:t>
            </a:r>
          </a:p>
        </p:txBody>
      </p:sp>
    </p:spTree>
    <p:extLst>
      <p:ext uri="{BB962C8B-B14F-4D97-AF65-F5344CB8AC3E}">
        <p14:creationId xmlns:p14="http://schemas.microsoft.com/office/powerpoint/2010/main" val="52435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– Interfaces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C6EBCD6-7BCE-48C3-8459-DBD386BF2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786194"/>
              </p:ext>
            </p:extLst>
          </p:nvPr>
        </p:nvGraphicFramePr>
        <p:xfrm>
          <a:off x="133065" y="1635142"/>
          <a:ext cx="4301836" cy="313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D506CF5-9E2E-4910-879F-25BEC29DEEBC}"/>
              </a:ext>
            </a:extLst>
          </p:cNvPr>
          <p:cNvSpPr txBox="1"/>
          <p:nvPr/>
        </p:nvSpPr>
        <p:spPr>
          <a:xfrm>
            <a:off x="236539" y="1249061"/>
            <a:ext cx="420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Top 4 systems this WBS interfaces to: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811AC-3DE4-4CC3-8970-34008A3322DF}"/>
              </a:ext>
            </a:extLst>
          </p:cNvPr>
          <p:cNvSpPr txBox="1"/>
          <p:nvPr/>
        </p:nvSpPr>
        <p:spPr>
          <a:xfrm>
            <a:off x="5134206" y="1263214"/>
            <a:ext cx="3553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Top 4 interface within this WBS: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21F4849-B504-40BA-9C9E-22FA7B4C2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082361"/>
              </p:ext>
            </p:extLst>
          </p:nvPr>
        </p:nvGraphicFramePr>
        <p:xfrm>
          <a:off x="4053383" y="1635142"/>
          <a:ext cx="5151233" cy="336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7B6177C-7DC1-40DD-BC7F-55A580E9D3F4}"/>
              </a:ext>
            </a:extLst>
          </p:cNvPr>
          <p:cNvSpPr/>
          <p:nvPr/>
        </p:nvSpPr>
        <p:spPr>
          <a:xfrm>
            <a:off x="259553" y="4674044"/>
            <a:ext cx="4656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1800" b="1" u="sng" dirty="0">
                <a:solidFill>
                  <a:srgbClr val="404040"/>
                </a:solidFill>
              </a:rPr>
              <a:t>Top Risks</a:t>
            </a:r>
          </a:p>
          <a:p>
            <a:pPr marL="0" lvl="2"/>
            <a:r>
              <a:rPr lang="en-US" sz="1800" b="1" i="1" dirty="0">
                <a:solidFill>
                  <a:srgbClr val="404040"/>
                </a:solidFill>
              </a:rPr>
              <a:t>RT-121-05-01-002</a:t>
            </a:r>
            <a:r>
              <a:rPr lang="en-US" sz="1800" i="1" dirty="0">
                <a:solidFill>
                  <a:srgbClr val="404040"/>
                </a:solidFill>
              </a:rPr>
              <a:t> – Subproject Changes Impact Conventional Facilities</a:t>
            </a:r>
          </a:p>
          <a:p>
            <a:pPr marL="0" lvl="2"/>
            <a:r>
              <a:rPr lang="en-US" sz="1800" b="1" i="1" dirty="0">
                <a:solidFill>
                  <a:srgbClr val="404040"/>
                </a:solidFill>
              </a:rPr>
              <a:t>RT-121-05-09-005</a:t>
            </a:r>
            <a:r>
              <a:rPr lang="en-US" sz="1800" i="1" dirty="0">
                <a:solidFill>
                  <a:srgbClr val="404040"/>
                </a:solidFill>
              </a:rPr>
              <a:t> – Poor Delineation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73396E-B2FB-4162-8440-68664342CEFE}"/>
              </a:ext>
            </a:extLst>
          </p:cNvPr>
          <p:cNvSpPr/>
          <p:nvPr/>
        </p:nvSpPr>
        <p:spPr>
          <a:xfrm>
            <a:off x="5012140" y="5136165"/>
            <a:ext cx="3903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Interfacing within this WBS  including sequencing of work and existing Fermilab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252751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– RT-121-05-01-002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/>
              <a:t>Subproject Changes Impact Conventional Facilities</a:t>
            </a:r>
          </a:p>
          <a:p>
            <a:r>
              <a:rPr lang="en-US" sz="2200" dirty="0"/>
              <a:t>Summary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If the subproject requirements changes then the design of the conventional facilities will need to be modified jeopardizing the cost and schedule objectives</a:t>
            </a:r>
          </a:p>
          <a:p>
            <a:r>
              <a:rPr lang="en-US" dirty="0"/>
              <a:t>Cause/Trigger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Changes to the subproject requirements</a:t>
            </a:r>
          </a:p>
          <a:p>
            <a:r>
              <a:rPr lang="en-US" sz="2000" dirty="0"/>
              <a:t> </a:t>
            </a:r>
            <a:r>
              <a:rPr lang="en-US" dirty="0"/>
              <a:t>Mitigation</a:t>
            </a:r>
            <a:endParaRPr lang="en-US" sz="1800" dirty="0"/>
          </a:p>
          <a:p>
            <a:pPr lvl="1"/>
            <a:r>
              <a:rPr lang="en-US" sz="1800" dirty="0"/>
              <a:t>​Include subproject managers in design meetings;</a:t>
            </a:r>
          </a:p>
          <a:p>
            <a:pPr lvl="1"/>
            <a:r>
              <a:rPr lang="en-US" sz="1800" dirty="0"/>
              <a:t>Include subproject managers in formal design reviews;</a:t>
            </a:r>
          </a:p>
          <a:p>
            <a:pPr lvl="1"/>
            <a:r>
              <a:rPr lang="en-US" sz="1800" dirty="0"/>
              <a:t>Management control of changes through a change/configuration control process</a:t>
            </a:r>
            <a:r>
              <a:rPr lang="en-US" dirty="0"/>
              <a:t>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8718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– RT-121-05-013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/>
              <a:t>Construction Bids Exceed Estimates</a:t>
            </a:r>
          </a:p>
          <a:p>
            <a:r>
              <a:rPr lang="en-US" sz="2200" dirty="0"/>
              <a:t>Summary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​If the construction bid proposals exceed the budgeted estimate then the cost and schedule will be impacted which jeopardizes project goals</a:t>
            </a:r>
          </a:p>
          <a:p>
            <a:r>
              <a:rPr lang="en-US" dirty="0"/>
              <a:t>Cause/Trigger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Construction package proposals receive exceed the budget estimate</a:t>
            </a:r>
          </a:p>
          <a:p>
            <a:r>
              <a:rPr lang="en-US" sz="2000" dirty="0"/>
              <a:t> </a:t>
            </a:r>
            <a:r>
              <a:rPr lang="en-US" dirty="0"/>
              <a:t>Mitigation</a:t>
            </a:r>
            <a:endParaRPr lang="en-US" sz="1800" dirty="0"/>
          </a:p>
          <a:p>
            <a:pPr lvl="1"/>
            <a:r>
              <a:rPr lang="en-US" sz="1800" dirty="0"/>
              <a:t>Include a reasonable contingency in budget;</a:t>
            </a:r>
          </a:p>
          <a:p>
            <a:pPr lvl="1"/>
            <a:r>
              <a:rPr lang="en-US" sz="1800" dirty="0">
                <a:ea typeface="ＭＳ Ｐゴシック" charset="0"/>
              </a:rPr>
              <a:t>Design to a target estimate;</a:t>
            </a:r>
          </a:p>
          <a:p>
            <a:pPr lvl="1"/>
            <a:r>
              <a:rPr lang="en-US" sz="1800" dirty="0">
                <a:ea typeface="ＭＳ Ｐゴシック" charset="0"/>
              </a:rPr>
              <a:t>Revisit the estimate periodically throughout the design process;</a:t>
            </a:r>
          </a:p>
          <a:p>
            <a:pPr lvl="1"/>
            <a:r>
              <a:rPr lang="en-US" sz="1800" dirty="0">
                <a:ea typeface="ＭＳ Ｐゴシック" charset="0"/>
              </a:rPr>
              <a:t>Include in the design add/deduct alternates to provide flexibility at bid day.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4148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– RT-121-05-07-001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765177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RF LCW Temperature Delta Too Low</a:t>
            </a:r>
          </a:p>
          <a:p>
            <a:r>
              <a:rPr lang="en-US" sz="2200" dirty="0"/>
              <a:t>Summary</a:t>
            </a:r>
          </a:p>
          <a:p>
            <a:pPr marL="0" indent="0">
              <a:buNone/>
            </a:pPr>
            <a:r>
              <a:rPr lang="en-US" sz="1800" dirty="0">
                <a:ea typeface="ＭＳ Ｐゴシック" charset="0"/>
              </a:rPr>
              <a:t>	If the temperature delta for the LCW cooling water is less than 10 degrees F then 	the piping size will need to be increased which jeopardizes the cost budget</a:t>
            </a:r>
          </a:p>
          <a:p>
            <a:r>
              <a:rPr lang="en-US" sz="2200" dirty="0"/>
              <a:t>Cause/Trigger</a:t>
            </a:r>
          </a:p>
          <a:p>
            <a:pPr marL="457200" lvl="1" indent="0">
              <a:buNone/>
            </a:pPr>
            <a:r>
              <a:rPr lang="en-US" sz="1800" dirty="0"/>
              <a:t>Early discussions with the RF team indicated that temperature differential across the RF equipment was 1 degree F. Upon further discussion, this increased to 10 degrees F since a small temperature differential is inefficient and presents controls difficulties. The conventional facilities was updated with the assumption of a 10 degree temperature differential.  Reduction of this value would require increased piping sizes and changes to the equipment selections</a:t>
            </a:r>
          </a:p>
          <a:p>
            <a:pPr marL="400050"/>
            <a:r>
              <a:rPr lang="en-US" sz="2200" dirty="0"/>
              <a:t>Mitigation</a:t>
            </a:r>
          </a:p>
          <a:p>
            <a:pPr lvl="1"/>
            <a:r>
              <a:rPr lang="en-US" sz="1800" dirty="0"/>
              <a:t>Verify that the 10 degree F value is adequate to meet the RF requirements</a:t>
            </a:r>
          </a:p>
          <a:p>
            <a:pPr lvl="1"/>
            <a:r>
              <a:rPr lang="en-US" sz="1800" dirty="0"/>
              <a:t>Include RF subprojects on design meetings and formal reviews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56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– RT-121-05-01-004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Unclear/Incomplete Delineation Between Construction Packages</a:t>
            </a:r>
          </a:p>
          <a:p>
            <a:r>
              <a:rPr lang="en-US" sz="2200" dirty="0"/>
              <a:t>Summary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If the coordination and delineation between construction packages is unclear/incomplete then cost/schedule could be impacted.</a:t>
            </a:r>
          </a:p>
          <a:p>
            <a:r>
              <a:rPr lang="en-US" sz="2200" dirty="0"/>
              <a:t>Cause/Trigger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​Unclear delineation between construction packages</a:t>
            </a:r>
          </a:p>
          <a:p>
            <a:r>
              <a:rPr lang="en-US" dirty="0"/>
              <a:t>Mitigation</a:t>
            </a:r>
            <a:endParaRPr lang="en-US" sz="1800" dirty="0"/>
          </a:p>
          <a:p>
            <a:pPr lvl="1"/>
            <a:r>
              <a:rPr lang="en-US" sz="1800" dirty="0"/>
              <a:t>Include coordination/delineation requirements during design reviews</a:t>
            </a:r>
          </a:p>
          <a:p>
            <a:pPr lvl="1"/>
            <a:r>
              <a:rPr lang="en-US" sz="1800" dirty="0"/>
              <a:t>Include coordination/delineation requirements during constructability reviews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4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– RT-121-05-01-001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2509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Design Complexity</a:t>
            </a:r>
          </a:p>
          <a:p>
            <a:r>
              <a:rPr lang="en-US" sz="2200" dirty="0"/>
              <a:t>Summary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​​If the final design is overly complex then the cost/schedule could be impacted which jeopardizes the overall project goals.</a:t>
            </a:r>
          </a:p>
          <a:p>
            <a:r>
              <a:rPr lang="en-US" dirty="0"/>
              <a:t>Cause/Trigger</a:t>
            </a:r>
          </a:p>
          <a:p>
            <a:pPr marL="457200" lvl="1" indent="0">
              <a:buNone/>
            </a:pPr>
            <a:r>
              <a:rPr lang="en-US" sz="1800" dirty="0"/>
              <a:t>Designs that are overly complex and/or utilize untested construction methods have the potential to reduce the pool of potential subcontractors and increase the cost of the work and delay the schedule 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sz="1600" dirty="0"/>
              <a:t>The project team will conduct periodic constructability reviews focused on key components with the goal of developing a design that can be executed in an efficient and cost effective manner.  </a:t>
            </a:r>
          </a:p>
          <a:p>
            <a:pPr lvl="1"/>
            <a:r>
              <a:rPr lang="en-US" sz="1600" dirty="0"/>
              <a:t>The PIP-II conventional facilities team will include architect/engineers and construction contractors that will participate in constructability review.</a:t>
            </a:r>
          </a:p>
          <a:p>
            <a:pPr lvl="1"/>
            <a:r>
              <a:rPr lang="en-US" sz="1600" dirty="0"/>
              <a:t>If overly complex methods are identified, the project team may consider breaking that work out as a separate construction package and/or pre-qualifying the potential subcontractors.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Uncertainty – RT-121-05-09-005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Poor Interface Definition</a:t>
            </a:r>
          </a:p>
          <a:p>
            <a:r>
              <a:rPr lang="en-US" sz="2200" dirty="0"/>
              <a:t>Summary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If the interface between subprojects and conventional construction in inadequate then needed infrastructure could be missing or double counted which jeopardizes the cost and schedule objectives</a:t>
            </a:r>
          </a:p>
          <a:p>
            <a:r>
              <a:rPr lang="en-US" dirty="0"/>
              <a:t>Cause/Trigger</a:t>
            </a:r>
          </a:p>
          <a:p>
            <a:pPr marL="457200" lvl="1" indent="0">
              <a:buNone/>
            </a:pPr>
            <a:r>
              <a:rPr lang="en-US" sz="1800" dirty="0"/>
              <a:t>Poor interface between subprojects and conventional construction</a:t>
            </a:r>
          </a:p>
          <a:p>
            <a:r>
              <a:rPr lang="en-US" dirty="0"/>
              <a:t>Mitigation</a:t>
            </a:r>
            <a:endParaRPr lang="en-US" sz="1800" dirty="0"/>
          </a:p>
          <a:p>
            <a:pPr lvl="1"/>
            <a:r>
              <a:rPr lang="en-US" sz="1800" dirty="0"/>
              <a:t>Include subproject managers on design meetings and sign-offs on formal reviews;</a:t>
            </a:r>
          </a:p>
          <a:p>
            <a:pPr lvl="1"/>
            <a:r>
              <a:rPr lang="en-US" sz="1800" dirty="0"/>
              <a:t>Document, track and receive concurrence on the interface between the subprojects and conventional facilities</a:t>
            </a:r>
          </a:p>
        </p:txBody>
      </p:sp>
    </p:spTree>
    <p:extLst>
      <p:ext uri="{BB962C8B-B14F-4D97-AF65-F5344CB8AC3E}">
        <p14:creationId xmlns:p14="http://schemas.microsoft.com/office/powerpoint/2010/main" val="261515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01607"/>
          </a:xfrm>
        </p:spPr>
        <p:txBody>
          <a:bodyPr/>
          <a:lstStyle/>
          <a:p>
            <a:r>
              <a:rPr lang="en-US" sz="2000" b="1" dirty="0"/>
              <a:t>Scope</a:t>
            </a:r>
          </a:p>
          <a:p>
            <a:pPr lvl="1"/>
            <a:r>
              <a:rPr lang="en-US" sz="1600" dirty="0"/>
              <a:t>Conceptual Design is based on stakeholder input which identifies the scope of the conventional facilities required to support the project.</a:t>
            </a:r>
          </a:p>
          <a:p>
            <a:r>
              <a:rPr lang="en-US" sz="2000" b="1" dirty="0"/>
              <a:t>Cost Estimate</a:t>
            </a:r>
          </a:p>
          <a:p>
            <a:pPr lvl="1"/>
            <a:r>
              <a:rPr lang="en-US" sz="1600" dirty="0"/>
              <a:t>Construction Cost estimate was done by professional contractors independent from the team that developed the conceptual design;</a:t>
            </a:r>
          </a:p>
          <a:p>
            <a:pPr lvl="1"/>
            <a:r>
              <a:rPr lang="en-US" sz="1600" dirty="0"/>
              <a:t>Engineering, Design and Inspection (ED&amp;I) costs were based on historic Fermilab project data and initial cost ranges provided by the architect/engineer.</a:t>
            </a:r>
          </a:p>
          <a:p>
            <a:r>
              <a:rPr lang="en-US" sz="2000" b="1" dirty="0"/>
              <a:t>Schedule</a:t>
            </a:r>
          </a:p>
          <a:p>
            <a:pPr lvl="1"/>
            <a:r>
              <a:rPr lang="en-US" sz="1600" dirty="0"/>
              <a:t>Work packages schedules were developed based on historic data and input from professional contractors.</a:t>
            </a:r>
          </a:p>
          <a:p>
            <a:r>
              <a:rPr lang="en-US" sz="2000" b="1" dirty="0"/>
              <a:t>Basis of Estimate</a:t>
            </a:r>
          </a:p>
          <a:p>
            <a:pPr lvl="1"/>
            <a:r>
              <a:rPr lang="en-US" sz="1600" dirty="0"/>
              <a:t>Contain the information needed as input for the resource loaded schedule.</a:t>
            </a:r>
          </a:p>
          <a:p>
            <a:r>
              <a:rPr lang="en-US" sz="2000" b="1" dirty="0"/>
              <a:t>Risk</a:t>
            </a:r>
          </a:p>
          <a:p>
            <a:pPr lvl="1"/>
            <a:r>
              <a:rPr lang="en-US" sz="1600" dirty="0"/>
              <a:t>Identified risks based on past project team experience, managed following the project’s Risk Management Plan.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91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Cost Estimate Process</a:t>
            </a:r>
          </a:p>
          <a:p>
            <a:pPr lvl="1"/>
            <a:r>
              <a:rPr lang="en-US" dirty="0"/>
              <a:t>Construction Base Cost;</a:t>
            </a:r>
          </a:p>
          <a:p>
            <a:pPr lvl="1"/>
            <a:r>
              <a:rPr lang="en-US" dirty="0"/>
              <a:t>Engineering Design and Inspection;</a:t>
            </a:r>
          </a:p>
          <a:p>
            <a:pPr lvl="1"/>
            <a:r>
              <a:rPr lang="en-US" dirty="0"/>
              <a:t>Project Management and Coordination;</a:t>
            </a:r>
          </a:p>
          <a:p>
            <a:r>
              <a:rPr lang="en-US" b="1" dirty="0"/>
              <a:t>Schedule Estimate Process</a:t>
            </a:r>
          </a:p>
          <a:p>
            <a:pPr lvl="1"/>
            <a:r>
              <a:rPr lang="en-US" dirty="0"/>
              <a:t>Construction Durations;</a:t>
            </a:r>
          </a:p>
          <a:p>
            <a:pPr lvl="1"/>
            <a:r>
              <a:rPr lang="en-US" dirty="0"/>
              <a:t>Procurement Durations;</a:t>
            </a:r>
          </a:p>
          <a:p>
            <a:r>
              <a:rPr lang="en-US" b="1" dirty="0"/>
              <a:t>Contingency</a:t>
            </a:r>
          </a:p>
          <a:p>
            <a:r>
              <a:rPr lang="en-US" b="1" dirty="0"/>
              <a:t>Basis of Estimate Form</a:t>
            </a:r>
          </a:p>
          <a:p>
            <a:r>
              <a:rPr lang="en-US" b="1" dirty="0"/>
              <a:t>Risk Uncertainty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2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Process – Construction Base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2" y="1134300"/>
            <a:ext cx="3228938" cy="2090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847" y="3358895"/>
            <a:ext cx="1914434" cy="2477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ight Brace 10"/>
          <p:cNvSpPr/>
          <p:nvPr/>
        </p:nvSpPr>
        <p:spPr>
          <a:xfrm>
            <a:off x="3479380" y="1011555"/>
            <a:ext cx="629705" cy="4983480"/>
          </a:xfrm>
          <a:prstGeom prst="rightBrace">
            <a:avLst>
              <a:gd name="adj1" fmla="val 8333"/>
              <a:gd name="adj2" fmla="val 5034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3136" y="6091369"/>
            <a:ext cx="30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PIP-II-doc-333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32" y="1191701"/>
            <a:ext cx="1869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Initial Tasking for A/E Team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67" y="3376107"/>
            <a:ext cx="1556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Conceptual Design drawings and Estimate Assumptions developed with input from stakeholders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705" y="873743"/>
            <a:ext cx="2090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Drawings from PIP-II-doc-1155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84" y="1499478"/>
            <a:ext cx="1911218" cy="2473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189184" y="4099932"/>
            <a:ext cx="4565650" cy="1871902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/>
                </a:solidFill>
              </a:rPr>
              <a:t>the construction cost estimate should be prepared in accordance with DOE’s Cost Estimating Guide (G413.3-21) and GAO Cost Estimating and Assessment Guide (GOA-09-3SP) as well as current industry best practices.  For the purposes of this tasking the preliminary cost estimate should assume a 10%-40% project definition based on the conceptual design documentation and therefore a Class 3 estimate classification as defined by DOE G 413.3-21</a:t>
            </a:r>
          </a:p>
        </p:txBody>
      </p:sp>
    </p:spTree>
    <p:extLst>
      <p:ext uri="{BB962C8B-B14F-4D97-AF65-F5344CB8AC3E}">
        <p14:creationId xmlns:p14="http://schemas.microsoft.com/office/powerpoint/2010/main" val="385672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Process – Base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2" y="943610"/>
            <a:ext cx="8707438" cy="3982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3136" y="6091369"/>
            <a:ext cx="30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PIP-II-doc-333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962" y="4976082"/>
            <a:ext cx="84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Estimate completed in May 2017;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Broken down by work package;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Costs in </a:t>
            </a:r>
            <a:r>
              <a:rPr lang="en-US" sz="1800" b="1" dirty="0">
                <a:solidFill>
                  <a:schemeClr val="accent6"/>
                </a:solidFill>
              </a:rPr>
              <a:t>FY17</a:t>
            </a:r>
            <a:r>
              <a:rPr lang="en-US" sz="1800" dirty="0">
                <a:solidFill>
                  <a:schemeClr val="accent6"/>
                </a:solidFill>
              </a:rPr>
              <a:t> dollars, de-escalated to </a:t>
            </a:r>
            <a:r>
              <a:rPr lang="en-US" sz="1800" b="1" dirty="0">
                <a:solidFill>
                  <a:schemeClr val="accent6"/>
                </a:solidFill>
              </a:rPr>
              <a:t>FY16</a:t>
            </a:r>
            <a:r>
              <a:rPr lang="en-US" sz="1800" dirty="0">
                <a:solidFill>
                  <a:schemeClr val="accent6"/>
                </a:solidFill>
              </a:rPr>
              <a:t> dollars for overall project consistency;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Included several initial scope alternates.</a:t>
            </a:r>
          </a:p>
        </p:txBody>
      </p:sp>
    </p:spTree>
    <p:extLst>
      <p:ext uri="{BB962C8B-B14F-4D97-AF65-F5344CB8AC3E}">
        <p14:creationId xmlns:p14="http://schemas.microsoft.com/office/powerpoint/2010/main" val="54170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Process – Early Scope Reductions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2" y="3701660"/>
            <a:ext cx="8707438" cy="2035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3136" y="6091369"/>
            <a:ext cx="315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PIP-II-doc-1025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038543"/>
            <a:ext cx="841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Prioritized List of Scope Reduction (high level);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Reductions to Base Cost, broken down by work package;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Costs in </a:t>
            </a:r>
            <a:r>
              <a:rPr lang="en-US" b="1" dirty="0">
                <a:solidFill>
                  <a:schemeClr val="accent6"/>
                </a:solidFill>
              </a:rPr>
              <a:t>FY17</a:t>
            </a:r>
            <a:r>
              <a:rPr lang="en-US" dirty="0">
                <a:solidFill>
                  <a:schemeClr val="accent6"/>
                </a:solidFill>
              </a:rPr>
              <a:t> dollars, de-escalated to FY16 dollars;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Discussed and reviewed by PIP-II project;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Documented in Basis of Estimate forms.</a:t>
            </a:r>
          </a:p>
        </p:txBody>
      </p:sp>
    </p:spTree>
    <p:extLst>
      <p:ext uri="{BB962C8B-B14F-4D97-AF65-F5344CB8AC3E}">
        <p14:creationId xmlns:p14="http://schemas.microsoft.com/office/powerpoint/2010/main" val="344158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Process – ED&amp;I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4779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Engineering Design and Inspection (EDI)</a:t>
            </a:r>
          </a:p>
          <a:p>
            <a:pPr lvl="1"/>
            <a:r>
              <a:rPr lang="en-US" dirty="0"/>
              <a:t>Based on Construction Cost;</a:t>
            </a:r>
          </a:p>
          <a:p>
            <a:pPr lvl="1"/>
            <a:r>
              <a:rPr lang="en-US" dirty="0"/>
              <a:t>Review of Historic Data from Fermilab projects;</a:t>
            </a:r>
          </a:p>
          <a:p>
            <a:pPr lvl="1"/>
            <a:r>
              <a:rPr lang="en-US" dirty="0"/>
              <a:t>Initial Range from architect/engineer;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36" y="6091369"/>
            <a:ext cx="30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PIP-II-doc-327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11" y="4210569"/>
            <a:ext cx="5109476" cy="2089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2520951"/>
            <a:ext cx="5341429" cy="1805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30461" y="3902792"/>
            <a:ext cx="2091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</a:rPr>
              <a:t>Range: 10.4% to 14.6%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900" y="4285591"/>
            <a:ext cx="279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Historic data from previous projects</a:t>
            </a:r>
          </a:p>
        </p:txBody>
      </p:sp>
    </p:spTree>
    <p:extLst>
      <p:ext uri="{BB962C8B-B14F-4D97-AF65-F5344CB8AC3E}">
        <p14:creationId xmlns:p14="http://schemas.microsoft.com/office/powerpoint/2010/main" val="231226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Process – ED&amp;I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477904"/>
          </a:xfrm>
        </p:spPr>
        <p:txBody>
          <a:bodyPr>
            <a:normAutofit/>
          </a:bodyPr>
          <a:lstStyle/>
          <a:p>
            <a:r>
              <a:rPr lang="en-US" dirty="0"/>
              <a:t>Engineering Design and Inspection (ED&amp;I</a:t>
            </a:r>
            <a:r>
              <a:rPr lang="en-US" dirty="0">
                <a:solidFill>
                  <a:schemeClr val="accent6"/>
                </a:solidFill>
              </a:rPr>
              <a:t>) </a:t>
            </a:r>
            <a:r>
              <a:rPr lang="en-US" b="1" dirty="0">
                <a:solidFill>
                  <a:schemeClr val="accent6"/>
                </a:solidFill>
              </a:rPr>
              <a:t>– 19% Overall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In-house: 2% for Design, 2% for Construction Phase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Architect/Engineer: 7% for Design, 8% for Construction Phase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36" y="6091369"/>
            <a:ext cx="30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PIP-II-doc-327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56" y="2619976"/>
            <a:ext cx="7421444" cy="337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86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 Process -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4531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 Management and Coordination Costs (PM&amp;C)</a:t>
            </a:r>
          </a:p>
          <a:p>
            <a:r>
              <a:rPr lang="en-US" sz="2000" dirty="0"/>
              <a:t>“Administration” costs are primarily management and oversite activities during the design and construction phases; </a:t>
            </a:r>
          </a:p>
          <a:p>
            <a:r>
              <a:rPr lang="en-US" sz="2000" dirty="0"/>
              <a:t>Consist of one (1) full time equivalent (FTE) for the Associate Project Manager for Conventional Facilities (APM-CF) from FY18 until the end of the project;</a:t>
            </a:r>
          </a:p>
          <a:p>
            <a:r>
              <a:rPr lang="en-US" sz="2000" dirty="0"/>
              <a:t>An additional one (1) FTE for a deputy APM-CF position assumed to begin in ~FY19 coinciding with CD-2/3a and extends until the end of the project</a:t>
            </a:r>
            <a:r>
              <a:rPr lang="en-US" dirty="0"/>
              <a:t>;</a:t>
            </a:r>
          </a:p>
          <a:p>
            <a:r>
              <a:rPr lang="en-US" sz="2000" dirty="0"/>
              <a:t>This PM&amp;C cost is divided between:</a:t>
            </a:r>
          </a:p>
          <a:p>
            <a:pPr lvl="1"/>
            <a:r>
              <a:rPr lang="en-US" sz="1800" dirty="0"/>
              <a:t>40% - Project Office Support </a:t>
            </a:r>
          </a:p>
          <a:p>
            <a:pPr lvl="1"/>
            <a:r>
              <a:rPr lang="en-US" sz="1800" dirty="0"/>
              <a:t>10% - Conventional Facilities Management and Coordination</a:t>
            </a:r>
          </a:p>
          <a:p>
            <a:pPr lvl="1"/>
            <a:r>
              <a:rPr lang="en-US" sz="1800" dirty="0"/>
              <a:t>50% - Individual work packages 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Dixon | Conventional Facilities | Cost and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136" y="5699156"/>
            <a:ext cx="630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Documentation can be found at PIP-II-doc-327</a:t>
            </a:r>
          </a:p>
          <a:p>
            <a:r>
              <a:rPr lang="en-US" sz="1200" dirty="0">
                <a:solidFill>
                  <a:srgbClr val="C00000"/>
                </a:solidFill>
              </a:rPr>
              <a:t>Project Office Support basis of estimate can be found at PIP-II-doc-229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Conventional Facilities Management and Coordination basis of estimate can be found at PIP-II-217</a:t>
            </a:r>
          </a:p>
        </p:txBody>
      </p:sp>
    </p:spTree>
    <p:extLst>
      <p:ext uri="{BB962C8B-B14F-4D97-AF65-F5344CB8AC3E}">
        <p14:creationId xmlns:p14="http://schemas.microsoft.com/office/powerpoint/2010/main" val="42186040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13485</TotalTime>
  <Words>2088</Words>
  <Application>Microsoft Office PowerPoint</Application>
  <PresentationFormat>On-screen Show (4:3)</PresentationFormat>
  <Paragraphs>352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Charge Questions</vt:lpstr>
      <vt:lpstr>Outline</vt:lpstr>
      <vt:lpstr>Cost Estimate Process – Construction Base Cost</vt:lpstr>
      <vt:lpstr>Cost Estimate Process – Base Cost</vt:lpstr>
      <vt:lpstr>Cost Estimate Process – Early Scope Reductions</vt:lpstr>
      <vt:lpstr>Cost Estimate Process – ED&amp;I</vt:lpstr>
      <vt:lpstr>Cost Estimate Process – ED&amp;I</vt:lpstr>
      <vt:lpstr>Cost Estimate Process - Administration</vt:lpstr>
      <vt:lpstr>Schedule Estimate Process</vt:lpstr>
      <vt:lpstr>Schedule Estimate Process</vt:lpstr>
      <vt:lpstr>Procurement Durations – A/E Firms</vt:lpstr>
      <vt:lpstr>Procurement Durations – Construction</vt:lpstr>
      <vt:lpstr>Contingency</vt:lpstr>
      <vt:lpstr>Basis Of Estimate</vt:lpstr>
      <vt:lpstr>Basis Of Estimate</vt:lpstr>
      <vt:lpstr>Basis Of Estimate List</vt:lpstr>
      <vt:lpstr>Risk Uncertainty</vt:lpstr>
      <vt:lpstr>Risk Uncertainty Results</vt:lpstr>
      <vt:lpstr>Risk Opportunities</vt:lpstr>
      <vt:lpstr>Risk Uncertainty – Interfaces</vt:lpstr>
      <vt:lpstr>Risk Uncertainty – RT-121-05-01-002</vt:lpstr>
      <vt:lpstr>Risk Uncertainty – RT-121-05-013</vt:lpstr>
      <vt:lpstr>Risk Uncertainty – RT-121-05-07-001</vt:lpstr>
      <vt:lpstr>Risk Uncertainty – RT-121-05-01-004</vt:lpstr>
      <vt:lpstr>Risk Uncertainty – RT-121-05-01-001</vt:lpstr>
      <vt:lpstr>Risk Uncertainty – RT-121-05-09-005</vt:lpstr>
      <vt:lpstr>Summary</vt:lpstr>
      <vt:lpstr>Questions?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Steven J. Dixon x8501 10086N</cp:lastModifiedBy>
  <cp:revision>212</cp:revision>
  <cp:lastPrinted>2014-01-20T19:40:21Z</cp:lastPrinted>
  <dcterms:created xsi:type="dcterms:W3CDTF">2017-04-21T15:07:14Z</dcterms:created>
  <dcterms:modified xsi:type="dcterms:W3CDTF">2017-11-29T15:37:41Z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