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56" r:id="rId5"/>
    <p:sldId id="357" r:id="rId6"/>
    <p:sldId id="358" r:id="rId7"/>
    <p:sldId id="359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3655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688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174">
          <p15:clr>
            <a:srgbClr val="A4A3A4"/>
          </p15:clr>
        </p15:guide>
        <p15:guide id="7" orient="horz" pos="128">
          <p15:clr>
            <a:srgbClr val="A4A3A4"/>
          </p15:clr>
        </p15:guide>
        <p15:guide id="8" pos="5621">
          <p15:clr>
            <a:srgbClr val="A4A3A4"/>
          </p15:clr>
        </p15:guide>
        <p15:guide id="9" pos="136">
          <p15:clr>
            <a:srgbClr val="A4A3A4"/>
          </p15:clr>
        </p15:guide>
        <p15:guide id="10" pos="589">
          <p15:clr>
            <a:srgbClr val="A4A3A4"/>
          </p15:clr>
        </p15:guide>
        <p15:guide id="11" pos="3572">
          <p15:clr>
            <a:srgbClr val="A4A3A4"/>
          </p15:clr>
        </p15:guide>
        <p15:guide id="12" pos="5163">
          <p15:clr>
            <a:srgbClr val="A4A3A4"/>
          </p15:clr>
        </p15:guide>
        <p15:guide id="13" pos="4632">
          <p15:clr>
            <a:srgbClr val="A4A3A4"/>
          </p15:clr>
        </p15:guide>
        <p15:guide id="14" pos="44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 A. Lebedev x2558 13122N" initials="VALx1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E4E4E"/>
    <a:srgbClr val="404040"/>
    <a:srgbClr val="004C97"/>
    <a:srgbClr val="63666A"/>
    <a:srgbClr val="99D6EA"/>
    <a:srgbClr val="505050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8" autoAdjust="0"/>
    <p:restoredTop sz="94660"/>
  </p:normalViewPr>
  <p:slideViewPr>
    <p:cSldViewPr snapToGrid="0" snapToObjects="1" showGuides="1">
      <p:cViewPr>
        <p:scale>
          <a:sx n="105" d="100"/>
          <a:sy n="105" d="100"/>
        </p:scale>
        <p:origin x="328" y="248"/>
      </p:cViewPr>
      <p:guideLst>
        <p:guide orient="horz" pos="4142"/>
        <p:guide orient="horz" pos="3655"/>
        <p:guide orient="horz" pos="1698"/>
        <p:guide orient="horz" pos="688"/>
        <p:guide orient="horz" pos="2790"/>
        <p:guide orient="horz" pos="174"/>
        <p:guide orient="horz" pos="128"/>
        <p:guide pos="5621"/>
        <p:guide pos="136"/>
        <p:guide pos="589"/>
        <p:guide pos="3572"/>
        <p:guide pos="5163"/>
        <p:guide pos="4632"/>
        <p:guide pos="4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0" d="100"/>
          <a:sy n="80" d="100"/>
        </p:scale>
        <p:origin x="63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43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12/13/17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12/13/17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6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ermilab + Extra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19719" y="4963772"/>
            <a:ext cx="4941110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19718" y="3951841"/>
            <a:ext cx="8667106" cy="1003049"/>
          </a:xfrm>
          <a:prstGeom prst="rect">
            <a:avLst/>
          </a:prstGeom>
        </p:spPr>
        <p:txBody>
          <a:bodyPr vert="horz" wrap="square" lIns="0" tIns="27432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33" name="Picture 32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" y="288917"/>
            <a:ext cx="9010786" cy="3018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" y="874754"/>
            <a:ext cx="9161762" cy="306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26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8600" y="6315146"/>
            <a:ext cx="8677275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495482"/>
            <a:ext cx="5541561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860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8797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0" y="1043694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87970" y="1043694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1" y="6495482"/>
            <a:ext cx="5538537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28600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05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1043694"/>
            <a:ext cx="5347605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495482"/>
            <a:ext cx="5538537" cy="242873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smtClean="0"/>
              <a:t>Paul Derwent | PIP-II Cost Question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0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686800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30601" y="6495482"/>
            <a:ext cx="5538537" cy="242873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smtClean="0"/>
              <a:t>Paul Derwent | PIP-II Cost Question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64DF0CCB-7EA3-7341-A46D-36EC5E85E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4073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1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1" y="6495482"/>
            <a:ext cx="5538537" cy="237285"/>
          </a:xfrm>
        </p:spPr>
        <p:txBody>
          <a:bodyPr/>
          <a:lstStyle/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468311"/>
            <a:ext cx="8675688" cy="568486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1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530601" y="6495482"/>
            <a:ext cx="5538537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1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8600" y="463790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6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841864" y="6505786"/>
            <a:ext cx="795344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266960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PIP-II Cost Question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1598" y="6441831"/>
            <a:ext cx="763802" cy="4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2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1" y="6495482"/>
            <a:ext cx="7367337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14800" y="6315146"/>
            <a:ext cx="8704708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5"/>
          <p:cNvSpPr txBox="1">
            <a:spLocks/>
          </p:cNvSpPr>
          <p:nvPr/>
        </p:nvSpPr>
        <p:spPr>
          <a:xfrm>
            <a:off x="381001" y="6667500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004C97"/>
                </a:solidFill>
                <a:latin typeface="Helvetica" charset="0"/>
                <a:ea typeface="Geneva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209721" y="136401"/>
            <a:ext cx="8723157" cy="197990"/>
            <a:chOff x="577653" y="6258863"/>
            <a:chExt cx="8320285" cy="18884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577653" y="6351018"/>
              <a:ext cx="7213350" cy="6918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6" descr="FermiLogo_RGB_NALBlue.png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98" r:id="rId2"/>
    <p:sldLayoutId id="2147484099" r:id="rId3"/>
    <p:sldLayoutId id="2147484100" r:id="rId4"/>
    <p:sldLayoutId id="2147484101" r:id="rId5"/>
    <p:sldLayoutId id="2147484121" r:id="rId6"/>
    <p:sldLayoutId id="2147484113" r:id="rId7"/>
    <p:sldLayoutId id="2147484130" r:id="rId8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80799"/>
              </p:ext>
            </p:extLst>
          </p:nvPr>
        </p:nvGraphicFramePr>
        <p:xfrm>
          <a:off x="2466974" y="1174750"/>
          <a:ext cx="6448425" cy="5067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8587"/>
                <a:gridCol w="2363511"/>
                <a:gridCol w="1707740"/>
                <a:gridCol w="1188587"/>
              </a:tblGrid>
              <a:tr h="39846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FY13 base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FY16 base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6418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WBS @ L2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Title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November 2016 Estimate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November 2017 Estimate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121.2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Project Management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$55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$52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121.3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Linac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$190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$284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121.4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Rings Upgrade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$48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$36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121.5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Conventional Facilities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$89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$140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Base 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$382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$513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390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Contingency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$134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Estimate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$113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Risk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$78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Contingency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$134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$191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Point Estimate To Complete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$516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$704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Actuals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$32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UK contribution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$(15)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$516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$721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Range Lower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100" u="none" strike="noStrike">
                          <a:effectLst/>
                        </a:rPr>
                        <a:t>-10%</a:t>
                      </a:r>
                      <a:endParaRPr lang="mr-IN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100" u="none" strike="noStrike">
                          <a:effectLst/>
                        </a:rPr>
                        <a:t>-10%</a:t>
                      </a:r>
                      <a:endParaRPr lang="mr-IN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  <a:tr h="2139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Range Upper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100" u="none" strike="noStrike">
                          <a:effectLst/>
                        </a:rPr>
                        <a:t>26%</a:t>
                      </a:r>
                      <a:endParaRPr lang="mr-IN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100" u="none" strike="noStrike" dirty="0">
                          <a:effectLst/>
                        </a:rPr>
                        <a:t>20%</a:t>
                      </a:r>
                      <a:endParaRPr lang="mr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1895" marR="11895" marT="11895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CD0 Range to CD1 Range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588" y="6495482"/>
            <a:ext cx="775607" cy="241300"/>
          </a:xfrm>
        </p:spPr>
        <p:txBody>
          <a:bodyPr/>
          <a:lstStyle/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PIP-II Cost Question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977382"/>
            <a:ext cx="535533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Base Cost: Direct + Overhead + Escalation</a:t>
            </a:r>
          </a:p>
          <a:p>
            <a:r>
              <a:rPr lang="en-US" sz="1200" dirty="0"/>
              <a:t>Entries are in $M</a:t>
            </a:r>
          </a:p>
          <a:p>
            <a:r>
              <a:rPr lang="en-US" sz="1200" dirty="0"/>
              <a:t>2016 Estimate contingency was top down 35%</a:t>
            </a:r>
          </a:p>
          <a:p>
            <a:r>
              <a:rPr lang="en-US" sz="1200" dirty="0"/>
              <a:t>2017 Estimate Contingency is 22.1% Estimate Uncertainty, 15.2% Risk Analysis</a:t>
            </a:r>
          </a:p>
        </p:txBody>
      </p:sp>
    </p:spTree>
    <p:extLst>
      <p:ext uri="{BB962C8B-B14F-4D97-AF65-F5344CB8AC3E}">
        <p14:creationId xmlns:p14="http://schemas.microsoft.com/office/powerpoint/2010/main" val="81080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3568"/>
            <a:ext cx="8672513" cy="53243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Project Management:</a:t>
            </a:r>
          </a:p>
          <a:p>
            <a:pPr lvl="1"/>
            <a:r>
              <a:rPr lang="en-US" dirty="0"/>
              <a:t>had people paid on project (ESH&amp;Q, Admin, IT) now part of overhead pool (20 FTEs </a:t>
            </a:r>
            <a:r>
              <a:rPr lang="en-US" dirty="0" smtClean="0"/>
              <a:t>fewer, so it went down)</a:t>
            </a:r>
          </a:p>
          <a:p>
            <a:r>
              <a:rPr lang="en-US" dirty="0" smtClean="0"/>
              <a:t>Linac:</a:t>
            </a:r>
          </a:p>
          <a:p>
            <a:pPr lvl="1"/>
            <a:r>
              <a:rPr lang="en-US" dirty="0" smtClean="0"/>
              <a:t>LCLS-II </a:t>
            </a:r>
          </a:p>
          <a:p>
            <a:pPr lvl="2"/>
            <a:r>
              <a:rPr lang="en-US" dirty="0" smtClean="0"/>
              <a:t>Lessons Learned from the actual experience </a:t>
            </a:r>
          </a:p>
          <a:p>
            <a:pPr lvl="2"/>
            <a:r>
              <a:rPr lang="en-US" dirty="0" smtClean="0"/>
              <a:t>Built 5 CMs</a:t>
            </a:r>
          </a:p>
          <a:p>
            <a:pPr lvl="1"/>
            <a:r>
              <a:rPr lang="en-US" dirty="0" smtClean="0"/>
              <a:t>Better </a:t>
            </a:r>
            <a:r>
              <a:rPr lang="en-US" dirty="0"/>
              <a:t>understanding of In Kind Oversight </a:t>
            </a:r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Engineering, Purchasing, Fabrication</a:t>
            </a:r>
          </a:p>
          <a:p>
            <a:pPr lvl="2"/>
            <a:r>
              <a:rPr lang="en-US" dirty="0" smtClean="0"/>
              <a:t>Visits, Reviews, Travel  </a:t>
            </a:r>
          </a:p>
          <a:p>
            <a:pPr lvl="1"/>
            <a:r>
              <a:rPr lang="en-US" dirty="0" smtClean="0"/>
              <a:t>LB650</a:t>
            </a:r>
          </a:p>
          <a:p>
            <a:pPr lvl="2"/>
            <a:r>
              <a:rPr lang="en-US" dirty="0" smtClean="0"/>
              <a:t>CD0 In kind contribution, estimated the total, then set DOE cost to zero</a:t>
            </a:r>
          </a:p>
          <a:p>
            <a:pPr lvl="2"/>
            <a:r>
              <a:rPr lang="en-US" dirty="0" smtClean="0"/>
              <a:t>$11.3M in CD1, $11M is labor</a:t>
            </a:r>
          </a:p>
          <a:p>
            <a:pPr lvl="3"/>
            <a:r>
              <a:rPr lang="en-US" dirty="0" smtClean="0"/>
              <a:t>PM &amp; Coordination</a:t>
            </a:r>
          </a:p>
          <a:p>
            <a:pPr lvl="3"/>
            <a:r>
              <a:rPr lang="en-US" dirty="0" smtClean="0"/>
              <a:t>Design effort</a:t>
            </a:r>
          </a:p>
          <a:p>
            <a:pPr lvl="3"/>
            <a:r>
              <a:rPr lang="en-US" dirty="0" smtClean="0"/>
              <a:t>Testing all 11 CMs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588" y="6495482"/>
            <a:ext cx="775607" cy="237285"/>
          </a:xfrm>
        </p:spPr>
        <p:txBody>
          <a:bodyPr/>
          <a:lstStyle/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3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5187065"/>
          </a:xfrm>
        </p:spPr>
        <p:txBody>
          <a:bodyPr/>
          <a:lstStyle/>
          <a:p>
            <a:r>
              <a:rPr lang="en-US" dirty="0" smtClean="0"/>
              <a:t>Rings Upgrades</a:t>
            </a:r>
          </a:p>
          <a:p>
            <a:pPr lvl="1"/>
            <a:r>
              <a:rPr lang="en-US" dirty="0" smtClean="0"/>
              <a:t>Scope moved forward to support current program (</a:t>
            </a:r>
            <a:r>
              <a:rPr lang="en-US" dirty="0" err="1" smtClean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baseline="-25000" dirty="0" err="1" smtClean="0"/>
              <a:t>t</a:t>
            </a:r>
            <a:r>
              <a:rPr lang="en-US" dirty="0" smtClean="0"/>
              <a:t> system)</a:t>
            </a:r>
          </a:p>
          <a:p>
            <a:pPr lvl="1"/>
            <a:endParaRPr lang="en-US" dirty="0"/>
          </a:p>
          <a:p>
            <a:r>
              <a:rPr lang="en-US" dirty="0" smtClean="0"/>
              <a:t>Conventional Facilities</a:t>
            </a:r>
          </a:p>
          <a:p>
            <a:pPr lvl="1"/>
            <a:r>
              <a:rPr lang="en-US" dirty="0" smtClean="0"/>
              <a:t>Conceptual design to understand requirements</a:t>
            </a:r>
          </a:p>
          <a:p>
            <a:pPr lvl="1"/>
            <a:r>
              <a:rPr lang="en-US" dirty="0" smtClean="0"/>
              <a:t>Parametric estimates -&gt; A/E Construction estimates</a:t>
            </a:r>
          </a:p>
          <a:p>
            <a:pPr lvl="1"/>
            <a:r>
              <a:rPr lang="en-US" dirty="0" smtClean="0"/>
              <a:t>Site Prep: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588" y="6495482"/>
            <a:ext cx="775607" cy="237285"/>
          </a:xfrm>
        </p:spPr>
        <p:txBody>
          <a:bodyPr/>
          <a:lstStyle/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604325"/>
              </p:ext>
            </p:extLst>
          </p:nvPr>
        </p:nvGraphicFramePr>
        <p:xfrm>
          <a:off x="6299432" y="3847591"/>
          <a:ext cx="2578100" cy="238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656"/>
                <a:gridCol w="846682"/>
                <a:gridCol w="903762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2015 Estimate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2017 Estimate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Cryo Plant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4000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23245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Utility Plant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9650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7995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High Bay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21275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Tunnel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10725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19935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Gallery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23000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32905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Transfer Line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>
                          <a:effectLst/>
                        </a:rPr>
                        <a:t>12000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14435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Booster Conn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u="none" strike="noStrike">
                          <a:effectLst/>
                        </a:rPr>
                        <a:t>7750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67025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>
                          <a:effectLst/>
                        </a:rPr>
                        <a:t>127540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56037"/>
              </p:ext>
            </p:extLst>
          </p:nvPr>
        </p:nvGraphicFramePr>
        <p:xfrm>
          <a:off x="512064" y="4072128"/>
          <a:ext cx="4486656" cy="256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0720"/>
                <a:gridCol w="1267968"/>
                <a:gridCol w="1267968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Site Prep &amp; Utilities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$17,086,800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$27,683,281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95872" y="3385926"/>
            <a:ext cx="1497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Floor 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5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Escalation:  </a:t>
            </a:r>
          </a:p>
          <a:p>
            <a:pPr lvl="1"/>
            <a:r>
              <a:rPr lang="en-US" dirty="0" smtClean="0"/>
              <a:t>CD0 estimate 2013 Base Year, escalated to FY20 (assumed midpoint)</a:t>
            </a:r>
          </a:p>
          <a:p>
            <a:pPr lvl="1"/>
            <a:r>
              <a:rPr lang="en-US" dirty="0" smtClean="0"/>
              <a:t>CD1 estimate 2016 Base Year, escalated to year work performed (by Primavera P6)</a:t>
            </a:r>
          </a:p>
          <a:p>
            <a:pPr lvl="2"/>
            <a:r>
              <a:rPr lang="en-US" dirty="0" smtClean="0"/>
              <a:t>Cost weight mid point FY22.5 -&gt; 2 years at 3.1% labor, 2.0% M&amp;S</a:t>
            </a:r>
          </a:p>
          <a:p>
            <a:pPr lvl="2"/>
            <a:r>
              <a:rPr lang="en-US" dirty="0" smtClean="0"/>
              <a:t>~5% or scale of $20M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Derwent | PIP-II Cost Question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38329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Partnerships_PPT_090915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D17A152F8CA44A95588D9440E0A03" ma:contentTypeVersion="3" ma:contentTypeDescription="Create a new document." ma:contentTypeScope="" ma:versionID="a2ac3a4fb08969989250a758a5950b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46782115e7dfa4fabf0fe74a7b68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B03382-2E78-4944-BB95-D9CE5573A4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92619A-EA3F-48C6-8353-0E1D78874E9E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9CB6ABB5-8F35-4442-A096-1590B93043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FNAL_Partnership_PowerPoint_4x3_100716</Template>
  <TotalTime>16141</TotalTime>
  <Words>420</Words>
  <Application>Microsoft Macintosh PowerPoint</Application>
  <PresentationFormat>On-screen Show (4:3)</PresentationFormat>
  <Paragraphs>131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Geneva</vt:lpstr>
      <vt:lpstr>Helvetica</vt:lpstr>
      <vt:lpstr>Mangal</vt:lpstr>
      <vt:lpstr>ＭＳ Ｐゴシック</vt:lpstr>
      <vt:lpstr>Symbol</vt:lpstr>
      <vt:lpstr>Arial</vt:lpstr>
      <vt:lpstr>FermilabPartnerships_PPT_090915</vt:lpstr>
      <vt:lpstr>CD0 Range to CD1 Range</vt:lpstr>
      <vt:lpstr>Changes</vt:lpstr>
      <vt:lpstr>Changes</vt:lpstr>
      <vt:lpstr>Changes</vt:lpstr>
    </vt:vector>
  </TitlesOfParts>
  <Company>Sandbox Studio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L Kaducak</dc:creator>
  <cp:lastModifiedBy>Paul Derwent</cp:lastModifiedBy>
  <cp:revision>200</cp:revision>
  <cp:lastPrinted>2014-01-20T19:40:21Z</cp:lastPrinted>
  <dcterms:created xsi:type="dcterms:W3CDTF">2017-04-21T15:07:14Z</dcterms:created>
  <dcterms:modified xsi:type="dcterms:W3CDTF">2017-12-13T15:14:14Z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0x010100243D17A152F8CA44A95588D9440E0A03</vt:lpwstr>
  </property>
</Properties>
</file>