
<file path=[Content_Types].xml><?xml version="1.0" encoding="utf-8"?>
<Types xmlns="http://schemas.openxmlformats.org/package/2006/content-types">
  <Default Extension="xml" ContentType="application/xml"/>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handoutMasterIdLst>
    <p:handoutMasterId r:id="rId37"/>
  </p:handoutMasterIdLst>
  <p:sldIdLst>
    <p:sldId id="286" r:id="rId5"/>
    <p:sldId id="327" r:id="rId6"/>
    <p:sldId id="328" r:id="rId7"/>
    <p:sldId id="329" r:id="rId8"/>
    <p:sldId id="353" r:id="rId9"/>
    <p:sldId id="338" r:id="rId10"/>
    <p:sldId id="339" r:id="rId11"/>
    <p:sldId id="340" r:id="rId12"/>
    <p:sldId id="335" r:id="rId13"/>
    <p:sldId id="337" r:id="rId14"/>
    <p:sldId id="362" r:id="rId15"/>
    <p:sldId id="361" r:id="rId16"/>
    <p:sldId id="342" r:id="rId17"/>
    <p:sldId id="354" r:id="rId18"/>
    <p:sldId id="343" r:id="rId19"/>
    <p:sldId id="344" r:id="rId20"/>
    <p:sldId id="345" r:id="rId21"/>
    <p:sldId id="346" r:id="rId22"/>
    <p:sldId id="355" r:id="rId23"/>
    <p:sldId id="347" r:id="rId24"/>
    <p:sldId id="348" r:id="rId25"/>
    <p:sldId id="349" r:id="rId26"/>
    <p:sldId id="350" r:id="rId27"/>
    <p:sldId id="351" r:id="rId28"/>
    <p:sldId id="356" r:id="rId29"/>
    <p:sldId id="360" r:id="rId30"/>
    <p:sldId id="317" r:id="rId31"/>
    <p:sldId id="332" r:id="rId32"/>
    <p:sldId id="333" r:id="rId33"/>
    <p:sldId id="334" r:id="rId34"/>
    <p:sldId id="336" r:id="rId35"/>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3655">
          <p15:clr>
            <a:srgbClr val="A4A3A4"/>
          </p15:clr>
        </p15:guide>
        <p15:guide id="3" orient="horz" pos="1698">
          <p15:clr>
            <a:srgbClr val="A4A3A4"/>
          </p15:clr>
        </p15:guide>
        <p15:guide id="4" orient="horz" pos="688">
          <p15:clr>
            <a:srgbClr val="A4A3A4"/>
          </p15:clr>
        </p15:guide>
        <p15:guide id="5" orient="horz" pos="2790">
          <p15:clr>
            <a:srgbClr val="A4A3A4"/>
          </p15:clr>
        </p15:guide>
        <p15:guide id="6" orient="horz" pos="174">
          <p15:clr>
            <a:srgbClr val="A4A3A4"/>
          </p15:clr>
        </p15:guide>
        <p15:guide id="7" orient="horz" pos="128">
          <p15:clr>
            <a:srgbClr val="A4A3A4"/>
          </p15:clr>
        </p15:guide>
        <p15:guide id="8" pos="5621">
          <p15:clr>
            <a:srgbClr val="A4A3A4"/>
          </p15:clr>
        </p15:guide>
        <p15:guide id="9" pos="136">
          <p15:clr>
            <a:srgbClr val="A4A3A4"/>
          </p15:clr>
        </p15:guide>
        <p15:guide id="10" pos="589">
          <p15:clr>
            <a:srgbClr val="A4A3A4"/>
          </p15:clr>
        </p15:guide>
        <p15:guide id="11" pos="3572">
          <p15:clr>
            <a:srgbClr val="A4A3A4"/>
          </p15:clr>
        </p15:guide>
        <p15:guide id="12" pos="5163">
          <p15:clr>
            <a:srgbClr val="A4A3A4"/>
          </p15:clr>
        </p15:guide>
        <p15:guide id="13" pos="4632">
          <p15:clr>
            <a:srgbClr val="A4A3A4"/>
          </p15:clr>
        </p15:guide>
        <p15:guide id="14" pos="444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4E4E"/>
    <a:srgbClr val="404040"/>
    <a:srgbClr val="004C97"/>
    <a:srgbClr val="63666A"/>
    <a:srgbClr val="99D6EA"/>
    <a:srgbClr val="505050"/>
    <a:srgbClr val="A7A8AA"/>
    <a:srgbClr val="003087"/>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63" autoAdjust="0"/>
    <p:restoredTop sz="94712"/>
  </p:normalViewPr>
  <p:slideViewPr>
    <p:cSldViewPr snapToGrid="0" snapToObjects="1" showGuides="1">
      <p:cViewPr varScale="1">
        <p:scale>
          <a:sx n="102" d="100"/>
          <a:sy n="102" d="100"/>
        </p:scale>
        <p:origin x="1320" y="168"/>
      </p:cViewPr>
      <p:guideLst>
        <p:guide orient="horz" pos="4142"/>
        <p:guide orient="horz" pos="3655"/>
        <p:guide orient="horz" pos="1698"/>
        <p:guide orient="horz" pos="688"/>
        <p:guide orient="horz" pos="2790"/>
        <p:guide orient="horz" pos="174"/>
        <p:guide orient="horz" pos="128"/>
        <p:guide pos="5621"/>
        <p:guide pos="136"/>
        <p:guide pos="589"/>
        <p:guide pos="3572"/>
        <p:guide pos="5163"/>
        <p:guide pos="4632"/>
        <p:guide pos="444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notesMaster" Target="notesMasters/notesMaster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handoutMaster" Target="handoutMasters/handout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Users/derwent/OneDrive%20-%20Fermi%20National%20Accelerator%20Laboratory/1.2%20MW/project%20planning/schedules/BOE%20stuff/PIP-II/CD-1/Documents/Uncertainty%20Table%20as%20of%20090917.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Users/derwent/OneDrive%20-%20Fermi%20National%20Accelerator%20Laboratory/1.2%20MW/project%20planning/schedules/BOE%20stuff/PIP-II/CD-1/Documents/Uncertainty%20Table%20as%20of%20090917.xlsx" TargetMode="Externa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Users\derwent\OneDrive%20-%20Fermi%20National%20Accelerator%20Laboratory\1.2%20MW\Management\CDs\CD1\Technology%20Readiness%20Levels\TRL%20Summary%20-%20jms%20+%20AR%20with%20costs.xlsx" TargetMode="Externa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file:////Users\derwent\OneDrive%20-%20Fermi%20National%20Accelerator%20Laboratory\1.2%20MW\Management\CDs\CD1\Technology%20Readiness%20Levels\TRL%20Summary%20-%20jms%20+%20AR%20with%20cos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Labor </a:t>
            </a:r>
            <a:r>
              <a:rPr lang="en-US" dirty="0" smtClean="0"/>
              <a:t>Count</a:t>
            </a:r>
            <a:r>
              <a:rPr lang="en-US" baseline="0" dirty="0" smtClean="0"/>
              <a:t> by %age</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w="31750">
              <a:noFill/>
            </a:ln>
            <a:effectLst/>
          </c:spPr>
          <c:invertIfNegative val="0"/>
          <c:cat>
            <c:numRef>
              <c:f>'Uncertainty Table 0909 (2)'!$A$7:$A$21</c:f>
              <c:numCache>
                <c:formatCode>General</c:formatCode>
                <c:ptCount val="15"/>
                <c:pt idx="0">
                  <c:v>0.05</c:v>
                </c:pt>
                <c:pt idx="1">
                  <c:v>0.1</c:v>
                </c:pt>
                <c:pt idx="2">
                  <c:v>0.15</c:v>
                </c:pt>
                <c:pt idx="3">
                  <c:v>0.18</c:v>
                </c:pt>
                <c:pt idx="4">
                  <c:v>0.2</c:v>
                </c:pt>
                <c:pt idx="5">
                  <c:v>0.25</c:v>
                </c:pt>
                <c:pt idx="6">
                  <c:v>0.3</c:v>
                </c:pt>
                <c:pt idx="7">
                  <c:v>0.32</c:v>
                </c:pt>
                <c:pt idx="8">
                  <c:v>0.35</c:v>
                </c:pt>
                <c:pt idx="9">
                  <c:v>0.4</c:v>
                </c:pt>
                <c:pt idx="10">
                  <c:v>0.45</c:v>
                </c:pt>
                <c:pt idx="11">
                  <c:v>0.5</c:v>
                </c:pt>
                <c:pt idx="12">
                  <c:v>0.7</c:v>
                </c:pt>
                <c:pt idx="13">
                  <c:v>1.0</c:v>
                </c:pt>
                <c:pt idx="14">
                  <c:v>0.8</c:v>
                </c:pt>
              </c:numCache>
            </c:numRef>
          </c:cat>
          <c:val>
            <c:numRef>
              <c:f>'Uncertainty Table 0909 (2)'!$B$7:$B$21</c:f>
              <c:numCache>
                <c:formatCode>General</c:formatCode>
                <c:ptCount val="15"/>
                <c:pt idx="0">
                  <c:v>1.0</c:v>
                </c:pt>
                <c:pt idx="1">
                  <c:v>29.0</c:v>
                </c:pt>
                <c:pt idx="2">
                  <c:v>16.0</c:v>
                </c:pt>
                <c:pt idx="3">
                  <c:v>1.0</c:v>
                </c:pt>
                <c:pt idx="4">
                  <c:v>85.0</c:v>
                </c:pt>
                <c:pt idx="5">
                  <c:v>24.0</c:v>
                </c:pt>
                <c:pt idx="6">
                  <c:v>44.0</c:v>
                </c:pt>
                <c:pt idx="7">
                  <c:v>12.0</c:v>
                </c:pt>
                <c:pt idx="8">
                  <c:v>12.0</c:v>
                </c:pt>
                <c:pt idx="9">
                  <c:v>13.0</c:v>
                </c:pt>
                <c:pt idx="10">
                  <c:v>2.0</c:v>
                </c:pt>
                <c:pt idx="11">
                  <c:v>12.0</c:v>
                </c:pt>
                <c:pt idx="12">
                  <c:v>2.0</c:v>
                </c:pt>
                <c:pt idx="13">
                  <c:v>1.0</c:v>
                </c:pt>
                <c:pt idx="14">
                  <c:v>1.0</c:v>
                </c:pt>
              </c:numCache>
            </c:numRef>
          </c:val>
        </c:ser>
        <c:dLbls>
          <c:showLegendKey val="0"/>
          <c:showVal val="0"/>
          <c:showCatName val="0"/>
          <c:showSerName val="0"/>
          <c:showPercent val="0"/>
          <c:showBubbleSize val="0"/>
        </c:dLbls>
        <c:gapWidth val="150"/>
        <c:axId val="308092608"/>
        <c:axId val="308094384"/>
      </c:barChart>
      <c:catAx>
        <c:axId val="3080926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8094384"/>
        <c:crosses val="autoZero"/>
        <c:auto val="1"/>
        <c:lblAlgn val="ctr"/>
        <c:lblOffset val="100"/>
        <c:noMultiLvlLbl val="0"/>
      </c:catAx>
      <c:valAx>
        <c:axId val="308094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8092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M&amp;S </a:t>
            </a:r>
            <a:r>
              <a:rPr lang="en-US" dirty="0" smtClean="0"/>
              <a:t>Count</a:t>
            </a:r>
            <a:r>
              <a:rPr lang="en-US" baseline="0" dirty="0" smtClean="0"/>
              <a:t> by %age</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w="31750">
              <a:noFill/>
            </a:ln>
            <a:effectLst/>
          </c:spPr>
          <c:invertIfNegative val="0"/>
          <c:cat>
            <c:numRef>
              <c:f>'Uncertainty Table 0909 (2)'!$M$7:$M$16</c:f>
              <c:numCache>
                <c:formatCode>General</c:formatCode>
                <c:ptCount val="10"/>
                <c:pt idx="0">
                  <c:v>0.1</c:v>
                </c:pt>
                <c:pt idx="1">
                  <c:v>0.15</c:v>
                </c:pt>
                <c:pt idx="2">
                  <c:v>0.2</c:v>
                </c:pt>
                <c:pt idx="3">
                  <c:v>0.25</c:v>
                </c:pt>
                <c:pt idx="4">
                  <c:v>0.3</c:v>
                </c:pt>
                <c:pt idx="5">
                  <c:v>0.35</c:v>
                </c:pt>
                <c:pt idx="6">
                  <c:v>0.4</c:v>
                </c:pt>
                <c:pt idx="7">
                  <c:v>0.5</c:v>
                </c:pt>
                <c:pt idx="8">
                  <c:v>0.7</c:v>
                </c:pt>
                <c:pt idx="9">
                  <c:v>0.8</c:v>
                </c:pt>
              </c:numCache>
            </c:numRef>
          </c:cat>
          <c:val>
            <c:numRef>
              <c:f>'Uncertainty Table 0909 (2)'!$N$7:$N$16</c:f>
              <c:numCache>
                <c:formatCode>General</c:formatCode>
                <c:ptCount val="10"/>
                <c:pt idx="0">
                  <c:v>16.0</c:v>
                </c:pt>
                <c:pt idx="1">
                  <c:v>19.0</c:v>
                </c:pt>
                <c:pt idx="2">
                  <c:v>79.0</c:v>
                </c:pt>
                <c:pt idx="3">
                  <c:v>15.0</c:v>
                </c:pt>
                <c:pt idx="4">
                  <c:v>54.0</c:v>
                </c:pt>
                <c:pt idx="5">
                  <c:v>14.0</c:v>
                </c:pt>
                <c:pt idx="6">
                  <c:v>6.0</c:v>
                </c:pt>
                <c:pt idx="7">
                  <c:v>11.0</c:v>
                </c:pt>
                <c:pt idx="8">
                  <c:v>2.0</c:v>
                </c:pt>
                <c:pt idx="9">
                  <c:v>1.0</c:v>
                </c:pt>
              </c:numCache>
            </c:numRef>
          </c:val>
        </c:ser>
        <c:dLbls>
          <c:showLegendKey val="0"/>
          <c:showVal val="0"/>
          <c:showCatName val="0"/>
          <c:showSerName val="0"/>
          <c:showPercent val="0"/>
          <c:showBubbleSize val="0"/>
        </c:dLbls>
        <c:gapWidth val="150"/>
        <c:axId val="308112384"/>
        <c:axId val="308114704"/>
      </c:barChart>
      <c:catAx>
        <c:axId val="3081123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8114704"/>
        <c:crosses val="autoZero"/>
        <c:auto val="1"/>
        <c:lblAlgn val="ctr"/>
        <c:lblOffset val="100"/>
        <c:noMultiLvlLbl val="0"/>
      </c:catAx>
      <c:valAx>
        <c:axId val="308114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8112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Count</a:t>
            </a:r>
            <a:r>
              <a:rPr lang="en-US" baseline="0"/>
              <a:t> by TRL</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'pivot tables'!$A$4:$A$9</c:f>
              <c:strCache>
                <c:ptCount val="6"/>
                <c:pt idx="0">
                  <c:v>TRL 3</c:v>
                </c:pt>
                <c:pt idx="1">
                  <c:v>TRL 4</c:v>
                </c:pt>
                <c:pt idx="2">
                  <c:v>TRL 5</c:v>
                </c:pt>
                <c:pt idx="3">
                  <c:v>TRL 6</c:v>
                </c:pt>
                <c:pt idx="4">
                  <c:v>TRL 7</c:v>
                </c:pt>
                <c:pt idx="5">
                  <c:v>TRL 8</c:v>
                </c:pt>
              </c:strCache>
            </c:strRef>
          </c:cat>
          <c:val>
            <c:numRef>
              <c:f>'pivot tables'!$B$4:$B$9</c:f>
              <c:numCache>
                <c:formatCode>General</c:formatCode>
                <c:ptCount val="6"/>
                <c:pt idx="0">
                  <c:v>2.0</c:v>
                </c:pt>
                <c:pt idx="1">
                  <c:v>5.0</c:v>
                </c:pt>
                <c:pt idx="2">
                  <c:v>16.0</c:v>
                </c:pt>
                <c:pt idx="3">
                  <c:v>13.0</c:v>
                </c:pt>
                <c:pt idx="4">
                  <c:v>21.0</c:v>
                </c:pt>
                <c:pt idx="5">
                  <c:v>2.0</c:v>
                </c:pt>
              </c:numCache>
            </c:numRef>
          </c:val>
          <c:extLst xmlns:c16r2="http://schemas.microsoft.com/office/drawing/2015/06/chart">
            <c:ext xmlns:c16="http://schemas.microsoft.com/office/drawing/2014/chart" uri="{C3380CC4-5D6E-409C-BE32-E72D297353CC}">
              <c16:uniqueId val="{00000000-22F6-438E-9DFE-3FB04E731831}"/>
            </c:ext>
          </c:extLst>
        </c:ser>
        <c:dLbls>
          <c:showLegendKey val="0"/>
          <c:showVal val="0"/>
          <c:showCatName val="0"/>
          <c:showSerName val="0"/>
          <c:showPercent val="0"/>
          <c:showBubbleSize val="0"/>
        </c:dLbls>
        <c:gapWidth val="219"/>
        <c:overlap val="-27"/>
        <c:axId val="309349456"/>
        <c:axId val="309352208"/>
      </c:barChart>
      <c:catAx>
        <c:axId val="309349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9352208"/>
        <c:crosses val="autoZero"/>
        <c:auto val="1"/>
        <c:lblAlgn val="ctr"/>
        <c:lblOffset val="100"/>
        <c:noMultiLvlLbl val="0"/>
      </c:catAx>
      <c:valAx>
        <c:axId val="309352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9349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Cost by TRL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'pivot tables'!$H$4:$H$9</c:f>
              <c:strCache>
                <c:ptCount val="6"/>
                <c:pt idx="0">
                  <c:v>TRL 3</c:v>
                </c:pt>
                <c:pt idx="1">
                  <c:v>TRL 4</c:v>
                </c:pt>
                <c:pt idx="2">
                  <c:v>TRL 5</c:v>
                </c:pt>
                <c:pt idx="3">
                  <c:v>TRL 6</c:v>
                </c:pt>
                <c:pt idx="4">
                  <c:v>TRL 7</c:v>
                </c:pt>
                <c:pt idx="5">
                  <c:v>TRL 8</c:v>
                </c:pt>
              </c:strCache>
            </c:strRef>
          </c:cat>
          <c:val>
            <c:numRef>
              <c:f>'pivot tables'!$I$4:$I$9</c:f>
              <c:numCache>
                <c:formatCode>General</c:formatCode>
                <c:ptCount val="6"/>
                <c:pt idx="0">
                  <c:v>10896.00034481992</c:v>
                </c:pt>
                <c:pt idx="1">
                  <c:v>40888.72722396116</c:v>
                </c:pt>
                <c:pt idx="2">
                  <c:v>164043.7048939565</c:v>
                </c:pt>
                <c:pt idx="3">
                  <c:v>28615.01577519838</c:v>
                </c:pt>
                <c:pt idx="4">
                  <c:v>51734.7561962076</c:v>
                </c:pt>
                <c:pt idx="5">
                  <c:v>1087.43679</c:v>
                </c:pt>
              </c:numCache>
            </c:numRef>
          </c:val>
          <c:extLst xmlns:c16r2="http://schemas.microsoft.com/office/drawing/2015/06/chart">
            <c:ext xmlns:c16="http://schemas.microsoft.com/office/drawing/2014/chart" uri="{C3380CC4-5D6E-409C-BE32-E72D297353CC}">
              <c16:uniqueId val="{00000000-66F8-4E93-A24F-7ADC793C9387}"/>
            </c:ext>
          </c:extLst>
        </c:ser>
        <c:dLbls>
          <c:showLegendKey val="0"/>
          <c:showVal val="0"/>
          <c:showCatName val="0"/>
          <c:showSerName val="0"/>
          <c:showPercent val="0"/>
          <c:showBubbleSize val="0"/>
        </c:dLbls>
        <c:gapWidth val="219"/>
        <c:overlap val="-27"/>
        <c:axId val="309373696"/>
        <c:axId val="309376448"/>
      </c:barChart>
      <c:catAx>
        <c:axId val="309373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9376448"/>
        <c:crosses val="autoZero"/>
        <c:auto val="1"/>
        <c:lblAlgn val="ctr"/>
        <c:lblOffset val="100"/>
        <c:noMultiLvlLbl val="0"/>
      </c:catAx>
      <c:valAx>
        <c:axId val="309376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9373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12/4/17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12/4/17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1789753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19</a:t>
            </a:fld>
            <a:endParaRPr lang="en-US"/>
          </a:p>
        </p:txBody>
      </p:sp>
    </p:spTree>
    <p:extLst>
      <p:ext uri="{BB962C8B-B14F-4D97-AF65-F5344CB8AC3E}">
        <p14:creationId xmlns:p14="http://schemas.microsoft.com/office/powerpoint/2010/main" val="1785167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26</a:t>
            </a:fld>
            <a:endParaRPr lang="en-US"/>
          </a:p>
        </p:txBody>
      </p:sp>
    </p:spTree>
    <p:extLst>
      <p:ext uri="{BB962C8B-B14F-4D97-AF65-F5344CB8AC3E}">
        <p14:creationId xmlns:p14="http://schemas.microsoft.com/office/powerpoint/2010/main" val="472372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27</a:t>
            </a:fld>
            <a:endParaRPr lang="en-US"/>
          </a:p>
        </p:txBody>
      </p:sp>
    </p:spTree>
    <p:extLst>
      <p:ext uri="{BB962C8B-B14F-4D97-AF65-F5344CB8AC3E}">
        <p14:creationId xmlns:p14="http://schemas.microsoft.com/office/powerpoint/2010/main" val="708153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a:t>
            </a:fld>
            <a:endParaRPr lang="en-US"/>
          </a:p>
        </p:txBody>
      </p:sp>
    </p:spTree>
    <p:extLst>
      <p:ext uri="{BB962C8B-B14F-4D97-AF65-F5344CB8AC3E}">
        <p14:creationId xmlns:p14="http://schemas.microsoft.com/office/powerpoint/2010/main" val="1140759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3</a:t>
            </a:fld>
            <a:endParaRPr lang="en-US"/>
          </a:p>
        </p:txBody>
      </p:sp>
    </p:spTree>
    <p:extLst>
      <p:ext uri="{BB962C8B-B14F-4D97-AF65-F5344CB8AC3E}">
        <p14:creationId xmlns:p14="http://schemas.microsoft.com/office/powerpoint/2010/main" val="2028796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5</a:t>
            </a:fld>
            <a:endParaRPr lang="en-US"/>
          </a:p>
        </p:txBody>
      </p:sp>
    </p:spTree>
    <p:extLst>
      <p:ext uri="{BB962C8B-B14F-4D97-AF65-F5344CB8AC3E}">
        <p14:creationId xmlns:p14="http://schemas.microsoft.com/office/powerpoint/2010/main" val="355209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Coordinate with </a:t>
            </a:r>
            <a:r>
              <a:rPr lang="en-US" dirty="0" err="1"/>
              <a:t>Luisella</a:t>
            </a:r>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9</a:t>
            </a:fld>
            <a:endParaRPr lang="en-US"/>
          </a:p>
        </p:txBody>
      </p:sp>
    </p:spTree>
    <p:extLst>
      <p:ext uri="{BB962C8B-B14F-4D97-AF65-F5344CB8AC3E}">
        <p14:creationId xmlns:p14="http://schemas.microsoft.com/office/powerpoint/2010/main" val="2781874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10</a:t>
            </a:fld>
            <a:endParaRPr lang="en-US"/>
          </a:p>
        </p:txBody>
      </p:sp>
    </p:spTree>
    <p:extLst>
      <p:ext uri="{BB962C8B-B14F-4D97-AF65-F5344CB8AC3E}">
        <p14:creationId xmlns:p14="http://schemas.microsoft.com/office/powerpoint/2010/main" val="1682404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12</a:t>
            </a:fld>
            <a:endParaRPr lang="en-US"/>
          </a:p>
        </p:txBody>
      </p:sp>
    </p:spTree>
    <p:extLst>
      <p:ext uri="{BB962C8B-B14F-4D97-AF65-F5344CB8AC3E}">
        <p14:creationId xmlns:p14="http://schemas.microsoft.com/office/powerpoint/2010/main" val="1319964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13</a:t>
            </a:fld>
            <a:endParaRPr lang="en-US"/>
          </a:p>
        </p:txBody>
      </p:sp>
    </p:spTree>
    <p:extLst>
      <p:ext uri="{BB962C8B-B14F-4D97-AF65-F5344CB8AC3E}">
        <p14:creationId xmlns:p14="http://schemas.microsoft.com/office/powerpoint/2010/main" val="705447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15</a:t>
            </a:fld>
            <a:endParaRPr lang="en-US"/>
          </a:p>
        </p:txBody>
      </p:sp>
    </p:spTree>
    <p:extLst>
      <p:ext uri="{BB962C8B-B14F-4D97-AF65-F5344CB8AC3E}">
        <p14:creationId xmlns:p14="http://schemas.microsoft.com/office/powerpoint/2010/main" val="1961376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 Id="rId3"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ermilab + Extra Logos Title">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219719" y="4963772"/>
            <a:ext cx="4941110"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3" name="Rectangle 2"/>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1"/>
          </p:nvPr>
        </p:nvSpPr>
        <p:spPr>
          <a:xfrm>
            <a:off x="219718" y="3951841"/>
            <a:ext cx="8667106" cy="1003049"/>
          </a:xfrm>
          <a:prstGeom prst="rect">
            <a:avLst/>
          </a:prstGeom>
        </p:spPr>
        <p:txBody>
          <a:bodyPr vert="horz" wrap="square" lIns="0" tIns="27432"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33" name="Picture 32"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1" y="288917"/>
            <a:ext cx="9010786" cy="301891"/>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97" y="874754"/>
            <a:ext cx="9161762" cy="3068205"/>
          </a:xfrm>
          <a:prstGeom prst="rect">
            <a:avLst/>
          </a:prstGeom>
        </p:spPr>
      </p:pic>
      <p:cxnSp>
        <p:nvCxnSpPr>
          <p:cNvPr id="9" name="Straight Connector 8"/>
          <p:cNvCxnSpPr/>
          <p:nvPr userDrawn="1"/>
        </p:nvCxnSpPr>
        <p:spPr>
          <a:xfrm>
            <a:off x="5574189" y="6360810"/>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 xmlns:a16="http://schemas.microsoft.com/office/drawing/2014/main" id="{530E44DA-468D-4764-9AF0-0922B4266F82}"/>
              </a:ext>
            </a:extLst>
          </p:cNvPr>
          <p:cNvSpPr txBox="1"/>
          <p:nvPr userDrawn="1"/>
        </p:nvSpPr>
        <p:spPr>
          <a:xfrm>
            <a:off x="5541484" y="5027249"/>
            <a:ext cx="3386284" cy="1231106"/>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In partnership with: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a:t>
            </a:r>
            <a:r>
              <a:rPr lang="en-US" sz="1600" kern="1200" baseline="0" dirty="0" err="1">
                <a:solidFill>
                  <a:schemeClr val="tx1"/>
                </a:solidFill>
                <a:latin typeface="Helvetica"/>
                <a:ea typeface="Geneva" charset="0"/>
                <a:cs typeface="Helvetica"/>
              </a:rPr>
              <a:t>Irfu</a:t>
            </a:r>
            <a:r>
              <a:rPr lang="en-US" sz="1600" kern="1200" baseline="0" dirty="0">
                <a:solidFill>
                  <a:schemeClr val="tx1"/>
                </a:solidFill>
                <a:latin typeface="Helvetica"/>
                <a:ea typeface="Geneva" charset="0"/>
                <a:cs typeface="Helvetica"/>
              </a:rPr>
              <a:t>, CNRS/IN2P3 </a:t>
            </a:r>
            <a:endParaRPr lang="en-US" sz="1600" kern="1200" baseline="0" dirty="0">
              <a:solidFill>
                <a:schemeClr val="tx1"/>
              </a:solidFill>
              <a:latin typeface="Helvetica"/>
              <a:cs typeface="Helvetica"/>
            </a:endParaRPr>
          </a:p>
        </p:txBody>
      </p:sp>
    </p:spTree>
    <p:extLst>
      <p:ext uri="{BB962C8B-B14F-4D97-AF65-F5344CB8AC3E}">
        <p14:creationId xmlns:p14="http://schemas.microsoft.com/office/powerpoint/2010/main" val="344782685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228600" y="6315146"/>
            <a:ext cx="8677275"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10" name="Date Placeholder 3"/>
          <p:cNvSpPr>
            <a:spLocks noGrp="1"/>
          </p:cNvSpPr>
          <p:nvPr>
            <p:ph type="dt" sz="half" idx="2"/>
          </p:nvPr>
        </p:nvSpPr>
        <p:spPr>
          <a:xfrm>
            <a:off x="736827" y="6495482"/>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smtClean="0"/>
              <a:t>12/12/17</a:t>
            </a:r>
            <a:endParaRPr lang="en-US" dirty="0"/>
          </a:p>
        </p:txBody>
      </p:sp>
      <p:sp>
        <p:nvSpPr>
          <p:cNvPr id="11" name="Footer Placeholder 4"/>
          <p:cNvSpPr>
            <a:spLocks noGrp="1"/>
          </p:cNvSpPr>
          <p:nvPr>
            <p:ph type="ftr" sz="quarter" idx="3"/>
          </p:nvPr>
        </p:nvSpPr>
        <p:spPr>
          <a:xfrm>
            <a:off x="1530602" y="6495482"/>
            <a:ext cx="5541561" cy="237285"/>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smtClean="0"/>
              <a:t>Paul Derwent | Cost Range</a:t>
            </a:r>
            <a:endParaRPr lang="en-US" b="1" dirty="0"/>
          </a:p>
        </p:txBody>
      </p:sp>
      <p:sp>
        <p:nvSpPr>
          <p:cNvPr id="12"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3837769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8600" y="4765101"/>
            <a:ext cx="4206240"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3"/>
          <p:cNvSpPr>
            <a:spLocks noGrp="1"/>
          </p:cNvSpPr>
          <p:nvPr>
            <p:ph type="body" sz="half" idx="13"/>
          </p:nvPr>
        </p:nvSpPr>
        <p:spPr>
          <a:xfrm>
            <a:off x="4687970" y="4765101"/>
            <a:ext cx="4206240"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Content Placeholder 2"/>
          <p:cNvSpPr>
            <a:spLocks noGrp="1"/>
          </p:cNvSpPr>
          <p:nvPr>
            <p:ph sz="half" idx="17"/>
          </p:nvPr>
        </p:nvSpPr>
        <p:spPr>
          <a:xfrm>
            <a:off x="228600" y="1043694"/>
            <a:ext cx="4206240"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87970" y="1043694"/>
            <a:ext cx="4206240"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3"/>
          <p:cNvSpPr>
            <a:spLocks noGrp="1"/>
          </p:cNvSpPr>
          <p:nvPr>
            <p:ph type="dt" sz="half" idx="2"/>
          </p:nvPr>
        </p:nvSpPr>
        <p:spPr>
          <a:xfrm>
            <a:off x="736827" y="6495482"/>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smtClean="0"/>
              <a:t>12/12/17</a:t>
            </a:r>
            <a:endParaRPr lang="en-US" dirty="0"/>
          </a:p>
        </p:txBody>
      </p:sp>
      <p:sp>
        <p:nvSpPr>
          <p:cNvPr id="18" name="Footer Placeholder 4"/>
          <p:cNvSpPr>
            <a:spLocks noGrp="1"/>
          </p:cNvSpPr>
          <p:nvPr>
            <p:ph type="ftr" sz="quarter" idx="3"/>
          </p:nvPr>
        </p:nvSpPr>
        <p:spPr>
          <a:xfrm>
            <a:off x="1530601" y="6495482"/>
            <a:ext cx="5538537" cy="237285"/>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smtClean="0"/>
              <a:t>Paul Derwent | Cost Range</a:t>
            </a:r>
            <a:endParaRPr lang="en-US" b="1" dirty="0"/>
          </a:p>
        </p:txBody>
      </p:sp>
      <p:sp>
        <p:nvSpPr>
          <p:cNvPr id="20"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0"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1645056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1043694"/>
            <a:ext cx="5347605"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p:txBody>
          <a:bodyPr/>
          <a:lstStyle>
            <a:lvl1pPr>
              <a:defRPr sz="1200" smtClean="0"/>
            </a:lvl1pPr>
          </a:lstStyle>
          <a:p>
            <a:pPr>
              <a:defRPr/>
            </a:pPr>
            <a:r>
              <a:rPr lang="en-US" smtClean="0"/>
              <a:t>12/12/17</a:t>
            </a:r>
            <a:endParaRPr lang="en-US" dirty="0"/>
          </a:p>
        </p:txBody>
      </p:sp>
      <p:sp>
        <p:nvSpPr>
          <p:cNvPr id="6" name="Footer Placeholder 4"/>
          <p:cNvSpPr>
            <a:spLocks noGrp="1"/>
          </p:cNvSpPr>
          <p:nvPr>
            <p:ph type="ftr" sz="quarter" idx="17"/>
          </p:nvPr>
        </p:nvSpPr>
        <p:spPr>
          <a:xfrm>
            <a:off x="1530601" y="6495482"/>
            <a:ext cx="5538537" cy="242873"/>
          </a:xfrm>
        </p:spPr>
        <p:txBody>
          <a:bodyPr/>
          <a:lstStyle>
            <a:lvl1pPr>
              <a:defRPr sz="1200" dirty="0" smtClean="0"/>
            </a:lvl1pPr>
          </a:lstStyle>
          <a:p>
            <a:pPr>
              <a:defRPr/>
            </a:pPr>
            <a:r>
              <a:rPr lang="en-US" smtClean="0"/>
              <a:t>Paul Derwent | Cost Range</a:t>
            </a:r>
            <a:endParaRPr lang="en-US" b="1"/>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1238105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686800"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sz="1200" smtClean="0"/>
            </a:lvl1pPr>
          </a:lstStyle>
          <a:p>
            <a:pPr>
              <a:defRPr/>
            </a:pPr>
            <a:r>
              <a:rPr lang="en-US" smtClean="0"/>
              <a:t>12/12/17</a:t>
            </a:r>
            <a:endParaRPr lang="en-US" dirty="0"/>
          </a:p>
        </p:txBody>
      </p:sp>
      <p:sp>
        <p:nvSpPr>
          <p:cNvPr id="6" name="Footer Placeholder 4"/>
          <p:cNvSpPr>
            <a:spLocks noGrp="1"/>
          </p:cNvSpPr>
          <p:nvPr>
            <p:ph type="ftr" sz="quarter" idx="11"/>
          </p:nvPr>
        </p:nvSpPr>
        <p:spPr>
          <a:xfrm>
            <a:off x="1530601" y="6495482"/>
            <a:ext cx="5538537" cy="242873"/>
          </a:xfrm>
        </p:spPr>
        <p:txBody>
          <a:bodyPr/>
          <a:lstStyle>
            <a:lvl1pPr>
              <a:defRPr sz="1200" dirty="0" smtClean="0"/>
            </a:lvl1pPr>
          </a:lstStyle>
          <a:p>
            <a:pPr>
              <a:defRPr/>
            </a:pPr>
            <a:r>
              <a:rPr lang="en-US" smtClean="0"/>
              <a:t>Paul Derwent | Cost Range</a:t>
            </a:r>
            <a:endParaRPr lang="en-US" b="1"/>
          </a:p>
        </p:txBody>
      </p:sp>
      <p:sp>
        <p:nvSpPr>
          <p:cNvPr id="7" name="Slide Number Placeholder 5"/>
          <p:cNvSpPr>
            <a:spLocks noGrp="1"/>
          </p:cNvSpPr>
          <p:nvPr>
            <p:ph type="sldNum" sz="quarter" idx="12"/>
          </p:nvPr>
        </p:nvSpPr>
        <p:spPr/>
        <p:txBody>
          <a:bodyPr/>
          <a:lstStyle>
            <a:lvl1pPr>
              <a:defRPr sz="1200" smtClean="0"/>
            </a:lvl1pPr>
          </a:lstStyle>
          <a:p>
            <a:pPr>
              <a:defRPr/>
            </a:pPr>
            <a:fld id="{64DF0CCB-7EA3-7341-A46D-36EC5E85EBD6}" type="slidenum">
              <a:rPr lang="en-US"/>
              <a:pPr>
                <a:defRPr/>
              </a:pPr>
              <a:t>‹#›</a:t>
            </a:fld>
            <a:endParaRPr lang="en-US" dirty="0"/>
          </a:p>
        </p:txBody>
      </p:sp>
      <p:sp>
        <p:nvSpPr>
          <p:cNvPr id="11" name="Title 1"/>
          <p:cNvSpPr>
            <a:spLocks noGrp="1"/>
          </p:cNvSpPr>
          <p:nvPr>
            <p:ph type="title"/>
          </p:nvPr>
        </p:nvSpPr>
        <p:spPr>
          <a:xfrm>
            <a:off x="224073"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2237513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smtClean="0"/>
              <a:t>12/12/17</a:t>
            </a:r>
            <a:endParaRPr lang="en-US" dirty="0"/>
          </a:p>
        </p:txBody>
      </p:sp>
      <p:sp>
        <p:nvSpPr>
          <p:cNvPr id="4" name="Footer Placeholder 3"/>
          <p:cNvSpPr>
            <a:spLocks noGrp="1"/>
          </p:cNvSpPr>
          <p:nvPr>
            <p:ph type="ftr" sz="quarter" idx="11"/>
          </p:nvPr>
        </p:nvSpPr>
        <p:spPr>
          <a:xfrm>
            <a:off x="1530601" y="6495482"/>
            <a:ext cx="5538537" cy="237285"/>
          </a:xfrm>
        </p:spPr>
        <p:txBody>
          <a:bodyPr/>
          <a:lstStyle/>
          <a:p>
            <a:pPr>
              <a:defRPr/>
            </a:pPr>
            <a:r>
              <a:rPr lang="en-US" smtClean="0"/>
              <a:t>Paul Derwent | Cost Range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468311"/>
            <a:ext cx="8675688" cy="5684865"/>
          </a:xfrm>
          <a:prstGeom prst="rect">
            <a:avLst/>
          </a:prstGeom>
        </p:spPr>
        <p:txBody>
          <a:bodyPr vert="horz"/>
          <a:lstStyle/>
          <a:p>
            <a:r>
              <a:rPr lang="en-US"/>
              <a:t>Click icon to add picture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108821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ra Logos">
    <p:spTree>
      <p:nvGrpSpPr>
        <p:cNvPr id="1" name=""/>
        <p:cNvGrpSpPr/>
        <p:nvPr/>
      </p:nvGrpSpPr>
      <p:grpSpPr>
        <a:xfrm>
          <a:off x="0" y="0"/>
          <a:ext cx="0" cy="0"/>
          <a:chOff x="0" y="0"/>
          <a:chExt cx="0" cy="0"/>
        </a:xfrm>
      </p:grpSpPr>
      <p:sp>
        <p:nvSpPr>
          <p:cNvPr id="43" name="Picture Placeholder 14"/>
          <p:cNvSpPr>
            <a:spLocks noGrp="1"/>
          </p:cNvSpPr>
          <p:nvPr>
            <p:ph type="pic" sz="quarter" idx="19"/>
          </p:nvPr>
        </p:nvSpPr>
        <p:spPr>
          <a:xfrm>
            <a:off x="205694"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4" name="Picture Placeholder 14"/>
          <p:cNvSpPr>
            <a:spLocks noGrp="1"/>
          </p:cNvSpPr>
          <p:nvPr>
            <p:ph type="pic" sz="quarter" idx="20"/>
          </p:nvPr>
        </p:nvSpPr>
        <p:spPr>
          <a:xfrm>
            <a:off x="197942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5" name="Picture Placeholder 14"/>
          <p:cNvSpPr>
            <a:spLocks noGrp="1"/>
          </p:cNvSpPr>
          <p:nvPr>
            <p:ph type="pic" sz="quarter" idx="21"/>
          </p:nvPr>
        </p:nvSpPr>
        <p:spPr>
          <a:xfrm>
            <a:off x="375320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6" name="Picture Placeholder 14"/>
          <p:cNvSpPr>
            <a:spLocks noGrp="1"/>
          </p:cNvSpPr>
          <p:nvPr>
            <p:ph type="pic" sz="quarter" idx="22"/>
          </p:nvPr>
        </p:nvSpPr>
        <p:spPr>
          <a:xfrm>
            <a:off x="5534456"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7" name="Picture Placeholder 14"/>
          <p:cNvSpPr>
            <a:spLocks noGrp="1"/>
          </p:cNvSpPr>
          <p:nvPr>
            <p:ph type="pic" sz="quarter" idx="23"/>
          </p:nvPr>
        </p:nvSpPr>
        <p:spPr>
          <a:xfrm>
            <a:off x="730076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11" name="Date Placeholder 10"/>
          <p:cNvSpPr>
            <a:spLocks noGrp="1"/>
          </p:cNvSpPr>
          <p:nvPr>
            <p:ph type="dt" sz="half" idx="10"/>
          </p:nvPr>
        </p:nvSpPr>
        <p:spPr/>
        <p:txBody>
          <a:bodyPr/>
          <a:lstStyle/>
          <a:p>
            <a:pPr>
              <a:defRPr/>
            </a:pPr>
            <a:r>
              <a:rPr lang="en-US" smtClean="0"/>
              <a:t>12/12/17</a:t>
            </a:r>
            <a:endParaRPr lang="en-US" dirty="0"/>
          </a:p>
        </p:txBody>
      </p:sp>
      <p:sp>
        <p:nvSpPr>
          <p:cNvPr id="12" name="Footer Placeholder 11"/>
          <p:cNvSpPr>
            <a:spLocks noGrp="1"/>
          </p:cNvSpPr>
          <p:nvPr>
            <p:ph type="ftr" sz="quarter" idx="11"/>
          </p:nvPr>
        </p:nvSpPr>
        <p:spPr>
          <a:xfrm>
            <a:off x="1530601" y="6495482"/>
            <a:ext cx="5538537" cy="242873"/>
          </a:xfrm>
        </p:spPr>
        <p:txBody>
          <a:bodyPr/>
          <a:lstStyle/>
          <a:p>
            <a:pPr>
              <a:defRPr/>
            </a:pPr>
            <a:r>
              <a:rPr lang="en-US" smtClean="0"/>
              <a:t>Paul Derwent | Cost Range</a:t>
            </a:r>
            <a:endParaRPr lang="en-US" b="1" dirty="0"/>
          </a:p>
        </p:txBody>
      </p:sp>
      <p:sp>
        <p:nvSpPr>
          <p:cNvPr id="13" name="Slide Number Placeholder 12"/>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8" name="Picture Placeholder 14"/>
          <p:cNvSpPr>
            <a:spLocks noGrp="1"/>
          </p:cNvSpPr>
          <p:nvPr>
            <p:ph type="pic" sz="quarter" idx="14"/>
          </p:nvPr>
        </p:nvSpPr>
        <p:spPr>
          <a:xfrm>
            <a:off x="205694"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19" name="Picture Placeholder 14"/>
          <p:cNvSpPr>
            <a:spLocks noGrp="1"/>
          </p:cNvSpPr>
          <p:nvPr>
            <p:ph type="pic" sz="quarter" idx="15"/>
          </p:nvPr>
        </p:nvSpPr>
        <p:spPr>
          <a:xfrm>
            <a:off x="197942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0" name="Picture Placeholder 14"/>
          <p:cNvSpPr>
            <a:spLocks noGrp="1"/>
          </p:cNvSpPr>
          <p:nvPr>
            <p:ph type="pic" sz="quarter" idx="16"/>
          </p:nvPr>
        </p:nvSpPr>
        <p:spPr>
          <a:xfrm>
            <a:off x="375320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1" name="Picture Placeholder 14"/>
          <p:cNvSpPr>
            <a:spLocks noGrp="1"/>
          </p:cNvSpPr>
          <p:nvPr>
            <p:ph type="pic" sz="quarter" idx="17"/>
          </p:nvPr>
        </p:nvSpPr>
        <p:spPr>
          <a:xfrm>
            <a:off x="5534456"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6" name="Picture Placeholder 14"/>
          <p:cNvSpPr>
            <a:spLocks noGrp="1"/>
          </p:cNvSpPr>
          <p:nvPr>
            <p:ph type="pic" sz="quarter" idx="18"/>
          </p:nvPr>
        </p:nvSpPr>
        <p:spPr>
          <a:xfrm>
            <a:off x="730076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9" name="Picture Placeholder 14"/>
          <p:cNvSpPr>
            <a:spLocks noGrp="1"/>
          </p:cNvSpPr>
          <p:nvPr>
            <p:ph type="pic" sz="quarter" idx="24"/>
          </p:nvPr>
        </p:nvSpPr>
        <p:spPr>
          <a:xfrm>
            <a:off x="205694"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0" name="Picture Placeholder 14"/>
          <p:cNvSpPr>
            <a:spLocks noGrp="1"/>
          </p:cNvSpPr>
          <p:nvPr>
            <p:ph type="pic" sz="quarter" idx="25"/>
          </p:nvPr>
        </p:nvSpPr>
        <p:spPr>
          <a:xfrm>
            <a:off x="197942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1" name="Picture Placeholder 14"/>
          <p:cNvSpPr>
            <a:spLocks noGrp="1"/>
          </p:cNvSpPr>
          <p:nvPr>
            <p:ph type="pic" sz="quarter" idx="26"/>
          </p:nvPr>
        </p:nvSpPr>
        <p:spPr>
          <a:xfrm>
            <a:off x="375320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2" name="Picture Placeholder 14"/>
          <p:cNvSpPr>
            <a:spLocks noGrp="1"/>
          </p:cNvSpPr>
          <p:nvPr>
            <p:ph type="pic" sz="quarter" idx="27"/>
          </p:nvPr>
        </p:nvSpPr>
        <p:spPr>
          <a:xfrm>
            <a:off x="5534456"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3" name="Picture Placeholder 14"/>
          <p:cNvSpPr>
            <a:spLocks noGrp="1"/>
          </p:cNvSpPr>
          <p:nvPr>
            <p:ph type="pic" sz="quarter" idx="28"/>
          </p:nvPr>
        </p:nvSpPr>
        <p:spPr>
          <a:xfrm>
            <a:off x="730076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2" name="Title 1"/>
          <p:cNvSpPr>
            <a:spLocks noGrp="1"/>
          </p:cNvSpPr>
          <p:nvPr>
            <p:ph type="title"/>
          </p:nvPr>
        </p:nvSpPr>
        <p:spPr>
          <a:xfrm>
            <a:off x="228600" y="463790"/>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2166666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6841864" y="6505786"/>
            <a:ext cx="795344"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smtClean="0"/>
              <a:t>12/12/17</a:t>
            </a:r>
            <a:endParaRPr lang="en-US" dirty="0"/>
          </a:p>
        </p:txBody>
      </p:sp>
      <p:sp>
        <p:nvSpPr>
          <p:cNvPr id="9" name="Footer Placeholder 4"/>
          <p:cNvSpPr>
            <a:spLocks noGrp="1"/>
          </p:cNvSpPr>
          <p:nvPr>
            <p:ph type="ftr" sz="quarter" idx="3"/>
          </p:nvPr>
        </p:nvSpPr>
        <p:spPr>
          <a:xfrm>
            <a:off x="1530603" y="6504213"/>
            <a:ext cx="266960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fi-FI"/>
              <a:t>Paul Derwent | Cost Range</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98162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smtClean="0"/>
              <a:t>12/12/17</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fi-FI"/>
              <a:t>Paul Derwent | Cost Range</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975738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736827" y="6495482"/>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smtClean="0"/>
              <a:t>12/12/17</a:t>
            </a:r>
            <a:endParaRPr lang="en-US" dirty="0"/>
          </a:p>
        </p:txBody>
      </p:sp>
      <p:sp>
        <p:nvSpPr>
          <p:cNvPr id="11" name="Footer Placeholder 4"/>
          <p:cNvSpPr>
            <a:spLocks noGrp="1"/>
          </p:cNvSpPr>
          <p:nvPr>
            <p:ph type="ftr" sz="quarter" idx="3"/>
          </p:nvPr>
        </p:nvSpPr>
        <p:spPr>
          <a:xfrm>
            <a:off x="1530601" y="6495482"/>
            <a:ext cx="7367337"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smtClean="0"/>
              <a:t>Paul Derwent | Cost Range</a:t>
            </a:r>
            <a:endParaRPr lang="en-US" b="1" dirty="0"/>
          </a:p>
        </p:txBody>
      </p:sp>
      <p:sp>
        <p:nvSpPr>
          <p:cNvPr id="13"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cxnSp>
        <p:nvCxnSpPr>
          <p:cNvPr id="8" name="Straight Connector 7"/>
          <p:cNvCxnSpPr/>
          <p:nvPr/>
        </p:nvCxnSpPr>
        <p:spPr>
          <a:xfrm>
            <a:off x="214800" y="6315146"/>
            <a:ext cx="8704708"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24" name="Slide Number Placeholder 5"/>
          <p:cNvSpPr txBox="1">
            <a:spLocks/>
          </p:cNvSpPr>
          <p:nvPr/>
        </p:nvSpPr>
        <p:spPr>
          <a:xfrm>
            <a:off x="381001" y="6667500"/>
            <a:ext cx="414338" cy="237285"/>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endParaRPr lang="en-US" dirty="0"/>
          </a:p>
        </p:txBody>
      </p:sp>
      <p:grpSp>
        <p:nvGrpSpPr>
          <p:cNvPr id="12" name="Group 11"/>
          <p:cNvGrpSpPr>
            <a:grpSpLocks noChangeAspect="1"/>
          </p:cNvGrpSpPr>
          <p:nvPr/>
        </p:nvGrpSpPr>
        <p:grpSpPr>
          <a:xfrm>
            <a:off x="209721" y="136401"/>
            <a:ext cx="8723157" cy="197990"/>
            <a:chOff x="577653" y="6258863"/>
            <a:chExt cx="8320285" cy="188846"/>
          </a:xfrm>
        </p:grpSpPr>
        <p:cxnSp>
          <p:nvCxnSpPr>
            <p:cNvPr id="14" name="Straight Connector 13"/>
            <p:cNvCxnSpPr/>
            <p:nvPr userDrawn="1"/>
          </p:nvCxnSpPr>
          <p:spPr>
            <a:xfrm>
              <a:off x="577653" y="6351018"/>
              <a:ext cx="7213350" cy="6918"/>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5" name="Picture 6" descr="FermiLogo_RGB_NALBlue.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6" name="Picture 15"/>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cSld>
  <p:clrMap bg1="lt1" tx1="dk1" bg2="lt2" tx2="dk2" accent1="accent1" accent2="accent2" accent3="accent3" accent4="accent4" accent5="accent5" accent6="accent6" hlink="hlink" folHlink="folHlink"/>
  <p:sldLayoutIdLst>
    <p:sldLayoutId id="2147484110" r:id="rId1"/>
    <p:sldLayoutId id="2147484098" r:id="rId2"/>
    <p:sldLayoutId id="2147484099" r:id="rId3"/>
    <p:sldLayoutId id="2147484100" r:id="rId4"/>
    <p:sldLayoutId id="2147484101" r:id="rId5"/>
    <p:sldLayoutId id="2147484121" r:id="rId6"/>
    <p:sldLayoutId id="2147484113" r:id="rId7"/>
    <p:sldLayoutId id="2147484122" r:id="rId8"/>
    <p:sldLayoutId id="2147484123" r:id="rId9"/>
  </p:sldLayoutIdLst>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 Id="rId3" Type="http://schemas.openxmlformats.org/officeDocument/2006/relationships/chart" Target="../charts/char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19719" y="5004021"/>
            <a:ext cx="4941110" cy="1529241"/>
          </a:xfrm>
        </p:spPr>
        <p:txBody>
          <a:bodyPr/>
          <a:lstStyle/>
          <a:p>
            <a:r>
              <a:rPr lang="en-US" dirty="0"/>
              <a:t>Paul Derwent</a:t>
            </a:r>
          </a:p>
          <a:p>
            <a:r>
              <a:rPr lang="en-US" dirty="0"/>
              <a:t>PIP-II </a:t>
            </a:r>
            <a:r>
              <a:rPr lang="en-US" dirty="0" smtClean="0"/>
              <a:t>DOE Independent Project Review</a:t>
            </a:r>
            <a:endParaRPr lang="en-US" dirty="0"/>
          </a:p>
          <a:p>
            <a:r>
              <a:rPr lang="en-US" dirty="0" smtClean="0"/>
              <a:t>12-14 December 2017</a:t>
            </a:r>
            <a:endParaRPr lang="en-US" dirty="0"/>
          </a:p>
        </p:txBody>
      </p:sp>
      <p:sp>
        <p:nvSpPr>
          <p:cNvPr id="5" name="Text Placeholder 4"/>
          <p:cNvSpPr>
            <a:spLocks noGrp="1"/>
          </p:cNvSpPr>
          <p:nvPr>
            <p:ph type="body" sz="quarter" idx="11"/>
          </p:nvPr>
        </p:nvSpPr>
        <p:spPr>
          <a:xfrm>
            <a:off x="219719" y="4000972"/>
            <a:ext cx="8667106" cy="1003049"/>
          </a:xfrm>
        </p:spPr>
        <p:txBody>
          <a:bodyPr>
            <a:normAutofit/>
          </a:bodyPr>
          <a:lstStyle/>
          <a:p>
            <a:r>
              <a:rPr lang="en-US" dirty="0"/>
              <a:t>Project Cost Range</a:t>
            </a:r>
          </a:p>
          <a:p>
            <a:r>
              <a:rPr lang="en-US" sz="1800" dirty="0"/>
              <a:t>Project Management Breakout</a:t>
            </a:r>
          </a:p>
        </p:txBody>
      </p:sp>
    </p:spTree>
    <p:extLst>
      <p:ext uri="{BB962C8B-B14F-4D97-AF65-F5344CB8AC3E}">
        <p14:creationId xmlns:p14="http://schemas.microsoft.com/office/powerpoint/2010/main" val="2506810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Estimate Uncertainty</a:t>
            </a:r>
          </a:p>
        </p:txBody>
      </p:sp>
      <p:sp>
        <p:nvSpPr>
          <p:cNvPr id="2" name="Content Placeholder 1"/>
          <p:cNvSpPr>
            <a:spLocks noGrp="1"/>
          </p:cNvSpPr>
          <p:nvPr>
            <p:ph idx="1"/>
          </p:nvPr>
        </p:nvSpPr>
        <p:spPr/>
        <p:txBody>
          <a:bodyPr/>
          <a:lstStyle/>
          <a:p>
            <a:r>
              <a:rPr lang="en-US" dirty="0" smtClean="0"/>
              <a:t>Cost Weighted Percentages</a:t>
            </a:r>
          </a:p>
          <a:p>
            <a:r>
              <a:rPr lang="nb-NO" dirty="0" err="1"/>
              <a:t>Labor</a:t>
            </a:r>
            <a:r>
              <a:rPr lang="nb-NO" dirty="0"/>
              <a:t>, </a:t>
            </a:r>
            <a:r>
              <a:rPr lang="nb-NO" dirty="0" smtClean="0"/>
              <a:t>21.4%, </a:t>
            </a:r>
            <a:r>
              <a:rPr lang="nb-NO" dirty="0"/>
              <a:t>M&amp;S </a:t>
            </a:r>
            <a:r>
              <a:rPr lang="nb-NO" dirty="0" smtClean="0"/>
              <a:t>22.7%, </a:t>
            </a:r>
            <a:r>
              <a:rPr lang="nb-NO" dirty="0"/>
              <a:t>CF 20%, overall </a:t>
            </a:r>
            <a:r>
              <a:rPr lang="nb-NO" dirty="0" smtClean="0"/>
              <a:t>22%</a:t>
            </a:r>
            <a:endParaRPr lang="en-US" dirty="0">
              <a:solidFill>
                <a:srgbClr val="FF0000"/>
              </a:solidFill>
            </a:endParaRPr>
          </a:p>
          <a:p>
            <a:pPr lvl="1"/>
            <a:r>
              <a:rPr lang="en-US" dirty="0"/>
              <a:t>Technical components only (no PM or CF) </a:t>
            </a:r>
            <a:r>
              <a:rPr lang="en-US" dirty="0" smtClean="0"/>
              <a:t>26% </a:t>
            </a:r>
            <a:endParaRPr lang="en-US" dirty="0">
              <a:solidFill>
                <a:srgbClr val="FF0000"/>
              </a:solidFill>
            </a:endParaRPr>
          </a:p>
          <a:p>
            <a:pPr lvl="1"/>
            <a:endParaRPr lang="en-US" dirty="0"/>
          </a:p>
        </p:txBody>
      </p:sp>
      <p:sp>
        <p:nvSpPr>
          <p:cNvPr id="4" name="Date Placeholder 3"/>
          <p:cNvSpPr>
            <a:spLocks noGrp="1"/>
          </p:cNvSpPr>
          <p:nvPr>
            <p:ph type="dt" sz="half" idx="2"/>
          </p:nvPr>
        </p:nvSpPr>
        <p:spPr/>
        <p:txBody>
          <a:bodyPr/>
          <a:lstStyle/>
          <a:p>
            <a:pPr>
              <a:defRPr/>
            </a:pPr>
            <a:r>
              <a:rPr lang="en-US" smtClean="0"/>
              <a:t>12/12/17</a:t>
            </a:r>
            <a:endParaRPr lang="en-US" dirty="0"/>
          </a:p>
        </p:txBody>
      </p:sp>
      <p:sp>
        <p:nvSpPr>
          <p:cNvPr id="5" name="Footer Placeholder 4"/>
          <p:cNvSpPr>
            <a:spLocks noGrp="1"/>
          </p:cNvSpPr>
          <p:nvPr>
            <p:ph type="ftr" sz="quarter" idx="3"/>
          </p:nvPr>
        </p:nvSpPr>
        <p:spPr/>
        <p:txBody>
          <a:bodyPr/>
          <a:lstStyle/>
          <a:p>
            <a:pPr>
              <a:defRPr/>
            </a:pPr>
            <a:r>
              <a:rPr lang="fi-FI"/>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93970311"/>
              </p:ext>
            </p:extLst>
          </p:nvPr>
        </p:nvGraphicFramePr>
        <p:xfrm>
          <a:off x="389675" y="2737024"/>
          <a:ext cx="4427023" cy="34129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340648859"/>
              </p:ext>
            </p:extLst>
          </p:nvPr>
        </p:nvGraphicFramePr>
        <p:xfrm>
          <a:off x="4792513" y="2737024"/>
          <a:ext cx="4098701" cy="34129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8112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Distribution – Estimate Quality</a:t>
            </a:r>
          </a:p>
        </p:txBody>
      </p:sp>
      <p:sp>
        <p:nvSpPr>
          <p:cNvPr id="4" name="Date Placeholder 3"/>
          <p:cNvSpPr>
            <a:spLocks noGrp="1"/>
          </p:cNvSpPr>
          <p:nvPr>
            <p:ph type="dt" sz="half" idx="2"/>
          </p:nvPr>
        </p:nvSpPr>
        <p:spPr>
          <a:xfrm>
            <a:off x="745911" y="6495482"/>
            <a:ext cx="675368" cy="241300"/>
          </a:xfrm>
        </p:spPr>
        <p:txBody>
          <a:bodyPr/>
          <a:lstStyle/>
          <a:p>
            <a:pPr>
              <a:defRPr/>
            </a:pPr>
            <a:r>
              <a:rPr lang="en-US" smtClean="0"/>
              <a:t>12/12/17</a:t>
            </a:r>
            <a:endParaRPr lang="en-US" dirty="0"/>
          </a:p>
        </p:txBody>
      </p:sp>
      <p:sp>
        <p:nvSpPr>
          <p:cNvPr id="5" name="Footer Placeholder 4"/>
          <p:cNvSpPr>
            <a:spLocks noGrp="1"/>
          </p:cNvSpPr>
          <p:nvPr>
            <p:ph type="ftr" sz="quarter" idx="3"/>
          </p:nvPr>
        </p:nvSpPr>
        <p:spPr/>
        <p:txBody>
          <a:bodyPr/>
          <a:lstStyle/>
          <a:p>
            <a:pPr>
              <a:defRPr/>
            </a:pPr>
            <a:r>
              <a:rPr lang="en-US" smtClean="0"/>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
        <p:nvSpPr>
          <p:cNvPr id="10" name="TextBox 9"/>
          <p:cNvSpPr txBox="1"/>
          <p:nvPr/>
        </p:nvSpPr>
        <p:spPr>
          <a:xfrm>
            <a:off x="636588" y="5094488"/>
            <a:ext cx="7777923" cy="738664"/>
          </a:xfrm>
          <a:prstGeom prst="rect">
            <a:avLst/>
          </a:prstGeom>
          <a:noFill/>
        </p:spPr>
        <p:txBody>
          <a:bodyPr wrap="square" rtlCol="0">
            <a:spAutoFit/>
          </a:bodyPr>
          <a:lstStyle/>
          <a:p>
            <a:r>
              <a:rPr lang="en-US" sz="1600" dirty="0">
                <a:solidFill>
                  <a:srgbClr val="4E4E4E"/>
                </a:solidFill>
              </a:rPr>
              <a:t>Costs = BOE + Overheads + Escalation</a:t>
            </a:r>
          </a:p>
          <a:p>
            <a:pPr marL="228600" indent="-228600">
              <a:spcBef>
                <a:spcPts val="1200"/>
              </a:spcBef>
            </a:pPr>
            <a:r>
              <a:rPr lang="en-US" sz="1600" dirty="0">
                <a:solidFill>
                  <a:srgbClr val="4E4E4E"/>
                </a:solidFill>
              </a:rPr>
              <a:t>Estimate Quality Categories are per </a:t>
            </a:r>
            <a:r>
              <a:rPr lang="en-US" sz="1600" dirty="0" err="1">
                <a:solidFill>
                  <a:srgbClr val="4E4E4E"/>
                </a:solidFill>
              </a:rPr>
              <a:t>Fermilab</a:t>
            </a:r>
            <a:r>
              <a:rPr lang="en-US" sz="1600" dirty="0">
                <a:solidFill>
                  <a:srgbClr val="4E4E4E"/>
                </a:solidFill>
              </a:rPr>
              <a:t> Standards: PIP-II-doc- 345</a:t>
            </a:r>
          </a:p>
        </p:txBody>
      </p:sp>
      <p:pic>
        <p:nvPicPr>
          <p:cNvPr id="3" name="Picture 2">
            <a:extLst>
              <a:ext uri="{FF2B5EF4-FFF2-40B4-BE49-F238E27FC236}">
                <a16:creationId xmlns:a16="http://schemas.microsoft.com/office/drawing/2014/main" xmlns="" id="{C57092A6-4F2E-4167-94FA-A6A3E0D8CFE0}"/>
              </a:ext>
            </a:extLst>
          </p:cNvPr>
          <p:cNvPicPr>
            <a:picLocks noChangeAspect="1"/>
          </p:cNvPicPr>
          <p:nvPr/>
        </p:nvPicPr>
        <p:blipFill>
          <a:blip r:embed="rId2"/>
          <a:stretch>
            <a:fillRect/>
          </a:stretch>
        </p:blipFill>
        <p:spPr>
          <a:xfrm>
            <a:off x="313384" y="1285163"/>
            <a:ext cx="4114800" cy="3270105"/>
          </a:xfrm>
          <a:prstGeom prst="rect">
            <a:avLst/>
          </a:prstGeom>
        </p:spPr>
      </p:pic>
      <p:pic>
        <p:nvPicPr>
          <p:cNvPr id="11" name="Picture 10">
            <a:extLst>
              <a:ext uri="{FF2B5EF4-FFF2-40B4-BE49-F238E27FC236}">
                <a16:creationId xmlns:a16="http://schemas.microsoft.com/office/drawing/2014/main" xmlns="" id="{969332EE-9A31-4A0C-B2FA-CCCC0CB1F9A9}"/>
              </a:ext>
            </a:extLst>
          </p:cNvPr>
          <p:cNvPicPr>
            <a:picLocks noChangeAspect="1"/>
          </p:cNvPicPr>
          <p:nvPr/>
        </p:nvPicPr>
        <p:blipFill>
          <a:blip r:embed="rId3"/>
          <a:stretch>
            <a:fillRect/>
          </a:stretch>
        </p:blipFill>
        <p:spPr>
          <a:xfrm>
            <a:off x="4581484" y="1281316"/>
            <a:ext cx="4297680" cy="3273952"/>
          </a:xfrm>
          <a:prstGeom prst="rect">
            <a:avLst/>
          </a:prstGeom>
        </p:spPr>
      </p:pic>
    </p:spTree>
    <p:extLst>
      <p:ext uri="{BB962C8B-B14F-4D97-AF65-F5344CB8AC3E}">
        <p14:creationId xmlns:p14="http://schemas.microsoft.com/office/powerpoint/2010/main" val="2122901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 xmlns:a16="http://schemas.microsoft.com/office/drawing/2014/main" id="{410C1733-3783-4461-9E45-704BDA315D8D}"/>
              </a:ext>
            </a:extLst>
          </p:cNvPr>
          <p:cNvSpPr>
            <a:spLocks noGrp="1"/>
          </p:cNvSpPr>
          <p:nvPr>
            <p:ph type="body" sz="half" idx="2"/>
          </p:nvPr>
        </p:nvSpPr>
        <p:spPr>
          <a:xfrm>
            <a:off x="435555" y="4313382"/>
            <a:ext cx="8087343" cy="1582928"/>
          </a:xfrm>
        </p:spPr>
        <p:txBody>
          <a:bodyPr/>
          <a:lstStyle/>
          <a:p>
            <a:endParaRPr lang="en-US" sz="2000" dirty="0">
              <a:solidFill>
                <a:schemeClr val="accent6"/>
              </a:solidFill>
            </a:endParaRPr>
          </a:p>
          <a:p>
            <a:pPr marL="342900" indent="-342900">
              <a:buFont typeface="Arial" panose="020B0604020202020204" pitchFamily="34" charset="0"/>
              <a:buChar char="•"/>
            </a:pPr>
            <a:r>
              <a:rPr lang="en-US" sz="2400" b="0" dirty="0">
                <a:solidFill>
                  <a:schemeClr val="accent6"/>
                </a:solidFill>
              </a:rPr>
              <a:t>The estimated PIP-II Risk Impact is $78M (&lt;90%CL) is about 15% of Estimate To Complete (ETC) </a:t>
            </a:r>
          </a:p>
        </p:txBody>
      </p:sp>
      <p:sp>
        <p:nvSpPr>
          <p:cNvPr id="4" name="Date Placeholder 3">
            <a:extLst>
              <a:ext uri="{FF2B5EF4-FFF2-40B4-BE49-F238E27FC236}">
                <a16:creationId xmlns="" xmlns:a16="http://schemas.microsoft.com/office/drawing/2014/main" id="{EC2EB302-8FD4-4CEA-AB59-D861A31DA6F6}"/>
              </a:ext>
            </a:extLst>
          </p:cNvPr>
          <p:cNvSpPr>
            <a:spLocks noGrp="1"/>
          </p:cNvSpPr>
          <p:nvPr>
            <p:ph type="dt" sz="half" idx="16"/>
          </p:nvPr>
        </p:nvSpPr>
        <p:spPr/>
        <p:txBody>
          <a:bodyPr/>
          <a:lstStyle/>
          <a:p>
            <a:pPr>
              <a:defRPr/>
            </a:pPr>
            <a:r>
              <a:rPr lang="en-US" smtClean="0"/>
              <a:t>12/12/17</a:t>
            </a:r>
            <a:endParaRPr lang="en-US" dirty="0"/>
          </a:p>
        </p:txBody>
      </p:sp>
      <p:sp>
        <p:nvSpPr>
          <p:cNvPr id="5" name="Footer Placeholder 4">
            <a:extLst>
              <a:ext uri="{FF2B5EF4-FFF2-40B4-BE49-F238E27FC236}">
                <a16:creationId xmlns="" xmlns:a16="http://schemas.microsoft.com/office/drawing/2014/main" id="{5AFB10BC-31C0-4323-A922-546BC59B571E}"/>
              </a:ext>
            </a:extLst>
          </p:cNvPr>
          <p:cNvSpPr>
            <a:spLocks noGrp="1"/>
          </p:cNvSpPr>
          <p:nvPr>
            <p:ph type="ftr" sz="quarter" idx="17"/>
          </p:nvPr>
        </p:nvSpPr>
        <p:spPr/>
        <p:txBody>
          <a:bodyPr/>
          <a:lstStyle/>
          <a:p>
            <a:pPr>
              <a:defRPr/>
            </a:pPr>
            <a:r>
              <a:rPr lang="en-US" smtClean="0"/>
              <a:t>Paul Derwent | Cost Range</a:t>
            </a:r>
            <a:endParaRPr lang="en-US" b="1" dirty="0"/>
          </a:p>
        </p:txBody>
      </p:sp>
      <p:sp>
        <p:nvSpPr>
          <p:cNvPr id="6" name="Slide Number Placeholder 5">
            <a:extLst>
              <a:ext uri="{FF2B5EF4-FFF2-40B4-BE49-F238E27FC236}">
                <a16:creationId xmlns="" xmlns:a16="http://schemas.microsoft.com/office/drawing/2014/main" id="{0AA27B45-459D-45FF-8196-2DB8954655BF}"/>
              </a:ext>
            </a:extLst>
          </p:cNvPr>
          <p:cNvSpPr>
            <a:spLocks noGrp="1"/>
          </p:cNvSpPr>
          <p:nvPr>
            <p:ph type="sldNum" sz="quarter" idx="18"/>
          </p:nvPr>
        </p:nvSpPr>
        <p:spPr/>
        <p:txBody>
          <a:bodyPr/>
          <a:lstStyle/>
          <a:p>
            <a:pPr>
              <a:defRPr/>
            </a:pPr>
            <a:fld id="{148C009B-CB69-E04A-B9B3-34B26D69E9CF}" type="slidenum">
              <a:rPr lang="en-US" smtClean="0"/>
              <a:pPr>
                <a:defRPr/>
              </a:pPr>
              <a:t>12</a:t>
            </a:fld>
            <a:endParaRPr lang="en-US" dirty="0"/>
          </a:p>
        </p:txBody>
      </p:sp>
      <p:sp>
        <p:nvSpPr>
          <p:cNvPr id="2" name="Title 1">
            <a:extLst>
              <a:ext uri="{FF2B5EF4-FFF2-40B4-BE49-F238E27FC236}">
                <a16:creationId xmlns="" xmlns:a16="http://schemas.microsoft.com/office/drawing/2014/main" id="{1DE0B431-E7D2-4FB6-99BC-9B13589D85BE}"/>
              </a:ext>
            </a:extLst>
          </p:cNvPr>
          <p:cNvSpPr>
            <a:spLocks noGrp="1"/>
          </p:cNvSpPr>
          <p:nvPr>
            <p:ph type="title"/>
          </p:nvPr>
        </p:nvSpPr>
        <p:spPr>
          <a:xfrm>
            <a:off x="222250" y="821859"/>
            <a:ext cx="8686800" cy="427877"/>
          </a:xfrm>
        </p:spPr>
        <p:txBody>
          <a:bodyPr/>
          <a:lstStyle/>
          <a:p>
            <a:r>
              <a:rPr lang="en-US" dirty="0"/>
              <a:t>PIP-II Risk Cost and Schedule Impact (PRA &amp; P6)</a:t>
            </a:r>
          </a:p>
        </p:txBody>
      </p:sp>
      <p:pic>
        <p:nvPicPr>
          <p:cNvPr id="8" name="Content Placeholder 7">
            <a:extLst>
              <a:ext uri="{FF2B5EF4-FFF2-40B4-BE49-F238E27FC236}">
                <a16:creationId xmlns="" xmlns:a16="http://schemas.microsoft.com/office/drawing/2014/main" id="{C16F2333-D2F5-4232-BECA-8A47647378BC}"/>
              </a:ext>
            </a:extLst>
          </p:cNvPr>
          <p:cNvPicPr>
            <a:picLocks noGrp="1" noChangeAspect="1"/>
          </p:cNvPicPr>
          <p:nvPr>
            <p:ph sz="half" idx="15"/>
          </p:nvPr>
        </p:nvPicPr>
        <p:blipFill>
          <a:blip r:embed="rId3"/>
          <a:stretch>
            <a:fillRect/>
          </a:stretch>
        </p:blipFill>
        <p:spPr>
          <a:xfrm>
            <a:off x="195700" y="1773383"/>
            <a:ext cx="8713350" cy="2148984"/>
          </a:xfrm>
          <a:prstGeom prst="rect">
            <a:avLst/>
          </a:prstGeom>
        </p:spPr>
      </p:pic>
      <p:sp>
        <p:nvSpPr>
          <p:cNvPr id="10" name="Oval 9"/>
          <p:cNvSpPr/>
          <p:nvPr/>
        </p:nvSpPr>
        <p:spPr>
          <a:xfrm>
            <a:off x="8039881" y="3624715"/>
            <a:ext cx="869169" cy="408666"/>
          </a:xfrm>
          <a:prstGeom prst="ellipse">
            <a:avLst/>
          </a:prstGeom>
          <a:noFill/>
          <a:ln w="381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3978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Project Definition: DOE Cost Estimating Guide</a:t>
            </a:r>
          </a:p>
        </p:txBody>
      </p:sp>
      <p:sp>
        <p:nvSpPr>
          <p:cNvPr id="4" name="Date Placeholder 3"/>
          <p:cNvSpPr>
            <a:spLocks noGrp="1"/>
          </p:cNvSpPr>
          <p:nvPr>
            <p:ph type="dt" sz="half" idx="2"/>
          </p:nvPr>
        </p:nvSpPr>
        <p:spPr/>
        <p:txBody>
          <a:bodyPr/>
          <a:lstStyle/>
          <a:p>
            <a:pPr>
              <a:defRPr/>
            </a:pPr>
            <a:r>
              <a:rPr lang="en-US" smtClean="0"/>
              <a:t>12/12/17</a:t>
            </a:r>
            <a:endParaRPr lang="en-US" dirty="0"/>
          </a:p>
        </p:txBody>
      </p:sp>
      <p:sp>
        <p:nvSpPr>
          <p:cNvPr id="5" name="Footer Placeholder 4"/>
          <p:cNvSpPr>
            <a:spLocks noGrp="1"/>
          </p:cNvSpPr>
          <p:nvPr>
            <p:ph type="ftr" sz="quarter" idx="3"/>
          </p:nvPr>
        </p:nvSpPr>
        <p:spPr/>
        <p:txBody>
          <a:bodyPr/>
          <a:lstStyle/>
          <a:p>
            <a:pPr>
              <a:defRPr/>
            </a:pPr>
            <a:r>
              <a:rPr lang="fi-FI"/>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pic>
        <p:nvPicPr>
          <p:cNvPr id="7" name="Picture 6"/>
          <p:cNvPicPr>
            <a:picLocks noChangeAspect="1"/>
          </p:cNvPicPr>
          <p:nvPr/>
        </p:nvPicPr>
        <p:blipFill>
          <a:blip r:embed="rId3"/>
          <a:stretch>
            <a:fillRect/>
          </a:stretch>
        </p:blipFill>
        <p:spPr>
          <a:xfrm>
            <a:off x="847414" y="1097638"/>
            <a:ext cx="7449172" cy="4564125"/>
          </a:xfrm>
          <a:prstGeom prst="rect">
            <a:avLst/>
          </a:prstGeom>
        </p:spPr>
      </p:pic>
    </p:spTree>
    <p:extLst>
      <p:ext uri="{BB962C8B-B14F-4D97-AF65-F5344CB8AC3E}">
        <p14:creationId xmlns:p14="http://schemas.microsoft.com/office/powerpoint/2010/main" val="1753670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Three approaches to Project Definition	</a:t>
            </a:r>
            <a:endParaRPr lang="en-US" dirty="0"/>
          </a:p>
        </p:txBody>
      </p:sp>
      <p:sp>
        <p:nvSpPr>
          <p:cNvPr id="2" name="Content Placeholder 1"/>
          <p:cNvSpPr>
            <a:spLocks noGrp="1"/>
          </p:cNvSpPr>
          <p:nvPr>
            <p:ph idx="1"/>
          </p:nvPr>
        </p:nvSpPr>
        <p:spPr/>
        <p:txBody>
          <a:bodyPr/>
          <a:lstStyle/>
          <a:p>
            <a:pPr marL="914400" lvl="1" indent="-457200">
              <a:buFont typeface="+mj-lt"/>
              <a:buAutoNum type="arabicPeriod"/>
            </a:pPr>
            <a:r>
              <a:rPr lang="en-US" dirty="0" smtClean="0"/>
              <a:t>Estimate Uncertainty from Basis of Estimate documents</a:t>
            </a:r>
          </a:p>
          <a:p>
            <a:pPr marL="1314450" lvl="2" indent="-457200"/>
            <a:r>
              <a:rPr lang="en-US" dirty="0" smtClean="0"/>
              <a:t>26% on technical components </a:t>
            </a:r>
            <a:r>
              <a:rPr lang="mr-IN" dirty="0" smtClean="0"/>
              <a:t>–</a:t>
            </a:r>
            <a:r>
              <a:rPr lang="en-US" dirty="0" smtClean="0"/>
              <a:t> Preliminary scale</a:t>
            </a:r>
            <a:endParaRPr lang="en-US" dirty="0"/>
          </a:p>
          <a:p>
            <a:pPr marL="914400" lvl="1" indent="-457200">
              <a:buFont typeface="+mj-lt"/>
              <a:buAutoNum type="arabicPeriod"/>
            </a:pPr>
            <a:r>
              <a:rPr lang="en-US" dirty="0" smtClean="0"/>
              <a:t>Technology Readiness Levels</a:t>
            </a:r>
          </a:p>
          <a:p>
            <a:pPr marL="1314450" lvl="2" indent="-457200"/>
            <a:r>
              <a:rPr lang="en-US" dirty="0" smtClean="0"/>
              <a:t>As defined in </a:t>
            </a:r>
            <a:r>
              <a:rPr lang="en-US" dirty="0" smtClean="0">
                <a:solidFill>
                  <a:schemeClr val="accent4"/>
                </a:solidFill>
              </a:rPr>
              <a:t>DOE G413.3-4A </a:t>
            </a:r>
            <a:r>
              <a:rPr lang="en-US" dirty="0" smtClean="0"/>
              <a:t>Technology Readiness Assessment Guide</a:t>
            </a:r>
          </a:p>
          <a:p>
            <a:pPr marL="1314450" lvl="2" indent="-457200"/>
            <a:r>
              <a:rPr lang="en-US" dirty="0" smtClean="0"/>
              <a:t>Apply to </a:t>
            </a:r>
            <a:r>
              <a:rPr lang="en-US" b="1" dirty="0" smtClean="0"/>
              <a:t>technical accelerator scope </a:t>
            </a:r>
            <a:r>
              <a:rPr lang="en-US" dirty="0" smtClean="0"/>
              <a:t>in project</a:t>
            </a:r>
          </a:p>
          <a:p>
            <a:pPr marL="914400" lvl="1" indent="-457200"/>
            <a:endParaRPr lang="en-US" dirty="0"/>
          </a:p>
          <a:p>
            <a:pPr marL="914400" lvl="1" indent="-457200">
              <a:buFont typeface="+mj-lt"/>
              <a:buAutoNum type="arabicPeriod" startAt="3"/>
            </a:pPr>
            <a:r>
              <a:rPr lang="en-US" dirty="0" smtClean="0"/>
              <a:t>Project Definition Rating Index</a:t>
            </a:r>
          </a:p>
          <a:p>
            <a:pPr marL="1314450" lvl="2" indent="-457200"/>
            <a:r>
              <a:rPr lang="en-US" dirty="0" smtClean="0"/>
              <a:t>As defined in </a:t>
            </a:r>
            <a:r>
              <a:rPr lang="en-US" dirty="0" smtClean="0">
                <a:solidFill>
                  <a:schemeClr val="accent4"/>
                </a:solidFill>
              </a:rPr>
              <a:t>DOE G413.3-12 </a:t>
            </a:r>
            <a:r>
              <a:rPr lang="en-US" dirty="0">
                <a:solidFill>
                  <a:schemeClr val="accent6"/>
                </a:solidFill>
                <a:latin typeface="Arial" charset="0"/>
              </a:rPr>
              <a:t>Project Definition Rating Index Guide for Traditional Nuclear and Non-Nuclear Construction Projects </a:t>
            </a:r>
            <a:endParaRPr lang="en-US" dirty="0" smtClean="0">
              <a:solidFill>
                <a:schemeClr val="accent6"/>
              </a:solidFill>
              <a:latin typeface="Arial" charset="0"/>
            </a:endParaRPr>
          </a:p>
          <a:p>
            <a:pPr marL="1314450" lvl="2" indent="-457200"/>
            <a:r>
              <a:rPr lang="en-US" dirty="0" smtClean="0">
                <a:solidFill>
                  <a:schemeClr val="accent6"/>
                </a:solidFill>
                <a:latin typeface="Arial" charset="0"/>
              </a:rPr>
              <a:t>Apply to </a:t>
            </a:r>
            <a:r>
              <a:rPr lang="en-US" b="1" dirty="0" smtClean="0">
                <a:solidFill>
                  <a:schemeClr val="accent6"/>
                </a:solidFill>
                <a:latin typeface="Arial" charset="0"/>
              </a:rPr>
              <a:t>Conventional Facilities scope </a:t>
            </a:r>
            <a:r>
              <a:rPr lang="en-US" dirty="0" smtClean="0">
                <a:solidFill>
                  <a:schemeClr val="accent6"/>
                </a:solidFill>
                <a:latin typeface="Arial" charset="0"/>
              </a:rPr>
              <a:t>in project</a:t>
            </a:r>
            <a:endParaRPr lang="en-US" dirty="0">
              <a:solidFill>
                <a:schemeClr val="accent6"/>
              </a:solidFill>
            </a:endParaRPr>
          </a:p>
        </p:txBody>
      </p:sp>
      <p:sp>
        <p:nvSpPr>
          <p:cNvPr id="4" name="Date Placeholder 3"/>
          <p:cNvSpPr>
            <a:spLocks noGrp="1"/>
          </p:cNvSpPr>
          <p:nvPr>
            <p:ph type="dt" sz="half" idx="2"/>
          </p:nvPr>
        </p:nvSpPr>
        <p:spPr/>
        <p:txBody>
          <a:bodyPr/>
          <a:lstStyle/>
          <a:p>
            <a:pPr>
              <a:defRPr/>
            </a:pPr>
            <a:r>
              <a:rPr lang="en-US" smtClean="0"/>
              <a:t>12/12/17</a:t>
            </a:r>
            <a:endParaRPr lang="en-US" dirty="0"/>
          </a:p>
        </p:txBody>
      </p:sp>
      <p:sp>
        <p:nvSpPr>
          <p:cNvPr id="5" name="Footer Placeholder 4"/>
          <p:cNvSpPr>
            <a:spLocks noGrp="1"/>
          </p:cNvSpPr>
          <p:nvPr>
            <p:ph type="ftr" sz="quarter" idx="3"/>
          </p:nvPr>
        </p:nvSpPr>
        <p:spPr/>
        <p:txBody>
          <a:bodyPr/>
          <a:lstStyle/>
          <a:p>
            <a:pPr>
              <a:defRPr/>
            </a:pPr>
            <a:r>
              <a:rPr lang="fi-FI" smtClean="0"/>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spTree>
    <p:extLst>
      <p:ext uri="{BB962C8B-B14F-4D97-AF65-F5344CB8AC3E}">
        <p14:creationId xmlns:p14="http://schemas.microsoft.com/office/powerpoint/2010/main" val="272856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Design Maturity : </a:t>
            </a:r>
            <a:r>
              <a:rPr lang="en-US" dirty="0" smtClean="0"/>
              <a:t>Technical Accelerator Scope</a:t>
            </a:r>
            <a:endParaRPr lang="en-US" dirty="0"/>
          </a:p>
        </p:txBody>
      </p:sp>
      <p:sp>
        <p:nvSpPr>
          <p:cNvPr id="2" name="Content Placeholder 1"/>
          <p:cNvSpPr>
            <a:spLocks noGrp="1"/>
          </p:cNvSpPr>
          <p:nvPr>
            <p:ph idx="1"/>
          </p:nvPr>
        </p:nvSpPr>
        <p:spPr/>
        <p:txBody>
          <a:bodyPr/>
          <a:lstStyle/>
          <a:p>
            <a:r>
              <a:rPr lang="en-US" dirty="0" smtClean="0"/>
              <a:t>Technological </a:t>
            </a:r>
            <a:r>
              <a:rPr lang="en-US" dirty="0"/>
              <a:t>Readiness Level</a:t>
            </a:r>
          </a:p>
          <a:p>
            <a:pPr lvl="1"/>
            <a:r>
              <a:rPr lang="en-US" dirty="0"/>
              <a:t>Scale 1-9</a:t>
            </a:r>
          </a:p>
          <a:p>
            <a:pPr lvl="1"/>
            <a:r>
              <a:rPr lang="en-US" dirty="0"/>
              <a:t>Defined in </a:t>
            </a:r>
            <a:r>
              <a:rPr lang="en-US" dirty="0">
                <a:solidFill>
                  <a:schemeClr val="accent4"/>
                </a:solidFill>
              </a:rPr>
              <a:t>DOE </a:t>
            </a:r>
            <a:r>
              <a:rPr lang="en-US" dirty="0" smtClean="0">
                <a:solidFill>
                  <a:schemeClr val="accent4"/>
                </a:solidFill>
              </a:rPr>
              <a:t>G413.3-4A</a:t>
            </a:r>
            <a:r>
              <a:rPr lang="en-US" dirty="0" smtClean="0"/>
              <a:t> </a:t>
            </a:r>
            <a:r>
              <a:rPr lang="en-US" dirty="0"/>
              <a:t>Technology Readiness Assessment Guide</a:t>
            </a:r>
          </a:p>
          <a:p>
            <a:r>
              <a:rPr lang="en-US" dirty="0"/>
              <a:t>Project Engineers assessed TRLs at WBS </a:t>
            </a:r>
            <a:r>
              <a:rPr lang="en-US" dirty="0" smtClean="0"/>
              <a:t>L4</a:t>
            </a:r>
          </a:p>
          <a:p>
            <a:pPr lvl="1"/>
            <a:r>
              <a:rPr lang="en-US" dirty="0" smtClean="0"/>
              <a:t>Pip2-docdb #1251 contains summary spreadsheet</a:t>
            </a:r>
            <a:endParaRPr lang="en-US" dirty="0"/>
          </a:p>
          <a:p>
            <a:pPr lvl="2"/>
            <a:endParaRPr lang="en-US" dirty="0"/>
          </a:p>
          <a:p>
            <a:pPr lvl="2"/>
            <a:endParaRPr lang="en-US" dirty="0"/>
          </a:p>
        </p:txBody>
      </p:sp>
      <p:sp>
        <p:nvSpPr>
          <p:cNvPr id="4" name="Date Placeholder 3"/>
          <p:cNvSpPr>
            <a:spLocks noGrp="1"/>
          </p:cNvSpPr>
          <p:nvPr>
            <p:ph type="dt" sz="half" idx="2"/>
          </p:nvPr>
        </p:nvSpPr>
        <p:spPr/>
        <p:txBody>
          <a:bodyPr/>
          <a:lstStyle/>
          <a:p>
            <a:pPr>
              <a:defRPr/>
            </a:pPr>
            <a:r>
              <a:rPr lang="en-US" smtClean="0"/>
              <a:t>12/12/17</a:t>
            </a:r>
            <a:endParaRPr lang="en-US" dirty="0"/>
          </a:p>
        </p:txBody>
      </p:sp>
      <p:sp>
        <p:nvSpPr>
          <p:cNvPr id="5" name="Footer Placeholder 4"/>
          <p:cNvSpPr>
            <a:spLocks noGrp="1"/>
          </p:cNvSpPr>
          <p:nvPr>
            <p:ph type="ftr" sz="quarter" idx="3"/>
          </p:nvPr>
        </p:nvSpPr>
        <p:spPr/>
        <p:txBody>
          <a:bodyPr/>
          <a:lstStyle/>
          <a:p>
            <a:pPr>
              <a:defRPr/>
            </a:pPr>
            <a:r>
              <a:rPr lang="fi-FI"/>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spTree>
    <p:extLst>
      <p:ext uri="{BB962C8B-B14F-4D97-AF65-F5344CB8AC3E}">
        <p14:creationId xmlns:p14="http://schemas.microsoft.com/office/powerpoint/2010/main" val="1881631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Technology Readiness Levels</a:t>
            </a:r>
          </a:p>
        </p:txBody>
      </p:sp>
      <p:sp>
        <p:nvSpPr>
          <p:cNvPr id="4" name="Date Placeholder 3"/>
          <p:cNvSpPr>
            <a:spLocks noGrp="1"/>
          </p:cNvSpPr>
          <p:nvPr>
            <p:ph type="dt" sz="half" idx="2"/>
          </p:nvPr>
        </p:nvSpPr>
        <p:spPr/>
        <p:txBody>
          <a:bodyPr/>
          <a:lstStyle/>
          <a:p>
            <a:pPr>
              <a:defRPr/>
            </a:pPr>
            <a:r>
              <a:rPr lang="en-US" smtClean="0"/>
              <a:t>12/12/17</a:t>
            </a:r>
            <a:endParaRPr lang="en-US" dirty="0"/>
          </a:p>
        </p:txBody>
      </p:sp>
      <p:sp>
        <p:nvSpPr>
          <p:cNvPr id="5" name="Footer Placeholder 4"/>
          <p:cNvSpPr>
            <a:spLocks noGrp="1"/>
          </p:cNvSpPr>
          <p:nvPr>
            <p:ph type="ftr" sz="quarter" idx="3"/>
          </p:nvPr>
        </p:nvSpPr>
        <p:spPr/>
        <p:txBody>
          <a:bodyPr/>
          <a:lstStyle/>
          <a:p>
            <a:pPr>
              <a:defRPr/>
            </a:pPr>
            <a:r>
              <a:rPr lang="fi-FI"/>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364488720"/>
              </p:ext>
            </p:extLst>
          </p:nvPr>
        </p:nvGraphicFramePr>
        <p:xfrm>
          <a:off x="112374" y="878793"/>
          <a:ext cx="4257746" cy="5057574"/>
        </p:xfrm>
        <a:graphic>
          <a:graphicData uri="http://schemas.openxmlformats.org/drawingml/2006/table">
            <a:tbl>
              <a:tblPr>
                <a:tableStyleId>{5C22544A-7EE6-4342-B048-85BDC9FD1C3A}</a:tableStyleId>
              </a:tblPr>
              <a:tblGrid>
                <a:gridCol w="428698">
                  <a:extLst>
                    <a:ext uri="{9D8B030D-6E8A-4147-A177-3AD203B41FA5}">
                      <a16:colId xmlns="" xmlns:a16="http://schemas.microsoft.com/office/drawing/2014/main" val="20000"/>
                    </a:ext>
                  </a:extLst>
                </a:gridCol>
                <a:gridCol w="1281221">
                  <a:extLst>
                    <a:ext uri="{9D8B030D-6E8A-4147-A177-3AD203B41FA5}">
                      <a16:colId xmlns="" xmlns:a16="http://schemas.microsoft.com/office/drawing/2014/main" val="20001"/>
                    </a:ext>
                  </a:extLst>
                </a:gridCol>
                <a:gridCol w="2547827">
                  <a:extLst>
                    <a:ext uri="{9D8B030D-6E8A-4147-A177-3AD203B41FA5}">
                      <a16:colId xmlns="" xmlns:a16="http://schemas.microsoft.com/office/drawing/2014/main" val="20002"/>
                    </a:ext>
                  </a:extLst>
                </a:gridCol>
              </a:tblGrid>
              <a:tr h="114509">
                <a:tc>
                  <a:txBody>
                    <a:bodyPr/>
                    <a:lstStyle/>
                    <a:p>
                      <a:pPr algn="l" fontAlgn="b"/>
                      <a:r>
                        <a:rPr lang="en-US" sz="700" u="none" strike="noStrike" dirty="0">
                          <a:effectLst/>
                        </a:rPr>
                        <a:t>Level </a:t>
                      </a:r>
                      <a:endParaRPr lang="en-US" sz="700" b="0" i="0" u="none" strike="noStrike" dirty="0">
                        <a:solidFill>
                          <a:srgbClr val="000000"/>
                        </a:solidFill>
                        <a:effectLst/>
                        <a:latin typeface="Calibri" charset="0"/>
                      </a:endParaRPr>
                    </a:p>
                  </a:txBody>
                  <a:tcPr marL="7157" marR="7157" marT="7157" marB="0" anchor="b"/>
                </a:tc>
                <a:tc>
                  <a:txBody>
                    <a:bodyPr/>
                    <a:lstStyle/>
                    <a:p>
                      <a:pPr algn="l" fontAlgn="b"/>
                      <a:r>
                        <a:rPr lang="en-US" sz="700" u="none" strike="noStrike" dirty="0">
                          <a:effectLst/>
                        </a:rPr>
                        <a:t>Definition</a:t>
                      </a:r>
                      <a:endParaRPr lang="en-US" sz="700" b="0" i="0" u="none" strike="noStrike" dirty="0">
                        <a:solidFill>
                          <a:srgbClr val="000000"/>
                        </a:solidFill>
                        <a:effectLst/>
                        <a:latin typeface="Calibri" charset="0"/>
                      </a:endParaRPr>
                    </a:p>
                  </a:txBody>
                  <a:tcPr marL="7157" marR="7157" marT="7157" marB="0" anchor="b"/>
                </a:tc>
                <a:tc>
                  <a:txBody>
                    <a:bodyPr/>
                    <a:lstStyle/>
                    <a:p>
                      <a:pPr algn="l" fontAlgn="b"/>
                      <a:r>
                        <a:rPr lang="en-US" sz="700" u="none" strike="noStrike" dirty="0">
                          <a:effectLst/>
                        </a:rPr>
                        <a:t>Description</a:t>
                      </a:r>
                      <a:endParaRPr lang="en-US" sz="700" b="0" i="0" u="none" strike="noStrike" dirty="0">
                        <a:solidFill>
                          <a:srgbClr val="000000"/>
                        </a:solidFill>
                        <a:effectLst/>
                        <a:latin typeface="Calibri" charset="0"/>
                      </a:endParaRPr>
                    </a:p>
                  </a:txBody>
                  <a:tcPr marL="7157" marR="7157" marT="7157" marB="0" anchor="b"/>
                </a:tc>
                <a:extLst>
                  <a:ext uri="{0D108BD9-81ED-4DB2-BD59-A6C34878D82A}">
                    <a16:rowId xmlns="" xmlns:a16="http://schemas.microsoft.com/office/drawing/2014/main" val="10000"/>
                  </a:ext>
                </a:extLst>
              </a:tr>
              <a:tr h="687053">
                <a:tc>
                  <a:txBody>
                    <a:bodyPr/>
                    <a:lstStyle/>
                    <a:p>
                      <a:pPr algn="l" fontAlgn="t"/>
                      <a:r>
                        <a:rPr lang="en-US" sz="700" u="none" strike="noStrike">
                          <a:effectLst/>
                        </a:rPr>
                        <a:t>TRL 1</a:t>
                      </a:r>
                      <a:endParaRPr lang="en-US" sz="700" b="0" i="0" u="none" strike="noStrike">
                        <a:solidFill>
                          <a:srgbClr val="000000"/>
                        </a:solidFill>
                        <a:effectLst/>
                        <a:latin typeface="Calibri" charset="0"/>
                      </a:endParaRPr>
                    </a:p>
                  </a:txBody>
                  <a:tcPr marL="7157" marR="7157" marT="7157" marB="0"/>
                </a:tc>
                <a:tc>
                  <a:txBody>
                    <a:bodyPr/>
                    <a:lstStyle/>
                    <a:p>
                      <a:pPr algn="l" fontAlgn="t"/>
                      <a:r>
                        <a:rPr lang="en-US" sz="700" u="none" strike="noStrike">
                          <a:effectLst/>
                        </a:rPr>
                        <a:t>Basic principles observed and reported </a:t>
                      </a:r>
                      <a:endParaRPr lang="en-US" sz="700" b="0" i="0" u="none" strike="noStrike">
                        <a:solidFill>
                          <a:srgbClr val="000000"/>
                        </a:solidFill>
                        <a:effectLst/>
                        <a:latin typeface="Calibri" charset="0"/>
                      </a:endParaRPr>
                    </a:p>
                  </a:txBody>
                  <a:tcPr marL="7157" marR="7157" marT="7157" marB="0"/>
                </a:tc>
                <a:tc>
                  <a:txBody>
                    <a:bodyPr/>
                    <a:lstStyle/>
                    <a:p>
                      <a:pPr algn="l" fontAlgn="t"/>
                      <a:r>
                        <a:rPr lang="en-US" sz="700" u="none" strike="noStrike">
                          <a:effectLst/>
                        </a:rPr>
                        <a:t>This is the lowest level of technology readiness. Scientific research begins to be translated into applied R&amp;D. Examples might include paper studies of a technology’s basic properties or experimental work that consists mainly of observations of the physical world. Supporting Information includes published research or other references that identify the principles that underlie the technology. </a:t>
                      </a:r>
                      <a:endParaRPr lang="en-US" sz="700" b="0" i="0" u="none" strike="noStrike">
                        <a:solidFill>
                          <a:srgbClr val="000000"/>
                        </a:solidFill>
                        <a:effectLst/>
                        <a:latin typeface="Calibri" charset="0"/>
                      </a:endParaRPr>
                    </a:p>
                  </a:txBody>
                  <a:tcPr marL="7157" marR="7157" marT="7157" marB="0"/>
                </a:tc>
                <a:extLst>
                  <a:ext uri="{0D108BD9-81ED-4DB2-BD59-A6C34878D82A}">
                    <a16:rowId xmlns="" xmlns:a16="http://schemas.microsoft.com/office/drawing/2014/main" val="10001"/>
                  </a:ext>
                </a:extLst>
              </a:tr>
              <a:tr h="343527">
                <a:tc>
                  <a:txBody>
                    <a:bodyPr/>
                    <a:lstStyle/>
                    <a:p>
                      <a:pPr algn="l" fontAlgn="t"/>
                      <a:r>
                        <a:rPr lang="is-IS" sz="700" u="none" strike="noStrike">
                          <a:effectLst/>
                        </a:rPr>
                        <a:t>TRL 2</a:t>
                      </a:r>
                      <a:endParaRPr lang="is-IS" sz="700" b="0" i="0" u="none" strike="noStrike">
                        <a:solidFill>
                          <a:srgbClr val="000000"/>
                        </a:solidFill>
                        <a:effectLst/>
                        <a:latin typeface="Calibri" charset="0"/>
                      </a:endParaRPr>
                    </a:p>
                  </a:txBody>
                  <a:tcPr marL="7157" marR="7157" marT="7157" marB="0"/>
                </a:tc>
                <a:tc>
                  <a:txBody>
                    <a:bodyPr/>
                    <a:lstStyle/>
                    <a:p>
                      <a:pPr algn="l" fontAlgn="t"/>
                      <a:r>
                        <a:rPr lang="en-US" sz="700" u="none" strike="noStrike">
                          <a:effectLst/>
                        </a:rPr>
                        <a:t>Technology concept and/or application formulated </a:t>
                      </a:r>
                      <a:endParaRPr lang="en-US" sz="700" b="0" i="0" u="none" strike="noStrike">
                        <a:solidFill>
                          <a:srgbClr val="000000"/>
                        </a:solidFill>
                        <a:effectLst/>
                        <a:latin typeface="Calibri" charset="0"/>
                      </a:endParaRPr>
                    </a:p>
                  </a:txBody>
                  <a:tcPr marL="7157" marR="7157" marT="7157" marB="0"/>
                </a:tc>
                <a:tc>
                  <a:txBody>
                    <a:bodyPr/>
                    <a:lstStyle/>
                    <a:p>
                      <a:pPr algn="l" fontAlgn="t"/>
                      <a:r>
                        <a:rPr lang="en-US" sz="700" u="none" strike="noStrike">
                          <a:effectLst/>
                        </a:rPr>
                        <a:t>Once basic principles are observed, practical applications can be invented. Applications are speculative, and there may be no proof or detailed analysis to support the assumptions. Examples are still limited to analytic studies. </a:t>
                      </a:r>
                      <a:endParaRPr lang="en-US" sz="700" b="0" i="0" u="none" strike="noStrike">
                        <a:solidFill>
                          <a:srgbClr val="000000"/>
                        </a:solidFill>
                        <a:effectLst/>
                        <a:latin typeface="Calibri" charset="0"/>
                      </a:endParaRPr>
                    </a:p>
                  </a:txBody>
                  <a:tcPr marL="7157" marR="7157" marT="7157" marB="0"/>
                </a:tc>
                <a:extLst>
                  <a:ext uri="{0D108BD9-81ED-4DB2-BD59-A6C34878D82A}">
                    <a16:rowId xmlns="" xmlns:a16="http://schemas.microsoft.com/office/drawing/2014/main" val="10002"/>
                  </a:ext>
                </a:extLst>
              </a:tr>
              <a:tr h="687053">
                <a:tc>
                  <a:txBody>
                    <a:bodyPr/>
                    <a:lstStyle/>
                    <a:p>
                      <a:pPr algn="l" fontAlgn="t"/>
                      <a:r>
                        <a:rPr lang="en-US" sz="700" u="none" strike="noStrike">
                          <a:effectLst/>
                        </a:rPr>
                        <a:t>TRL 3</a:t>
                      </a:r>
                      <a:endParaRPr lang="en-US" sz="700" b="0" i="0" u="none" strike="noStrike">
                        <a:solidFill>
                          <a:srgbClr val="000000"/>
                        </a:solidFill>
                        <a:effectLst/>
                        <a:latin typeface="Calibri" charset="0"/>
                      </a:endParaRPr>
                    </a:p>
                  </a:txBody>
                  <a:tcPr marL="7157" marR="7157" marT="7157" marB="0"/>
                </a:tc>
                <a:tc>
                  <a:txBody>
                    <a:bodyPr/>
                    <a:lstStyle/>
                    <a:p>
                      <a:pPr algn="l" fontAlgn="t"/>
                      <a:r>
                        <a:rPr lang="en-US" sz="700" u="none" strike="noStrike">
                          <a:effectLst/>
                        </a:rPr>
                        <a:t>Analytical and experimental critical function and/or characteristic proof of concept </a:t>
                      </a:r>
                      <a:endParaRPr lang="en-US" sz="700" b="0" i="0" u="none" strike="noStrike">
                        <a:solidFill>
                          <a:srgbClr val="000000"/>
                        </a:solidFill>
                        <a:effectLst/>
                        <a:latin typeface="Calibri" charset="0"/>
                      </a:endParaRPr>
                    </a:p>
                  </a:txBody>
                  <a:tcPr marL="7157" marR="7157" marT="7157" marB="0"/>
                </a:tc>
                <a:tc>
                  <a:txBody>
                    <a:bodyPr/>
                    <a:lstStyle/>
                    <a:p>
                      <a:pPr algn="l" fontAlgn="t"/>
                      <a:r>
                        <a:rPr lang="en-US" sz="700" u="none" strike="noStrike">
                          <a:effectLst/>
                        </a:rPr>
                        <a:t>Supporting information includes publications or other references that outline the application being considered and that provide analysis to support the concept. The step up from TRL 1 to TRL 2 moves the ideas from pure to applied research. Most of the work is analytical or paper studies with the emphasis on understanding the science better. Experimental work is designed to corroborate the basic scientific observations made during TRL 1 work. </a:t>
                      </a:r>
                      <a:endParaRPr lang="en-US" sz="700" b="0" i="0" u="none" strike="noStrike">
                        <a:solidFill>
                          <a:srgbClr val="000000"/>
                        </a:solidFill>
                        <a:effectLst/>
                        <a:latin typeface="Calibri" charset="0"/>
                      </a:endParaRPr>
                    </a:p>
                  </a:txBody>
                  <a:tcPr marL="7157" marR="7157" marT="7157" marB="0"/>
                </a:tc>
                <a:extLst>
                  <a:ext uri="{0D108BD9-81ED-4DB2-BD59-A6C34878D82A}">
                    <a16:rowId xmlns="" xmlns:a16="http://schemas.microsoft.com/office/drawing/2014/main" val="10003"/>
                  </a:ext>
                </a:extLst>
              </a:tr>
              <a:tr h="1374107">
                <a:tc>
                  <a:txBody>
                    <a:bodyPr/>
                    <a:lstStyle/>
                    <a:p>
                      <a:pPr algn="l" fontAlgn="t"/>
                      <a:r>
                        <a:rPr lang="en-US" sz="700" u="none" strike="noStrike">
                          <a:effectLst/>
                        </a:rPr>
                        <a:t>TRL 4</a:t>
                      </a:r>
                      <a:endParaRPr lang="en-US" sz="700" b="0" i="0" u="none" strike="noStrike">
                        <a:solidFill>
                          <a:srgbClr val="000000"/>
                        </a:solidFill>
                        <a:effectLst/>
                        <a:latin typeface="Calibri" charset="0"/>
                      </a:endParaRPr>
                    </a:p>
                  </a:txBody>
                  <a:tcPr marL="7157" marR="7157" marT="7157" marB="0"/>
                </a:tc>
                <a:tc>
                  <a:txBody>
                    <a:bodyPr/>
                    <a:lstStyle/>
                    <a:p>
                      <a:pPr algn="l" fontAlgn="t"/>
                      <a:r>
                        <a:rPr lang="en-US" sz="700" u="none" strike="noStrike">
                          <a:effectLst/>
                        </a:rPr>
                        <a:t>Component and/or system validation in laboratory environment </a:t>
                      </a:r>
                      <a:endParaRPr lang="en-US" sz="700" b="0" i="0" u="none" strike="noStrike">
                        <a:solidFill>
                          <a:srgbClr val="000000"/>
                        </a:solidFill>
                        <a:effectLst/>
                        <a:latin typeface="Calibri" charset="0"/>
                      </a:endParaRPr>
                    </a:p>
                  </a:txBody>
                  <a:tcPr marL="7157" marR="7157" marT="7157" marB="0"/>
                </a:tc>
                <a:tc>
                  <a:txBody>
                    <a:bodyPr/>
                    <a:lstStyle/>
                    <a:p>
                      <a:pPr algn="l" fontAlgn="t"/>
                      <a:r>
                        <a:rPr lang="en-US" sz="700" u="none" strike="noStrike" dirty="0">
                          <a:effectLst/>
                        </a:rPr>
                        <a:t>The basic technological components are integrated to establish that the pieces will work together. This is relatively "low fidelity" compared with the eventual system. Examples include integration of ad hoc hardware in a laboratory and testing with a range of simulants and small scale tests on actual waste2. Supporting information includes the results of the integrated experiments and estimates of how the experimental components and experimental test results differ from the expected system performance goals. TRL 4-6 represent the bridge from scientific research to engineering. TRL 4 is the first step in determining whether the individual components will work together as a system. The laboratory system will probably be a mix of on hand equipment and a few special purpose components that may require special handling, calibration, or alignment to get them to function. </a:t>
                      </a:r>
                      <a:endParaRPr lang="en-US" sz="700" b="0" i="0" u="none" strike="noStrike" dirty="0">
                        <a:solidFill>
                          <a:srgbClr val="000000"/>
                        </a:solidFill>
                        <a:effectLst/>
                        <a:latin typeface="Calibri" charset="0"/>
                      </a:endParaRPr>
                    </a:p>
                  </a:txBody>
                  <a:tcPr marL="7157" marR="7157" marT="7157" marB="0"/>
                </a:tc>
                <a:extLst>
                  <a:ext uri="{0D108BD9-81ED-4DB2-BD59-A6C34878D82A}">
                    <a16:rowId xmlns="" xmlns:a16="http://schemas.microsoft.com/office/drawing/2014/main" val="10004"/>
                  </a:ext>
                </a:extLst>
              </a:tr>
              <a:tr h="1145089">
                <a:tc>
                  <a:txBody>
                    <a:bodyPr/>
                    <a:lstStyle/>
                    <a:p>
                      <a:pPr algn="l" fontAlgn="t"/>
                      <a:r>
                        <a:rPr lang="en-US" sz="700" u="none" strike="noStrike">
                          <a:effectLst/>
                        </a:rPr>
                        <a:t>TRL 5</a:t>
                      </a:r>
                      <a:endParaRPr lang="en-US" sz="700" b="0" i="0" u="none" strike="noStrike">
                        <a:solidFill>
                          <a:srgbClr val="000000"/>
                        </a:solidFill>
                        <a:effectLst/>
                        <a:latin typeface="Calibri" charset="0"/>
                      </a:endParaRPr>
                    </a:p>
                  </a:txBody>
                  <a:tcPr marL="7157" marR="7157" marT="7157" marB="0"/>
                </a:tc>
                <a:tc>
                  <a:txBody>
                    <a:bodyPr/>
                    <a:lstStyle/>
                    <a:p>
                      <a:pPr algn="l" fontAlgn="t"/>
                      <a:r>
                        <a:rPr lang="en-US" sz="700" u="none" strike="noStrike">
                          <a:effectLst/>
                        </a:rPr>
                        <a:t>Laboratory scale, similar system validation in relevant environment </a:t>
                      </a:r>
                      <a:endParaRPr lang="en-US" sz="700" b="0" i="0" u="none" strike="noStrike">
                        <a:solidFill>
                          <a:srgbClr val="000000"/>
                        </a:solidFill>
                        <a:effectLst/>
                        <a:latin typeface="Calibri" charset="0"/>
                      </a:endParaRPr>
                    </a:p>
                  </a:txBody>
                  <a:tcPr marL="7157" marR="7157" marT="7157" marB="0"/>
                </a:tc>
                <a:tc>
                  <a:txBody>
                    <a:bodyPr/>
                    <a:lstStyle/>
                    <a:p>
                      <a:pPr algn="l" fontAlgn="t"/>
                      <a:r>
                        <a:rPr lang="en-US" sz="700" u="none" strike="noStrike" dirty="0">
                          <a:effectLst/>
                        </a:rPr>
                        <a:t>The basic technological components are integrated so that the system configuration is similar to (matches) the final application in almost all respects. Examples include testing a high-fidelity, laboratory scale system in a simulated environment with a range of simulants1 and actual waste2. Supporting information includes results from the laboratory scale testing, analysis of the differences between the laboratory and eventual operating system/environment, and analysis of what the experimental results mean for the eventual operating system/environment. The major difference between TRL 4 and 5 is the increase in the fidelity of the system and environment to the actual application. The system tested is almost prototypical. </a:t>
                      </a:r>
                      <a:endParaRPr lang="en-US" sz="700" b="0" i="0" u="none" strike="noStrike" dirty="0">
                        <a:solidFill>
                          <a:srgbClr val="000000"/>
                        </a:solidFill>
                        <a:effectLst/>
                        <a:latin typeface="Calibri" charset="0"/>
                      </a:endParaRPr>
                    </a:p>
                  </a:txBody>
                  <a:tcPr marL="7157" marR="7157" marT="7157" marB="0"/>
                </a:tc>
                <a:extLst>
                  <a:ext uri="{0D108BD9-81ED-4DB2-BD59-A6C34878D82A}">
                    <a16:rowId xmlns="" xmlns:a16="http://schemas.microsoft.com/office/drawing/2014/main" val="1000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101779"/>
              </p:ext>
            </p:extLst>
          </p:nvPr>
        </p:nvGraphicFramePr>
        <p:xfrm>
          <a:off x="4560125" y="893568"/>
          <a:ext cx="4355275" cy="5183988"/>
        </p:xfrm>
        <a:graphic>
          <a:graphicData uri="http://schemas.openxmlformats.org/drawingml/2006/table">
            <a:tbl>
              <a:tblPr>
                <a:tableStyleId>{5C22544A-7EE6-4342-B048-85BDC9FD1C3A}</a:tableStyleId>
              </a:tblPr>
              <a:tblGrid>
                <a:gridCol w="438517">
                  <a:extLst>
                    <a:ext uri="{9D8B030D-6E8A-4147-A177-3AD203B41FA5}">
                      <a16:colId xmlns="" xmlns:a16="http://schemas.microsoft.com/office/drawing/2014/main" val="20000"/>
                    </a:ext>
                  </a:extLst>
                </a:gridCol>
                <a:gridCol w="1310570">
                  <a:extLst>
                    <a:ext uri="{9D8B030D-6E8A-4147-A177-3AD203B41FA5}">
                      <a16:colId xmlns="" xmlns:a16="http://schemas.microsoft.com/office/drawing/2014/main" val="20001"/>
                    </a:ext>
                  </a:extLst>
                </a:gridCol>
                <a:gridCol w="2606188">
                  <a:extLst>
                    <a:ext uri="{9D8B030D-6E8A-4147-A177-3AD203B41FA5}">
                      <a16:colId xmlns="" xmlns:a16="http://schemas.microsoft.com/office/drawing/2014/main" val="20002"/>
                    </a:ext>
                  </a:extLst>
                </a:gridCol>
              </a:tblGrid>
              <a:tr h="150176">
                <a:tc>
                  <a:txBody>
                    <a:bodyPr/>
                    <a:lstStyle/>
                    <a:p>
                      <a:pPr algn="l" fontAlgn="b"/>
                      <a:r>
                        <a:rPr lang="en-US" sz="700" u="none" strike="noStrike" dirty="0">
                          <a:effectLst/>
                        </a:rPr>
                        <a:t>Level </a:t>
                      </a:r>
                      <a:endParaRPr lang="en-US" sz="700" b="0" i="0" u="none" strike="noStrike" dirty="0">
                        <a:solidFill>
                          <a:srgbClr val="000000"/>
                        </a:solidFill>
                        <a:effectLst/>
                        <a:latin typeface="Calibri" charset="0"/>
                      </a:endParaRPr>
                    </a:p>
                  </a:txBody>
                  <a:tcPr marL="7157" marR="7157" marT="7157" marB="0" anchor="b"/>
                </a:tc>
                <a:tc>
                  <a:txBody>
                    <a:bodyPr/>
                    <a:lstStyle/>
                    <a:p>
                      <a:pPr algn="l" fontAlgn="b"/>
                      <a:r>
                        <a:rPr lang="en-US" sz="700" u="none" strike="noStrike" dirty="0">
                          <a:effectLst/>
                        </a:rPr>
                        <a:t>Definition</a:t>
                      </a:r>
                      <a:endParaRPr lang="en-US" sz="700" b="0" i="0" u="none" strike="noStrike" dirty="0">
                        <a:solidFill>
                          <a:srgbClr val="000000"/>
                        </a:solidFill>
                        <a:effectLst/>
                        <a:latin typeface="Calibri" charset="0"/>
                      </a:endParaRPr>
                    </a:p>
                  </a:txBody>
                  <a:tcPr marL="7157" marR="7157" marT="7157" marB="0" anchor="b"/>
                </a:tc>
                <a:tc>
                  <a:txBody>
                    <a:bodyPr/>
                    <a:lstStyle/>
                    <a:p>
                      <a:pPr algn="l" fontAlgn="b"/>
                      <a:r>
                        <a:rPr lang="en-US" sz="700" u="none" strike="noStrike" dirty="0">
                          <a:effectLst/>
                        </a:rPr>
                        <a:t>Description</a:t>
                      </a:r>
                      <a:endParaRPr lang="en-US" sz="700" b="0" i="0" u="none" strike="noStrike" dirty="0">
                        <a:solidFill>
                          <a:srgbClr val="000000"/>
                        </a:solidFill>
                        <a:effectLst/>
                        <a:latin typeface="Calibri" charset="0"/>
                      </a:endParaRPr>
                    </a:p>
                  </a:txBody>
                  <a:tcPr marL="7157" marR="7157" marT="7157" marB="0" anchor="b"/>
                </a:tc>
                <a:extLst>
                  <a:ext uri="{0D108BD9-81ED-4DB2-BD59-A6C34878D82A}">
                    <a16:rowId xmlns="" xmlns:a16="http://schemas.microsoft.com/office/drawing/2014/main" val="10000"/>
                  </a:ext>
                </a:extLst>
              </a:tr>
              <a:tr h="1965120">
                <a:tc>
                  <a:txBody>
                    <a:bodyPr/>
                    <a:lstStyle/>
                    <a:p>
                      <a:pPr algn="l" fontAlgn="t"/>
                      <a:r>
                        <a:rPr lang="en-US" sz="800" u="none" strike="noStrike" dirty="0">
                          <a:effectLst/>
                        </a:rPr>
                        <a:t>TRL 6</a:t>
                      </a:r>
                      <a:endParaRPr lang="en-US" sz="800" b="0" i="0" u="none" strike="noStrike" dirty="0">
                        <a:solidFill>
                          <a:srgbClr val="000000"/>
                        </a:solidFill>
                        <a:effectLst/>
                        <a:latin typeface="Calibri" charset="0"/>
                      </a:endParaRPr>
                    </a:p>
                  </a:txBody>
                  <a:tcPr marL="8773" marR="8773" marT="8773" marB="0"/>
                </a:tc>
                <a:tc>
                  <a:txBody>
                    <a:bodyPr/>
                    <a:lstStyle/>
                    <a:p>
                      <a:pPr algn="l" fontAlgn="t"/>
                      <a:r>
                        <a:rPr lang="en-US" sz="800" u="none" strike="noStrike" dirty="0">
                          <a:effectLst/>
                        </a:rPr>
                        <a:t>Engineering/pilot-scale, similar (prototypical) system validation in relevant environment </a:t>
                      </a:r>
                      <a:endParaRPr lang="en-US" sz="800" b="0" i="0" u="none" strike="noStrike" dirty="0">
                        <a:solidFill>
                          <a:srgbClr val="000000"/>
                        </a:solidFill>
                        <a:effectLst/>
                        <a:latin typeface="Calibri" charset="0"/>
                      </a:endParaRPr>
                    </a:p>
                  </a:txBody>
                  <a:tcPr marL="8773" marR="8773" marT="8773" marB="0"/>
                </a:tc>
                <a:tc>
                  <a:txBody>
                    <a:bodyPr/>
                    <a:lstStyle/>
                    <a:p>
                      <a:pPr algn="l" fontAlgn="t"/>
                      <a:r>
                        <a:rPr lang="en-US" sz="800" u="none" strike="noStrike" dirty="0">
                          <a:effectLst/>
                        </a:rPr>
                        <a:t>Engineering-scale models or prototypes are tested in a relevant environment. This represents a major step up in a technology’s demonstrated readiness. Examples include testing an engineering scale prototypical system with a range of simulants.1 Supporting information includes results from the engineering scale testing and analysis of the differences between the engineering scale, prototypical system/environment, and analysis of what the experimental results mean for the eventual operating system/environment. TRL 6 begins true engineering development of the technology as an operational system. The major difference between TRL 5 and 6 is the step up from laboratory scale to engineering scale and the determination of scaling factors that will enable design of the operating system. The prototype should be capable of performing all the functions that will be required of the operational system. The operating environment for the testing should closely represent the actual operating environment. </a:t>
                      </a:r>
                      <a:endParaRPr lang="en-US" sz="800" b="0" i="0" u="none" strike="noStrike" dirty="0">
                        <a:solidFill>
                          <a:srgbClr val="000000"/>
                        </a:solidFill>
                        <a:effectLst/>
                        <a:latin typeface="Calibri" charset="0"/>
                      </a:endParaRPr>
                    </a:p>
                  </a:txBody>
                  <a:tcPr marL="8773" marR="8773" marT="8773" marB="0"/>
                </a:tc>
                <a:extLst>
                  <a:ext uri="{0D108BD9-81ED-4DB2-BD59-A6C34878D82A}">
                    <a16:rowId xmlns="" xmlns:a16="http://schemas.microsoft.com/office/drawing/2014/main" val="10001"/>
                  </a:ext>
                </a:extLst>
              </a:tr>
              <a:tr h="982560">
                <a:tc>
                  <a:txBody>
                    <a:bodyPr/>
                    <a:lstStyle/>
                    <a:p>
                      <a:pPr algn="l" fontAlgn="t"/>
                      <a:r>
                        <a:rPr lang="en-US" sz="800" u="none" strike="noStrike">
                          <a:effectLst/>
                        </a:rPr>
                        <a:t>TRL 7</a:t>
                      </a:r>
                      <a:endParaRPr lang="en-US" sz="800" b="0" i="0" u="none" strike="noStrike">
                        <a:solidFill>
                          <a:srgbClr val="000000"/>
                        </a:solidFill>
                        <a:effectLst/>
                        <a:latin typeface="Calibri" charset="0"/>
                      </a:endParaRPr>
                    </a:p>
                  </a:txBody>
                  <a:tcPr marL="8773" marR="8773" marT="8773" marB="0"/>
                </a:tc>
                <a:tc>
                  <a:txBody>
                    <a:bodyPr/>
                    <a:lstStyle/>
                    <a:p>
                      <a:pPr algn="l" fontAlgn="t"/>
                      <a:r>
                        <a:rPr lang="en-US" sz="800" u="none" strike="noStrike">
                          <a:effectLst/>
                        </a:rPr>
                        <a:t>Full-scale, similar (prototypical) system demonstrated in relevant environment </a:t>
                      </a:r>
                      <a:endParaRPr lang="en-US" sz="800" b="0" i="0" u="none" strike="noStrike">
                        <a:solidFill>
                          <a:srgbClr val="000000"/>
                        </a:solidFill>
                        <a:effectLst/>
                        <a:latin typeface="Calibri" charset="0"/>
                      </a:endParaRPr>
                    </a:p>
                  </a:txBody>
                  <a:tcPr marL="8773" marR="8773" marT="8773" marB="0"/>
                </a:tc>
                <a:tc>
                  <a:txBody>
                    <a:bodyPr/>
                    <a:lstStyle/>
                    <a:p>
                      <a:pPr algn="l" fontAlgn="t"/>
                      <a:r>
                        <a:rPr lang="en-US" sz="800" u="none" strike="noStrike">
                          <a:effectLst/>
                        </a:rPr>
                        <a:t>This represents a major step up from TRL 6, requiring demonstration of an actual system prototype in a relevant environment. Examples include testing full-scale prototype in the field with a range of simulants in cold commissioning1. Supporting information includes results from the full-scale testing and analysis of the differences between the test environment, and analysis of what the experimental results mean for the eventual operating system/environment. Final design is virtually complete. </a:t>
                      </a:r>
                      <a:endParaRPr lang="en-US" sz="800" b="0" i="0" u="none" strike="noStrike">
                        <a:solidFill>
                          <a:srgbClr val="000000"/>
                        </a:solidFill>
                        <a:effectLst/>
                        <a:latin typeface="Calibri" charset="0"/>
                      </a:endParaRPr>
                    </a:p>
                  </a:txBody>
                  <a:tcPr marL="8773" marR="8773" marT="8773" marB="0"/>
                </a:tc>
                <a:extLst>
                  <a:ext uri="{0D108BD9-81ED-4DB2-BD59-A6C34878D82A}">
                    <a16:rowId xmlns="" xmlns:a16="http://schemas.microsoft.com/office/drawing/2014/main" val="10002"/>
                  </a:ext>
                </a:extLst>
              </a:tr>
              <a:tr h="982560">
                <a:tc>
                  <a:txBody>
                    <a:bodyPr/>
                    <a:lstStyle/>
                    <a:p>
                      <a:pPr algn="l" fontAlgn="t"/>
                      <a:r>
                        <a:rPr lang="en-US" sz="800" u="none" strike="noStrike">
                          <a:effectLst/>
                        </a:rPr>
                        <a:t>TRL 8</a:t>
                      </a:r>
                      <a:endParaRPr lang="en-US" sz="800" b="0" i="0" u="none" strike="noStrike">
                        <a:solidFill>
                          <a:srgbClr val="000000"/>
                        </a:solidFill>
                        <a:effectLst/>
                        <a:latin typeface="Calibri" charset="0"/>
                      </a:endParaRPr>
                    </a:p>
                  </a:txBody>
                  <a:tcPr marL="8773" marR="8773" marT="8773" marB="0"/>
                </a:tc>
                <a:tc>
                  <a:txBody>
                    <a:bodyPr/>
                    <a:lstStyle/>
                    <a:p>
                      <a:pPr algn="l" fontAlgn="t"/>
                      <a:r>
                        <a:rPr lang="en-US" sz="800" u="none" strike="noStrike" dirty="0">
                          <a:effectLst/>
                        </a:rPr>
                        <a:t>Actual system completed and qualified through test and demonstration. </a:t>
                      </a:r>
                      <a:endParaRPr lang="en-US" sz="800" b="0" i="0" u="none" strike="noStrike" dirty="0">
                        <a:solidFill>
                          <a:srgbClr val="000000"/>
                        </a:solidFill>
                        <a:effectLst/>
                        <a:latin typeface="Calibri" charset="0"/>
                      </a:endParaRPr>
                    </a:p>
                  </a:txBody>
                  <a:tcPr marL="8773" marR="8773" marT="8773" marB="0"/>
                </a:tc>
                <a:tc>
                  <a:txBody>
                    <a:bodyPr/>
                    <a:lstStyle/>
                    <a:p>
                      <a:pPr algn="l" fontAlgn="t"/>
                      <a:r>
                        <a:rPr lang="en-US" sz="800" u="none" strike="noStrike">
                          <a:effectLst/>
                        </a:rPr>
                        <a:t>The technology has been proven to work in its final form and under expected conditions. In almost all cases, this TRL represents the end of true system development. Examples include developmental testing and evaluation of the system with actual waste in hot commissioning. Supporting information includes operational procedures that are virtually complete. An Operational Readiness Review (ORR) has been successfully completed prior to the start of hot testing. </a:t>
                      </a:r>
                      <a:endParaRPr lang="en-US" sz="800" b="0" i="0" u="none" strike="noStrike">
                        <a:solidFill>
                          <a:srgbClr val="000000"/>
                        </a:solidFill>
                        <a:effectLst/>
                        <a:latin typeface="Calibri" charset="0"/>
                      </a:endParaRPr>
                    </a:p>
                  </a:txBody>
                  <a:tcPr marL="8773" marR="8773" marT="8773" marB="0"/>
                </a:tc>
                <a:extLst>
                  <a:ext uri="{0D108BD9-81ED-4DB2-BD59-A6C34878D82A}">
                    <a16:rowId xmlns="" xmlns:a16="http://schemas.microsoft.com/office/drawing/2014/main" val="10003"/>
                  </a:ext>
                </a:extLst>
              </a:tr>
              <a:tr h="421097">
                <a:tc>
                  <a:txBody>
                    <a:bodyPr/>
                    <a:lstStyle/>
                    <a:p>
                      <a:pPr algn="l" fontAlgn="t"/>
                      <a:r>
                        <a:rPr lang="en-US" sz="800" u="none" strike="noStrike">
                          <a:effectLst/>
                        </a:rPr>
                        <a:t>TRL 9</a:t>
                      </a:r>
                      <a:endParaRPr lang="en-US" sz="800" b="0" i="0" u="none" strike="noStrike">
                        <a:solidFill>
                          <a:srgbClr val="000000"/>
                        </a:solidFill>
                        <a:effectLst/>
                        <a:latin typeface="Calibri" charset="0"/>
                      </a:endParaRPr>
                    </a:p>
                  </a:txBody>
                  <a:tcPr marL="8773" marR="8773" marT="8773" marB="0"/>
                </a:tc>
                <a:tc>
                  <a:txBody>
                    <a:bodyPr/>
                    <a:lstStyle/>
                    <a:p>
                      <a:pPr algn="l" fontAlgn="t"/>
                      <a:r>
                        <a:rPr lang="en-US" sz="800" u="none" strike="noStrike" dirty="0">
                          <a:effectLst/>
                        </a:rPr>
                        <a:t>Actual system operated over the full range of expected mission conditions. </a:t>
                      </a:r>
                      <a:endParaRPr lang="en-US" sz="800" b="0" i="0" u="none" strike="noStrike" dirty="0">
                        <a:solidFill>
                          <a:srgbClr val="000000"/>
                        </a:solidFill>
                        <a:effectLst/>
                        <a:latin typeface="Calibri" charset="0"/>
                      </a:endParaRPr>
                    </a:p>
                  </a:txBody>
                  <a:tcPr marL="8773" marR="8773" marT="8773" marB="0"/>
                </a:tc>
                <a:tc>
                  <a:txBody>
                    <a:bodyPr/>
                    <a:lstStyle/>
                    <a:p>
                      <a:pPr algn="l" fontAlgn="t"/>
                      <a:r>
                        <a:rPr lang="en-US" sz="800" u="none" strike="noStrike" dirty="0">
                          <a:effectLst/>
                        </a:rPr>
                        <a:t>The technology is in its final form and operated under the full range of operating mission conditions. Examples include using the actual system with the full range of wastes in hot operations. </a:t>
                      </a:r>
                      <a:endParaRPr lang="en-US" sz="800" b="0" i="0" u="none" strike="noStrike" dirty="0">
                        <a:solidFill>
                          <a:srgbClr val="000000"/>
                        </a:solidFill>
                        <a:effectLst/>
                        <a:latin typeface="Calibri" charset="0"/>
                      </a:endParaRPr>
                    </a:p>
                  </a:txBody>
                  <a:tcPr marL="8773" marR="8773" marT="8773" marB="0"/>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735308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Process</a:t>
            </a:r>
          </a:p>
        </p:txBody>
      </p:sp>
      <p:sp>
        <p:nvSpPr>
          <p:cNvPr id="8" name="Content Placeholder 7"/>
          <p:cNvSpPr>
            <a:spLocks noGrp="1"/>
          </p:cNvSpPr>
          <p:nvPr>
            <p:ph idx="1"/>
          </p:nvPr>
        </p:nvSpPr>
        <p:spPr/>
        <p:txBody>
          <a:bodyPr>
            <a:normAutofit/>
          </a:bodyPr>
          <a:lstStyle/>
          <a:p>
            <a:r>
              <a:rPr lang="en-US" dirty="0"/>
              <a:t>Project engineers (A. Rowe, J. </a:t>
            </a:r>
            <a:r>
              <a:rPr lang="en-US" dirty="0" err="1"/>
              <a:t>Steimel</a:t>
            </a:r>
            <a:r>
              <a:rPr lang="en-US" dirty="0"/>
              <a:t>) assessed TRL for each L4 in the </a:t>
            </a:r>
            <a:r>
              <a:rPr lang="en-US" dirty="0" smtClean="0"/>
              <a:t>WBS (pip2-docdb #1251)</a:t>
            </a:r>
            <a:endParaRPr lang="en-US" dirty="0"/>
          </a:p>
          <a:p>
            <a:r>
              <a:rPr lang="en-US" dirty="0"/>
              <a:t>Histograms of Level </a:t>
            </a:r>
          </a:p>
          <a:p>
            <a:pPr lvl="1"/>
            <a:r>
              <a:rPr lang="en-US" dirty="0"/>
              <a:t>Mean : 5.88 </a:t>
            </a:r>
          </a:p>
          <a:p>
            <a:pPr lvl="1"/>
            <a:r>
              <a:rPr lang="en-US" dirty="0"/>
              <a:t>Cost weighted Mean:  5.24</a:t>
            </a:r>
          </a:p>
          <a:p>
            <a:pPr lvl="2"/>
            <a:endParaRPr lang="en-US" dirty="0"/>
          </a:p>
        </p:txBody>
      </p:sp>
      <p:sp>
        <p:nvSpPr>
          <p:cNvPr id="4" name="Date Placeholder 3"/>
          <p:cNvSpPr>
            <a:spLocks noGrp="1"/>
          </p:cNvSpPr>
          <p:nvPr>
            <p:ph type="dt" sz="half" idx="2"/>
          </p:nvPr>
        </p:nvSpPr>
        <p:spPr/>
        <p:txBody>
          <a:bodyPr/>
          <a:lstStyle/>
          <a:p>
            <a:pPr>
              <a:defRPr/>
            </a:pPr>
            <a:r>
              <a:rPr lang="en-US" smtClean="0"/>
              <a:t>12/12/17</a:t>
            </a:r>
            <a:endParaRPr lang="en-US" dirty="0"/>
          </a:p>
        </p:txBody>
      </p:sp>
      <p:sp>
        <p:nvSpPr>
          <p:cNvPr id="5" name="Footer Placeholder 4"/>
          <p:cNvSpPr>
            <a:spLocks noGrp="1"/>
          </p:cNvSpPr>
          <p:nvPr>
            <p:ph type="ftr" sz="quarter" idx="3"/>
          </p:nvPr>
        </p:nvSpPr>
        <p:spPr/>
        <p:txBody>
          <a:bodyPr/>
          <a:lstStyle/>
          <a:p>
            <a:pPr>
              <a:defRPr/>
            </a:pPr>
            <a:r>
              <a:rPr lang="fi-FI"/>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572700419"/>
              </p:ext>
            </p:extLst>
          </p:nvPr>
        </p:nvGraphicFramePr>
        <p:xfrm>
          <a:off x="228600" y="3384314"/>
          <a:ext cx="4051799" cy="2601088"/>
        </p:xfrm>
        <a:graphic>
          <a:graphicData uri="http://schemas.openxmlformats.org/drawingml/2006/table">
            <a:tbl>
              <a:tblPr>
                <a:tableStyleId>{5C22544A-7EE6-4342-B048-85BDC9FD1C3A}</a:tableStyleId>
              </a:tblPr>
              <a:tblGrid>
                <a:gridCol w="942152">
                  <a:extLst>
                    <a:ext uri="{9D8B030D-6E8A-4147-A177-3AD203B41FA5}">
                      <a16:colId xmlns="" xmlns:a16="http://schemas.microsoft.com/office/drawing/2014/main" val="20000"/>
                    </a:ext>
                  </a:extLst>
                </a:gridCol>
                <a:gridCol w="931260">
                  <a:extLst>
                    <a:ext uri="{9D8B030D-6E8A-4147-A177-3AD203B41FA5}">
                      <a16:colId xmlns="" xmlns:a16="http://schemas.microsoft.com/office/drawing/2014/main" val="20001"/>
                    </a:ext>
                  </a:extLst>
                </a:gridCol>
                <a:gridCol w="1241681">
                  <a:extLst>
                    <a:ext uri="{9D8B030D-6E8A-4147-A177-3AD203B41FA5}">
                      <a16:colId xmlns="" xmlns:a16="http://schemas.microsoft.com/office/drawing/2014/main" val="20002"/>
                    </a:ext>
                  </a:extLst>
                </a:gridCol>
                <a:gridCol w="936706">
                  <a:extLst>
                    <a:ext uri="{9D8B030D-6E8A-4147-A177-3AD203B41FA5}">
                      <a16:colId xmlns="" xmlns:a16="http://schemas.microsoft.com/office/drawing/2014/main" val="20003"/>
                    </a:ext>
                  </a:extLst>
                </a:gridCol>
              </a:tblGrid>
              <a:tr h="162999">
                <a:tc>
                  <a:txBody>
                    <a:bodyPr/>
                    <a:lstStyle/>
                    <a:p>
                      <a:pPr algn="l" fontAlgn="t"/>
                      <a:r>
                        <a:rPr lang="en-US" sz="700" u="none" strike="noStrike">
                          <a:effectLst/>
                        </a:rPr>
                        <a:t>System</a:t>
                      </a:r>
                      <a:endParaRPr lang="en-US" sz="700" b="0" i="0" u="none" strike="noStrike">
                        <a:solidFill>
                          <a:srgbClr val="000000"/>
                        </a:solidFill>
                        <a:effectLst/>
                        <a:latin typeface="Calibri" charset="0"/>
                      </a:endParaRPr>
                    </a:p>
                  </a:txBody>
                  <a:tcPr marL="7350" marR="7350" marT="7350" marB="0"/>
                </a:tc>
                <a:tc>
                  <a:txBody>
                    <a:bodyPr/>
                    <a:lstStyle/>
                    <a:p>
                      <a:pPr algn="l" fontAlgn="t"/>
                      <a:r>
                        <a:rPr lang="uk-UA" sz="700" u="none" strike="noStrike">
                          <a:effectLst/>
                        </a:rPr>
                        <a:t>WBS #</a:t>
                      </a:r>
                      <a:endParaRPr lang="uk-UA" sz="700" b="0" i="0" u="none" strike="noStrike">
                        <a:solidFill>
                          <a:srgbClr val="000000"/>
                        </a:solidFill>
                        <a:effectLst/>
                        <a:latin typeface="Calibri" charset="0"/>
                      </a:endParaRPr>
                    </a:p>
                  </a:txBody>
                  <a:tcPr marL="7350" marR="7350" marT="7350" marB="0"/>
                </a:tc>
                <a:tc>
                  <a:txBody>
                    <a:bodyPr/>
                    <a:lstStyle/>
                    <a:p>
                      <a:pPr algn="l" fontAlgn="t"/>
                      <a:r>
                        <a:rPr lang="en-US" sz="700" u="none" strike="noStrike">
                          <a:effectLst/>
                        </a:rPr>
                        <a:t>WBS Description</a:t>
                      </a:r>
                      <a:endParaRPr lang="en-US" sz="700" b="0" i="0" u="none" strike="noStrike">
                        <a:solidFill>
                          <a:srgbClr val="000000"/>
                        </a:solidFill>
                        <a:effectLst/>
                        <a:latin typeface="Calibri" charset="0"/>
                      </a:endParaRPr>
                    </a:p>
                  </a:txBody>
                  <a:tcPr marL="7350" marR="7350" marT="7350" marB="0"/>
                </a:tc>
                <a:tc>
                  <a:txBody>
                    <a:bodyPr/>
                    <a:lstStyle/>
                    <a:p>
                      <a:pPr algn="l" fontAlgn="t"/>
                      <a:r>
                        <a:rPr lang="en-US" sz="700" u="none" strike="noStrike" dirty="0">
                          <a:effectLst/>
                        </a:rPr>
                        <a:t>Technology Readiness Level</a:t>
                      </a:r>
                      <a:endParaRPr lang="en-US" sz="700" b="0" i="0" u="none" strike="noStrike" dirty="0">
                        <a:solidFill>
                          <a:srgbClr val="000000"/>
                        </a:solidFill>
                        <a:effectLst/>
                        <a:latin typeface="Calibri" charset="0"/>
                      </a:endParaRPr>
                    </a:p>
                  </a:txBody>
                  <a:tcPr marL="7350" marR="7350" marT="7350" marB="0"/>
                </a:tc>
                <a:extLst>
                  <a:ext uri="{0D108BD9-81ED-4DB2-BD59-A6C34878D82A}">
                    <a16:rowId xmlns="" xmlns:a16="http://schemas.microsoft.com/office/drawing/2014/main" val="10000"/>
                  </a:ext>
                </a:extLst>
              </a:tr>
              <a:tr h="162999">
                <a:tc rowSpan="5">
                  <a:txBody>
                    <a:bodyPr/>
                    <a:lstStyle/>
                    <a:p>
                      <a:pPr algn="l" fontAlgn="t"/>
                      <a:r>
                        <a:rPr lang="en-US" sz="700" u="none" strike="noStrike" dirty="0">
                          <a:effectLst/>
                        </a:rPr>
                        <a:t>Warm Front End</a:t>
                      </a:r>
                      <a:endParaRPr lang="en-US" sz="700" b="0" i="0" u="none" strike="noStrike" dirty="0">
                        <a:solidFill>
                          <a:srgbClr val="000000"/>
                        </a:solidFill>
                        <a:effectLst/>
                        <a:latin typeface="Calibri" charset="0"/>
                      </a:endParaRPr>
                    </a:p>
                  </a:txBody>
                  <a:tcPr marL="7350" marR="7350" marT="7350" marB="0"/>
                </a:tc>
                <a:tc>
                  <a:txBody>
                    <a:bodyPr/>
                    <a:lstStyle/>
                    <a:p>
                      <a:pPr algn="l" fontAlgn="b"/>
                      <a:r>
                        <a:rPr lang="mr-IN" sz="700" u="none" strike="noStrike">
                          <a:effectLst/>
                        </a:rPr>
                        <a:t>    121.3.3</a:t>
                      </a:r>
                      <a:endParaRPr lang="mr-IN" sz="700" b="0" i="0" u="none" strike="noStrike">
                        <a:solidFill>
                          <a:srgbClr val="000000"/>
                        </a:solidFill>
                        <a:effectLst/>
                        <a:latin typeface="Calibri" charset="0"/>
                      </a:endParaRPr>
                    </a:p>
                  </a:txBody>
                  <a:tcPr marL="7350" marR="7350" marT="7350" marB="0" anchor="b"/>
                </a:tc>
                <a:tc>
                  <a:txBody>
                    <a:bodyPr/>
                    <a:lstStyle/>
                    <a:p>
                      <a:pPr algn="l" fontAlgn="b"/>
                      <a:r>
                        <a:rPr lang="en-US" sz="700" u="none" strike="noStrike">
                          <a:effectLst/>
                        </a:rPr>
                        <a:t>Linac - Warm Front End (WFE)</a:t>
                      </a:r>
                      <a:endParaRPr lang="en-US" sz="700" b="0" i="0" u="none" strike="noStrike">
                        <a:solidFill>
                          <a:srgbClr val="000000"/>
                        </a:solidFill>
                        <a:effectLst/>
                        <a:latin typeface="Calibri" charset="0"/>
                      </a:endParaRPr>
                    </a:p>
                  </a:txBody>
                  <a:tcPr marL="7350" marR="7350" marT="7350" marB="0" anchor="b"/>
                </a:tc>
                <a:tc>
                  <a:txBody>
                    <a:bodyPr/>
                    <a:lstStyle/>
                    <a:p>
                      <a:pPr algn="l" fontAlgn="b"/>
                      <a:r>
                        <a:rPr lang="sk-SK" sz="700" u="none" strike="noStrike" dirty="0">
                          <a:effectLst/>
                        </a:rPr>
                        <a:t> </a:t>
                      </a:r>
                      <a:endParaRPr lang="sk-SK" sz="700" b="0" i="0" u="none" strike="noStrike" dirty="0">
                        <a:solidFill>
                          <a:srgbClr val="000000"/>
                        </a:solidFill>
                        <a:effectLst/>
                        <a:latin typeface="Calibri" charset="0"/>
                      </a:endParaRPr>
                    </a:p>
                  </a:txBody>
                  <a:tcPr marL="7350" marR="7350" marT="7350" marB="0" anchor="b"/>
                </a:tc>
                <a:extLst>
                  <a:ext uri="{0D108BD9-81ED-4DB2-BD59-A6C34878D82A}">
                    <a16:rowId xmlns="" xmlns:a16="http://schemas.microsoft.com/office/drawing/2014/main" val="10001"/>
                  </a:ext>
                </a:extLst>
              </a:tr>
              <a:tr h="508157">
                <a:tc vMerge="1">
                  <a:txBody>
                    <a:bodyPr/>
                    <a:lstStyle/>
                    <a:p>
                      <a:endParaRPr lang="en-US"/>
                    </a:p>
                  </a:txBody>
                  <a:tcPr/>
                </a:tc>
                <a:tc>
                  <a:txBody>
                    <a:bodyPr/>
                    <a:lstStyle/>
                    <a:p>
                      <a:pPr algn="l" fontAlgn="b"/>
                      <a:r>
                        <a:rPr lang="mr-IN" sz="700" u="none" strike="noStrike" dirty="0">
                          <a:effectLst/>
                        </a:rPr>
                        <a:t>      121.3.3.3</a:t>
                      </a:r>
                      <a:endParaRPr lang="mr-IN" sz="700" b="0" i="0" u="none" strike="noStrike" dirty="0">
                        <a:solidFill>
                          <a:srgbClr val="000000"/>
                        </a:solidFill>
                        <a:effectLst/>
                        <a:latin typeface="Calibri" charset="0"/>
                      </a:endParaRPr>
                    </a:p>
                  </a:txBody>
                  <a:tcPr marL="7350" marR="7350" marT="7350" marB="0" anchor="ctr"/>
                </a:tc>
                <a:tc>
                  <a:txBody>
                    <a:bodyPr/>
                    <a:lstStyle/>
                    <a:p>
                      <a:pPr algn="l" fontAlgn="b"/>
                      <a:r>
                        <a:rPr lang="en-US" sz="700" u="none" strike="noStrike" dirty="0">
                          <a:effectLst/>
                        </a:rPr>
                        <a:t>Linac - WFE - Ions Source (IS)</a:t>
                      </a:r>
                      <a:endParaRPr lang="en-US" sz="700" b="0" i="0" u="none" strike="noStrike" dirty="0">
                        <a:solidFill>
                          <a:srgbClr val="000000"/>
                        </a:solidFill>
                        <a:effectLst/>
                        <a:latin typeface="Calibri" charset="0"/>
                      </a:endParaRPr>
                    </a:p>
                  </a:txBody>
                  <a:tcPr marL="7350" marR="7350" marT="7350" marB="0" anchor="ctr"/>
                </a:tc>
                <a:tc>
                  <a:txBody>
                    <a:bodyPr/>
                    <a:lstStyle/>
                    <a:p>
                      <a:pPr algn="l" fontAlgn="t"/>
                      <a:r>
                        <a:rPr lang="en-US" sz="700" u="none" strike="noStrike" dirty="0">
                          <a:effectLst/>
                        </a:rPr>
                        <a:t>TRL 8</a:t>
                      </a:r>
                      <a:endParaRPr lang="en-US" sz="700" b="0" i="0" u="none" strike="noStrike" dirty="0">
                        <a:solidFill>
                          <a:srgbClr val="000000"/>
                        </a:solidFill>
                        <a:effectLst/>
                        <a:latin typeface="Calibri" charset="0"/>
                      </a:endParaRPr>
                    </a:p>
                  </a:txBody>
                  <a:tcPr marL="7350" marR="7350" marT="7350" marB="0" anchor="ctr"/>
                </a:tc>
                <a:extLst>
                  <a:ext uri="{0D108BD9-81ED-4DB2-BD59-A6C34878D82A}">
                    <a16:rowId xmlns="" xmlns:a16="http://schemas.microsoft.com/office/drawing/2014/main" val="10002"/>
                  </a:ext>
                </a:extLst>
              </a:tr>
              <a:tr h="508157">
                <a:tc vMerge="1">
                  <a:txBody>
                    <a:bodyPr/>
                    <a:lstStyle/>
                    <a:p>
                      <a:endParaRPr lang="en-US"/>
                    </a:p>
                  </a:txBody>
                  <a:tcPr/>
                </a:tc>
                <a:tc>
                  <a:txBody>
                    <a:bodyPr/>
                    <a:lstStyle/>
                    <a:p>
                      <a:pPr algn="l" fontAlgn="b"/>
                      <a:r>
                        <a:rPr lang="mr-IN" sz="700" u="none" strike="noStrike">
                          <a:effectLst/>
                        </a:rPr>
                        <a:t>      121.3.3.4</a:t>
                      </a:r>
                      <a:endParaRPr lang="mr-IN" sz="700" b="0" i="0" u="none" strike="noStrike">
                        <a:solidFill>
                          <a:srgbClr val="000000"/>
                        </a:solidFill>
                        <a:effectLst/>
                        <a:latin typeface="Calibri" charset="0"/>
                      </a:endParaRPr>
                    </a:p>
                  </a:txBody>
                  <a:tcPr marL="7350" marR="7350" marT="7350" marB="0" anchor="ctr"/>
                </a:tc>
                <a:tc>
                  <a:txBody>
                    <a:bodyPr/>
                    <a:lstStyle/>
                    <a:p>
                      <a:pPr algn="l" fontAlgn="b"/>
                      <a:r>
                        <a:rPr lang="en-US" sz="700" u="none" strike="noStrike" dirty="0">
                          <a:effectLst/>
                        </a:rPr>
                        <a:t>Linac - WFE - Low Energy Beam Transfer (LEBT)</a:t>
                      </a:r>
                      <a:endParaRPr lang="en-US" sz="700" b="0" i="0" u="none" strike="noStrike" dirty="0">
                        <a:solidFill>
                          <a:srgbClr val="000000"/>
                        </a:solidFill>
                        <a:effectLst/>
                        <a:latin typeface="Calibri" charset="0"/>
                      </a:endParaRPr>
                    </a:p>
                  </a:txBody>
                  <a:tcPr marL="7350" marR="7350" marT="7350" marB="0" anchor="ctr"/>
                </a:tc>
                <a:tc>
                  <a:txBody>
                    <a:bodyPr/>
                    <a:lstStyle/>
                    <a:p>
                      <a:pPr algn="l" fontAlgn="t"/>
                      <a:r>
                        <a:rPr lang="en-US" sz="700" u="none" strike="noStrike" dirty="0">
                          <a:effectLst/>
                        </a:rPr>
                        <a:t>TRL 8</a:t>
                      </a:r>
                      <a:endParaRPr lang="en-US" sz="700" b="0" i="0" u="none" strike="noStrike" dirty="0">
                        <a:solidFill>
                          <a:srgbClr val="000000"/>
                        </a:solidFill>
                        <a:effectLst/>
                        <a:latin typeface="Calibri" charset="0"/>
                      </a:endParaRPr>
                    </a:p>
                  </a:txBody>
                  <a:tcPr marL="7350" marR="7350" marT="7350" marB="0" anchor="ctr"/>
                </a:tc>
                <a:extLst>
                  <a:ext uri="{0D108BD9-81ED-4DB2-BD59-A6C34878D82A}">
                    <a16:rowId xmlns="" xmlns:a16="http://schemas.microsoft.com/office/drawing/2014/main" val="10003"/>
                  </a:ext>
                </a:extLst>
              </a:tr>
              <a:tr h="571677">
                <a:tc vMerge="1">
                  <a:txBody>
                    <a:bodyPr/>
                    <a:lstStyle/>
                    <a:p>
                      <a:endParaRPr lang="en-US"/>
                    </a:p>
                  </a:txBody>
                  <a:tcPr/>
                </a:tc>
                <a:tc>
                  <a:txBody>
                    <a:bodyPr/>
                    <a:lstStyle/>
                    <a:p>
                      <a:pPr algn="l" fontAlgn="b"/>
                      <a:r>
                        <a:rPr lang="mr-IN" sz="700" u="none" strike="noStrike">
                          <a:effectLst/>
                        </a:rPr>
                        <a:t>      121.3.3.5</a:t>
                      </a:r>
                      <a:endParaRPr lang="mr-IN" sz="700" b="0" i="0" u="none" strike="noStrike">
                        <a:solidFill>
                          <a:srgbClr val="000000"/>
                        </a:solidFill>
                        <a:effectLst/>
                        <a:latin typeface="Calibri" charset="0"/>
                      </a:endParaRPr>
                    </a:p>
                  </a:txBody>
                  <a:tcPr marL="7350" marR="7350" marT="7350" marB="0" anchor="ctr"/>
                </a:tc>
                <a:tc>
                  <a:txBody>
                    <a:bodyPr/>
                    <a:lstStyle/>
                    <a:p>
                      <a:pPr algn="l" fontAlgn="b"/>
                      <a:r>
                        <a:rPr lang="en-US" sz="700" u="none" strike="noStrike" dirty="0">
                          <a:effectLst/>
                        </a:rPr>
                        <a:t>Linac - WFE - Radio Frequency Quadrupole (RFQ)</a:t>
                      </a:r>
                      <a:endParaRPr lang="en-US" sz="700" b="0" i="0" u="none" strike="noStrike" dirty="0">
                        <a:solidFill>
                          <a:srgbClr val="000000"/>
                        </a:solidFill>
                        <a:effectLst/>
                        <a:latin typeface="Calibri" charset="0"/>
                      </a:endParaRPr>
                    </a:p>
                  </a:txBody>
                  <a:tcPr marL="7350" marR="7350" marT="7350" marB="0" anchor="ctr"/>
                </a:tc>
                <a:tc>
                  <a:txBody>
                    <a:bodyPr/>
                    <a:lstStyle/>
                    <a:p>
                      <a:pPr algn="l" fontAlgn="t"/>
                      <a:r>
                        <a:rPr lang="en-US" sz="700" u="none" strike="noStrike" dirty="0">
                          <a:effectLst/>
                        </a:rPr>
                        <a:t>TRL 7</a:t>
                      </a:r>
                      <a:endParaRPr lang="en-US" sz="700" b="0" i="0" u="none" strike="noStrike" dirty="0">
                        <a:solidFill>
                          <a:srgbClr val="000000"/>
                        </a:solidFill>
                        <a:effectLst/>
                        <a:latin typeface="Calibri" charset="0"/>
                      </a:endParaRPr>
                    </a:p>
                  </a:txBody>
                  <a:tcPr marL="7350" marR="7350" marT="7350" marB="0" anchor="ctr"/>
                </a:tc>
                <a:extLst>
                  <a:ext uri="{0D108BD9-81ED-4DB2-BD59-A6C34878D82A}">
                    <a16:rowId xmlns="" xmlns:a16="http://schemas.microsoft.com/office/drawing/2014/main" val="10004"/>
                  </a:ext>
                </a:extLst>
              </a:tr>
              <a:tr h="571677">
                <a:tc vMerge="1">
                  <a:txBody>
                    <a:bodyPr/>
                    <a:lstStyle/>
                    <a:p>
                      <a:endParaRPr lang="en-US"/>
                    </a:p>
                  </a:txBody>
                  <a:tcPr/>
                </a:tc>
                <a:tc>
                  <a:txBody>
                    <a:bodyPr/>
                    <a:lstStyle/>
                    <a:p>
                      <a:pPr algn="l" fontAlgn="b"/>
                      <a:r>
                        <a:rPr lang="mr-IN" sz="700" u="none" strike="noStrike">
                          <a:effectLst/>
                        </a:rPr>
                        <a:t>      121.3.3.6</a:t>
                      </a:r>
                      <a:endParaRPr lang="mr-IN" sz="700" b="0" i="0" u="none" strike="noStrike">
                        <a:solidFill>
                          <a:srgbClr val="000000"/>
                        </a:solidFill>
                        <a:effectLst/>
                        <a:latin typeface="Calibri" charset="0"/>
                      </a:endParaRPr>
                    </a:p>
                  </a:txBody>
                  <a:tcPr marL="7350" marR="7350" marT="7350" marB="0" anchor="ctr"/>
                </a:tc>
                <a:tc>
                  <a:txBody>
                    <a:bodyPr/>
                    <a:lstStyle/>
                    <a:p>
                      <a:pPr algn="l" fontAlgn="b"/>
                      <a:r>
                        <a:rPr lang="en-US" sz="700" u="none" strike="noStrike" dirty="0">
                          <a:effectLst/>
                        </a:rPr>
                        <a:t>Linac - WFE - Medium Energy Beam Transfer (MEBT)</a:t>
                      </a:r>
                      <a:endParaRPr lang="en-US" sz="700" b="0" i="0" u="none" strike="noStrike" dirty="0">
                        <a:solidFill>
                          <a:srgbClr val="000000"/>
                        </a:solidFill>
                        <a:effectLst/>
                        <a:latin typeface="Calibri" charset="0"/>
                      </a:endParaRPr>
                    </a:p>
                  </a:txBody>
                  <a:tcPr marL="7350" marR="7350" marT="7350" marB="0" anchor="ctr"/>
                </a:tc>
                <a:tc>
                  <a:txBody>
                    <a:bodyPr/>
                    <a:lstStyle/>
                    <a:p>
                      <a:pPr algn="l" fontAlgn="t"/>
                      <a:r>
                        <a:rPr lang="en-US" sz="700" u="none" strike="noStrike" dirty="0">
                          <a:effectLst/>
                        </a:rPr>
                        <a:t>TRL 7</a:t>
                      </a:r>
                      <a:endParaRPr lang="en-US" sz="700" b="0" i="0" u="none" strike="noStrike" dirty="0">
                        <a:solidFill>
                          <a:srgbClr val="000000"/>
                        </a:solidFill>
                        <a:effectLst/>
                        <a:latin typeface="Calibri" charset="0"/>
                      </a:endParaRPr>
                    </a:p>
                  </a:txBody>
                  <a:tcPr marL="7350" marR="7350" marT="7350" marB="0" anchor="ctr"/>
                </a:tc>
                <a:extLst>
                  <a:ext uri="{0D108BD9-81ED-4DB2-BD59-A6C34878D82A}">
                    <a16:rowId xmlns="" xmlns:a16="http://schemas.microsoft.com/office/drawing/2014/main" val="10005"/>
                  </a:ext>
                </a:extLst>
              </a:tr>
            </a:tbl>
          </a:graphicData>
        </a:graphic>
      </p:graphicFrame>
      <p:graphicFrame>
        <p:nvGraphicFramePr>
          <p:cNvPr id="9" name="Chart 8"/>
          <p:cNvGraphicFramePr>
            <a:graphicFrameLocks/>
          </p:cNvGraphicFramePr>
          <p:nvPr>
            <p:extLst/>
          </p:nvPr>
        </p:nvGraphicFramePr>
        <p:xfrm>
          <a:off x="4859676" y="1973994"/>
          <a:ext cx="3481020" cy="20952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nvPr>
        </p:nvGraphicFramePr>
        <p:xfrm>
          <a:off x="5012511" y="4284500"/>
          <a:ext cx="3328185" cy="20060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2567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Technical Maturity : </a:t>
            </a:r>
            <a:r>
              <a:rPr lang="en-US" dirty="0">
                <a:solidFill>
                  <a:schemeClr val="accent4"/>
                </a:solidFill>
              </a:rPr>
              <a:t>DOE </a:t>
            </a:r>
            <a:r>
              <a:rPr lang="en-US" dirty="0" smtClean="0">
                <a:solidFill>
                  <a:schemeClr val="accent4"/>
                </a:solidFill>
              </a:rPr>
              <a:t>G413.3-4A</a:t>
            </a:r>
            <a:r>
              <a:rPr lang="en-US" dirty="0" smtClean="0"/>
              <a:t> </a:t>
            </a:r>
            <a:endParaRPr lang="en-US" dirty="0"/>
          </a:p>
        </p:txBody>
      </p:sp>
      <p:sp>
        <p:nvSpPr>
          <p:cNvPr id="2" name="Content Placeholder 1"/>
          <p:cNvSpPr>
            <a:spLocks noGrp="1"/>
          </p:cNvSpPr>
          <p:nvPr>
            <p:ph idx="1"/>
          </p:nvPr>
        </p:nvSpPr>
        <p:spPr/>
        <p:txBody>
          <a:bodyPr/>
          <a:lstStyle/>
          <a:p>
            <a:r>
              <a:rPr lang="en-US" dirty="0"/>
              <a:t>TRL 5: Engineering scale prototypes (PIP-II ~ 5.5)</a:t>
            </a:r>
          </a:p>
          <a:p>
            <a:pPr lvl="1"/>
            <a:r>
              <a:rPr lang="en-US" dirty="0"/>
              <a:t>CD-1:  TRL 4  CD-2:  TRL 6</a:t>
            </a:r>
          </a:p>
          <a:p>
            <a:r>
              <a:rPr lang="en-US" dirty="0"/>
              <a:t>Above the expectation at CD-1</a:t>
            </a:r>
          </a:p>
          <a:p>
            <a:pPr lvl="1"/>
            <a:r>
              <a:rPr lang="en-US" dirty="0"/>
              <a:t>TRA are the Tech Readiness Assessment as part of 413</a:t>
            </a:r>
          </a:p>
        </p:txBody>
      </p:sp>
      <p:sp>
        <p:nvSpPr>
          <p:cNvPr id="4" name="Date Placeholder 3"/>
          <p:cNvSpPr>
            <a:spLocks noGrp="1"/>
          </p:cNvSpPr>
          <p:nvPr>
            <p:ph type="dt" sz="half" idx="2"/>
          </p:nvPr>
        </p:nvSpPr>
        <p:spPr/>
        <p:txBody>
          <a:bodyPr/>
          <a:lstStyle/>
          <a:p>
            <a:pPr>
              <a:defRPr/>
            </a:pPr>
            <a:r>
              <a:rPr lang="en-US" smtClean="0"/>
              <a:t>12/12/17</a:t>
            </a:r>
            <a:endParaRPr lang="en-US" dirty="0"/>
          </a:p>
        </p:txBody>
      </p:sp>
      <p:sp>
        <p:nvSpPr>
          <p:cNvPr id="5" name="Footer Placeholder 4"/>
          <p:cNvSpPr>
            <a:spLocks noGrp="1"/>
          </p:cNvSpPr>
          <p:nvPr>
            <p:ph type="ftr" sz="quarter" idx="3"/>
          </p:nvPr>
        </p:nvSpPr>
        <p:spPr/>
        <p:txBody>
          <a:bodyPr/>
          <a:lstStyle/>
          <a:p>
            <a:pPr>
              <a:defRPr/>
            </a:pPr>
            <a:r>
              <a:rPr lang="fi-FI"/>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pic>
        <p:nvPicPr>
          <p:cNvPr id="7" name="Picture 6"/>
          <p:cNvPicPr>
            <a:picLocks noChangeAspect="1"/>
          </p:cNvPicPr>
          <p:nvPr/>
        </p:nvPicPr>
        <p:blipFill>
          <a:blip r:embed="rId2"/>
          <a:stretch>
            <a:fillRect/>
          </a:stretch>
        </p:blipFill>
        <p:spPr>
          <a:xfrm>
            <a:off x="0" y="943938"/>
            <a:ext cx="3998217" cy="2053675"/>
          </a:xfrm>
          <a:prstGeom prst="rect">
            <a:avLst/>
          </a:prstGeom>
        </p:spPr>
      </p:pic>
      <p:pic>
        <p:nvPicPr>
          <p:cNvPr id="8" name="Picture 7"/>
          <p:cNvPicPr>
            <a:picLocks noChangeAspect="1"/>
          </p:cNvPicPr>
          <p:nvPr/>
        </p:nvPicPr>
        <p:blipFill>
          <a:blip r:embed="rId3"/>
          <a:stretch>
            <a:fillRect/>
          </a:stretch>
        </p:blipFill>
        <p:spPr>
          <a:xfrm>
            <a:off x="3998217" y="1000298"/>
            <a:ext cx="5156887" cy="3365087"/>
          </a:xfrm>
          <a:prstGeom prst="rect">
            <a:avLst/>
          </a:prstGeom>
        </p:spPr>
      </p:pic>
      <p:sp>
        <p:nvSpPr>
          <p:cNvPr id="9" name="Content Placeholder 1"/>
          <p:cNvSpPr txBox="1">
            <a:spLocks/>
          </p:cNvSpPr>
          <p:nvPr/>
        </p:nvSpPr>
        <p:spPr>
          <a:xfrm>
            <a:off x="228600" y="4421745"/>
            <a:ext cx="8672513" cy="1886587"/>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40404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40404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40404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40404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TRL 5: Engineering scale prototypes (PIP-II ~ 5.2)</a:t>
            </a:r>
          </a:p>
          <a:p>
            <a:pPr lvl="1"/>
            <a:r>
              <a:rPr lang="en-US" dirty="0" smtClean="0"/>
              <a:t>CD-1:  TRL 4  CD-2:  TRL 6</a:t>
            </a:r>
          </a:p>
          <a:p>
            <a:r>
              <a:rPr lang="en-US" dirty="0" smtClean="0"/>
              <a:t>Above the expectation at CD-1</a:t>
            </a:r>
          </a:p>
          <a:p>
            <a:pPr lvl="1"/>
            <a:r>
              <a:rPr lang="en-US" dirty="0" smtClean="0"/>
              <a:t>TRA are the Tech Readiness Assessment as part of 413</a:t>
            </a:r>
          </a:p>
        </p:txBody>
      </p:sp>
    </p:spTree>
    <p:extLst>
      <p:ext uri="{BB962C8B-B14F-4D97-AF65-F5344CB8AC3E}">
        <p14:creationId xmlns:p14="http://schemas.microsoft.com/office/powerpoint/2010/main" val="395710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Design Maturity : </a:t>
            </a:r>
            <a:r>
              <a:rPr lang="en-US" dirty="0" smtClean="0"/>
              <a:t>Conventional Facilities</a:t>
            </a:r>
            <a:endParaRPr lang="en-US" dirty="0"/>
          </a:p>
        </p:txBody>
      </p:sp>
      <p:sp>
        <p:nvSpPr>
          <p:cNvPr id="2" name="Content Placeholder 1"/>
          <p:cNvSpPr>
            <a:spLocks noGrp="1"/>
          </p:cNvSpPr>
          <p:nvPr>
            <p:ph idx="1"/>
          </p:nvPr>
        </p:nvSpPr>
        <p:spPr/>
        <p:txBody>
          <a:bodyPr/>
          <a:lstStyle/>
          <a:p>
            <a:pPr lvl="2"/>
            <a:endParaRPr lang="en-US" dirty="0"/>
          </a:p>
          <a:p>
            <a:r>
              <a:rPr lang="en-US" dirty="0" smtClean="0"/>
              <a:t>Project </a:t>
            </a:r>
            <a:r>
              <a:rPr lang="en-US" dirty="0"/>
              <a:t>Definition Rating Index</a:t>
            </a:r>
          </a:p>
          <a:p>
            <a:pPr lvl="1"/>
            <a:r>
              <a:rPr lang="en-US" dirty="0"/>
              <a:t>Spreadsheet with levels for each Critical Decision</a:t>
            </a:r>
          </a:p>
          <a:p>
            <a:r>
              <a:rPr lang="en-US" dirty="0">
                <a:solidFill>
                  <a:schemeClr val="accent4"/>
                </a:solidFill>
              </a:rPr>
              <a:t>DOE </a:t>
            </a:r>
            <a:r>
              <a:rPr lang="en-US" dirty="0" smtClean="0">
                <a:solidFill>
                  <a:schemeClr val="accent4"/>
                </a:solidFill>
              </a:rPr>
              <a:t>G413.3-12 </a:t>
            </a:r>
            <a:r>
              <a:rPr lang="en-US" dirty="0"/>
              <a:t>PDRI Guide for Traditional Nuclear and Non-Nuclear Construction Projects </a:t>
            </a:r>
          </a:p>
          <a:p>
            <a:r>
              <a:rPr lang="en-US" dirty="0" smtClean="0"/>
              <a:t>Associate </a:t>
            </a:r>
            <a:r>
              <a:rPr lang="en-US" dirty="0"/>
              <a:t>PM for </a:t>
            </a:r>
            <a:r>
              <a:rPr lang="en-US" dirty="0" smtClean="0"/>
              <a:t>CF </a:t>
            </a:r>
            <a:r>
              <a:rPr lang="en-US" dirty="0"/>
              <a:t>filled out </a:t>
            </a:r>
            <a:r>
              <a:rPr lang="en-US" dirty="0" smtClean="0"/>
              <a:t>spreadsheet</a:t>
            </a:r>
          </a:p>
          <a:p>
            <a:pPr lvl="1"/>
            <a:r>
              <a:rPr lang="en-US" dirty="0" smtClean="0"/>
              <a:t>Pip2-docdb #1230</a:t>
            </a:r>
          </a:p>
          <a:p>
            <a:endParaRPr lang="en-US" dirty="0"/>
          </a:p>
          <a:p>
            <a:pPr lvl="1"/>
            <a:r>
              <a:rPr lang="en-US" dirty="0" smtClean="0"/>
              <a:t>Will utilize the tool as ongoing process </a:t>
            </a:r>
            <a:endParaRPr lang="en-US" dirty="0"/>
          </a:p>
          <a:p>
            <a:pPr lvl="2"/>
            <a:endParaRPr lang="en-US" dirty="0"/>
          </a:p>
        </p:txBody>
      </p:sp>
      <p:sp>
        <p:nvSpPr>
          <p:cNvPr id="4" name="Date Placeholder 3"/>
          <p:cNvSpPr>
            <a:spLocks noGrp="1"/>
          </p:cNvSpPr>
          <p:nvPr>
            <p:ph type="dt" sz="half" idx="2"/>
          </p:nvPr>
        </p:nvSpPr>
        <p:spPr/>
        <p:txBody>
          <a:bodyPr/>
          <a:lstStyle/>
          <a:p>
            <a:pPr>
              <a:defRPr/>
            </a:pPr>
            <a:r>
              <a:rPr lang="en-US" smtClean="0"/>
              <a:t>12/12/17</a:t>
            </a:r>
            <a:endParaRPr lang="en-US" dirty="0"/>
          </a:p>
        </p:txBody>
      </p:sp>
      <p:sp>
        <p:nvSpPr>
          <p:cNvPr id="5" name="Footer Placeholder 4"/>
          <p:cNvSpPr>
            <a:spLocks noGrp="1"/>
          </p:cNvSpPr>
          <p:nvPr>
            <p:ph type="ftr" sz="quarter" idx="3"/>
          </p:nvPr>
        </p:nvSpPr>
        <p:spPr/>
        <p:txBody>
          <a:bodyPr/>
          <a:lstStyle/>
          <a:p>
            <a:pPr>
              <a:defRPr/>
            </a:pPr>
            <a:r>
              <a:rPr lang="fi-FI"/>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spTree>
    <p:extLst>
      <p:ext uri="{BB962C8B-B14F-4D97-AF65-F5344CB8AC3E}">
        <p14:creationId xmlns:p14="http://schemas.microsoft.com/office/powerpoint/2010/main" val="1816146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Paul Derwent</a:t>
            </a:r>
          </a:p>
        </p:txBody>
      </p:sp>
      <p:sp>
        <p:nvSpPr>
          <p:cNvPr id="3" name="Content Placeholder 2"/>
          <p:cNvSpPr>
            <a:spLocks noGrp="1"/>
          </p:cNvSpPr>
          <p:nvPr>
            <p:ph idx="1"/>
          </p:nvPr>
        </p:nvSpPr>
        <p:spPr/>
        <p:txBody>
          <a:bodyPr/>
          <a:lstStyle/>
          <a:p>
            <a:r>
              <a:rPr lang="en-US" dirty="0"/>
              <a:t>Role in project:</a:t>
            </a:r>
          </a:p>
          <a:p>
            <a:pPr lvl="1"/>
            <a:r>
              <a:rPr lang="en-US" dirty="0"/>
              <a:t>Deputy Project Manager</a:t>
            </a:r>
          </a:p>
          <a:p>
            <a:r>
              <a:rPr lang="en-US" dirty="0"/>
              <a:t>Relevant Experience</a:t>
            </a:r>
          </a:p>
          <a:p>
            <a:pPr lvl="1"/>
            <a:r>
              <a:rPr lang="en-US" dirty="0"/>
              <a:t>Scientist , PhD 1990 University of Chicago</a:t>
            </a:r>
          </a:p>
          <a:p>
            <a:pPr lvl="1"/>
            <a:r>
              <a:rPr lang="en-US" dirty="0"/>
              <a:t>20+ years in Accelerator Division</a:t>
            </a:r>
          </a:p>
          <a:p>
            <a:pPr lvl="2"/>
            <a:r>
              <a:rPr lang="en-US" dirty="0"/>
              <a:t>Antiproton source:  design, fabrication, installation, commissioning of Accumulator </a:t>
            </a:r>
            <a:r>
              <a:rPr lang="en-US" dirty="0" err="1"/>
              <a:t>stacktail</a:t>
            </a:r>
            <a:r>
              <a:rPr lang="en-US" dirty="0"/>
              <a:t> stochastic cooling system, achieved record accumulation rates</a:t>
            </a:r>
          </a:p>
          <a:p>
            <a:pPr lvl="2"/>
            <a:r>
              <a:rPr lang="en-US" dirty="0"/>
              <a:t>Department Head:  Recycler (2006-2009), PIP-II (2014-present)</a:t>
            </a:r>
          </a:p>
          <a:p>
            <a:pPr lvl="2"/>
            <a:r>
              <a:rPr lang="en-US" dirty="0"/>
              <a:t>Associate Project Manager for Accelerator &amp; </a:t>
            </a:r>
            <a:r>
              <a:rPr lang="en-US" dirty="0" err="1"/>
              <a:t>NuMI</a:t>
            </a:r>
            <a:r>
              <a:rPr lang="en-US" dirty="0"/>
              <a:t> Upgrades, </a:t>
            </a:r>
            <a:r>
              <a:rPr lang="en-US" dirty="0" err="1"/>
              <a:t>NOvA</a:t>
            </a:r>
            <a:r>
              <a:rPr lang="en-US" dirty="0"/>
              <a:t>  CD-4 2014 (2009-2014)</a:t>
            </a:r>
          </a:p>
          <a:p>
            <a:pPr lvl="2"/>
            <a:r>
              <a:rPr lang="en-US" dirty="0"/>
              <a:t>Deputy Project Manager</a:t>
            </a:r>
          </a:p>
        </p:txBody>
      </p:sp>
      <p:sp>
        <p:nvSpPr>
          <p:cNvPr id="4" name="Date Placeholder 3"/>
          <p:cNvSpPr>
            <a:spLocks noGrp="1"/>
          </p:cNvSpPr>
          <p:nvPr>
            <p:ph type="dt" sz="half" idx="2"/>
          </p:nvPr>
        </p:nvSpPr>
        <p:spPr/>
        <p:txBody>
          <a:bodyPr/>
          <a:lstStyle/>
          <a:p>
            <a:pPr>
              <a:defRPr/>
            </a:pPr>
            <a:r>
              <a:rPr lang="en-US" smtClean="0"/>
              <a:t>12/12/17</a:t>
            </a:r>
            <a:endParaRPr lang="en-US" dirty="0"/>
          </a:p>
        </p:txBody>
      </p:sp>
      <p:sp>
        <p:nvSpPr>
          <p:cNvPr id="5" name="Footer Placeholder 4"/>
          <p:cNvSpPr>
            <a:spLocks noGrp="1"/>
          </p:cNvSpPr>
          <p:nvPr>
            <p:ph type="ftr" sz="quarter" idx="3"/>
          </p:nvPr>
        </p:nvSpPr>
        <p:spPr/>
        <p:txBody>
          <a:bodyPr/>
          <a:lstStyle/>
          <a:p>
            <a:pPr>
              <a:defRPr/>
            </a:pPr>
            <a:r>
              <a:rPr lang="en-US" smtClean="0"/>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227081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Conventional Facilities: Project Definition Rating Index</a:t>
            </a:r>
          </a:p>
        </p:txBody>
      </p:sp>
      <p:sp>
        <p:nvSpPr>
          <p:cNvPr id="2" name="Content Placeholder 1"/>
          <p:cNvSpPr>
            <a:spLocks noGrp="1"/>
          </p:cNvSpPr>
          <p:nvPr>
            <p:ph idx="1"/>
          </p:nvPr>
        </p:nvSpPr>
        <p:spPr/>
        <p:txBody>
          <a:bodyPr>
            <a:normAutofit/>
          </a:bodyPr>
          <a:lstStyle/>
          <a:p>
            <a:r>
              <a:rPr lang="en-US" dirty="0">
                <a:solidFill>
                  <a:schemeClr val="accent4"/>
                </a:solidFill>
              </a:rPr>
              <a:t>DOE </a:t>
            </a:r>
            <a:r>
              <a:rPr lang="en-US" dirty="0" smtClean="0">
                <a:solidFill>
                  <a:schemeClr val="accent4"/>
                </a:solidFill>
              </a:rPr>
              <a:t>G413.3-12</a:t>
            </a:r>
            <a:endParaRPr lang="en-US" dirty="0">
              <a:solidFill>
                <a:schemeClr val="accent4"/>
              </a:solidFill>
            </a:endParaRPr>
          </a:p>
          <a:p>
            <a:r>
              <a:rPr lang="en-US" dirty="0"/>
              <a:t>73 question template</a:t>
            </a:r>
          </a:p>
          <a:p>
            <a:pPr lvl="1"/>
            <a:r>
              <a:rPr lang="en-US" dirty="0"/>
              <a:t>Cost</a:t>
            </a:r>
          </a:p>
          <a:p>
            <a:pPr lvl="1"/>
            <a:r>
              <a:rPr lang="en-US" dirty="0"/>
              <a:t>Schedule</a:t>
            </a:r>
          </a:p>
          <a:p>
            <a:pPr lvl="1"/>
            <a:r>
              <a:rPr lang="en-US" dirty="0"/>
              <a:t>Scope</a:t>
            </a:r>
          </a:p>
          <a:p>
            <a:pPr lvl="1"/>
            <a:r>
              <a:rPr lang="en-US" dirty="0"/>
              <a:t>Management</a:t>
            </a:r>
          </a:p>
          <a:p>
            <a:pPr lvl="1"/>
            <a:r>
              <a:rPr lang="en-US" dirty="0"/>
              <a:t>Safety</a:t>
            </a:r>
          </a:p>
          <a:p>
            <a:r>
              <a:rPr lang="en-US" dirty="0"/>
              <a:t>0-5 scale for readiness</a:t>
            </a:r>
          </a:p>
          <a:p>
            <a:endParaRPr lang="en-US" dirty="0"/>
          </a:p>
          <a:p>
            <a:endParaRPr lang="en-US" dirty="0"/>
          </a:p>
        </p:txBody>
      </p:sp>
      <p:sp>
        <p:nvSpPr>
          <p:cNvPr id="4" name="Date Placeholder 3"/>
          <p:cNvSpPr>
            <a:spLocks noGrp="1"/>
          </p:cNvSpPr>
          <p:nvPr>
            <p:ph type="dt" sz="half" idx="2"/>
          </p:nvPr>
        </p:nvSpPr>
        <p:spPr/>
        <p:txBody>
          <a:bodyPr/>
          <a:lstStyle/>
          <a:p>
            <a:pPr>
              <a:defRPr/>
            </a:pPr>
            <a:r>
              <a:rPr lang="en-US" smtClean="0"/>
              <a:t>12/12/17</a:t>
            </a:r>
            <a:endParaRPr lang="en-US" dirty="0"/>
          </a:p>
        </p:txBody>
      </p:sp>
      <p:sp>
        <p:nvSpPr>
          <p:cNvPr id="5" name="Footer Placeholder 4"/>
          <p:cNvSpPr>
            <a:spLocks noGrp="1"/>
          </p:cNvSpPr>
          <p:nvPr>
            <p:ph type="ftr" sz="quarter" idx="3"/>
          </p:nvPr>
        </p:nvSpPr>
        <p:spPr/>
        <p:txBody>
          <a:bodyPr/>
          <a:lstStyle/>
          <a:p>
            <a:pPr>
              <a:defRPr/>
            </a:pPr>
            <a:r>
              <a:rPr lang="fi-FI"/>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sp>
        <p:nvSpPr>
          <p:cNvPr id="9" name="Content Placeholder 8"/>
          <p:cNvSpPr>
            <a:spLocks noGrp="1"/>
          </p:cNvSpPr>
          <p:nvPr>
            <p:ph sz="half" idx="4294967295"/>
          </p:nvPr>
        </p:nvSpPr>
        <p:spPr>
          <a:xfrm>
            <a:off x="4929188" y="971550"/>
            <a:ext cx="4214812" cy="3633788"/>
          </a:xfrm>
          <a:prstGeom prst="rect">
            <a:avLst/>
          </a:prstGeom>
        </p:spPr>
        <p:txBody>
          <a:bodyPr/>
          <a:lstStyle/>
          <a:p>
            <a:r>
              <a:rPr lang="en-US" dirty="0"/>
              <a:t>Target Ranges for each section, as well as a sum</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635" y="4395323"/>
            <a:ext cx="8712200" cy="186690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4841" y="1704478"/>
            <a:ext cx="4556759" cy="2690845"/>
          </a:xfrm>
          <a:prstGeom prst="rect">
            <a:avLst/>
          </a:prstGeom>
        </p:spPr>
      </p:pic>
    </p:spTree>
    <p:extLst>
      <p:ext uri="{BB962C8B-B14F-4D97-AF65-F5344CB8AC3E}">
        <p14:creationId xmlns:p14="http://schemas.microsoft.com/office/powerpoint/2010/main" val="831744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PDRI</a:t>
            </a:r>
          </a:p>
        </p:txBody>
      </p:sp>
      <p:sp>
        <p:nvSpPr>
          <p:cNvPr id="4" name="Date Placeholder 3"/>
          <p:cNvSpPr>
            <a:spLocks noGrp="1"/>
          </p:cNvSpPr>
          <p:nvPr>
            <p:ph type="dt" sz="half" idx="2"/>
          </p:nvPr>
        </p:nvSpPr>
        <p:spPr/>
        <p:txBody>
          <a:bodyPr/>
          <a:lstStyle/>
          <a:p>
            <a:pPr>
              <a:defRPr/>
            </a:pPr>
            <a:r>
              <a:rPr lang="en-US" smtClean="0"/>
              <a:t>12/12/17</a:t>
            </a:r>
            <a:endParaRPr lang="en-US" dirty="0"/>
          </a:p>
        </p:txBody>
      </p:sp>
      <p:sp>
        <p:nvSpPr>
          <p:cNvPr id="5" name="Footer Placeholder 4"/>
          <p:cNvSpPr>
            <a:spLocks noGrp="1"/>
          </p:cNvSpPr>
          <p:nvPr>
            <p:ph type="ftr" sz="quarter" idx="3"/>
          </p:nvPr>
        </p:nvSpPr>
        <p:spPr/>
        <p:txBody>
          <a:bodyPr/>
          <a:lstStyle/>
          <a:p>
            <a:pPr>
              <a:defRPr/>
            </a:pPr>
            <a:r>
              <a:rPr lang="fi-FI"/>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409"/>
            <a:ext cx="9144284" cy="4575598"/>
          </a:xfrm>
          <a:prstGeom prst="rect">
            <a:avLst/>
          </a:prstGeom>
        </p:spPr>
      </p:pic>
    </p:spTree>
    <p:extLst>
      <p:ext uri="{BB962C8B-B14F-4D97-AF65-F5344CB8AC3E}">
        <p14:creationId xmlns:p14="http://schemas.microsoft.com/office/powerpoint/2010/main" val="1157576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PDRI</a:t>
            </a:r>
          </a:p>
        </p:txBody>
      </p:sp>
      <p:sp>
        <p:nvSpPr>
          <p:cNvPr id="2" name="Content Placeholder 1"/>
          <p:cNvSpPr>
            <a:spLocks noGrp="1"/>
          </p:cNvSpPr>
          <p:nvPr>
            <p:ph idx="1"/>
          </p:nvPr>
        </p:nvSpPr>
        <p:spPr>
          <a:xfrm>
            <a:off x="228601" y="1055572"/>
            <a:ext cx="4902200" cy="2940231"/>
          </a:xfrm>
        </p:spPr>
        <p:txBody>
          <a:bodyPr/>
          <a:lstStyle/>
          <a:p>
            <a:r>
              <a:rPr lang="en-US" dirty="0"/>
              <a:t>At CD-1, 613 with readiness value &gt; 600</a:t>
            </a:r>
          </a:p>
          <a:p>
            <a:pPr lvl="1"/>
            <a:r>
              <a:rPr lang="en-US" dirty="0"/>
              <a:t>Cost, Schedule, Safety &gt; threshold</a:t>
            </a:r>
          </a:p>
          <a:p>
            <a:pPr lvl="1"/>
            <a:r>
              <a:rPr lang="en-US" dirty="0"/>
              <a:t>Technical, Management &lt; threshold</a:t>
            </a:r>
          </a:p>
          <a:p>
            <a:endParaRPr lang="en-US" dirty="0"/>
          </a:p>
          <a:p>
            <a:endParaRPr lang="en-US" dirty="0"/>
          </a:p>
        </p:txBody>
      </p:sp>
      <p:sp>
        <p:nvSpPr>
          <p:cNvPr id="4" name="Date Placeholder 3"/>
          <p:cNvSpPr>
            <a:spLocks noGrp="1"/>
          </p:cNvSpPr>
          <p:nvPr>
            <p:ph type="dt" sz="half" idx="2"/>
          </p:nvPr>
        </p:nvSpPr>
        <p:spPr/>
        <p:txBody>
          <a:bodyPr/>
          <a:lstStyle/>
          <a:p>
            <a:pPr>
              <a:defRPr/>
            </a:pPr>
            <a:r>
              <a:rPr lang="en-US" smtClean="0"/>
              <a:t>12/12/17</a:t>
            </a:r>
            <a:endParaRPr lang="en-US" dirty="0"/>
          </a:p>
        </p:txBody>
      </p:sp>
      <p:sp>
        <p:nvSpPr>
          <p:cNvPr id="5" name="Footer Placeholder 4"/>
          <p:cNvSpPr>
            <a:spLocks noGrp="1"/>
          </p:cNvSpPr>
          <p:nvPr>
            <p:ph type="ftr" sz="quarter" idx="3"/>
          </p:nvPr>
        </p:nvSpPr>
        <p:spPr/>
        <p:txBody>
          <a:bodyPr/>
          <a:lstStyle/>
          <a:p>
            <a:pPr>
              <a:defRPr/>
            </a:pPr>
            <a:r>
              <a:rPr lang="fi-FI"/>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22</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00449"/>
            <a:ext cx="9144000" cy="158533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0800" y="343225"/>
            <a:ext cx="4013200" cy="3365500"/>
          </a:xfrm>
          <a:prstGeom prst="rect">
            <a:avLst/>
          </a:prstGeom>
        </p:spPr>
      </p:pic>
    </p:spTree>
    <p:extLst>
      <p:ext uri="{BB962C8B-B14F-4D97-AF65-F5344CB8AC3E}">
        <p14:creationId xmlns:p14="http://schemas.microsoft.com/office/powerpoint/2010/main" val="1337020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82659"/>
            <a:ext cx="8686800" cy="427877"/>
          </a:xfrm>
        </p:spPr>
        <p:txBody>
          <a:bodyPr/>
          <a:lstStyle/>
          <a:p>
            <a:r>
              <a:rPr lang="en-US" dirty="0"/>
              <a:t>Project Definition</a:t>
            </a:r>
          </a:p>
        </p:txBody>
      </p:sp>
      <p:sp>
        <p:nvSpPr>
          <p:cNvPr id="2" name="Content Placeholder 1"/>
          <p:cNvSpPr>
            <a:spLocks noGrp="1"/>
          </p:cNvSpPr>
          <p:nvPr>
            <p:ph idx="1"/>
          </p:nvPr>
        </p:nvSpPr>
        <p:spPr>
          <a:xfrm>
            <a:off x="228600" y="4626718"/>
            <a:ext cx="8672513" cy="1868764"/>
          </a:xfrm>
        </p:spPr>
        <p:txBody>
          <a:bodyPr>
            <a:normAutofit fontScale="85000" lnSpcReduction="20000"/>
          </a:bodyPr>
          <a:lstStyle/>
          <a:p>
            <a:r>
              <a:rPr lang="en-US" dirty="0"/>
              <a:t>Estimate Uncertainty on technical components is </a:t>
            </a:r>
            <a:r>
              <a:rPr lang="en-US" dirty="0" smtClean="0"/>
              <a:t>26%  </a:t>
            </a:r>
            <a:r>
              <a:rPr lang="en-US" dirty="0"/>
              <a:t>upper end of preliminary-&gt; at 40% or better </a:t>
            </a:r>
          </a:p>
          <a:p>
            <a:r>
              <a:rPr lang="en-US" dirty="0"/>
              <a:t>TRL -&gt; at 40% or better</a:t>
            </a:r>
          </a:p>
          <a:p>
            <a:r>
              <a:rPr lang="en-US" dirty="0"/>
              <a:t>PDRI -&gt; at 25% or better</a:t>
            </a:r>
          </a:p>
          <a:p>
            <a:pPr marL="0" indent="0" algn="ctr">
              <a:buNone/>
            </a:pPr>
            <a:r>
              <a:rPr lang="en-US" b="1" dirty="0"/>
              <a:t>Range of 25-40% project definition</a:t>
            </a:r>
          </a:p>
          <a:p>
            <a:pPr marL="457200" lvl="1" indent="0" algn="ctr">
              <a:buNone/>
            </a:pPr>
            <a:r>
              <a:rPr lang="en-US" b="1" dirty="0"/>
              <a:t>Class 2  </a:t>
            </a:r>
            <a:r>
              <a:rPr lang="mr-IN" b="1" dirty="0"/>
              <a:t>–</a:t>
            </a:r>
            <a:r>
              <a:rPr lang="en-US" b="1" dirty="0"/>
              <a:t> Class 3</a:t>
            </a:r>
          </a:p>
          <a:p>
            <a:pPr lvl="2"/>
            <a:endParaRPr lang="en-US" dirty="0"/>
          </a:p>
        </p:txBody>
      </p:sp>
      <p:sp>
        <p:nvSpPr>
          <p:cNvPr id="4" name="Date Placeholder 3"/>
          <p:cNvSpPr>
            <a:spLocks noGrp="1"/>
          </p:cNvSpPr>
          <p:nvPr>
            <p:ph type="dt" sz="half" idx="2"/>
          </p:nvPr>
        </p:nvSpPr>
        <p:spPr/>
        <p:txBody>
          <a:bodyPr/>
          <a:lstStyle/>
          <a:p>
            <a:pPr>
              <a:defRPr/>
            </a:pPr>
            <a:r>
              <a:rPr lang="en-US" smtClean="0"/>
              <a:t>12/12/17</a:t>
            </a:r>
            <a:endParaRPr lang="en-US" dirty="0"/>
          </a:p>
        </p:txBody>
      </p:sp>
      <p:sp>
        <p:nvSpPr>
          <p:cNvPr id="5" name="Footer Placeholder 4"/>
          <p:cNvSpPr>
            <a:spLocks noGrp="1"/>
          </p:cNvSpPr>
          <p:nvPr>
            <p:ph type="ftr" sz="quarter" idx="3"/>
          </p:nvPr>
        </p:nvSpPr>
        <p:spPr/>
        <p:txBody>
          <a:bodyPr/>
          <a:lstStyle/>
          <a:p>
            <a:pPr>
              <a:defRPr/>
            </a:pPr>
            <a:r>
              <a:rPr lang="fi-FI"/>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23</a:t>
            </a:fld>
            <a:endParaRPr lang="en-US" dirty="0"/>
          </a:p>
        </p:txBody>
      </p:sp>
      <p:pic>
        <p:nvPicPr>
          <p:cNvPr id="7" name="Picture 6"/>
          <p:cNvPicPr>
            <a:picLocks noChangeAspect="1"/>
          </p:cNvPicPr>
          <p:nvPr/>
        </p:nvPicPr>
        <p:blipFill>
          <a:blip r:embed="rId2"/>
          <a:stretch>
            <a:fillRect/>
          </a:stretch>
        </p:blipFill>
        <p:spPr>
          <a:xfrm>
            <a:off x="1791692" y="759436"/>
            <a:ext cx="6218645" cy="3810178"/>
          </a:xfrm>
          <a:prstGeom prst="rect">
            <a:avLst/>
          </a:prstGeom>
        </p:spPr>
      </p:pic>
    </p:spTree>
    <p:extLst>
      <p:ext uri="{BB962C8B-B14F-4D97-AF65-F5344CB8AC3E}">
        <p14:creationId xmlns:p14="http://schemas.microsoft.com/office/powerpoint/2010/main" val="30224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63002"/>
            <a:ext cx="8686800" cy="427877"/>
          </a:xfrm>
        </p:spPr>
        <p:txBody>
          <a:bodyPr/>
          <a:lstStyle/>
          <a:p>
            <a:r>
              <a:rPr lang="en-US" dirty="0" smtClean="0"/>
              <a:t>Accuracy Range </a:t>
            </a:r>
            <a:r>
              <a:rPr lang="en-US" dirty="0"/>
              <a:t>vs </a:t>
            </a:r>
            <a:r>
              <a:rPr lang="en-US" dirty="0" smtClean="0"/>
              <a:t>Project Definition</a:t>
            </a:r>
            <a:endParaRPr lang="en-US" dirty="0"/>
          </a:p>
        </p:txBody>
      </p:sp>
      <p:sp>
        <p:nvSpPr>
          <p:cNvPr id="2" name="Content Placeholder 1"/>
          <p:cNvSpPr>
            <a:spLocks noGrp="1"/>
          </p:cNvSpPr>
          <p:nvPr>
            <p:ph idx="1"/>
          </p:nvPr>
        </p:nvSpPr>
        <p:spPr>
          <a:xfrm>
            <a:off x="228600" y="1043046"/>
            <a:ext cx="3854885" cy="4987867"/>
          </a:xfrm>
        </p:spPr>
        <p:txBody>
          <a:bodyPr/>
          <a:lstStyle/>
          <a:p>
            <a:r>
              <a:rPr lang="en-US" dirty="0"/>
              <a:t>25-40% project definition</a:t>
            </a:r>
          </a:p>
          <a:p>
            <a:pPr lvl="1"/>
            <a:r>
              <a:rPr lang="en-US" dirty="0"/>
              <a:t>Lower range</a:t>
            </a:r>
          </a:p>
          <a:p>
            <a:pPr lvl="2"/>
            <a:r>
              <a:rPr lang="en-US" dirty="0"/>
              <a:t>- (10 </a:t>
            </a:r>
            <a:r>
              <a:rPr lang="mr-IN" dirty="0"/>
              <a:t>–</a:t>
            </a:r>
            <a:r>
              <a:rPr lang="en-US" dirty="0"/>
              <a:t> 18%)</a:t>
            </a:r>
          </a:p>
          <a:p>
            <a:pPr lvl="1"/>
            <a:r>
              <a:rPr lang="en-US" dirty="0"/>
              <a:t>Upper range</a:t>
            </a:r>
          </a:p>
          <a:p>
            <a:pPr lvl="2"/>
            <a:r>
              <a:rPr lang="en-US" dirty="0"/>
              <a:t>+ (20 </a:t>
            </a:r>
            <a:r>
              <a:rPr lang="mr-IN" dirty="0"/>
              <a:t>–</a:t>
            </a:r>
            <a:r>
              <a:rPr lang="en-US" dirty="0"/>
              <a:t> 25%)</a:t>
            </a:r>
          </a:p>
          <a:p>
            <a:pPr lvl="2"/>
            <a:endParaRPr lang="en-US" dirty="0"/>
          </a:p>
          <a:p>
            <a:r>
              <a:rPr lang="en-US" dirty="0" smtClean="0"/>
              <a:t>Utilize </a:t>
            </a:r>
            <a:r>
              <a:rPr lang="en-US" dirty="0"/>
              <a:t>-10%, +2</a:t>
            </a:r>
            <a:r>
              <a:rPr lang="en-US" dirty="0">
                <a:solidFill>
                  <a:schemeClr val="accent6"/>
                </a:solidFill>
              </a:rPr>
              <a:t>0% for cost range</a:t>
            </a:r>
          </a:p>
          <a:p>
            <a:pPr lvl="1"/>
            <a:endParaRPr lang="en-US" dirty="0">
              <a:solidFill>
                <a:schemeClr val="accent6"/>
              </a:solidFill>
            </a:endParaRPr>
          </a:p>
        </p:txBody>
      </p:sp>
      <p:sp>
        <p:nvSpPr>
          <p:cNvPr id="4" name="Date Placeholder 3"/>
          <p:cNvSpPr>
            <a:spLocks noGrp="1"/>
          </p:cNvSpPr>
          <p:nvPr>
            <p:ph type="dt" sz="half" idx="2"/>
          </p:nvPr>
        </p:nvSpPr>
        <p:spPr/>
        <p:txBody>
          <a:bodyPr/>
          <a:lstStyle/>
          <a:p>
            <a:pPr>
              <a:defRPr/>
            </a:pPr>
            <a:r>
              <a:rPr lang="en-US" smtClean="0"/>
              <a:t>12/12/17</a:t>
            </a:r>
            <a:endParaRPr lang="en-US" dirty="0"/>
          </a:p>
        </p:txBody>
      </p:sp>
      <p:sp>
        <p:nvSpPr>
          <p:cNvPr id="5" name="Footer Placeholder 4"/>
          <p:cNvSpPr>
            <a:spLocks noGrp="1"/>
          </p:cNvSpPr>
          <p:nvPr>
            <p:ph type="ftr" sz="quarter" idx="3"/>
          </p:nvPr>
        </p:nvSpPr>
        <p:spPr/>
        <p:txBody>
          <a:bodyPr/>
          <a:lstStyle/>
          <a:p>
            <a:pPr>
              <a:defRPr/>
            </a:pPr>
            <a:r>
              <a:rPr lang="fi-FI"/>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24</a:t>
            </a:fld>
            <a:endParaRPr lang="en-US" dirty="0"/>
          </a:p>
        </p:txBody>
      </p:sp>
      <p:grpSp>
        <p:nvGrpSpPr>
          <p:cNvPr id="8" name="Group 7"/>
          <p:cNvGrpSpPr/>
          <p:nvPr/>
        </p:nvGrpSpPr>
        <p:grpSpPr>
          <a:xfrm>
            <a:off x="3890991" y="690879"/>
            <a:ext cx="5024409" cy="5306602"/>
            <a:chOff x="3539712" y="847930"/>
            <a:chExt cx="5024409" cy="5306602"/>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9712" y="847930"/>
              <a:ext cx="5024409" cy="5306602"/>
            </a:xfrm>
            <a:prstGeom prst="rect">
              <a:avLst/>
            </a:prstGeom>
          </p:spPr>
        </p:pic>
        <p:sp>
          <p:nvSpPr>
            <p:cNvPr id="9" name="Trapezoid 8"/>
            <p:cNvSpPr/>
            <p:nvPr/>
          </p:nvSpPr>
          <p:spPr>
            <a:xfrm rot="5400000">
              <a:off x="4921320" y="3544587"/>
              <a:ext cx="1119885" cy="647272"/>
            </a:xfrm>
            <a:prstGeom prst="trapezoid">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72728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Summary:  Methodology</a:t>
            </a:r>
            <a:endParaRPr lang="en-US" dirty="0"/>
          </a:p>
        </p:txBody>
      </p:sp>
      <p:sp>
        <p:nvSpPr>
          <p:cNvPr id="2" name="Content Placeholder 1"/>
          <p:cNvSpPr>
            <a:spLocks noGrp="1"/>
          </p:cNvSpPr>
          <p:nvPr>
            <p:ph idx="1"/>
          </p:nvPr>
        </p:nvSpPr>
        <p:spPr/>
        <p:txBody>
          <a:bodyPr>
            <a:normAutofit/>
          </a:bodyPr>
          <a:lstStyle/>
          <a:p>
            <a:r>
              <a:rPr lang="en-US" dirty="0" smtClean="0"/>
              <a:t>Estimate to Complete comes from the Resource Loaded Schedule</a:t>
            </a:r>
          </a:p>
          <a:p>
            <a:endParaRPr lang="en-US" dirty="0" smtClean="0"/>
          </a:p>
          <a:p>
            <a:r>
              <a:rPr lang="en-US" dirty="0" smtClean="0"/>
              <a:t>Estimate Uncertainty as part of the Basis of Estimate</a:t>
            </a:r>
          </a:p>
          <a:p>
            <a:endParaRPr lang="en-US" dirty="0"/>
          </a:p>
          <a:p>
            <a:r>
              <a:rPr lang="en-US" dirty="0" smtClean="0"/>
              <a:t>Risk Uncertainty included as discussed in Risk Management presentation</a:t>
            </a:r>
          </a:p>
          <a:p>
            <a:endParaRPr lang="en-US" dirty="0"/>
          </a:p>
          <a:p>
            <a:r>
              <a:rPr lang="en-US" dirty="0" smtClean="0"/>
              <a:t>Three approaches to understand Project Definition</a:t>
            </a:r>
          </a:p>
          <a:p>
            <a:pPr lvl="1"/>
            <a:r>
              <a:rPr lang="en-US" dirty="0" smtClean="0"/>
              <a:t>Estimate Uncertainty</a:t>
            </a:r>
          </a:p>
          <a:p>
            <a:pPr lvl="1"/>
            <a:r>
              <a:rPr lang="en-US" dirty="0" smtClean="0"/>
              <a:t>Technology Readiness Level</a:t>
            </a:r>
          </a:p>
          <a:p>
            <a:pPr lvl="1"/>
            <a:r>
              <a:rPr lang="en-US" dirty="0" smtClean="0"/>
              <a:t>Project Definition Rating Index</a:t>
            </a:r>
            <a:endParaRPr lang="en-US" dirty="0"/>
          </a:p>
        </p:txBody>
      </p:sp>
      <p:sp>
        <p:nvSpPr>
          <p:cNvPr id="4" name="Date Placeholder 3"/>
          <p:cNvSpPr>
            <a:spLocks noGrp="1"/>
          </p:cNvSpPr>
          <p:nvPr>
            <p:ph type="dt" sz="half" idx="2"/>
          </p:nvPr>
        </p:nvSpPr>
        <p:spPr/>
        <p:txBody>
          <a:bodyPr/>
          <a:lstStyle/>
          <a:p>
            <a:pPr>
              <a:defRPr/>
            </a:pPr>
            <a:r>
              <a:rPr lang="en-US" smtClean="0"/>
              <a:t>12/12/17</a:t>
            </a:r>
            <a:endParaRPr lang="en-US" dirty="0"/>
          </a:p>
        </p:txBody>
      </p:sp>
      <p:sp>
        <p:nvSpPr>
          <p:cNvPr id="5" name="Footer Placeholder 4"/>
          <p:cNvSpPr>
            <a:spLocks noGrp="1"/>
          </p:cNvSpPr>
          <p:nvPr>
            <p:ph type="ftr" sz="quarter" idx="3"/>
          </p:nvPr>
        </p:nvSpPr>
        <p:spPr/>
        <p:txBody>
          <a:bodyPr/>
          <a:lstStyle/>
          <a:p>
            <a:pPr>
              <a:defRPr/>
            </a:pPr>
            <a:r>
              <a:rPr lang="fi-FI" smtClean="0"/>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25</a:t>
            </a:fld>
            <a:endParaRPr lang="en-US" dirty="0"/>
          </a:p>
        </p:txBody>
      </p:sp>
    </p:spTree>
    <p:extLst>
      <p:ext uri="{BB962C8B-B14F-4D97-AF65-F5344CB8AC3E}">
        <p14:creationId xmlns:p14="http://schemas.microsoft.com/office/powerpoint/2010/main" val="1363513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TPC Calculation</a:t>
            </a:r>
            <a:endParaRPr lang="en-US" dirty="0"/>
          </a:p>
        </p:txBody>
      </p:sp>
      <p:sp>
        <p:nvSpPr>
          <p:cNvPr id="4" name="Date Placeholder 3"/>
          <p:cNvSpPr>
            <a:spLocks noGrp="1"/>
          </p:cNvSpPr>
          <p:nvPr>
            <p:ph type="dt" sz="half" idx="2"/>
          </p:nvPr>
        </p:nvSpPr>
        <p:spPr>
          <a:xfrm>
            <a:off x="736827" y="6495482"/>
            <a:ext cx="807888" cy="241300"/>
          </a:xfrm>
        </p:spPr>
        <p:txBody>
          <a:bodyPr/>
          <a:lstStyle/>
          <a:p>
            <a:pPr>
              <a:defRPr/>
            </a:pPr>
            <a:r>
              <a:rPr lang="en-US" smtClean="0"/>
              <a:t>12/12/17</a:t>
            </a:r>
            <a:endParaRPr lang="en-US"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26</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626163362"/>
              </p:ext>
            </p:extLst>
          </p:nvPr>
        </p:nvGraphicFramePr>
        <p:xfrm>
          <a:off x="228600" y="893568"/>
          <a:ext cx="8388626" cy="2595880"/>
        </p:xfrm>
        <a:graphic>
          <a:graphicData uri="http://schemas.openxmlformats.org/drawingml/2006/table">
            <a:tbl>
              <a:tblPr firstRow="1" lastRow="1">
                <a:tableStyleId>{5C22544A-7EE6-4342-B048-85BDC9FD1C3A}</a:tableStyleId>
              </a:tblPr>
              <a:tblGrid>
                <a:gridCol w="5313170"/>
                <a:gridCol w="1537728"/>
                <a:gridCol w="1537728"/>
              </a:tblGrid>
              <a:tr h="370840">
                <a:tc>
                  <a:txBody>
                    <a:bodyPr/>
                    <a:lstStyle/>
                    <a:p>
                      <a:endParaRPr lang="en-US" dirty="0"/>
                    </a:p>
                  </a:txBody>
                  <a:tcPr/>
                </a:tc>
                <a:tc>
                  <a:txBody>
                    <a:bodyPr/>
                    <a:lstStyle/>
                    <a:p>
                      <a:pPr algn="ctr"/>
                      <a:r>
                        <a:rPr lang="en-US" dirty="0" smtClean="0"/>
                        <a:t>Cost</a:t>
                      </a:r>
                      <a:r>
                        <a:rPr lang="en-US" baseline="0" dirty="0" smtClean="0"/>
                        <a:t> (M$)</a:t>
                      </a:r>
                      <a:endParaRPr lang="en-US" dirty="0"/>
                    </a:p>
                  </a:txBody>
                  <a:tcPr/>
                </a:tc>
                <a:tc>
                  <a:txBody>
                    <a:bodyPr/>
                    <a:lstStyle/>
                    <a:p>
                      <a:pPr algn="ctr"/>
                      <a:endParaRPr lang="en-US" dirty="0"/>
                    </a:p>
                  </a:txBody>
                  <a:tcPr/>
                </a:tc>
              </a:tr>
              <a:tr h="370840">
                <a:tc>
                  <a:txBody>
                    <a:bodyPr/>
                    <a:lstStyle/>
                    <a:p>
                      <a:r>
                        <a:rPr lang="en-US" dirty="0" smtClean="0"/>
                        <a:t>P6 Base</a:t>
                      </a:r>
                      <a:r>
                        <a:rPr lang="en-US" baseline="0" dirty="0" smtClean="0"/>
                        <a:t> Cost to Complete (BOE + Esc + OHD)</a:t>
                      </a:r>
                      <a:endParaRPr lang="en-US" dirty="0"/>
                    </a:p>
                  </a:txBody>
                  <a:tcPr/>
                </a:tc>
                <a:tc>
                  <a:txBody>
                    <a:bodyPr/>
                    <a:lstStyle/>
                    <a:p>
                      <a:pPr algn="ctr"/>
                      <a:r>
                        <a:rPr lang="en-US" dirty="0" smtClean="0"/>
                        <a:t>$513M</a:t>
                      </a:r>
                      <a:endParaRPr lang="en-US" dirty="0"/>
                    </a:p>
                  </a:txBody>
                  <a:tcPr/>
                </a:tc>
                <a:tc>
                  <a:txBody>
                    <a:bodyPr/>
                    <a:lstStyle/>
                    <a:p>
                      <a:pPr algn="ctr"/>
                      <a:endParaRPr lang="en-US" dirty="0"/>
                    </a:p>
                  </a:txBody>
                  <a:tcPr/>
                </a:tc>
              </a:tr>
              <a:tr h="370840">
                <a:tc>
                  <a:txBody>
                    <a:bodyPr/>
                    <a:lstStyle/>
                    <a:p>
                      <a:r>
                        <a:rPr lang="en-US" dirty="0" smtClean="0"/>
                        <a:t>Estimate Uncertainty</a:t>
                      </a:r>
                      <a:endParaRPr lang="en-US" dirty="0"/>
                    </a:p>
                  </a:txBody>
                  <a:tcPr/>
                </a:tc>
                <a:tc>
                  <a:txBody>
                    <a:bodyPr/>
                    <a:lstStyle/>
                    <a:p>
                      <a:pPr algn="ctr"/>
                      <a:r>
                        <a:rPr lang="en-US" dirty="0" smtClean="0"/>
                        <a:t>$113M </a:t>
                      </a:r>
                      <a:endParaRPr lang="en-US" dirty="0"/>
                    </a:p>
                  </a:txBody>
                  <a:tcPr/>
                </a:tc>
                <a:tc>
                  <a:txBody>
                    <a:bodyPr/>
                    <a:lstStyle/>
                    <a:p>
                      <a:pPr algn="ctr"/>
                      <a:r>
                        <a:rPr lang="en-US" dirty="0" smtClean="0"/>
                        <a:t>(22%)</a:t>
                      </a:r>
                      <a:endParaRPr lang="en-US" dirty="0"/>
                    </a:p>
                  </a:txBody>
                  <a:tcPr/>
                </a:tc>
              </a:tr>
              <a:tr h="370840">
                <a:tc>
                  <a:txBody>
                    <a:bodyPr/>
                    <a:lstStyle/>
                    <a:p>
                      <a:r>
                        <a:rPr lang="en-US" dirty="0" smtClean="0"/>
                        <a:t>Risk Contingency </a:t>
                      </a:r>
                      <a:endParaRPr lang="en-US" dirty="0"/>
                    </a:p>
                  </a:txBody>
                  <a:tcPr/>
                </a:tc>
                <a:tc>
                  <a:txBody>
                    <a:bodyPr/>
                    <a:lstStyle/>
                    <a:p>
                      <a:pPr algn="ctr"/>
                      <a:r>
                        <a:rPr lang="en-US" dirty="0" smtClean="0"/>
                        <a:t>$78M</a:t>
                      </a:r>
                      <a:endParaRPr lang="en-US" dirty="0"/>
                    </a:p>
                  </a:txBody>
                  <a:tcPr/>
                </a:tc>
                <a:tc>
                  <a:txBody>
                    <a:bodyPr/>
                    <a:lstStyle/>
                    <a:p>
                      <a:pPr algn="ctr"/>
                      <a:r>
                        <a:rPr lang="en-US" dirty="0" smtClean="0"/>
                        <a:t>(15%)</a:t>
                      </a:r>
                      <a:endParaRPr lang="en-US" dirty="0"/>
                    </a:p>
                  </a:txBody>
                  <a:tcPr/>
                </a:tc>
              </a:tr>
              <a:tr h="370840">
                <a:tc>
                  <a:txBody>
                    <a:bodyPr/>
                    <a:lstStyle/>
                    <a:p>
                      <a:r>
                        <a:rPr lang="en-US" dirty="0" smtClean="0"/>
                        <a:t>Cost to Go (before UK</a:t>
                      </a:r>
                      <a:r>
                        <a:rPr lang="en-US" baseline="0" dirty="0" smtClean="0"/>
                        <a:t> Contribution)</a:t>
                      </a:r>
                      <a:endParaRPr lang="en-US" dirty="0"/>
                    </a:p>
                  </a:txBody>
                  <a:tcPr/>
                </a:tc>
                <a:tc>
                  <a:txBody>
                    <a:bodyPr/>
                    <a:lstStyle/>
                    <a:p>
                      <a:pPr algn="ctr"/>
                      <a:r>
                        <a:rPr lang="en-US" dirty="0" smtClean="0"/>
                        <a:t>$704M</a:t>
                      </a:r>
                      <a:endParaRPr lang="en-US" dirty="0"/>
                    </a:p>
                  </a:txBody>
                  <a:tcPr/>
                </a:tc>
                <a:tc>
                  <a:txBody>
                    <a:bodyPr/>
                    <a:lstStyle/>
                    <a:p>
                      <a:pPr algn="ctr"/>
                      <a:endParaRPr lang="en-US" dirty="0"/>
                    </a:p>
                  </a:txBody>
                  <a:tcPr/>
                </a:tc>
              </a:tr>
              <a:tr h="370840">
                <a:tc>
                  <a:txBody>
                    <a:bodyPr/>
                    <a:lstStyle/>
                    <a:p>
                      <a:r>
                        <a:rPr lang="en-US" dirty="0" smtClean="0"/>
                        <a:t>UK Offset (</a:t>
                      </a:r>
                      <a:r>
                        <a:rPr lang="en-US" dirty="0" err="1" smtClean="0"/>
                        <a:t>docdb</a:t>
                      </a:r>
                      <a:r>
                        <a:rPr lang="en-US" baseline="0" dirty="0" smtClean="0"/>
                        <a:t> #1212)</a:t>
                      </a:r>
                      <a:endParaRPr lang="en-US" dirty="0"/>
                    </a:p>
                  </a:txBody>
                  <a:tcPr/>
                </a:tc>
                <a:tc>
                  <a:txBody>
                    <a:bodyPr/>
                    <a:lstStyle/>
                    <a:p>
                      <a:pPr algn="ctr"/>
                      <a:r>
                        <a:rPr lang="en-US" dirty="0" smtClean="0">
                          <a:solidFill>
                            <a:srgbClr val="FF0000"/>
                          </a:solidFill>
                        </a:rPr>
                        <a:t>($15M)</a:t>
                      </a:r>
                      <a:endParaRPr lang="en-US" dirty="0">
                        <a:solidFill>
                          <a:srgbClr val="FF0000"/>
                        </a:solidFill>
                      </a:endParaRPr>
                    </a:p>
                  </a:txBody>
                  <a:tcPr/>
                </a:tc>
                <a:tc>
                  <a:txBody>
                    <a:bodyPr/>
                    <a:lstStyle/>
                    <a:p>
                      <a:pPr algn="ctr"/>
                      <a:endParaRPr lang="en-US" dirty="0"/>
                    </a:p>
                  </a:txBody>
                  <a:tcPr/>
                </a:tc>
              </a:tr>
              <a:tr h="370840">
                <a:tc>
                  <a:txBody>
                    <a:bodyPr/>
                    <a:lstStyle/>
                    <a:p>
                      <a:r>
                        <a:rPr lang="en-US" b="0" dirty="0" smtClean="0"/>
                        <a:t>Cost to Complete</a:t>
                      </a:r>
                      <a:endParaRPr lang="en-US" b="0" dirty="0"/>
                    </a:p>
                  </a:txBody>
                  <a:tcPr/>
                </a:tc>
                <a:tc>
                  <a:txBody>
                    <a:bodyPr/>
                    <a:lstStyle/>
                    <a:p>
                      <a:pPr algn="ctr"/>
                      <a:r>
                        <a:rPr lang="en-US" b="0" dirty="0" smtClean="0"/>
                        <a:t>$689M</a:t>
                      </a:r>
                      <a:endParaRPr lang="en-US" b="0" dirty="0"/>
                    </a:p>
                  </a:txBody>
                  <a:tcPr/>
                </a:tc>
                <a:tc>
                  <a:txBody>
                    <a:bodyPr/>
                    <a:lstStyle/>
                    <a:p>
                      <a:pPr algn="ctr"/>
                      <a:endParaRPr lang="en-US" b="0"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820502677"/>
              </p:ext>
            </p:extLst>
          </p:nvPr>
        </p:nvGraphicFramePr>
        <p:xfrm>
          <a:off x="228600" y="3489448"/>
          <a:ext cx="8388626" cy="1483360"/>
        </p:xfrm>
        <a:graphic>
          <a:graphicData uri="http://schemas.openxmlformats.org/drawingml/2006/table">
            <a:tbl>
              <a:tblPr lastRow="1">
                <a:tableStyleId>{5C22544A-7EE6-4342-B048-85BDC9FD1C3A}</a:tableStyleId>
              </a:tblPr>
              <a:tblGrid>
                <a:gridCol w="5313170"/>
                <a:gridCol w="1537728"/>
                <a:gridCol w="1537728"/>
              </a:tblGrid>
              <a:tr h="370840">
                <a:tc>
                  <a:txBody>
                    <a:bodyPr/>
                    <a:lstStyle/>
                    <a:p>
                      <a:r>
                        <a:rPr lang="en-US" dirty="0" smtClean="0"/>
                        <a:t>FY16/17 Actuals</a:t>
                      </a:r>
                      <a:endParaRPr lang="en-US" dirty="0"/>
                    </a:p>
                  </a:txBody>
                  <a:tcPr/>
                </a:tc>
                <a:tc>
                  <a:txBody>
                    <a:bodyPr/>
                    <a:lstStyle/>
                    <a:p>
                      <a:pPr algn="ctr"/>
                      <a:r>
                        <a:rPr lang="en-US" dirty="0" smtClean="0"/>
                        <a:t>$32M</a:t>
                      </a:r>
                      <a:endParaRPr lang="en-US" dirty="0"/>
                    </a:p>
                  </a:txBody>
                  <a:tcPr/>
                </a:tc>
                <a:tc>
                  <a:txBody>
                    <a:bodyPr/>
                    <a:lstStyle/>
                    <a:p>
                      <a:pPr algn="ctr"/>
                      <a:endParaRPr lang="en-US" dirty="0"/>
                    </a:p>
                  </a:txBody>
                  <a:tcPr/>
                </a:tc>
              </a:tr>
              <a:tr h="370840">
                <a:tc>
                  <a:txBody>
                    <a:bodyPr/>
                    <a:lstStyle/>
                    <a:p>
                      <a:r>
                        <a:rPr lang="en-US" dirty="0" smtClean="0"/>
                        <a:t>TPC Point Estimate (CTC + Actuals)</a:t>
                      </a:r>
                      <a:endParaRPr lang="en-US" dirty="0"/>
                    </a:p>
                  </a:txBody>
                  <a:tcPr/>
                </a:tc>
                <a:tc>
                  <a:txBody>
                    <a:bodyPr/>
                    <a:lstStyle/>
                    <a:p>
                      <a:pPr algn="ctr"/>
                      <a:r>
                        <a:rPr lang="en-US" dirty="0" smtClean="0"/>
                        <a:t>$721M</a:t>
                      </a:r>
                      <a:endParaRPr lang="en-US" dirty="0"/>
                    </a:p>
                  </a:txBody>
                  <a:tcPr/>
                </a:tc>
                <a:tc>
                  <a:txBody>
                    <a:bodyPr/>
                    <a:lstStyle/>
                    <a:p>
                      <a:pPr algn="ctr"/>
                      <a:endParaRPr lang="en-US" dirty="0"/>
                    </a:p>
                  </a:txBody>
                  <a:tcPr/>
                </a:tc>
              </a:tr>
              <a:tr h="370840">
                <a:tc>
                  <a:txBody>
                    <a:bodyPr/>
                    <a:lstStyle/>
                    <a:p>
                      <a:r>
                        <a:rPr lang="en-US" b="1" dirty="0" smtClean="0">
                          <a:solidFill>
                            <a:schemeClr val="bg2"/>
                          </a:solidFill>
                        </a:rPr>
                        <a:t>TPC Lower Cost</a:t>
                      </a:r>
                      <a:r>
                        <a:rPr lang="en-US" b="1" baseline="0" dirty="0" smtClean="0">
                          <a:solidFill>
                            <a:schemeClr val="bg2"/>
                          </a:solidFill>
                        </a:rPr>
                        <a:t> Range (CTC * 0.9 + Actuals)</a:t>
                      </a:r>
                      <a:endParaRPr lang="en-US" b="1" dirty="0">
                        <a:solidFill>
                          <a:schemeClr val="bg2"/>
                        </a:solidFill>
                      </a:endParaRPr>
                    </a:p>
                  </a:txBody>
                  <a:tcPr>
                    <a:solidFill>
                      <a:schemeClr val="accent1"/>
                    </a:solidFill>
                  </a:tcPr>
                </a:tc>
                <a:tc>
                  <a:txBody>
                    <a:bodyPr/>
                    <a:lstStyle/>
                    <a:p>
                      <a:pPr algn="ctr"/>
                      <a:r>
                        <a:rPr lang="en-US" b="1" dirty="0" smtClean="0">
                          <a:solidFill>
                            <a:schemeClr val="bg2"/>
                          </a:solidFill>
                        </a:rPr>
                        <a:t>$652M</a:t>
                      </a:r>
                      <a:endParaRPr lang="en-US" b="1" dirty="0">
                        <a:solidFill>
                          <a:schemeClr val="bg2"/>
                        </a:solidFill>
                      </a:endParaRPr>
                    </a:p>
                  </a:txBody>
                  <a:tcPr>
                    <a:solidFill>
                      <a:schemeClr val="accent1"/>
                    </a:solidFill>
                  </a:tcPr>
                </a:tc>
                <a:tc>
                  <a:txBody>
                    <a:bodyPr/>
                    <a:lstStyle/>
                    <a:p>
                      <a:pPr algn="ctr"/>
                      <a:r>
                        <a:rPr lang="en-US" b="1" dirty="0" smtClean="0">
                          <a:solidFill>
                            <a:srgbClr val="FF0000"/>
                          </a:solidFill>
                        </a:rPr>
                        <a:t>(10%)</a:t>
                      </a:r>
                      <a:endParaRPr lang="en-US" b="1" dirty="0">
                        <a:solidFill>
                          <a:srgbClr val="FF0000"/>
                        </a:solidFill>
                      </a:endParaRPr>
                    </a:p>
                  </a:txBody>
                  <a:tcPr>
                    <a:solidFill>
                      <a:schemeClr val="accent1"/>
                    </a:solidFill>
                  </a:tcPr>
                </a:tc>
              </a:tr>
              <a:tr h="370840">
                <a:tc>
                  <a:txBody>
                    <a:bodyPr/>
                    <a:lstStyle/>
                    <a:p>
                      <a:r>
                        <a:rPr lang="en-US" dirty="0" smtClean="0"/>
                        <a:t>TPC</a:t>
                      </a:r>
                      <a:r>
                        <a:rPr lang="en-US" baseline="0" dirty="0" smtClean="0"/>
                        <a:t> Upper Cost Range (CTC * 1.2 + Actuals)</a:t>
                      </a:r>
                      <a:endParaRPr lang="en-US" dirty="0"/>
                    </a:p>
                  </a:txBody>
                  <a:tcPr/>
                </a:tc>
                <a:tc>
                  <a:txBody>
                    <a:bodyPr/>
                    <a:lstStyle/>
                    <a:p>
                      <a:pPr algn="ctr"/>
                      <a:r>
                        <a:rPr lang="en-US" dirty="0" smtClean="0"/>
                        <a:t>$859M</a:t>
                      </a:r>
                      <a:endParaRPr lang="en-US" dirty="0"/>
                    </a:p>
                  </a:txBody>
                  <a:tcPr/>
                </a:tc>
                <a:tc>
                  <a:txBody>
                    <a:bodyPr/>
                    <a:lstStyle/>
                    <a:p>
                      <a:pPr algn="ctr"/>
                      <a:r>
                        <a:rPr lang="en-US" dirty="0" smtClean="0"/>
                        <a:t>(20%)</a:t>
                      </a:r>
                      <a:endParaRPr lang="en-US" dirty="0"/>
                    </a:p>
                  </a:txBody>
                  <a:tcPr/>
                </a:tc>
              </a:tr>
            </a:tbl>
          </a:graphicData>
        </a:graphic>
      </p:graphicFrame>
      <p:sp>
        <p:nvSpPr>
          <p:cNvPr id="3" name="TextBox 2"/>
          <p:cNvSpPr txBox="1"/>
          <p:nvPr/>
        </p:nvSpPr>
        <p:spPr>
          <a:xfrm>
            <a:off x="1181528" y="5414481"/>
            <a:ext cx="5415393" cy="461665"/>
          </a:xfrm>
          <a:prstGeom prst="rect">
            <a:avLst/>
          </a:prstGeom>
          <a:noFill/>
        </p:spPr>
        <p:txBody>
          <a:bodyPr wrap="none" rtlCol="0">
            <a:spAutoFit/>
          </a:bodyPr>
          <a:lstStyle/>
          <a:p>
            <a:r>
              <a:rPr lang="en-US" dirty="0" smtClean="0"/>
              <a:t>Total Project Cost Range:  $652M - $859M</a:t>
            </a:r>
            <a:endParaRPr lang="en-US" dirty="0"/>
          </a:p>
        </p:txBody>
      </p:sp>
      <p:sp>
        <p:nvSpPr>
          <p:cNvPr id="5" name="Footer Placeholder 4"/>
          <p:cNvSpPr>
            <a:spLocks noGrp="1"/>
          </p:cNvSpPr>
          <p:nvPr>
            <p:ph type="ftr" sz="quarter" idx="3"/>
          </p:nvPr>
        </p:nvSpPr>
        <p:spPr/>
        <p:txBody>
          <a:bodyPr/>
          <a:lstStyle/>
          <a:p>
            <a:pPr>
              <a:defRPr/>
            </a:pPr>
            <a:r>
              <a:rPr lang="en-US" smtClean="0"/>
              <a:t>Paul Derwent | Cost Range</a:t>
            </a:r>
            <a:endParaRPr lang="en-US" b="1" dirty="0"/>
          </a:p>
        </p:txBody>
      </p:sp>
      <p:sp>
        <p:nvSpPr>
          <p:cNvPr id="9" name="Rectangle 8"/>
          <p:cNvSpPr/>
          <p:nvPr/>
        </p:nvSpPr>
        <p:spPr>
          <a:xfrm>
            <a:off x="1181528" y="5414481"/>
            <a:ext cx="5415393" cy="461665"/>
          </a:xfrm>
          <a:prstGeom prst="rect">
            <a:avLst/>
          </a:prstGeom>
          <a:noFill/>
          <a:ln w="381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0206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a:t>
            </a:r>
          </a:p>
        </p:txBody>
      </p:sp>
      <p:sp>
        <p:nvSpPr>
          <p:cNvPr id="4" name="Date Placeholder 3"/>
          <p:cNvSpPr>
            <a:spLocks noGrp="1"/>
          </p:cNvSpPr>
          <p:nvPr>
            <p:ph type="dt" sz="half" idx="2"/>
          </p:nvPr>
        </p:nvSpPr>
        <p:spPr/>
        <p:txBody>
          <a:bodyPr/>
          <a:lstStyle/>
          <a:p>
            <a:pPr>
              <a:defRPr/>
            </a:pPr>
            <a:r>
              <a:rPr lang="en-US" smtClean="0"/>
              <a:t>12/12/17</a:t>
            </a:r>
            <a:endParaRPr lang="en-US" dirty="0"/>
          </a:p>
        </p:txBody>
      </p:sp>
      <p:sp>
        <p:nvSpPr>
          <p:cNvPr id="5" name="Footer Placeholder 4"/>
          <p:cNvSpPr>
            <a:spLocks noGrp="1"/>
          </p:cNvSpPr>
          <p:nvPr>
            <p:ph type="ftr" sz="quarter" idx="3"/>
          </p:nvPr>
        </p:nvSpPr>
        <p:spPr/>
        <p:txBody>
          <a:bodyPr/>
          <a:lstStyle/>
          <a:p>
            <a:pPr>
              <a:defRPr/>
            </a:pPr>
            <a:r>
              <a:rPr lang="en-US" smtClean="0"/>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27</a:t>
            </a:fld>
            <a:endParaRPr lang="en-US" dirty="0"/>
          </a:p>
        </p:txBody>
      </p:sp>
    </p:spTree>
    <p:extLst>
      <p:ext uri="{BB962C8B-B14F-4D97-AF65-F5344CB8AC3E}">
        <p14:creationId xmlns:p14="http://schemas.microsoft.com/office/powerpoint/2010/main" val="1950885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Basis of Estimate </a:t>
            </a:r>
          </a:p>
        </p:txBody>
      </p:sp>
      <p:sp>
        <p:nvSpPr>
          <p:cNvPr id="8" name="Content Placeholder 7"/>
          <p:cNvSpPr>
            <a:spLocks noGrp="1"/>
          </p:cNvSpPr>
          <p:nvPr>
            <p:ph idx="1"/>
          </p:nvPr>
        </p:nvSpPr>
        <p:spPr/>
        <p:txBody>
          <a:bodyPr/>
          <a:lstStyle/>
          <a:p>
            <a:r>
              <a:rPr lang="en-US" dirty="0"/>
              <a:t>WBS #</a:t>
            </a:r>
          </a:p>
          <a:p>
            <a:r>
              <a:rPr lang="en-US" dirty="0"/>
              <a:t>Title</a:t>
            </a:r>
          </a:p>
          <a:p>
            <a:r>
              <a:rPr lang="en-US" dirty="0"/>
              <a:t>Dictionary definition</a:t>
            </a:r>
          </a:p>
          <a:p>
            <a:r>
              <a:rPr lang="en-US" dirty="0"/>
              <a:t>Supporting documents</a:t>
            </a:r>
          </a:p>
          <a:p>
            <a:r>
              <a:rPr lang="en-US" dirty="0"/>
              <a:t>Assumptions</a:t>
            </a:r>
          </a:p>
          <a:p>
            <a:r>
              <a:rPr lang="en-US" dirty="0" err="1"/>
              <a:t>Docdb</a:t>
            </a:r>
            <a:r>
              <a:rPr lang="en-US" dirty="0"/>
              <a:t> #</a:t>
            </a:r>
          </a:p>
          <a:p>
            <a:r>
              <a:rPr lang="en-US" dirty="0"/>
              <a:t>Details of the estimate</a:t>
            </a:r>
          </a:p>
        </p:txBody>
      </p:sp>
      <p:sp>
        <p:nvSpPr>
          <p:cNvPr id="4" name="Date Placeholder 3"/>
          <p:cNvSpPr>
            <a:spLocks noGrp="1"/>
          </p:cNvSpPr>
          <p:nvPr>
            <p:ph type="dt" sz="half" idx="2"/>
          </p:nvPr>
        </p:nvSpPr>
        <p:spPr/>
        <p:txBody>
          <a:bodyPr/>
          <a:lstStyle/>
          <a:p>
            <a:pPr>
              <a:defRPr/>
            </a:pPr>
            <a:r>
              <a:rPr lang="en-US" smtClean="0"/>
              <a:t>12/12/17</a:t>
            </a:r>
            <a:endParaRPr lang="en-US" dirty="0"/>
          </a:p>
        </p:txBody>
      </p:sp>
      <p:sp>
        <p:nvSpPr>
          <p:cNvPr id="5" name="Footer Placeholder 4"/>
          <p:cNvSpPr>
            <a:spLocks noGrp="1"/>
          </p:cNvSpPr>
          <p:nvPr>
            <p:ph type="ftr" sz="quarter" idx="3"/>
          </p:nvPr>
        </p:nvSpPr>
        <p:spPr/>
        <p:txBody>
          <a:bodyPr/>
          <a:lstStyle/>
          <a:p>
            <a:pPr>
              <a:defRPr/>
            </a:pPr>
            <a:r>
              <a:rPr lang="fi-FI"/>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28</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5049" y="313151"/>
            <a:ext cx="4799148" cy="5965878"/>
          </a:xfrm>
          <a:prstGeom prst="rect">
            <a:avLst/>
          </a:prstGeom>
        </p:spPr>
      </p:pic>
    </p:spTree>
    <p:extLst>
      <p:ext uri="{BB962C8B-B14F-4D97-AF65-F5344CB8AC3E}">
        <p14:creationId xmlns:p14="http://schemas.microsoft.com/office/powerpoint/2010/main" val="483807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Basis of Estimate: Labor</a:t>
            </a:r>
          </a:p>
        </p:txBody>
      </p:sp>
      <p:sp>
        <p:nvSpPr>
          <p:cNvPr id="2" name="Content Placeholder 1"/>
          <p:cNvSpPr>
            <a:spLocks noGrp="1"/>
          </p:cNvSpPr>
          <p:nvPr>
            <p:ph idx="1"/>
          </p:nvPr>
        </p:nvSpPr>
        <p:spPr/>
        <p:txBody>
          <a:bodyPr/>
          <a:lstStyle/>
          <a:p>
            <a:r>
              <a:rPr lang="en-US" dirty="0"/>
              <a:t>WBS #, Description, Resource information (for P6), Hours, Notes</a:t>
            </a:r>
          </a:p>
        </p:txBody>
      </p:sp>
      <p:sp>
        <p:nvSpPr>
          <p:cNvPr id="4" name="Date Placeholder 3"/>
          <p:cNvSpPr>
            <a:spLocks noGrp="1"/>
          </p:cNvSpPr>
          <p:nvPr>
            <p:ph type="dt" sz="half" idx="2"/>
          </p:nvPr>
        </p:nvSpPr>
        <p:spPr/>
        <p:txBody>
          <a:bodyPr/>
          <a:lstStyle/>
          <a:p>
            <a:pPr>
              <a:defRPr/>
            </a:pPr>
            <a:r>
              <a:rPr lang="en-US" smtClean="0"/>
              <a:t>12/12/17</a:t>
            </a:r>
            <a:endParaRPr lang="en-US" dirty="0"/>
          </a:p>
        </p:txBody>
      </p:sp>
      <p:sp>
        <p:nvSpPr>
          <p:cNvPr id="5" name="Footer Placeholder 4"/>
          <p:cNvSpPr>
            <a:spLocks noGrp="1"/>
          </p:cNvSpPr>
          <p:nvPr>
            <p:ph type="ftr" sz="quarter" idx="3"/>
          </p:nvPr>
        </p:nvSpPr>
        <p:spPr/>
        <p:txBody>
          <a:bodyPr/>
          <a:lstStyle/>
          <a:p>
            <a:pPr>
              <a:defRPr/>
            </a:pPr>
            <a:r>
              <a:rPr lang="fi-FI"/>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29</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59207"/>
            <a:ext cx="9144000" cy="2488223"/>
          </a:xfrm>
          <a:prstGeom prst="rect">
            <a:avLst/>
          </a:prstGeom>
        </p:spPr>
      </p:pic>
    </p:spTree>
    <p:extLst>
      <p:ext uri="{BB962C8B-B14F-4D97-AF65-F5344CB8AC3E}">
        <p14:creationId xmlns:p14="http://schemas.microsoft.com/office/powerpoint/2010/main" val="971699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Cost Estimate Process</a:t>
            </a:r>
          </a:p>
        </p:txBody>
      </p:sp>
      <p:sp>
        <p:nvSpPr>
          <p:cNvPr id="2" name="Content Placeholder 1"/>
          <p:cNvSpPr>
            <a:spLocks noGrp="1"/>
          </p:cNvSpPr>
          <p:nvPr>
            <p:ph idx="1"/>
          </p:nvPr>
        </p:nvSpPr>
        <p:spPr>
          <a:xfrm>
            <a:off x="242887" y="893568"/>
            <a:ext cx="8672513" cy="5394498"/>
          </a:xfrm>
        </p:spPr>
        <p:txBody>
          <a:bodyPr/>
          <a:lstStyle/>
          <a:p>
            <a:r>
              <a:rPr lang="en-US" dirty="0" smtClean="0"/>
              <a:t>FY16/17:  $32M </a:t>
            </a:r>
          </a:p>
          <a:p>
            <a:r>
              <a:rPr lang="en-US" dirty="0" smtClean="0"/>
              <a:t>WBS </a:t>
            </a:r>
            <a:r>
              <a:rPr lang="en-US" dirty="0"/>
              <a:t>Definition</a:t>
            </a:r>
          </a:p>
          <a:p>
            <a:pPr lvl="1"/>
            <a:r>
              <a:rPr lang="en-US" dirty="0"/>
              <a:t>Dictionary &amp; Work Scope</a:t>
            </a:r>
          </a:p>
          <a:p>
            <a:pPr lvl="1"/>
            <a:endParaRPr lang="en-US" dirty="0"/>
          </a:p>
          <a:p>
            <a:r>
              <a:rPr lang="en-US" dirty="0"/>
              <a:t>Basis of Estimate</a:t>
            </a:r>
          </a:p>
          <a:p>
            <a:pPr lvl="1"/>
            <a:r>
              <a:rPr lang="en-US" dirty="0"/>
              <a:t>Labor and M&amp;S resources necessary to perform the work scope</a:t>
            </a:r>
          </a:p>
          <a:p>
            <a:pPr lvl="1"/>
            <a:r>
              <a:rPr lang="en-US" dirty="0"/>
              <a:t>Reasoning behind the estimate</a:t>
            </a:r>
          </a:p>
          <a:p>
            <a:pPr lvl="1"/>
            <a:r>
              <a:rPr lang="en-US" dirty="0"/>
              <a:t>Estimate uncertainty</a:t>
            </a:r>
          </a:p>
          <a:p>
            <a:pPr lvl="1"/>
            <a:endParaRPr lang="en-US" dirty="0"/>
          </a:p>
          <a:p>
            <a:r>
              <a:rPr lang="en-US" dirty="0"/>
              <a:t>Resource Loaded Schedule</a:t>
            </a:r>
          </a:p>
          <a:p>
            <a:pPr lvl="1"/>
            <a:r>
              <a:rPr lang="en-US" dirty="0"/>
              <a:t>Labor rates, Overheads, Escalation</a:t>
            </a:r>
          </a:p>
          <a:p>
            <a:pPr lvl="1"/>
            <a:endParaRPr lang="en-US" dirty="0"/>
          </a:p>
          <a:p>
            <a:r>
              <a:rPr lang="en-US" dirty="0"/>
              <a:t>Estimate to Complete:</a:t>
            </a:r>
            <a:r>
              <a:rPr lang="en-US" dirty="0">
                <a:solidFill>
                  <a:schemeClr val="accent6"/>
                </a:solidFill>
              </a:rPr>
              <a:t> </a:t>
            </a:r>
            <a:r>
              <a:rPr lang="en-US" dirty="0" smtClean="0">
                <a:solidFill>
                  <a:schemeClr val="accent6"/>
                </a:solidFill>
              </a:rPr>
              <a:t>	$513M</a:t>
            </a:r>
            <a:endParaRPr lang="en-US" dirty="0">
              <a:solidFill>
                <a:schemeClr val="accent6"/>
              </a:solidFill>
            </a:endParaRPr>
          </a:p>
        </p:txBody>
      </p:sp>
      <p:sp>
        <p:nvSpPr>
          <p:cNvPr id="4" name="Date Placeholder 3"/>
          <p:cNvSpPr>
            <a:spLocks noGrp="1"/>
          </p:cNvSpPr>
          <p:nvPr>
            <p:ph type="dt" sz="half" idx="2"/>
          </p:nvPr>
        </p:nvSpPr>
        <p:spPr/>
        <p:txBody>
          <a:bodyPr/>
          <a:lstStyle/>
          <a:p>
            <a:pPr>
              <a:defRPr/>
            </a:pPr>
            <a:r>
              <a:rPr lang="en-US" smtClean="0"/>
              <a:t>12/12/17</a:t>
            </a:r>
            <a:endParaRPr lang="en-US" dirty="0"/>
          </a:p>
        </p:txBody>
      </p:sp>
      <p:sp>
        <p:nvSpPr>
          <p:cNvPr id="5" name="Footer Placeholder 4"/>
          <p:cNvSpPr>
            <a:spLocks noGrp="1"/>
          </p:cNvSpPr>
          <p:nvPr>
            <p:ph type="ftr" sz="quarter" idx="3"/>
          </p:nvPr>
        </p:nvSpPr>
        <p:spPr/>
        <p:txBody>
          <a:bodyPr/>
          <a:lstStyle/>
          <a:p>
            <a:pPr>
              <a:defRPr/>
            </a:pPr>
            <a:r>
              <a:rPr lang="fi-FI"/>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553175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Basis of Estimate: M&amp;S</a:t>
            </a:r>
          </a:p>
        </p:txBody>
      </p:sp>
      <p:sp>
        <p:nvSpPr>
          <p:cNvPr id="2" name="Content Placeholder 1"/>
          <p:cNvSpPr>
            <a:spLocks noGrp="1"/>
          </p:cNvSpPr>
          <p:nvPr>
            <p:ph idx="1"/>
          </p:nvPr>
        </p:nvSpPr>
        <p:spPr/>
        <p:txBody>
          <a:bodyPr/>
          <a:lstStyle/>
          <a:p>
            <a:r>
              <a:rPr lang="en-US" dirty="0"/>
              <a:t>WBS #, Description, Procurement Type(for P6), M&amp;S input, estimate year, Notes</a:t>
            </a:r>
          </a:p>
        </p:txBody>
      </p:sp>
      <p:sp>
        <p:nvSpPr>
          <p:cNvPr id="4" name="Date Placeholder 3"/>
          <p:cNvSpPr>
            <a:spLocks noGrp="1"/>
          </p:cNvSpPr>
          <p:nvPr>
            <p:ph type="dt" sz="half" idx="2"/>
          </p:nvPr>
        </p:nvSpPr>
        <p:spPr/>
        <p:txBody>
          <a:bodyPr/>
          <a:lstStyle/>
          <a:p>
            <a:pPr>
              <a:defRPr/>
            </a:pPr>
            <a:r>
              <a:rPr lang="en-US" smtClean="0"/>
              <a:t>12/12/17</a:t>
            </a:r>
            <a:endParaRPr lang="en-US" dirty="0"/>
          </a:p>
        </p:txBody>
      </p:sp>
      <p:sp>
        <p:nvSpPr>
          <p:cNvPr id="5" name="Footer Placeholder 4"/>
          <p:cNvSpPr>
            <a:spLocks noGrp="1"/>
          </p:cNvSpPr>
          <p:nvPr>
            <p:ph type="ftr" sz="quarter" idx="3"/>
          </p:nvPr>
        </p:nvSpPr>
        <p:spPr/>
        <p:txBody>
          <a:bodyPr/>
          <a:lstStyle/>
          <a:p>
            <a:pPr>
              <a:defRPr/>
            </a:pPr>
            <a:r>
              <a:rPr lang="fi-FI"/>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30</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14503"/>
            <a:ext cx="9144000" cy="1680022"/>
          </a:xfrm>
          <a:prstGeom prst="rect">
            <a:avLst/>
          </a:prstGeom>
        </p:spPr>
      </p:pic>
    </p:spTree>
    <p:extLst>
      <p:ext uri="{BB962C8B-B14F-4D97-AF65-F5344CB8AC3E}">
        <p14:creationId xmlns:p14="http://schemas.microsoft.com/office/powerpoint/2010/main" val="1884180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Basis of Estimate  Checklist</a:t>
            </a:r>
          </a:p>
        </p:txBody>
      </p:sp>
      <p:sp>
        <p:nvSpPr>
          <p:cNvPr id="2" name="Content Placeholder 1"/>
          <p:cNvSpPr>
            <a:spLocks noGrp="1"/>
          </p:cNvSpPr>
          <p:nvPr>
            <p:ph idx="1"/>
          </p:nvPr>
        </p:nvSpPr>
        <p:spPr/>
        <p:txBody>
          <a:bodyPr/>
          <a:lstStyle/>
          <a:p>
            <a:r>
              <a:rPr lang="en-US" dirty="0"/>
              <a:t>Reviewer</a:t>
            </a:r>
          </a:p>
          <a:p>
            <a:r>
              <a:rPr lang="en-US" dirty="0"/>
              <a:t>Date, </a:t>
            </a:r>
            <a:r>
              <a:rPr lang="en-US" dirty="0" err="1"/>
              <a:t>docdb</a:t>
            </a:r>
            <a:r>
              <a:rPr lang="en-US" dirty="0"/>
              <a:t> version</a:t>
            </a:r>
          </a:p>
          <a:p>
            <a:endParaRPr lang="en-US" dirty="0"/>
          </a:p>
          <a:p>
            <a:r>
              <a:rPr lang="en-US" dirty="0"/>
              <a:t>Questions to answer</a:t>
            </a:r>
          </a:p>
          <a:p>
            <a:pPr lvl="1"/>
            <a:r>
              <a:rPr lang="en-US" dirty="0"/>
              <a:t>A 2</a:t>
            </a:r>
            <a:r>
              <a:rPr lang="en-US" baseline="30000" dirty="0"/>
              <a:t>nd</a:t>
            </a:r>
            <a:r>
              <a:rPr lang="en-US" dirty="0"/>
              <a:t> page also</a:t>
            </a:r>
          </a:p>
        </p:txBody>
      </p:sp>
      <p:sp>
        <p:nvSpPr>
          <p:cNvPr id="4" name="Date Placeholder 3"/>
          <p:cNvSpPr>
            <a:spLocks noGrp="1"/>
          </p:cNvSpPr>
          <p:nvPr>
            <p:ph type="dt" sz="half" idx="2"/>
          </p:nvPr>
        </p:nvSpPr>
        <p:spPr/>
        <p:txBody>
          <a:bodyPr/>
          <a:lstStyle/>
          <a:p>
            <a:pPr>
              <a:defRPr/>
            </a:pPr>
            <a:r>
              <a:rPr lang="en-US" smtClean="0"/>
              <a:t>12/12/17</a:t>
            </a:r>
            <a:endParaRPr lang="en-US" dirty="0"/>
          </a:p>
        </p:txBody>
      </p:sp>
      <p:sp>
        <p:nvSpPr>
          <p:cNvPr id="5" name="Footer Placeholder 4"/>
          <p:cNvSpPr>
            <a:spLocks noGrp="1"/>
          </p:cNvSpPr>
          <p:nvPr>
            <p:ph type="ftr" sz="quarter" idx="3"/>
          </p:nvPr>
        </p:nvSpPr>
        <p:spPr/>
        <p:txBody>
          <a:bodyPr/>
          <a:lstStyle/>
          <a:p>
            <a:pPr>
              <a:defRPr/>
            </a:pPr>
            <a:r>
              <a:rPr lang="fi-FI"/>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31</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3942" y="893567"/>
            <a:ext cx="4256782" cy="5399047"/>
          </a:xfrm>
          <a:prstGeom prst="rect">
            <a:avLst/>
          </a:prstGeom>
        </p:spPr>
      </p:pic>
    </p:spTree>
    <p:extLst>
      <p:ext uri="{BB962C8B-B14F-4D97-AF65-F5344CB8AC3E}">
        <p14:creationId xmlns:p14="http://schemas.microsoft.com/office/powerpoint/2010/main" val="112297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Cost Estimate </a:t>
            </a:r>
            <a:r>
              <a:rPr lang="en-US" dirty="0" smtClean="0"/>
              <a:t>Process: Contingency</a:t>
            </a:r>
            <a:endParaRPr lang="en-US" dirty="0"/>
          </a:p>
        </p:txBody>
      </p:sp>
      <p:sp>
        <p:nvSpPr>
          <p:cNvPr id="2" name="Content Placeholder 1"/>
          <p:cNvSpPr>
            <a:spLocks noGrp="1"/>
          </p:cNvSpPr>
          <p:nvPr>
            <p:ph idx="1"/>
          </p:nvPr>
        </p:nvSpPr>
        <p:spPr>
          <a:xfrm>
            <a:off x="228600" y="2079321"/>
            <a:ext cx="8672513" cy="3951592"/>
          </a:xfrm>
        </p:spPr>
        <p:txBody>
          <a:bodyPr/>
          <a:lstStyle/>
          <a:p>
            <a:r>
              <a:rPr lang="en-US" dirty="0" smtClean="0"/>
              <a:t>Estimate </a:t>
            </a:r>
            <a:r>
              <a:rPr lang="en-US" dirty="0"/>
              <a:t>Uncertainty from the Basis of Estimates</a:t>
            </a:r>
          </a:p>
          <a:p>
            <a:endParaRPr lang="en-US" dirty="0"/>
          </a:p>
          <a:p>
            <a:r>
              <a:rPr lang="en-US" dirty="0"/>
              <a:t>Risk Uncertainty from the Risk Analysis </a:t>
            </a:r>
          </a:p>
          <a:p>
            <a:endParaRPr lang="en-US" dirty="0"/>
          </a:p>
          <a:p>
            <a:r>
              <a:rPr lang="en-US" dirty="0" smtClean="0"/>
              <a:t>Project Definition/Design </a:t>
            </a:r>
            <a:r>
              <a:rPr lang="en-US" dirty="0"/>
              <a:t>Maturity from Expert Analysis</a:t>
            </a:r>
          </a:p>
        </p:txBody>
      </p:sp>
      <p:sp>
        <p:nvSpPr>
          <p:cNvPr id="4" name="Date Placeholder 3"/>
          <p:cNvSpPr>
            <a:spLocks noGrp="1"/>
          </p:cNvSpPr>
          <p:nvPr>
            <p:ph type="dt" sz="half" idx="2"/>
          </p:nvPr>
        </p:nvSpPr>
        <p:spPr/>
        <p:txBody>
          <a:bodyPr/>
          <a:lstStyle/>
          <a:p>
            <a:pPr>
              <a:defRPr/>
            </a:pPr>
            <a:r>
              <a:rPr lang="en-US" smtClean="0"/>
              <a:t>12/12/17</a:t>
            </a:r>
            <a:endParaRPr lang="en-US" dirty="0"/>
          </a:p>
        </p:txBody>
      </p:sp>
      <p:sp>
        <p:nvSpPr>
          <p:cNvPr id="5" name="Footer Placeholder 4"/>
          <p:cNvSpPr>
            <a:spLocks noGrp="1"/>
          </p:cNvSpPr>
          <p:nvPr>
            <p:ph type="ftr" sz="quarter" idx="3"/>
          </p:nvPr>
        </p:nvSpPr>
        <p:spPr/>
        <p:txBody>
          <a:bodyPr/>
          <a:lstStyle/>
          <a:p>
            <a:pPr>
              <a:defRPr/>
            </a:pPr>
            <a:r>
              <a:rPr lang="fi-FI"/>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Tree>
    <p:extLst>
      <p:ext uri="{BB962C8B-B14F-4D97-AF65-F5344CB8AC3E}">
        <p14:creationId xmlns:p14="http://schemas.microsoft.com/office/powerpoint/2010/main" val="766492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Estimate Uncertainty</a:t>
            </a:r>
          </a:p>
        </p:txBody>
      </p:sp>
      <p:sp>
        <p:nvSpPr>
          <p:cNvPr id="2" name="Content Placeholder 1"/>
          <p:cNvSpPr>
            <a:spLocks noGrp="1"/>
          </p:cNvSpPr>
          <p:nvPr>
            <p:ph idx="1"/>
          </p:nvPr>
        </p:nvSpPr>
        <p:spPr/>
        <p:txBody>
          <a:bodyPr/>
          <a:lstStyle/>
          <a:p>
            <a:r>
              <a:rPr lang="en-US" dirty="0"/>
              <a:t>Defined in PIP-II </a:t>
            </a:r>
            <a:r>
              <a:rPr lang="en-US" dirty="0" err="1"/>
              <a:t>docdb</a:t>
            </a:r>
            <a:r>
              <a:rPr lang="en-US" dirty="0"/>
              <a:t> #345</a:t>
            </a:r>
          </a:p>
          <a:p>
            <a:pPr lvl="1"/>
            <a:r>
              <a:rPr lang="en-US" dirty="0"/>
              <a:t>Categories </a:t>
            </a:r>
            <a:endParaRPr lang="en-US" dirty="0" smtClean="0"/>
          </a:p>
          <a:p>
            <a:pPr lvl="2"/>
            <a:r>
              <a:rPr lang="en-US" dirty="0" smtClean="0"/>
              <a:t>M&amp;S: 8 levels</a:t>
            </a:r>
          </a:p>
          <a:p>
            <a:pPr lvl="2"/>
            <a:r>
              <a:rPr lang="en-US" dirty="0" smtClean="0"/>
              <a:t>Labor: 8 levels</a:t>
            </a:r>
          </a:p>
          <a:p>
            <a:pPr lvl="2"/>
            <a:r>
              <a:rPr lang="en-US" dirty="0" smtClean="0"/>
              <a:t>Civil: 5 levels</a:t>
            </a:r>
            <a:endParaRPr lang="en-US" dirty="0"/>
          </a:p>
          <a:p>
            <a:pPr lvl="1"/>
            <a:r>
              <a:rPr lang="en-US" dirty="0"/>
              <a:t>OPSS </a:t>
            </a:r>
            <a:r>
              <a:rPr lang="en-US" dirty="0" smtClean="0"/>
              <a:t>Procedure as of March 2017</a:t>
            </a:r>
            <a:endParaRPr lang="en-US" dirty="0"/>
          </a:p>
          <a:p>
            <a:pPr lvl="2"/>
            <a:r>
              <a:rPr lang="en-US" dirty="0"/>
              <a:t>Procedure_12.PM-005</a:t>
            </a:r>
          </a:p>
          <a:p>
            <a:pPr lvl="2"/>
            <a:r>
              <a:rPr lang="en-US" dirty="0"/>
              <a:t>Cost Estimating Contingency </a:t>
            </a:r>
            <a:r>
              <a:rPr lang="en-US" dirty="0" smtClean="0"/>
              <a:t>Tables</a:t>
            </a:r>
          </a:p>
          <a:p>
            <a:r>
              <a:rPr lang="en-US" dirty="0" smtClean="0"/>
              <a:t>Specified at L5 in WBS in the BOE process</a:t>
            </a:r>
            <a:endParaRPr lang="en-US" dirty="0"/>
          </a:p>
        </p:txBody>
      </p:sp>
      <p:sp>
        <p:nvSpPr>
          <p:cNvPr id="4" name="Date Placeholder 3"/>
          <p:cNvSpPr>
            <a:spLocks noGrp="1"/>
          </p:cNvSpPr>
          <p:nvPr>
            <p:ph type="dt" sz="half" idx="2"/>
          </p:nvPr>
        </p:nvSpPr>
        <p:spPr/>
        <p:txBody>
          <a:bodyPr/>
          <a:lstStyle/>
          <a:p>
            <a:pPr>
              <a:defRPr/>
            </a:pPr>
            <a:r>
              <a:rPr lang="en-US" smtClean="0"/>
              <a:t>12/12/17</a:t>
            </a:r>
            <a:endParaRPr lang="en-US" dirty="0"/>
          </a:p>
        </p:txBody>
      </p:sp>
      <p:sp>
        <p:nvSpPr>
          <p:cNvPr id="5" name="Footer Placeholder 4"/>
          <p:cNvSpPr>
            <a:spLocks noGrp="1"/>
          </p:cNvSpPr>
          <p:nvPr>
            <p:ph type="ftr" sz="quarter" idx="3"/>
          </p:nvPr>
        </p:nvSpPr>
        <p:spPr/>
        <p:txBody>
          <a:bodyPr/>
          <a:lstStyle/>
          <a:p>
            <a:pPr>
              <a:defRPr/>
            </a:pPr>
            <a:r>
              <a:rPr lang="fi-FI"/>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Tree>
    <p:extLst>
      <p:ext uri="{BB962C8B-B14F-4D97-AF65-F5344CB8AC3E}">
        <p14:creationId xmlns:p14="http://schemas.microsoft.com/office/powerpoint/2010/main" val="1513238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Estimate Uncertainty</a:t>
            </a:r>
          </a:p>
        </p:txBody>
      </p:sp>
      <p:sp>
        <p:nvSpPr>
          <p:cNvPr id="2" name="Content Placeholder 1"/>
          <p:cNvSpPr>
            <a:spLocks noGrp="1"/>
          </p:cNvSpPr>
          <p:nvPr>
            <p:ph idx="1"/>
          </p:nvPr>
        </p:nvSpPr>
        <p:spPr/>
        <p:txBody>
          <a:bodyPr/>
          <a:lstStyle/>
          <a:p>
            <a:endParaRPr lang="en-US"/>
          </a:p>
        </p:txBody>
      </p:sp>
      <p:sp>
        <p:nvSpPr>
          <p:cNvPr id="4" name="Date Placeholder 3"/>
          <p:cNvSpPr>
            <a:spLocks noGrp="1"/>
          </p:cNvSpPr>
          <p:nvPr>
            <p:ph type="dt" sz="half" idx="2"/>
          </p:nvPr>
        </p:nvSpPr>
        <p:spPr/>
        <p:txBody>
          <a:bodyPr/>
          <a:lstStyle/>
          <a:p>
            <a:pPr>
              <a:defRPr/>
            </a:pPr>
            <a:r>
              <a:rPr lang="en-US" smtClean="0"/>
              <a:t>12/12/17</a:t>
            </a:r>
            <a:endParaRPr lang="en-US" dirty="0"/>
          </a:p>
        </p:txBody>
      </p:sp>
      <p:sp>
        <p:nvSpPr>
          <p:cNvPr id="5" name="Footer Placeholder 4"/>
          <p:cNvSpPr>
            <a:spLocks noGrp="1"/>
          </p:cNvSpPr>
          <p:nvPr>
            <p:ph type="ftr" sz="quarter" idx="3"/>
          </p:nvPr>
        </p:nvSpPr>
        <p:spPr/>
        <p:txBody>
          <a:bodyPr/>
          <a:lstStyle/>
          <a:p>
            <a:pPr>
              <a:defRPr/>
            </a:pPr>
            <a:r>
              <a:rPr lang="fi-FI"/>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942" y="910399"/>
            <a:ext cx="8805797" cy="5381666"/>
          </a:xfrm>
          <a:prstGeom prst="rect">
            <a:avLst/>
          </a:prstGeom>
        </p:spPr>
      </p:pic>
    </p:spTree>
    <p:extLst>
      <p:ext uri="{BB962C8B-B14F-4D97-AF65-F5344CB8AC3E}">
        <p14:creationId xmlns:p14="http://schemas.microsoft.com/office/powerpoint/2010/main" val="142868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Estimate Uncertainty</a:t>
            </a:r>
          </a:p>
        </p:txBody>
      </p:sp>
      <p:sp>
        <p:nvSpPr>
          <p:cNvPr id="4" name="Date Placeholder 3"/>
          <p:cNvSpPr>
            <a:spLocks noGrp="1"/>
          </p:cNvSpPr>
          <p:nvPr>
            <p:ph type="dt" sz="half" idx="2"/>
          </p:nvPr>
        </p:nvSpPr>
        <p:spPr/>
        <p:txBody>
          <a:bodyPr/>
          <a:lstStyle/>
          <a:p>
            <a:pPr>
              <a:defRPr/>
            </a:pPr>
            <a:r>
              <a:rPr lang="en-US" smtClean="0"/>
              <a:t>12/12/17</a:t>
            </a:r>
            <a:endParaRPr lang="en-US" dirty="0"/>
          </a:p>
        </p:txBody>
      </p:sp>
      <p:sp>
        <p:nvSpPr>
          <p:cNvPr id="5" name="Footer Placeholder 4"/>
          <p:cNvSpPr>
            <a:spLocks noGrp="1"/>
          </p:cNvSpPr>
          <p:nvPr>
            <p:ph type="ftr" sz="quarter" idx="3"/>
          </p:nvPr>
        </p:nvSpPr>
        <p:spPr/>
        <p:txBody>
          <a:bodyPr/>
          <a:lstStyle/>
          <a:p>
            <a:pPr>
              <a:defRPr/>
            </a:pPr>
            <a:r>
              <a:rPr lang="fi-FI"/>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419" y="893568"/>
            <a:ext cx="8388170" cy="5415374"/>
          </a:xfrm>
          <a:prstGeom prst="rect">
            <a:avLst/>
          </a:prstGeom>
        </p:spPr>
      </p:pic>
    </p:spTree>
    <p:extLst>
      <p:ext uri="{BB962C8B-B14F-4D97-AF65-F5344CB8AC3E}">
        <p14:creationId xmlns:p14="http://schemas.microsoft.com/office/powerpoint/2010/main" val="305607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Estimate Uncertainty</a:t>
            </a:r>
          </a:p>
        </p:txBody>
      </p:sp>
      <p:sp>
        <p:nvSpPr>
          <p:cNvPr id="4" name="Date Placeholder 3"/>
          <p:cNvSpPr>
            <a:spLocks noGrp="1"/>
          </p:cNvSpPr>
          <p:nvPr>
            <p:ph type="dt" sz="half" idx="2"/>
          </p:nvPr>
        </p:nvSpPr>
        <p:spPr/>
        <p:txBody>
          <a:bodyPr/>
          <a:lstStyle/>
          <a:p>
            <a:pPr>
              <a:defRPr/>
            </a:pPr>
            <a:r>
              <a:rPr lang="en-US" smtClean="0"/>
              <a:t>12/12/17</a:t>
            </a:r>
            <a:endParaRPr lang="en-US" dirty="0"/>
          </a:p>
        </p:txBody>
      </p:sp>
      <p:sp>
        <p:nvSpPr>
          <p:cNvPr id="5" name="Footer Placeholder 4"/>
          <p:cNvSpPr>
            <a:spLocks noGrp="1"/>
          </p:cNvSpPr>
          <p:nvPr>
            <p:ph type="ftr" sz="quarter" idx="3"/>
          </p:nvPr>
        </p:nvSpPr>
        <p:spPr/>
        <p:txBody>
          <a:bodyPr/>
          <a:lstStyle/>
          <a:p>
            <a:pPr>
              <a:defRPr/>
            </a:pPr>
            <a:r>
              <a:rPr lang="fi-FI"/>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419" y="893568"/>
            <a:ext cx="7474809" cy="5351284"/>
          </a:xfrm>
          <a:prstGeom prst="rect">
            <a:avLst/>
          </a:prstGeom>
        </p:spPr>
      </p:pic>
    </p:spTree>
    <p:extLst>
      <p:ext uri="{BB962C8B-B14F-4D97-AF65-F5344CB8AC3E}">
        <p14:creationId xmlns:p14="http://schemas.microsoft.com/office/powerpoint/2010/main" val="1712793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Basis of Estimate: Estimate Uncertainty</a:t>
            </a:r>
          </a:p>
        </p:txBody>
      </p:sp>
      <p:sp>
        <p:nvSpPr>
          <p:cNvPr id="2" name="Content Placeholder 1"/>
          <p:cNvSpPr>
            <a:spLocks noGrp="1"/>
          </p:cNvSpPr>
          <p:nvPr>
            <p:ph idx="1"/>
          </p:nvPr>
        </p:nvSpPr>
        <p:spPr/>
        <p:txBody>
          <a:bodyPr/>
          <a:lstStyle/>
          <a:p>
            <a:r>
              <a:rPr lang="en-US" dirty="0" smtClean="0"/>
              <a:t>Example:  </a:t>
            </a:r>
            <a:r>
              <a:rPr lang="en-US" dirty="0" err="1" smtClean="0"/>
              <a:t>Docdb</a:t>
            </a:r>
            <a:r>
              <a:rPr lang="en-US" dirty="0" smtClean="0"/>
              <a:t> #938</a:t>
            </a:r>
          </a:p>
          <a:p>
            <a:pPr lvl="1"/>
            <a:r>
              <a:rPr lang="en-US" dirty="0" smtClean="0"/>
              <a:t>121.3.7.4.6 LB650 2</a:t>
            </a:r>
            <a:r>
              <a:rPr lang="en-US" baseline="30000" dirty="0" smtClean="0"/>
              <a:t>nd</a:t>
            </a:r>
            <a:r>
              <a:rPr lang="en-US" dirty="0" smtClean="0"/>
              <a:t>-11</a:t>
            </a:r>
            <a:r>
              <a:rPr lang="en-US" baseline="30000" dirty="0" smtClean="0"/>
              <a:t>th</a:t>
            </a:r>
            <a:r>
              <a:rPr lang="en-US" dirty="0" smtClean="0"/>
              <a:t> CM Test</a:t>
            </a:r>
          </a:p>
          <a:p>
            <a:r>
              <a:rPr lang="en-US" dirty="0" smtClean="0"/>
              <a:t>WBS </a:t>
            </a:r>
            <a:r>
              <a:rPr lang="en-US" dirty="0"/>
              <a:t>#, Resource Type, Type of Estimate, </a:t>
            </a:r>
            <a:r>
              <a:rPr lang="en-US" dirty="0" smtClean="0"/>
              <a:t>Description, Range</a:t>
            </a:r>
            <a:r>
              <a:rPr lang="en-US" dirty="0"/>
              <a:t>, Assigned </a:t>
            </a:r>
            <a:r>
              <a:rPr lang="en-US" dirty="0" smtClean="0"/>
              <a:t>Uncertainty, Justification</a:t>
            </a:r>
          </a:p>
        </p:txBody>
      </p:sp>
      <p:sp>
        <p:nvSpPr>
          <p:cNvPr id="4" name="Date Placeholder 3"/>
          <p:cNvSpPr>
            <a:spLocks noGrp="1"/>
          </p:cNvSpPr>
          <p:nvPr>
            <p:ph type="dt" sz="half" idx="2"/>
          </p:nvPr>
        </p:nvSpPr>
        <p:spPr/>
        <p:txBody>
          <a:bodyPr/>
          <a:lstStyle/>
          <a:p>
            <a:pPr>
              <a:defRPr/>
            </a:pPr>
            <a:r>
              <a:rPr lang="en-US" smtClean="0"/>
              <a:t>12/12/17</a:t>
            </a:r>
            <a:endParaRPr lang="en-US" dirty="0"/>
          </a:p>
        </p:txBody>
      </p:sp>
      <p:sp>
        <p:nvSpPr>
          <p:cNvPr id="5" name="Footer Placeholder 4"/>
          <p:cNvSpPr>
            <a:spLocks noGrp="1"/>
          </p:cNvSpPr>
          <p:nvPr>
            <p:ph type="ftr" sz="quarter" idx="3"/>
          </p:nvPr>
        </p:nvSpPr>
        <p:spPr/>
        <p:txBody>
          <a:bodyPr/>
          <a:lstStyle/>
          <a:p>
            <a:pPr>
              <a:defRPr/>
            </a:pPr>
            <a:r>
              <a:rPr lang="fi-FI"/>
              <a:t>Paul Derwent | Cost Range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4" y="3158318"/>
            <a:ext cx="9144000" cy="1419938"/>
          </a:xfrm>
          <a:prstGeom prst="rect">
            <a:avLst/>
          </a:prstGeom>
        </p:spPr>
      </p:pic>
    </p:spTree>
    <p:extLst>
      <p:ext uri="{BB962C8B-B14F-4D97-AF65-F5344CB8AC3E}">
        <p14:creationId xmlns:p14="http://schemas.microsoft.com/office/powerpoint/2010/main" val="632611640"/>
      </p:ext>
    </p:extLst>
  </p:cSld>
  <p:clrMapOvr>
    <a:masterClrMapping/>
  </p:clrMapOvr>
</p:sld>
</file>

<file path=ppt/theme/theme1.xml><?xml version="1.0" encoding="utf-8"?>
<a:theme xmlns:a="http://schemas.openxmlformats.org/drawingml/2006/main" name="FermilabPartnerships_PPT_090915">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3D17A152F8CA44A95588D9440E0A03" ma:contentTypeVersion="3" ma:contentTypeDescription="Create a new document." ma:contentTypeScope="" ma:versionID="a2ac3a4fb08969989250a758a5950be2">
  <xsd:schema xmlns:xsd="http://www.w3.org/2001/XMLSchema" xmlns:xs="http://www.w3.org/2001/XMLSchema" xmlns:p="http://schemas.microsoft.com/office/2006/metadata/properties" xmlns:ns1="http://schemas.microsoft.com/sharepoint/v3" targetNamespace="http://schemas.microsoft.com/office/2006/metadata/properties" ma:root="true" ma:fieldsID="bc46782115e7dfa4fabf0fe74a7b68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CB6ABB5-8F35-4442-A096-1590B930434D}">
  <ds:schemaRefs>
    <ds:schemaRef ds:uri="http://schemas.microsoft.com/sharepoint/v3/contenttype/forms"/>
  </ds:schemaRefs>
</ds:datastoreItem>
</file>

<file path=customXml/itemProps2.xml><?xml version="1.0" encoding="utf-8"?>
<ds:datastoreItem xmlns:ds="http://schemas.openxmlformats.org/officeDocument/2006/customXml" ds:itemID="{4CB03382-2E78-4944-BB95-D9CE5573A4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92619A-EA3F-48C6-8353-0E1D78874E9E}">
  <ds:schemaRefs>
    <ds:schemaRef ds:uri="http://schemas.microsoft.com/office/2006/documentManagement/types"/>
    <ds:schemaRef ds:uri="http://www.w3.org/XML/1998/namespace"/>
    <ds:schemaRef ds:uri="http://purl.org/dc/elements/1.1/"/>
    <ds:schemaRef ds:uri="http://schemas.microsoft.com/office/2006/metadata/properties"/>
    <ds:schemaRef ds:uri="http://schemas.openxmlformats.org/package/2006/metadata/core-properties"/>
    <ds:schemaRef ds:uri="http://purl.org/dc/terms/"/>
    <ds:schemaRef ds:uri="http://purl.org/dc/dcmitype/"/>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FNAL_Partnership_PowerPoint_4x3_100716</Template>
  <TotalTime>12731</TotalTime>
  <Words>2144</Words>
  <Application>Microsoft Macintosh PowerPoint</Application>
  <PresentationFormat>On-screen Show (4:3)</PresentationFormat>
  <Paragraphs>349</Paragraphs>
  <Slides>31</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Geneva</vt:lpstr>
      <vt:lpstr>Helvetica</vt:lpstr>
      <vt:lpstr>ＭＳ Ｐゴシック</vt:lpstr>
      <vt:lpstr>FermilabPartnerships_PPT_090915</vt:lpstr>
      <vt:lpstr>PowerPoint Presentation</vt:lpstr>
      <vt:lpstr>Paul Derwent</vt:lpstr>
      <vt:lpstr>Cost Estimate Process</vt:lpstr>
      <vt:lpstr>Cost Estimate Process: Contingency</vt:lpstr>
      <vt:lpstr>Estimate Uncertainty</vt:lpstr>
      <vt:lpstr>Estimate Uncertainty</vt:lpstr>
      <vt:lpstr>Estimate Uncertainty</vt:lpstr>
      <vt:lpstr>Estimate Uncertainty</vt:lpstr>
      <vt:lpstr>Basis of Estimate: Estimate Uncertainty</vt:lpstr>
      <vt:lpstr>Estimate Uncertainty</vt:lpstr>
      <vt:lpstr>Cost Distribution – Estimate Quality</vt:lpstr>
      <vt:lpstr>PIP-II Risk Cost and Schedule Impact (PRA &amp; P6)</vt:lpstr>
      <vt:lpstr>Project Definition: DOE Cost Estimating Guide</vt:lpstr>
      <vt:lpstr>Three approaches to Project Definition </vt:lpstr>
      <vt:lpstr>Design Maturity : Technical Accelerator Scope</vt:lpstr>
      <vt:lpstr>Technology Readiness Levels</vt:lpstr>
      <vt:lpstr>Process</vt:lpstr>
      <vt:lpstr>Technical Maturity : DOE G413.3-4A </vt:lpstr>
      <vt:lpstr>Design Maturity : Conventional Facilities</vt:lpstr>
      <vt:lpstr>Conventional Facilities: Project Definition Rating Index</vt:lpstr>
      <vt:lpstr>PDRI</vt:lpstr>
      <vt:lpstr>PDRI</vt:lpstr>
      <vt:lpstr>Project Definition</vt:lpstr>
      <vt:lpstr>Accuracy Range vs Project Definition</vt:lpstr>
      <vt:lpstr>Summary:  Methodology</vt:lpstr>
      <vt:lpstr>TPC Calculation</vt:lpstr>
      <vt:lpstr>END</vt:lpstr>
      <vt:lpstr>Basis of Estimate </vt:lpstr>
      <vt:lpstr>Basis of Estimate: Labor</vt:lpstr>
      <vt:lpstr>Basis of Estimate: M&amp;S</vt:lpstr>
      <vt:lpstr>Basis of Estimate  Checklist</vt:lpstr>
    </vt:vector>
  </TitlesOfParts>
  <Company>Sandbox Studio</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L Kaducak</dc:creator>
  <cp:lastModifiedBy>Paul Derwent</cp:lastModifiedBy>
  <cp:revision>187</cp:revision>
  <cp:lastPrinted>2014-01-20T19:40:21Z</cp:lastPrinted>
  <dcterms:created xsi:type="dcterms:W3CDTF">2017-04-21T15:07:14Z</dcterms:created>
  <dcterms:modified xsi:type="dcterms:W3CDTF">2017-12-04T17:25:14Z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0x010100243D17A152F8CA44A95588D9440E0A03</vt:lpwstr>
  </property>
</Properties>
</file>