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6" r:id="rId5"/>
    <p:sldId id="319" r:id="rId6"/>
    <p:sldId id="343" r:id="rId7"/>
    <p:sldId id="327" r:id="rId8"/>
    <p:sldId id="328" r:id="rId9"/>
    <p:sldId id="329" r:id="rId10"/>
    <p:sldId id="297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40" r:id="rId19"/>
    <p:sldId id="338" r:id="rId20"/>
    <p:sldId id="341" r:id="rId21"/>
    <p:sldId id="342" r:id="rId22"/>
    <p:sldId id="317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704" userDrawn="1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0" userDrawn="1">
          <p15:clr>
            <a:srgbClr val="A4A3A4"/>
          </p15:clr>
        </p15:guide>
        <p15:guide id="13" pos="4632">
          <p15:clr>
            <a:srgbClr val="A4A3A4"/>
          </p15:clr>
        </p15:guide>
        <p15:guide id="14" pos="44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 snapToObjects="1" showGuides="1">
      <p:cViewPr varScale="1">
        <p:scale>
          <a:sx n="123" d="100"/>
          <a:sy n="123" d="100"/>
        </p:scale>
        <p:origin x="221" y="77"/>
      </p:cViewPr>
      <p:guideLst>
        <p:guide orient="horz" pos="4142"/>
        <p:guide orient="horz" pos="3655"/>
        <p:guide orient="horz" pos="1704"/>
        <p:guide orient="horz" pos="688"/>
        <p:guide orient="horz" pos="2808"/>
        <p:guide orient="horz" pos="174"/>
        <p:guide orient="horz" pos="128"/>
        <p:guide pos="5621"/>
        <p:guide pos="136"/>
        <p:guide pos="589"/>
        <p:guide pos="3572"/>
        <p:guide pos="5160"/>
        <p:guide pos="4632"/>
        <p:guide pos="44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8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34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47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51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0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68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2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2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3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3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3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3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5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10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2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4D31AA-EA31-448A-BFDA-51B7811B795C}"/>
              </a:ext>
            </a:extLst>
          </p:cNvPr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842A3D5-7AD5-40BD-B674-DC6B4C8ABEF7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France/CEA/Irfu,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Steve Dixon</a:t>
            </a:r>
          </a:p>
          <a:p>
            <a:r>
              <a:rPr lang="en-US" dirty="0"/>
              <a:t>PIP-II DOE Independent Project Review</a:t>
            </a:r>
          </a:p>
          <a:p>
            <a:r>
              <a:rPr lang="en-US" dirty="0"/>
              <a:t>12-14 December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WBS 121.5 – Conventional Facilities</a:t>
            </a:r>
          </a:p>
          <a:p>
            <a:r>
              <a:rPr lang="en-US" sz="1800" dirty="0"/>
              <a:t>CD-1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Guiding Principles for Sustainable Federal Buildings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98" y="1092200"/>
            <a:ext cx="3882987" cy="5025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259424" cy="4987867"/>
          </a:xfrm>
        </p:spPr>
        <p:txBody>
          <a:bodyPr/>
          <a:lstStyle/>
          <a:p>
            <a:r>
              <a:rPr lang="en-US" sz="2200" dirty="0"/>
              <a:t>Requirements:</a:t>
            </a:r>
          </a:p>
          <a:p>
            <a:pPr lvl="1"/>
            <a:r>
              <a:rPr lang="en-US" sz="2000" dirty="0"/>
              <a:t>Executive Order 13963</a:t>
            </a:r>
          </a:p>
          <a:p>
            <a:pPr lvl="1"/>
            <a:r>
              <a:rPr lang="en-US" sz="2000" dirty="0"/>
              <a:t>Guiding Principles for Sustainable Federal Buildings;</a:t>
            </a:r>
          </a:p>
          <a:p>
            <a:r>
              <a:rPr lang="en-US" sz="2200" dirty="0"/>
              <a:t>Compliance with 20 metrics required for new buildings;</a:t>
            </a:r>
          </a:p>
          <a:p>
            <a:r>
              <a:rPr lang="en-US" sz="2200" dirty="0"/>
              <a:t>Does not include process loads</a:t>
            </a:r>
          </a:p>
          <a:p>
            <a:r>
              <a:rPr lang="en-US" sz="2200" dirty="0"/>
              <a:t>Implementation process through design and construction;</a:t>
            </a:r>
          </a:p>
          <a:p>
            <a:r>
              <a:rPr lang="en-US" sz="2200" dirty="0"/>
              <a:t>Strategy document was signed in July 2017;</a:t>
            </a:r>
          </a:p>
          <a:p>
            <a:r>
              <a:rPr lang="en-US" sz="2200" dirty="0"/>
              <a:t>PIP-II-doc-184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540" y="3436716"/>
            <a:ext cx="2166435" cy="2803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88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Guiding Principles for Sustainable Federal Buildings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98" y="1092200"/>
            <a:ext cx="3882986" cy="5025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98" y="3299243"/>
            <a:ext cx="3882986" cy="1841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/>
          <p:cNvSpPr/>
          <p:nvPr/>
        </p:nvSpPr>
        <p:spPr>
          <a:xfrm>
            <a:off x="5136995" y="2937353"/>
            <a:ext cx="3059268" cy="1520347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04784" y="3604720"/>
            <a:ext cx="932211" cy="4468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9419" y="1171131"/>
            <a:ext cx="3576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Energy Goal: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Energy performance goal is to achieve at least 30% better than ASHRAE baseline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9488" y="4502150"/>
            <a:ext cx="3070831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79488" y="4603750"/>
            <a:ext cx="2030412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5142038"/>
            <a:ext cx="3140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From the text portion of the Strategy Document</a:t>
            </a:r>
          </a:p>
        </p:txBody>
      </p:sp>
    </p:spTree>
    <p:extLst>
      <p:ext uri="{BB962C8B-B14F-4D97-AF65-F5344CB8AC3E}">
        <p14:creationId xmlns:p14="http://schemas.microsoft.com/office/powerpoint/2010/main" val="4125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Guiding Principles for Sustainable Federal Buildings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414" y="1338930"/>
            <a:ext cx="3882986" cy="4531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3864" t="38265" r="6401"/>
          <a:stretch/>
        </p:blipFill>
        <p:spPr>
          <a:xfrm>
            <a:off x="190339" y="2994608"/>
            <a:ext cx="5190978" cy="1328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/>
          <p:cNvSpPr/>
          <p:nvPr/>
        </p:nvSpPr>
        <p:spPr>
          <a:xfrm>
            <a:off x="5136994" y="2937354"/>
            <a:ext cx="3882987" cy="1258866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28932" y="3604720"/>
            <a:ext cx="1008066" cy="1561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1797" y="1157676"/>
            <a:ext cx="4606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Metering Goal</a:t>
            </a:r>
          </a:p>
          <a:p>
            <a:r>
              <a:rPr lang="en-US" sz="2000" dirty="0">
                <a:solidFill>
                  <a:srgbClr val="C00000"/>
                </a:solidFill>
              </a:rPr>
              <a:t>Install building level meters for electricity, industrial cooling water, natural gas and chilled water.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4895" y="4277853"/>
            <a:ext cx="1127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A/E firm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responsibilities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05072" y="4277853"/>
            <a:ext cx="1127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Subcontractor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responsibilities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1402" y="5905996"/>
            <a:ext cx="4261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/>
              <a:t>From the Implementation Plan portion of the Strategy Document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3344" y="4312469"/>
            <a:ext cx="1127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202546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Guiding Principles for Sustainable Federal Buildings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8451936" cy="4987867"/>
          </a:xfrm>
        </p:spPr>
        <p:txBody>
          <a:bodyPr/>
          <a:lstStyle/>
          <a:p>
            <a:r>
              <a:rPr lang="en-US" sz="2800" dirty="0"/>
              <a:t>Conceptual Phase </a:t>
            </a:r>
          </a:p>
          <a:p>
            <a:pPr lvl="1"/>
            <a:r>
              <a:rPr lang="en-US" dirty="0">
                <a:ea typeface="Geneva" charset="0"/>
              </a:rPr>
              <a:t>Established Goals;</a:t>
            </a:r>
          </a:p>
          <a:p>
            <a:pPr lvl="1"/>
            <a:r>
              <a:rPr lang="en-US" sz="2400" dirty="0">
                <a:ea typeface="Geneva" charset="0"/>
              </a:rPr>
              <a:t>Assigned Responsibilities;</a:t>
            </a:r>
          </a:p>
          <a:p>
            <a:pPr lvl="1"/>
            <a:r>
              <a:rPr lang="en-US" sz="2400" dirty="0">
                <a:ea typeface="Geneva" charset="0"/>
              </a:rPr>
              <a:t>Reviewed and approved strategy;</a:t>
            </a:r>
          </a:p>
          <a:p>
            <a:r>
              <a:rPr lang="en-US" sz="2800" dirty="0"/>
              <a:t>Currently </a:t>
            </a:r>
            <a:r>
              <a:rPr lang="en-US" sz="2800" b="1" dirty="0"/>
              <a:t>~15% </a:t>
            </a:r>
            <a:r>
              <a:rPr lang="en-US" sz="2800" dirty="0"/>
              <a:t>complete with compliance;</a:t>
            </a:r>
            <a:endParaRPr lang="en-US" sz="2600" dirty="0">
              <a:ea typeface="Geneva" charset="0"/>
            </a:endParaRPr>
          </a:p>
          <a:p>
            <a:r>
              <a:rPr lang="en-US" sz="2800" dirty="0"/>
              <a:t>Next Steps:</a:t>
            </a:r>
          </a:p>
          <a:p>
            <a:pPr lvl="1"/>
            <a:r>
              <a:rPr lang="en-US" dirty="0"/>
              <a:t>Goals and Expectations will be included in both architect/engineer (A/E) and construction subcontracts;</a:t>
            </a:r>
          </a:p>
          <a:p>
            <a:pPr lvl="1"/>
            <a:r>
              <a:rPr lang="en-US" dirty="0"/>
              <a:t>Periodic updates to the implementation plan;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CD-2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095909"/>
            <a:ext cx="4127500" cy="5139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/>
          <p:cNvSpPr/>
          <p:nvPr/>
        </p:nvSpPr>
        <p:spPr>
          <a:xfrm>
            <a:off x="84934" y="4475221"/>
            <a:ext cx="4475636" cy="29108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96364" y="2705100"/>
            <a:ext cx="4475636" cy="29108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101600" y="3111188"/>
            <a:ext cx="4475636" cy="20922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08202" y="2637258"/>
            <a:ext cx="3303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Implementation Plan in place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8202" y="2996189"/>
            <a:ext cx="2810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Reviews included in plan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8202" y="4394912"/>
            <a:ext cx="12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Underway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84934" y="2242696"/>
            <a:ext cx="4475636" cy="39865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08202" y="2243532"/>
            <a:ext cx="152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Plan in place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8202" y="4712665"/>
            <a:ext cx="4207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accent6"/>
                </a:solidFill>
              </a:rPr>
              <a:t>DOE G413.3-12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“a project management tool designed to increase the likelihood of project success by improving project scope definition, specifically by identifying deficiencies in scope definition early during the front-end planning process” </a:t>
            </a:r>
          </a:p>
        </p:txBody>
      </p:sp>
    </p:spTree>
    <p:extLst>
      <p:ext uri="{BB962C8B-B14F-4D97-AF65-F5344CB8AC3E}">
        <p14:creationId xmlns:p14="http://schemas.microsoft.com/office/powerpoint/2010/main" val="277246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Project Definition Rating Index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8451936" cy="4987867"/>
          </a:xfrm>
        </p:spPr>
        <p:txBody>
          <a:bodyPr/>
          <a:lstStyle/>
          <a:p>
            <a:r>
              <a:rPr lang="en-US" dirty="0"/>
              <a:t>Project Management Tool</a:t>
            </a:r>
          </a:p>
          <a:p>
            <a:pPr lvl="1"/>
            <a:r>
              <a:rPr lang="en-US" dirty="0">
                <a:ea typeface="Geneva" charset="0"/>
              </a:rPr>
              <a:t>DOE Guide 413.3-12 </a:t>
            </a:r>
            <a:r>
              <a:rPr lang="en-US" i="1" dirty="0">
                <a:ea typeface="Geneva" charset="0"/>
              </a:rPr>
              <a:t>Project Definition Rating Index Guide for Traditional Nuclear and Non-Nuclear Construction Projects;</a:t>
            </a:r>
          </a:p>
          <a:p>
            <a:pPr lvl="1"/>
            <a:r>
              <a:rPr lang="en-US" sz="2400" dirty="0">
                <a:ea typeface="Geneva" charset="0"/>
              </a:rPr>
              <a:t>Based on numerical project management tool developed by Construction Industry Institute;</a:t>
            </a:r>
          </a:p>
          <a:p>
            <a:pPr lvl="1"/>
            <a:r>
              <a:rPr lang="en-US" sz="2400" dirty="0">
                <a:ea typeface="Geneva" charset="0"/>
              </a:rPr>
              <a:t>Measures the degree of scope development for traditional construction projects;</a:t>
            </a:r>
          </a:p>
          <a:p>
            <a:r>
              <a:rPr lang="en-US" dirty="0"/>
              <a:t>Tool:</a:t>
            </a:r>
          </a:p>
          <a:p>
            <a:pPr lvl="1"/>
            <a:r>
              <a:rPr lang="en-US" b="1" dirty="0"/>
              <a:t>5</a:t>
            </a:r>
            <a:r>
              <a:rPr lang="en-US" dirty="0"/>
              <a:t> major elements;</a:t>
            </a:r>
          </a:p>
          <a:p>
            <a:pPr lvl="1"/>
            <a:r>
              <a:rPr lang="en-US" b="1" dirty="0"/>
              <a:t>73</a:t>
            </a:r>
            <a:r>
              <a:rPr lang="en-US" dirty="0"/>
              <a:t> scope definition sub-elements;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73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Project Definition Rating Index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05432"/>
            <a:ext cx="4354395" cy="5091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320" y="3420725"/>
            <a:ext cx="4259495" cy="2777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96" y="1264104"/>
            <a:ext cx="5287942" cy="1133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316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Project Definition Rating Index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8451936" cy="4987867"/>
          </a:xfrm>
        </p:spPr>
        <p:txBody>
          <a:bodyPr/>
          <a:lstStyle/>
          <a:p>
            <a:r>
              <a:rPr lang="en-US" dirty="0"/>
              <a:t>First Pass</a:t>
            </a:r>
          </a:p>
          <a:p>
            <a:pPr lvl="1"/>
            <a:r>
              <a:rPr lang="en-US" dirty="0">
                <a:ea typeface="Geneva" charset="0"/>
              </a:rPr>
              <a:t>PIP-II project office;</a:t>
            </a:r>
          </a:p>
          <a:p>
            <a:pPr lvl="1"/>
            <a:r>
              <a:rPr lang="en-US" sz="2400" dirty="0">
                <a:ea typeface="Geneva" charset="0"/>
              </a:rPr>
              <a:t>Scored </a:t>
            </a:r>
            <a:r>
              <a:rPr lang="en-US" sz="2400" b="1" dirty="0">
                <a:solidFill>
                  <a:schemeClr val="accent3"/>
                </a:solidFill>
                <a:ea typeface="Geneva" charset="0"/>
              </a:rPr>
              <a:t>613</a:t>
            </a:r>
            <a:r>
              <a:rPr lang="en-US" sz="2400" dirty="0">
                <a:ea typeface="Geneva" charset="0"/>
              </a:rPr>
              <a:t> at CD-1 level</a:t>
            </a:r>
          </a:p>
          <a:p>
            <a:pPr lvl="1"/>
            <a:endParaRPr lang="en-US" sz="2400" dirty="0">
              <a:ea typeface="Geneva" charset="0"/>
            </a:endParaRPr>
          </a:p>
          <a:p>
            <a:pPr lvl="1"/>
            <a:endParaRPr lang="en-US" sz="2400" dirty="0">
              <a:ea typeface="Geneva" charset="0"/>
            </a:endParaRPr>
          </a:p>
          <a:p>
            <a:pPr lvl="1"/>
            <a:endParaRPr lang="en-US" sz="2400" dirty="0">
              <a:ea typeface="Geneva" charset="0"/>
            </a:endParaRPr>
          </a:p>
          <a:p>
            <a:pPr lvl="1"/>
            <a:r>
              <a:rPr lang="en-US" sz="2400" dirty="0">
                <a:ea typeface="Geneva" charset="0"/>
              </a:rPr>
              <a:t>PIP-II-doc-1230</a:t>
            </a:r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Review with the A/E project team;</a:t>
            </a:r>
          </a:p>
          <a:p>
            <a:pPr lvl="1"/>
            <a:r>
              <a:rPr lang="en-US" dirty="0"/>
              <a:t>Continue to review throughout project life cycle;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2271300"/>
            <a:ext cx="7935134" cy="137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795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/>
              <a:t>Path to CD-1</a:t>
            </a:r>
          </a:p>
          <a:p>
            <a:pPr lvl="1"/>
            <a:r>
              <a:rPr lang="en-US" dirty="0"/>
              <a:t>Conceptual Design - </a:t>
            </a:r>
            <a:r>
              <a:rPr lang="en-US" b="1" dirty="0">
                <a:solidFill>
                  <a:srgbClr val="C00000"/>
                </a:solidFill>
              </a:rPr>
              <a:t>Complete;</a:t>
            </a:r>
          </a:p>
          <a:p>
            <a:pPr lvl="1"/>
            <a:r>
              <a:rPr lang="en-US" dirty="0"/>
              <a:t>Conceptual Design Report - </a:t>
            </a:r>
            <a:r>
              <a:rPr lang="en-US" b="1" dirty="0">
                <a:solidFill>
                  <a:srgbClr val="C00000"/>
                </a:solidFill>
              </a:rPr>
              <a:t>Complete;</a:t>
            </a:r>
          </a:p>
          <a:p>
            <a:pPr lvl="1"/>
            <a:r>
              <a:rPr lang="en-US" dirty="0"/>
              <a:t>Design Review - </a:t>
            </a:r>
            <a:r>
              <a:rPr lang="en-US" b="1" dirty="0">
                <a:solidFill>
                  <a:srgbClr val="C00000"/>
                </a:solidFill>
              </a:rPr>
              <a:t>Complete;</a:t>
            </a:r>
          </a:p>
          <a:p>
            <a:pPr lvl="1"/>
            <a:r>
              <a:rPr lang="en-US" dirty="0"/>
              <a:t>One-for-One Replacement Strategy - </a:t>
            </a:r>
            <a:r>
              <a:rPr lang="en-US" b="1" dirty="0">
                <a:solidFill>
                  <a:srgbClr val="C00000"/>
                </a:solidFill>
              </a:rPr>
              <a:t>Complete;</a:t>
            </a:r>
          </a:p>
          <a:p>
            <a:pPr lvl="1"/>
            <a:r>
              <a:rPr lang="en-US" dirty="0"/>
              <a:t>HPSB Documentation - </a:t>
            </a:r>
            <a:r>
              <a:rPr lang="en-US" b="1" dirty="0">
                <a:solidFill>
                  <a:srgbClr val="C00000"/>
                </a:solidFill>
              </a:rPr>
              <a:t>Complete;</a:t>
            </a:r>
          </a:p>
          <a:p>
            <a:pPr lvl="1"/>
            <a:endParaRPr lang="en-US" dirty="0"/>
          </a:p>
          <a:p>
            <a:r>
              <a:rPr lang="en-US" dirty="0"/>
              <a:t>CD-2 Requirements</a:t>
            </a:r>
          </a:p>
          <a:p>
            <a:pPr lvl="1"/>
            <a:r>
              <a:rPr lang="en-US" dirty="0"/>
              <a:t>Complete Preliminary and/or Final Design – </a:t>
            </a:r>
            <a:r>
              <a:rPr lang="en-US" dirty="0">
                <a:solidFill>
                  <a:schemeClr val="accent2"/>
                </a:solidFill>
              </a:rPr>
              <a:t>Plan in place</a:t>
            </a:r>
            <a:endParaRPr lang="en-US" dirty="0"/>
          </a:p>
          <a:p>
            <a:pPr lvl="1"/>
            <a:r>
              <a:rPr lang="en-US" dirty="0"/>
              <a:t>HPSB Implementation – </a:t>
            </a:r>
            <a:r>
              <a:rPr lang="en-US" dirty="0">
                <a:solidFill>
                  <a:schemeClr val="accent2"/>
                </a:solidFill>
              </a:rPr>
              <a:t>Executing Plan</a:t>
            </a:r>
          </a:p>
          <a:p>
            <a:pPr lvl="1"/>
            <a:r>
              <a:rPr lang="en-US" dirty="0"/>
              <a:t>Design Reviews – </a:t>
            </a:r>
            <a:r>
              <a:rPr lang="en-US" dirty="0">
                <a:solidFill>
                  <a:schemeClr val="accent2"/>
                </a:solidFill>
              </a:rPr>
              <a:t>Plan in place</a:t>
            </a:r>
          </a:p>
          <a:p>
            <a:pPr lvl="1"/>
            <a:r>
              <a:rPr lang="en-US" dirty="0"/>
              <a:t>Project Definition Rating Index – 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baseline="30000" dirty="0">
                <a:solidFill>
                  <a:schemeClr val="accent2"/>
                </a:solidFill>
              </a:rPr>
              <a:t>st</a:t>
            </a:r>
            <a:r>
              <a:rPr lang="en-US" dirty="0">
                <a:solidFill>
                  <a:schemeClr val="accent2"/>
                </a:solidFill>
              </a:rPr>
              <a:t> pass complete </a:t>
            </a:r>
          </a:p>
        </p:txBody>
      </p:sp>
    </p:spTree>
    <p:extLst>
      <p:ext uri="{BB962C8B-B14F-4D97-AF65-F5344CB8AC3E}">
        <p14:creationId xmlns:p14="http://schemas.microsoft.com/office/powerpoint/2010/main" val="4246182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566E35-27A7-43F6-B8A4-5B46474BD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092200"/>
            <a:ext cx="6057594" cy="4387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AB0BFDD9-4E71-488A-908E-8A8C2D750EAE}"/>
              </a:ext>
            </a:extLst>
          </p:cNvPr>
          <p:cNvSpPr/>
          <p:nvPr/>
        </p:nvSpPr>
        <p:spPr>
          <a:xfrm>
            <a:off x="215900" y="3985227"/>
            <a:ext cx="6518120" cy="472473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CD-1 Requirements</a:t>
            </a:r>
          </a:p>
          <a:p>
            <a:pPr lvl="1"/>
            <a:r>
              <a:rPr lang="en-US" dirty="0"/>
              <a:t>One-for-One Replacement Strategy</a:t>
            </a:r>
          </a:p>
          <a:p>
            <a:pPr lvl="1"/>
            <a:r>
              <a:rPr lang="en-US" dirty="0"/>
              <a:t>DOE Guiding Principles Strategy</a:t>
            </a:r>
          </a:p>
          <a:p>
            <a:r>
              <a:rPr lang="en-US" dirty="0"/>
              <a:t>CD-2 Requirements</a:t>
            </a:r>
          </a:p>
          <a:p>
            <a:pPr lvl="1"/>
            <a:r>
              <a:rPr lang="en-US" dirty="0"/>
              <a:t>Project Definition Rating Index (PDRI)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1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CD-1 Requirements – 413.3B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93568"/>
            <a:ext cx="4585677" cy="5348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Rounded Corners 8"/>
          <p:cNvSpPr/>
          <p:nvPr/>
        </p:nvSpPr>
        <p:spPr>
          <a:xfrm>
            <a:off x="215900" y="2230016"/>
            <a:ext cx="4747986" cy="33590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228600" y="2987573"/>
            <a:ext cx="4735286" cy="56738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32206" y="3515697"/>
            <a:ext cx="2263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P2MAC – April 2017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206" y="546194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PIP-II-doc-141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206" y="5768538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PIP-II-doc-142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63886" y="2185966"/>
            <a:ext cx="1070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This talk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3885" y="3083148"/>
            <a:ext cx="1070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This talk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9721" y="4282208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PIP-II-doc-107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63885" y="3956835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PIP-II-doc-113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4620" y="2703987"/>
            <a:ext cx="2691643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Separate Breakout Talk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69180" y="2908714"/>
            <a:ext cx="62981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32205" y="5207109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PIP-II-doc-140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25558" y="1729373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PIP-II-doc-163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93378" y="1129800"/>
            <a:ext cx="2691643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CF included in Cost and Schedule Breakout Talk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852318" y="1441530"/>
            <a:ext cx="62981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2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CD-1 Requirements – 413.3B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55224"/>
            <a:ext cx="4585677" cy="5025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14277" y="1386147"/>
            <a:ext cx="2224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T. Dykhuis Breakout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4277" y="1717070"/>
            <a:ext cx="2224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T. Dykhuis Breakout</a:t>
            </a:r>
          </a:p>
        </p:txBody>
      </p:sp>
    </p:spTree>
    <p:extLst>
      <p:ext uri="{BB962C8B-B14F-4D97-AF65-F5344CB8AC3E}">
        <p14:creationId xmlns:p14="http://schemas.microsoft.com/office/powerpoint/2010/main" val="54170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One-For-One Replacement Strategy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98" y="1092200"/>
            <a:ext cx="3882987" cy="5025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259424" cy="4987867"/>
          </a:xfrm>
        </p:spPr>
        <p:txBody>
          <a:bodyPr/>
          <a:lstStyle/>
          <a:p>
            <a:r>
              <a:rPr lang="en-US" dirty="0"/>
              <a:t>2006: House Report 109-06 and DOE Order 430.1;</a:t>
            </a:r>
          </a:p>
          <a:p>
            <a:r>
              <a:rPr lang="en-US" dirty="0"/>
              <a:t>Requirement that new construction of DOE-owned building area be offset with a declaration of excess or demolition of building area of an equivalent or greater size;</a:t>
            </a:r>
          </a:p>
          <a:p>
            <a:r>
              <a:rPr lang="en-US" dirty="0"/>
              <a:t>2006-Current: Changes in reporting and the tracking of the space usage/demolition;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4D42C-D33D-4D39-A24B-A15E12E5B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540" y="3436716"/>
            <a:ext cx="2166435" cy="2803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09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One-For-One Replacement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design of the PIP-II conventional facilities will follow DOE Order 430.1C, </a:t>
            </a:r>
            <a:r>
              <a:rPr lang="en-US" i="1" dirty="0"/>
              <a:t>Real Property Asset Management</a:t>
            </a:r>
            <a:r>
              <a:rPr lang="en-US" dirty="0"/>
              <a:t>, requirements including:</a:t>
            </a:r>
          </a:p>
          <a:p>
            <a:pPr marL="625475" indent="-336550"/>
            <a:r>
              <a:rPr lang="en-US" dirty="0"/>
              <a:t>Ensuring construction or renovation of DOE-owned buildings above 5,000 gross square feet meet federal sustainability principles and building efficiency requirements; </a:t>
            </a:r>
            <a:r>
              <a:rPr lang="en-US" dirty="0">
                <a:solidFill>
                  <a:srgbClr val="C00000"/>
                </a:solidFill>
              </a:rPr>
              <a:t>(HPSB)</a:t>
            </a:r>
            <a:endParaRPr lang="en-US" dirty="0"/>
          </a:p>
          <a:p>
            <a:pPr marL="625475" indent="-336550"/>
            <a:r>
              <a:rPr lang="en-US" dirty="0"/>
              <a:t>Ensure facilities regardless of ownership comply with applicable federal metering requirements; </a:t>
            </a:r>
            <a:r>
              <a:rPr lang="en-US" dirty="0">
                <a:solidFill>
                  <a:srgbClr val="C00000"/>
                </a:solidFill>
              </a:rPr>
              <a:t>(HPSB)</a:t>
            </a:r>
            <a:endParaRPr lang="en-US" dirty="0"/>
          </a:p>
          <a:p>
            <a:pPr marL="625475" indent="-336550"/>
            <a:r>
              <a:rPr lang="en-US" dirty="0"/>
              <a:t>Ensure newly constructed, renovated or leased building area designated for office does not exceed the Department’s office space design standard. </a:t>
            </a:r>
            <a:r>
              <a:rPr lang="en-US" dirty="0">
                <a:solidFill>
                  <a:srgbClr val="C00000"/>
                </a:solidFill>
              </a:rPr>
              <a:t>(180 sf/person maximum)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1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One-For-One Replacement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design of PIP-II conventional facilities will comply with the </a:t>
            </a:r>
            <a:r>
              <a:rPr lang="en-US" b="1" dirty="0"/>
              <a:t>FY 2017 Real Property Data Related to Operations and Maintenance Guidance </a:t>
            </a:r>
            <a:r>
              <a:rPr lang="en-US" dirty="0"/>
              <a:t>by:</a:t>
            </a:r>
          </a:p>
          <a:p>
            <a:pPr marL="512763" lvl="0" indent="-279400"/>
            <a:r>
              <a:rPr lang="en-US" dirty="0"/>
              <a:t>Optimizing space for functionality;</a:t>
            </a:r>
          </a:p>
          <a:p>
            <a:pPr marL="512763" indent="-279400"/>
            <a:r>
              <a:rPr lang="en-US" dirty="0"/>
              <a:t>Increasing density; </a:t>
            </a:r>
            <a:r>
              <a:rPr lang="en-US" dirty="0">
                <a:solidFill>
                  <a:srgbClr val="C00000"/>
                </a:solidFill>
              </a:rPr>
              <a:t>(180 sf/person maximum)</a:t>
            </a:r>
            <a:endParaRPr lang="en-US" dirty="0"/>
          </a:p>
          <a:p>
            <a:pPr marL="512763" lvl="0" indent="-279400"/>
            <a:r>
              <a:rPr lang="en-US" dirty="0"/>
              <a:t>Eliminating old, expensive, and difficult to maintain facilities;</a:t>
            </a:r>
          </a:p>
          <a:p>
            <a:pPr marL="512763" indent="-279400"/>
            <a:r>
              <a:rPr lang="en-US" dirty="0"/>
              <a:t>Constructing modern, flexible, collaborative and efficient space in accordance with sustainable practices. </a:t>
            </a:r>
            <a:r>
              <a:rPr lang="en-US" dirty="0">
                <a:solidFill>
                  <a:srgbClr val="C00000"/>
                </a:solidFill>
              </a:rPr>
              <a:t>(HPSB)</a:t>
            </a:r>
            <a:endParaRPr lang="en-US" dirty="0"/>
          </a:p>
          <a:p>
            <a:pPr marL="512763" indent="-279400"/>
            <a:endParaRPr lang="en-US" dirty="0"/>
          </a:p>
          <a:p>
            <a:pPr marL="512763" lvl="0" indent="-279400"/>
            <a:endParaRPr lang="en-US" dirty="0"/>
          </a:p>
          <a:p>
            <a:pPr marL="233363" lv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7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One-For-One Replacement Strategy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S. Dixon | Conventional Facilities | CD-1 Documentation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93" y="3909823"/>
            <a:ext cx="7990825" cy="1807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450704" cy="2866776"/>
          </a:xfrm>
        </p:spPr>
        <p:txBody>
          <a:bodyPr/>
          <a:lstStyle/>
          <a:p>
            <a:r>
              <a:rPr lang="en-US" dirty="0"/>
              <a:t>The PIP-II project will track and report the anticipated and actual square footage of the conventional facilities throughout the project life cycle;</a:t>
            </a:r>
          </a:p>
          <a:p>
            <a:r>
              <a:rPr lang="en-US" dirty="0"/>
              <a:t>FESS will use existing methods to report totals to DOE (AAIM and FIMS) 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;</a:t>
            </a:r>
          </a:p>
          <a:p>
            <a:r>
              <a:rPr lang="en-US" dirty="0"/>
              <a:t>Approach was approved in November 2017;</a:t>
            </a:r>
          </a:p>
          <a:p>
            <a:r>
              <a:rPr lang="en-US" dirty="0"/>
              <a:t>PIP-II-doc-1064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5802313"/>
            <a:ext cx="7688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* AAIM = Anticipated Asset Information Module</a:t>
            </a:r>
          </a:p>
          <a:p>
            <a:pPr marL="0" lvl="1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   FIMS = Facilities Infrastructure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427304474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92619A-EA3F-48C6-8353-0E1D78874E9E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12192</TotalTime>
  <Words>963</Words>
  <Application>Microsoft Office PowerPoint</Application>
  <PresentationFormat>On-screen Show (4:3)</PresentationFormat>
  <Paragraphs>193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Geneva</vt:lpstr>
      <vt:lpstr>Helvetica</vt:lpstr>
      <vt:lpstr>FermilabPartnerships_PPT_090915</vt:lpstr>
      <vt:lpstr>PowerPoint Presentation</vt:lpstr>
      <vt:lpstr>Charge Questions</vt:lpstr>
      <vt:lpstr>Outline</vt:lpstr>
      <vt:lpstr>CD-1 Requirements – 413.3B</vt:lpstr>
      <vt:lpstr>CD-1 Requirements – 413.3B</vt:lpstr>
      <vt:lpstr>One-For-One Replacement Strategy</vt:lpstr>
      <vt:lpstr>One-For-One Replacement Strategy</vt:lpstr>
      <vt:lpstr>One-For-One Replacement Strategy</vt:lpstr>
      <vt:lpstr>One-For-One Replacement Strategy</vt:lpstr>
      <vt:lpstr>Guiding Principles for Sustainable Federal Buildings</vt:lpstr>
      <vt:lpstr>Guiding Principles for Sustainable Federal Buildings</vt:lpstr>
      <vt:lpstr>Guiding Principles for Sustainable Federal Buildings</vt:lpstr>
      <vt:lpstr>Guiding Principles for Sustainable Federal Buildings</vt:lpstr>
      <vt:lpstr>CD-2 Requirements</vt:lpstr>
      <vt:lpstr>Project Definition Rating Index Analysis</vt:lpstr>
      <vt:lpstr>Project Definition Rating Index Analysis</vt:lpstr>
      <vt:lpstr>Project Definition Rating Index Analysis</vt:lpstr>
      <vt:lpstr>Summary</vt:lpstr>
      <vt:lpstr>Questions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Steven J. Dixon x8501 10086N</cp:lastModifiedBy>
  <cp:revision>173</cp:revision>
  <cp:lastPrinted>2014-01-20T19:40:21Z</cp:lastPrinted>
  <dcterms:created xsi:type="dcterms:W3CDTF">2017-04-21T15:07:14Z</dcterms:created>
  <dcterms:modified xsi:type="dcterms:W3CDTF">2017-11-29T17:01:56Z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