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4130" r:id="rId5"/>
    <p:sldMasterId id="2147484138" r:id="rId6"/>
  </p:sldMasterIdLst>
  <p:notesMasterIdLst>
    <p:notesMasterId r:id="rId37"/>
  </p:notesMasterIdLst>
  <p:handoutMasterIdLst>
    <p:handoutMasterId r:id="rId38"/>
  </p:handoutMasterIdLst>
  <p:sldIdLst>
    <p:sldId id="357" r:id="rId7"/>
    <p:sldId id="296" r:id="rId8"/>
    <p:sldId id="334" r:id="rId9"/>
    <p:sldId id="326" r:id="rId10"/>
    <p:sldId id="335" r:id="rId11"/>
    <p:sldId id="327" r:id="rId12"/>
    <p:sldId id="328" r:id="rId13"/>
    <p:sldId id="359" r:id="rId14"/>
    <p:sldId id="339" r:id="rId15"/>
    <p:sldId id="337" r:id="rId16"/>
    <p:sldId id="329" r:id="rId17"/>
    <p:sldId id="336" r:id="rId18"/>
    <p:sldId id="345" r:id="rId19"/>
    <p:sldId id="344" r:id="rId20"/>
    <p:sldId id="348" r:id="rId21"/>
    <p:sldId id="349" r:id="rId22"/>
    <p:sldId id="350" r:id="rId23"/>
    <p:sldId id="354" r:id="rId24"/>
    <p:sldId id="355" r:id="rId25"/>
    <p:sldId id="356" r:id="rId26"/>
    <p:sldId id="330" r:id="rId27"/>
    <p:sldId id="343" r:id="rId28"/>
    <p:sldId id="331" r:id="rId29"/>
    <p:sldId id="353" r:id="rId30"/>
    <p:sldId id="352" r:id="rId31"/>
    <p:sldId id="319" r:id="rId32"/>
    <p:sldId id="304" r:id="rId33"/>
    <p:sldId id="325" r:id="rId34"/>
    <p:sldId id="315" r:id="rId35"/>
    <p:sldId id="333" r:id="rId3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3655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688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174">
          <p15:clr>
            <a:srgbClr val="A4A3A4"/>
          </p15:clr>
        </p15:guide>
        <p15:guide id="7" orient="horz" pos="128">
          <p15:clr>
            <a:srgbClr val="A4A3A4"/>
          </p15:clr>
        </p15:guide>
        <p15:guide id="8" pos="5621">
          <p15:clr>
            <a:srgbClr val="A4A3A4"/>
          </p15:clr>
        </p15:guide>
        <p15:guide id="9" pos="136">
          <p15:clr>
            <a:srgbClr val="A4A3A4"/>
          </p15:clr>
        </p15:guide>
        <p15:guide id="10" pos="589">
          <p15:clr>
            <a:srgbClr val="A4A3A4"/>
          </p15:clr>
        </p15:guide>
        <p15:guide id="11" pos="3572">
          <p15:clr>
            <a:srgbClr val="A4A3A4"/>
          </p15:clr>
        </p15:guide>
        <p15:guide id="12" pos="5163">
          <p15:clr>
            <a:srgbClr val="A4A3A4"/>
          </p15:clr>
        </p15:guide>
        <p15:guide id="13" pos="4632">
          <p15:clr>
            <a:srgbClr val="A4A3A4"/>
          </p15:clr>
        </p15:guide>
        <p15:guide id="14" pos="44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E4E4E"/>
    <a:srgbClr val="404040"/>
    <a:srgbClr val="004C97"/>
    <a:srgbClr val="63666A"/>
    <a:srgbClr val="99D6EA"/>
    <a:srgbClr val="505050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1" autoAdjust="0"/>
    <p:restoredTop sz="90984" autoAdjust="0"/>
  </p:normalViewPr>
  <p:slideViewPr>
    <p:cSldViewPr snapToGrid="0" snapToObjects="1" showGuides="1">
      <p:cViewPr varScale="1">
        <p:scale>
          <a:sx n="100" d="100"/>
          <a:sy n="100" d="100"/>
        </p:scale>
        <p:origin x="1758" y="78"/>
      </p:cViewPr>
      <p:guideLst>
        <p:guide orient="horz" pos="4142"/>
        <p:guide orient="horz" pos="3655"/>
        <p:guide orient="horz" pos="1698"/>
        <p:guide orient="horz" pos="688"/>
        <p:guide orient="horz" pos="2790"/>
        <p:guide orient="horz" pos="174"/>
        <p:guide orient="horz" pos="128"/>
        <p:guide pos="5621"/>
        <p:guide pos="136"/>
        <p:guide pos="589"/>
        <p:guide pos="3572"/>
        <p:guide pos="5163"/>
        <p:guide pos="4632"/>
        <p:guide pos="444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24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97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81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670218" y="5977379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670218" y="5608047"/>
            <a:ext cx="314372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"/>
                <a:cs typeface="Helvetica"/>
              </a:rPr>
              <a:t>In partnership with:  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"/>
                <a:cs typeface="Helvetica"/>
              </a:rPr>
              <a:t>	India Institutes Fermilab Collaboration </a:t>
            </a:r>
          </a:p>
          <a:p>
            <a:endParaRPr lang="en-US" dirty="0"/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" y="874754"/>
            <a:ext cx="9161762" cy="306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26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860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8797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8797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10/10/2017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1" y="6495482"/>
            <a:ext cx="5538537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| Breakout Session Title</a:t>
            </a:r>
            <a:endParaRPr lang="en-US" b="1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23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1043694"/>
            <a:ext cx="5347605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10/10/2017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495482"/>
            <a:ext cx="5538537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 | Breakout Session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80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686800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10/10/2017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 | Breakout Session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4DF0CCB-7EA3-7341-A46D-36EC5E85E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4073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16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10/10/2017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37285"/>
          </a:xfrm>
        </p:spPr>
        <p:txBody>
          <a:bodyPr/>
          <a:lstStyle/>
          <a:p>
            <a:pPr>
              <a:defRPr/>
            </a:pPr>
            <a:r>
              <a:rPr lang="en-US"/>
              <a:t>Presenter | Presentation Title | Breakout Session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468311"/>
            <a:ext cx="8675688" cy="568486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52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10/10/2017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</p:spPr>
        <p:txBody>
          <a:bodyPr/>
          <a:lstStyle/>
          <a:p>
            <a:pPr>
              <a:defRPr/>
            </a:pPr>
            <a:r>
              <a:rPr lang="en-US"/>
              <a:t>Presenter | Presentation Title | Breakout Session Title</a:t>
            </a:r>
            <a:endParaRPr lang="en-US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463790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85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92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7/19/2016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Jemila Adetunji | UUP Annual Review - Quality Overview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567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7/19/2016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Jemila Adetunji | UUP Annual Review - Quality Overview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471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dirty="0"/>
              <a:t>7/19/2016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Jemila Adetunji | UUP Annual Review - Quality Overview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325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7/19/2016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Jemila Adetunji | UUP Annual Review - Quality Overview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31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315146"/>
            <a:ext cx="867727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10/10/2017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495482"/>
            <a:ext cx="5541561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Teri Dykhuis | ESH&amp;Q Strategy| Project Management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69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7/19/2016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Jemila Adetunji | UUP Annual Review - Quality Overview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46622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7/19/2016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Jemila Adetunji | UUP Annual Review - Quality Overview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1355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>
                <a:solidFill>
                  <a:srgbClr val="154D8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/>
              <a:t>6/14/16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/>
              <a:t>M. Andrews | DOE CD-3c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2A0CCE80-3B22-F34E-81B2-E096627812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42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860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8797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8797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10/10/2017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1" y="6495482"/>
            <a:ext cx="5538537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Teri Dykhuis | ESH&amp;Q Strategy| Project Management</a:t>
            </a:r>
            <a:endParaRPr lang="en-US" b="1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5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1043694"/>
            <a:ext cx="5347605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10/10/2017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495482"/>
            <a:ext cx="5538537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Teri Dykhuis | ESH&amp;Q Strategy| Project Management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0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686800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10/10/2017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Teri Dykhuis | ESH&amp;Q Strategy| Project Management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4DF0CCB-7EA3-7341-A46D-36EC5E85E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4073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1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10/10/2017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37285"/>
          </a:xfrm>
        </p:spPr>
        <p:txBody>
          <a:bodyPr/>
          <a:lstStyle/>
          <a:p>
            <a:pPr>
              <a:defRPr/>
            </a:pPr>
            <a:r>
              <a:rPr lang="en-US"/>
              <a:t>Teri Dykhuis | ESH&amp;Q Strategy| Project Management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468311"/>
            <a:ext cx="8675688" cy="568486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1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10/10/2017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</p:spPr>
        <p:txBody>
          <a:bodyPr/>
          <a:lstStyle/>
          <a:p>
            <a:pPr>
              <a:defRPr/>
            </a:pPr>
            <a:r>
              <a:rPr lang="en-US"/>
              <a:t>Teri Dykhuis | ESH&amp;Q Strategy| Project Management</a:t>
            </a:r>
            <a:endParaRPr lang="en-US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463790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6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574189" y="6360810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" y="874754"/>
            <a:ext cx="9161762" cy="30682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0E44DA-468D-4764-9AF0-0922B4266F82}"/>
              </a:ext>
            </a:extLst>
          </p:cNvPr>
          <p:cNvSpPr txBox="1"/>
          <p:nvPr userDrawn="1"/>
        </p:nvSpPr>
        <p:spPr>
          <a:xfrm>
            <a:off x="5541484" y="5027249"/>
            <a:ext cx="33862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In partnership with: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France/CEA/</a:t>
            </a:r>
            <a:r>
              <a:rPr lang="en-US" sz="16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Irfu</a:t>
            </a: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, CNRS/IN2P3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750550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315146"/>
            <a:ext cx="867727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806223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10/10/2017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5852" y="6495482"/>
            <a:ext cx="5541561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| Breakout Session Title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66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10/10/2017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1" y="6495482"/>
            <a:ext cx="7367337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Teri Dykhuis | ESH&amp;Q Strategy| Project Management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4800" y="6315146"/>
            <a:ext cx="8704708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 txBox="1">
            <a:spLocks/>
          </p:cNvSpPr>
          <p:nvPr/>
        </p:nvSpPr>
        <p:spPr>
          <a:xfrm>
            <a:off x="381001" y="6667500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09721" y="136401"/>
            <a:ext cx="8723157" cy="197990"/>
            <a:chOff x="577653" y="6258863"/>
            <a:chExt cx="8320285" cy="188846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577653" y="6351018"/>
              <a:ext cx="7213350" cy="6918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098" r:id="rId2"/>
    <p:sldLayoutId id="2147484099" r:id="rId3"/>
    <p:sldLayoutId id="2147484100" r:id="rId4"/>
    <p:sldLayoutId id="2147484101" r:id="rId5"/>
    <p:sldLayoutId id="2147484121" r:id="rId6"/>
    <p:sldLayoutId id="2147484113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10/10/2017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1" y="6495482"/>
            <a:ext cx="7367337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| Breakout Session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4800" y="6315146"/>
            <a:ext cx="8704708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 txBox="1">
            <a:spLocks/>
          </p:cNvSpPr>
          <p:nvPr/>
        </p:nvSpPr>
        <p:spPr>
          <a:xfrm>
            <a:off x="381001" y="6667500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09721" y="136401"/>
            <a:ext cx="8723157" cy="197990"/>
            <a:chOff x="577653" y="6258863"/>
            <a:chExt cx="8320285" cy="188846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577653" y="6351018"/>
              <a:ext cx="7213350" cy="6918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1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7/19/2016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Jemila Adetunji | UUP Annual Review - Quality Overview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2598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9719" y="5004021"/>
            <a:ext cx="4941110" cy="1529241"/>
          </a:xfrm>
        </p:spPr>
        <p:txBody>
          <a:bodyPr/>
          <a:lstStyle/>
          <a:p>
            <a:r>
              <a:rPr lang="en-US" dirty="0"/>
              <a:t>Teri Dykhuis</a:t>
            </a:r>
          </a:p>
          <a:p>
            <a:r>
              <a:rPr lang="en-US" dirty="0"/>
              <a:t>PIP-II Independent Project Review</a:t>
            </a:r>
          </a:p>
          <a:p>
            <a:r>
              <a:rPr lang="en-US" dirty="0"/>
              <a:t>12-14 December 2017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19719" y="4000972"/>
            <a:ext cx="8667106" cy="100304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Environment, Health, Safety, and Quality (ESH&amp;Q) Strategy</a:t>
            </a:r>
          </a:p>
          <a:p>
            <a:r>
              <a:rPr lang="en-US" sz="1800" dirty="0"/>
              <a:t>Project Management</a:t>
            </a:r>
          </a:p>
        </p:txBody>
      </p:sp>
    </p:spTree>
    <p:extLst>
      <p:ext uri="{BB962C8B-B14F-4D97-AF65-F5344CB8AC3E}">
        <p14:creationId xmlns:p14="http://schemas.microsoft.com/office/powerpoint/2010/main" val="3983950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ESH&amp;Q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41" y="1310465"/>
            <a:ext cx="8672513" cy="4987867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Resources available for development of the PHAR included:</a:t>
            </a:r>
          </a:p>
          <a:p>
            <a:pPr marL="914400" lvl="1" indent="-228600">
              <a:buFont typeface="Symbol" panose="05050102010706020507" pitchFamily="18" charset="2"/>
              <a:buChar char="-"/>
            </a:pPr>
            <a:r>
              <a:rPr lang="en-US" dirty="0" err="1"/>
              <a:t>Fermilab</a:t>
            </a:r>
            <a:r>
              <a:rPr lang="en-US" dirty="0"/>
              <a:t> staff, </a:t>
            </a:r>
          </a:p>
          <a:p>
            <a:pPr marL="914400" lvl="1" indent="-228600">
              <a:buFont typeface="Symbol" panose="05050102010706020507" pitchFamily="18" charset="2"/>
              <a:buChar char="-"/>
            </a:pPr>
            <a:r>
              <a:rPr lang="en-US" dirty="0"/>
              <a:t>PIP-II L2 Managers, and</a:t>
            </a:r>
          </a:p>
          <a:p>
            <a:pPr marL="914400" lvl="1" indent="-228600">
              <a:buFont typeface="Symbol" panose="05050102010706020507" pitchFamily="18" charset="2"/>
              <a:buChar char="-"/>
            </a:pPr>
            <a:r>
              <a:rPr lang="en-US" dirty="0"/>
              <a:t>lessons learned from the DOE accelerator community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identified hazards were further developed in the PHAR by considering the proposed ESH&amp;Q design enhancements as the design evolved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risks associated with the hazards were reanalyzed and in certain cases operational controls to develop a post-mitigation risk category were also included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793775" cy="241300"/>
          </a:xfrm>
        </p:spPr>
        <p:txBody>
          <a:bodyPr/>
          <a:lstStyle/>
          <a:p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Teri Dykhuis | ESH&amp;Q Strategy|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2241" y="920184"/>
            <a:ext cx="4409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E4E4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Preliminary Hazard Analysis</a:t>
            </a:r>
          </a:p>
          <a:p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160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ESH&amp;Q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7462"/>
            <a:ext cx="8672513" cy="4948064"/>
          </a:xfrm>
        </p:spPr>
        <p:txBody>
          <a:bodyPr/>
          <a:lstStyle/>
          <a:p>
            <a:pPr marL="457200" lvl="1" indent="0">
              <a:buNone/>
            </a:pPr>
            <a:r>
              <a:rPr lang="en-US" sz="1600" dirty="0"/>
              <a:t>The PHA process was initiated by developing a Conceptual Design Baseline Hazards List: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Construction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Natural Phenomena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Environmental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Waste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Fire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Electricity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Noise/Vibration/Thermal/Mechanical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Cryogenic/Oxygen Deficiency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Confined Space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Ionizing Radiation Exposure, inside of the accelerator or beamline enclosure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Chemical/Hazardous Material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Accelerator/Beamline Hazards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Ionizing Radiation Hazards, outside accelerator or beamline </a:t>
            </a:r>
            <a:r>
              <a:rPr lang="en-US" sz="1600" dirty="0" err="1"/>
              <a:t>endlosure</a:t>
            </a: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Lasers &amp; other Non-ionizing Radiation Hazards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Material Handling  </a:t>
            </a:r>
          </a:p>
          <a:p>
            <a:pPr lvl="1"/>
            <a:endParaRPr lang="en-US" sz="1600" dirty="0"/>
          </a:p>
          <a:p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793775" cy="241300"/>
          </a:xfrm>
        </p:spPr>
        <p:txBody>
          <a:bodyPr/>
          <a:lstStyle/>
          <a:p>
            <a:r>
              <a:rPr lang="en-US" dirty="0"/>
              <a:t>12/12/2017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Teri Dykhuis | ESH&amp;Q Strategy|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1430" y="835796"/>
            <a:ext cx="4409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E4E4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Preliminary Hazard Analysis</a:t>
            </a:r>
          </a:p>
        </p:txBody>
      </p:sp>
    </p:spTree>
    <p:extLst>
      <p:ext uri="{BB962C8B-B14F-4D97-AF65-F5344CB8AC3E}">
        <p14:creationId xmlns:p14="http://schemas.microsoft.com/office/powerpoint/2010/main" val="1767897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ESH&amp;Q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19" y="2142014"/>
            <a:ext cx="8672513" cy="1913185"/>
          </a:xfrm>
        </p:spPr>
        <p:txBody>
          <a:bodyPr/>
          <a:lstStyle/>
          <a:p>
            <a:pPr marL="457200" indent="-223838"/>
            <a:r>
              <a:rPr lang="en-US" dirty="0"/>
              <a:t>Prompt radiation</a:t>
            </a:r>
          </a:p>
          <a:p>
            <a:pPr marL="457200" indent="-223838"/>
            <a:r>
              <a:rPr lang="en-US" dirty="0"/>
              <a:t>Residual (activated components)</a:t>
            </a:r>
          </a:p>
          <a:p>
            <a:pPr marL="457200" indent="-223838"/>
            <a:r>
              <a:rPr lang="en-US" dirty="0"/>
              <a:t>Contamination</a:t>
            </a:r>
          </a:p>
          <a:p>
            <a:pPr marL="457200" indent="-223838"/>
            <a:r>
              <a:rPr lang="en-US" dirty="0"/>
              <a:t>Airborne Contamination</a:t>
            </a:r>
          </a:p>
          <a:p>
            <a:endParaRPr lang="en-US" dirty="0"/>
          </a:p>
          <a:p>
            <a:pPr marL="57150" indent="0">
              <a:buNone/>
            </a:pPr>
            <a:r>
              <a:rPr lang="en-US" b="1" dirty="0"/>
              <a:t>Hazard Initiator(s):  </a:t>
            </a:r>
            <a:r>
              <a:rPr lang="en-US" dirty="0"/>
              <a:t>Beamline component failure, insufficient shielding, procedural violation </a:t>
            </a:r>
          </a:p>
          <a:p>
            <a:pPr marL="57150" indent="0">
              <a:buNone/>
            </a:pPr>
            <a:r>
              <a:rPr lang="en-US" b="1" dirty="0"/>
              <a:t>Hazard Consequence: </a:t>
            </a:r>
            <a:r>
              <a:rPr lang="en-US" dirty="0"/>
              <a:t>Potential for excessive radiation dose and possible injury or death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793775" cy="241300"/>
          </a:xfrm>
        </p:spPr>
        <p:txBody>
          <a:bodyPr/>
          <a:lstStyle/>
          <a:p>
            <a:r>
              <a:rPr lang="en-US" dirty="0"/>
              <a:t>12/12/2017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Teri Dykhuis | ESH&amp;Q Strategy| Project Management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1430" y="956565"/>
            <a:ext cx="8302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E4E4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Preliminary Hazard Analysis for Ionizing Radiation Exposure, inside the accelerator or beamline enclosure</a:t>
            </a:r>
          </a:p>
          <a:p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059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ESH&amp;Q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24849"/>
            <a:ext cx="8672513" cy="4766618"/>
          </a:xfrm>
        </p:spPr>
        <p:txBody>
          <a:bodyPr/>
          <a:lstStyle/>
          <a:p>
            <a:pPr marL="233363" lvl="1" indent="-233363">
              <a:buFont typeface="Arial" panose="020B0604020202020204" pitchFamily="34" charset="0"/>
              <a:buChar char="•"/>
            </a:pPr>
            <a:r>
              <a:rPr lang="en-US" sz="1600" b="1" dirty="0"/>
              <a:t>MITIGATING FACTORS (Design):</a:t>
            </a:r>
          </a:p>
          <a:p>
            <a:pPr marL="457200" lvl="0" indent="-223838">
              <a:buFont typeface="Symbol" panose="05050102010706020507" pitchFamily="18" charset="2"/>
              <a:buChar char=""/>
            </a:pPr>
            <a:r>
              <a:rPr lang="en-US" sz="1200" dirty="0"/>
              <a:t>Well-designed shielding for accelerators to reduce dose to ALARA levels.</a:t>
            </a:r>
          </a:p>
          <a:p>
            <a:pPr marL="457200" lvl="0" indent="-223838">
              <a:buFont typeface="Symbol" panose="05050102010706020507" pitchFamily="18" charset="2"/>
              <a:buChar char=""/>
            </a:pPr>
            <a:r>
              <a:rPr lang="en-US" sz="1200" dirty="0"/>
              <a:t>Interlock systems, e.g. if interlock broken, emergency beam shut-off capability, audible/visual alarms</a:t>
            </a:r>
          </a:p>
          <a:p>
            <a:pPr marL="457200" lvl="0" indent="-223838">
              <a:buFont typeface="Symbol" panose="05050102010706020507" pitchFamily="18" charset="2"/>
              <a:buChar char=""/>
            </a:pPr>
            <a:r>
              <a:rPr lang="en-US" sz="1200" dirty="0"/>
              <a:t>Redundant interlock systems for beamline enclosures</a:t>
            </a:r>
          </a:p>
          <a:p>
            <a:pPr marL="457200" lvl="0" indent="-223838">
              <a:buFont typeface="Symbol" panose="05050102010706020507" pitchFamily="18" charset="2"/>
              <a:buChar char=""/>
            </a:pPr>
            <a:r>
              <a:rPr lang="en-US" sz="1200" dirty="0"/>
              <a:t>Redundant radiation safety critical devices (e.g., transfer line beam stops, beamline safety shutters) will be evaluated </a:t>
            </a:r>
          </a:p>
          <a:p>
            <a:pPr marL="457200" lvl="0" indent="-223838">
              <a:buFont typeface="Symbol" panose="05050102010706020507" pitchFamily="18" charset="2"/>
              <a:buChar char=""/>
            </a:pPr>
            <a:r>
              <a:rPr lang="en-US" sz="1200" dirty="0"/>
              <a:t>Real-time beam loss monitoring system. </a:t>
            </a:r>
          </a:p>
          <a:p>
            <a:pPr marL="457200" lvl="0" indent="-223838">
              <a:buFont typeface="Symbol" panose="05050102010706020507" pitchFamily="18" charset="2"/>
              <a:buChar char=""/>
            </a:pPr>
            <a:r>
              <a:rPr lang="en-US" sz="1200" dirty="0"/>
              <a:t>Shielding around beamline, multi-legged entrance maze to minimize leakage; single-block concrete construction wherever possible, tongue-and-groove to eliminate line-of-sight.</a:t>
            </a:r>
          </a:p>
          <a:p>
            <a:pPr marL="457200" lvl="0" indent="-223838">
              <a:buFont typeface="Symbol" panose="05050102010706020507" pitchFamily="18" charset="2"/>
              <a:buChar char=""/>
            </a:pPr>
            <a:r>
              <a:rPr lang="en-US" sz="1200" dirty="0"/>
              <a:t>Public areas (e.g., walk ways) should not be exposed to significant radiation fields produced by machine operations or by equipment </a:t>
            </a:r>
          </a:p>
          <a:p>
            <a:pPr marL="233363" lvl="1" indent="-233363">
              <a:buFont typeface="Arial" panose="020B0604020202020204" pitchFamily="34" charset="0"/>
              <a:buChar char="•"/>
            </a:pPr>
            <a:r>
              <a:rPr lang="en-US" sz="1600" b="1" dirty="0"/>
              <a:t>MITIGATING FACTORS (Operational):</a:t>
            </a:r>
          </a:p>
          <a:p>
            <a:pPr marL="457200" lvl="0" indent="-223838">
              <a:buFont typeface="Symbol" panose="05050102010706020507" pitchFamily="18" charset="2"/>
              <a:buChar char="-"/>
            </a:pPr>
            <a:r>
              <a:rPr lang="en-US" sz="1200" dirty="0"/>
              <a:t>Radiological protection program incorporating requirements of 10 CFR 835, Accelerator Safety Order</a:t>
            </a:r>
          </a:p>
          <a:p>
            <a:pPr marL="457200" lvl="0" indent="-223838">
              <a:buFont typeface="Symbol" panose="05050102010706020507" pitchFamily="18" charset="2"/>
              <a:buChar char="-"/>
            </a:pPr>
            <a:r>
              <a:rPr lang="en-US" sz="1200" dirty="0"/>
              <a:t>Strict configuration control of shield and interlock systems</a:t>
            </a:r>
          </a:p>
          <a:p>
            <a:pPr marL="457200" lvl="0" indent="-223838">
              <a:buFont typeface="Symbol" panose="05050102010706020507" pitchFamily="18" charset="2"/>
              <a:buChar char="-"/>
            </a:pPr>
            <a:r>
              <a:rPr lang="en-US" sz="1200" dirty="0"/>
              <a:t>Routine area monitoring of dose levels by passive dosimeters for neutrons and gammas on the experimental floor (and other occupied areas subject to radiation)</a:t>
            </a:r>
          </a:p>
          <a:p>
            <a:pPr marL="457200" lvl="0" indent="-223838">
              <a:buFont typeface="Symbol" panose="05050102010706020507" pitchFamily="18" charset="2"/>
              <a:buChar char="-"/>
            </a:pPr>
            <a:r>
              <a:rPr lang="en-US" sz="1200" dirty="0"/>
              <a:t>Radiological safety training, e.g. Radiation Worker, General Employee Radiological Training, etc.</a:t>
            </a:r>
          </a:p>
          <a:p>
            <a:pPr marL="457200" lvl="0" indent="-223838">
              <a:buFont typeface="Symbol" panose="05050102010706020507" pitchFamily="18" charset="2"/>
              <a:buChar char="-"/>
            </a:pPr>
            <a:r>
              <a:rPr lang="en-US" sz="1200" dirty="0"/>
              <a:t>Facility Specific Safety Orientation and ESH&amp;Q Orientations</a:t>
            </a:r>
          </a:p>
          <a:p>
            <a:pPr marL="457200" lvl="0" indent="-223838">
              <a:buFont typeface="Symbol" panose="05050102010706020507" pitchFamily="18" charset="2"/>
              <a:buChar char="-"/>
            </a:pPr>
            <a:r>
              <a:rPr lang="en-US" sz="1200" dirty="0"/>
              <a:t>Work Planning and control procedures for work in radiation areas or with radioactive materials</a:t>
            </a:r>
          </a:p>
          <a:p>
            <a:pPr marL="457200" lvl="0" indent="-223838">
              <a:buFont typeface="Symbol" panose="05050102010706020507" pitchFamily="18" charset="2"/>
              <a:buChar char="-"/>
            </a:pPr>
            <a:r>
              <a:rPr lang="en-US" sz="1200" dirty="0"/>
              <a:t>ALARA designs and committee reviews</a:t>
            </a:r>
          </a:p>
          <a:p>
            <a:pPr marL="457200" lvl="0" indent="-223838">
              <a:buFont typeface="Symbol" panose="05050102010706020507" pitchFamily="18" charset="2"/>
              <a:buChar char="-"/>
            </a:pPr>
            <a:r>
              <a:rPr lang="en-US" sz="1200" dirty="0"/>
              <a:t>Safety protocols for workers using or machining lead</a:t>
            </a:r>
          </a:p>
          <a:p>
            <a:pPr marL="457200" lvl="0" indent="-223838">
              <a:buFont typeface="Symbol" panose="05050102010706020507" pitchFamily="18" charset="2"/>
              <a:buChar char="-"/>
            </a:pPr>
            <a:r>
              <a:rPr lang="en-US" sz="1200" dirty="0"/>
              <a:t>Time delays for entry into enclosures (cool down)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793775" cy="241300"/>
          </a:xfrm>
        </p:spPr>
        <p:txBody>
          <a:bodyPr/>
          <a:lstStyle/>
          <a:p>
            <a:r>
              <a:rPr lang="en-US" dirty="0"/>
              <a:t>12/12/2017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Teri Dykhuis | ESH&amp;Q Strategy|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1430" y="835795"/>
            <a:ext cx="8302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E4E4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Preliminary Hazard Analysis for Ionizing Radiation Exposure, inside the accelerator or beamline enclosure</a:t>
            </a:r>
          </a:p>
          <a:p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5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ESH&amp;Q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19" y="1785248"/>
            <a:ext cx="7967785" cy="4305001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400" u="sng" dirty="0"/>
              <a:t>Risk Assessment Prior to Mitigation: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Consequence = High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Probability = Occasional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Risk Category = </a:t>
            </a:r>
            <a:r>
              <a:rPr lang="en-US" sz="2400" dirty="0">
                <a:highlight>
                  <a:srgbClr val="FFFF00"/>
                </a:highlight>
              </a:rPr>
              <a:t>High</a:t>
            </a:r>
          </a:p>
          <a:p>
            <a:pPr marL="457200" lvl="1" indent="0">
              <a:buNone/>
            </a:pPr>
            <a:r>
              <a:rPr lang="en-US" sz="2400" u="sng" dirty="0"/>
              <a:t>Risk Assessment Following Mitigation: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Consequence = High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Probability = Remote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Risk Category = </a:t>
            </a:r>
            <a:r>
              <a:rPr lang="en-US" sz="2400" dirty="0">
                <a:highlight>
                  <a:srgbClr val="FFFF00"/>
                </a:highlight>
              </a:rPr>
              <a:t>Moderate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793775" cy="241300"/>
          </a:xfrm>
        </p:spPr>
        <p:txBody>
          <a:bodyPr/>
          <a:lstStyle/>
          <a:p>
            <a:r>
              <a:rPr lang="en-US" dirty="0"/>
              <a:t>12/12/2017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Teri Dykhuis | ESH&amp;Q Strategy|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1430" y="893568"/>
            <a:ext cx="8302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E4E4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Preliminary Hazard Analysis for Ionizing Radiation Exposure, inside the accelerator or beamline enclosure</a:t>
            </a:r>
          </a:p>
          <a:p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731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ESH&amp;Q Documentation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793775" cy="241300"/>
          </a:xfrm>
        </p:spPr>
        <p:txBody>
          <a:bodyPr/>
          <a:lstStyle/>
          <a:p>
            <a:r>
              <a:rPr lang="en-US" dirty="0"/>
              <a:t>12/12/2017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Teri Dykhuis | ESH&amp;Q Strategy| Project Management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1430" y="956565"/>
            <a:ext cx="8302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en-US" b="1" dirty="0">
                <a:solidFill>
                  <a:srgbClr val="4E4E4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Preliminary Hazard Analysis for Ionizing Radiation, Outside Accelerator Enclosure  </a:t>
            </a:r>
            <a:endParaRPr lang="en-US" dirty="0">
              <a:solidFill>
                <a:srgbClr val="4E4E4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32E428-E9A3-4462-A035-BC6246E1E3ED}"/>
              </a:ext>
            </a:extLst>
          </p:cNvPr>
          <p:cNvSpPr/>
          <p:nvPr/>
        </p:nvSpPr>
        <p:spPr>
          <a:xfrm>
            <a:off x="500331" y="2274838"/>
            <a:ext cx="74963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buNone/>
            </a:pPr>
            <a:r>
              <a:rPr lang="en-US" b="1" dirty="0">
                <a:solidFill>
                  <a:srgbClr val="4E4E4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Hazard Initiator(s):  </a:t>
            </a:r>
            <a:r>
              <a:rPr lang="en-US" dirty="0">
                <a:solidFill>
                  <a:srgbClr val="4E4E4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Accelerator or beamline component failure, insufficient shielding, procedural violation, air monitoring system failure, surface radiation monitoring system</a:t>
            </a:r>
          </a:p>
          <a:p>
            <a:pPr marL="57150" indent="0">
              <a:buNone/>
            </a:pPr>
            <a:endParaRPr lang="en-US" dirty="0">
              <a:solidFill>
                <a:srgbClr val="4E4E4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7150"/>
            <a:r>
              <a:rPr lang="en-US" b="1" dirty="0">
                <a:solidFill>
                  <a:srgbClr val="4E4E4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Hazard Consequence: </a:t>
            </a:r>
            <a:r>
              <a:rPr lang="en-US" dirty="0">
                <a:solidFill>
                  <a:srgbClr val="4E4E4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Potential for radiation dose and possible injury or death to personnel, potential radiological release</a:t>
            </a:r>
          </a:p>
          <a:p>
            <a:pPr marL="57150" indent="0">
              <a:buNone/>
            </a:pPr>
            <a:endParaRPr lang="en-US" dirty="0">
              <a:solidFill>
                <a:srgbClr val="4E4E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746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ESH&amp;Q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743" y="1974341"/>
            <a:ext cx="8672513" cy="3848489"/>
          </a:xfrm>
        </p:spPr>
        <p:txBody>
          <a:bodyPr/>
          <a:lstStyle/>
          <a:p>
            <a:pPr marL="233363" lvl="1" indent="-233363">
              <a:buFont typeface="Arial" panose="020B0604020202020204" pitchFamily="34" charset="0"/>
              <a:buChar char="•"/>
            </a:pPr>
            <a:r>
              <a:rPr lang="en-US" sz="1600" b="1" dirty="0"/>
              <a:t>MITIGATING FACTORS (Design):</a:t>
            </a:r>
          </a:p>
          <a:p>
            <a:pPr marL="457200" lvl="0" indent="-223838">
              <a:buFont typeface="Symbol" panose="05050102010706020507" pitchFamily="18" charset="2"/>
              <a:buChar char="-"/>
            </a:pPr>
            <a:r>
              <a:rPr lang="en-US" sz="1400" dirty="0"/>
              <a:t>Well-designed shielding for accelerators to reduce dose to ALARA levels.</a:t>
            </a:r>
          </a:p>
          <a:p>
            <a:pPr marL="457200" lvl="0" indent="-223838">
              <a:buFont typeface="Symbol" panose="05050102010706020507" pitchFamily="18" charset="2"/>
              <a:buChar char="-"/>
            </a:pPr>
            <a:r>
              <a:rPr lang="en-US" sz="1400" dirty="0"/>
              <a:t>Passive shielding and real-time beam loss monitoring system for surface. </a:t>
            </a:r>
          </a:p>
          <a:p>
            <a:pPr marL="457200" lvl="0" indent="-223838">
              <a:buFont typeface="Symbol" panose="05050102010706020507" pitchFamily="18" charset="2"/>
              <a:buChar char="-"/>
            </a:pPr>
            <a:r>
              <a:rPr lang="en-US" sz="1400" dirty="0"/>
              <a:t>Public areas (e.g., walk ways) should not be exposed to significant radiation fields produced by machine operations or by equipment, including magnetic or RF fields</a:t>
            </a:r>
          </a:p>
          <a:p>
            <a:pPr marL="233363" lvl="1" indent="-233363">
              <a:buFont typeface="Arial" panose="020B0604020202020204" pitchFamily="34" charset="0"/>
              <a:buChar char="•"/>
            </a:pPr>
            <a:r>
              <a:rPr lang="en-US" sz="1600" b="1" dirty="0"/>
              <a:t>MITIGATING FACTORS (Operational):</a:t>
            </a:r>
          </a:p>
          <a:p>
            <a:pPr marL="457200" lvl="0" indent="-223838">
              <a:buFont typeface="Symbol" panose="05050102010706020507" pitchFamily="18" charset="2"/>
              <a:buChar char="-"/>
            </a:pPr>
            <a:r>
              <a:rPr lang="en-US" sz="1400" dirty="0"/>
              <a:t>Radiological protection program incorporating requirements of 10 CFR 20</a:t>
            </a:r>
          </a:p>
          <a:p>
            <a:pPr marL="457200" lvl="0" indent="-223838">
              <a:buFont typeface="Symbol" panose="05050102010706020507" pitchFamily="18" charset="2"/>
              <a:buChar char="-"/>
            </a:pPr>
            <a:r>
              <a:rPr lang="en-US" sz="1400" dirty="0"/>
              <a:t>Strict configuration control of shield and interlock systems</a:t>
            </a:r>
          </a:p>
          <a:p>
            <a:pPr marL="457200" lvl="0" indent="-223838">
              <a:buFont typeface="Symbol" panose="05050102010706020507" pitchFamily="18" charset="2"/>
              <a:buChar char="-"/>
            </a:pPr>
            <a:r>
              <a:rPr lang="en-US" sz="1400" dirty="0"/>
              <a:t>Routine area monitoring of dose levels by passive dosimeters for electrons on the experimental floor (and other occupied areas subject to radiation</a:t>
            </a:r>
          </a:p>
          <a:p>
            <a:pPr marL="457200" lvl="0" indent="-223838">
              <a:buFont typeface="Symbol" panose="05050102010706020507" pitchFamily="18" charset="2"/>
              <a:buChar char="-"/>
            </a:pPr>
            <a:r>
              <a:rPr lang="en-US" sz="1400" dirty="0"/>
              <a:t>Implement groundwater monitoring system</a:t>
            </a:r>
          </a:p>
          <a:p>
            <a:pPr marL="457200" lvl="0" indent="-223838">
              <a:buFont typeface="Symbol" panose="05050102010706020507" pitchFamily="18" charset="2"/>
              <a:buChar char="-"/>
            </a:pPr>
            <a:r>
              <a:rPr lang="en-US" sz="1400" dirty="0"/>
              <a:t>Implement air activation monitoring system</a:t>
            </a:r>
          </a:p>
          <a:p>
            <a:pPr marL="457200" lvl="0" indent="-223838">
              <a:buFont typeface="Symbol" panose="05050102010706020507" pitchFamily="18" charset="2"/>
              <a:buChar char="-"/>
            </a:pPr>
            <a:r>
              <a:rPr lang="en-US" sz="1400" dirty="0"/>
              <a:t>Work planning and control procedures for work in radiation areas or with radioactive materials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793775" cy="241300"/>
          </a:xfrm>
        </p:spPr>
        <p:txBody>
          <a:bodyPr/>
          <a:lstStyle/>
          <a:p>
            <a:r>
              <a:rPr lang="en-US" dirty="0"/>
              <a:t>12/12/2017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Teri Dykhuis | ESH&amp;Q Strategy|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1430" y="835795"/>
            <a:ext cx="8302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E4E4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Preliminary Hazard Analysis for Ionizing Radiation Exposure, </a:t>
            </a:r>
            <a:r>
              <a:rPr lang="en-US" b="1" dirty="0">
                <a:solidFill>
                  <a:srgbClr val="4E4E4E"/>
                </a:solidFill>
              </a:rPr>
              <a:t>Outside Accelerator Enclosure </a:t>
            </a:r>
            <a:endParaRPr lang="en-US" b="1" dirty="0">
              <a:solidFill>
                <a:srgbClr val="4E4E4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027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ESH&amp;Q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19" y="2035196"/>
            <a:ext cx="7967785" cy="3555979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000" u="sng" dirty="0"/>
              <a:t>Risk Assessment Prior to Mitigation: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Consequence = High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Probability = Occasional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Risk Category = </a:t>
            </a:r>
            <a:r>
              <a:rPr lang="en-US" sz="2000" dirty="0">
                <a:highlight>
                  <a:srgbClr val="FFFF00"/>
                </a:highlight>
              </a:rPr>
              <a:t>High</a:t>
            </a:r>
          </a:p>
          <a:p>
            <a:pPr marL="457200" lvl="1" indent="0">
              <a:buNone/>
            </a:pPr>
            <a:r>
              <a:rPr lang="en-US" sz="2000" u="sng" dirty="0"/>
              <a:t>Risk Assessment Following Mitigation: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Consequence = High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Probability = Remote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Risk Category = </a:t>
            </a:r>
            <a:r>
              <a:rPr lang="en-US" sz="2000" dirty="0">
                <a:highlight>
                  <a:srgbClr val="FFFF00"/>
                </a:highlight>
              </a:rPr>
              <a:t>Moderate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793775" cy="241300"/>
          </a:xfrm>
        </p:spPr>
        <p:txBody>
          <a:bodyPr/>
          <a:lstStyle/>
          <a:p>
            <a:r>
              <a:rPr lang="en-US" dirty="0"/>
              <a:t>12/12/2017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Teri Dykhuis | ESH&amp;Q Strategy|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1430" y="893568"/>
            <a:ext cx="8302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E4E4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Preliminary Hazard Analysis for Ionizing Radiation Exposure, inside the accelerator or beamline enclosure</a:t>
            </a:r>
          </a:p>
          <a:p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366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22DA42D-240D-4AEE-8AEB-0929D17E5AF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228600" y="4295275"/>
            <a:ext cx="8544014" cy="1840909"/>
          </a:xfrm>
        </p:spPr>
        <p:txBody>
          <a:bodyPr/>
          <a:lstStyle/>
          <a:p>
            <a:pPr marL="57150"/>
            <a:r>
              <a:rPr lang="en-US" sz="2000" dirty="0">
                <a:solidFill>
                  <a:srgbClr val="4E4E4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Hazard Initiator(s): </a:t>
            </a:r>
            <a:r>
              <a:rPr lang="en-US" sz="2000" dirty="0">
                <a:solidFill>
                  <a:srgbClr val="4E4E4E"/>
                </a:solidFill>
              </a:rPr>
              <a:t>Electrical shock/arc flash from exposed conductors, defective equipment, substandard equipment or improper procedure.  </a:t>
            </a:r>
          </a:p>
          <a:p>
            <a:pPr marL="57150"/>
            <a:endParaRPr lang="en-US" sz="2000" dirty="0">
              <a:solidFill>
                <a:srgbClr val="4E4E4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7150"/>
            <a:r>
              <a:rPr lang="en-US" sz="2000" dirty="0">
                <a:solidFill>
                  <a:srgbClr val="4E4E4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Hazard Consequence: </a:t>
            </a:r>
            <a:r>
              <a:rPr lang="en-US" sz="2000" dirty="0">
                <a:solidFill>
                  <a:srgbClr val="4E4E4E"/>
                </a:solidFill>
              </a:rPr>
              <a:t>Death, permanent injury, equipment damage</a:t>
            </a:r>
            <a:endParaRPr lang="en-US" sz="2000" dirty="0">
              <a:solidFill>
                <a:srgbClr val="4E4E4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4006249-4AA8-487D-ABAC-DBBC93610309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228600" y="1384788"/>
            <a:ext cx="4206240" cy="274036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Facility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Experimental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Job built Equipment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Low Voltage/High Current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High Voltage/High Power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Maintenance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F161B55-9729-4E30-BAAC-EC1E6E9DCD97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143221" y="1357234"/>
            <a:ext cx="4206240" cy="295437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Arc flash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Electrical shock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Cable tray overloading/mixed utilities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Exposed 110v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Stored energy (capacitors &amp; inductors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793774" cy="241300"/>
          </a:xfrm>
        </p:spPr>
        <p:txBody>
          <a:bodyPr/>
          <a:lstStyle/>
          <a:p>
            <a:r>
              <a:rPr lang="en-US" dirty="0"/>
              <a:t>12/12/2017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Teri Dykhuis | ESH&amp;Q Strategy| Project Management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ESH&amp;Q Documentation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00A22B-34F8-4464-93FA-D1330204F8C3}"/>
              </a:ext>
            </a:extLst>
          </p:cNvPr>
          <p:cNvSpPr txBox="1"/>
          <p:nvPr/>
        </p:nvSpPr>
        <p:spPr>
          <a:xfrm>
            <a:off x="141051" y="895569"/>
            <a:ext cx="7611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E4E4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Preliminary Hazard Analysis for Electrical Hazards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76391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ESH&amp;Q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7" y="1248129"/>
            <a:ext cx="8672513" cy="5080166"/>
          </a:xfrm>
        </p:spPr>
        <p:txBody>
          <a:bodyPr/>
          <a:lstStyle/>
          <a:p>
            <a:pPr marL="233363" lvl="1" indent="-233363">
              <a:buFont typeface="Arial" panose="020B0604020202020204" pitchFamily="34" charset="0"/>
              <a:buChar char="•"/>
            </a:pPr>
            <a:r>
              <a:rPr lang="en-US" sz="1400" b="1" dirty="0"/>
              <a:t>MITIGATING FACTORS (Design):</a:t>
            </a:r>
          </a:p>
          <a:p>
            <a:pPr marL="457200" lvl="0" indent="-228600" fontAlgn="auto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1400" dirty="0"/>
              <a:t>Design to NFPA 70 and 70 E National Electric Code</a:t>
            </a:r>
          </a:p>
          <a:p>
            <a:pPr marL="457200" lvl="0" indent="-228600" fontAlgn="auto">
              <a:buFont typeface="Symbol" panose="05050102010706020507" pitchFamily="18" charset="2"/>
              <a:buChar char="-"/>
            </a:pPr>
            <a:r>
              <a:rPr lang="en-US" sz="1400" dirty="0"/>
              <a:t>Provide adequate power distribution to reduce need for extension cords</a:t>
            </a:r>
          </a:p>
          <a:p>
            <a:pPr marL="457200" lvl="0" indent="-228600" fontAlgn="auto">
              <a:buFont typeface="Symbol" panose="05050102010706020507" pitchFamily="18" charset="2"/>
              <a:buChar char="-"/>
            </a:pPr>
            <a:r>
              <a:rPr lang="en-US" sz="1400" dirty="0"/>
              <a:t>Provide segregated power and utility distribution; no over-loading (cable/utility trays)</a:t>
            </a:r>
          </a:p>
          <a:p>
            <a:pPr marL="457200" lvl="0" indent="-228600" fontAlgn="auto">
              <a:buFont typeface="Symbol" panose="05050102010706020507" pitchFamily="18" charset="2"/>
              <a:buChar char="-"/>
            </a:pPr>
            <a:r>
              <a:rPr lang="en-US" sz="1400" dirty="0"/>
              <a:t>Electrical and mechanical equipment rooms adequately sized and accessible from outside of ring. </a:t>
            </a:r>
          </a:p>
          <a:p>
            <a:pPr marL="457200" lvl="0" indent="-228600" fontAlgn="auto">
              <a:buFont typeface="Symbol" panose="05050102010706020507" pitchFamily="18" charset="2"/>
              <a:buChar char="-"/>
            </a:pPr>
            <a:r>
              <a:rPr lang="en-US" sz="1400" dirty="0"/>
              <a:t>Electrical distribution/disconnect equipment located in unobstructed areas (physically marked to provide clear access/maintain clearances), </a:t>
            </a:r>
          </a:p>
          <a:p>
            <a:pPr marL="457200" lvl="0" indent="-228600" fontAlgn="auto">
              <a:buFont typeface="Symbol" panose="05050102010706020507" pitchFamily="18" charset="2"/>
              <a:buChar char="-"/>
            </a:pPr>
            <a:r>
              <a:rPr lang="en-US" sz="1400" dirty="0"/>
              <a:t>Protect equipment and cables from mechanical and other hazards</a:t>
            </a:r>
          </a:p>
          <a:p>
            <a:pPr marL="457200" lvl="0" indent="-228600" fontAlgn="auto">
              <a:buFont typeface="Symbol" panose="05050102010706020507" pitchFamily="18" charset="2"/>
              <a:buChar char="-"/>
            </a:pPr>
            <a:r>
              <a:rPr lang="en-US" sz="1400" dirty="0"/>
              <a:t>Conduct arc flash calculations, determining PPE requirements, and label all electrical panels and switches</a:t>
            </a:r>
          </a:p>
          <a:p>
            <a:pPr marL="457200" lvl="0" indent="-228600" fontAlgn="auto">
              <a:buFont typeface="Symbol" panose="05050102010706020507" pitchFamily="18" charset="2"/>
              <a:buChar char="-"/>
            </a:pPr>
            <a:r>
              <a:rPr lang="en-US" sz="1400" dirty="0"/>
              <a:t>Assess need and feasibility for remote operation of high voltage switches and breakers to prevent human contact during opening and closing</a:t>
            </a:r>
          </a:p>
          <a:p>
            <a:pPr marL="457200" lvl="0" indent="-228600" fontAlgn="auto">
              <a:buFont typeface="Symbol" panose="05050102010706020507" pitchFamily="18" charset="2"/>
              <a:buChar char="-"/>
            </a:pPr>
            <a:r>
              <a:rPr lang="en-US" sz="1400" dirty="0"/>
              <a:t>Implement Lockout/Tagout capability into design of energized equipment</a:t>
            </a:r>
          </a:p>
          <a:p>
            <a:pPr marL="233363" lvl="1" indent="-2333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dirty="0"/>
              <a:t>MITIGATING FACTORS (Operational):</a:t>
            </a:r>
          </a:p>
          <a:p>
            <a:pPr marL="514350" indent="-285750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1400" dirty="0"/>
              <a:t>Non-NRTL equipment inspected and certified by competent person</a:t>
            </a:r>
          </a:p>
          <a:p>
            <a:pPr marL="514350" indent="-285750">
              <a:buFont typeface="Symbol" panose="05050102010706020507" pitchFamily="18" charset="2"/>
              <a:buChar char="-"/>
            </a:pPr>
            <a:r>
              <a:rPr lang="en-US" sz="1400" dirty="0"/>
              <a:t>Engineering and beamline design reviews</a:t>
            </a:r>
          </a:p>
          <a:p>
            <a:pPr marL="514350" indent="-285750">
              <a:buFont typeface="Symbol" panose="05050102010706020507" pitchFamily="18" charset="2"/>
              <a:buChar char="-"/>
            </a:pPr>
            <a:r>
              <a:rPr lang="en-US" sz="1400" dirty="0"/>
              <a:t>Operation of equipment at &lt;50 volts where feasible</a:t>
            </a:r>
          </a:p>
          <a:p>
            <a:pPr marL="514350" indent="-285750">
              <a:buFont typeface="Symbol" panose="05050102010706020507" pitchFamily="18" charset="2"/>
              <a:buChar char="-"/>
            </a:pPr>
            <a:r>
              <a:rPr lang="en-US" sz="1400" dirty="0"/>
              <a:t>SBMS procedures for electrical safety </a:t>
            </a:r>
          </a:p>
          <a:p>
            <a:pPr marL="514350" indent="-285750">
              <a:buFont typeface="Symbol" panose="05050102010706020507" pitchFamily="18" charset="2"/>
              <a:buChar char="-"/>
            </a:pPr>
            <a:r>
              <a:rPr lang="en-US" sz="1400" dirty="0"/>
              <a:t>Electrical safety training</a:t>
            </a:r>
          </a:p>
          <a:p>
            <a:pPr marL="514350" indent="-285750">
              <a:buFont typeface="Symbol" panose="05050102010706020507" pitchFamily="18" charset="2"/>
              <a:buChar char="-"/>
            </a:pPr>
            <a:r>
              <a:rPr lang="en-US" sz="1400" dirty="0"/>
              <a:t>Operational procedures to keep electrical equipment unobstructed</a:t>
            </a:r>
          </a:p>
          <a:p>
            <a:pPr marL="514350" indent="-285750">
              <a:buFont typeface="Symbol" panose="05050102010706020507" pitchFamily="18" charset="2"/>
              <a:buChar char="-"/>
            </a:pPr>
            <a:r>
              <a:rPr lang="en-US" sz="1400" dirty="0"/>
              <a:t>Inspection program </a:t>
            </a:r>
          </a:p>
          <a:p>
            <a:pPr marL="514350" indent="-285750">
              <a:buFont typeface="Symbol" panose="05050102010706020507" pitchFamily="18" charset="2"/>
              <a:buChar char="-"/>
            </a:pPr>
            <a:endParaRPr lang="en-US" sz="1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793775" cy="241300"/>
          </a:xfrm>
        </p:spPr>
        <p:txBody>
          <a:bodyPr/>
          <a:lstStyle/>
          <a:p>
            <a:r>
              <a:rPr lang="en-US" dirty="0"/>
              <a:t>12/12/2017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Teri Dykhuis | ESH&amp;Q Strategy|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1430" y="835795"/>
            <a:ext cx="8302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E4E4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Preliminary Hazard Analysis for Electrical Hazards</a:t>
            </a:r>
            <a:r>
              <a:rPr lang="en-US" b="1" dirty="0">
                <a:solidFill>
                  <a:srgbClr val="4E4E4E"/>
                </a:solidFill>
              </a:rPr>
              <a:t> </a:t>
            </a:r>
            <a:endParaRPr lang="en-US" b="1" dirty="0">
              <a:solidFill>
                <a:srgbClr val="4E4E4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982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Vision/Commitment</a:t>
            </a:r>
          </a:p>
          <a:p>
            <a:r>
              <a:rPr lang="en-US"/>
              <a:t>Documentation</a:t>
            </a:r>
          </a:p>
          <a:p>
            <a:r>
              <a:rPr lang="en-US"/>
              <a:t>NEPA</a:t>
            </a:r>
          </a:p>
          <a:p>
            <a:r>
              <a:rPr lang="en-US"/>
              <a:t>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588" y="6495482"/>
            <a:ext cx="775607" cy="241300"/>
          </a:xfrm>
        </p:spPr>
        <p:txBody>
          <a:bodyPr/>
          <a:lstStyle/>
          <a:p>
            <a:r>
              <a:rPr lang="en-US" dirty="0"/>
              <a:t>12/12/2017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Teri Dykhuis | ESH&amp;Q Strategy|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158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ESH&amp;Q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19" y="2093897"/>
            <a:ext cx="7967785" cy="3697303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000" u="sng" dirty="0"/>
              <a:t>Risk Assessment Prior to Mitigation: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Consequence = Moderate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Probability = Probable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Risk Category = </a:t>
            </a:r>
            <a:r>
              <a:rPr lang="en-US" sz="2000" dirty="0">
                <a:highlight>
                  <a:srgbClr val="FFFF00"/>
                </a:highlight>
              </a:rPr>
              <a:t>High</a:t>
            </a:r>
          </a:p>
          <a:p>
            <a:pPr marL="457200" lvl="1" indent="0">
              <a:buNone/>
            </a:pPr>
            <a:r>
              <a:rPr lang="en-US" sz="2000" u="sng" dirty="0"/>
              <a:t>Risk Assessment Following Mitigation: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Consequence = Moderate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Probability = Occasional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Risk Category = </a:t>
            </a:r>
            <a:r>
              <a:rPr lang="en-US" sz="2000" dirty="0">
                <a:highlight>
                  <a:srgbClr val="FFFF00"/>
                </a:highlight>
              </a:rPr>
              <a:t>Moderate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793775" cy="241300"/>
          </a:xfrm>
        </p:spPr>
        <p:txBody>
          <a:bodyPr/>
          <a:lstStyle/>
          <a:p>
            <a:r>
              <a:rPr lang="en-US" dirty="0"/>
              <a:t>12/12/2017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Teri Dykhuis | ESH&amp;Q Strategy|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1430" y="893568"/>
            <a:ext cx="8302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E4E4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Preliminary Hazard Analysis for Ionizing Radiation Exposure, inside the accelerator or beamline enclosure</a:t>
            </a:r>
          </a:p>
          <a:p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155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ESH&amp;Q Documentation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28600" y="1263672"/>
            <a:ext cx="8672513" cy="498786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Pre- and post-mitigation risk category for each of the 15 hazard types found with PIP-II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588" y="6495482"/>
            <a:ext cx="775607" cy="241300"/>
          </a:xfrm>
        </p:spPr>
        <p:txBody>
          <a:bodyPr/>
          <a:lstStyle/>
          <a:p>
            <a:r>
              <a:rPr lang="en-US" dirty="0"/>
              <a:t>12/12/2017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Teri Dykhuis | ESH&amp;Q Strategy|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8023" y="835795"/>
            <a:ext cx="8365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E4E4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Preliminary Hazard Analysis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264138" y="24526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140846"/>
              </p:ext>
            </p:extLst>
          </p:nvPr>
        </p:nvGraphicFramePr>
        <p:xfrm>
          <a:off x="1794510" y="2223294"/>
          <a:ext cx="5554980" cy="39116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00150">
                  <a:extLst>
                    <a:ext uri="{9D8B030D-6E8A-4147-A177-3AD203B41FA5}">
                      <a16:colId xmlns:a16="http://schemas.microsoft.com/office/drawing/2014/main" val="2404763886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999618477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826208029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39088901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PHA Hazard Identifier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Hazard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Pre-Mitigation Risk Category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Post Mitigation Risk Category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7131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PIP-II PHA-1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Construction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High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Moderate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14402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PIP-II PHA-2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Natural Phenomena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Low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Routine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899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PIP-II PHA-3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Environmental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Moderate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Low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4285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PIP-II PHA-4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Waste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Moderate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Low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54766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PIP-II PHA-5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Fire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Moderate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Low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1654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PIP-II PHA-6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Electrical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High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Moderate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6871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PIP-II PHA-7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Noise, Vibration, Thermal, Mechanical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Moderate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Low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9681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PIP-II PHA-8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Cryogenic &amp; Oxygen Deficiency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High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Moderate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448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PIP-II PHA-9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Confined space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Moderate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Low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4521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PIP-II PHA-10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Ionizing Radiation exposure, inside accelerator enclosure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High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Moderate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5932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PIP-II PHA-11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Chemical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Moderate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Low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8813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PIP-II PHA-12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Accelerator/Beamline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Moderate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Low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50409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PIP-II PHA-13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Ionizing Radiation exposure, outside accelerator enclosure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High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Moderate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0213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PIP-II PHA-14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Non-Ionizing Radiation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Moderate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Low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3507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PIP-II PHA-15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Material Handling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High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</a:rPr>
                        <a:t>Moderate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171721"/>
                  </a:ext>
                </a:extLst>
              </a:tr>
            </a:tbl>
          </a:graphicData>
        </a:graphic>
      </p:graphicFrame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636588" y="1797890"/>
            <a:ext cx="4751814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PHAR Table 6‑1: Risk Assessment Summary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587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ESH&amp;Q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7" y="1587205"/>
            <a:ext cx="8672513" cy="4261146"/>
          </a:xfrm>
        </p:spPr>
        <p:txBody>
          <a:bodyPr/>
          <a:lstStyle/>
          <a:p>
            <a:pPr marL="457200" lvl="1" indent="0">
              <a:buNone/>
            </a:pPr>
            <a:r>
              <a:rPr lang="en-US" b="1" dirty="0"/>
              <a:t>Conclusion </a:t>
            </a:r>
            <a:r>
              <a:rPr lang="en-US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Currently nine of the risk categories have been mitigated to “Low or below” and six remain at a “Moderate” level; the latter include construction, electrical, ionizing radiation inside/outside, cryogenics, and material handling.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PIP-II design objective to reduce hazards to no more than minor on-site and negligible off-site impacts to people and the environment during construction and operations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Post-mitigation risk category conveys a realistic assessment of the residual risk posed by the PIP-II facility and became a critical input to the preliminary design effort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793775" cy="241300"/>
          </a:xfrm>
        </p:spPr>
        <p:txBody>
          <a:bodyPr/>
          <a:lstStyle/>
          <a:p>
            <a:r>
              <a:rPr lang="en-US" dirty="0"/>
              <a:t>12/12/2017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Teri Dykhuis | ESH&amp;Q Strategy|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1430" y="835795"/>
            <a:ext cx="8302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E4E4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Preliminary Hazard Analysis</a:t>
            </a:r>
          </a:p>
          <a:p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609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ESH&amp;Q 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430" y="1616571"/>
            <a:ext cx="8672513" cy="4403229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 PIP-II Project Office is responsible for ensuring the quality of all items fabricated for PIP-II and must ensure that the project structure and organization are appropriate for effectively carrying out this mission.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err="1"/>
              <a:t>Fermilab</a:t>
            </a:r>
            <a:r>
              <a:rPr lang="en-US" sz="2000" dirty="0"/>
              <a:t> and Division Quality Assurance Policies and Procedures are followed for work being conducted within </a:t>
            </a:r>
            <a:r>
              <a:rPr lang="en-US" sz="2000" dirty="0" err="1"/>
              <a:t>Fermilab</a:t>
            </a:r>
            <a:r>
              <a:rPr lang="en-US" sz="2000" dirty="0"/>
              <a:t> Divisions for PIP-II.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Additionally, PIP-II and PIP-II Partners follow the </a:t>
            </a:r>
            <a:r>
              <a:rPr lang="en-US" sz="2000" dirty="0" err="1"/>
              <a:t>Fermilab</a:t>
            </a:r>
            <a:r>
              <a:rPr lang="en-US" sz="2000" dirty="0"/>
              <a:t> Engineering Standards Manual and all applicable domestic and/or international codes and standards.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PIP-II management at all levels shall regularly evaluate achievement relative to performance requirements and shall appropriately validate or update performance requirements and expectations to ensure quality.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793775" cy="241300"/>
          </a:xfrm>
        </p:spPr>
        <p:txBody>
          <a:bodyPr/>
          <a:lstStyle/>
          <a:p>
            <a:r>
              <a:rPr lang="en-US" dirty="0"/>
              <a:t>12/12/2017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Teri Dykhuis | ESH&amp;Q Strategy|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0137" y="865353"/>
            <a:ext cx="8302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E4E4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Quality Assurance Program (QAP)</a:t>
            </a:r>
          </a:p>
          <a:p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825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08" y="322960"/>
            <a:ext cx="8686800" cy="427877"/>
          </a:xfrm>
        </p:spPr>
        <p:txBody>
          <a:bodyPr/>
          <a:lstStyle/>
          <a:p>
            <a:r>
              <a:rPr lang="en-US" dirty="0"/>
              <a:t>ESH&amp;Q 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08" y="1152554"/>
            <a:ext cx="8672513" cy="5181571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 PIP-II PM has the overall responsibility for quality improvement throughout the project and is supported by the PIP-II Machine Advisory Committee (P2MAC)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At the Project level, the P2MAC: </a:t>
            </a:r>
          </a:p>
          <a:p>
            <a:pPr marL="914400" lvl="1" indent="-223838">
              <a:buFont typeface="Symbol" panose="05050102010706020507" pitchFamily="18" charset="2"/>
              <a:buChar char="-"/>
            </a:pPr>
            <a:r>
              <a:rPr lang="en-US" sz="2000" dirty="0"/>
              <a:t>takes steps to detect and prevent quality problems</a:t>
            </a:r>
          </a:p>
          <a:p>
            <a:pPr marL="914400" lvl="1" indent="-223838">
              <a:buFont typeface="Symbol" panose="05050102010706020507" pitchFamily="18" charset="2"/>
              <a:buChar char="-"/>
            </a:pPr>
            <a:r>
              <a:rPr lang="en-US" sz="2000" dirty="0"/>
              <a:t>identify the cause and correction of quality issues, and</a:t>
            </a:r>
          </a:p>
          <a:p>
            <a:pPr marL="914400" lvl="1" indent="-223838">
              <a:buFont typeface="Symbol" panose="05050102010706020507" pitchFamily="18" charset="2"/>
              <a:buChar char="-"/>
            </a:pPr>
            <a:r>
              <a:rPr lang="en-US" sz="2000" dirty="0"/>
              <a:t>strive towards improvement</a:t>
            </a:r>
          </a:p>
          <a:p>
            <a:pPr marL="690563" lvl="1" indent="-233363">
              <a:buFont typeface="Arial" panose="020B0604020202020204" pitchFamily="34" charset="0"/>
              <a:buChar char="•"/>
            </a:pPr>
            <a:r>
              <a:rPr lang="en-US" sz="2000" dirty="0"/>
              <a:t>At the Subsystem level, these responsibilities devolve onto the Level 2 Managers.  The Level 2 Managers are responsible for:</a:t>
            </a:r>
          </a:p>
          <a:p>
            <a:pPr marL="914400" lvl="1" indent="-223838">
              <a:buFont typeface="Symbol" panose="05050102010706020507" pitchFamily="18" charset="2"/>
              <a:buChar char="-"/>
            </a:pPr>
            <a:r>
              <a:rPr lang="en-US" sz="2000" dirty="0"/>
              <a:t>developing and documenting processes,</a:t>
            </a:r>
          </a:p>
          <a:p>
            <a:pPr marL="914400" lvl="1" indent="-223838">
              <a:buFont typeface="Symbol" panose="05050102010706020507" pitchFamily="18" charset="2"/>
              <a:buChar char="-"/>
            </a:pPr>
            <a:r>
              <a:rPr lang="en-US" sz="2000" dirty="0"/>
              <a:t>making technical specifications for subsystem elements, and</a:t>
            </a:r>
          </a:p>
          <a:p>
            <a:pPr marL="914400" lvl="1" indent="-223838">
              <a:buFont typeface="Symbol" panose="05050102010706020507" pitchFamily="18" charset="2"/>
              <a:buChar char="-"/>
            </a:pPr>
            <a:r>
              <a:rPr lang="en-US" sz="2000" dirty="0"/>
              <a:t>carrying out QA procedures to ensure that products and procured items conform to these specifications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E4E4E"/>
                </a:solidFill>
              </a:rPr>
              <a:t>Level 2 Managers may delegate QA responsibilities to L3 Managers as appropriate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793775" cy="241300"/>
          </a:xfrm>
        </p:spPr>
        <p:txBody>
          <a:bodyPr/>
          <a:lstStyle/>
          <a:p>
            <a:r>
              <a:rPr lang="en-US" dirty="0"/>
              <a:t>12/12/2017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Teri Dykhuis | ESH&amp;Q Strategy|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0137" y="701126"/>
            <a:ext cx="8302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E4E4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QAP</a:t>
            </a:r>
          </a:p>
          <a:p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296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ESH&amp;Q 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7" y="1949751"/>
            <a:ext cx="8672513" cy="3627597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Risk strategy described in PIP-II-doc-1201</a:t>
            </a:r>
            <a:endParaRPr lang="en-US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E4E4E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Laboratory has instituted FESHM Chapter 2110 - </a:t>
            </a:r>
            <a:r>
              <a:rPr lang="en-US" i="1" dirty="0">
                <a:solidFill>
                  <a:srgbClr val="4E4E4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Ensuring Equivalent Safety Performance when Using International Codes and Standards</a:t>
            </a:r>
            <a:r>
              <a:rPr lang="en-US" dirty="0">
                <a:solidFill>
                  <a:srgbClr val="4E4E4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dirty="0">
              <a:solidFill>
                <a:srgbClr val="4E4E4E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Experience integrating cryogenic </a:t>
            </a:r>
            <a:r>
              <a:rPr lang="en-US" dirty="0" err="1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feedcans</a:t>
            </a:r>
            <a:r>
              <a:rPr lang="en-US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from DAE into CMTS</a:t>
            </a:r>
            <a:endParaRPr lang="en-US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Learning from LBNF experience</a:t>
            </a:r>
            <a:endParaRPr lang="en-US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793775" cy="241300"/>
          </a:xfrm>
        </p:spPr>
        <p:txBody>
          <a:bodyPr/>
          <a:lstStyle/>
          <a:p>
            <a:r>
              <a:rPr lang="en-US" dirty="0"/>
              <a:t>12/12/2017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Teri Dykhuis | ESH&amp;Q Strategy|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0136" y="865354"/>
            <a:ext cx="8765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E4E4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QAP and PIP-II International Partners</a:t>
            </a:r>
          </a:p>
        </p:txBody>
      </p:sp>
    </p:spTree>
    <p:extLst>
      <p:ext uri="{BB962C8B-B14F-4D97-AF65-F5344CB8AC3E}">
        <p14:creationId xmlns:p14="http://schemas.microsoft.com/office/powerpoint/2010/main" val="2431220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49" y="1043046"/>
            <a:ext cx="8678863" cy="427877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400" dirty="0">
                <a:solidFill>
                  <a:srgbClr val="4E4E4E"/>
                </a:solidFill>
              </a:rPr>
              <a:t>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633" y="1043046"/>
            <a:ext cx="8672513" cy="337591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DOE Order 413.3B: Program and Project Management for the Acquisition of Capital Assets</a:t>
            </a:r>
          </a:p>
          <a:p>
            <a:r>
              <a:rPr lang="en-US" dirty="0"/>
              <a:t>10 CFR Part 1021 DOE NEPA Implementing Procedures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793775" cy="241300"/>
          </a:xfrm>
        </p:spPr>
        <p:txBody>
          <a:bodyPr/>
          <a:lstStyle/>
          <a:p>
            <a:r>
              <a:rPr lang="en-US" dirty="0"/>
              <a:t>12/12/2017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495482"/>
            <a:ext cx="5541561" cy="237285"/>
          </a:xfrm>
        </p:spPr>
        <p:txBody>
          <a:bodyPr/>
          <a:lstStyle/>
          <a:p>
            <a:r>
              <a:rPr lang="en-US"/>
              <a:t>Teri Dykhuis | ESH&amp;Q Strategy|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4313" y="314728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>
                <a:solidFill>
                  <a:srgbClr val="4E4E4E"/>
                </a:solidFill>
              </a:rPr>
              <a:t>Deliverables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2634" y="3575160"/>
            <a:ext cx="8672513" cy="2617822"/>
          </a:xfrm>
          <a:prstGeom prst="rect">
            <a:avLst/>
          </a:prstGeom>
        </p:spPr>
        <p:txBody>
          <a:bodyPr lIns="0" tIns="0" rIns="0" bIns="0">
            <a:normAutofit fontScale="92500" lnSpcReduction="1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CD-1</a:t>
            </a:r>
          </a:p>
          <a:p>
            <a:pPr lvl="1"/>
            <a:r>
              <a:rPr lang="en-US" dirty="0"/>
              <a:t>Complete a National Environmental Policy Act (NEPA) Strategy by securing a determination (e.g., Environmental Assessment) from DOE/FSO, as required by DOE O 451.1B. </a:t>
            </a:r>
          </a:p>
          <a:p>
            <a:r>
              <a:rPr lang="en-US" dirty="0"/>
              <a:t>CD-2</a:t>
            </a:r>
          </a:p>
          <a:p>
            <a:pPr lvl="1"/>
            <a:r>
              <a:rPr lang="en-US" dirty="0"/>
              <a:t>Issue the final Environmental Impact Statement or Environmental Assessment and Finding of No Significant Impact, as required by DOE O 451.1B.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0279" y="396715"/>
            <a:ext cx="3436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NEPA Strategy</a:t>
            </a:r>
          </a:p>
        </p:txBody>
      </p:sp>
    </p:spTree>
    <p:extLst>
      <p:ext uri="{BB962C8B-B14F-4D97-AF65-F5344CB8AC3E}">
        <p14:creationId xmlns:p14="http://schemas.microsoft.com/office/powerpoint/2010/main" val="998467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4" y="1113816"/>
            <a:ext cx="8686800" cy="427877"/>
          </a:xfrm>
        </p:spPr>
        <p:txBody>
          <a:bodyPr/>
          <a:lstStyle/>
          <a:p>
            <a:r>
              <a:rPr lang="en-US" sz="2400" dirty="0">
                <a:solidFill>
                  <a:srgbClr val="4E4E4E"/>
                </a:solidFill>
              </a:rPr>
              <a:t>Progress to 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7" y="1706419"/>
            <a:ext cx="8672513" cy="4410399"/>
          </a:xfrm>
        </p:spPr>
        <p:txBody>
          <a:bodyPr/>
          <a:lstStyle/>
          <a:p>
            <a:r>
              <a:rPr lang="en-US" sz="2000" dirty="0"/>
              <a:t>NEPA Environmental Evaluation was completed and submitted to DOE FSO on 8/18/2017</a:t>
            </a:r>
          </a:p>
          <a:p>
            <a:r>
              <a:rPr lang="en-US" sz="2000" dirty="0"/>
              <a:t>A final NEPA determination supporting the completion of an Environmental Assessment was issued by DOE-FSO on 8/25/2017 (DOE Document = DOE/FSO-2072)</a:t>
            </a:r>
          </a:p>
          <a:p>
            <a:r>
              <a:rPr lang="en-US" sz="2000" dirty="0"/>
              <a:t>EA notification letters were submitted to State agencies in Illinois on 9/13/2017</a:t>
            </a:r>
          </a:p>
          <a:p>
            <a:r>
              <a:rPr lang="en-US" sz="2000" dirty="0"/>
              <a:t>Teri Dykhuis (PIP-II NEPA Subproject Manager) is coordinating the effort to ensure completion of the Environmental Assessment</a:t>
            </a:r>
          </a:p>
          <a:p>
            <a:r>
              <a:rPr lang="en-US" sz="2000" dirty="0"/>
              <a:t>The PIP-II NEPA strategy is to conduct an Environmental Assessment that will cover all PIP-II activities; this approach is similar to the one used for LBNF, and </a:t>
            </a:r>
            <a:r>
              <a:rPr lang="en-US" sz="2000" dirty="0" err="1"/>
              <a:t>NOvA</a:t>
            </a:r>
            <a:endParaRPr lang="en-US" sz="2000" dirty="0"/>
          </a:p>
          <a:p>
            <a:r>
              <a:rPr lang="en-US" sz="2000" dirty="0"/>
              <a:t>Procurement has awarded the bid for the EA to Arcadis</a:t>
            </a:r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793775" cy="241300"/>
          </a:xfrm>
        </p:spPr>
        <p:txBody>
          <a:bodyPr/>
          <a:lstStyle/>
          <a:p>
            <a:r>
              <a:rPr lang="en-US" dirty="0"/>
              <a:t>12/12/2017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Teri Dykhuis | ESH&amp;Q Strategy|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2250" y="425870"/>
            <a:ext cx="5104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NEPA Strategy</a:t>
            </a:r>
          </a:p>
        </p:txBody>
      </p:sp>
    </p:spTree>
    <p:extLst>
      <p:ext uri="{BB962C8B-B14F-4D97-AF65-F5344CB8AC3E}">
        <p14:creationId xmlns:p14="http://schemas.microsoft.com/office/powerpoint/2010/main" val="2184583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7" y="986556"/>
            <a:ext cx="8686800" cy="523432"/>
          </a:xfrm>
        </p:spPr>
        <p:txBody>
          <a:bodyPr/>
          <a:lstStyle/>
          <a:p>
            <a:r>
              <a:rPr lang="en-US" sz="2400" dirty="0">
                <a:solidFill>
                  <a:srgbClr val="4E4E4E"/>
                </a:solidFill>
              </a:rPr>
              <a:t>Work yet to be completed (for CD-2)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7" y="1514003"/>
            <a:ext cx="8672513" cy="4703917"/>
          </a:xfrm>
        </p:spPr>
        <p:txBody>
          <a:bodyPr/>
          <a:lstStyle/>
          <a:p>
            <a:r>
              <a:rPr lang="en-US" dirty="0"/>
              <a:t>Kick off meeting will be conducted in January of 2018</a:t>
            </a:r>
          </a:p>
          <a:p>
            <a:r>
              <a:rPr lang="en-US" dirty="0"/>
              <a:t>Subcontractor will develop a schedule to complete the EA</a:t>
            </a:r>
          </a:p>
          <a:p>
            <a:pPr lvl="1"/>
            <a:r>
              <a:rPr lang="en-US" dirty="0"/>
              <a:t>EA determines whether there would be no significant impact and if an EIS is or is not required</a:t>
            </a:r>
          </a:p>
          <a:p>
            <a:pPr lvl="1"/>
            <a:r>
              <a:rPr lang="en-US" dirty="0"/>
              <a:t>If no EIS, then a Finding of No Significant Impact (FONSI) will be developed by the DOE FSO and made available to the general public and Project Stakeholders</a:t>
            </a:r>
          </a:p>
          <a:p>
            <a:r>
              <a:rPr lang="en-US" dirty="0"/>
              <a:t>The NEPA process will be completed by CD-2 or before any construction work (estimated 6-8 months for EA completion)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909093" cy="241300"/>
          </a:xfrm>
        </p:spPr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Teri Dykhuis | ESH&amp;Q Strategy| Project Management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517" y="332987"/>
            <a:ext cx="2810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NEPA Strategy</a:t>
            </a:r>
          </a:p>
        </p:txBody>
      </p:sp>
    </p:spTree>
    <p:extLst>
      <p:ext uri="{BB962C8B-B14F-4D97-AF65-F5344CB8AC3E}">
        <p14:creationId xmlns:p14="http://schemas.microsoft.com/office/powerpoint/2010/main" val="713571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102" y="1016522"/>
            <a:ext cx="8686800" cy="427877"/>
          </a:xfrm>
        </p:spPr>
        <p:txBody>
          <a:bodyPr/>
          <a:lstStyle/>
          <a:p>
            <a:r>
              <a:rPr lang="en-US" sz="2400" dirty="0">
                <a:solidFill>
                  <a:srgbClr val="4E4E4E"/>
                </a:solidFill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245" y="1649837"/>
            <a:ext cx="8672513" cy="415398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Is the NEPA Strategy being properly addressed given the project’s current state of development?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NEPA determination has been made - Environmental Assessment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Experienced ES&amp;H professionals assigned PIP-II NEPA subproject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FNAL and PIP-II management are actively engaged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NEPA process will be completed by CD-2 or before any construction work (estimated 6-8 months for EA completion, from time of initiation)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793775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12/12/2017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Teri Dykhuis | ESH&amp;Q Strategy| Project Management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380887"/>
            <a:ext cx="3076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NEPA Strategy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9F39FC-120F-4672-B79B-417C5E113282}"/>
              </a:ext>
            </a:extLst>
          </p:cNvPr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#5</a:t>
            </a:r>
          </a:p>
        </p:txBody>
      </p:sp>
    </p:spTree>
    <p:extLst>
      <p:ext uri="{BB962C8B-B14F-4D97-AF65-F5344CB8AC3E}">
        <p14:creationId xmlns:p14="http://schemas.microsoft.com/office/powerpoint/2010/main" val="1487812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Role on Project</a:t>
            </a:r>
          </a:p>
          <a:p>
            <a:pPr lvl="1"/>
            <a:r>
              <a:rPr lang="en-US"/>
              <a:t>PIP-II Associate Project Manager/ESH&amp;Q</a:t>
            </a:r>
          </a:p>
          <a:p>
            <a:pPr lvl="1"/>
            <a:r>
              <a:rPr lang="en-US"/>
              <a:t>PIP-II NEPA Subproject Manager</a:t>
            </a:r>
          </a:p>
          <a:p>
            <a:r>
              <a:rPr lang="en-US"/>
              <a:t>Relevant Experience</a:t>
            </a:r>
          </a:p>
          <a:p>
            <a:pPr lvl="1"/>
            <a:r>
              <a:rPr lang="en-US"/>
              <a:t>ESH Specialist/ESH&amp;Q Section for 17 year</a:t>
            </a:r>
          </a:p>
          <a:p>
            <a:pPr lvl="1"/>
            <a:r>
              <a:rPr lang="en-US"/>
              <a:t>Fermilab NEPA Program Manager; integrally involved in all NEPA related activities at Fermilab for the past 17 years</a:t>
            </a:r>
          </a:p>
          <a:p>
            <a:pPr lvl="1"/>
            <a:r>
              <a:rPr lang="en-US"/>
              <a:t>ESH Professional for 31 years</a:t>
            </a:r>
          </a:p>
          <a:p>
            <a:pPr lvl="1"/>
            <a:r>
              <a:rPr lang="en-US"/>
              <a:t>Environmental Engineer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588" y="6495482"/>
            <a:ext cx="775607" cy="241300"/>
          </a:xfrm>
        </p:spPr>
        <p:txBody>
          <a:bodyPr/>
          <a:lstStyle/>
          <a:p>
            <a:r>
              <a:rPr lang="en-US" dirty="0"/>
              <a:t>12/12/2017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Teri Dykhuis | ESH&amp;Q Strategy|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409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2884"/>
            <a:ext cx="8686800" cy="427877"/>
          </a:xfrm>
        </p:spPr>
        <p:txBody>
          <a:bodyPr/>
          <a:lstStyle/>
          <a:p>
            <a:r>
              <a:rPr lang="en-US" dirty="0"/>
              <a:t>ESH&amp;Q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430" y="1266543"/>
            <a:ext cx="8672513" cy="498786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Are ESH&amp;Q and ISM aspects being properly addressed given the project’s current state of development?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All CD-1 documentation has been developed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NEPA determination in place – EA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Experienced ESH&amp;Q professional assigned to the Project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Hazard analyses and work planning are integral to the safety process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PIP-II management is actively engaged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ESH&amp;Q is integrated to support design and construction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Lessons Learned continue to be integrated into ongoing project planning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All work is similar to work performed at the Lab previously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CD-2 Documentation in process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793775" cy="241300"/>
          </a:xfrm>
        </p:spPr>
        <p:txBody>
          <a:bodyPr/>
          <a:lstStyle/>
          <a:p>
            <a:r>
              <a:rPr lang="en-US" dirty="0"/>
              <a:t>12/12/2017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Teri Dykhuis | ESH&amp;Q Strategy|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1430" y="743323"/>
            <a:ext cx="8302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E4E4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Summary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6A880E-AE65-4930-AC95-F2996763A5D8}"/>
              </a:ext>
            </a:extLst>
          </p:cNvPr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#5</a:t>
            </a:r>
          </a:p>
        </p:txBody>
      </p:sp>
    </p:spTree>
    <p:extLst>
      <p:ext uri="{BB962C8B-B14F-4D97-AF65-F5344CB8AC3E}">
        <p14:creationId xmlns:p14="http://schemas.microsoft.com/office/powerpoint/2010/main" val="1536673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ESH&amp;Q Vision/Commitment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Project team is committed to construct PIP-II in a safe, environmentally respectful, and cost efficient manner that meets our stakeholder’s needs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Maintain a safe workplace for our workers, subcontractors, site occupants and guests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Protect human health within our boundaries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Achieve and maintain compliance with all applicable ESH&amp;Q requirements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588" y="6495482"/>
            <a:ext cx="775607" cy="241300"/>
          </a:xfrm>
        </p:spPr>
        <p:txBody>
          <a:bodyPr/>
          <a:lstStyle/>
          <a:p>
            <a:r>
              <a:rPr lang="en-US" dirty="0"/>
              <a:t>12/12/2017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Teri Dykhuis | ESH&amp;Q Strategy|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368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ESH&amp;Q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Documents that support the project’s current state of ESH&amp;Q development and are necessary for CD-1 per DOE Order 413.3B: Program and Project Management for the Acquisition of Capital Assets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Preliminary Security and Vulnerability Report (</a:t>
            </a:r>
            <a:r>
              <a:rPr lang="en-US" dirty="0" err="1"/>
              <a:t>Docdb</a:t>
            </a:r>
            <a:r>
              <a:rPr lang="en-US" dirty="0"/>
              <a:t> #143)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Integrated ESH&amp;Q Management Plan (</a:t>
            </a:r>
            <a:r>
              <a:rPr lang="en-US" dirty="0" err="1"/>
              <a:t>Docdb</a:t>
            </a:r>
            <a:r>
              <a:rPr lang="en-US" dirty="0"/>
              <a:t> #141)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Preliminary Hazards Analysis Report (</a:t>
            </a:r>
            <a:r>
              <a:rPr lang="en-US" dirty="0" err="1"/>
              <a:t>Docdb</a:t>
            </a:r>
            <a:r>
              <a:rPr lang="en-US" dirty="0"/>
              <a:t> #140)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Quality Assurance Program (</a:t>
            </a:r>
            <a:r>
              <a:rPr lang="en-US" dirty="0" err="1"/>
              <a:t>Docdb</a:t>
            </a:r>
            <a:r>
              <a:rPr lang="en-US" dirty="0"/>
              <a:t> #142)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588" y="6495482"/>
            <a:ext cx="775607" cy="241300"/>
          </a:xfrm>
        </p:spPr>
        <p:txBody>
          <a:bodyPr/>
          <a:lstStyle/>
          <a:p>
            <a:r>
              <a:rPr lang="en-US" dirty="0"/>
              <a:t>12/12/2017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Teri Dykhuis | ESH&amp;Q Strategy|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#5</a:t>
            </a:r>
          </a:p>
        </p:txBody>
      </p:sp>
    </p:spTree>
    <p:extLst>
      <p:ext uri="{BB962C8B-B14F-4D97-AF65-F5344CB8AC3E}">
        <p14:creationId xmlns:p14="http://schemas.microsoft.com/office/powerpoint/2010/main" val="150319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ESH&amp;Q 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430" y="1562557"/>
            <a:ext cx="8672513" cy="4987867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 unique security issues presented by the PIP-II Project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Activities planned are unclassified and no safeguards and security issues are </a:t>
            </a:r>
            <a:r>
              <a:rPr lang="en-US" dirty="0" err="1"/>
              <a:t>forseen</a:t>
            </a:r>
            <a:r>
              <a:rPr lang="en-US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PIP-II will comply with DOE and </a:t>
            </a:r>
            <a:r>
              <a:rPr lang="en-US" dirty="0" err="1"/>
              <a:t>Fermilab</a:t>
            </a:r>
            <a:r>
              <a:rPr lang="en-US" dirty="0"/>
              <a:t> Unclassified Foreign Visits and assignment program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PIP-II will be executed as a construction project within the </a:t>
            </a:r>
            <a:r>
              <a:rPr lang="en-US" dirty="0" err="1"/>
              <a:t>Fermilab</a:t>
            </a:r>
            <a:r>
              <a:rPr lang="en-US" dirty="0"/>
              <a:t>, FRA, and DOE framework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All PIP-II buildings will be located at </a:t>
            </a:r>
            <a:r>
              <a:rPr lang="en-US" dirty="0" err="1"/>
              <a:t>Fermilab</a:t>
            </a:r>
            <a:r>
              <a:rPr lang="en-US" dirty="0"/>
              <a:t> and will follow Facility Site Access requirements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2450" y="6495482"/>
            <a:ext cx="859745" cy="241300"/>
          </a:xfrm>
        </p:spPr>
        <p:txBody>
          <a:bodyPr/>
          <a:lstStyle/>
          <a:p>
            <a:r>
              <a:rPr lang="en-US" dirty="0"/>
              <a:t>12/12/2017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Teri Dykhuis | ESH&amp;Q Strategy| Project Management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1430" y="997230"/>
            <a:ext cx="8145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E4E4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Preliminary Security Vulnerability Assessment</a:t>
            </a:r>
          </a:p>
        </p:txBody>
      </p:sp>
    </p:spTree>
    <p:extLst>
      <p:ext uri="{BB962C8B-B14F-4D97-AF65-F5344CB8AC3E}">
        <p14:creationId xmlns:p14="http://schemas.microsoft.com/office/powerpoint/2010/main" val="408140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407604"/>
            <a:ext cx="8686800" cy="427877"/>
          </a:xfrm>
        </p:spPr>
        <p:txBody>
          <a:bodyPr/>
          <a:lstStyle/>
          <a:p>
            <a:r>
              <a:rPr lang="en-US" dirty="0"/>
              <a:t>ESH&amp;Q 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414" y="1442273"/>
            <a:ext cx="8672513" cy="4689595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All work associated with the project will be conducted in a manner that ensures protection of the workers, the public, and the environment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Project will utilize an Integrated Safety Management System (ISMS) to integrate safety systematically into work activities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Line managers, supported by the ESH&amp;Q organization, will provide consistent guidance and enforcement of the ESH&amp;Q program that governs the activities of workers at </a:t>
            </a:r>
            <a:r>
              <a:rPr lang="en-US" sz="1800" dirty="0" err="1"/>
              <a:t>Fermilab</a:t>
            </a:r>
            <a:r>
              <a:rPr lang="en-US" sz="1800" dirty="0"/>
              <a:t> and partner locations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Project will comply with the NEPA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Design reviews and safety assessments of facility systems and operations will be conducted during preliminary and final design to minimize waste generation and evaluate opportunities for pollution prevention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The Project Conventional Facilities will be constructed utilizing the federal Guiding Principles for High Performance and Sustainable Buildings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All ESH&amp;Q requirements will be flowed down to subcontractors via contract documents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793775" cy="241300"/>
          </a:xfrm>
        </p:spPr>
        <p:txBody>
          <a:bodyPr/>
          <a:lstStyle/>
          <a:p>
            <a:r>
              <a:rPr lang="en-US" dirty="0"/>
              <a:t>12/12/2017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Teri Dykhuis | ESH&amp;Q Strategy| Project Management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5080" y="883857"/>
            <a:ext cx="8713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E4E4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Integrated Environment, Safety and Health Management</a:t>
            </a:r>
          </a:p>
        </p:txBody>
      </p:sp>
    </p:spTree>
    <p:extLst>
      <p:ext uri="{BB962C8B-B14F-4D97-AF65-F5344CB8AC3E}">
        <p14:creationId xmlns:p14="http://schemas.microsoft.com/office/powerpoint/2010/main" val="1073988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2250" y="180957"/>
            <a:ext cx="8686800" cy="427877"/>
          </a:xfrm>
        </p:spPr>
        <p:txBody>
          <a:bodyPr/>
          <a:lstStyle/>
          <a:p>
            <a:r>
              <a:rPr lang="en-US" dirty="0"/>
              <a:t>PIP-II Safety Framework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588" y="6504213"/>
            <a:ext cx="775607" cy="241300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t>12/12/2017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Teri Dykhuis | ESH&amp;Q Strategy| Project Management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8C009B-CB69-E04A-B9B3-34B26D69E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2250" y="1609717"/>
            <a:ext cx="914400" cy="914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PIP-II FPD</a:t>
            </a:r>
          </a:p>
        </p:txBody>
      </p:sp>
      <p:sp>
        <p:nvSpPr>
          <p:cNvPr id="8" name="Rectangle 7"/>
          <p:cNvSpPr/>
          <p:nvPr/>
        </p:nvSpPr>
        <p:spPr>
          <a:xfrm>
            <a:off x="222250" y="3895908"/>
            <a:ext cx="914400" cy="914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PIP-II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PM</a:t>
            </a:r>
          </a:p>
        </p:txBody>
      </p:sp>
      <p:sp>
        <p:nvSpPr>
          <p:cNvPr id="9" name="Rectangle 8"/>
          <p:cNvSpPr/>
          <p:nvPr/>
        </p:nvSpPr>
        <p:spPr>
          <a:xfrm>
            <a:off x="222250" y="2768816"/>
            <a:ext cx="914400" cy="914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PIP-II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PD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46711" y="2867054"/>
            <a:ext cx="914400" cy="914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PIP-II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84768" y="2981296"/>
            <a:ext cx="1806121" cy="68591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PIP-II Subcontractors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15102" y="3521947"/>
            <a:ext cx="914400" cy="914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PIP-II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11878" y="2173263"/>
            <a:ext cx="914400" cy="914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PIP-II L2</a:t>
            </a:r>
          </a:p>
        </p:txBody>
      </p:sp>
      <p:sp>
        <p:nvSpPr>
          <p:cNvPr id="14" name="Flowchart: Document 13"/>
          <p:cNvSpPr/>
          <p:nvPr/>
        </p:nvSpPr>
        <p:spPr>
          <a:xfrm>
            <a:off x="2087833" y="1764518"/>
            <a:ext cx="1059287" cy="2892941"/>
          </a:xfrm>
          <a:prstGeom prst="flowChartDocumen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ES&amp;H Plan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136650" y="2073356"/>
            <a:ext cx="85542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45236" y="1814982"/>
            <a:ext cx="846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charset="0"/>
              </a:rPr>
              <a:t>Approves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41150" y="2949164"/>
            <a:ext cx="7714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charset="0"/>
              </a:rPr>
              <a:t>Approves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136650" y="3226016"/>
            <a:ext cx="89816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136650" y="4353108"/>
            <a:ext cx="89816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29129" y="4058207"/>
            <a:ext cx="7714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charset="0"/>
              </a:rPr>
              <a:t>Approves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3332821" y="2094539"/>
            <a:ext cx="1095480" cy="25652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3341825" y="3142999"/>
            <a:ext cx="1095480" cy="25652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3332821" y="4207449"/>
            <a:ext cx="1095480" cy="25652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 rot="16200000">
            <a:off x="2611115" y="2910200"/>
            <a:ext cx="2395470" cy="656823"/>
          </a:xfrm>
          <a:prstGeom prst="rect">
            <a:avLst/>
          </a:prstGeom>
          <a:gradFill>
            <a:gsLst>
              <a:gs pos="0">
                <a:schemeClr val="dk1">
                  <a:tint val="100000"/>
                  <a:shade val="100000"/>
                  <a:satMod val="130000"/>
                  <a:alpha val="4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effectLst>
            <a:outerShdw blurRad="40000" dist="23000" dir="5400000" rotWithShape="0">
              <a:srgbClr val="000000">
                <a:alpha val="26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Implementation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22250" y="5150302"/>
            <a:ext cx="8686800" cy="83686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PIP-II Project Team complies with and promotes the Safety Plan</a:t>
            </a:r>
          </a:p>
        </p:txBody>
      </p:sp>
      <p:cxnSp>
        <p:nvCxnSpPr>
          <p:cNvPr id="46" name="Elbow Connector 45"/>
          <p:cNvCxnSpPr>
            <a:stCxn id="13" idx="3"/>
            <a:endCxn id="10" idx="1"/>
          </p:cNvCxnSpPr>
          <p:nvPr/>
        </p:nvCxnSpPr>
        <p:spPr>
          <a:xfrm>
            <a:off x="5526278" y="2630463"/>
            <a:ext cx="320433" cy="693791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12" idx="3"/>
            <a:endCxn id="10" idx="1"/>
          </p:cNvCxnSpPr>
          <p:nvPr/>
        </p:nvCxnSpPr>
        <p:spPr>
          <a:xfrm flipV="1">
            <a:off x="5529502" y="3324254"/>
            <a:ext cx="317209" cy="654893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0" idx="3"/>
            <a:endCxn id="11" idx="1"/>
          </p:cNvCxnSpPr>
          <p:nvPr/>
        </p:nvCxnSpPr>
        <p:spPr>
          <a:xfrm>
            <a:off x="6761111" y="3324254"/>
            <a:ext cx="32365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7102929" y="3992248"/>
            <a:ext cx="1806121" cy="6859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Safety built into work performed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7456868" y="3683216"/>
            <a:ext cx="0" cy="309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7987828" y="3681100"/>
            <a:ext cx="0" cy="309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8508643" y="3672231"/>
            <a:ext cx="0" cy="3179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Left-Right Arrow 58"/>
          <p:cNvSpPr/>
          <p:nvPr/>
        </p:nvSpPr>
        <p:spPr>
          <a:xfrm>
            <a:off x="384876" y="585708"/>
            <a:ext cx="8123767" cy="930874"/>
          </a:xfrm>
          <a:prstGeom prst="left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PIP-II ES&amp;H Coordinator drafts, reviews, and assesses ES&amp;H Plan</a:t>
            </a:r>
          </a:p>
        </p:txBody>
      </p:sp>
    </p:spTree>
    <p:extLst>
      <p:ext uri="{BB962C8B-B14F-4D97-AF65-F5344CB8AC3E}">
        <p14:creationId xmlns:p14="http://schemas.microsoft.com/office/powerpoint/2010/main" val="3989829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56" y="342391"/>
            <a:ext cx="8686800" cy="427877"/>
          </a:xfrm>
        </p:spPr>
        <p:txBody>
          <a:bodyPr/>
          <a:lstStyle/>
          <a:p>
            <a:r>
              <a:rPr lang="en-US" dirty="0"/>
              <a:t>ESH&amp;Q 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456" y="1289756"/>
            <a:ext cx="8672513" cy="5178556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Focus of the PHAR is: </a:t>
            </a:r>
          </a:p>
          <a:p>
            <a:pPr marL="914400" lvl="1" indent="-228600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1800" dirty="0"/>
              <a:t>qualitatively evaluate each hazard area by identifying the initiator hazard and its consequences,</a:t>
            </a:r>
          </a:p>
          <a:p>
            <a:pPr marL="914400" lvl="1" indent="-228600">
              <a:buFont typeface="Symbol" panose="05050102010706020507" pitchFamily="18" charset="2"/>
              <a:buChar char="-"/>
            </a:pPr>
            <a:r>
              <a:rPr lang="en-US" sz="1800" dirty="0"/>
              <a:t>establish a pre-mitigation risk category,</a:t>
            </a:r>
          </a:p>
          <a:p>
            <a:pPr marL="914400" lvl="1" indent="-228600">
              <a:buFont typeface="Symbol" panose="05050102010706020507" pitchFamily="18" charset="2"/>
              <a:buChar char="-"/>
            </a:pPr>
            <a:r>
              <a:rPr lang="en-US" sz="1800" dirty="0"/>
              <a:t>recognize design features to mitigate that risk and then</a:t>
            </a:r>
          </a:p>
          <a:p>
            <a:pPr marL="914400" lvl="1" indent="-228600">
              <a:buFont typeface="Symbol" panose="05050102010706020507" pitchFamily="18" charset="2"/>
              <a:buChar char="-"/>
            </a:pPr>
            <a:r>
              <a:rPr lang="en-US" sz="1800" dirty="0"/>
              <a:t>establish a post mitigation risk category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 hazard evaluation process is a qualitative assessment of potential impacts in terms of:</a:t>
            </a:r>
          </a:p>
          <a:p>
            <a:pPr marL="914400" lvl="1" indent="-228600">
              <a:buFont typeface="Symbol" panose="05050102010706020507" pitchFamily="18" charset="2"/>
              <a:buChar char="-"/>
            </a:pPr>
            <a:r>
              <a:rPr lang="en-US" sz="1800" dirty="0"/>
              <a:t>hazards</a:t>
            </a:r>
          </a:p>
          <a:p>
            <a:pPr marL="914400" lvl="1" indent="-228600">
              <a:buFont typeface="Symbol" panose="05050102010706020507" pitchFamily="18" charset="2"/>
              <a:buChar char="-"/>
            </a:pPr>
            <a:r>
              <a:rPr lang="en-US" sz="1800" dirty="0"/>
              <a:t>initiators</a:t>
            </a:r>
          </a:p>
          <a:p>
            <a:pPr marL="914400" lvl="1" indent="-228600">
              <a:buFont typeface="Symbol" panose="05050102010706020507" pitchFamily="18" charset="2"/>
              <a:buChar char="-"/>
            </a:pPr>
            <a:r>
              <a:rPr lang="en-US" sz="1800" dirty="0"/>
              <a:t>likelihood estimates</a:t>
            </a:r>
          </a:p>
          <a:p>
            <a:pPr marL="914400" lvl="1" indent="-228600">
              <a:buFont typeface="Symbol" panose="05050102010706020507" pitchFamily="18" charset="2"/>
              <a:buChar char="-"/>
            </a:pPr>
            <a:r>
              <a:rPr lang="en-US" sz="1800" dirty="0"/>
              <a:t>preventive or mitigating features and </a:t>
            </a:r>
          </a:p>
          <a:p>
            <a:pPr marL="914400" lvl="1" indent="-228600">
              <a:buFont typeface="Symbol" panose="05050102010706020507" pitchFamily="18" charset="2"/>
              <a:buChar char="-"/>
            </a:pPr>
            <a:r>
              <a:rPr lang="en-US" sz="1800" dirty="0"/>
              <a:t>public, environmental, and worker consequence estimates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 results of these evaluations confirm that the potential risks from operations and maintenance are acceptable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793775" cy="241300"/>
          </a:xfrm>
        </p:spPr>
        <p:txBody>
          <a:bodyPr/>
          <a:lstStyle/>
          <a:p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Teri Dykhuis | ESH&amp;Q Strategy| Project Management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2241" y="689592"/>
            <a:ext cx="4409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E4E4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Preliminary Hazard Analysis</a:t>
            </a:r>
          </a:p>
          <a:p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27182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Partnerships_PPT_090915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FermilabPartnerships_PPT_090915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lab_PowerPoint_Template_090915.potx [Read-Only]" id="{FC0B5F7F-2858-4B83-A76B-F5EE4652462E}" vid="{B214BC43-202B-487D-B87E-8218C0AC6C5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3D17A152F8CA44A95588D9440E0A03" ma:contentTypeVersion="3" ma:contentTypeDescription="Create a new document." ma:contentTypeScope="" ma:versionID="a2ac3a4fb08969989250a758a5950be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c46782115e7dfa4fabf0fe74a7b686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CB6ABB5-8F35-4442-A096-1590B93043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B03382-2E78-4944-BB95-D9CE5573A4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92619A-EA3F-48C6-8353-0E1D78874E9E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FNAL_Partnership_PowerPoint_4x3_100716</Template>
  <TotalTime>12420</TotalTime>
  <Words>3017</Words>
  <Application>Microsoft Office PowerPoint</Application>
  <PresentationFormat>On-screen Show (4:3)</PresentationFormat>
  <Paragraphs>466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ＭＳ Ｐゴシック</vt:lpstr>
      <vt:lpstr>Arial</vt:lpstr>
      <vt:lpstr>Calibri</vt:lpstr>
      <vt:lpstr>Geneva</vt:lpstr>
      <vt:lpstr>Helvetica</vt:lpstr>
      <vt:lpstr>Symbol</vt:lpstr>
      <vt:lpstr>Times New Roman</vt:lpstr>
      <vt:lpstr>ヒラギノ角ゴ Pro W3</vt:lpstr>
      <vt:lpstr>FermilabPartnerships_PPT_090915</vt:lpstr>
      <vt:lpstr>2_FermilabPartnerships_PPT_090915</vt:lpstr>
      <vt:lpstr>Fermilab_PPT_090815</vt:lpstr>
      <vt:lpstr>PowerPoint Presentation</vt:lpstr>
      <vt:lpstr>Outline</vt:lpstr>
      <vt:lpstr>About me</vt:lpstr>
      <vt:lpstr>ESH&amp;Q Vision/Commitment</vt:lpstr>
      <vt:lpstr>ESH&amp;Q Documentation</vt:lpstr>
      <vt:lpstr>ESH&amp;Q Documentation</vt:lpstr>
      <vt:lpstr>ESH&amp;Q Documentation</vt:lpstr>
      <vt:lpstr>PIP-II Safety Framework</vt:lpstr>
      <vt:lpstr>ESH&amp;Q Documentation</vt:lpstr>
      <vt:lpstr>ESH&amp;Q Documentation</vt:lpstr>
      <vt:lpstr>ESH&amp;Q Documentation</vt:lpstr>
      <vt:lpstr>ESH&amp;Q Documentation</vt:lpstr>
      <vt:lpstr>ESH&amp;Q Documentation</vt:lpstr>
      <vt:lpstr>ESH&amp;Q Documentation</vt:lpstr>
      <vt:lpstr>ESH&amp;Q Documentation</vt:lpstr>
      <vt:lpstr>ESH&amp;Q Documentation</vt:lpstr>
      <vt:lpstr>ESH&amp;Q Documentation</vt:lpstr>
      <vt:lpstr>ESH&amp;Q Documentation</vt:lpstr>
      <vt:lpstr>ESH&amp;Q Documentation</vt:lpstr>
      <vt:lpstr>ESH&amp;Q Documentation</vt:lpstr>
      <vt:lpstr>ESH&amp;Q Documentation</vt:lpstr>
      <vt:lpstr>ESH&amp;Q Documentation</vt:lpstr>
      <vt:lpstr>ESH&amp;Q Documentation</vt:lpstr>
      <vt:lpstr>ESH&amp;Q Documentation</vt:lpstr>
      <vt:lpstr>ESH&amp;Q Documentation</vt:lpstr>
      <vt:lpstr>     Requirements</vt:lpstr>
      <vt:lpstr>Progress to date</vt:lpstr>
      <vt:lpstr>Work yet to be completed (for CD-2)</vt:lpstr>
      <vt:lpstr>Summary</vt:lpstr>
      <vt:lpstr>ESH&amp;Q Strategy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L Kaducak</dc:creator>
  <cp:lastModifiedBy>Teri L Dykhuis</cp:lastModifiedBy>
  <cp:revision>239</cp:revision>
  <cp:lastPrinted>2014-01-20T19:40:21Z</cp:lastPrinted>
  <dcterms:created xsi:type="dcterms:W3CDTF">2017-04-21T15:07:14Z</dcterms:created>
  <dcterms:modified xsi:type="dcterms:W3CDTF">2017-12-08T20:38:39Z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0x010100243D17A152F8CA44A95588D9440E0A03</vt:lpwstr>
  </property>
</Properties>
</file>