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86" r:id="rId5"/>
    <p:sldId id="319" r:id="rId6"/>
    <p:sldId id="296" r:id="rId7"/>
    <p:sldId id="327" r:id="rId8"/>
    <p:sldId id="297" r:id="rId9"/>
    <p:sldId id="336" r:id="rId10"/>
    <p:sldId id="337" r:id="rId11"/>
    <p:sldId id="321" r:id="rId12"/>
    <p:sldId id="335" r:id="rId13"/>
    <p:sldId id="304" r:id="rId14"/>
    <p:sldId id="339" r:id="rId15"/>
    <p:sldId id="342" r:id="rId16"/>
    <p:sldId id="340" r:id="rId17"/>
    <p:sldId id="328" r:id="rId18"/>
    <p:sldId id="312" r:id="rId19"/>
    <p:sldId id="343" r:id="rId20"/>
    <p:sldId id="344" r:id="rId21"/>
    <p:sldId id="324" r:id="rId22"/>
    <p:sldId id="329" r:id="rId23"/>
    <p:sldId id="330" r:id="rId24"/>
    <p:sldId id="331" r:id="rId25"/>
    <p:sldId id="332" r:id="rId26"/>
    <p:sldId id="333" r:id="rId27"/>
    <p:sldId id="306" r:id="rId28"/>
    <p:sldId id="345" r:id="rId29"/>
    <p:sldId id="315" r:id="rId30"/>
    <p:sldId id="346" r:id="rId31"/>
    <p:sldId id="347" r:id="rId32"/>
    <p:sldId id="348"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76" autoAdjust="0"/>
    <p:restoredTop sz="94660"/>
  </p:normalViewPr>
  <p:slideViewPr>
    <p:cSldViewPr snapToGrid="0" snapToObjects="1" showGuides="1">
      <p:cViewPr>
        <p:scale>
          <a:sx n="150" d="100"/>
          <a:sy n="150" d="100"/>
        </p:scale>
        <p:origin x="144" y="624"/>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04DDC-DD6D-4D46-86F2-81B11B985A17}"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8558AA1-9397-439A-BC18-723DBDBEC3E1}">
      <dgm:prSet phldrT="[Text]"/>
      <dgm:spPr/>
      <dgm:t>
        <a:bodyPr/>
        <a:lstStyle/>
        <a:p>
          <a:r>
            <a:rPr lang="en-US" dirty="0"/>
            <a:t>WBS </a:t>
          </a:r>
          <a:r>
            <a:rPr lang="en-US" dirty="0" smtClean="0"/>
            <a:t>121.4.2</a:t>
          </a:r>
          <a:endParaRPr lang="en-US" dirty="0"/>
        </a:p>
        <a:p>
          <a:r>
            <a:rPr lang="en-US" dirty="0" smtClean="0"/>
            <a:t>Recycler and Main Injector</a:t>
          </a:r>
          <a:endParaRPr lang="en-US" dirty="0"/>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A5515308-A172-4E57-9939-12C994D93D04}">
      <dgm:prSet phldrT="[Text]"/>
      <dgm:spPr/>
      <dgm:t>
        <a:bodyPr/>
        <a:lstStyle/>
        <a:p>
          <a:r>
            <a:rPr lang="en-US" dirty="0"/>
            <a:t>WBS </a:t>
          </a:r>
          <a:r>
            <a:rPr lang="en-US" dirty="0" smtClean="0"/>
            <a:t>121.3.17</a:t>
          </a:r>
          <a:endParaRPr lang="en-US" dirty="0"/>
        </a:p>
        <a:p>
          <a:r>
            <a:rPr lang="en-US" dirty="0" err="1" smtClean="0"/>
            <a:t>Linac</a:t>
          </a:r>
          <a:r>
            <a:rPr lang="en-US" dirty="0" smtClean="0"/>
            <a:t> -Controls</a:t>
          </a:r>
          <a:endParaRPr lang="en-US" dirty="0"/>
        </a:p>
        <a:p>
          <a:r>
            <a:rPr lang="en-US" dirty="0" smtClean="0"/>
            <a:t>If the control system is not complete we will not be able to run Recycler or Main Injector</a:t>
          </a:r>
          <a:endParaRPr lang="en-US" dirty="0"/>
        </a:p>
      </dgm:t>
    </dgm:pt>
    <dgm:pt modelId="{73F8B81A-E23B-4EC6-814D-E450572C92CC}" type="parTrans" cxnId="{F8D7B3C4-8651-4F1B-950A-373FA8D8FF7C}">
      <dgm:prSet/>
      <dgm:spPr/>
      <dgm:t>
        <a:bodyPr/>
        <a:lstStyle/>
        <a:p>
          <a:endParaRPr lang="en-US"/>
        </a:p>
      </dgm:t>
    </dgm:pt>
    <dgm:pt modelId="{B5998792-D1B4-46F3-AC5C-7755C19720C5}" type="sibTrans" cxnId="{F8D7B3C4-8651-4F1B-950A-373FA8D8FF7C}">
      <dgm:prSet/>
      <dgm:spPr/>
      <dgm:t>
        <a:bodyPr/>
        <a:lstStyle/>
        <a:p>
          <a:endParaRPr lang="en-US"/>
        </a:p>
      </dgm:t>
    </dgm:pt>
    <dgm:pt modelId="{05C1FEC9-756C-471C-8A1C-CDE8F7100A2E}">
      <dgm:prSet phldrT="[Text]"/>
      <dgm:spPr/>
      <dgm:t>
        <a:bodyPr/>
        <a:lstStyle/>
        <a:p>
          <a:endParaRPr lang="en-US"/>
        </a:p>
      </dgm:t>
    </dgm:pt>
    <dgm:pt modelId="{63AD768B-E061-44B6-B066-688CF337FF67}" type="parTrans" cxnId="{CD925B4E-7DEF-4EDB-82A5-EE81F6A43AD4}">
      <dgm:prSet/>
      <dgm:spPr/>
      <dgm:t>
        <a:bodyPr/>
        <a:lstStyle/>
        <a:p>
          <a:endParaRPr lang="en-US"/>
        </a:p>
      </dgm:t>
    </dgm:pt>
    <dgm:pt modelId="{FE61EB52-8DE7-4995-8E5D-97DB77725235}" type="sibTrans" cxnId="{CD925B4E-7DEF-4EDB-82A5-EE81F6A43AD4}">
      <dgm:prSet/>
      <dgm:spPr/>
      <dgm:t>
        <a:bodyPr/>
        <a:lstStyle/>
        <a:p>
          <a:endParaRPr lang="en-US"/>
        </a:p>
      </dgm:t>
    </dgm:pt>
    <dgm:pt modelId="{816CE96B-AB1B-4191-A368-46F34BA14032}">
      <dgm:prSet phldrT="[Text]"/>
      <dgm:spPr/>
      <dgm:t>
        <a:bodyPr/>
        <a:lstStyle/>
        <a:p>
          <a:endParaRPr lang="en-US" dirty="0"/>
        </a:p>
      </dgm:t>
    </dgm:pt>
    <dgm:pt modelId="{5AF53294-A0F1-4215-9D10-8DC6A8F9903E}" type="parTrans" cxnId="{B80AC5C1-22BB-406D-A6B9-86EF446E9C88}">
      <dgm:prSet/>
      <dgm:spPr/>
      <dgm:t>
        <a:bodyPr/>
        <a:lstStyle/>
        <a:p>
          <a:endParaRPr lang="en-US"/>
        </a:p>
      </dgm:t>
    </dgm:pt>
    <dgm:pt modelId="{FDAD5E0E-C376-4C62-ACB6-C226ECF24276}" type="sibTrans" cxnId="{B80AC5C1-22BB-406D-A6B9-86EF446E9C88}">
      <dgm:prSet/>
      <dgm:spPr/>
      <dgm:t>
        <a:bodyPr/>
        <a:lstStyle/>
        <a:p>
          <a:endParaRPr lang="en-US"/>
        </a:p>
      </dgm:t>
    </dgm:pt>
    <dgm:pt modelId="{E0DB9EF5-B064-4808-97A6-374AFA382C20}">
      <dgm:prSet/>
      <dgm:spPr/>
      <dgm:t>
        <a:bodyPr/>
        <a:lstStyle/>
        <a:p>
          <a:endParaRPr lang="en-US"/>
        </a:p>
      </dgm:t>
    </dgm:pt>
    <dgm:pt modelId="{068FE88C-E33A-4D5C-A1D7-D900FC62D719}" type="parTrans" cxnId="{11242984-DA1C-4040-B08B-FDA505B9DD14}">
      <dgm:prSet/>
      <dgm:spPr/>
      <dgm:t>
        <a:bodyPr/>
        <a:lstStyle/>
        <a:p>
          <a:endParaRPr lang="en-US"/>
        </a:p>
      </dgm:t>
    </dgm:pt>
    <dgm:pt modelId="{2C68B6EB-7796-4F38-9CB8-D47DDE8D7A89}" type="sibTrans" cxnId="{11242984-DA1C-4040-B08B-FDA505B9DD14}">
      <dgm:prSet/>
      <dgm:spPr/>
      <dgm:t>
        <a:bodyPr/>
        <a:lstStyle/>
        <a:p>
          <a:endParaRPr lang="en-US"/>
        </a:p>
      </dgm:t>
    </dgm:pt>
    <dgm:pt modelId="{B3B6EDCC-AF7C-41FA-846D-9F201415530A}">
      <dgm:prSet/>
      <dgm:spPr/>
      <dgm:t>
        <a:bodyPr/>
        <a:lstStyle/>
        <a:p>
          <a:endParaRPr lang="en-US" dirty="0"/>
        </a:p>
      </dgm:t>
    </dgm:pt>
    <dgm:pt modelId="{E921BB51-78BB-4EC7-9E22-C28AACC3DF5A}" type="parTrans" cxnId="{E84604BA-9595-470C-8154-6D8DDE29FDBA}">
      <dgm:prSet/>
      <dgm:spPr/>
      <dgm:t>
        <a:bodyPr/>
        <a:lstStyle/>
        <a:p>
          <a:endParaRPr lang="en-US"/>
        </a:p>
      </dgm:t>
    </dgm:pt>
    <dgm:pt modelId="{1CE6136A-B265-4299-A4FE-60F8A8907892}" type="sibTrans" cxnId="{E84604BA-9595-470C-8154-6D8DDE29FDBA}">
      <dgm:prSet/>
      <dgm:spPr/>
      <dgm:t>
        <a:bodyPr/>
        <a:lstStyle/>
        <a:p>
          <a:endParaRPr lang="en-US"/>
        </a:p>
      </dgm:t>
    </dgm:pt>
    <dgm:pt modelId="{05C5589B-0093-6D4A-9481-330609104068}">
      <dgm:prSet phldrT="[Text]"/>
      <dgm:spPr/>
      <dgm:t>
        <a:bodyPr/>
        <a:lstStyle/>
        <a:p>
          <a:r>
            <a:rPr lang="en-US" dirty="0" smtClean="0"/>
            <a:t>WBS 121.4.1 Booster</a:t>
          </a:r>
          <a:endParaRPr lang="en-US" dirty="0"/>
        </a:p>
      </dgm:t>
    </dgm:pt>
    <dgm:pt modelId="{04E831C1-DFE7-684C-9A25-40AA5F1B25E9}" type="parTrans" cxnId="{A2E050E1-445A-4346-8408-02E2560BE3EC}">
      <dgm:prSet/>
      <dgm:spPr/>
      <dgm:t>
        <a:bodyPr/>
        <a:lstStyle/>
        <a:p>
          <a:endParaRPr lang="en-US"/>
        </a:p>
      </dgm:t>
    </dgm:pt>
    <dgm:pt modelId="{F01DF58E-3127-8C4B-B69F-8D574247B93B}" type="sibTrans" cxnId="{A2E050E1-445A-4346-8408-02E2560BE3EC}">
      <dgm:prSet/>
      <dgm:spPr/>
      <dgm:t>
        <a:bodyPr/>
        <a:lstStyle/>
        <a:p>
          <a:endParaRPr lang="en-US"/>
        </a:p>
      </dgm:t>
    </dgm:pt>
    <dgm:pt modelId="{256C0B61-4356-4E3D-81BE-7AEEAA3288A1}" type="pres">
      <dgm:prSet presAssocID="{1FB04DDC-DD6D-4D46-86F2-81B11B985A17}" presName="cycle" presStyleCnt="0">
        <dgm:presLayoutVars>
          <dgm:chMax val="1"/>
          <dgm:dir/>
          <dgm:animLvl val="ctr"/>
          <dgm:resizeHandles val="exact"/>
        </dgm:presLayoutVars>
      </dgm:prSet>
      <dgm:spPr/>
      <dgm:t>
        <a:bodyPr/>
        <a:lstStyle/>
        <a:p>
          <a:endParaRPr lang="en-US"/>
        </a:p>
      </dgm:t>
    </dgm:pt>
    <dgm:pt modelId="{B33CF0D9-DFA3-4EA2-A499-9B0AAF9B6A9A}" type="pres">
      <dgm:prSet presAssocID="{58558AA1-9397-439A-BC18-723DBDBEC3E1}" presName="centerShape" presStyleLbl="node0" presStyleIdx="0" presStyleCnt="1"/>
      <dgm:spPr/>
      <dgm:t>
        <a:bodyPr/>
        <a:lstStyle/>
        <a:p>
          <a:endParaRPr lang="en-US"/>
        </a:p>
      </dgm:t>
    </dgm:pt>
    <dgm:pt modelId="{C4DD0858-651D-459C-B7E7-E8AE7440AAEB}" type="pres">
      <dgm:prSet presAssocID="{73F8B81A-E23B-4EC6-814D-E450572C92CC}" presName="parTrans" presStyleLbl="bgSibTrans2D1" presStyleIdx="0" presStyleCnt="2"/>
      <dgm:spPr/>
      <dgm:t>
        <a:bodyPr/>
        <a:lstStyle/>
        <a:p>
          <a:endParaRPr lang="en-US"/>
        </a:p>
      </dgm:t>
    </dgm:pt>
    <dgm:pt modelId="{4E53E2C4-FF61-4375-8D61-0EC32A5028D6}" type="pres">
      <dgm:prSet presAssocID="{A5515308-A172-4E57-9939-12C994D93D04}" presName="node" presStyleLbl="node1" presStyleIdx="0" presStyleCnt="2">
        <dgm:presLayoutVars>
          <dgm:bulletEnabled val="1"/>
        </dgm:presLayoutVars>
      </dgm:prSet>
      <dgm:spPr/>
      <dgm:t>
        <a:bodyPr/>
        <a:lstStyle/>
        <a:p>
          <a:endParaRPr lang="en-US"/>
        </a:p>
      </dgm:t>
    </dgm:pt>
    <dgm:pt modelId="{C4108B8E-1511-0446-87E6-5EAFEDC82722}" type="pres">
      <dgm:prSet presAssocID="{04E831C1-DFE7-684C-9A25-40AA5F1B25E9}" presName="parTrans" presStyleLbl="bgSibTrans2D1" presStyleIdx="1" presStyleCnt="2"/>
      <dgm:spPr/>
      <dgm:t>
        <a:bodyPr/>
        <a:lstStyle/>
        <a:p>
          <a:endParaRPr lang="en-US"/>
        </a:p>
      </dgm:t>
    </dgm:pt>
    <dgm:pt modelId="{C581E47D-2061-1D4B-A7FD-E42A7FA0C54D}" type="pres">
      <dgm:prSet presAssocID="{05C5589B-0093-6D4A-9481-330609104068}" presName="node" presStyleLbl="node1" presStyleIdx="1" presStyleCnt="2">
        <dgm:presLayoutVars>
          <dgm:bulletEnabled val="1"/>
        </dgm:presLayoutVars>
      </dgm:prSet>
      <dgm:spPr/>
      <dgm:t>
        <a:bodyPr/>
        <a:lstStyle/>
        <a:p>
          <a:endParaRPr lang="en-US"/>
        </a:p>
      </dgm:t>
    </dgm:pt>
  </dgm:ptLst>
  <dgm:cxnLst>
    <dgm:cxn modelId="{B80AC5C1-22BB-406D-A6B9-86EF446E9C88}" srcId="{05C1FEC9-756C-471C-8A1C-CDE8F7100A2E}" destId="{816CE96B-AB1B-4191-A368-46F34BA14032}" srcOrd="0" destOrd="0" parTransId="{5AF53294-A0F1-4215-9D10-8DC6A8F9903E}" sibTransId="{FDAD5E0E-C376-4C62-ACB6-C226ECF24276}"/>
    <dgm:cxn modelId="{CD925B4E-7DEF-4EDB-82A5-EE81F6A43AD4}" srcId="{1FB04DDC-DD6D-4D46-86F2-81B11B985A17}" destId="{05C1FEC9-756C-471C-8A1C-CDE8F7100A2E}" srcOrd="1" destOrd="0" parTransId="{63AD768B-E061-44B6-B066-688CF337FF67}" sibTransId="{FE61EB52-8DE7-4995-8E5D-97DB77725235}"/>
    <dgm:cxn modelId="{F8D7B3C4-8651-4F1B-950A-373FA8D8FF7C}" srcId="{58558AA1-9397-439A-BC18-723DBDBEC3E1}" destId="{A5515308-A172-4E57-9939-12C994D93D04}" srcOrd="0" destOrd="0" parTransId="{73F8B81A-E23B-4EC6-814D-E450572C92CC}" sibTransId="{B5998792-D1B4-46F3-AC5C-7755C19720C5}"/>
    <dgm:cxn modelId="{A2E050E1-445A-4346-8408-02E2560BE3EC}" srcId="{58558AA1-9397-439A-BC18-723DBDBEC3E1}" destId="{05C5589B-0093-6D4A-9481-330609104068}" srcOrd="1" destOrd="0" parTransId="{04E831C1-DFE7-684C-9A25-40AA5F1B25E9}" sibTransId="{F01DF58E-3127-8C4B-B69F-8D574247B93B}"/>
    <dgm:cxn modelId="{92DDF7BC-40F5-B44A-A2D4-DF961657581B}" type="presOf" srcId="{A5515308-A172-4E57-9939-12C994D93D04}" destId="{4E53E2C4-FF61-4375-8D61-0EC32A5028D6}" srcOrd="0" destOrd="0" presId="urn:microsoft.com/office/officeart/2005/8/layout/radial4"/>
    <dgm:cxn modelId="{11242984-DA1C-4040-B08B-FDA505B9DD14}" srcId="{05C1FEC9-756C-471C-8A1C-CDE8F7100A2E}" destId="{E0DB9EF5-B064-4808-97A6-374AFA382C20}" srcOrd="1" destOrd="0" parTransId="{068FE88C-E33A-4D5C-A1D7-D900FC62D719}" sibTransId="{2C68B6EB-7796-4F38-9CB8-D47DDE8D7A89}"/>
    <dgm:cxn modelId="{E84604BA-9595-470C-8154-6D8DDE29FDBA}" srcId="{1FB04DDC-DD6D-4D46-86F2-81B11B985A17}" destId="{B3B6EDCC-AF7C-41FA-846D-9F201415530A}" srcOrd="2" destOrd="0" parTransId="{E921BB51-78BB-4EC7-9E22-C28AACC3DF5A}" sibTransId="{1CE6136A-B265-4299-A4FE-60F8A8907892}"/>
    <dgm:cxn modelId="{5E553C2D-7707-6247-8FA0-DE0F8A650F04}" type="presOf" srcId="{58558AA1-9397-439A-BC18-723DBDBEC3E1}" destId="{B33CF0D9-DFA3-4EA2-A499-9B0AAF9B6A9A}" srcOrd="0" destOrd="0" presId="urn:microsoft.com/office/officeart/2005/8/layout/radial4"/>
    <dgm:cxn modelId="{1C8BB4E6-4A80-6F4A-B4EA-A82BC87F17B6}" type="presOf" srcId="{1FB04DDC-DD6D-4D46-86F2-81B11B985A17}" destId="{256C0B61-4356-4E3D-81BE-7AEEAA3288A1}" srcOrd="0" destOrd="0" presId="urn:microsoft.com/office/officeart/2005/8/layout/radial4"/>
    <dgm:cxn modelId="{750813C6-96AE-5245-BECB-30576E97AE60}" type="presOf" srcId="{05C5589B-0093-6D4A-9481-330609104068}" destId="{C581E47D-2061-1D4B-A7FD-E42A7FA0C54D}" srcOrd="0" destOrd="0" presId="urn:microsoft.com/office/officeart/2005/8/layout/radial4"/>
    <dgm:cxn modelId="{4E508B8E-8BE4-4BF4-85E1-2B20BF2028B1}" srcId="{1FB04DDC-DD6D-4D46-86F2-81B11B985A17}" destId="{58558AA1-9397-439A-BC18-723DBDBEC3E1}" srcOrd="0" destOrd="0" parTransId="{23761546-BAFB-4ECC-8454-89DA0AF02720}" sibTransId="{945A1720-A062-4A5B-9848-CB72B2021381}"/>
    <dgm:cxn modelId="{E581CB51-3BDB-9F41-80B1-AF168D1F630E}" type="presOf" srcId="{04E831C1-DFE7-684C-9A25-40AA5F1B25E9}" destId="{C4108B8E-1511-0446-87E6-5EAFEDC82722}" srcOrd="0" destOrd="0" presId="urn:microsoft.com/office/officeart/2005/8/layout/radial4"/>
    <dgm:cxn modelId="{CD5AA941-4732-3E42-BD34-D6DC91863719}" type="presOf" srcId="{73F8B81A-E23B-4EC6-814D-E450572C92CC}" destId="{C4DD0858-651D-459C-B7E7-E8AE7440AAEB}" srcOrd="0" destOrd="0" presId="urn:microsoft.com/office/officeart/2005/8/layout/radial4"/>
    <dgm:cxn modelId="{FD7027A8-721E-5444-A34D-A63BADB40DBF}" type="presParOf" srcId="{256C0B61-4356-4E3D-81BE-7AEEAA3288A1}" destId="{B33CF0D9-DFA3-4EA2-A499-9B0AAF9B6A9A}" srcOrd="0" destOrd="0" presId="urn:microsoft.com/office/officeart/2005/8/layout/radial4"/>
    <dgm:cxn modelId="{C02F07DA-9763-AE4B-AE0D-C9ACBB08CE18}" type="presParOf" srcId="{256C0B61-4356-4E3D-81BE-7AEEAA3288A1}" destId="{C4DD0858-651D-459C-B7E7-E8AE7440AAEB}" srcOrd="1" destOrd="0" presId="urn:microsoft.com/office/officeart/2005/8/layout/radial4"/>
    <dgm:cxn modelId="{8E491A5C-D043-2D44-AB50-DCA36527C118}" type="presParOf" srcId="{256C0B61-4356-4E3D-81BE-7AEEAA3288A1}" destId="{4E53E2C4-FF61-4375-8D61-0EC32A5028D6}" srcOrd="2" destOrd="0" presId="urn:microsoft.com/office/officeart/2005/8/layout/radial4"/>
    <dgm:cxn modelId="{682618ED-EF3F-A147-AF44-C26B1DEE10A7}" type="presParOf" srcId="{256C0B61-4356-4E3D-81BE-7AEEAA3288A1}" destId="{C4108B8E-1511-0446-87E6-5EAFEDC82722}" srcOrd="3" destOrd="0" presId="urn:microsoft.com/office/officeart/2005/8/layout/radial4"/>
    <dgm:cxn modelId="{A5EB396A-B566-DE4B-821E-D2A9C05A6E02}" type="presParOf" srcId="{256C0B61-4356-4E3D-81BE-7AEEAA3288A1}" destId="{C581E47D-2061-1D4B-A7FD-E42A7FA0C54D}"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B04DDC-DD6D-4D46-86F2-81B11B985A17}" type="doc">
      <dgm:prSet loTypeId="urn:microsoft.com/office/officeart/2005/8/layout/radial5" loCatId="relationship" qsTypeId="urn:microsoft.com/office/officeart/2005/8/quickstyle/simple2" qsCatId="simple" csTypeId="urn:microsoft.com/office/officeart/2005/8/colors/accent4_2" csCatId="accent4" phldr="1"/>
      <dgm:spPr/>
      <dgm:t>
        <a:bodyPr/>
        <a:lstStyle/>
        <a:p>
          <a:endParaRPr lang="en-US"/>
        </a:p>
      </dgm:t>
    </dgm:pt>
    <dgm:pt modelId="{58558AA1-9397-439A-BC18-723DBDBEC3E1}">
      <dgm:prSet phldrT="[Text]" custT="1"/>
      <dgm:spPr/>
      <dgm:t>
        <a:bodyPr/>
        <a:lstStyle/>
        <a:p>
          <a:r>
            <a:rPr lang="en-US" sz="800" dirty="0" smtClean="0"/>
            <a:t>WBS 121.02.03.03 Recycler Cavity System - Fabrication/Delivery Support</a:t>
          </a:r>
          <a:endParaRPr lang="en-US" sz="800" dirty="0"/>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E0DB9EF5-B064-4808-97A6-374AFA382C20}">
      <dgm:prSet custT="1"/>
      <dgm:spPr/>
      <dgm:t>
        <a:bodyPr/>
        <a:lstStyle/>
        <a:p>
          <a:endParaRPr lang="en-US"/>
        </a:p>
      </dgm:t>
    </dgm:pt>
    <dgm:pt modelId="{068FE88C-E33A-4D5C-A1D7-D900FC62D719}" type="parTrans" cxnId="{11242984-DA1C-4040-B08B-FDA505B9DD14}">
      <dgm:prSet/>
      <dgm:spPr/>
      <dgm:t>
        <a:bodyPr/>
        <a:lstStyle/>
        <a:p>
          <a:endParaRPr lang="en-US"/>
        </a:p>
      </dgm:t>
    </dgm:pt>
    <dgm:pt modelId="{2C68B6EB-7796-4F38-9CB8-D47DDE8D7A89}" type="sibTrans" cxnId="{11242984-DA1C-4040-B08B-FDA505B9DD14}">
      <dgm:prSet/>
      <dgm:spPr/>
      <dgm:t>
        <a:bodyPr/>
        <a:lstStyle/>
        <a:p>
          <a:endParaRPr lang="en-US"/>
        </a:p>
      </dgm:t>
    </dgm:pt>
    <dgm:pt modelId="{4B4EE2CC-1EA1-4854-A4EC-EC20417D2292}">
      <dgm:prSet custRadScaleRad="111663" custRadScaleInc="-4652"/>
      <dgm:spPr/>
      <dgm:t>
        <a:bodyPr/>
        <a:lstStyle/>
        <a:p>
          <a:endParaRPr lang="en-US" dirty="0"/>
        </a:p>
      </dgm:t>
    </dgm:pt>
    <dgm:pt modelId="{1EEDC67F-D8CD-4DA3-82BE-C910E183D47D}" type="parTrans" cxnId="{8C82F412-3A10-4335-91C7-71B1B3689C76}">
      <dgm:prSet custScaleX="148077" custScaleY="56201"/>
      <dgm:spPr>
        <a:prstGeom prst="leftRightArrow">
          <a:avLst/>
        </a:prstGeom>
      </dgm:spPr>
      <dgm:t>
        <a:bodyPr/>
        <a:lstStyle/>
        <a:p>
          <a:endParaRPr lang="en-US"/>
        </a:p>
      </dgm:t>
    </dgm:pt>
    <dgm:pt modelId="{E790F409-5D36-485A-8BAA-7AF43C18A940}" type="sibTrans" cxnId="{8C82F412-3A10-4335-91C7-71B1B3689C76}">
      <dgm:prSet/>
      <dgm:spPr/>
      <dgm:t>
        <a:bodyPr/>
        <a:lstStyle/>
        <a:p>
          <a:endParaRPr lang="en-US"/>
        </a:p>
      </dgm:t>
    </dgm:pt>
    <dgm:pt modelId="{C4EC0128-5204-4AE7-8C64-5A17DC282D4C}">
      <dgm:prSet/>
      <dgm:spPr/>
      <dgm:t>
        <a:bodyPr/>
        <a:lstStyle/>
        <a:p>
          <a:pPr algn="l"/>
          <a:endParaRPr lang="en-US" dirty="0"/>
        </a:p>
      </dgm:t>
    </dgm:pt>
    <dgm:pt modelId="{28622FCB-3C35-4251-A0B8-1F17763FD1E2}" type="parTrans" cxnId="{CB13D44A-D4D4-430A-9DE3-E4F43BBCC0CD}">
      <dgm:prSet/>
      <dgm:spPr/>
      <dgm:t>
        <a:bodyPr/>
        <a:lstStyle/>
        <a:p>
          <a:endParaRPr lang="en-US"/>
        </a:p>
      </dgm:t>
    </dgm:pt>
    <dgm:pt modelId="{618B7A02-301D-4B73-87EA-EC853FF38A4D}" type="sibTrans" cxnId="{CB13D44A-D4D4-430A-9DE3-E4F43BBCC0CD}">
      <dgm:prSet/>
      <dgm:spPr/>
      <dgm:t>
        <a:bodyPr/>
        <a:lstStyle/>
        <a:p>
          <a:endParaRPr lang="en-US"/>
        </a:p>
      </dgm:t>
    </dgm:pt>
    <dgm:pt modelId="{41F38537-DE63-4DEE-ACF8-35DDAB17169E}">
      <dgm:prSet custT="1"/>
      <dgm:spPr/>
      <dgm:t>
        <a:bodyPr/>
        <a:lstStyle/>
        <a:p>
          <a:r>
            <a:rPr lang="en-US" sz="800" dirty="0" smtClean="0"/>
            <a:t>WBS 121.02.03.02 Recycler Cavity System - Procurement</a:t>
          </a:r>
          <a:endParaRPr lang="en-US" sz="800" dirty="0"/>
        </a:p>
      </dgm:t>
    </dgm:pt>
    <dgm:pt modelId="{34A96D43-82B7-4F2D-B28C-CD9166019D93}" type="parTrans" cxnId="{04E4DEC3-D888-4051-AB9A-3B5656CFFDA8}">
      <dgm:prSet/>
      <dgm:spPr/>
      <dgm:t>
        <a:bodyPr/>
        <a:lstStyle/>
        <a:p>
          <a:endParaRPr lang="en-US" dirty="0"/>
        </a:p>
      </dgm:t>
    </dgm:pt>
    <dgm:pt modelId="{3C17B40A-5271-460C-85CE-E3AC2FCA257B}" type="sibTrans" cxnId="{04E4DEC3-D888-4051-AB9A-3B5656CFFDA8}">
      <dgm:prSet/>
      <dgm:spPr/>
      <dgm:t>
        <a:bodyPr/>
        <a:lstStyle/>
        <a:p>
          <a:endParaRPr lang="en-US"/>
        </a:p>
      </dgm:t>
    </dgm:pt>
    <dgm:pt modelId="{9E21FA19-4691-4521-954A-86DDC0C62132}">
      <dgm:prSet custT="1"/>
      <dgm:spPr/>
      <dgm:t>
        <a:bodyPr/>
        <a:lstStyle/>
        <a:p>
          <a:pPr algn="ctr"/>
          <a:r>
            <a:rPr lang="en-US" sz="800" dirty="0" smtClean="0"/>
            <a:t>WBS 121.02.03.04 Recycler Cavity System - Test/Assembly</a:t>
          </a:r>
          <a:endParaRPr lang="en-US" sz="800" dirty="0"/>
        </a:p>
      </dgm:t>
    </dgm:pt>
    <dgm:pt modelId="{436B96DB-DF52-43D6-9CD6-95E5B3D29841}" type="parTrans" cxnId="{FB8F1488-4822-4E26-A7D9-EAF2A00F4CB4}">
      <dgm:prSet/>
      <dgm:spPr/>
      <dgm:t>
        <a:bodyPr/>
        <a:lstStyle/>
        <a:p>
          <a:endParaRPr lang="en-US"/>
        </a:p>
      </dgm:t>
    </dgm:pt>
    <dgm:pt modelId="{AFBB71CD-8D87-4F8A-9E97-B5A1E9498E63}" type="sibTrans" cxnId="{FB8F1488-4822-4E26-A7D9-EAF2A00F4CB4}">
      <dgm:prSet/>
      <dgm:spPr/>
      <dgm:t>
        <a:bodyPr/>
        <a:lstStyle/>
        <a:p>
          <a:endParaRPr lang="en-US"/>
        </a:p>
      </dgm:t>
    </dgm:pt>
    <dgm:pt modelId="{71653F7A-83A7-4FCC-9741-8E2E4C4883DA}">
      <dgm:prSet custT="1"/>
      <dgm:spPr/>
      <dgm:t>
        <a:bodyPr/>
        <a:lstStyle/>
        <a:p>
          <a:endParaRPr lang="en-US" sz="1000" dirty="0"/>
        </a:p>
      </dgm:t>
    </dgm:pt>
    <dgm:pt modelId="{17B3D8B3-141F-4B8D-A1B9-82042DB4C0D2}" type="parTrans" cxnId="{3B1EC4E8-15CE-4A4D-B6B2-5A60AB216A06}">
      <dgm:prSet/>
      <dgm:spPr/>
      <dgm:t>
        <a:bodyPr/>
        <a:lstStyle/>
        <a:p>
          <a:endParaRPr lang="en-US"/>
        </a:p>
      </dgm:t>
    </dgm:pt>
    <dgm:pt modelId="{81D13694-314D-41BF-BF6B-F9CFE0C7DA04}" type="sibTrans" cxnId="{3B1EC4E8-15CE-4A4D-B6B2-5A60AB216A06}">
      <dgm:prSet/>
      <dgm:spPr/>
      <dgm:t>
        <a:bodyPr/>
        <a:lstStyle/>
        <a:p>
          <a:endParaRPr lang="en-US"/>
        </a:p>
      </dgm:t>
    </dgm:pt>
    <dgm:pt modelId="{29078BC4-8F13-49D6-A39F-E396AA06660B}" type="pres">
      <dgm:prSet presAssocID="{1FB04DDC-DD6D-4D46-86F2-81B11B985A17}" presName="Name0" presStyleCnt="0">
        <dgm:presLayoutVars>
          <dgm:chMax val="1"/>
          <dgm:dir/>
          <dgm:animLvl val="ctr"/>
          <dgm:resizeHandles val="exact"/>
        </dgm:presLayoutVars>
      </dgm:prSet>
      <dgm:spPr/>
      <dgm:t>
        <a:bodyPr/>
        <a:lstStyle/>
        <a:p>
          <a:endParaRPr lang="en-US"/>
        </a:p>
      </dgm:t>
    </dgm:pt>
    <dgm:pt modelId="{1C5C4720-E5DF-4845-9FC8-F68CAA292ADC}" type="pres">
      <dgm:prSet presAssocID="{58558AA1-9397-439A-BC18-723DBDBEC3E1}" presName="centerShape" presStyleLbl="node0" presStyleIdx="0" presStyleCnt="1"/>
      <dgm:spPr/>
      <dgm:t>
        <a:bodyPr/>
        <a:lstStyle/>
        <a:p>
          <a:endParaRPr lang="en-US"/>
        </a:p>
      </dgm:t>
    </dgm:pt>
    <dgm:pt modelId="{2ED4BD86-60EC-4E40-98F5-63104508DF6F}" type="pres">
      <dgm:prSet presAssocID="{34A96D43-82B7-4F2D-B28C-CD9166019D93}" presName="parTrans" presStyleLbl="sibTrans2D1" presStyleIdx="0" presStyleCnt="2"/>
      <dgm:spPr>
        <a:prstGeom prst="leftArrow">
          <a:avLst/>
        </a:prstGeom>
      </dgm:spPr>
      <dgm:t>
        <a:bodyPr/>
        <a:lstStyle/>
        <a:p>
          <a:endParaRPr lang="en-US"/>
        </a:p>
      </dgm:t>
    </dgm:pt>
    <dgm:pt modelId="{9583C849-1754-443F-B039-30A7522DE619}" type="pres">
      <dgm:prSet presAssocID="{34A96D43-82B7-4F2D-B28C-CD9166019D93}" presName="connectorText" presStyleLbl="sibTrans2D1" presStyleIdx="0" presStyleCnt="2"/>
      <dgm:spPr/>
      <dgm:t>
        <a:bodyPr/>
        <a:lstStyle/>
        <a:p>
          <a:endParaRPr lang="en-US"/>
        </a:p>
      </dgm:t>
    </dgm:pt>
    <dgm:pt modelId="{82E76372-38E6-4684-B42F-1F17899C3245}" type="pres">
      <dgm:prSet presAssocID="{41F38537-DE63-4DEE-ACF8-35DDAB17169E}" presName="node" presStyleLbl="node1" presStyleIdx="0" presStyleCnt="2">
        <dgm:presLayoutVars>
          <dgm:bulletEnabled val="1"/>
        </dgm:presLayoutVars>
      </dgm:prSet>
      <dgm:spPr/>
      <dgm:t>
        <a:bodyPr/>
        <a:lstStyle/>
        <a:p>
          <a:endParaRPr lang="en-US"/>
        </a:p>
      </dgm:t>
    </dgm:pt>
    <dgm:pt modelId="{7C4E86D3-E040-4F1F-A5C4-F04BEA03D150}" type="pres">
      <dgm:prSet presAssocID="{436B96DB-DF52-43D6-9CD6-95E5B3D29841}" presName="parTrans" presStyleLbl="sibTrans2D1" presStyleIdx="1" presStyleCnt="2"/>
      <dgm:spPr/>
      <dgm:t>
        <a:bodyPr/>
        <a:lstStyle/>
        <a:p>
          <a:endParaRPr lang="en-US"/>
        </a:p>
      </dgm:t>
    </dgm:pt>
    <dgm:pt modelId="{4BF60CAB-68C4-4B1E-A14E-F05CB2B4886B}" type="pres">
      <dgm:prSet presAssocID="{436B96DB-DF52-43D6-9CD6-95E5B3D29841}" presName="connectorText" presStyleLbl="sibTrans2D1" presStyleIdx="1" presStyleCnt="2"/>
      <dgm:spPr/>
      <dgm:t>
        <a:bodyPr/>
        <a:lstStyle/>
        <a:p>
          <a:endParaRPr lang="en-US"/>
        </a:p>
      </dgm:t>
    </dgm:pt>
    <dgm:pt modelId="{95E4E0CF-7F0B-487F-A4AC-A0D11796387B}" type="pres">
      <dgm:prSet presAssocID="{9E21FA19-4691-4521-954A-86DDC0C62132}" presName="node" presStyleLbl="node1" presStyleIdx="1" presStyleCnt="2">
        <dgm:presLayoutVars>
          <dgm:bulletEnabled val="1"/>
        </dgm:presLayoutVars>
      </dgm:prSet>
      <dgm:spPr/>
      <dgm:t>
        <a:bodyPr/>
        <a:lstStyle/>
        <a:p>
          <a:endParaRPr lang="en-US"/>
        </a:p>
      </dgm:t>
    </dgm:pt>
  </dgm:ptLst>
  <dgm:cxnLst>
    <dgm:cxn modelId="{BDA4B34C-3C3B-4744-BF11-429A89120CB3}" type="presOf" srcId="{41F38537-DE63-4DEE-ACF8-35DDAB17169E}" destId="{82E76372-38E6-4684-B42F-1F17899C3245}" srcOrd="0" destOrd="0" presId="urn:microsoft.com/office/officeart/2005/8/layout/radial5"/>
    <dgm:cxn modelId="{307DA0F0-609F-F146-AB5D-BF0B5E3FFF53}" type="presOf" srcId="{9E21FA19-4691-4521-954A-86DDC0C62132}" destId="{95E4E0CF-7F0B-487F-A4AC-A0D11796387B}" srcOrd="0" destOrd="0" presId="urn:microsoft.com/office/officeart/2005/8/layout/radial5"/>
    <dgm:cxn modelId="{CB13D44A-D4D4-430A-9DE3-E4F43BBCC0CD}" srcId="{1FB04DDC-DD6D-4D46-86F2-81B11B985A17}" destId="{C4EC0128-5204-4AE7-8C64-5A17DC282D4C}" srcOrd="1" destOrd="0" parTransId="{28622FCB-3C35-4251-A0B8-1F17763FD1E2}" sibTransId="{618B7A02-301D-4B73-87EA-EC853FF38A4D}"/>
    <dgm:cxn modelId="{FB8F1488-4822-4E26-A7D9-EAF2A00F4CB4}" srcId="{58558AA1-9397-439A-BC18-723DBDBEC3E1}" destId="{9E21FA19-4691-4521-954A-86DDC0C62132}" srcOrd="1" destOrd="0" parTransId="{436B96DB-DF52-43D6-9CD6-95E5B3D29841}" sibTransId="{AFBB71CD-8D87-4F8A-9E97-B5A1E9498E63}"/>
    <dgm:cxn modelId="{9127A751-9F0D-D346-BAE8-FDDD3901A2FD}" type="presOf" srcId="{58558AA1-9397-439A-BC18-723DBDBEC3E1}" destId="{1C5C4720-E5DF-4845-9FC8-F68CAA292ADC}" srcOrd="0" destOrd="0" presId="urn:microsoft.com/office/officeart/2005/8/layout/radial5"/>
    <dgm:cxn modelId="{242BBF7A-F9F8-D14A-99E3-EF438277769E}" type="presOf" srcId="{34A96D43-82B7-4F2D-B28C-CD9166019D93}" destId="{2ED4BD86-60EC-4E40-98F5-63104508DF6F}" srcOrd="0" destOrd="0" presId="urn:microsoft.com/office/officeart/2005/8/layout/radial5"/>
    <dgm:cxn modelId="{04E4DEC3-D888-4051-AB9A-3B5656CFFDA8}" srcId="{58558AA1-9397-439A-BC18-723DBDBEC3E1}" destId="{41F38537-DE63-4DEE-ACF8-35DDAB17169E}" srcOrd="0" destOrd="0" parTransId="{34A96D43-82B7-4F2D-B28C-CD9166019D93}" sibTransId="{3C17B40A-5271-460C-85CE-E3AC2FCA257B}"/>
    <dgm:cxn modelId="{3B1EC4E8-15CE-4A4D-B6B2-5A60AB216A06}" srcId="{1FB04DDC-DD6D-4D46-86F2-81B11B985A17}" destId="{71653F7A-83A7-4FCC-9741-8E2E4C4883DA}" srcOrd="3" destOrd="0" parTransId="{17B3D8B3-141F-4B8D-A1B9-82042DB4C0D2}" sibTransId="{81D13694-314D-41BF-BF6B-F9CFE0C7DA04}"/>
    <dgm:cxn modelId="{4E508B8E-8BE4-4BF4-85E1-2B20BF2028B1}" srcId="{1FB04DDC-DD6D-4D46-86F2-81B11B985A17}" destId="{58558AA1-9397-439A-BC18-723DBDBEC3E1}" srcOrd="0" destOrd="0" parTransId="{23761546-BAFB-4ECC-8454-89DA0AF02720}" sibTransId="{945A1720-A062-4A5B-9848-CB72B2021381}"/>
    <dgm:cxn modelId="{9D3BA217-9433-4D4B-934C-774684714C16}" type="presOf" srcId="{436B96DB-DF52-43D6-9CD6-95E5B3D29841}" destId="{7C4E86D3-E040-4F1F-A5C4-F04BEA03D150}" srcOrd="0" destOrd="0" presId="urn:microsoft.com/office/officeart/2005/8/layout/radial5"/>
    <dgm:cxn modelId="{585A5462-5878-9640-9EF9-0A82D2601652}" type="presOf" srcId="{34A96D43-82B7-4F2D-B28C-CD9166019D93}" destId="{9583C849-1754-443F-B039-30A7522DE619}" srcOrd="1" destOrd="0" presId="urn:microsoft.com/office/officeart/2005/8/layout/radial5"/>
    <dgm:cxn modelId="{11242984-DA1C-4040-B08B-FDA505B9DD14}" srcId="{1FB04DDC-DD6D-4D46-86F2-81B11B985A17}" destId="{E0DB9EF5-B064-4808-97A6-374AFA382C20}" srcOrd="2" destOrd="0" parTransId="{068FE88C-E33A-4D5C-A1D7-D900FC62D719}" sibTransId="{2C68B6EB-7796-4F38-9CB8-D47DDE8D7A89}"/>
    <dgm:cxn modelId="{1CF8D116-12D6-B94B-86B3-835342F29922}" type="presOf" srcId="{436B96DB-DF52-43D6-9CD6-95E5B3D29841}" destId="{4BF60CAB-68C4-4B1E-A14E-F05CB2B4886B}" srcOrd="1" destOrd="0" presId="urn:microsoft.com/office/officeart/2005/8/layout/radial5"/>
    <dgm:cxn modelId="{5A619988-2BF7-A942-A1D7-5959A3E411DE}" type="presOf" srcId="{1FB04DDC-DD6D-4D46-86F2-81B11B985A17}" destId="{29078BC4-8F13-49D6-A39F-E396AA06660B}" srcOrd="0" destOrd="0" presId="urn:microsoft.com/office/officeart/2005/8/layout/radial5"/>
    <dgm:cxn modelId="{8C82F412-3A10-4335-91C7-71B1B3689C76}" srcId="{1FB04DDC-DD6D-4D46-86F2-81B11B985A17}" destId="{4B4EE2CC-1EA1-4854-A4EC-EC20417D2292}" srcOrd="4" destOrd="0" parTransId="{1EEDC67F-D8CD-4DA3-82BE-C910E183D47D}" sibTransId="{E790F409-5D36-485A-8BAA-7AF43C18A940}"/>
    <dgm:cxn modelId="{D209F4FE-413F-B84F-9350-DFF818249E1E}" type="presParOf" srcId="{29078BC4-8F13-49D6-A39F-E396AA06660B}" destId="{1C5C4720-E5DF-4845-9FC8-F68CAA292ADC}" srcOrd="0" destOrd="0" presId="urn:microsoft.com/office/officeart/2005/8/layout/radial5"/>
    <dgm:cxn modelId="{87DDD155-428A-D941-9B91-107D326B47CD}" type="presParOf" srcId="{29078BC4-8F13-49D6-A39F-E396AA06660B}" destId="{2ED4BD86-60EC-4E40-98F5-63104508DF6F}" srcOrd="1" destOrd="0" presId="urn:microsoft.com/office/officeart/2005/8/layout/radial5"/>
    <dgm:cxn modelId="{0009CA50-8A85-C442-9644-E5FA93AD475D}" type="presParOf" srcId="{2ED4BD86-60EC-4E40-98F5-63104508DF6F}" destId="{9583C849-1754-443F-B039-30A7522DE619}" srcOrd="0" destOrd="0" presId="urn:microsoft.com/office/officeart/2005/8/layout/radial5"/>
    <dgm:cxn modelId="{6B1E4FF7-8258-0C44-B277-81E3FA3C6F0E}" type="presParOf" srcId="{29078BC4-8F13-49D6-A39F-E396AA06660B}" destId="{82E76372-38E6-4684-B42F-1F17899C3245}" srcOrd="2" destOrd="0" presId="urn:microsoft.com/office/officeart/2005/8/layout/radial5"/>
    <dgm:cxn modelId="{B2BCB3AA-ED98-1E46-ADEA-D92AB10569CB}" type="presParOf" srcId="{29078BC4-8F13-49D6-A39F-E396AA06660B}" destId="{7C4E86D3-E040-4F1F-A5C4-F04BEA03D150}" srcOrd="3" destOrd="0" presId="urn:microsoft.com/office/officeart/2005/8/layout/radial5"/>
    <dgm:cxn modelId="{782F2D91-5E0A-AC40-9E55-C298B6AC2F48}" type="presParOf" srcId="{7C4E86D3-E040-4F1F-A5C4-F04BEA03D150}" destId="{4BF60CAB-68C4-4B1E-A14E-F05CB2B4886B}" srcOrd="0" destOrd="0" presId="urn:microsoft.com/office/officeart/2005/8/layout/radial5"/>
    <dgm:cxn modelId="{6E7557D9-8214-9D4D-9CC9-1A3B4BD03AE0}" type="presParOf" srcId="{29078BC4-8F13-49D6-A39F-E396AA06660B}" destId="{95E4E0CF-7F0B-487F-A4AC-A0D11796387B}" srcOrd="4"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CF0D9-DFA3-4EA2-A499-9B0AAF9B6A9A}">
      <dsp:nvSpPr>
        <dsp:cNvPr id="0" name=""/>
        <dsp:cNvSpPr/>
      </dsp:nvSpPr>
      <dsp:spPr>
        <a:xfrm>
          <a:off x="1472034" y="1333010"/>
          <a:ext cx="1357766" cy="135776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WBS </a:t>
          </a:r>
          <a:r>
            <a:rPr lang="en-US" sz="1300" kern="1200" dirty="0" smtClean="0"/>
            <a:t>121.4.2</a:t>
          </a:r>
          <a:endParaRPr lang="en-US" sz="1300" kern="1200" dirty="0"/>
        </a:p>
        <a:p>
          <a:pPr lvl="0" algn="ctr" defTabSz="577850">
            <a:lnSpc>
              <a:spcPct val="90000"/>
            </a:lnSpc>
            <a:spcBef>
              <a:spcPct val="0"/>
            </a:spcBef>
            <a:spcAft>
              <a:spcPct val="35000"/>
            </a:spcAft>
          </a:pPr>
          <a:r>
            <a:rPr lang="en-US" sz="1300" kern="1200" dirty="0" smtClean="0"/>
            <a:t>Recycler and Main Injector</a:t>
          </a:r>
          <a:endParaRPr lang="en-US" sz="1300" kern="1200" dirty="0"/>
        </a:p>
      </dsp:txBody>
      <dsp:txXfrm>
        <a:off x="1670874" y="1531850"/>
        <a:ext cx="960086" cy="960086"/>
      </dsp:txXfrm>
    </dsp:sp>
    <dsp:sp modelId="{C4DD0858-651D-459C-B7E7-E8AE7440AAEB}">
      <dsp:nvSpPr>
        <dsp:cNvPr id="0" name=""/>
        <dsp:cNvSpPr/>
      </dsp:nvSpPr>
      <dsp:spPr>
        <a:xfrm rot="12900000">
          <a:off x="547219" y="1078634"/>
          <a:ext cx="1094372" cy="38696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3E2C4-FF61-4375-8D61-0EC32A5028D6}">
      <dsp:nvSpPr>
        <dsp:cNvPr id="0" name=""/>
        <dsp:cNvSpPr/>
      </dsp:nvSpPr>
      <dsp:spPr>
        <a:xfrm>
          <a:off x="1237" y="442312"/>
          <a:ext cx="1289878" cy="10319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a:t>WBS </a:t>
          </a:r>
          <a:r>
            <a:rPr lang="en-US" sz="900" kern="1200" dirty="0" smtClean="0"/>
            <a:t>121.3.17</a:t>
          </a:r>
          <a:endParaRPr lang="en-US" sz="900" kern="1200" dirty="0"/>
        </a:p>
        <a:p>
          <a:pPr lvl="0" algn="ctr" defTabSz="400050">
            <a:lnSpc>
              <a:spcPct val="90000"/>
            </a:lnSpc>
            <a:spcBef>
              <a:spcPct val="0"/>
            </a:spcBef>
            <a:spcAft>
              <a:spcPct val="35000"/>
            </a:spcAft>
          </a:pPr>
          <a:r>
            <a:rPr lang="en-US" sz="900" kern="1200" dirty="0" err="1" smtClean="0"/>
            <a:t>Linac</a:t>
          </a:r>
          <a:r>
            <a:rPr lang="en-US" sz="900" kern="1200" dirty="0" smtClean="0"/>
            <a:t> -Controls</a:t>
          </a:r>
          <a:endParaRPr lang="en-US" sz="900" kern="1200" dirty="0"/>
        </a:p>
        <a:p>
          <a:pPr lvl="0" algn="ctr" defTabSz="400050">
            <a:lnSpc>
              <a:spcPct val="90000"/>
            </a:lnSpc>
            <a:spcBef>
              <a:spcPct val="0"/>
            </a:spcBef>
            <a:spcAft>
              <a:spcPct val="35000"/>
            </a:spcAft>
          </a:pPr>
          <a:r>
            <a:rPr lang="en-US" sz="900" kern="1200" dirty="0" smtClean="0"/>
            <a:t>If the control system is not complete we will not be able to run Recycler or Main Injector</a:t>
          </a:r>
          <a:endParaRPr lang="en-US" sz="900" kern="1200" dirty="0"/>
        </a:p>
      </dsp:txBody>
      <dsp:txXfrm>
        <a:off x="31460" y="472535"/>
        <a:ext cx="1229432" cy="971456"/>
      </dsp:txXfrm>
    </dsp:sp>
    <dsp:sp modelId="{C4108B8E-1511-0446-87E6-5EAFEDC82722}">
      <dsp:nvSpPr>
        <dsp:cNvPr id="0" name=""/>
        <dsp:cNvSpPr/>
      </dsp:nvSpPr>
      <dsp:spPr>
        <a:xfrm rot="19500000">
          <a:off x="2660244" y="1078634"/>
          <a:ext cx="1094372" cy="386963"/>
        </a:xfrm>
        <a:prstGeom prst="leftArrow">
          <a:avLst>
            <a:gd name="adj1" fmla="val 60000"/>
            <a:gd name="adj2" fmla="val 50000"/>
          </a:avLst>
        </a:prstGeom>
        <a:solidFill>
          <a:schemeClr val="accent5">
            <a:hueOff val="-11516798"/>
            <a:satOff val="-100000"/>
            <a:lumOff val="-19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81E47D-2061-1D4B-A7FD-E42A7FA0C54D}">
      <dsp:nvSpPr>
        <dsp:cNvPr id="0" name=""/>
        <dsp:cNvSpPr/>
      </dsp:nvSpPr>
      <dsp:spPr>
        <a:xfrm>
          <a:off x="3010719" y="442312"/>
          <a:ext cx="1289878" cy="1031902"/>
        </a:xfrm>
        <a:prstGeom prst="roundRect">
          <a:avLst>
            <a:gd name="adj" fmla="val 10000"/>
          </a:avLst>
        </a:prstGeom>
        <a:solidFill>
          <a:schemeClr val="accent5">
            <a:hueOff val="-11516798"/>
            <a:satOff val="-100000"/>
            <a:lumOff val="-1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t>WBS 121.4.1 Booster</a:t>
          </a:r>
          <a:endParaRPr lang="en-US" sz="900" kern="1200" dirty="0"/>
        </a:p>
      </dsp:txBody>
      <dsp:txXfrm>
        <a:off x="3040942" y="472535"/>
        <a:ext cx="1229432" cy="971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C4720-E5DF-4845-9FC8-F68CAA292ADC}">
      <dsp:nvSpPr>
        <dsp:cNvPr id="0" name=""/>
        <dsp:cNvSpPr/>
      </dsp:nvSpPr>
      <dsp:spPr>
        <a:xfrm>
          <a:off x="2339404" y="1562832"/>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121.02.03.03 Recycler Cavity System - Fabrication/Delivery Support</a:t>
          </a:r>
          <a:endParaRPr lang="en-US" sz="800" kern="1200" dirty="0"/>
        </a:p>
      </dsp:txBody>
      <dsp:txXfrm>
        <a:off x="2502625" y="1726053"/>
        <a:ext cx="788098" cy="788098"/>
      </dsp:txXfrm>
    </dsp:sp>
    <dsp:sp modelId="{2ED4BD86-60EC-4E40-98F5-63104508DF6F}">
      <dsp:nvSpPr>
        <dsp:cNvPr id="0" name=""/>
        <dsp:cNvSpPr/>
      </dsp:nvSpPr>
      <dsp:spPr>
        <a:xfrm rot="16200000">
          <a:off x="2778515" y="1157105"/>
          <a:ext cx="236319" cy="378943"/>
        </a:xfrm>
        <a:prstGeom prst="leftArrow">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813963" y="1268342"/>
        <a:ext cx="165423" cy="227365"/>
      </dsp:txXfrm>
    </dsp:sp>
    <dsp:sp modelId="{82E76372-38E6-4684-B42F-1F17899C3245}">
      <dsp:nvSpPr>
        <dsp:cNvPr id="0" name=""/>
        <dsp:cNvSpPr/>
      </dsp:nvSpPr>
      <dsp:spPr>
        <a:xfrm>
          <a:off x="2339404" y="2405"/>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121.02.03.02 Recycler Cavity System - Procurement</a:t>
          </a:r>
          <a:endParaRPr lang="en-US" sz="800" kern="1200" dirty="0"/>
        </a:p>
      </dsp:txBody>
      <dsp:txXfrm>
        <a:off x="2502625" y="165626"/>
        <a:ext cx="788098" cy="788098"/>
      </dsp:txXfrm>
    </dsp:sp>
    <dsp:sp modelId="{7C4E86D3-E040-4F1F-A5C4-F04BEA03D150}">
      <dsp:nvSpPr>
        <dsp:cNvPr id="0" name=""/>
        <dsp:cNvSpPr/>
      </dsp:nvSpPr>
      <dsp:spPr>
        <a:xfrm rot="5400000">
          <a:off x="2778515" y="2704156"/>
          <a:ext cx="236319" cy="378943"/>
        </a:xfrm>
        <a:prstGeom prs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813963" y="2744497"/>
        <a:ext cx="165423" cy="227365"/>
      </dsp:txXfrm>
    </dsp:sp>
    <dsp:sp modelId="{95E4E0CF-7F0B-487F-A4AC-A0D11796387B}">
      <dsp:nvSpPr>
        <dsp:cNvPr id="0" name=""/>
        <dsp:cNvSpPr/>
      </dsp:nvSpPr>
      <dsp:spPr>
        <a:xfrm>
          <a:off x="2339404" y="3123259"/>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121.02.03.04 Recycler Cavity System - Test/Assembly</a:t>
          </a:r>
          <a:endParaRPr lang="en-US" sz="800" kern="1200" dirty="0"/>
        </a:p>
      </dsp:txBody>
      <dsp:txXfrm>
        <a:off x="2502625" y="3286480"/>
        <a:ext cx="788098" cy="78809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37510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45468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21513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87470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479303" y="6329069"/>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 y="874754"/>
            <a:ext cx="9161762" cy="3068205"/>
          </a:xfrm>
          <a:prstGeom prst="rect">
            <a:avLst/>
          </a:prstGeom>
        </p:spPr>
      </p:pic>
      <p:sp>
        <p:nvSpPr>
          <p:cNvPr id="10" name="TextBox 9">
            <a:extLst>
              <a:ext uri="{FF2B5EF4-FFF2-40B4-BE49-F238E27FC236}">
                <a16:creationId xmlns="" xmlns:a16="http://schemas.microsoft.com/office/drawing/2014/main" id="{530E44DA-468D-4764-9AF0-0922B4266F82}"/>
              </a:ext>
            </a:extLst>
          </p:cNvPr>
          <p:cNvSpPr txBox="1"/>
          <p:nvPr userDrawn="1"/>
        </p:nvSpPr>
        <p:spPr>
          <a:xfrm>
            <a:off x="5541484" y="5027249"/>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6" y="6495482"/>
            <a:ext cx="80622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1" name="Footer Placeholder 4"/>
          <p:cNvSpPr>
            <a:spLocks noGrp="1"/>
          </p:cNvSpPr>
          <p:nvPr>
            <p:ph type="ftr" sz="quarter" idx="3"/>
          </p:nvPr>
        </p:nvSpPr>
        <p:spPr>
          <a:xfrm>
            <a:off x="162585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smtClean="0"/>
              <a:t>12/13/2017</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smtClean="0"/>
              <a:t>Joseph E. Dey | Recycler and Main Injector | RF Systems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r>
              <a:rPr lang="en-US" smtClean="0"/>
              <a:t>12/13/2017</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smtClean="0"/>
              <a:t>Joseph E. Dey | Recycler and Main Injector | RF Systems</a:t>
            </a:r>
            <a:endParaRPr lang="en-US" b="1"/>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12/13/2017</a:t>
            </a:r>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smtClean="0"/>
              <a:t>Joseph E. Dey | Recycler and Main Injector | RF Systems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1" name="Date Placeholder 10"/>
          <p:cNvSpPr>
            <a:spLocks noGrp="1"/>
          </p:cNvSpPr>
          <p:nvPr>
            <p:ph type="dt" sz="half" idx="10"/>
          </p:nvPr>
        </p:nvSpPr>
        <p:spPr/>
        <p:txBody>
          <a:bodyPr/>
          <a:lstStyle/>
          <a:p>
            <a:pPr>
              <a:defRPr/>
            </a:pPr>
            <a:r>
              <a:rPr lang="en-US" smtClean="0"/>
              <a:t>12/13/2017</a:t>
            </a:r>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smtClean="0"/>
              <a:t>Joseph E. Dey | Recycler and Main Injector | RF Systems</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smtClean="0"/>
              <a:t>Joseph E. Dey</a:t>
            </a:r>
            <a:endParaRPr lang="en-US" dirty="0"/>
          </a:p>
          <a:p>
            <a:r>
              <a:rPr lang="en-US" dirty="0"/>
              <a:t>PIP-II </a:t>
            </a:r>
            <a:r>
              <a:rPr lang="en-US" dirty="0" smtClean="0"/>
              <a:t>Independent Project Review</a:t>
            </a:r>
            <a:endParaRPr lang="en-US" dirty="0"/>
          </a:p>
          <a:p>
            <a:r>
              <a:rPr lang="en-US" dirty="0" smtClean="0"/>
              <a:t>12-14 December </a:t>
            </a:r>
            <a:r>
              <a:rPr lang="en-US" dirty="0"/>
              <a:t>2017</a:t>
            </a:r>
          </a:p>
        </p:txBody>
      </p:sp>
      <p:sp>
        <p:nvSpPr>
          <p:cNvPr id="5" name="Text Placeholder 4"/>
          <p:cNvSpPr>
            <a:spLocks noGrp="1"/>
          </p:cNvSpPr>
          <p:nvPr>
            <p:ph type="body" sz="quarter" idx="11"/>
          </p:nvPr>
        </p:nvSpPr>
        <p:spPr>
          <a:xfrm>
            <a:off x="219719" y="4000972"/>
            <a:ext cx="8667106" cy="1003049"/>
          </a:xfrm>
        </p:spPr>
        <p:txBody>
          <a:bodyPr>
            <a:normAutofit/>
          </a:bodyPr>
          <a:lstStyle/>
          <a:p>
            <a:r>
              <a:rPr lang="en-US" dirty="0" smtClean="0"/>
              <a:t>121.4.2 Recycler and Main Injector</a:t>
            </a:r>
            <a:endParaRPr lang="en-US" dirty="0"/>
          </a:p>
          <a:p>
            <a:r>
              <a:rPr lang="en-US" sz="1800" dirty="0" smtClean="0"/>
              <a:t>RF Systems</a:t>
            </a:r>
            <a:endParaRPr lang="en-US" sz="1800" dirty="0"/>
          </a:p>
        </p:txBody>
      </p:sp>
    </p:spTree>
    <p:extLst>
      <p:ext uri="{BB962C8B-B14F-4D97-AF65-F5344CB8AC3E}">
        <p14:creationId xmlns:p14="http://schemas.microsoft.com/office/powerpoint/2010/main" val="250681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p:cNvSpPr txBox="1"/>
          <p:nvPr/>
        </p:nvSpPr>
        <p:spPr>
          <a:xfrm>
            <a:off x="7315201" y="425321"/>
            <a:ext cx="1688124"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6364" y="1911620"/>
            <a:ext cx="4876800" cy="3657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247" y="1911620"/>
            <a:ext cx="4876800" cy="3657600"/>
          </a:xfrm>
          <a:prstGeom prst="rect">
            <a:avLst/>
          </a:prstGeom>
        </p:spPr>
      </p:pic>
      <p:sp>
        <p:nvSpPr>
          <p:cNvPr id="11" name="TextBox 10"/>
          <p:cNvSpPr txBox="1"/>
          <p:nvPr/>
        </p:nvSpPr>
        <p:spPr>
          <a:xfrm>
            <a:off x="2490981" y="836019"/>
            <a:ext cx="4162037" cy="461665"/>
          </a:xfrm>
          <a:prstGeom prst="rect">
            <a:avLst/>
          </a:prstGeom>
          <a:noFill/>
        </p:spPr>
        <p:txBody>
          <a:bodyPr wrap="none" rtlCol="0">
            <a:spAutoFit/>
          </a:bodyPr>
          <a:lstStyle/>
          <a:p>
            <a:pPr algn="ctr"/>
            <a:r>
              <a:rPr lang="en-US" dirty="0" smtClean="0"/>
              <a:t>Mock-up of Recycler Ring Cavity</a:t>
            </a:r>
            <a:endParaRPr lang="en-US" dirty="0"/>
          </a:p>
        </p:txBody>
      </p:sp>
    </p:spTree>
    <p:extLst>
      <p:ext uri="{BB962C8B-B14F-4D97-AF65-F5344CB8AC3E}">
        <p14:creationId xmlns:p14="http://schemas.microsoft.com/office/powerpoint/2010/main" val="2184583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extBox 6"/>
          <p:cNvSpPr txBox="1"/>
          <p:nvPr/>
        </p:nvSpPr>
        <p:spPr>
          <a:xfrm>
            <a:off x="7323667" y="425321"/>
            <a:ext cx="1679657"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19" y="1277389"/>
            <a:ext cx="3657600" cy="2743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30" y="2648989"/>
            <a:ext cx="4428110" cy="3657600"/>
          </a:xfrm>
          <a:prstGeom prst="rect">
            <a:avLst/>
          </a:prstGeom>
        </p:spPr>
      </p:pic>
      <p:sp>
        <p:nvSpPr>
          <p:cNvPr id="13" name="TextBox 12"/>
          <p:cNvSpPr txBox="1"/>
          <p:nvPr/>
        </p:nvSpPr>
        <p:spPr>
          <a:xfrm>
            <a:off x="182495" y="4558100"/>
            <a:ext cx="4783682" cy="830997"/>
          </a:xfrm>
          <a:prstGeom prst="rect">
            <a:avLst/>
          </a:prstGeom>
          <a:noFill/>
        </p:spPr>
        <p:txBody>
          <a:bodyPr wrap="none" rtlCol="0">
            <a:spAutoFit/>
          </a:bodyPr>
          <a:lstStyle/>
          <a:p>
            <a:r>
              <a:rPr lang="en-US" sz="1600" dirty="0" smtClean="0"/>
              <a:t>Mathematica Transmission Line Model: 	Q = 16,283</a:t>
            </a:r>
          </a:p>
          <a:p>
            <a:r>
              <a:rPr lang="en-US" sz="1600" dirty="0" smtClean="0"/>
              <a:t>CST Microwave Studio Model: 			Q = 15,860</a:t>
            </a:r>
          </a:p>
          <a:p>
            <a:r>
              <a:rPr lang="en-US" sz="1600" dirty="0" smtClean="0"/>
              <a:t>Mock Cavity Measurement:				Q = 14,715</a:t>
            </a:r>
            <a:endParaRPr lang="en-US" sz="1600" dirty="0"/>
          </a:p>
        </p:txBody>
      </p:sp>
      <p:sp>
        <p:nvSpPr>
          <p:cNvPr id="14" name="TextBox 13"/>
          <p:cNvSpPr txBox="1"/>
          <p:nvPr/>
        </p:nvSpPr>
        <p:spPr>
          <a:xfrm>
            <a:off x="4572000" y="1463601"/>
            <a:ext cx="4162037" cy="461665"/>
          </a:xfrm>
          <a:prstGeom prst="rect">
            <a:avLst/>
          </a:prstGeom>
          <a:noFill/>
        </p:spPr>
        <p:txBody>
          <a:bodyPr wrap="none" rtlCol="0">
            <a:spAutoFit/>
          </a:bodyPr>
          <a:lstStyle/>
          <a:p>
            <a:pPr algn="ctr"/>
            <a:r>
              <a:rPr lang="en-US" dirty="0" smtClean="0"/>
              <a:t>Mock-up of Recycler Ring Cavity</a:t>
            </a:r>
            <a:endParaRPr lang="en-US" dirty="0"/>
          </a:p>
        </p:txBody>
      </p:sp>
    </p:spTree>
    <p:extLst>
      <p:ext uri="{BB962C8B-B14F-4D97-AF65-F5344CB8AC3E}">
        <p14:creationId xmlns:p14="http://schemas.microsoft.com/office/powerpoint/2010/main" val="200384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332133" y="425321"/>
            <a:ext cx="1671191"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sp>
        <p:nvSpPr>
          <p:cNvPr id="8" name="TextBox 7"/>
          <p:cNvSpPr txBox="1"/>
          <p:nvPr/>
        </p:nvSpPr>
        <p:spPr>
          <a:xfrm>
            <a:off x="4342686" y="3429000"/>
            <a:ext cx="4621778" cy="1138773"/>
          </a:xfrm>
          <a:prstGeom prst="rect">
            <a:avLst/>
          </a:prstGeom>
          <a:noFill/>
        </p:spPr>
        <p:txBody>
          <a:bodyPr wrap="none" rtlCol="0">
            <a:spAutoFit/>
          </a:bodyPr>
          <a:lstStyle/>
          <a:p>
            <a:r>
              <a:rPr lang="en-US" sz="2000" b="1" u="sng" dirty="0" smtClean="0"/>
              <a:t>Shunt Impedance</a:t>
            </a:r>
          </a:p>
          <a:p>
            <a:r>
              <a:rPr lang="en-US" sz="1600" dirty="0" smtClean="0"/>
              <a:t>Mathematica Transmission Line Model: 	700.2 </a:t>
            </a:r>
            <a:r>
              <a:rPr lang="en-US" sz="1600" dirty="0" err="1" smtClean="0"/>
              <a:t>kΩ</a:t>
            </a:r>
            <a:endParaRPr lang="en-US" sz="1600" dirty="0" smtClean="0"/>
          </a:p>
          <a:p>
            <a:r>
              <a:rPr lang="en-US" sz="1600" dirty="0" smtClean="0"/>
              <a:t>CST Microwave Studio Model: 			705.8 </a:t>
            </a:r>
            <a:r>
              <a:rPr lang="en-US" sz="1600" dirty="0" err="1" smtClean="0"/>
              <a:t>kΩ</a:t>
            </a:r>
            <a:endParaRPr lang="en-US" sz="1600" dirty="0" smtClean="0"/>
          </a:p>
          <a:p>
            <a:r>
              <a:rPr lang="en-US" sz="1600" dirty="0" smtClean="0"/>
              <a:t>Stretched Wire Method on Mock Cavity:	717.5 </a:t>
            </a:r>
            <a:r>
              <a:rPr lang="en-US" sz="1600" dirty="0" err="1" smtClean="0"/>
              <a:t>kΩ</a:t>
            </a:r>
            <a:endParaRPr lang="en-US" sz="1600" dirty="0"/>
          </a:p>
        </p:txBody>
      </p:sp>
      <p:sp>
        <p:nvSpPr>
          <p:cNvPr id="9" name="TextBox 8"/>
          <p:cNvSpPr txBox="1"/>
          <p:nvPr/>
        </p:nvSpPr>
        <p:spPr>
          <a:xfrm>
            <a:off x="2220363" y="1085404"/>
            <a:ext cx="4162037" cy="461665"/>
          </a:xfrm>
          <a:prstGeom prst="rect">
            <a:avLst/>
          </a:prstGeom>
          <a:noFill/>
        </p:spPr>
        <p:txBody>
          <a:bodyPr wrap="none" rtlCol="0">
            <a:spAutoFit/>
          </a:bodyPr>
          <a:lstStyle/>
          <a:p>
            <a:pPr algn="ctr"/>
            <a:r>
              <a:rPr lang="en-US" dirty="0" smtClean="0"/>
              <a:t>Mock-up of Recycler Ring Cavity</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28800"/>
            <a:ext cx="4162318" cy="3200400"/>
          </a:xfrm>
          <a:prstGeom prst="rect">
            <a:avLst/>
          </a:prstGeom>
        </p:spPr>
      </p:pic>
      <p:sp>
        <p:nvSpPr>
          <p:cNvPr id="11" name="TextBox 10"/>
          <p:cNvSpPr txBox="1"/>
          <p:nvPr/>
        </p:nvSpPr>
        <p:spPr>
          <a:xfrm>
            <a:off x="840751" y="5162176"/>
            <a:ext cx="2647391" cy="400110"/>
          </a:xfrm>
          <a:prstGeom prst="rect">
            <a:avLst/>
          </a:prstGeom>
          <a:noFill/>
        </p:spPr>
        <p:txBody>
          <a:bodyPr wrap="none" rtlCol="0">
            <a:spAutoFit/>
          </a:bodyPr>
          <a:lstStyle/>
          <a:p>
            <a:pPr algn="ctr"/>
            <a:r>
              <a:rPr lang="en-US" sz="2000" dirty="0" smtClean="0"/>
              <a:t>Stretched Wire Method</a:t>
            </a:r>
            <a:endParaRPr lang="en-US" sz="2000" dirty="0"/>
          </a:p>
        </p:txBody>
      </p:sp>
    </p:spTree>
    <p:extLst>
      <p:ext uri="{BB962C8B-B14F-4D97-AF65-F5344CB8AC3E}">
        <p14:creationId xmlns:p14="http://schemas.microsoft.com/office/powerpoint/2010/main" val="141881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340601" y="425321"/>
            <a:ext cx="1662724"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8"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94363" y="1699093"/>
            <a:ext cx="36576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4" descr="MI Cavity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387" y="1699093"/>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55934" y="4615949"/>
            <a:ext cx="2934458" cy="461665"/>
          </a:xfrm>
          <a:prstGeom prst="rect">
            <a:avLst/>
          </a:prstGeom>
          <a:noFill/>
        </p:spPr>
        <p:txBody>
          <a:bodyPr wrap="none" rtlCol="0">
            <a:spAutoFit/>
          </a:bodyPr>
          <a:lstStyle/>
          <a:p>
            <a:r>
              <a:rPr lang="en-US" dirty="0" smtClean="0"/>
              <a:t>Two PA Coupling Loop</a:t>
            </a:r>
            <a:endParaRPr lang="en-US" dirty="0"/>
          </a:p>
        </p:txBody>
      </p:sp>
      <p:sp>
        <p:nvSpPr>
          <p:cNvPr id="11" name="TextBox 10"/>
          <p:cNvSpPr txBox="1"/>
          <p:nvPr/>
        </p:nvSpPr>
        <p:spPr>
          <a:xfrm>
            <a:off x="5054347" y="4615949"/>
            <a:ext cx="3207866" cy="461665"/>
          </a:xfrm>
          <a:prstGeom prst="rect">
            <a:avLst/>
          </a:prstGeom>
          <a:noFill/>
        </p:spPr>
        <p:txBody>
          <a:bodyPr wrap="none" rtlCol="0">
            <a:spAutoFit/>
          </a:bodyPr>
          <a:lstStyle/>
          <a:p>
            <a:r>
              <a:rPr lang="en-US" dirty="0" smtClean="0"/>
              <a:t>Main Injector Test Stand</a:t>
            </a:r>
            <a:endParaRPr lang="en-US" dirty="0"/>
          </a:p>
        </p:txBody>
      </p:sp>
      <p:sp>
        <p:nvSpPr>
          <p:cNvPr id="12" name="TextBox 11"/>
          <p:cNvSpPr txBox="1"/>
          <p:nvPr/>
        </p:nvSpPr>
        <p:spPr>
          <a:xfrm>
            <a:off x="1398920" y="5392405"/>
            <a:ext cx="6346161" cy="830997"/>
          </a:xfrm>
          <a:prstGeom prst="rect">
            <a:avLst/>
          </a:prstGeom>
          <a:noFill/>
        </p:spPr>
        <p:txBody>
          <a:bodyPr wrap="none" rtlCol="0">
            <a:spAutoFit/>
          </a:bodyPr>
          <a:lstStyle/>
          <a:p>
            <a:pPr algn="ctr"/>
            <a:r>
              <a:rPr lang="en-US" dirty="0" smtClean="0"/>
              <a:t>Low-level Test with MI Test Stand Cavity Modified</a:t>
            </a:r>
          </a:p>
          <a:p>
            <a:pPr algn="ctr"/>
            <a:r>
              <a:rPr lang="en-US" dirty="0" smtClean="0"/>
              <a:t>with Two Power Amplifiers.</a:t>
            </a:r>
            <a:endParaRPr lang="en-US" dirty="0"/>
          </a:p>
        </p:txBody>
      </p:sp>
      <p:sp>
        <p:nvSpPr>
          <p:cNvPr id="13" name="TextBox 12"/>
          <p:cNvSpPr txBox="1"/>
          <p:nvPr/>
        </p:nvSpPr>
        <p:spPr>
          <a:xfrm>
            <a:off x="2735491" y="870094"/>
            <a:ext cx="3673019" cy="707886"/>
          </a:xfrm>
          <a:prstGeom prst="rect">
            <a:avLst/>
          </a:prstGeom>
          <a:noFill/>
        </p:spPr>
        <p:txBody>
          <a:bodyPr wrap="square" rtlCol="0">
            <a:spAutoFit/>
          </a:bodyPr>
          <a:lstStyle/>
          <a:p>
            <a:pPr algn="ctr"/>
            <a:r>
              <a:rPr lang="en-US" sz="2000" dirty="0" smtClean="0"/>
              <a:t>MI-RF Power Upgrade</a:t>
            </a:r>
          </a:p>
          <a:p>
            <a:pPr algn="ctr"/>
            <a:r>
              <a:rPr lang="en-US" sz="2000" dirty="0" smtClean="0"/>
              <a:t>Two Power Amplifier</a:t>
            </a:r>
          </a:p>
        </p:txBody>
      </p:sp>
    </p:spTree>
    <p:extLst>
      <p:ext uri="{BB962C8B-B14F-4D97-AF65-F5344CB8AC3E}">
        <p14:creationId xmlns:p14="http://schemas.microsoft.com/office/powerpoint/2010/main" val="147152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#5</a:t>
            </a:r>
            <a:endParaRPr lang="en-US" dirty="0">
              <a:solidFill>
                <a:schemeClr val="bg1"/>
              </a:solidFill>
            </a:endParaRPr>
          </a:p>
        </p:txBody>
      </p:sp>
      <p:sp>
        <p:nvSpPr>
          <p:cNvPr id="9" name="Content Placeholder 2"/>
          <p:cNvSpPr>
            <a:spLocks noGrp="1"/>
          </p:cNvSpPr>
          <p:nvPr>
            <p:ph idx="1"/>
          </p:nvPr>
        </p:nvSpPr>
        <p:spPr>
          <a:xfrm>
            <a:off x="235744" y="1084438"/>
            <a:ext cx="8672513" cy="4773795"/>
          </a:xfrm>
        </p:spPr>
        <p:txBody>
          <a:bodyPr/>
          <a:lstStyle/>
          <a:p>
            <a:r>
              <a:rPr lang="en-US" sz="2200" dirty="0" smtClean="0"/>
              <a:t>ESH is integrated into all phases of the Project</a:t>
            </a:r>
          </a:p>
          <a:p>
            <a:pPr lvl="1"/>
            <a:r>
              <a:rPr lang="en-US" dirty="0" smtClean="0"/>
              <a:t>Design, Construction, Installation</a:t>
            </a:r>
          </a:p>
          <a:p>
            <a:r>
              <a:rPr lang="en-US" sz="2200" dirty="0" smtClean="0"/>
              <a:t>ESH requirements are clearly defined within the Project</a:t>
            </a:r>
          </a:p>
          <a:p>
            <a:pPr lvl="1"/>
            <a:r>
              <a:rPr lang="en-US" dirty="0" smtClean="0"/>
              <a:t>FESHM, FRCM</a:t>
            </a:r>
          </a:p>
          <a:p>
            <a:pPr marL="342900" lvl="1" indent="-342900">
              <a:buFont typeface="Arial" charset="0"/>
              <a:buChar char="•"/>
            </a:pPr>
            <a:r>
              <a:rPr lang="en-US" dirty="0"/>
              <a:t>Project Integrated Safety Management Plan (</a:t>
            </a:r>
            <a:r>
              <a:rPr lang="en-US" dirty="0" err="1"/>
              <a:t>docdb</a:t>
            </a:r>
            <a:r>
              <a:rPr lang="en-US" dirty="0"/>
              <a:t> #141</a:t>
            </a:r>
            <a:r>
              <a:rPr lang="en-US" dirty="0" smtClean="0"/>
              <a:t>)</a:t>
            </a:r>
          </a:p>
          <a:p>
            <a:r>
              <a:rPr lang="en-US" sz="2200" dirty="0" smtClean="0"/>
              <a:t>Design &amp; installation review process includes </a:t>
            </a:r>
            <a:r>
              <a:rPr lang="en-US" sz="2200" dirty="0"/>
              <a:t>an ESH </a:t>
            </a:r>
            <a:r>
              <a:rPr lang="en-US" sz="2200" dirty="0" smtClean="0"/>
              <a:t>component</a:t>
            </a:r>
          </a:p>
          <a:p>
            <a:r>
              <a:rPr lang="en-US" sz="2200" dirty="0"/>
              <a:t>Utilize Fermilab’s work planning requirements &amp; </a:t>
            </a:r>
            <a:r>
              <a:rPr lang="en-US" sz="2200" dirty="0" smtClean="0"/>
              <a:t>processes</a:t>
            </a:r>
          </a:p>
          <a:p>
            <a:pPr lvl="1"/>
            <a:r>
              <a:rPr lang="en-US" dirty="0" smtClean="0"/>
              <a:t>Hazard analysis</a:t>
            </a:r>
          </a:p>
          <a:p>
            <a:pPr lvl="1"/>
            <a:r>
              <a:rPr lang="en-US" dirty="0" smtClean="0"/>
              <a:t>Daily work planning meeting</a:t>
            </a:r>
          </a:p>
          <a:p>
            <a:r>
              <a:rPr lang="en-US" sz="2200" dirty="0" smtClean="0"/>
              <a:t>QA/QC activity such as:</a:t>
            </a:r>
          </a:p>
          <a:p>
            <a:pPr lvl="1"/>
            <a:r>
              <a:rPr lang="en-US" dirty="0" smtClean="0"/>
              <a:t>Follow the project quality program</a:t>
            </a:r>
            <a:endParaRPr lang="en-US" dirty="0"/>
          </a:p>
          <a:p>
            <a:pPr lvl="1"/>
            <a:r>
              <a:rPr lang="en-US" dirty="0" err="1" smtClean="0"/>
              <a:t>Flowdown</a:t>
            </a:r>
            <a:r>
              <a:rPr lang="en-US" dirty="0" smtClean="0"/>
              <a:t> to vendors/collaborators</a:t>
            </a:r>
          </a:p>
          <a:p>
            <a:pPr lvl="1"/>
            <a:r>
              <a:rPr lang="en-US" dirty="0" smtClean="0"/>
              <a:t>Test protocols in development	</a:t>
            </a:r>
          </a:p>
          <a:p>
            <a:endParaRPr lang="en-US" sz="2200" dirty="0"/>
          </a:p>
          <a:p>
            <a:endParaRPr lang="en-US" sz="2200" dirty="0" smtClean="0"/>
          </a:p>
          <a:p>
            <a:endParaRPr lang="en-US" sz="2200" dirty="0" smtClean="0"/>
          </a:p>
          <a:p>
            <a:endParaRPr lang="en-US" sz="2200" dirty="0" smtClean="0"/>
          </a:p>
        </p:txBody>
      </p:sp>
    </p:spTree>
    <p:extLst>
      <p:ext uri="{BB962C8B-B14F-4D97-AF65-F5344CB8AC3E}">
        <p14:creationId xmlns:p14="http://schemas.microsoft.com/office/powerpoint/2010/main" val="1512306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p:txBody>
          <a:bodyPr/>
          <a:lstStyle/>
          <a:p>
            <a:r>
              <a:rPr lang="en-US" dirty="0" smtClean="0"/>
              <a:t>ESH in Action -</a:t>
            </a:r>
          </a:p>
          <a:p>
            <a:pPr lvl="1"/>
            <a:r>
              <a:rPr lang="en-US" dirty="0" smtClean="0"/>
              <a:t>Paper was written called </a:t>
            </a:r>
            <a:r>
              <a:rPr lang="en-US" dirty="0" smtClean="0">
                <a:solidFill>
                  <a:schemeClr val="accent6"/>
                </a:solidFill>
              </a:rPr>
              <a:t>“</a:t>
            </a:r>
            <a:r>
              <a:rPr lang="en-US" dirty="0">
                <a:solidFill>
                  <a:schemeClr val="accent6"/>
                </a:solidFill>
              </a:rPr>
              <a:t>X-ray Exposure Analysis for </a:t>
            </a:r>
            <a:r>
              <a:rPr lang="en-US" dirty="0" smtClean="0">
                <a:solidFill>
                  <a:schemeClr val="accent6"/>
                </a:solidFill>
              </a:rPr>
              <a:t>the Recycler/Delivery </a:t>
            </a:r>
            <a:r>
              <a:rPr lang="en-US" dirty="0">
                <a:solidFill>
                  <a:schemeClr val="accent6"/>
                </a:solidFill>
              </a:rPr>
              <a:t>Ring </a:t>
            </a:r>
            <a:r>
              <a:rPr lang="en-US" sz="1000" dirty="0">
                <a:solidFill>
                  <a:schemeClr val="accent6"/>
                </a:solidFill>
              </a:rPr>
              <a:t> </a:t>
            </a:r>
            <a:r>
              <a:rPr lang="en-US" dirty="0" smtClean="0">
                <a:solidFill>
                  <a:schemeClr val="accent6"/>
                </a:solidFill>
              </a:rPr>
              <a:t>2.5 </a:t>
            </a:r>
            <a:r>
              <a:rPr lang="en-US" dirty="0">
                <a:solidFill>
                  <a:schemeClr val="accent6"/>
                </a:solidFill>
              </a:rPr>
              <a:t>MHz Ferrite Loaded </a:t>
            </a:r>
            <a:r>
              <a:rPr lang="en-US" dirty="0" smtClean="0">
                <a:solidFill>
                  <a:schemeClr val="accent6"/>
                </a:solidFill>
              </a:rPr>
              <a:t>Cavity” for Recycler RF AIP.</a:t>
            </a:r>
          </a:p>
          <a:p>
            <a:pPr lvl="1"/>
            <a:endParaRPr lang="en-US" dirty="0" smtClean="0">
              <a:solidFill>
                <a:schemeClr val="accent6"/>
              </a:solidFill>
            </a:endParaRPr>
          </a:p>
          <a:p>
            <a:r>
              <a:rPr lang="en-US" dirty="0"/>
              <a:t>Quality Assurance and Control</a:t>
            </a:r>
          </a:p>
          <a:p>
            <a:pPr lvl="1"/>
            <a:r>
              <a:rPr lang="en-US" dirty="0"/>
              <a:t>Project Quality Assurance Plan (</a:t>
            </a:r>
            <a:r>
              <a:rPr lang="en-US" dirty="0" err="1"/>
              <a:t>docdb</a:t>
            </a:r>
            <a:r>
              <a:rPr lang="en-US" dirty="0"/>
              <a:t> #142)</a:t>
            </a:r>
          </a:p>
          <a:p>
            <a:pPr lvl="1"/>
            <a:r>
              <a:rPr lang="en-US" dirty="0"/>
              <a:t>Communicate and work with vendors and collaborator</a:t>
            </a:r>
          </a:p>
          <a:p>
            <a:r>
              <a:rPr lang="en-US" dirty="0"/>
              <a:t>QA in </a:t>
            </a:r>
            <a:r>
              <a:rPr lang="en-US" dirty="0" smtClean="0"/>
              <a:t>Action -</a:t>
            </a:r>
            <a:endParaRPr lang="en-US" dirty="0"/>
          </a:p>
          <a:p>
            <a:pPr lvl="1"/>
            <a:r>
              <a:rPr lang="en-US" dirty="0"/>
              <a:t>70 half meter in diameter Ferrites were electrically, physically and mechanically tested and characterized after they were received by vendor.  This was </a:t>
            </a:r>
            <a:r>
              <a:rPr lang="en-US" dirty="0">
                <a:solidFill>
                  <a:schemeClr val="accent6"/>
                </a:solidFill>
              </a:rPr>
              <a:t>for the Recycler RF AIP.</a:t>
            </a:r>
            <a:endParaRPr lang="en-US" dirty="0"/>
          </a:p>
          <a:p>
            <a:endParaRPr lang="en-US" sz="1200" dirty="0">
              <a:solidFill>
                <a:schemeClr val="accent6"/>
              </a:solidFill>
            </a:endParaRP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dirty="0"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#5</a:t>
            </a:r>
            <a:endParaRPr lang="en-US" dirty="0">
              <a:solidFill>
                <a:schemeClr val="bg1"/>
              </a:solidFill>
            </a:endParaRPr>
          </a:p>
        </p:txBody>
      </p:sp>
      <p:cxnSp>
        <p:nvCxnSpPr>
          <p:cNvPr id="8" name="Straight Connector 7"/>
          <p:cNvCxnSpPr/>
          <p:nvPr/>
        </p:nvCxnSpPr>
        <p:spPr>
          <a:xfrm>
            <a:off x="457200" y="2713803"/>
            <a:ext cx="8229600" cy="3997"/>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62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22" name="Picture 21"/>
          <p:cNvPicPr>
            <a:picLocks noChangeAspect="1"/>
          </p:cNvPicPr>
          <p:nvPr/>
        </p:nvPicPr>
        <p:blipFill>
          <a:blip r:embed="rId2"/>
          <a:stretch>
            <a:fillRect/>
          </a:stretch>
        </p:blipFill>
        <p:spPr>
          <a:xfrm>
            <a:off x="296348" y="3018843"/>
            <a:ext cx="8229600" cy="820314"/>
          </a:xfrm>
          <a:prstGeom prst="rect">
            <a:avLst/>
          </a:prstGeom>
        </p:spPr>
      </p:pic>
    </p:spTree>
    <p:extLst>
      <p:ext uri="{BB962C8B-B14F-4D97-AF65-F5344CB8AC3E}">
        <p14:creationId xmlns:p14="http://schemas.microsoft.com/office/powerpoint/2010/main" val="121686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2" name="Content Placeholder 2"/>
          <p:cNvSpPr>
            <a:spLocks noGrp="1"/>
          </p:cNvSpPr>
          <p:nvPr>
            <p:ph idx="1"/>
          </p:nvPr>
        </p:nvSpPr>
        <p:spPr>
          <a:xfrm>
            <a:off x="276513" y="1073853"/>
            <a:ext cx="8401661" cy="2097552"/>
          </a:xfrm>
        </p:spPr>
        <p:txBody>
          <a:bodyPr/>
          <a:lstStyle/>
          <a:p>
            <a:r>
              <a:rPr lang="en-US" dirty="0"/>
              <a:t>MR RF System Upgrade Development program is perusing two options using the existing RF cavities</a:t>
            </a:r>
          </a:p>
          <a:p>
            <a:pPr lvl="1"/>
            <a:r>
              <a:rPr lang="en-US" dirty="0"/>
              <a:t>Two tubes side by side</a:t>
            </a:r>
          </a:p>
          <a:p>
            <a:pPr lvl="1"/>
            <a:r>
              <a:rPr lang="en-US" dirty="0"/>
              <a:t>Single tube.</a:t>
            </a:r>
          </a:p>
          <a:p>
            <a:r>
              <a:rPr lang="en-US" dirty="0"/>
              <a:t>The two tubes solution is the default option, it cost less</a:t>
            </a:r>
          </a:p>
          <a:p>
            <a:pPr lvl="1"/>
            <a:endParaRPr lang="en-US" dirty="0"/>
          </a:p>
          <a:p>
            <a:pPr marL="0" indent="0">
              <a:buNone/>
            </a:pPr>
            <a:endParaRPr lang="en-US" dirty="0">
              <a:solidFill>
                <a:srgbClr val="FF0000"/>
              </a:solidFill>
            </a:endParaRPr>
          </a:p>
          <a:p>
            <a:pPr lvl="1"/>
            <a:endParaRPr lang="en-US" dirty="0"/>
          </a:p>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96343" y="3552405"/>
            <a:ext cx="3048000" cy="2286000"/>
          </a:xfrm>
          <a:prstGeom prst="rect">
            <a:avLst/>
          </a:prstGeom>
        </p:spPr>
      </p:pic>
      <p:sp>
        <p:nvSpPr>
          <p:cNvPr id="14" name="TextBox 13"/>
          <p:cNvSpPr txBox="1"/>
          <p:nvPr/>
        </p:nvSpPr>
        <p:spPr>
          <a:xfrm>
            <a:off x="823090" y="4171269"/>
            <a:ext cx="3429732" cy="1200329"/>
          </a:xfrm>
          <a:prstGeom prst="rect">
            <a:avLst/>
          </a:prstGeom>
          <a:noFill/>
        </p:spPr>
        <p:txBody>
          <a:bodyPr wrap="square" rtlCol="0">
            <a:spAutoFit/>
          </a:bodyPr>
          <a:lstStyle/>
          <a:p>
            <a:r>
              <a:rPr lang="en-US" dirty="0"/>
              <a:t>4CW250,000B next to </a:t>
            </a:r>
          </a:p>
          <a:p>
            <a:r>
              <a:rPr lang="en-US" dirty="0"/>
              <a:t>presently used Y567B on right.</a:t>
            </a:r>
          </a:p>
        </p:txBody>
      </p:sp>
    </p:spTree>
    <p:extLst>
      <p:ext uri="{BB962C8B-B14F-4D97-AF65-F5344CB8AC3E}">
        <p14:creationId xmlns:p14="http://schemas.microsoft.com/office/powerpoint/2010/main" val="57479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 Summary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84154471"/>
              </p:ext>
            </p:extLst>
          </p:nvPr>
        </p:nvGraphicFramePr>
        <p:xfrm>
          <a:off x="1524000" y="1097280"/>
          <a:ext cx="5643414" cy="4663440"/>
        </p:xfrm>
        <a:graphic>
          <a:graphicData uri="http://schemas.openxmlformats.org/drawingml/2006/table">
            <a:tbl>
              <a:tblPr firstRow="1" bandRow="1">
                <a:tableStyleId>{5C22544A-7EE6-4342-B048-85BDC9FD1C3A}</a:tableStyleId>
              </a:tblPr>
              <a:tblGrid>
                <a:gridCol w="1881138">
                  <a:extLst>
                    <a:ext uri="{9D8B030D-6E8A-4147-A177-3AD203B41FA5}">
                      <a16:colId xmlns="" xmlns:a16="http://schemas.microsoft.com/office/drawing/2014/main" val="20000"/>
                    </a:ext>
                  </a:extLst>
                </a:gridCol>
                <a:gridCol w="1881138">
                  <a:extLst>
                    <a:ext uri="{9D8B030D-6E8A-4147-A177-3AD203B41FA5}">
                      <a16:colId xmlns="" xmlns:a16="http://schemas.microsoft.com/office/drawing/2014/main" val="20001"/>
                    </a:ext>
                  </a:extLst>
                </a:gridCol>
                <a:gridCol w="1881138">
                  <a:extLst>
                    <a:ext uri="{9D8B030D-6E8A-4147-A177-3AD203B41FA5}">
                      <a16:colId xmlns="" xmlns:a16="http://schemas.microsoft.com/office/drawing/2014/main" val="20002"/>
                    </a:ext>
                  </a:extLst>
                </a:gridCol>
              </a:tblGrid>
              <a:tr h="323077">
                <a:tc>
                  <a:txBody>
                    <a:bodyPr/>
                    <a:lstStyle/>
                    <a:p>
                      <a:r>
                        <a:rPr lang="en-US" dirty="0"/>
                        <a:t>WBS Number</a:t>
                      </a:r>
                    </a:p>
                  </a:txBody>
                  <a:tcPr/>
                </a:tc>
                <a:tc>
                  <a:txBody>
                    <a:bodyPr/>
                    <a:lstStyle/>
                    <a:p>
                      <a:r>
                        <a:rPr lang="en-US" dirty="0"/>
                        <a:t>Title</a:t>
                      </a:r>
                    </a:p>
                  </a:txBody>
                  <a:tcPr/>
                </a:tc>
                <a:tc>
                  <a:txBody>
                    <a:bodyPr/>
                    <a:lstStyle/>
                    <a:p>
                      <a:r>
                        <a:rPr lang="en-US" dirty="0" err="1"/>
                        <a:t>Docdb</a:t>
                      </a:r>
                      <a:r>
                        <a:rPr lang="en-US" dirty="0"/>
                        <a:t> #</a:t>
                      </a:r>
                    </a:p>
                  </a:txBody>
                  <a:tcPr/>
                </a:tc>
                <a:extLst>
                  <a:ext uri="{0D108BD9-81ED-4DB2-BD59-A6C34878D82A}">
                    <a16:rowId xmlns="" xmlns:a16="http://schemas.microsoft.com/office/drawing/2014/main" val="10000"/>
                  </a:ext>
                </a:extLst>
              </a:tr>
              <a:tr h="1752584">
                <a:tc>
                  <a:txBody>
                    <a:bodyPr/>
                    <a:lstStyle/>
                    <a:p>
                      <a:pPr algn="ctr"/>
                      <a:r>
                        <a:rPr lang="en-US" dirty="0" smtClean="0"/>
                        <a:t>121.4.2.2</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n-lt"/>
                          <a:ea typeface="+mn-ea"/>
                          <a:cs typeface="+mn-cs"/>
                        </a:rPr>
                        <a:t>BOE Document for 121.4.2.2 Recycler/Main Injector Project Management and Coordination</a:t>
                      </a:r>
                    </a:p>
                  </a:txBody>
                  <a:tcPr/>
                </a:tc>
                <a:tc>
                  <a:txBody>
                    <a:bodyPr/>
                    <a:lstStyle/>
                    <a:p>
                      <a:pPr algn="ctr"/>
                      <a:r>
                        <a:rPr lang="en-US" dirty="0" smtClean="0"/>
                        <a:t>620</a:t>
                      </a:r>
                      <a:endParaRPr lang="en-US" dirty="0"/>
                    </a:p>
                  </a:txBody>
                  <a:tcPr/>
                </a:tc>
                <a:extLst>
                  <a:ext uri="{0D108BD9-81ED-4DB2-BD59-A6C34878D82A}">
                    <a16:rowId xmlns="" xmlns:a16="http://schemas.microsoft.com/office/drawing/2014/main" val="10001"/>
                  </a:ext>
                </a:extLst>
              </a:tr>
              <a:tr h="1991573">
                <a:tc>
                  <a:txBody>
                    <a:bodyPr/>
                    <a:lstStyle/>
                    <a:p>
                      <a:pPr algn="ctr"/>
                      <a:r>
                        <a:rPr lang="en-US" dirty="0" smtClean="0"/>
                        <a:t>121.4.2.3</a:t>
                      </a:r>
                    </a:p>
                    <a:p>
                      <a:pPr algn="ctr"/>
                      <a:r>
                        <a:rPr lang="en-US" dirty="0" smtClean="0"/>
                        <a:t>121.4.2.4</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n-lt"/>
                          <a:ea typeface="+mn-ea"/>
                          <a:cs typeface="+mn-cs"/>
                        </a:rPr>
                        <a:t>BOE Document for 121.4.2.3 &amp; 121.4.2.4 Recycler/Main Injector RR Cavity and MI RF System Upgrades</a:t>
                      </a:r>
                    </a:p>
                  </a:txBody>
                  <a:tcPr/>
                </a:tc>
                <a:tc>
                  <a:txBody>
                    <a:bodyPr/>
                    <a:lstStyle/>
                    <a:p>
                      <a:pPr algn="ctr"/>
                      <a:r>
                        <a:rPr lang="en-US" dirty="0" smtClean="0"/>
                        <a:t>623</a:t>
                      </a:r>
                      <a:endParaRPr lang="en-US" dirty="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33681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 – Level </a:t>
            </a:r>
            <a:r>
              <a:rPr lang="en-US" dirty="0" smtClean="0"/>
              <a:t>3</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317500" y="2717800"/>
            <a:ext cx="8509000" cy="1422400"/>
          </a:xfrm>
          <a:prstGeom prst="rect">
            <a:avLst/>
          </a:prstGeom>
        </p:spPr>
      </p:pic>
      <p:sp>
        <p:nvSpPr>
          <p:cNvPr id="3" name="Frame 2"/>
          <p:cNvSpPr/>
          <p:nvPr/>
        </p:nvSpPr>
        <p:spPr>
          <a:xfrm>
            <a:off x="6180667" y="3496733"/>
            <a:ext cx="829733" cy="203200"/>
          </a:xfrm>
          <a:prstGeom prst="frame">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675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Requirements</a:t>
            </a:r>
          </a:p>
          <a:p>
            <a:r>
              <a:rPr lang="en-US" dirty="0"/>
              <a:t>Conceptual Design, Maturity</a:t>
            </a:r>
          </a:p>
          <a:p>
            <a:r>
              <a:rPr lang="en-US" dirty="0" smtClean="0"/>
              <a:t>Scope</a:t>
            </a:r>
            <a:endParaRPr lang="en-US" dirty="0"/>
          </a:p>
          <a:p>
            <a:r>
              <a:rPr lang="en-US" dirty="0" smtClean="0"/>
              <a:t>Interfaces</a:t>
            </a:r>
            <a:endParaRPr lang="en-US" dirty="0"/>
          </a:p>
          <a:p>
            <a:r>
              <a:rPr lang="en-US" dirty="0"/>
              <a:t>Technical Progress to Date</a:t>
            </a:r>
          </a:p>
          <a:p>
            <a:r>
              <a:rPr lang="en-US" dirty="0"/>
              <a:t>ESH&amp;Q</a:t>
            </a:r>
          </a:p>
          <a:p>
            <a:r>
              <a:rPr lang="en-US" dirty="0"/>
              <a:t>Risk</a:t>
            </a:r>
          </a:p>
          <a:p>
            <a:r>
              <a:rPr lang="en-US" dirty="0"/>
              <a:t>Cost</a:t>
            </a:r>
          </a:p>
          <a:p>
            <a:r>
              <a:rPr lang="en-US" dirty="0"/>
              <a:t>Schedule</a:t>
            </a:r>
          </a:p>
          <a:p>
            <a:r>
              <a:rPr lang="en-US" dirty="0"/>
              <a:t>Summary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998467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 Labor vs M&amp;S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0" name="TextBox 9"/>
          <p:cNvSpPr txBox="1"/>
          <p:nvPr/>
        </p:nvSpPr>
        <p:spPr>
          <a:xfrm>
            <a:off x="429419" y="5325933"/>
            <a:ext cx="7455877" cy="276999"/>
          </a:xfrm>
          <a:prstGeom prst="rect">
            <a:avLst/>
          </a:prstGeom>
          <a:noFill/>
        </p:spPr>
        <p:txBody>
          <a:bodyPr wrap="square" rtlCol="0">
            <a:spAutoFit/>
          </a:bodyPr>
          <a:lstStyle/>
          <a:p>
            <a:pPr>
              <a:spcBef>
                <a:spcPts val="0"/>
              </a:spcBef>
              <a:spcAft>
                <a:spcPts val="0"/>
              </a:spcAft>
            </a:pPr>
            <a:r>
              <a:rPr lang="en-US" sz="1200" dirty="0">
                <a:solidFill>
                  <a:srgbClr val="4E4E4E"/>
                </a:solidFill>
                <a:latin typeface="Calibri" panose="020F0502020204030204" pitchFamily="34" charset="0"/>
                <a:ea typeface="Geneva"/>
                <a:cs typeface="Geneva"/>
              </a:rPr>
              <a:t>Costs = BOE + Overheads + Escalation</a:t>
            </a:r>
            <a:endParaRPr lang="en-US" sz="1200" dirty="0">
              <a:latin typeface="Times New Roman" panose="02020603050405020304" pitchFamily="18" charset="0"/>
              <a:ea typeface="Times New Roman" panose="02020603050405020304" pitchFamily="18" charset="0"/>
            </a:endParaRPr>
          </a:p>
        </p:txBody>
      </p:sp>
      <p:sp>
        <p:nvSpPr>
          <p:cNvPr id="9" name="Content Placeholder 2"/>
          <p:cNvSpPr>
            <a:spLocks noGrp="1"/>
          </p:cNvSpPr>
          <p:nvPr>
            <p:ph idx="1"/>
          </p:nvPr>
        </p:nvSpPr>
        <p:spPr>
          <a:xfrm>
            <a:off x="228600" y="5602931"/>
            <a:ext cx="8672513" cy="702865"/>
          </a:xfrm>
        </p:spPr>
        <p:txBody>
          <a:bodyPr/>
          <a:lstStyle/>
          <a:p>
            <a:r>
              <a:rPr lang="en-US" sz="2000" dirty="0" smtClean="0"/>
              <a:t>Materials dominate because of the cost of Three New Recycler Cavities and Modification of 20 Main Injector Cavities</a:t>
            </a:r>
            <a:r>
              <a:rPr lang="en-US" dirty="0" smtClean="0"/>
              <a:t>.</a:t>
            </a:r>
          </a:p>
          <a:p>
            <a:pPr lvl="1"/>
            <a:endParaRPr lang="en-US" dirty="0"/>
          </a:p>
        </p:txBody>
      </p:sp>
      <p:pic>
        <p:nvPicPr>
          <p:cNvPr id="11" name="Picture 10"/>
          <p:cNvPicPr>
            <a:picLocks noChangeAspect="1"/>
          </p:cNvPicPr>
          <p:nvPr/>
        </p:nvPicPr>
        <p:blipFill>
          <a:blip r:embed="rId2"/>
          <a:stretch>
            <a:fillRect/>
          </a:stretch>
        </p:blipFill>
        <p:spPr>
          <a:xfrm>
            <a:off x="1899501" y="1058965"/>
            <a:ext cx="5344998" cy="4114800"/>
          </a:xfrm>
          <a:prstGeom prst="rect">
            <a:avLst/>
          </a:prstGeom>
        </p:spPr>
      </p:pic>
    </p:spTree>
    <p:extLst>
      <p:ext uri="{BB962C8B-B14F-4D97-AF65-F5344CB8AC3E}">
        <p14:creationId xmlns:p14="http://schemas.microsoft.com/office/powerpoint/2010/main" val="78755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 Estimate </a:t>
            </a:r>
            <a:r>
              <a:rPr lang="en-US" dirty="0" smtClean="0"/>
              <a:t>Quality</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225425" y="1324313"/>
            <a:ext cx="8693150" cy="2957096"/>
          </a:xfrm>
          <a:prstGeom prst="rect">
            <a:avLst/>
          </a:prstGeom>
        </p:spPr>
      </p:pic>
      <p:sp>
        <p:nvSpPr>
          <p:cNvPr id="12" name="TextBox 9">
            <a:extLst>
              <a:ext uri="{FF2B5EF4-FFF2-40B4-BE49-F238E27FC236}">
                <a16:creationId xmlns="" xmlns:a16="http://schemas.microsoft.com/office/drawing/2014/main" id="{B0CA6C54-33D6-40ED-A641-6FB1BF766669}"/>
              </a:ext>
            </a:extLst>
          </p:cNvPr>
          <p:cNvSpPr txBox="1"/>
          <p:nvPr/>
        </p:nvSpPr>
        <p:spPr>
          <a:xfrm>
            <a:off x="952183" y="5795093"/>
            <a:ext cx="7239635" cy="276999"/>
          </a:xfrm>
          <a:prstGeom prst="rect">
            <a:avLst/>
          </a:prstGeom>
          <a:noFill/>
        </p:spPr>
        <p:txBody>
          <a:bodyPr wrap="square" rtlCol="0">
            <a:spAutoFit/>
          </a:bodyPr>
          <a:lstStyle/>
          <a:p>
            <a:pPr marL="0" marR="0" algn="ctr" fontAlgn="base">
              <a:spcBef>
                <a:spcPts val="0"/>
              </a:spcBef>
              <a:spcAft>
                <a:spcPts val="0"/>
              </a:spcAft>
            </a:pPr>
            <a:r>
              <a:rPr lang="en-US" sz="1200" kern="1200" smtClean="0">
                <a:solidFill>
                  <a:srgbClr val="4E4E4E"/>
                </a:solidFill>
                <a:effectLst/>
                <a:latin typeface="Calibri" panose="020F0502020204030204" pitchFamily="34" charset="0"/>
                <a:ea typeface="Geneva"/>
                <a:cs typeface="Geneva"/>
              </a:rPr>
              <a:t>Estimate </a:t>
            </a:r>
            <a:r>
              <a:rPr lang="en-US" sz="1200" kern="1200" dirty="0">
                <a:solidFill>
                  <a:srgbClr val="4E4E4E"/>
                </a:solidFill>
                <a:effectLst/>
                <a:latin typeface="Calibri" panose="020F0502020204030204" pitchFamily="34" charset="0"/>
                <a:ea typeface="Geneva"/>
                <a:cs typeface="Geneva"/>
              </a:rPr>
              <a:t>Quality Categories are per </a:t>
            </a:r>
            <a:r>
              <a:rPr lang="en-US" sz="1200" kern="1200" dirty="0" err="1">
                <a:solidFill>
                  <a:srgbClr val="4E4E4E"/>
                </a:solidFill>
                <a:effectLst/>
                <a:latin typeface="Calibri" panose="020F0502020204030204" pitchFamily="34" charset="0"/>
                <a:ea typeface="Geneva"/>
                <a:cs typeface="Geneva"/>
              </a:rPr>
              <a:t>Fermilab</a:t>
            </a:r>
            <a:r>
              <a:rPr lang="en-US" sz="1200" kern="1200" dirty="0">
                <a:solidFill>
                  <a:srgbClr val="4E4E4E"/>
                </a:solidFill>
                <a:effectLst/>
                <a:latin typeface="Calibri" panose="020F0502020204030204" pitchFamily="34" charset="0"/>
                <a:ea typeface="Geneva"/>
                <a:cs typeface="Geneva"/>
              </a:rPr>
              <a:t> Standards and descriptions can be found in </a:t>
            </a:r>
            <a:r>
              <a:rPr lang="en-US" sz="1200" kern="1200" dirty="0" err="1">
                <a:solidFill>
                  <a:srgbClr val="4E4E4E"/>
                </a:solidFill>
                <a:effectLst/>
                <a:latin typeface="Calibri" panose="020F0502020204030204" pitchFamily="34" charset="0"/>
                <a:ea typeface="Geneva"/>
                <a:cs typeface="Geneva"/>
              </a:rPr>
              <a:t>Docdb</a:t>
            </a:r>
            <a:r>
              <a:rPr lang="en-US" sz="1200" kern="1200" dirty="0">
                <a:solidFill>
                  <a:srgbClr val="4E4E4E"/>
                </a:solidFill>
                <a:effectLst/>
                <a:latin typeface="Calibri" panose="020F0502020204030204" pitchFamily="34" charset="0"/>
                <a:ea typeface="Geneva"/>
                <a:cs typeface="Geneva"/>
              </a:rPr>
              <a:t> item number 345</a:t>
            </a:r>
            <a:endParaRPr lang="en-US" sz="1200" dirty="0">
              <a:effectLst/>
              <a:latin typeface="Times New Roman" panose="02020603050405020304" pitchFamily="18" charset="0"/>
              <a:ea typeface="Times New Roman" panose="02020603050405020304" pitchFamily="18" charset="0"/>
            </a:endParaRPr>
          </a:p>
        </p:txBody>
      </p:sp>
      <p:sp>
        <p:nvSpPr>
          <p:cNvPr id="9" name="Content Placeholder 2"/>
          <p:cNvSpPr>
            <a:spLocks noGrp="1"/>
          </p:cNvSpPr>
          <p:nvPr>
            <p:ph idx="1"/>
          </p:nvPr>
        </p:nvSpPr>
        <p:spPr>
          <a:xfrm>
            <a:off x="256116" y="4427497"/>
            <a:ext cx="8672513" cy="702865"/>
          </a:xfrm>
        </p:spPr>
        <p:txBody>
          <a:bodyPr/>
          <a:lstStyle/>
          <a:p>
            <a:r>
              <a:rPr lang="en-US" sz="1800" dirty="0" smtClean="0"/>
              <a:t>Preliminary dominates with Labor because it is based </a:t>
            </a:r>
            <a:r>
              <a:rPr lang="en-US" sz="1800" dirty="0"/>
              <a:t>on direct experience with similar work</a:t>
            </a:r>
            <a:r>
              <a:rPr lang="en-US" sz="1800" dirty="0" smtClean="0"/>
              <a:t>.</a:t>
            </a:r>
          </a:p>
          <a:p>
            <a:r>
              <a:rPr lang="en-US" sz="1800" dirty="0" smtClean="0"/>
              <a:t>Advanced dominates for Material because it is based on an existing </a:t>
            </a:r>
            <a:r>
              <a:rPr lang="en-US" sz="1800" dirty="0"/>
              <a:t>design with little or no modifications and for which the costs are documented. </a:t>
            </a:r>
            <a:r>
              <a:rPr lang="en-US" dirty="0" smtClean="0"/>
              <a:t> </a:t>
            </a:r>
            <a:endParaRPr lang="en-US" dirty="0"/>
          </a:p>
          <a:p>
            <a:endParaRPr lang="en-US" dirty="0" smtClean="0"/>
          </a:p>
          <a:p>
            <a:pPr lvl="1"/>
            <a:endParaRPr lang="en-US" dirty="0"/>
          </a:p>
        </p:txBody>
      </p:sp>
    </p:spTree>
    <p:extLst>
      <p:ext uri="{BB962C8B-B14F-4D97-AF65-F5344CB8AC3E}">
        <p14:creationId xmlns:p14="http://schemas.microsoft.com/office/powerpoint/2010/main" val="157799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Profile – P6 Base Cost Only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2" name="TextBox 11"/>
          <p:cNvSpPr txBox="1"/>
          <p:nvPr/>
        </p:nvSpPr>
        <p:spPr>
          <a:xfrm>
            <a:off x="1362807" y="5196258"/>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pic>
        <p:nvPicPr>
          <p:cNvPr id="8" name="Picture 7"/>
          <p:cNvPicPr>
            <a:picLocks noChangeAspect="1"/>
          </p:cNvPicPr>
          <p:nvPr/>
        </p:nvPicPr>
        <p:blipFill>
          <a:blip r:embed="rId2"/>
          <a:stretch>
            <a:fillRect/>
          </a:stretch>
        </p:blipFill>
        <p:spPr>
          <a:xfrm>
            <a:off x="635000" y="1062471"/>
            <a:ext cx="7874000" cy="4013200"/>
          </a:xfrm>
          <a:prstGeom prst="rect">
            <a:avLst/>
          </a:prstGeom>
        </p:spPr>
      </p:pic>
      <p:sp>
        <p:nvSpPr>
          <p:cNvPr id="9" name="Content Placeholder 8"/>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Materials Dominate in FY22 because numerous amounts of raw material will be needed to build three Recycler cavities.</a:t>
            </a:r>
            <a:endParaRPr lang="en-US" dirty="0"/>
          </a:p>
        </p:txBody>
      </p:sp>
    </p:spTree>
    <p:extLst>
      <p:ext uri="{BB962C8B-B14F-4D97-AF65-F5344CB8AC3E}">
        <p14:creationId xmlns:p14="http://schemas.microsoft.com/office/powerpoint/2010/main" val="206010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365760" y="1163261"/>
            <a:ext cx="8412480" cy="4235050"/>
          </a:xfrm>
          <a:prstGeom prst="rect">
            <a:avLst/>
          </a:prstGeom>
        </p:spPr>
      </p:pic>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Labor will gradually escalate after FY22.</a:t>
            </a:r>
            <a:endParaRPr lang="en-US" dirty="0"/>
          </a:p>
        </p:txBody>
      </p:sp>
    </p:spTree>
    <p:extLst>
      <p:ext uri="{BB962C8B-B14F-4D97-AF65-F5344CB8AC3E}">
        <p14:creationId xmlns:p14="http://schemas.microsoft.com/office/powerpoint/2010/main" val="30996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1514002" y="895292"/>
            <a:ext cx="6115996" cy="5412224"/>
          </a:xfrm>
          <a:prstGeom prst="rect">
            <a:avLst/>
          </a:prstGeom>
        </p:spPr>
      </p:pic>
    </p:spTree>
    <p:extLst>
      <p:ext uri="{BB962C8B-B14F-4D97-AF65-F5344CB8AC3E}">
        <p14:creationId xmlns:p14="http://schemas.microsoft.com/office/powerpoint/2010/main" val="79936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228600" y="1573874"/>
            <a:ext cx="8353425" cy="1914525"/>
          </a:xfrm>
          <a:prstGeom prst="rect">
            <a:avLst/>
          </a:prstGeom>
        </p:spPr>
      </p:pic>
      <p:pic>
        <p:nvPicPr>
          <p:cNvPr id="10" name="Picture 9"/>
          <p:cNvPicPr>
            <a:picLocks noChangeAspect="1"/>
          </p:cNvPicPr>
          <p:nvPr/>
        </p:nvPicPr>
        <p:blipFill>
          <a:blip r:embed="rId3"/>
          <a:stretch>
            <a:fillRect/>
          </a:stretch>
        </p:blipFill>
        <p:spPr>
          <a:xfrm>
            <a:off x="581490" y="3900651"/>
            <a:ext cx="7858125" cy="1790700"/>
          </a:xfrm>
          <a:prstGeom prst="rect">
            <a:avLst/>
          </a:prstGeom>
        </p:spPr>
      </p:pic>
    </p:spTree>
    <p:extLst>
      <p:ext uri="{BB962C8B-B14F-4D97-AF65-F5344CB8AC3E}">
        <p14:creationId xmlns:p14="http://schemas.microsoft.com/office/powerpoint/2010/main" val="473973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Requirements are well defined.</a:t>
            </a:r>
          </a:p>
          <a:p>
            <a:r>
              <a:rPr lang="en-US" dirty="0"/>
              <a:t>Plans for Prototypes and Testing in Place.</a:t>
            </a:r>
          </a:p>
          <a:p>
            <a:r>
              <a:rPr lang="en-US" dirty="0"/>
              <a:t>Teams Organized to Make Progress on Every Front.</a:t>
            </a:r>
          </a:p>
          <a:p>
            <a:r>
              <a:rPr lang="en-US" dirty="0"/>
              <a:t>Interfaces, Risks, ES&amp;H Issues are Actively Managed.</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1487812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Amplifier Specifications</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255" y="685800"/>
            <a:ext cx="4239491" cy="5486400"/>
          </a:xfrm>
          <a:prstGeom prst="rect">
            <a:avLst/>
          </a:prstGeom>
        </p:spPr>
      </p:pic>
      <p:sp>
        <p:nvSpPr>
          <p:cNvPr id="9" name="TextBox 8"/>
          <p:cNvSpPr txBox="1"/>
          <p:nvPr/>
        </p:nvSpPr>
        <p:spPr>
          <a:xfrm>
            <a:off x="89214" y="1019563"/>
            <a:ext cx="4275667" cy="1015663"/>
          </a:xfrm>
          <a:prstGeom prst="rect">
            <a:avLst/>
          </a:prstGeom>
          <a:noFill/>
        </p:spPr>
        <p:txBody>
          <a:bodyPr wrap="square" rtlCol="0">
            <a:spAutoFit/>
          </a:bodyPr>
          <a:lstStyle/>
          <a:p>
            <a:r>
              <a:rPr lang="en-US" sz="1800" dirty="0" smtClean="0"/>
              <a:t>Operating Frequency:  53 MHz</a:t>
            </a:r>
          </a:p>
          <a:p>
            <a:r>
              <a:rPr lang="en-US" sz="1800" dirty="0" smtClean="0"/>
              <a:t>Bandwidth:  ± 5 MHz </a:t>
            </a:r>
            <a:r>
              <a:rPr lang="en-US" sz="1800" dirty="0"/>
              <a:t>minimum </a:t>
            </a:r>
            <a:endParaRPr lang="en-US" sz="1800" dirty="0"/>
          </a:p>
          <a:p>
            <a:endParaRPr lang="en-US" dirty="0"/>
          </a:p>
        </p:txBody>
      </p:sp>
    </p:spTree>
    <p:extLst>
      <p:ext uri="{BB962C8B-B14F-4D97-AF65-F5344CB8AC3E}">
        <p14:creationId xmlns:p14="http://schemas.microsoft.com/office/powerpoint/2010/main" val="1822850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Amplifier Specifications</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255" y="685800"/>
            <a:ext cx="4239491" cy="5486400"/>
          </a:xfrm>
          <a:prstGeom prst="rect">
            <a:avLst/>
          </a:prstGeom>
        </p:spPr>
      </p:pic>
    </p:spTree>
    <p:extLst>
      <p:ext uri="{BB962C8B-B14F-4D97-AF65-F5344CB8AC3E}">
        <p14:creationId xmlns:p14="http://schemas.microsoft.com/office/powerpoint/2010/main" val="119729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Amplifier Specifications</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255" y="685800"/>
            <a:ext cx="4239491" cy="5486400"/>
          </a:xfrm>
          <a:prstGeom prst="rect">
            <a:avLst/>
          </a:prstGeom>
        </p:spPr>
      </p:pic>
    </p:spTree>
    <p:extLst>
      <p:ext uri="{BB962C8B-B14F-4D97-AF65-F5344CB8AC3E}">
        <p14:creationId xmlns:p14="http://schemas.microsoft.com/office/powerpoint/2010/main" val="151489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Content Placeholder 2"/>
          <p:cNvSpPr txBox="1">
            <a:spLocks/>
          </p:cNvSpPr>
          <p:nvPr/>
        </p:nvSpPr>
        <p:spPr>
          <a:xfrm>
            <a:off x="235744" y="1129808"/>
            <a:ext cx="8672513"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Helvetica" charset="0"/>
                <a:ea typeface="Helvetica" charset="0"/>
                <a:cs typeface="Helvetica" charset="0"/>
              </a:rPr>
              <a:t>Joseph E. Dey : Senior RF Design Engineer</a:t>
            </a:r>
          </a:p>
          <a:p>
            <a:pPr lvl="1"/>
            <a:r>
              <a:rPr lang="en-US" dirty="0" err="1" smtClean="0">
                <a:latin typeface="Helvetica" charset="0"/>
                <a:ea typeface="Helvetica" charset="0"/>
                <a:cs typeface="Helvetica" charset="0"/>
              </a:rPr>
              <a:t>NOvA</a:t>
            </a:r>
            <a:r>
              <a:rPr lang="en-US" dirty="0" smtClean="0">
                <a:latin typeface="Helvetica" charset="0"/>
                <a:ea typeface="Helvetica" charset="0"/>
                <a:cs typeface="Helvetica" charset="0"/>
              </a:rPr>
              <a:t> - Main Injector RF Cavities L3 Manager</a:t>
            </a:r>
          </a:p>
          <a:p>
            <a:pPr lvl="1"/>
            <a:r>
              <a:rPr lang="en-US" dirty="0" smtClean="0">
                <a:latin typeface="Helvetica" charset="0"/>
                <a:ea typeface="Helvetica" charset="0"/>
                <a:cs typeface="Helvetica" charset="0"/>
              </a:rPr>
              <a:t>Mu2e - Delivery Ring RF L3 Manager</a:t>
            </a:r>
          </a:p>
          <a:p>
            <a:pPr lvl="1"/>
            <a:r>
              <a:rPr lang="en-US" dirty="0" smtClean="0">
                <a:latin typeface="Helvetica" charset="0"/>
                <a:ea typeface="Helvetica" charset="0"/>
                <a:cs typeface="Helvetica" charset="0"/>
              </a:rPr>
              <a:t>Recycler RF AIP L2 Manager</a:t>
            </a:r>
          </a:p>
          <a:p>
            <a:pPr lvl="1"/>
            <a:r>
              <a:rPr lang="en-US" dirty="0" smtClean="0">
                <a:latin typeface="Helvetica" charset="0"/>
                <a:ea typeface="Helvetica" charset="0"/>
                <a:cs typeface="Helvetica" charset="0"/>
              </a:rPr>
              <a:t>Accelerator Division RF Department</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938158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WBS Dictionary </a:t>
            </a:r>
            <a:endParaRPr lang="en-US" dirty="0"/>
          </a:p>
        </p:txBody>
      </p:sp>
      <p:sp>
        <p:nvSpPr>
          <p:cNvPr id="3" name="Content Placeholder 2"/>
          <p:cNvSpPr>
            <a:spLocks noGrp="1"/>
          </p:cNvSpPr>
          <p:nvPr>
            <p:ph idx="1"/>
          </p:nvPr>
        </p:nvSpPr>
        <p:spPr/>
        <p:txBody>
          <a:bodyPr/>
          <a:lstStyle/>
          <a:p>
            <a:r>
              <a:rPr lang="en-US" dirty="0" smtClean="0"/>
              <a:t>WBS Dictionary:  pip2-docdb #599</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77245809"/>
              </p:ext>
            </p:extLst>
          </p:nvPr>
        </p:nvGraphicFramePr>
        <p:xfrm>
          <a:off x="429419" y="1677693"/>
          <a:ext cx="7886700" cy="2447403"/>
        </p:xfrm>
        <a:graphic>
          <a:graphicData uri="http://schemas.openxmlformats.org/drawingml/2006/table">
            <a:tbl>
              <a:tblPr>
                <a:tableStyleId>{5C22544A-7EE6-4342-B048-85BDC9FD1C3A}</a:tableStyleId>
              </a:tblPr>
              <a:tblGrid>
                <a:gridCol w="4355241"/>
                <a:gridCol w="3531459"/>
              </a:tblGrid>
              <a:tr h="576197">
                <a:tc>
                  <a:txBody>
                    <a:bodyPr/>
                    <a:lstStyle/>
                    <a:p>
                      <a:pPr algn="l" fontAlgn="t"/>
                      <a:r>
                        <a:rPr lang="en-US" sz="2000" u="none" strike="noStrike" dirty="0" smtClean="0">
                          <a:effectLst/>
                        </a:rPr>
                        <a:t>121.4.2  PIP-II </a:t>
                      </a:r>
                      <a:r>
                        <a:rPr lang="mr-IN" sz="2000" u="none" strike="noStrike" dirty="0" smtClean="0">
                          <a:effectLst/>
                        </a:rPr>
                        <a:t>–</a:t>
                      </a:r>
                      <a:r>
                        <a:rPr lang="en-US" sz="2000" u="none" strike="noStrike" dirty="0" smtClean="0">
                          <a:effectLst/>
                        </a:rPr>
                        <a:t> Rings Upgrade - Recycler / Main Injector</a:t>
                      </a:r>
                      <a:endParaRPr lang="en-US" sz="2000" b="0" i="0" u="none" strike="noStrike" dirty="0">
                        <a:solidFill>
                          <a:srgbClr val="002060"/>
                        </a:solidFill>
                        <a:effectLst/>
                        <a:latin typeface="Calibri" charset="0"/>
                      </a:endParaRPr>
                    </a:p>
                  </a:txBody>
                  <a:tcPr marL="9003" marR="9003" marT="9003" marB="0"/>
                </a:tc>
                <a:tc>
                  <a:txBody>
                    <a:bodyPr/>
                    <a:lstStyle/>
                    <a:p>
                      <a:pPr algn="l" fontAlgn="t"/>
                      <a:r>
                        <a:rPr lang="en-US" sz="2000" u="none" strike="noStrike" dirty="0" smtClean="0">
                          <a:effectLst/>
                        </a:rPr>
                        <a:t>This WBS entry covers labor, materials, travel, and costs associated with the design, procurement, fabrication, and installation of the upgrades to the Recycler and Main Injector to handle increased intensity and shorter cycle times. </a:t>
                      </a:r>
                      <a:endParaRPr lang="en-US" sz="2000" b="0" i="0" u="none" strike="noStrike" dirty="0">
                        <a:solidFill>
                          <a:srgbClr val="000000"/>
                        </a:solidFill>
                        <a:effectLst/>
                        <a:latin typeface="Calibri" charset="0"/>
                      </a:endParaRPr>
                    </a:p>
                  </a:txBody>
                  <a:tcPr marL="9003" marR="9003" marT="9003" marB="0"/>
                </a:tc>
              </a:tr>
            </a:tbl>
          </a:graphicData>
        </a:graphic>
      </p:graphicFrame>
    </p:spTree>
    <p:extLst>
      <p:ext uri="{BB962C8B-B14F-4D97-AF65-F5344CB8AC3E}">
        <p14:creationId xmlns:p14="http://schemas.microsoft.com/office/powerpoint/2010/main" val="205124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System Requirements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
        <p:nvSpPr>
          <p:cNvPr id="9" name="Content Placeholder 2"/>
          <p:cNvSpPr>
            <a:spLocks noGrp="1"/>
          </p:cNvSpPr>
          <p:nvPr>
            <p:ph idx="1"/>
          </p:nvPr>
        </p:nvSpPr>
        <p:spPr>
          <a:xfrm>
            <a:off x="228600" y="1043046"/>
            <a:ext cx="8672513" cy="4987867"/>
          </a:xfrm>
        </p:spPr>
        <p:txBody>
          <a:bodyPr/>
          <a:lstStyle/>
          <a:p>
            <a:r>
              <a:rPr lang="en-US" dirty="0"/>
              <a:t>Recycler Requirements</a:t>
            </a:r>
          </a:p>
          <a:p>
            <a:pPr lvl="1"/>
            <a:r>
              <a:rPr lang="en-US" dirty="0"/>
              <a:t>Slip Stack at 20 Hz</a:t>
            </a:r>
          </a:p>
          <a:p>
            <a:pPr lvl="2"/>
            <a:r>
              <a:rPr lang="en-US" dirty="0"/>
              <a:t>Slip stacking cavities with higher voltage.</a:t>
            </a:r>
          </a:p>
          <a:p>
            <a:pPr lvl="1"/>
            <a:r>
              <a:rPr lang="en-US" dirty="0"/>
              <a:t>Support Main Injector operations from 60-120 GeV.</a:t>
            </a:r>
          </a:p>
          <a:p>
            <a:pPr lvl="2"/>
            <a:r>
              <a:rPr lang="en-US" dirty="0"/>
              <a:t>Slip stacking cavities should be able to work CW.</a:t>
            </a:r>
          </a:p>
          <a:p>
            <a:r>
              <a:rPr lang="en-US" dirty="0"/>
              <a:t>Main Injector requirements</a:t>
            </a:r>
          </a:p>
          <a:p>
            <a:pPr lvl="1"/>
            <a:r>
              <a:rPr lang="en-US" dirty="0"/>
              <a:t>Have enough RF power to accelerate up to 7.5E13ppp with a 1.2 sec cycle time.</a:t>
            </a:r>
          </a:p>
          <a:p>
            <a:pPr lvl="2"/>
            <a:r>
              <a:rPr lang="en-US" dirty="0"/>
              <a:t>Increase the RF power in all 20 MI RF stations. </a:t>
            </a:r>
          </a:p>
          <a:p>
            <a:pPr lvl="1"/>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70901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 and Design Maturity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509" y="1151837"/>
            <a:ext cx="4476916" cy="2930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new_u2_mode.png"/>
          <p:cNvPicPr>
            <a:picLocks noChangeAspect="1"/>
          </p:cNvPicPr>
          <p:nvPr/>
        </p:nvPicPr>
        <p:blipFill>
          <a:blip r:embed="rId3" cstate="print"/>
          <a:stretch>
            <a:fillRect/>
          </a:stretch>
        </p:blipFill>
        <p:spPr>
          <a:xfrm>
            <a:off x="5353936" y="3454990"/>
            <a:ext cx="3514401" cy="2694374"/>
          </a:xfrm>
          <a:prstGeom prst="rect">
            <a:avLst/>
          </a:prstGeom>
        </p:spPr>
      </p:pic>
      <p:sp>
        <p:nvSpPr>
          <p:cNvPr id="11" name="Rectangle 8"/>
          <p:cNvSpPr>
            <a:spLocks noChangeArrowheads="1"/>
          </p:cNvSpPr>
          <p:nvPr/>
        </p:nvSpPr>
        <p:spPr bwMode="auto">
          <a:xfrm>
            <a:off x="6351355" y="2814536"/>
            <a:ext cx="2819400" cy="1323439"/>
          </a:xfrm>
          <a:prstGeom prst="rect">
            <a:avLst/>
          </a:prstGeom>
          <a:noFill/>
          <a:ln w="9525">
            <a:noFill/>
            <a:miter lim="800000"/>
            <a:headEnd/>
            <a:tailEnd/>
          </a:ln>
        </p:spPr>
        <p:txBody>
          <a:bodyPr wrap="square">
            <a:spAutoFit/>
          </a:bodyPr>
          <a:lstStyle/>
          <a:p>
            <a:r>
              <a:rPr lang="en-US" sz="2000" dirty="0" smtClean="0">
                <a:solidFill>
                  <a:srgbClr val="FF0000"/>
                </a:solidFill>
              </a:rPr>
              <a:t>maxEs=7.4MV/m </a:t>
            </a:r>
          </a:p>
          <a:p>
            <a:r>
              <a:rPr lang="en-US" sz="2000" dirty="0" smtClean="0">
                <a:solidFill>
                  <a:srgbClr val="FF0000"/>
                </a:solidFill>
              </a:rPr>
              <a:t>@ </a:t>
            </a:r>
            <a:r>
              <a:rPr lang="el-GR" sz="2000" dirty="0">
                <a:solidFill>
                  <a:srgbClr val="FF0000"/>
                </a:solidFill>
              </a:rPr>
              <a:t>μ</a:t>
            </a:r>
            <a:r>
              <a:rPr lang="en-US" sz="2000" dirty="0" smtClean="0">
                <a:solidFill>
                  <a:srgbClr val="FF0000"/>
                </a:solidFill>
              </a:rPr>
              <a:t>r=2.5 </a:t>
            </a:r>
            <a:r>
              <a:rPr lang="en-US" sz="2000" dirty="0">
                <a:solidFill>
                  <a:srgbClr val="FF0000"/>
                </a:solidFill>
              </a:rPr>
              <a:t>and </a:t>
            </a:r>
            <a:r>
              <a:rPr lang="el-GR" sz="2000" dirty="0">
                <a:solidFill>
                  <a:srgbClr val="FF0000"/>
                </a:solidFill>
              </a:rPr>
              <a:t>μ</a:t>
            </a:r>
            <a:r>
              <a:rPr lang="en-US" sz="2000" dirty="0" smtClean="0">
                <a:solidFill>
                  <a:srgbClr val="FF0000"/>
                </a:solidFill>
              </a:rPr>
              <a:t>r=1.2 </a:t>
            </a:r>
            <a:endParaRPr lang="en-US" sz="2000" dirty="0">
              <a:solidFill>
                <a:srgbClr val="FF0000"/>
              </a:solidFill>
            </a:endParaRPr>
          </a:p>
          <a:p>
            <a:r>
              <a:rPr lang="en-US" sz="2000" dirty="0">
                <a:solidFill>
                  <a:srgbClr val="FF0000"/>
                </a:solidFill>
              </a:rPr>
              <a:t>with 20mm gap rounding</a:t>
            </a:r>
          </a:p>
        </p:txBody>
      </p:sp>
      <p:sp>
        <p:nvSpPr>
          <p:cNvPr id="12" name="TextBox 11"/>
          <p:cNvSpPr txBox="1"/>
          <p:nvPr/>
        </p:nvSpPr>
        <p:spPr>
          <a:xfrm>
            <a:off x="228600" y="4485727"/>
            <a:ext cx="5046831" cy="1077218"/>
          </a:xfrm>
          <a:prstGeom prst="rect">
            <a:avLst/>
          </a:prstGeom>
          <a:noFill/>
        </p:spPr>
        <p:txBody>
          <a:bodyPr wrap="none" rtlCol="0">
            <a:spAutoFit/>
          </a:bodyPr>
          <a:lstStyle/>
          <a:p>
            <a:r>
              <a:rPr lang="en-US" sz="1600" dirty="0" smtClean="0"/>
              <a:t>Second Harmonic Cavity Design for Project X Main Injector</a:t>
            </a:r>
          </a:p>
          <a:p>
            <a:r>
              <a:rPr lang="en-US" sz="1600" dirty="0" smtClean="0"/>
              <a:t>IPAC 2012, New Orleans, Louisiana</a:t>
            </a:r>
          </a:p>
          <a:p>
            <a:r>
              <a:rPr lang="en-US" sz="1600" dirty="0" err="1" smtClean="0"/>
              <a:t>Liling</a:t>
            </a:r>
            <a:r>
              <a:rPr lang="en-US" sz="1600" dirty="0" smtClean="0"/>
              <a:t> Xiao, Cho-</a:t>
            </a:r>
            <a:r>
              <a:rPr lang="en-US" sz="1600" dirty="0" err="1" smtClean="0"/>
              <a:t>Kuen</a:t>
            </a:r>
            <a:r>
              <a:rPr lang="en-US" sz="1600" dirty="0" smtClean="0"/>
              <a:t> Ng, SLAC</a:t>
            </a:r>
          </a:p>
          <a:p>
            <a:r>
              <a:rPr lang="en-US" sz="1600" dirty="0" smtClean="0"/>
              <a:t>J. Dey, I. </a:t>
            </a:r>
            <a:r>
              <a:rPr lang="en-US" sz="1600" dirty="0" err="1" smtClean="0"/>
              <a:t>Kourbanis</a:t>
            </a:r>
            <a:r>
              <a:rPr lang="en-US" sz="1600" dirty="0" smtClean="0"/>
              <a:t>, FNAL</a:t>
            </a:r>
            <a:endParaRPr lang="en-US" sz="1600" dirty="0"/>
          </a:p>
        </p:txBody>
      </p:sp>
      <p:sp>
        <p:nvSpPr>
          <p:cNvPr id="13" name="TextBox 12"/>
          <p:cNvSpPr txBox="1"/>
          <p:nvPr/>
        </p:nvSpPr>
        <p:spPr>
          <a:xfrm>
            <a:off x="5532062" y="1340934"/>
            <a:ext cx="3080202" cy="830997"/>
          </a:xfrm>
          <a:prstGeom prst="rect">
            <a:avLst/>
          </a:prstGeom>
          <a:noFill/>
        </p:spPr>
        <p:txBody>
          <a:bodyPr wrap="none" rtlCol="0">
            <a:spAutoFit/>
          </a:bodyPr>
          <a:lstStyle/>
          <a:p>
            <a:r>
              <a:rPr lang="en-US" dirty="0" smtClean="0"/>
              <a:t>Preliminary Design of</a:t>
            </a:r>
          </a:p>
          <a:p>
            <a:r>
              <a:rPr lang="en-US" dirty="0" smtClean="0"/>
              <a:t>Recycler 53 MHz Cavity</a:t>
            </a:r>
            <a:endParaRPr lang="en-US" dirty="0"/>
          </a:p>
        </p:txBody>
      </p:sp>
    </p:spTree>
    <p:extLst>
      <p:ext uri="{BB962C8B-B14F-4D97-AF65-F5344CB8AC3E}">
        <p14:creationId xmlns:p14="http://schemas.microsoft.com/office/powerpoint/2010/main" val="24909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 and Design Maturity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pic>
        <p:nvPicPr>
          <p:cNvPr id="9"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193980"/>
            <a:ext cx="4070472"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7" descr="DSC00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6588" y="1276451"/>
            <a:ext cx="3410248" cy="2557686"/>
          </a:xfrm>
          <a:prstGeom prst="rect">
            <a:avLst/>
          </a:prstGeom>
          <a:noFill/>
        </p:spPr>
      </p:pic>
      <p:sp>
        <p:nvSpPr>
          <p:cNvPr id="11" name="TextBox 10"/>
          <p:cNvSpPr txBox="1"/>
          <p:nvPr/>
        </p:nvSpPr>
        <p:spPr>
          <a:xfrm>
            <a:off x="477562" y="4230094"/>
            <a:ext cx="3673019" cy="1015663"/>
          </a:xfrm>
          <a:prstGeom prst="rect">
            <a:avLst/>
          </a:prstGeom>
          <a:noFill/>
        </p:spPr>
        <p:txBody>
          <a:bodyPr wrap="square" rtlCol="0">
            <a:spAutoFit/>
          </a:bodyPr>
          <a:lstStyle/>
          <a:p>
            <a:pPr algn="ctr"/>
            <a:r>
              <a:rPr lang="en-US" sz="2000" dirty="0" smtClean="0"/>
              <a:t>Preliminary Design of</a:t>
            </a:r>
          </a:p>
          <a:p>
            <a:pPr algn="ctr"/>
            <a:r>
              <a:rPr lang="en-US" sz="2000" dirty="0" smtClean="0"/>
              <a:t>MI-RF Power Upgrade</a:t>
            </a:r>
          </a:p>
          <a:p>
            <a:pPr algn="ctr"/>
            <a:r>
              <a:rPr lang="en-US" sz="2000" dirty="0" smtClean="0"/>
              <a:t>Two Power Amplifier</a:t>
            </a:r>
          </a:p>
        </p:txBody>
      </p:sp>
    </p:spTree>
    <p:extLst>
      <p:ext uri="{BB962C8B-B14F-4D97-AF65-F5344CB8AC3E}">
        <p14:creationId xmlns:p14="http://schemas.microsoft.com/office/powerpoint/2010/main" val="8683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
        <p:nvSpPr>
          <p:cNvPr id="9" name="Content Placeholder 2"/>
          <p:cNvSpPr>
            <a:spLocks noGrp="1"/>
          </p:cNvSpPr>
          <p:nvPr>
            <p:ph idx="1"/>
          </p:nvPr>
        </p:nvSpPr>
        <p:spPr>
          <a:xfrm>
            <a:off x="228600" y="1043046"/>
            <a:ext cx="8672513" cy="4987867"/>
          </a:xfrm>
        </p:spPr>
        <p:txBody>
          <a:bodyPr/>
          <a:lstStyle/>
          <a:p>
            <a:pPr lvl="0"/>
            <a:r>
              <a:rPr lang="en-US" dirty="0" smtClean="0"/>
              <a:t>WBS 121.4.2.3 - Deliver </a:t>
            </a:r>
            <a:r>
              <a:rPr lang="en-US" dirty="0"/>
              <a:t>3 new </a:t>
            </a:r>
            <a:r>
              <a:rPr lang="en-US" dirty="0" smtClean="0"/>
              <a:t>Recycler 53 </a:t>
            </a:r>
            <a:r>
              <a:rPr lang="en-US" dirty="0"/>
              <a:t>MHz cavities that meet their design requirements along with their driver amplifiers.</a:t>
            </a:r>
          </a:p>
          <a:p>
            <a:pPr lvl="0"/>
            <a:endParaRPr lang="en-US" dirty="0"/>
          </a:p>
          <a:p>
            <a:pPr lvl="0"/>
            <a:r>
              <a:rPr lang="en-US" dirty="0" smtClean="0"/>
              <a:t>WBS 121.4.2.3 - Remove </a:t>
            </a:r>
            <a:r>
              <a:rPr lang="en-US" dirty="0"/>
              <a:t>the old </a:t>
            </a:r>
            <a:r>
              <a:rPr lang="en-US" dirty="0" smtClean="0"/>
              <a:t>Recycler 53 </a:t>
            </a:r>
            <a:r>
              <a:rPr lang="en-US" dirty="0"/>
              <a:t>MHz cavities and install the 3 new cavities in their place.</a:t>
            </a:r>
          </a:p>
          <a:p>
            <a:pPr lvl="0"/>
            <a:endParaRPr lang="en-US" dirty="0"/>
          </a:p>
          <a:p>
            <a:pPr lvl="0"/>
            <a:r>
              <a:rPr lang="en-US" dirty="0" smtClean="0"/>
              <a:t>WBS 121.4.2.4 - Deliver </a:t>
            </a:r>
            <a:r>
              <a:rPr lang="en-US" dirty="0"/>
              <a:t>20 upgraded MI RF stations along with their corresponding modulators and their solid state drivers.</a:t>
            </a:r>
          </a:p>
          <a:p>
            <a:endParaRPr lang="en-US" dirty="0"/>
          </a:p>
          <a:p>
            <a:pPr lvl="1"/>
            <a:endParaRPr lang="en-US" dirty="0"/>
          </a:p>
          <a:p>
            <a:pPr marL="0" indent="0">
              <a:buNone/>
            </a:pPr>
            <a:endParaRPr lang="en-US" dirty="0">
              <a:solidFill>
                <a:srgbClr val="FF0000"/>
              </a:solidFill>
            </a:endParaRPr>
          </a:p>
          <a:p>
            <a:endParaRPr lang="en-US" dirty="0"/>
          </a:p>
        </p:txBody>
      </p:sp>
    </p:spTree>
    <p:extLst>
      <p:ext uri="{BB962C8B-B14F-4D97-AF65-F5344CB8AC3E}">
        <p14:creationId xmlns:p14="http://schemas.microsoft.com/office/powerpoint/2010/main" val="6747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08A10-F917-403D-941F-F8974A08B0C9}"/>
              </a:ext>
            </a:extLst>
          </p:cNvPr>
          <p:cNvSpPr>
            <a:spLocks noGrp="1"/>
          </p:cNvSpPr>
          <p:nvPr>
            <p:ph type="title"/>
          </p:nvPr>
        </p:nvSpPr>
        <p:spPr/>
        <p:txBody>
          <a:bodyPr/>
          <a:lstStyle/>
          <a:p>
            <a:r>
              <a:rPr lang="en-US" dirty="0" smtClean="0"/>
              <a:t>Interfaces</a:t>
            </a:r>
            <a:endParaRPr lang="en-US" dirty="0"/>
          </a:p>
        </p:txBody>
      </p:sp>
      <p:sp>
        <p:nvSpPr>
          <p:cNvPr id="4" name="Date Placeholder 3">
            <a:extLst>
              <a:ext uri="{FF2B5EF4-FFF2-40B4-BE49-F238E27FC236}">
                <a16:creationId xmlns="" xmlns:a16="http://schemas.microsoft.com/office/drawing/2014/main" id="{F99DFD76-82C2-463C-9D47-872E53E0F8ED}"/>
              </a:ext>
            </a:extLst>
          </p:cNvPr>
          <p:cNvSpPr>
            <a:spLocks noGrp="1"/>
          </p:cNvSpPr>
          <p:nvPr>
            <p:ph type="dt" sz="half" idx="4294967295"/>
          </p:nvPr>
        </p:nvSpPr>
        <p:spPr>
          <a:xfrm>
            <a:off x="6450013" y="6515100"/>
            <a:ext cx="1076325" cy="241300"/>
          </a:xfrm>
          <a:prstGeom prst="rect">
            <a:avLst/>
          </a:prstGeom>
        </p:spPr>
        <p:txBody>
          <a:bodyPr/>
          <a:lstStyle/>
          <a:p>
            <a:r>
              <a:rPr lang="en-US" altLang="en-US" smtClean="0"/>
              <a:t>12/13/2017</a:t>
            </a:r>
            <a:endParaRPr lang="en-US" altLang="en-US"/>
          </a:p>
        </p:txBody>
      </p:sp>
      <p:sp>
        <p:nvSpPr>
          <p:cNvPr id="5" name="Footer Placeholder 4">
            <a:extLst>
              <a:ext uri="{FF2B5EF4-FFF2-40B4-BE49-F238E27FC236}">
                <a16:creationId xmlns="" xmlns:a16="http://schemas.microsoft.com/office/drawing/2014/main" id="{2ADF5D79-EC57-49EF-93E7-4648D8C93E81}"/>
              </a:ext>
            </a:extLst>
          </p:cNvPr>
          <p:cNvSpPr>
            <a:spLocks noGrp="1"/>
          </p:cNvSpPr>
          <p:nvPr>
            <p:ph type="ftr" sz="quarter" idx="4294967295"/>
          </p:nvPr>
        </p:nvSpPr>
        <p:spPr>
          <a:xfrm>
            <a:off x="806450" y="6515100"/>
            <a:ext cx="5373688" cy="241300"/>
          </a:xfrm>
          <a:prstGeom prst="rect">
            <a:avLst/>
          </a:prstGeom>
        </p:spPr>
        <p:txBody>
          <a:bodyPr/>
          <a:lstStyle/>
          <a:p>
            <a:pPr>
              <a:defRPr/>
            </a:pPr>
            <a:r>
              <a:rPr lang="en-US" smtClean="0"/>
              <a:t>Joseph E. Dey | Recycler and Main Injector | RF Systems</a:t>
            </a:r>
            <a:endParaRPr lang="en-US" b="1"/>
          </a:p>
        </p:txBody>
      </p:sp>
      <p:sp>
        <p:nvSpPr>
          <p:cNvPr id="6" name="Slide Number Placeholder 5">
            <a:extLst>
              <a:ext uri="{FF2B5EF4-FFF2-40B4-BE49-F238E27FC236}">
                <a16:creationId xmlns="" xmlns:a16="http://schemas.microsoft.com/office/drawing/2014/main" id="{1684330E-323F-4D84-9FEF-44D5676EDF4C}"/>
              </a:ext>
            </a:extLst>
          </p:cNvPr>
          <p:cNvSpPr>
            <a:spLocks noGrp="1"/>
          </p:cNvSpPr>
          <p:nvPr>
            <p:ph type="sldNum" sz="quarter" idx="4294967295"/>
          </p:nvPr>
        </p:nvSpPr>
        <p:spPr>
          <a:xfrm>
            <a:off x="228600" y="6515100"/>
            <a:ext cx="447675" cy="241300"/>
          </a:xfrm>
          <a:prstGeom prst="rect">
            <a:avLst/>
          </a:prstGeom>
        </p:spPr>
        <p:txBody>
          <a:bodyPr/>
          <a:lstStyle/>
          <a:p>
            <a:fld id="{52E9C158-AEF1-41A2-A6CE-6F0BAB305EFD}" type="slidenum">
              <a:rPr lang="en-US" altLang="en-US" smtClean="0"/>
              <a:pPr/>
              <a:t>9</a:t>
            </a:fld>
            <a:endParaRPr lang="en-US" altLang="en-US"/>
          </a:p>
        </p:txBody>
      </p:sp>
      <p:graphicFrame>
        <p:nvGraphicFramePr>
          <p:cNvPr id="3" name="Diagram 2">
            <a:extLst>
              <a:ext uri="{FF2B5EF4-FFF2-40B4-BE49-F238E27FC236}">
                <a16:creationId xmlns="" xmlns:a16="http://schemas.microsoft.com/office/drawing/2014/main" id="{650F981E-D905-4FF6-847F-987A77F9ED29}"/>
              </a:ext>
            </a:extLst>
          </p:cNvPr>
          <p:cNvGraphicFramePr/>
          <p:nvPr>
            <p:extLst>
              <p:ext uri="{D42A27DB-BD31-4B8C-83A1-F6EECF244321}">
                <p14:modId xmlns:p14="http://schemas.microsoft.com/office/powerpoint/2010/main" val="213043038"/>
              </p:ext>
            </p:extLst>
          </p:nvPr>
        </p:nvGraphicFramePr>
        <p:xfrm>
          <a:off x="228582" y="1862455"/>
          <a:ext cx="4301836" cy="313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 xmlns:a16="http://schemas.microsoft.com/office/drawing/2014/main" id="{D8FD264E-D7AE-478E-9AD8-EE33F2322D00}"/>
              </a:ext>
            </a:extLst>
          </p:cNvPr>
          <p:cNvSpPr txBox="1"/>
          <p:nvPr/>
        </p:nvSpPr>
        <p:spPr>
          <a:xfrm>
            <a:off x="236539" y="927848"/>
            <a:ext cx="4203382" cy="400110"/>
          </a:xfrm>
          <a:prstGeom prst="rect">
            <a:avLst/>
          </a:prstGeom>
          <a:noFill/>
        </p:spPr>
        <p:txBody>
          <a:bodyPr wrap="square" rtlCol="0">
            <a:spAutoFit/>
          </a:bodyPr>
          <a:lstStyle/>
          <a:p>
            <a:pPr algn="ctr"/>
            <a:r>
              <a:rPr lang="en-US" sz="2000" dirty="0" smtClean="0"/>
              <a:t>System </a:t>
            </a:r>
            <a:r>
              <a:rPr lang="en-US" sz="2000" dirty="0"/>
              <a:t>this WBS interfaces to:</a:t>
            </a:r>
          </a:p>
        </p:txBody>
      </p:sp>
      <p:sp>
        <p:nvSpPr>
          <p:cNvPr id="12" name="TextBox 11">
            <a:extLst>
              <a:ext uri="{FF2B5EF4-FFF2-40B4-BE49-F238E27FC236}">
                <a16:creationId xmlns="" xmlns:a16="http://schemas.microsoft.com/office/drawing/2014/main" id="{9DF8B114-C5F0-4B9F-A308-96CFDD224B0A}"/>
              </a:ext>
            </a:extLst>
          </p:cNvPr>
          <p:cNvSpPr txBox="1"/>
          <p:nvPr/>
        </p:nvSpPr>
        <p:spPr>
          <a:xfrm>
            <a:off x="5201939" y="893097"/>
            <a:ext cx="2709075" cy="707886"/>
          </a:xfrm>
          <a:prstGeom prst="rect">
            <a:avLst/>
          </a:prstGeom>
          <a:noFill/>
        </p:spPr>
        <p:txBody>
          <a:bodyPr wrap="none" rtlCol="0">
            <a:spAutoFit/>
          </a:bodyPr>
          <a:lstStyle/>
          <a:p>
            <a:pPr algn="ctr"/>
            <a:r>
              <a:rPr lang="en-US" sz="2000" dirty="0"/>
              <a:t>Top </a:t>
            </a:r>
            <a:r>
              <a:rPr lang="en-US" sz="2000" dirty="0" smtClean="0"/>
              <a:t>3 Internal Interfaces</a:t>
            </a:r>
          </a:p>
          <a:p>
            <a:pPr algn="ctr"/>
            <a:r>
              <a:rPr lang="en-US" sz="2000" dirty="0" smtClean="0"/>
              <a:t> </a:t>
            </a:r>
            <a:r>
              <a:rPr lang="en-US" sz="2000" dirty="0"/>
              <a:t>within this WBS:</a:t>
            </a:r>
          </a:p>
        </p:txBody>
      </p:sp>
      <p:graphicFrame>
        <p:nvGraphicFramePr>
          <p:cNvPr id="14" name="Diagram 13">
            <a:extLst>
              <a:ext uri="{FF2B5EF4-FFF2-40B4-BE49-F238E27FC236}">
                <a16:creationId xmlns="" xmlns:a16="http://schemas.microsoft.com/office/drawing/2014/main" id="{CD0EE599-A580-4BCD-AE7E-ED626073931A}"/>
              </a:ext>
            </a:extLst>
          </p:cNvPr>
          <p:cNvGraphicFramePr/>
          <p:nvPr>
            <p:extLst>
              <p:ext uri="{D42A27DB-BD31-4B8C-83A1-F6EECF244321}">
                <p14:modId xmlns:p14="http://schemas.microsoft.com/office/powerpoint/2010/main" val="1272175747"/>
              </p:ext>
            </p:extLst>
          </p:nvPr>
        </p:nvGraphicFramePr>
        <p:xfrm>
          <a:off x="3773983" y="1672963"/>
          <a:ext cx="5793350" cy="4240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1421504532"/>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3.xml><?xml version="1.0" encoding="utf-8"?>
<ds:datastoreItem xmlns:ds="http://schemas.openxmlformats.org/officeDocument/2006/customXml" ds:itemID="{9F92619A-EA3F-48C6-8353-0E1D78874E9E}">
  <ds:schemaRef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purl.org/dc/terms/"/>
    <ds:schemaRef ds:uri="http://purl.org/dc/dcmitype/"/>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13319</TotalTime>
  <Words>1364</Words>
  <Application>Microsoft Macintosh PowerPoint</Application>
  <PresentationFormat>On-screen Show (4:3)</PresentationFormat>
  <Paragraphs>290</Paragraphs>
  <Slides>29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Geneva</vt:lpstr>
      <vt:lpstr>Helvetica</vt:lpstr>
      <vt:lpstr>ＭＳ Ｐゴシック</vt:lpstr>
      <vt:lpstr>Times New Roman</vt:lpstr>
      <vt:lpstr>Arial</vt:lpstr>
      <vt:lpstr>FermilabPartnerships_PPT_090915</vt:lpstr>
      <vt:lpstr>PowerPoint Presentation</vt:lpstr>
      <vt:lpstr>Outline</vt:lpstr>
      <vt:lpstr>About Me:</vt:lpstr>
      <vt:lpstr>Scope: WBS Dictionary </vt:lpstr>
      <vt:lpstr>WBS L3 System Requirements</vt:lpstr>
      <vt:lpstr>Conceptual Design and Design Maturity</vt:lpstr>
      <vt:lpstr>Conceptual Design and Design Maturity</vt:lpstr>
      <vt:lpstr>Scope and Deliverables</vt:lpstr>
      <vt:lpstr>Interfaces</vt:lpstr>
      <vt:lpstr>Progress to date</vt:lpstr>
      <vt:lpstr>Progress to date</vt:lpstr>
      <vt:lpstr>Progress to date</vt:lpstr>
      <vt:lpstr>Progress to date</vt:lpstr>
      <vt:lpstr>ESH&amp;Q</vt:lpstr>
      <vt:lpstr>ESH&amp;Q</vt:lpstr>
      <vt:lpstr>Risk</vt:lpstr>
      <vt:lpstr>Risk</vt:lpstr>
      <vt:lpstr>BOE Summary</vt:lpstr>
      <vt:lpstr>Cost Summary – Level 3</vt:lpstr>
      <vt:lpstr>Cost Drivers – Labor vs M&amp;S</vt:lpstr>
      <vt:lpstr>Cost Drivers – Estimate Quality</vt:lpstr>
      <vt:lpstr>Cost Profile – P6 Base Cost Only</vt:lpstr>
      <vt:lpstr>Labor Profile – P6 Hours/FTE</vt:lpstr>
      <vt:lpstr>Schedule</vt:lpstr>
      <vt:lpstr>Schedule</vt:lpstr>
      <vt:lpstr>Summary</vt:lpstr>
      <vt:lpstr>Amplifier Specifications</vt:lpstr>
      <vt:lpstr>Amplifier Specifications</vt:lpstr>
      <vt:lpstr>Amplifier Specifications</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Joseph E Dey</cp:lastModifiedBy>
  <cp:revision>201</cp:revision>
  <cp:lastPrinted>2017-11-29T21:43:46Z</cp:lastPrinted>
  <dcterms:created xsi:type="dcterms:W3CDTF">2017-04-21T15:07:14Z</dcterms:created>
  <dcterms:modified xsi:type="dcterms:W3CDTF">2017-12-12T16:54:17Z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