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302" r:id="rId4"/>
    <p:sldId id="308" r:id="rId5"/>
    <p:sldId id="304" r:id="rId6"/>
    <p:sldId id="305" r:id="rId7"/>
    <p:sldId id="313" r:id="rId8"/>
    <p:sldId id="307" r:id="rId9"/>
    <p:sldId id="310" r:id="rId10"/>
    <p:sldId id="311" r:id="rId11"/>
    <p:sldId id="312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055D0-D431-461F-B19F-EC4666E0D44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F937C-0B99-41FC-8628-4DE52B62F5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95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937C-0B99-41FC-8628-4DE52B62F55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04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A5F9-6F0F-4D62-A62C-BD9291C79953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BA75FCCB-3DE7-490B-8D22-55997A0DADB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305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759-DB9E-44BF-9DD8-763173F9A75E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76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4034-15A4-49C1-BED6-2A6CC0B69955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57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CFE9-A69E-4C2E-96C1-4A7A19BC7B78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BA75FCCB-3DE7-490B-8D22-55997A0DADB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100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BB5F-85CA-431A-8ACF-BFD2E6558897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15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D99E-A5EF-462C-A279-657DED6798F4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4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D847-0C35-4469-AE23-14C45C20FD5F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19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90AF-BC61-4CFC-BEE4-1A4C1968C779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0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EE1A-D766-449D-A93E-99E974511865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92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13C4-FBAC-4815-AEB3-0C6006CB4DD0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97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AA4-F9F8-46ED-9175-B0D97898FD9E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54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DD63-1614-42B0-BEB5-8FDEEAB10AF2}" type="datetime1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FCCB-3DE7-490B-8D22-55997A0DAD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58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3895" y="1122362"/>
            <a:ext cx="8342142" cy="3280825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Plan for US-Japan Cooperation </a:t>
            </a:r>
            <a:r>
              <a:rPr lang="en-US" altLang="ja-JP" sz="4000" dirty="0"/>
              <a:t>Program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en-US" altLang="ja-JP" sz="3100" dirty="0">
                <a:latin typeface="Arial" panose="020B0604020202020204" pitchFamily="34" charset="0"/>
                <a:cs typeface="Arial" panose="020B0604020202020204" pitchFamily="34" charset="0"/>
              </a:rPr>
              <a:t>Development of far-infrared light quantum detector based on superconductors for the cosmic background neutrino decay search</a:t>
            </a:r>
            <a:endParaRPr kumimoji="1" lang="ja-JP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988415"/>
            <a:ext cx="6858000" cy="1655762"/>
          </a:xfrm>
        </p:spPr>
        <p:txBody>
          <a:bodyPr/>
          <a:lstStyle/>
          <a:p>
            <a:r>
              <a:rPr lang="en-US" altLang="ja-JP" sz="2800" dirty="0"/>
              <a:t>Nov.</a:t>
            </a:r>
            <a:r>
              <a:rPr lang="ja-JP" altLang="en-US" sz="2800" dirty="0"/>
              <a:t> </a:t>
            </a:r>
            <a:r>
              <a:rPr lang="en-US" altLang="ja-JP" sz="2800" dirty="0"/>
              <a:t>21, 2017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43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30.158.105.2\Linux\yuji\wShare\tmp\ADRSampleSpace-z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18718" r="11652" b="20810"/>
          <a:stretch/>
        </p:blipFill>
        <p:spPr bwMode="auto">
          <a:xfrm>
            <a:off x="110359" y="457200"/>
            <a:ext cx="8877847" cy="59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fld>
            <a:endParaRPr kumimoji="1"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9" cy="52327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Schematic views of sample chamber with jigs</a:t>
            </a:r>
            <a:endParaRPr kumimoji="1"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7255" y="6346935"/>
            <a:ext cx="361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View from Bottom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2627784" y="1822057"/>
            <a:ext cx="504056" cy="15744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596796" y="1345203"/>
            <a:ext cx="206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Sample stage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36096" y="172843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Magnet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1" name="直線矢印コネクタ 10"/>
          <p:cNvCxnSpPr>
            <a:stCxn id="10" idx="2"/>
          </p:cNvCxnSpPr>
          <p:nvPr/>
        </p:nvCxnSpPr>
        <p:spPr>
          <a:xfrm flipH="1">
            <a:off x="5220072" y="2190100"/>
            <a:ext cx="828092" cy="87886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372200" y="5214391"/>
            <a:ext cx="155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XY-stage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7" name="直線矢印コネクタ 16"/>
          <p:cNvCxnSpPr>
            <a:stCxn id="16" idx="0"/>
          </p:cNvCxnSpPr>
          <p:nvPr/>
        </p:nvCxnSpPr>
        <p:spPr>
          <a:xfrm flipH="1" flipV="1">
            <a:off x="5436096" y="4941168"/>
            <a:ext cx="1714371" cy="27322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1888013" y="3789040"/>
            <a:ext cx="2035915" cy="69046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96214" y="4479503"/>
            <a:ext cx="198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Chip carrier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3131840" y="3933056"/>
            <a:ext cx="1017957" cy="1743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060318" y="5661596"/>
            <a:ext cx="265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Fiber head holder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48264" y="2398697"/>
            <a:ext cx="203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Support rod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4" name="直線矢印コネクタ 33"/>
          <p:cNvCxnSpPr>
            <a:stCxn id="33" idx="2"/>
          </p:cNvCxnSpPr>
          <p:nvPr/>
        </p:nvCxnSpPr>
        <p:spPr>
          <a:xfrm flipH="1">
            <a:off x="6660232" y="2860362"/>
            <a:ext cx="1308003" cy="92867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1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11</a:t>
            </a:fld>
            <a:endParaRPr kumimoji="1"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5122" name="Picture 2" descr="\\130.158.105.2\Linux\yuji\wShare\tmp\ADRSampleSpace-x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1"/>
          <a:stretch/>
        </p:blipFill>
        <p:spPr bwMode="auto">
          <a:xfrm>
            <a:off x="179512" y="332656"/>
            <a:ext cx="8738380" cy="61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9" cy="52327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Schematic views of sample chamber with jigs</a:t>
            </a:r>
            <a:endParaRPr kumimoji="1"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4208" y="4437112"/>
            <a:ext cx="206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Sample stage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8" name="直線矢印コネクタ 7"/>
          <p:cNvCxnSpPr>
            <a:stCxn id="7" idx="2"/>
          </p:cNvCxnSpPr>
          <p:nvPr/>
        </p:nvCxnSpPr>
        <p:spPr>
          <a:xfrm flipH="1">
            <a:off x="6444208" y="4898777"/>
            <a:ext cx="1030988" cy="61845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95536" y="3165057"/>
            <a:ext cx="203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Support rod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2" name="直線矢印コネクタ 11"/>
          <p:cNvCxnSpPr>
            <a:stCxn id="11" idx="2"/>
          </p:cNvCxnSpPr>
          <p:nvPr/>
        </p:nvCxnSpPr>
        <p:spPr>
          <a:xfrm>
            <a:off x="1415507" y="3626722"/>
            <a:ext cx="1284285" cy="45035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78944" y="5877272"/>
            <a:ext cx="155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XY-stage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2435478" y="5663939"/>
            <a:ext cx="1776482" cy="44416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364088" y="5886021"/>
            <a:ext cx="265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Fiber head holder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2" name="直線矢印コネクタ 21"/>
          <p:cNvCxnSpPr>
            <a:stCxn id="21" idx="1"/>
          </p:cNvCxnSpPr>
          <p:nvPr/>
        </p:nvCxnSpPr>
        <p:spPr>
          <a:xfrm flipH="1" flipV="1">
            <a:off x="4932040" y="5517232"/>
            <a:ext cx="432048" cy="59962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556903" y="4094934"/>
            <a:ext cx="198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Chip carrier</a:t>
            </a:r>
            <a:endParaRPr kumimoji="1" lang="ja-JP" altLang="en-US" sz="2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6" name="直線矢印コネクタ 25"/>
          <p:cNvCxnSpPr>
            <a:stCxn id="25" idx="2"/>
          </p:cNvCxnSpPr>
          <p:nvPr/>
        </p:nvCxnSpPr>
        <p:spPr>
          <a:xfrm>
            <a:off x="4548702" y="4556599"/>
            <a:ext cx="535738" cy="65140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1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D612D4-F188-42E3-815B-BF793D6A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7075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Projects we expect in the program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4FBA52-B43D-4149-8D21-FD1C59E2F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65" y="844063"/>
            <a:ext cx="8561070" cy="5669280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Evaluation of Hf-STJ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The dilution refrigerator at Tsukuba is not in the good condition. The temperature is bottoming out around 120mK. We’d like to measure our Hf-STJ samples below 50mK using dilution refrigerators at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during our visit.</a:t>
            </a:r>
          </a:p>
          <a:p>
            <a:pPr marL="342900" lvl="1" indent="0">
              <a:buNone/>
            </a:pP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Front-end system development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Signal from cryogenic amplifiers will proceed to a front-end electronics (flash ADC or peak hold ADC etc.) placed at room temperature.</a:t>
            </a:r>
          </a:p>
          <a:p>
            <a:pPr lvl="1"/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ASIC group has much experience on development SVX chips.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Can this be developed with an existing device or with a programable analog device?</a:t>
            </a: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Cryogenic post-amplifier development (optional)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Cryogenic pre-amplifier will be deployed at 2K stage, but we plausibly  need a post-amplifier for the signal relay at higher temperature stage (~70K?) using FD-SOI technology?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785ACD-5FBD-4911-A4D7-4975A114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473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D612D4-F188-42E3-815B-BF793D6A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739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The plan of our visit in the first year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4FBA52-B43D-4149-8D21-FD1C59E2F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05" y="1246505"/>
            <a:ext cx="8530590" cy="1527175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kumimoji="1"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two times in the year.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Two staffs and three (or two) graduated students.</a:t>
            </a:r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tay for two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weeks to have two refrigerator runs in each visit.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785ACD-5FBD-4911-A4D7-4975A114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780300F-E7C7-495F-9E5B-72462C443C23}"/>
              </a:ext>
            </a:extLst>
          </p:cNvPr>
          <p:cNvSpPr txBox="1">
            <a:spLocks/>
          </p:cNvSpPr>
          <p:nvPr/>
        </p:nvSpPr>
        <p:spPr>
          <a:xfrm>
            <a:off x="276225" y="3090544"/>
            <a:ext cx="8591550" cy="326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visit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Demonstrate our cryogenic SOI amplifiers in development.</a:t>
            </a:r>
          </a:p>
          <a:p>
            <a:pPr lvl="1"/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3K stage, feedthrough for signal/bias lines</a:t>
            </a:r>
          </a:p>
          <a:p>
            <a:pPr marL="342900" lvl="1" indent="0">
              <a:buNone/>
            </a:pPr>
            <a:endParaRPr lang="en-US" altLang="ja-JP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Measure the temperature dependence of Hf-STJ leak current in the range of 30~160mK.</a:t>
            </a:r>
          </a:p>
          <a:p>
            <a:pPr lvl="1"/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Cold stage, Superconducting coil attached to 3K stage, feedthrough for signal/bias lines </a:t>
            </a:r>
          </a:p>
        </p:txBody>
      </p:sp>
    </p:spTree>
    <p:extLst>
      <p:ext uri="{BB962C8B-B14F-4D97-AF65-F5344CB8AC3E}">
        <p14:creationId xmlns:p14="http://schemas.microsoft.com/office/powerpoint/2010/main" val="393517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D612D4-F188-42E3-815B-BF793D6A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739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The plan of our visit in the first year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785ACD-5FBD-4911-A4D7-4975A114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FE4FD10-AE16-4A39-AAFA-9334084B0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10" y="155876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visit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Demonstrate readout of Nb/Al-STJ pulse response via cryogenic SOI amplifiers.</a:t>
            </a:r>
          </a:p>
          <a:p>
            <a:pPr lvl="1"/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Cold stage, 3K stage, feedthrough for signal/bias lines and optical fiber, Superconducting coil attached to 3K stage</a:t>
            </a:r>
          </a:p>
          <a:p>
            <a:pPr marL="342900" lvl="1" indent="0">
              <a:buNone/>
            </a:pPr>
            <a:endParaRPr lang="en-US" altLang="ja-JP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Measure the Hf-STJ response to pulsed light illumination.</a:t>
            </a:r>
          </a:p>
          <a:p>
            <a:pPr lvl="1"/>
            <a:r>
              <a:rPr lang="en-US" altLang="ja-JP" sz="2100" dirty="0">
                <a:latin typeface="Arial" panose="020B0604020202020204" pitchFamily="34" charset="0"/>
                <a:cs typeface="Arial" panose="020B0604020202020204" pitchFamily="34" charset="0"/>
              </a:rPr>
              <a:t>Cold stage, Superconducting coil attached to 3K stage, feedthrough for signal/bias lines  and optical fiber</a:t>
            </a:r>
          </a:p>
          <a:p>
            <a:pPr lvl="1"/>
            <a:endParaRPr lang="en-US" altLang="ja-JP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4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D612D4-F188-42E3-815B-BF793D6A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01990" cy="1325563"/>
          </a:xfrm>
        </p:spPr>
        <p:txBody>
          <a:bodyPr/>
          <a:lstStyle/>
          <a:p>
            <a:r>
              <a:rPr kumimoji="1" lang="en-US" altLang="ja-JP" dirty="0"/>
              <a:t>The plan of our visit in the second year or later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4FBA52-B43D-4149-8D21-FD1C59E2F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8561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Combined test of Nb/Al-STJ, cryogenic amplifiers and front-end readout.</a:t>
            </a: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Hf-STJ evaluation with pulsed light source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 post-doc or graduated students will stay for a month or longer for these tests.</a:t>
            </a: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785ACD-5FBD-4911-A4D7-4975A114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164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39827D-DAF4-4AC7-8DFE-D93BB8B6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udget in the first year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981066-69ED-4B8C-8BC7-0D36E21C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104"/>
            <a:ext cx="7886700" cy="5246371"/>
          </a:xfrm>
        </p:spPr>
        <p:txBody>
          <a:bodyPr>
            <a:normAutofit/>
          </a:bodyPr>
          <a:lstStyle/>
          <a:p>
            <a:r>
              <a:rPr kumimoji="1"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visit</a:t>
            </a:r>
          </a:p>
          <a:p>
            <a:pPr lvl="1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$1,00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0/week x 5 person x 2week = $10,000</a:t>
            </a:r>
          </a:p>
          <a:p>
            <a:pPr lvl="1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Air fare $2,400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/person x 5 person = $12,000</a:t>
            </a:r>
          </a:p>
          <a:p>
            <a:pPr lvl="1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3 Rent-a-cars = $3,000 </a:t>
            </a:r>
          </a:p>
          <a:p>
            <a:pPr lvl="1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$25,000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/visit  x 2visits = $50,000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Expense for refrigerator run ($30,000 for Japan, 20,000 for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Front-end electronics development $50,000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Cryogenic post-amplifier development $50,000</a:t>
            </a:r>
          </a:p>
          <a:p>
            <a:pPr marL="0" indent="0">
              <a:buNone/>
            </a:pP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Total: $200,000</a:t>
            </a:r>
          </a:p>
          <a:p>
            <a:pPr lvl="1"/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1B50E8-AD71-4768-A4C3-B6CB3238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CCB-3DE7-490B-8D22-55997A0DADB5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069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lh6.googleusercontent.com/-15AC5WpEq58/UweAoKJxY8I/AAAAAAAABmM/cHJYYRcRAig/w627-h470-no/P100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04" y="927111"/>
            <a:ext cx="3729702" cy="279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827" y="421060"/>
            <a:ext cx="8579296" cy="1085590"/>
          </a:xfrm>
        </p:spPr>
        <p:txBody>
          <a:bodyPr>
            <a:noAutofit/>
          </a:bodyPr>
          <a:lstStyle/>
          <a:p>
            <a:r>
              <a:rPr lang="en-US" altLang="ja-JP" sz="28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Nb</a:t>
            </a:r>
            <a:r>
              <a:rPr lang="en-US" altLang="ja-JP" sz="2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/Al-STJ leak current measurement with ADR at FNAL in 2014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5F4"/>
              </a:clrFrom>
              <a:clrTo>
                <a:srgbClr val="F4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68" y="3632338"/>
            <a:ext cx="4432175" cy="30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lh5.googleusercontent.com/-Bh_XEP7NCe8/UweAl6nVdiI/AAAAAAAABlo/x8W5G9Cy54Y/w627-h470-no/P1000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6" y="1401955"/>
            <a:ext cx="2980024" cy="22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943279" y="3867932"/>
            <a:ext cx="402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100x100um</a:t>
            </a:r>
            <a:r>
              <a:rPr lang="en-US" altLang="ja-JP" sz="1800" b="1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ja-JP" altLang="en-US" sz="18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800" b="1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Nb</a:t>
            </a:r>
            <a:r>
              <a:rPr lang="en-US" altLang="ja-JP" sz="18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/Al-STJ </a:t>
            </a:r>
            <a:r>
              <a:rPr kumimoji="1" lang="ja-JP" altLang="en-US" sz="1800" dirty="0"/>
              <a:t>（</a:t>
            </a:r>
            <a:r>
              <a:rPr kumimoji="1" lang="ja-JP" altLang="en-US" sz="1800" dirty="0">
                <a:solidFill>
                  <a:srgbClr val="FF0000"/>
                </a:solidFill>
              </a:rPr>
              <a:t>●</a:t>
            </a:r>
            <a:r>
              <a:rPr kumimoji="1" lang="ja-JP" altLang="en-US" sz="1800" dirty="0"/>
              <a:t>） </a:t>
            </a:r>
            <a:r>
              <a:rPr kumimoji="1" lang="en-US" altLang="ja-JP" sz="1800" dirty="0"/>
              <a:t>measured with ADR at FNAL in Feb. 2014</a:t>
            </a:r>
            <a:endParaRPr kumimoji="1" lang="ja-JP" altLang="en-US" sz="18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349057" y="4749856"/>
            <a:ext cx="239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 10μA at T=1.4</a:t>
            </a:r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</a:t>
            </a:r>
            <a:endParaRPr lang="en-US" altLang="ja-JP" sz="14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4098" name="Picture 2" descr="https://lh3.googleusercontent.com/-PWov0Ce85xU/UijXKGrJJkI/AAAAAAAAA9E/gIJtaNpNOT4/w657-h493-no/DSC023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2" y="3599263"/>
            <a:ext cx="4099277" cy="30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09CE4-92C4-4425-BA27-9AE8E628B274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99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Optical fiber, </a:t>
            </a:r>
            <a:r>
              <a:rPr kumimoji="1" lang="en-US" altLang="ja-JP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feedthrough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Optical fiber</a:t>
            </a:r>
          </a:p>
          <a:p>
            <a:pPr lvl="1"/>
            <a:r>
              <a:rPr kumimoji="1"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quartz, core/clad=62.5/125um, PVC jacket</a:t>
            </a:r>
          </a:p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FC connector </a:t>
            </a:r>
            <a:r>
              <a:rPr lang="en-US" altLang="ja-JP" sz="2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feedthrough</a:t>
            </a:r>
            <a:endParaRPr lang="en-US" altLang="ja-JP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NW50 hermetic D-sub connector for signal, power lines</a:t>
            </a:r>
          </a:p>
          <a:p>
            <a:pPr lvl="1"/>
            <a:r>
              <a:rPr kumimoji="1"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D-sub 9bin x 2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fld>
            <a:endParaRPr kumimoji="1"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5" name="Picture 7" descr="RIMG0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8" y="3717032"/>
            <a:ext cx="3733800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4.googleusercontent.com/ujwWm8OSX2CX-lBeCUpmGR2JHH93TsOsOD_Cu5bsLw=w500-h479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3982"/>
            <a:ext cx="3338716" cy="31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5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6" y="0"/>
            <a:ext cx="9151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53194</TotalTime>
  <Words>544</Words>
  <Application>Microsoft Office PowerPoint</Application>
  <PresentationFormat>画面に合わせる (4:3)</PresentationFormat>
  <Paragraphs>82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Arial Unicode MS</vt:lpstr>
      <vt:lpstr>ＭＳ Ｐゴシック</vt:lpstr>
      <vt:lpstr>Arial</vt:lpstr>
      <vt:lpstr>Calibri</vt:lpstr>
      <vt:lpstr>Calibri Light</vt:lpstr>
      <vt:lpstr>Symbol</vt:lpstr>
      <vt:lpstr>Office テーマ</vt:lpstr>
      <vt:lpstr>Plan for US-Japan Cooperation Program  Development of far-infrared light quantum detector based on superconductors for the cosmic background neutrino decay search</vt:lpstr>
      <vt:lpstr>Projects we expect in the program</vt:lpstr>
      <vt:lpstr>The plan of our visit in the first year</vt:lpstr>
      <vt:lpstr>The plan of our visit in the first year</vt:lpstr>
      <vt:lpstr>The plan of our visit in the second year or later</vt:lpstr>
      <vt:lpstr>Budget in the first year</vt:lpstr>
      <vt:lpstr>Nb/Al-STJ leak current measurement with ADR at FNAL in 2014 </vt:lpstr>
      <vt:lpstr>Optical fiber, feedthrough</vt:lpstr>
      <vt:lpstr>PowerPoint プレゼンテーション</vt:lpstr>
      <vt:lpstr>Schematic views of sample chamber with jigs</vt:lpstr>
      <vt:lpstr>Schematic views of sample chamber with jigs</vt:lpstr>
    </vt:vector>
  </TitlesOfParts>
  <Company>筑波大学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STJ測定@福井大の計画 素案1</dc:title>
  <dc:creator>武内勇司</dc:creator>
  <cp:lastModifiedBy>武内勇司</cp:lastModifiedBy>
  <cp:revision>331</cp:revision>
  <cp:lastPrinted>2016-01-26T11:49:22Z</cp:lastPrinted>
  <dcterms:created xsi:type="dcterms:W3CDTF">2015-09-20T12:11:20Z</dcterms:created>
  <dcterms:modified xsi:type="dcterms:W3CDTF">2017-11-21T17:31:03Z</dcterms:modified>
</cp:coreProperties>
</file>