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37" r:id="rId2"/>
    <p:sldId id="534" r:id="rId3"/>
    <p:sldId id="571" r:id="rId4"/>
    <p:sldId id="572" r:id="rId5"/>
    <p:sldId id="573" r:id="rId6"/>
    <p:sldId id="574" r:id="rId7"/>
    <p:sldId id="498" r:id="rId8"/>
    <p:sldId id="496" r:id="rId9"/>
    <p:sldId id="497" r:id="rId10"/>
    <p:sldId id="500" r:id="rId11"/>
    <p:sldId id="499" r:id="rId12"/>
    <p:sldId id="554" r:id="rId13"/>
    <p:sldId id="555" r:id="rId14"/>
    <p:sldId id="556" r:id="rId15"/>
    <p:sldId id="437" r:id="rId16"/>
    <p:sldId id="400" r:id="rId17"/>
    <p:sldId id="524" r:id="rId18"/>
    <p:sldId id="456" r:id="rId19"/>
    <p:sldId id="457" r:id="rId20"/>
    <p:sldId id="458" r:id="rId21"/>
    <p:sldId id="419" r:id="rId22"/>
    <p:sldId id="567" r:id="rId23"/>
    <p:sldId id="459" r:id="rId24"/>
    <p:sldId id="525" r:id="rId25"/>
    <p:sldId id="549" r:id="rId26"/>
    <p:sldId id="488" r:id="rId27"/>
    <p:sldId id="490" r:id="rId28"/>
    <p:sldId id="575" r:id="rId29"/>
    <p:sldId id="475" r:id="rId30"/>
    <p:sldId id="509" r:id="rId31"/>
    <p:sldId id="510" r:id="rId32"/>
    <p:sldId id="511" r:id="rId33"/>
    <p:sldId id="515" r:id="rId34"/>
    <p:sldId id="520" r:id="rId35"/>
    <p:sldId id="428" r:id="rId36"/>
    <p:sldId id="476" r:id="rId37"/>
    <p:sldId id="412" r:id="rId38"/>
    <p:sldId id="439" r:id="rId39"/>
    <p:sldId id="568" r:id="rId40"/>
    <p:sldId id="440" r:id="rId41"/>
    <p:sldId id="423" r:id="rId42"/>
    <p:sldId id="543" r:id="rId43"/>
    <p:sldId id="545" r:id="rId44"/>
    <p:sldId id="546" r:id="rId45"/>
    <p:sldId id="533" r:id="rId46"/>
    <p:sldId id="432" r:id="rId47"/>
    <p:sldId id="535" r:id="rId48"/>
    <p:sldId id="487" r:id="rId49"/>
    <p:sldId id="569" r:id="rId50"/>
    <p:sldId id="570" r:id="rId51"/>
    <p:sldId id="566" r:id="rId52"/>
    <p:sldId id="563" r:id="rId53"/>
    <p:sldId id="564" r:id="rId54"/>
    <p:sldId id="512" r:id="rId55"/>
    <p:sldId id="513" r:id="rId56"/>
    <p:sldId id="519" r:id="rId57"/>
    <p:sldId id="521" r:id="rId58"/>
    <p:sldId id="517" r:id="rId59"/>
    <p:sldId id="518" r:id="rId60"/>
    <p:sldId id="557" r:id="rId61"/>
  </p:sldIdLst>
  <p:sldSz cx="9144000" cy="6858000" type="screen4x3"/>
  <p:notesSz cx="6769100" cy="9906000"/>
  <p:custDataLst>
    <p:tags r:id="rId64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  <a:srgbClr val="66FF66"/>
    <a:srgbClr val="99FF66"/>
    <a:srgbClr val="3CFC61"/>
    <a:srgbClr val="66FFFF"/>
    <a:srgbClr val="CCFFCC"/>
    <a:srgbClr val="FFCC29"/>
    <a:srgbClr val="544000"/>
    <a:srgbClr val="B4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8" autoAdjust="0"/>
    <p:restoredTop sz="94668" autoAdjust="0"/>
  </p:normalViewPr>
  <p:slideViewPr>
    <p:cSldViewPr>
      <p:cViewPr varScale="1">
        <p:scale>
          <a:sx n="59" d="100"/>
          <a:sy n="59" d="100"/>
        </p:scale>
        <p:origin x="5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1290144898441"/>
          <c:y val="8.2386363636363633E-2"/>
          <c:w val="0.47891891891891891"/>
          <c:h val="0.8390151515151514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Sheet1!$B$1:$F$1</c:f>
              <c:strCache>
                <c:ptCount val="4"/>
                <c:pt idx="0">
                  <c:v>Grant in Aid from MEXT</c:v>
                </c:pt>
                <c:pt idx="1">
                  <c:v>University Support</c:v>
                </c:pt>
                <c:pt idx="2">
                  <c:v>KEK Support</c:v>
                </c:pt>
                <c:pt idx="3">
                  <c:v> Japan-US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4"/>
                <c:pt idx="0">
                  <c:v>77.5</c:v>
                </c:pt>
                <c:pt idx="1">
                  <c:v>21</c:v>
                </c:pt>
                <c:pt idx="2">
                  <c:v>5</c:v>
                </c:pt>
                <c:pt idx="3">
                  <c:v>17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15:tx>
              </c15:filteredSeriesTitle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4"/>
                      <c:pt idx="0">
                        <c:v>Grant in Aid from MEXT</c:v>
                      </c:pt>
                      <c:pt idx="1">
                        <c:v>University Support</c:v>
                      </c:pt>
                      <c:pt idx="2">
                        <c:v>KEK Support</c:v>
                      </c:pt>
                      <c:pt idx="3">
                        <c:v> Japan-US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Sheet1!$B$3:$F$3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77.5</c:v>
                      </c:pt>
                      <c:pt idx="1">
                        <c:v>16</c:v>
                      </c:pt>
                      <c:pt idx="2">
                        <c:v>5</c:v>
                      </c:pt>
                      <c:pt idx="3">
                        <c:v>17</c:v>
                      </c:pt>
                    </c:numCache>
                  </c:numRef>
                </c:val>
                <c:extLst>
                  <c:ext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Sheet1!$A$3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R&amp;D</c:v>
                            </c:pt>
                          </c:strCache>
                        </c:strRef>
                      </c15:tx>
                    </c15:filteredSeriesTitle>
                  </c:ext>
                </c:extLst>
              </c15:ser>
            </c15:filteredPieSeries>
            <c15:filteredPieSeries>
              <c15:ser>
                <c:idx val="2"/>
                <c:order val="2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4"/>
                      <c:pt idx="0">
                        <c:v>Grant in Aid from MEXT</c:v>
                      </c:pt>
                      <c:pt idx="1">
                        <c:v>University Support</c:v>
                      </c:pt>
                      <c:pt idx="2">
                        <c:v>KEK Support</c:v>
                      </c:pt>
                      <c:pt idx="3">
                        <c:v> Japan-US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Sheet1!$B$4:$F$4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Sheet1!$A$4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Production</c:v>
                            </c:pt>
                          </c:strCache>
                        </c:strRef>
                      </c15:tx>
                    </c15:filteredSeriesTitle>
                  </c:ext>
                </c:extLst>
              </c15:ser>
            </c15:filteredPieSeries>
            <c15:filteredPieSeries>
              <c15:ser>
                <c:idx val="3"/>
                <c:order val="3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4"/>
                      <c:pt idx="0">
                        <c:v>Grant in Aid from MEXT</c:v>
                      </c:pt>
                      <c:pt idx="1">
                        <c:v>University Support</c:v>
                      </c:pt>
                      <c:pt idx="2">
                        <c:v>KEK Support</c:v>
                      </c:pt>
                      <c:pt idx="3">
                        <c:v> Japan-US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Sheet1!$B$5:$F$5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Sheet1!$A$5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　</c:v>
                            </c:pt>
                          </c:strCache>
                        </c:strRef>
                      </c15:tx>
                    </c15:filteredSeriesTitle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618614993679134"/>
          <c:y val="0.26570239799570505"/>
          <c:w val="0.32851557185636826"/>
          <c:h val="0.3208679312813171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4341" cy="49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31" tIns="45916" rIns="91831" bIns="45916" numCol="1" anchor="t" anchorCtr="0" compatLnSpc="1">
            <a:prstTxWarp prst="textNoShape">
              <a:avLst/>
            </a:prstTxWarp>
          </a:bodyPr>
          <a:lstStyle>
            <a:lvl1pPr defTabSz="917537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4760" y="0"/>
            <a:ext cx="2934341" cy="49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31" tIns="45916" rIns="91831" bIns="45916" numCol="1" anchor="t" anchorCtr="0" compatLnSpc="1">
            <a:prstTxWarp prst="textNoShape">
              <a:avLst/>
            </a:prstTxWarp>
          </a:bodyPr>
          <a:lstStyle>
            <a:lvl1pPr algn="r" defTabSz="917537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823"/>
            <a:ext cx="2934341" cy="49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31" tIns="45916" rIns="91831" bIns="45916" numCol="1" anchor="b" anchorCtr="0" compatLnSpc="1">
            <a:prstTxWarp prst="textNoShape">
              <a:avLst/>
            </a:prstTxWarp>
          </a:bodyPr>
          <a:lstStyle>
            <a:lvl1pPr defTabSz="917537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4760" y="9409823"/>
            <a:ext cx="2934341" cy="49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31" tIns="45916" rIns="91831" bIns="45916" numCol="1" anchor="b" anchorCtr="0" compatLnSpc="1">
            <a:prstTxWarp prst="textNoShape">
              <a:avLst/>
            </a:prstTxWarp>
          </a:bodyPr>
          <a:lstStyle>
            <a:lvl1pPr algn="r" defTabSz="917537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CC67B02C-4A3E-4024-A856-4601816AB8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0908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4341" cy="49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31" tIns="45916" rIns="91831" bIns="45916" numCol="1" anchor="t" anchorCtr="0" compatLnSpc="1">
            <a:prstTxWarp prst="textNoShape">
              <a:avLst/>
            </a:prstTxWarp>
          </a:bodyPr>
          <a:lstStyle>
            <a:lvl1pPr defTabSz="917537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4760" y="0"/>
            <a:ext cx="2934341" cy="49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31" tIns="45916" rIns="91831" bIns="45916" numCol="1" anchor="t" anchorCtr="0" compatLnSpc="1">
            <a:prstTxWarp prst="textNoShape">
              <a:avLst/>
            </a:prstTxWarp>
          </a:bodyPr>
          <a:lstStyle>
            <a:lvl1pPr algn="r" defTabSz="917537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611" y="4704912"/>
            <a:ext cx="4961878" cy="445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31" tIns="45916" rIns="91831" bIns="459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823"/>
            <a:ext cx="2934341" cy="49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31" tIns="45916" rIns="91831" bIns="45916" numCol="1" anchor="b" anchorCtr="0" compatLnSpc="1">
            <a:prstTxWarp prst="textNoShape">
              <a:avLst/>
            </a:prstTxWarp>
          </a:bodyPr>
          <a:lstStyle>
            <a:lvl1pPr defTabSz="917537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4760" y="9409823"/>
            <a:ext cx="2934341" cy="49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31" tIns="45916" rIns="91831" bIns="45916" numCol="1" anchor="b" anchorCtr="0" compatLnSpc="1">
            <a:prstTxWarp prst="textNoShape">
              <a:avLst/>
            </a:prstTxWarp>
          </a:bodyPr>
          <a:lstStyle>
            <a:lvl1pPr algn="r" defTabSz="917537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75F5C000-A517-423A-8CFA-47FBA06F00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8681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5C000-A517-423A-8CFA-47FBA06F00AD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1283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 smtClean="0"/>
          </a:p>
        </p:txBody>
      </p:sp>
      <p:sp>
        <p:nvSpPr>
          <p:cNvPr id="5530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F30F96-07BA-4D80-A9F1-ED7367C09E5E}" type="slidenum">
              <a:rPr lang="ja-JP" altLang="en-US" smtClean="0"/>
              <a:pPr algn="r" eaLnBrk="1" hangingPunct="1">
                <a:spcBef>
                  <a:spcPct val="0"/>
                </a:spcBef>
              </a:pPr>
              <a:t>27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119877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9638" y="742950"/>
            <a:ext cx="4953000" cy="3714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FBF9F-6820-41D8-95FA-48B1806E2D2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50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5837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266DDF-6D86-4A74-8FFF-687AC93AA976}" type="slidenum">
              <a:rPr lang="ja-JP" altLang="en-US" smtClean="0"/>
              <a:pPr algn="r" eaLnBrk="1" hangingPunct="1">
                <a:spcBef>
                  <a:spcPct val="0"/>
                </a:spcBef>
              </a:pPr>
              <a:t>32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022978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5837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266DDF-6D86-4A74-8FFF-687AC93AA976}" type="slidenum">
              <a:rPr lang="ja-JP" altLang="en-US" smtClean="0"/>
              <a:pPr algn="r" eaLnBrk="1" hangingPunct="1">
                <a:spcBef>
                  <a:spcPct val="0"/>
                </a:spcBef>
              </a:pPr>
              <a:t>33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846611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5837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266DDF-6D86-4A74-8FFF-687AC93AA976}" type="slidenum">
              <a:rPr lang="ja-JP" altLang="en-US" smtClean="0"/>
              <a:pPr algn="r" eaLnBrk="1" hangingPunct="1">
                <a:spcBef>
                  <a:spcPct val="0"/>
                </a:spcBef>
              </a:pPr>
              <a:t>35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99549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5222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0EC708-0F30-4466-AE70-C287E2F34674}" type="slidenum">
              <a:rPr lang="en-US" altLang="ja-JP" smtClean="0"/>
              <a:pPr algn="r" eaLnBrk="1" hangingPunct="1">
                <a:spcBef>
                  <a:spcPct val="0"/>
                </a:spcBef>
              </a:pPr>
              <a:t>41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497512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37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6795" indent="-287229" defTabSz="917537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8916" indent="-229784" defTabSz="917537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8482" indent="-229784" defTabSz="917537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68048" indent="-229784" defTabSz="917537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27614" indent="-229784" defTabSz="917537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87180" indent="-229784" defTabSz="917537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46747" indent="-229784" defTabSz="917537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06313" indent="-229784" defTabSz="917537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4145FEE4-7C10-4FD6-9C20-E75CF715A0D0}" type="slidenum">
              <a:rPr lang="en-US" altLang="ja-JP" sz="1200"/>
              <a:pPr eaLnBrk="1" hangingPunct="1"/>
              <a:t>43</a:t>
            </a:fld>
            <a:endParaRPr lang="en-US" altLang="ja-JP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ja-JP" dirty="0" smtClean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395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5C000-A517-423A-8CFA-47FBA06F00AD}" type="slidenum">
              <a:rPr lang="en-US" altLang="ja-JP" smtClean="0"/>
              <a:pPr>
                <a:defRPr/>
              </a:pPr>
              <a:t>52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4670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563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59830A-537F-4508-AE87-C0FF75FD39BE}" type="slidenum">
              <a:rPr lang="ja-JP" altLang="en-US" smtClean="0"/>
              <a:pPr algn="r" eaLnBrk="1" hangingPunct="1">
                <a:spcBef>
                  <a:spcPct val="0"/>
                </a:spcBef>
              </a:pPr>
              <a:t>54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570857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5734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B35F9D-CC2F-4EF3-AF4E-80E19A330814}" type="slidenum">
              <a:rPr lang="ja-JP" altLang="en-US" smtClean="0"/>
              <a:pPr algn="r" eaLnBrk="1" hangingPunct="1">
                <a:spcBef>
                  <a:spcPct val="0"/>
                </a:spcBef>
              </a:pPr>
              <a:t>55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8182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3584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7BADBF0-E671-46CC-B809-6C13E8C0CB50}" type="slidenum">
              <a:rPr lang="en-US" altLang="ja-JP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623866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5837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defTabSz="920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266DDF-6D86-4A74-8FFF-687AC93AA976}" type="slidenum">
              <a:rPr lang="ja-JP" altLang="en-US" smtClean="0"/>
              <a:pPr algn="r" eaLnBrk="1" hangingPunct="1">
                <a:spcBef>
                  <a:spcPct val="0"/>
                </a:spcBef>
              </a:pPr>
              <a:t>56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7045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5296-DD1D-4CEB-A196-92ABF5C80FB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67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5C000-A517-423A-8CFA-47FBA06F00AD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3292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5C000-A517-423A-8CFA-47FBA06F00AD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9016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5C000-A517-423A-8CFA-47FBA06F00AD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9861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5C000-A517-423A-8CFA-47FBA06F00AD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1465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5296-DD1D-4CEB-A196-92ABF5C80FB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86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9638" y="742950"/>
            <a:ext cx="4953000" cy="3714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FBF9F-6820-41D8-95FA-48B1806E2D2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9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D71B-4808-420C-AEAE-0572791367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829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37405-B119-4694-942C-5C6867A657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402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4173A-DEF9-4DE9-85D0-7F99976502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787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8C34F-BDB6-4E8D-8204-DAAE5E5596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36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51913-7F09-4E90-A406-462681C896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497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2D3BA-77AE-47F6-9D35-3FF07C66EC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166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5280A-4364-41C5-B917-9D75DB576E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971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B455-AF4B-423B-856B-F789ABCFB9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26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7CF87-B47D-4BDB-B819-491B25D431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468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5288-B92B-4374-BCDB-C991580378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187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B9602-1EB1-477C-939D-539A435E00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797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51573-07A3-4482-B491-03C6C02920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295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A47181AF-4E9E-4D66-ABB3-574497CA6D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800000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800000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800000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800000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>
          <a:solidFill>
            <a:srgbClr val="800000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>
          <a:solidFill>
            <a:srgbClr val="800000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>
          <a:solidFill>
            <a:srgbClr val="800000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>
          <a:solidFill>
            <a:srgbClr val="80000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Clr>
          <a:schemeClr val="tx1"/>
        </a:buClr>
        <a:buChar char=" 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Font typeface="Times" pitchFamily="18" charset="0"/>
        <a:buChar char="•"/>
        <a:defRPr kumimoji="1" sz="2000">
          <a:solidFill>
            <a:srgbClr val="8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kumimoji="1" sz="2000">
          <a:solidFill>
            <a:srgbClr val="FF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55.png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emf"/><Relationship Id="rId4" Type="http://schemas.openxmlformats.org/officeDocument/2006/relationships/image" Target="../media/image3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emf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26" Type="http://schemas.openxmlformats.org/officeDocument/2006/relationships/image" Target="../media/image370.png"/><Relationship Id="rId7" Type="http://schemas.openxmlformats.org/officeDocument/2006/relationships/image" Target="../media/image300.png"/><Relationship Id="rId25" Type="http://schemas.openxmlformats.org/officeDocument/2006/relationships/image" Target="../media/image361.png"/><Relationship Id="rId17" Type="http://schemas.openxmlformats.org/officeDocument/2006/relationships/image" Target="../media/image351.pn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99.png"/><Relationship Id="rId16" Type="http://schemas.openxmlformats.org/officeDocument/2006/relationships/image" Target="../media/image3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24" Type="http://schemas.openxmlformats.org/officeDocument/2006/relationships/image" Target="../media/image352.png"/><Relationship Id="rId5" Type="http://schemas.openxmlformats.org/officeDocument/2006/relationships/image" Target="../media/image280.png"/><Relationship Id="rId23" Type="http://schemas.openxmlformats.org/officeDocument/2006/relationships/image" Target="../media/image15.png"/><Relationship Id="rId15" Type="http://schemas.openxmlformats.org/officeDocument/2006/relationships/image" Target="../media/image330.png"/><Relationship Id="rId28" Type="http://schemas.openxmlformats.org/officeDocument/2006/relationships/image" Target="../media/image390.png"/><Relationship Id="rId22" Type="http://schemas.openxmlformats.org/officeDocument/2006/relationships/image" Target="../media/image112.png"/><Relationship Id="rId27" Type="http://schemas.openxmlformats.org/officeDocument/2006/relationships/image" Target="../media/image38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26758" y="925462"/>
            <a:ext cx="937927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Cosmic Background Neutrino Decay Search</a:t>
            </a:r>
          </a:p>
          <a:p>
            <a:pPr algn="ctr"/>
            <a:r>
              <a:rPr lang="en-US" altLang="ja-JP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COBAND</a:t>
            </a:r>
            <a:r>
              <a:rPr lang="ja-JP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Experiment –</a:t>
            </a:r>
          </a:p>
          <a:p>
            <a:pPr algn="ctr"/>
            <a:r>
              <a:rPr lang="en-US" altLang="ja-JP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Continuous</a:t>
            </a:r>
            <a:r>
              <a:rPr lang="ja-JP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Spectra</a:t>
            </a:r>
            <a:r>
              <a:rPr lang="en-US" altLang="ja-JP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lang="ja-JP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Measurement</a:t>
            </a:r>
            <a:r>
              <a:rPr lang="ja-JP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Far-Infrared Region using STJ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87624" y="2782575"/>
            <a:ext cx="62041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Shin-Hong Kim</a:t>
            </a:r>
            <a:r>
              <a:rPr lang="ja-JP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ja-JP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University of Tsukuba, </a:t>
            </a:r>
            <a:r>
              <a:rPr lang="en-US" altLang="ja-JP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TCHoU</a:t>
            </a:r>
            <a:r>
              <a:rPr lang="ja-JP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endParaRPr lang="en-US" altLang="ja-JP" sz="20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lang="en-US" altLang="ja-JP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COBAND collaboration</a:t>
            </a:r>
          </a:p>
          <a:p>
            <a:pPr algn="ctr"/>
            <a:endParaRPr lang="en-US" altLang="ja-JP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endParaRPr lang="en-US" altLang="ja-JP" sz="20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lang="en-US" altLang="ja-JP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</a:t>
            </a:r>
            <a:r>
              <a:rPr lang="en-US" altLang="ja-JP" sz="20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Fermilab</a:t>
            </a:r>
            <a:r>
              <a:rPr lang="en-US" altLang="ja-JP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77" y="5123416"/>
            <a:ext cx="1913668" cy="13656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902179" y="207122"/>
            <a:ext cx="20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November 21, 2017</a:t>
            </a:r>
            <a:endParaRPr kumimoji="1" lang="ja-JP" altLang="en-US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455288-B92B-4374-BCDB-C991580378E3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94236"/>
            <a:ext cx="6156176" cy="119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9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382"/>
    </mc:Choice>
    <mc:Fallback>
      <p:transition spd="slow" advTm="4738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9526"/>
            <a:ext cx="9143999" cy="515938"/>
          </a:xfrm>
        </p:spPr>
        <p:txBody>
          <a:bodyPr/>
          <a:lstStyle/>
          <a:p>
            <a:pPr eaLnBrk="1" hangingPunct="1"/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Cosmic 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Far-Infrared 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Background Observation by 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AKARI</a:t>
            </a:r>
            <a:endParaRPr lang="ja-JP" altLang="en-US" sz="2800" dirty="0" smtClean="0">
              <a:solidFill>
                <a:schemeClr val="accent2"/>
              </a:solidFill>
            </a:endParaRPr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45" y="1772816"/>
            <a:ext cx="70580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125759" y="631782"/>
            <a:ext cx="88924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2008 :  AKARI ( JAXA Infrared Imaging Satellite) observed 64,000 stars and galaxies at wavelengths of</a:t>
            </a:r>
            <a:r>
              <a:rPr lang="ja-JP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65, 90, 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 and 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en-US" altLang="ja-JP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Made a whole sky map.  They extracted CIB map from this observation.</a:t>
            </a:r>
            <a:endParaRPr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35889" y="5373216"/>
            <a:ext cx="13681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 = 90 </a:t>
            </a:r>
            <a:r>
              <a:rPr lang="en-US" altLang="ja-JP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endParaRPr lang="ja-JP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87824" y="2420888"/>
            <a:ext cx="53285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AKARI</a:t>
            </a:r>
            <a:r>
              <a:rPr lang="ja-JP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 sky map in far-infrared region </a:t>
            </a:r>
            <a:endParaRPr lang="ja-JP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455288-B92B-4374-BCDB-C991580378E3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104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50"/>
    </mc:Choice>
    <mc:Fallback>
      <p:transition spd="slow" advTm="3545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グループ化 82"/>
          <p:cNvGrpSpPr>
            <a:grpSpLocks/>
          </p:cNvGrpSpPr>
          <p:nvPr/>
        </p:nvGrpSpPr>
        <p:grpSpPr bwMode="auto">
          <a:xfrm>
            <a:off x="1475656" y="1052736"/>
            <a:ext cx="5568950" cy="4370388"/>
            <a:chOff x="280325" y="248640"/>
            <a:chExt cx="6120476" cy="4804176"/>
          </a:xfrm>
        </p:grpSpPr>
        <p:sp>
          <p:nvSpPr>
            <p:cNvPr id="7189" name="Line 7"/>
            <p:cNvSpPr>
              <a:spLocks noChangeShapeType="1"/>
            </p:cNvSpPr>
            <p:nvPr/>
          </p:nvSpPr>
          <p:spPr bwMode="auto">
            <a:xfrm flipV="1">
              <a:off x="1165225" y="311150"/>
              <a:ext cx="0" cy="37671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0" name="Line 8"/>
            <p:cNvSpPr>
              <a:spLocks noChangeShapeType="1"/>
            </p:cNvSpPr>
            <p:nvPr/>
          </p:nvSpPr>
          <p:spPr bwMode="auto">
            <a:xfrm>
              <a:off x="1165225" y="311150"/>
              <a:ext cx="51022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1" name="Line 9"/>
            <p:cNvSpPr>
              <a:spLocks noChangeShapeType="1"/>
            </p:cNvSpPr>
            <p:nvPr/>
          </p:nvSpPr>
          <p:spPr bwMode="auto">
            <a:xfrm>
              <a:off x="6267450" y="311150"/>
              <a:ext cx="0" cy="37671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2" name="Line 10"/>
            <p:cNvSpPr>
              <a:spLocks noChangeShapeType="1"/>
            </p:cNvSpPr>
            <p:nvPr/>
          </p:nvSpPr>
          <p:spPr bwMode="auto">
            <a:xfrm flipH="1">
              <a:off x="1165225" y="4078288"/>
              <a:ext cx="51022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3" name="Freeform 11"/>
            <p:cNvSpPr>
              <a:spLocks/>
            </p:cNvSpPr>
            <p:nvPr/>
          </p:nvSpPr>
          <p:spPr bwMode="auto">
            <a:xfrm>
              <a:off x="1425575" y="2439988"/>
              <a:ext cx="755650" cy="396875"/>
            </a:xfrm>
            <a:custGeom>
              <a:avLst/>
              <a:gdLst>
                <a:gd name="T0" fmla="*/ 2147483647 w 476"/>
                <a:gd name="T1" fmla="*/ 0 h 250"/>
                <a:gd name="T2" fmla="*/ 2147483647 w 476"/>
                <a:gd name="T3" fmla="*/ 2147483647 h 250"/>
                <a:gd name="T4" fmla="*/ 2147483647 w 476"/>
                <a:gd name="T5" fmla="*/ 2147483647 h 250"/>
                <a:gd name="T6" fmla="*/ 2147483647 w 476"/>
                <a:gd name="T7" fmla="*/ 2147483647 h 250"/>
                <a:gd name="T8" fmla="*/ 2147483647 w 476"/>
                <a:gd name="T9" fmla="*/ 2147483647 h 250"/>
                <a:gd name="T10" fmla="*/ 2147483647 w 476"/>
                <a:gd name="T11" fmla="*/ 2147483647 h 250"/>
                <a:gd name="T12" fmla="*/ 2147483647 w 476"/>
                <a:gd name="T13" fmla="*/ 2147483647 h 250"/>
                <a:gd name="T14" fmla="*/ 2147483647 w 476"/>
                <a:gd name="T15" fmla="*/ 2147483647 h 250"/>
                <a:gd name="T16" fmla="*/ 2147483647 w 476"/>
                <a:gd name="T17" fmla="*/ 2147483647 h 250"/>
                <a:gd name="T18" fmla="*/ 2147483647 w 476"/>
                <a:gd name="T19" fmla="*/ 2147483647 h 250"/>
                <a:gd name="T20" fmla="*/ 2147483647 w 476"/>
                <a:gd name="T21" fmla="*/ 2147483647 h 250"/>
                <a:gd name="T22" fmla="*/ 2147483647 w 476"/>
                <a:gd name="T23" fmla="*/ 2147483647 h 250"/>
                <a:gd name="T24" fmla="*/ 2147483647 w 476"/>
                <a:gd name="T25" fmla="*/ 2147483647 h 250"/>
                <a:gd name="T26" fmla="*/ 2147483647 w 476"/>
                <a:gd name="T27" fmla="*/ 2147483647 h 250"/>
                <a:gd name="T28" fmla="*/ 2147483647 w 476"/>
                <a:gd name="T29" fmla="*/ 2147483647 h 250"/>
                <a:gd name="T30" fmla="*/ 2147483647 w 476"/>
                <a:gd name="T31" fmla="*/ 2147483647 h 250"/>
                <a:gd name="T32" fmla="*/ 2147483647 w 476"/>
                <a:gd name="T33" fmla="*/ 2147483647 h 250"/>
                <a:gd name="T34" fmla="*/ 2147483647 w 476"/>
                <a:gd name="T35" fmla="*/ 2147483647 h 250"/>
                <a:gd name="T36" fmla="*/ 2147483647 w 476"/>
                <a:gd name="T37" fmla="*/ 2147483647 h 250"/>
                <a:gd name="T38" fmla="*/ 2147483647 w 476"/>
                <a:gd name="T39" fmla="*/ 2147483647 h 250"/>
                <a:gd name="T40" fmla="*/ 2147483647 w 476"/>
                <a:gd name="T41" fmla="*/ 2147483647 h 250"/>
                <a:gd name="T42" fmla="*/ 2147483647 w 476"/>
                <a:gd name="T43" fmla="*/ 2147483647 h 250"/>
                <a:gd name="T44" fmla="*/ 2147483647 w 476"/>
                <a:gd name="T45" fmla="*/ 2147483647 h 250"/>
                <a:gd name="T46" fmla="*/ 2147483647 w 476"/>
                <a:gd name="T47" fmla="*/ 2147483647 h 250"/>
                <a:gd name="T48" fmla="*/ 2147483647 w 476"/>
                <a:gd name="T49" fmla="*/ 2147483647 h 250"/>
                <a:gd name="T50" fmla="*/ 2147483647 w 476"/>
                <a:gd name="T51" fmla="*/ 2147483647 h 250"/>
                <a:gd name="T52" fmla="*/ 2147483647 w 476"/>
                <a:gd name="T53" fmla="*/ 2147483647 h 250"/>
                <a:gd name="T54" fmla="*/ 2147483647 w 476"/>
                <a:gd name="T55" fmla="*/ 2147483647 h 250"/>
                <a:gd name="T56" fmla="*/ 2147483647 w 476"/>
                <a:gd name="T57" fmla="*/ 2147483647 h 250"/>
                <a:gd name="T58" fmla="*/ 2147483647 w 476"/>
                <a:gd name="T59" fmla="*/ 2147483647 h 250"/>
                <a:gd name="T60" fmla="*/ 2147483647 w 476"/>
                <a:gd name="T61" fmla="*/ 2147483647 h 250"/>
                <a:gd name="T62" fmla="*/ 2147483647 w 476"/>
                <a:gd name="T63" fmla="*/ 2147483647 h 250"/>
                <a:gd name="T64" fmla="*/ 0 w 476"/>
                <a:gd name="T65" fmla="*/ 2147483647 h 250"/>
                <a:gd name="T66" fmla="*/ 0 w 476"/>
                <a:gd name="T67" fmla="*/ 2147483647 h 250"/>
                <a:gd name="T68" fmla="*/ 2147483647 w 476"/>
                <a:gd name="T69" fmla="*/ 0 h 2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76" h="250">
                  <a:moveTo>
                    <a:pt x="27" y="0"/>
                  </a:moveTo>
                  <a:lnTo>
                    <a:pt x="59" y="4"/>
                  </a:lnTo>
                  <a:lnTo>
                    <a:pt x="112" y="25"/>
                  </a:lnTo>
                  <a:lnTo>
                    <a:pt x="139" y="47"/>
                  </a:lnTo>
                  <a:lnTo>
                    <a:pt x="160" y="52"/>
                  </a:lnTo>
                  <a:lnTo>
                    <a:pt x="187" y="64"/>
                  </a:lnTo>
                  <a:lnTo>
                    <a:pt x="220" y="84"/>
                  </a:lnTo>
                  <a:lnTo>
                    <a:pt x="252" y="111"/>
                  </a:lnTo>
                  <a:lnTo>
                    <a:pt x="273" y="111"/>
                  </a:lnTo>
                  <a:lnTo>
                    <a:pt x="326" y="116"/>
                  </a:lnTo>
                  <a:lnTo>
                    <a:pt x="358" y="111"/>
                  </a:lnTo>
                  <a:lnTo>
                    <a:pt x="379" y="128"/>
                  </a:lnTo>
                  <a:lnTo>
                    <a:pt x="401" y="138"/>
                  </a:lnTo>
                  <a:lnTo>
                    <a:pt x="422" y="116"/>
                  </a:lnTo>
                  <a:lnTo>
                    <a:pt x="454" y="106"/>
                  </a:lnTo>
                  <a:lnTo>
                    <a:pt x="476" y="84"/>
                  </a:lnTo>
                  <a:lnTo>
                    <a:pt x="476" y="192"/>
                  </a:lnTo>
                  <a:lnTo>
                    <a:pt x="459" y="224"/>
                  </a:lnTo>
                  <a:lnTo>
                    <a:pt x="443" y="250"/>
                  </a:lnTo>
                  <a:lnTo>
                    <a:pt x="422" y="235"/>
                  </a:lnTo>
                  <a:lnTo>
                    <a:pt x="390" y="244"/>
                  </a:lnTo>
                  <a:lnTo>
                    <a:pt x="375" y="206"/>
                  </a:lnTo>
                  <a:lnTo>
                    <a:pt x="346" y="181"/>
                  </a:lnTo>
                  <a:lnTo>
                    <a:pt x="316" y="176"/>
                  </a:lnTo>
                  <a:lnTo>
                    <a:pt x="278" y="176"/>
                  </a:lnTo>
                  <a:lnTo>
                    <a:pt x="252" y="192"/>
                  </a:lnTo>
                  <a:lnTo>
                    <a:pt x="235" y="192"/>
                  </a:lnTo>
                  <a:lnTo>
                    <a:pt x="176" y="133"/>
                  </a:lnTo>
                  <a:lnTo>
                    <a:pt x="150" y="121"/>
                  </a:lnTo>
                  <a:lnTo>
                    <a:pt x="112" y="96"/>
                  </a:lnTo>
                  <a:lnTo>
                    <a:pt x="69" y="70"/>
                  </a:lnTo>
                  <a:lnTo>
                    <a:pt x="27" y="70"/>
                  </a:lnTo>
                  <a:lnTo>
                    <a:pt x="0" y="84"/>
                  </a:lnTo>
                  <a:lnTo>
                    <a:pt x="0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CBCBC"/>
            </a:solidFill>
            <a:ln w="0">
              <a:solidFill>
                <a:srgbClr val="BCBCB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4" name="Freeform 12"/>
            <p:cNvSpPr>
              <a:spLocks/>
            </p:cNvSpPr>
            <p:nvPr/>
          </p:nvSpPr>
          <p:spPr bwMode="auto">
            <a:xfrm>
              <a:off x="4722813" y="1470025"/>
              <a:ext cx="1484313" cy="704850"/>
            </a:xfrm>
            <a:custGeom>
              <a:avLst/>
              <a:gdLst>
                <a:gd name="T0" fmla="*/ 2147483647 w 935"/>
                <a:gd name="T1" fmla="*/ 0 h 444"/>
                <a:gd name="T2" fmla="*/ 2147483647 w 935"/>
                <a:gd name="T3" fmla="*/ 2147483647 h 444"/>
                <a:gd name="T4" fmla="*/ 2147483647 w 935"/>
                <a:gd name="T5" fmla="*/ 2147483647 h 444"/>
                <a:gd name="T6" fmla="*/ 2147483647 w 935"/>
                <a:gd name="T7" fmla="*/ 2147483647 h 444"/>
                <a:gd name="T8" fmla="*/ 2147483647 w 935"/>
                <a:gd name="T9" fmla="*/ 2147483647 h 444"/>
                <a:gd name="T10" fmla="*/ 2147483647 w 935"/>
                <a:gd name="T11" fmla="*/ 2147483647 h 444"/>
                <a:gd name="T12" fmla="*/ 2147483647 w 935"/>
                <a:gd name="T13" fmla="*/ 2147483647 h 444"/>
                <a:gd name="T14" fmla="*/ 2147483647 w 935"/>
                <a:gd name="T15" fmla="*/ 2147483647 h 444"/>
                <a:gd name="T16" fmla="*/ 2147483647 w 935"/>
                <a:gd name="T17" fmla="*/ 2147483647 h 444"/>
                <a:gd name="T18" fmla="*/ 2147483647 w 935"/>
                <a:gd name="T19" fmla="*/ 2147483647 h 444"/>
                <a:gd name="T20" fmla="*/ 2147483647 w 935"/>
                <a:gd name="T21" fmla="*/ 2147483647 h 444"/>
                <a:gd name="T22" fmla="*/ 2147483647 w 935"/>
                <a:gd name="T23" fmla="*/ 2147483647 h 444"/>
                <a:gd name="T24" fmla="*/ 2147483647 w 935"/>
                <a:gd name="T25" fmla="*/ 2147483647 h 444"/>
                <a:gd name="T26" fmla="*/ 2147483647 w 935"/>
                <a:gd name="T27" fmla="*/ 2147483647 h 444"/>
                <a:gd name="T28" fmla="*/ 2147483647 w 935"/>
                <a:gd name="T29" fmla="*/ 2147483647 h 444"/>
                <a:gd name="T30" fmla="*/ 2147483647 w 935"/>
                <a:gd name="T31" fmla="*/ 2147483647 h 444"/>
                <a:gd name="T32" fmla="*/ 2147483647 w 935"/>
                <a:gd name="T33" fmla="*/ 2147483647 h 444"/>
                <a:gd name="T34" fmla="*/ 2147483647 w 935"/>
                <a:gd name="T35" fmla="*/ 2147483647 h 444"/>
                <a:gd name="T36" fmla="*/ 0 w 935"/>
                <a:gd name="T37" fmla="*/ 2147483647 h 444"/>
                <a:gd name="T38" fmla="*/ 2147483647 w 935"/>
                <a:gd name="T39" fmla="*/ 2147483647 h 444"/>
                <a:gd name="T40" fmla="*/ 2147483647 w 935"/>
                <a:gd name="T41" fmla="*/ 2147483647 h 444"/>
                <a:gd name="T42" fmla="*/ 2147483647 w 935"/>
                <a:gd name="T43" fmla="*/ 2147483647 h 444"/>
                <a:gd name="T44" fmla="*/ 2147483647 w 935"/>
                <a:gd name="T45" fmla="*/ 0 h 4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35" h="444">
                  <a:moveTo>
                    <a:pt x="225" y="0"/>
                  </a:moveTo>
                  <a:lnTo>
                    <a:pt x="300" y="7"/>
                  </a:lnTo>
                  <a:lnTo>
                    <a:pt x="370" y="33"/>
                  </a:lnTo>
                  <a:lnTo>
                    <a:pt x="439" y="54"/>
                  </a:lnTo>
                  <a:lnTo>
                    <a:pt x="525" y="96"/>
                  </a:lnTo>
                  <a:lnTo>
                    <a:pt x="621" y="157"/>
                  </a:lnTo>
                  <a:lnTo>
                    <a:pt x="733" y="232"/>
                  </a:lnTo>
                  <a:lnTo>
                    <a:pt x="844" y="322"/>
                  </a:lnTo>
                  <a:lnTo>
                    <a:pt x="930" y="380"/>
                  </a:lnTo>
                  <a:lnTo>
                    <a:pt x="935" y="444"/>
                  </a:lnTo>
                  <a:lnTo>
                    <a:pt x="803" y="348"/>
                  </a:lnTo>
                  <a:lnTo>
                    <a:pt x="663" y="269"/>
                  </a:lnTo>
                  <a:lnTo>
                    <a:pt x="557" y="215"/>
                  </a:lnTo>
                  <a:lnTo>
                    <a:pt x="448" y="173"/>
                  </a:lnTo>
                  <a:lnTo>
                    <a:pt x="338" y="161"/>
                  </a:lnTo>
                  <a:lnTo>
                    <a:pt x="236" y="167"/>
                  </a:lnTo>
                  <a:lnTo>
                    <a:pt x="129" y="215"/>
                  </a:lnTo>
                  <a:lnTo>
                    <a:pt x="6" y="315"/>
                  </a:lnTo>
                  <a:lnTo>
                    <a:pt x="0" y="81"/>
                  </a:lnTo>
                  <a:lnTo>
                    <a:pt x="38" y="64"/>
                  </a:lnTo>
                  <a:lnTo>
                    <a:pt x="96" y="33"/>
                  </a:lnTo>
                  <a:lnTo>
                    <a:pt x="151" y="13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BCBCBC"/>
            </a:solidFill>
            <a:ln w="0">
              <a:solidFill>
                <a:srgbClr val="BCBCB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5" name="Freeform 13"/>
            <p:cNvSpPr>
              <a:spLocks/>
            </p:cNvSpPr>
            <p:nvPr/>
          </p:nvSpPr>
          <p:spPr bwMode="auto">
            <a:xfrm>
              <a:off x="4722813" y="1598613"/>
              <a:ext cx="11113" cy="376238"/>
            </a:xfrm>
            <a:custGeom>
              <a:avLst/>
              <a:gdLst>
                <a:gd name="T0" fmla="*/ 0 w 7"/>
                <a:gd name="T1" fmla="*/ 0 h 237"/>
                <a:gd name="T2" fmla="*/ 2147483647 w 7"/>
                <a:gd name="T3" fmla="*/ 0 h 237"/>
                <a:gd name="T4" fmla="*/ 2147483647 w 7"/>
                <a:gd name="T5" fmla="*/ 2147483647 h 237"/>
                <a:gd name="T6" fmla="*/ 2147483647 w 7"/>
                <a:gd name="T7" fmla="*/ 2147483647 h 237"/>
                <a:gd name="T8" fmla="*/ 2147483647 w 7"/>
                <a:gd name="T9" fmla="*/ 2147483647 h 237"/>
                <a:gd name="T10" fmla="*/ 0 w 7"/>
                <a:gd name="T11" fmla="*/ 2147483647 h 237"/>
                <a:gd name="T12" fmla="*/ 0 w 7"/>
                <a:gd name="T13" fmla="*/ 0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237">
                  <a:moveTo>
                    <a:pt x="0" y="0"/>
                  </a:moveTo>
                  <a:lnTo>
                    <a:pt x="1" y="0"/>
                  </a:lnTo>
                  <a:lnTo>
                    <a:pt x="7" y="234"/>
                  </a:lnTo>
                  <a:lnTo>
                    <a:pt x="7" y="237"/>
                  </a:lnTo>
                  <a:lnTo>
                    <a:pt x="6" y="23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6" name="Freeform 14"/>
            <p:cNvSpPr>
              <a:spLocks/>
            </p:cNvSpPr>
            <p:nvPr/>
          </p:nvSpPr>
          <p:spPr bwMode="auto">
            <a:xfrm>
              <a:off x="4732338" y="1811338"/>
              <a:ext cx="196850" cy="163513"/>
            </a:xfrm>
            <a:custGeom>
              <a:avLst/>
              <a:gdLst>
                <a:gd name="T0" fmla="*/ 2147483647 w 124"/>
                <a:gd name="T1" fmla="*/ 0 h 103"/>
                <a:gd name="T2" fmla="*/ 2147483647 w 124"/>
                <a:gd name="T3" fmla="*/ 0 h 103"/>
                <a:gd name="T4" fmla="*/ 2147483647 w 124"/>
                <a:gd name="T5" fmla="*/ 2147483647 h 103"/>
                <a:gd name="T6" fmla="*/ 2147483647 w 124"/>
                <a:gd name="T7" fmla="*/ 2147483647 h 103"/>
                <a:gd name="T8" fmla="*/ 0 w 124"/>
                <a:gd name="T9" fmla="*/ 2147483647 h 103"/>
                <a:gd name="T10" fmla="*/ 0 w 124"/>
                <a:gd name="T11" fmla="*/ 2147483647 h 103"/>
                <a:gd name="T12" fmla="*/ 2147483647 w 124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" h="103">
                  <a:moveTo>
                    <a:pt x="123" y="0"/>
                  </a:moveTo>
                  <a:lnTo>
                    <a:pt x="124" y="0"/>
                  </a:lnTo>
                  <a:lnTo>
                    <a:pt x="124" y="1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7" name="Freeform 15"/>
            <p:cNvSpPr>
              <a:spLocks/>
            </p:cNvSpPr>
            <p:nvPr/>
          </p:nvSpPr>
          <p:spPr bwMode="auto">
            <a:xfrm>
              <a:off x="4927600" y="1735138"/>
              <a:ext cx="171450" cy="77788"/>
            </a:xfrm>
            <a:custGeom>
              <a:avLst/>
              <a:gdLst>
                <a:gd name="T0" fmla="*/ 2147483647 w 108"/>
                <a:gd name="T1" fmla="*/ 0 h 49"/>
                <a:gd name="T2" fmla="*/ 2147483647 w 108"/>
                <a:gd name="T3" fmla="*/ 0 h 49"/>
                <a:gd name="T4" fmla="*/ 2147483647 w 108"/>
                <a:gd name="T5" fmla="*/ 2147483647 h 49"/>
                <a:gd name="T6" fmla="*/ 2147483647 w 108"/>
                <a:gd name="T7" fmla="*/ 2147483647 h 49"/>
                <a:gd name="T8" fmla="*/ 0 w 108"/>
                <a:gd name="T9" fmla="*/ 2147483647 h 49"/>
                <a:gd name="T10" fmla="*/ 0 w 108"/>
                <a:gd name="T11" fmla="*/ 2147483647 h 49"/>
                <a:gd name="T12" fmla="*/ 2147483647 w 108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" h="49">
                  <a:moveTo>
                    <a:pt x="107" y="0"/>
                  </a:moveTo>
                  <a:lnTo>
                    <a:pt x="108" y="0"/>
                  </a:lnTo>
                  <a:lnTo>
                    <a:pt x="108" y="1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8" name="Freeform 16"/>
            <p:cNvSpPr>
              <a:spLocks/>
            </p:cNvSpPr>
            <p:nvPr/>
          </p:nvSpPr>
          <p:spPr bwMode="auto">
            <a:xfrm>
              <a:off x="5097463" y="1725613"/>
              <a:ext cx="163513" cy="11113"/>
            </a:xfrm>
            <a:custGeom>
              <a:avLst/>
              <a:gdLst>
                <a:gd name="T0" fmla="*/ 2147483647 w 103"/>
                <a:gd name="T1" fmla="*/ 0 h 7"/>
                <a:gd name="T2" fmla="*/ 2147483647 w 103"/>
                <a:gd name="T3" fmla="*/ 0 h 7"/>
                <a:gd name="T4" fmla="*/ 2147483647 w 103"/>
                <a:gd name="T5" fmla="*/ 2147483647 h 7"/>
                <a:gd name="T6" fmla="*/ 2147483647 w 103"/>
                <a:gd name="T7" fmla="*/ 2147483647 h 7"/>
                <a:gd name="T8" fmla="*/ 0 w 103"/>
                <a:gd name="T9" fmla="*/ 2147483647 h 7"/>
                <a:gd name="T10" fmla="*/ 0 w 103"/>
                <a:gd name="T11" fmla="*/ 2147483647 h 7"/>
                <a:gd name="T12" fmla="*/ 2147483647 w 10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7">
                  <a:moveTo>
                    <a:pt x="102" y="0"/>
                  </a:moveTo>
                  <a:lnTo>
                    <a:pt x="103" y="0"/>
                  </a:lnTo>
                  <a:lnTo>
                    <a:pt x="103" y="3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9" name="Freeform 17"/>
            <p:cNvSpPr>
              <a:spLocks/>
            </p:cNvSpPr>
            <p:nvPr/>
          </p:nvSpPr>
          <p:spPr bwMode="auto">
            <a:xfrm>
              <a:off x="5259388" y="1725613"/>
              <a:ext cx="179388" cy="20638"/>
            </a:xfrm>
            <a:custGeom>
              <a:avLst/>
              <a:gdLst>
                <a:gd name="T0" fmla="*/ 0 w 113"/>
                <a:gd name="T1" fmla="*/ 0 h 13"/>
                <a:gd name="T2" fmla="*/ 2147483647 w 113"/>
                <a:gd name="T3" fmla="*/ 0 h 13"/>
                <a:gd name="T4" fmla="*/ 2147483647 w 113"/>
                <a:gd name="T5" fmla="*/ 2147483647 h 13"/>
                <a:gd name="T6" fmla="*/ 2147483647 w 113"/>
                <a:gd name="T7" fmla="*/ 2147483647 h 13"/>
                <a:gd name="T8" fmla="*/ 2147483647 w 113"/>
                <a:gd name="T9" fmla="*/ 2147483647 h 13"/>
                <a:gd name="T10" fmla="*/ 0 w 113"/>
                <a:gd name="T11" fmla="*/ 2147483647 h 13"/>
                <a:gd name="T12" fmla="*/ 0 w 1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13">
                  <a:moveTo>
                    <a:pt x="0" y="0"/>
                  </a:moveTo>
                  <a:lnTo>
                    <a:pt x="1" y="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0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0" name="Freeform 18"/>
            <p:cNvSpPr>
              <a:spLocks/>
            </p:cNvSpPr>
            <p:nvPr/>
          </p:nvSpPr>
          <p:spPr bwMode="auto">
            <a:xfrm>
              <a:off x="5434013" y="1744663"/>
              <a:ext cx="174625" cy="68263"/>
            </a:xfrm>
            <a:custGeom>
              <a:avLst/>
              <a:gdLst>
                <a:gd name="T0" fmla="*/ 0 w 110"/>
                <a:gd name="T1" fmla="*/ 0 h 43"/>
                <a:gd name="T2" fmla="*/ 2147483647 w 110"/>
                <a:gd name="T3" fmla="*/ 0 h 43"/>
                <a:gd name="T4" fmla="*/ 2147483647 w 110"/>
                <a:gd name="T5" fmla="*/ 2147483647 h 43"/>
                <a:gd name="T6" fmla="*/ 2147483647 w 110"/>
                <a:gd name="T7" fmla="*/ 2147483647 h 43"/>
                <a:gd name="T8" fmla="*/ 2147483647 w 110"/>
                <a:gd name="T9" fmla="*/ 2147483647 h 43"/>
                <a:gd name="T10" fmla="*/ 0 w 110"/>
                <a:gd name="T11" fmla="*/ 2147483647 h 43"/>
                <a:gd name="T12" fmla="*/ 0 w 110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43">
                  <a:moveTo>
                    <a:pt x="0" y="0"/>
                  </a:moveTo>
                  <a:lnTo>
                    <a:pt x="3" y="0"/>
                  </a:lnTo>
                  <a:lnTo>
                    <a:pt x="110" y="42"/>
                  </a:lnTo>
                  <a:lnTo>
                    <a:pt x="110" y="43"/>
                  </a:lnTo>
                  <a:lnTo>
                    <a:pt x="109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1" name="Freeform 19"/>
            <p:cNvSpPr>
              <a:spLocks/>
            </p:cNvSpPr>
            <p:nvPr/>
          </p:nvSpPr>
          <p:spPr bwMode="auto">
            <a:xfrm>
              <a:off x="5607050" y="1811338"/>
              <a:ext cx="169863" cy="87313"/>
            </a:xfrm>
            <a:custGeom>
              <a:avLst/>
              <a:gdLst>
                <a:gd name="T0" fmla="*/ 0 w 107"/>
                <a:gd name="T1" fmla="*/ 0 h 55"/>
                <a:gd name="T2" fmla="*/ 2147483647 w 107"/>
                <a:gd name="T3" fmla="*/ 0 h 55"/>
                <a:gd name="T4" fmla="*/ 2147483647 w 107"/>
                <a:gd name="T5" fmla="*/ 2147483647 h 55"/>
                <a:gd name="T6" fmla="*/ 2147483647 w 107"/>
                <a:gd name="T7" fmla="*/ 2147483647 h 55"/>
                <a:gd name="T8" fmla="*/ 2147483647 w 107"/>
                <a:gd name="T9" fmla="*/ 2147483647 h 55"/>
                <a:gd name="T10" fmla="*/ 0 w 107"/>
                <a:gd name="T11" fmla="*/ 2147483647 h 55"/>
                <a:gd name="T12" fmla="*/ 0 w 107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55">
                  <a:moveTo>
                    <a:pt x="0" y="0"/>
                  </a:moveTo>
                  <a:lnTo>
                    <a:pt x="1" y="0"/>
                  </a:lnTo>
                  <a:lnTo>
                    <a:pt x="107" y="54"/>
                  </a:lnTo>
                  <a:lnTo>
                    <a:pt x="107" y="55"/>
                  </a:lnTo>
                  <a:lnTo>
                    <a:pt x="106" y="5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2" name="Freeform 20"/>
            <p:cNvSpPr>
              <a:spLocks/>
            </p:cNvSpPr>
            <p:nvPr/>
          </p:nvSpPr>
          <p:spPr bwMode="auto">
            <a:xfrm>
              <a:off x="5775325" y="1897063"/>
              <a:ext cx="222250" cy="128588"/>
            </a:xfrm>
            <a:custGeom>
              <a:avLst/>
              <a:gdLst>
                <a:gd name="T0" fmla="*/ 0 w 140"/>
                <a:gd name="T1" fmla="*/ 0 h 81"/>
                <a:gd name="T2" fmla="*/ 2147483647 w 140"/>
                <a:gd name="T3" fmla="*/ 0 h 81"/>
                <a:gd name="T4" fmla="*/ 2147483647 w 140"/>
                <a:gd name="T5" fmla="*/ 2147483647 h 81"/>
                <a:gd name="T6" fmla="*/ 2147483647 w 140"/>
                <a:gd name="T7" fmla="*/ 2147483647 h 81"/>
                <a:gd name="T8" fmla="*/ 2147483647 w 140"/>
                <a:gd name="T9" fmla="*/ 2147483647 h 81"/>
                <a:gd name="T10" fmla="*/ 0 w 140"/>
                <a:gd name="T11" fmla="*/ 2147483647 h 81"/>
                <a:gd name="T12" fmla="*/ 0 w 140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81">
                  <a:moveTo>
                    <a:pt x="0" y="0"/>
                  </a:moveTo>
                  <a:lnTo>
                    <a:pt x="1" y="0"/>
                  </a:lnTo>
                  <a:lnTo>
                    <a:pt x="140" y="79"/>
                  </a:lnTo>
                  <a:lnTo>
                    <a:pt x="140" y="8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3" name="Freeform 21"/>
            <p:cNvSpPr>
              <a:spLocks/>
            </p:cNvSpPr>
            <p:nvPr/>
          </p:nvSpPr>
          <p:spPr bwMode="auto">
            <a:xfrm>
              <a:off x="5997575" y="2022475"/>
              <a:ext cx="211138" cy="153988"/>
            </a:xfrm>
            <a:custGeom>
              <a:avLst/>
              <a:gdLst>
                <a:gd name="T0" fmla="*/ 0 w 133"/>
                <a:gd name="T1" fmla="*/ 0 h 97"/>
                <a:gd name="T2" fmla="*/ 0 w 133"/>
                <a:gd name="T3" fmla="*/ 0 h 97"/>
                <a:gd name="T4" fmla="*/ 2147483647 w 133"/>
                <a:gd name="T5" fmla="*/ 2147483647 h 97"/>
                <a:gd name="T6" fmla="*/ 2147483647 w 133"/>
                <a:gd name="T7" fmla="*/ 2147483647 h 97"/>
                <a:gd name="T8" fmla="*/ 2147483647 w 133"/>
                <a:gd name="T9" fmla="*/ 2147483647 h 97"/>
                <a:gd name="T10" fmla="*/ 0 w 133"/>
                <a:gd name="T11" fmla="*/ 2147483647 h 97"/>
                <a:gd name="T12" fmla="*/ 0 w 133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" h="97">
                  <a:moveTo>
                    <a:pt x="0" y="0"/>
                  </a:moveTo>
                  <a:lnTo>
                    <a:pt x="0" y="0"/>
                  </a:lnTo>
                  <a:lnTo>
                    <a:pt x="133" y="96"/>
                  </a:lnTo>
                  <a:lnTo>
                    <a:pt x="133" y="97"/>
                  </a:lnTo>
                  <a:lnTo>
                    <a:pt x="132" y="9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4" name="Freeform 22"/>
            <p:cNvSpPr>
              <a:spLocks/>
            </p:cNvSpPr>
            <p:nvPr/>
          </p:nvSpPr>
          <p:spPr bwMode="auto">
            <a:xfrm>
              <a:off x="6199188" y="2073275"/>
              <a:ext cx="9525" cy="103188"/>
            </a:xfrm>
            <a:custGeom>
              <a:avLst/>
              <a:gdLst>
                <a:gd name="T0" fmla="*/ 0 w 6"/>
                <a:gd name="T1" fmla="*/ 0 h 65"/>
                <a:gd name="T2" fmla="*/ 2147483647 w 6"/>
                <a:gd name="T3" fmla="*/ 0 h 65"/>
                <a:gd name="T4" fmla="*/ 2147483647 w 6"/>
                <a:gd name="T5" fmla="*/ 2147483647 h 65"/>
                <a:gd name="T6" fmla="*/ 2147483647 w 6"/>
                <a:gd name="T7" fmla="*/ 2147483647 h 65"/>
                <a:gd name="T8" fmla="*/ 2147483647 w 6"/>
                <a:gd name="T9" fmla="*/ 2147483647 h 65"/>
                <a:gd name="T10" fmla="*/ 0 w 6"/>
                <a:gd name="T11" fmla="*/ 2147483647 h 65"/>
                <a:gd name="T12" fmla="*/ 0 w 6"/>
                <a:gd name="T13" fmla="*/ 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65">
                  <a:moveTo>
                    <a:pt x="0" y="0"/>
                  </a:moveTo>
                  <a:lnTo>
                    <a:pt x="1" y="0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5" name="Freeform 23"/>
            <p:cNvSpPr>
              <a:spLocks/>
            </p:cNvSpPr>
            <p:nvPr/>
          </p:nvSpPr>
          <p:spPr bwMode="auto">
            <a:xfrm>
              <a:off x="6062663" y="1981200"/>
              <a:ext cx="138113" cy="95250"/>
            </a:xfrm>
            <a:custGeom>
              <a:avLst/>
              <a:gdLst>
                <a:gd name="T0" fmla="*/ 0 w 87"/>
                <a:gd name="T1" fmla="*/ 0 h 60"/>
                <a:gd name="T2" fmla="*/ 2147483647 w 87"/>
                <a:gd name="T3" fmla="*/ 0 h 60"/>
                <a:gd name="T4" fmla="*/ 2147483647 w 87"/>
                <a:gd name="T5" fmla="*/ 2147483647 h 60"/>
                <a:gd name="T6" fmla="*/ 2147483647 w 87"/>
                <a:gd name="T7" fmla="*/ 2147483647 h 60"/>
                <a:gd name="T8" fmla="*/ 2147483647 w 87"/>
                <a:gd name="T9" fmla="*/ 2147483647 h 60"/>
                <a:gd name="T10" fmla="*/ 0 w 87"/>
                <a:gd name="T11" fmla="*/ 2147483647 h 60"/>
                <a:gd name="T12" fmla="*/ 0 w 87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3" y="0"/>
                  </a:lnTo>
                  <a:lnTo>
                    <a:pt x="87" y="58"/>
                  </a:lnTo>
                  <a:lnTo>
                    <a:pt x="87" y="60"/>
                  </a:lnTo>
                  <a:lnTo>
                    <a:pt x="86" y="6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6" name="Freeform 24"/>
            <p:cNvSpPr>
              <a:spLocks/>
            </p:cNvSpPr>
            <p:nvPr/>
          </p:nvSpPr>
          <p:spPr bwMode="auto">
            <a:xfrm>
              <a:off x="5886450" y="1838325"/>
              <a:ext cx="180975" cy="146050"/>
            </a:xfrm>
            <a:custGeom>
              <a:avLst/>
              <a:gdLst>
                <a:gd name="T0" fmla="*/ 0 w 114"/>
                <a:gd name="T1" fmla="*/ 0 h 92"/>
                <a:gd name="T2" fmla="*/ 2147483647 w 114"/>
                <a:gd name="T3" fmla="*/ 0 h 92"/>
                <a:gd name="T4" fmla="*/ 2147483647 w 114"/>
                <a:gd name="T5" fmla="*/ 2147483647 h 92"/>
                <a:gd name="T6" fmla="*/ 2147483647 w 114"/>
                <a:gd name="T7" fmla="*/ 2147483647 h 92"/>
                <a:gd name="T8" fmla="*/ 2147483647 w 114"/>
                <a:gd name="T9" fmla="*/ 2147483647 h 92"/>
                <a:gd name="T10" fmla="*/ 0 w 114"/>
                <a:gd name="T11" fmla="*/ 0 h 92"/>
                <a:gd name="T12" fmla="*/ 0 w 114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4" h="92">
                  <a:moveTo>
                    <a:pt x="0" y="0"/>
                  </a:moveTo>
                  <a:lnTo>
                    <a:pt x="1" y="0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7" name="Freeform 25"/>
            <p:cNvSpPr>
              <a:spLocks/>
            </p:cNvSpPr>
            <p:nvPr/>
          </p:nvSpPr>
          <p:spPr bwMode="auto">
            <a:xfrm>
              <a:off x="5708650" y="1719263"/>
              <a:ext cx="179388" cy="119063"/>
            </a:xfrm>
            <a:custGeom>
              <a:avLst/>
              <a:gdLst>
                <a:gd name="T0" fmla="*/ 0 w 113"/>
                <a:gd name="T1" fmla="*/ 0 h 75"/>
                <a:gd name="T2" fmla="*/ 2147483647 w 113"/>
                <a:gd name="T3" fmla="*/ 0 h 75"/>
                <a:gd name="T4" fmla="*/ 2147483647 w 113"/>
                <a:gd name="T5" fmla="*/ 2147483647 h 75"/>
                <a:gd name="T6" fmla="*/ 2147483647 w 113"/>
                <a:gd name="T7" fmla="*/ 2147483647 h 75"/>
                <a:gd name="T8" fmla="*/ 2147483647 w 113"/>
                <a:gd name="T9" fmla="*/ 2147483647 h 75"/>
                <a:gd name="T10" fmla="*/ 0 w 113"/>
                <a:gd name="T11" fmla="*/ 0 h 75"/>
                <a:gd name="T12" fmla="*/ 0 w 113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75">
                  <a:moveTo>
                    <a:pt x="0" y="0"/>
                  </a:moveTo>
                  <a:lnTo>
                    <a:pt x="1" y="0"/>
                  </a:lnTo>
                  <a:lnTo>
                    <a:pt x="113" y="75"/>
                  </a:lnTo>
                  <a:lnTo>
                    <a:pt x="112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8" name="Freeform 26"/>
            <p:cNvSpPr>
              <a:spLocks/>
            </p:cNvSpPr>
            <p:nvPr/>
          </p:nvSpPr>
          <p:spPr bwMode="auto">
            <a:xfrm>
              <a:off x="5556250" y="1622425"/>
              <a:ext cx="153988" cy="96838"/>
            </a:xfrm>
            <a:custGeom>
              <a:avLst/>
              <a:gdLst>
                <a:gd name="T0" fmla="*/ 0 w 97"/>
                <a:gd name="T1" fmla="*/ 0 h 61"/>
                <a:gd name="T2" fmla="*/ 2147483647 w 97"/>
                <a:gd name="T3" fmla="*/ 0 h 61"/>
                <a:gd name="T4" fmla="*/ 2147483647 w 97"/>
                <a:gd name="T5" fmla="*/ 2147483647 h 61"/>
                <a:gd name="T6" fmla="*/ 2147483647 w 97"/>
                <a:gd name="T7" fmla="*/ 2147483647 h 61"/>
                <a:gd name="T8" fmla="*/ 2147483647 w 97"/>
                <a:gd name="T9" fmla="*/ 2147483647 h 61"/>
                <a:gd name="T10" fmla="*/ 0 w 97"/>
                <a:gd name="T11" fmla="*/ 2147483647 h 61"/>
                <a:gd name="T12" fmla="*/ 0 w 97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61">
                  <a:moveTo>
                    <a:pt x="0" y="0"/>
                  </a:moveTo>
                  <a:lnTo>
                    <a:pt x="1" y="0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9" name="Freeform 27"/>
            <p:cNvSpPr>
              <a:spLocks/>
            </p:cNvSpPr>
            <p:nvPr/>
          </p:nvSpPr>
          <p:spPr bwMode="auto">
            <a:xfrm>
              <a:off x="5419725" y="1555750"/>
              <a:ext cx="138113" cy="71438"/>
            </a:xfrm>
            <a:custGeom>
              <a:avLst/>
              <a:gdLst>
                <a:gd name="T0" fmla="*/ 0 w 87"/>
                <a:gd name="T1" fmla="*/ 0 h 45"/>
                <a:gd name="T2" fmla="*/ 2147483647 w 87"/>
                <a:gd name="T3" fmla="*/ 0 h 45"/>
                <a:gd name="T4" fmla="*/ 2147483647 w 87"/>
                <a:gd name="T5" fmla="*/ 2147483647 h 45"/>
                <a:gd name="T6" fmla="*/ 2147483647 w 87"/>
                <a:gd name="T7" fmla="*/ 2147483647 h 45"/>
                <a:gd name="T8" fmla="*/ 2147483647 w 87"/>
                <a:gd name="T9" fmla="*/ 2147483647 h 45"/>
                <a:gd name="T10" fmla="*/ 0 w 87"/>
                <a:gd name="T11" fmla="*/ 2147483647 h 45"/>
                <a:gd name="T12" fmla="*/ 0 w 87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45">
                  <a:moveTo>
                    <a:pt x="0" y="0"/>
                  </a:moveTo>
                  <a:lnTo>
                    <a:pt x="2" y="0"/>
                  </a:lnTo>
                  <a:lnTo>
                    <a:pt x="87" y="42"/>
                  </a:lnTo>
                  <a:lnTo>
                    <a:pt x="87" y="45"/>
                  </a:lnTo>
                  <a:lnTo>
                    <a:pt x="86" y="4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0" name="Freeform 28"/>
            <p:cNvSpPr>
              <a:spLocks/>
            </p:cNvSpPr>
            <p:nvPr/>
          </p:nvSpPr>
          <p:spPr bwMode="auto">
            <a:xfrm>
              <a:off x="5310188" y="1522413"/>
              <a:ext cx="112713" cy="34925"/>
            </a:xfrm>
            <a:custGeom>
              <a:avLst/>
              <a:gdLst>
                <a:gd name="T0" fmla="*/ 0 w 71"/>
                <a:gd name="T1" fmla="*/ 0 h 22"/>
                <a:gd name="T2" fmla="*/ 2147483647 w 71"/>
                <a:gd name="T3" fmla="*/ 0 h 22"/>
                <a:gd name="T4" fmla="*/ 2147483647 w 71"/>
                <a:gd name="T5" fmla="*/ 2147483647 h 22"/>
                <a:gd name="T6" fmla="*/ 2147483647 w 71"/>
                <a:gd name="T7" fmla="*/ 2147483647 h 22"/>
                <a:gd name="T8" fmla="*/ 2147483647 w 71"/>
                <a:gd name="T9" fmla="*/ 2147483647 h 22"/>
                <a:gd name="T10" fmla="*/ 0 w 71"/>
                <a:gd name="T11" fmla="*/ 0 h 22"/>
                <a:gd name="T12" fmla="*/ 0 w 7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22">
                  <a:moveTo>
                    <a:pt x="0" y="0"/>
                  </a:moveTo>
                  <a:lnTo>
                    <a:pt x="1" y="0"/>
                  </a:lnTo>
                  <a:lnTo>
                    <a:pt x="71" y="21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1" name="Freeform 29"/>
            <p:cNvSpPr>
              <a:spLocks/>
            </p:cNvSpPr>
            <p:nvPr/>
          </p:nvSpPr>
          <p:spPr bwMode="auto">
            <a:xfrm>
              <a:off x="5199063" y="1481138"/>
              <a:ext cx="112713" cy="41275"/>
            </a:xfrm>
            <a:custGeom>
              <a:avLst/>
              <a:gdLst>
                <a:gd name="T0" fmla="*/ 0 w 71"/>
                <a:gd name="T1" fmla="*/ 0 h 26"/>
                <a:gd name="T2" fmla="*/ 2147483647 w 71"/>
                <a:gd name="T3" fmla="*/ 0 h 26"/>
                <a:gd name="T4" fmla="*/ 2147483647 w 71"/>
                <a:gd name="T5" fmla="*/ 2147483647 h 26"/>
                <a:gd name="T6" fmla="*/ 2147483647 w 71"/>
                <a:gd name="T7" fmla="*/ 2147483647 h 26"/>
                <a:gd name="T8" fmla="*/ 2147483647 w 71"/>
                <a:gd name="T9" fmla="*/ 2147483647 h 26"/>
                <a:gd name="T10" fmla="*/ 0 w 71"/>
                <a:gd name="T11" fmla="*/ 0 h 26"/>
                <a:gd name="T12" fmla="*/ 0 w 71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26">
                  <a:moveTo>
                    <a:pt x="0" y="0"/>
                  </a:moveTo>
                  <a:lnTo>
                    <a:pt x="1" y="0"/>
                  </a:lnTo>
                  <a:lnTo>
                    <a:pt x="71" y="26"/>
                  </a:lnTo>
                  <a:lnTo>
                    <a:pt x="7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2" name="Freeform 30"/>
            <p:cNvSpPr>
              <a:spLocks/>
            </p:cNvSpPr>
            <p:nvPr/>
          </p:nvSpPr>
          <p:spPr bwMode="auto">
            <a:xfrm>
              <a:off x="5080000" y="1470025"/>
              <a:ext cx="120650" cy="11113"/>
            </a:xfrm>
            <a:custGeom>
              <a:avLst/>
              <a:gdLst>
                <a:gd name="T0" fmla="*/ 0 w 76"/>
                <a:gd name="T1" fmla="*/ 0 h 7"/>
                <a:gd name="T2" fmla="*/ 2147483647 w 76"/>
                <a:gd name="T3" fmla="*/ 0 h 7"/>
                <a:gd name="T4" fmla="*/ 2147483647 w 76"/>
                <a:gd name="T5" fmla="*/ 2147483647 h 7"/>
                <a:gd name="T6" fmla="*/ 2147483647 w 76"/>
                <a:gd name="T7" fmla="*/ 2147483647 h 7"/>
                <a:gd name="T8" fmla="*/ 2147483647 w 76"/>
                <a:gd name="T9" fmla="*/ 2147483647 h 7"/>
                <a:gd name="T10" fmla="*/ 0 w 76"/>
                <a:gd name="T11" fmla="*/ 2147483647 h 7"/>
                <a:gd name="T12" fmla="*/ 0 w 76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7">
                  <a:moveTo>
                    <a:pt x="0" y="0"/>
                  </a:moveTo>
                  <a:lnTo>
                    <a:pt x="1" y="0"/>
                  </a:lnTo>
                  <a:lnTo>
                    <a:pt x="76" y="7"/>
                  </a:lnTo>
                  <a:lnTo>
                    <a:pt x="75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3" name="Freeform 31"/>
            <p:cNvSpPr>
              <a:spLocks/>
            </p:cNvSpPr>
            <p:nvPr/>
          </p:nvSpPr>
          <p:spPr bwMode="auto">
            <a:xfrm>
              <a:off x="4962525" y="1470025"/>
              <a:ext cx="119063" cy="22225"/>
            </a:xfrm>
            <a:custGeom>
              <a:avLst/>
              <a:gdLst>
                <a:gd name="T0" fmla="*/ 2147483647 w 75"/>
                <a:gd name="T1" fmla="*/ 0 h 14"/>
                <a:gd name="T2" fmla="*/ 2147483647 w 75"/>
                <a:gd name="T3" fmla="*/ 0 h 14"/>
                <a:gd name="T4" fmla="*/ 2147483647 w 75"/>
                <a:gd name="T5" fmla="*/ 2147483647 h 14"/>
                <a:gd name="T6" fmla="*/ 2147483647 w 75"/>
                <a:gd name="T7" fmla="*/ 2147483647 h 14"/>
                <a:gd name="T8" fmla="*/ 0 w 75"/>
                <a:gd name="T9" fmla="*/ 2147483647 h 14"/>
                <a:gd name="T10" fmla="*/ 0 w 75"/>
                <a:gd name="T11" fmla="*/ 2147483647 h 14"/>
                <a:gd name="T12" fmla="*/ 2147483647 w 75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14">
                  <a:moveTo>
                    <a:pt x="74" y="0"/>
                  </a:moveTo>
                  <a:lnTo>
                    <a:pt x="75" y="0"/>
                  </a:lnTo>
                  <a:lnTo>
                    <a:pt x="75" y="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4" name="Freeform 32"/>
            <p:cNvSpPr>
              <a:spLocks/>
            </p:cNvSpPr>
            <p:nvPr/>
          </p:nvSpPr>
          <p:spPr bwMode="auto">
            <a:xfrm>
              <a:off x="4875213" y="1490663"/>
              <a:ext cx="88900" cy="31750"/>
            </a:xfrm>
            <a:custGeom>
              <a:avLst/>
              <a:gdLst>
                <a:gd name="T0" fmla="*/ 2147483647 w 56"/>
                <a:gd name="T1" fmla="*/ 0 h 20"/>
                <a:gd name="T2" fmla="*/ 2147483647 w 56"/>
                <a:gd name="T3" fmla="*/ 0 h 20"/>
                <a:gd name="T4" fmla="*/ 2147483647 w 56"/>
                <a:gd name="T5" fmla="*/ 2147483647 h 20"/>
                <a:gd name="T6" fmla="*/ 2147483647 w 56"/>
                <a:gd name="T7" fmla="*/ 2147483647 h 20"/>
                <a:gd name="T8" fmla="*/ 0 w 56"/>
                <a:gd name="T9" fmla="*/ 2147483647 h 20"/>
                <a:gd name="T10" fmla="*/ 0 w 56"/>
                <a:gd name="T11" fmla="*/ 2147483647 h 20"/>
                <a:gd name="T12" fmla="*/ 2147483647 w 56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20">
                  <a:moveTo>
                    <a:pt x="55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5" name="Freeform 33"/>
            <p:cNvSpPr>
              <a:spLocks/>
            </p:cNvSpPr>
            <p:nvPr/>
          </p:nvSpPr>
          <p:spPr bwMode="auto">
            <a:xfrm>
              <a:off x="4783138" y="1522413"/>
              <a:ext cx="95250" cy="53975"/>
            </a:xfrm>
            <a:custGeom>
              <a:avLst/>
              <a:gdLst>
                <a:gd name="T0" fmla="*/ 2147483647 w 60"/>
                <a:gd name="T1" fmla="*/ 0 h 34"/>
                <a:gd name="T2" fmla="*/ 2147483647 w 60"/>
                <a:gd name="T3" fmla="*/ 0 h 34"/>
                <a:gd name="T4" fmla="*/ 2147483647 w 60"/>
                <a:gd name="T5" fmla="*/ 0 h 34"/>
                <a:gd name="T6" fmla="*/ 0 w 60"/>
                <a:gd name="T7" fmla="*/ 2147483647 h 34"/>
                <a:gd name="T8" fmla="*/ 0 w 60"/>
                <a:gd name="T9" fmla="*/ 2147483647 h 34"/>
                <a:gd name="T10" fmla="*/ 0 w 60"/>
                <a:gd name="T11" fmla="*/ 2147483647 h 34"/>
                <a:gd name="T12" fmla="*/ 2147483647 w 60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4">
                  <a:moveTo>
                    <a:pt x="58" y="0"/>
                  </a:moveTo>
                  <a:lnTo>
                    <a:pt x="60" y="0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6" name="Freeform 34"/>
            <p:cNvSpPr>
              <a:spLocks/>
            </p:cNvSpPr>
            <p:nvPr/>
          </p:nvSpPr>
          <p:spPr bwMode="auto">
            <a:xfrm>
              <a:off x="4722813" y="1571625"/>
              <a:ext cx="60325" cy="30163"/>
            </a:xfrm>
            <a:custGeom>
              <a:avLst/>
              <a:gdLst>
                <a:gd name="T0" fmla="*/ 2147483647 w 38"/>
                <a:gd name="T1" fmla="*/ 0 h 19"/>
                <a:gd name="T2" fmla="*/ 2147483647 w 38"/>
                <a:gd name="T3" fmla="*/ 0 h 19"/>
                <a:gd name="T4" fmla="*/ 2147483647 w 38"/>
                <a:gd name="T5" fmla="*/ 2147483647 h 19"/>
                <a:gd name="T6" fmla="*/ 2147483647 w 38"/>
                <a:gd name="T7" fmla="*/ 2147483647 h 19"/>
                <a:gd name="T8" fmla="*/ 0 w 38"/>
                <a:gd name="T9" fmla="*/ 2147483647 h 19"/>
                <a:gd name="T10" fmla="*/ 0 w 38"/>
                <a:gd name="T11" fmla="*/ 2147483647 h 19"/>
                <a:gd name="T12" fmla="*/ 2147483647 w 38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9">
                  <a:moveTo>
                    <a:pt x="38" y="0"/>
                  </a:moveTo>
                  <a:lnTo>
                    <a:pt x="38" y="0"/>
                  </a:lnTo>
                  <a:lnTo>
                    <a:pt x="38" y="3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7" name="Freeform 35"/>
            <p:cNvSpPr>
              <a:spLocks/>
            </p:cNvSpPr>
            <p:nvPr/>
          </p:nvSpPr>
          <p:spPr bwMode="auto">
            <a:xfrm>
              <a:off x="2236788" y="3941763"/>
              <a:ext cx="34925" cy="136525"/>
            </a:xfrm>
            <a:custGeom>
              <a:avLst/>
              <a:gdLst>
                <a:gd name="T0" fmla="*/ 2147483647 w 22"/>
                <a:gd name="T1" fmla="*/ 0 h 86"/>
                <a:gd name="T2" fmla="*/ 2147483647 w 22"/>
                <a:gd name="T3" fmla="*/ 0 h 86"/>
                <a:gd name="T4" fmla="*/ 2147483647 w 22"/>
                <a:gd name="T5" fmla="*/ 2147483647 h 86"/>
                <a:gd name="T6" fmla="*/ 2147483647 w 22"/>
                <a:gd name="T7" fmla="*/ 2147483647 h 86"/>
                <a:gd name="T8" fmla="*/ 0 w 22"/>
                <a:gd name="T9" fmla="*/ 2147483647 h 86"/>
                <a:gd name="T10" fmla="*/ 0 w 22"/>
                <a:gd name="T11" fmla="*/ 2147483647 h 86"/>
                <a:gd name="T12" fmla="*/ 2147483647 w 22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86">
                  <a:moveTo>
                    <a:pt x="20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8" name="Freeform 36"/>
            <p:cNvSpPr>
              <a:spLocks/>
            </p:cNvSpPr>
            <p:nvPr/>
          </p:nvSpPr>
          <p:spPr bwMode="auto">
            <a:xfrm>
              <a:off x="2287588" y="3859213"/>
              <a:ext cx="9525" cy="26988"/>
            </a:xfrm>
            <a:custGeom>
              <a:avLst/>
              <a:gdLst>
                <a:gd name="T0" fmla="*/ 2147483647 w 6"/>
                <a:gd name="T1" fmla="*/ 0 h 17"/>
                <a:gd name="T2" fmla="*/ 2147483647 w 6"/>
                <a:gd name="T3" fmla="*/ 0 h 17"/>
                <a:gd name="T4" fmla="*/ 2147483647 w 6"/>
                <a:gd name="T5" fmla="*/ 2147483647 h 17"/>
                <a:gd name="T6" fmla="*/ 2147483647 w 6"/>
                <a:gd name="T7" fmla="*/ 2147483647 h 17"/>
                <a:gd name="T8" fmla="*/ 0 w 6"/>
                <a:gd name="T9" fmla="*/ 2147483647 h 17"/>
                <a:gd name="T10" fmla="*/ 0 w 6"/>
                <a:gd name="T11" fmla="*/ 2147483647 h 17"/>
                <a:gd name="T12" fmla="*/ 2147483647 w 6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17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9" name="Freeform 37"/>
            <p:cNvSpPr>
              <a:spLocks/>
            </p:cNvSpPr>
            <p:nvPr/>
          </p:nvSpPr>
          <p:spPr bwMode="auto">
            <a:xfrm>
              <a:off x="2314575" y="3702050"/>
              <a:ext cx="39688" cy="106363"/>
            </a:xfrm>
            <a:custGeom>
              <a:avLst/>
              <a:gdLst>
                <a:gd name="T0" fmla="*/ 2147483647 w 25"/>
                <a:gd name="T1" fmla="*/ 0 h 67"/>
                <a:gd name="T2" fmla="*/ 2147483647 w 25"/>
                <a:gd name="T3" fmla="*/ 0 h 67"/>
                <a:gd name="T4" fmla="*/ 2147483647 w 25"/>
                <a:gd name="T5" fmla="*/ 2147483647 h 67"/>
                <a:gd name="T6" fmla="*/ 2147483647 w 25"/>
                <a:gd name="T7" fmla="*/ 2147483647 h 67"/>
                <a:gd name="T8" fmla="*/ 0 w 25"/>
                <a:gd name="T9" fmla="*/ 2147483647 h 67"/>
                <a:gd name="T10" fmla="*/ 0 w 25"/>
                <a:gd name="T11" fmla="*/ 2147483647 h 67"/>
                <a:gd name="T12" fmla="*/ 2147483647 w 25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67">
                  <a:moveTo>
                    <a:pt x="23" y="0"/>
                  </a:moveTo>
                  <a:lnTo>
                    <a:pt x="25" y="0"/>
                  </a:lnTo>
                  <a:lnTo>
                    <a:pt x="25" y="3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0" name="Freeform 38"/>
            <p:cNvSpPr>
              <a:spLocks/>
            </p:cNvSpPr>
            <p:nvPr/>
          </p:nvSpPr>
          <p:spPr bwMode="auto">
            <a:xfrm>
              <a:off x="2351088" y="3670300"/>
              <a:ext cx="17463" cy="36513"/>
            </a:xfrm>
            <a:custGeom>
              <a:avLst/>
              <a:gdLst>
                <a:gd name="T0" fmla="*/ 2147483647 w 11"/>
                <a:gd name="T1" fmla="*/ 0 h 23"/>
                <a:gd name="T2" fmla="*/ 2147483647 w 11"/>
                <a:gd name="T3" fmla="*/ 0 h 23"/>
                <a:gd name="T4" fmla="*/ 2147483647 w 11"/>
                <a:gd name="T5" fmla="*/ 2147483647 h 23"/>
                <a:gd name="T6" fmla="*/ 2147483647 w 11"/>
                <a:gd name="T7" fmla="*/ 2147483647 h 23"/>
                <a:gd name="T8" fmla="*/ 0 w 11"/>
                <a:gd name="T9" fmla="*/ 2147483647 h 23"/>
                <a:gd name="T10" fmla="*/ 0 w 11"/>
                <a:gd name="T11" fmla="*/ 2147483647 h 23"/>
                <a:gd name="T12" fmla="*/ 2147483647 w 11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3">
                  <a:moveTo>
                    <a:pt x="8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1" name="Freeform 39"/>
            <p:cNvSpPr>
              <a:spLocks/>
            </p:cNvSpPr>
            <p:nvPr/>
          </p:nvSpPr>
          <p:spPr bwMode="auto">
            <a:xfrm>
              <a:off x="2390775" y="3587750"/>
              <a:ext cx="14288" cy="30163"/>
            </a:xfrm>
            <a:custGeom>
              <a:avLst/>
              <a:gdLst>
                <a:gd name="T0" fmla="*/ 2147483647 w 9"/>
                <a:gd name="T1" fmla="*/ 0 h 19"/>
                <a:gd name="T2" fmla="*/ 2147483647 w 9"/>
                <a:gd name="T3" fmla="*/ 0 h 19"/>
                <a:gd name="T4" fmla="*/ 2147483647 w 9"/>
                <a:gd name="T5" fmla="*/ 2147483647 h 19"/>
                <a:gd name="T6" fmla="*/ 2147483647 w 9"/>
                <a:gd name="T7" fmla="*/ 2147483647 h 19"/>
                <a:gd name="T8" fmla="*/ 0 w 9"/>
                <a:gd name="T9" fmla="*/ 2147483647 h 19"/>
                <a:gd name="T10" fmla="*/ 0 w 9"/>
                <a:gd name="T11" fmla="*/ 2147483647 h 19"/>
                <a:gd name="T12" fmla="*/ 2147483647 w 9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lnTo>
                    <a:pt x="9" y="0"/>
                  </a:lnTo>
                  <a:lnTo>
                    <a:pt x="9" y="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2" name="Freeform 40"/>
            <p:cNvSpPr>
              <a:spLocks/>
            </p:cNvSpPr>
            <p:nvPr/>
          </p:nvSpPr>
          <p:spPr bwMode="auto">
            <a:xfrm>
              <a:off x="2425700" y="3403600"/>
              <a:ext cx="63500" cy="131763"/>
            </a:xfrm>
            <a:custGeom>
              <a:avLst/>
              <a:gdLst>
                <a:gd name="T0" fmla="*/ 2147483647 w 40"/>
                <a:gd name="T1" fmla="*/ 0 h 83"/>
                <a:gd name="T2" fmla="*/ 2147483647 w 40"/>
                <a:gd name="T3" fmla="*/ 0 h 83"/>
                <a:gd name="T4" fmla="*/ 2147483647 w 40"/>
                <a:gd name="T5" fmla="*/ 2147483647 h 83"/>
                <a:gd name="T6" fmla="*/ 2147483647 w 40"/>
                <a:gd name="T7" fmla="*/ 2147483647 h 83"/>
                <a:gd name="T8" fmla="*/ 0 w 40"/>
                <a:gd name="T9" fmla="*/ 2147483647 h 83"/>
                <a:gd name="T10" fmla="*/ 0 w 40"/>
                <a:gd name="T11" fmla="*/ 2147483647 h 83"/>
                <a:gd name="T12" fmla="*/ 2147483647 w 40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83">
                  <a:moveTo>
                    <a:pt x="38" y="0"/>
                  </a:moveTo>
                  <a:lnTo>
                    <a:pt x="40" y="0"/>
                  </a:lnTo>
                  <a:lnTo>
                    <a:pt x="40" y="2"/>
                  </a:lnTo>
                  <a:lnTo>
                    <a:pt x="4" y="83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3" name="Freeform 41"/>
            <p:cNvSpPr>
              <a:spLocks/>
            </p:cNvSpPr>
            <p:nvPr/>
          </p:nvSpPr>
          <p:spPr bwMode="auto">
            <a:xfrm>
              <a:off x="2495550" y="3316288"/>
              <a:ext cx="6350" cy="31750"/>
            </a:xfrm>
            <a:custGeom>
              <a:avLst/>
              <a:gdLst>
                <a:gd name="T0" fmla="*/ 2147483647 w 4"/>
                <a:gd name="T1" fmla="*/ 0 h 20"/>
                <a:gd name="T2" fmla="*/ 2147483647 w 4"/>
                <a:gd name="T3" fmla="*/ 0 h 20"/>
                <a:gd name="T4" fmla="*/ 2147483647 w 4"/>
                <a:gd name="T5" fmla="*/ 2147483647 h 20"/>
                <a:gd name="T6" fmla="*/ 2147483647 w 4"/>
                <a:gd name="T7" fmla="*/ 2147483647 h 20"/>
                <a:gd name="T8" fmla="*/ 0 w 4"/>
                <a:gd name="T9" fmla="*/ 2147483647 h 20"/>
                <a:gd name="T10" fmla="*/ 0 w 4"/>
                <a:gd name="T11" fmla="*/ 2147483647 h 20"/>
                <a:gd name="T12" fmla="*/ 2147483647 w 4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0">
                  <a:moveTo>
                    <a:pt x="1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4" name="Freeform 42"/>
            <p:cNvSpPr>
              <a:spLocks/>
            </p:cNvSpPr>
            <p:nvPr/>
          </p:nvSpPr>
          <p:spPr bwMode="auto">
            <a:xfrm>
              <a:off x="2500313" y="3135313"/>
              <a:ext cx="6350" cy="130175"/>
            </a:xfrm>
            <a:custGeom>
              <a:avLst/>
              <a:gdLst>
                <a:gd name="T0" fmla="*/ 2147483647 w 4"/>
                <a:gd name="T1" fmla="*/ 0 h 82"/>
                <a:gd name="T2" fmla="*/ 2147483647 w 4"/>
                <a:gd name="T3" fmla="*/ 0 h 82"/>
                <a:gd name="T4" fmla="*/ 2147483647 w 4"/>
                <a:gd name="T5" fmla="*/ 2147483647 h 82"/>
                <a:gd name="T6" fmla="*/ 2147483647 w 4"/>
                <a:gd name="T7" fmla="*/ 2147483647 h 82"/>
                <a:gd name="T8" fmla="*/ 0 w 4"/>
                <a:gd name="T9" fmla="*/ 2147483647 h 82"/>
                <a:gd name="T10" fmla="*/ 0 w 4"/>
                <a:gd name="T11" fmla="*/ 2147483647 h 82"/>
                <a:gd name="T12" fmla="*/ 2147483647 w 4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82">
                  <a:moveTo>
                    <a:pt x="1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5" name="Line 43"/>
            <p:cNvSpPr>
              <a:spLocks noChangeShapeType="1"/>
            </p:cNvSpPr>
            <p:nvPr/>
          </p:nvSpPr>
          <p:spPr bwMode="auto">
            <a:xfrm>
              <a:off x="2506663" y="3051175"/>
              <a:ext cx="0" cy="301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6" name="Freeform 44"/>
            <p:cNvSpPr>
              <a:spLocks/>
            </p:cNvSpPr>
            <p:nvPr/>
          </p:nvSpPr>
          <p:spPr bwMode="auto">
            <a:xfrm>
              <a:off x="2506663" y="2862263"/>
              <a:ext cx="6350" cy="131763"/>
            </a:xfrm>
            <a:custGeom>
              <a:avLst/>
              <a:gdLst>
                <a:gd name="T0" fmla="*/ 2147483647 w 4"/>
                <a:gd name="T1" fmla="*/ 0 h 83"/>
                <a:gd name="T2" fmla="*/ 2147483647 w 4"/>
                <a:gd name="T3" fmla="*/ 0 h 83"/>
                <a:gd name="T4" fmla="*/ 2147483647 w 4"/>
                <a:gd name="T5" fmla="*/ 2147483647 h 83"/>
                <a:gd name="T6" fmla="*/ 2147483647 w 4"/>
                <a:gd name="T7" fmla="*/ 2147483647 h 83"/>
                <a:gd name="T8" fmla="*/ 0 w 4"/>
                <a:gd name="T9" fmla="*/ 2147483647 h 83"/>
                <a:gd name="T10" fmla="*/ 0 w 4"/>
                <a:gd name="T11" fmla="*/ 2147483647 h 83"/>
                <a:gd name="T12" fmla="*/ 2147483647 w 4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83">
                  <a:moveTo>
                    <a:pt x="2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7" name="Line 45"/>
            <p:cNvSpPr>
              <a:spLocks noChangeShapeType="1"/>
            </p:cNvSpPr>
            <p:nvPr/>
          </p:nvSpPr>
          <p:spPr bwMode="auto">
            <a:xfrm>
              <a:off x="2513013" y="2852738"/>
              <a:ext cx="0" cy="285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8" name="Freeform 46"/>
            <p:cNvSpPr>
              <a:spLocks/>
            </p:cNvSpPr>
            <p:nvPr/>
          </p:nvSpPr>
          <p:spPr bwMode="auto">
            <a:xfrm>
              <a:off x="2513013" y="2936875"/>
              <a:ext cx="6350" cy="130175"/>
            </a:xfrm>
            <a:custGeom>
              <a:avLst/>
              <a:gdLst>
                <a:gd name="T0" fmla="*/ 0 w 4"/>
                <a:gd name="T1" fmla="*/ 0 h 82"/>
                <a:gd name="T2" fmla="*/ 2147483647 w 4"/>
                <a:gd name="T3" fmla="*/ 0 h 82"/>
                <a:gd name="T4" fmla="*/ 2147483647 w 4"/>
                <a:gd name="T5" fmla="*/ 2147483647 h 82"/>
                <a:gd name="T6" fmla="*/ 2147483647 w 4"/>
                <a:gd name="T7" fmla="*/ 2147483647 h 82"/>
                <a:gd name="T8" fmla="*/ 0 w 4"/>
                <a:gd name="T9" fmla="*/ 2147483647 h 82"/>
                <a:gd name="T10" fmla="*/ 0 w 4"/>
                <a:gd name="T11" fmla="*/ 2147483647 h 82"/>
                <a:gd name="T12" fmla="*/ 0 w 4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82">
                  <a:moveTo>
                    <a:pt x="0" y="0"/>
                  </a:moveTo>
                  <a:lnTo>
                    <a:pt x="2" y="0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9" name="Line 47"/>
            <p:cNvSpPr>
              <a:spLocks noChangeShapeType="1"/>
            </p:cNvSpPr>
            <p:nvPr/>
          </p:nvSpPr>
          <p:spPr bwMode="auto">
            <a:xfrm>
              <a:off x="2519363" y="3121025"/>
              <a:ext cx="0" cy="301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0" name="Freeform 48"/>
            <p:cNvSpPr>
              <a:spLocks/>
            </p:cNvSpPr>
            <p:nvPr/>
          </p:nvSpPr>
          <p:spPr bwMode="auto">
            <a:xfrm>
              <a:off x="2519363" y="3206750"/>
              <a:ext cx="4763" cy="136525"/>
            </a:xfrm>
            <a:custGeom>
              <a:avLst/>
              <a:gdLst>
                <a:gd name="T0" fmla="*/ 0 w 3"/>
                <a:gd name="T1" fmla="*/ 0 h 86"/>
                <a:gd name="T2" fmla="*/ 2147483647 w 3"/>
                <a:gd name="T3" fmla="*/ 0 h 86"/>
                <a:gd name="T4" fmla="*/ 2147483647 w 3"/>
                <a:gd name="T5" fmla="*/ 2147483647 h 86"/>
                <a:gd name="T6" fmla="*/ 2147483647 w 3"/>
                <a:gd name="T7" fmla="*/ 2147483647 h 86"/>
                <a:gd name="T8" fmla="*/ 2147483647 w 3"/>
                <a:gd name="T9" fmla="*/ 2147483647 h 86"/>
                <a:gd name="T10" fmla="*/ 0 w 3"/>
                <a:gd name="T11" fmla="*/ 2147483647 h 86"/>
                <a:gd name="T12" fmla="*/ 0 w 3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86">
                  <a:moveTo>
                    <a:pt x="0" y="0"/>
                  </a:moveTo>
                  <a:lnTo>
                    <a:pt x="2" y="0"/>
                  </a:lnTo>
                  <a:lnTo>
                    <a:pt x="3" y="85"/>
                  </a:lnTo>
                  <a:lnTo>
                    <a:pt x="3" y="86"/>
                  </a:lnTo>
                  <a:lnTo>
                    <a:pt x="1" y="8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1" name="Freeform 49"/>
            <p:cNvSpPr>
              <a:spLocks/>
            </p:cNvSpPr>
            <p:nvPr/>
          </p:nvSpPr>
          <p:spPr bwMode="auto">
            <a:xfrm>
              <a:off x="2562225" y="3260725"/>
              <a:ext cx="23813" cy="26988"/>
            </a:xfrm>
            <a:custGeom>
              <a:avLst/>
              <a:gdLst>
                <a:gd name="T0" fmla="*/ 2147483647 w 15"/>
                <a:gd name="T1" fmla="*/ 0 h 17"/>
                <a:gd name="T2" fmla="*/ 2147483647 w 15"/>
                <a:gd name="T3" fmla="*/ 0 h 17"/>
                <a:gd name="T4" fmla="*/ 2147483647 w 15"/>
                <a:gd name="T5" fmla="*/ 2147483647 h 17"/>
                <a:gd name="T6" fmla="*/ 2147483647 w 15"/>
                <a:gd name="T7" fmla="*/ 2147483647 h 17"/>
                <a:gd name="T8" fmla="*/ 0 w 15"/>
                <a:gd name="T9" fmla="*/ 2147483647 h 17"/>
                <a:gd name="T10" fmla="*/ 0 w 15"/>
                <a:gd name="T11" fmla="*/ 2147483647 h 17"/>
                <a:gd name="T12" fmla="*/ 2147483647 w 1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7">
                  <a:moveTo>
                    <a:pt x="13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2" name="Freeform 50"/>
            <p:cNvSpPr>
              <a:spLocks/>
            </p:cNvSpPr>
            <p:nvPr/>
          </p:nvSpPr>
          <p:spPr bwMode="auto">
            <a:xfrm>
              <a:off x="2620963" y="3157538"/>
              <a:ext cx="33338" cy="50800"/>
            </a:xfrm>
            <a:custGeom>
              <a:avLst/>
              <a:gdLst>
                <a:gd name="T0" fmla="*/ 2147483647 w 21"/>
                <a:gd name="T1" fmla="*/ 0 h 32"/>
                <a:gd name="T2" fmla="*/ 2147483647 w 21"/>
                <a:gd name="T3" fmla="*/ 0 h 32"/>
                <a:gd name="T4" fmla="*/ 2147483647 w 21"/>
                <a:gd name="T5" fmla="*/ 2147483647 h 32"/>
                <a:gd name="T6" fmla="*/ 2147483647 w 21"/>
                <a:gd name="T7" fmla="*/ 2147483647 h 32"/>
                <a:gd name="T8" fmla="*/ 0 w 21"/>
                <a:gd name="T9" fmla="*/ 2147483647 h 32"/>
                <a:gd name="T10" fmla="*/ 0 w 21"/>
                <a:gd name="T11" fmla="*/ 2147483647 h 32"/>
                <a:gd name="T12" fmla="*/ 2147483647 w 21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32">
                  <a:moveTo>
                    <a:pt x="19" y="0"/>
                  </a:moveTo>
                  <a:lnTo>
                    <a:pt x="21" y="0"/>
                  </a:lnTo>
                  <a:lnTo>
                    <a:pt x="21" y="1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3" name="Freeform 52"/>
            <p:cNvSpPr>
              <a:spLocks/>
            </p:cNvSpPr>
            <p:nvPr/>
          </p:nvSpPr>
          <p:spPr bwMode="auto">
            <a:xfrm>
              <a:off x="4035425" y="2570163"/>
              <a:ext cx="2241550" cy="1508125"/>
            </a:xfrm>
            <a:custGeom>
              <a:avLst/>
              <a:gdLst>
                <a:gd name="T0" fmla="*/ 2147483647 w 1412"/>
                <a:gd name="T1" fmla="*/ 2147483647 h 950"/>
                <a:gd name="T2" fmla="*/ 2147483647 w 1412"/>
                <a:gd name="T3" fmla="*/ 2147483647 h 950"/>
                <a:gd name="T4" fmla="*/ 2147483647 w 1412"/>
                <a:gd name="T5" fmla="*/ 2147483647 h 950"/>
                <a:gd name="T6" fmla="*/ 2147483647 w 1412"/>
                <a:gd name="T7" fmla="*/ 2147483647 h 950"/>
                <a:gd name="T8" fmla="*/ 2147483647 w 1412"/>
                <a:gd name="T9" fmla="*/ 2147483647 h 950"/>
                <a:gd name="T10" fmla="*/ 2147483647 w 1412"/>
                <a:gd name="T11" fmla="*/ 2147483647 h 950"/>
                <a:gd name="T12" fmla="*/ 2147483647 w 1412"/>
                <a:gd name="T13" fmla="*/ 2147483647 h 950"/>
                <a:gd name="T14" fmla="*/ 2147483647 w 1412"/>
                <a:gd name="T15" fmla="*/ 2147483647 h 950"/>
                <a:gd name="T16" fmla="*/ 2147483647 w 1412"/>
                <a:gd name="T17" fmla="*/ 2147483647 h 950"/>
                <a:gd name="T18" fmla="*/ 2147483647 w 1412"/>
                <a:gd name="T19" fmla="*/ 2147483647 h 950"/>
                <a:gd name="T20" fmla="*/ 2147483647 w 1412"/>
                <a:gd name="T21" fmla="*/ 2147483647 h 950"/>
                <a:gd name="T22" fmla="*/ 2147483647 w 1412"/>
                <a:gd name="T23" fmla="*/ 2147483647 h 950"/>
                <a:gd name="T24" fmla="*/ 2147483647 w 1412"/>
                <a:gd name="T25" fmla="*/ 2147483647 h 950"/>
                <a:gd name="T26" fmla="*/ 2147483647 w 1412"/>
                <a:gd name="T27" fmla="*/ 2147483647 h 950"/>
                <a:gd name="T28" fmla="*/ 2147483647 w 1412"/>
                <a:gd name="T29" fmla="*/ 2147483647 h 950"/>
                <a:gd name="T30" fmla="*/ 2147483647 w 1412"/>
                <a:gd name="T31" fmla="*/ 2147483647 h 950"/>
                <a:gd name="T32" fmla="*/ 2147483647 w 1412"/>
                <a:gd name="T33" fmla="*/ 2147483647 h 950"/>
                <a:gd name="T34" fmla="*/ 2147483647 w 1412"/>
                <a:gd name="T35" fmla="*/ 2147483647 h 950"/>
                <a:gd name="T36" fmla="*/ 2147483647 w 1412"/>
                <a:gd name="T37" fmla="*/ 2147483647 h 950"/>
                <a:gd name="T38" fmla="*/ 2147483647 w 1412"/>
                <a:gd name="T39" fmla="*/ 2147483647 h 950"/>
                <a:gd name="T40" fmla="*/ 2147483647 w 1412"/>
                <a:gd name="T41" fmla="*/ 2147483647 h 950"/>
                <a:gd name="T42" fmla="*/ 2147483647 w 1412"/>
                <a:gd name="T43" fmla="*/ 2147483647 h 950"/>
                <a:gd name="T44" fmla="*/ 2147483647 w 1412"/>
                <a:gd name="T45" fmla="*/ 2147483647 h 950"/>
                <a:gd name="T46" fmla="*/ 2147483647 w 1412"/>
                <a:gd name="T47" fmla="*/ 2147483647 h 950"/>
                <a:gd name="T48" fmla="*/ 2147483647 w 1412"/>
                <a:gd name="T49" fmla="*/ 2147483647 h 950"/>
                <a:gd name="T50" fmla="*/ 2147483647 w 1412"/>
                <a:gd name="T51" fmla="*/ 2147483647 h 950"/>
                <a:gd name="T52" fmla="*/ 2147483647 w 1412"/>
                <a:gd name="T53" fmla="*/ 2147483647 h 950"/>
                <a:gd name="T54" fmla="*/ 2147483647 w 1412"/>
                <a:gd name="T55" fmla="*/ 2147483647 h 950"/>
                <a:gd name="T56" fmla="*/ 2147483647 w 1412"/>
                <a:gd name="T57" fmla="*/ 2147483647 h 950"/>
                <a:gd name="T58" fmla="*/ 2147483647 w 1412"/>
                <a:gd name="T59" fmla="*/ 2147483647 h 950"/>
                <a:gd name="T60" fmla="*/ 2147483647 w 1412"/>
                <a:gd name="T61" fmla="*/ 2147483647 h 950"/>
                <a:gd name="T62" fmla="*/ 2147483647 w 1412"/>
                <a:gd name="T63" fmla="*/ 2147483647 h 950"/>
                <a:gd name="T64" fmla="*/ 2147483647 w 1412"/>
                <a:gd name="T65" fmla="*/ 2147483647 h 950"/>
                <a:gd name="T66" fmla="*/ 2147483647 w 1412"/>
                <a:gd name="T67" fmla="*/ 2147483647 h 950"/>
                <a:gd name="T68" fmla="*/ 2147483647 w 1412"/>
                <a:gd name="T69" fmla="*/ 2147483647 h 950"/>
                <a:gd name="T70" fmla="*/ 2147483647 w 1412"/>
                <a:gd name="T71" fmla="*/ 2147483647 h 950"/>
                <a:gd name="T72" fmla="*/ 2147483647 w 1412"/>
                <a:gd name="T73" fmla="*/ 2147483647 h 950"/>
                <a:gd name="T74" fmla="*/ 2147483647 w 1412"/>
                <a:gd name="T75" fmla="*/ 2147483647 h 950"/>
                <a:gd name="T76" fmla="*/ 2147483647 w 1412"/>
                <a:gd name="T77" fmla="*/ 2147483647 h 950"/>
                <a:gd name="T78" fmla="*/ 2147483647 w 1412"/>
                <a:gd name="T79" fmla="*/ 2147483647 h 950"/>
                <a:gd name="T80" fmla="*/ 2147483647 w 1412"/>
                <a:gd name="T81" fmla="*/ 2147483647 h 950"/>
                <a:gd name="T82" fmla="*/ 2147483647 w 1412"/>
                <a:gd name="T83" fmla="*/ 2147483647 h 950"/>
                <a:gd name="T84" fmla="*/ 2147483647 w 1412"/>
                <a:gd name="T85" fmla="*/ 2147483647 h 950"/>
                <a:gd name="T86" fmla="*/ 2147483647 w 1412"/>
                <a:gd name="T87" fmla="*/ 2147483647 h 950"/>
                <a:gd name="T88" fmla="*/ 2147483647 w 1412"/>
                <a:gd name="T89" fmla="*/ 2147483647 h 950"/>
                <a:gd name="T90" fmla="*/ 2147483647 w 1412"/>
                <a:gd name="T91" fmla="*/ 2147483647 h 950"/>
                <a:gd name="T92" fmla="*/ 2147483647 w 1412"/>
                <a:gd name="T93" fmla="*/ 2147483647 h 950"/>
                <a:gd name="T94" fmla="*/ 2147483647 w 1412"/>
                <a:gd name="T95" fmla="*/ 2147483647 h 950"/>
                <a:gd name="T96" fmla="*/ 2147483647 w 1412"/>
                <a:gd name="T97" fmla="*/ 2147483647 h 950"/>
                <a:gd name="T98" fmla="*/ 2147483647 w 1412"/>
                <a:gd name="T99" fmla="*/ 2147483647 h 950"/>
                <a:gd name="T100" fmla="*/ 2147483647 w 1412"/>
                <a:gd name="T101" fmla="*/ 2147483647 h 950"/>
                <a:gd name="T102" fmla="*/ 2147483647 w 1412"/>
                <a:gd name="T103" fmla="*/ 2147483647 h 950"/>
                <a:gd name="T104" fmla="*/ 2147483647 w 1412"/>
                <a:gd name="T105" fmla="*/ 2147483647 h 950"/>
                <a:gd name="T106" fmla="*/ 2147483647 w 1412"/>
                <a:gd name="T107" fmla="*/ 2147483647 h 950"/>
                <a:gd name="T108" fmla="*/ 2147483647 w 1412"/>
                <a:gd name="T109" fmla="*/ 2147483647 h 950"/>
                <a:gd name="T110" fmla="*/ 2147483647 w 1412"/>
                <a:gd name="T111" fmla="*/ 2147483647 h 950"/>
                <a:gd name="T112" fmla="*/ 2147483647 w 1412"/>
                <a:gd name="T113" fmla="*/ 2147483647 h 950"/>
                <a:gd name="T114" fmla="*/ 2147483647 w 1412"/>
                <a:gd name="T115" fmla="*/ 2147483647 h 950"/>
                <a:gd name="T116" fmla="*/ 2147483647 w 1412"/>
                <a:gd name="T117" fmla="*/ 2147483647 h 950"/>
                <a:gd name="T118" fmla="*/ 2147483647 w 1412"/>
                <a:gd name="T119" fmla="*/ 2147483647 h 950"/>
                <a:gd name="T120" fmla="*/ 2147483647 w 1412"/>
                <a:gd name="T121" fmla="*/ 2147483647 h 950"/>
                <a:gd name="T122" fmla="*/ 2147483647 w 1412"/>
                <a:gd name="T123" fmla="*/ 2147483647 h 9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12" h="950">
                  <a:moveTo>
                    <a:pt x="28" y="0"/>
                  </a:moveTo>
                  <a:lnTo>
                    <a:pt x="53" y="0"/>
                  </a:lnTo>
                  <a:lnTo>
                    <a:pt x="53" y="2"/>
                  </a:lnTo>
                  <a:lnTo>
                    <a:pt x="61" y="2"/>
                  </a:lnTo>
                  <a:lnTo>
                    <a:pt x="61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92" y="8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14"/>
                  </a:lnTo>
                  <a:lnTo>
                    <a:pt x="118" y="14"/>
                  </a:lnTo>
                  <a:lnTo>
                    <a:pt x="118" y="15"/>
                  </a:lnTo>
                  <a:lnTo>
                    <a:pt x="124" y="15"/>
                  </a:lnTo>
                  <a:lnTo>
                    <a:pt x="124" y="17"/>
                  </a:lnTo>
                  <a:lnTo>
                    <a:pt x="134" y="17"/>
                  </a:lnTo>
                  <a:lnTo>
                    <a:pt x="134" y="20"/>
                  </a:lnTo>
                  <a:lnTo>
                    <a:pt x="139" y="20"/>
                  </a:lnTo>
                  <a:lnTo>
                    <a:pt x="139" y="22"/>
                  </a:lnTo>
                  <a:lnTo>
                    <a:pt x="147" y="22"/>
                  </a:lnTo>
                  <a:lnTo>
                    <a:pt x="147" y="23"/>
                  </a:lnTo>
                  <a:lnTo>
                    <a:pt x="156" y="23"/>
                  </a:lnTo>
                  <a:lnTo>
                    <a:pt x="156" y="25"/>
                  </a:lnTo>
                  <a:lnTo>
                    <a:pt x="159" y="25"/>
                  </a:lnTo>
                  <a:lnTo>
                    <a:pt x="159" y="27"/>
                  </a:lnTo>
                  <a:lnTo>
                    <a:pt x="170" y="27"/>
                  </a:lnTo>
                  <a:lnTo>
                    <a:pt x="170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82" y="31"/>
                  </a:lnTo>
                  <a:lnTo>
                    <a:pt x="182" y="33"/>
                  </a:lnTo>
                  <a:lnTo>
                    <a:pt x="188" y="33"/>
                  </a:lnTo>
                  <a:lnTo>
                    <a:pt x="188" y="35"/>
                  </a:lnTo>
                  <a:lnTo>
                    <a:pt x="195" y="35"/>
                  </a:lnTo>
                  <a:lnTo>
                    <a:pt x="195" y="37"/>
                  </a:lnTo>
                  <a:lnTo>
                    <a:pt x="200" y="37"/>
                  </a:lnTo>
                  <a:lnTo>
                    <a:pt x="200" y="39"/>
                  </a:lnTo>
                  <a:lnTo>
                    <a:pt x="205" y="39"/>
                  </a:lnTo>
                  <a:lnTo>
                    <a:pt x="205" y="40"/>
                  </a:lnTo>
                  <a:lnTo>
                    <a:pt x="212" y="40"/>
                  </a:lnTo>
                  <a:lnTo>
                    <a:pt x="212" y="42"/>
                  </a:lnTo>
                  <a:lnTo>
                    <a:pt x="220" y="42"/>
                  </a:lnTo>
                  <a:lnTo>
                    <a:pt x="220" y="45"/>
                  </a:lnTo>
                  <a:lnTo>
                    <a:pt x="224" y="45"/>
                  </a:lnTo>
                  <a:lnTo>
                    <a:pt x="224" y="47"/>
                  </a:lnTo>
                  <a:lnTo>
                    <a:pt x="230" y="47"/>
                  </a:lnTo>
                  <a:lnTo>
                    <a:pt x="230" y="48"/>
                  </a:lnTo>
                  <a:lnTo>
                    <a:pt x="237" y="48"/>
                  </a:lnTo>
                  <a:lnTo>
                    <a:pt x="237" y="50"/>
                  </a:lnTo>
                  <a:lnTo>
                    <a:pt x="243" y="50"/>
                  </a:lnTo>
                  <a:lnTo>
                    <a:pt x="243" y="53"/>
                  </a:lnTo>
                  <a:lnTo>
                    <a:pt x="248" y="53"/>
                  </a:lnTo>
                  <a:lnTo>
                    <a:pt x="248" y="54"/>
                  </a:lnTo>
                  <a:lnTo>
                    <a:pt x="253" y="54"/>
                  </a:lnTo>
                  <a:lnTo>
                    <a:pt x="253" y="56"/>
                  </a:lnTo>
                  <a:lnTo>
                    <a:pt x="259" y="56"/>
                  </a:lnTo>
                  <a:lnTo>
                    <a:pt x="259" y="58"/>
                  </a:lnTo>
                  <a:lnTo>
                    <a:pt x="263" y="58"/>
                  </a:lnTo>
                  <a:lnTo>
                    <a:pt x="263" y="61"/>
                  </a:lnTo>
                  <a:lnTo>
                    <a:pt x="267" y="61"/>
                  </a:lnTo>
                  <a:lnTo>
                    <a:pt x="267" y="62"/>
                  </a:lnTo>
                  <a:lnTo>
                    <a:pt x="272" y="62"/>
                  </a:lnTo>
                  <a:lnTo>
                    <a:pt x="272" y="64"/>
                  </a:lnTo>
                  <a:lnTo>
                    <a:pt x="278" y="64"/>
                  </a:lnTo>
                  <a:lnTo>
                    <a:pt x="278" y="65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8" y="67"/>
                  </a:lnTo>
                  <a:lnTo>
                    <a:pt x="288" y="70"/>
                  </a:lnTo>
                  <a:lnTo>
                    <a:pt x="294" y="70"/>
                  </a:lnTo>
                  <a:lnTo>
                    <a:pt x="294" y="71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303" y="73"/>
                  </a:lnTo>
                  <a:lnTo>
                    <a:pt x="303" y="75"/>
                  </a:lnTo>
                  <a:lnTo>
                    <a:pt x="308" y="75"/>
                  </a:lnTo>
                  <a:lnTo>
                    <a:pt x="308" y="77"/>
                  </a:lnTo>
                  <a:lnTo>
                    <a:pt x="313" y="77"/>
                  </a:lnTo>
                  <a:lnTo>
                    <a:pt x="313" y="79"/>
                  </a:lnTo>
                  <a:lnTo>
                    <a:pt x="319" y="79"/>
                  </a:lnTo>
                  <a:lnTo>
                    <a:pt x="319" y="81"/>
                  </a:lnTo>
                  <a:lnTo>
                    <a:pt x="322" y="81"/>
                  </a:lnTo>
                  <a:lnTo>
                    <a:pt x="322" y="83"/>
                  </a:lnTo>
                  <a:lnTo>
                    <a:pt x="327" y="83"/>
                  </a:lnTo>
                  <a:lnTo>
                    <a:pt x="327" y="85"/>
                  </a:lnTo>
                  <a:lnTo>
                    <a:pt x="330" y="85"/>
                  </a:lnTo>
                  <a:lnTo>
                    <a:pt x="330" y="87"/>
                  </a:lnTo>
                  <a:lnTo>
                    <a:pt x="336" y="87"/>
                  </a:lnTo>
                  <a:lnTo>
                    <a:pt x="336" y="89"/>
                  </a:lnTo>
                  <a:lnTo>
                    <a:pt x="342" y="89"/>
                  </a:lnTo>
                  <a:lnTo>
                    <a:pt x="342" y="91"/>
                  </a:lnTo>
                  <a:lnTo>
                    <a:pt x="345" y="91"/>
                  </a:lnTo>
                  <a:lnTo>
                    <a:pt x="345" y="93"/>
                  </a:lnTo>
                  <a:lnTo>
                    <a:pt x="351" y="93"/>
                  </a:lnTo>
                  <a:lnTo>
                    <a:pt x="351" y="95"/>
                  </a:lnTo>
                  <a:lnTo>
                    <a:pt x="354" y="95"/>
                  </a:lnTo>
                  <a:lnTo>
                    <a:pt x="354" y="96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65" y="98"/>
                  </a:lnTo>
                  <a:lnTo>
                    <a:pt x="365" y="101"/>
                  </a:lnTo>
                  <a:lnTo>
                    <a:pt x="368" y="101"/>
                  </a:lnTo>
                  <a:lnTo>
                    <a:pt x="368" y="103"/>
                  </a:lnTo>
                  <a:lnTo>
                    <a:pt x="372" y="103"/>
                  </a:lnTo>
                  <a:lnTo>
                    <a:pt x="372" y="104"/>
                  </a:lnTo>
                  <a:lnTo>
                    <a:pt x="377" y="104"/>
                  </a:lnTo>
                  <a:lnTo>
                    <a:pt x="377" y="106"/>
                  </a:lnTo>
                  <a:lnTo>
                    <a:pt x="381" y="106"/>
                  </a:lnTo>
                  <a:lnTo>
                    <a:pt x="381" y="109"/>
                  </a:lnTo>
                  <a:lnTo>
                    <a:pt x="386" y="109"/>
                  </a:lnTo>
                  <a:lnTo>
                    <a:pt x="386" y="110"/>
                  </a:lnTo>
                  <a:lnTo>
                    <a:pt x="390" y="110"/>
                  </a:lnTo>
                  <a:lnTo>
                    <a:pt x="390" y="112"/>
                  </a:lnTo>
                  <a:lnTo>
                    <a:pt x="394" y="112"/>
                  </a:lnTo>
                  <a:lnTo>
                    <a:pt x="394" y="114"/>
                  </a:lnTo>
                  <a:lnTo>
                    <a:pt x="399" y="114"/>
                  </a:lnTo>
                  <a:lnTo>
                    <a:pt x="399" y="117"/>
                  </a:lnTo>
                  <a:lnTo>
                    <a:pt x="402" y="117"/>
                  </a:lnTo>
                  <a:lnTo>
                    <a:pt x="402" y="118"/>
                  </a:lnTo>
                  <a:lnTo>
                    <a:pt x="408" y="118"/>
                  </a:lnTo>
                  <a:lnTo>
                    <a:pt x="408" y="120"/>
                  </a:lnTo>
                  <a:lnTo>
                    <a:pt x="410" y="120"/>
                  </a:lnTo>
                  <a:lnTo>
                    <a:pt x="410" y="121"/>
                  </a:lnTo>
                  <a:lnTo>
                    <a:pt x="414" y="121"/>
                  </a:lnTo>
                  <a:lnTo>
                    <a:pt x="414" y="123"/>
                  </a:lnTo>
                  <a:lnTo>
                    <a:pt x="419" y="123"/>
                  </a:lnTo>
                  <a:lnTo>
                    <a:pt x="419" y="126"/>
                  </a:lnTo>
                  <a:lnTo>
                    <a:pt x="423" y="126"/>
                  </a:lnTo>
                  <a:lnTo>
                    <a:pt x="423" y="128"/>
                  </a:lnTo>
                  <a:lnTo>
                    <a:pt x="426" y="128"/>
                  </a:lnTo>
                  <a:lnTo>
                    <a:pt x="426" y="129"/>
                  </a:lnTo>
                  <a:lnTo>
                    <a:pt x="432" y="129"/>
                  </a:lnTo>
                  <a:lnTo>
                    <a:pt x="432" y="131"/>
                  </a:lnTo>
                  <a:lnTo>
                    <a:pt x="435" y="131"/>
                  </a:lnTo>
                  <a:lnTo>
                    <a:pt x="435" y="132"/>
                  </a:lnTo>
                  <a:lnTo>
                    <a:pt x="441" y="132"/>
                  </a:lnTo>
                  <a:lnTo>
                    <a:pt x="441" y="135"/>
                  </a:lnTo>
                  <a:lnTo>
                    <a:pt x="445" y="135"/>
                  </a:lnTo>
                  <a:lnTo>
                    <a:pt x="445" y="137"/>
                  </a:lnTo>
                  <a:lnTo>
                    <a:pt x="448" y="137"/>
                  </a:lnTo>
                  <a:lnTo>
                    <a:pt x="448" y="139"/>
                  </a:lnTo>
                  <a:lnTo>
                    <a:pt x="451" y="139"/>
                  </a:lnTo>
                  <a:lnTo>
                    <a:pt x="451" y="140"/>
                  </a:lnTo>
                  <a:lnTo>
                    <a:pt x="455" y="140"/>
                  </a:lnTo>
                  <a:lnTo>
                    <a:pt x="455" y="143"/>
                  </a:lnTo>
                  <a:lnTo>
                    <a:pt x="460" y="143"/>
                  </a:lnTo>
                  <a:lnTo>
                    <a:pt x="460" y="145"/>
                  </a:lnTo>
                  <a:lnTo>
                    <a:pt x="464" y="145"/>
                  </a:lnTo>
                  <a:lnTo>
                    <a:pt x="464" y="146"/>
                  </a:lnTo>
                  <a:lnTo>
                    <a:pt x="467" y="146"/>
                  </a:lnTo>
                  <a:lnTo>
                    <a:pt x="467" y="148"/>
                  </a:lnTo>
                  <a:lnTo>
                    <a:pt x="471" y="148"/>
                  </a:lnTo>
                  <a:lnTo>
                    <a:pt x="471" y="151"/>
                  </a:lnTo>
                  <a:lnTo>
                    <a:pt x="474" y="151"/>
                  </a:lnTo>
                  <a:lnTo>
                    <a:pt x="474" y="152"/>
                  </a:lnTo>
                  <a:lnTo>
                    <a:pt x="480" y="152"/>
                  </a:lnTo>
                  <a:lnTo>
                    <a:pt x="480" y="154"/>
                  </a:lnTo>
                  <a:lnTo>
                    <a:pt x="483" y="154"/>
                  </a:lnTo>
                  <a:lnTo>
                    <a:pt x="483" y="156"/>
                  </a:lnTo>
                  <a:lnTo>
                    <a:pt x="487" y="156"/>
                  </a:lnTo>
                  <a:lnTo>
                    <a:pt x="487" y="158"/>
                  </a:lnTo>
                  <a:lnTo>
                    <a:pt x="492" y="158"/>
                  </a:lnTo>
                  <a:lnTo>
                    <a:pt x="492" y="160"/>
                  </a:lnTo>
                  <a:lnTo>
                    <a:pt x="495" y="160"/>
                  </a:lnTo>
                  <a:lnTo>
                    <a:pt x="495" y="162"/>
                  </a:lnTo>
                  <a:lnTo>
                    <a:pt x="499" y="162"/>
                  </a:lnTo>
                  <a:lnTo>
                    <a:pt x="499" y="164"/>
                  </a:lnTo>
                  <a:lnTo>
                    <a:pt x="503" y="164"/>
                  </a:lnTo>
                  <a:lnTo>
                    <a:pt x="503" y="166"/>
                  </a:lnTo>
                  <a:lnTo>
                    <a:pt x="506" y="166"/>
                  </a:lnTo>
                  <a:lnTo>
                    <a:pt x="506" y="168"/>
                  </a:lnTo>
                  <a:lnTo>
                    <a:pt x="512" y="168"/>
                  </a:lnTo>
                  <a:lnTo>
                    <a:pt x="512" y="170"/>
                  </a:lnTo>
                  <a:lnTo>
                    <a:pt x="515" y="170"/>
                  </a:lnTo>
                  <a:lnTo>
                    <a:pt x="515" y="172"/>
                  </a:lnTo>
                  <a:lnTo>
                    <a:pt x="519" y="172"/>
                  </a:lnTo>
                  <a:lnTo>
                    <a:pt x="519" y="174"/>
                  </a:lnTo>
                  <a:lnTo>
                    <a:pt x="522" y="174"/>
                  </a:lnTo>
                  <a:lnTo>
                    <a:pt x="522" y="176"/>
                  </a:lnTo>
                  <a:lnTo>
                    <a:pt x="527" y="176"/>
                  </a:lnTo>
                  <a:lnTo>
                    <a:pt x="527" y="177"/>
                  </a:lnTo>
                  <a:lnTo>
                    <a:pt x="529" y="177"/>
                  </a:lnTo>
                  <a:lnTo>
                    <a:pt x="529" y="179"/>
                  </a:lnTo>
                  <a:lnTo>
                    <a:pt x="532" y="179"/>
                  </a:lnTo>
                  <a:lnTo>
                    <a:pt x="532" y="182"/>
                  </a:lnTo>
                  <a:lnTo>
                    <a:pt x="537" y="182"/>
                  </a:lnTo>
                  <a:lnTo>
                    <a:pt x="537" y="184"/>
                  </a:lnTo>
                  <a:lnTo>
                    <a:pt x="541" y="184"/>
                  </a:lnTo>
                  <a:lnTo>
                    <a:pt x="541" y="185"/>
                  </a:lnTo>
                  <a:lnTo>
                    <a:pt x="545" y="185"/>
                  </a:lnTo>
                  <a:lnTo>
                    <a:pt x="545" y="187"/>
                  </a:lnTo>
                  <a:lnTo>
                    <a:pt x="549" y="187"/>
                  </a:lnTo>
                  <a:lnTo>
                    <a:pt x="549" y="190"/>
                  </a:lnTo>
                  <a:lnTo>
                    <a:pt x="553" y="190"/>
                  </a:lnTo>
                  <a:lnTo>
                    <a:pt x="553" y="191"/>
                  </a:lnTo>
                  <a:lnTo>
                    <a:pt x="556" y="191"/>
                  </a:lnTo>
                  <a:lnTo>
                    <a:pt x="556" y="193"/>
                  </a:lnTo>
                  <a:lnTo>
                    <a:pt x="560" y="193"/>
                  </a:lnTo>
                  <a:lnTo>
                    <a:pt x="560" y="195"/>
                  </a:lnTo>
                  <a:lnTo>
                    <a:pt x="563" y="195"/>
                  </a:lnTo>
                  <a:lnTo>
                    <a:pt x="563" y="198"/>
                  </a:lnTo>
                  <a:lnTo>
                    <a:pt x="569" y="198"/>
                  </a:lnTo>
                  <a:lnTo>
                    <a:pt x="569" y="199"/>
                  </a:lnTo>
                  <a:lnTo>
                    <a:pt x="572" y="199"/>
                  </a:lnTo>
                  <a:lnTo>
                    <a:pt x="572" y="201"/>
                  </a:lnTo>
                  <a:lnTo>
                    <a:pt x="576" y="201"/>
                  </a:lnTo>
                  <a:lnTo>
                    <a:pt x="576" y="202"/>
                  </a:lnTo>
                  <a:lnTo>
                    <a:pt x="578" y="202"/>
                  </a:lnTo>
                  <a:lnTo>
                    <a:pt x="578" y="204"/>
                  </a:lnTo>
                  <a:lnTo>
                    <a:pt x="583" y="204"/>
                  </a:lnTo>
                  <a:lnTo>
                    <a:pt x="583" y="207"/>
                  </a:lnTo>
                  <a:lnTo>
                    <a:pt x="586" y="207"/>
                  </a:lnTo>
                  <a:lnTo>
                    <a:pt x="586" y="208"/>
                  </a:lnTo>
                  <a:lnTo>
                    <a:pt x="589" y="208"/>
                  </a:lnTo>
                  <a:lnTo>
                    <a:pt x="589" y="210"/>
                  </a:lnTo>
                  <a:lnTo>
                    <a:pt x="593" y="210"/>
                  </a:lnTo>
                  <a:lnTo>
                    <a:pt x="593" y="212"/>
                  </a:lnTo>
                  <a:lnTo>
                    <a:pt x="596" y="212"/>
                  </a:lnTo>
                  <a:lnTo>
                    <a:pt x="596" y="214"/>
                  </a:lnTo>
                  <a:lnTo>
                    <a:pt x="601" y="214"/>
                  </a:lnTo>
                  <a:lnTo>
                    <a:pt x="601" y="216"/>
                  </a:lnTo>
                  <a:lnTo>
                    <a:pt x="604" y="216"/>
                  </a:lnTo>
                  <a:lnTo>
                    <a:pt x="604" y="218"/>
                  </a:lnTo>
                  <a:lnTo>
                    <a:pt x="608" y="218"/>
                  </a:lnTo>
                  <a:lnTo>
                    <a:pt x="608" y="220"/>
                  </a:lnTo>
                  <a:lnTo>
                    <a:pt x="611" y="220"/>
                  </a:lnTo>
                  <a:lnTo>
                    <a:pt x="611" y="222"/>
                  </a:lnTo>
                  <a:lnTo>
                    <a:pt x="616" y="222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8" y="226"/>
                  </a:lnTo>
                  <a:lnTo>
                    <a:pt x="624" y="226"/>
                  </a:lnTo>
                  <a:lnTo>
                    <a:pt x="624" y="227"/>
                  </a:lnTo>
                  <a:lnTo>
                    <a:pt x="627" y="227"/>
                  </a:lnTo>
                  <a:lnTo>
                    <a:pt x="627" y="229"/>
                  </a:lnTo>
                  <a:lnTo>
                    <a:pt x="630" y="229"/>
                  </a:lnTo>
                  <a:lnTo>
                    <a:pt x="630" y="232"/>
                  </a:lnTo>
                  <a:lnTo>
                    <a:pt x="634" y="232"/>
                  </a:lnTo>
                  <a:lnTo>
                    <a:pt x="634" y="233"/>
                  </a:lnTo>
                  <a:lnTo>
                    <a:pt x="637" y="233"/>
                  </a:lnTo>
                  <a:lnTo>
                    <a:pt x="637" y="235"/>
                  </a:lnTo>
                  <a:lnTo>
                    <a:pt x="642" y="235"/>
                  </a:lnTo>
                  <a:lnTo>
                    <a:pt x="642" y="237"/>
                  </a:lnTo>
                  <a:lnTo>
                    <a:pt x="645" y="237"/>
                  </a:lnTo>
                  <a:lnTo>
                    <a:pt x="645" y="239"/>
                  </a:lnTo>
                  <a:lnTo>
                    <a:pt x="648" y="239"/>
                  </a:lnTo>
                  <a:lnTo>
                    <a:pt x="648" y="241"/>
                  </a:lnTo>
                  <a:lnTo>
                    <a:pt x="652" y="241"/>
                  </a:lnTo>
                  <a:lnTo>
                    <a:pt x="652" y="243"/>
                  </a:lnTo>
                  <a:lnTo>
                    <a:pt x="656" y="243"/>
                  </a:lnTo>
                  <a:lnTo>
                    <a:pt x="656" y="245"/>
                  </a:lnTo>
                  <a:lnTo>
                    <a:pt x="659" y="245"/>
                  </a:lnTo>
                  <a:lnTo>
                    <a:pt x="659" y="247"/>
                  </a:lnTo>
                  <a:lnTo>
                    <a:pt x="662" y="247"/>
                  </a:lnTo>
                  <a:lnTo>
                    <a:pt x="662" y="249"/>
                  </a:lnTo>
                  <a:lnTo>
                    <a:pt x="666" y="249"/>
                  </a:lnTo>
                  <a:lnTo>
                    <a:pt x="666" y="251"/>
                  </a:lnTo>
                  <a:lnTo>
                    <a:pt x="672" y="251"/>
                  </a:lnTo>
                  <a:lnTo>
                    <a:pt x="672" y="253"/>
                  </a:lnTo>
                  <a:lnTo>
                    <a:pt x="673" y="253"/>
                  </a:lnTo>
                  <a:lnTo>
                    <a:pt x="673" y="255"/>
                  </a:lnTo>
                  <a:lnTo>
                    <a:pt x="676" y="255"/>
                  </a:lnTo>
                  <a:lnTo>
                    <a:pt x="676" y="257"/>
                  </a:lnTo>
                  <a:lnTo>
                    <a:pt x="682" y="257"/>
                  </a:lnTo>
                  <a:lnTo>
                    <a:pt x="682" y="258"/>
                  </a:lnTo>
                  <a:lnTo>
                    <a:pt x="685" y="258"/>
                  </a:lnTo>
                  <a:lnTo>
                    <a:pt x="685" y="260"/>
                  </a:lnTo>
                  <a:lnTo>
                    <a:pt x="689" y="260"/>
                  </a:lnTo>
                  <a:lnTo>
                    <a:pt x="689" y="261"/>
                  </a:lnTo>
                  <a:lnTo>
                    <a:pt x="692" y="261"/>
                  </a:lnTo>
                  <a:lnTo>
                    <a:pt x="692" y="265"/>
                  </a:lnTo>
                  <a:lnTo>
                    <a:pt x="696" y="265"/>
                  </a:lnTo>
                  <a:lnTo>
                    <a:pt x="696" y="266"/>
                  </a:lnTo>
                  <a:lnTo>
                    <a:pt x="699" y="266"/>
                  </a:lnTo>
                  <a:lnTo>
                    <a:pt x="699" y="268"/>
                  </a:lnTo>
                  <a:lnTo>
                    <a:pt x="704" y="268"/>
                  </a:lnTo>
                  <a:lnTo>
                    <a:pt x="704" y="271"/>
                  </a:lnTo>
                  <a:lnTo>
                    <a:pt x="707" y="271"/>
                  </a:lnTo>
                  <a:lnTo>
                    <a:pt x="707" y="272"/>
                  </a:lnTo>
                  <a:lnTo>
                    <a:pt x="708" y="272"/>
                  </a:lnTo>
                  <a:lnTo>
                    <a:pt x="708" y="274"/>
                  </a:lnTo>
                  <a:lnTo>
                    <a:pt x="714" y="274"/>
                  </a:lnTo>
                  <a:lnTo>
                    <a:pt x="714" y="276"/>
                  </a:lnTo>
                  <a:lnTo>
                    <a:pt x="717" y="276"/>
                  </a:lnTo>
                  <a:lnTo>
                    <a:pt x="717" y="279"/>
                  </a:lnTo>
                  <a:lnTo>
                    <a:pt x="721" y="279"/>
                  </a:lnTo>
                  <a:lnTo>
                    <a:pt x="721" y="280"/>
                  </a:lnTo>
                  <a:lnTo>
                    <a:pt x="724" y="280"/>
                  </a:lnTo>
                  <a:lnTo>
                    <a:pt x="724" y="282"/>
                  </a:lnTo>
                  <a:lnTo>
                    <a:pt x="729" y="282"/>
                  </a:lnTo>
                  <a:lnTo>
                    <a:pt x="729" y="283"/>
                  </a:lnTo>
                  <a:lnTo>
                    <a:pt x="731" y="283"/>
                  </a:lnTo>
                  <a:lnTo>
                    <a:pt x="731" y="285"/>
                  </a:lnTo>
                  <a:lnTo>
                    <a:pt x="734" y="285"/>
                  </a:lnTo>
                  <a:lnTo>
                    <a:pt x="734" y="288"/>
                  </a:lnTo>
                  <a:lnTo>
                    <a:pt x="739" y="288"/>
                  </a:lnTo>
                  <a:lnTo>
                    <a:pt x="739" y="289"/>
                  </a:lnTo>
                  <a:lnTo>
                    <a:pt x="742" y="289"/>
                  </a:lnTo>
                  <a:lnTo>
                    <a:pt x="742" y="291"/>
                  </a:lnTo>
                  <a:lnTo>
                    <a:pt x="746" y="291"/>
                  </a:lnTo>
                  <a:lnTo>
                    <a:pt x="746" y="293"/>
                  </a:lnTo>
                  <a:lnTo>
                    <a:pt x="749" y="293"/>
                  </a:lnTo>
                  <a:lnTo>
                    <a:pt x="749" y="295"/>
                  </a:lnTo>
                  <a:lnTo>
                    <a:pt x="753" y="295"/>
                  </a:lnTo>
                  <a:lnTo>
                    <a:pt x="753" y="297"/>
                  </a:lnTo>
                  <a:lnTo>
                    <a:pt x="756" y="297"/>
                  </a:lnTo>
                  <a:lnTo>
                    <a:pt x="756" y="299"/>
                  </a:lnTo>
                  <a:lnTo>
                    <a:pt x="761" y="299"/>
                  </a:lnTo>
                  <a:lnTo>
                    <a:pt x="761" y="301"/>
                  </a:lnTo>
                  <a:lnTo>
                    <a:pt x="763" y="301"/>
                  </a:lnTo>
                  <a:lnTo>
                    <a:pt x="763" y="303"/>
                  </a:lnTo>
                  <a:lnTo>
                    <a:pt x="766" y="303"/>
                  </a:lnTo>
                  <a:lnTo>
                    <a:pt x="766" y="305"/>
                  </a:lnTo>
                  <a:lnTo>
                    <a:pt x="771" y="305"/>
                  </a:lnTo>
                  <a:lnTo>
                    <a:pt x="771" y="307"/>
                  </a:lnTo>
                  <a:lnTo>
                    <a:pt x="774" y="307"/>
                  </a:lnTo>
                  <a:lnTo>
                    <a:pt x="774" y="308"/>
                  </a:lnTo>
                  <a:lnTo>
                    <a:pt x="778" y="308"/>
                  </a:lnTo>
                  <a:lnTo>
                    <a:pt x="778" y="311"/>
                  </a:lnTo>
                  <a:lnTo>
                    <a:pt x="781" y="311"/>
                  </a:lnTo>
                  <a:lnTo>
                    <a:pt x="781" y="313"/>
                  </a:lnTo>
                  <a:lnTo>
                    <a:pt x="785" y="313"/>
                  </a:lnTo>
                  <a:lnTo>
                    <a:pt x="785" y="314"/>
                  </a:lnTo>
                  <a:lnTo>
                    <a:pt x="788" y="314"/>
                  </a:lnTo>
                  <a:lnTo>
                    <a:pt x="788" y="316"/>
                  </a:lnTo>
                  <a:lnTo>
                    <a:pt x="791" y="316"/>
                  </a:lnTo>
                  <a:lnTo>
                    <a:pt x="791" y="319"/>
                  </a:lnTo>
                  <a:lnTo>
                    <a:pt x="796" y="319"/>
                  </a:lnTo>
                  <a:lnTo>
                    <a:pt x="796" y="320"/>
                  </a:lnTo>
                  <a:lnTo>
                    <a:pt x="798" y="320"/>
                  </a:lnTo>
                  <a:lnTo>
                    <a:pt x="798" y="322"/>
                  </a:lnTo>
                  <a:lnTo>
                    <a:pt x="803" y="322"/>
                  </a:lnTo>
                  <a:lnTo>
                    <a:pt x="803" y="324"/>
                  </a:lnTo>
                  <a:lnTo>
                    <a:pt x="806" y="324"/>
                  </a:lnTo>
                  <a:lnTo>
                    <a:pt x="806" y="326"/>
                  </a:lnTo>
                  <a:lnTo>
                    <a:pt x="810" y="326"/>
                  </a:lnTo>
                  <a:lnTo>
                    <a:pt x="810" y="328"/>
                  </a:lnTo>
                  <a:lnTo>
                    <a:pt x="813" y="328"/>
                  </a:lnTo>
                  <a:lnTo>
                    <a:pt x="813" y="330"/>
                  </a:lnTo>
                  <a:lnTo>
                    <a:pt x="816" y="330"/>
                  </a:lnTo>
                  <a:lnTo>
                    <a:pt x="816" y="332"/>
                  </a:lnTo>
                  <a:lnTo>
                    <a:pt x="820" y="332"/>
                  </a:lnTo>
                  <a:lnTo>
                    <a:pt x="820" y="334"/>
                  </a:lnTo>
                  <a:lnTo>
                    <a:pt x="823" y="334"/>
                  </a:lnTo>
                  <a:lnTo>
                    <a:pt x="823" y="336"/>
                  </a:lnTo>
                  <a:lnTo>
                    <a:pt x="827" y="336"/>
                  </a:lnTo>
                  <a:lnTo>
                    <a:pt x="827" y="338"/>
                  </a:lnTo>
                  <a:lnTo>
                    <a:pt x="830" y="338"/>
                  </a:lnTo>
                  <a:lnTo>
                    <a:pt x="830" y="339"/>
                  </a:lnTo>
                  <a:lnTo>
                    <a:pt x="835" y="339"/>
                  </a:lnTo>
                  <a:lnTo>
                    <a:pt x="835" y="341"/>
                  </a:lnTo>
                  <a:lnTo>
                    <a:pt x="838" y="341"/>
                  </a:lnTo>
                  <a:lnTo>
                    <a:pt x="838" y="344"/>
                  </a:lnTo>
                  <a:lnTo>
                    <a:pt x="842" y="344"/>
                  </a:lnTo>
                  <a:lnTo>
                    <a:pt x="842" y="346"/>
                  </a:lnTo>
                  <a:lnTo>
                    <a:pt x="845" y="346"/>
                  </a:lnTo>
                  <a:lnTo>
                    <a:pt x="845" y="347"/>
                  </a:lnTo>
                  <a:lnTo>
                    <a:pt x="848" y="347"/>
                  </a:lnTo>
                  <a:lnTo>
                    <a:pt x="848" y="349"/>
                  </a:lnTo>
                  <a:lnTo>
                    <a:pt x="852" y="349"/>
                  </a:lnTo>
                  <a:lnTo>
                    <a:pt x="852" y="350"/>
                  </a:lnTo>
                  <a:lnTo>
                    <a:pt x="855" y="350"/>
                  </a:lnTo>
                  <a:lnTo>
                    <a:pt x="855" y="353"/>
                  </a:lnTo>
                  <a:lnTo>
                    <a:pt x="859" y="353"/>
                  </a:lnTo>
                  <a:lnTo>
                    <a:pt x="859" y="355"/>
                  </a:lnTo>
                  <a:lnTo>
                    <a:pt x="862" y="355"/>
                  </a:lnTo>
                  <a:lnTo>
                    <a:pt x="862" y="357"/>
                  </a:lnTo>
                  <a:lnTo>
                    <a:pt x="867" y="357"/>
                  </a:lnTo>
                  <a:lnTo>
                    <a:pt x="867" y="358"/>
                  </a:lnTo>
                  <a:lnTo>
                    <a:pt x="870" y="358"/>
                  </a:lnTo>
                  <a:lnTo>
                    <a:pt x="870" y="361"/>
                  </a:lnTo>
                  <a:lnTo>
                    <a:pt x="874" y="361"/>
                  </a:lnTo>
                  <a:lnTo>
                    <a:pt x="874" y="363"/>
                  </a:lnTo>
                  <a:lnTo>
                    <a:pt x="877" y="363"/>
                  </a:lnTo>
                  <a:lnTo>
                    <a:pt x="877" y="364"/>
                  </a:lnTo>
                  <a:lnTo>
                    <a:pt x="880" y="364"/>
                  </a:lnTo>
                  <a:lnTo>
                    <a:pt x="880" y="366"/>
                  </a:lnTo>
                  <a:lnTo>
                    <a:pt x="884" y="366"/>
                  </a:lnTo>
                  <a:lnTo>
                    <a:pt x="884" y="369"/>
                  </a:lnTo>
                  <a:lnTo>
                    <a:pt x="887" y="369"/>
                  </a:lnTo>
                  <a:lnTo>
                    <a:pt x="887" y="370"/>
                  </a:lnTo>
                  <a:lnTo>
                    <a:pt x="891" y="370"/>
                  </a:lnTo>
                  <a:lnTo>
                    <a:pt x="891" y="372"/>
                  </a:lnTo>
                  <a:lnTo>
                    <a:pt x="894" y="372"/>
                  </a:lnTo>
                  <a:lnTo>
                    <a:pt x="894" y="374"/>
                  </a:lnTo>
                  <a:lnTo>
                    <a:pt x="897" y="374"/>
                  </a:lnTo>
                  <a:lnTo>
                    <a:pt x="897" y="376"/>
                  </a:lnTo>
                  <a:lnTo>
                    <a:pt x="902" y="376"/>
                  </a:lnTo>
                  <a:lnTo>
                    <a:pt x="902" y="378"/>
                  </a:lnTo>
                  <a:lnTo>
                    <a:pt x="905" y="378"/>
                  </a:lnTo>
                  <a:lnTo>
                    <a:pt x="905" y="380"/>
                  </a:lnTo>
                  <a:lnTo>
                    <a:pt x="909" y="380"/>
                  </a:lnTo>
                  <a:lnTo>
                    <a:pt x="909" y="382"/>
                  </a:lnTo>
                  <a:lnTo>
                    <a:pt x="912" y="382"/>
                  </a:lnTo>
                  <a:lnTo>
                    <a:pt x="912" y="384"/>
                  </a:lnTo>
                  <a:lnTo>
                    <a:pt x="916" y="384"/>
                  </a:lnTo>
                  <a:lnTo>
                    <a:pt x="916" y="386"/>
                  </a:lnTo>
                  <a:lnTo>
                    <a:pt x="919" y="386"/>
                  </a:lnTo>
                  <a:lnTo>
                    <a:pt x="919" y="388"/>
                  </a:lnTo>
                  <a:lnTo>
                    <a:pt x="921" y="388"/>
                  </a:lnTo>
                  <a:lnTo>
                    <a:pt x="921" y="389"/>
                  </a:lnTo>
                  <a:lnTo>
                    <a:pt x="926" y="389"/>
                  </a:lnTo>
                  <a:lnTo>
                    <a:pt x="926" y="392"/>
                  </a:lnTo>
                  <a:lnTo>
                    <a:pt x="929" y="392"/>
                  </a:lnTo>
                  <a:lnTo>
                    <a:pt x="929" y="394"/>
                  </a:lnTo>
                  <a:lnTo>
                    <a:pt x="933" y="394"/>
                  </a:lnTo>
                  <a:lnTo>
                    <a:pt x="933" y="395"/>
                  </a:lnTo>
                  <a:lnTo>
                    <a:pt x="935" y="395"/>
                  </a:lnTo>
                  <a:lnTo>
                    <a:pt x="935" y="397"/>
                  </a:lnTo>
                  <a:lnTo>
                    <a:pt x="939" y="397"/>
                  </a:lnTo>
                  <a:lnTo>
                    <a:pt x="939" y="400"/>
                  </a:lnTo>
                  <a:lnTo>
                    <a:pt x="944" y="400"/>
                  </a:lnTo>
                  <a:lnTo>
                    <a:pt x="944" y="401"/>
                  </a:lnTo>
                  <a:lnTo>
                    <a:pt x="945" y="401"/>
                  </a:lnTo>
                  <a:lnTo>
                    <a:pt x="945" y="403"/>
                  </a:lnTo>
                  <a:lnTo>
                    <a:pt x="950" y="403"/>
                  </a:lnTo>
                  <a:lnTo>
                    <a:pt x="950" y="405"/>
                  </a:lnTo>
                  <a:lnTo>
                    <a:pt x="953" y="405"/>
                  </a:lnTo>
                  <a:lnTo>
                    <a:pt x="953" y="408"/>
                  </a:lnTo>
                  <a:lnTo>
                    <a:pt x="957" y="408"/>
                  </a:lnTo>
                  <a:lnTo>
                    <a:pt x="957" y="409"/>
                  </a:lnTo>
                  <a:lnTo>
                    <a:pt x="960" y="409"/>
                  </a:lnTo>
                  <a:lnTo>
                    <a:pt x="960" y="411"/>
                  </a:lnTo>
                  <a:lnTo>
                    <a:pt x="964" y="411"/>
                  </a:lnTo>
                  <a:lnTo>
                    <a:pt x="964" y="412"/>
                  </a:lnTo>
                  <a:lnTo>
                    <a:pt x="967" y="412"/>
                  </a:lnTo>
                  <a:lnTo>
                    <a:pt x="967" y="416"/>
                  </a:lnTo>
                  <a:lnTo>
                    <a:pt x="970" y="416"/>
                  </a:lnTo>
                  <a:lnTo>
                    <a:pt x="970" y="417"/>
                  </a:lnTo>
                  <a:lnTo>
                    <a:pt x="974" y="417"/>
                  </a:lnTo>
                  <a:lnTo>
                    <a:pt x="974" y="419"/>
                  </a:lnTo>
                  <a:lnTo>
                    <a:pt x="977" y="419"/>
                  </a:lnTo>
                  <a:lnTo>
                    <a:pt x="977" y="420"/>
                  </a:lnTo>
                  <a:lnTo>
                    <a:pt x="982" y="420"/>
                  </a:lnTo>
                  <a:lnTo>
                    <a:pt x="982" y="422"/>
                  </a:lnTo>
                  <a:lnTo>
                    <a:pt x="985" y="422"/>
                  </a:lnTo>
                  <a:lnTo>
                    <a:pt x="985" y="425"/>
                  </a:lnTo>
                  <a:lnTo>
                    <a:pt x="989" y="425"/>
                  </a:lnTo>
                  <a:lnTo>
                    <a:pt x="989" y="426"/>
                  </a:lnTo>
                  <a:lnTo>
                    <a:pt x="992" y="426"/>
                  </a:lnTo>
                  <a:lnTo>
                    <a:pt x="992" y="428"/>
                  </a:lnTo>
                  <a:lnTo>
                    <a:pt x="996" y="428"/>
                  </a:lnTo>
                  <a:lnTo>
                    <a:pt x="996" y="430"/>
                  </a:lnTo>
                  <a:lnTo>
                    <a:pt x="999" y="430"/>
                  </a:lnTo>
                  <a:lnTo>
                    <a:pt x="999" y="431"/>
                  </a:lnTo>
                  <a:lnTo>
                    <a:pt x="1002" y="431"/>
                  </a:lnTo>
                  <a:lnTo>
                    <a:pt x="1002" y="434"/>
                  </a:lnTo>
                  <a:lnTo>
                    <a:pt x="1006" y="434"/>
                  </a:lnTo>
                  <a:lnTo>
                    <a:pt x="1006" y="436"/>
                  </a:lnTo>
                  <a:lnTo>
                    <a:pt x="1009" y="436"/>
                  </a:lnTo>
                  <a:lnTo>
                    <a:pt x="1009" y="438"/>
                  </a:lnTo>
                  <a:lnTo>
                    <a:pt x="1013" y="438"/>
                  </a:lnTo>
                  <a:lnTo>
                    <a:pt x="1013" y="439"/>
                  </a:lnTo>
                  <a:lnTo>
                    <a:pt x="1017" y="439"/>
                  </a:lnTo>
                  <a:lnTo>
                    <a:pt x="1017" y="442"/>
                  </a:lnTo>
                  <a:lnTo>
                    <a:pt x="1021" y="442"/>
                  </a:lnTo>
                  <a:lnTo>
                    <a:pt x="1021" y="444"/>
                  </a:lnTo>
                  <a:lnTo>
                    <a:pt x="1024" y="444"/>
                  </a:lnTo>
                  <a:lnTo>
                    <a:pt x="1024" y="445"/>
                  </a:lnTo>
                  <a:lnTo>
                    <a:pt x="1028" y="445"/>
                  </a:lnTo>
                  <a:lnTo>
                    <a:pt x="1028" y="447"/>
                  </a:lnTo>
                  <a:lnTo>
                    <a:pt x="1031" y="447"/>
                  </a:lnTo>
                  <a:lnTo>
                    <a:pt x="1031" y="450"/>
                  </a:lnTo>
                  <a:lnTo>
                    <a:pt x="1034" y="450"/>
                  </a:lnTo>
                  <a:lnTo>
                    <a:pt x="1034" y="451"/>
                  </a:lnTo>
                  <a:lnTo>
                    <a:pt x="1038" y="451"/>
                  </a:lnTo>
                  <a:lnTo>
                    <a:pt x="1038" y="453"/>
                  </a:lnTo>
                  <a:lnTo>
                    <a:pt x="1041" y="453"/>
                  </a:lnTo>
                  <a:lnTo>
                    <a:pt x="1041" y="455"/>
                  </a:lnTo>
                  <a:lnTo>
                    <a:pt x="1046" y="455"/>
                  </a:lnTo>
                  <a:lnTo>
                    <a:pt x="1046" y="457"/>
                  </a:lnTo>
                  <a:lnTo>
                    <a:pt x="1048" y="457"/>
                  </a:lnTo>
                  <a:lnTo>
                    <a:pt x="1048" y="459"/>
                  </a:lnTo>
                  <a:lnTo>
                    <a:pt x="1053" y="459"/>
                  </a:lnTo>
                  <a:lnTo>
                    <a:pt x="1053" y="461"/>
                  </a:lnTo>
                  <a:lnTo>
                    <a:pt x="1056" y="461"/>
                  </a:lnTo>
                  <a:lnTo>
                    <a:pt x="1056" y="463"/>
                  </a:lnTo>
                  <a:lnTo>
                    <a:pt x="1059" y="463"/>
                  </a:lnTo>
                  <a:lnTo>
                    <a:pt x="1059" y="465"/>
                  </a:lnTo>
                  <a:lnTo>
                    <a:pt x="1061" y="465"/>
                  </a:lnTo>
                  <a:lnTo>
                    <a:pt x="1061" y="467"/>
                  </a:lnTo>
                  <a:lnTo>
                    <a:pt x="1066" y="467"/>
                  </a:lnTo>
                  <a:lnTo>
                    <a:pt x="1066" y="469"/>
                  </a:lnTo>
                  <a:lnTo>
                    <a:pt x="1070" y="469"/>
                  </a:lnTo>
                  <a:lnTo>
                    <a:pt x="1070" y="470"/>
                  </a:lnTo>
                  <a:lnTo>
                    <a:pt x="1073" y="470"/>
                  </a:lnTo>
                  <a:lnTo>
                    <a:pt x="1073" y="473"/>
                  </a:lnTo>
                  <a:lnTo>
                    <a:pt x="1078" y="473"/>
                  </a:lnTo>
                  <a:lnTo>
                    <a:pt x="1078" y="475"/>
                  </a:lnTo>
                  <a:lnTo>
                    <a:pt x="1080" y="475"/>
                  </a:lnTo>
                  <a:lnTo>
                    <a:pt x="1080" y="476"/>
                  </a:lnTo>
                  <a:lnTo>
                    <a:pt x="1082" y="476"/>
                  </a:lnTo>
                  <a:lnTo>
                    <a:pt x="1082" y="478"/>
                  </a:lnTo>
                  <a:lnTo>
                    <a:pt x="1088" y="478"/>
                  </a:lnTo>
                  <a:lnTo>
                    <a:pt x="1088" y="481"/>
                  </a:lnTo>
                  <a:lnTo>
                    <a:pt x="1091" y="481"/>
                  </a:lnTo>
                  <a:lnTo>
                    <a:pt x="1091" y="482"/>
                  </a:lnTo>
                  <a:lnTo>
                    <a:pt x="1095" y="482"/>
                  </a:lnTo>
                  <a:lnTo>
                    <a:pt x="1095" y="484"/>
                  </a:lnTo>
                  <a:lnTo>
                    <a:pt x="1096" y="484"/>
                  </a:lnTo>
                  <a:lnTo>
                    <a:pt x="1096" y="486"/>
                  </a:lnTo>
                  <a:lnTo>
                    <a:pt x="1101" y="486"/>
                  </a:lnTo>
                  <a:lnTo>
                    <a:pt x="1101" y="487"/>
                  </a:lnTo>
                  <a:lnTo>
                    <a:pt x="1105" y="487"/>
                  </a:lnTo>
                  <a:lnTo>
                    <a:pt x="1105" y="490"/>
                  </a:lnTo>
                  <a:lnTo>
                    <a:pt x="1110" y="490"/>
                  </a:lnTo>
                  <a:lnTo>
                    <a:pt x="1110" y="492"/>
                  </a:lnTo>
                  <a:lnTo>
                    <a:pt x="1113" y="492"/>
                  </a:lnTo>
                  <a:lnTo>
                    <a:pt x="1113" y="493"/>
                  </a:lnTo>
                  <a:lnTo>
                    <a:pt x="1114" y="493"/>
                  </a:lnTo>
                  <a:lnTo>
                    <a:pt x="1114" y="497"/>
                  </a:lnTo>
                  <a:lnTo>
                    <a:pt x="1118" y="497"/>
                  </a:lnTo>
                  <a:lnTo>
                    <a:pt x="1118" y="498"/>
                  </a:lnTo>
                  <a:lnTo>
                    <a:pt x="1121" y="498"/>
                  </a:lnTo>
                  <a:lnTo>
                    <a:pt x="1121" y="500"/>
                  </a:lnTo>
                  <a:lnTo>
                    <a:pt x="1125" y="500"/>
                  </a:lnTo>
                  <a:lnTo>
                    <a:pt x="1125" y="501"/>
                  </a:lnTo>
                  <a:lnTo>
                    <a:pt x="1128" y="501"/>
                  </a:lnTo>
                  <a:lnTo>
                    <a:pt x="1128" y="503"/>
                  </a:lnTo>
                  <a:lnTo>
                    <a:pt x="1131" y="503"/>
                  </a:lnTo>
                  <a:lnTo>
                    <a:pt x="1131" y="506"/>
                  </a:lnTo>
                  <a:lnTo>
                    <a:pt x="1136" y="506"/>
                  </a:lnTo>
                  <a:lnTo>
                    <a:pt x="1136" y="507"/>
                  </a:lnTo>
                  <a:lnTo>
                    <a:pt x="1139" y="507"/>
                  </a:lnTo>
                  <a:lnTo>
                    <a:pt x="1139" y="509"/>
                  </a:lnTo>
                  <a:lnTo>
                    <a:pt x="1143" y="509"/>
                  </a:lnTo>
                  <a:lnTo>
                    <a:pt x="1143" y="511"/>
                  </a:lnTo>
                  <a:lnTo>
                    <a:pt x="1146" y="511"/>
                  </a:lnTo>
                  <a:lnTo>
                    <a:pt x="1146" y="513"/>
                  </a:lnTo>
                  <a:lnTo>
                    <a:pt x="1150" y="513"/>
                  </a:lnTo>
                  <a:lnTo>
                    <a:pt x="1150" y="515"/>
                  </a:lnTo>
                  <a:lnTo>
                    <a:pt x="1153" y="515"/>
                  </a:lnTo>
                  <a:lnTo>
                    <a:pt x="1153" y="517"/>
                  </a:lnTo>
                  <a:lnTo>
                    <a:pt x="1156" y="517"/>
                  </a:lnTo>
                  <a:lnTo>
                    <a:pt x="1156" y="519"/>
                  </a:lnTo>
                  <a:lnTo>
                    <a:pt x="1160" y="519"/>
                  </a:lnTo>
                  <a:lnTo>
                    <a:pt x="1160" y="521"/>
                  </a:lnTo>
                  <a:lnTo>
                    <a:pt x="1163" y="521"/>
                  </a:lnTo>
                  <a:lnTo>
                    <a:pt x="1163" y="523"/>
                  </a:lnTo>
                  <a:lnTo>
                    <a:pt x="1166" y="523"/>
                  </a:lnTo>
                  <a:lnTo>
                    <a:pt x="1166" y="525"/>
                  </a:lnTo>
                  <a:lnTo>
                    <a:pt x="1171" y="525"/>
                  </a:lnTo>
                  <a:lnTo>
                    <a:pt x="1171" y="526"/>
                  </a:lnTo>
                  <a:lnTo>
                    <a:pt x="1175" y="526"/>
                  </a:lnTo>
                  <a:lnTo>
                    <a:pt x="1175" y="528"/>
                  </a:lnTo>
                  <a:lnTo>
                    <a:pt x="1178" y="528"/>
                  </a:lnTo>
                  <a:lnTo>
                    <a:pt x="1178" y="531"/>
                  </a:lnTo>
                  <a:lnTo>
                    <a:pt x="1182" y="531"/>
                  </a:lnTo>
                  <a:lnTo>
                    <a:pt x="1182" y="532"/>
                  </a:lnTo>
                  <a:lnTo>
                    <a:pt x="1185" y="532"/>
                  </a:lnTo>
                  <a:lnTo>
                    <a:pt x="1185" y="534"/>
                  </a:lnTo>
                  <a:lnTo>
                    <a:pt x="1188" y="534"/>
                  </a:lnTo>
                  <a:lnTo>
                    <a:pt x="1188" y="536"/>
                  </a:lnTo>
                  <a:lnTo>
                    <a:pt x="1192" y="536"/>
                  </a:lnTo>
                  <a:lnTo>
                    <a:pt x="1192" y="538"/>
                  </a:lnTo>
                  <a:lnTo>
                    <a:pt x="1196" y="538"/>
                  </a:lnTo>
                  <a:lnTo>
                    <a:pt x="1196" y="540"/>
                  </a:lnTo>
                  <a:lnTo>
                    <a:pt x="1199" y="540"/>
                  </a:lnTo>
                  <a:lnTo>
                    <a:pt x="1199" y="542"/>
                  </a:lnTo>
                  <a:lnTo>
                    <a:pt x="1201" y="542"/>
                  </a:lnTo>
                  <a:lnTo>
                    <a:pt x="1201" y="544"/>
                  </a:lnTo>
                  <a:lnTo>
                    <a:pt x="1204" y="544"/>
                  </a:lnTo>
                  <a:lnTo>
                    <a:pt x="1204" y="546"/>
                  </a:lnTo>
                  <a:lnTo>
                    <a:pt x="1210" y="546"/>
                  </a:lnTo>
                  <a:lnTo>
                    <a:pt x="1210" y="548"/>
                  </a:lnTo>
                  <a:lnTo>
                    <a:pt x="1213" y="548"/>
                  </a:lnTo>
                  <a:lnTo>
                    <a:pt x="1213" y="550"/>
                  </a:lnTo>
                  <a:lnTo>
                    <a:pt x="1216" y="550"/>
                  </a:lnTo>
                  <a:lnTo>
                    <a:pt x="1216" y="551"/>
                  </a:lnTo>
                  <a:lnTo>
                    <a:pt x="1219" y="551"/>
                  </a:lnTo>
                  <a:lnTo>
                    <a:pt x="1219" y="554"/>
                  </a:lnTo>
                  <a:lnTo>
                    <a:pt x="1224" y="554"/>
                  </a:lnTo>
                  <a:lnTo>
                    <a:pt x="1224" y="556"/>
                  </a:lnTo>
                  <a:lnTo>
                    <a:pt x="1226" y="556"/>
                  </a:lnTo>
                  <a:lnTo>
                    <a:pt x="1226" y="557"/>
                  </a:lnTo>
                  <a:lnTo>
                    <a:pt x="1229" y="557"/>
                  </a:lnTo>
                  <a:lnTo>
                    <a:pt x="1229" y="559"/>
                  </a:lnTo>
                  <a:lnTo>
                    <a:pt x="1234" y="559"/>
                  </a:lnTo>
                  <a:lnTo>
                    <a:pt x="1234" y="562"/>
                  </a:lnTo>
                  <a:lnTo>
                    <a:pt x="1239" y="562"/>
                  </a:lnTo>
                  <a:lnTo>
                    <a:pt x="1239" y="563"/>
                  </a:lnTo>
                  <a:lnTo>
                    <a:pt x="1240" y="563"/>
                  </a:lnTo>
                  <a:lnTo>
                    <a:pt x="1240" y="565"/>
                  </a:lnTo>
                  <a:lnTo>
                    <a:pt x="1243" y="565"/>
                  </a:lnTo>
                  <a:lnTo>
                    <a:pt x="1243" y="567"/>
                  </a:lnTo>
                  <a:lnTo>
                    <a:pt x="1248" y="567"/>
                  </a:lnTo>
                  <a:lnTo>
                    <a:pt x="1248" y="568"/>
                  </a:lnTo>
                  <a:lnTo>
                    <a:pt x="1251" y="568"/>
                  </a:lnTo>
                  <a:lnTo>
                    <a:pt x="1251" y="571"/>
                  </a:lnTo>
                  <a:lnTo>
                    <a:pt x="1255" y="571"/>
                  </a:lnTo>
                  <a:lnTo>
                    <a:pt x="1255" y="573"/>
                  </a:lnTo>
                  <a:lnTo>
                    <a:pt x="1258" y="573"/>
                  </a:lnTo>
                  <a:lnTo>
                    <a:pt x="1258" y="574"/>
                  </a:lnTo>
                  <a:lnTo>
                    <a:pt x="1261" y="574"/>
                  </a:lnTo>
                  <a:lnTo>
                    <a:pt x="1261" y="576"/>
                  </a:lnTo>
                  <a:lnTo>
                    <a:pt x="1265" y="576"/>
                  </a:lnTo>
                  <a:lnTo>
                    <a:pt x="1265" y="579"/>
                  </a:lnTo>
                  <a:lnTo>
                    <a:pt x="1268" y="579"/>
                  </a:lnTo>
                  <a:lnTo>
                    <a:pt x="1268" y="581"/>
                  </a:lnTo>
                  <a:lnTo>
                    <a:pt x="1272" y="581"/>
                  </a:lnTo>
                  <a:lnTo>
                    <a:pt x="1272" y="582"/>
                  </a:lnTo>
                  <a:lnTo>
                    <a:pt x="1274" y="582"/>
                  </a:lnTo>
                  <a:lnTo>
                    <a:pt x="1274" y="584"/>
                  </a:lnTo>
                  <a:lnTo>
                    <a:pt x="1280" y="584"/>
                  </a:lnTo>
                  <a:lnTo>
                    <a:pt x="1280" y="587"/>
                  </a:lnTo>
                  <a:lnTo>
                    <a:pt x="1281" y="587"/>
                  </a:lnTo>
                  <a:lnTo>
                    <a:pt x="1281" y="588"/>
                  </a:lnTo>
                  <a:lnTo>
                    <a:pt x="1284" y="588"/>
                  </a:lnTo>
                  <a:lnTo>
                    <a:pt x="1284" y="590"/>
                  </a:lnTo>
                  <a:lnTo>
                    <a:pt x="1288" y="590"/>
                  </a:lnTo>
                  <a:lnTo>
                    <a:pt x="1288" y="592"/>
                  </a:lnTo>
                  <a:lnTo>
                    <a:pt x="1291" y="592"/>
                  </a:lnTo>
                  <a:lnTo>
                    <a:pt x="1291" y="594"/>
                  </a:lnTo>
                  <a:lnTo>
                    <a:pt x="1297" y="594"/>
                  </a:lnTo>
                  <a:lnTo>
                    <a:pt x="1297" y="596"/>
                  </a:lnTo>
                  <a:lnTo>
                    <a:pt x="1300" y="596"/>
                  </a:lnTo>
                  <a:lnTo>
                    <a:pt x="1300" y="598"/>
                  </a:lnTo>
                  <a:lnTo>
                    <a:pt x="1302" y="598"/>
                  </a:lnTo>
                  <a:lnTo>
                    <a:pt x="1302" y="600"/>
                  </a:lnTo>
                  <a:lnTo>
                    <a:pt x="1306" y="600"/>
                  </a:lnTo>
                  <a:lnTo>
                    <a:pt x="1306" y="602"/>
                  </a:lnTo>
                  <a:lnTo>
                    <a:pt x="1309" y="602"/>
                  </a:lnTo>
                  <a:lnTo>
                    <a:pt x="1309" y="604"/>
                  </a:lnTo>
                  <a:lnTo>
                    <a:pt x="1313" y="604"/>
                  </a:lnTo>
                  <a:lnTo>
                    <a:pt x="1313" y="606"/>
                  </a:lnTo>
                  <a:lnTo>
                    <a:pt x="1316" y="606"/>
                  </a:lnTo>
                  <a:lnTo>
                    <a:pt x="1316" y="607"/>
                  </a:lnTo>
                  <a:lnTo>
                    <a:pt x="1320" y="607"/>
                  </a:lnTo>
                  <a:lnTo>
                    <a:pt x="1320" y="610"/>
                  </a:lnTo>
                  <a:lnTo>
                    <a:pt x="1323" y="610"/>
                  </a:lnTo>
                  <a:lnTo>
                    <a:pt x="1323" y="612"/>
                  </a:lnTo>
                  <a:lnTo>
                    <a:pt x="1326" y="612"/>
                  </a:lnTo>
                  <a:lnTo>
                    <a:pt x="1326" y="613"/>
                  </a:lnTo>
                  <a:lnTo>
                    <a:pt x="1330" y="613"/>
                  </a:lnTo>
                  <a:lnTo>
                    <a:pt x="1330" y="615"/>
                  </a:lnTo>
                  <a:lnTo>
                    <a:pt x="1334" y="615"/>
                  </a:lnTo>
                  <a:lnTo>
                    <a:pt x="1334" y="618"/>
                  </a:lnTo>
                  <a:lnTo>
                    <a:pt x="1338" y="618"/>
                  </a:lnTo>
                  <a:lnTo>
                    <a:pt x="1338" y="619"/>
                  </a:lnTo>
                  <a:lnTo>
                    <a:pt x="1341" y="619"/>
                  </a:lnTo>
                  <a:lnTo>
                    <a:pt x="1341" y="621"/>
                  </a:lnTo>
                  <a:lnTo>
                    <a:pt x="1345" y="621"/>
                  </a:lnTo>
                  <a:lnTo>
                    <a:pt x="1345" y="623"/>
                  </a:lnTo>
                  <a:lnTo>
                    <a:pt x="1348" y="623"/>
                  </a:lnTo>
                  <a:lnTo>
                    <a:pt x="1348" y="626"/>
                  </a:lnTo>
                  <a:lnTo>
                    <a:pt x="1352" y="626"/>
                  </a:lnTo>
                  <a:lnTo>
                    <a:pt x="1352" y="627"/>
                  </a:lnTo>
                  <a:lnTo>
                    <a:pt x="1354" y="627"/>
                  </a:lnTo>
                  <a:lnTo>
                    <a:pt x="1354" y="629"/>
                  </a:lnTo>
                  <a:lnTo>
                    <a:pt x="1357" y="629"/>
                  </a:lnTo>
                  <a:lnTo>
                    <a:pt x="1357" y="630"/>
                  </a:lnTo>
                  <a:lnTo>
                    <a:pt x="1361" y="630"/>
                  </a:lnTo>
                  <a:lnTo>
                    <a:pt x="1361" y="632"/>
                  </a:lnTo>
                  <a:lnTo>
                    <a:pt x="1364" y="632"/>
                  </a:lnTo>
                  <a:lnTo>
                    <a:pt x="1364" y="635"/>
                  </a:lnTo>
                  <a:lnTo>
                    <a:pt x="1368" y="635"/>
                  </a:lnTo>
                  <a:lnTo>
                    <a:pt x="1368" y="637"/>
                  </a:lnTo>
                  <a:lnTo>
                    <a:pt x="1371" y="637"/>
                  </a:lnTo>
                  <a:lnTo>
                    <a:pt x="1371" y="638"/>
                  </a:lnTo>
                  <a:lnTo>
                    <a:pt x="1374" y="638"/>
                  </a:lnTo>
                  <a:lnTo>
                    <a:pt x="1374" y="640"/>
                  </a:lnTo>
                  <a:lnTo>
                    <a:pt x="1378" y="640"/>
                  </a:lnTo>
                  <a:lnTo>
                    <a:pt x="1378" y="643"/>
                  </a:lnTo>
                  <a:lnTo>
                    <a:pt x="1381" y="643"/>
                  </a:lnTo>
                  <a:lnTo>
                    <a:pt x="1381" y="644"/>
                  </a:lnTo>
                  <a:lnTo>
                    <a:pt x="1386" y="644"/>
                  </a:lnTo>
                  <a:lnTo>
                    <a:pt x="1386" y="646"/>
                  </a:lnTo>
                  <a:lnTo>
                    <a:pt x="1389" y="646"/>
                  </a:lnTo>
                  <a:lnTo>
                    <a:pt x="1389" y="648"/>
                  </a:lnTo>
                  <a:lnTo>
                    <a:pt x="1393" y="648"/>
                  </a:lnTo>
                  <a:lnTo>
                    <a:pt x="1393" y="649"/>
                  </a:lnTo>
                  <a:lnTo>
                    <a:pt x="1394" y="649"/>
                  </a:lnTo>
                  <a:lnTo>
                    <a:pt x="1394" y="652"/>
                  </a:lnTo>
                  <a:lnTo>
                    <a:pt x="1398" y="652"/>
                  </a:lnTo>
                  <a:lnTo>
                    <a:pt x="1398" y="654"/>
                  </a:lnTo>
                  <a:lnTo>
                    <a:pt x="1401" y="654"/>
                  </a:lnTo>
                  <a:lnTo>
                    <a:pt x="1401" y="655"/>
                  </a:lnTo>
                  <a:lnTo>
                    <a:pt x="1405" y="655"/>
                  </a:lnTo>
                  <a:lnTo>
                    <a:pt x="1405" y="657"/>
                  </a:lnTo>
                  <a:lnTo>
                    <a:pt x="1409" y="657"/>
                  </a:lnTo>
                  <a:lnTo>
                    <a:pt x="1409" y="660"/>
                  </a:lnTo>
                  <a:lnTo>
                    <a:pt x="1412" y="660"/>
                  </a:lnTo>
                  <a:lnTo>
                    <a:pt x="1412" y="667"/>
                  </a:lnTo>
                  <a:lnTo>
                    <a:pt x="1406" y="667"/>
                  </a:lnTo>
                  <a:lnTo>
                    <a:pt x="1406" y="670"/>
                  </a:lnTo>
                  <a:lnTo>
                    <a:pt x="1398" y="670"/>
                  </a:lnTo>
                  <a:lnTo>
                    <a:pt x="1398" y="668"/>
                  </a:lnTo>
                  <a:lnTo>
                    <a:pt x="1395" y="668"/>
                  </a:lnTo>
                  <a:lnTo>
                    <a:pt x="1395" y="665"/>
                  </a:lnTo>
                  <a:lnTo>
                    <a:pt x="1390" y="665"/>
                  </a:lnTo>
                  <a:lnTo>
                    <a:pt x="1390" y="664"/>
                  </a:lnTo>
                  <a:lnTo>
                    <a:pt x="1388" y="664"/>
                  </a:lnTo>
                  <a:lnTo>
                    <a:pt x="1388" y="662"/>
                  </a:lnTo>
                  <a:lnTo>
                    <a:pt x="1383" y="662"/>
                  </a:lnTo>
                  <a:lnTo>
                    <a:pt x="1383" y="660"/>
                  </a:lnTo>
                  <a:lnTo>
                    <a:pt x="1382" y="660"/>
                  </a:lnTo>
                  <a:lnTo>
                    <a:pt x="1382" y="659"/>
                  </a:lnTo>
                  <a:lnTo>
                    <a:pt x="1379" y="659"/>
                  </a:lnTo>
                  <a:lnTo>
                    <a:pt x="1379" y="656"/>
                  </a:lnTo>
                  <a:lnTo>
                    <a:pt x="1376" y="656"/>
                  </a:lnTo>
                  <a:lnTo>
                    <a:pt x="1376" y="654"/>
                  </a:lnTo>
                  <a:lnTo>
                    <a:pt x="1371" y="654"/>
                  </a:lnTo>
                  <a:lnTo>
                    <a:pt x="1371" y="653"/>
                  </a:lnTo>
                  <a:lnTo>
                    <a:pt x="1368" y="653"/>
                  </a:lnTo>
                  <a:lnTo>
                    <a:pt x="1368" y="651"/>
                  </a:lnTo>
                  <a:lnTo>
                    <a:pt x="1364" y="651"/>
                  </a:lnTo>
                  <a:lnTo>
                    <a:pt x="1364" y="648"/>
                  </a:lnTo>
                  <a:lnTo>
                    <a:pt x="1361" y="648"/>
                  </a:lnTo>
                  <a:lnTo>
                    <a:pt x="1361" y="647"/>
                  </a:lnTo>
                  <a:lnTo>
                    <a:pt x="1357" y="647"/>
                  </a:lnTo>
                  <a:lnTo>
                    <a:pt x="1357" y="645"/>
                  </a:lnTo>
                  <a:lnTo>
                    <a:pt x="1354" y="645"/>
                  </a:lnTo>
                  <a:lnTo>
                    <a:pt x="1354" y="643"/>
                  </a:lnTo>
                  <a:lnTo>
                    <a:pt x="1350" y="643"/>
                  </a:lnTo>
                  <a:lnTo>
                    <a:pt x="1350" y="640"/>
                  </a:lnTo>
                  <a:lnTo>
                    <a:pt x="1347" y="640"/>
                  </a:lnTo>
                  <a:lnTo>
                    <a:pt x="1347" y="639"/>
                  </a:lnTo>
                  <a:lnTo>
                    <a:pt x="1344" y="639"/>
                  </a:lnTo>
                  <a:lnTo>
                    <a:pt x="1344" y="637"/>
                  </a:lnTo>
                  <a:lnTo>
                    <a:pt x="1341" y="637"/>
                  </a:lnTo>
                  <a:lnTo>
                    <a:pt x="1341" y="636"/>
                  </a:lnTo>
                  <a:lnTo>
                    <a:pt x="1338" y="636"/>
                  </a:lnTo>
                  <a:lnTo>
                    <a:pt x="1338" y="633"/>
                  </a:lnTo>
                  <a:lnTo>
                    <a:pt x="1334" y="633"/>
                  </a:lnTo>
                  <a:lnTo>
                    <a:pt x="1334" y="631"/>
                  </a:lnTo>
                  <a:lnTo>
                    <a:pt x="1331" y="631"/>
                  </a:lnTo>
                  <a:lnTo>
                    <a:pt x="1331" y="629"/>
                  </a:lnTo>
                  <a:lnTo>
                    <a:pt x="1328" y="629"/>
                  </a:lnTo>
                  <a:lnTo>
                    <a:pt x="1328" y="628"/>
                  </a:lnTo>
                  <a:lnTo>
                    <a:pt x="1324" y="628"/>
                  </a:lnTo>
                  <a:lnTo>
                    <a:pt x="1324" y="626"/>
                  </a:lnTo>
                  <a:lnTo>
                    <a:pt x="1320" y="626"/>
                  </a:lnTo>
                  <a:lnTo>
                    <a:pt x="1320" y="623"/>
                  </a:lnTo>
                  <a:lnTo>
                    <a:pt x="1316" y="623"/>
                  </a:lnTo>
                  <a:lnTo>
                    <a:pt x="1316" y="622"/>
                  </a:lnTo>
                  <a:lnTo>
                    <a:pt x="1313" y="622"/>
                  </a:lnTo>
                  <a:lnTo>
                    <a:pt x="1313" y="620"/>
                  </a:lnTo>
                  <a:lnTo>
                    <a:pt x="1309" y="620"/>
                  </a:lnTo>
                  <a:lnTo>
                    <a:pt x="1309" y="618"/>
                  </a:lnTo>
                  <a:lnTo>
                    <a:pt x="1306" y="618"/>
                  </a:lnTo>
                  <a:lnTo>
                    <a:pt x="1306" y="616"/>
                  </a:lnTo>
                  <a:lnTo>
                    <a:pt x="1302" y="616"/>
                  </a:lnTo>
                  <a:lnTo>
                    <a:pt x="1302" y="614"/>
                  </a:lnTo>
                  <a:lnTo>
                    <a:pt x="1299" y="614"/>
                  </a:lnTo>
                  <a:lnTo>
                    <a:pt x="1299" y="612"/>
                  </a:lnTo>
                  <a:lnTo>
                    <a:pt x="1296" y="612"/>
                  </a:lnTo>
                  <a:lnTo>
                    <a:pt x="1296" y="611"/>
                  </a:lnTo>
                  <a:lnTo>
                    <a:pt x="1292" y="611"/>
                  </a:lnTo>
                  <a:lnTo>
                    <a:pt x="1292" y="608"/>
                  </a:lnTo>
                  <a:lnTo>
                    <a:pt x="1290" y="608"/>
                  </a:lnTo>
                  <a:lnTo>
                    <a:pt x="1290" y="606"/>
                  </a:lnTo>
                  <a:lnTo>
                    <a:pt x="1287" y="606"/>
                  </a:lnTo>
                  <a:lnTo>
                    <a:pt x="1287" y="604"/>
                  </a:lnTo>
                  <a:lnTo>
                    <a:pt x="1281" y="604"/>
                  </a:lnTo>
                  <a:lnTo>
                    <a:pt x="1281" y="603"/>
                  </a:lnTo>
                  <a:lnTo>
                    <a:pt x="1277" y="603"/>
                  </a:lnTo>
                  <a:lnTo>
                    <a:pt x="1277" y="600"/>
                  </a:lnTo>
                  <a:lnTo>
                    <a:pt x="1274" y="600"/>
                  </a:lnTo>
                  <a:lnTo>
                    <a:pt x="1274" y="598"/>
                  </a:lnTo>
                  <a:lnTo>
                    <a:pt x="1271" y="598"/>
                  </a:lnTo>
                  <a:lnTo>
                    <a:pt x="1271" y="597"/>
                  </a:lnTo>
                  <a:lnTo>
                    <a:pt x="1269" y="597"/>
                  </a:lnTo>
                  <a:lnTo>
                    <a:pt x="1269" y="595"/>
                  </a:lnTo>
                  <a:lnTo>
                    <a:pt x="1264" y="595"/>
                  </a:lnTo>
                  <a:lnTo>
                    <a:pt x="1264" y="592"/>
                  </a:lnTo>
                  <a:lnTo>
                    <a:pt x="1261" y="592"/>
                  </a:lnTo>
                  <a:lnTo>
                    <a:pt x="1261" y="591"/>
                  </a:lnTo>
                  <a:lnTo>
                    <a:pt x="1258" y="591"/>
                  </a:lnTo>
                  <a:lnTo>
                    <a:pt x="1258" y="589"/>
                  </a:lnTo>
                  <a:lnTo>
                    <a:pt x="1255" y="589"/>
                  </a:lnTo>
                  <a:lnTo>
                    <a:pt x="1255" y="587"/>
                  </a:lnTo>
                  <a:lnTo>
                    <a:pt x="1251" y="587"/>
                  </a:lnTo>
                  <a:lnTo>
                    <a:pt x="1251" y="584"/>
                  </a:lnTo>
                  <a:lnTo>
                    <a:pt x="1248" y="584"/>
                  </a:lnTo>
                  <a:lnTo>
                    <a:pt x="1248" y="583"/>
                  </a:lnTo>
                  <a:lnTo>
                    <a:pt x="1244" y="583"/>
                  </a:lnTo>
                  <a:lnTo>
                    <a:pt x="1244" y="581"/>
                  </a:lnTo>
                  <a:lnTo>
                    <a:pt x="1241" y="581"/>
                  </a:lnTo>
                  <a:lnTo>
                    <a:pt x="1241" y="579"/>
                  </a:lnTo>
                  <a:lnTo>
                    <a:pt x="1237" y="579"/>
                  </a:lnTo>
                  <a:lnTo>
                    <a:pt x="1237" y="578"/>
                  </a:lnTo>
                  <a:lnTo>
                    <a:pt x="1233" y="578"/>
                  </a:lnTo>
                  <a:lnTo>
                    <a:pt x="1233" y="575"/>
                  </a:lnTo>
                  <a:lnTo>
                    <a:pt x="1229" y="575"/>
                  </a:lnTo>
                  <a:lnTo>
                    <a:pt x="1229" y="573"/>
                  </a:lnTo>
                  <a:lnTo>
                    <a:pt x="1228" y="573"/>
                  </a:lnTo>
                  <a:lnTo>
                    <a:pt x="1228" y="572"/>
                  </a:lnTo>
                  <a:lnTo>
                    <a:pt x="1224" y="572"/>
                  </a:lnTo>
                  <a:lnTo>
                    <a:pt x="1224" y="570"/>
                  </a:lnTo>
                  <a:lnTo>
                    <a:pt x="1219" y="570"/>
                  </a:lnTo>
                  <a:lnTo>
                    <a:pt x="1219" y="567"/>
                  </a:lnTo>
                  <a:lnTo>
                    <a:pt x="1216" y="567"/>
                  </a:lnTo>
                  <a:lnTo>
                    <a:pt x="1216" y="566"/>
                  </a:lnTo>
                  <a:lnTo>
                    <a:pt x="1213" y="566"/>
                  </a:lnTo>
                  <a:lnTo>
                    <a:pt x="1213" y="564"/>
                  </a:lnTo>
                  <a:lnTo>
                    <a:pt x="1209" y="564"/>
                  </a:lnTo>
                  <a:lnTo>
                    <a:pt x="1209" y="562"/>
                  </a:lnTo>
                  <a:lnTo>
                    <a:pt x="1206" y="562"/>
                  </a:lnTo>
                  <a:lnTo>
                    <a:pt x="1206" y="560"/>
                  </a:lnTo>
                  <a:lnTo>
                    <a:pt x="1203" y="560"/>
                  </a:lnTo>
                  <a:lnTo>
                    <a:pt x="1203" y="558"/>
                  </a:lnTo>
                  <a:lnTo>
                    <a:pt x="1200" y="558"/>
                  </a:lnTo>
                  <a:lnTo>
                    <a:pt x="1200" y="556"/>
                  </a:lnTo>
                  <a:lnTo>
                    <a:pt x="1194" y="556"/>
                  </a:lnTo>
                  <a:lnTo>
                    <a:pt x="1194" y="555"/>
                  </a:lnTo>
                  <a:lnTo>
                    <a:pt x="1191" y="555"/>
                  </a:lnTo>
                  <a:lnTo>
                    <a:pt x="1191" y="552"/>
                  </a:lnTo>
                  <a:lnTo>
                    <a:pt x="1188" y="552"/>
                  </a:lnTo>
                  <a:lnTo>
                    <a:pt x="1188" y="550"/>
                  </a:lnTo>
                  <a:lnTo>
                    <a:pt x="1186" y="550"/>
                  </a:lnTo>
                  <a:lnTo>
                    <a:pt x="1186" y="548"/>
                  </a:lnTo>
                  <a:lnTo>
                    <a:pt x="1182" y="548"/>
                  </a:lnTo>
                  <a:lnTo>
                    <a:pt x="1182" y="547"/>
                  </a:lnTo>
                  <a:lnTo>
                    <a:pt x="1178" y="547"/>
                  </a:lnTo>
                  <a:lnTo>
                    <a:pt x="1178" y="544"/>
                  </a:lnTo>
                  <a:lnTo>
                    <a:pt x="1175" y="544"/>
                  </a:lnTo>
                  <a:lnTo>
                    <a:pt x="1175" y="542"/>
                  </a:lnTo>
                  <a:lnTo>
                    <a:pt x="1171" y="542"/>
                  </a:lnTo>
                  <a:lnTo>
                    <a:pt x="1171" y="541"/>
                  </a:lnTo>
                  <a:lnTo>
                    <a:pt x="1168" y="541"/>
                  </a:lnTo>
                  <a:lnTo>
                    <a:pt x="1168" y="539"/>
                  </a:lnTo>
                  <a:lnTo>
                    <a:pt x="1164" y="539"/>
                  </a:lnTo>
                  <a:lnTo>
                    <a:pt x="1164" y="536"/>
                  </a:lnTo>
                  <a:lnTo>
                    <a:pt x="1161" y="536"/>
                  </a:lnTo>
                  <a:lnTo>
                    <a:pt x="1161" y="535"/>
                  </a:lnTo>
                  <a:lnTo>
                    <a:pt x="1155" y="535"/>
                  </a:lnTo>
                  <a:lnTo>
                    <a:pt x="1155" y="533"/>
                  </a:lnTo>
                  <a:lnTo>
                    <a:pt x="1153" y="533"/>
                  </a:lnTo>
                  <a:lnTo>
                    <a:pt x="1153" y="531"/>
                  </a:lnTo>
                  <a:lnTo>
                    <a:pt x="1150" y="531"/>
                  </a:lnTo>
                  <a:lnTo>
                    <a:pt x="1150" y="530"/>
                  </a:lnTo>
                  <a:lnTo>
                    <a:pt x="1146" y="530"/>
                  </a:lnTo>
                  <a:lnTo>
                    <a:pt x="1146" y="527"/>
                  </a:lnTo>
                  <a:lnTo>
                    <a:pt x="1143" y="527"/>
                  </a:lnTo>
                  <a:lnTo>
                    <a:pt x="1143" y="525"/>
                  </a:lnTo>
                  <a:lnTo>
                    <a:pt x="1139" y="525"/>
                  </a:lnTo>
                  <a:lnTo>
                    <a:pt x="1139" y="523"/>
                  </a:lnTo>
                  <a:lnTo>
                    <a:pt x="1136" y="523"/>
                  </a:lnTo>
                  <a:lnTo>
                    <a:pt x="1136" y="522"/>
                  </a:lnTo>
                  <a:lnTo>
                    <a:pt x="1132" y="522"/>
                  </a:lnTo>
                  <a:lnTo>
                    <a:pt x="1132" y="519"/>
                  </a:lnTo>
                  <a:lnTo>
                    <a:pt x="1129" y="519"/>
                  </a:lnTo>
                  <a:lnTo>
                    <a:pt x="1129" y="517"/>
                  </a:lnTo>
                  <a:lnTo>
                    <a:pt x="1126" y="517"/>
                  </a:lnTo>
                  <a:lnTo>
                    <a:pt x="1126" y="516"/>
                  </a:lnTo>
                  <a:lnTo>
                    <a:pt x="1121" y="516"/>
                  </a:lnTo>
                  <a:lnTo>
                    <a:pt x="1121" y="514"/>
                  </a:lnTo>
                  <a:lnTo>
                    <a:pt x="1118" y="514"/>
                  </a:lnTo>
                  <a:lnTo>
                    <a:pt x="1118" y="511"/>
                  </a:lnTo>
                  <a:lnTo>
                    <a:pt x="1114" y="511"/>
                  </a:lnTo>
                  <a:lnTo>
                    <a:pt x="1114" y="510"/>
                  </a:lnTo>
                  <a:lnTo>
                    <a:pt x="1111" y="510"/>
                  </a:lnTo>
                  <a:lnTo>
                    <a:pt x="1111" y="508"/>
                  </a:lnTo>
                  <a:lnTo>
                    <a:pt x="1107" y="508"/>
                  </a:lnTo>
                  <a:lnTo>
                    <a:pt x="1107" y="507"/>
                  </a:lnTo>
                  <a:lnTo>
                    <a:pt x="1104" y="507"/>
                  </a:lnTo>
                  <a:lnTo>
                    <a:pt x="1104" y="503"/>
                  </a:lnTo>
                  <a:lnTo>
                    <a:pt x="1103" y="503"/>
                  </a:lnTo>
                  <a:lnTo>
                    <a:pt x="1103" y="502"/>
                  </a:lnTo>
                  <a:lnTo>
                    <a:pt x="1099" y="502"/>
                  </a:lnTo>
                  <a:lnTo>
                    <a:pt x="1099" y="500"/>
                  </a:lnTo>
                  <a:lnTo>
                    <a:pt x="1095" y="500"/>
                  </a:lnTo>
                  <a:lnTo>
                    <a:pt x="1095" y="498"/>
                  </a:lnTo>
                  <a:lnTo>
                    <a:pt x="1090" y="498"/>
                  </a:lnTo>
                  <a:lnTo>
                    <a:pt x="1090" y="497"/>
                  </a:lnTo>
                  <a:lnTo>
                    <a:pt x="1086" y="497"/>
                  </a:lnTo>
                  <a:lnTo>
                    <a:pt x="1086" y="494"/>
                  </a:lnTo>
                  <a:lnTo>
                    <a:pt x="1085" y="494"/>
                  </a:lnTo>
                  <a:lnTo>
                    <a:pt x="1085" y="492"/>
                  </a:lnTo>
                  <a:lnTo>
                    <a:pt x="1081" y="492"/>
                  </a:lnTo>
                  <a:lnTo>
                    <a:pt x="1081" y="491"/>
                  </a:lnTo>
                  <a:lnTo>
                    <a:pt x="1078" y="491"/>
                  </a:lnTo>
                  <a:lnTo>
                    <a:pt x="1078" y="489"/>
                  </a:lnTo>
                  <a:lnTo>
                    <a:pt x="1072" y="489"/>
                  </a:lnTo>
                  <a:lnTo>
                    <a:pt x="1072" y="486"/>
                  </a:lnTo>
                  <a:lnTo>
                    <a:pt x="1070" y="486"/>
                  </a:lnTo>
                  <a:lnTo>
                    <a:pt x="1070" y="485"/>
                  </a:lnTo>
                  <a:lnTo>
                    <a:pt x="1067" y="485"/>
                  </a:lnTo>
                  <a:lnTo>
                    <a:pt x="1067" y="483"/>
                  </a:lnTo>
                  <a:lnTo>
                    <a:pt x="1063" y="483"/>
                  </a:lnTo>
                  <a:lnTo>
                    <a:pt x="1063" y="481"/>
                  </a:lnTo>
                  <a:lnTo>
                    <a:pt x="1059" y="481"/>
                  </a:lnTo>
                  <a:lnTo>
                    <a:pt x="1059" y="479"/>
                  </a:lnTo>
                  <a:lnTo>
                    <a:pt x="1056" y="479"/>
                  </a:lnTo>
                  <a:lnTo>
                    <a:pt x="1056" y="477"/>
                  </a:lnTo>
                  <a:lnTo>
                    <a:pt x="1050" y="477"/>
                  </a:lnTo>
                  <a:lnTo>
                    <a:pt x="1050" y="475"/>
                  </a:lnTo>
                  <a:lnTo>
                    <a:pt x="1049" y="475"/>
                  </a:lnTo>
                  <a:lnTo>
                    <a:pt x="1049" y="474"/>
                  </a:lnTo>
                  <a:lnTo>
                    <a:pt x="1046" y="474"/>
                  </a:lnTo>
                  <a:lnTo>
                    <a:pt x="1046" y="471"/>
                  </a:lnTo>
                  <a:lnTo>
                    <a:pt x="1042" y="471"/>
                  </a:lnTo>
                  <a:lnTo>
                    <a:pt x="1042" y="469"/>
                  </a:lnTo>
                  <a:lnTo>
                    <a:pt x="1038" y="469"/>
                  </a:lnTo>
                  <a:lnTo>
                    <a:pt x="1038" y="467"/>
                  </a:lnTo>
                  <a:lnTo>
                    <a:pt x="1036" y="467"/>
                  </a:lnTo>
                  <a:lnTo>
                    <a:pt x="1036" y="466"/>
                  </a:lnTo>
                  <a:lnTo>
                    <a:pt x="1031" y="466"/>
                  </a:lnTo>
                  <a:lnTo>
                    <a:pt x="1031" y="463"/>
                  </a:lnTo>
                  <a:lnTo>
                    <a:pt x="1028" y="463"/>
                  </a:lnTo>
                  <a:lnTo>
                    <a:pt x="1028" y="461"/>
                  </a:lnTo>
                  <a:lnTo>
                    <a:pt x="1024" y="461"/>
                  </a:lnTo>
                  <a:lnTo>
                    <a:pt x="1024" y="460"/>
                  </a:lnTo>
                  <a:lnTo>
                    <a:pt x="1021" y="460"/>
                  </a:lnTo>
                  <a:lnTo>
                    <a:pt x="1021" y="458"/>
                  </a:lnTo>
                  <a:lnTo>
                    <a:pt x="1017" y="458"/>
                  </a:lnTo>
                  <a:lnTo>
                    <a:pt x="1017" y="455"/>
                  </a:lnTo>
                  <a:lnTo>
                    <a:pt x="1014" y="455"/>
                  </a:lnTo>
                  <a:lnTo>
                    <a:pt x="1014" y="454"/>
                  </a:lnTo>
                  <a:lnTo>
                    <a:pt x="1010" y="454"/>
                  </a:lnTo>
                  <a:lnTo>
                    <a:pt x="1010" y="452"/>
                  </a:lnTo>
                  <a:lnTo>
                    <a:pt x="1007" y="452"/>
                  </a:lnTo>
                  <a:lnTo>
                    <a:pt x="1007" y="450"/>
                  </a:lnTo>
                  <a:lnTo>
                    <a:pt x="1002" y="450"/>
                  </a:lnTo>
                  <a:lnTo>
                    <a:pt x="1002" y="449"/>
                  </a:lnTo>
                  <a:lnTo>
                    <a:pt x="999" y="449"/>
                  </a:lnTo>
                  <a:lnTo>
                    <a:pt x="999" y="446"/>
                  </a:lnTo>
                  <a:lnTo>
                    <a:pt x="996" y="446"/>
                  </a:lnTo>
                  <a:lnTo>
                    <a:pt x="996" y="444"/>
                  </a:lnTo>
                  <a:lnTo>
                    <a:pt x="992" y="444"/>
                  </a:lnTo>
                  <a:lnTo>
                    <a:pt x="992" y="442"/>
                  </a:lnTo>
                  <a:lnTo>
                    <a:pt x="989" y="442"/>
                  </a:lnTo>
                  <a:lnTo>
                    <a:pt x="989" y="441"/>
                  </a:lnTo>
                  <a:lnTo>
                    <a:pt x="985" y="441"/>
                  </a:lnTo>
                  <a:lnTo>
                    <a:pt x="985" y="438"/>
                  </a:lnTo>
                  <a:lnTo>
                    <a:pt x="982" y="438"/>
                  </a:lnTo>
                  <a:lnTo>
                    <a:pt x="982" y="436"/>
                  </a:lnTo>
                  <a:lnTo>
                    <a:pt x="978" y="436"/>
                  </a:lnTo>
                  <a:lnTo>
                    <a:pt x="978" y="435"/>
                  </a:lnTo>
                  <a:lnTo>
                    <a:pt x="975" y="435"/>
                  </a:lnTo>
                  <a:lnTo>
                    <a:pt x="975" y="433"/>
                  </a:lnTo>
                  <a:lnTo>
                    <a:pt x="972" y="433"/>
                  </a:lnTo>
                  <a:lnTo>
                    <a:pt x="972" y="430"/>
                  </a:lnTo>
                  <a:lnTo>
                    <a:pt x="967" y="430"/>
                  </a:lnTo>
                  <a:lnTo>
                    <a:pt x="967" y="429"/>
                  </a:lnTo>
                  <a:lnTo>
                    <a:pt x="964" y="429"/>
                  </a:lnTo>
                  <a:lnTo>
                    <a:pt x="964" y="427"/>
                  </a:lnTo>
                  <a:lnTo>
                    <a:pt x="960" y="427"/>
                  </a:lnTo>
                  <a:lnTo>
                    <a:pt x="960" y="426"/>
                  </a:lnTo>
                  <a:lnTo>
                    <a:pt x="957" y="426"/>
                  </a:lnTo>
                  <a:lnTo>
                    <a:pt x="957" y="422"/>
                  </a:lnTo>
                  <a:lnTo>
                    <a:pt x="953" y="422"/>
                  </a:lnTo>
                  <a:lnTo>
                    <a:pt x="953" y="421"/>
                  </a:lnTo>
                  <a:lnTo>
                    <a:pt x="950" y="421"/>
                  </a:lnTo>
                  <a:lnTo>
                    <a:pt x="950" y="419"/>
                  </a:lnTo>
                  <a:lnTo>
                    <a:pt x="947" y="419"/>
                  </a:lnTo>
                  <a:lnTo>
                    <a:pt x="947" y="418"/>
                  </a:lnTo>
                  <a:lnTo>
                    <a:pt x="943" y="418"/>
                  </a:lnTo>
                  <a:lnTo>
                    <a:pt x="943" y="416"/>
                  </a:lnTo>
                  <a:lnTo>
                    <a:pt x="940" y="416"/>
                  </a:lnTo>
                  <a:lnTo>
                    <a:pt x="940" y="413"/>
                  </a:lnTo>
                  <a:lnTo>
                    <a:pt x="935" y="413"/>
                  </a:lnTo>
                  <a:lnTo>
                    <a:pt x="935" y="411"/>
                  </a:lnTo>
                  <a:lnTo>
                    <a:pt x="934" y="411"/>
                  </a:lnTo>
                  <a:lnTo>
                    <a:pt x="934" y="410"/>
                  </a:lnTo>
                  <a:lnTo>
                    <a:pt x="928" y="410"/>
                  </a:lnTo>
                  <a:lnTo>
                    <a:pt x="928" y="408"/>
                  </a:lnTo>
                  <a:lnTo>
                    <a:pt x="925" y="408"/>
                  </a:lnTo>
                  <a:lnTo>
                    <a:pt x="925" y="405"/>
                  </a:lnTo>
                  <a:lnTo>
                    <a:pt x="923" y="405"/>
                  </a:lnTo>
                  <a:lnTo>
                    <a:pt x="923" y="404"/>
                  </a:lnTo>
                  <a:lnTo>
                    <a:pt x="919" y="404"/>
                  </a:lnTo>
                  <a:lnTo>
                    <a:pt x="919" y="402"/>
                  </a:lnTo>
                  <a:lnTo>
                    <a:pt x="916" y="402"/>
                  </a:lnTo>
                  <a:lnTo>
                    <a:pt x="916" y="400"/>
                  </a:lnTo>
                  <a:lnTo>
                    <a:pt x="911" y="400"/>
                  </a:lnTo>
                  <a:lnTo>
                    <a:pt x="911" y="398"/>
                  </a:lnTo>
                  <a:lnTo>
                    <a:pt x="909" y="398"/>
                  </a:lnTo>
                  <a:lnTo>
                    <a:pt x="909" y="396"/>
                  </a:lnTo>
                  <a:lnTo>
                    <a:pt x="905" y="396"/>
                  </a:lnTo>
                  <a:lnTo>
                    <a:pt x="905" y="394"/>
                  </a:lnTo>
                  <a:lnTo>
                    <a:pt x="902" y="394"/>
                  </a:lnTo>
                  <a:lnTo>
                    <a:pt x="902" y="393"/>
                  </a:lnTo>
                  <a:lnTo>
                    <a:pt x="899" y="393"/>
                  </a:lnTo>
                  <a:lnTo>
                    <a:pt x="899" y="390"/>
                  </a:lnTo>
                  <a:lnTo>
                    <a:pt x="895" y="390"/>
                  </a:lnTo>
                  <a:lnTo>
                    <a:pt x="895" y="388"/>
                  </a:lnTo>
                  <a:lnTo>
                    <a:pt x="892" y="388"/>
                  </a:lnTo>
                  <a:lnTo>
                    <a:pt x="892" y="386"/>
                  </a:lnTo>
                  <a:lnTo>
                    <a:pt x="887" y="386"/>
                  </a:lnTo>
                  <a:lnTo>
                    <a:pt x="887" y="385"/>
                  </a:lnTo>
                  <a:lnTo>
                    <a:pt x="884" y="385"/>
                  </a:lnTo>
                  <a:lnTo>
                    <a:pt x="884" y="382"/>
                  </a:lnTo>
                  <a:lnTo>
                    <a:pt x="880" y="382"/>
                  </a:lnTo>
                  <a:lnTo>
                    <a:pt x="880" y="380"/>
                  </a:lnTo>
                  <a:lnTo>
                    <a:pt x="877" y="380"/>
                  </a:lnTo>
                  <a:lnTo>
                    <a:pt x="877" y="379"/>
                  </a:lnTo>
                  <a:lnTo>
                    <a:pt x="874" y="379"/>
                  </a:lnTo>
                  <a:lnTo>
                    <a:pt x="874" y="377"/>
                  </a:lnTo>
                  <a:lnTo>
                    <a:pt x="870" y="377"/>
                  </a:lnTo>
                  <a:lnTo>
                    <a:pt x="870" y="374"/>
                  </a:lnTo>
                  <a:lnTo>
                    <a:pt x="867" y="374"/>
                  </a:lnTo>
                  <a:lnTo>
                    <a:pt x="867" y="373"/>
                  </a:lnTo>
                  <a:lnTo>
                    <a:pt x="863" y="373"/>
                  </a:lnTo>
                  <a:lnTo>
                    <a:pt x="863" y="371"/>
                  </a:lnTo>
                  <a:lnTo>
                    <a:pt x="860" y="371"/>
                  </a:lnTo>
                  <a:lnTo>
                    <a:pt x="860" y="369"/>
                  </a:lnTo>
                  <a:lnTo>
                    <a:pt x="856" y="369"/>
                  </a:lnTo>
                  <a:lnTo>
                    <a:pt x="856" y="368"/>
                  </a:lnTo>
                  <a:lnTo>
                    <a:pt x="852" y="368"/>
                  </a:lnTo>
                  <a:lnTo>
                    <a:pt x="852" y="365"/>
                  </a:lnTo>
                  <a:lnTo>
                    <a:pt x="848" y="365"/>
                  </a:lnTo>
                  <a:lnTo>
                    <a:pt x="848" y="363"/>
                  </a:lnTo>
                  <a:lnTo>
                    <a:pt x="845" y="363"/>
                  </a:lnTo>
                  <a:lnTo>
                    <a:pt x="845" y="361"/>
                  </a:lnTo>
                  <a:lnTo>
                    <a:pt x="842" y="361"/>
                  </a:lnTo>
                  <a:lnTo>
                    <a:pt x="842" y="360"/>
                  </a:lnTo>
                  <a:lnTo>
                    <a:pt x="838" y="360"/>
                  </a:lnTo>
                  <a:lnTo>
                    <a:pt x="838" y="357"/>
                  </a:lnTo>
                  <a:lnTo>
                    <a:pt x="835" y="357"/>
                  </a:lnTo>
                  <a:lnTo>
                    <a:pt x="835" y="356"/>
                  </a:lnTo>
                  <a:lnTo>
                    <a:pt x="831" y="356"/>
                  </a:lnTo>
                  <a:lnTo>
                    <a:pt x="831" y="354"/>
                  </a:lnTo>
                  <a:lnTo>
                    <a:pt x="828" y="354"/>
                  </a:lnTo>
                  <a:lnTo>
                    <a:pt x="828" y="352"/>
                  </a:lnTo>
                  <a:lnTo>
                    <a:pt x="824" y="352"/>
                  </a:lnTo>
                  <a:lnTo>
                    <a:pt x="824" y="349"/>
                  </a:lnTo>
                  <a:lnTo>
                    <a:pt x="820" y="349"/>
                  </a:lnTo>
                  <a:lnTo>
                    <a:pt x="820" y="348"/>
                  </a:lnTo>
                  <a:lnTo>
                    <a:pt x="816" y="348"/>
                  </a:lnTo>
                  <a:lnTo>
                    <a:pt x="816" y="346"/>
                  </a:lnTo>
                  <a:lnTo>
                    <a:pt x="813" y="346"/>
                  </a:lnTo>
                  <a:lnTo>
                    <a:pt x="813" y="345"/>
                  </a:lnTo>
                  <a:lnTo>
                    <a:pt x="810" y="345"/>
                  </a:lnTo>
                  <a:lnTo>
                    <a:pt x="810" y="342"/>
                  </a:lnTo>
                  <a:lnTo>
                    <a:pt x="806" y="342"/>
                  </a:lnTo>
                  <a:lnTo>
                    <a:pt x="806" y="340"/>
                  </a:lnTo>
                  <a:lnTo>
                    <a:pt x="803" y="340"/>
                  </a:lnTo>
                  <a:lnTo>
                    <a:pt x="803" y="338"/>
                  </a:lnTo>
                  <a:lnTo>
                    <a:pt x="799" y="338"/>
                  </a:lnTo>
                  <a:lnTo>
                    <a:pt x="799" y="337"/>
                  </a:lnTo>
                  <a:lnTo>
                    <a:pt x="796" y="337"/>
                  </a:lnTo>
                  <a:lnTo>
                    <a:pt x="796" y="334"/>
                  </a:lnTo>
                  <a:lnTo>
                    <a:pt x="792" y="334"/>
                  </a:lnTo>
                  <a:lnTo>
                    <a:pt x="792" y="332"/>
                  </a:lnTo>
                  <a:lnTo>
                    <a:pt x="788" y="332"/>
                  </a:lnTo>
                  <a:lnTo>
                    <a:pt x="788" y="330"/>
                  </a:lnTo>
                  <a:lnTo>
                    <a:pt x="786" y="330"/>
                  </a:lnTo>
                  <a:lnTo>
                    <a:pt x="786" y="329"/>
                  </a:lnTo>
                  <a:lnTo>
                    <a:pt x="781" y="329"/>
                  </a:lnTo>
                  <a:lnTo>
                    <a:pt x="781" y="326"/>
                  </a:lnTo>
                  <a:lnTo>
                    <a:pt x="778" y="326"/>
                  </a:lnTo>
                  <a:lnTo>
                    <a:pt x="778" y="324"/>
                  </a:lnTo>
                  <a:lnTo>
                    <a:pt x="774" y="324"/>
                  </a:lnTo>
                  <a:lnTo>
                    <a:pt x="774" y="323"/>
                  </a:lnTo>
                  <a:lnTo>
                    <a:pt x="771" y="323"/>
                  </a:lnTo>
                  <a:lnTo>
                    <a:pt x="771" y="321"/>
                  </a:lnTo>
                  <a:lnTo>
                    <a:pt x="767" y="321"/>
                  </a:lnTo>
                  <a:lnTo>
                    <a:pt x="767" y="319"/>
                  </a:lnTo>
                  <a:lnTo>
                    <a:pt x="764" y="319"/>
                  </a:lnTo>
                  <a:lnTo>
                    <a:pt x="764" y="317"/>
                  </a:lnTo>
                  <a:lnTo>
                    <a:pt x="761" y="317"/>
                  </a:lnTo>
                  <a:lnTo>
                    <a:pt x="761" y="315"/>
                  </a:lnTo>
                  <a:lnTo>
                    <a:pt x="756" y="315"/>
                  </a:lnTo>
                  <a:lnTo>
                    <a:pt x="756" y="313"/>
                  </a:lnTo>
                  <a:lnTo>
                    <a:pt x="753" y="313"/>
                  </a:lnTo>
                  <a:lnTo>
                    <a:pt x="753" y="312"/>
                  </a:lnTo>
                  <a:lnTo>
                    <a:pt x="750" y="312"/>
                  </a:lnTo>
                  <a:lnTo>
                    <a:pt x="750" y="309"/>
                  </a:lnTo>
                  <a:lnTo>
                    <a:pt x="746" y="309"/>
                  </a:lnTo>
                  <a:lnTo>
                    <a:pt x="746" y="307"/>
                  </a:lnTo>
                  <a:lnTo>
                    <a:pt x="742" y="307"/>
                  </a:lnTo>
                  <a:lnTo>
                    <a:pt x="742" y="305"/>
                  </a:lnTo>
                  <a:lnTo>
                    <a:pt x="739" y="305"/>
                  </a:lnTo>
                  <a:lnTo>
                    <a:pt x="739" y="304"/>
                  </a:lnTo>
                  <a:lnTo>
                    <a:pt x="735" y="304"/>
                  </a:lnTo>
                  <a:lnTo>
                    <a:pt x="735" y="301"/>
                  </a:lnTo>
                  <a:lnTo>
                    <a:pt x="732" y="301"/>
                  </a:lnTo>
                  <a:lnTo>
                    <a:pt x="732" y="299"/>
                  </a:lnTo>
                  <a:lnTo>
                    <a:pt x="729" y="299"/>
                  </a:lnTo>
                  <a:lnTo>
                    <a:pt x="729" y="298"/>
                  </a:lnTo>
                  <a:lnTo>
                    <a:pt x="724" y="298"/>
                  </a:lnTo>
                  <a:lnTo>
                    <a:pt x="724" y="296"/>
                  </a:lnTo>
                  <a:lnTo>
                    <a:pt x="721" y="296"/>
                  </a:lnTo>
                  <a:lnTo>
                    <a:pt x="721" y="293"/>
                  </a:lnTo>
                  <a:lnTo>
                    <a:pt x="718" y="293"/>
                  </a:lnTo>
                  <a:lnTo>
                    <a:pt x="718" y="292"/>
                  </a:lnTo>
                  <a:lnTo>
                    <a:pt x="714" y="292"/>
                  </a:lnTo>
                  <a:lnTo>
                    <a:pt x="714" y="290"/>
                  </a:lnTo>
                  <a:lnTo>
                    <a:pt x="710" y="290"/>
                  </a:lnTo>
                  <a:lnTo>
                    <a:pt x="710" y="289"/>
                  </a:lnTo>
                  <a:lnTo>
                    <a:pt x="707" y="289"/>
                  </a:lnTo>
                  <a:lnTo>
                    <a:pt x="707" y="287"/>
                  </a:lnTo>
                  <a:lnTo>
                    <a:pt x="704" y="287"/>
                  </a:lnTo>
                  <a:lnTo>
                    <a:pt x="704" y="284"/>
                  </a:lnTo>
                  <a:lnTo>
                    <a:pt x="698" y="284"/>
                  </a:lnTo>
                  <a:lnTo>
                    <a:pt x="698" y="282"/>
                  </a:lnTo>
                  <a:lnTo>
                    <a:pt x="697" y="282"/>
                  </a:lnTo>
                  <a:lnTo>
                    <a:pt x="697" y="281"/>
                  </a:lnTo>
                  <a:lnTo>
                    <a:pt x="693" y="281"/>
                  </a:lnTo>
                  <a:lnTo>
                    <a:pt x="693" y="279"/>
                  </a:lnTo>
                  <a:lnTo>
                    <a:pt x="689" y="279"/>
                  </a:lnTo>
                  <a:lnTo>
                    <a:pt x="689" y="276"/>
                  </a:lnTo>
                  <a:lnTo>
                    <a:pt x="685" y="276"/>
                  </a:lnTo>
                  <a:lnTo>
                    <a:pt x="685" y="275"/>
                  </a:lnTo>
                  <a:lnTo>
                    <a:pt x="682" y="275"/>
                  </a:lnTo>
                  <a:lnTo>
                    <a:pt x="682" y="272"/>
                  </a:lnTo>
                  <a:lnTo>
                    <a:pt x="678" y="272"/>
                  </a:lnTo>
                  <a:lnTo>
                    <a:pt x="678" y="271"/>
                  </a:lnTo>
                  <a:lnTo>
                    <a:pt x="675" y="271"/>
                  </a:lnTo>
                  <a:lnTo>
                    <a:pt x="675" y="268"/>
                  </a:lnTo>
                  <a:lnTo>
                    <a:pt x="672" y="268"/>
                  </a:lnTo>
                  <a:lnTo>
                    <a:pt x="672" y="267"/>
                  </a:lnTo>
                  <a:lnTo>
                    <a:pt x="666" y="267"/>
                  </a:lnTo>
                  <a:lnTo>
                    <a:pt x="666" y="265"/>
                  </a:lnTo>
                  <a:lnTo>
                    <a:pt x="662" y="265"/>
                  </a:lnTo>
                  <a:lnTo>
                    <a:pt x="662" y="264"/>
                  </a:lnTo>
                  <a:lnTo>
                    <a:pt x="661" y="264"/>
                  </a:lnTo>
                  <a:lnTo>
                    <a:pt x="661" y="261"/>
                  </a:lnTo>
                  <a:lnTo>
                    <a:pt x="656" y="261"/>
                  </a:lnTo>
                  <a:lnTo>
                    <a:pt x="656" y="259"/>
                  </a:lnTo>
                  <a:lnTo>
                    <a:pt x="652" y="259"/>
                  </a:lnTo>
                  <a:lnTo>
                    <a:pt x="652" y="257"/>
                  </a:lnTo>
                  <a:lnTo>
                    <a:pt x="649" y="257"/>
                  </a:lnTo>
                  <a:lnTo>
                    <a:pt x="649" y="256"/>
                  </a:lnTo>
                  <a:lnTo>
                    <a:pt x="645" y="256"/>
                  </a:lnTo>
                  <a:lnTo>
                    <a:pt x="645" y="253"/>
                  </a:lnTo>
                  <a:lnTo>
                    <a:pt x="642" y="253"/>
                  </a:lnTo>
                  <a:lnTo>
                    <a:pt x="642" y="251"/>
                  </a:lnTo>
                  <a:lnTo>
                    <a:pt x="637" y="251"/>
                  </a:lnTo>
                  <a:lnTo>
                    <a:pt x="637" y="249"/>
                  </a:lnTo>
                  <a:lnTo>
                    <a:pt x="635" y="249"/>
                  </a:lnTo>
                  <a:lnTo>
                    <a:pt x="635" y="248"/>
                  </a:lnTo>
                  <a:lnTo>
                    <a:pt x="632" y="248"/>
                  </a:lnTo>
                  <a:lnTo>
                    <a:pt x="632" y="245"/>
                  </a:lnTo>
                  <a:lnTo>
                    <a:pt x="627" y="245"/>
                  </a:lnTo>
                  <a:lnTo>
                    <a:pt x="627" y="243"/>
                  </a:lnTo>
                  <a:lnTo>
                    <a:pt x="624" y="243"/>
                  </a:lnTo>
                  <a:lnTo>
                    <a:pt x="624" y="242"/>
                  </a:lnTo>
                  <a:lnTo>
                    <a:pt x="620" y="242"/>
                  </a:lnTo>
                  <a:lnTo>
                    <a:pt x="620" y="240"/>
                  </a:lnTo>
                  <a:lnTo>
                    <a:pt x="617" y="240"/>
                  </a:lnTo>
                  <a:lnTo>
                    <a:pt x="617" y="237"/>
                  </a:lnTo>
                  <a:lnTo>
                    <a:pt x="613" y="237"/>
                  </a:lnTo>
                  <a:lnTo>
                    <a:pt x="613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05" y="234"/>
                  </a:lnTo>
                  <a:lnTo>
                    <a:pt x="605" y="232"/>
                  </a:lnTo>
                  <a:lnTo>
                    <a:pt x="601" y="232"/>
                  </a:lnTo>
                  <a:lnTo>
                    <a:pt x="601" y="231"/>
                  </a:lnTo>
                  <a:lnTo>
                    <a:pt x="597" y="231"/>
                  </a:lnTo>
                  <a:lnTo>
                    <a:pt x="597" y="228"/>
                  </a:lnTo>
                  <a:lnTo>
                    <a:pt x="594" y="228"/>
                  </a:lnTo>
                  <a:lnTo>
                    <a:pt x="594" y="226"/>
                  </a:lnTo>
                  <a:lnTo>
                    <a:pt x="591" y="226"/>
                  </a:lnTo>
                  <a:lnTo>
                    <a:pt x="591" y="224"/>
                  </a:lnTo>
                  <a:lnTo>
                    <a:pt x="586" y="224"/>
                  </a:lnTo>
                  <a:lnTo>
                    <a:pt x="586" y="223"/>
                  </a:lnTo>
                  <a:lnTo>
                    <a:pt x="583" y="223"/>
                  </a:lnTo>
                  <a:lnTo>
                    <a:pt x="583" y="220"/>
                  </a:lnTo>
                  <a:lnTo>
                    <a:pt x="579" y="220"/>
                  </a:lnTo>
                  <a:lnTo>
                    <a:pt x="579" y="218"/>
                  </a:lnTo>
                  <a:lnTo>
                    <a:pt x="576" y="218"/>
                  </a:lnTo>
                  <a:lnTo>
                    <a:pt x="576" y="217"/>
                  </a:lnTo>
                  <a:lnTo>
                    <a:pt x="572" y="217"/>
                  </a:lnTo>
                  <a:lnTo>
                    <a:pt x="572" y="215"/>
                  </a:lnTo>
                  <a:lnTo>
                    <a:pt x="568" y="215"/>
                  </a:lnTo>
                  <a:lnTo>
                    <a:pt x="568" y="212"/>
                  </a:lnTo>
                  <a:lnTo>
                    <a:pt x="565" y="212"/>
                  </a:lnTo>
                  <a:lnTo>
                    <a:pt x="565" y="211"/>
                  </a:lnTo>
                  <a:lnTo>
                    <a:pt x="562" y="211"/>
                  </a:lnTo>
                  <a:lnTo>
                    <a:pt x="562" y="209"/>
                  </a:lnTo>
                  <a:lnTo>
                    <a:pt x="559" y="209"/>
                  </a:lnTo>
                  <a:lnTo>
                    <a:pt x="559" y="208"/>
                  </a:lnTo>
                  <a:lnTo>
                    <a:pt x="553" y="208"/>
                  </a:lnTo>
                  <a:lnTo>
                    <a:pt x="553" y="206"/>
                  </a:lnTo>
                  <a:lnTo>
                    <a:pt x="549" y="206"/>
                  </a:lnTo>
                  <a:lnTo>
                    <a:pt x="549" y="203"/>
                  </a:lnTo>
                  <a:lnTo>
                    <a:pt x="546" y="203"/>
                  </a:lnTo>
                  <a:lnTo>
                    <a:pt x="546" y="201"/>
                  </a:lnTo>
                  <a:lnTo>
                    <a:pt x="543" y="201"/>
                  </a:lnTo>
                  <a:lnTo>
                    <a:pt x="543" y="200"/>
                  </a:lnTo>
                  <a:lnTo>
                    <a:pt x="539" y="200"/>
                  </a:lnTo>
                  <a:lnTo>
                    <a:pt x="539" y="198"/>
                  </a:lnTo>
                  <a:lnTo>
                    <a:pt x="535" y="198"/>
                  </a:lnTo>
                  <a:lnTo>
                    <a:pt x="535" y="195"/>
                  </a:lnTo>
                  <a:lnTo>
                    <a:pt x="531" y="195"/>
                  </a:lnTo>
                  <a:lnTo>
                    <a:pt x="531" y="194"/>
                  </a:lnTo>
                  <a:lnTo>
                    <a:pt x="527" y="194"/>
                  </a:lnTo>
                  <a:lnTo>
                    <a:pt x="527" y="192"/>
                  </a:lnTo>
                  <a:lnTo>
                    <a:pt x="522" y="192"/>
                  </a:lnTo>
                  <a:lnTo>
                    <a:pt x="522" y="190"/>
                  </a:lnTo>
                  <a:lnTo>
                    <a:pt x="519" y="190"/>
                  </a:lnTo>
                  <a:lnTo>
                    <a:pt x="519" y="187"/>
                  </a:lnTo>
                  <a:lnTo>
                    <a:pt x="516" y="187"/>
                  </a:lnTo>
                  <a:lnTo>
                    <a:pt x="516" y="186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08" y="184"/>
                  </a:lnTo>
                  <a:lnTo>
                    <a:pt x="508" y="183"/>
                  </a:lnTo>
                  <a:lnTo>
                    <a:pt x="505" y="183"/>
                  </a:lnTo>
                  <a:lnTo>
                    <a:pt x="505" y="180"/>
                  </a:lnTo>
                  <a:lnTo>
                    <a:pt x="502" y="180"/>
                  </a:lnTo>
                  <a:lnTo>
                    <a:pt x="502" y="178"/>
                  </a:lnTo>
                  <a:lnTo>
                    <a:pt x="496" y="178"/>
                  </a:lnTo>
                  <a:lnTo>
                    <a:pt x="496" y="176"/>
                  </a:lnTo>
                  <a:lnTo>
                    <a:pt x="492" y="176"/>
                  </a:lnTo>
                  <a:lnTo>
                    <a:pt x="492" y="175"/>
                  </a:lnTo>
                  <a:lnTo>
                    <a:pt x="489" y="175"/>
                  </a:lnTo>
                  <a:lnTo>
                    <a:pt x="489" y="172"/>
                  </a:lnTo>
                  <a:lnTo>
                    <a:pt x="484" y="172"/>
                  </a:lnTo>
                  <a:lnTo>
                    <a:pt x="484" y="170"/>
                  </a:lnTo>
                  <a:lnTo>
                    <a:pt x="482" y="170"/>
                  </a:lnTo>
                  <a:lnTo>
                    <a:pt x="482" y="168"/>
                  </a:lnTo>
                  <a:lnTo>
                    <a:pt x="476" y="168"/>
                  </a:lnTo>
                  <a:lnTo>
                    <a:pt x="476" y="167"/>
                  </a:lnTo>
                  <a:lnTo>
                    <a:pt x="473" y="167"/>
                  </a:lnTo>
                  <a:lnTo>
                    <a:pt x="473" y="164"/>
                  </a:lnTo>
                  <a:lnTo>
                    <a:pt x="470" y="164"/>
                  </a:lnTo>
                  <a:lnTo>
                    <a:pt x="470" y="162"/>
                  </a:lnTo>
                  <a:lnTo>
                    <a:pt x="464" y="162"/>
                  </a:lnTo>
                  <a:lnTo>
                    <a:pt x="464" y="161"/>
                  </a:lnTo>
                  <a:lnTo>
                    <a:pt x="460" y="161"/>
                  </a:lnTo>
                  <a:lnTo>
                    <a:pt x="460" y="159"/>
                  </a:lnTo>
                  <a:lnTo>
                    <a:pt x="457" y="159"/>
                  </a:lnTo>
                  <a:lnTo>
                    <a:pt x="457" y="156"/>
                  </a:lnTo>
                  <a:lnTo>
                    <a:pt x="454" y="156"/>
                  </a:lnTo>
                  <a:lnTo>
                    <a:pt x="454" y="155"/>
                  </a:lnTo>
                  <a:lnTo>
                    <a:pt x="450" y="155"/>
                  </a:lnTo>
                  <a:lnTo>
                    <a:pt x="450" y="153"/>
                  </a:lnTo>
                  <a:lnTo>
                    <a:pt x="445" y="153"/>
                  </a:lnTo>
                  <a:lnTo>
                    <a:pt x="445" y="151"/>
                  </a:lnTo>
                  <a:lnTo>
                    <a:pt x="441" y="151"/>
                  </a:lnTo>
                  <a:lnTo>
                    <a:pt x="441" y="150"/>
                  </a:lnTo>
                  <a:lnTo>
                    <a:pt x="438" y="150"/>
                  </a:lnTo>
                  <a:lnTo>
                    <a:pt x="438" y="147"/>
                  </a:lnTo>
                  <a:lnTo>
                    <a:pt x="434" y="147"/>
                  </a:lnTo>
                  <a:lnTo>
                    <a:pt x="434" y="145"/>
                  </a:lnTo>
                  <a:lnTo>
                    <a:pt x="431" y="145"/>
                  </a:lnTo>
                  <a:lnTo>
                    <a:pt x="431" y="143"/>
                  </a:lnTo>
                  <a:lnTo>
                    <a:pt x="425" y="143"/>
                  </a:lnTo>
                  <a:lnTo>
                    <a:pt x="425" y="142"/>
                  </a:lnTo>
                  <a:lnTo>
                    <a:pt x="422" y="142"/>
                  </a:lnTo>
                  <a:lnTo>
                    <a:pt x="422" y="139"/>
                  </a:lnTo>
                  <a:lnTo>
                    <a:pt x="416" y="139"/>
                  </a:lnTo>
                  <a:lnTo>
                    <a:pt x="416" y="138"/>
                  </a:lnTo>
                  <a:lnTo>
                    <a:pt x="413" y="138"/>
                  </a:lnTo>
                  <a:lnTo>
                    <a:pt x="413" y="136"/>
                  </a:lnTo>
                  <a:lnTo>
                    <a:pt x="409" y="136"/>
                  </a:lnTo>
                  <a:lnTo>
                    <a:pt x="409" y="134"/>
                  </a:lnTo>
                  <a:lnTo>
                    <a:pt x="403" y="134"/>
                  </a:lnTo>
                  <a:lnTo>
                    <a:pt x="403" y="131"/>
                  </a:lnTo>
                  <a:lnTo>
                    <a:pt x="400" y="131"/>
                  </a:lnTo>
                  <a:lnTo>
                    <a:pt x="400" y="130"/>
                  </a:lnTo>
                  <a:lnTo>
                    <a:pt x="398" y="130"/>
                  </a:lnTo>
                  <a:lnTo>
                    <a:pt x="398" y="128"/>
                  </a:lnTo>
                  <a:lnTo>
                    <a:pt x="392" y="128"/>
                  </a:lnTo>
                  <a:lnTo>
                    <a:pt x="392" y="127"/>
                  </a:lnTo>
                  <a:lnTo>
                    <a:pt x="389" y="127"/>
                  </a:lnTo>
                  <a:lnTo>
                    <a:pt x="389" y="124"/>
                  </a:lnTo>
                  <a:lnTo>
                    <a:pt x="384" y="124"/>
                  </a:lnTo>
                  <a:lnTo>
                    <a:pt x="384" y="122"/>
                  </a:lnTo>
                  <a:lnTo>
                    <a:pt x="379" y="122"/>
                  </a:lnTo>
                  <a:lnTo>
                    <a:pt x="379" y="120"/>
                  </a:lnTo>
                  <a:lnTo>
                    <a:pt x="376" y="120"/>
                  </a:lnTo>
                  <a:lnTo>
                    <a:pt x="376" y="119"/>
                  </a:lnTo>
                  <a:lnTo>
                    <a:pt x="370" y="119"/>
                  </a:lnTo>
                  <a:lnTo>
                    <a:pt x="370" y="117"/>
                  </a:lnTo>
                  <a:lnTo>
                    <a:pt x="367" y="117"/>
                  </a:lnTo>
                  <a:lnTo>
                    <a:pt x="367" y="114"/>
                  </a:lnTo>
                  <a:lnTo>
                    <a:pt x="361" y="114"/>
                  </a:lnTo>
                  <a:lnTo>
                    <a:pt x="361" y="113"/>
                  </a:lnTo>
                  <a:lnTo>
                    <a:pt x="358" y="113"/>
                  </a:lnTo>
                  <a:lnTo>
                    <a:pt x="358" y="111"/>
                  </a:lnTo>
                  <a:lnTo>
                    <a:pt x="354" y="111"/>
                  </a:lnTo>
                  <a:lnTo>
                    <a:pt x="354" y="109"/>
                  </a:lnTo>
                  <a:lnTo>
                    <a:pt x="349" y="109"/>
                  </a:lnTo>
                  <a:lnTo>
                    <a:pt x="349" y="106"/>
                  </a:lnTo>
                  <a:lnTo>
                    <a:pt x="344" y="106"/>
                  </a:lnTo>
                  <a:lnTo>
                    <a:pt x="344" y="105"/>
                  </a:lnTo>
                  <a:lnTo>
                    <a:pt x="341" y="105"/>
                  </a:lnTo>
                  <a:lnTo>
                    <a:pt x="341" y="103"/>
                  </a:lnTo>
                  <a:lnTo>
                    <a:pt x="335" y="103"/>
                  </a:lnTo>
                  <a:lnTo>
                    <a:pt x="335" y="102"/>
                  </a:lnTo>
                  <a:lnTo>
                    <a:pt x="332" y="102"/>
                  </a:lnTo>
                  <a:lnTo>
                    <a:pt x="332" y="99"/>
                  </a:lnTo>
                  <a:lnTo>
                    <a:pt x="326" y="99"/>
                  </a:lnTo>
                  <a:lnTo>
                    <a:pt x="326" y="97"/>
                  </a:lnTo>
                  <a:lnTo>
                    <a:pt x="320" y="97"/>
                  </a:lnTo>
                  <a:lnTo>
                    <a:pt x="320" y="95"/>
                  </a:lnTo>
                  <a:lnTo>
                    <a:pt x="317" y="95"/>
                  </a:lnTo>
                  <a:lnTo>
                    <a:pt x="317" y="94"/>
                  </a:lnTo>
                  <a:lnTo>
                    <a:pt x="312" y="94"/>
                  </a:lnTo>
                  <a:lnTo>
                    <a:pt x="312" y="91"/>
                  </a:lnTo>
                  <a:lnTo>
                    <a:pt x="309" y="91"/>
                  </a:lnTo>
                  <a:lnTo>
                    <a:pt x="309" y="89"/>
                  </a:lnTo>
                  <a:lnTo>
                    <a:pt x="303" y="89"/>
                  </a:lnTo>
                  <a:lnTo>
                    <a:pt x="303" y="87"/>
                  </a:lnTo>
                  <a:lnTo>
                    <a:pt x="297" y="87"/>
                  </a:lnTo>
                  <a:lnTo>
                    <a:pt x="297" y="86"/>
                  </a:lnTo>
                  <a:lnTo>
                    <a:pt x="293" y="86"/>
                  </a:lnTo>
                  <a:lnTo>
                    <a:pt x="293" y="83"/>
                  </a:lnTo>
                  <a:lnTo>
                    <a:pt x="288" y="83"/>
                  </a:lnTo>
                  <a:lnTo>
                    <a:pt x="288" y="81"/>
                  </a:lnTo>
                  <a:lnTo>
                    <a:pt x="284" y="81"/>
                  </a:lnTo>
                  <a:lnTo>
                    <a:pt x="284" y="80"/>
                  </a:lnTo>
                  <a:lnTo>
                    <a:pt x="278" y="80"/>
                  </a:lnTo>
                  <a:lnTo>
                    <a:pt x="278" y="78"/>
                  </a:lnTo>
                  <a:lnTo>
                    <a:pt x="273" y="78"/>
                  </a:lnTo>
                  <a:lnTo>
                    <a:pt x="273" y="75"/>
                  </a:lnTo>
                  <a:lnTo>
                    <a:pt x="268" y="75"/>
                  </a:lnTo>
                  <a:lnTo>
                    <a:pt x="268" y="74"/>
                  </a:lnTo>
                  <a:lnTo>
                    <a:pt x="262" y="74"/>
                  </a:lnTo>
                  <a:lnTo>
                    <a:pt x="262" y="72"/>
                  </a:lnTo>
                  <a:lnTo>
                    <a:pt x="256" y="72"/>
                  </a:lnTo>
                  <a:lnTo>
                    <a:pt x="256" y="71"/>
                  </a:lnTo>
                  <a:lnTo>
                    <a:pt x="253" y="71"/>
                  </a:lnTo>
                  <a:lnTo>
                    <a:pt x="253" y="69"/>
                  </a:lnTo>
                  <a:lnTo>
                    <a:pt x="248" y="69"/>
                  </a:lnTo>
                  <a:lnTo>
                    <a:pt x="248" y="66"/>
                  </a:lnTo>
                  <a:lnTo>
                    <a:pt x="243" y="66"/>
                  </a:lnTo>
                  <a:lnTo>
                    <a:pt x="243" y="64"/>
                  </a:lnTo>
                  <a:lnTo>
                    <a:pt x="238" y="64"/>
                  </a:lnTo>
                  <a:lnTo>
                    <a:pt x="238" y="63"/>
                  </a:lnTo>
                  <a:lnTo>
                    <a:pt x="232" y="63"/>
                  </a:lnTo>
                  <a:lnTo>
                    <a:pt x="232" y="61"/>
                  </a:lnTo>
                  <a:lnTo>
                    <a:pt x="227" y="61"/>
                  </a:lnTo>
                  <a:lnTo>
                    <a:pt x="227" y="58"/>
                  </a:lnTo>
                  <a:lnTo>
                    <a:pt x="220" y="58"/>
                  </a:lnTo>
                  <a:lnTo>
                    <a:pt x="220" y="57"/>
                  </a:lnTo>
                  <a:lnTo>
                    <a:pt x="214" y="57"/>
                  </a:lnTo>
                  <a:lnTo>
                    <a:pt x="214" y="55"/>
                  </a:lnTo>
                  <a:lnTo>
                    <a:pt x="209" y="55"/>
                  </a:lnTo>
                  <a:lnTo>
                    <a:pt x="209" y="53"/>
                  </a:lnTo>
                  <a:lnTo>
                    <a:pt x="202" y="53"/>
                  </a:lnTo>
                  <a:lnTo>
                    <a:pt x="202" y="50"/>
                  </a:lnTo>
                  <a:lnTo>
                    <a:pt x="195" y="50"/>
                  </a:lnTo>
                  <a:lnTo>
                    <a:pt x="195" y="49"/>
                  </a:lnTo>
                  <a:lnTo>
                    <a:pt x="190" y="49"/>
                  </a:lnTo>
                  <a:lnTo>
                    <a:pt x="190" y="47"/>
                  </a:lnTo>
                  <a:lnTo>
                    <a:pt x="184" y="47"/>
                  </a:lnTo>
                  <a:lnTo>
                    <a:pt x="184" y="46"/>
                  </a:lnTo>
                  <a:lnTo>
                    <a:pt x="178" y="46"/>
                  </a:lnTo>
                  <a:lnTo>
                    <a:pt x="178" y="43"/>
                  </a:lnTo>
                  <a:lnTo>
                    <a:pt x="172" y="43"/>
                  </a:lnTo>
                  <a:lnTo>
                    <a:pt x="172" y="41"/>
                  </a:lnTo>
                  <a:lnTo>
                    <a:pt x="165" y="41"/>
                  </a:lnTo>
                  <a:lnTo>
                    <a:pt x="165" y="39"/>
                  </a:lnTo>
                  <a:lnTo>
                    <a:pt x="159" y="39"/>
                  </a:lnTo>
                  <a:lnTo>
                    <a:pt x="159" y="38"/>
                  </a:lnTo>
                  <a:lnTo>
                    <a:pt x="149" y="38"/>
                  </a:lnTo>
                  <a:lnTo>
                    <a:pt x="149" y="35"/>
                  </a:lnTo>
                  <a:lnTo>
                    <a:pt x="146" y="35"/>
                  </a:lnTo>
                  <a:lnTo>
                    <a:pt x="146" y="33"/>
                  </a:lnTo>
                  <a:lnTo>
                    <a:pt x="136" y="33"/>
                  </a:lnTo>
                  <a:lnTo>
                    <a:pt x="136" y="32"/>
                  </a:lnTo>
                  <a:lnTo>
                    <a:pt x="128" y="32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14" y="27"/>
                  </a:lnTo>
                  <a:lnTo>
                    <a:pt x="114" y="25"/>
                  </a:lnTo>
                  <a:lnTo>
                    <a:pt x="108" y="25"/>
                  </a:lnTo>
                  <a:lnTo>
                    <a:pt x="108" y="24"/>
                  </a:lnTo>
                  <a:lnTo>
                    <a:pt x="99" y="24"/>
                  </a:lnTo>
                  <a:lnTo>
                    <a:pt x="99" y="22"/>
                  </a:lnTo>
                  <a:lnTo>
                    <a:pt x="89" y="22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82" y="18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7" y="13"/>
                  </a:lnTo>
                  <a:lnTo>
                    <a:pt x="37" y="18"/>
                  </a:lnTo>
                  <a:lnTo>
                    <a:pt x="35" y="18"/>
                  </a:lnTo>
                  <a:lnTo>
                    <a:pt x="35" y="32"/>
                  </a:lnTo>
                  <a:lnTo>
                    <a:pt x="33" y="32"/>
                  </a:lnTo>
                  <a:lnTo>
                    <a:pt x="33" y="58"/>
                  </a:lnTo>
                  <a:lnTo>
                    <a:pt x="32" y="58"/>
                  </a:lnTo>
                  <a:lnTo>
                    <a:pt x="32" y="103"/>
                  </a:lnTo>
                  <a:lnTo>
                    <a:pt x="29" y="103"/>
                  </a:lnTo>
                  <a:lnTo>
                    <a:pt x="29" y="150"/>
                  </a:lnTo>
                  <a:lnTo>
                    <a:pt x="28" y="150"/>
                  </a:lnTo>
                  <a:lnTo>
                    <a:pt x="28" y="178"/>
                  </a:lnTo>
                  <a:lnTo>
                    <a:pt x="26" y="178"/>
                  </a:lnTo>
                  <a:lnTo>
                    <a:pt x="26" y="195"/>
                  </a:lnTo>
                  <a:lnTo>
                    <a:pt x="25" y="195"/>
                  </a:lnTo>
                  <a:lnTo>
                    <a:pt x="25" y="203"/>
                  </a:lnTo>
                  <a:lnTo>
                    <a:pt x="22" y="203"/>
                  </a:lnTo>
                  <a:lnTo>
                    <a:pt x="22" y="215"/>
                  </a:lnTo>
                  <a:lnTo>
                    <a:pt x="21" y="215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82"/>
                  </a:lnTo>
                  <a:lnTo>
                    <a:pt x="18" y="282"/>
                  </a:lnTo>
                  <a:lnTo>
                    <a:pt x="18" y="374"/>
                  </a:lnTo>
                  <a:lnTo>
                    <a:pt x="16" y="374"/>
                  </a:lnTo>
                  <a:lnTo>
                    <a:pt x="16" y="511"/>
                  </a:lnTo>
                  <a:lnTo>
                    <a:pt x="14" y="511"/>
                  </a:lnTo>
                  <a:lnTo>
                    <a:pt x="14" y="668"/>
                  </a:lnTo>
                  <a:lnTo>
                    <a:pt x="12" y="668"/>
                  </a:lnTo>
                  <a:lnTo>
                    <a:pt x="12" y="843"/>
                  </a:lnTo>
                  <a:lnTo>
                    <a:pt x="10" y="843"/>
                  </a:lnTo>
                  <a:lnTo>
                    <a:pt x="10" y="950"/>
                  </a:lnTo>
                  <a:lnTo>
                    <a:pt x="0" y="950"/>
                  </a:lnTo>
                  <a:lnTo>
                    <a:pt x="0" y="833"/>
                  </a:lnTo>
                  <a:lnTo>
                    <a:pt x="2" y="833"/>
                  </a:lnTo>
                  <a:lnTo>
                    <a:pt x="2" y="657"/>
                  </a:lnTo>
                  <a:lnTo>
                    <a:pt x="4" y="657"/>
                  </a:lnTo>
                  <a:lnTo>
                    <a:pt x="4" y="501"/>
                  </a:lnTo>
                  <a:lnTo>
                    <a:pt x="5" y="501"/>
                  </a:lnTo>
                  <a:lnTo>
                    <a:pt x="5" y="364"/>
                  </a:lnTo>
                  <a:lnTo>
                    <a:pt x="8" y="364"/>
                  </a:lnTo>
                  <a:lnTo>
                    <a:pt x="8" y="272"/>
                  </a:lnTo>
                  <a:lnTo>
                    <a:pt x="9" y="272"/>
                  </a:lnTo>
                  <a:lnTo>
                    <a:pt x="9" y="224"/>
                  </a:lnTo>
                  <a:lnTo>
                    <a:pt x="11" y="224"/>
                  </a:lnTo>
                  <a:lnTo>
                    <a:pt x="11" y="204"/>
                  </a:lnTo>
                  <a:lnTo>
                    <a:pt x="12" y="204"/>
                  </a:lnTo>
                  <a:lnTo>
                    <a:pt x="12" y="193"/>
                  </a:lnTo>
                  <a:lnTo>
                    <a:pt x="14" y="193"/>
                  </a:lnTo>
                  <a:lnTo>
                    <a:pt x="14" y="185"/>
                  </a:lnTo>
                  <a:lnTo>
                    <a:pt x="16" y="185"/>
                  </a:lnTo>
                  <a:lnTo>
                    <a:pt x="16" y="168"/>
                  </a:lnTo>
                  <a:lnTo>
                    <a:pt x="18" y="168"/>
                  </a:lnTo>
                  <a:lnTo>
                    <a:pt x="18" y="139"/>
                  </a:lnTo>
                  <a:lnTo>
                    <a:pt x="19" y="139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4" name="Freeform 53"/>
            <p:cNvSpPr>
              <a:spLocks/>
            </p:cNvSpPr>
            <p:nvPr/>
          </p:nvSpPr>
          <p:spPr bwMode="auto">
            <a:xfrm>
              <a:off x="2651125" y="3076575"/>
              <a:ext cx="9525" cy="82550"/>
            </a:xfrm>
            <a:custGeom>
              <a:avLst/>
              <a:gdLst>
                <a:gd name="T0" fmla="*/ 2147483647 w 6"/>
                <a:gd name="T1" fmla="*/ 0 h 52"/>
                <a:gd name="T2" fmla="*/ 2147483647 w 6"/>
                <a:gd name="T3" fmla="*/ 0 h 52"/>
                <a:gd name="T4" fmla="*/ 2147483647 w 6"/>
                <a:gd name="T5" fmla="*/ 2147483647 h 52"/>
                <a:gd name="T6" fmla="*/ 2147483647 w 6"/>
                <a:gd name="T7" fmla="*/ 2147483647 h 52"/>
                <a:gd name="T8" fmla="*/ 0 w 6"/>
                <a:gd name="T9" fmla="*/ 2147483647 h 52"/>
                <a:gd name="T10" fmla="*/ 0 w 6"/>
                <a:gd name="T11" fmla="*/ 2147483647 h 52"/>
                <a:gd name="T12" fmla="*/ 2147483647 w 6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52">
                  <a:moveTo>
                    <a:pt x="2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5" name="Freeform 54"/>
            <p:cNvSpPr>
              <a:spLocks/>
            </p:cNvSpPr>
            <p:nvPr/>
          </p:nvSpPr>
          <p:spPr bwMode="auto">
            <a:xfrm>
              <a:off x="2657475" y="2994025"/>
              <a:ext cx="6350" cy="26988"/>
            </a:xfrm>
            <a:custGeom>
              <a:avLst/>
              <a:gdLst>
                <a:gd name="T0" fmla="*/ 2147483647 w 4"/>
                <a:gd name="T1" fmla="*/ 0 h 17"/>
                <a:gd name="T2" fmla="*/ 2147483647 w 4"/>
                <a:gd name="T3" fmla="*/ 0 h 17"/>
                <a:gd name="T4" fmla="*/ 2147483647 w 4"/>
                <a:gd name="T5" fmla="*/ 2147483647 h 17"/>
                <a:gd name="T6" fmla="*/ 2147483647 w 4"/>
                <a:gd name="T7" fmla="*/ 2147483647 h 17"/>
                <a:gd name="T8" fmla="*/ 0 w 4"/>
                <a:gd name="T9" fmla="*/ 2147483647 h 17"/>
                <a:gd name="T10" fmla="*/ 0 w 4"/>
                <a:gd name="T11" fmla="*/ 2147483647 h 17"/>
                <a:gd name="T12" fmla="*/ 2147483647 w 4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6" name="Freeform 55"/>
            <p:cNvSpPr>
              <a:spLocks/>
            </p:cNvSpPr>
            <p:nvPr/>
          </p:nvSpPr>
          <p:spPr bwMode="auto">
            <a:xfrm>
              <a:off x="2660650" y="2803525"/>
              <a:ext cx="9525" cy="134938"/>
            </a:xfrm>
            <a:custGeom>
              <a:avLst/>
              <a:gdLst>
                <a:gd name="T0" fmla="*/ 2147483647 w 6"/>
                <a:gd name="T1" fmla="*/ 0 h 85"/>
                <a:gd name="T2" fmla="*/ 2147483647 w 6"/>
                <a:gd name="T3" fmla="*/ 0 h 85"/>
                <a:gd name="T4" fmla="*/ 2147483647 w 6"/>
                <a:gd name="T5" fmla="*/ 2147483647 h 85"/>
                <a:gd name="T6" fmla="*/ 2147483647 w 6"/>
                <a:gd name="T7" fmla="*/ 2147483647 h 85"/>
                <a:gd name="T8" fmla="*/ 0 w 6"/>
                <a:gd name="T9" fmla="*/ 2147483647 h 85"/>
                <a:gd name="T10" fmla="*/ 0 w 6"/>
                <a:gd name="T11" fmla="*/ 2147483647 h 85"/>
                <a:gd name="T12" fmla="*/ 2147483647 w 6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85">
                  <a:moveTo>
                    <a:pt x="4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3" y="85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7" name="Freeform 56"/>
            <p:cNvSpPr>
              <a:spLocks/>
            </p:cNvSpPr>
            <p:nvPr/>
          </p:nvSpPr>
          <p:spPr bwMode="auto">
            <a:xfrm>
              <a:off x="2670175" y="2792413"/>
              <a:ext cx="6350" cy="30163"/>
            </a:xfrm>
            <a:custGeom>
              <a:avLst/>
              <a:gdLst>
                <a:gd name="T0" fmla="*/ 0 w 4"/>
                <a:gd name="T1" fmla="*/ 0 h 19"/>
                <a:gd name="T2" fmla="*/ 2147483647 w 4"/>
                <a:gd name="T3" fmla="*/ 0 h 19"/>
                <a:gd name="T4" fmla="*/ 2147483647 w 4"/>
                <a:gd name="T5" fmla="*/ 2147483647 h 19"/>
                <a:gd name="T6" fmla="*/ 2147483647 w 4"/>
                <a:gd name="T7" fmla="*/ 2147483647 h 19"/>
                <a:gd name="T8" fmla="*/ 2147483647 w 4"/>
                <a:gd name="T9" fmla="*/ 2147483647 h 19"/>
                <a:gd name="T10" fmla="*/ 0 w 4"/>
                <a:gd name="T11" fmla="*/ 2147483647 h 19"/>
                <a:gd name="T12" fmla="*/ 0 w 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9">
                  <a:moveTo>
                    <a:pt x="0" y="0"/>
                  </a:moveTo>
                  <a:lnTo>
                    <a:pt x="4" y="0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8" name="Freeform 57"/>
            <p:cNvSpPr>
              <a:spLocks/>
            </p:cNvSpPr>
            <p:nvPr/>
          </p:nvSpPr>
          <p:spPr bwMode="auto">
            <a:xfrm>
              <a:off x="2676525" y="2874963"/>
              <a:ext cx="15875" cy="134938"/>
            </a:xfrm>
            <a:custGeom>
              <a:avLst/>
              <a:gdLst>
                <a:gd name="T0" fmla="*/ 0 w 10"/>
                <a:gd name="T1" fmla="*/ 0 h 85"/>
                <a:gd name="T2" fmla="*/ 2147483647 w 10"/>
                <a:gd name="T3" fmla="*/ 0 h 85"/>
                <a:gd name="T4" fmla="*/ 2147483647 w 10"/>
                <a:gd name="T5" fmla="*/ 2147483647 h 85"/>
                <a:gd name="T6" fmla="*/ 2147483647 w 10"/>
                <a:gd name="T7" fmla="*/ 2147483647 h 85"/>
                <a:gd name="T8" fmla="*/ 2147483647 w 10"/>
                <a:gd name="T9" fmla="*/ 2147483647 h 85"/>
                <a:gd name="T10" fmla="*/ 0 w 10"/>
                <a:gd name="T11" fmla="*/ 2147483647 h 85"/>
                <a:gd name="T12" fmla="*/ 0 w 10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5">
                  <a:moveTo>
                    <a:pt x="0" y="0"/>
                  </a:moveTo>
                  <a:lnTo>
                    <a:pt x="3" y="0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8" y="8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9" name="Freeform 58"/>
            <p:cNvSpPr>
              <a:spLocks/>
            </p:cNvSpPr>
            <p:nvPr/>
          </p:nvSpPr>
          <p:spPr bwMode="auto">
            <a:xfrm>
              <a:off x="2692400" y="3067050"/>
              <a:ext cx="7938" cy="30163"/>
            </a:xfrm>
            <a:custGeom>
              <a:avLst/>
              <a:gdLst>
                <a:gd name="T0" fmla="*/ 0 w 5"/>
                <a:gd name="T1" fmla="*/ 0 h 19"/>
                <a:gd name="T2" fmla="*/ 2147483647 w 5"/>
                <a:gd name="T3" fmla="*/ 0 h 19"/>
                <a:gd name="T4" fmla="*/ 2147483647 w 5"/>
                <a:gd name="T5" fmla="*/ 2147483647 h 19"/>
                <a:gd name="T6" fmla="*/ 2147483647 w 5"/>
                <a:gd name="T7" fmla="*/ 2147483647 h 19"/>
                <a:gd name="T8" fmla="*/ 2147483647 w 5"/>
                <a:gd name="T9" fmla="*/ 2147483647 h 19"/>
                <a:gd name="T10" fmla="*/ 0 w 5"/>
                <a:gd name="T11" fmla="*/ 2147483647 h 19"/>
                <a:gd name="T12" fmla="*/ 0 w 5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9">
                  <a:moveTo>
                    <a:pt x="0" y="0"/>
                  </a:moveTo>
                  <a:lnTo>
                    <a:pt x="4" y="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1" y="1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0" name="Freeform 59"/>
            <p:cNvSpPr>
              <a:spLocks/>
            </p:cNvSpPr>
            <p:nvPr/>
          </p:nvSpPr>
          <p:spPr bwMode="auto">
            <a:xfrm>
              <a:off x="2732088" y="3000375"/>
              <a:ext cx="134938" cy="92075"/>
            </a:xfrm>
            <a:custGeom>
              <a:avLst/>
              <a:gdLst>
                <a:gd name="T0" fmla="*/ 2147483647 w 85"/>
                <a:gd name="T1" fmla="*/ 0 h 58"/>
                <a:gd name="T2" fmla="*/ 2147483647 w 85"/>
                <a:gd name="T3" fmla="*/ 0 h 58"/>
                <a:gd name="T4" fmla="*/ 2147483647 w 85"/>
                <a:gd name="T5" fmla="*/ 2147483647 h 58"/>
                <a:gd name="T6" fmla="*/ 2147483647 w 85"/>
                <a:gd name="T7" fmla="*/ 2147483647 h 58"/>
                <a:gd name="T8" fmla="*/ 0 w 85"/>
                <a:gd name="T9" fmla="*/ 2147483647 h 58"/>
                <a:gd name="T10" fmla="*/ 0 w 85"/>
                <a:gd name="T11" fmla="*/ 2147483647 h 58"/>
                <a:gd name="T12" fmla="*/ 2147483647 w 85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8">
                  <a:moveTo>
                    <a:pt x="81" y="0"/>
                  </a:moveTo>
                  <a:lnTo>
                    <a:pt x="85" y="0"/>
                  </a:lnTo>
                  <a:lnTo>
                    <a:pt x="85" y="2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1" name="Freeform 60"/>
            <p:cNvSpPr>
              <a:spLocks/>
            </p:cNvSpPr>
            <p:nvPr/>
          </p:nvSpPr>
          <p:spPr bwMode="auto">
            <a:xfrm>
              <a:off x="2924175" y="2971800"/>
              <a:ext cx="11113" cy="9525"/>
            </a:xfrm>
            <a:custGeom>
              <a:avLst/>
              <a:gdLst>
                <a:gd name="T0" fmla="*/ 2147483647 w 7"/>
                <a:gd name="T1" fmla="*/ 0 h 6"/>
                <a:gd name="T2" fmla="*/ 2147483647 w 7"/>
                <a:gd name="T3" fmla="*/ 0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2" name="Line 61"/>
            <p:cNvSpPr>
              <a:spLocks noChangeShapeType="1"/>
            </p:cNvSpPr>
            <p:nvPr/>
          </p:nvSpPr>
          <p:spPr bwMode="auto">
            <a:xfrm>
              <a:off x="2933700" y="2955925"/>
              <a:ext cx="0" cy="206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3" name="Freeform 62"/>
            <p:cNvSpPr>
              <a:spLocks/>
            </p:cNvSpPr>
            <p:nvPr/>
          </p:nvSpPr>
          <p:spPr bwMode="auto">
            <a:xfrm>
              <a:off x="2935288" y="2774950"/>
              <a:ext cx="9525" cy="130175"/>
            </a:xfrm>
            <a:custGeom>
              <a:avLst/>
              <a:gdLst>
                <a:gd name="T0" fmla="*/ 2147483647 w 6"/>
                <a:gd name="T1" fmla="*/ 0 h 82"/>
                <a:gd name="T2" fmla="*/ 2147483647 w 6"/>
                <a:gd name="T3" fmla="*/ 0 h 82"/>
                <a:gd name="T4" fmla="*/ 2147483647 w 6"/>
                <a:gd name="T5" fmla="*/ 2147483647 h 82"/>
                <a:gd name="T6" fmla="*/ 2147483647 w 6"/>
                <a:gd name="T7" fmla="*/ 2147483647 h 82"/>
                <a:gd name="T8" fmla="*/ 0 w 6"/>
                <a:gd name="T9" fmla="*/ 2147483647 h 82"/>
                <a:gd name="T10" fmla="*/ 0 w 6"/>
                <a:gd name="T11" fmla="*/ 2147483647 h 82"/>
                <a:gd name="T12" fmla="*/ 2147483647 w 6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82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4" name="Freeform 63"/>
            <p:cNvSpPr>
              <a:spLocks/>
            </p:cNvSpPr>
            <p:nvPr/>
          </p:nvSpPr>
          <p:spPr bwMode="auto">
            <a:xfrm>
              <a:off x="2943225" y="2689225"/>
              <a:ext cx="6350" cy="31750"/>
            </a:xfrm>
            <a:custGeom>
              <a:avLst/>
              <a:gdLst>
                <a:gd name="T0" fmla="*/ 2147483647 w 4"/>
                <a:gd name="T1" fmla="*/ 0 h 20"/>
                <a:gd name="T2" fmla="*/ 2147483647 w 4"/>
                <a:gd name="T3" fmla="*/ 0 h 20"/>
                <a:gd name="T4" fmla="*/ 2147483647 w 4"/>
                <a:gd name="T5" fmla="*/ 2147483647 h 20"/>
                <a:gd name="T6" fmla="*/ 2147483647 w 4"/>
                <a:gd name="T7" fmla="*/ 2147483647 h 20"/>
                <a:gd name="T8" fmla="*/ 0 w 4"/>
                <a:gd name="T9" fmla="*/ 2147483647 h 20"/>
                <a:gd name="T10" fmla="*/ 0 w 4"/>
                <a:gd name="T11" fmla="*/ 2147483647 h 20"/>
                <a:gd name="T12" fmla="*/ 2147483647 w 4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0">
                  <a:moveTo>
                    <a:pt x="1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5" name="Freeform 64"/>
            <p:cNvSpPr>
              <a:spLocks/>
            </p:cNvSpPr>
            <p:nvPr/>
          </p:nvSpPr>
          <p:spPr bwMode="auto">
            <a:xfrm>
              <a:off x="2947988" y="2527300"/>
              <a:ext cx="7938" cy="107950"/>
            </a:xfrm>
            <a:custGeom>
              <a:avLst/>
              <a:gdLst>
                <a:gd name="T0" fmla="*/ 2147483647 w 5"/>
                <a:gd name="T1" fmla="*/ 0 h 68"/>
                <a:gd name="T2" fmla="*/ 2147483647 w 5"/>
                <a:gd name="T3" fmla="*/ 0 h 68"/>
                <a:gd name="T4" fmla="*/ 2147483647 w 5"/>
                <a:gd name="T5" fmla="*/ 2147483647 h 68"/>
                <a:gd name="T6" fmla="*/ 2147483647 w 5"/>
                <a:gd name="T7" fmla="*/ 2147483647 h 68"/>
                <a:gd name="T8" fmla="*/ 0 w 5"/>
                <a:gd name="T9" fmla="*/ 2147483647 h 68"/>
                <a:gd name="T10" fmla="*/ 0 w 5"/>
                <a:gd name="T11" fmla="*/ 2147483647 h 68"/>
                <a:gd name="T12" fmla="*/ 2147483647 w 5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68">
                  <a:moveTo>
                    <a:pt x="1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6" name="Freeform 65"/>
            <p:cNvSpPr>
              <a:spLocks/>
            </p:cNvSpPr>
            <p:nvPr/>
          </p:nvSpPr>
          <p:spPr bwMode="auto">
            <a:xfrm>
              <a:off x="2949575" y="2527300"/>
              <a:ext cx="9525" cy="28575"/>
            </a:xfrm>
            <a:custGeom>
              <a:avLst/>
              <a:gdLst>
                <a:gd name="T0" fmla="*/ 0 w 6"/>
                <a:gd name="T1" fmla="*/ 0 h 18"/>
                <a:gd name="T2" fmla="*/ 2147483647 w 6"/>
                <a:gd name="T3" fmla="*/ 0 h 18"/>
                <a:gd name="T4" fmla="*/ 2147483647 w 6"/>
                <a:gd name="T5" fmla="*/ 2147483647 h 18"/>
                <a:gd name="T6" fmla="*/ 2147483647 w 6"/>
                <a:gd name="T7" fmla="*/ 2147483647 h 18"/>
                <a:gd name="T8" fmla="*/ 2147483647 w 6"/>
                <a:gd name="T9" fmla="*/ 2147483647 h 18"/>
                <a:gd name="T10" fmla="*/ 0 w 6"/>
                <a:gd name="T11" fmla="*/ 2147483647 h 18"/>
                <a:gd name="T12" fmla="*/ 0 w 6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4" y="0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7" name="Freeform 66"/>
            <p:cNvSpPr>
              <a:spLocks/>
            </p:cNvSpPr>
            <p:nvPr/>
          </p:nvSpPr>
          <p:spPr bwMode="auto">
            <a:xfrm>
              <a:off x="2955925" y="2609850"/>
              <a:ext cx="6350" cy="28575"/>
            </a:xfrm>
            <a:custGeom>
              <a:avLst/>
              <a:gdLst>
                <a:gd name="T0" fmla="*/ 0 w 4"/>
                <a:gd name="T1" fmla="*/ 0 h 18"/>
                <a:gd name="T2" fmla="*/ 2147483647 w 4"/>
                <a:gd name="T3" fmla="*/ 0 h 18"/>
                <a:gd name="T4" fmla="*/ 2147483647 w 4"/>
                <a:gd name="T5" fmla="*/ 2147483647 h 18"/>
                <a:gd name="T6" fmla="*/ 2147483647 w 4"/>
                <a:gd name="T7" fmla="*/ 2147483647 h 18"/>
                <a:gd name="T8" fmla="*/ 2147483647 w 4"/>
                <a:gd name="T9" fmla="*/ 2147483647 h 18"/>
                <a:gd name="T10" fmla="*/ 0 w 4"/>
                <a:gd name="T11" fmla="*/ 2147483647 h 18"/>
                <a:gd name="T12" fmla="*/ 0 w 4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8">
                  <a:moveTo>
                    <a:pt x="0" y="0"/>
                  </a:moveTo>
                  <a:lnTo>
                    <a:pt x="2" y="0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8" name="Freeform 67"/>
            <p:cNvSpPr>
              <a:spLocks/>
            </p:cNvSpPr>
            <p:nvPr/>
          </p:nvSpPr>
          <p:spPr bwMode="auto">
            <a:xfrm>
              <a:off x="2959100" y="2693988"/>
              <a:ext cx="11113" cy="131763"/>
            </a:xfrm>
            <a:custGeom>
              <a:avLst/>
              <a:gdLst>
                <a:gd name="T0" fmla="*/ 0 w 7"/>
                <a:gd name="T1" fmla="*/ 0 h 83"/>
                <a:gd name="T2" fmla="*/ 2147483647 w 7"/>
                <a:gd name="T3" fmla="*/ 0 h 83"/>
                <a:gd name="T4" fmla="*/ 2147483647 w 7"/>
                <a:gd name="T5" fmla="*/ 2147483647 h 83"/>
                <a:gd name="T6" fmla="*/ 2147483647 w 7"/>
                <a:gd name="T7" fmla="*/ 2147483647 h 83"/>
                <a:gd name="T8" fmla="*/ 2147483647 w 7"/>
                <a:gd name="T9" fmla="*/ 2147483647 h 83"/>
                <a:gd name="T10" fmla="*/ 0 w 7"/>
                <a:gd name="T11" fmla="*/ 2147483647 h 83"/>
                <a:gd name="T12" fmla="*/ 0 w 7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83">
                  <a:moveTo>
                    <a:pt x="0" y="0"/>
                  </a:moveTo>
                  <a:lnTo>
                    <a:pt x="3" y="0"/>
                  </a:lnTo>
                  <a:lnTo>
                    <a:pt x="7" y="81"/>
                  </a:lnTo>
                  <a:lnTo>
                    <a:pt x="7" y="83"/>
                  </a:lnTo>
                  <a:lnTo>
                    <a:pt x="4" y="8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9" name="Freeform 68"/>
            <p:cNvSpPr>
              <a:spLocks/>
            </p:cNvSpPr>
            <p:nvPr/>
          </p:nvSpPr>
          <p:spPr bwMode="auto">
            <a:xfrm>
              <a:off x="2968625" y="2881313"/>
              <a:ext cx="6350" cy="31750"/>
            </a:xfrm>
            <a:custGeom>
              <a:avLst/>
              <a:gdLst>
                <a:gd name="T0" fmla="*/ 0 w 4"/>
                <a:gd name="T1" fmla="*/ 0 h 20"/>
                <a:gd name="T2" fmla="*/ 2147483647 w 4"/>
                <a:gd name="T3" fmla="*/ 0 h 20"/>
                <a:gd name="T4" fmla="*/ 2147483647 w 4"/>
                <a:gd name="T5" fmla="*/ 2147483647 h 20"/>
                <a:gd name="T6" fmla="*/ 2147483647 w 4"/>
                <a:gd name="T7" fmla="*/ 2147483647 h 20"/>
                <a:gd name="T8" fmla="*/ 2147483647 w 4"/>
                <a:gd name="T9" fmla="*/ 2147483647 h 20"/>
                <a:gd name="T10" fmla="*/ 0 w 4"/>
                <a:gd name="T11" fmla="*/ 2147483647 h 20"/>
                <a:gd name="T12" fmla="*/ 0 w 4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0">
                  <a:moveTo>
                    <a:pt x="0" y="0"/>
                  </a:moveTo>
                  <a:lnTo>
                    <a:pt x="2" y="0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0" name="Freeform 69"/>
            <p:cNvSpPr>
              <a:spLocks/>
            </p:cNvSpPr>
            <p:nvPr/>
          </p:nvSpPr>
          <p:spPr bwMode="auto">
            <a:xfrm>
              <a:off x="2978150" y="2949575"/>
              <a:ext cx="22225" cy="9525"/>
            </a:xfrm>
            <a:custGeom>
              <a:avLst/>
              <a:gdLst>
                <a:gd name="T0" fmla="*/ 2147483647 w 14"/>
                <a:gd name="T1" fmla="*/ 0 h 6"/>
                <a:gd name="T2" fmla="*/ 2147483647 w 14"/>
                <a:gd name="T3" fmla="*/ 0 h 6"/>
                <a:gd name="T4" fmla="*/ 2147483647 w 14"/>
                <a:gd name="T5" fmla="*/ 2147483647 h 6"/>
                <a:gd name="T6" fmla="*/ 2147483647 w 14"/>
                <a:gd name="T7" fmla="*/ 2147483647 h 6"/>
                <a:gd name="T8" fmla="*/ 0 w 14"/>
                <a:gd name="T9" fmla="*/ 2147483647 h 6"/>
                <a:gd name="T10" fmla="*/ 0 w 14"/>
                <a:gd name="T11" fmla="*/ 2147483647 h 6"/>
                <a:gd name="T12" fmla="*/ 2147483647 w 1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">
                  <a:moveTo>
                    <a:pt x="12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1" name="Line 70"/>
            <p:cNvSpPr>
              <a:spLocks noChangeShapeType="1"/>
            </p:cNvSpPr>
            <p:nvPr/>
          </p:nvSpPr>
          <p:spPr bwMode="auto">
            <a:xfrm>
              <a:off x="2997200" y="2951163"/>
              <a:ext cx="1143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2" name="Line 71"/>
            <p:cNvSpPr>
              <a:spLocks noChangeShapeType="1"/>
            </p:cNvSpPr>
            <p:nvPr/>
          </p:nvSpPr>
          <p:spPr bwMode="auto">
            <a:xfrm>
              <a:off x="3167063" y="2951163"/>
              <a:ext cx="30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3" name="Freeform 72"/>
            <p:cNvSpPr>
              <a:spLocks/>
            </p:cNvSpPr>
            <p:nvPr/>
          </p:nvSpPr>
          <p:spPr bwMode="auto">
            <a:xfrm>
              <a:off x="3248025" y="2928938"/>
              <a:ext cx="131763" cy="20638"/>
            </a:xfrm>
            <a:custGeom>
              <a:avLst/>
              <a:gdLst>
                <a:gd name="T0" fmla="*/ 2147483647 w 83"/>
                <a:gd name="T1" fmla="*/ 0 h 13"/>
                <a:gd name="T2" fmla="*/ 2147483647 w 83"/>
                <a:gd name="T3" fmla="*/ 0 h 13"/>
                <a:gd name="T4" fmla="*/ 2147483647 w 83"/>
                <a:gd name="T5" fmla="*/ 2147483647 h 13"/>
                <a:gd name="T6" fmla="*/ 2147483647 w 83"/>
                <a:gd name="T7" fmla="*/ 2147483647 h 13"/>
                <a:gd name="T8" fmla="*/ 0 w 83"/>
                <a:gd name="T9" fmla="*/ 2147483647 h 13"/>
                <a:gd name="T10" fmla="*/ 0 w 83"/>
                <a:gd name="T11" fmla="*/ 2147483647 h 13"/>
                <a:gd name="T12" fmla="*/ 2147483647 w 8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13">
                  <a:moveTo>
                    <a:pt x="80" y="0"/>
                  </a:moveTo>
                  <a:lnTo>
                    <a:pt x="83" y="0"/>
                  </a:lnTo>
                  <a:lnTo>
                    <a:pt x="83" y="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4" name="Freeform 73"/>
            <p:cNvSpPr>
              <a:spLocks/>
            </p:cNvSpPr>
            <p:nvPr/>
          </p:nvSpPr>
          <p:spPr bwMode="auto">
            <a:xfrm>
              <a:off x="3375025" y="2925763"/>
              <a:ext cx="11113" cy="4763"/>
            </a:xfrm>
            <a:custGeom>
              <a:avLst/>
              <a:gdLst>
                <a:gd name="T0" fmla="*/ 2147483647 w 7"/>
                <a:gd name="T1" fmla="*/ 0 h 3"/>
                <a:gd name="T2" fmla="*/ 2147483647 w 7"/>
                <a:gd name="T3" fmla="*/ 0 h 3"/>
                <a:gd name="T4" fmla="*/ 2147483647 w 7"/>
                <a:gd name="T5" fmla="*/ 2147483647 h 3"/>
                <a:gd name="T6" fmla="*/ 2147483647 w 7"/>
                <a:gd name="T7" fmla="*/ 2147483647 h 3"/>
                <a:gd name="T8" fmla="*/ 0 w 7"/>
                <a:gd name="T9" fmla="*/ 2147483647 h 3"/>
                <a:gd name="T10" fmla="*/ 0 w 7"/>
                <a:gd name="T11" fmla="*/ 2147483647 h 3"/>
                <a:gd name="T12" fmla="*/ 2147483647 w 7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5" name="Freeform 74"/>
            <p:cNvSpPr>
              <a:spLocks/>
            </p:cNvSpPr>
            <p:nvPr/>
          </p:nvSpPr>
          <p:spPr bwMode="auto">
            <a:xfrm>
              <a:off x="3438525" y="2905125"/>
              <a:ext cx="28575" cy="9525"/>
            </a:xfrm>
            <a:custGeom>
              <a:avLst/>
              <a:gdLst>
                <a:gd name="T0" fmla="*/ 2147483647 w 18"/>
                <a:gd name="T1" fmla="*/ 0 h 6"/>
                <a:gd name="T2" fmla="*/ 2147483647 w 18"/>
                <a:gd name="T3" fmla="*/ 0 h 6"/>
                <a:gd name="T4" fmla="*/ 2147483647 w 18"/>
                <a:gd name="T5" fmla="*/ 2147483647 h 6"/>
                <a:gd name="T6" fmla="*/ 2147483647 w 18"/>
                <a:gd name="T7" fmla="*/ 2147483647 h 6"/>
                <a:gd name="T8" fmla="*/ 0 w 18"/>
                <a:gd name="T9" fmla="*/ 2147483647 h 6"/>
                <a:gd name="T10" fmla="*/ 0 w 18"/>
                <a:gd name="T11" fmla="*/ 2147483647 h 6"/>
                <a:gd name="T12" fmla="*/ 2147483647 w 1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6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6" name="Freeform 75"/>
            <p:cNvSpPr>
              <a:spLocks/>
            </p:cNvSpPr>
            <p:nvPr/>
          </p:nvSpPr>
          <p:spPr bwMode="auto">
            <a:xfrm>
              <a:off x="3517900" y="2887663"/>
              <a:ext cx="25400" cy="6350"/>
            </a:xfrm>
            <a:custGeom>
              <a:avLst/>
              <a:gdLst>
                <a:gd name="T0" fmla="*/ 2147483647 w 16"/>
                <a:gd name="T1" fmla="*/ 0 h 4"/>
                <a:gd name="T2" fmla="*/ 2147483647 w 16"/>
                <a:gd name="T3" fmla="*/ 0 h 4"/>
                <a:gd name="T4" fmla="*/ 2147483647 w 16"/>
                <a:gd name="T5" fmla="*/ 2147483647 h 4"/>
                <a:gd name="T6" fmla="*/ 2147483647 w 16"/>
                <a:gd name="T7" fmla="*/ 2147483647 h 4"/>
                <a:gd name="T8" fmla="*/ 0 w 16"/>
                <a:gd name="T9" fmla="*/ 2147483647 h 4"/>
                <a:gd name="T10" fmla="*/ 0 w 16"/>
                <a:gd name="T11" fmla="*/ 2147483647 h 4"/>
                <a:gd name="T12" fmla="*/ 2147483647 w 1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7" name="Freeform 76"/>
            <p:cNvSpPr>
              <a:spLocks/>
            </p:cNvSpPr>
            <p:nvPr/>
          </p:nvSpPr>
          <p:spPr bwMode="auto">
            <a:xfrm>
              <a:off x="3540125" y="2830513"/>
              <a:ext cx="112713" cy="60325"/>
            </a:xfrm>
            <a:custGeom>
              <a:avLst/>
              <a:gdLst>
                <a:gd name="T0" fmla="*/ 2147483647 w 71"/>
                <a:gd name="T1" fmla="*/ 0 h 38"/>
                <a:gd name="T2" fmla="*/ 2147483647 w 71"/>
                <a:gd name="T3" fmla="*/ 0 h 38"/>
                <a:gd name="T4" fmla="*/ 2147483647 w 71"/>
                <a:gd name="T5" fmla="*/ 2147483647 h 38"/>
                <a:gd name="T6" fmla="*/ 2147483647 w 71"/>
                <a:gd name="T7" fmla="*/ 2147483647 h 38"/>
                <a:gd name="T8" fmla="*/ 0 w 71"/>
                <a:gd name="T9" fmla="*/ 2147483647 h 38"/>
                <a:gd name="T10" fmla="*/ 0 w 71"/>
                <a:gd name="T11" fmla="*/ 2147483647 h 38"/>
                <a:gd name="T12" fmla="*/ 2147483647 w 71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38">
                  <a:moveTo>
                    <a:pt x="69" y="0"/>
                  </a:moveTo>
                  <a:lnTo>
                    <a:pt x="71" y="0"/>
                  </a:lnTo>
                  <a:lnTo>
                    <a:pt x="71" y="2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8" name="Freeform 77"/>
            <p:cNvSpPr>
              <a:spLocks/>
            </p:cNvSpPr>
            <p:nvPr/>
          </p:nvSpPr>
          <p:spPr bwMode="auto">
            <a:xfrm>
              <a:off x="3706813" y="2789238"/>
              <a:ext cx="26988" cy="15875"/>
            </a:xfrm>
            <a:custGeom>
              <a:avLst/>
              <a:gdLst>
                <a:gd name="T0" fmla="*/ 2147483647 w 17"/>
                <a:gd name="T1" fmla="*/ 0 h 10"/>
                <a:gd name="T2" fmla="*/ 2147483647 w 17"/>
                <a:gd name="T3" fmla="*/ 0 h 10"/>
                <a:gd name="T4" fmla="*/ 2147483647 w 17"/>
                <a:gd name="T5" fmla="*/ 2147483647 h 10"/>
                <a:gd name="T6" fmla="*/ 2147483647 w 17"/>
                <a:gd name="T7" fmla="*/ 2147483647 h 10"/>
                <a:gd name="T8" fmla="*/ 0 w 17"/>
                <a:gd name="T9" fmla="*/ 2147483647 h 10"/>
                <a:gd name="T10" fmla="*/ 0 w 17"/>
                <a:gd name="T11" fmla="*/ 2147483647 h 10"/>
                <a:gd name="T12" fmla="*/ 2147483647 w 1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">
                  <a:moveTo>
                    <a:pt x="15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9" name="Freeform 78"/>
            <p:cNvSpPr>
              <a:spLocks/>
            </p:cNvSpPr>
            <p:nvPr/>
          </p:nvSpPr>
          <p:spPr bwMode="auto">
            <a:xfrm>
              <a:off x="3790950" y="2719388"/>
              <a:ext cx="98425" cy="47625"/>
            </a:xfrm>
            <a:custGeom>
              <a:avLst/>
              <a:gdLst>
                <a:gd name="T0" fmla="*/ 2147483647 w 62"/>
                <a:gd name="T1" fmla="*/ 0 h 30"/>
                <a:gd name="T2" fmla="*/ 2147483647 w 62"/>
                <a:gd name="T3" fmla="*/ 0 h 30"/>
                <a:gd name="T4" fmla="*/ 2147483647 w 62"/>
                <a:gd name="T5" fmla="*/ 2147483647 h 30"/>
                <a:gd name="T6" fmla="*/ 2147483647 w 62"/>
                <a:gd name="T7" fmla="*/ 2147483647 h 30"/>
                <a:gd name="T8" fmla="*/ 0 w 62"/>
                <a:gd name="T9" fmla="*/ 2147483647 h 30"/>
                <a:gd name="T10" fmla="*/ 0 w 62"/>
                <a:gd name="T11" fmla="*/ 2147483647 h 30"/>
                <a:gd name="T12" fmla="*/ 2147483647 w 6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30">
                  <a:moveTo>
                    <a:pt x="60" y="0"/>
                  </a:moveTo>
                  <a:lnTo>
                    <a:pt x="62" y="0"/>
                  </a:lnTo>
                  <a:lnTo>
                    <a:pt x="62" y="2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0" name="Freeform 79"/>
            <p:cNvSpPr>
              <a:spLocks/>
            </p:cNvSpPr>
            <p:nvPr/>
          </p:nvSpPr>
          <p:spPr bwMode="auto">
            <a:xfrm>
              <a:off x="3886200" y="2701925"/>
              <a:ext cx="38100" cy="20638"/>
            </a:xfrm>
            <a:custGeom>
              <a:avLst/>
              <a:gdLst>
                <a:gd name="T0" fmla="*/ 2147483647 w 24"/>
                <a:gd name="T1" fmla="*/ 0 h 13"/>
                <a:gd name="T2" fmla="*/ 2147483647 w 24"/>
                <a:gd name="T3" fmla="*/ 0 h 13"/>
                <a:gd name="T4" fmla="*/ 2147483647 w 24"/>
                <a:gd name="T5" fmla="*/ 2147483647 h 13"/>
                <a:gd name="T6" fmla="*/ 2147483647 w 24"/>
                <a:gd name="T7" fmla="*/ 2147483647 h 13"/>
                <a:gd name="T8" fmla="*/ 0 w 24"/>
                <a:gd name="T9" fmla="*/ 2147483647 h 13"/>
                <a:gd name="T10" fmla="*/ 0 w 24"/>
                <a:gd name="T11" fmla="*/ 2147483647 h 13"/>
                <a:gd name="T12" fmla="*/ 2147483647 w 24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lnTo>
                    <a:pt x="24" y="0"/>
                  </a:lnTo>
                  <a:lnTo>
                    <a:pt x="24" y="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1" name="Freeform 80"/>
            <p:cNvSpPr>
              <a:spLocks/>
            </p:cNvSpPr>
            <p:nvPr/>
          </p:nvSpPr>
          <p:spPr bwMode="auto">
            <a:xfrm>
              <a:off x="3979863" y="2659063"/>
              <a:ext cx="31750" cy="15875"/>
            </a:xfrm>
            <a:custGeom>
              <a:avLst/>
              <a:gdLst>
                <a:gd name="T0" fmla="*/ 2147483647 w 20"/>
                <a:gd name="T1" fmla="*/ 0 h 10"/>
                <a:gd name="T2" fmla="*/ 2147483647 w 20"/>
                <a:gd name="T3" fmla="*/ 0 h 10"/>
                <a:gd name="T4" fmla="*/ 2147483647 w 20"/>
                <a:gd name="T5" fmla="*/ 2147483647 h 10"/>
                <a:gd name="T6" fmla="*/ 2147483647 w 20"/>
                <a:gd name="T7" fmla="*/ 2147483647 h 10"/>
                <a:gd name="T8" fmla="*/ 0 w 20"/>
                <a:gd name="T9" fmla="*/ 2147483647 h 10"/>
                <a:gd name="T10" fmla="*/ 0 w 20"/>
                <a:gd name="T11" fmla="*/ 2147483647 h 10"/>
                <a:gd name="T12" fmla="*/ 2147483647 w 2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0">
                  <a:moveTo>
                    <a:pt x="17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2" name="Freeform 81"/>
            <p:cNvSpPr>
              <a:spLocks/>
            </p:cNvSpPr>
            <p:nvPr/>
          </p:nvSpPr>
          <p:spPr bwMode="auto">
            <a:xfrm>
              <a:off x="4060825" y="2509838"/>
              <a:ext cx="128588" cy="120650"/>
            </a:xfrm>
            <a:custGeom>
              <a:avLst/>
              <a:gdLst>
                <a:gd name="T0" fmla="*/ 2147483647 w 81"/>
                <a:gd name="T1" fmla="*/ 0 h 76"/>
                <a:gd name="T2" fmla="*/ 2147483647 w 81"/>
                <a:gd name="T3" fmla="*/ 0 h 76"/>
                <a:gd name="T4" fmla="*/ 2147483647 w 81"/>
                <a:gd name="T5" fmla="*/ 2147483647 h 76"/>
                <a:gd name="T6" fmla="*/ 2147483647 w 81"/>
                <a:gd name="T7" fmla="*/ 2147483647 h 76"/>
                <a:gd name="T8" fmla="*/ 0 w 81"/>
                <a:gd name="T9" fmla="*/ 2147483647 h 76"/>
                <a:gd name="T10" fmla="*/ 0 w 81"/>
                <a:gd name="T11" fmla="*/ 2147483647 h 76"/>
                <a:gd name="T12" fmla="*/ 2147483647 w 81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76">
                  <a:moveTo>
                    <a:pt x="78" y="0"/>
                  </a:moveTo>
                  <a:lnTo>
                    <a:pt x="81" y="0"/>
                  </a:lnTo>
                  <a:lnTo>
                    <a:pt x="81" y="3"/>
                  </a:lnTo>
                  <a:lnTo>
                    <a:pt x="3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3" name="Freeform 82"/>
            <p:cNvSpPr>
              <a:spLocks/>
            </p:cNvSpPr>
            <p:nvPr/>
          </p:nvSpPr>
          <p:spPr bwMode="auto">
            <a:xfrm>
              <a:off x="4184650" y="2501900"/>
              <a:ext cx="11113" cy="12700"/>
            </a:xfrm>
            <a:custGeom>
              <a:avLst/>
              <a:gdLst>
                <a:gd name="T0" fmla="*/ 2147483647 w 7"/>
                <a:gd name="T1" fmla="*/ 0 h 8"/>
                <a:gd name="T2" fmla="*/ 2147483647 w 7"/>
                <a:gd name="T3" fmla="*/ 0 h 8"/>
                <a:gd name="T4" fmla="*/ 2147483647 w 7"/>
                <a:gd name="T5" fmla="*/ 2147483647 h 8"/>
                <a:gd name="T6" fmla="*/ 2147483647 w 7"/>
                <a:gd name="T7" fmla="*/ 2147483647 h 8"/>
                <a:gd name="T8" fmla="*/ 0 w 7"/>
                <a:gd name="T9" fmla="*/ 2147483647 h 8"/>
                <a:gd name="T10" fmla="*/ 0 w 7"/>
                <a:gd name="T11" fmla="*/ 2147483647 h 8"/>
                <a:gd name="T12" fmla="*/ 2147483647 w 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4" name="Freeform 83"/>
            <p:cNvSpPr>
              <a:spLocks/>
            </p:cNvSpPr>
            <p:nvPr/>
          </p:nvSpPr>
          <p:spPr bwMode="auto">
            <a:xfrm>
              <a:off x="4249738" y="2428875"/>
              <a:ext cx="26988" cy="25400"/>
            </a:xfrm>
            <a:custGeom>
              <a:avLst/>
              <a:gdLst>
                <a:gd name="T0" fmla="*/ 2147483647 w 17"/>
                <a:gd name="T1" fmla="*/ 0 h 16"/>
                <a:gd name="T2" fmla="*/ 2147483647 w 17"/>
                <a:gd name="T3" fmla="*/ 0 h 16"/>
                <a:gd name="T4" fmla="*/ 2147483647 w 17"/>
                <a:gd name="T5" fmla="*/ 2147483647 h 16"/>
                <a:gd name="T6" fmla="*/ 2147483647 w 17"/>
                <a:gd name="T7" fmla="*/ 2147483647 h 16"/>
                <a:gd name="T8" fmla="*/ 0 w 17"/>
                <a:gd name="T9" fmla="*/ 2147483647 h 16"/>
                <a:gd name="T10" fmla="*/ 0 w 17"/>
                <a:gd name="T11" fmla="*/ 2147483647 h 16"/>
                <a:gd name="T12" fmla="*/ 2147483647 w 17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6">
                  <a:moveTo>
                    <a:pt x="15" y="0"/>
                  </a:moveTo>
                  <a:lnTo>
                    <a:pt x="17" y="0"/>
                  </a:lnTo>
                  <a:lnTo>
                    <a:pt x="17" y="4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5" name="Freeform 84"/>
            <p:cNvSpPr>
              <a:spLocks/>
            </p:cNvSpPr>
            <p:nvPr/>
          </p:nvSpPr>
          <p:spPr bwMode="auto">
            <a:xfrm>
              <a:off x="4332288" y="2322513"/>
              <a:ext cx="69850" cy="61913"/>
            </a:xfrm>
            <a:custGeom>
              <a:avLst/>
              <a:gdLst>
                <a:gd name="T0" fmla="*/ 2147483647 w 44"/>
                <a:gd name="T1" fmla="*/ 0 h 39"/>
                <a:gd name="T2" fmla="*/ 2147483647 w 44"/>
                <a:gd name="T3" fmla="*/ 0 h 39"/>
                <a:gd name="T4" fmla="*/ 2147483647 w 44"/>
                <a:gd name="T5" fmla="*/ 2147483647 h 39"/>
                <a:gd name="T6" fmla="*/ 2147483647 w 44"/>
                <a:gd name="T7" fmla="*/ 2147483647 h 39"/>
                <a:gd name="T8" fmla="*/ 0 w 44"/>
                <a:gd name="T9" fmla="*/ 2147483647 h 39"/>
                <a:gd name="T10" fmla="*/ 0 w 44"/>
                <a:gd name="T11" fmla="*/ 2147483647 h 39"/>
                <a:gd name="T12" fmla="*/ 2147483647 w 44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39">
                  <a:moveTo>
                    <a:pt x="41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6" name="Freeform 85"/>
            <p:cNvSpPr>
              <a:spLocks/>
            </p:cNvSpPr>
            <p:nvPr/>
          </p:nvSpPr>
          <p:spPr bwMode="auto">
            <a:xfrm>
              <a:off x="4397375" y="2257425"/>
              <a:ext cx="41275" cy="68263"/>
            </a:xfrm>
            <a:custGeom>
              <a:avLst/>
              <a:gdLst>
                <a:gd name="T0" fmla="*/ 2147483647 w 26"/>
                <a:gd name="T1" fmla="*/ 0 h 43"/>
                <a:gd name="T2" fmla="*/ 2147483647 w 26"/>
                <a:gd name="T3" fmla="*/ 0 h 43"/>
                <a:gd name="T4" fmla="*/ 2147483647 w 26"/>
                <a:gd name="T5" fmla="*/ 2147483647 h 43"/>
                <a:gd name="T6" fmla="*/ 2147483647 w 26"/>
                <a:gd name="T7" fmla="*/ 2147483647 h 43"/>
                <a:gd name="T8" fmla="*/ 0 w 26"/>
                <a:gd name="T9" fmla="*/ 2147483647 h 43"/>
                <a:gd name="T10" fmla="*/ 0 w 26"/>
                <a:gd name="T11" fmla="*/ 2147483647 h 43"/>
                <a:gd name="T12" fmla="*/ 2147483647 w 26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3">
                  <a:moveTo>
                    <a:pt x="24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7" name="Freeform 86"/>
            <p:cNvSpPr>
              <a:spLocks/>
            </p:cNvSpPr>
            <p:nvPr/>
          </p:nvSpPr>
          <p:spPr bwMode="auto">
            <a:xfrm>
              <a:off x="4467225" y="2174875"/>
              <a:ext cx="19050" cy="26988"/>
            </a:xfrm>
            <a:custGeom>
              <a:avLst/>
              <a:gdLst>
                <a:gd name="T0" fmla="*/ 2147483647 w 12"/>
                <a:gd name="T1" fmla="*/ 0 h 17"/>
                <a:gd name="T2" fmla="*/ 2147483647 w 12"/>
                <a:gd name="T3" fmla="*/ 0 h 17"/>
                <a:gd name="T4" fmla="*/ 2147483647 w 12"/>
                <a:gd name="T5" fmla="*/ 2147483647 h 17"/>
                <a:gd name="T6" fmla="*/ 2147483647 w 12"/>
                <a:gd name="T7" fmla="*/ 2147483647 h 17"/>
                <a:gd name="T8" fmla="*/ 0 w 12"/>
                <a:gd name="T9" fmla="*/ 2147483647 h 17"/>
                <a:gd name="T10" fmla="*/ 0 w 12"/>
                <a:gd name="T11" fmla="*/ 2147483647 h 17"/>
                <a:gd name="T12" fmla="*/ 2147483647 w 12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7">
                  <a:moveTo>
                    <a:pt x="9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8" name="Freeform 87"/>
            <p:cNvSpPr>
              <a:spLocks/>
            </p:cNvSpPr>
            <p:nvPr/>
          </p:nvSpPr>
          <p:spPr bwMode="auto">
            <a:xfrm>
              <a:off x="4514850" y="2030413"/>
              <a:ext cx="52388" cy="90488"/>
            </a:xfrm>
            <a:custGeom>
              <a:avLst/>
              <a:gdLst>
                <a:gd name="T0" fmla="*/ 2147483647 w 33"/>
                <a:gd name="T1" fmla="*/ 0 h 57"/>
                <a:gd name="T2" fmla="*/ 2147483647 w 33"/>
                <a:gd name="T3" fmla="*/ 0 h 57"/>
                <a:gd name="T4" fmla="*/ 2147483647 w 33"/>
                <a:gd name="T5" fmla="*/ 2147483647 h 57"/>
                <a:gd name="T6" fmla="*/ 2147483647 w 33"/>
                <a:gd name="T7" fmla="*/ 2147483647 h 57"/>
                <a:gd name="T8" fmla="*/ 0 w 33"/>
                <a:gd name="T9" fmla="*/ 2147483647 h 57"/>
                <a:gd name="T10" fmla="*/ 0 w 33"/>
                <a:gd name="T11" fmla="*/ 2147483647 h 57"/>
                <a:gd name="T12" fmla="*/ 2147483647 w 33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7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9" name="Freeform 88"/>
            <p:cNvSpPr>
              <a:spLocks/>
            </p:cNvSpPr>
            <p:nvPr/>
          </p:nvSpPr>
          <p:spPr bwMode="auto">
            <a:xfrm>
              <a:off x="4564063" y="1989138"/>
              <a:ext cx="44450" cy="44450"/>
            </a:xfrm>
            <a:custGeom>
              <a:avLst/>
              <a:gdLst>
                <a:gd name="T0" fmla="*/ 2147483647 w 28"/>
                <a:gd name="T1" fmla="*/ 0 h 28"/>
                <a:gd name="T2" fmla="*/ 2147483647 w 28"/>
                <a:gd name="T3" fmla="*/ 0 h 28"/>
                <a:gd name="T4" fmla="*/ 2147483647 w 28"/>
                <a:gd name="T5" fmla="*/ 2147483647 h 28"/>
                <a:gd name="T6" fmla="*/ 2147483647 w 28"/>
                <a:gd name="T7" fmla="*/ 2147483647 h 28"/>
                <a:gd name="T8" fmla="*/ 0 w 28"/>
                <a:gd name="T9" fmla="*/ 2147483647 h 28"/>
                <a:gd name="T10" fmla="*/ 0 w 28"/>
                <a:gd name="T11" fmla="*/ 2147483647 h 28"/>
                <a:gd name="T12" fmla="*/ 2147483647 w 28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28">
                  <a:moveTo>
                    <a:pt x="26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0" name="Freeform 89"/>
            <p:cNvSpPr>
              <a:spLocks/>
            </p:cNvSpPr>
            <p:nvPr/>
          </p:nvSpPr>
          <p:spPr bwMode="auto">
            <a:xfrm>
              <a:off x="4665663" y="1903413"/>
              <a:ext cx="30163" cy="31750"/>
            </a:xfrm>
            <a:custGeom>
              <a:avLst/>
              <a:gdLst>
                <a:gd name="T0" fmla="*/ 2147483647 w 19"/>
                <a:gd name="T1" fmla="*/ 0 h 20"/>
                <a:gd name="T2" fmla="*/ 2147483647 w 19"/>
                <a:gd name="T3" fmla="*/ 0 h 20"/>
                <a:gd name="T4" fmla="*/ 2147483647 w 19"/>
                <a:gd name="T5" fmla="*/ 2147483647 h 20"/>
                <a:gd name="T6" fmla="*/ 2147483647 w 19"/>
                <a:gd name="T7" fmla="*/ 2147483647 h 20"/>
                <a:gd name="T8" fmla="*/ 0 w 19"/>
                <a:gd name="T9" fmla="*/ 2147483647 h 20"/>
                <a:gd name="T10" fmla="*/ 0 w 19"/>
                <a:gd name="T11" fmla="*/ 2147483647 h 20"/>
                <a:gd name="T12" fmla="*/ 2147483647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18" y="0"/>
                  </a:moveTo>
                  <a:lnTo>
                    <a:pt x="19" y="0"/>
                  </a:lnTo>
                  <a:lnTo>
                    <a:pt x="19" y="4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1" name="Freeform 90"/>
            <p:cNvSpPr>
              <a:spLocks/>
            </p:cNvSpPr>
            <p:nvPr/>
          </p:nvSpPr>
          <p:spPr bwMode="auto">
            <a:xfrm>
              <a:off x="4746625" y="1866900"/>
              <a:ext cx="133350" cy="9525"/>
            </a:xfrm>
            <a:custGeom>
              <a:avLst/>
              <a:gdLst>
                <a:gd name="T0" fmla="*/ 2147483647 w 84"/>
                <a:gd name="T1" fmla="*/ 0 h 6"/>
                <a:gd name="T2" fmla="*/ 2147483647 w 84"/>
                <a:gd name="T3" fmla="*/ 0 h 6"/>
                <a:gd name="T4" fmla="*/ 2147483647 w 84"/>
                <a:gd name="T5" fmla="*/ 2147483647 h 6"/>
                <a:gd name="T6" fmla="*/ 2147483647 w 84"/>
                <a:gd name="T7" fmla="*/ 2147483647 h 6"/>
                <a:gd name="T8" fmla="*/ 0 w 84"/>
                <a:gd name="T9" fmla="*/ 2147483647 h 6"/>
                <a:gd name="T10" fmla="*/ 0 w 84"/>
                <a:gd name="T11" fmla="*/ 2147483647 h 6"/>
                <a:gd name="T12" fmla="*/ 2147483647 w 8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6">
                  <a:moveTo>
                    <a:pt x="81" y="0"/>
                  </a:moveTo>
                  <a:lnTo>
                    <a:pt x="84" y="0"/>
                  </a:lnTo>
                  <a:lnTo>
                    <a:pt x="84" y="3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2" name="Freeform 91"/>
            <p:cNvSpPr>
              <a:spLocks/>
            </p:cNvSpPr>
            <p:nvPr/>
          </p:nvSpPr>
          <p:spPr bwMode="auto">
            <a:xfrm>
              <a:off x="4935538" y="1858963"/>
              <a:ext cx="28575" cy="6350"/>
            </a:xfrm>
            <a:custGeom>
              <a:avLst/>
              <a:gdLst>
                <a:gd name="T0" fmla="*/ 2147483647 w 18"/>
                <a:gd name="T1" fmla="*/ 0 h 4"/>
                <a:gd name="T2" fmla="*/ 2147483647 w 18"/>
                <a:gd name="T3" fmla="*/ 0 h 4"/>
                <a:gd name="T4" fmla="*/ 2147483647 w 18"/>
                <a:gd name="T5" fmla="*/ 2147483647 h 4"/>
                <a:gd name="T6" fmla="*/ 2147483647 w 18"/>
                <a:gd name="T7" fmla="*/ 2147483647 h 4"/>
                <a:gd name="T8" fmla="*/ 0 w 18"/>
                <a:gd name="T9" fmla="*/ 2147483647 h 4"/>
                <a:gd name="T10" fmla="*/ 0 w 18"/>
                <a:gd name="T11" fmla="*/ 2147483647 h 4"/>
                <a:gd name="T12" fmla="*/ 2147483647 w 1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3" name="Freeform 92"/>
            <p:cNvSpPr>
              <a:spLocks/>
            </p:cNvSpPr>
            <p:nvPr/>
          </p:nvSpPr>
          <p:spPr bwMode="auto">
            <a:xfrm>
              <a:off x="5016500" y="1839913"/>
              <a:ext cx="63500" cy="12700"/>
            </a:xfrm>
            <a:custGeom>
              <a:avLst/>
              <a:gdLst>
                <a:gd name="T0" fmla="*/ 2147483647 w 40"/>
                <a:gd name="T1" fmla="*/ 0 h 8"/>
                <a:gd name="T2" fmla="*/ 2147483647 w 40"/>
                <a:gd name="T3" fmla="*/ 0 h 8"/>
                <a:gd name="T4" fmla="*/ 2147483647 w 40"/>
                <a:gd name="T5" fmla="*/ 2147483647 h 8"/>
                <a:gd name="T6" fmla="*/ 2147483647 w 40"/>
                <a:gd name="T7" fmla="*/ 2147483647 h 8"/>
                <a:gd name="T8" fmla="*/ 0 w 40"/>
                <a:gd name="T9" fmla="*/ 2147483647 h 8"/>
                <a:gd name="T10" fmla="*/ 0 w 40"/>
                <a:gd name="T11" fmla="*/ 2147483647 h 8"/>
                <a:gd name="T12" fmla="*/ 2147483647 w 40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8">
                  <a:moveTo>
                    <a:pt x="36" y="0"/>
                  </a:moveTo>
                  <a:lnTo>
                    <a:pt x="40" y="0"/>
                  </a:lnTo>
                  <a:lnTo>
                    <a:pt x="40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4" name="Freeform 93"/>
            <p:cNvSpPr>
              <a:spLocks/>
            </p:cNvSpPr>
            <p:nvPr/>
          </p:nvSpPr>
          <p:spPr bwMode="auto">
            <a:xfrm>
              <a:off x="5073650" y="1839913"/>
              <a:ext cx="79375" cy="36513"/>
            </a:xfrm>
            <a:custGeom>
              <a:avLst/>
              <a:gdLst>
                <a:gd name="T0" fmla="*/ 0 w 50"/>
                <a:gd name="T1" fmla="*/ 0 h 23"/>
                <a:gd name="T2" fmla="*/ 2147483647 w 50"/>
                <a:gd name="T3" fmla="*/ 0 h 23"/>
                <a:gd name="T4" fmla="*/ 2147483647 w 50"/>
                <a:gd name="T5" fmla="*/ 2147483647 h 23"/>
                <a:gd name="T6" fmla="*/ 2147483647 w 50"/>
                <a:gd name="T7" fmla="*/ 2147483647 h 23"/>
                <a:gd name="T8" fmla="*/ 2147483647 w 50"/>
                <a:gd name="T9" fmla="*/ 2147483647 h 23"/>
                <a:gd name="T10" fmla="*/ 0 w 50"/>
                <a:gd name="T11" fmla="*/ 2147483647 h 23"/>
                <a:gd name="T12" fmla="*/ 0 w 5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23">
                  <a:moveTo>
                    <a:pt x="0" y="0"/>
                  </a:moveTo>
                  <a:lnTo>
                    <a:pt x="4" y="0"/>
                  </a:lnTo>
                  <a:lnTo>
                    <a:pt x="50" y="20"/>
                  </a:lnTo>
                  <a:lnTo>
                    <a:pt x="50" y="23"/>
                  </a:lnTo>
                  <a:lnTo>
                    <a:pt x="47" y="23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5" name="Freeform 94"/>
            <p:cNvSpPr>
              <a:spLocks/>
            </p:cNvSpPr>
            <p:nvPr/>
          </p:nvSpPr>
          <p:spPr bwMode="auto">
            <a:xfrm>
              <a:off x="5205413" y="1893888"/>
              <a:ext cx="28575" cy="15875"/>
            </a:xfrm>
            <a:custGeom>
              <a:avLst/>
              <a:gdLst>
                <a:gd name="T0" fmla="*/ 0 w 18"/>
                <a:gd name="T1" fmla="*/ 0 h 10"/>
                <a:gd name="T2" fmla="*/ 2147483647 w 18"/>
                <a:gd name="T3" fmla="*/ 0 h 10"/>
                <a:gd name="T4" fmla="*/ 2147483647 w 18"/>
                <a:gd name="T5" fmla="*/ 2147483647 h 10"/>
                <a:gd name="T6" fmla="*/ 2147483647 w 18"/>
                <a:gd name="T7" fmla="*/ 2147483647 h 10"/>
                <a:gd name="T8" fmla="*/ 2147483647 w 18"/>
                <a:gd name="T9" fmla="*/ 2147483647 h 10"/>
                <a:gd name="T10" fmla="*/ 0 w 18"/>
                <a:gd name="T11" fmla="*/ 2147483647 h 10"/>
                <a:gd name="T12" fmla="*/ 0 w 1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0">
                  <a:moveTo>
                    <a:pt x="0" y="0"/>
                  </a:moveTo>
                  <a:lnTo>
                    <a:pt x="3" y="0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6" name="Freeform 95"/>
            <p:cNvSpPr>
              <a:spLocks/>
            </p:cNvSpPr>
            <p:nvPr/>
          </p:nvSpPr>
          <p:spPr bwMode="auto">
            <a:xfrm>
              <a:off x="5286375" y="1927225"/>
              <a:ext cx="92075" cy="38100"/>
            </a:xfrm>
            <a:custGeom>
              <a:avLst/>
              <a:gdLst>
                <a:gd name="T0" fmla="*/ 0 w 58"/>
                <a:gd name="T1" fmla="*/ 0 h 24"/>
                <a:gd name="T2" fmla="*/ 2147483647 w 58"/>
                <a:gd name="T3" fmla="*/ 0 h 24"/>
                <a:gd name="T4" fmla="*/ 2147483647 w 58"/>
                <a:gd name="T5" fmla="*/ 2147483647 h 24"/>
                <a:gd name="T6" fmla="*/ 2147483647 w 58"/>
                <a:gd name="T7" fmla="*/ 2147483647 h 24"/>
                <a:gd name="T8" fmla="*/ 2147483647 w 58"/>
                <a:gd name="T9" fmla="*/ 2147483647 h 24"/>
                <a:gd name="T10" fmla="*/ 0 w 58"/>
                <a:gd name="T11" fmla="*/ 2147483647 h 24"/>
                <a:gd name="T12" fmla="*/ 0 w 5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24">
                  <a:moveTo>
                    <a:pt x="0" y="0"/>
                  </a:moveTo>
                  <a:lnTo>
                    <a:pt x="3" y="0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7" name="Freeform 96"/>
            <p:cNvSpPr>
              <a:spLocks/>
            </p:cNvSpPr>
            <p:nvPr/>
          </p:nvSpPr>
          <p:spPr bwMode="auto">
            <a:xfrm>
              <a:off x="5375275" y="1962150"/>
              <a:ext cx="44450" cy="22225"/>
            </a:xfrm>
            <a:custGeom>
              <a:avLst/>
              <a:gdLst>
                <a:gd name="T0" fmla="*/ 0 w 28"/>
                <a:gd name="T1" fmla="*/ 0 h 14"/>
                <a:gd name="T2" fmla="*/ 2147483647 w 28"/>
                <a:gd name="T3" fmla="*/ 0 h 14"/>
                <a:gd name="T4" fmla="*/ 2147483647 w 28"/>
                <a:gd name="T5" fmla="*/ 2147483647 h 14"/>
                <a:gd name="T6" fmla="*/ 2147483647 w 28"/>
                <a:gd name="T7" fmla="*/ 2147483647 h 14"/>
                <a:gd name="T8" fmla="*/ 2147483647 w 28"/>
                <a:gd name="T9" fmla="*/ 2147483647 h 14"/>
                <a:gd name="T10" fmla="*/ 0 w 28"/>
                <a:gd name="T11" fmla="*/ 2147483647 h 14"/>
                <a:gd name="T12" fmla="*/ 0 w 28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14">
                  <a:moveTo>
                    <a:pt x="0" y="0"/>
                  </a:moveTo>
                  <a:lnTo>
                    <a:pt x="2" y="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5" y="1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8" name="Freeform 97"/>
            <p:cNvSpPr>
              <a:spLocks/>
            </p:cNvSpPr>
            <p:nvPr/>
          </p:nvSpPr>
          <p:spPr bwMode="auto">
            <a:xfrm>
              <a:off x="5475288" y="2012950"/>
              <a:ext cx="28575" cy="15875"/>
            </a:xfrm>
            <a:custGeom>
              <a:avLst/>
              <a:gdLst>
                <a:gd name="T0" fmla="*/ 0 w 18"/>
                <a:gd name="T1" fmla="*/ 0 h 10"/>
                <a:gd name="T2" fmla="*/ 2147483647 w 18"/>
                <a:gd name="T3" fmla="*/ 0 h 10"/>
                <a:gd name="T4" fmla="*/ 2147483647 w 18"/>
                <a:gd name="T5" fmla="*/ 2147483647 h 10"/>
                <a:gd name="T6" fmla="*/ 2147483647 w 18"/>
                <a:gd name="T7" fmla="*/ 2147483647 h 10"/>
                <a:gd name="T8" fmla="*/ 2147483647 w 18"/>
                <a:gd name="T9" fmla="*/ 2147483647 h 10"/>
                <a:gd name="T10" fmla="*/ 0 w 18"/>
                <a:gd name="T11" fmla="*/ 2147483647 h 10"/>
                <a:gd name="T12" fmla="*/ 0 w 1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0">
                  <a:moveTo>
                    <a:pt x="0" y="0"/>
                  </a:moveTo>
                  <a:lnTo>
                    <a:pt x="2" y="0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9" name="Freeform 98"/>
            <p:cNvSpPr>
              <a:spLocks/>
            </p:cNvSpPr>
            <p:nvPr/>
          </p:nvSpPr>
          <p:spPr bwMode="auto">
            <a:xfrm>
              <a:off x="5557838" y="2055813"/>
              <a:ext cx="34925" cy="20638"/>
            </a:xfrm>
            <a:custGeom>
              <a:avLst/>
              <a:gdLst>
                <a:gd name="T0" fmla="*/ 0 w 22"/>
                <a:gd name="T1" fmla="*/ 0 h 13"/>
                <a:gd name="T2" fmla="*/ 2147483647 w 22"/>
                <a:gd name="T3" fmla="*/ 0 h 13"/>
                <a:gd name="T4" fmla="*/ 2147483647 w 22"/>
                <a:gd name="T5" fmla="*/ 2147483647 h 13"/>
                <a:gd name="T6" fmla="*/ 2147483647 w 22"/>
                <a:gd name="T7" fmla="*/ 2147483647 h 13"/>
                <a:gd name="T8" fmla="*/ 2147483647 w 22"/>
                <a:gd name="T9" fmla="*/ 2147483647 h 13"/>
                <a:gd name="T10" fmla="*/ 0 w 22"/>
                <a:gd name="T11" fmla="*/ 2147483647 h 13"/>
                <a:gd name="T12" fmla="*/ 0 w 22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3">
                  <a:moveTo>
                    <a:pt x="0" y="0"/>
                  </a:moveTo>
                  <a:lnTo>
                    <a:pt x="2" y="0"/>
                  </a:lnTo>
                  <a:lnTo>
                    <a:pt x="22" y="9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0" name="Freeform 99"/>
            <p:cNvSpPr>
              <a:spLocks/>
            </p:cNvSpPr>
            <p:nvPr/>
          </p:nvSpPr>
          <p:spPr bwMode="auto">
            <a:xfrm>
              <a:off x="5588000" y="2070100"/>
              <a:ext cx="103188" cy="50800"/>
            </a:xfrm>
            <a:custGeom>
              <a:avLst/>
              <a:gdLst>
                <a:gd name="T0" fmla="*/ 0 w 65"/>
                <a:gd name="T1" fmla="*/ 0 h 32"/>
                <a:gd name="T2" fmla="*/ 2147483647 w 65"/>
                <a:gd name="T3" fmla="*/ 0 h 32"/>
                <a:gd name="T4" fmla="*/ 2147483647 w 65"/>
                <a:gd name="T5" fmla="*/ 2147483647 h 32"/>
                <a:gd name="T6" fmla="*/ 2147483647 w 65"/>
                <a:gd name="T7" fmla="*/ 2147483647 h 32"/>
                <a:gd name="T8" fmla="*/ 2147483647 w 65"/>
                <a:gd name="T9" fmla="*/ 2147483647 h 32"/>
                <a:gd name="T10" fmla="*/ 0 w 65"/>
                <a:gd name="T11" fmla="*/ 2147483647 h 32"/>
                <a:gd name="T12" fmla="*/ 0 w 65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2">
                  <a:moveTo>
                    <a:pt x="0" y="0"/>
                  </a:moveTo>
                  <a:lnTo>
                    <a:pt x="3" y="0"/>
                  </a:lnTo>
                  <a:lnTo>
                    <a:pt x="65" y="30"/>
                  </a:lnTo>
                  <a:lnTo>
                    <a:pt x="65" y="32"/>
                  </a:lnTo>
                  <a:lnTo>
                    <a:pt x="63" y="3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1" name="Freeform 100"/>
            <p:cNvSpPr>
              <a:spLocks/>
            </p:cNvSpPr>
            <p:nvPr/>
          </p:nvSpPr>
          <p:spPr bwMode="auto">
            <a:xfrm>
              <a:off x="5746750" y="2144713"/>
              <a:ext cx="26988" cy="15875"/>
            </a:xfrm>
            <a:custGeom>
              <a:avLst/>
              <a:gdLst>
                <a:gd name="T0" fmla="*/ 0 w 17"/>
                <a:gd name="T1" fmla="*/ 0 h 10"/>
                <a:gd name="T2" fmla="*/ 2147483647 w 17"/>
                <a:gd name="T3" fmla="*/ 0 h 10"/>
                <a:gd name="T4" fmla="*/ 2147483647 w 17"/>
                <a:gd name="T5" fmla="*/ 2147483647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0 w 17"/>
                <a:gd name="T11" fmla="*/ 2147483647 h 10"/>
                <a:gd name="T12" fmla="*/ 0 w 1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1" y="0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2" name="Freeform 101"/>
            <p:cNvSpPr>
              <a:spLocks/>
            </p:cNvSpPr>
            <p:nvPr/>
          </p:nvSpPr>
          <p:spPr bwMode="auto">
            <a:xfrm>
              <a:off x="5827713" y="2184400"/>
              <a:ext cx="63500" cy="28575"/>
            </a:xfrm>
            <a:custGeom>
              <a:avLst/>
              <a:gdLst>
                <a:gd name="T0" fmla="*/ 0 w 40"/>
                <a:gd name="T1" fmla="*/ 0 h 18"/>
                <a:gd name="T2" fmla="*/ 2147483647 w 40"/>
                <a:gd name="T3" fmla="*/ 0 h 18"/>
                <a:gd name="T4" fmla="*/ 2147483647 w 40"/>
                <a:gd name="T5" fmla="*/ 2147483647 h 18"/>
                <a:gd name="T6" fmla="*/ 2147483647 w 40"/>
                <a:gd name="T7" fmla="*/ 2147483647 h 18"/>
                <a:gd name="T8" fmla="*/ 2147483647 w 40"/>
                <a:gd name="T9" fmla="*/ 2147483647 h 18"/>
                <a:gd name="T10" fmla="*/ 0 w 40"/>
                <a:gd name="T11" fmla="*/ 2147483647 h 18"/>
                <a:gd name="T12" fmla="*/ 0 w 40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0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3" name="Freeform 102"/>
            <p:cNvSpPr>
              <a:spLocks/>
            </p:cNvSpPr>
            <p:nvPr/>
          </p:nvSpPr>
          <p:spPr bwMode="auto">
            <a:xfrm>
              <a:off x="1858963" y="3379788"/>
              <a:ext cx="117475" cy="698500"/>
            </a:xfrm>
            <a:custGeom>
              <a:avLst/>
              <a:gdLst>
                <a:gd name="T0" fmla="*/ 2147483647 w 74"/>
                <a:gd name="T1" fmla="*/ 0 h 440"/>
                <a:gd name="T2" fmla="*/ 2147483647 w 74"/>
                <a:gd name="T3" fmla="*/ 0 h 440"/>
                <a:gd name="T4" fmla="*/ 2147483647 w 74"/>
                <a:gd name="T5" fmla="*/ 2147483647 h 440"/>
                <a:gd name="T6" fmla="*/ 2147483647 w 74"/>
                <a:gd name="T7" fmla="*/ 2147483647 h 440"/>
                <a:gd name="T8" fmla="*/ 0 w 74"/>
                <a:gd name="T9" fmla="*/ 2147483647 h 440"/>
                <a:gd name="T10" fmla="*/ 0 w 74"/>
                <a:gd name="T11" fmla="*/ 2147483647 h 440"/>
                <a:gd name="T12" fmla="*/ 2147483647 w 74"/>
                <a:gd name="T13" fmla="*/ 0 h 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440">
                  <a:moveTo>
                    <a:pt x="71" y="0"/>
                  </a:moveTo>
                  <a:lnTo>
                    <a:pt x="74" y="0"/>
                  </a:lnTo>
                  <a:lnTo>
                    <a:pt x="74" y="3"/>
                  </a:lnTo>
                  <a:lnTo>
                    <a:pt x="3" y="440"/>
                  </a:lnTo>
                  <a:lnTo>
                    <a:pt x="0" y="440"/>
                  </a:lnTo>
                  <a:lnTo>
                    <a:pt x="0" y="43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4" name="Freeform 103"/>
            <p:cNvSpPr>
              <a:spLocks/>
            </p:cNvSpPr>
            <p:nvPr/>
          </p:nvSpPr>
          <p:spPr bwMode="auto">
            <a:xfrm>
              <a:off x="1971675" y="3130550"/>
              <a:ext cx="52388" cy="254000"/>
            </a:xfrm>
            <a:custGeom>
              <a:avLst/>
              <a:gdLst>
                <a:gd name="T0" fmla="*/ 2147483647 w 33"/>
                <a:gd name="T1" fmla="*/ 0 h 160"/>
                <a:gd name="T2" fmla="*/ 2147483647 w 33"/>
                <a:gd name="T3" fmla="*/ 0 h 160"/>
                <a:gd name="T4" fmla="*/ 2147483647 w 33"/>
                <a:gd name="T5" fmla="*/ 2147483647 h 160"/>
                <a:gd name="T6" fmla="*/ 2147483647 w 33"/>
                <a:gd name="T7" fmla="*/ 2147483647 h 160"/>
                <a:gd name="T8" fmla="*/ 0 w 33"/>
                <a:gd name="T9" fmla="*/ 2147483647 h 160"/>
                <a:gd name="T10" fmla="*/ 0 w 33"/>
                <a:gd name="T11" fmla="*/ 2147483647 h 160"/>
                <a:gd name="T12" fmla="*/ 2147483647 w 3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160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3" y="160"/>
                  </a:lnTo>
                  <a:lnTo>
                    <a:pt x="0" y="160"/>
                  </a:lnTo>
                  <a:lnTo>
                    <a:pt x="0" y="15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5" name="Freeform 104"/>
            <p:cNvSpPr>
              <a:spLocks/>
            </p:cNvSpPr>
            <p:nvPr/>
          </p:nvSpPr>
          <p:spPr bwMode="auto">
            <a:xfrm>
              <a:off x="2020888" y="2720975"/>
              <a:ext cx="90488" cy="412750"/>
            </a:xfrm>
            <a:custGeom>
              <a:avLst/>
              <a:gdLst>
                <a:gd name="T0" fmla="*/ 2147483647 w 57"/>
                <a:gd name="T1" fmla="*/ 0 h 260"/>
                <a:gd name="T2" fmla="*/ 2147483647 w 57"/>
                <a:gd name="T3" fmla="*/ 0 h 260"/>
                <a:gd name="T4" fmla="*/ 2147483647 w 57"/>
                <a:gd name="T5" fmla="*/ 2147483647 h 260"/>
                <a:gd name="T6" fmla="*/ 2147483647 w 57"/>
                <a:gd name="T7" fmla="*/ 2147483647 h 260"/>
                <a:gd name="T8" fmla="*/ 0 w 57"/>
                <a:gd name="T9" fmla="*/ 2147483647 h 260"/>
                <a:gd name="T10" fmla="*/ 0 w 57"/>
                <a:gd name="T11" fmla="*/ 2147483647 h 260"/>
                <a:gd name="T12" fmla="*/ 2147483647 w 57"/>
                <a:gd name="T13" fmla="*/ 0 h 2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260">
                  <a:moveTo>
                    <a:pt x="55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2" y="260"/>
                  </a:lnTo>
                  <a:lnTo>
                    <a:pt x="0" y="260"/>
                  </a:lnTo>
                  <a:lnTo>
                    <a:pt x="0" y="25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6" name="Freeform 105"/>
            <p:cNvSpPr>
              <a:spLocks/>
            </p:cNvSpPr>
            <p:nvPr/>
          </p:nvSpPr>
          <p:spPr bwMode="auto">
            <a:xfrm>
              <a:off x="2108200" y="2403475"/>
              <a:ext cx="80963" cy="320675"/>
            </a:xfrm>
            <a:custGeom>
              <a:avLst/>
              <a:gdLst>
                <a:gd name="T0" fmla="*/ 2147483647 w 51"/>
                <a:gd name="T1" fmla="*/ 0 h 202"/>
                <a:gd name="T2" fmla="*/ 2147483647 w 51"/>
                <a:gd name="T3" fmla="*/ 0 h 202"/>
                <a:gd name="T4" fmla="*/ 2147483647 w 51"/>
                <a:gd name="T5" fmla="*/ 2147483647 h 202"/>
                <a:gd name="T6" fmla="*/ 2147483647 w 51"/>
                <a:gd name="T7" fmla="*/ 2147483647 h 202"/>
                <a:gd name="T8" fmla="*/ 0 w 51"/>
                <a:gd name="T9" fmla="*/ 2147483647 h 202"/>
                <a:gd name="T10" fmla="*/ 0 w 51"/>
                <a:gd name="T11" fmla="*/ 2147483647 h 202"/>
                <a:gd name="T12" fmla="*/ 2147483647 w 51"/>
                <a:gd name="T13" fmla="*/ 0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202">
                  <a:moveTo>
                    <a:pt x="49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2" y="202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7" name="Freeform 106"/>
            <p:cNvSpPr>
              <a:spLocks/>
            </p:cNvSpPr>
            <p:nvPr/>
          </p:nvSpPr>
          <p:spPr bwMode="auto">
            <a:xfrm>
              <a:off x="2185988" y="1860550"/>
              <a:ext cx="168275" cy="546100"/>
            </a:xfrm>
            <a:custGeom>
              <a:avLst/>
              <a:gdLst>
                <a:gd name="T0" fmla="*/ 2147483647 w 106"/>
                <a:gd name="T1" fmla="*/ 0 h 344"/>
                <a:gd name="T2" fmla="*/ 2147483647 w 106"/>
                <a:gd name="T3" fmla="*/ 0 h 344"/>
                <a:gd name="T4" fmla="*/ 2147483647 w 106"/>
                <a:gd name="T5" fmla="*/ 2147483647 h 344"/>
                <a:gd name="T6" fmla="*/ 2147483647 w 106"/>
                <a:gd name="T7" fmla="*/ 2147483647 h 344"/>
                <a:gd name="T8" fmla="*/ 0 w 106"/>
                <a:gd name="T9" fmla="*/ 2147483647 h 344"/>
                <a:gd name="T10" fmla="*/ 0 w 106"/>
                <a:gd name="T11" fmla="*/ 2147483647 h 344"/>
                <a:gd name="T12" fmla="*/ 2147483647 w 106"/>
                <a:gd name="T13" fmla="*/ 0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344">
                  <a:moveTo>
                    <a:pt x="104" y="0"/>
                  </a:moveTo>
                  <a:lnTo>
                    <a:pt x="106" y="0"/>
                  </a:lnTo>
                  <a:lnTo>
                    <a:pt x="106" y="2"/>
                  </a:lnTo>
                  <a:lnTo>
                    <a:pt x="2" y="344"/>
                  </a:lnTo>
                  <a:lnTo>
                    <a:pt x="0" y="344"/>
                  </a:lnTo>
                  <a:lnTo>
                    <a:pt x="0" y="34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8" name="Freeform 107"/>
            <p:cNvSpPr>
              <a:spLocks/>
            </p:cNvSpPr>
            <p:nvPr/>
          </p:nvSpPr>
          <p:spPr bwMode="auto">
            <a:xfrm>
              <a:off x="2351088" y="1522413"/>
              <a:ext cx="138113" cy="341313"/>
            </a:xfrm>
            <a:custGeom>
              <a:avLst/>
              <a:gdLst>
                <a:gd name="T0" fmla="*/ 2147483647 w 87"/>
                <a:gd name="T1" fmla="*/ 0 h 215"/>
                <a:gd name="T2" fmla="*/ 2147483647 w 87"/>
                <a:gd name="T3" fmla="*/ 0 h 215"/>
                <a:gd name="T4" fmla="*/ 2147483647 w 87"/>
                <a:gd name="T5" fmla="*/ 2147483647 h 215"/>
                <a:gd name="T6" fmla="*/ 2147483647 w 87"/>
                <a:gd name="T7" fmla="*/ 2147483647 h 215"/>
                <a:gd name="T8" fmla="*/ 0 w 87"/>
                <a:gd name="T9" fmla="*/ 2147483647 h 215"/>
                <a:gd name="T10" fmla="*/ 0 w 87"/>
                <a:gd name="T11" fmla="*/ 2147483647 h 215"/>
                <a:gd name="T12" fmla="*/ 2147483647 w 87"/>
                <a:gd name="T13" fmla="*/ 0 h 2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215">
                  <a:moveTo>
                    <a:pt x="85" y="0"/>
                  </a:moveTo>
                  <a:lnTo>
                    <a:pt x="87" y="0"/>
                  </a:lnTo>
                  <a:lnTo>
                    <a:pt x="87" y="4"/>
                  </a:lnTo>
                  <a:lnTo>
                    <a:pt x="2" y="215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9" name="Freeform 108"/>
            <p:cNvSpPr>
              <a:spLocks/>
            </p:cNvSpPr>
            <p:nvPr/>
          </p:nvSpPr>
          <p:spPr bwMode="auto">
            <a:xfrm>
              <a:off x="2486025" y="1150938"/>
              <a:ext cx="215900" cy="377825"/>
            </a:xfrm>
            <a:custGeom>
              <a:avLst/>
              <a:gdLst>
                <a:gd name="T0" fmla="*/ 2147483647 w 136"/>
                <a:gd name="T1" fmla="*/ 0 h 238"/>
                <a:gd name="T2" fmla="*/ 2147483647 w 136"/>
                <a:gd name="T3" fmla="*/ 0 h 238"/>
                <a:gd name="T4" fmla="*/ 2147483647 w 136"/>
                <a:gd name="T5" fmla="*/ 2147483647 h 238"/>
                <a:gd name="T6" fmla="*/ 2147483647 w 136"/>
                <a:gd name="T7" fmla="*/ 2147483647 h 238"/>
                <a:gd name="T8" fmla="*/ 0 w 136"/>
                <a:gd name="T9" fmla="*/ 2147483647 h 238"/>
                <a:gd name="T10" fmla="*/ 0 w 136"/>
                <a:gd name="T11" fmla="*/ 2147483647 h 238"/>
                <a:gd name="T12" fmla="*/ 2147483647 w 136"/>
                <a:gd name="T13" fmla="*/ 0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238">
                  <a:moveTo>
                    <a:pt x="134" y="0"/>
                  </a:moveTo>
                  <a:lnTo>
                    <a:pt x="136" y="0"/>
                  </a:lnTo>
                  <a:lnTo>
                    <a:pt x="136" y="3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0" name="Freeform 109"/>
            <p:cNvSpPr>
              <a:spLocks/>
            </p:cNvSpPr>
            <p:nvPr/>
          </p:nvSpPr>
          <p:spPr bwMode="auto">
            <a:xfrm>
              <a:off x="2698750" y="969963"/>
              <a:ext cx="168275" cy="185738"/>
            </a:xfrm>
            <a:custGeom>
              <a:avLst/>
              <a:gdLst>
                <a:gd name="T0" fmla="*/ 2147483647 w 106"/>
                <a:gd name="T1" fmla="*/ 0 h 117"/>
                <a:gd name="T2" fmla="*/ 2147483647 w 106"/>
                <a:gd name="T3" fmla="*/ 0 h 117"/>
                <a:gd name="T4" fmla="*/ 2147483647 w 106"/>
                <a:gd name="T5" fmla="*/ 2147483647 h 117"/>
                <a:gd name="T6" fmla="*/ 2147483647 w 106"/>
                <a:gd name="T7" fmla="*/ 2147483647 h 117"/>
                <a:gd name="T8" fmla="*/ 0 w 106"/>
                <a:gd name="T9" fmla="*/ 2147483647 h 117"/>
                <a:gd name="T10" fmla="*/ 0 w 106"/>
                <a:gd name="T11" fmla="*/ 2147483647 h 117"/>
                <a:gd name="T12" fmla="*/ 2147483647 w 106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117">
                  <a:moveTo>
                    <a:pt x="102" y="0"/>
                  </a:moveTo>
                  <a:lnTo>
                    <a:pt x="106" y="0"/>
                  </a:lnTo>
                  <a:lnTo>
                    <a:pt x="106" y="3"/>
                  </a:lnTo>
                  <a:lnTo>
                    <a:pt x="2" y="117"/>
                  </a:lnTo>
                  <a:lnTo>
                    <a:pt x="0" y="117"/>
                  </a:lnTo>
                  <a:lnTo>
                    <a:pt x="0" y="11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1" name="Freeform 110"/>
            <p:cNvSpPr>
              <a:spLocks/>
            </p:cNvSpPr>
            <p:nvPr/>
          </p:nvSpPr>
          <p:spPr bwMode="auto">
            <a:xfrm>
              <a:off x="2860675" y="874713"/>
              <a:ext cx="139700" cy="100013"/>
            </a:xfrm>
            <a:custGeom>
              <a:avLst/>
              <a:gdLst>
                <a:gd name="T0" fmla="*/ 2147483647 w 88"/>
                <a:gd name="T1" fmla="*/ 0 h 63"/>
                <a:gd name="T2" fmla="*/ 2147483647 w 88"/>
                <a:gd name="T3" fmla="*/ 0 h 63"/>
                <a:gd name="T4" fmla="*/ 2147483647 w 88"/>
                <a:gd name="T5" fmla="*/ 2147483647 h 63"/>
                <a:gd name="T6" fmla="*/ 2147483647 w 88"/>
                <a:gd name="T7" fmla="*/ 2147483647 h 63"/>
                <a:gd name="T8" fmla="*/ 0 w 88"/>
                <a:gd name="T9" fmla="*/ 2147483647 h 63"/>
                <a:gd name="T10" fmla="*/ 0 w 88"/>
                <a:gd name="T11" fmla="*/ 2147483647 h 63"/>
                <a:gd name="T12" fmla="*/ 2147483647 w 88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63">
                  <a:moveTo>
                    <a:pt x="86" y="0"/>
                  </a:moveTo>
                  <a:lnTo>
                    <a:pt x="88" y="0"/>
                  </a:lnTo>
                  <a:lnTo>
                    <a:pt x="88" y="2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2" name="Freeform 111"/>
            <p:cNvSpPr>
              <a:spLocks/>
            </p:cNvSpPr>
            <p:nvPr/>
          </p:nvSpPr>
          <p:spPr bwMode="auto">
            <a:xfrm>
              <a:off x="2997200" y="801688"/>
              <a:ext cx="217488" cy="76200"/>
            </a:xfrm>
            <a:custGeom>
              <a:avLst/>
              <a:gdLst>
                <a:gd name="T0" fmla="*/ 2147483647 w 137"/>
                <a:gd name="T1" fmla="*/ 0 h 48"/>
                <a:gd name="T2" fmla="*/ 2147483647 w 137"/>
                <a:gd name="T3" fmla="*/ 0 h 48"/>
                <a:gd name="T4" fmla="*/ 2147483647 w 137"/>
                <a:gd name="T5" fmla="*/ 2147483647 h 48"/>
                <a:gd name="T6" fmla="*/ 2147483647 w 137"/>
                <a:gd name="T7" fmla="*/ 2147483647 h 48"/>
                <a:gd name="T8" fmla="*/ 0 w 137"/>
                <a:gd name="T9" fmla="*/ 2147483647 h 48"/>
                <a:gd name="T10" fmla="*/ 0 w 137"/>
                <a:gd name="T11" fmla="*/ 2147483647 h 48"/>
                <a:gd name="T12" fmla="*/ 2147483647 w 137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48">
                  <a:moveTo>
                    <a:pt x="134" y="0"/>
                  </a:moveTo>
                  <a:lnTo>
                    <a:pt x="137" y="0"/>
                  </a:lnTo>
                  <a:lnTo>
                    <a:pt x="137" y="3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3" name="Freeform 112"/>
            <p:cNvSpPr>
              <a:spLocks/>
            </p:cNvSpPr>
            <p:nvPr/>
          </p:nvSpPr>
          <p:spPr bwMode="auto">
            <a:xfrm>
              <a:off x="3209925" y="790575"/>
              <a:ext cx="169863" cy="15875"/>
            </a:xfrm>
            <a:custGeom>
              <a:avLst/>
              <a:gdLst>
                <a:gd name="T0" fmla="*/ 2147483647 w 107"/>
                <a:gd name="T1" fmla="*/ 0 h 10"/>
                <a:gd name="T2" fmla="*/ 2147483647 w 107"/>
                <a:gd name="T3" fmla="*/ 0 h 10"/>
                <a:gd name="T4" fmla="*/ 2147483647 w 107"/>
                <a:gd name="T5" fmla="*/ 2147483647 h 10"/>
                <a:gd name="T6" fmla="*/ 2147483647 w 107"/>
                <a:gd name="T7" fmla="*/ 2147483647 h 10"/>
                <a:gd name="T8" fmla="*/ 0 w 107"/>
                <a:gd name="T9" fmla="*/ 2147483647 h 10"/>
                <a:gd name="T10" fmla="*/ 0 w 107"/>
                <a:gd name="T11" fmla="*/ 2147483647 h 10"/>
                <a:gd name="T12" fmla="*/ 2147483647 w 10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10">
                  <a:moveTo>
                    <a:pt x="104" y="0"/>
                  </a:moveTo>
                  <a:lnTo>
                    <a:pt x="107" y="0"/>
                  </a:lnTo>
                  <a:lnTo>
                    <a:pt x="107" y="4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4" name="Freeform 113"/>
            <p:cNvSpPr>
              <a:spLocks/>
            </p:cNvSpPr>
            <p:nvPr/>
          </p:nvSpPr>
          <p:spPr bwMode="auto">
            <a:xfrm>
              <a:off x="3375025" y="790575"/>
              <a:ext cx="168275" cy="28575"/>
            </a:xfrm>
            <a:custGeom>
              <a:avLst/>
              <a:gdLst>
                <a:gd name="T0" fmla="*/ 0 w 106"/>
                <a:gd name="T1" fmla="*/ 0 h 18"/>
                <a:gd name="T2" fmla="*/ 2147483647 w 106"/>
                <a:gd name="T3" fmla="*/ 0 h 18"/>
                <a:gd name="T4" fmla="*/ 2147483647 w 106"/>
                <a:gd name="T5" fmla="*/ 2147483647 h 18"/>
                <a:gd name="T6" fmla="*/ 2147483647 w 106"/>
                <a:gd name="T7" fmla="*/ 2147483647 h 18"/>
                <a:gd name="T8" fmla="*/ 2147483647 w 106"/>
                <a:gd name="T9" fmla="*/ 2147483647 h 18"/>
                <a:gd name="T10" fmla="*/ 0 w 106"/>
                <a:gd name="T11" fmla="*/ 2147483647 h 18"/>
                <a:gd name="T12" fmla="*/ 0 w 106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18">
                  <a:moveTo>
                    <a:pt x="0" y="0"/>
                  </a:moveTo>
                  <a:lnTo>
                    <a:pt x="3" y="0"/>
                  </a:lnTo>
                  <a:lnTo>
                    <a:pt x="106" y="14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5" name="Freeform 114"/>
            <p:cNvSpPr>
              <a:spLocks/>
            </p:cNvSpPr>
            <p:nvPr/>
          </p:nvSpPr>
          <p:spPr bwMode="auto">
            <a:xfrm>
              <a:off x="3540125" y="812800"/>
              <a:ext cx="138113" cy="41275"/>
            </a:xfrm>
            <a:custGeom>
              <a:avLst/>
              <a:gdLst>
                <a:gd name="T0" fmla="*/ 0 w 87"/>
                <a:gd name="T1" fmla="*/ 0 h 26"/>
                <a:gd name="T2" fmla="*/ 2147483647 w 87"/>
                <a:gd name="T3" fmla="*/ 0 h 26"/>
                <a:gd name="T4" fmla="*/ 2147483647 w 87"/>
                <a:gd name="T5" fmla="*/ 2147483647 h 26"/>
                <a:gd name="T6" fmla="*/ 2147483647 w 87"/>
                <a:gd name="T7" fmla="*/ 2147483647 h 26"/>
                <a:gd name="T8" fmla="*/ 2147483647 w 87"/>
                <a:gd name="T9" fmla="*/ 2147483647 h 26"/>
                <a:gd name="T10" fmla="*/ 0 w 87"/>
                <a:gd name="T11" fmla="*/ 2147483647 h 26"/>
                <a:gd name="T12" fmla="*/ 0 w 87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26">
                  <a:moveTo>
                    <a:pt x="0" y="0"/>
                  </a:moveTo>
                  <a:lnTo>
                    <a:pt x="2" y="0"/>
                  </a:lnTo>
                  <a:lnTo>
                    <a:pt x="87" y="24"/>
                  </a:lnTo>
                  <a:lnTo>
                    <a:pt x="87" y="26"/>
                  </a:lnTo>
                  <a:lnTo>
                    <a:pt x="85" y="2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6" name="Freeform 115"/>
            <p:cNvSpPr>
              <a:spLocks/>
            </p:cNvSpPr>
            <p:nvPr/>
          </p:nvSpPr>
          <p:spPr bwMode="auto">
            <a:xfrm>
              <a:off x="3675063" y="850900"/>
              <a:ext cx="214313" cy="84138"/>
            </a:xfrm>
            <a:custGeom>
              <a:avLst/>
              <a:gdLst>
                <a:gd name="T0" fmla="*/ 0 w 135"/>
                <a:gd name="T1" fmla="*/ 0 h 53"/>
                <a:gd name="T2" fmla="*/ 2147483647 w 135"/>
                <a:gd name="T3" fmla="*/ 0 h 53"/>
                <a:gd name="T4" fmla="*/ 2147483647 w 135"/>
                <a:gd name="T5" fmla="*/ 2147483647 h 53"/>
                <a:gd name="T6" fmla="*/ 2147483647 w 135"/>
                <a:gd name="T7" fmla="*/ 2147483647 h 53"/>
                <a:gd name="T8" fmla="*/ 2147483647 w 135"/>
                <a:gd name="T9" fmla="*/ 2147483647 h 53"/>
                <a:gd name="T10" fmla="*/ 0 w 135"/>
                <a:gd name="T11" fmla="*/ 2147483647 h 53"/>
                <a:gd name="T12" fmla="*/ 0 w 135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53">
                  <a:moveTo>
                    <a:pt x="0" y="0"/>
                  </a:moveTo>
                  <a:lnTo>
                    <a:pt x="2" y="0"/>
                  </a:lnTo>
                  <a:lnTo>
                    <a:pt x="135" y="51"/>
                  </a:lnTo>
                  <a:lnTo>
                    <a:pt x="135" y="53"/>
                  </a:lnTo>
                  <a:lnTo>
                    <a:pt x="133" y="5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7" name="Line 116"/>
            <p:cNvSpPr>
              <a:spLocks noChangeShapeType="1"/>
            </p:cNvSpPr>
            <p:nvPr/>
          </p:nvSpPr>
          <p:spPr bwMode="auto">
            <a:xfrm>
              <a:off x="1163638" y="4578350"/>
              <a:ext cx="51022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8" name="Freeform 117"/>
            <p:cNvSpPr>
              <a:spLocks/>
            </p:cNvSpPr>
            <p:nvPr/>
          </p:nvSpPr>
          <p:spPr bwMode="auto">
            <a:xfrm>
              <a:off x="3886200" y="931863"/>
              <a:ext cx="168275" cy="82550"/>
            </a:xfrm>
            <a:custGeom>
              <a:avLst/>
              <a:gdLst>
                <a:gd name="T0" fmla="*/ 0 w 106"/>
                <a:gd name="T1" fmla="*/ 0 h 52"/>
                <a:gd name="T2" fmla="*/ 2147483647 w 106"/>
                <a:gd name="T3" fmla="*/ 0 h 52"/>
                <a:gd name="T4" fmla="*/ 2147483647 w 106"/>
                <a:gd name="T5" fmla="*/ 2147483647 h 52"/>
                <a:gd name="T6" fmla="*/ 2147483647 w 106"/>
                <a:gd name="T7" fmla="*/ 2147483647 h 52"/>
                <a:gd name="T8" fmla="*/ 2147483647 w 106"/>
                <a:gd name="T9" fmla="*/ 2147483647 h 52"/>
                <a:gd name="T10" fmla="*/ 0 w 106"/>
                <a:gd name="T11" fmla="*/ 2147483647 h 52"/>
                <a:gd name="T12" fmla="*/ 0 w 106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52">
                  <a:moveTo>
                    <a:pt x="0" y="0"/>
                  </a:moveTo>
                  <a:lnTo>
                    <a:pt x="2" y="0"/>
                  </a:lnTo>
                  <a:lnTo>
                    <a:pt x="106" y="48"/>
                  </a:lnTo>
                  <a:lnTo>
                    <a:pt x="106" y="52"/>
                  </a:lnTo>
                  <a:lnTo>
                    <a:pt x="103" y="5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9" name="Freeform 132"/>
            <p:cNvSpPr>
              <a:spLocks/>
            </p:cNvSpPr>
            <p:nvPr/>
          </p:nvSpPr>
          <p:spPr bwMode="auto">
            <a:xfrm>
              <a:off x="4049713" y="1008063"/>
              <a:ext cx="139700" cy="76200"/>
            </a:xfrm>
            <a:custGeom>
              <a:avLst/>
              <a:gdLst>
                <a:gd name="T0" fmla="*/ 0 w 88"/>
                <a:gd name="T1" fmla="*/ 0 h 48"/>
                <a:gd name="T2" fmla="*/ 2147483647 w 88"/>
                <a:gd name="T3" fmla="*/ 0 h 48"/>
                <a:gd name="T4" fmla="*/ 2147483647 w 88"/>
                <a:gd name="T5" fmla="*/ 2147483647 h 48"/>
                <a:gd name="T6" fmla="*/ 2147483647 w 88"/>
                <a:gd name="T7" fmla="*/ 2147483647 h 48"/>
                <a:gd name="T8" fmla="*/ 2147483647 w 88"/>
                <a:gd name="T9" fmla="*/ 2147483647 h 48"/>
                <a:gd name="T10" fmla="*/ 0 w 88"/>
                <a:gd name="T11" fmla="*/ 2147483647 h 48"/>
                <a:gd name="T12" fmla="*/ 0 w 88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48">
                  <a:moveTo>
                    <a:pt x="0" y="0"/>
                  </a:moveTo>
                  <a:lnTo>
                    <a:pt x="3" y="0"/>
                  </a:lnTo>
                  <a:lnTo>
                    <a:pt x="88" y="45"/>
                  </a:lnTo>
                  <a:lnTo>
                    <a:pt x="88" y="48"/>
                  </a:lnTo>
                  <a:lnTo>
                    <a:pt x="85" y="4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0" name="Line 133"/>
            <p:cNvSpPr>
              <a:spLocks noChangeShapeType="1"/>
            </p:cNvSpPr>
            <p:nvPr/>
          </p:nvSpPr>
          <p:spPr bwMode="auto">
            <a:xfrm flipV="1">
              <a:off x="11890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1" name="Line 134"/>
            <p:cNvSpPr>
              <a:spLocks noChangeShapeType="1"/>
            </p:cNvSpPr>
            <p:nvPr/>
          </p:nvSpPr>
          <p:spPr bwMode="auto">
            <a:xfrm flipV="1">
              <a:off x="12541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2" name="Freeform 135"/>
            <p:cNvSpPr>
              <a:spLocks/>
            </p:cNvSpPr>
            <p:nvPr/>
          </p:nvSpPr>
          <p:spPr bwMode="auto">
            <a:xfrm>
              <a:off x="4184650" y="1079500"/>
              <a:ext cx="217488" cy="127000"/>
            </a:xfrm>
            <a:custGeom>
              <a:avLst/>
              <a:gdLst>
                <a:gd name="T0" fmla="*/ 0 w 137"/>
                <a:gd name="T1" fmla="*/ 0 h 80"/>
                <a:gd name="T2" fmla="*/ 2147483647 w 137"/>
                <a:gd name="T3" fmla="*/ 0 h 80"/>
                <a:gd name="T4" fmla="*/ 2147483647 w 137"/>
                <a:gd name="T5" fmla="*/ 2147483647 h 80"/>
                <a:gd name="T6" fmla="*/ 2147483647 w 137"/>
                <a:gd name="T7" fmla="*/ 2147483647 h 80"/>
                <a:gd name="T8" fmla="*/ 2147483647 w 137"/>
                <a:gd name="T9" fmla="*/ 2147483647 h 80"/>
                <a:gd name="T10" fmla="*/ 0 w 137"/>
                <a:gd name="T11" fmla="*/ 2147483647 h 80"/>
                <a:gd name="T12" fmla="*/ 0 w 137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80">
                  <a:moveTo>
                    <a:pt x="0" y="0"/>
                  </a:moveTo>
                  <a:lnTo>
                    <a:pt x="3" y="0"/>
                  </a:lnTo>
                  <a:lnTo>
                    <a:pt x="137" y="77"/>
                  </a:lnTo>
                  <a:lnTo>
                    <a:pt x="137" y="80"/>
                  </a:lnTo>
                  <a:lnTo>
                    <a:pt x="134" y="8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3" name="Line 136"/>
            <p:cNvSpPr>
              <a:spLocks noChangeShapeType="1"/>
            </p:cNvSpPr>
            <p:nvPr/>
          </p:nvSpPr>
          <p:spPr bwMode="auto">
            <a:xfrm flipV="1">
              <a:off x="1323975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4" name="Freeform 137"/>
            <p:cNvSpPr>
              <a:spLocks/>
            </p:cNvSpPr>
            <p:nvPr/>
          </p:nvSpPr>
          <p:spPr bwMode="auto">
            <a:xfrm>
              <a:off x="4397375" y="1201738"/>
              <a:ext cx="169863" cy="109538"/>
            </a:xfrm>
            <a:custGeom>
              <a:avLst/>
              <a:gdLst>
                <a:gd name="T0" fmla="*/ 0 w 107"/>
                <a:gd name="T1" fmla="*/ 0 h 69"/>
                <a:gd name="T2" fmla="*/ 2147483647 w 107"/>
                <a:gd name="T3" fmla="*/ 0 h 69"/>
                <a:gd name="T4" fmla="*/ 2147483647 w 107"/>
                <a:gd name="T5" fmla="*/ 2147483647 h 69"/>
                <a:gd name="T6" fmla="*/ 2147483647 w 107"/>
                <a:gd name="T7" fmla="*/ 2147483647 h 69"/>
                <a:gd name="T8" fmla="*/ 2147483647 w 107"/>
                <a:gd name="T9" fmla="*/ 2147483647 h 69"/>
                <a:gd name="T10" fmla="*/ 0 w 107"/>
                <a:gd name="T11" fmla="*/ 2147483647 h 69"/>
                <a:gd name="T12" fmla="*/ 0 w 107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69">
                  <a:moveTo>
                    <a:pt x="0" y="0"/>
                  </a:moveTo>
                  <a:lnTo>
                    <a:pt x="3" y="0"/>
                  </a:lnTo>
                  <a:lnTo>
                    <a:pt x="107" y="66"/>
                  </a:lnTo>
                  <a:lnTo>
                    <a:pt x="107" y="69"/>
                  </a:lnTo>
                  <a:lnTo>
                    <a:pt x="105" y="6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5" name="Freeform 138"/>
            <p:cNvSpPr>
              <a:spLocks/>
            </p:cNvSpPr>
            <p:nvPr/>
          </p:nvSpPr>
          <p:spPr bwMode="auto">
            <a:xfrm>
              <a:off x="1163638" y="4629150"/>
              <a:ext cx="41275" cy="112713"/>
            </a:xfrm>
            <a:custGeom>
              <a:avLst/>
              <a:gdLst>
                <a:gd name="T0" fmla="*/ 2147483647 w 26"/>
                <a:gd name="T1" fmla="*/ 0 h 71"/>
                <a:gd name="T2" fmla="*/ 2147483647 w 26"/>
                <a:gd name="T3" fmla="*/ 0 h 71"/>
                <a:gd name="T4" fmla="*/ 2147483647 w 26"/>
                <a:gd name="T5" fmla="*/ 2147483647 h 71"/>
                <a:gd name="T6" fmla="*/ 2147483647 w 26"/>
                <a:gd name="T7" fmla="*/ 2147483647 h 71"/>
                <a:gd name="T8" fmla="*/ 2147483647 w 26"/>
                <a:gd name="T9" fmla="*/ 2147483647 h 71"/>
                <a:gd name="T10" fmla="*/ 2147483647 w 26"/>
                <a:gd name="T11" fmla="*/ 2147483647 h 71"/>
                <a:gd name="T12" fmla="*/ 2147483647 w 26"/>
                <a:gd name="T13" fmla="*/ 2147483647 h 71"/>
                <a:gd name="T14" fmla="*/ 2147483647 w 26"/>
                <a:gd name="T15" fmla="*/ 2147483647 h 71"/>
                <a:gd name="T16" fmla="*/ 0 w 26"/>
                <a:gd name="T17" fmla="*/ 2147483647 h 71"/>
                <a:gd name="T18" fmla="*/ 0 w 26"/>
                <a:gd name="T19" fmla="*/ 2147483647 h 71"/>
                <a:gd name="T20" fmla="*/ 2147483647 w 26"/>
                <a:gd name="T21" fmla="*/ 2147483647 h 71"/>
                <a:gd name="T22" fmla="*/ 2147483647 w 26"/>
                <a:gd name="T23" fmla="*/ 2147483647 h 71"/>
                <a:gd name="T24" fmla="*/ 2147483647 w 26"/>
                <a:gd name="T25" fmla="*/ 2147483647 h 71"/>
                <a:gd name="T26" fmla="*/ 2147483647 w 26"/>
                <a:gd name="T27" fmla="*/ 0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1">
                  <a:moveTo>
                    <a:pt x="21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7" y="71"/>
                  </a:lnTo>
                  <a:lnTo>
                    <a:pt x="17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2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3" y="10"/>
                  </a:lnTo>
                  <a:lnTo>
                    <a:pt x="17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6" name="Freeform 139"/>
            <p:cNvSpPr>
              <a:spLocks noEditPoints="1"/>
            </p:cNvSpPr>
            <p:nvPr/>
          </p:nvSpPr>
          <p:spPr bwMode="auto">
            <a:xfrm>
              <a:off x="1241425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2147483647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20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1" y="22"/>
                  </a:lnTo>
                  <a:lnTo>
                    <a:pt x="9" y="36"/>
                  </a:lnTo>
                  <a:lnTo>
                    <a:pt x="11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20" y="63"/>
                  </a:lnTo>
                  <a:lnTo>
                    <a:pt x="24" y="65"/>
                  </a:lnTo>
                  <a:lnTo>
                    <a:pt x="28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5" y="13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5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5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1"/>
                  </a:lnTo>
                  <a:lnTo>
                    <a:pt x="11" y="69"/>
                  </a:lnTo>
                  <a:lnTo>
                    <a:pt x="7" y="66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7" name="Freeform 140"/>
            <p:cNvSpPr>
              <a:spLocks noEditPoints="1"/>
            </p:cNvSpPr>
            <p:nvPr/>
          </p:nvSpPr>
          <p:spPr bwMode="auto">
            <a:xfrm>
              <a:off x="1330325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20" y="9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20" y="63"/>
                  </a:lnTo>
                  <a:lnTo>
                    <a:pt x="23" y="65"/>
                  </a:lnTo>
                  <a:lnTo>
                    <a:pt x="26" y="63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7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26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5" y="19"/>
                  </a:lnTo>
                  <a:lnTo>
                    <a:pt x="46" y="25"/>
                  </a:lnTo>
                  <a:lnTo>
                    <a:pt x="46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39" y="66"/>
                  </a:lnTo>
                  <a:lnTo>
                    <a:pt x="37" y="69"/>
                  </a:lnTo>
                  <a:lnTo>
                    <a:pt x="32" y="71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8" name="Freeform 141"/>
            <p:cNvSpPr>
              <a:spLocks noEditPoints="1"/>
            </p:cNvSpPr>
            <p:nvPr/>
          </p:nvSpPr>
          <p:spPr bwMode="auto">
            <a:xfrm>
              <a:off x="1417638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8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9" name="Freeform 142"/>
            <p:cNvSpPr>
              <a:spLocks/>
            </p:cNvSpPr>
            <p:nvPr/>
          </p:nvSpPr>
          <p:spPr bwMode="auto">
            <a:xfrm>
              <a:off x="4564063" y="1306513"/>
              <a:ext cx="168275" cy="109538"/>
            </a:xfrm>
            <a:custGeom>
              <a:avLst/>
              <a:gdLst>
                <a:gd name="T0" fmla="*/ 0 w 106"/>
                <a:gd name="T1" fmla="*/ 0 h 69"/>
                <a:gd name="T2" fmla="*/ 2147483647 w 106"/>
                <a:gd name="T3" fmla="*/ 0 h 69"/>
                <a:gd name="T4" fmla="*/ 2147483647 w 106"/>
                <a:gd name="T5" fmla="*/ 2147483647 h 69"/>
                <a:gd name="T6" fmla="*/ 2147483647 w 106"/>
                <a:gd name="T7" fmla="*/ 2147483647 h 69"/>
                <a:gd name="T8" fmla="*/ 2147483647 w 106"/>
                <a:gd name="T9" fmla="*/ 2147483647 h 69"/>
                <a:gd name="T10" fmla="*/ 0 w 106"/>
                <a:gd name="T11" fmla="*/ 2147483647 h 69"/>
                <a:gd name="T12" fmla="*/ 0 w 106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69">
                  <a:moveTo>
                    <a:pt x="0" y="0"/>
                  </a:moveTo>
                  <a:lnTo>
                    <a:pt x="2" y="0"/>
                  </a:lnTo>
                  <a:lnTo>
                    <a:pt x="106" y="67"/>
                  </a:lnTo>
                  <a:lnTo>
                    <a:pt x="106" y="69"/>
                  </a:lnTo>
                  <a:lnTo>
                    <a:pt x="104" y="6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0" name="Line 143"/>
            <p:cNvSpPr>
              <a:spLocks noChangeShapeType="1"/>
            </p:cNvSpPr>
            <p:nvPr/>
          </p:nvSpPr>
          <p:spPr bwMode="auto">
            <a:xfrm flipV="1">
              <a:off x="140176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1" name="Line 144"/>
            <p:cNvSpPr>
              <a:spLocks noChangeShapeType="1"/>
            </p:cNvSpPr>
            <p:nvPr/>
          </p:nvSpPr>
          <p:spPr bwMode="auto">
            <a:xfrm flipV="1">
              <a:off x="14874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2" name="Freeform 145"/>
            <p:cNvSpPr>
              <a:spLocks/>
            </p:cNvSpPr>
            <p:nvPr/>
          </p:nvSpPr>
          <p:spPr bwMode="auto">
            <a:xfrm>
              <a:off x="4729163" y="1412875"/>
              <a:ext cx="185738" cy="122238"/>
            </a:xfrm>
            <a:custGeom>
              <a:avLst/>
              <a:gdLst>
                <a:gd name="T0" fmla="*/ 0 w 117"/>
                <a:gd name="T1" fmla="*/ 0 h 77"/>
                <a:gd name="T2" fmla="*/ 2147483647 w 117"/>
                <a:gd name="T3" fmla="*/ 0 h 77"/>
                <a:gd name="T4" fmla="*/ 2147483647 w 117"/>
                <a:gd name="T5" fmla="*/ 2147483647 h 77"/>
                <a:gd name="T6" fmla="*/ 2147483647 w 117"/>
                <a:gd name="T7" fmla="*/ 2147483647 h 77"/>
                <a:gd name="T8" fmla="*/ 2147483647 w 117"/>
                <a:gd name="T9" fmla="*/ 2147483647 h 77"/>
                <a:gd name="T10" fmla="*/ 0 w 117"/>
                <a:gd name="T11" fmla="*/ 2147483647 h 77"/>
                <a:gd name="T12" fmla="*/ 0 w 117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77">
                  <a:moveTo>
                    <a:pt x="0" y="0"/>
                  </a:moveTo>
                  <a:lnTo>
                    <a:pt x="2" y="0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4" y="7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3" name="Line 146"/>
            <p:cNvSpPr>
              <a:spLocks noChangeShapeType="1"/>
            </p:cNvSpPr>
            <p:nvPr/>
          </p:nvSpPr>
          <p:spPr bwMode="auto">
            <a:xfrm flipV="1">
              <a:off x="158591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4" name="Line 147"/>
            <p:cNvSpPr>
              <a:spLocks noChangeShapeType="1"/>
            </p:cNvSpPr>
            <p:nvPr/>
          </p:nvSpPr>
          <p:spPr bwMode="auto">
            <a:xfrm flipV="1">
              <a:off x="170180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5" name="Freeform 148"/>
            <p:cNvSpPr>
              <a:spLocks/>
            </p:cNvSpPr>
            <p:nvPr/>
          </p:nvSpPr>
          <p:spPr bwMode="auto">
            <a:xfrm>
              <a:off x="4910138" y="1531938"/>
              <a:ext cx="169863" cy="115888"/>
            </a:xfrm>
            <a:custGeom>
              <a:avLst/>
              <a:gdLst>
                <a:gd name="T0" fmla="*/ 0 w 107"/>
                <a:gd name="T1" fmla="*/ 0 h 73"/>
                <a:gd name="T2" fmla="*/ 2147483647 w 107"/>
                <a:gd name="T3" fmla="*/ 0 h 73"/>
                <a:gd name="T4" fmla="*/ 2147483647 w 107"/>
                <a:gd name="T5" fmla="*/ 2147483647 h 73"/>
                <a:gd name="T6" fmla="*/ 2147483647 w 107"/>
                <a:gd name="T7" fmla="*/ 2147483647 h 73"/>
                <a:gd name="T8" fmla="*/ 2147483647 w 107"/>
                <a:gd name="T9" fmla="*/ 2147483647 h 73"/>
                <a:gd name="T10" fmla="*/ 0 w 107"/>
                <a:gd name="T11" fmla="*/ 2147483647 h 73"/>
                <a:gd name="T12" fmla="*/ 0 w 107"/>
                <a:gd name="T13" fmla="*/ 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73">
                  <a:moveTo>
                    <a:pt x="0" y="0"/>
                  </a:moveTo>
                  <a:lnTo>
                    <a:pt x="3" y="0"/>
                  </a:lnTo>
                  <a:lnTo>
                    <a:pt x="107" y="71"/>
                  </a:lnTo>
                  <a:lnTo>
                    <a:pt x="107" y="73"/>
                  </a:lnTo>
                  <a:lnTo>
                    <a:pt x="103" y="7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6" name="Line 149"/>
            <p:cNvSpPr>
              <a:spLocks noChangeShapeType="1"/>
            </p:cNvSpPr>
            <p:nvPr/>
          </p:nvSpPr>
          <p:spPr bwMode="auto">
            <a:xfrm flipV="1">
              <a:off x="1833563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7" name="Freeform 150"/>
            <p:cNvSpPr>
              <a:spLocks/>
            </p:cNvSpPr>
            <p:nvPr/>
          </p:nvSpPr>
          <p:spPr bwMode="auto">
            <a:xfrm>
              <a:off x="5073650" y="1644650"/>
              <a:ext cx="304800" cy="214313"/>
            </a:xfrm>
            <a:custGeom>
              <a:avLst/>
              <a:gdLst>
                <a:gd name="T0" fmla="*/ 0 w 192"/>
                <a:gd name="T1" fmla="*/ 0 h 135"/>
                <a:gd name="T2" fmla="*/ 2147483647 w 192"/>
                <a:gd name="T3" fmla="*/ 0 h 135"/>
                <a:gd name="T4" fmla="*/ 2147483647 w 192"/>
                <a:gd name="T5" fmla="*/ 2147483647 h 135"/>
                <a:gd name="T6" fmla="*/ 2147483647 w 192"/>
                <a:gd name="T7" fmla="*/ 2147483647 h 135"/>
                <a:gd name="T8" fmla="*/ 2147483647 w 192"/>
                <a:gd name="T9" fmla="*/ 2147483647 h 135"/>
                <a:gd name="T10" fmla="*/ 0 w 192"/>
                <a:gd name="T11" fmla="*/ 2147483647 h 135"/>
                <a:gd name="T12" fmla="*/ 0 w 192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135">
                  <a:moveTo>
                    <a:pt x="0" y="0"/>
                  </a:moveTo>
                  <a:lnTo>
                    <a:pt x="4" y="0"/>
                  </a:lnTo>
                  <a:lnTo>
                    <a:pt x="192" y="131"/>
                  </a:lnTo>
                  <a:lnTo>
                    <a:pt x="192" y="135"/>
                  </a:lnTo>
                  <a:lnTo>
                    <a:pt x="190" y="1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8" name="Freeform 151"/>
            <p:cNvSpPr>
              <a:spLocks/>
            </p:cNvSpPr>
            <p:nvPr/>
          </p:nvSpPr>
          <p:spPr bwMode="auto">
            <a:xfrm>
              <a:off x="1709738" y="4630738"/>
              <a:ext cx="73025" cy="114300"/>
            </a:xfrm>
            <a:custGeom>
              <a:avLst/>
              <a:gdLst>
                <a:gd name="T0" fmla="*/ 2147483647 w 46"/>
                <a:gd name="T1" fmla="*/ 0 h 72"/>
                <a:gd name="T2" fmla="*/ 2147483647 w 46"/>
                <a:gd name="T3" fmla="*/ 0 h 72"/>
                <a:gd name="T4" fmla="*/ 2147483647 w 46"/>
                <a:gd name="T5" fmla="*/ 2147483647 h 72"/>
                <a:gd name="T6" fmla="*/ 2147483647 w 46"/>
                <a:gd name="T7" fmla="*/ 2147483647 h 72"/>
                <a:gd name="T8" fmla="*/ 2147483647 w 46"/>
                <a:gd name="T9" fmla="*/ 2147483647 h 72"/>
                <a:gd name="T10" fmla="*/ 2147483647 w 46"/>
                <a:gd name="T11" fmla="*/ 2147483647 h 72"/>
                <a:gd name="T12" fmla="*/ 2147483647 w 46"/>
                <a:gd name="T13" fmla="*/ 2147483647 h 72"/>
                <a:gd name="T14" fmla="*/ 2147483647 w 46"/>
                <a:gd name="T15" fmla="*/ 2147483647 h 72"/>
                <a:gd name="T16" fmla="*/ 2147483647 w 46"/>
                <a:gd name="T17" fmla="*/ 2147483647 h 72"/>
                <a:gd name="T18" fmla="*/ 2147483647 w 46"/>
                <a:gd name="T19" fmla="*/ 2147483647 h 72"/>
                <a:gd name="T20" fmla="*/ 2147483647 w 46"/>
                <a:gd name="T21" fmla="*/ 2147483647 h 72"/>
                <a:gd name="T22" fmla="*/ 2147483647 w 46"/>
                <a:gd name="T23" fmla="*/ 2147483647 h 72"/>
                <a:gd name="T24" fmla="*/ 2147483647 w 46"/>
                <a:gd name="T25" fmla="*/ 2147483647 h 72"/>
                <a:gd name="T26" fmla="*/ 2147483647 w 46"/>
                <a:gd name="T27" fmla="*/ 2147483647 h 72"/>
                <a:gd name="T28" fmla="*/ 2147483647 w 46"/>
                <a:gd name="T29" fmla="*/ 2147483647 h 72"/>
                <a:gd name="T30" fmla="*/ 2147483647 w 46"/>
                <a:gd name="T31" fmla="*/ 2147483647 h 72"/>
                <a:gd name="T32" fmla="*/ 2147483647 w 46"/>
                <a:gd name="T33" fmla="*/ 2147483647 h 72"/>
                <a:gd name="T34" fmla="*/ 2147483647 w 46"/>
                <a:gd name="T35" fmla="*/ 2147483647 h 72"/>
                <a:gd name="T36" fmla="*/ 2147483647 w 46"/>
                <a:gd name="T37" fmla="*/ 2147483647 h 72"/>
                <a:gd name="T38" fmla="*/ 2147483647 w 46"/>
                <a:gd name="T39" fmla="*/ 2147483647 h 72"/>
                <a:gd name="T40" fmla="*/ 2147483647 w 46"/>
                <a:gd name="T41" fmla="*/ 2147483647 h 72"/>
                <a:gd name="T42" fmla="*/ 2147483647 w 46"/>
                <a:gd name="T43" fmla="*/ 2147483647 h 72"/>
                <a:gd name="T44" fmla="*/ 2147483647 w 46"/>
                <a:gd name="T45" fmla="*/ 2147483647 h 72"/>
                <a:gd name="T46" fmla="*/ 2147483647 w 46"/>
                <a:gd name="T47" fmla="*/ 2147483647 h 72"/>
                <a:gd name="T48" fmla="*/ 0 w 46"/>
                <a:gd name="T49" fmla="*/ 2147483647 h 72"/>
                <a:gd name="T50" fmla="*/ 2147483647 w 46"/>
                <a:gd name="T51" fmla="*/ 2147483647 h 72"/>
                <a:gd name="T52" fmla="*/ 2147483647 w 46"/>
                <a:gd name="T53" fmla="*/ 2147483647 h 72"/>
                <a:gd name="T54" fmla="*/ 2147483647 w 46"/>
                <a:gd name="T55" fmla="*/ 2147483647 h 72"/>
                <a:gd name="T56" fmla="*/ 2147483647 w 46"/>
                <a:gd name="T57" fmla="*/ 2147483647 h 72"/>
                <a:gd name="T58" fmla="*/ 2147483647 w 46"/>
                <a:gd name="T59" fmla="*/ 2147483647 h 72"/>
                <a:gd name="T60" fmla="*/ 2147483647 w 46"/>
                <a:gd name="T61" fmla="*/ 2147483647 h 72"/>
                <a:gd name="T62" fmla="*/ 2147483647 w 46"/>
                <a:gd name="T63" fmla="*/ 2147483647 h 72"/>
                <a:gd name="T64" fmla="*/ 2147483647 w 46"/>
                <a:gd name="T65" fmla="*/ 2147483647 h 72"/>
                <a:gd name="T66" fmla="*/ 2147483647 w 46"/>
                <a:gd name="T67" fmla="*/ 2147483647 h 72"/>
                <a:gd name="T68" fmla="*/ 2147483647 w 46"/>
                <a:gd name="T69" fmla="*/ 2147483647 h 72"/>
                <a:gd name="T70" fmla="*/ 2147483647 w 46"/>
                <a:gd name="T71" fmla="*/ 2147483647 h 72"/>
                <a:gd name="T72" fmla="*/ 2147483647 w 46"/>
                <a:gd name="T73" fmla="*/ 2147483647 h 72"/>
                <a:gd name="T74" fmla="*/ 2147483647 w 46"/>
                <a:gd name="T75" fmla="*/ 2147483647 h 72"/>
                <a:gd name="T76" fmla="*/ 2147483647 w 46"/>
                <a:gd name="T77" fmla="*/ 2147483647 h 72"/>
                <a:gd name="T78" fmla="*/ 2147483647 w 46"/>
                <a:gd name="T79" fmla="*/ 2147483647 h 72"/>
                <a:gd name="T80" fmla="*/ 2147483647 w 46"/>
                <a:gd name="T81" fmla="*/ 2147483647 h 72"/>
                <a:gd name="T82" fmla="*/ 2147483647 w 46"/>
                <a:gd name="T83" fmla="*/ 2147483647 h 72"/>
                <a:gd name="T84" fmla="*/ 2147483647 w 46"/>
                <a:gd name="T85" fmla="*/ 2147483647 h 72"/>
                <a:gd name="T86" fmla="*/ 2147483647 w 46"/>
                <a:gd name="T87" fmla="*/ 2147483647 h 72"/>
                <a:gd name="T88" fmla="*/ 2147483647 w 46"/>
                <a:gd name="T89" fmla="*/ 2147483647 h 72"/>
                <a:gd name="T90" fmla="*/ 2147483647 w 46"/>
                <a:gd name="T91" fmla="*/ 2147483647 h 72"/>
                <a:gd name="T92" fmla="*/ 2147483647 w 46"/>
                <a:gd name="T93" fmla="*/ 2147483647 h 72"/>
                <a:gd name="T94" fmla="*/ 2147483647 w 46"/>
                <a:gd name="T95" fmla="*/ 2147483647 h 72"/>
                <a:gd name="T96" fmla="*/ 2147483647 w 46"/>
                <a:gd name="T97" fmla="*/ 2147483647 h 72"/>
                <a:gd name="T98" fmla="*/ 2147483647 w 46"/>
                <a:gd name="T99" fmla="*/ 0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6" h="72">
                  <a:moveTo>
                    <a:pt x="8" y="0"/>
                  </a:moveTo>
                  <a:lnTo>
                    <a:pt x="42" y="0"/>
                  </a:lnTo>
                  <a:lnTo>
                    <a:pt x="42" y="9"/>
                  </a:lnTo>
                  <a:lnTo>
                    <a:pt x="16" y="9"/>
                  </a:lnTo>
                  <a:lnTo>
                    <a:pt x="12" y="27"/>
                  </a:lnTo>
                  <a:lnTo>
                    <a:pt x="16" y="25"/>
                  </a:lnTo>
                  <a:lnTo>
                    <a:pt x="20" y="24"/>
                  </a:lnTo>
                  <a:lnTo>
                    <a:pt x="25" y="23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4" y="34"/>
                  </a:lnTo>
                  <a:lnTo>
                    <a:pt x="45" y="40"/>
                  </a:lnTo>
                  <a:lnTo>
                    <a:pt x="46" y="46"/>
                  </a:lnTo>
                  <a:lnTo>
                    <a:pt x="45" y="52"/>
                  </a:lnTo>
                  <a:lnTo>
                    <a:pt x="44" y="58"/>
                  </a:lnTo>
                  <a:lnTo>
                    <a:pt x="41" y="64"/>
                  </a:lnTo>
                  <a:lnTo>
                    <a:pt x="33" y="69"/>
                  </a:lnTo>
                  <a:lnTo>
                    <a:pt x="22" y="72"/>
                  </a:lnTo>
                  <a:lnTo>
                    <a:pt x="16" y="72"/>
                  </a:lnTo>
                  <a:lnTo>
                    <a:pt x="11" y="69"/>
                  </a:lnTo>
                  <a:lnTo>
                    <a:pt x="6" y="66"/>
                  </a:lnTo>
                  <a:lnTo>
                    <a:pt x="3" y="62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9" y="51"/>
                  </a:lnTo>
                  <a:lnTo>
                    <a:pt x="10" y="54"/>
                  </a:lnTo>
                  <a:lnTo>
                    <a:pt x="11" y="58"/>
                  </a:lnTo>
                  <a:lnTo>
                    <a:pt x="13" y="60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2" y="64"/>
                  </a:lnTo>
                  <a:lnTo>
                    <a:pt x="27" y="62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5" y="56"/>
                  </a:lnTo>
                  <a:lnTo>
                    <a:pt x="36" y="51"/>
                  </a:lnTo>
                  <a:lnTo>
                    <a:pt x="37" y="46"/>
                  </a:lnTo>
                  <a:lnTo>
                    <a:pt x="36" y="42"/>
                  </a:lnTo>
                  <a:lnTo>
                    <a:pt x="35" y="39"/>
                  </a:lnTo>
                  <a:lnTo>
                    <a:pt x="34" y="35"/>
                  </a:lnTo>
                  <a:lnTo>
                    <a:pt x="30" y="33"/>
                  </a:lnTo>
                  <a:lnTo>
                    <a:pt x="27" y="32"/>
                  </a:lnTo>
                  <a:lnTo>
                    <a:pt x="22" y="32"/>
                  </a:lnTo>
                  <a:lnTo>
                    <a:pt x="18" y="32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1" y="3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9" name="Freeform 152"/>
            <p:cNvSpPr>
              <a:spLocks noEditPoints="1"/>
            </p:cNvSpPr>
            <p:nvPr/>
          </p:nvSpPr>
          <p:spPr bwMode="auto">
            <a:xfrm>
              <a:off x="1795463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2147483647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20" y="9"/>
                  </a:lnTo>
                  <a:lnTo>
                    <a:pt x="18" y="11"/>
                  </a:lnTo>
                  <a:lnTo>
                    <a:pt x="14" y="13"/>
                  </a:lnTo>
                  <a:lnTo>
                    <a:pt x="11" y="22"/>
                  </a:lnTo>
                  <a:lnTo>
                    <a:pt x="10" y="36"/>
                  </a:lnTo>
                  <a:lnTo>
                    <a:pt x="11" y="51"/>
                  </a:lnTo>
                  <a:lnTo>
                    <a:pt x="14" y="59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4" y="65"/>
                  </a:lnTo>
                  <a:lnTo>
                    <a:pt x="28" y="63"/>
                  </a:lnTo>
                  <a:lnTo>
                    <a:pt x="31" y="62"/>
                  </a:lnTo>
                  <a:lnTo>
                    <a:pt x="35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5" y="13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5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5" y="57"/>
                  </a:lnTo>
                  <a:lnTo>
                    <a:pt x="43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1"/>
                  </a:lnTo>
                  <a:lnTo>
                    <a:pt x="11" y="69"/>
                  </a:lnTo>
                  <a:lnTo>
                    <a:pt x="7" y="66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2" y="25"/>
                  </a:lnTo>
                  <a:lnTo>
                    <a:pt x="4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0" name="Freeform 153"/>
            <p:cNvSpPr>
              <a:spLocks noEditPoints="1"/>
            </p:cNvSpPr>
            <p:nvPr/>
          </p:nvSpPr>
          <p:spPr bwMode="auto">
            <a:xfrm>
              <a:off x="1884363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20" y="9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1" y="22"/>
                  </a:lnTo>
                  <a:lnTo>
                    <a:pt x="9" y="36"/>
                  </a:lnTo>
                  <a:lnTo>
                    <a:pt x="11" y="51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20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7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28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5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4" y="57"/>
                  </a:lnTo>
                  <a:lnTo>
                    <a:pt x="43" y="62"/>
                  </a:lnTo>
                  <a:lnTo>
                    <a:pt x="39" y="66"/>
                  </a:lnTo>
                  <a:lnTo>
                    <a:pt x="37" y="69"/>
                  </a:lnTo>
                  <a:lnTo>
                    <a:pt x="32" y="71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9" y="73"/>
                  </a:lnTo>
                  <a:lnTo>
                    <a:pt x="14" y="71"/>
                  </a:lnTo>
                  <a:lnTo>
                    <a:pt x="11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1" name="Freeform 154"/>
            <p:cNvSpPr>
              <a:spLocks/>
            </p:cNvSpPr>
            <p:nvPr/>
          </p:nvSpPr>
          <p:spPr bwMode="auto">
            <a:xfrm>
              <a:off x="5375275" y="1852613"/>
              <a:ext cx="217488" cy="153988"/>
            </a:xfrm>
            <a:custGeom>
              <a:avLst/>
              <a:gdLst>
                <a:gd name="T0" fmla="*/ 0 w 137"/>
                <a:gd name="T1" fmla="*/ 0 h 97"/>
                <a:gd name="T2" fmla="*/ 2147483647 w 137"/>
                <a:gd name="T3" fmla="*/ 0 h 97"/>
                <a:gd name="T4" fmla="*/ 2147483647 w 137"/>
                <a:gd name="T5" fmla="*/ 2147483647 h 97"/>
                <a:gd name="T6" fmla="*/ 2147483647 w 137"/>
                <a:gd name="T7" fmla="*/ 2147483647 h 97"/>
                <a:gd name="T8" fmla="*/ 2147483647 w 137"/>
                <a:gd name="T9" fmla="*/ 2147483647 h 97"/>
                <a:gd name="T10" fmla="*/ 0 w 137"/>
                <a:gd name="T11" fmla="*/ 2147483647 h 97"/>
                <a:gd name="T12" fmla="*/ 0 w 137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97">
                  <a:moveTo>
                    <a:pt x="0" y="0"/>
                  </a:moveTo>
                  <a:lnTo>
                    <a:pt x="2" y="0"/>
                  </a:lnTo>
                  <a:lnTo>
                    <a:pt x="137" y="94"/>
                  </a:lnTo>
                  <a:lnTo>
                    <a:pt x="137" y="97"/>
                  </a:lnTo>
                  <a:lnTo>
                    <a:pt x="134" y="9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2" name="Line 155"/>
            <p:cNvSpPr>
              <a:spLocks noChangeShapeType="1"/>
            </p:cNvSpPr>
            <p:nvPr/>
          </p:nvSpPr>
          <p:spPr bwMode="auto">
            <a:xfrm flipV="1">
              <a:off x="199866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3" name="Line 156"/>
            <p:cNvSpPr>
              <a:spLocks noChangeShapeType="1"/>
            </p:cNvSpPr>
            <p:nvPr/>
          </p:nvSpPr>
          <p:spPr bwMode="auto">
            <a:xfrm flipV="1">
              <a:off x="22113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4" name="Freeform 157"/>
            <p:cNvSpPr>
              <a:spLocks/>
            </p:cNvSpPr>
            <p:nvPr/>
          </p:nvSpPr>
          <p:spPr bwMode="auto">
            <a:xfrm>
              <a:off x="5588000" y="2001838"/>
              <a:ext cx="303213" cy="219075"/>
            </a:xfrm>
            <a:custGeom>
              <a:avLst/>
              <a:gdLst>
                <a:gd name="T0" fmla="*/ 0 w 191"/>
                <a:gd name="T1" fmla="*/ 0 h 138"/>
                <a:gd name="T2" fmla="*/ 2147483647 w 191"/>
                <a:gd name="T3" fmla="*/ 0 h 138"/>
                <a:gd name="T4" fmla="*/ 2147483647 w 191"/>
                <a:gd name="T5" fmla="*/ 2147483647 h 138"/>
                <a:gd name="T6" fmla="*/ 2147483647 w 191"/>
                <a:gd name="T7" fmla="*/ 2147483647 h 138"/>
                <a:gd name="T8" fmla="*/ 2147483647 w 191"/>
                <a:gd name="T9" fmla="*/ 2147483647 h 138"/>
                <a:gd name="T10" fmla="*/ 0 w 191"/>
                <a:gd name="T11" fmla="*/ 2147483647 h 138"/>
                <a:gd name="T12" fmla="*/ 0 w 191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138">
                  <a:moveTo>
                    <a:pt x="0" y="0"/>
                  </a:moveTo>
                  <a:lnTo>
                    <a:pt x="3" y="0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89" y="13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5" name="Line 158"/>
            <p:cNvSpPr>
              <a:spLocks noChangeShapeType="1"/>
            </p:cNvSpPr>
            <p:nvPr/>
          </p:nvSpPr>
          <p:spPr bwMode="auto">
            <a:xfrm flipV="1">
              <a:off x="2511425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6" name="Freeform 159"/>
            <p:cNvSpPr>
              <a:spLocks/>
            </p:cNvSpPr>
            <p:nvPr/>
          </p:nvSpPr>
          <p:spPr bwMode="auto">
            <a:xfrm>
              <a:off x="5888038" y="2219325"/>
              <a:ext cx="214313" cy="157163"/>
            </a:xfrm>
            <a:custGeom>
              <a:avLst/>
              <a:gdLst>
                <a:gd name="T0" fmla="*/ 0 w 135"/>
                <a:gd name="T1" fmla="*/ 0 h 99"/>
                <a:gd name="T2" fmla="*/ 2147483647 w 135"/>
                <a:gd name="T3" fmla="*/ 0 h 99"/>
                <a:gd name="T4" fmla="*/ 2147483647 w 135"/>
                <a:gd name="T5" fmla="*/ 2147483647 h 99"/>
                <a:gd name="T6" fmla="*/ 2147483647 w 135"/>
                <a:gd name="T7" fmla="*/ 2147483647 h 99"/>
                <a:gd name="T8" fmla="*/ 2147483647 w 135"/>
                <a:gd name="T9" fmla="*/ 2147483647 h 99"/>
                <a:gd name="T10" fmla="*/ 0 w 135"/>
                <a:gd name="T11" fmla="*/ 2147483647 h 99"/>
                <a:gd name="T12" fmla="*/ 0 w 135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99">
                  <a:moveTo>
                    <a:pt x="0" y="0"/>
                  </a:moveTo>
                  <a:lnTo>
                    <a:pt x="2" y="0"/>
                  </a:lnTo>
                  <a:lnTo>
                    <a:pt x="135" y="97"/>
                  </a:lnTo>
                  <a:lnTo>
                    <a:pt x="135" y="99"/>
                  </a:lnTo>
                  <a:lnTo>
                    <a:pt x="133" y="9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7" name="Freeform 160"/>
            <p:cNvSpPr>
              <a:spLocks/>
            </p:cNvSpPr>
            <p:nvPr/>
          </p:nvSpPr>
          <p:spPr bwMode="auto">
            <a:xfrm>
              <a:off x="2382838" y="4629150"/>
              <a:ext cx="76200" cy="112713"/>
            </a:xfrm>
            <a:custGeom>
              <a:avLst/>
              <a:gdLst>
                <a:gd name="T0" fmla="*/ 2147483647 w 48"/>
                <a:gd name="T1" fmla="*/ 0 h 71"/>
                <a:gd name="T2" fmla="*/ 2147483647 w 48"/>
                <a:gd name="T3" fmla="*/ 2147483647 h 71"/>
                <a:gd name="T4" fmla="*/ 2147483647 w 48"/>
                <a:gd name="T5" fmla="*/ 2147483647 h 71"/>
                <a:gd name="T6" fmla="*/ 2147483647 w 48"/>
                <a:gd name="T7" fmla="*/ 2147483647 h 71"/>
                <a:gd name="T8" fmla="*/ 2147483647 w 48"/>
                <a:gd name="T9" fmla="*/ 2147483647 h 71"/>
                <a:gd name="T10" fmla="*/ 2147483647 w 48"/>
                <a:gd name="T11" fmla="*/ 2147483647 h 71"/>
                <a:gd name="T12" fmla="*/ 2147483647 w 48"/>
                <a:gd name="T13" fmla="*/ 2147483647 h 71"/>
                <a:gd name="T14" fmla="*/ 2147483647 w 48"/>
                <a:gd name="T15" fmla="*/ 2147483647 h 71"/>
                <a:gd name="T16" fmla="*/ 2147483647 w 48"/>
                <a:gd name="T17" fmla="*/ 2147483647 h 71"/>
                <a:gd name="T18" fmla="*/ 2147483647 w 48"/>
                <a:gd name="T19" fmla="*/ 2147483647 h 71"/>
                <a:gd name="T20" fmla="*/ 2147483647 w 48"/>
                <a:gd name="T21" fmla="*/ 2147483647 h 71"/>
                <a:gd name="T22" fmla="*/ 2147483647 w 48"/>
                <a:gd name="T23" fmla="*/ 2147483647 h 71"/>
                <a:gd name="T24" fmla="*/ 2147483647 w 48"/>
                <a:gd name="T25" fmla="*/ 2147483647 h 71"/>
                <a:gd name="T26" fmla="*/ 2147483647 w 48"/>
                <a:gd name="T27" fmla="*/ 2147483647 h 71"/>
                <a:gd name="T28" fmla="*/ 2147483647 w 48"/>
                <a:gd name="T29" fmla="*/ 2147483647 h 71"/>
                <a:gd name="T30" fmla="*/ 2147483647 w 48"/>
                <a:gd name="T31" fmla="*/ 2147483647 h 71"/>
                <a:gd name="T32" fmla="*/ 2147483647 w 48"/>
                <a:gd name="T33" fmla="*/ 2147483647 h 71"/>
                <a:gd name="T34" fmla="*/ 2147483647 w 48"/>
                <a:gd name="T35" fmla="*/ 2147483647 h 71"/>
                <a:gd name="T36" fmla="*/ 2147483647 w 48"/>
                <a:gd name="T37" fmla="*/ 2147483647 h 71"/>
                <a:gd name="T38" fmla="*/ 2147483647 w 48"/>
                <a:gd name="T39" fmla="*/ 2147483647 h 71"/>
                <a:gd name="T40" fmla="*/ 0 w 48"/>
                <a:gd name="T41" fmla="*/ 2147483647 h 71"/>
                <a:gd name="T42" fmla="*/ 2147483647 w 48"/>
                <a:gd name="T43" fmla="*/ 2147483647 h 71"/>
                <a:gd name="T44" fmla="*/ 2147483647 w 48"/>
                <a:gd name="T45" fmla="*/ 2147483647 h 71"/>
                <a:gd name="T46" fmla="*/ 2147483647 w 48"/>
                <a:gd name="T47" fmla="*/ 2147483647 h 71"/>
                <a:gd name="T48" fmla="*/ 2147483647 w 48"/>
                <a:gd name="T49" fmla="*/ 2147483647 h 71"/>
                <a:gd name="T50" fmla="*/ 2147483647 w 48"/>
                <a:gd name="T51" fmla="*/ 2147483647 h 71"/>
                <a:gd name="T52" fmla="*/ 2147483647 w 48"/>
                <a:gd name="T53" fmla="*/ 2147483647 h 71"/>
                <a:gd name="T54" fmla="*/ 2147483647 w 48"/>
                <a:gd name="T55" fmla="*/ 2147483647 h 71"/>
                <a:gd name="T56" fmla="*/ 2147483647 w 48"/>
                <a:gd name="T57" fmla="*/ 2147483647 h 71"/>
                <a:gd name="T58" fmla="*/ 2147483647 w 48"/>
                <a:gd name="T59" fmla="*/ 2147483647 h 71"/>
                <a:gd name="T60" fmla="*/ 2147483647 w 48"/>
                <a:gd name="T61" fmla="*/ 2147483647 h 71"/>
                <a:gd name="T62" fmla="*/ 2147483647 w 48"/>
                <a:gd name="T63" fmla="*/ 2147483647 h 71"/>
                <a:gd name="T64" fmla="*/ 2147483647 w 48"/>
                <a:gd name="T65" fmla="*/ 2147483647 h 71"/>
                <a:gd name="T66" fmla="*/ 2147483647 w 48"/>
                <a:gd name="T67" fmla="*/ 2147483647 h 71"/>
                <a:gd name="T68" fmla="*/ 2147483647 w 48"/>
                <a:gd name="T69" fmla="*/ 2147483647 h 71"/>
                <a:gd name="T70" fmla="*/ 2147483647 w 48"/>
                <a:gd name="T71" fmla="*/ 2147483647 h 71"/>
                <a:gd name="T72" fmla="*/ 2147483647 w 48"/>
                <a:gd name="T73" fmla="*/ 2147483647 h 71"/>
                <a:gd name="T74" fmla="*/ 2147483647 w 48"/>
                <a:gd name="T75" fmla="*/ 2147483647 h 71"/>
                <a:gd name="T76" fmla="*/ 2147483647 w 48"/>
                <a:gd name="T77" fmla="*/ 2147483647 h 71"/>
                <a:gd name="T78" fmla="*/ 2147483647 w 48"/>
                <a:gd name="T79" fmla="*/ 2147483647 h 71"/>
                <a:gd name="T80" fmla="*/ 2147483647 w 48"/>
                <a:gd name="T81" fmla="*/ 2147483647 h 71"/>
                <a:gd name="T82" fmla="*/ 2147483647 w 48"/>
                <a:gd name="T83" fmla="*/ 2147483647 h 71"/>
                <a:gd name="T84" fmla="*/ 2147483647 w 48"/>
                <a:gd name="T85" fmla="*/ 2147483647 h 71"/>
                <a:gd name="T86" fmla="*/ 2147483647 w 48"/>
                <a:gd name="T87" fmla="*/ 2147483647 h 71"/>
                <a:gd name="T88" fmla="*/ 2147483647 w 48"/>
                <a:gd name="T89" fmla="*/ 2147483647 h 71"/>
                <a:gd name="T90" fmla="*/ 2147483647 w 48"/>
                <a:gd name="T91" fmla="*/ 2147483647 h 71"/>
                <a:gd name="T92" fmla="*/ 2147483647 w 48"/>
                <a:gd name="T93" fmla="*/ 2147483647 h 71"/>
                <a:gd name="T94" fmla="*/ 2147483647 w 48"/>
                <a:gd name="T95" fmla="*/ 2147483647 h 71"/>
                <a:gd name="T96" fmla="*/ 2147483647 w 48"/>
                <a:gd name="T97" fmla="*/ 2147483647 h 71"/>
                <a:gd name="T98" fmla="*/ 2147483647 w 48"/>
                <a:gd name="T99" fmla="*/ 2147483647 h 71"/>
                <a:gd name="T100" fmla="*/ 2147483647 w 48"/>
                <a:gd name="T101" fmla="*/ 2147483647 h 71"/>
                <a:gd name="T102" fmla="*/ 2147483647 w 48"/>
                <a:gd name="T103" fmla="*/ 2147483647 h 71"/>
                <a:gd name="T104" fmla="*/ 2147483647 w 48"/>
                <a:gd name="T105" fmla="*/ 0 h 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" h="71">
                  <a:moveTo>
                    <a:pt x="24" y="0"/>
                  </a:moveTo>
                  <a:lnTo>
                    <a:pt x="31" y="1"/>
                  </a:lnTo>
                  <a:lnTo>
                    <a:pt x="37" y="3"/>
                  </a:lnTo>
                  <a:lnTo>
                    <a:pt x="40" y="5"/>
                  </a:lnTo>
                  <a:lnTo>
                    <a:pt x="43" y="10"/>
                  </a:lnTo>
                  <a:lnTo>
                    <a:pt x="46" y="14"/>
                  </a:lnTo>
                  <a:lnTo>
                    <a:pt x="47" y="20"/>
                  </a:lnTo>
                  <a:lnTo>
                    <a:pt x="46" y="24"/>
                  </a:lnTo>
                  <a:lnTo>
                    <a:pt x="45" y="28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7" y="41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22" y="53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3" y="62"/>
                  </a:lnTo>
                  <a:lnTo>
                    <a:pt x="48" y="62"/>
                  </a:lnTo>
                  <a:lnTo>
                    <a:pt x="48" y="71"/>
                  </a:lnTo>
                  <a:lnTo>
                    <a:pt x="0" y="71"/>
                  </a:lnTo>
                  <a:lnTo>
                    <a:pt x="1" y="68"/>
                  </a:lnTo>
                  <a:lnTo>
                    <a:pt x="1" y="66"/>
                  </a:lnTo>
                  <a:lnTo>
                    <a:pt x="3" y="60"/>
                  </a:lnTo>
                  <a:lnTo>
                    <a:pt x="7" y="55"/>
                  </a:lnTo>
                  <a:lnTo>
                    <a:pt x="9" y="52"/>
                  </a:lnTo>
                  <a:lnTo>
                    <a:pt x="14" y="49"/>
                  </a:lnTo>
                  <a:lnTo>
                    <a:pt x="18" y="45"/>
                  </a:lnTo>
                  <a:lnTo>
                    <a:pt x="23" y="41"/>
                  </a:lnTo>
                  <a:lnTo>
                    <a:pt x="27" y="36"/>
                  </a:lnTo>
                  <a:lnTo>
                    <a:pt x="31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7" y="20"/>
                  </a:lnTo>
                  <a:lnTo>
                    <a:pt x="37" y="17"/>
                  </a:lnTo>
                  <a:lnTo>
                    <a:pt x="35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11" y="21"/>
                  </a:lnTo>
                  <a:lnTo>
                    <a:pt x="1" y="20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8" name="Freeform 161"/>
            <p:cNvSpPr>
              <a:spLocks noEditPoints="1"/>
            </p:cNvSpPr>
            <p:nvPr/>
          </p:nvSpPr>
          <p:spPr bwMode="auto">
            <a:xfrm>
              <a:off x="2473325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5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5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2" y="71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9" name="Freeform 162"/>
            <p:cNvSpPr>
              <a:spLocks noEditPoints="1"/>
            </p:cNvSpPr>
            <p:nvPr/>
          </p:nvSpPr>
          <p:spPr bwMode="auto">
            <a:xfrm>
              <a:off x="2560638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2147483647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4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28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0" name="Freeform 163"/>
            <p:cNvSpPr>
              <a:spLocks/>
            </p:cNvSpPr>
            <p:nvPr/>
          </p:nvSpPr>
          <p:spPr bwMode="auto">
            <a:xfrm>
              <a:off x="6099175" y="2373313"/>
              <a:ext cx="169863" cy="122238"/>
            </a:xfrm>
            <a:custGeom>
              <a:avLst/>
              <a:gdLst>
                <a:gd name="T0" fmla="*/ 0 w 107"/>
                <a:gd name="T1" fmla="*/ 0 h 77"/>
                <a:gd name="T2" fmla="*/ 2147483647 w 107"/>
                <a:gd name="T3" fmla="*/ 0 h 77"/>
                <a:gd name="T4" fmla="*/ 2147483647 w 107"/>
                <a:gd name="T5" fmla="*/ 2147483647 h 77"/>
                <a:gd name="T6" fmla="*/ 2147483647 w 107"/>
                <a:gd name="T7" fmla="*/ 2147483647 h 77"/>
                <a:gd name="T8" fmla="*/ 2147483647 w 107"/>
                <a:gd name="T9" fmla="*/ 2147483647 h 77"/>
                <a:gd name="T10" fmla="*/ 0 w 107"/>
                <a:gd name="T11" fmla="*/ 2147483647 h 77"/>
                <a:gd name="T12" fmla="*/ 0 w 107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77">
                  <a:moveTo>
                    <a:pt x="0" y="0"/>
                  </a:moveTo>
                  <a:lnTo>
                    <a:pt x="2" y="0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5" y="7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1" name="Line 164"/>
            <p:cNvSpPr>
              <a:spLocks noChangeShapeType="1"/>
            </p:cNvSpPr>
            <p:nvPr/>
          </p:nvSpPr>
          <p:spPr bwMode="auto">
            <a:xfrm flipV="1">
              <a:off x="25495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2" name="Line 165"/>
            <p:cNvSpPr>
              <a:spLocks noChangeShapeType="1"/>
            </p:cNvSpPr>
            <p:nvPr/>
          </p:nvSpPr>
          <p:spPr bwMode="auto">
            <a:xfrm>
              <a:off x="1328738" y="2492375"/>
              <a:ext cx="0" cy="793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3" name="Line 166"/>
            <p:cNvSpPr>
              <a:spLocks noChangeShapeType="1"/>
            </p:cNvSpPr>
            <p:nvPr/>
          </p:nvSpPr>
          <p:spPr bwMode="auto">
            <a:xfrm flipV="1">
              <a:off x="259080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4" name="Line 167"/>
            <p:cNvSpPr>
              <a:spLocks noChangeShapeType="1"/>
            </p:cNvSpPr>
            <p:nvPr/>
          </p:nvSpPr>
          <p:spPr bwMode="auto">
            <a:xfrm flipV="1">
              <a:off x="263366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5" name="Line 168"/>
            <p:cNvSpPr>
              <a:spLocks noChangeShapeType="1"/>
            </p:cNvSpPr>
            <p:nvPr/>
          </p:nvSpPr>
          <p:spPr bwMode="auto">
            <a:xfrm>
              <a:off x="1312863" y="2493963"/>
              <a:ext cx="33338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6" name="Line 169"/>
            <p:cNvSpPr>
              <a:spLocks noChangeShapeType="1"/>
            </p:cNvSpPr>
            <p:nvPr/>
          </p:nvSpPr>
          <p:spPr bwMode="auto">
            <a:xfrm flipV="1">
              <a:off x="26765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7" name="Line 170"/>
            <p:cNvSpPr>
              <a:spLocks noChangeShapeType="1"/>
            </p:cNvSpPr>
            <p:nvPr/>
          </p:nvSpPr>
          <p:spPr bwMode="auto">
            <a:xfrm>
              <a:off x="1328738" y="2570163"/>
              <a:ext cx="0" cy="1143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8" name="Line 171"/>
            <p:cNvSpPr>
              <a:spLocks noChangeShapeType="1"/>
            </p:cNvSpPr>
            <p:nvPr/>
          </p:nvSpPr>
          <p:spPr bwMode="auto">
            <a:xfrm flipV="1">
              <a:off x="27257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9" name="Line 172"/>
            <p:cNvSpPr>
              <a:spLocks noChangeShapeType="1"/>
            </p:cNvSpPr>
            <p:nvPr/>
          </p:nvSpPr>
          <p:spPr bwMode="auto">
            <a:xfrm flipV="1">
              <a:off x="27765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0" name="Line 173"/>
            <p:cNvSpPr>
              <a:spLocks noChangeShapeType="1"/>
            </p:cNvSpPr>
            <p:nvPr/>
          </p:nvSpPr>
          <p:spPr bwMode="auto">
            <a:xfrm>
              <a:off x="1312863" y="2682875"/>
              <a:ext cx="33338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1" name="Line 174"/>
            <p:cNvSpPr>
              <a:spLocks noChangeShapeType="1"/>
            </p:cNvSpPr>
            <p:nvPr/>
          </p:nvSpPr>
          <p:spPr bwMode="auto">
            <a:xfrm flipV="1">
              <a:off x="283051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2" name="Line 175"/>
            <p:cNvSpPr>
              <a:spLocks noChangeShapeType="1"/>
            </p:cNvSpPr>
            <p:nvPr/>
          </p:nvSpPr>
          <p:spPr bwMode="auto">
            <a:xfrm>
              <a:off x="1744663" y="2616200"/>
              <a:ext cx="0" cy="635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3" name="Line 176"/>
            <p:cNvSpPr>
              <a:spLocks noChangeShapeType="1"/>
            </p:cNvSpPr>
            <p:nvPr/>
          </p:nvSpPr>
          <p:spPr bwMode="auto">
            <a:xfrm flipV="1">
              <a:off x="28908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4" name="Line 177"/>
            <p:cNvSpPr>
              <a:spLocks noChangeShapeType="1"/>
            </p:cNvSpPr>
            <p:nvPr/>
          </p:nvSpPr>
          <p:spPr bwMode="auto">
            <a:xfrm flipV="1">
              <a:off x="295275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5" name="Line 178"/>
            <p:cNvSpPr>
              <a:spLocks noChangeShapeType="1"/>
            </p:cNvSpPr>
            <p:nvPr/>
          </p:nvSpPr>
          <p:spPr bwMode="auto">
            <a:xfrm>
              <a:off x="1727200" y="2617788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6" name="Line 179"/>
            <p:cNvSpPr>
              <a:spLocks noChangeShapeType="1"/>
            </p:cNvSpPr>
            <p:nvPr/>
          </p:nvSpPr>
          <p:spPr bwMode="auto">
            <a:xfrm flipV="1">
              <a:off x="3024188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7" name="Line 180"/>
            <p:cNvSpPr>
              <a:spLocks noChangeShapeType="1"/>
            </p:cNvSpPr>
            <p:nvPr/>
          </p:nvSpPr>
          <p:spPr bwMode="auto">
            <a:xfrm>
              <a:off x="1744663" y="2676525"/>
              <a:ext cx="0" cy="8255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8" name="Freeform 181"/>
            <p:cNvSpPr>
              <a:spLocks/>
            </p:cNvSpPr>
            <p:nvPr/>
          </p:nvSpPr>
          <p:spPr bwMode="auto">
            <a:xfrm>
              <a:off x="2908300" y="4629150"/>
              <a:ext cx="41275" cy="112713"/>
            </a:xfrm>
            <a:custGeom>
              <a:avLst/>
              <a:gdLst>
                <a:gd name="T0" fmla="*/ 2147483647 w 26"/>
                <a:gd name="T1" fmla="*/ 0 h 71"/>
                <a:gd name="T2" fmla="*/ 2147483647 w 26"/>
                <a:gd name="T3" fmla="*/ 0 h 71"/>
                <a:gd name="T4" fmla="*/ 2147483647 w 26"/>
                <a:gd name="T5" fmla="*/ 2147483647 h 71"/>
                <a:gd name="T6" fmla="*/ 2147483647 w 26"/>
                <a:gd name="T7" fmla="*/ 2147483647 h 71"/>
                <a:gd name="T8" fmla="*/ 2147483647 w 26"/>
                <a:gd name="T9" fmla="*/ 2147483647 h 71"/>
                <a:gd name="T10" fmla="*/ 2147483647 w 26"/>
                <a:gd name="T11" fmla="*/ 2147483647 h 71"/>
                <a:gd name="T12" fmla="*/ 2147483647 w 26"/>
                <a:gd name="T13" fmla="*/ 2147483647 h 71"/>
                <a:gd name="T14" fmla="*/ 2147483647 w 26"/>
                <a:gd name="T15" fmla="*/ 2147483647 h 71"/>
                <a:gd name="T16" fmla="*/ 0 w 26"/>
                <a:gd name="T17" fmla="*/ 2147483647 h 71"/>
                <a:gd name="T18" fmla="*/ 0 w 26"/>
                <a:gd name="T19" fmla="*/ 2147483647 h 71"/>
                <a:gd name="T20" fmla="*/ 2147483647 w 26"/>
                <a:gd name="T21" fmla="*/ 2147483647 h 71"/>
                <a:gd name="T22" fmla="*/ 2147483647 w 26"/>
                <a:gd name="T23" fmla="*/ 2147483647 h 71"/>
                <a:gd name="T24" fmla="*/ 2147483647 w 26"/>
                <a:gd name="T25" fmla="*/ 2147483647 h 71"/>
                <a:gd name="T26" fmla="*/ 2147483647 w 26"/>
                <a:gd name="T27" fmla="*/ 0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1">
                  <a:moveTo>
                    <a:pt x="20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7" y="71"/>
                  </a:lnTo>
                  <a:lnTo>
                    <a:pt x="17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17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9" name="Freeform 182"/>
            <p:cNvSpPr>
              <a:spLocks noEditPoints="1"/>
            </p:cNvSpPr>
            <p:nvPr/>
          </p:nvSpPr>
          <p:spPr bwMode="auto">
            <a:xfrm>
              <a:off x="2986088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2147483647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19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10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7" y="62"/>
                  </a:lnTo>
                  <a:lnTo>
                    <a:pt x="21" y="63"/>
                  </a:lnTo>
                  <a:lnTo>
                    <a:pt x="24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4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4" y="2"/>
                  </a:lnTo>
                  <a:lnTo>
                    <a:pt x="39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8" y="66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0" name="Freeform 183"/>
            <p:cNvSpPr>
              <a:spLocks noEditPoints="1"/>
            </p:cNvSpPr>
            <p:nvPr/>
          </p:nvSpPr>
          <p:spPr bwMode="auto">
            <a:xfrm>
              <a:off x="3074988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2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8" y="1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3" y="57"/>
                  </a:lnTo>
                  <a:lnTo>
                    <a:pt x="42" y="62"/>
                  </a:lnTo>
                  <a:lnTo>
                    <a:pt x="39" y="66"/>
                  </a:lnTo>
                  <a:lnTo>
                    <a:pt x="36" y="69"/>
                  </a:lnTo>
                  <a:lnTo>
                    <a:pt x="32" y="71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1" name="Line 184"/>
            <p:cNvSpPr>
              <a:spLocks noChangeShapeType="1"/>
            </p:cNvSpPr>
            <p:nvPr/>
          </p:nvSpPr>
          <p:spPr bwMode="auto">
            <a:xfrm>
              <a:off x="1727200" y="2759075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2" name="Line 185"/>
            <p:cNvSpPr>
              <a:spLocks noChangeShapeType="1"/>
            </p:cNvSpPr>
            <p:nvPr/>
          </p:nvSpPr>
          <p:spPr bwMode="auto">
            <a:xfrm>
              <a:off x="2089150" y="2657475"/>
              <a:ext cx="0" cy="6508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3" name="Line 186"/>
            <p:cNvSpPr>
              <a:spLocks noChangeShapeType="1"/>
            </p:cNvSpPr>
            <p:nvPr/>
          </p:nvSpPr>
          <p:spPr bwMode="auto">
            <a:xfrm flipV="1">
              <a:off x="310356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4" name="Line 187"/>
            <p:cNvSpPr>
              <a:spLocks noChangeShapeType="1"/>
            </p:cNvSpPr>
            <p:nvPr/>
          </p:nvSpPr>
          <p:spPr bwMode="auto">
            <a:xfrm flipV="1">
              <a:off x="31892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5" name="Line 188"/>
            <p:cNvSpPr>
              <a:spLocks noChangeShapeType="1"/>
            </p:cNvSpPr>
            <p:nvPr/>
          </p:nvSpPr>
          <p:spPr bwMode="auto">
            <a:xfrm>
              <a:off x="2070100" y="2659063"/>
              <a:ext cx="38100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6" name="Line 189"/>
            <p:cNvSpPr>
              <a:spLocks noChangeShapeType="1"/>
            </p:cNvSpPr>
            <p:nvPr/>
          </p:nvSpPr>
          <p:spPr bwMode="auto">
            <a:xfrm flipV="1">
              <a:off x="32861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7" name="Line 190"/>
            <p:cNvSpPr>
              <a:spLocks noChangeShapeType="1"/>
            </p:cNvSpPr>
            <p:nvPr/>
          </p:nvSpPr>
          <p:spPr bwMode="auto">
            <a:xfrm>
              <a:off x="2089150" y="2720975"/>
              <a:ext cx="0" cy="8255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8" name="Line 191"/>
            <p:cNvSpPr>
              <a:spLocks noChangeShapeType="1"/>
            </p:cNvSpPr>
            <p:nvPr/>
          </p:nvSpPr>
          <p:spPr bwMode="auto">
            <a:xfrm flipV="1">
              <a:off x="33988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9" name="Line 192"/>
            <p:cNvSpPr>
              <a:spLocks noChangeShapeType="1"/>
            </p:cNvSpPr>
            <p:nvPr/>
          </p:nvSpPr>
          <p:spPr bwMode="auto">
            <a:xfrm flipV="1">
              <a:off x="3535363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0" name="Line 193"/>
            <p:cNvSpPr>
              <a:spLocks noChangeShapeType="1"/>
            </p:cNvSpPr>
            <p:nvPr/>
          </p:nvSpPr>
          <p:spPr bwMode="auto">
            <a:xfrm>
              <a:off x="2070100" y="2801938"/>
              <a:ext cx="38100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1" name="Line 194"/>
            <p:cNvSpPr>
              <a:spLocks noChangeShapeType="1"/>
            </p:cNvSpPr>
            <p:nvPr/>
          </p:nvSpPr>
          <p:spPr bwMode="auto">
            <a:xfrm>
              <a:off x="4814888" y="1457325"/>
              <a:ext cx="0" cy="6985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2" name="Freeform 195"/>
            <p:cNvSpPr>
              <a:spLocks/>
            </p:cNvSpPr>
            <p:nvPr/>
          </p:nvSpPr>
          <p:spPr bwMode="auto">
            <a:xfrm>
              <a:off x="3454400" y="4630738"/>
              <a:ext cx="74613" cy="114300"/>
            </a:xfrm>
            <a:custGeom>
              <a:avLst/>
              <a:gdLst>
                <a:gd name="T0" fmla="*/ 2147483647 w 47"/>
                <a:gd name="T1" fmla="*/ 0 h 72"/>
                <a:gd name="T2" fmla="*/ 2147483647 w 47"/>
                <a:gd name="T3" fmla="*/ 0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2147483647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2147483647 w 47"/>
                <a:gd name="T21" fmla="*/ 2147483647 h 72"/>
                <a:gd name="T22" fmla="*/ 2147483647 w 47"/>
                <a:gd name="T23" fmla="*/ 2147483647 h 72"/>
                <a:gd name="T24" fmla="*/ 2147483647 w 47"/>
                <a:gd name="T25" fmla="*/ 2147483647 h 72"/>
                <a:gd name="T26" fmla="*/ 2147483647 w 47"/>
                <a:gd name="T27" fmla="*/ 2147483647 h 72"/>
                <a:gd name="T28" fmla="*/ 2147483647 w 47"/>
                <a:gd name="T29" fmla="*/ 2147483647 h 72"/>
                <a:gd name="T30" fmla="*/ 2147483647 w 47"/>
                <a:gd name="T31" fmla="*/ 2147483647 h 72"/>
                <a:gd name="T32" fmla="*/ 2147483647 w 47"/>
                <a:gd name="T33" fmla="*/ 2147483647 h 72"/>
                <a:gd name="T34" fmla="*/ 2147483647 w 47"/>
                <a:gd name="T35" fmla="*/ 2147483647 h 72"/>
                <a:gd name="T36" fmla="*/ 2147483647 w 47"/>
                <a:gd name="T37" fmla="*/ 2147483647 h 72"/>
                <a:gd name="T38" fmla="*/ 2147483647 w 47"/>
                <a:gd name="T39" fmla="*/ 2147483647 h 72"/>
                <a:gd name="T40" fmla="*/ 2147483647 w 47"/>
                <a:gd name="T41" fmla="*/ 2147483647 h 72"/>
                <a:gd name="T42" fmla="*/ 2147483647 w 47"/>
                <a:gd name="T43" fmla="*/ 2147483647 h 72"/>
                <a:gd name="T44" fmla="*/ 2147483647 w 47"/>
                <a:gd name="T45" fmla="*/ 2147483647 h 72"/>
                <a:gd name="T46" fmla="*/ 2147483647 w 47"/>
                <a:gd name="T47" fmla="*/ 2147483647 h 72"/>
                <a:gd name="T48" fmla="*/ 0 w 47"/>
                <a:gd name="T49" fmla="*/ 2147483647 h 72"/>
                <a:gd name="T50" fmla="*/ 2147483647 w 47"/>
                <a:gd name="T51" fmla="*/ 2147483647 h 72"/>
                <a:gd name="T52" fmla="*/ 2147483647 w 47"/>
                <a:gd name="T53" fmla="*/ 2147483647 h 72"/>
                <a:gd name="T54" fmla="*/ 2147483647 w 47"/>
                <a:gd name="T55" fmla="*/ 2147483647 h 72"/>
                <a:gd name="T56" fmla="*/ 2147483647 w 47"/>
                <a:gd name="T57" fmla="*/ 2147483647 h 72"/>
                <a:gd name="T58" fmla="*/ 2147483647 w 47"/>
                <a:gd name="T59" fmla="*/ 2147483647 h 72"/>
                <a:gd name="T60" fmla="*/ 2147483647 w 47"/>
                <a:gd name="T61" fmla="*/ 2147483647 h 72"/>
                <a:gd name="T62" fmla="*/ 2147483647 w 47"/>
                <a:gd name="T63" fmla="*/ 2147483647 h 72"/>
                <a:gd name="T64" fmla="*/ 2147483647 w 47"/>
                <a:gd name="T65" fmla="*/ 2147483647 h 72"/>
                <a:gd name="T66" fmla="*/ 2147483647 w 47"/>
                <a:gd name="T67" fmla="*/ 2147483647 h 72"/>
                <a:gd name="T68" fmla="*/ 2147483647 w 47"/>
                <a:gd name="T69" fmla="*/ 2147483647 h 72"/>
                <a:gd name="T70" fmla="*/ 2147483647 w 47"/>
                <a:gd name="T71" fmla="*/ 2147483647 h 72"/>
                <a:gd name="T72" fmla="*/ 2147483647 w 47"/>
                <a:gd name="T73" fmla="*/ 2147483647 h 72"/>
                <a:gd name="T74" fmla="*/ 2147483647 w 47"/>
                <a:gd name="T75" fmla="*/ 2147483647 h 72"/>
                <a:gd name="T76" fmla="*/ 2147483647 w 47"/>
                <a:gd name="T77" fmla="*/ 2147483647 h 72"/>
                <a:gd name="T78" fmla="*/ 2147483647 w 47"/>
                <a:gd name="T79" fmla="*/ 2147483647 h 72"/>
                <a:gd name="T80" fmla="*/ 2147483647 w 47"/>
                <a:gd name="T81" fmla="*/ 2147483647 h 72"/>
                <a:gd name="T82" fmla="*/ 2147483647 w 47"/>
                <a:gd name="T83" fmla="*/ 2147483647 h 72"/>
                <a:gd name="T84" fmla="*/ 2147483647 w 47"/>
                <a:gd name="T85" fmla="*/ 2147483647 h 72"/>
                <a:gd name="T86" fmla="*/ 2147483647 w 47"/>
                <a:gd name="T87" fmla="*/ 2147483647 h 72"/>
                <a:gd name="T88" fmla="*/ 2147483647 w 47"/>
                <a:gd name="T89" fmla="*/ 2147483647 h 72"/>
                <a:gd name="T90" fmla="*/ 2147483647 w 47"/>
                <a:gd name="T91" fmla="*/ 2147483647 h 72"/>
                <a:gd name="T92" fmla="*/ 2147483647 w 47"/>
                <a:gd name="T93" fmla="*/ 2147483647 h 72"/>
                <a:gd name="T94" fmla="*/ 2147483647 w 47"/>
                <a:gd name="T95" fmla="*/ 2147483647 h 72"/>
                <a:gd name="T96" fmla="*/ 0 w 47"/>
                <a:gd name="T97" fmla="*/ 2147483647 h 72"/>
                <a:gd name="T98" fmla="*/ 2147483647 w 47"/>
                <a:gd name="T99" fmla="*/ 0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7" h="72">
                  <a:moveTo>
                    <a:pt x="8" y="0"/>
                  </a:moveTo>
                  <a:lnTo>
                    <a:pt x="43" y="0"/>
                  </a:lnTo>
                  <a:lnTo>
                    <a:pt x="43" y="9"/>
                  </a:lnTo>
                  <a:lnTo>
                    <a:pt x="16" y="9"/>
                  </a:lnTo>
                  <a:lnTo>
                    <a:pt x="12" y="27"/>
                  </a:lnTo>
                  <a:lnTo>
                    <a:pt x="16" y="25"/>
                  </a:lnTo>
                  <a:lnTo>
                    <a:pt x="21" y="24"/>
                  </a:lnTo>
                  <a:lnTo>
                    <a:pt x="26" y="23"/>
                  </a:lnTo>
                  <a:lnTo>
                    <a:pt x="31" y="24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4" y="34"/>
                  </a:lnTo>
                  <a:lnTo>
                    <a:pt x="46" y="40"/>
                  </a:lnTo>
                  <a:lnTo>
                    <a:pt x="47" y="46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2" y="64"/>
                  </a:lnTo>
                  <a:lnTo>
                    <a:pt x="34" y="69"/>
                  </a:lnTo>
                  <a:lnTo>
                    <a:pt x="22" y="72"/>
                  </a:lnTo>
                  <a:lnTo>
                    <a:pt x="16" y="72"/>
                  </a:lnTo>
                  <a:lnTo>
                    <a:pt x="12" y="69"/>
                  </a:lnTo>
                  <a:lnTo>
                    <a:pt x="7" y="66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10" y="51"/>
                  </a:lnTo>
                  <a:lnTo>
                    <a:pt x="11" y="54"/>
                  </a:lnTo>
                  <a:lnTo>
                    <a:pt x="12" y="58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7" y="62"/>
                  </a:lnTo>
                  <a:lnTo>
                    <a:pt x="30" y="61"/>
                  </a:lnTo>
                  <a:lnTo>
                    <a:pt x="34" y="59"/>
                  </a:lnTo>
                  <a:lnTo>
                    <a:pt x="36" y="56"/>
                  </a:lnTo>
                  <a:lnTo>
                    <a:pt x="37" y="51"/>
                  </a:lnTo>
                  <a:lnTo>
                    <a:pt x="37" y="46"/>
                  </a:lnTo>
                  <a:lnTo>
                    <a:pt x="37" y="42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1" y="33"/>
                  </a:lnTo>
                  <a:lnTo>
                    <a:pt x="28" y="3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3"/>
                  </a:lnTo>
                  <a:lnTo>
                    <a:pt x="13" y="35"/>
                  </a:lnTo>
                  <a:lnTo>
                    <a:pt x="11" y="37"/>
                  </a:lnTo>
                  <a:lnTo>
                    <a:pt x="0" y="3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3" name="Freeform 196"/>
            <p:cNvSpPr>
              <a:spLocks noEditPoints="1"/>
            </p:cNvSpPr>
            <p:nvPr/>
          </p:nvSpPr>
          <p:spPr bwMode="auto">
            <a:xfrm>
              <a:off x="3541713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2147483647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20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1" y="22"/>
                  </a:lnTo>
                  <a:lnTo>
                    <a:pt x="9" y="36"/>
                  </a:lnTo>
                  <a:lnTo>
                    <a:pt x="11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20" y="63"/>
                  </a:lnTo>
                  <a:lnTo>
                    <a:pt x="23" y="65"/>
                  </a:lnTo>
                  <a:lnTo>
                    <a:pt x="28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5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1" y="69"/>
                  </a:lnTo>
                  <a:lnTo>
                    <a:pt x="7" y="66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4" name="Line 197"/>
            <p:cNvSpPr>
              <a:spLocks noChangeShapeType="1"/>
            </p:cNvSpPr>
            <p:nvPr/>
          </p:nvSpPr>
          <p:spPr bwMode="auto">
            <a:xfrm>
              <a:off x="4797425" y="1457325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5" name="Line 198"/>
            <p:cNvSpPr>
              <a:spLocks noChangeShapeType="1"/>
            </p:cNvSpPr>
            <p:nvPr/>
          </p:nvSpPr>
          <p:spPr bwMode="auto">
            <a:xfrm flipV="1">
              <a:off x="370205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6" name="Line 199"/>
            <p:cNvSpPr>
              <a:spLocks noChangeShapeType="1"/>
            </p:cNvSpPr>
            <p:nvPr/>
          </p:nvSpPr>
          <p:spPr bwMode="auto">
            <a:xfrm>
              <a:off x="4814888" y="1522413"/>
              <a:ext cx="0" cy="936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7" name="Line 200"/>
            <p:cNvSpPr>
              <a:spLocks noChangeShapeType="1"/>
            </p:cNvSpPr>
            <p:nvPr/>
          </p:nvSpPr>
          <p:spPr bwMode="auto">
            <a:xfrm flipV="1">
              <a:off x="39131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8" name="Line 201"/>
            <p:cNvSpPr>
              <a:spLocks noChangeShapeType="1"/>
            </p:cNvSpPr>
            <p:nvPr/>
          </p:nvSpPr>
          <p:spPr bwMode="auto">
            <a:xfrm flipV="1">
              <a:off x="4214813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9" name="Line 202"/>
            <p:cNvSpPr>
              <a:spLocks noChangeShapeType="1"/>
            </p:cNvSpPr>
            <p:nvPr/>
          </p:nvSpPr>
          <p:spPr bwMode="auto">
            <a:xfrm>
              <a:off x="4797425" y="1614488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0" name="Line 203"/>
            <p:cNvSpPr>
              <a:spLocks noChangeShapeType="1"/>
            </p:cNvSpPr>
            <p:nvPr/>
          </p:nvSpPr>
          <p:spPr bwMode="auto">
            <a:xfrm>
              <a:off x="5213350" y="1481138"/>
              <a:ext cx="0" cy="539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1" name="Freeform 204"/>
            <p:cNvSpPr>
              <a:spLocks/>
            </p:cNvSpPr>
            <p:nvPr/>
          </p:nvSpPr>
          <p:spPr bwMode="auto">
            <a:xfrm>
              <a:off x="4132263" y="4629150"/>
              <a:ext cx="74613" cy="112713"/>
            </a:xfrm>
            <a:custGeom>
              <a:avLst/>
              <a:gdLst>
                <a:gd name="T0" fmla="*/ 2147483647 w 47"/>
                <a:gd name="T1" fmla="*/ 0 h 71"/>
                <a:gd name="T2" fmla="*/ 2147483647 w 47"/>
                <a:gd name="T3" fmla="*/ 2147483647 h 71"/>
                <a:gd name="T4" fmla="*/ 2147483647 w 47"/>
                <a:gd name="T5" fmla="*/ 2147483647 h 71"/>
                <a:gd name="T6" fmla="*/ 2147483647 w 47"/>
                <a:gd name="T7" fmla="*/ 2147483647 h 71"/>
                <a:gd name="T8" fmla="*/ 2147483647 w 47"/>
                <a:gd name="T9" fmla="*/ 2147483647 h 71"/>
                <a:gd name="T10" fmla="*/ 2147483647 w 47"/>
                <a:gd name="T11" fmla="*/ 2147483647 h 71"/>
                <a:gd name="T12" fmla="*/ 2147483647 w 47"/>
                <a:gd name="T13" fmla="*/ 2147483647 h 71"/>
                <a:gd name="T14" fmla="*/ 2147483647 w 47"/>
                <a:gd name="T15" fmla="*/ 2147483647 h 71"/>
                <a:gd name="T16" fmla="*/ 2147483647 w 47"/>
                <a:gd name="T17" fmla="*/ 2147483647 h 71"/>
                <a:gd name="T18" fmla="*/ 2147483647 w 47"/>
                <a:gd name="T19" fmla="*/ 2147483647 h 71"/>
                <a:gd name="T20" fmla="*/ 2147483647 w 47"/>
                <a:gd name="T21" fmla="*/ 2147483647 h 71"/>
                <a:gd name="T22" fmla="*/ 2147483647 w 47"/>
                <a:gd name="T23" fmla="*/ 2147483647 h 71"/>
                <a:gd name="T24" fmla="*/ 2147483647 w 47"/>
                <a:gd name="T25" fmla="*/ 2147483647 h 71"/>
                <a:gd name="T26" fmla="*/ 2147483647 w 47"/>
                <a:gd name="T27" fmla="*/ 2147483647 h 71"/>
                <a:gd name="T28" fmla="*/ 2147483647 w 47"/>
                <a:gd name="T29" fmla="*/ 2147483647 h 71"/>
                <a:gd name="T30" fmla="*/ 2147483647 w 47"/>
                <a:gd name="T31" fmla="*/ 2147483647 h 71"/>
                <a:gd name="T32" fmla="*/ 2147483647 w 47"/>
                <a:gd name="T33" fmla="*/ 2147483647 h 71"/>
                <a:gd name="T34" fmla="*/ 2147483647 w 47"/>
                <a:gd name="T35" fmla="*/ 2147483647 h 71"/>
                <a:gd name="T36" fmla="*/ 2147483647 w 47"/>
                <a:gd name="T37" fmla="*/ 2147483647 h 71"/>
                <a:gd name="T38" fmla="*/ 2147483647 w 47"/>
                <a:gd name="T39" fmla="*/ 2147483647 h 71"/>
                <a:gd name="T40" fmla="*/ 0 w 47"/>
                <a:gd name="T41" fmla="*/ 2147483647 h 71"/>
                <a:gd name="T42" fmla="*/ 0 w 47"/>
                <a:gd name="T43" fmla="*/ 2147483647 h 71"/>
                <a:gd name="T44" fmla="*/ 0 w 47"/>
                <a:gd name="T45" fmla="*/ 2147483647 h 71"/>
                <a:gd name="T46" fmla="*/ 2147483647 w 47"/>
                <a:gd name="T47" fmla="*/ 2147483647 h 71"/>
                <a:gd name="T48" fmla="*/ 2147483647 w 47"/>
                <a:gd name="T49" fmla="*/ 2147483647 h 71"/>
                <a:gd name="T50" fmla="*/ 2147483647 w 47"/>
                <a:gd name="T51" fmla="*/ 2147483647 h 71"/>
                <a:gd name="T52" fmla="*/ 2147483647 w 47"/>
                <a:gd name="T53" fmla="*/ 2147483647 h 71"/>
                <a:gd name="T54" fmla="*/ 2147483647 w 47"/>
                <a:gd name="T55" fmla="*/ 2147483647 h 71"/>
                <a:gd name="T56" fmla="*/ 2147483647 w 47"/>
                <a:gd name="T57" fmla="*/ 2147483647 h 71"/>
                <a:gd name="T58" fmla="*/ 2147483647 w 47"/>
                <a:gd name="T59" fmla="*/ 2147483647 h 71"/>
                <a:gd name="T60" fmla="*/ 2147483647 w 47"/>
                <a:gd name="T61" fmla="*/ 2147483647 h 71"/>
                <a:gd name="T62" fmla="*/ 2147483647 w 47"/>
                <a:gd name="T63" fmla="*/ 2147483647 h 71"/>
                <a:gd name="T64" fmla="*/ 2147483647 w 47"/>
                <a:gd name="T65" fmla="*/ 2147483647 h 71"/>
                <a:gd name="T66" fmla="*/ 2147483647 w 47"/>
                <a:gd name="T67" fmla="*/ 2147483647 h 71"/>
                <a:gd name="T68" fmla="*/ 2147483647 w 47"/>
                <a:gd name="T69" fmla="*/ 2147483647 h 71"/>
                <a:gd name="T70" fmla="*/ 2147483647 w 47"/>
                <a:gd name="T71" fmla="*/ 2147483647 h 71"/>
                <a:gd name="T72" fmla="*/ 2147483647 w 47"/>
                <a:gd name="T73" fmla="*/ 2147483647 h 71"/>
                <a:gd name="T74" fmla="*/ 2147483647 w 47"/>
                <a:gd name="T75" fmla="*/ 2147483647 h 71"/>
                <a:gd name="T76" fmla="*/ 2147483647 w 47"/>
                <a:gd name="T77" fmla="*/ 2147483647 h 71"/>
                <a:gd name="T78" fmla="*/ 2147483647 w 47"/>
                <a:gd name="T79" fmla="*/ 2147483647 h 71"/>
                <a:gd name="T80" fmla="*/ 2147483647 w 47"/>
                <a:gd name="T81" fmla="*/ 2147483647 h 71"/>
                <a:gd name="T82" fmla="*/ 2147483647 w 47"/>
                <a:gd name="T83" fmla="*/ 2147483647 h 71"/>
                <a:gd name="T84" fmla="*/ 2147483647 w 47"/>
                <a:gd name="T85" fmla="*/ 2147483647 h 71"/>
                <a:gd name="T86" fmla="*/ 2147483647 w 47"/>
                <a:gd name="T87" fmla="*/ 2147483647 h 71"/>
                <a:gd name="T88" fmla="*/ 2147483647 w 47"/>
                <a:gd name="T89" fmla="*/ 2147483647 h 71"/>
                <a:gd name="T90" fmla="*/ 2147483647 w 47"/>
                <a:gd name="T91" fmla="*/ 2147483647 h 71"/>
                <a:gd name="T92" fmla="*/ 2147483647 w 47"/>
                <a:gd name="T93" fmla="*/ 2147483647 h 71"/>
                <a:gd name="T94" fmla="*/ 2147483647 w 47"/>
                <a:gd name="T95" fmla="*/ 2147483647 h 71"/>
                <a:gd name="T96" fmla="*/ 2147483647 w 47"/>
                <a:gd name="T97" fmla="*/ 2147483647 h 71"/>
                <a:gd name="T98" fmla="*/ 2147483647 w 47"/>
                <a:gd name="T99" fmla="*/ 2147483647 h 71"/>
                <a:gd name="T100" fmla="*/ 2147483647 w 47"/>
                <a:gd name="T101" fmla="*/ 2147483647 h 71"/>
                <a:gd name="T102" fmla="*/ 2147483647 w 47"/>
                <a:gd name="T103" fmla="*/ 2147483647 h 71"/>
                <a:gd name="T104" fmla="*/ 2147483647 w 47"/>
                <a:gd name="T105" fmla="*/ 0 h 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1">
                  <a:moveTo>
                    <a:pt x="24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2" y="10"/>
                  </a:lnTo>
                  <a:lnTo>
                    <a:pt x="45" y="14"/>
                  </a:lnTo>
                  <a:lnTo>
                    <a:pt x="46" y="20"/>
                  </a:lnTo>
                  <a:lnTo>
                    <a:pt x="45" y="24"/>
                  </a:lnTo>
                  <a:lnTo>
                    <a:pt x="44" y="28"/>
                  </a:lnTo>
                  <a:lnTo>
                    <a:pt x="42" y="33"/>
                  </a:lnTo>
                  <a:lnTo>
                    <a:pt x="39" y="37"/>
                  </a:lnTo>
                  <a:lnTo>
                    <a:pt x="36" y="41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21" y="53"/>
                  </a:lnTo>
                  <a:lnTo>
                    <a:pt x="17" y="55"/>
                  </a:lnTo>
                  <a:lnTo>
                    <a:pt x="16" y="58"/>
                  </a:lnTo>
                  <a:lnTo>
                    <a:pt x="12" y="62"/>
                  </a:lnTo>
                  <a:lnTo>
                    <a:pt x="47" y="62"/>
                  </a:lnTo>
                  <a:lnTo>
                    <a:pt x="47" y="71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2" y="60"/>
                  </a:lnTo>
                  <a:lnTo>
                    <a:pt x="6" y="55"/>
                  </a:lnTo>
                  <a:lnTo>
                    <a:pt x="9" y="52"/>
                  </a:lnTo>
                  <a:lnTo>
                    <a:pt x="13" y="49"/>
                  </a:lnTo>
                  <a:lnTo>
                    <a:pt x="17" y="45"/>
                  </a:lnTo>
                  <a:lnTo>
                    <a:pt x="22" y="41"/>
                  </a:lnTo>
                  <a:lnTo>
                    <a:pt x="26" y="36"/>
                  </a:lnTo>
                  <a:lnTo>
                    <a:pt x="30" y="33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7" y="20"/>
                  </a:lnTo>
                  <a:lnTo>
                    <a:pt x="36" y="17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2" y="14"/>
                  </a:lnTo>
                  <a:lnTo>
                    <a:pt x="10" y="17"/>
                  </a:lnTo>
                  <a:lnTo>
                    <a:pt x="10" y="21"/>
                  </a:lnTo>
                  <a:lnTo>
                    <a:pt x="1" y="20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7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2" name="Freeform 205"/>
            <p:cNvSpPr>
              <a:spLocks noEditPoints="1"/>
            </p:cNvSpPr>
            <p:nvPr/>
          </p:nvSpPr>
          <p:spPr bwMode="auto">
            <a:xfrm>
              <a:off x="4221163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5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3" name="Line 207"/>
            <p:cNvSpPr>
              <a:spLocks noChangeShapeType="1"/>
            </p:cNvSpPr>
            <p:nvPr/>
          </p:nvSpPr>
          <p:spPr bwMode="auto">
            <a:xfrm>
              <a:off x="5195888" y="1481138"/>
              <a:ext cx="34925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4" name="Line 208"/>
            <p:cNvSpPr>
              <a:spLocks noChangeShapeType="1"/>
            </p:cNvSpPr>
            <p:nvPr/>
          </p:nvSpPr>
          <p:spPr bwMode="auto">
            <a:xfrm flipV="1">
              <a:off x="42497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5" name="Line 209"/>
            <p:cNvSpPr>
              <a:spLocks noChangeShapeType="1"/>
            </p:cNvSpPr>
            <p:nvPr/>
          </p:nvSpPr>
          <p:spPr bwMode="auto">
            <a:xfrm>
              <a:off x="5213350" y="1533526"/>
              <a:ext cx="0" cy="7143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6" name="Line 210"/>
            <p:cNvSpPr>
              <a:spLocks noChangeShapeType="1"/>
            </p:cNvSpPr>
            <p:nvPr/>
          </p:nvSpPr>
          <p:spPr bwMode="auto">
            <a:xfrm flipV="1">
              <a:off x="42894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7" name="Line 211"/>
            <p:cNvSpPr>
              <a:spLocks noChangeShapeType="1"/>
            </p:cNvSpPr>
            <p:nvPr/>
          </p:nvSpPr>
          <p:spPr bwMode="auto">
            <a:xfrm flipV="1">
              <a:off x="43322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8" name="Line 212"/>
            <p:cNvSpPr>
              <a:spLocks noChangeShapeType="1"/>
            </p:cNvSpPr>
            <p:nvPr/>
          </p:nvSpPr>
          <p:spPr bwMode="auto">
            <a:xfrm>
              <a:off x="5195888" y="1603376"/>
              <a:ext cx="34925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9" name="Line 213"/>
            <p:cNvSpPr>
              <a:spLocks noChangeShapeType="1"/>
            </p:cNvSpPr>
            <p:nvPr/>
          </p:nvSpPr>
          <p:spPr bwMode="auto">
            <a:xfrm flipV="1">
              <a:off x="43783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0" name="Line 214"/>
            <p:cNvSpPr>
              <a:spLocks noChangeShapeType="1"/>
            </p:cNvSpPr>
            <p:nvPr/>
          </p:nvSpPr>
          <p:spPr bwMode="auto">
            <a:xfrm>
              <a:off x="4567238" y="1522413"/>
              <a:ext cx="0" cy="984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1" name="Line 215"/>
            <p:cNvSpPr>
              <a:spLocks noChangeShapeType="1"/>
            </p:cNvSpPr>
            <p:nvPr/>
          </p:nvSpPr>
          <p:spPr bwMode="auto">
            <a:xfrm flipV="1">
              <a:off x="442595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2" name="Line 216"/>
            <p:cNvSpPr>
              <a:spLocks noChangeShapeType="1"/>
            </p:cNvSpPr>
            <p:nvPr/>
          </p:nvSpPr>
          <p:spPr bwMode="auto">
            <a:xfrm flipV="1">
              <a:off x="44783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3" name="Line 217"/>
            <p:cNvSpPr>
              <a:spLocks noChangeShapeType="1"/>
            </p:cNvSpPr>
            <p:nvPr/>
          </p:nvSpPr>
          <p:spPr bwMode="auto">
            <a:xfrm>
              <a:off x="4549775" y="1522413"/>
              <a:ext cx="34925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4" name="Line 218"/>
            <p:cNvSpPr>
              <a:spLocks noChangeShapeType="1"/>
            </p:cNvSpPr>
            <p:nvPr/>
          </p:nvSpPr>
          <p:spPr bwMode="auto">
            <a:xfrm flipV="1">
              <a:off x="45307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5" name="Line 219"/>
            <p:cNvSpPr>
              <a:spLocks noChangeShapeType="1"/>
            </p:cNvSpPr>
            <p:nvPr/>
          </p:nvSpPr>
          <p:spPr bwMode="auto">
            <a:xfrm>
              <a:off x="4567238" y="1620838"/>
              <a:ext cx="0" cy="1524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6" name="Line 220"/>
            <p:cNvSpPr>
              <a:spLocks noChangeShapeType="1"/>
            </p:cNvSpPr>
            <p:nvPr/>
          </p:nvSpPr>
          <p:spPr bwMode="auto">
            <a:xfrm flipV="1">
              <a:off x="45926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7" name="Line 221"/>
            <p:cNvSpPr>
              <a:spLocks noChangeShapeType="1"/>
            </p:cNvSpPr>
            <p:nvPr/>
          </p:nvSpPr>
          <p:spPr bwMode="auto">
            <a:xfrm flipV="1">
              <a:off x="46561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8" name="Line 222"/>
            <p:cNvSpPr>
              <a:spLocks noChangeShapeType="1"/>
            </p:cNvSpPr>
            <p:nvPr/>
          </p:nvSpPr>
          <p:spPr bwMode="auto">
            <a:xfrm>
              <a:off x="4549775" y="1773238"/>
              <a:ext cx="34925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9" name="Line 223"/>
            <p:cNvSpPr>
              <a:spLocks noChangeShapeType="1"/>
            </p:cNvSpPr>
            <p:nvPr/>
          </p:nvSpPr>
          <p:spPr bwMode="auto">
            <a:xfrm flipV="1">
              <a:off x="4724400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0" name="Line 224"/>
            <p:cNvSpPr>
              <a:spLocks noChangeShapeType="1"/>
            </p:cNvSpPr>
            <p:nvPr/>
          </p:nvSpPr>
          <p:spPr bwMode="auto">
            <a:xfrm>
              <a:off x="4186238" y="1657351"/>
              <a:ext cx="0" cy="666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1" name="Freeform 225"/>
            <p:cNvSpPr>
              <a:spLocks/>
            </p:cNvSpPr>
            <p:nvPr/>
          </p:nvSpPr>
          <p:spPr bwMode="auto">
            <a:xfrm>
              <a:off x="4656138" y="4629151"/>
              <a:ext cx="41275" cy="112713"/>
            </a:xfrm>
            <a:custGeom>
              <a:avLst/>
              <a:gdLst>
                <a:gd name="T0" fmla="*/ 2147483647 w 26"/>
                <a:gd name="T1" fmla="*/ 0 h 71"/>
                <a:gd name="T2" fmla="*/ 2147483647 w 26"/>
                <a:gd name="T3" fmla="*/ 0 h 71"/>
                <a:gd name="T4" fmla="*/ 2147483647 w 26"/>
                <a:gd name="T5" fmla="*/ 2147483647 h 71"/>
                <a:gd name="T6" fmla="*/ 2147483647 w 26"/>
                <a:gd name="T7" fmla="*/ 2147483647 h 71"/>
                <a:gd name="T8" fmla="*/ 2147483647 w 26"/>
                <a:gd name="T9" fmla="*/ 2147483647 h 71"/>
                <a:gd name="T10" fmla="*/ 2147483647 w 26"/>
                <a:gd name="T11" fmla="*/ 2147483647 h 71"/>
                <a:gd name="T12" fmla="*/ 2147483647 w 26"/>
                <a:gd name="T13" fmla="*/ 2147483647 h 71"/>
                <a:gd name="T14" fmla="*/ 2147483647 w 26"/>
                <a:gd name="T15" fmla="*/ 2147483647 h 71"/>
                <a:gd name="T16" fmla="*/ 0 w 26"/>
                <a:gd name="T17" fmla="*/ 2147483647 h 71"/>
                <a:gd name="T18" fmla="*/ 0 w 26"/>
                <a:gd name="T19" fmla="*/ 2147483647 h 71"/>
                <a:gd name="T20" fmla="*/ 2147483647 w 26"/>
                <a:gd name="T21" fmla="*/ 2147483647 h 71"/>
                <a:gd name="T22" fmla="*/ 2147483647 w 26"/>
                <a:gd name="T23" fmla="*/ 2147483647 h 71"/>
                <a:gd name="T24" fmla="*/ 2147483647 w 26"/>
                <a:gd name="T25" fmla="*/ 2147483647 h 71"/>
                <a:gd name="T26" fmla="*/ 2147483647 w 26"/>
                <a:gd name="T27" fmla="*/ 0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1">
                  <a:moveTo>
                    <a:pt x="20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7" y="71"/>
                  </a:lnTo>
                  <a:lnTo>
                    <a:pt x="17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17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2" name="Freeform 226"/>
            <p:cNvSpPr>
              <a:spLocks noEditPoints="1"/>
            </p:cNvSpPr>
            <p:nvPr/>
          </p:nvSpPr>
          <p:spPr bwMode="auto">
            <a:xfrm>
              <a:off x="4733925" y="4629151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2147483647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19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7" y="62"/>
                  </a:lnTo>
                  <a:lnTo>
                    <a:pt x="19" y="63"/>
                  </a:lnTo>
                  <a:lnTo>
                    <a:pt x="24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3" name="Line 227"/>
            <p:cNvSpPr>
              <a:spLocks noChangeShapeType="1"/>
            </p:cNvSpPr>
            <p:nvPr/>
          </p:nvSpPr>
          <p:spPr bwMode="auto">
            <a:xfrm>
              <a:off x="4170363" y="1657351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4" name="Line 228"/>
            <p:cNvSpPr>
              <a:spLocks noChangeShapeType="1"/>
            </p:cNvSpPr>
            <p:nvPr/>
          </p:nvSpPr>
          <p:spPr bwMode="auto">
            <a:xfrm>
              <a:off x="4186238" y="1724026"/>
              <a:ext cx="0" cy="889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5" name="Line 229"/>
            <p:cNvSpPr>
              <a:spLocks noChangeShapeType="1"/>
            </p:cNvSpPr>
            <p:nvPr/>
          </p:nvSpPr>
          <p:spPr bwMode="auto">
            <a:xfrm flipV="1">
              <a:off x="48021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6" name="Line 230"/>
            <p:cNvSpPr>
              <a:spLocks noChangeShapeType="1"/>
            </p:cNvSpPr>
            <p:nvPr/>
          </p:nvSpPr>
          <p:spPr bwMode="auto">
            <a:xfrm flipV="1">
              <a:off x="488950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7" name="Line 231"/>
            <p:cNvSpPr>
              <a:spLocks noChangeShapeType="1"/>
            </p:cNvSpPr>
            <p:nvPr/>
          </p:nvSpPr>
          <p:spPr bwMode="auto">
            <a:xfrm>
              <a:off x="4170363" y="1812926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8" name="Line 232"/>
            <p:cNvSpPr>
              <a:spLocks noChangeShapeType="1"/>
            </p:cNvSpPr>
            <p:nvPr/>
          </p:nvSpPr>
          <p:spPr bwMode="auto">
            <a:xfrm flipV="1">
              <a:off x="49879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9" name="Freeform 233"/>
            <p:cNvSpPr>
              <a:spLocks/>
            </p:cNvSpPr>
            <p:nvPr/>
          </p:nvSpPr>
          <p:spPr bwMode="auto">
            <a:xfrm>
              <a:off x="3157538" y="2746376"/>
              <a:ext cx="19050" cy="19050"/>
            </a:xfrm>
            <a:custGeom>
              <a:avLst/>
              <a:gdLst>
                <a:gd name="T0" fmla="*/ 2147483647 w 12"/>
                <a:gd name="T1" fmla="*/ 0 h 12"/>
                <a:gd name="T2" fmla="*/ 2147483647 w 12"/>
                <a:gd name="T3" fmla="*/ 0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0 w 12"/>
                <a:gd name="T9" fmla="*/ 2147483647 h 12"/>
                <a:gd name="T10" fmla="*/ 0 w 12"/>
                <a:gd name="T11" fmla="*/ 2147483647 h 12"/>
                <a:gd name="T12" fmla="*/ 2147483647 w 1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2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0" name="Line 234"/>
            <p:cNvSpPr>
              <a:spLocks noChangeShapeType="1"/>
            </p:cNvSpPr>
            <p:nvPr/>
          </p:nvSpPr>
          <p:spPr bwMode="auto">
            <a:xfrm flipV="1">
              <a:off x="509905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1" name="Line 235"/>
            <p:cNvSpPr>
              <a:spLocks noChangeShapeType="1"/>
            </p:cNvSpPr>
            <p:nvPr/>
          </p:nvSpPr>
          <p:spPr bwMode="auto">
            <a:xfrm flipV="1">
              <a:off x="5235575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2" name="Freeform 236"/>
            <p:cNvSpPr>
              <a:spLocks/>
            </p:cNvSpPr>
            <p:nvPr/>
          </p:nvSpPr>
          <p:spPr bwMode="auto">
            <a:xfrm>
              <a:off x="3189288" y="2727326"/>
              <a:ext cx="20638" cy="17463"/>
            </a:xfrm>
            <a:custGeom>
              <a:avLst/>
              <a:gdLst>
                <a:gd name="T0" fmla="*/ 2147483647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0 w 13"/>
                <a:gd name="T9" fmla="*/ 2147483647 h 11"/>
                <a:gd name="T10" fmla="*/ 0 w 13"/>
                <a:gd name="T11" fmla="*/ 2147483647 h 11"/>
                <a:gd name="T12" fmla="*/ 2147483647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3" name="Freeform 237"/>
            <p:cNvSpPr>
              <a:spLocks/>
            </p:cNvSpPr>
            <p:nvPr/>
          </p:nvSpPr>
          <p:spPr bwMode="auto">
            <a:xfrm>
              <a:off x="3225800" y="2706688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4" name="Freeform 238"/>
            <p:cNvSpPr>
              <a:spLocks/>
            </p:cNvSpPr>
            <p:nvPr/>
          </p:nvSpPr>
          <p:spPr bwMode="auto">
            <a:xfrm>
              <a:off x="5199063" y="4630738"/>
              <a:ext cx="74613" cy="114300"/>
            </a:xfrm>
            <a:custGeom>
              <a:avLst/>
              <a:gdLst>
                <a:gd name="T0" fmla="*/ 2147483647 w 47"/>
                <a:gd name="T1" fmla="*/ 0 h 72"/>
                <a:gd name="T2" fmla="*/ 2147483647 w 47"/>
                <a:gd name="T3" fmla="*/ 0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2147483647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2147483647 w 47"/>
                <a:gd name="T21" fmla="*/ 2147483647 h 72"/>
                <a:gd name="T22" fmla="*/ 2147483647 w 47"/>
                <a:gd name="T23" fmla="*/ 2147483647 h 72"/>
                <a:gd name="T24" fmla="*/ 2147483647 w 47"/>
                <a:gd name="T25" fmla="*/ 2147483647 h 72"/>
                <a:gd name="T26" fmla="*/ 2147483647 w 47"/>
                <a:gd name="T27" fmla="*/ 2147483647 h 72"/>
                <a:gd name="T28" fmla="*/ 2147483647 w 47"/>
                <a:gd name="T29" fmla="*/ 2147483647 h 72"/>
                <a:gd name="T30" fmla="*/ 2147483647 w 47"/>
                <a:gd name="T31" fmla="*/ 2147483647 h 72"/>
                <a:gd name="T32" fmla="*/ 2147483647 w 47"/>
                <a:gd name="T33" fmla="*/ 2147483647 h 72"/>
                <a:gd name="T34" fmla="*/ 2147483647 w 47"/>
                <a:gd name="T35" fmla="*/ 2147483647 h 72"/>
                <a:gd name="T36" fmla="*/ 2147483647 w 47"/>
                <a:gd name="T37" fmla="*/ 2147483647 h 72"/>
                <a:gd name="T38" fmla="*/ 2147483647 w 47"/>
                <a:gd name="T39" fmla="*/ 2147483647 h 72"/>
                <a:gd name="T40" fmla="*/ 2147483647 w 47"/>
                <a:gd name="T41" fmla="*/ 2147483647 h 72"/>
                <a:gd name="T42" fmla="*/ 2147483647 w 47"/>
                <a:gd name="T43" fmla="*/ 2147483647 h 72"/>
                <a:gd name="T44" fmla="*/ 2147483647 w 47"/>
                <a:gd name="T45" fmla="*/ 2147483647 h 72"/>
                <a:gd name="T46" fmla="*/ 2147483647 w 47"/>
                <a:gd name="T47" fmla="*/ 2147483647 h 72"/>
                <a:gd name="T48" fmla="*/ 0 w 47"/>
                <a:gd name="T49" fmla="*/ 2147483647 h 72"/>
                <a:gd name="T50" fmla="*/ 2147483647 w 47"/>
                <a:gd name="T51" fmla="*/ 2147483647 h 72"/>
                <a:gd name="T52" fmla="*/ 2147483647 w 47"/>
                <a:gd name="T53" fmla="*/ 2147483647 h 72"/>
                <a:gd name="T54" fmla="*/ 2147483647 w 47"/>
                <a:gd name="T55" fmla="*/ 2147483647 h 72"/>
                <a:gd name="T56" fmla="*/ 2147483647 w 47"/>
                <a:gd name="T57" fmla="*/ 2147483647 h 72"/>
                <a:gd name="T58" fmla="*/ 2147483647 w 47"/>
                <a:gd name="T59" fmla="*/ 2147483647 h 72"/>
                <a:gd name="T60" fmla="*/ 2147483647 w 47"/>
                <a:gd name="T61" fmla="*/ 2147483647 h 72"/>
                <a:gd name="T62" fmla="*/ 2147483647 w 47"/>
                <a:gd name="T63" fmla="*/ 2147483647 h 72"/>
                <a:gd name="T64" fmla="*/ 2147483647 w 47"/>
                <a:gd name="T65" fmla="*/ 2147483647 h 72"/>
                <a:gd name="T66" fmla="*/ 2147483647 w 47"/>
                <a:gd name="T67" fmla="*/ 2147483647 h 72"/>
                <a:gd name="T68" fmla="*/ 2147483647 w 47"/>
                <a:gd name="T69" fmla="*/ 2147483647 h 72"/>
                <a:gd name="T70" fmla="*/ 2147483647 w 47"/>
                <a:gd name="T71" fmla="*/ 2147483647 h 72"/>
                <a:gd name="T72" fmla="*/ 2147483647 w 47"/>
                <a:gd name="T73" fmla="*/ 2147483647 h 72"/>
                <a:gd name="T74" fmla="*/ 2147483647 w 47"/>
                <a:gd name="T75" fmla="*/ 2147483647 h 72"/>
                <a:gd name="T76" fmla="*/ 2147483647 w 47"/>
                <a:gd name="T77" fmla="*/ 2147483647 h 72"/>
                <a:gd name="T78" fmla="*/ 2147483647 w 47"/>
                <a:gd name="T79" fmla="*/ 2147483647 h 72"/>
                <a:gd name="T80" fmla="*/ 2147483647 w 47"/>
                <a:gd name="T81" fmla="*/ 2147483647 h 72"/>
                <a:gd name="T82" fmla="*/ 2147483647 w 47"/>
                <a:gd name="T83" fmla="*/ 2147483647 h 72"/>
                <a:gd name="T84" fmla="*/ 2147483647 w 47"/>
                <a:gd name="T85" fmla="*/ 2147483647 h 72"/>
                <a:gd name="T86" fmla="*/ 2147483647 w 47"/>
                <a:gd name="T87" fmla="*/ 2147483647 h 72"/>
                <a:gd name="T88" fmla="*/ 2147483647 w 47"/>
                <a:gd name="T89" fmla="*/ 2147483647 h 72"/>
                <a:gd name="T90" fmla="*/ 2147483647 w 47"/>
                <a:gd name="T91" fmla="*/ 2147483647 h 72"/>
                <a:gd name="T92" fmla="*/ 2147483647 w 47"/>
                <a:gd name="T93" fmla="*/ 2147483647 h 72"/>
                <a:gd name="T94" fmla="*/ 2147483647 w 47"/>
                <a:gd name="T95" fmla="*/ 2147483647 h 72"/>
                <a:gd name="T96" fmla="*/ 2147483647 w 47"/>
                <a:gd name="T97" fmla="*/ 2147483647 h 72"/>
                <a:gd name="T98" fmla="*/ 2147483647 w 47"/>
                <a:gd name="T99" fmla="*/ 0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7" h="72">
                  <a:moveTo>
                    <a:pt x="8" y="0"/>
                  </a:moveTo>
                  <a:lnTo>
                    <a:pt x="42" y="0"/>
                  </a:lnTo>
                  <a:lnTo>
                    <a:pt x="42" y="9"/>
                  </a:lnTo>
                  <a:lnTo>
                    <a:pt x="16" y="9"/>
                  </a:lnTo>
                  <a:lnTo>
                    <a:pt x="13" y="27"/>
                  </a:lnTo>
                  <a:lnTo>
                    <a:pt x="17" y="25"/>
                  </a:lnTo>
                  <a:lnTo>
                    <a:pt x="21" y="24"/>
                  </a:lnTo>
                  <a:lnTo>
                    <a:pt x="25" y="23"/>
                  </a:lnTo>
                  <a:lnTo>
                    <a:pt x="31" y="24"/>
                  </a:lnTo>
                  <a:lnTo>
                    <a:pt x="37" y="26"/>
                  </a:lnTo>
                  <a:lnTo>
                    <a:pt x="41" y="29"/>
                  </a:lnTo>
                  <a:lnTo>
                    <a:pt x="45" y="34"/>
                  </a:lnTo>
                  <a:lnTo>
                    <a:pt x="46" y="40"/>
                  </a:lnTo>
                  <a:lnTo>
                    <a:pt x="47" y="46"/>
                  </a:lnTo>
                  <a:lnTo>
                    <a:pt x="47" y="52"/>
                  </a:lnTo>
                  <a:lnTo>
                    <a:pt x="45" y="58"/>
                  </a:lnTo>
                  <a:lnTo>
                    <a:pt x="41" y="64"/>
                  </a:lnTo>
                  <a:lnTo>
                    <a:pt x="33" y="69"/>
                  </a:lnTo>
                  <a:lnTo>
                    <a:pt x="23" y="72"/>
                  </a:lnTo>
                  <a:lnTo>
                    <a:pt x="17" y="72"/>
                  </a:lnTo>
                  <a:lnTo>
                    <a:pt x="12" y="69"/>
                  </a:lnTo>
                  <a:lnTo>
                    <a:pt x="7" y="66"/>
                  </a:lnTo>
                  <a:lnTo>
                    <a:pt x="4" y="62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9" y="51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20" y="64"/>
                  </a:lnTo>
                  <a:lnTo>
                    <a:pt x="23" y="64"/>
                  </a:lnTo>
                  <a:lnTo>
                    <a:pt x="28" y="62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6" y="56"/>
                  </a:lnTo>
                  <a:lnTo>
                    <a:pt x="37" y="51"/>
                  </a:lnTo>
                  <a:lnTo>
                    <a:pt x="38" y="46"/>
                  </a:lnTo>
                  <a:lnTo>
                    <a:pt x="38" y="42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1" y="33"/>
                  </a:lnTo>
                  <a:lnTo>
                    <a:pt x="28" y="32"/>
                  </a:lnTo>
                  <a:lnTo>
                    <a:pt x="23" y="32"/>
                  </a:lnTo>
                  <a:lnTo>
                    <a:pt x="18" y="32"/>
                  </a:lnTo>
                  <a:lnTo>
                    <a:pt x="15" y="33"/>
                  </a:lnTo>
                  <a:lnTo>
                    <a:pt x="13" y="35"/>
                  </a:lnTo>
                  <a:lnTo>
                    <a:pt x="10" y="37"/>
                  </a:lnTo>
                  <a:lnTo>
                    <a:pt x="1" y="3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5" name="Freeform 239"/>
            <p:cNvSpPr>
              <a:spLocks/>
            </p:cNvSpPr>
            <p:nvPr/>
          </p:nvSpPr>
          <p:spPr bwMode="auto">
            <a:xfrm>
              <a:off x="3257550" y="2686051"/>
              <a:ext cx="22225" cy="19050"/>
            </a:xfrm>
            <a:custGeom>
              <a:avLst/>
              <a:gdLst>
                <a:gd name="T0" fmla="*/ 2147483647 w 14"/>
                <a:gd name="T1" fmla="*/ 0 h 12"/>
                <a:gd name="T2" fmla="*/ 2147483647 w 14"/>
                <a:gd name="T3" fmla="*/ 0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0 w 14"/>
                <a:gd name="T9" fmla="*/ 2147483647 h 12"/>
                <a:gd name="T10" fmla="*/ 0 w 14"/>
                <a:gd name="T11" fmla="*/ 2147483647 h 12"/>
                <a:gd name="T12" fmla="*/ 2147483647 w 1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6" name="Line 240"/>
            <p:cNvSpPr>
              <a:spLocks noChangeShapeType="1"/>
            </p:cNvSpPr>
            <p:nvPr/>
          </p:nvSpPr>
          <p:spPr bwMode="auto">
            <a:xfrm flipV="1">
              <a:off x="540067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7" name="Freeform 241"/>
            <p:cNvSpPr>
              <a:spLocks/>
            </p:cNvSpPr>
            <p:nvPr/>
          </p:nvSpPr>
          <p:spPr bwMode="auto">
            <a:xfrm>
              <a:off x="3290888" y="2663826"/>
              <a:ext cx="20638" cy="20638"/>
            </a:xfrm>
            <a:custGeom>
              <a:avLst/>
              <a:gdLst>
                <a:gd name="T0" fmla="*/ 2147483647 w 13"/>
                <a:gd name="T1" fmla="*/ 0 h 13"/>
                <a:gd name="T2" fmla="*/ 2147483647 w 13"/>
                <a:gd name="T3" fmla="*/ 0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0 w 13"/>
                <a:gd name="T9" fmla="*/ 2147483647 h 13"/>
                <a:gd name="T10" fmla="*/ 0 w 13"/>
                <a:gd name="T11" fmla="*/ 2147483647 h 13"/>
                <a:gd name="T12" fmla="*/ 2147483647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8" name="Line 242"/>
            <p:cNvSpPr>
              <a:spLocks noChangeShapeType="1"/>
            </p:cNvSpPr>
            <p:nvPr/>
          </p:nvSpPr>
          <p:spPr bwMode="auto">
            <a:xfrm flipV="1">
              <a:off x="561340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9" name="Freeform 243"/>
            <p:cNvSpPr>
              <a:spLocks/>
            </p:cNvSpPr>
            <p:nvPr/>
          </p:nvSpPr>
          <p:spPr bwMode="auto">
            <a:xfrm>
              <a:off x="3325813" y="2646363"/>
              <a:ext cx="20638" cy="15875"/>
            </a:xfrm>
            <a:custGeom>
              <a:avLst/>
              <a:gdLst>
                <a:gd name="T0" fmla="*/ 2147483647 w 13"/>
                <a:gd name="T1" fmla="*/ 0 h 10"/>
                <a:gd name="T2" fmla="*/ 2147483647 w 13"/>
                <a:gd name="T3" fmla="*/ 0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0 w 13"/>
                <a:gd name="T9" fmla="*/ 2147483647 h 10"/>
                <a:gd name="T10" fmla="*/ 0 w 13"/>
                <a:gd name="T11" fmla="*/ 2147483647 h 10"/>
                <a:gd name="T12" fmla="*/ 2147483647 w 13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0" name="Line 244"/>
            <p:cNvSpPr>
              <a:spLocks noChangeShapeType="1"/>
            </p:cNvSpPr>
            <p:nvPr/>
          </p:nvSpPr>
          <p:spPr bwMode="auto">
            <a:xfrm flipV="1">
              <a:off x="5915025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1" name="Freeform 245"/>
            <p:cNvSpPr>
              <a:spLocks/>
            </p:cNvSpPr>
            <p:nvPr/>
          </p:nvSpPr>
          <p:spPr bwMode="auto">
            <a:xfrm>
              <a:off x="3360738" y="2624138"/>
              <a:ext cx="20638" cy="19050"/>
            </a:xfrm>
            <a:custGeom>
              <a:avLst/>
              <a:gdLst>
                <a:gd name="T0" fmla="*/ 2147483647 w 13"/>
                <a:gd name="T1" fmla="*/ 0 h 12"/>
                <a:gd name="T2" fmla="*/ 2147483647 w 13"/>
                <a:gd name="T3" fmla="*/ 0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0 w 13"/>
                <a:gd name="T9" fmla="*/ 2147483647 h 12"/>
                <a:gd name="T10" fmla="*/ 0 w 13"/>
                <a:gd name="T11" fmla="*/ 2147483647 h 12"/>
                <a:gd name="T12" fmla="*/ 2147483647 w 13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2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2" name="Freeform 246"/>
            <p:cNvSpPr>
              <a:spLocks/>
            </p:cNvSpPr>
            <p:nvPr/>
          </p:nvSpPr>
          <p:spPr bwMode="auto">
            <a:xfrm>
              <a:off x="3394075" y="2605088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3" name="Freeform 247"/>
            <p:cNvSpPr>
              <a:spLocks/>
            </p:cNvSpPr>
            <p:nvPr/>
          </p:nvSpPr>
          <p:spPr bwMode="auto">
            <a:xfrm>
              <a:off x="5875338" y="4629151"/>
              <a:ext cx="76200" cy="112713"/>
            </a:xfrm>
            <a:custGeom>
              <a:avLst/>
              <a:gdLst>
                <a:gd name="T0" fmla="*/ 2147483647 w 48"/>
                <a:gd name="T1" fmla="*/ 0 h 71"/>
                <a:gd name="T2" fmla="*/ 2147483647 w 48"/>
                <a:gd name="T3" fmla="*/ 2147483647 h 71"/>
                <a:gd name="T4" fmla="*/ 2147483647 w 48"/>
                <a:gd name="T5" fmla="*/ 2147483647 h 71"/>
                <a:gd name="T6" fmla="*/ 2147483647 w 48"/>
                <a:gd name="T7" fmla="*/ 2147483647 h 71"/>
                <a:gd name="T8" fmla="*/ 2147483647 w 48"/>
                <a:gd name="T9" fmla="*/ 2147483647 h 71"/>
                <a:gd name="T10" fmla="*/ 2147483647 w 48"/>
                <a:gd name="T11" fmla="*/ 2147483647 h 71"/>
                <a:gd name="T12" fmla="*/ 2147483647 w 48"/>
                <a:gd name="T13" fmla="*/ 2147483647 h 71"/>
                <a:gd name="T14" fmla="*/ 2147483647 w 48"/>
                <a:gd name="T15" fmla="*/ 2147483647 h 71"/>
                <a:gd name="T16" fmla="*/ 2147483647 w 48"/>
                <a:gd name="T17" fmla="*/ 2147483647 h 71"/>
                <a:gd name="T18" fmla="*/ 2147483647 w 48"/>
                <a:gd name="T19" fmla="*/ 2147483647 h 71"/>
                <a:gd name="T20" fmla="*/ 2147483647 w 48"/>
                <a:gd name="T21" fmla="*/ 2147483647 h 71"/>
                <a:gd name="T22" fmla="*/ 2147483647 w 48"/>
                <a:gd name="T23" fmla="*/ 2147483647 h 71"/>
                <a:gd name="T24" fmla="*/ 2147483647 w 48"/>
                <a:gd name="T25" fmla="*/ 2147483647 h 71"/>
                <a:gd name="T26" fmla="*/ 2147483647 w 48"/>
                <a:gd name="T27" fmla="*/ 2147483647 h 71"/>
                <a:gd name="T28" fmla="*/ 2147483647 w 48"/>
                <a:gd name="T29" fmla="*/ 2147483647 h 71"/>
                <a:gd name="T30" fmla="*/ 2147483647 w 48"/>
                <a:gd name="T31" fmla="*/ 2147483647 h 71"/>
                <a:gd name="T32" fmla="*/ 2147483647 w 48"/>
                <a:gd name="T33" fmla="*/ 2147483647 h 71"/>
                <a:gd name="T34" fmla="*/ 2147483647 w 48"/>
                <a:gd name="T35" fmla="*/ 2147483647 h 71"/>
                <a:gd name="T36" fmla="*/ 2147483647 w 48"/>
                <a:gd name="T37" fmla="*/ 2147483647 h 71"/>
                <a:gd name="T38" fmla="*/ 2147483647 w 48"/>
                <a:gd name="T39" fmla="*/ 2147483647 h 71"/>
                <a:gd name="T40" fmla="*/ 0 w 48"/>
                <a:gd name="T41" fmla="*/ 2147483647 h 71"/>
                <a:gd name="T42" fmla="*/ 2147483647 w 48"/>
                <a:gd name="T43" fmla="*/ 2147483647 h 71"/>
                <a:gd name="T44" fmla="*/ 2147483647 w 48"/>
                <a:gd name="T45" fmla="*/ 2147483647 h 71"/>
                <a:gd name="T46" fmla="*/ 2147483647 w 48"/>
                <a:gd name="T47" fmla="*/ 2147483647 h 71"/>
                <a:gd name="T48" fmla="*/ 2147483647 w 48"/>
                <a:gd name="T49" fmla="*/ 2147483647 h 71"/>
                <a:gd name="T50" fmla="*/ 2147483647 w 48"/>
                <a:gd name="T51" fmla="*/ 2147483647 h 71"/>
                <a:gd name="T52" fmla="*/ 2147483647 w 48"/>
                <a:gd name="T53" fmla="*/ 2147483647 h 71"/>
                <a:gd name="T54" fmla="*/ 2147483647 w 48"/>
                <a:gd name="T55" fmla="*/ 2147483647 h 71"/>
                <a:gd name="T56" fmla="*/ 2147483647 w 48"/>
                <a:gd name="T57" fmla="*/ 2147483647 h 71"/>
                <a:gd name="T58" fmla="*/ 2147483647 w 48"/>
                <a:gd name="T59" fmla="*/ 2147483647 h 71"/>
                <a:gd name="T60" fmla="*/ 2147483647 w 48"/>
                <a:gd name="T61" fmla="*/ 2147483647 h 71"/>
                <a:gd name="T62" fmla="*/ 2147483647 w 48"/>
                <a:gd name="T63" fmla="*/ 2147483647 h 71"/>
                <a:gd name="T64" fmla="*/ 2147483647 w 48"/>
                <a:gd name="T65" fmla="*/ 2147483647 h 71"/>
                <a:gd name="T66" fmla="*/ 2147483647 w 48"/>
                <a:gd name="T67" fmla="*/ 2147483647 h 71"/>
                <a:gd name="T68" fmla="*/ 2147483647 w 48"/>
                <a:gd name="T69" fmla="*/ 2147483647 h 71"/>
                <a:gd name="T70" fmla="*/ 2147483647 w 48"/>
                <a:gd name="T71" fmla="*/ 2147483647 h 71"/>
                <a:gd name="T72" fmla="*/ 2147483647 w 48"/>
                <a:gd name="T73" fmla="*/ 2147483647 h 71"/>
                <a:gd name="T74" fmla="*/ 2147483647 w 48"/>
                <a:gd name="T75" fmla="*/ 2147483647 h 71"/>
                <a:gd name="T76" fmla="*/ 2147483647 w 48"/>
                <a:gd name="T77" fmla="*/ 2147483647 h 71"/>
                <a:gd name="T78" fmla="*/ 2147483647 w 48"/>
                <a:gd name="T79" fmla="*/ 2147483647 h 71"/>
                <a:gd name="T80" fmla="*/ 2147483647 w 48"/>
                <a:gd name="T81" fmla="*/ 2147483647 h 71"/>
                <a:gd name="T82" fmla="*/ 2147483647 w 48"/>
                <a:gd name="T83" fmla="*/ 2147483647 h 71"/>
                <a:gd name="T84" fmla="*/ 2147483647 w 48"/>
                <a:gd name="T85" fmla="*/ 2147483647 h 71"/>
                <a:gd name="T86" fmla="*/ 2147483647 w 48"/>
                <a:gd name="T87" fmla="*/ 2147483647 h 71"/>
                <a:gd name="T88" fmla="*/ 2147483647 w 48"/>
                <a:gd name="T89" fmla="*/ 2147483647 h 71"/>
                <a:gd name="T90" fmla="*/ 2147483647 w 48"/>
                <a:gd name="T91" fmla="*/ 2147483647 h 71"/>
                <a:gd name="T92" fmla="*/ 2147483647 w 48"/>
                <a:gd name="T93" fmla="*/ 2147483647 h 71"/>
                <a:gd name="T94" fmla="*/ 2147483647 w 48"/>
                <a:gd name="T95" fmla="*/ 2147483647 h 71"/>
                <a:gd name="T96" fmla="*/ 2147483647 w 48"/>
                <a:gd name="T97" fmla="*/ 2147483647 h 71"/>
                <a:gd name="T98" fmla="*/ 2147483647 w 48"/>
                <a:gd name="T99" fmla="*/ 2147483647 h 71"/>
                <a:gd name="T100" fmla="*/ 2147483647 w 48"/>
                <a:gd name="T101" fmla="*/ 2147483647 h 71"/>
                <a:gd name="T102" fmla="*/ 2147483647 w 48"/>
                <a:gd name="T103" fmla="*/ 2147483647 h 71"/>
                <a:gd name="T104" fmla="*/ 2147483647 w 48"/>
                <a:gd name="T105" fmla="*/ 0 h 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" h="71">
                  <a:moveTo>
                    <a:pt x="24" y="0"/>
                  </a:moveTo>
                  <a:lnTo>
                    <a:pt x="31" y="1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3" y="10"/>
                  </a:lnTo>
                  <a:lnTo>
                    <a:pt x="45" y="14"/>
                  </a:lnTo>
                  <a:lnTo>
                    <a:pt x="47" y="20"/>
                  </a:lnTo>
                  <a:lnTo>
                    <a:pt x="45" y="24"/>
                  </a:lnTo>
                  <a:lnTo>
                    <a:pt x="44" y="28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6" y="41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2" y="62"/>
                  </a:lnTo>
                  <a:lnTo>
                    <a:pt x="48" y="62"/>
                  </a:lnTo>
                  <a:lnTo>
                    <a:pt x="48" y="71"/>
                  </a:lnTo>
                  <a:lnTo>
                    <a:pt x="0" y="71"/>
                  </a:lnTo>
                  <a:lnTo>
                    <a:pt x="1" y="68"/>
                  </a:lnTo>
                  <a:lnTo>
                    <a:pt x="1" y="66"/>
                  </a:lnTo>
                  <a:lnTo>
                    <a:pt x="3" y="60"/>
                  </a:lnTo>
                  <a:lnTo>
                    <a:pt x="7" y="55"/>
                  </a:lnTo>
                  <a:lnTo>
                    <a:pt x="9" y="52"/>
                  </a:lnTo>
                  <a:lnTo>
                    <a:pt x="13" y="49"/>
                  </a:lnTo>
                  <a:lnTo>
                    <a:pt x="18" y="45"/>
                  </a:lnTo>
                  <a:lnTo>
                    <a:pt x="23" y="41"/>
                  </a:lnTo>
                  <a:lnTo>
                    <a:pt x="27" y="36"/>
                  </a:lnTo>
                  <a:lnTo>
                    <a:pt x="31" y="33"/>
                  </a:lnTo>
                  <a:lnTo>
                    <a:pt x="33" y="30"/>
                  </a:lnTo>
                  <a:lnTo>
                    <a:pt x="36" y="25"/>
                  </a:lnTo>
                  <a:lnTo>
                    <a:pt x="36" y="20"/>
                  </a:lnTo>
                  <a:lnTo>
                    <a:pt x="36" y="17"/>
                  </a:lnTo>
                  <a:lnTo>
                    <a:pt x="35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11" y="17"/>
                  </a:lnTo>
                  <a:lnTo>
                    <a:pt x="11" y="21"/>
                  </a:lnTo>
                  <a:lnTo>
                    <a:pt x="1" y="20"/>
                  </a:lnTo>
                  <a:lnTo>
                    <a:pt x="2" y="13"/>
                  </a:lnTo>
                  <a:lnTo>
                    <a:pt x="4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4" name="Freeform 248"/>
            <p:cNvSpPr>
              <a:spLocks/>
            </p:cNvSpPr>
            <p:nvPr/>
          </p:nvSpPr>
          <p:spPr bwMode="auto">
            <a:xfrm>
              <a:off x="3427413" y="2582863"/>
              <a:ext cx="20638" cy="20638"/>
            </a:xfrm>
            <a:custGeom>
              <a:avLst/>
              <a:gdLst>
                <a:gd name="T0" fmla="*/ 2147483647 w 13"/>
                <a:gd name="T1" fmla="*/ 0 h 13"/>
                <a:gd name="T2" fmla="*/ 2147483647 w 13"/>
                <a:gd name="T3" fmla="*/ 0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0 w 13"/>
                <a:gd name="T9" fmla="*/ 2147483647 h 13"/>
                <a:gd name="T10" fmla="*/ 0 w 13"/>
                <a:gd name="T11" fmla="*/ 2147483647 h 13"/>
                <a:gd name="T12" fmla="*/ 2147483647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5" name="Freeform 249"/>
            <p:cNvSpPr>
              <a:spLocks/>
            </p:cNvSpPr>
            <p:nvPr/>
          </p:nvSpPr>
          <p:spPr bwMode="auto">
            <a:xfrm>
              <a:off x="3460750" y="2565401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6" name="Freeform 250"/>
            <p:cNvSpPr>
              <a:spLocks/>
            </p:cNvSpPr>
            <p:nvPr/>
          </p:nvSpPr>
          <p:spPr bwMode="auto">
            <a:xfrm>
              <a:off x="3495675" y="2543176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7" name="Freeform 251"/>
            <p:cNvSpPr>
              <a:spLocks/>
            </p:cNvSpPr>
            <p:nvPr/>
          </p:nvSpPr>
          <p:spPr bwMode="auto">
            <a:xfrm>
              <a:off x="3529013" y="2522538"/>
              <a:ext cx="20638" cy="19050"/>
            </a:xfrm>
            <a:custGeom>
              <a:avLst/>
              <a:gdLst>
                <a:gd name="T0" fmla="*/ 2147483647 w 13"/>
                <a:gd name="T1" fmla="*/ 0 h 12"/>
                <a:gd name="T2" fmla="*/ 2147483647 w 13"/>
                <a:gd name="T3" fmla="*/ 0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0 w 13"/>
                <a:gd name="T9" fmla="*/ 2147483647 h 12"/>
                <a:gd name="T10" fmla="*/ 0 w 13"/>
                <a:gd name="T11" fmla="*/ 2147483647 h 12"/>
                <a:gd name="T12" fmla="*/ 2147483647 w 13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8" name="Freeform 252"/>
            <p:cNvSpPr>
              <a:spLocks/>
            </p:cNvSpPr>
            <p:nvPr/>
          </p:nvSpPr>
          <p:spPr bwMode="auto">
            <a:xfrm>
              <a:off x="3562350" y="2501901"/>
              <a:ext cx="19050" cy="19050"/>
            </a:xfrm>
            <a:custGeom>
              <a:avLst/>
              <a:gdLst>
                <a:gd name="T0" fmla="*/ 2147483647 w 12"/>
                <a:gd name="T1" fmla="*/ 0 h 12"/>
                <a:gd name="T2" fmla="*/ 2147483647 w 12"/>
                <a:gd name="T3" fmla="*/ 0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0 w 12"/>
                <a:gd name="T9" fmla="*/ 2147483647 h 12"/>
                <a:gd name="T10" fmla="*/ 0 w 12"/>
                <a:gd name="T11" fmla="*/ 2147483647 h 12"/>
                <a:gd name="T12" fmla="*/ 2147483647 w 1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2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9" name="Freeform 253"/>
            <p:cNvSpPr>
              <a:spLocks/>
            </p:cNvSpPr>
            <p:nvPr/>
          </p:nvSpPr>
          <p:spPr bwMode="auto">
            <a:xfrm>
              <a:off x="3595688" y="2482851"/>
              <a:ext cx="20638" cy="19050"/>
            </a:xfrm>
            <a:custGeom>
              <a:avLst/>
              <a:gdLst>
                <a:gd name="T0" fmla="*/ 2147483647 w 13"/>
                <a:gd name="T1" fmla="*/ 0 h 12"/>
                <a:gd name="T2" fmla="*/ 2147483647 w 13"/>
                <a:gd name="T3" fmla="*/ 0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0 w 13"/>
                <a:gd name="T9" fmla="*/ 2147483647 h 12"/>
                <a:gd name="T10" fmla="*/ 0 w 13"/>
                <a:gd name="T11" fmla="*/ 2147483647 h 12"/>
                <a:gd name="T12" fmla="*/ 2147483647 w 13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0" name="Freeform 254"/>
            <p:cNvSpPr>
              <a:spLocks/>
            </p:cNvSpPr>
            <p:nvPr/>
          </p:nvSpPr>
          <p:spPr bwMode="auto">
            <a:xfrm>
              <a:off x="3630613" y="2462213"/>
              <a:ext cx="22225" cy="17463"/>
            </a:xfrm>
            <a:custGeom>
              <a:avLst/>
              <a:gdLst>
                <a:gd name="T0" fmla="*/ 2147483647 w 14"/>
                <a:gd name="T1" fmla="*/ 0 h 11"/>
                <a:gd name="T2" fmla="*/ 2147483647 w 14"/>
                <a:gd name="T3" fmla="*/ 0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0 w 14"/>
                <a:gd name="T9" fmla="*/ 2147483647 h 11"/>
                <a:gd name="T10" fmla="*/ 0 w 14"/>
                <a:gd name="T11" fmla="*/ 2147483647 h 11"/>
                <a:gd name="T12" fmla="*/ 2147483647 w 1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1" name="Freeform 255"/>
            <p:cNvSpPr>
              <a:spLocks/>
            </p:cNvSpPr>
            <p:nvPr/>
          </p:nvSpPr>
          <p:spPr bwMode="auto">
            <a:xfrm>
              <a:off x="3663950" y="2441576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2" name="Freeform 256"/>
            <p:cNvSpPr>
              <a:spLocks/>
            </p:cNvSpPr>
            <p:nvPr/>
          </p:nvSpPr>
          <p:spPr bwMode="auto">
            <a:xfrm>
              <a:off x="3697288" y="2419351"/>
              <a:ext cx="20638" cy="20638"/>
            </a:xfrm>
            <a:custGeom>
              <a:avLst/>
              <a:gdLst>
                <a:gd name="T0" fmla="*/ 2147483647 w 13"/>
                <a:gd name="T1" fmla="*/ 0 h 13"/>
                <a:gd name="T2" fmla="*/ 2147483647 w 13"/>
                <a:gd name="T3" fmla="*/ 0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0 w 13"/>
                <a:gd name="T9" fmla="*/ 2147483647 h 13"/>
                <a:gd name="T10" fmla="*/ 0 w 13"/>
                <a:gd name="T11" fmla="*/ 2147483647 h 13"/>
                <a:gd name="T12" fmla="*/ 2147483647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3" name="Freeform 257"/>
            <p:cNvSpPr>
              <a:spLocks/>
            </p:cNvSpPr>
            <p:nvPr/>
          </p:nvSpPr>
          <p:spPr bwMode="auto">
            <a:xfrm>
              <a:off x="3730625" y="2401888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6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4" name="Freeform 258"/>
            <p:cNvSpPr>
              <a:spLocks/>
            </p:cNvSpPr>
            <p:nvPr/>
          </p:nvSpPr>
          <p:spPr bwMode="auto">
            <a:xfrm>
              <a:off x="3765550" y="2381251"/>
              <a:ext cx="20638" cy="17463"/>
            </a:xfrm>
            <a:custGeom>
              <a:avLst/>
              <a:gdLst>
                <a:gd name="T0" fmla="*/ 2147483647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0 w 13"/>
                <a:gd name="T9" fmla="*/ 2147483647 h 11"/>
                <a:gd name="T10" fmla="*/ 0 w 13"/>
                <a:gd name="T11" fmla="*/ 2147483647 h 11"/>
                <a:gd name="T12" fmla="*/ 2147483647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5" name="Freeform 259"/>
            <p:cNvSpPr>
              <a:spLocks/>
            </p:cNvSpPr>
            <p:nvPr/>
          </p:nvSpPr>
          <p:spPr bwMode="auto">
            <a:xfrm>
              <a:off x="3798888" y="2360613"/>
              <a:ext cx="22225" cy="17463"/>
            </a:xfrm>
            <a:custGeom>
              <a:avLst/>
              <a:gdLst>
                <a:gd name="T0" fmla="*/ 2147483647 w 14"/>
                <a:gd name="T1" fmla="*/ 0 h 11"/>
                <a:gd name="T2" fmla="*/ 2147483647 w 14"/>
                <a:gd name="T3" fmla="*/ 0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0 w 14"/>
                <a:gd name="T9" fmla="*/ 2147483647 h 11"/>
                <a:gd name="T10" fmla="*/ 0 w 14"/>
                <a:gd name="T11" fmla="*/ 2147483647 h 11"/>
                <a:gd name="T12" fmla="*/ 2147483647 w 1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6" name="Freeform 260"/>
            <p:cNvSpPr>
              <a:spLocks/>
            </p:cNvSpPr>
            <p:nvPr/>
          </p:nvSpPr>
          <p:spPr bwMode="auto">
            <a:xfrm>
              <a:off x="3832225" y="2338388"/>
              <a:ext cx="20638" cy="20638"/>
            </a:xfrm>
            <a:custGeom>
              <a:avLst/>
              <a:gdLst>
                <a:gd name="T0" fmla="*/ 2147483647 w 13"/>
                <a:gd name="T1" fmla="*/ 0 h 13"/>
                <a:gd name="T2" fmla="*/ 2147483647 w 13"/>
                <a:gd name="T3" fmla="*/ 0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0 w 13"/>
                <a:gd name="T9" fmla="*/ 2147483647 h 13"/>
                <a:gd name="T10" fmla="*/ 0 w 13"/>
                <a:gd name="T11" fmla="*/ 2147483647 h 13"/>
                <a:gd name="T12" fmla="*/ 2147483647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9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7" name="Freeform 261"/>
            <p:cNvSpPr>
              <a:spLocks/>
            </p:cNvSpPr>
            <p:nvPr/>
          </p:nvSpPr>
          <p:spPr bwMode="auto">
            <a:xfrm>
              <a:off x="3868738" y="2320926"/>
              <a:ext cx="17463" cy="17463"/>
            </a:xfrm>
            <a:custGeom>
              <a:avLst/>
              <a:gdLst>
                <a:gd name="T0" fmla="*/ 2147483647 w 11"/>
                <a:gd name="T1" fmla="*/ 0 h 11"/>
                <a:gd name="T2" fmla="*/ 2147483647 w 11"/>
                <a:gd name="T3" fmla="*/ 0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0 w 11"/>
                <a:gd name="T9" fmla="*/ 2147483647 h 11"/>
                <a:gd name="T10" fmla="*/ 0 w 11"/>
                <a:gd name="T11" fmla="*/ 2147483647 h 11"/>
                <a:gd name="T12" fmla="*/ 2147483647 w 11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4" y="0"/>
                  </a:moveTo>
                  <a:lnTo>
                    <a:pt x="11" y="0"/>
                  </a:lnTo>
                  <a:lnTo>
                    <a:pt x="11" y="6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8" name="Freeform 262"/>
            <p:cNvSpPr>
              <a:spLocks/>
            </p:cNvSpPr>
            <p:nvPr/>
          </p:nvSpPr>
          <p:spPr bwMode="auto">
            <a:xfrm>
              <a:off x="3902075" y="2300288"/>
              <a:ext cx="20638" cy="15875"/>
            </a:xfrm>
            <a:custGeom>
              <a:avLst/>
              <a:gdLst>
                <a:gd name="T0" fmla="*/ 2147483647 w 13"/>
                <a:gd name="T1" fmla="*/ 0 h 10"/>
                <a:gd name="T2" fmla="*/ 2147483647 w 13"/>
                <a:gd name="T3" fmla="*/ 0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0 w 13"/>
                <a:gd name="T9" fmla="*/ 2147483647 h 10"/>
                <a:gd name="T10" fmla="*/ 0 w 13"/>
                <a:gd name="T11" fmla="*/ 2147483647 h 10"/>
                <a:gd name="T12" fmla="*/ 2147483647 w 13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9" name="Freeform 263"/>
            <p:cNvSpPr>
              <a:spLocks/>
            </p:cNvSpPr>
            <p:nvPr/>
          </p:nvSpPr>
          <p:spPr bwMode="auto">
            <a:xfrm>
              <a:off x="3935413" y="2278063"/>
              <a:ext cx="19050" cy="19050"/>
            </a:xfrm>
            <a:custGeom>
              <a:avLst/>
              <a:gdLst>
                <a:gd name="T0" fmla="*/ 2147483647 w 12"/>
                <a:gd name="T1" fmla="*/ 0 h 12"/>
                <a:gd name="T2" fmla="*/ 2147483647 w 12"/>
                <a:gd name="T3" fmla="*/ 0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0 w 12"/>
                <a:gd name="T9" fmla="*/ 2147483647 h 12"/>
                <a:gd name="T10" fmla="*/ 0 w 12"/>
                <a:gd name="T11" fmla="*/ 2147483647 h 12"/>
                <a:gd name="T12" fmla="*/ 2147483647 w 1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0" name="Freeform 264"/>
            <p:cNvSpPr>
              <a:spLocks/>
            </p:cNvSpPr>
            <p:nvPr/>
          </p:nvSpPr>
          <p:spPr bwMode="auto">
            <a:xfrm>
              <a:off x="3967163" y="2259013"/>
              <a:ext cx="22225" cy="17463"/>
            </a:xfrm>
            <a:custGeom>
              <a:avLst/>
              <a:gdLst>
                <a:gd name="T0" fmla="*/ 2147483647 w 14"/>
                <a:gd name="T1" fmla="*/ 0 h 11"/>
                <a:gd name="T2" fmla="*/ 2147483647 w 14"/>
                <a:gd name="T3" fmla="*/ 0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0 w 14"/>
                <a:gd name="T9" fmla="*/ 2147483647 h 11"/>
                <a:gd name="T10" fmla="*/ 0 w 14"/>
                <a:gd name="T11" fmla="*/ 2147483647 h 11"/>
                <a:gd name="T12" fmla="*/ 2147483647 w 1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1" name="Freeform 265"/>
            <p:cNvSpPr>
              <a:spLocks/>
            </p:cNvSpPr>
            <p:nvPr/>
          </p:nvSpPr>
          <p:spPr bwMode="auto">
            <a:xfrm>
              <a:off x="4003675" y="2238376"/>
              <a:ext cx="20638" cy="17463"/>
            </a:xfrm>
            <a:custGeom>
              <a:avLst/>
              <a:gdLst>
                <a:gd name="T0" fmla="*/ 2147483647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0 w 13"/>
                <a:gd name="T9" fmla="*/ 2147483647 h 11"/>
                <a:gd name="T10" fmla="*/ 0 w 13"/>
                <a:gd name="T11" fmla="*/ 2147483647 h 11"/>
                <a:gd name="T12" fmla="*/ 2147483647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2" name="Freeform 266"/>
            <p:cNvSpPr>
              <a:spLocks/>
            </p:cNvSpPr>
            <p:nvPr/>
          </p:nvSpPr>
          <p:spPr bwMode="auto">
            <a:xfrm>
              <a:off x="4037013" y="2219326"/>
              <a:ext cx="19050" cy="14288"/>
            </a:xfrm>
            <a:custGeom>
              <a:avLst/>
              <a:gdLst>
                <a:gd name="T0" fmla="*/ 2147483647 w 12"/>
                <a:gd name="T1" fmla="*/ 0 h 9"/>
                <a:gd name="T2" fmla="*/ 2147483647 w 12"/>
                <a:gd name="T3" fmla="*/ 0 h 9"/>
                <a:gd name="T4" fmla="*/ 2147483647 w 12"/>
                <a:gd name="T5" fmla="*/ 2147483647 h 9"/>
                <a:gd name="T6" fmla="*/ 2147483647 w 12"/>
                <a:gd name="T7" fmla="*/ 2147483647 h 9"/>
                <a:gd name="T8" fmla="*/ 0 w 12"/>
                <a:gd name="T9" fmla="*/ 2147483647 h 9"/>
                <a:gd name="T10" fmla="*/ 0 w 12"/>
                <a:gd name="T11" fmla="*/ 2147483647 h 9"/>
                <a:gd name="T12" fmla="*/ 2147483647 w 12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9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3" name="Freeform 267"/>
            <p:cNvSpPr>
              <a:spLocks/>
            </p:cNvSpPr>
            <p:nvPr/>
          </p:nvSpPr>
          <p:spPr bwMode="auto">
            <a:xfrm>
              <a:off x="4070350" y="2197101"/>
              <a:ext cx="20638" cy="15875"/>
            </a:xfrm>
            <a:custGeom>
              <a:avLst/>
              <a:gdLst>
                <a:gd name="T0" fmla="*/ 2147483647 w 13"/>
                <a:gd name="T1" fmla="*/ 0 h 10"/>
                <a:gd name="T2" fmla="*/ 2147483647 w 13"/>
                <a:gd name="T3" fmla="*/ 0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0 w 13"/>
                <a:gd name="T9" fmla="*/ 2147483647 h 10"/>
                <a:gd name="T10" fmla="*/ 0 w 13"/>
                <a:gd name="T11" fmla="*/ 2147483647 h 10"/>
                <a:gd name="T12" fmla="*/ 2147483647 w 13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4" name="Freeform 268"/>
            <p:cNvSpPr>
              <a:spLocks/>
            </p:cNvSpPr>
            <p:nvPr/>
          </p:nvSpPr>
          <p:spPr bwMode="auto">
            <a:xfrm>
              <a:off x="4105275" y="2176463"/>
              <a:ext cx="20638" cy="17463"/>
            </a:xfrm>
            <a:custGeom>
              <a:avLst/>
              <a:gdLst>
                <a:gd name="T0" fmla="*/ 2147483647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0 w 13"/>
                <a:gd name="T9" fmla="*/ 2147483647 h 11"/>
                <a:gd name="T10" fmla="*/ 0 w 13"/>
                <a:gd name="T11" fmla="*/ 2147483647 h 11"/>
                <a:gd name="T12" fmla="*/ 2147483647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5" name="Freeform 269"/>
            <p:cNvSpPr>
              <a:spLocks/>
            </p:cNvSpPr>
            <p:nvPr/>
          </p:nvSpPr>
          <p:spPr bwMode="auto">
            <a:xfrm>
              <a:off x="4138613" y="2157413"/>
              <a:ext cx="19050" cy="15875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w 12"/>
                <a:gd name="T9" fmla="*/ 2147483647 h 10"/>
                <a:gd name="T10" fmla="*/ 0 w 12"/>
                <a:gd name="T11" fmla="*/ 2147483647 h 10"/>
                <a:gd name="T12" fmla="*/ 2147483647 w 12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6" name="Freeform 270"/>
            <p:cNvSpPr>
              <a:spLocks/>
            </p:cNvSpPr>
            <p:nvPr/>
          </p:nvSpPr>
          <p:spPr bwMode="auto">
            <a:xfrm>
              <a:off x="4171950" y="2136776"/>
              <a:ext cx="20638" cy="14288"/>
            </a:xfrm>
            <a:custGeom>
              <a:avLst/>
              <a:gdLst>
                <a:gd name="T0" fmla="*/ 2147483647 w 13"/>
                <a:gd name="T1" fmla="*/ 0 h 9"/>
                <a:gd name="T2" fmla="*/ 2147483647 w 13"/>
                <a:gd name="T3" fmla="*/ 0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0 w 13"/>
                <a:gd name="T9" fmla="*/ 2147483647 h 9"/>
                <a:gd name="T10" fmla="*/ 0 w 13"/>
                <a:gd name="T11" fmla="*/ 2147483647 h 9"/>
                <a:gd name="T12" fmla="*/ 2147483647 w 13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9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7" name="Freeform 271"/>
            <p:cNvSpPr>
              <a:spLocks/>
            </p:cNvSpPr>
            <p:nvPr/>
          </p:nvSpPr>
          <p:spPr bwMode="auto">
            <a:xfrm>
              <a:off x="4205288" y="2111376"/>
              <a:ext cx="19050" cy="19050"/>
            </a:xfrm>
            <a:custGeom>
              <a:avLst/>
              <a:gdLst>
                <a:gd name="T0" fmla="*/ 2147483647 w 12"/>
                <a:gd name="T1" fmla="*/ 0 h 12"/>
                <a:gd name="T2" fmla="*/ 2147483647 w 12"/>
                <a:gd name="T3" fmla="*/ 0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0 w 12"/>
                <a:gd name="T9" fmla="*/ 2147483647 h 12"/>
                <a:gd name="T10" fmla="*/ 0 w 12"/>
                <a:gd name="T11" fmla="*/ 2147483647 h 12"/>
                <a:gd name="T12" fmla="*/ 2147483647 w 1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8" name="Freeform 272"/>
            <p:cNvSpPr>
              <a:spLocks/>
            </p:cNvSpPr>
            <p:nvPr/>
          </p:nvSpPr>
          <p:spPr bwMode="auto">
            <a:xfrm>
              <a:off x="4238625" y="2084388"/>
              <a:ext cx="20638" cy="20638"/>
            </a:xfrm>
            <a:custGeom>
              <a:avLst/>
              <a:gdLst>
                <a:gd name="T0" fmla="*/ 2147483647 w 13"/>
                <a:gd name="T1" fmla="*/ 0 h 13"/>
                <a:gd name="T2" fmla="*/ 2147483647 w 13"/>
                <a:gd name="T3" fmla="*/ 0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0 w 13"/>
                <a:gd name="T9" fmla="*/ 2147483647 h 13"/>
                <a:gd name="T10" fmla="*/ 0 w 13"/>
                <a:gd name="T11" fmla="*/ 2147483647 h 13"/>
                <a:gd name="T12" fmla="*/ 2147483647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9" name="Freeform 273"/>
            <p:cNvSpPr>
              <a:spLocks/>
            </p:cNvSpPr>
            <p:nvPr/>
          </p:nvSpPr>
          <p:spPr bwMode="auto">
            <a:xfrm>
              <a:off x="4271963" y="2057401"/>
              <a:ext cx="20638" cy="20638"/>
            </a:xfrm>
            <a:custGeom>
              <a:avLst/>
              <a:gdLst>
                <a:gd name="T0" fmla="*/ 2147483647 w 13"/>
                <a:gd name="T1" fmla="*/ 0 h 13"/>
                <a:gd name="T2" fmla="*/ 2147483647 w 13"/>
                <a:gd name="T3" fmla="*/ 0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0 w 13"/>
                <a:gd name="T9" fmla="*/ 2147483647 h 13"/>
                <a:gd name="T10" fmla="*/ 0 w 13"/>
                <a:gd name="T11" fmla="*/ 2147483647 h 13"/>
                <a:gd name="T12" fmla="*/ 2147483647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0" name="Freeform 274"/>
            <p:cNvSpPr>
              <a:spLocks/>
            </p:cNvSpPr>
            <p:nvPr/>
          </p:nvSpPr>
          <p:spPr bwMode="auto">
            <a:xfrm>
              <a:off x="4306888" y="2032001"/>
              <a:ext cx="20638" cy="19050"/>
            </a:xfrm>
            <a:custGeom>
              <a:avLst/>
              <a:gdLst>
                <a:gd name="T0" fmla="*/ 2147483647 w 13"/>
                <a:gd name="T1" fmla="*/ 0 h 12"/>
                <a:gd name="T2" fmla="*/ 2147483647 w 13"/>
                <a:gd name="T3" fmla="*/ 0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0 w 13"/>
                <a:gd name="T9" fmla="*/ 2147483647 h 12"/>
                <a:gd name="T10" fmla="*/ 0 w 13"/>
                <a:gd name="T11" fmla="*/ 2147483647 h 12"/>
                <a:gd name="T12" fmla="*/ 2147483647 w 13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2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1" name="Freeform 275"/>
            <p:cNvSpPr>
              <a:spLocks/>
            </p:cNvSpPr>
            <p:nvPr/>
          </p:nvSpPr>
          <p:spPr bwMode="auto">
            <a:xfrm>
              <a:off x="4340225" y="2006601"/>
              <a:ext cx="22225" cy="19050"/>
            </a:xfrm>
            <a:custGeom>
              <a:avLst/>
              <a:gdLst>
                <a:gd name="T0" fmla="*/ 2147483647 w 14"/>
                <a:gd name="T1" fmla="*/ 0 h 12"/>
                <a:gd name="T2" fmla="*/ 2147483647 w 14"/>
                <a:gd name="T3" fmla="*/ 0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0 w 14"/>
                <a:gd name="T9" fmla="*/ 2147483647 h 12"/>
                <a:gd name="T10" fmla="*/ 0 w 14"/>
                <a:gd name="T11" fmla="*/ 2147483647 h 12"/>
                <a:gd name="T12" fmla="*/ 2147483647 w 1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2" name="Freeform 276"/>
            <p:cNvSpPr>
              <a:spLocks/>
            </p:cNvSpPr>
            <p:nvPr/>
          </p:nvSpPr>
          <p:spPr bwMode="auto">
            <a:xfrm>
              <a:off x="4373563" y="1979613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3" name="Freeform 277"/>
            <p:cNvSpPr>
              <a:spLocks/>
            </p:cNvSpPr>
            <p:nvPr/>
          </p:nvSpPr>
          <p:spPr bwMode="auto">
            <a:xfrm>
              <a:off x="4410075" y="1952626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4" name="Freeform 278"/>
            <p:cNvSpPr>
              <a:spLocks/>
            </p:cNvSpPr>
            <p:nvPr/>
          </p:nvSpPr>
          <p:spPr bwMode="auto">
            <a:xfrm>
              <a:off x="4443413" y="1927226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5" name="Freeform 279"/>
            <p:cNvSpPr>
              <a:spLocks/>
            </p:cNvSpPr>
            <p:nvPr/>
          </p:nvSpPr>
          <p:spPr bwMode="auto">
            <a:xfrm>
              <a:off x="4475163" y="1903413"/>
              <a:ext cx="19050" cy="15875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w 12"/>
                <a:gd name="T9" fmla="*/ 2147483647 h 10"/>
                <a:gd name="T10" fmla="*/ 0 w 12"/>
                <a:gd name="T11" fmla="*/ 2147483647 h 10"/>
                <a:gd name="T12" fmla="*/ 2147483647 w 12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6" name="Freeform 280"/>
            <p:cNvSpPr>
              <a:spLocks/>
            </p:cNvSpPr>
            <p:nvPr/>
          </p:nvSpPr>
          <p:spPr bwMode="auto">
            <a:xfrm>
              <a:off x="4508500" y="1874838"/>
              <a:ext cx="23813" cy="19050"/>
            </a:xfrm>
            <a:custGeom>
              <a:avLst/>
              <a:gdLst>
                <a:gd name="T0" fmla="*/ 2147483647 w 15"/>
                <a:gd name="T1" fmla="*/ 0 h 12"/>
                <a:gd name="T2" fmla="*/ 2147483647 w 15"/>
                <a:gd name="T3" fmla="*/ 0 h 12"/>
                <a:gd name="T4" fmla="*/ 2147483647 w 15"/>
                <a:gd name="T5" fmla="*/ 2147483647 h 12"/>
                <a:gd name="T6" fmla="*/ 2147483647 w 15"/>
                <a:gd name="T7" fmla="*/ 2147483647 h 12"/>
                <a:gd name="T8" fmla="*/ 0 w 15"/>
                <a:gd name="T9" fmla="*/ 2147483647 h 12"/>
                <a:gd name="T10" fmla="*/ 0 w 15"/>
                <a:gd name="T11" fmla="*/ 2147483647 h 12"/>
                <a:gd name="T12" fmla="*/ 2147483647 w 15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2">
                  <a:moveTo>
                    <a:pt x="7" y="0"/>
                  </a:moveTo>
                  <a:lnTo>
                    <a:pt x="15" y="0"/>
                  </a:lnTo>
                  <a:lnTo>
                    <a:pt x="15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7" name="Freeform 281"/>
            <p:cNvSpPr>
              <a:spLocks/>
            </p:cNvSpPr>
            <p:nvPr/>
          </p:nvSpPr>
          <p:spPr bwMode="auto">
            <a:xfrm>
              <a:off x="4549775" y="1846263"/>
              <a:ext cx="22225" cy="17463"/>
            </a:xfrm>
            <a:custGeom>
              <a:avLst/>
              <a:gdLst>
                <a:gd name="T0" fmla="*/ 2147483647 w 14"/>
                <a:gd name="T1" fmla="*/ 0 h 11"/>
                <a:gd name="T2" fmla="*/ 2147483647 w 14"/>
                <a:gd name="T3" fmla="*/ 0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0 w 14"/>
                <a:gd name="T9" fmla="*/ 2147483647 h 11"/>
                <a:gd name="T10" fmla="*/ 0 w 14"/>
                <a:gd name="T11" fmla="*/ 2147483647 h 11"/>
                <a:gd name="T12" fmla="*/ 2147483647 w 1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1">
                  <a:moveTo>
                    <a:pt x="5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8" name="Freeform 282"/>
            <p:cNvSpPr>
              <a:spLocks/>
            </p:cNvSpPr>
            <p:nvPr/>
          </p:nvSpPr>
          <p:spPr bwMode="auto">
            <a:xfrm>
              <a:off x="4583113" y="1827213"/>
              <a:ext cx="20638" cy="15875"/>
            </a:xfrm>
            <a:custGeom>
              <a:avLst/>
              <a:gdLst>
                <a:gd name="T0" fmla="*/ 2147483647 w 13"/>
                <a:gd name="T1" fmla="*/ 0 h 10"/>
                <a:gd name="T2" fmla="*/ 2147483647 w 13"/>
                <a:gd name="T3" fmla="*/ 0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0 w 13"/>
                <a:gd name="T9" fmla="*/ 2147483647 h 10"/>
                <a:gd name="T10" fmla="*/ 0 w 13"/>
                <a:gd name="T11" fmla="*/ 2147483647 h 10"/>
                <a:gd name="T12" fmla="*/ 2147483647 w 13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9" name="Freeform 283"/>
            <p:cNvSpPr>
              <a:spLocks/>
            </p:cNvSpPr>
            <p:nvPr/>
          </p:nvSpPr>
          <p:spPr bwMode="auto">
            <a:xfrm>
              <a:off x="4614863" y="1808163"/>
              <a:ext cx="20638" cy="17463"/>
            </a:xfrm>
            <a:custGeom>
              <a:avLst/>
              <a:gdLst>
                <a:gd name="T0" fmla="*/ 2147483647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0 w 13"/>
                <a:gd name="T9" fmla="*/ 2147483647 h 11"/>
                <a:gd name="T10" fmla="*/ 0 w 13"/>
                <a:gd name="T11" fmla="*/ 2147483647 h 11"/>
                <a:gd name="T12" fmla="*/ 2147483647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9"/>
                  </a:lnTo>
                  <a:lnTo>
                    <a:pt x="9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0" name="Freeform 284"/>
            <p:cNvSpPr>
              <a:spLocks/>
            </p:cNvSpPr>
            <p:nvPr/>
          </p:nvSpPr>
          <p:spPr bwMode="auto">
            <a:xfrm>
              <a:off x="4648200" y="1793876"/>
              <a:ext cx="20638" cy="14288"/>
            </a:xfrm>
            <a:custGeom>
              <a:avLst/>
              <a:gdLst>
                <a:gd name="T0" fmla="*/ 2147483647 w 13"/>
                <a:gd name="T1" fmla="*/ 0 h 9"/>
                <a:gd name="T2" fmla="*/ 2147483647 w 13"/>
                <a:gd name="T3" fmla="*/ 0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0 w 13"/>
                <a:gd name="T9" fmla="*/ 2147483647 h 9"/>
                <a:gd name="T10" fmla="*/ 0 w 13"/>
                <a:gd name="T11" fmla="*/ 2147483647 h 9"/>
                <a:gd name="T12" fmla="*/ 2147483647 w 13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9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1" name="Freeform 285"/>
            <p:cNvSpPr>
              <a:spLocks/>
            </p:cNvSpPr>
            <p:nvPr/>
          </p:nvSpPr>
          <p:spPr bwMode="auto">
            <a:xfrm>
              <a:off x="4681538" y="1773238"/>
              <a:ext cx="19050" cy="15875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w 12"/>
                <a:gd name="T9" fmla="*/ 2147483647 h 10"/>
                <a:gd name="T10" fmla="*/ 0 w 12"/>
                <a:gd name="T11" fmla="*/ 2147483647 h 10"/>
                <a:gd name="T12" fmla="*/ 2147483647 w 12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2" name="Freeform 286"/>
            <p:cNvSpPr>
              <a:spLocks/>
            </p:cNvSpPr>
            <p:nvPr/>
          </p:nvSpPr>
          <p:spPr bwMode="auto">
            <a:xfrm>
              <a:off x="4711700" y="1757363"/>
              <a:ext cx="22225" cy="14288"/>
            </a:xfrm>
            <a:custGeom>
              <a:avLst/>
              <a:gdLst>
                <a:gd name="T0" fmla="*/ 2147483647 w 14"/>
                <a:gd name="T1" fmla="*/ 0 h 9"/>
                <a:gd name="T2" fmla="*/ 2147483647 w 14"/>
                <a:gd name="T3" fmla="*/ 0 h 9"/>
                <a:gd name="T4" fmla="*/ 2147483647 w 14"/>
                <a:gd name="T5" fmla="*/ 2147483647 h 9"/>
                <a:gd name="T6" fmla="*/ 2147483647 w 14"/>
                <a:gd name="T7" fmla="*/ 2147483647 h 9"/>
                <a:gd name="T8" fmla="*/ 0 w 14"/>
                <a:gd name="T9" fmla="*/ 2147483647 h 9"/>
                <a:gd name="T10" fmla="*/ 0 w 14"/>
                <a:gd name="T11" fmla="*/ 2147483647 h 9"/>
                <a:gd name="T12" fmla="*/ 2147483647 w 14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3" name="Freeform 287"/>
            <p:cNvSpPr>
              <a:spLocks/>
            </p:cNvSpPr>
            <p:nvPr/>
          </p:nvSpPr>
          <p:spPr bwMode="auto">
            <a:xfrm>
              <a:off x="4746625" y="1739901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4" name="Freeform 288"/>
            <p:cNvSpPr>
              <a:spLocks/>
            </p:cNvSpPr>
            <p:nvPr/>
          </p:nvSpPr>
          <p:spPr bwMode="auto">
            <a:xfrm>
              <a:off x="4781550" y="1720851"/>
              <a:ext cx="19050" cy="15875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w 12"/>
                <a:gd name="T9" fmla="*/ 2147483647 h 10"/>
                <a:gd name="T10" fmla="*/ 0 w 12"/>
                <a:gd name="T11" fmla="*/ 2147483647 h 10"/>
                <a:gd name="T12" fmla="*/ 2147483647 w 12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5" name="Freeform 289"/>
            <p:cNvSpPr>
              <a:spLocks/>
            </p:cNvSpPr>
            <p:nvPr/>
          </p:nvSpPr>
          <p:spPr bwMode="auto">
            <a:xfrm>
              <a:off x="4814888" y="1701801"/>
              <a:ext cx="20638" cy="17463"/>
            </a:xfrm>
            <a:custGeom>
              <a:avLst/>
              <a:gdLst>
                <a:gd name="T0" fmla="*/ 2147483647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0 w 13"/>
                <a:gd name="T9" fmla="*/ 2147483647 h 11"/>
                <a:gd name="T10" fmla="*/ 0 w 13"/>
                <a:gd name="T11" fmla="*/ 2147483647 h 11"/>
                <a:gd name="T12" fmla="*/ 2147483647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6" name="Freeform 290"/>
            <p:cNvSpPr>
              <a:spLocks/>
            </p:cNvSpPr>
            <p:nvPr/>
          </p:nvSpPr>
          <p:spPr bwMode="auto">
            <a:xfrm>
              <a:off x="4849813" y="1685926"/>
              <a:ext cx="20638" cy="15875"/>
            </a:xfrm>
            <a:custGeom>
              <a:avLst/>
              <a:gdLst>
                <a:gd name="T0" fmla="*/ 2147483647 w 13"/>
                <a:gd name="T1" fmla="*/ 0 h 10"/>
                <a:gd name="T2" fmla="*/ 2147483647 w 13"/>
                <a:gd name="T3" fmla="*/ 0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0 w 13"/>
                <a:gd name="T9" fmla="*/ 2147483647 h 10"/>
                <a:gd name="T10" fmla="*/ 0 w 13"/>
                <a:gd name="T11" fmla="*/ 2147483647 h 10"/>
                <a:gd name="T12" fmla="*/ 2147483647 w 13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7" name="Freeform 291"/>
            <p:cNvSpPr>
              <a:spLocks/>
            </p:cNvSpPr>
            <p:nvPr/>
          </p:nvSpPr>
          <p:spPr bwMode="auto">
            <a:xfrm>
              <a:off x="4884738" y="1666876"/>
              <a:ext cx="19050" cy="15875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w 12"/>
                <a:gd name="T9" fmla="*/ 2147483647 h 10"/>
                <a:gd name="T10" fmla="*/ 0 w 12"/>
                <a:gd name="T11" fmla="*/ 2147483647 h 10"/>
                <a:gd name="T12" fmla="*/ 2147483647 w 12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8" name="Freeform 292"/>
            <p:cNvSpPr>
              <a:spLocks/>
            </p:cNvSpPr>
            <p:nvPr/>
          </p:nvSpPr>
          <p:spPr bwMode="auto">
            <a:xfrm>
              <a:off x="4916488" y="1647826"/>
              <a:ext cx="22225" cy="15875"/>
            </a:xfrm>
            <a:custGeom>
              <a:avLst/>
              <a:gdLst>
                <a:gd name="T0" fmla="*/ 2147483647 w 14"/>
                <a:gd name="T1" fmla="*/ 0 h 10"/>
                <a:gd name="T2" fmla="*/ 2147483647 w 14"/>
                <a:gd name="T3" fmla="*/ 0 h 10"/>
                <a:gd name="T4" fmla="*/ 2147483647 w 14"/>
                <a:gd name="T5" fmla="*/ 2147483647 h 10"/>
                <a:gd name="T6" fmla="*/ 2147483647 w 14"/>
                <a:gd name="T7" fmla="*/ 2147483647 h 10"/>
                <a:gd name="T8" fmla="*/ 0 w 14"/>
                <a:gd name="T9" fmla="*/ 2147483647 h 10"/>
                <a:gd name="T10" fmla="*/ 0 w 14"/>
                <a:gd name="T11" fmla="*/ 2147483647 h 10"/>
                <a:gd name="T12" fmla="*/ 2147483647 w 14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9" name="Line 293"/>
            <p:cNvSpPr>
              <a:spLocks noChangeShapeType="1"/>
            </p:cNvSpPr>
            <p:nvPr/>
          </p:nvSpPr>
          <p:spPr bwMode="auto">
            <a:xfrm>
              <a:off x="4951413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0" name="Line 294"/>
            <p:cNvSpPr>
              <a:spLocks noChangeShapeType="1"/>
            </p:cNvSpPr>
            <p:nvPr/>
          </p:nvSpPr>
          <p:spPr bwMode="auto">
            <a:xfrm>
              <a:off x="4983163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1" name="Line 295"/>
            <p:cNvSpPr>
              <a:spLocks noChangeShapeType="1"/>
            </p:cNvSpPr>
            <p:nvPr/>
          </p:nvSpPr>
          <p:spPr bwMode="auto">
            <a:xfrm>
              <a:off x="5016500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2" name="Line 296"/>
            <p:cNvSpPr>
              <a:spLocks noChangeShapeType="1"/>
            </p:cNvSpPr>
            <p:nvPr/>
          </p:nvSpPr>
          <p:spPr bwMode="auto">
            <a:xfrm>
              <a:off x="5051425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3" name="Line 297"/>
            <p:cNvSpPr>
              <a:spLocks noChangeShapeType="1"/>
            </p:cNvSpPr>
            <p:nvPr/>
          </p:nvSpPr>
          <p:spPr bwMode="auto">
            <a:xfrm>
              <a:off x="5083175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4" name="Line 298"/>
            <p:cNvSpPr>
              <a:spLocks noChangeShapeType="1"/>
            </p:cNvSpPr>
            <p:nvPr/>
          </p:nvSpPr>
          <p:spPr bwMode="auto">
            <a:xfrm>
              <a:off x="5118100" y="1638301"/>
              <a:ext cx="222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5" name="Line 299"/>
            <p:cNvSpPr>
              <a:spLocks noChangeShapeType="1"/>
            </p:cNvSpPr>
            <p:nvPr/>
          </p:nvSpPr>
          <p:spPr bwMode="auto">
            <a:xfrm>
              <a:off x="5153025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6" name="Line 300"/>
            <p:cNvSpPr>
              <a:spLocks noChangeShapeType="1"/>
            </p:cNvSpPr>
            <p:nvPr/>
          </p:nvSpPr>
          <p:spPr bwMode="auto">
            <a:xfrm>
              <a:off x="5184775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7" name="Line 301"/>
            <p:cNvSpPr>
              <a:spLocks noChangeShapeType="1"/>
            </p:cNvSpPr>
            <p:nvPr/>
          </p:nvSpPr>
          <p:spPr bwMode="auto">
            <a:xfrm>
              <a:off x="5221288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8" name="Line 302"/>
            <p:cNvSpPr>
              <a:spLocks noChangeShapeType="1"/>
            </p:cNvSpPr>
            <p:nvPr/>
          </p:nvSpPr>
          <p:spPr bwMode="auto">
            <a:xfrm>
              <a:off x="5253038" y="1638301"/>
              <a:ext cx="222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9" name="Line 303"/>
            <p:cNvSpPr>
              <a:spLocks noChangeShapeType="1"/>
            </p:cNvSpPr>
            <p:nvPr/>
          </p:nvSpPr>
          <p:spPr bwMode="auto">
            <a:xfrm>
              <a:off x="5286375" y="1638301"/>
              <a:ext cx="222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0" name="Line 304"/>
            <p:cNvSpPr>
              <a:spLocks noChangeShapeType="1"/>
            </p:cNvSpPr>
            <p:nvPr/>
          </p:nvSpPr>
          <p:spPr bwMode="auto">
            <a:xfrm>
              <a:off x="5322888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1" name="Line 305"/>
            <p:cNvSpPr>
              <a:spLocks noChangeShapeType="1"/>
            </p:cNvSpPr>
            <p:nvPr/>
          </p:nvSpPr>
          <p:spPr bwMode="auto">
            <a:xfrm>
              <a:off x="5356225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2" name="Line 306"/>
            <p:cNvSpPr>
              <a:spLocks noChangeShapeType="1"/>
            </p:cNvSpPr>
            <p:nvPr/>
          </p:nvSpPr>
          <p:spPr bwMode="auto">
            <a:xfrm>
              <a:off x="5391150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3" name="Line 307"/>
            <p:cNvSpPr>
              <a:spLocks noChangeShapeType="1"/>
            </p:cNvSpPr>
            <p:nvPr/>
          </p:nvSpPr>
          <p:spPr bwMode="auto">
            <a:xfrm>
              <a:off x="5426075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4" name="Line 308"/>
            <p:cNvSpPr>
              <a:spLocks noChangeShapeType="1"/>
            </p:cNvSpPr>
            <p:nvPr/>
          </p:nvSpPr>
          <p:spPr bwMode="auto">
            <a:xfrm>
              <a:off x="5459413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5" name="Freeform 309"/>
            <p:cNvSpPr>
              <a:spLocks/>
            </p:cNvSpPr>
            <p:nvPr/>
          </p:nvSpPr>
          <p:spPr bwMode="auto">
            <a:xfrm>
              <a:off x="5492750" y="1636713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2147483647 w 13"/>
                <a:gd name="T9" fmla="*/ 2147483647 h 11"/>
                <a:gd name="T10" fmla="*/ 0 w 13"/>
                <a:gd name="T11" fmla="*/ 2147483647 h 11"/>
                <a:gd name="T12" fmla="*/ 0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4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6" name="Freeform 310"/>
            <p:cNvSpPr>
              <a:spLocks/>
            </p:cNvSpPr>
            <p:nvPr/>
          </p:nvSpPr>
          <p:spPr bwMode="auto">
            <a:xfrm>
              <a:off x="5526088" y="1657351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2147483647 w 12"/>
                <a:gd name="T9" fmla="*/ 2147483647 h 10"/>
                <a:gd name="T10" fmla="*/ 0 w 12"/>
                <a:gd name="T11" fmla="*/ 2147483647 h 10"/>
                <a:gd name="T12" fmla="*/ 0 w 12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7" name="Freeform 311"/>
            <p:cNvSpPr>
              <a:spLocks/>
            </p:cNvSpPr>
            <p:nvPr/>
          </p:nvSpPr>
          <p:spPr bwMode="auto">
            <a:xfrm>
              <a:off x="5557838" y="1674813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2147483647 w 13"/>
                <a:gd name="T9" fmla="*/ 2147483647 h 11"/>
                <a:gd name="T10" fmla="*/ 0 w 13"/>
                <a:gd name="T11" fmla="*/ 2147483647 h 11"/>
                <a:gd name="T12" fmla="*/ 0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8" name="Freeform 312"/>
            <p:cNvSpPr>
              <a:spLocks/>
            </p:cNvSpPr>
            <p:nvPr/>
          </p:nvSpPr>
          <p:spPr bwMode="auto">
            <a:xfrm>
              <a:off x="5592763" y="1693863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2147483647 w 12"/>
                <a:gd name="T9" fmla="*/ 2147483647 h 10"/>
                <a:gd name="T10" fmla="*/ 0 w 12"/>
                <a:gd name="T11" fmla="*/ 2147483647 h 10"/>
                <a:gd name="T12" fmla="*/ 0 w 12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9" name="Freeform 313"/>
            <p:cNvSpPr>
              <a:spLocks/>
            </p:cNvSpPr>
            <p:nvPr/>
          </p:nvSpPr>
          <p:spPr bwMode="auto">
            <a:xfrm>
              <a:off x="5624513" y="1711326"/>
              <a:ext cx="20638" cy="14288"/>
            </a:xfrm>
            <a:custGeom>
              <a:avLst/>
              <a:gdLst>
                <a:gd name="T0" fmla="*/ 0 w 13"/>
                <a:gd name="T1" fmla="*/ 0 h 9"/>
                <a:gd name="T2" fmla="*/ 2147483647 w 13"/>
                <a:gd name="T3" fmla="*/ 0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2147483647 w 13"/>
                <a:gd name="T9" fmla="*/ 2147483647 h 9"/>
                <a:gd name="T10" fmla="*/ 0 w 13"/>
                <a:gd name="T11" fmla="*/ 2147483647 h 9"/>
                <a:gd name="T12" fmla="*/ 0 w 13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6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0" name="Freeform 314"/>
            <p:cNvSpPr>
              <a:spLocks/>
            </p:cNvSpPr>
            <p:nvPr/>
          </p:nvSpPr>
          <p:spPr bwMode="auto">
            <a:xfrm>
              <a:off x="5659438" y="1730376"/>
              <a:ext cx="20638" cy="15875"/>
            </a:xfrm>
            <a:custGeom>
              <a:avLst/>
              <a:gdLst>
                <a:gd name="T0" fmla="*/ 0 w 13"/>
                <a:gd name="T1" fmla="*/ 0 h 10"/>
                <a:gd name="T2" fmla="*/ 2147483647 w 13"/>
                <a:gd name="T3" fmla="*/ 0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2147483647 w 13"/>
                <a:gd name="T9" fmla="*/ 2147483647 h 10"/>
                <a:gd name="T10" fmla="*/ 0 w 13"/>
                <a:gd name="T11" fmla="*/ 2147483647 h 10"/>
                <a:gd name="T12" fmla="*/ 0 w 13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5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1" name="Freeform 315"/>
            <p:cNvSpPr>
              <a:spLocks/>
            </p:cNvSpPr>
            <p:nvPr/>
          </p:nvSpPr>
          <p:spPr bwMode="auto">
            <a:xfrm>
              <a:off x="5694363" y="1747838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2147483647 w 12"/>
                <a:gd name="T9" fmla="*/ 2147483647 h 10"/>
                <a:gd name="T10" fmla="*/ 0 w 12"/>
                <a:gd name="T11" fmla="*/ 2147483647 h 10"/>
                <a:gd name="T12" fmla="*/ 0 w 12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2" name="Freeform 316"/>
            <p:cNvSpPr>
              <a:spLocks/>
            </p:cNvSpPr>
            <p:nvPr/>
          </p:nvSpPr>
          <p:spPr bwMode="auto">
            <a:xfrm>
              <a:off x="5726113" y="1768476"/>
              <a:ext cx="20638" cy="15875"/>
            </a:xfrm>
            <a:custGeom>
              <a:avLst/>
              <a:gdLst>
                <a:gd name="T0" fmla="*/ 0 w 13"/>
                <a:gd name="T1" fmla="*/ 0 h 10"/>
                <a:gd name="T2" fmla="*/ 2147483647 w 13"/>
                <a:gd name="T3" fmla="*/ 0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2147483647 w 13"/>
                <a:gd name="T9" fmla="*/ 2147483647 h 10"/>
                <a:gd name="T10" fmla="*/ 0 w 13"/>
                <a:gd name="T11" fmla="*/ 2147483647 h 10"/>
                <a:gd name="T12" fmla="*/ 0 w 13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3" name="Freeform 317"/>
            <p:cNvSpPr>
              <a:spLocks/>
            </p:cNvSpPr>
            <p:nvPr/>
          </p:nvSpPr>
          <p:spPr bwMode="auto">
            <a:xfrm>
              <a:off x="5761038" y="1784351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2147483647 w 12"/>
                <a:gd name="T9" fmla="*/ 2147483647 h 10"/>
                <a:gd name="T10" fmla="*/ 0 w 12"/>
                <a:gd name="T11" fmla="*/ 2147483647 h 10"/>
                <a:gd name="T12" fmla="*/ 0 w 12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4" name="Freeform 318"/>
            <p:cNvSpPr>
              <a:spLocks/>
            </p:cNvSpPr>
            <p:nvPr/>
          </p:nvSpPr>
          <p:spPr bwMode="auto">
            <a:xfrm>
              <a:off x="5795963" y="1801813"/>
              <a:ext cx="20638" cy="20638"/>
            </a:xfrm>
            <a:custGeom>
              <a:avLst/>
              <a:gdLst>
                <a:gd name="T0" fmla="*/ 0 w 13"/>
                <a:gd name="T1" fmla="*/ 0 h 13"/>
                <a:gd name="T2" fmla="*/ 2147483647 w 13"/>
                <a:gd name="T3" fmla="*/ 0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2147483647 w 13"/>
                <a:gd name="T9" fmla="*/ 2147483647 h 13"/>
                <a:gd name="T10" fmla="*/ 0 w 13"/>
                <a:gd name="T11" fmla="*/ 2147483647 h 13"/>
                <a:gd name="T12" fmla="*/ 0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3" y="13"/>
                  </a:lnTo>
                  <a:lnTo>
                    <a:pt x="5" y="13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5" name="Freeform 319"/>
            <p:cNvSpPr>
              <a:spLocks/>
            </p:cNvSpPr>
            <p:nvPr/>
          </p:nvSpPr>
          <p:spPr bwMode="auto">
            <a:xfrm>
              <a:off x="5827713" y="1822451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2147483647 w 13"/>
                <a:gd name="T9" fmla="*/ 2147483647 h 11"/>
                <a:gd name="T10" fmla="*/ 0 w 13"/>
                <a:gd name="T11" fmla="*/ 2147483647 h 11"/>
                <a:gd name="T12" fmla="*/ 0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6" name="Freeform 320"/>
            <p:cNvSpPr>
              <a:spLocks/>
            </p:cNvSpPr>
            <p:nvPr/>
          </p:nvSpPr>
          <p:spPr bwMode="auto">
            <a:xfrm>
              <a:off x="5862638" y="1843088"/>
              <a:ext cx="19050" cy="17463"/>
            </a:xfrm>
            <a:custGeom>
              <a:avLst/>
              <a:gdLst>
                <a:gd name="T0" fmla="*/ 0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2147483647 w 12"/>
                <a:gd name="T9" fmla="*/ 2147483647 h 11"/>
                <a:gd name="T10" fmla="*/ 0 w 12"/>
                <a:gd name="T11" fmla="*/ 2147483647 h 11"/>
                <a:gd name="T12" fmla="*/ 0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8" y="0"/>
                  </a:lnTo>
                  <a:lnTo>
                    <a:pt x="12" y="3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7" name="Freeform 321"/>
            <p:cNvSpPr>
              <a:spLocks/>
            </p:cNvSpPr>
            <p:nvPr/>
          </p:nvSpPr>
          <p:spPr bwMode="auto">
            <a:xfrm>
              <a:off x="5894388" y="1862138"/>
              <a:ext cx="22225" cy="15875"/>
            </a:xfrm>
            <a:custGeom>
              <a:avLst/>
              <a:gdLst>
                <a:gd name="T0" fmla="*/ 0 w 14"/>
                <a:gd name="T1" fmla="*/ 0 h 10"/>
                <a:gd name="T2" fmla="*/ 2147483647 w 14"/>
                <a:gd name="T3" fmla="*/ 0 h 10"/>
                <a:gd name="T4" fmla="*/ 2147483647 w 14"/>
                <a:gd name="T5" fmla="*/ 2147483647 h 10"/>
                <a:gd name="T6" fmla="*/ 2147483647 w 14"/>
                <a:gd name="T7" fmla="*/ 2147483647 h 10"/>
                <a:gd name="T8" fmla="*/ 2147483647 w 14"/>
                <a:gd name="T9" fmla="*/ 2147483647 h 10"/>
                <a:gd name="T10" fmla="*/ 0 w 14"/>
                <a:gd name="T11" fmla="*/ 2147483647 h 10"/>
                <a:gd name="T12" fmla="*/ 0 w 14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8" y="0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8" name="Freeform 322"/>
            <p:cNvSpPr>
              <a:spLocks/>
            </p:cNvSpPr>
            <p:nvPr/>
          </p:nvSpPr>
          <p:spPr bwMode="auto">
            <a:xfrm>
              <a:off x="5929313" y="1879601"/>
              <a:ext cx="22225" cy="17463"/>
            </a:xfrm>
            <a:custGeom>
              <a:avLst/>
              <a:gdLst>
                <a:gd name="T0" fmla="*/ 0 w 14"/>
                <a:gd name="T1" fmla="*/ 0 h 11"/>
                <a:gd name="T2" fmla="*/ 2147483647 w 14"/>
                <a:gd name="T3" fmla="*/ 0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2147483647 w 14"/>
                <a:gd name="T9" fmla="*/ 2147483647 h 11"/>
                <a:gd name="T10" fmla="*/ 0 w 14"/>
                <a:gd name="T11" fmla="*/ 2147483647 h 11"/>
                <a:gd name="T12" fmla="*/ 0 w 1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8" y="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6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9" name="Freeform 323"/>
            <p:cNvSpPr>
              <a:spLocks/>
            </p:cNvSpPr>
            <p:nvPr/>
          </p:nvSpPr>
          <p:spPr bwMode="auto">
            <a:xfrm>
              <a:off x="5964238" y="1898651"/>
              <a:ext cx="20638" cy="15875"/>
            </a:xfrm>
            <a:custGeom>
              <a:avLst/>
              <a:gdLst>
                <a:gd name="T0" fmla="*/ 0 w 13"/>
                <a:gd name="T1" fmla="*/ 0 h 10"/>
                <a:gd name="T2" fmla="*/ 2147483647 w 13"/>
                <a:gd name="T3" fmla="*/ 0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2147483647 w 13"/>
                <a:gd name="T9" fmla="*/ 2147483647 h 10"/>
                <a:gd name="T10" fmla="*/ 0 w 13"/>
                <a:gd name="T11" fmla="*/ 2147483647 h 10"/>
                <a:gd name="T12" fmla="*/ 0 w 13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8" y="0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5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0" name="Freeform 324"/>
            <p:cNvSpPr>
              <a:spLocks/>
            </p:cNvSpPr>
            <p:nvPr/>
          </p:nvSpPr>
          <p:spPr bwMode="auto">
            <a:xfrm>
              <a:off x="5997575" y="1916113"/>
              <a:ext cx="20638" cy="19050"/>
            </a:xfrm>
            <a:custGeom>
              <a:avLst/>
              <a:gdLst>
                <a:gd name="T0" fmla="*/ 0 w 13"/>
                <a:gd name="T1" fmla="*/ 0 h 12"/>
                <a:gd name="T2" fmla="*/ 2147483647 w 13"/>
                <a:gd name="T3" fmla="*/ 0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2147483647 w 13"/>
                <a:gd name="T9" fmla="*/ 2147483647 h 12"/>
                <a:gd name="T10" fmla="*/ 0 w 13"/>
                <a:gd name="T11" fmla="*/ 2147483647 h 12"/>
                <a:gd name="T12" fmla="*/ 0 w 13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12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1" name="Freeform 325"/>
            <p:cNvSpPr>
              <a:spLocks/>
            </p:cNvSpPr>
            <p:nvPr/>
          </p:nvSpPr>
          <p:spPr bwMode="auto">
            <a:xfrm>
              <a:off x="6032500" y="1935163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2147483647 w 13"/>
                <a:gd name="T9" fmla="*/ 2147483647 h 11"/>
                <a:gd name="T10" fmla="*/ 0 w 13"/>
                <a:gd name="T11" fmla="*/ 2147483647 h 11"/>
                <a:gd name="T12" fmla="*/ 0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8" y="0"/>
                  </a:lnTo>
                  <a:lnTo>
                    <a:pt x="13" y="3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2" name="Freeform 326"/>
            <p:cNvSpPr>
              <a:spLocks/>
            </p:cNvSpPr>
            <p:nvPr/>
          </p:nvSpPr>
          <p:spPr bwMode="auto">
            <a:xfrm>
              <a:off x="6067425" y="1952626"/>
              <a:ext cx="19050" cy="17463"/>
            </a:xfrm>
            <a:custGeom>
              <a:avLst/>
              <a:gdLst>
                <a:gd name="T0" fmla="*/ 0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2147483647 w 12"/>
                <a:gd name="T9" fmla="*/ 2147483647 h 11"/>
                <a:gd name="T10" fmla="*/ 0 w 12"/>
                <a:gd name="T11" fmla="*/ 2147483647 h 11"/>
                <a:gd name="T12" fmla="*/ 0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8" y="0"/>
                  </a:lnTo>
                  <a:lnTo>
                    <a:pt x="12" y="4"/>
                  </a:lnTo>
                  <a:lnTo>
                    <a:pt x="12" y="11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3" name="Freeform 327"/>
            <p:cNvSpPr>
              <a:spLocks/>
            </p:cNvSpPr>
            <p:nvPr/>
          </p:nvSpPr>
          <p:spPr bwMode="auto">
            <a:xfrm>
              <a:off x="6099175" y="1974851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2147483647 w 13"/>
                <a:gd name="T9" fmla="*/ 2147483647 h 11"/>
                <a:gd name="T10" fmla="*/ 0 w 13"/>
                <a:gd name="T11" fmla="*/ 2147483647 h 11"/>
                <a:gd name="T12" fmla="*/ 0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3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4" name="Freeform 328"/>
            <p:cNvSpPr>
              <a:spLocks/>
            </p:cNvSpPr>
            <p:nvPr/>
          </p:nvSpPr>
          <p:spPr bwMode="auto">
            <a:xfrm>
              <a:off x="6134100" y="1993901"/>
              <a:ext cx="17463" cy="15875"/>
            </a:xfrm>
            <a:custGeom>
              <a:avLst/>
              <a:gdLst>
                <a:gd name="T0" fmla="*/ 0 w 11"/>
                <a:gd name="T1" fmla="*/ 0 h 10"/>
                <a:gd name="T2" fmla="*/ 2147483647 w 11"/>
                <a:gd name="T3" fmla="*/ 0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0 w 11"/>
                <a:gd name="T11" fmla="*/ 2147483647 h 10"/>
                <a:gd name="T12" fmla="*/ 0 w 11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7" y="0"/>
                  </a:lnTo>
                  <a:lnTo>
                    <a:pt x="11" y="2"/>
                  </a:lnTo>
                  <a:lnTo>
                    <a:pt x="11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5" name="Line 329"/>
            <p:cNvSpPr>
              <a:spLocks noChangeShapeType="1"/>
            </p:cNvSpPr>
            <p:nvPr/>
          </p:nvSpPr>
          <p:spPr bwMode="auto">
            <a:xfrm>
              <a:off x="4937125" y="1419226"/>
              <a:ext cx="0" cy="1270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6" name="Line 330"/>
            <p:cNvSpPr>
              <a:spLocks noChangeShapeType="1"/>
            </p:cNvSpPr>
            <p:nvPr/>
          </p:nvSpPr>
          <p:spPr bwMode="auto">
            <a:xfrm>
              <a:off x="4916488" y="1422401"/>
              <a:ext cx="381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7" name="Line 331"/>
            <p:cNvSpPr>
              <a:spLocks noChangeShapeType="1"/>
            </p:cNvSpPr>
            <p:nvPr/>
          </p:nvSpPr>
          <p:spPr bwMode="auto">
            <a:xfrm>
              <a:off x="4937125" y="1544638"/>
              <a:ext cx="0" cy="2365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8" name="Line 332"/>
            <p:cNvSpPr>
              <a:spLocks noChangeShapeType="1"/>
            </p:cNvSpPr>
            <p:nvPr/>
          </p:nvSpPr>
          <p:spPr bwMode="auto">
            <a:xfrm>
              <a:off x="4916488" y="1781176"/>
              <a:ext cx="381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9" name="Line 333"/>
            <p:cNvSpPr>
              <a:spLocks noChangeShapeType="1"/>
            </p:cNvSpPr>
            <p:nvPr/>
          </p:nvSpPr>
          <p:spPr bwMode="auto">
            <a:xfrm>
              <a:off x="5243513" y="1609726"/>
              <a:ext cx="0" cy="492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0" name="Line 334"/>
            <p:cNvSpPr>
              <a:spLocks noChangeShapeType="1"/>
            </p:cNvSpPr>
            <p:nvPr/>
          </p:nvSpPr>
          <p:spPr bwMode="auto">
            <a:xfrm>
              <a:off x="5226050" y="1609726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1" name="Line 335"/>
            <p:cNvSpPr>
              <a:spLocks noChangeShapeType="1"/>
            </p:cNvSpPr>
            <p:nvPr/>
          </p:nvSpPr>
          <p:spPr bwMode="auto">
            <a:xfrm>
              <a:off x="5243513" y="1657351"/>
              <a:ext cx="0" cy="619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2" name="Line 336"/>
            <p:cNvSpPr>
              <a:spLocks noChangeShapeType="1"/>
            </p:cNvSpPr>
            <p:nvPr/>
          </p:nvSpPr>
          <p:spPr bwMode="auto">
            <a:xfrm>
              <a:off x="5226050" y="1717676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3" name="Line 337"/>
            <p:cNvSpPr>
              <a:spLocks noChangeShapeType="1"/>
            </p:cNvSpPr>
            <p:nvPr/>
          </p:nvSpPr>
          <p:spPr bwMode="auto">
            <a:xfrm>
              <a:off x="5491163" y="1663701"/>
              <a:ext cx="0" cy="555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4" name="Line 338"/>
            <p:cNvSpPr>
              <a:spLocks noChangeShapeType="1"/>
            </p:cNvSpPr>
            <p:nvPr/>
          </p:nvSpPr>
          <p:spPr bwMode="auto">
            <a:xfrm>
              <a:off x="5475288" y="1666876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5" name="Line 339"/>
            <p:cNvSpPr>
              <a:spLocks noChangeShapeType="1"/>
            </p:cNvSpPr>
            <p:nvPr/>
          </p:nvSpPr>
          <p:spPr bwMode="auto">
            <a:xfrm>
              <a:off x="5491163" y="1719263"/>
              <a:ext cx="0" cy="650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6" name="Line 340"/>
            <p:cNvSpPr>
              <a:spLocks noChangeShapeType="1"/>
            </p:cNvSpPr>
            <p:nvPr/>
          </p:nvSpPr>
          <p:spPr bwMode="auto">
            <a:xfrm>
              <a:off x="5475288" y="1782763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7" name="Line 341"/>
            <p:cNvSpPr>
              <a:spLocks noChangeShapeType="1"/>
            </p:cNvSpPr>
            <p:nvPr/>
          </p:nvSpPr>
          <p:spPr bwMode="auto">
            <a:xfrm>
              <a:off x="5754688" y="1771651"/>
              <a:ext cx="0" cy="619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8" name="Line 342"/>
            <p:cNvSpPr>
              <a:spLocks noChangeShapeType="1"/>
            </p:cNvSpPr>
            <p:nvPr/>
          </p:nvSpPr>
          <p:spPr bwMode="auto">
            <a:xfrm>
              <a:off x="5737225" y="1771651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9" name="Line 343"/>
            <p:cNvSpPr>
              <a:spLocks noChangeShapeType="1"/>
            </p:cNvSpPr>
            <p:nvPr/>
          </p:nvSpPr>
          <p:spPr bwMode="auto">
            <a:xfrm>
              <a:off x="5754688" y="1830388"/>
              <a:ext cx="0" cy="809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0" name="Line 344"/>
            <p:cNvSpPr>
              <a:spLocks noChangeShapeType="1"/>
            </p:cNvSpPr>
            <p:nvPr/>
          </p:nvSpPr>
          <p:spPr bwMode="auto">
            <a:xfrm>
              <a:off x="5737225" y="1911351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1" name="Freeform 345"/>
            <p:cNvSpPr>
              <a:spLocks/>
            </p:cNvSpPr>
            <p:nvPr/>
          </p:nvSpPr>
          <p:spPr bwMode="auto">
            <a:xfrm>
              <a:off x="5140325" y="3292476"/>
              <a:ext cx="104775" cy="785813"/>
            </a:xfrm>
            <a:custGeom>
              <a:avLst/>
              <a:gdLst>
                <a:gd name="T0" fmla="*/ 2147483647 w 66"/>
                <a:gd name="T1" fmla="*/ 0 h 495"/>
                <a:gd name="T2" fmla="*/ 2147483647 w 66"/>
                <a:gd name="T3" fmla="*/ 0 h 495"/>
                <a:gd name="T4" fmla="*/ 2147483647 w 66"/>
                <a:gd name="T5" fmla="*/ 2147483647 h 495"/>
                <a:gd name="T6" fmla="*/ 2147483647 w 66"/>
                <a:gd name="T7" fmla="*/ 2147483647 h 495"/>
                <a:gd name="T8" fmla="*/ 0 w 66"/>
                <a:gd name="T9" fmla="*/ 2147483647 h 495"/>
                <a:gd name="T10" fmla="*/ 0 w 66"/>
                <a:gd name="T11" fmla="*/ 2147483647 h 495"/>
                <a:gd name="T12" fmla="*/ 2147483647 w 66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95">
                  <a:moveTo>
                    <a:pt x="63" y="0"/>
                  </a:moveTo>
                  <a:lnTo>
                    <a:pt x="66" y="0"/>
                  </a:lnTo>
                  <a:lnTo>
                    <a:pt x="66" y="4"/>
                  </a:lnTo>
                  <a:lnTo>
                    <a:pt x="2" y="495"/>
                  </a:lnTo>
                  <a:lnTo>
                    <a:pt x="0" y="495"/>
                  </a:lnTo>
                  <a:lnTo>
                    <a:pt x="0" y="4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2" name="Freeform 346"/>
            <p:cNvSpPr>
              <a:spLocks/>
            </p:cNvSpPr>
            <p:nvPr/>
          </p:nvSpPr>
          <p:spPr bwMode="auto">
            <a:xfrm>
              <a:off x="5240338" y="2484438"/>
              <a:ext cx="138113" cy="814388"/>
            </a:xfrm>
            <a:custGeom>
              <a:avLst/>
              <a:gdLst>
                <a:gd name="T0" fmla="*/ 2147483647 w 87"/>
                <a:gd name="T1" fmla="*/ 0 h 513"/>
                <a:gd name="T2" fmla="*/ 2147483647 w 87"/>
                <a:gd name="T3" fmla="*/ 0 h 513"/>
                <a:gd name="T4" fmla="*/ 2147483647 w 87"/>
                <a:gd name="T5" fmla="*/ 2147483647 h 513"/>
                <a:gd name="T6" fmla="*/ 2147483647 w 87"/>
                <a:gd name="T7" fmla="*/ 2147483647 h 513"/>
                <a:gd name="T8" fmla="*/ 0 w 87"/>
                <a:gd name="T9" fmla="*/ 2147483647 h 513"/>
                <a:gd name="T10" fmla="*/ 0 w 87"/>
                <a:gd name="T11" fmla="*/ 2147483647 h 513"/>
                <a:gd name="T12" fmla="*/ 2147483647 w 87"/>
                <a:gd name="T13" fmla="*/ 0 h 5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513">
                  <a:moveTo>
                    <a:pt x="85" y="0"/>
                  </a:moveTo>
                  <a:lnTo>
                    <a:pt x="87" y="0"/>
                  </a:lnTo>
                  <a:lnTo>
                    <a:pt x="87" y="3"/>
                  </a:lnTo>
                  <a:lnTo>
                    <a:pt x="3" y="513"/>
                  </a:lnTo>
                  <a:lnTo>
                    <a:pt x="0" y="513"/>
                  </a:lnTo>
                  <a:lnTo>
                    <a:pt x="0" y="50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3" name="Freeform 347"/>
            <p:cNvSpPr>
              <a:spLocks/>
            </p:cNvSpPr>
            <p:nvPr/>
          </p:nvSpPr>
          <p:spPr bwMode="auto">
            <a:xfrm>
              <a:off x="5375275" y="1927226"/>
              <a:ext cx="117475" cy="561975"/>
            </a:xfrm>
            <a:custGeom>
              <a:avLst/>
              <a:gdLst>
                <a:gd name="T0" fmla="*/ 2147483647 w 74"/>
                <a:gd name="T1" fmla="*/ 0 h 354"/>
                <a:gd name="T2" fmla="*/ 2147483647 w 74"/>
                <a:gd name="T3" fmla="*/ 0 h 354"/>
                <a:gd name="T4" fmla="*/ 2147483647 w 74"/>
                <a:gd name="T5" fmla="*/ 2147483647 h 354"/>
                <a:gd name="T6" fmla="*/ 2147483647 w 74"/>
                <a:gd name="T7" fmla="*/ 2147483647 h 354"/>
                <a:gd name="T8" fmla="*/ 0 w 74"/>
                <a:gd name="T9" fmla="*/ 2147483647 h 354"/>
                <a:gd name="T10" fmla="*/ 0 w 74"/>
                <a:gd name="T11" fmla="*/ 2147483647 h 354"/>
                <a:gd name="T12" fmla="*/ 2147483647 w 74"/>
                <a:gd name="T13" fmla="*/ 0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354">
                  <a:moveTo>
                    <a:pt x="71" y="0"/>
                  </a:moveTo>
                  <a:lnTo>
                    <a:pt x="74" y="0"/>
                  </a:lnTo>
                  <a:lnTo>
                    <a:pt x="74" y="2"/>
                  </a:lnTo>
                  <a:lnTo>
                    <a:pt x="2" y="354"/>
                  </a:lnTo>
                  <a:lnTo>
                    <a:pt x="0" y="354"/>
                  </a:lnTo>
                  <a:lnTo>
                    <a:pt x="0" y="35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4" name="Freeform 348"/>
            <p:cNvSpPr>
              <a:spLocks/>
            </p:cNvSpPr>
            <p:nvPr/>
          </p:nvSpPr>
          <p:spPr bwMode="auto">
            <a:xfrm>
              <a:off x="5487988" y="1522413"/>
              <a:ext cx="104775" cy="407988"/>
            </a:xfrm>
            <a:custGeom>
              <a:avLst/>
              <a:gdLst>
                <a:gd name="T0" fmla="*/ 2147483647 w 66"/>
                <a:gd name="T1" fmla="*/ 0 h 257"/>
                <a:gd name="T2" fmla="*/ 2147483647 w 66"/>
                <a:gd name="T3" fmla="*/ 0 h 257"/>
                <a:gd name="T4" fmla="*/ 2147483647 w 66"/>
                <a:gd name="T5" fmla="*/ 2147483647 h 257"/>
                <a:gd name="T6" fmla="*/ 2147483647 w 66"/>
                <a:gd name="T7" fmla="*/ 2147483647 h 257"/>
                <a:gd name="T8" fmla="*/ 0 w 66"/>
                <a:gd name="T9" fmla="*/ 2147483647 h 257"/>
                <a:gd name="T10" fmla="*/ 0 w 66"/>
                <a:gd name="T11" fmla="*/ 2147483647 h 257"/>
                <a:gd name="T12" fmla="*/ 2147483647 w 66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257">
                  <a:moveTo>
                    <a:pt x="63" y="0"/>
                  </a:moveTo>
                  <a:lnTo>
                    <a:pt x="66" y="0"/>
                  </a:lnTo>
                  <a:lnTo>
                    <a:pt x="66" y="3"/>
                  </a:lnTo>
                  <a:lnTo>
                    <a:pt x="3" y="257"/>
                  </a:lnTo>
                  <a:lnTo>
                    <a:pt x="0" y="257"/>
                  </a:lnTo>
                  <a:lnTo>
                    <a:pt x="0" y="25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5" name="Freeform 349"/>
            <p:cNvSpPr>
              <a:spLocks/>
            </p:cNvSpPr>
            <p:nvPr/>
          </p:nvSpPr>
          <p:spPr bwMode="auto">
            <a:xfrm>
              <a:off x="5588000" y="1219201"/>
              <a:ext cx="88900" cy="307975"/>
            </a:xfrm>
            <a:custGeom>
              <a:avLst/>
              <a:gdLst>
                <a:gd name="T0" fmla="*/ 2147483647 w 56"/>
                <a:gd name="T1" fmla="*/ 0 h 194"/>
                <a:gd name="T2" fmla="*/ 2147483647 w 56"/>
                <a:gd name="T3" fmla="*/ 0 h 194"/>
                <a:gd name="T4" fmla="*/ 2147483647 w 56"/>
                <a:gd name="T5" fmla="*/ 2147483647 h 194"/>
                <a:gd name="T6" fmla="*/ 2147483647 w 56"/>
                <a:gd name="T7" fmla="*/ 2147483647 h 194"/>
                <a:gd name="T8" fmla="*/ 0 w 56"/>
                <a:gd name="T9" fmla="*/ 2147483647 h 194"/>
                <a:gd name="T10" fmla="*/ 0 w 56"/>
                <a:gd name="T11" fmla="*/ 2147483647 h 194"/>
                <a:gd name="T12" fmla="*/ 2147483647 w 56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194">
                  <a:moveTo>
                    <a:pt x="54" y="0"/>
                  </a:moveTo>
                  <a:lnTo>
                    <a:pt x="56" y="0"/>
                  </a:lnTo>
                  <a:lnTo>
                    <a:pt x="56" y="3"/>
                  </a:lnTo>
                  <a:lnTo>
                    <a:pt x="3" y="194"/>
                  </a:lnTo>
                  <a:lnTo>
                    <a:pt x="0" y="194"/>
                  </a:lnTo>
                  <a:lnTo>
                    <a:pt x="0" y="19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6" name="Freeform 350"/>
            <p:cNvSpPr>
              <a:spLocks/>
            </p:cNvSpPr>
            <p:nvPr/>
          </p:nvSpPr>
          <p:spPr bwMode="auto">
            <a:xfrm>
              <a:off x="5673725" y="985838"/>
              <a:ext cx="84138" cy="238125"/>
            </a:xfrm>
            <a:custGeom>
              <a:avLst/>
              <a:gdLst>
                <a:gd name="T0" fmla="*/ 2147483647 w 53"/>
                <a:gd name="T1" fmla="*/ 0 h 150"/>
                <a:gd name="T2" fmla="*/ 2147483647 w 53"/>
                <a:gd name="T3" fmla="*/ 0 h 150"/>
                <a:gd name="T4" fmla="*/ 2147483647 w 53"/>
                <a:gd name="T5" fmla="*/ 2147483647 h 150"/>
                <a:gd name="T6" fmla="*/ 2147483647 w 53"/>
                <a:gd name="T7" fmla="*/ 2147483647 h 150"/>
                <a:gd name="T8" fmla="*/ 0 w 53"/>
                <a:gd name="T9" fmla="*/ 2147483647 h 150"/>
                <a:gd name="T10" fmla="*/ 0 w 53"/>
                <a:gd name="T11" fmla="*/ 2147483647 h 150"/>
                <a:gd name="T12" fmla="*/ 2147483647 w 53"/>
                <a:gd name="T13" fmla="*/ 0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150">
                  <a:moveTo>
                    <a:pt x="50" y="0"/>
                  </a:moveTo>
                  <a:lnTo>
                    <a:pt x="53" y="0"/>
                  </a:lnTo>
                  <a:lnTo>
                    <a:pt x="53" y="2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7" name="Freeform 351"/>
            <p:cNvSpPr>
              <a:spLocks/>
            </p:cNvSpPr>
            <p:nvPr/>
          </p:nvSpPr>
          <p:spPr bwMode="auto">
            <a:xfrm>
              <a:off x="5753100" y="801688"/>
              <a:ext cx="74613" cy="187325"/>
            </a:xfrm>
            <a:custGeom>
              <a:avLst/>
              <a:gdLst>
                <a:gd name="T0" fmla="*/ 2147483647 w 47"/>
                <a:gd name="T1" fmla="*/ 0 h 118"/>
                <a:gd name="T2" fmla="*/ 2147483647 w 47"/>
                <a:gd name="T3" fmla="*/ 0 h 118"/>
                <a:gd name="T4" fmla="*/ 2147483647 w 47"/>
                <a:gd name="T5" fmla="*/ 2147483647 h 118"/>
                <a:gd name="T6" fmla="*/ 2147483647 w 47"/>
                <a:gd name="T7" fmla="*/ 2147483647 h 118"/>
                <a:gd name="T8" fmla="*/ 0 w 47"/>
                <a:gd name="T9" fmla="*/ 2147483647 h 118"/>
                <a:gd name="T10" fmla="*/ 0 w 47"/>
                <a:gd name="T11" fmla="*/ 2147483647 h 118"/>
                <a:gd name="T12" fmla="*/ 2147483647 w 47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118">
                  <a:moveTo>
                    <a:pt x="44" y="0"/>
                  </a:moveTo>
                  <a:lnTo>
                    <a:pt x="47" y="0"/>
                  </a:lnTo>
                  <a:lnTo>
                    <a:pt x="47" y="3"/>
                  </a:lnTo>
                  <a:lnTo>
                    <a:pt x="3" y="118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8" name="Freeform 352"/>
            <p:cNvSpPr>
              <a:spLocks/>
            </p:cNvSpPr>
            <p:nvPr/>
          </p:nvSpPr>
          <p:spPr bwMode="auto">
            <a:xfrm>
              <a:off x="5822950" y="655638"/>
              <a:ext cx="68263" cy="150813"/>
            </a:xfrm>
            <a:custGeom>
              <a:avLst/>
              <a:gdLst>
                <a:gd name="T0" fmla="*/ 2147483647 w 43"/>
                <a:gd name="T1" fmla="*/ 0 h 95"/>
                <a:gd name="T2" fmla="*/ 2147483647 w 43"/>
                <a:gd name="T3" fmla="*/ 0 h 95"/>
                <a:gd name="T4" fmla="*/ 2147483647 w 43"/>
                <a:gd name="T5" fmla="*/ 2147483647 h 95"/>
                <a:gd name="T6" fmla="*/ 2147483647 w 43"/>
                <a:gd name="T7" fmla="*/ 2147483647 h 95"/>
                <a:gd name="T8" fmla="*/ 0 w 43"/>
                <a:gd name="T9" fmla="*/ 2147483647 h 95"/>
                <a:gd name="T10" fmla="*/ 0 w 43"/>
                <a:gd name="T11" fmla="*/ 2147483647 h 95"/>
                <a:gd name="T12" fmla="*/ 2147483647 w 43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95">
                  <a:moveTo>
                    <a:pt x="41" y="0"/>
                  </a:moveTo>
                  <a:lnTo>
                    <a:pt x="43" y="0"/>
                  </a:lnTo>
                  <a:lnTo>
                    <a:pt x="43" y="2"/>
                  </a:lnTo>
                  <a:lnTo>
                    <a:pt x="3" y="95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9" name="Freeform 353"/>
            <p:cNvSpPr>
              <a:spLocks/>
            </p:cNvSpPr>
            <p:nvPr/>
          </p:nvSpPr>
          <p:spPr bwMode="auto">
            <a:xfrm>
              <a:off x="5888038" y="538163"/>
              <a:ext cx="63500" cy="120650"/>
            </a:xfrm>
            <a:custGeom>
              <a:avLst/>
              <a:gdLst>
                <a:gd name="T0" fmla="*/ 2147483647 w 40"/>
                <a:gd name="T1" fmla="*/ 0 h 76"/>
                <a:gd name="T2" fmla="*/ 2147483647 w 40"/>
                <a:gd name="T3" fmla="*/ 0 h 76"/>
                <a:gd name="T4" fmla="*/ 2147483647 w 40"/>
                <a:gd name="T5" fmla="*/ 2147483647 h 76"/>
                <a:gd name="T6" fmla="*/ 2147483647 w 40"/>
                <a:gd name="T7" fmla="*/ 2147483647 h 76"/>
                <a:gd name="T8" fmla="*/ 0 w 40"/>
                <a:gd name="T9" fmla="*/ 2147483647 h 76"/>
                <a:gd name="T10" fmla="*/ 0 w 40"/>
                <a:gd name="T11" fmla="*/ 2147483647 h 76"/>
                <a:gd name="T12" fmla="*/ 2147483647 w 40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76">
                  <a:moveTo>
                    <a:pt x="37" y="0"/>
                  </a:moveTo>
                  <a:lnTo>
                    <a:pt x="40" y="0"/>
                  </a:lnTo>
                  <a:lnTo>
                    <a:pt x="40" y="2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0" name="Freeform 354"/>
            <p:cNvSpPr>
              <a:spLocks/>
            </p:cNvSpPr>
            <p:nvPr/>
          </p:nvSpPr>
          <p:spPr bwMode="auto">
            <a:xfrm>
              <a:off x="5946775" y="439738"/>
              <a:ext cx="58738" cy="101600"/>
            </a:xfrm>
            <a:custGeom>
              <a:avLst/>
              <a:gdLst>
                <a:gd name="T0" fmla="*/ 2147483647 w 37"/>
                <a:gd name="T1" fmla="*/ 0 h 64"/>
                <a:gd name="T2" fmla="*/ 2147483647 w 37"/>
                <a:gd name="T3" fmla="*/ 0 h 64"/>
                <a:gd name="T4" fmla="*/ 2147483647 w 37"/>
                <a:gd name="T5" fmla="*/ 2147483647 h 64"/>
                <a:gd name="T6" fmla="*/ 2147483647 w 37"/>
                <a:gd name="T7" fmla="*/ 2147483647 h 64"/>
                <a:gd name="T8" fmla="*/ 0 w 37"/>
                <a:gd name="T9" fmla="*/ 2147483647 h 64"/>
                <a:gd name="T10" fmla="*/ 0 w 37"/>
                <a:gd name="T11" fmla="*/ 2147483647 h 64"/>
                <a:gd name="T12" fmla="*/ 2147483647 w 37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64">
                  <a:moveTo>
                    <a:pt x="35" y="0"/>
                  </a:moveTo>
                  <a:lnTo>
                    <a:pt x="37" y="0"/>
                  </a:lnTo>
                  <a:lnTo>
                    <a:pt x="37" y="2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1" name="Freeform 355"/>
            <p:cNvSpPr>
              <a:spLocks/>
            </p:cNvSpPr>
            <p:nvPr/>
          </p:nvSpPr>
          <p:spPr bwMode="auto">
            <a:xfrm>
              <a:off x="6002338" y="360363"/>
              <a:ext cx="53975" cy="82550"/>
            </a:xfrm>
            <a:custGeom>
              <a:avLst/>
              <a:gdLst>
                <a:gd name="T0" fmla="*/ 2147483647 w 34"/>
                <a:gd name="T1" fmla="*/ 0 h 52"/>
                <a:gd name="T2" fmla="*/ 2147483647 w 34"/>
                <a:gd name="T3" fmla="*/ 0 h 52"/>
                <a:gd name="T4" fmla="*/ 2147483647 w 34"/>
                <a:gd name="T5" fmla="*/ 2147483647 h 52"/>
                <a:gd name="T6" fmla="*/ 2147483647 w 34"/>
                <a:gd name="T7" fmla="*/ 2147483647 h 52"/>
                <a:gd name="T8" fmla="*/ 0 w 34"/>
                <a:gd name="T9" fmla="*/ 2147483647 h 52"/>
                <a:gd name="T10" fmla="*/ 0 w 34"/>
                <a:gd name="T11" fmla="*/ 2147483647 h 52"/>
                <a:gd name="T12" fmla="*/ 2147483647 w 34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52">
                  <a:moveTo>
                    <a:pt x="32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2" name="Freeform 356"/>
            <p:cNvSpPr>
              <a:spLocks/>
            </p:cNvSpPr>
            <p:nvPr/>
          </p:nvSpPr>
          <p:spPr bwMode="auto">
            <a:xfrm>
              <a:off x="6053138" y="309563"/>
              <a:ext cx="34925" cy="53975"/>
            </a:xfrm>
            <a:custGeom>
              <a:avLst/>
              <a:gdLst>
                <a:gd name="T0" fmla="*/ 2147483647 w 22"/>
                <a:gd name="T1" fmla="*/ 0 h 34"/>
                <a:gd name="T2" fmla="*/ 2147483647 w 22"/>
                <a:gd name="T3" fmla="*/ 0 h 34"/>
                <a:gd name="T4" fmla="*/ 2147483647 w 22"/>
                <a:gd name="T5" fmla="*/ 2147483647 h 34"/>
                <a:gd name="T6" fmla="*/ 2147483647 w 22"/>
                <a:gd name="T7" fmla="*/ 2147483647 h 34"/>
                <a:gd name="T8" fmla="*/ 0 w 22"/>
                <a:gd name="T9" fmla="*/ 2147483647 h 34"/>
                <a:gd name="T10" fmla="*/ 0 w 22"/>
                <a:gd name="T11" fmla="*/ 2147483647 h 34"/>
                <a:gd name="T12" fmla="*/ 2147483647 w 2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34">
                  <a:moveTo>
                    <a:pt x="20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3" name="Freeform 357"/>
            <p:cNvSpPr>
              <a:spLocks/>
            </p:cNvSpPr>
            <p:nvPr/>
          </p:nvSpPr>
          <p:spPr bwMode="auto">
            <a:xfrm>
              <a:off x="1162050" y="1990726"/>
              <a:ext cx="168275" cy="36513"/>
            </a:xfrm>
            <a:custGeom>
              <a:avLst/>
              <a:gdLst>
                <a:gd name="T0" fmla="*/ 0 w 106"/>
                <a:gd name="T1" fmla="*/ 0 h 23"/>
                <a:gd name="T2" fmla="*/ 2147483647 w 106"/>
                <a:gd name="T3" fmla="*/ 0 h 23"/>
                <a:gd name="T4" fmla="*/ 2147483647 w 106"/>
                <a:gd name="T5" fmla="*/ 2147483647 h 23"/>
                <a:gd name="T6" fmla="*/ 2147483647 w 106"/>
                <a:gd name="T7" fmla="*/ 2147483647 h 23"/>
                <a:gd name="T8" fmla="*/ 2147483647 w 106"/>
                <a:gd name="T9" fmla="*/ 2147483647 h 23"/>
                <a:gd name="T10" fmla="*/ 0 w 106"/>
                <a:gd name="T11" fmla="*/ 2147483647 h 23"/>
                <a:gd name="T12" fmla="*/ 0 w 10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23">
                  <a:moveTo>
                    <a:pt x="0" y="0"/>
                  </a:moveTo>
                  <a:lnTo>
                    <a:pt x="2" y="0"/>
                  </a:lnTo>
                  <a:lnTo>
                    <a:pt x="106" y="20"/>
                  </a:lnTo>
                  <a:lnTo>
                    <a:pt x="106" y="23"/>
                  </a:lnTo>
                  <a:lnTo>
                    <a:pt x="103" y="2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4" name="Freeform 358"/>
            <p:cNvSpPr>
              <a:spLocks/>
            </p:cNvSpPr>
            <p:nvPr/>
          </p:nvSpPr>
          <p:spPr bwMode="auto">
            <a:xfrm>
              <a:off x="1325563" y="2022476"/>
              <a:ext cx="207963" cy="71438"/>
            </a:xfrm>
            <a:custGeom>
              <a:avLst/>
              <a:gdLst>
                <a:gd name="T0" fmla="*/ 0 w 131"/>
                <a:gd name="T1" fmla="*/ 0 h 45"/>
                <a:gd name="T2" fmla="*/ 2147483647 w 131"/>
                <a:gd name="T3" fmla="*/ 0 h 45"/>
                <a:gd name="T4" fmla="*/ 2147483647 w 131"/>
                <a:gd name="T5" fmla="*/ 2147483647 h 45"/>
                <a:gd name="T6" fmla="*/ 2147483647 w 131"/>
                <a:gd name="T7" fmla="*/ 2147483647 h 45"/>
                <a:gd name="T8" fmla="*/ 2147483647 w 131"/>
                <a:gd name="T9" fmla="*/ 2147483647 h 45"/>
                <a:gd name="T10" fmla="*/ 0 w 131"/>
                <a:gd name="T11" fmla="*/ 2147483647 h 45"/>
                <a:gd name="T12" fmla="*/ 0 w 131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" h="45">
                  <a:moveTo>
                    <a:pt x="0" y="0"/>
                  </a:moveTo>
                  <a:lnTo>
                    <a:pt x="3" y="0"/>
                  </a:lnTo>
                  <a:lnTo>
                    <a:pt x="131" y="42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5" name="Freeform 359"/>
            <p:cNvSpPr>
              <a:spLocks/>
            </p:cNvSpPr>
            <p:nvPr/>
          </p:nvSpPr>
          <p:spPr bwMode="auto">
            <a:xfrm>
              <a:off x="1530350" y="2089151"/>
              <a:ext cx="146050" cy="66675"/>
            </a:xfrm>
            <a:custGeom>
              <a:avLst/>
              <a:gdLst>
                <a:gd name="T0" fmla="*/ 0 w 92"/>
                <a:gd name="T1" fmla="*/ 0 h 42"/>
                <a:gd name="T2" fmla="*/ 2147483647 w 92"/>
                <a:gd name="T3" fmla="*/ 0 h 42"/>
                <a:gd name="T4" fmla="*/ 2147483647 w 92"/>
                <a:gd name="T5" fmla="*/ 2147483647 h 42"/>
                <a:gd name="T6" fmla="*/ 2147483647 w 92"/>
                <a:gd name="T7" fmla="*/ 2147483647 h 42"/>
                <a:gd name="T8" fmla="*/ 2147483647 w 92"/>
                <a:gd name="T9" fmla="*/ 2147483647 h 42"/>
                <a:gd name="T10" fmla="*/ 0 w 92"/>
                <a:gd name="T11" fmla="*/ 2147483647 h 42"/>
                <a:gd name="T12" fmla="*/ 0 w 92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42">
                  <a:moveTo>
                    <a:pt x="0" y="0"/>
                  </a:moveTo>
                  <a:lnTo>
                    <a:pt x="2" y="0"/>
                  </a:lnTo>
                  <a:lnTo>
                    <a:pt x="92" y="39"/>
                  </a:lnTo>
                  <a:lnTo>
                    <a:pt x="92" y="42"/>
                  </a:lnTo>
                  <a:lnTo>
                    <a:pt x="90" y="4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6" name="Freeform 360"/>
            <p:cNvSpPr>
              <a:spLocks/>
            </p:cNvSpPr>
            <p:nvPr/>
          </p:nvSpPr>
          <p:spPr bwMode="auto">
            <a:xfrm>
              <a:off x="1673225" y="2151063"/>
              <a:ext cx="74613" cy="34925"/>
            </a:xfrm>
            <a:custGeom>
              <a:avLst/>
              <a:gdLst>
                <a:gd name="T0" fmla="*/ 0 w 47"/>
                <a:gd name="T1" fmla="*/ 0 h 22"/>
                <a:gd name="T2" fmla="*/ 2147483647 w 47"/>
                <a:gd name="T3" fmla="*/ 0 h 22"/>
                <a:gd name="T4" fmla="*/ 2147483647 w 47"/>
                <a:gd name="T5" fmla="*/ 2147483647 h 22"/>
                <a:gd name="T6" fmla="*/ 2147483647 w 47"/>
                <a:gd name="T7" fmla="*/ 2147483647 h 22"/>
                <a:gd name="T8" fmla="*/ 2147483647 w 47"/>
                <a:gd name="T9" fmla="*/ 2147483647 h 22"/>
                <a:gd name="T10" fmla="*/ 0 w 47"/>
                <a:gd name="T11" fmla="*/ 2147483647 h 22"/>
                <a:gd name="T12" fmla="*/ 0 w 47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22">
                  <a:moveTo>
                    <a:pt x="0" y="0"/>
                  </a:moveTo>
                  <a:lnTo>
                    <a:pt x="2" y="0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4" y="2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7" name="Freeform 361"/>
            <p:cNvSpPr>
              <a:spLocks/>
            </p:cNvSpPr>
            <p:nvPr/>
          </p:nvSpPr>
          <p:spPr bwMode="auto">
            <a:xfrm>
              <a:off x="1743075" y="2184401"/>
              <a:ext cx="98425" cy="50800"/>
            </a:xfrm>
            <a:custGeom>
              <a:avLst/>
              <a:gdLst>
                <a:gd name="T0" fmla="*/ 0 w 62"/>
                <a:gd name="T1" fmla="*/ 0 h 32"/>
                <a:gd name="T2" fmla="*/ 2147483647 w 62"/>
                <a:gd name="T3" fmla="*/ 0 h 32"/>
                <a:gd name="T4" fmla="*/ 2147483647 w 62"/>
                <a:gd name="T5" fmla="*/ 2147483647 h 32"/>
                <a:gd name="T6" fmla="*/ 2147483647 w 62"/>
                <a:gd name="T7" fmla="*/ 2147483647 h 32"/>
                <a:gd name="T8" fmla="*/ 2147483647 w 62"/>
                <a:gd name="T9" fmla="*/ 2147483647 h 32"/>
                <a:gd name="T10" fmla="*/ 0 w 62"/>
                <a:gd name="T11" fmla="*/ 2147483647 h 32"/>
                <a:gd name="T12" fmla="*/ 0 w 62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32">
                  <a:moveTo>
                    <a:pt x="0" y="0"/>
                  </a:moveTo>
                  <a:lnTo>
                    <a:pt x="3" y="0"/>
                  </a:lnTo>
                  <a:lnTo>
                    <a:pt x="62" y="31"/>
                  </a:lnTo>
                  <a:lnTo>
                    <a:pt x="62" y="32"/>
                  </a:lnTo>
                  <a:lnTo>
                    <a:pt x="59" y="3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8" name="Freeform 362"/>
            <p:cNvSpPr>
              <a:spLocks/>
            </p:cNvSpPr>
            <p:nvPr/>
          </p:nvSpPr>
          <p:spPr bwMode="auto">
            <a:xfrm>
              <a:off x="1836738" y="2233613"/>
              <a:ext cx="139700" cy="76200"/>
            </a:xfrm>
            <a:custGeom>
              <a:avLst/>
              <a:gdLst>
                <a:gd name="T0" fmla="*/ 0 w 88"/>
                <a:gd name="T1" fmla="*/ 0 h 48"/>
                <a:gd name="T2" fmla="*/ 2147483647 w 88"/>
                <a:gd name="T3" fmla="*/ 0 h 48"/>
                <a:gd name="T4" fmla="*/ 2147483647 w 88"/>
                <a:gd name="T5" fmla="*/ 2147483647 h 48"/>
                <a:gd name="T6" fmla="*/ 2147483647 w 88"/>
                <a:gd name="T7" fmla="*/ 2147483647 h 48"/>
                <a:gd name="T8" fmla="*/ 2147483647 w 88"/>
                <a:gd name="T9" fmla="*/ 2147483647 h 48"/>
                <a:gd name="T10" fmla="*/ 0 w 88"/>
                <a:gd name="T11" fmla="*/ 2147483647 h 48"/>
                <a:gd name="T12" fmla="*/ 0 w 88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48">
                  <a:moveTo>
                    <a:pt x="0" y="0"/>
                  </a:moveTo>
                  <a:lnTo>
                    <a:pt x="3" y="0"/>
                  </a:lnTo>
                  <a:lnTo>
                    <a:pt x="88" y="45"/>
                  </a:lnTo>
                  <a:lnTo>
                    <a:pt x="88" y="48"/>
                  </a:lnTo>
                  <a:lnTo>
                    <a:pt x="85" y="4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9" name="Freeform 363"/>
            <p:cNvSpPr>
              <a:spLocks/>
            </p:cNvSpPr>
            <p:nvPr/>
          </p:nvSpPr>
          <p:spPr bwMode="auto">
            <a:xfrm>
              <a:off x="1971675" y="2305051"/>
              <a:ext cx="52388" cy="31750"/>
            </a:xfrm>
            <a:custGeom>
              <a:avLst/>
              <a:gdLst>
                <a:gd name="T0" fmla="*/ 0 w 33"/>
                <a:gd name="T1" fmla="*/ 0 h 20"/>
                <a:gd name="T2" fmla="*/ 2147483647 w 33"/>
                <a:gd name="T3" fmla="*/ 0 h 20"/>
                <a:gd name="T4" fmla="*/ 2147483647 w 33"/>
                <a:gd name="T5" fmla="*/ 2147483647 h 20"/>
                <a:gd name="T6" fmla="*/ 2147483647 w 33"/>
                <a:gd name="T7" fmla="*/ 2147483647 h 20"/>
                <a:gd name="T8" fmla="*/ 2147483647 w 33"/>
                <a:gd name="T9" fmla="*/ 2147483647 h 20"/>
                <a:gd name="T10" fmla="*/ 0 w 33"/>
                <a:gd name="T11" fmla="*/ 2147483647 h 20"/>
                <a:gd name="T12" fmla="*/ 0 w 33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0">
                  <a:moveTo>
                    <a:pt x="0" y="0"/>
                  </a:moveTo>
                  <a:lnTo>
                    <a:pt x="3" y="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0" name="Freeform 364"/>
            <p:cNvSpPr>
              <a:spLocks/>
            </p:cNvSpPr>
            <p:nvPr/>
          </p:nvSpPr>
          <p:spPr bwMode="auto">
            <a:xfrm>
              <a:off x="2020888" y="2330451"/>
              <a:ext cx="25400" cy="19050"/>
            </a:xfrm>
            <a:custGeom>
              <a:avLst/>
              <a:gdLst>
                <a:gd name="T0" fmla="*/ 0 w 16"/>
                <a:gd name="T1" fmla="*/ 0 h 12"/>
                <a:gd name="T2" fmla="*/ 2147483647 w 16"/>
                <a:gd name="T3" fmla="*/ 0 h 12"/>
                <a:gd name="T4" fmla="*/ 2147483647 w 16"/>
                <a:gd name="T5" fmla="*/ 2147483647 h 12"/>
                <a:gd name="T6" fmla="*/ 2147483647 w 16"/>
                <a:gd name="T7" fmla="*/ 2147483647 h 12"/>
                <a:gd name="T8" fmla="*/ 2147483647 w 16"/>
                <a:gd name="T9" fmla="*/ 2147483647 h 12"/>
                <a:gd name="T10" fmla="*/ 0 w 16"/>
                <a:gd name="T11" fmla="*/ 2147483647 h 12"/>
                <a:gd name="T12" fmla="*/ 0 w 16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2" y="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1" name="Freeform 365"/>
            <p:cNvSpPr>
              <a:spLocks/>
            </p:cNvSpPr>
            <p:nvPr/>
          </p:nvSpPr>
          <p:spPr bwMode="auto">
            <a:xfrm>
              <a:off x="2043113" y="2347913"/>
              <a:ext cx="26988" cy="14288"/>
            </a:xfrm>
            <a:custGeom>
              <a:avLst/>
              <a:gdLst>
                <a:gd name="T0" fmla="*/ 0 w 17"/>
                <a:gd name="T1" fmla="*/ 0 h 9"/>
                <a:gd name="T2" fmla="*/ 2147483647 w 17"/>
                <a:gd name="T3" fmla="*/ 0 h 9"/>
                <a:gd name="T4" fmla="*/ 2147483647 w 17"/>
                <a:gd name="T5" fmla="*/ 2147483647 h 9"/>
                <a:gd name="T6" fmla="*/ 2147483647 w 17"/>
                <a:gd name="T7" fmla="*/ 2147483647 h 9"/>
                <a:gd name="T8" fmla="*/ 2147483647 w 17"/>
                <a:gd name="T9" fmla="*/ 2147483647 h 9"/>
                <a:gd name="T10" fmla="*/ 0 w 17"/>
                <a:gd name="T11" fmla="*/ 2147483647 h 9"/>
                <a:gd name="T12" fmla="*/ 0 w 17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2" y="0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2" name="Freeform 366"/>
            <p:cNvSpPr>
              <a:spLocks/>
            </p:cNvSpPr>
            <p:nvPr/>
          </p:nvSpPr>
          <p:spPr bwMode="auto">
            <a:xfrm>
              <a:off x="2063750" y="2359026"/>
              <a:ext cx="47625" cy="28575"/>
            </a:xfrm>
            <a:custGeom>
              <a:avLst/>
              <a:gdLst>
                <a:gd name="T0" fmla="*/ 0 w 30"/>
                <a:gd name="T1" fmla="*/ 0 h 18"/>
                <a:gd name="T2" fmla="*/ 2147483647 w 30"/>
                <a:gd name="T3" fmla="*/ 0 h 18"/>
                <a:gd name="T4" fmla="*/ 2147483647 w 30"/>
                <a:gd name="T5" fmla="*/ 2147483647 h 18"/>
                <a:gd name="T6" fmla="*/ 2147483647 w 30"/>
                <a:gd name="T7" fmla="*/ 2147483647 h 18"/>
                <a:gd name="T8" fmla="*/ 2147483647 w 30"/>
                <a:gd name="T9" fmla="*/ 2147483647 h 18"/>
                <a:gd name="T10" fmla="*/ 0 w 30"/>
                <a:gd name="T11" fmla="*/ 2147483647 h 18"/>
                <a:gd name="T12" fmla="*/ 0 w 30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4" y="0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3" name="Freeform 367"/>
            <p:cNvSpPr>
              <a:spLocks/>
            </p:cNvSpPr>
            <p:nvPr/>
          </p:nvSpPr>
          <p:spPr bwMode="auto">
            <a:xfrm>
              <a:off x="2108200" y="2381251"/>
              <a:ext cx="80963" cy="55563"/>
            </a:xfrm>
            <a:custGeom>
              <a:avLst/>
              <a:gdLst>
                <a:gd name="T0" fmla="*/ 0 w 51"/>
                <a:gd name="T1" fmla="*/ 0 h 35"/>
                <a:gd name="T2" fmla="*/ 2147483647 w 51"/>
                <a:gd name="T3" fmla="*/ 0 h 35"/>
                <a:gd name="T4" fmla="*/ 2147483647 w 51"/>
                <a:gd name="T5" fmla="*/ 2147483647 h 35"/>
                <a:gd name="T6" fmla="*/ 2147483647 w 51"/>
                <a:gd name="T7" fmla="*/ 2147483647 h 35"/>
                <a:gd name="T8" fmla="*/ 2147483647 w 51"/>
                <a:gd name="T9" fmla="*/ 2147483647 h 35"/>
                <a:gd name="T10" fmla="*/ 0 w 51"/>
                <a:gd name="T11" fmla="*/ 2147483647 h 35"/>
                <a:gd name="T12" fmla="*/ 0 w 51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35">
                  <a:moveTo>
                    <a:pt x="0" y="0"/>
                  </a:moveTo>
                  <a:lnTo>
                    <a:pt x="2" y="0"/>
                  </a:lnTo>
                  <a:lnTo>
                    <a:pt x="51" y="31"/>
                  </a:lnTo>
                  <a:lnTo>
                    <a:pt x="51" y="35"/>
                  </a:lnTo>
                  <a:lnTo>
                    <a:pt x="49" y="3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4" name="Freeform 368"/>
            <p:cNvSpPr>
              <a:spLocks/>
            </p:cNvSpPr>
            <p:nvPr/>
          </p:nvSpPr>
          <p:spPr bwMode="auto">
            <a:xfrm>
              <a:off x="2185988" y="2430463"/>
              <a:ext cx="90488" cy="58738"/>
            </a:xfrm>
            <a:custGeom>
              <a:avLst/>
              <a:gdLst>
                <a:gd name="T0" fmla="*/ 0 w 57"/>
                <a:gd name="T1" fmla="*/ 0 h 37"/>
                <a:gd name="T2" fmla="*/ 2147483647 w 57"/>
                <a:gd name="T3" fmla="*/ 0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0 w 57"/>
                <a:gd name="T11" fmla="*/ 2147483647 h 37"/>
                <a:gd name="T12" fmla="*/ 0 w 57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2" y="0"/>
                  </a:lnTo>
                  <a:lnTo>
                    <a:pt x="57" y="34"/>
                  </a:lnTo>
                  <a:lnTo>
                    <a:pt x="57" y="37"/>
                  </a:lnTo>
                  <a:lnTo>
                    <a:pt x="54" y="3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5" name="Freeform 369"/>
            <p:cNvSpPr>
              <a:spLocks/>
            </p:cNvSpPr>
            <p:nvPr/>
          </p:nvSpPr>
          <p:spPr bwMode="auto">
            <a:xfrm>
              <a:off x="2271713" y="2484438"/>
              <a:ext cx="82550" cy="50800"/>
            </a:xfrm>
            <a:custGeom>
              <a:avLst/>
              <a:gdLst>
                <a:gd name="T0" fmla="*/ 0 w 52"/>
                <a:gd name="T1" fmla="*/ 0 h 32"/>
                <a:gd name="T2" fmla="*/ 2147483647 w 52"/>
                <a:gd name="T3" fmla="*/ 0 h 32"/>
                <a:gd name="T4" fmla="*/ 2147483647 w 52"/>
                <a:gd name="T5" fmla="*/ 2147483647 h 32"/>
                <a:gd name="T6" fmla="*/ 2147483647 w 52"/>
                <a:gd name="T7" fmla="*/ 2147483647 h 32"/>
                <a:gd name="T8" fmla="*/ 2147483647 w 52"/>
                <a:gd name="T9" fmla="*/ 2147483647 h 32"/>
                <a:gd name="T10" fmla="*/ 0 w 52"/>
                <a:gd name="T11" fmla="*/ 2147483647 h 32"/>
                <a:gd name="T12" fmla="*/ 0 w 52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2">
                  <a:moveTo>
                    <a:pt x="0" y="0"/>
                  </a:moveTo>
                  <a:lnTo>
                    <a:pt x="3" y="0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6" name="Freeform 370"/>
            <p:cNvSpPr>
              <a:spLocks/>
            </p:cNvSpPr>
            <p:nvPr/>
          </p:nvSpPr>
          <p:spPr bwMode="auto">
            <a:xfrm>
              <a:off x="2351088" y="2533651"/>
              <a:ext cx="138113" cy="90488"/>
            </a:xfrm>
            <a:custGeom>
              <a:avLst/>
              <a:gdLst>
                <a:gd name="T0" fmla="*/ 0 w 87"/>
                <a:gd name="T1" fmla="*/ 0 h 57"/>
                <a:gd name="T2" fmla="*/ 2147483647 w 87"/>
                <a:gd name="T3" fmla="*/ 0 h 57"/>
                <a:gd name="T4" fmla="*/ 2147483647 w 87"/>
                <a:gd name="T5" fmla="*/ 2147483647 h 57"/>
                <a:gd name="T6" fmla="*/ 2147483647 w 87"/>
                <a:gd name="T7" fmla="*/ 2147483647 h 57"/>
                <a:gd name="T8" fmla="*/ 2147483647 w 87"/>
                <a:gd name="T9" fmla="*/ 2147483647 h 57"/>
                <a:gd name="T10" fmla="*/ 0 w 87"/>
                <a:gd name="T11" fmla="*/ 2147483647 h 57"/>
                <a:gd name="T12" fmla="*/ 0 w 87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57">
                  <a:moveTo>
                    <a:pt x="0" y="0"/>
                  </a:moveTo>
                  <a:lnTo>
                    <a:pt x="2" y="0"/>
                  </a:lnTo>
                  <a:lnTo>
                    <a:pt x="87" y="55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7" name="Freeform 371"/>
            <p:cNvSpPr>
              <a:spLocks/>
            </p:cNvSpPr>
            <p:nvPr/>
          </p:nvSpPr>
          <p:spPr bwMode="auto">
            <a:xfrm>
              <a:off x="2486025" y="2620963"/>
              <a:ext cx="15875" cy="11113"/>
            </a:xfrm>
            <a:custGeom>
              <a:avLst/>
              <a:gdLst>
                <a:gd name="T0" fmla="*/ 0 w 10"/>
                <a:gd name="T1" fmla="*/ 0 h 7"/>
                <a:gd name="T2" fmla="*/ 2147483647 w 10"/>
                <a:gd name="T3" fmla="*/ 0 h 7"/>
                <a:gd name="T4" fmla="*/ 2147483647 w 10"/>
                <a:gd name="T5" fmla="*/ 2147483647 h 7"/>
                <a:gd name="T6" fmla="*/ 2147483647 w 10"/>
                <a:gd name="T7" fmla="*/ 2147483647 h 7"/>
                <a:gd name="T8" fmla="*/ 2147483647 w 10"/>
                <a:gd name="T9" fmla="*/ 2147483647 h 7"/>
                <a:gd name="T10" fmla="*/ 0 w 10"/>
                <a:gd name="T11" fmla="*/ 2147483647 h 7"/>
                <a:gd name="T12" fmla="*/ 0 w 10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2" y="0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8" name="Freeform 372"/>
            <p:cNvSpPr>
              <a:spLocks/>
            </p:cNvSpPr>
            <p:nvPr/>
          </p:nvSpPr>
          <p:spPr bwMode="auto">
            <a:xfrm>
              <a:off x="2497138" y="2628901"/>
              <a:ext cx="15875" cy="12700"/>
            </a:xfrm>
            <a:custGeom>
              <a:avLst/>
              <a:gdLst>
                <a:gd name="T0" fmla="*/ 0 w 10"/>
                <a:gd name="T1" fmla="*/ 0 h 8"/>
                <a:gd name="T2" fmla="*/ 2147483647 w 10"/>
                <a:gd name="T3" fmla="*/ 0 h 8"/>
                <a:gd name="T4" fmla="*/ 2147483647 w 10"/>
                <a:gd name="T5" fmla="*/ 2147483647 h 8"/>
                <a:gd name="T6" fmla="*/ 2147483647 w 10"/>
                <a:gd name="T7" fmla="*/ 2147483647 h 8"/>
                <a:gd name="T8" fmla="*/ 2147483647 w 10"/>
                <a:gd name="T9" fmla="*/ 2147483647 h 8"/>
                <a:gd name="T10" fmla="*/ 0 w 10"/>
                <a:gd name="T11" fmla="*/ 2147483647 h 8"/>
                <a:gd name="T12" fmla="*/ 0 w 10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9" name="Freeform 373"/>
            <p:cNvSpPr>
              <a:spLocks/>
            </p:cNvSpPr>
            <p:nvPr/>
          </p:nvSpPr>
          <p:spPr bwMode="auto">
            <a:xfrm>
              <a:off x="2509838" y="2636838"/>
              <a:ext cx="14288" cy="12700"/>
            </a:xfrm>
            <a:custGeom>
              <a:avLst/>
              <a:gdLst>
                <a:gd name="T0" fmla="*/ 0 w 9"/>
                <a:gd name="T1" fmla="*/ 0 h 8"/>
                <a:gd name="T2" fmla="*/ 2147483647 w 9"/>
                <a:gd name="T3" fmla="*/ 0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0 w 9"/>
                <a:gd name="T11" fmla="*/ 2147483647 h 8"/>
                <a:gd name="T12" fmla="*/ 0 w 9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2" y="0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0" name="Freeform 374"/>
            <p:cNvSpPr>
              <a:spLocks/>
            </p:cNvSpPr>
            <p:nvPr/>
          </p:nvSpPr>
          <p:spPr bwMode="auto">
            <a:xfrm>
              <a:off x="2520950" y="2646363"/>
              <a:ext cx="82550" cy="55563"/>
            </a:xfrm>
            <a:custGeom>
              <a:avLst/>
              <a:gdLst>
                <a:gd name="T0" fmla="*/ 0 w 52"/>
                <a:gd name="T1" fmla="*/ 0 h 35"/>
                <a:gd name="T2" fmla="*/ 2147483647 w 52"/>
                <a:gd name="T3" fmla="*/ 0 h 35"/>
                <a:gd name="T4" fmla="*/ 2147483647 w 52"/>
                <a:gd name="T5" fmla="*/ 2147483647 h 35"/>
                <a:gd name="T6" fmla="*/ 2147483647 w 52"/>
                <a:gd name="T7" fmla="*/ 2147483647 h 35"/>
                <a:gd name="T8" fmla="*/ 2147483647 w 52"/>
                <a:gd name="T9" fmla="*/ 2147483647 h 35"/>
                <a:gd name="T10" fmla="*/ 0 w 52"/>
                <a:gd name="T11" fmla="*/ 2147483647 h 35"/>
                <a:gd name="T12" fmla="*/ 0 w 52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5">
                  <a:moveTo>
                    <a:pt x="0" y="0"/>
                  </a:moveTo>
                  <a:lnTo>
                    <a:pt x="2" y="0"/>
                  </a:lnTo>
                  <a:lnTo>
                    <a:pt x="52" y="32"/>
                  </a:lnTo>
                  <a:lnTo>
                    <a:pt x="52" y="35"/>
                  </a:lnTo>
                  <a:lnTo>
                    <a:pt x="50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1" name="Freeform 375"/>
            <p:cNvSpPr>
              <a:spLocks/>
            </p:cNvSpPr>
            <p:nvPr/>
          </p:nvSpPr>
          <p:spPr bwMode="auto">
            <a:xfrm>
              <a:off x="2600325" y="2697163"/>
              <a:ext cx="53975" cy="38100"/>
            </a:xfrm>
            <a:custGeom>
              <a:avLst/>
              <a:gdLst>
                <a:gd name="T0" fmla="*/ 0 w 34"/>
                <a:gd name="T1" fmla="*/ 0 h 24"/>
                <a:gd name="T2" fmla="*/ 2147483647 w 34"/>
                <a:gd name="T3" fmla="*/ 0 h 24"/>
                <a:gd name="T4" fmla="*/ 2147483647 w 34"/>
                <a:gd name="T5" fmla="*/ 2147483647 h 24"/>
                <a:gd name="T6" fmla="*/ 2147483647 w 34"/>
                <a:gd name="T7" fmla="*/ 2147483647 h 24"/>
                <a:gd name="T8" fmla="*/ 2147483647 w 34"/>
                <a:gd name="T9" fmla="*/ 2147483647 h 24"/>
                <a:gd name="T10" fmla="*/ 0 w 34"/>
                <a:gd name="T11" fmla="*/ 2147483647 h 24"/>
                <a:gd name="T12" fmla="*/ 0 w 3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4">
                  <a:moveTo>
                    <a:pt x="0" y="0"/>
                  </a:moveTo>
                  <a:lnTo>
                    <a:pt x="2" y="0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2" name="Freeform 376"/>
            <p:cNvSpPr>
              <a:spLocks/>
            </p:cNvSpPr>
            <p:nvPr/>
          </p:nvSpPr>
          <p:spPr bwMode="auto">
            <a:xfrm>
              <a:off x="2651125" y="2732088"/>
              <a:ext cx="22225" cy="17463"/>
            </a:xfrm>
            <a:custGeom>
              <a:avLst/>
              <a:gdLst>
                <a:gd name="T0" fmla="*/ 0 w 14"/>
                <a:gd name="T1" fmla="*/ 0 h 11"/>
                <a:gd name="T2" fmla="*/ 2147483647 w 14"/>
                <a:gd name="T3" fmla="*/ 0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2147483647 w 14"/>
                <a:gd name="T9" fmla="*/ 2147483647 h 11"/>
                <a:gd name="T10" fmla="*/ 0 w 14"/>
                <a:gd name="T11" fmla="*/ 2147483647 h 11"/>
                <a:gd name="T12" fmla="*/ 0 w 1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2" y="0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3" name="Freeform 377"/>
            <p:cNvSpPr>
              <a:spLocks/>
            </p:cNvSpPr>
            <p:nvPr/>
          </p:nvSpPr>
          <p:spPr bwMode="auto">
            <a:xfrm>
              <a:off x="2668588" y="2744788"/>
              <a:ext cx="33338" cy="22225"/>
            </a:xfrm>
            <a:custGeom>
              <a:avLst/>
              <a:gdLst>
                <a:gd name="T0" fmla="*/ 0 w 21"/>
                <a:gd name="T1" fmla="*/ 0 h 14"/>
                <a:gd name="T2" fmla="*/ 2147483647 w 21"/>
                <a:gd name="T3" fmla="*/ 0 h 14"/>
                <a:gd name="T4" fmla="*/ 2147483647 w 21"/>
                <a:gd name="T5" fmla="*/ 2147483647 h 14"/>
                <a:gd name="T6" fmla="*/ 2147483647 w 21"/>
                <a:gd name="T7" fmla="*/ 2147483647 h 14"/>
                <a:gd name="T8" fmla="*/ 2147483647 w 21"/>
                <a:gd name="T9" fmla="*/ 2147483647 h 14"/>
                <a:gd name="T10" fmla="*/ 0 w 21"/>
                <a:gd name="T11" fmla="*/ 2147483647 h 14"/>
                <a:gd name="T12" fmla="*/ 0 w 21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4">
                  <a:moveTo>
                    <a:pt x="0" y="0"/>
                  </a:moveTo>
                  <a:lnTo>
                    <a:pt x="3" y="0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4" name="Freeform 378"/>
            <p:cNvSpPr>
              <a:spLocks/>
            </p:cNvSpPr>
            <p:nvPr/>
          </p:nvSpPr>
          <p:spPr bwMode="auto">
            <a:xfrm>
              <a:off x="2698750" y="2762251"/>
              <a:ext cx="168275" cy="115888"/>
            </a:xfrm>
            <a:custGeom>
              <a:avLst/>
              <a:gdLst>
                <a:gd name="T0" fmla="*/ 0 w 106"/>
                <a:gd name="T1" fmla="*/ 0 h 73"/>
                <a:gd name="T2" fmla="*/ 2147483647 w 106"/>
                <a:gd name="T3" fmla="*/ 0 h 73"/>
                <a:gd name="T4" fmla="*/ 2147483647 w 106"/>
                <a:gd name="T5" fmla="*/ 2147483647 h 73"/>
                <a:gd name="T6" fmla="*/ 2147483647 w 106"/>
                <a:gd name="T7" fmla="*/ 2147483647 h 73"/>
                <a:gd name="T8" fmla="*/ 2147483647 w 106"/>
                <a:gd name="T9" fmla="*/ 2147483647 h 73"/>
                <a:gd name="T10" fmla="*/ 0 w 106"/>
                <a:gd name="T11" fmla="*/ 2147483647 h 73"/>
                <a:gd name="T12" fmla="*/ 0 w 106"/>
                <a:gd name="T13" fmla="*/ 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73">
                  <a:moveTo>
                    <a:pt x="0" y="0"/>
                  </a:moveTo>
                  <a:lnTo>
                    <a:pt x="2" y="0"/>
                  </a:lnTo>
                  <a:lnTo>
                    <a:pt x="106" y="71"/>
                  </a:lnTo>
                  <a:lnTo>
                    <a:pt x="106" y="73"/>
                  </a:lnTo>
                  <a:lnTo>
                    <a:pt x="102" y="7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5" name="Freeform 379"/>
            <p:cNvSpPr>
              <a:spLocks/>
            </p:cNvSpPr>
            <p:nvPr/>
          </p:nvSpPr>
          <p:spPr bwMode="auto">
            <a:xfrm>
              <a:off x="2860675" y="2874963"/>
              <a:ext cx="74613" cy="55563"/>
            </a:xfrm>
            <a:custGeom>
              <a:avLst/>
              <a:gdLst>
                <a:gd name="T0" fmla="*/ 0 w 47"/>
                <a:gd name="T1" fmla="*/ 0 h 35"/>
                <a:gd name="T2" fmla="*/ 2147483647 w 47"/>
                <a:gd name="T3" fmla="*/ 0 h 35"/>
                <a:gd name="T4" fmla="*/ 2147483647 w 47"/>
                <a:gd name="T5" fmla="*/ 2147483647 h 35"/>
                <a:gd name="T6" fmla="*/ 2147483647 w 47"/>
                <a:gd name="T7" fmla="*/ 2147483647 h 35"/>
                <a:gd name="T8" fmla="*/ 2147483647 w 47"/>
                <a:gd name="T9" fmla="*/ 2147483647 h 35"/>
                <a:gd name="T10" fmla="*/ 0 w 47"/>
                <a:gd name="T11" fmla="*/ 2147483647 h 35"/>
                <a:gd name="T12" fmla="*/ 0 w 47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5">
                  <a:moveTo>
                    <a:pt x="0" y="0"/>
                  </a:moveTo>
                  <a:lnTo>
                    <a:pt x="4" y="0"/>
                  </a:lnTo>
                  <a:lnTo>
                    <a:pt x="47" y="32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6" name="Freeform 380"/>
            <p:cNvSpPr>
              <a:spLocks/>
            </p:cNvSpPr>
            <p:nvPr/>
          </p:nvSpPr>
          <p:spPr bwMode="auto">
            <a:xfrm>
              <a:off x="2932113" y="2925763"/>
              <a:ext cx="23813" cy="15875"/>
            </a:xfrm>
            <a:custGeom>
              <a:avLst/>
              <a:gdLst>
                <a:gd name="T0" fmla="*/ 0 w 15"/>
                <a:gd name="T1" fmla="*/ 0 h 10"/>
                <a:gd name="T2" fmla="*/ 2147483647 w 15"/>
                <a:gd name="T3" fmla="*/ 0 h 10"/>
                <a:gd name="T4" fmla="*/ 2147483647 w 15"/>
                <a:gd name="T5" fmla="*/ 2147483647 h 10"/>
                <a:gd name="T6" fmla="*/ 2147483647 w 15"/>
                <a:gd name="T7" fmla="*/ 2147483647 h 10"/>
                <a:gd name="T8" fmla="*/ 2147483647 w 15"/>
                <a:gd name="T9" fmla="*/ 2147483647 h 10"/>
                <a:gd name="T10" fmla="*/ 0 w 15"/>
                <a:gd name="T11" fmla="*/ 2147483647 h 10"/>
                <a:gd name="T12" fmla="*/ 0 w 15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2" y="0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7" name="Freeform 381"/>
            <p:cNvSpPr>
              <a:spLocks/>
            </p:cNvSpPr>
            <p:nvPr/>
          </p:nvSpPr>
          <p:spPr bwMode="auto">
            <a:xfrm>
              <a:off x="2949575" y="2938463"/>
              <a:ext cx="25400" cy="17463"/>
            </a:xfrm>
            <a:custGeom>
              <a:avLst/>
              <a:gdLst>
                <a:gd name="T0" fmla="*/ 0 w 16"/>
                <a:gd name="T1" fmla="*/ 0 h 11"/>
                <a:gd name="T2" fmla="*/ 2147483647 w 16"/>
                <a:gd name="T3" fmla="*/ 0 h 11"/>
                <a:gd name="T4" fmla="*/ 2147483647 w 16"/>
                <a:gd name="T5" fmla="*/ 2147483647 h 11"/>
                <a:gd name="T6" fmla="*/ 2147483647 w 16"/>
                <a:gd name="T7" fmla="*/ 2147483647 h 11"/>
                <a:gd name="T8" fmla="*/ 2147483647 w 16"/>
                <a:gd name="T9" fmla="*/ 2147483647 h 11"/>
                <a:gd name="T10" fmla="*/ 0 w 16"/>
                <a:gd name="T11" fmla="*/ 2147483647 h 11"/>
                <a:gd name="T12" fmla="*/ 0 w 16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1">
                  <a:moveTo>
                    <a:pt x="0" y="0"/>
                  </a:moveTo>
                  <a:lnTo>
                    <a:pt x="4" y="0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8" name="Freeform 382"/>
            <p:cNvSpPr>
              <a:spLocks/>
            </p:cNvSpPr>
            <p:nvPr/>
          </p:nvSpPr>
          <p:spPr bwMode="auto">
            <a:xfrm>
              <a:off x="2971800" y="2952751"/>
              <a:ext cx="28575" cy="23813"/>
            </a:xfrm>
            <a:custGeom>
              <a:avLst/>
              <a:gdLst>
                <a:gd name="T0" fmla="*/ 0 w 18"/>
                <a:gd name="T1" fmla="*/ 0 h 15"/>
                <a:gd name="T2" fmla="*/ 2147483647 w 18"/>
                <a:gd name="T3" fmla="*/ 0 h 15"/>
                <a:gd name="T4" fmla="*/ 2147483647 w 18"/>
                <a:gd name="T5" fmla="*/ 2147483647 h 15"/>
                <a:gd name="T6" fmla="*/ 2147483647 w 18"/>
                <a:gd name="T7" fmla="*/ 2147483647 h 15"/>
                <a:gd name="T8" fmla="*/ 2147483647 w 18"/>
                <a:gd name="T9" fmla="*/ 2147483647 h 15"/>
                <a:gd name="T10" fmla="*/ 0 w 18"/>
                <a:gd name="T11" fmla="*/ 2147483647 h 15"/>
                <a:gd name="T12" fmla="*/ 0 w 18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5">
                  <a:moveTo>
                    <a:pt x="0" y="0"/>
                  </a:moveTo>
                  <a:lnTo>
                    <a:pt x="2" y="0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9" name="Freeform 383"/>
            <p:cNvSpPr>
              <a:spLocks/>
            </p:cNvSpPr>
            <p:nvPr/>
          </p:nvSpPr>
          <p:spPr bwMode="auto">
            <a:xfrm>
              <a:off x="2997200" y="2970213"/>
              <a:ext cx="217488" cy="152400"/>
            </a:xfrm>
            <a:custGeom>
              <a:avLst/>
              <a:gdLst>
                <a:gd name="T0" fmla="*/ 0 w 137"/>
                <a:gd name="T1" fmla="*/ 0 h 96"/>
                <a:gd name="T2" fmla="*/ 2147483647 w 137"/>
                <a:gd name="T3" fmla="*/ 0 h 96"/>
                <a:gd name="T4" fmla="*/ 2147483647 w 137"/>
                <a:gd name="T5" fmla="*/ 2147483647 h 96"/>
                <a:gd name="T6" fmla="*/ 2147483647 w 137"/>
                <a:gd name="T7" fmla="*/ 2147483647 h 96"/>
                <a:gd name="T8" fmla="*/ 2147483647 w 137"/>
                <a:gd name="T9" fmla="*/ 2147483647 h 96"/>
                <a:gd name="T10" fmla="*/ 0 w 137"/>
                <a:gd name="T11" fmla="*/ 2147483647 h 96"/>
                <a:gd name="T12" fmla="*/ 0 w 137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96">
                  <a:moveTo>
                    <a:pt x="0" y="0"/>
                  </a:moveTo>
                  <a:lnTo>
                    <a:pt x="2" y="0"/>
                  </a:lnTo>
                  <a:lnTo>
                    <a:pt x="137" y="94"/>
                  </a:lnTo>
                  <a:lnTo>
                    <a:pt x="137" y="96"/>
                  </a:lnTo>
                  <a:lnTo>
                    <a:pt x="134" y="9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0" name="Freeform 384"/>
            <p:cNvSpPr>
              <a:spLocks/>
            </p:cNvSpPr>
            <p:nvPr/>
          </p:nvSpPr>
          <p:spPr bwMode="auto">
            <a:xfrm>
              <a:off x="3209925" y="3119438"/>
              <a:ext cx="169863" cy="120650"/>
            </a:xfrm>
            <a:custGeom>
              <a:avLst/>
              <a:gdLst>
                <a:gd name="T0" fmla="*/ 0 w 107"/>
                <a:gd name="T1" fmla="*/ 0 h 76"/>
                <a:gd name="T2" fmla="*/ 2147483647 w 107"/>
                <a:gd name="T3" fmla="*/ 0 h 76"/>
                <a:gd name="T4" fmla="*/ 2147483647 w 107"/>
                <a:gd name="T5" fmla="*/ 2147483647 h 76"/>
                <a:gd name="T6" fmla="*/ 2147483647 w 107"/>
                <a:gd name="T7" fmla="*/ 2147483647 h 76"/>
                <a:gd name="T8" fmla="*/ 2147483647 w 107"/>
                <a:gd name="T9" fmla="*/ 2147483647 h 76"/>
                <a:gd name="T10" fmla="*/ 0 w 107"/>
                <a:gd name="T11" fmla="*/ 2147483647 h 76"/>
                <a:gd name="T12" fmla="*/ 0 w 107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76">
                  <a:moveTo>
                    <a:pt x="0" y="0"/>
                  </a:moveTo>
                  <a:lnTo>
                    <a:pt x="3" y="0"/>
                  </a:lnTo>
                  <a:lnTo>
                    <a:pt x="107" y="75"/>
                  </a:lnTo>
                  <a:lnTo>
                    <a:pt x="107" y="76"/>
                  </a:lnTo>
                  <a:lnTo>
                    <a:pt x="104" y="7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1" name="Freeform 385"/>
            <p:cNvSpPr>
              <a:spLocks/>
            </p:cNvSpPr>
            <p:nvPr/>
          </p:nvSpPr>
          <p:spPr bwMode="auto">
            <a:xfrm>
              <a:off x="3375025" y="3238501"/>
              <a:ext cx="168275" cy="120650"/>
            </a:xfrm>
            <a:custGeom>
              <a:avLst/>
              <a:gdLst>
                <a:gd name="T0" fmla="*/ 0 w 106"/>
                <a:gd name="T1" fmla="*/ 0 h 76"/>
                <a:gd name="T2" fmla="*/ 2147483647 w 106"/>
                <a:gd name="T3" fmla="*/ 0 h 76"/>
                <a:gd name="T4" fmla="*/ 2147483647 w 106"/>
                <a:gd name="T5" fmla="*/ 2147483647 h 76"/>
                <a:gd name="T6" fmla="*/ 2147483647 w 106"/>
                <a:gd name="T7" fmla="*/ 2147483647 h 76"/>
                <a:gd name="T8" fmla="*/ 2147483647 w 106"/>
                <a:gd name="T9" fmla="*/ 2147483647 h 76"/>
                <a:gd name="T10" fmla="*/ 0 w 106"/>
                <a:gd name="T11" fmla="*/ 2147483647 h 76"/>
                <a:gd name="T12" fmla="*/ 0 w 106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76">
                  <a:moveTo>
                    <a:pt x="0" y="0"/>
                  </a:moveTo>
                  <a:lnTo>
                    <a:pt x="3" y="0"/>
                  </a:lnTo>
                  <a:lnTo>
                    <a:pt x="106" y="74"/>
                  </a:lnTo>
                  <a:lnTo>
                    <a:pt x="106" y="76"/>
                  </a:lnTo>
                  <a:lnTo>
                    <a:pt x="104" y="7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2" name="Freeform 386"/>
            <p:cNvSpPr>
              <a:spLocks/>
            </p:cNvSpPr>
            <p:nvPr/>
          </p:nvSpPr>
          <p:spPr bwMode="auto">
            <a:xfrm>
              <a:off x="3540125" y="3355976"/>
              <a:ext cx="138113" cy="100013"/>
            </a:xfrm>
            <a:custGeom>
              <a:avLst/>
              <a:gdLst>
                <a:gd name="T0" fmla="*/ 0 w 87"/>
                <a:gd name="T1" fmla="*/ 0 h 63"/>
                <a:gd name="T2" fmla="*/ 2147483647 w 87"/>
                <a:gd name="T3" fmla="*/ 0 h 63"/>
                <a:gd name="T4" fmla="*/ 2147483647 w 87"/>
                <a:gd name="T5" fmla="*/ 2147483647 h 63"/>
                <a:gd name="T6" fmla="*/ 2147483647 w 87"/>
                <a:gd name="T7" fmla="*/ 2147483647 h 63"/>
                <a:gd name="T8" fmla="*/ 2147483647 w 87"/>
                <a:gd name="T9" fmla="*/ 2147483647 h 63"/>
                <a:gd name="T10" fmla="*/ 0 w 87"/>
                <a:gd name="T11" fmla="*/ 2147483647 h 63"/>
                <a:gd name="T12" fmla="*/ 0 w 8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63">
                  <a:moveTo>
                    <a:pt x="0" y="0"/>
                  </a:moveTo>
                  <a:lnTo>
                    <a:pt x="2" y="0"/>
                  </a:lnTo>
                  <a:lnTo>
                    <a:pt x="87" y="61"/>
                  </a:lnTo>
                  <a:lnTo>
                    <a:pt x="87" y="63"/>
                  </a:lnTo>
                  <a:lnTo>
                    <a:pt x="85" y="6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3" name="Freeform 387"/>
            <p:cNvSpPr>
              <a:spLocks/>
            </p:cNvSpPr>
            <p:nvPr/>
          </p:nvSpPr>
          <p:spPr bwMode="auto">
            <a:xfrm>
              <a:off x="3675063" y="3452813"/>
              <a:ext cx="214313" cy="157163"/>
            </a:xfrm>
            <a:custGeom>
              <a:avLst/>
              <a:gdLst>
                <a:gd name="T0" fmla="*/ 0 w 135"/>
                <a:gd name="T1" fmla="*/ 0 h 99"/>
                <a:gd name="T2" fmla="*/ 2147483647 w 135"/>
                <a:gd name="T3" fmla="*/ 0 h 99"/>
                <a:gd name="T4" fmla="*/ 2147483647 w 135"/>
                <a:gd name="T5" fmla="*/ 2147483647 h 99"/>
                <a:gd name="T6" fmla="*/ 2147483647 w 135"/>
                <a:gd name="T7" fmla="*/ 2147483647 h 99"/>
                <a:gd name="T8" fmla="*/ 2147483647 w 135"/>
                <a:gd name="T9" fmla="*/ 2147483647 h 99"/>
                <a:gd name="T10" fmla="*/ 0 w 135"/>
                <a:gd name="T11" fmla="*/ 2147483647 h 99"/>
                <a:gd name="T12" fmla="*/ 0 w 135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99">
                  <a:moveTo>
                    <a:pt x="0" y="0"/>
                  </a:moveTo>
                  <a:lnTo>
                    <a:pt x="2" y="0"/>
                  </a:lnTo>
                  <a:lnTo>
                    <a:pt x="135" y="96"/>
                  </a:lnTo>
                  <a:lnTo>
                    <a:pt x="135" y="99"/>
                  </a:lnTo>
                  <a:lnTo>
                    <a:pt x="133" y="9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4" name="Freeform 388"/>
            <p:cNvSpPr>
              <a:spLocks/>
            </p:cNvSpPr>
            <p:nvPr/>
          </p:nvSpPr>
          <p:spPr bwMode="auto">
            <a:xfrm>
              <a:off x="3886200" y="3605213"/>
              <a:ext cx="168275" cy="125413"/>
            </a:xfrm>
            <a:custGeom>
              <a:avLst/>
              <a:gdLst>
                <a:gd name="T0" fmla="*/ 0 w 106"/>
                <a:gd name="T1" fmla="*/ 0 h 79"/>
                <a:gd name="T2" fmla="*/ 2147483647 w 106"/>
                <a:gd name="T3" fmla="*/ 0 h 79"/>
                <a:gd name="T4" fmla="*/ 2147483647 w 106"/>
                <a:gd name="T5" fmla="*/ 2147483647 h 79"/>
                <a:gd name="T6" fmla="*/ 2147483647 w 106"/>
                <a:gd name="T7" fmla="*/ 2147483647 h 79"/>
                <a:gd name="T8" fmla="*/ 2147483647 w 106"/>
                <a:gd name="T9" fmla="*/ 2147483647 h 79"/>
                <a:gd name="T10" fmla="*/ 0 w 106"/>
                <a:gd name="T11" fmla="*/ 2147483647 h 79"/>
                <a:gd name="T12" fmla="*/ 0 w 106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79">
                  <a:moveTo>
                    <a:pt x="0" y="0"/>
                  </a:moveTo>
                  <a:lnTo>
                    <a:pt x="2" y="0"/>
                  </a:lnTo>
                  <a:lnTo>
                    <a:pt x="106" y="76"/>
                  </a:lnTo>
                  <a:lnTo>
                    <a:pt x="106" y="79"/>
                  </a:lnTo>
                  <a:lnTo>
                    <a:pt x="103" y="7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5" name="Freeform 389"/>
            <p:cNvSpPr>
              <a:spLocks/>
            </p:cNvSpPr>
            <p:nvPr/>
          </p:nvSpPr>
          <p:spPr bwMode="auto">
            <a:xfrm>
              <a:off x="4049713" y="3725863"/>
              <a:ext cx="139700" cy="101600"/>
            </a:xfrm>
            <a:custGeom>
              <a:avLst/>
              <a:gdLst>
                <a:gd name="T0" fmla="*/ 0 w 88"/>
                <a:gd name="T1" fmla="*/ 0 h 64"/>
                <a:gd name="T2" fmla="*/ 2147483647 w 88"/>
                <a:gd name="T3" fmla="*/ 0 h 64"/>
                <a:gd name="T4" fmla="*/ 2147483647 w 88"/>
                <a:gd name="T5" fmla="*/ 2147483647 h 64"/>
                <a:gd name="T6" fmla="*/ 2147483647 w 88"/>
                <a:gd name="T7" fmla="*/ 2147483647 h 64"/>
                <a:gd name="T8" fmla="*/ 2147483647 w 88"/>
                <a:gd name="T9" fmla="*/ 2147483647 h 64"/>
                <a:gd name="T10" fmla="*/ 0 w 88"/>
                <a:gd name="T11" fmla="*/ 2147483647 h 64"/>
                <a:gd name="T12" fmla="*/ 0 w 88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64">
                  <a:moveTo>
                    <a:pt x="0" y="0"/>
                  </a:moveTo>
                  <a:lnTo>
                    <a:pt x="3" y="0"/>
                  </a:lnTo>
                  <a:lnTo>
                    <a:pt x="88" y="61"/>
                  </a:lnTo>
                  <a:lnTo>
                    <a:pt x="88" y="64"/>
                  </a:lnTo>
                  <a:lnTo>
                    <a:pt x="85" y="6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6" name="Freeform 390"/>
            <p:cNvSpPr>
              <a:spLocks/>
            </p:cNvSpPr>
            <p:nvPr/>
          </p:nvSpPr>
          <p:spPr bwMode="auto">
            <a:xfrm>
              <a:off x="4184650" y="3822701"/>
              <a:ext cx="217488" cy="158750"/>
            </a:xfrm>
            <a:custGeom>
              <a:avLst/>
              <a:gdLst>
                <a:gd name="T0" fmla="*/ 0 w 137"/>
                <a:gd name="T1" fmla="*/ 0 h 100"/>
                <a:gd name="T2" fmla="*/ 2147483647 w 137"/>
                <a:gd name="T3" fmla="*/ 0 h 100"/>
                <a:gd name="T4" fmla="*/ 2147483647 w 137"/>
                <a:gd name="T5" fmla="*/ 2147483647 h 100"/>
                <a:gd name="T6" fmla="*/ 2147483647 w 137"/>
                <a:gd name="T7" fmla="*/ 2147483647 h 100"/>
                <a:gd name="T8" fmla="*/ 2147483647 w 137"/>
                <a:gd name="T9" fmla="*/ 2147483647 h 100"/>
                <a:gd name="T10" fmla="*/ 0 w 137"/>
                <a:gd name="T11" fmla="*/ 2147483647 h 100"/>
                <a:gd name="T12" fmla="*/ 0 w 137"/>
                <a:gd name="T13" fmla="*/ 0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100">
                  <a:moveTo>
                    <a:pt x="0" y="0"/>
                  </a:moveTo>
                  <a:lnTo>
                    <a:pt x="3" y="0"/>
                  </a:lnTo>
                  <a:lnTo>
                    <a:pt x="137" y="98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7" name="Freeform 391"/>
            <p:cNvSpPr>
              <a:spLocks/>
            </p:cNvSpPr>
            <p:nvPr/>
          </p:nvSpPr>
          <p:spPr bwMode="auto">
            <a:xfrm>
              <a:off x="4397375" y="3978276"/>
              <a:ext cx="134938" cy="100013"/>
            </a:xfrm>
            <a:custGeom>
              <a:avLst/>
              <a:gdLst>
                <a:gd name="T0" fmla="*/ 0 w 85"/>
                <a:gd name="T1" fmla="*/ 0 h 63"/>
                <a:gd name="T2" fmla="*/ 2147483647 w 85"/>
                <a:gd name="T3" fmla="*/ 0 h 63"/>
                <a:gd name="T4" fmla="*/ 2147483647 w 85"/>
                <a:gd name="T5" fmla="*/ 2147483647 h 63"/>
                <a:gd name="T6" fmla="*/ 2147483647 w 85"/>
                <a:gd name="T7" fmla="*/ 2147483647 h 63"/>
                <a:gd name="T8" fmla="*/ 2147483647 w 85"/>
                <a:gd name="T9" fmla="*/ 2147483647 h 63"/>
                <a:gd name="T10" fmla="*/ 0 w 85"/>
                <a:gd name="T11" fmla="*/ 2147483647 h 63"/>
                <a:gd name="T12" fmla="*/ 0 w 85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63">
                  <a:moveTo>
                    <a:pt x="0" y="0"/>
                  </a:moveTo>
                  <a:lnTo>
                    <a:pt x="3" y="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2" y="6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8" name="Freeform 392"/>
            <p:cNvSpPr>
              <a:spLocks/>
            </p:cNvSpPr>
            <p:nvPr/>
          </p:nvSpPr>
          <p:spPr bwMode="auto">
            <a:xfrm>
              <a:off x="1162050" y="3016251"/>
              <a:ext cx="134938" cy="22225"/>
            </a:xfrm>
            <a:custGeom>
              <a:avLst/>
              <a:gdLst>
                <a:gd name="T0" fmla="*/ 2147483647 w 85"/>
                <a:gd name="T1" fmla="*/ 0 h 14"/>
                <a:gd name="T2" fmla="*/ 2147483647 w 85"/>
                <a:gd name="T3" fmla="*/ 0 h 14"/>
                <a:gd name="T4" fmla="*/ 2147483647 w 85"/>
                <a:gd name="T5" fmla="*/ 2147483647 h 14"/>
                <a:gd name="T6" fmla="*/ 2147483647 w 85"/>
                <a:gd name="T7" fmla="*/ 2147483647 h 14"/>
                <a:gd name="T8" fmla="*/ 0 w 85"/>
                <a:gd name="T9" fmla="*/ 2147483647 h 14"/>
                <a:gd name="T10" fmla="*/ 0 w 85"/>
                <a:gd name="T11" fmla="*/ 2147483647 h 14"/>
                <a:gd name="T12" fmla="*/ 2147483647 w 85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14">
                  <a:moveTo>
                    <a:pt x="82" y="0"/>
                  </a:moveTo>
                  <a:lnTo>
                    <a:pt x="85" y="0"/>
                  </a:lnTo>
                  <a:lnTo>
                    <a:pt x="85" y="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9" name="Freeform 393"/>
            <p:cNvSpPr>
              <a:spLocks/>
            </p:cNvSpPr>
            <p:nvPr/>
          </p:nvSpPr>
          <p:spPr bwMode="auto">
            <a:xfrm>
              <a:off x="1350963" y="3013076"/>
              <a:ext cx="28575" cy="6350"/>
            </a:xfrm>
            <a:custGeom>
              <a:avLst/>
              <a:gdLst>
                <a:gd name="T0" fmla="*/ 0 w 18"/>
                <a:gd name="T1" fmla="*/ 0 h 4"/>
                <a:gd name="T2" fmla="*/ 2147483647 w 18"/>
                <a:gd name="T3" fmla="*/ 0 h 4"/>
                <a:gd name="T4" fmla="*/ 2147483647 w 18"/>
                <a:gd name="T5" fmla="*/ 2147483647 h 4"/>
                <a:gd name="T6" fmla="*/ 2147483647 w 18"/>
                <a:gd name="T7" fmla="*/ 2147483647 h 4"/>
                <a:gd name="T8" fmla="*/ 2147483647 w 18"/>
                <a:gd name="T9" fmla="*/ 2147483647 h 4"/>
                <a:gd name="T10" fmla="*/ 0 w 18"/>
                <a:gd name="T11" fmla="*/ 2147483647 h 4"/>
                <a:gd name="T12" fmla="*/ 0 w 1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2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0" name="Freeform 394"/>
            <p:cNvSpPr>
              <a:spLocks/>
            </p:cNvSpPr>
            <p:nvPr/>
          </p:nvSpPr>
          <p:spPr bwMode="auto">
            <a:xfrm>
              <a:off x="1431925" y="3021013"/>
              <a:ext cx="101600" cy="14288"/>
            </a:xfrm>
            <a:custGeom>
              <a:avLst/>
              <a:gdLst>
                <a:gd name="T0" fmla="*/ 0 w 64"/>
                <a:gd name="T1" fmla="*/ 0 h 9"/>
                <a:gd name="T2" fmla="*/ 2147483647 w 64"/>
                <a:gd name="T3" fmla="*/ 0 h 9"/>
                <a:gd name="T4" fmla="*/ 2147483647 w 64"/>
                <a:gd name="T5" fmla="*/ 2147483647 h 9"/>
                <a:gd name="T6" fmla="*/ 2147483647 w 64"/>
                <a:gd name="T7" fmla="*/ 2147483647 h 9"/>
                <a:gd name="T8" fmla="*/ 2147483647 w 64"/>
                <a:gd name="T9" fmla="*/ 2147483647 h 9"/>
                <a:gd name="T10" fmla="*/ 0 w 64"/>
                <a:gd name="T11" fmla="*/ 2147483647 h 9"/>
                <a:gd name="T12" fmla="*/ 0 w 64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9">
                  <a:moveTo>
                    <a:pt x="0" y="0"/>
                  </a:moveTo>
                  <a:lnTo>
                    <a:pt x="2" y="0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2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1" name="Freeform 395"/>
            <p:cNvSpPr>
              <a:spLocks/>
            </p:cNvSpPr>
            <p:nvPr/>
          </p:nvSpPr>
          <p:spPr bwMode="auto">
            <a:xfrm>
              <a:off x="1530350" y="3032126"/>
              <a:ext cx="36513" cy="11113"/>
            </a:xfrm>
            <a:custGeom>
              <a:avLst/>
              <a:gdLst>
                <a:gd name="T0" fmla="*/ 0 w 23"/>
                <a:gd name="T1" fmla="*/ 0 h 7"/>
                <a:gd name="T2" fmla="*/ 2147483647 w 23"/>
                <a:gd name="T3" fmla="*/ 0 h 7"/>
                <a:gd name="T4" fmla="*/ 2147483647 w 23"/>
                <a:gd name="T5" fmla="*/ 2147483647 h 7"/>
                <a:gd name="T6" fmla="*/ 2147483647 w 23"/>
                <a:gd name="T7" fmla="*/ 2147483647 h 7"/>
                <a:gd name="T8" fmla="*/ 2147483647 w 23"/>
                <a:gd name="T9" fmla="*/ 2147483647 h 7"/>
                <a:gd name="T10" fmla="*/ 0 w 23"/>
                <a:gd name="T11" fmla="*/ 2147483647 h 7"/>
                <a:gd name="T12" fmla="*/ 0 w 2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2" y="0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2" name="Freeform 396"/>
            <p:cNvSpPr>
              <a:spLocks/>
            </p:cNvSpPr>
            <p:nvPr/>
          </p:nvSpPr>
          <p:spPr bwMode="auto">
            <a:xfrm>
              <a:off x="1622425" y="3057526"/>
              <a:ext cx="28575" cy="9525"/>
            </a:xfrm>
            <a:custGeom>
              <a:avLst/>
              <a:gdLst>
                <a:gd name="T0" fmla="*/ 0 w 18"/>
                <a:gd name="T1" fmla="*/ 0 h 6"/>
                <a:gd name="T2" fmla="*/ 2147483647 w 18"/>
                <a:gd name="T3" fmla="*/ 0 h 6"/>
                <a:gd name="T4" fmla="*/ 2147483647 w 18"/>
                <a:gd name="T5" fmla="*/ 2147483647 h 6"/>
                <a:gd name="T6" fmla="*/ 2147483647 w 18"/>
                <a:gd name="T7" fmla="*/ 2147483647 h 6"/>
                <a:gd name="T8" fmla="*/ 2147483647 w 18"/>
                <a:gd name="T9" fmla="*/ 2147483647 h 6"/>
                <a:gd name="T10" fmla="*/ 0 w 18"/>
                <a:gd name="T11" fmla="*/ 2147483647 h 6"/>
                <a:gd name="T12" fmla="*/ 0 w 1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lnTo>
                    <a:pt x="1" y="0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3" name="Freeform 397"/>
            <p:cNvSpPr>
              <a:spLocks/>
            </p:cNvSpPr>
            <p:nvPr/>
          </p:nvSpPr>
          <p:spPr bwMode="auto">
            <a:xfrm>
              <a:off x="1703388" y="3078163"/>
              <a:ext cx="44450" cy="19050"/>
            </a:xfrm>
            <a:custGeom>
              <a:avLst/>
              <a:gdLst>
                <a:gd name="T0" fmla="*/ 0 w 28"/>
                <a:gd name="T1" fmla="*/ 0 h 12"/>
                <a:gd name="T2" fmla="*/ 2147483647 w 28"/>
                <a:gd name="T3" fmla="*/ 0 h 12"/>
                <a:gd name="T4" fmla="*/ 2147483647 w 28"/>
                <a:gd name="T5" fmla="*/ 2147483647 h 12"/>
                <a:gd name="T6" fmla="*/ 2147483647 w 28"/>
                <a:gd name="T7" fmla="*/ 2147483647 h 12"/>
                <a:gd name="T8" fmla="*/ 2147483647 w 28"/>
                <a:gd name="T9" fmla="*/ 2147483647 h 12"/>
                <a:gd name="T10" fmla="*/ 0 w 28"/>
                <a:gd name="T11" fmla="*/ 2147483647 h 12"/>
                <a:gd name="T12" fmla="*/ 0 w 28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12">
                  <a:moveTo>
                    <a:pt x="0" y="0"/>
                  </a:moveTo>
                  <a:lnTo>
                    <a:pt x="1" y="0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4" name="Freeform 398"/>
            <p:cNvSpPr>
              <a:spLocks/>
            </p:cNvSpPr>
            <p:nvPr/>
          </p:nvSpPr>
          <p:spPr bwMode="auto">
            <a:xfrm>
              <a:off x="1743075" y="3092451"/>
              <a:ext cx="98425" cy="41275"/>
            </a:xfrm>
            <a:custGeom>
              <a:avLst/>
              <a:gdLst>
                <a:gd name="T0" fmla="*/ 0 w 62"/>
                <a:gd name="T1" fmla="*/ 0 h 26"/>
                <a:gd name="T2" fmla="*/ 2147483647 w 62"/>
                <a:gd name="T3" fmla="*/ 0 h 26"/>
                <a:gd name="T4" fmla="*/ 2147483647 w 62"/>
                <a:gd name="T5" fmla="*/ 2147483647 h 26"/>
                <a:gd name="T6" fmla="*/ 2147483647 w 62"/>
                <a:gd name="T7" fmla="*/ 2147483647 h 26"/>
                <a:gd name="T8" fmla="*/ 2147483647 w 62"/>
                <a:gd name="T9" fmla="*/ 2147483647 h 26"/>
                <a:gd name="T10" fmla="*/ 0 w 62"/>
                <a:gd name="T11" fmla="*/ 2147483647 h 26"/>
                <a:gd name="T12" fmla="*/ 0 w 62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26">
                  <a:moveTo>
                    <a:pt x="0" y="0"/>
                  </a:moveTo>
                  <a:lnTo>
                    <a:pt x="3" y="0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59" y="2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5" name="Freeform 399"/>
            <p:cNvSpPr>
              <a:spLocks/>
            </p:cNvSpPr>
            <p:nvPr/>
          </p:nvSpPr>
          <p:spPr bwMode="auto">
            <a:xfrm>
              <a:off x="1893888" y="3154363"/>
              <a:ext cx="28575" cy="14288"/>
            </a:xfrm>
            <a:custGeom>
              <a:avLst/>
              <a:gdLst>
                <a:gd name="T0" fmla="*/ 0 w 18"/>
                <a:gd name="T1" fmla="*/ 0 h 9"/>
                <a:gd name="T2" fmla="*/ 2147483647 w 18"/>
                <a:gd name="T3" fmla="*/ 0 h 9"/>
                <a:gd name="T4" fmla="*/ 2147483647 w 18"/>
                <a:gd name="T5" fmla="*/ 2147483647 h 9"/>
                <a:gd name="T6" fmla="*/ 2147483647 w 18"/>
                <a:gd name="T7" fmla="*/ 2147483647 h 9"/>
                <a:gd name="T8" fmla="*/ 2147483647 w 18"/>
                <a:gd name="T9" fmla="*/ 2147483647 h 9"/>
                <a:gd name="T10" fmla="*/ 0 w 18"/>
                <a:gd name="T11" fmla="*/ 2147483647 h 9"/>
                <a:gd name="T12" fmla="*/ 0 w 18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2" y="0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6" name="Freeform 400"/>
            <p:cNvSpPr>
              <a:spLocks/>
            </p:cNvSpPr>
            <p:nvPr/>
          </p:nvSpPr>
          <p:spPr bwMode="auto">
            <a:xfrm>
              <a:off x="1971675" y="3187701"/>
              <a:ext cx="52388" cy="26988"/>
            </a:xfrm>
            <a:custGeom>
              <a:avLst/>
              <a:gdLst>
                <a:gd name="T0" fmla="*/ 0 w 33"/>
                <a:gd name="T1" fmla="*/ 0 h 17"/>
                <a:gd name="T2" fmla="*/ 2147483647 w 33"/>
                <a:gd name="T3" fmla="*/ 0 h 17"/>
                <a:gd name="T4" fmla="*/ 2147483647 w 33"/>
                <a:gd name="T5" fmla="*/ 2147483647 h 17"/>
                <a:gd name="T6" fmla="*/ 2147483647 w 33"/>
                <a:gd name="T7" fmla="*/ 2147483647 h 17"/>
                <a:gd name="T8" fmla="*/ 2147483647 w 33"/>
                <a:gd name="T9" fmla="*/ 2147483647 h 17"/>
                <a:gd name="T10" fmla="*/ 0 w 33"/>
                <a:gd name="T11" fmla="*/ 2147483647 h 17"/>
                <a:gd name="T12" fmla="*/ 0 w 33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17">
                  <a:moveTo>
                    <a:pt x="0" y="0"/>
                  </a:moveTo>
                  <a:lnTo>
                    <a:pt x="3" y="0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7" name="Freeform 401"/>
            <p:cNvSpPr>
              <a:spLocks/>
            </p:cNvSpPr>
            <p:nvPr/>
          </p:nvSpPr>
          <p:spPr bwMode="auto">
            <a:xfrm>
              <a:off x="2020888" y="3211513"/>
              <a:ext cx="25400" cy="15875"/>
            </a:xfrm>
            <a:custGeom>
              <a:avLst/>
              <a:gdLst>
                <a:gd name="T0" fmla="*/ 0 w 16"/>
                <a:gd name="T1" fmla="*/ 0 h 10"/>
                <a:gd name="T2" fmla="*/ 2147483647 w 16"/>
                <a:gd name="T3" fmla="*/ 0 h 10"/>
                <a:gd name="T4" fmla="*/ 2147483647 w 16"/>
                <a:gd name="T5" fmla="*/ 2147483647 h 10"/>
                <a:gd name="T6" fmla="*/ 2147483647 w 16"/>
                <a:gd name="T7" fmla="*/ 2147483647 h 10"/>
                <a:gd name="T8" fmla="*/ 2147483647 w 16"/>
                <a:gd name="T9" fmla="*/ 2147483647 h 10"/>
                <a:gd name="T10" fmla="*/ 0 w 16"/>
                <a:gd name="T11" fmla="*/ 2147483647 h 10"/>
                <a:gd name="T12" fmla="*/ 0 w 16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lnTo>
                    <a:pt x="2" y="0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8" name="Freeform 402"/>
            <p:cNvSpPr>
              <a:spLocks/>
            </p:cNvSpPr>
            <p:nvPr/>
          </p:nvSpPr>
          <p:spPr bwMode="auto">
            <a:xfrm>
              <a:off x="2043113" y="3222626"/>
              <a:ext cx="26988" cy="15875"/>
            </a:xfrm>
            <a:custGeom>
              <a:avLst/>
              <a:gdLst>
                <a:gd name="T0" fmla="*/ 0 w 17"/>
                <a:gd name="T1" fmla="*/ 0 h 10"/>
                <a:gd name="T2" fmla="*/ 2147483647 w 17"/>
                <a:gd name="T3" fmla="*/ 0 h 10"/>
                <a:gd name="T4" fmla="*/ 2147483647 w 17"/>
                <a:gd name="T5" fmla="*/ 2147483647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0 w 17"/>
                <a:gd name="T11" fmla="*/ 2147483647 h 10"/>
                <a:gd name="T12" fmla="*/ 0 w 1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2" y="0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9" name="Freeform 403"/>
            <p:cNvSpPr>
              <a:spLocks/>
            </p:cNvSpPr>
            <p:nvPr/>
          </p:nvSpPr>
          <p:spPr bwMode="auto">
            <a:xfrm>
              <a:off x="2063750" y="3233738"/>
              <a:ext cx="47625" cy="26988"/>
            </a:xfrm>
            <a:custGeom>
              <a:avLst/>
              <a:gdLst>
                <a:gd name="T0" fmla="*/ 0 w 30"/>
                <a:gd name="T1" fmla="*/ 0 h 17"/>
                <a:gd name="T2" fmla="*/ 2147483647 w 30"/>
                <a:gd name="T3" fmla="*/ 0 h 17"/>
                <a:gd name="T4" fmla="*/ 2147483647 w 30"/>
                <a:gd name="T5" fmla="*/ 2147483647 h 17"/>
                <a:gd name="T6" fmla="*/ 2147483647 w 30"/>
                <a:gd name="T7" fmla="*/ 2147483647 h 17"/>
                <a:gd name="T8" fmla="*/ 2147483647 w 30"/>
                <a:gd name="T9" fmla="*/ 2147483647 h 17"/>
                <a:gd name="T10" fmla="*/ 0 w 30"/>
                <a:gd name="T11" fmla="*/ 2147483647 h 17"/>
                <a:gd name="T12" fmla="*/ 0 w 30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7">
                  <a:moveTo>
                    <a:pt x="0" y="0"/>
                  </a:moveTo>
                  <a:lnTo>
                    <a:pt x="4" y="0"/>
                  </a:lnTo>
                  <a:lnTo>
                    <a:pt x="30" y="13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0" name="Freeform 404"/>
            <p:cNvSpPr>
              <a:spLocks/>
            </p:cNvSpPr>
            <p:nvPr/>
          </p:nvSpPr>
          <p:spPr bwMode="auto">
            <a:xfrm>
              <a:off x="2162175" y="3284538"/>
              <a:ext cx="26988" cy="15875"/>
            </a:xfrm>
            <a:custGeom>
              <a:avLst/>
              <a:gdLst>
                <a:gd name="T0" fmla="*/ 0 w 17"/>
                <a:gd name="T1" fmla="*/ 0 h 10"/>
                <a:gd name="T2" fmla="*/ 2147483647 w 17"/>
                <a:gd name="T3" fmla="*/ 0 h 10"/>
                <a:gd name="T4" fmla="*/ 2147483647 w 17"/>
                <a:gd name="T5" fmla="*/ 2147483647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0 w 17"/>
                <a:gd name="T11" fmla="*/ 2147483647 h 10"/>
                <a:gd name="T12" fmla="*/ 0 w 1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2" y="0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1" name="Freeform 405"/>
            <p:cNvSpPr>
              <a:spLocks/>
            </p:cNvSpPr>
            <p:nvPr/>
          </p:nvSpPr>
          <p:spPr bwMode="auto">
            <a:xfrm>
              <a:off x="2243138" y="3328988"/>
              <a:ext cx="33338" cy="20638"/>
            </a:xfrm>
            <a:custGeom>
              <a:avLst/>
              <a:gdLst>
                <a:gd name="T0" fmla="*/ 0 w 21"/>
                <a:gd name="T1" fmla="*/ 0 h 13"/>
                <a:gd name="T2" fmla="*/ 2147483647 w 21"/>
                <a:gd name="T3" fmla="*/ 0 h 13"/>
                <a:gd name="T4" fmla="*/ 2147483647 w 21"/>
                <a:gd name="T5" fmla="*/ 2147483647 h 13"/>
                <a:gd name="T6" fmla="*/ 2147483647 w 21"/>
                <a:gd name="T7" fmla="*/ 2147483647 h 13"/>
                <a:gd name="T8" fmla="*/ 2147483647 w 21"/>
                <a:gd name="T9" fmla="*/ 2147483647 h 13"/>
                <a:gd name="T10" fmla="*/ 0 w 21"/>
                <a:gd name="T11" fmla="*/ 2147483647 h 13"/>
                <a:gd name="T12" fmla="*/ 0 w 21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0"/>
                  </a:lnTo>
                  <a:lnTo>
                    <a:pt x="21" y="9"/>
                  </a:lnTo>
                  <a:lnTo>
                    <a:pt x="21" y="13"/>
                  </a:lnTo>
                  <a:lnTo>
                    <a:pt x="18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2" name="Freeform 406"/>
            <p:cNvSpPr>
              <a:spLocks/>
            </p:cNvSpPr>
            <p:nvPr/>
          </p:nvSpPr>
          <p:spPr bwMode="auto">
            <a:xfrm>
              <a:off x="2271713" y="3343276"/>
              <a:ext cx="82550" cy="53975"/>
            </a:xfrm>
            <a:custGeom>
              <a:avLst/>
              <a:gdLst>
                <a:gd name="T0" fmla="*/ 0 w 52"/>
                <a:gd name="T1" fmla="*/ 0 h 34"/>
                <a:gd name="T2" fmla="*/ 2147483647 w 52"/>
                <a:gd name="T3" fmla="*/ 0 h 34"/>
                <a:gd name="T4" fmla="*/ 2147483647 w 52"/>
                <a:gd name="T5" fmla="*/ 2147483647 h 34"/>
                <a:gd name="T6" fmla="*/ 2147483647 w 52"/>
                <a:gd name="T7" fmla="*/ 2147483647 h 34"/>
                <a:gd name="T8" fmla="*/ 2147483647 w 52"/>
                <a:gd name="T9" fmla="*/ 2147483647 h 34"/>
                <a:gd name="T10" fmla="*/ 0 w 52"/>
                <a:gd name="T11" fmla="*/ 2147483647 h 34"/>
                <a:gd name="T12" fmla="*/ 0 w 5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4">
                  <a:moveTo>
                    <a:pt x="0" y="0"/>
                  </a:moveTo>
                  <a:lnTo>
                    <a:pt x="3" y="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3" name="Freeform 408"/>
            <p:cNvSpPr>
              <a:spLocks/>
            </p:cNvSpPr>
            <p:nvPr/>
          </p:nvSpPr>
          <p:spPr bwMode="auto">
            <a:xfrm>
              <a:off x="2351088" y="3390900"/>
              <a:ext cx="28575" cy="22225"/>
            </a:xfrm>
            <a:custGeom>
              <a:avLst/>
              <a:gdLst>
                <a:gd name="T0" fmla="*/ 0 w 18"/>
                <a:gd name="T1" fmla="*/ 0 h 14"/>
                <a:gd name="T2" fmla="*/ 2147483647 w 18"/>
                <a:gd name="T3" fmla="*/ 0 h 14"/>
                <a:gd name="T4" fmla="*/ 2147483647 w 18"/>
                <a:gd name="T5" fmla="*/ 2147483647 h 14"/>
                <a:gd name="T6" fmla="*/ 2147483647 w 18"/>
                <a:gd name="T7" fmla="*/ 2147483647 h 14"/>
                <a:gd name="T8" fmla="*/ 2147483647 w 18"/>
                <a:gd name="T9" fmla="*/ 2147483647 h 14"/>
                <a:gd name="T10" fmla="*/ 0 w 18"/>
                <a:gd name="T11" fmla="*/ 2147483647 h 14"/>
                <a:gd name="T12" fmla="*/ 0 w 18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4" name="Freeform 409"/>
            <p:cNvSpPr>
              <a:spLocks/>
            </p:cNvSpPr>
            <p:nvPr/>
          </p:nvSpPr>
          <p:spPr bwMode="auto">
            <a:xfrm>
              <a:off x="2435225" y="3441700"/>
              <a:ext cx="28575" cy="22225"/>
            </a:xfrm>
            <a:custGeom>
              <a:avLst/>
              <a:gdLst>
                <a:gd name="T0" fmla="*/ 0 w 18"/>
                <a:gd name="T1" fmla="*/ 0 h 14"/>
                <a:gd name="T2" fmla="*/ 2147483647 w 18"/>
                <a:gd name="T3" fmla="*/ 0 h 14"/>
                <a:gd name="T4" fmla="*/ 2147483647 w 18"/>
                <a:gd name="T5" fmla="*/ 2147483647 h 14"/>
                <a:gd name="T6" fmla="*/ 2147483647 w 18"/>
                <a:gd name="T7" fmla="*/ 2147483647 h 14"/>
                <a:gd name="T8" fmla="*/ 2147483647 w 18"/>
                <a:gd name="T9" fmla="*/ 2147483647 h 14"/>
                <a:gd name="T10" fmla="*/ 0 w 18"/>
                <a:gd name="T11" fmla="*/ 2147483647 h 14"/>
                <a:gd name="T12" fmla="*/ 0 w 18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5" name="Freeform 410"/>
            <p:cNvSpPr>
              <a:spLocks/>
            </p:cNvSpPr>
            <p:nvPr/>
          </p:nvSpPr>
          <p:spPr bwMode="auto">
            <a:xfrm>
              <a:off x="2513013" y="3489325"/>
              <a:ext cx="11113" cy="7938"/>
            </a:xfrm>
            <a:custGeom>
              <a:avLst/>
              <a:gdLst>
                <a:gd name="T0" fmla="*/ 0 w 7"/>
                <a:gd name="T1" fmla="*/ 0 h 5"/>
                <a:gd name="T2" fmla="*/ 2147483647 w 7"/>
                <a:gd name="T3" fmla="*/ 0 h 5"/>
                <a:gd name="T4" fmla="*/ 2147483647 w 7"/>
                <a:gd name="T5" fmla="*/ 2147483647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0 w 7"/>
                <a:gd name="T11" fmla="*/ 2147483647 h 5"/>
                <a:gd name="T12" fmla="*/ 0 w 7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4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6" name="Freeform 411"/>
            <p:cNvSpPr>
              <a:spLocks/>
            </p:cNvSpPr>
            <p:nvPr/>
          </p:nvSpPr>
          <p:spPr bwMode="auto">
            <a:xfrm>
              <a:off x="2520950" y="3494088"/>
              <a:ext cx="82550" cy="53975"/>
            </a:xfrm>
            <a:custGeom>
              <a:avLst/>
              <a:gdLst>
                <a:gd name="T0" fmla="*/ 0 w 52"/>
                <a:gd name="T1" fmla="*/ 0 h 34"/>
                <a:gd name="T2" fmla="*/ 2147483647 w 52"/>
                <a:gd name="T3" fmla="*/ 0 h 34"/>
                <a:gd name="T4" fmla="*/ 2147483647 w 52"/>
                <a:gd name="T5" fmla="*/ 2147483647 h 34"/>
                <a:gd name="T6" fmla="*/ 2147483647 w 52"/>
                <a:gd name="T7" fmla="*/ 2147483647 h 34"/>
                <a:gd name="T8" fmla="*/ 2147483647 w 52"/>
                <a:gd name="T9" fmla="*/ 2147483647 h 34"/>
                <a:gd name="T10" fmla="*/ 0 w 52"/>
                <a:gd name="T11" fmla="*/ 2147483647 h 34"/>
                <a:gd name="T12" fmla="*/ 0 w 5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4">
                  <a:moveTo>
                    <a:pt x="0" y="0"/>
                  </a:moveTo>
                  <a:lnTo>
                    <a:pt x="2" y="0"/>
                  </a:lnTo>
                  <a:lnTo>
                    <a:pt x="52" y="32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7" name="Freeform 412"/>
            <p:cNvSpPr>
              <a:spLocks/>
            </p:cNvSpPr>
            <p:nvPr/>
          </p:nvSpPr>
          <p:spPr bwMode="auto">
            <a:xfrm>
              <a:off x="2600325" y="3544888"/>
              <a:ext cx="44450" cy="30163"/>
            </a:xfrm>
            <a:custGeom>
              <a:avLst/>
              <a:gdLst>
                <a:gd name="T0" fmla="*/ 0 w 28"/>
                <a:gd name="T1" fmla="*/ 0 h 19"/>
                <a:gd name="T2" fmla="*/ 2147483647 w 28"/>
                <a:gd name="T3" fmla="*/ 0 h 19"/>
                <a:gd name="T4" fmla="*/ 2147483647 w 28"/>
                <a:gd name="T5" fmla="*/ 2147483647 h 19"/>
                <a:gd name="T6" fmla="*/ 2147483647 w 28"/>
                <a:gd name="T7" fmla="*/ 2147483647 h 19"/>
                <a:gd name="T8" fmla="*/ 2147483647 w 28"/>
                <a:gd name="T9" fmla="*/ 2147483647 h 19"/>
                <a:gd name="T10" fmla="*/ 0 w 28"/>
                <a:gd name="T11" fmla="*/ 2147483647 h 19"/>
                <a:gd name="T12" fmla="*/ 0 w 28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2" y="0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8" name="Freeform 413"/>
            <p:cNvSpPr>
              <a:spLocks/>
            </p:cNvSpPr>
            <p:nvPr/>
          </p:nvSpPr>
          <p:spPr bwMode="auto">
            <a:xfrm>
              <a:off x="2705100" y="3613150"/>
              <a:ext cx="28575" cy="20638"/>
            </a:xfrm>
            <a:custGeom>
              <a:avLst/>
              <a:gdLst>
                <a:gd name="T0" fmla="*/ 0 w 18"/>
                <a:gd name="T1" fmla="*/ 0 h 13"/>
                <a:gd name="T2" fmla="*/ 2147483647 w 18"/>
                <a:gd name="T3" fmla="*/ 0 h 13"/>
                <a:gd name="T4" fmla="*/ 2147483647 w 18"/>
                <a:gd name="T5" fmla="*/ 2147483647 h 13"/>
                <a:gd name="T6" fmla="*/ 2147483647 w 18"/>
                <a:gd name="T7" fmla="*/ 2147483647 h 13"/>
                <a:gd name="T8" fmla="*/ 2147483647 w 18"/>
                <a:gd name="T9" fmla="*/ 2147483647 h 13"/>
                <a:gd name="T10" fmla="*/ 0 w 18"/>
                <a:gd name="T11" fmla="*/ 2147483647 h 13"/>
                <a:gd name="T12" fmla="*/ 0 w 18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3">
                  <a:moveTo>
                    <a:pt x="0" y="0"/>
                  </a:moveTo>
                  <a:lnTo>
                    <a:pt x="2" y="0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6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9" name="Freeform 414"/>
            <p:cNvSpPr>
              <a:spLocks/>
            </p:cNvSpPr>
            <p:nvPr/>
          </p:nvSpPr>
          <p:spPr bwMode="auto">
            <a:xfrm>
              <a:off x="2784475" y="3663950"/>
              <a:ext cx="82550" cy="55563"/>
            </a:xfrm>
            <a:custGeom>
              <a:avLst/>
              <a:gdLst>
                <a:gd name="T0" fmla="*/ 0 w 52"/>
                <a:gd name="T1" fmla="*/ 0 h 35"/>
                <a:gd name="T2" fmla="*/ 2147483647 w 52"/>
                <a:gd name="T3" fmla="*/ 0 h 35"/>
                <a:gd name="T4" fmla="*/ 2147483647 w 52"/>
                <a:gd name="T5" fmla="*/ 2147483647 h 35"/>
                <a:gd name="T6" fmla="*/ 2147483647 w 52"/>
                <a:gd name="T7" fmla="*/ 2147483647 h 35"/>
                <a:gd name="T8" fmla="*/ 2147483647 w 52"/>
                <a:gd name="T9" fmla="*/ 2147483647 h 35"/>
                <a:gd name="T10" fmla="*/ 0 w 52"/>
                <a:gd name="T11" fmla="*/ 2147483647 h 35"/>
                <a:gd name="T12" fmla="*/ 0 w 52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5">
                  <a:moveTo>
                    <a:pt x="0" y="0"/>
                  </a:moveTo>
                  <a:lnTo>
                    <a:pt x="1" y="0"/>
                  </a:lnTo>
                  <a:lnTo>
                    <a:pt x="52" y="32"/>
                  </a:lnTo>
                  <a:lnTo>
                    <a:pt x="52" y="35"/>
                  </a:lnTo>
                  <a:lnTo>
                    <a:pt x="48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0" name="Freeform 415"/>
            <p:cNvSpPr>
              <a:spLocks/>
            </p:cNvSpPr>
            <p:nvPr/>
          </p:nvSpPr>
          <p:spPr bwMode="auto">
            <a:xfrm>
              <a:off x="2860675" y="3714750"/>
              <a:ext cx="58738" cy="39688"/>
            </a:xfrm>
            <a:custGeom>
              <a:avLst/>
              <a:gdLst>
                <a:gd name="T0" fmla="*/ 0 w 37"/>
                <a:gd name="T1" fmla="*/ 0 h 25"/>
                <a:gd name="T2" fmla="*/ 2147483647 w 37"/>
                <a:gd name="T3" fmla="*/ 0 h 25"/>
                <a:gd name="T4" fmla="*/ 2147483647 w 37"/>
                <a:gd name="T5" fmla="*/ 2147483647 h 25"/>
                <a:gd name="T6" fmla="*/ 2147483647 w 37"/>
                <a:gd name="T7" fmla="*/ 2147483647 h 25"/>
                <a:gd name="T8" fmla="*/ 2147483647 w 37"/>
                <a:gd name="T9" fmla="*/ 2147483647 h 25"/>
                <a:gd name="T10" fmla="*/ 0 w 37"/>
                <a:gd name="T11" fmla="*/ 2147483647 h 25"/>
                <a:gd name="T12" fmla="*/ 0 w 37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25">
                  <a:moveTo>
                    <a:pt x="0" y="0"/>
                  </a:moveTo>
                  <a:lnTo>
                    <a:pt x="4" y="0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4" y="2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1" name="Freeform 416"/>
            <p:cNvSpPr>
              <a:spLocks/>
            </p:cNvSpPr>
            <p:nvPr/>
          </p:nvSpPr>
          <p:spPr bwMode="auto">
            <a:xfrm>
              <a:off x="2971800" y="3787775"/>
              <a:ext cx="28575" cy="22225"/>
            </a:xfrm>
            <a:custGeom>
              <a:avLst/>
              <a:gdLst>
                <a:gd name="T0" fmla="*/ 0 w 18"/>
                <a:gd name="T1" fmla="*/ 0 h 14"/>
                <a:gd name="T2" fmla="*/ 2147483647 w 18"/>
                <a:gd name="T3" fmla="*/ 0 h 14"/>
                <a:gd name="T4" fmla="*/ 2147483647 w 18"/>
                <a:gd name="T5" fmla="*/ 2147483647 h 14"/>
                <a:gd name="T6" fmla="*/ 2147483647 w 18"/>
                <a:gd name="T7" fmla="*/ 2147483647 h 14"/>
                <a:gd name="T8" fmla="*/ 2147483647 w 18"/>
                <a:gd name="T9" fmla="*/ 2147483647 h 14"/>
                <a:gd name="T10" fmla="*/ 0 w 18"/>
                <a:gd name="T11" fmla="*/ 2147483647 h 14"/>
                <a:gd name="T12" fmla="*/ 0 w 18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2" name="Freeform 417"/>
            <p:cNvSpPr>
              <a:spLocks/>
            </p:cNvSpPr>
            <p:nvPr/>
          </p:nvSpPr>
          <p:spPr bwMode="auto">
            <a:xfrm>
              <a:off x="3054350" y="3846513"/>
              <a:ext cx="133350" cy="90488"/>
            </a:xfrm>
            <a:custGeom>
              <a:avLst/>
              <a:gdLst>
                <a:gd name="T0" fmla="*/ 0 w 84"/>
                <a:gd name="T1" fmla="*/ 0 h 57"/>
                <a:gd name="T2" fmla="*/ 2147483647 w 84"/>
                <a:gd name="T3" fmla="*/ 0 h 57"/>
                <a:gd name="T4" fmla="*/ 2147483647 w 84"/>
                <a:gd name="T5" fmla="*/ 2147483647 h 57"/>
                <a:gd name="T6" fmla="*/ 2147483647 w 84"/>
                <a:gd name="T7" fmla="*/ 2147483647 h 57"/>
                <a:gd name="T8" fmla="*/ 2147483647 w 84"/>
                <a:gd name="T9" fmla="*/ 2147483647 h 57"/>
                <a:gd name="T10" fmla="*/ 0 w 84"/>
                <a:gd name="T11" fmla="*/ 2147483647 h 57"/>
                <a:gd name="T12" fmla="*/ 0 w 84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57">
                  <a:moveTo>
                    <a:pt x="0" y="0"/>
                  </a:moveTo>
                  <a:lnTo>
                    <a:pt x="4" y="0"/>
                  </a:lnTo>
                  <a:lnTo>
                    <a:pt x="84" y="54"/>
                  </a:lnTo>
                  <a:lnTo>
                    <a:pt x="84" y="57"/>
                  </a:lnTo>
                  <a:lnTo>
                    <a:pt x="81" y="5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3" name="Freeform 418"/>
            <p:cNvSpPr>
              <a:spLocks/>
            </p:cNvSpPr>
            <p:nvPr/>
          </p:nvSpPr>
          <p:spPr bwMode="auto">
            <a:xfrm>
              <a:off x="3241675" y="3971925"/>
              <a:ext cx="28575" cy="23813"/>
            </a:xfrm>
            <a:custGeom>
              <a:avLst/>
              <a:gdLst>
                <a:gd name="T0" fmla="*/ 0 w 18"/>
                <a:gd name="T1" fmla="*/ 0 h 15"/>
                <a:gd name="T2" fmla="*/ 2147483647 w 18"/>
                <a:gd name="T3" fmla="*/ 0 h 15"/>
                <a:gd name="T4" fmla="*/ 2147483647 w 18"/>
                <a:gd name="T5" fmla="*/ 2147483647 h 15"/>
                <a:gd name="T6" fmla="*/ 2147483647 w 18"/>
                <a:gd name="T7" fmla="*/ 2147483647 h 15"/>
                <a:gd name="T8" fmla="*/ 2147483647 w 18"/>
                <a:gd name="T9" fmla="*/ 2147483647 h 15"/>
                <a:gd name="T10" fmla="*/ 0 w 18"/>
                <a:gd name="T11" fmla="*/ 2147483647 h 15"/>
                <a:gd name="T12" fmla="*/ 0 w 18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5">
                  <a:moveTo>
                    <a:pt x="0" y="0"/>
                  </a:moveTo>
                  <a:lnTo>
                    <a:pt x="3" y="0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4" name="Freeform 419"/>
            <p:cNvSpPr>
              <a:spLocks/>
            </p:cNvSpPr>
            <p:nvPr/>
          </p:nvSpPr>
          <p:spPr bwMode="auto">
            <a:xfrm>
              <a:off x="3325813" y="4032250"/>
              <a:ext cx="53975" cy="39688"/>
            </a:xfrm>
            <a:custGeom>
              <a:avLst/>
              <a:gdLst>
                <a:gd name="T0" fmla="*/ 0 w 34"/>
                <a:gd name="T1" fmla="*/ 0 h 25"/>
                <a:gd name="T2" fmla="*/ 2147483647 w 34"/>
                <a:gd name="T3" fmla="*/ 0 h 25"/>
                <a:gd name="T4" fmla="*/ 2147483647 w 34"/>
                <a:gd name="T5" fmla="*/ 2147483647 h 25"/>
                <a:gd name="T6" fmla="*/ 2147483647 w 34"/>
                <a:gd name="T7" fmla="*/ 2147483647 h 25"/>
                <a:gd name="T8" fmla="*/ 2147483647 w 34"/>
                <a:gd name="T9" fmla="*/ 2147483647 h 25"/>
                <a:gd name="T10" fmla="*/ 0 w 34"/>
                <a:gd name="T11" fmla="*/ 2147483647 h 25"/>
                <a:gd name="T12" fmla="*/ 0 w 34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5">
                  <a:moveTo>
                    <a:pt x="0" y="0"/>
                  </a:moveTo>
                  <a:lnTo>
                    <a:pt x="3" y="0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1" y="2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5" name="Freeform 420"/>
            <p:cNvSpPr>
              <a:spLocks/>
            </p:cNvSpPr>
            <p:nvPr/>
          </p:nvSpPr>
          <p:spPr bwMode="auto">
            <a:xfrm>
              <a:off x="3375025" y="4067175"/>
              <a:ext cx="11113" cy="11113"/>
            </a:xfrm>
            <a:custGeom>
              <a:avLst/>
              <a:gdLst>
                <a:gd name="T0" fmla="*/ 0 w 7"/>
                <a:gd name="T1" fmla="*/ 0 h 7"/>
                <a:gd name="T2" fmla="*/ 2147483647 w 7"/>
                <a:gd name="T3" fmla="*/ 0 h 7"/>
                <a:gd name="T4" fmla="*/ 2147483647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0 w 7"/>
                <a:gd name="T11" fmla="*/ 2147483647 h 7"/>
                <a:gd name="T12" fmla="*/ 0 w 7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6" name="Line 421"/>
            <p:cNvSpPr>
              <a:spLocks noChangeShapeType="1"/>
            </p:cNvSpPr>
            <p:nvPr/>
          </p:nvSpPr>
          <p:spPr bwMode="auto">
            <a:xfrm>
              <a:off x="1328738" y="3005138"/>
              <a:ext cx="0" cy="650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7" name="Line 422"/>
            <p:cNvSpPr>
              <a:spLocks noChangeShapeType="1"/>
            </p:cNvSpPr>
            <p:nvPr/>
          </p:nvSpPr>
          <p:spPr bwMode="auto">
            <a:xfrm>
              <a:off x="1312863" y="3006725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8" name="Line 423"/>
            <p:cNvSpPr>
              <a:spLocks noChangeShapeType="1"/>
            </p:cNvSpPr>
            <p:nvPr/>
          </p:nvSpPr>
          <p:spPr bwMode="auto">
            <a:xfrm>
              <a:off x="1328738" y="3068638"/>
              <a:ext cx="0" cy="809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9" name="Line 424"/>
            <p:cNvSpPr>
              <a:spLocks noChangeShapeType="1"/>
            </p:cNvSpPr>
            <p:nvPr/>
          </p:nvSpPr>
          <p:spPr bwMode="auto">
            <a:xfrm>
              <a:off x="1312863" y="3148013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0" name="Line 425"/>
            <p:cNvSpPr>
              <a:spLocks noChangeShapeType="1"/>
            </p:cNvSpPr>
            <p:nvPr/>
          </p:nvSpPr>
          <p:spPr bwMode="auto">
            <a:xfrm>
              <a:off x="1533525" y="2954338"/>
              <a:ext cx="0" cy="587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1" name="Line 426"/>
            <p:cNvSpPr>
              <a:spLocks noChangeShapeType="1"/>
            </p:cNvSpPr>
            <p:nvPr/>
          </p:nvSpPr>
          <p:spPr bwMode="auto">
            <a:xfrm>
              <a:off x="1516063" y="2954338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2" name="Line 427"/>
            <p:cNvSpPr>
              <a:spLocks noChangeShapeType="1"/>
            </p:cNvSpPr>
            <p:nvPr/>
          </p:nvSpPr>
          <p:spPr bwMode="auto">
            <a:xfrm>
              <a:off x="1533525" y="3009900"/>
              <a:ext cx="0" cy="777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3" name="Line 428"/>
            <p:cNvSpPr>
              <a:spLocks noChangeShapeType="1"/>
            </p:cNvSpPr>
            <p:nvPr/>
          </p:nvSpPr>
          <p:spPr bwMode="auto">
            <a:xfrm>
              <a:off x="1516063" y="3086100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4" name="Line 429"/>
            <p:cNvSpPr>
              <a:spLocks noChangeShapeType="1"/>
            </p:cNvSpPr>
            <p:nvPr/>
          </p:nvSpPr>
          <p:spPr bwMode="auto">
            <a:xfrm>
              <a:off x="1744663" y="2917825"/>
              <a:ext cx="0" cy="52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5" name="Line 430"/>
            <p:cNvSpPr>
              <a:spLocks noChangeShapeType="1"/>
            </p:cNvSpPr>
            <p:nvPr/>
          </p:nvSpPr>
          <p:spPr bwMode="auto">
            <a:xfrm>
              <a:off x="1727200" y="29178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6" name="Line 431"/>
            <p:cNvSpPr>
              <a:spLocks noChangeShapeType="1"/>
            </p:cNvSpPr>
            <p:nvPr/>
          </p:nvSpPr>
          <p:spPr bwMode="auto">
            <a:xfrm>
              <a:off x="1744663" y="2968625"/>
              <a:ext cx="0" cy="650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7" name="Line 432"/>
            <p:cNvSpPr>
              <a:spLocks noChangeShapeType="1"/>
            </p:cNvSpPr>
            <p:nvPr/>
          </p:nvSpPr>
          <p:spPr bwMode="auto">
            <a:xfrm>
              <a:off x="1727200" y="30321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8" name="Line 433"/>
            <p:cNvSpPr>
              <a:spLocks noChangeShapeType="1"/>
            </p:cNvSpPr>
            <p:nvPr/>
          </p:nvSpPr>
          <p:spPr bwMode="auto">
            <a:xfrm>
              <a:off x="2109788" y="2898775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9" name="Line 434"/>
            <p:cNvSpPr>
              <a:spLocks noChangeShapeType="1"/>
            </p:cNvSpPr>
            <p:nvPr/>
          </p:nvSpPr>
          <p:spPr bwMode="auto">
            <a:xfrm>
              <a:off x="2093913" y="2898775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0" name="Line 435"/>
            <p:cNvSpPr>
              <a:spLocks noChangeShapeType="1"/>
            </p:cNvSpPr>
            <p:nvPr/>
          </p:nvSpPr>
          <p:spPr bwMode="auto">
            <a:xfrm>
              <a:off x="2109788" y="2943225"/>
              <a:ext cx="0" cy="635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1" name="Line 436"/>
            <p:cNvSpPr>
              <a:spLocks noChangeShapeType="1"/>
            </p:cNvSpPr>
            <p:nvPr/>
          </p:nvSpPr>
          <p:spPr bwMode="auto">
            <a:xfrm>
              <a:off x="2093913" y="3006725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2" name="Line 437"/>
            <p:cNvSpPr>
              <a:spLocks noChangeShapeType="1"/>
            </p:cNvSpPr>
            <p:nvPr/>
          </p:nvSpPr>
          <p:spPr bwMode="auto">
            <a:xfrm>
              <a:off x="2274888" y="2914650"/>
              <a:ext cx="0" cy="492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3" name="Line 438"/>
            <p:cNvSpPr>
              <a:spLocks noChangeShapeType="1"/>
            </p:cNvSpPr>
            <p:nvPr/>
          </p:nvSpPr>
          <p:spPr bwMode="auto">
            <a:xfrm>
              <a:off x="2255838" y="2916238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4" name="Line 439"/>
            <p:cNvSpPr>
              <a:spLocks noChangeShapeType="1"/>
            </p:cNvSpPr>
            <p:nvPr/>
          </p:nvSpPr>
          <p:spPr bwMode="auto">
            <a:xfrm>
              <a:off x="2274888" y="2963863"/>
              <a:ext cx="0" cy="619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5" name="Line 440"/>
            <p:cNvSpPr>
              <a:spLocks noChangeShapeType="1"/>
            </p:cNvSpPr>
            <p:nvPr/>
          </p:nvSpPr>
          <p:spPr bwMode="auto">
            <a:xfrm>
              <a:off x="2255838" y="302577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6" name="Line 441"/>
            <p:cNvSpPr>
              <a:spLocks noChangeShapeType="1"/>
            </p:cNvSpPr>
            <p:nvPr/>
          </p:nvSpPr>
          <p:spPr bwMode="auto">
            <a:xfrm>
              <a:off x="2462213" y="2976563"/>
              <a:ext cx="0" cy="190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7" name="Line 442"/>
            <p:cNvSpPr>
              <a:spLocks noChangeShapeType="1"/>
            </p:cNvSpPr>
            <p:nvPr/>
          </p:nvSpPr>
          <p:spPr bwMode="auto">
            <a:xfrm>
              <a:off x="2444750" y="2976563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8" name="Line 443"/>
            <p:cNvSpPr>
              <a:spLocks noChangeShapeType="1"/>
            </p:cNvSpPr>
            <p:nvPr/>
          </p:nvSpPr>
          <p:spPr bwMode="auto">
            <a:xfrm>
              <a:off x="2462213" y="2994025"/>
              <a:ext cx="0" cy="254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9" name="Line 444"/>
            <p:cNvSpPr>
              <a:spLocks noChangeShapeType="1"/>
            </p:cNvSpPr>
            <p:nvPr/>
          </p:nvSpPr>
          <p:spPr bwMode="auto">
            <a:xfrm>
              <a:off x="2444750" y="30194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0" name="Line 445"/>
            <p:cNvSpPr>
              <a:spLocks noChangeShapeType="1"/>
            </p:cNvSpPr>
            <p:nvPr/>
          </p:nvSpPr>
          <p:spPr bwMode="auto">
            <a:xfrm>
              <a:off x="2700338" y="2913063"/>
              <a:ext cx="0" cy="254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1" name="Line 446"/>
            <p:cNvSpPr>
              <a:spLocks noChangeShapeType="1"/>
            </p:cNvSpPr>
            <p:nvPr/>
          </p:nvSpPr>
          <p:spPr bwMode="auto">
            <a:xfrm>
              <a:off x="2681288" y="2914650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2" name="Line 447"/>
            <p:cNvSpPr>
              <a:spLocks noChangeShapeType="1"/>
            </p:cNvSpPr>
            <p:nvPr/>
          </p:nvSpPr>
          <p:spPr bwMode="auto">
            <a:xfrm>
              <a:off x="2700338" y="2936875"/>
              <a:ext cx="0" cy="26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3" name="Line 448"/>
            <p:cNvSpPr>
              <a:spLocks noChangeShapeType="1"/>
            </p:cNvSpPr>
            <p:nvPr/>
          </p:nvSpPr>
          <p:spPr bwMode="auto">
            <a:xfrm>
              <a:off x="2681288" y="296227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4" name="Line 449"/>
            <p:cNvSpPr>
              <a:spLocks noChangeShapeType="1"/>
            </p:cNvSpPr>
            <p:nvPr/>
          </p:nvSpPr>
          <p:spPr bwMode="auto">
            <a:xfrm>
              <a:off x="3163888" y="2720975"/>
              <a:ext cx="0" cy="52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5" name="Line 450"/>
            <p:cNvSpPr>
              <a:spLocks noChangeShapeType="1"/>
            </p:cNvSpPr>
            <p:nvPr/>
          </p:nvSpPr>
          <p:spPr bwMode="auto">
            <a:xfrm>
              <a:off x="3148013" y="2720975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6" name="Line 451"/>
            <p:cNvSpPr>
              <a:spLocks noChangeShapeType="1"/>
            </p:cNvSpPr>
            <p:nvPr/>
          </p:nvSpPr>
          <p:spPr bwMode="auto">
            <a:xfrm>
              <a:off x="3163888" y="2771775"/>
              <a:ext cx="0" cy="650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7" name="Line 452"/>
            <p:cNvSpPr>
              <a:spLocks noChangeShapeType="1"/>
            </p:cNvSpPr>
            <p:nvPr/>
          </p:nvSpPr>
          <p:spPr bwMode="auto">
            <a:xfrm>
              <a:off x="3148013" y="2835275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8" name="Line 453"/>
            <p:cNvSpPr>
              <a:spLocks noChangeShapeType="1"/>
            </p:cNvSpPr>
            <p:nvPr/>
          </p:nvSpPr>
          <p:spPr bwMode="auto">
            <a:xfrm>
              <a:off x="3513138" y="2532063"/>
              <a:ext cx="0" cy="809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9" name="Line 454"/>
            <p:cNvSpPr>
              <a:spLocks noChangeShapeType="1"/>
            </p:cNvSpPr>
            <p:nvPr/>
          </p:nvSpPr>
          <p:spPr bwMode="auto">
            <a:xfrm>
              <a:off x="3490913" y="2532063"/>
              <a:ext cx="381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0" name="Line 455"/>
            <p:cNvSpPr>
              <a:spLocks noChangeShapeType="1"/>
            </p:cNvSpPr>
            <p:nvPr/>
          </p:nvSpPr>
          <p:spPr bwMode="auto">
            <a:xfrm>
              <a:off x="3513138" y="2609850"/>
              <a:ext cx="0" cy="1127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1" name="Line 456"/>
            <p:cNvSpPr>
              <a:spLocks noChangeShapeType="1"/>
            </p:cNvSpPr>
            <p:nvPr/>
          </p:nvSpPr>
          <p:spPr bwMode="auto">
            <a:xfrm>
              <a:off x="3490913" y="2720975"/>
              <a:ext cx="381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2" name="Line 457"/>
            <p:cNvSpPr>
              <a:spLocks noChangeShapeType="1"/>
            </p:cNvSpPr>
            <p:nvPr/>
          </p:nvSpPr>
          <p:spPr bwMode="auto">
            <a:xfrm>
              <a:off x="5676900" y="17732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3" name="Line 458"/>
            <p:cNvSpPr>
              <a:spLocks noChangeShapeType="1"/>
            </p:cNvSpPr>
            <p:nvPr/>
          </p:nvSpPr>
          <p:spPr bwMode="auto">
            <a:xfrm>
              <a:off x="5659438" y="1774825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4" name="Line 459"/>
            <p:cNvSpPr>
              <a:spLocks noChangeShapeType="1"/>
            </p:cNvSpPr>
            <p:nvPr/>
          </p:nvSpPr>
          <p:spPr bwMode="auto">
            <a:xfrm>
              <a:off x="5676900" y="1843088"/>
              <a:ext cx="0" cy="984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5" name="Line 460"/>
            <p:cNvSpPr>
              <a:spLocks noChangeShapeType="1"/>
            </p:cNvSpPr>
            <p:nvPr/>
          </p:nvSpPr>
          <p:spPr bwMode="auto">
            <a:xfrm>
              <a:off x="5659438" y="1939925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6" name="Line 461"/>
            <p:cNvSpPr>
              <a:spLocks noChangeShapeType="1"/>
            </p:cNvSpPr>
            <p:nvPr/>
          </p:nvSpPr>
          <p:spPr bwMode="auto">
            <a:xfrm>
              <a:off x="6146800" y="2006600"/>
              <a:ext cx="0" cy="920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7" name="Line 462"/>
            <p:cNvSpPr>
              <a:spLocks noChangeShapeType="1"/>
            </p:cNvSpPr>
            <p:nvPr/>
          </p:nvSpPr>
          <p:spPr bwMode="auto">
            <a:xfrm>
              <a:off x="6130925" y="2006600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8" name="Line 463"/>
            <p:cNvSpPr>
              <a:spLocks noChangeShapeType="1"/>
            </p:cNvSpPr>
            <p:nvPr/>
          </p:nvSpPr>
          <p:spPr bwMode="auto">
            <a:xfrm>
              <a:off x="6146800" y="2097088"/>
              <a:ext cx="0" cy="1428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9" name="Line 464"/>
            <p:cNvSpPr>
              <a:spLocks noChangeShapeType="1"/>
            </p:cNvSpPr>
            <p:nvPr/>
          </p:nvSpPr>
          <p:spPr bwMode="auto">
            <a:xfrm>
              <a:off x="6130925" y="2238375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0" name="Freeform 465"/>
            <p:cNvSpPr>
              <a:spLocks/>
            </p:cNvSpPr>
            <p:nvPr/>
          </p:nvSpPr>
          <p:spPr bwMode="auto">
            <a:xfrm>
              <a:off x="1327150" y="3009900"/>
              <a:ext cx="206375" cy="60325"/>
            </a:xfrm>
            <a:custGeom>
              <a:avLst/>
              <a:gdLst>
                <a:gd name="T0" fmla="*/ 2147483647 w 130"/>
                <a:gd name="T1" fmla="*/ 0 h 38"/>
                <a:gd name="T2" fmla="*/ 2147483647 w 130"/>
                <a:gd name="T3" fmla="*/ 0 h 38"/>
                <a:gd name="T4" fmla="*/ 2147483647 w 130"/>
                <a:gd name="T5" fmla="*/ 2147483647 h 38"/>
                <a:gd name="T6" fmla="*/ 2147483647 w 130"/>
                <a:gd name="T7" fmla="*/ 2147483647 h 38"/>
                <a:gd name="T8" fmla="*/ 0 w 130"/>
                <a:gd name="T9" fmla="*/ 2147483647 h 38"/>
                <a:gd name="T10" fmla="*/ 0 w 130"/>
                <a:gd name="T11" fmla="*/ 2147483647 h 38"/>
                <a:gd name="T12" fmla="*/ 2147483647 w 130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" h="38">
                  <a:moveTo>
                    <a:pt x="129" y="0"/>
                  </a:moveTo>
                  <a:lnTo>
                    <a:pt x="130" y="0"/>
                  </a:lnTo>
                  <a:lnTo>
                    <a:pt x="130" y="2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1" name="Freeform 466"/>
            <p:cNvSpPr>
              <a:spLocks/>
            </p:cNvSpPr>
            <p:nvPr/>
          </p:nvSpPr>
          <p:spPr bwMode="auto">
            <a:xfrm>
              <a:off x="1531938" y="2968625"/>
              <a:ext cx="215900" cy="44450"/>
            </a:xfrm>
            <a:custGeom>
              <a:avLst/>
              <a:gdLst>
                <a:gd name="T0" fmla="*/ 2147483647 w 136"/>
                <a:gd name="T1" fmla="*/ 0 h 28"/>
                <a:gd name="T2" fmla="*/ 2147483647 w 136"/>
                <a:gd name="T3" fmla="*/ 0 h 28"/>
                <a:gd name="T4" fmla="*/ 2147483647 w 136"/>
                <a:gd name="T5" fmla="*/ 2147483647 h 28"/>
                <a:gd name="T6" fmla="*/ 2147483647 w 136"/>
                <a:gd name="T7" fmla="*/ 2147483647 h 28"/>
                <a:gd name="T8" fmla="*/ 0 w 136"/>
                <a:gd name="T9" fmla="*/ 2147483647 h 28"/>
                <a:gd name="T10" fmla="*/ 0 w 136"/>
                <a:gd name="T11" fmla="*/ 2147483647 h 28"/>
                <a:gd name="T12" fmla="*/ 2147483647 w 136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28">
                  <a:moveTo>
                    <a:pt x="134" y="0"/>
                  </a:moveTo>
                  <a:lnTo>
                    <a:pt x="136" y="0"/>
                  </a:lnTo>
                  <a:lnTo>
                    <a:pt x="136" y="1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2" name="Freeform 467"/>
            <p:cNvSpPr>
              <a:spLocks/>
            </p:cNvSpPr>
            <p:nvPr/>
          </p:nvSpPr>
          <p:spPr bwMode="auto">
            <a:xfrm>
              <a:off x="1744663" y="2943225"/>
              <a:ext cx="366713" cy="26988"/>
            </a:xfrm>
            <a:custGeom>
              <a:avLst/>
              <a:gdLst>
                <a:gd name="T0" fmla="*/ 2147483647 w 231"/>
                <a:gd name="T1" fmla="*/ 0 h 17"/>
                <a:gd name="T2" fmla="*/ 2147483647 w 231"/>
                <a:gd name="T3" fmla="*/ 0 h 17"/>
                <a:gd name="T4" fmla="*/ 2147483647 w 231"/>
                <a:gd name="T5" fmla="*/ 2147483647 h 17"/>
                <a:gd name="T6" fmla="*/ 2147483647 w 231"/>
                <a:gd name="T7" fmla="*/ 2147483647 h 17"/>
                <a:gd name="T8" fmla="*/ 0 w 231"/>
                <a:gd name="T9" fmla="*/ 2147483647 h 17"/>
                <a:gd name="T10" fmla="*/ 0 w 231"/>
                <a:gd name="T11" fmla="*/ 2147483647 h 17"/>
                <a:gd name="T12" fmla="*/ 2147483647 w 23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1" h="17">
                  <a:moveTo>
                    <a:pt x="230" y="0"/>
                  </a:moveTo>
                  <a:lnTo>
                    <a:pt x="231" y="0"/>
                  </a:lnTo>
                  <a:lnTo>
                    <a:pt x="231" y="2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3" name="Freeform 468"/>
            <p:cNvSpPr>
              <a:spLocks/>
            </p:cNvSpPr>
            <p:nvPr/>
          </p:nvSpPr>
          <p:spPr bwMode="auto">
            <a:xfrm>
              <a:off x="2109788" y="2943225"/>
              <a:ext cx="166688" cy="20638"/>
            </a:xfrm>
            <a:custGeom>
              <a:avLst/>
              <a:gdLst>
                <a:gd name="T0" fmla="*/ 0 w 105"/>
                <a:gd name="T1" fmla="*/ 0 h 13"/>
                <a:gd name="T2" fmla="*/ 2147483647 w 105"/>
                <a:gd name="T3" fmla="*/ 0 h 13"/>
                <a:gd name="T4" fmla="*/ 2147483647 w 105"/>
                <a:gd name="T5" fmla="*/ 2147483647 h 13"/>
                <a:gd name="T6" fmla="*/ 2147483647 w 105"/>
                <a:gd name="T7" fmla="*/ 2147483647 h 13"/>
                <a:gd name="T8" fmla="*/ 2147483647 w 105"/>
                <a:gd name="T9" fmla="*/ 2147483647 h 13"/>
                <a:gd name="T10" fmla="*/ 0 w 105"/>
                <a:gd name="T11" fmla="*/ 2147483647 h 13"/>
                <a:gd name="T12" fmla="*/ 0 w 105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13">
                  <a:moveTo>
                    <a:pt x="0" y="0"/>
                  </a:moveTo>
                  <a:lnTo>
                    <a:pt x="1" y="0"/>
                  </a:lnTo>
                  <a:lnTo>
                    <a:pt x="105" y="13"/>
                  </a:lnTo>
                  <a:lnTo>
                    <a:pt x="104" y="1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4" name="Freeform 469"/>
            <p:cNvSpPr>
              <a:spLocks/>
            </p:cNvSpPr>
            <p:nvPr/>
          </p:nvSpPr>
          <p:spPr bwMode="auto">
            <a:xfrm>
              <a:off x="2274888" y="2963863"/>
              <a:ext cx="188913" cy="31750"/>
            </a:xfrm>
            <a:custGeom>
              <a:avLst/>
              <a:gdLst>
                <a:gd name="T0" fmla="*/ 0 w 119"/>
                <a:gd name="T1" fmla="*/ 0 h 20"/>
                <a:gd name="T2" fmla="*/ 2147483647 w 119"/>
                <a:gd name="T3" fmla="*/ 0 h 20"/>
                <a:gd name="T4" fmla="*/ 2147483647 w 119"/>
                <a:gd name="T5" fmla="*/ 2147483647 h 20"/>
                <a:gd name="T6" fmla="*/ 2147483647 w 119"/>
                <a:gd name="T7" fmla="*/ 2147483647 h 20"/>
                <a:gd name="T8" fmla="*/ 2147483647 w 119"/>
                <a:gd name="T9" fmla="*/ 2147483647 h 20"/>
                <a:gd name="T10" fmla="*/ 0 w 119"/>
                <a:gd name="T11" fmla="*/ 0 h 20"/>
                <a:gd name="T12" fmla="*/ 0 w 1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20">
                  <a:moveTo>
                    <a:pt x="0" y="0"/>
                  </a:moveTo>
                  <a:lnTo>
                    <a:pt x="1" y="0"/>
                  </a:lnTo>
                  <a:lnTo>
                    <a:pt x="119" y="19"/>
                  </a:lnTo>
                  <a:lnTo>
                    <a:pt x="119" y="20"/>
                  </a:lnTo>
                  <a:lnTo>
                    <a:pt x="11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5" name="Freeform 470"/>
            <p:cNvSpPr>
              <a:spLocks/>
            </p:cNvSpPr>
            <p:nvPr/>
          </p:nvSpPr>
          <p:spPr bwMode="auto">
            <a:xfrm>
              <a:off x="2460625" y="2936875"/>
              <a:ext cx="241300" cy="58738"/>
            </a:xfrm>
            <a:custGeom>
              <a:avLst/>
              <a:gdLst>
                <a:gd name="T0" fmla="*/ 2147483647 w 152"/>
                <a:gd name="T1" fmla="*/ 0 h 37"/>
                <a:gd name="T2" fmla="*/ 2147483647 w 152"/>
                <a:gd name="T3" fmla="*/ 0 h 37"/>
                <a:gd name="T4" fmla="*/ 2147483647 w 152"/>
                <a:gd name="T5" fmla="*/ 2147483647 h 37"/>
                <a:gd name="T6" fmla="*/ 2147483647 w 152"/>
                <a:gd name="T7" fmla="*/ 2147483647 h 37"/>
                <a:gd name="T8" fmla="*/ 0 w 152"/>
                <a:gd name="T9" fmla="*/ 2147483647 h 37"/>
                <a:gd name="T10" fmla="*/ 0 w 152"/>
                <a:gd name="T11" fmla="*/ 2147483647 h 37"/>
                <a:gd name="T12" fmla="*/ 2147483647 w 152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" h="37">
                  <a:moveTo>
                    <a:pt x="151" y="0"/>
                  </a:moveTo>
                  <a:lnTo>
                    <a:pt x="152" y="0"/>
                  </a:lnTo>
                  <a:lnTo>
                    <a:pt x="152" y="1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6" name="Freeform 471"/>
            <p:cNvSpPr>
              <a:spLocks/>
            </p:cNvSpPr>
            <p:nvPr/>
          </p:nvSpPr>
          <p:spPr bwMode="auto">
            <a:xfrm>
              <a:off x="2700338" y="2771775"/>
              <a:ext cx="465138" cy="166688"/>
            </a:xfrm>
            <a:custGeom>
              <a:avLst/>
              <a:gdLst>
                <a:gd name="T0" fmla="*/ 2147483647 w 293"/>
                <a:gd name="T1" fmla="*/ 0 h 105"/>
                <a:gd name="T2" fmla="*/ 2147483647 w 293"/>
                <a:gd name="T3" fmla="*/ 0 h 105"/>
                <a:gd name="T4" fmla="*/ 2147483647 w 293"/>
                <a:gd name="T5" fmla="*/ 2147483647 h 105"/>
                <a:gd name="T6" fmla="*/ 2147483647 w 293"/>
                <a:gd name="T7" fmla="*/ 2147483647 h 105"/>
                <a:gd name="T8" fmla="*/ 0 w 293"/>
                <a:gd name="T9" fmla="*/ 2147483647 h 105"/>
                <a:gd name="T10" fmla="*/ 0 w 293"/>
                <a:gd name="T11" fmla="*/ 2147483647 h 105"/>
                <a:gd name="T12" fmla="*/ 2147483647 w 293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3" h="105">
                  <a:moveTo>
                    <a:pt x="292" y="0"/>
                  </a:moveTo>
                  <a:lnTo>
                    <a:pt x="293" y="0"/>
                  </a:lnTo>
                  <a:lnTo>
                    <a:pt x="293" y="1"/>
                  </a:lnTo>
                  <a:lnTo>
                    <a:pt x="1" y="105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7" name="Freeform 472"/>
            <p:cNvSpPr>
              <a:spLocks/>
            </p:cNvSpPr>
            <p:nvPr/>
          </p:nvSpPr>
          <p:spPr bwMode="auto">
            <a:xfrm>
              <a:off x="3163888" y="2609850"/>
              <a:ext cx="349250" cy="163513"/>
            </a:xfrm>
            <a:custGeom>
              <a:avLst/>
              <a:gdLst>
                <a:gd name="T0" fmla="*/ 2147483647 w 220"/>
                <a:gd name="T1" fmla="*/ 0 h 103"/>
                <a:gd name="T2" fmla="*/ 2147483647 w 220"/>
                <a:gd name="T3" fmla="*/ 0 h 103"/>
                <a:gd name="T4" fmla="*/ 2147483647 w 220"/>
                <a:gd name="T5" fmla="*/ 2147483647 h 103"/>
                <a:gd name="T6" fmla="*/ 2147483647 w 220"/>
                <a:gd name="T7" fmla="*/ 2147483647 h 103"/>
                <a:gd name="T8" fmla="*/ 0 w 220"/>
                <a:gd name="T9" fmla="*/ 2147483647 h 103"/>
                <a:gd name="T10" fmla="*/ 0 w 220"/>
                <a:gd name="T11" fmla="*/ 2147483647 h 103"/>
                <a:gd name="T12" fmla="*/ 2147483647 w 220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0" h="103">
                  <a:moveTo>
                    <a:pt x="219" y="0"/>
                  </a:moveTo>
                  <a:lnTo>
                    <a:pt x="220" y="0"/>
                  </a:lnTo>
                  <a:lnTo>
                    <a:pt x="220" y="2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8" name="Freeform 473"/>
            <p:cNvSpPr>
              <a:spLocks/>
            </p:cNvSpPr>
            <p:nvPr/>
          </p:nvSpPr>
          <p:spPr bwMode="auto">
            <a:xfrm>
              <a:off x="3511550" y="2605088"/>
              <a:ext cx="790575" cy="7938"/>
            </a:xfrm>
            <a:custGeom>
              <a:avLst/>
              <a:gdLst>
                <a:gd name="T0" fmla="*/ 2147483647 w 498"/>
                <a:gd name="T1" fmla="*/ 0 h 5"/>
                <a:gd name="T2" fmla="*/ 2147483647 w 498"/>
                <a:gd name="T3" fmla="*/ 0 h 5"/>
                <a:gd name="T4" fmla="*/ 2147483647 w 498"/>
                <a:gd name="T5" fmla="*/ 2147483647 h 5"/>
                <a:gd name="T6" fmla="*/ 2147483647 w 498"/>
                <a:gd name="T7" fmla="*/ 2147483647 h 5"/>
                <a:gd name="T8" fmla="*/ 0 w 498"/>
                <a:gd name="T9" fmla="*/ 2147483647 h 5"/>
                <a:gd name="T10" fmla="*/ 0 w 498"/>
                <a:gd name="T11" fmla="*/ 2147483647 h 5"/>
                <a:gd name="T12" fmla="*/ 2147483647 w 498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8" h="5">
                  <a:moveTo>
                    <a:pt x="496" y="0"/>
                  </a:moveTo>
                  <a:lnTo>
                    <a:pt x="498" y="0"/>
                  </a:lnTo>
                  <a:lnTo>
                    <a:pt x="498" y="1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9" name="Freeform 474"/>
            <p:cNvSpPr>
              <a:spLocks/>
            </p:cNvSpPr>
            <p:nvPr/>
          </p:nvSpPr>
          <p:spPr bwMode="auto">
            <a:xfrm>
              <a:off x="4298950" y="2554288"/>
              <a:ext cx="192088" cy="52388"/>
            </a:xfrm>
            <a:custGeom>
              <a:avLst/>
              <a:gdLst>
                <a:gd name="T0" fmla="*/ 2147483647 w 121"/>
                <a:gd name="T1" fmla="*/ 0 h 33"/>
                <a:gd name="T2" fmla="*/ 2147483647 w 121"/>
                <a:gd name="T3" fmla="*/ 0 h 33"/>
                <a:gd name="T4" fmla="*/ 2147483647 w 121"/>
                <a:gd name="T5" fmla="*/ 2147483647 h 33"/>
                <a:gd name="T6" fmla="*/ 2147483647 w 121"/>
                <a:gd name="T7" fmla="*/ 2147483647 h 33"/>
                <a:gd name="T8" fmla="*/ 0 w 121"/>
                <a:gd name="T9" fmla="*/ 2147483647 h 33"/>
                <a:gd name="T10" fmla="*/ 0 w 121"/>
                <a:gd name="T11" fmla="*/ 2147483647 h 33"/>
                <a:gd name="T12" fmla="*/ 2147483647 w 121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33">
                  <a:moveTo>
                    <a:pt x="119" y="0"/>
                  </a:moveTo>
                  <a:lnTo>
                    <a:pt x="121" y="0"/>
                  </a:lnTo>
                  <a:lnTo>
                    <a:pt x="121" y="1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0" name="Freeform 475"/>
            <p:cNvSpPr>
              <a:spLocks/>
            </p:cNvSpPr>
            <p:nvPr/>
          </p:nvSpPr>
          <p:spPr bwMode="auto">
            <a:xfrm>
              <a:off x="4487863" y="2257425"/>
              <a:ext cx="427038" cy="298450"/>
            </a:xfrm>
            <a:custGeom>
              <a:avLst/>
              <a:gdLst>
                <a:gd name="T0" fmla="*/ 2147483647 w 269"/>
                <a:gd name="T1" fmla="*/ 0 h 188"/>
                <a:gd name="T2" fmla="*/ 2147483647 w 269"/>
                <a:gd name="T3" fmla="*/ 0 h 188"/>
                <a:gd name="T4" fmla="*/ 2147483647 w 269"/>
                <a:gd name="T5" fmla="*/ 2147483647 h 188"/>
                <a:gd name="T6" fmla="*/ 2147483647 w 269"/>
                <a:gd name="T7" fmla="*/ 2147483647 h 188"/>
                <a:gd name="T8" fmla="*/ 0 w 269"/>
                <a:gd name="T9" fmla="*/ 2147483647 h 188"/>
                <a:gd name="T10" fmla="*/ 0 w 269"/>
                <a:gd name="T11" fmla="*/ 2147483647 h 188"/>
                <a:gd name="T12" fmla="*/ 2147483647 w 269"/>
                <a:gd name="T13" fmla="*/ 0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9" h="188">
                  <a:moveTo>
                    <a:pt x="268" y="0"/>
                  </a:moveTo>
                  <a:lnTo>
                    <a:pt x="269" y="0"/>
                  </a:lnTo>
                  <a:lnTo>
                    <a:pt x="269" y="1"/>
                  </a:lnTo>
                  <a:lnTo>
                    <a:pt x="2" y="188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1" name="Freeform 476"/>
            <p:cNvSpPr>
              <a:spLocks/>
            </p:cNvSpPr>
            <p:nvPr/>
          </p:nvSpPr>
          <p:spPr bwMode="auto">
            <a:xfrm>
              <a:off x="4913313" y="1843088"/>
              <a:ext cx="763588" cy="415925"/>
            </a:xfrm>
            <a:custGeom>
              <a:avLst/>
              <a:gdLst>
                <a:gd name="T0" fmla="*/ 2147483647 w 481"/>
                <a:gd name="T1" fmla="*/ 0 h 262"/>
                <a:gd name="T2" fmla="*/ 2147483647 w 481"/>
                <a:gd name="T3" fmla="*/ 0 h 262"/>
                <a:gd name="T4" fmla="*/ 2147483647 w 481"/>
                <a:gd name="T5" fmla="*/ 2147483647 h 262"/>
                <a:gd name="T6" fmla="*/ 2147483647 w 481"/>
                <a:gd name="T7" fmla="*/ 2147483647 h 262"/>
                <a:gd name="T8" fmla="*/ 0 w 481"/>
                <a:gd name="T9" fmla="*/ 2147483647 h 262"/>
                <a:gd name="T10" fmla="*/ 0 w 481"/>
                <a:gd name="T11" fmla="*/ 2147483647 h 262"/>
                <a:gd name="T12" fmla="*/ 2147483647 w 481"/>
                <a:gd name="T13" fmla="*/ 0 h 2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1" h="262">
                  <a:moveTo>
                    <a:pt x="480" y="0"/>
                  </a:moveTo>
                  <a:lnTo>
                    <a:pt x="481" y="0"/>
                  </a:lnTo>
                  <a:lnTo>
                    <a:pt x="481" y="2"/>
                  </a:lnTo>
                  <a:lnTo>
                    <a:pt x="1" y="262"/>
                  </a:lnTo>
                  <a:lnTo>
                    <a:pt x="0" y="262"/>
                  </a:lnTo>
                  <a:lnTo>
                    <a:pt x="0" y="261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2" name="Freeform 477"/>
            <p:cNvSpPr>
              <a:spLocks/>
            </p:cNvSpPr>
            <p:nvPr/>
          </p:nvSpPr>
          <p:spPr bwMode="auto">
            <a:xfrm>
              <a:off x="5675313" y="1843088"/>
              <a:ext cx="473075" cy="255588"/>
            </a:xfrm>
            <a:custGeom>
              <a:avLst/>
              <a:gdLst>
                <a:gd name="T0" fmla="*/ 0 w 298"/>
                <a:gd name="T1" fmla="*/ 0 h 161"/>
                <a:gd name="T2" fmla="*/ 2147483647 w 298"/>
                <a:gd name="T3" fmla="*/ 0 h 161"/>
                <a:gd name="T4" fmla="*/ 2147483647 w 298"/>
                <a:gd name="T5" fmla="*/ 2147483647 h 161"/>
                <a:gd name="T6" fmla="*/ 2147483647 w 298"/>
                <a:gd name="T7" fmla="*/ 2147483647 h 161"/>
                <a:gd name="T8" fmla="*/ 2147483647 w 298"/>
                <a:gd name="T9" fmla="*/ 2147483647 h 161"/>
                <a:gd name="T10" fmla="*/ 0 w 298"/>
                <a:gd name="T11" fmla="*/ 2147483647 h 161"/>
                <a:gd name="T12" fmla="*/ 0 w 298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8" h="161">
                  <a:moveTo>
                    <a:pt x="0" y="0"/>
                  </a:moveTo>
                  <a:lnTo>
                    <a:pt x="1" y="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6" y="16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3" name="Freeform 478"/>
            <p:cNvSpPr>
              <a:spLocks/>
            </p:cNvSpPr>
            <p:nvPr/>
          </p:nvSpPr>
          <p:spPr bwMode="auto">
            <a:xfrm>
              <a:off x="1162050" y="3262313"/>
              <a:ext cx="134938" cy="34925"/>
            </a:xfrm>
            <a:custGeom>
              <a:avLst/>
              <a:gdLst>
                <a:gd name="T0" fmla="*/ 0 w 85"/>
                <a:gd name="T1" fmla="*/ 0 h 22"/>
                <a:gd name="T2" fmla="*/ 2147483647 w 85"/>
                <a:gd name="T3" fmla="*/ 0 h 22"/>
                <a:gd name="T4" fmla="*/ 2147483647 w 85"/>
                <a:gd name="T5" fmla="*/ 2147483647 h 22"/>
                <a:gd name="T6" fmla="*/ 2147483647 w 85"/>
                <a:gd name="T7" fmla="*/ 2147483647 h 22"/>
                <a:gd name="T8" fmla="*/ 2147483647 w 85"/>
                <a:gd name="T9" fmla="*/ 2147483647 h 22"/>
                <a:gd name="T10" fmla="*/ 0 w 85"/>
                <a:gd name="T11" fmla="*/ 2147483647 h 22"/>
                <a:gd name="T12" fmla="*/ 0 w 85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2">
                  <a:moveTo>
                    <a:pt x="0" y="0"/>
                  </a:moveTo>
                  <a:lnTo>
                    <a:pt x="2" y="0"/>
                  </a:lnTo>
                  <a:lnTo>
                    <a:pt x="85" y="19"/>
                  </a:lnTo>
                  <a:lnTo>
                    <a:pt x="85" y="22"/>
                  </a:lnTo>
                  <a:lnTo>
                    <a:pt x="82" y="2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4" name="Freeform 479"/>
            <p:cNvSpPr>
              <a:spLocks/>
            </p:cNvSpPr>
            <p:nvPr/>
          </p:nvSpPr>
          <p:spPr bwMode="auto">
            <a:xfrm>
              <a:off x="1350963" y="3298825"/>
              <a:ext cx="28575" cy="4763"/>
            </a:xfrm>
            <a:custGeom>
              <a:avLst/>
              <a:gdLst>
                <a:gd name="T0" fmla="*/ 2147483647 w 18"/>
                <a:gd name="T1" fmla="*/ 0 h 3"/>
                <a:gd name="T2" fmla="*/ 2147483647 w 18"/>
                <a:gd name="T3" fmla="*/ 0 h 3"/>
                <a:gd name="T4" fmla="*/ 2147483647 w 18"/>
                <a:gd name="T5" fmla="*/ 2147483647 h 3"/>
                <a:gd name="T6" fmla="*/ 2147483647 w 18"/>
                <a:gd name="T7" fmla="*/ 2147483647 h 3"/>
                <a:gd name="T8" fmla="*/ 0 w 18"/>
                <a:gd name="T9" fmla="*/ 2147483647 h 3"/>
                <a:gd name="T10" fmla="*/ 0 w 18"/>
                <a:gd name="T11" fmla="*/ 2147483647 h 3"/>
                <a:gd name="T12" fmla="*/ 2147483647 w 18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">
                  <a:moveTo>
                    <a:pt x="15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5" name="Freeform 480"/>
            <p:cNvSpPr>
              <a:spLocks/>
            </p:cNvSpPr>
            <p:nvPr/>
          </p:nvSpPr>
          <p:spPr bwMode="auto">
            <a:xfrm>
              <a:off x="1431925" y="3292475"/>
              <a:ext cx="101600" cy="7938"/>
            </a:xfrm>
            <a:custGeom>
              <a:avLst/>
              <a:gdLst>
                <a:gd name="T0" fmla="*/ 2147483647 w 64"/>
                <a:gd name="T1" fmla="*/ 0 h 5"/>
                <a:gd name="T2" fmla="*/ 2147483647 w 64"/>
                <a:gd name="T3" fmla="*/ 0 h 5"/>
                <a:gd name="T4" fmla="*/ 2147483647 w 64"/>
                <a:gd name="T5" fmla="*/ 2147483647 h 5"/>
                <a:gd name="T6" fmla="*/ 2147483647 w 64"/>
                <a:gd name="T7" fmla="*/ 2147483647 h 5"/>
                <a:gd name="T8" fmla="*/ 0 w 64"/>
                <a:gd name="T9" fmla="*/ 2147483647 h 5"/>
                <a:gd name="T10" fmla="*/ 0 w 64"/>
                <a:gd name="T11" fmla="*/ 2147483647 h 5"/>
                <a:gd name="T12" fmla="*/ 2147483647 w 64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5">
                  <a:moveTo>
                    <a:pt x="62" y="0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6" name="Freeform 481"/>
            <p:cNvSpPr>
              <a:spLocks/>
            </p:cNvSpPr>
            <p:nvPr/>
          </p:nvSpPr>
          <p:spPr bwMode="auto">
            <a:xfrm>
              <a:off x="1530350" y="3284538"/>
              <a:ext cx="36513" cy="12700"/>
            </a:xfrm>
            <a:custGeom>
              <a:avLst/>
              <a:gdLst>
                <a:gd name="T0" fmla="*/ 2147483647 w 23"/>
                <a:gd name="T1" fmla="*/ 0 h 8"/>
                <a:gd name="T2" fmla="*/ 2147483647 w 23"/>
                <a:gd name="T3" fmla="*/ 0 h 8"/>
                <a:gd name="T4" fmla="*/ 2147483647 w 23"/>
                <a:gd name="T5" fmla="*/ 2147483647 h 8"/>
                <a:gd name="T6" fmla="*/ 2147483647 w 23"/>
                <a:gd name="T7" fmla="*/ 2147483647 h 8"/>
                <a:gd name="T8" fmla="*/ 0 w 23"/>
                <a:gd name="T9" fmla="*/ 2147483647 h 8"/>
                <a:gd name="T10" fmla="*/ 0 w 23"/>
                <a:gd name="T11" fmla="*/ 2147483647 h 8"/>
                <a:gd name="T12" fmla="*/ 2147483647 w 23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8">
                  <a:moveTo>
                    <a:pt x="20" y="0"/>
                  </a:moveTo>
                  <a:lnTo>
                    <a:pt x="23" y="0"/>
                  </a:lnTo>
                  <a:lnTo>
                    <a:pt x="23" y="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7" name="Freeform 482"/>
            <p:cNvSpPr>
              <a:spLocks/>
            </p:cNvSpPr>
            <p:nvPr/>
          </p:nvSpPr>
          <p:spPr bwMode="auto">
            <a:xfrm>
              <a:off x="1619250" y="3265488"/>
              <a:ext cx="28575" cy="9525"/>
            </a:xfrm>
            <a:custGeom>
              <a:avLst/>
              <a:gdLst>
                <a:gd name="T0" fmla="*/ 2147483647 w 18"/>
                <a:gd name="T1" fmla="*/ 0 h 6"/>
                <a:gd name="T2" fmla="*/ 2147483647 w 18"/>
                <a:gd name="T3" fmla="*/ 0 h 6"/>
                <a:gd name="T4" fmla="*/ 2147483647 w 18"/>
                <a:gd name="T5" fmla="*/ 2147483647 h 6"/>
                <a:gd name="T6" fmla="*/ 2147483647 w 18"/>
                <a:gd name="T7" fmla="*/ 2147483647 h 6"/>
                <a:gd name="T8" fmla="*/ 0 w 18"/>
                <a:gd name="T9" fmla="*/ 2147483647 h 6"/>
                <a:gd name="T10" fmla="*/ 0 w 18"/>
                <a:gd name="T11" fmla="*/ 2147483647 h 6"/>
                <a:gd name="T12" fmla="*/ 2147483647 w 1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6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8" name="Freeform 483"/>
            <p:cNvSpPr>
              <a:spLocks/>
            </p:cNvSpPr>
            <p:nvPr/>
          </p:nvSpPr>
          <p:spPr bwMode="auto">
            <a:xfrm>
              <a:off x="1703388" y="3244850"/>
              <a:ext cx="44450" cy="12700"/>
            </a:xfrm>
            <a:custGeom>
              <a:avLst/>
              <a:gdLst>
                <a:gd name="T0" fmla="*/ 2147483647 w 28"/>
                <a:gd name="T1" fmla="*/ 0 h 8"/>
                <a:gd name="T2" fmla="*/ 2147483647 w 28"/>
                <a:gd name="T3" fmla="*/ 0 h 8"/>
                <a:gd name="T4" fmla="*/ 2147483647 w 28"/>
                <a:gd name="T5" fmla="*/ 2147483647 h 8"/>
                <a:gd name="T6" fmla="*/ 2147483647 w 28"/>
                <a:gd name="T7" fmla="*/ 2147483647 h 8"/>
                <a:gd name="T8" fmla="*/ 0 w 28"/>
                <a:gd name="T9" fmla="*/ 2147483647 h 8"/>
                <a:gd name="T10" fmla="*/ 0 w 28"/>
                <a:gd name="T11" fmla="*/ 2147483647 h 8"/>
                <a:gd name="T12" fmla="*/ 2147483647 w 2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8">
                  <a:moveTo>
                    <a:pt x="25" y="0"/>
                  </a:moveTo>
                  <a:lnTo>
                    <a:pt x="28" y="0"/>
                  </a:lnTo>
                  <a:lnTo>
                    <a:pt x="28" y="3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9" name="Freeform 484"/>
            <p:cNvSpPr>
              <a:spLocks/>
            </p:cNvSpPr>
            <p:nvPr/>
          </p:nvSpPr>
          <p:spPr bwMode="auto">
            <a:xfrm>
              <a:off x="1743075" y="3222625"/>
              <a:ext cx="93663" cy="26988"/>
            </a:xfrm>
            <a:custGeom>
              <a:avLst/>
              <a:gdLst>
                <a:gd name="T0" fmla="*/ 2147483647 w 59"/>
                <a:gd name="T1" fmla="*/ 0 h 17"/>
                <a:gd name="T2" fmla="*/ 2147483647 w 59"/>
                <a:gd name="T3" fmla="*/ 0 h 17"/>
                <a:gd name="T4" fmla="*/ 2147483647 w 59"/>
                <a:gd name="T5" fmla="*/ 2147483647 h 17"/>
                <a:gd name="T6" fmla="*/ 2147483647 w 59"/>
                <a:gd name="T7" fmla="*/ 2147483647 h 17"/>
                <a:gd name="T8" fmla="*/ 0 w 59"/>
                <a:gd name="T9" fmla="*/ 2147483647 h 17"/>
                <a:gd name="T10" fmla="*/ 0 w 59"/>
                <a:gd name="T11" fmla="*/ 2147483647 h 17"/>
                <a:gd name="T12" fmla="*/ 2147483647 w 59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17">
                  <a:moveTo>
                    <a:pt x="56" y="0"/>
                  </a:moveTo>
                  <a:lnTo>
                    <a:pt x="59" y="0"/>
                  </a:lnTo>
                  <a:lnTo>
                    <a:pt x="59" y="3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0" name="Freeform 485"/>
            <p:cNvSpPr>
              <a:spLocks/>
            </p:cNvSpPr>
            <p:nvPr/>
          </p:nvSpPr>
          <p:spPr bwMode="auto">
            <a:xfrm>
              <a:off x="1890713" y="3201988"/>
              <a:ext cx="26988" cy="11113"/>
            </a:xfrm>
            <a:custGeom>
              <a:avLst/>
              <a:gdLst>
                <a:gd name="T0" fmla="*/ 2147483647 w 17"/>
                <a:gd name="T1" fmla="*/ 0 h 7"/>
                <a:gd name="T2" fmla="*/ 2147483647 w 17"/>
                <a:gd name="T3" fmla="*/ 0 h 7"/>
                <a:gd name="T4" fmla="*/ 2147483647 w 17"/>
                <a:gd name="T5" fmla="*/ 2147483647 h 7"/>
                <a:gd name="T6" fmla="*/ 2147483647 w 17"/>
                <a:gd name="T7" fmla="*/ 2147483647 h 7"/>
                <a:gd name="T8" fmla="*/ 0 w 17"/>
                <a:gd name="T9" fmla="*/ 2147483647 h 7"/>
                <a:gd name="T10" fmla="*/ 0 w 17"/>
                <a:gd name="T11" fmla="*/ 2147483647 h 7"/>
                <a:gd name="T12" fmla="*/ 2147483647 w 17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1" name="Freeform 486"/>
            <p:cNvSpPr>
              <a:spLocks/>
            </p:cNvSpPr>
            <p:nvPr/>
          </p:nvSpPr>
          <p:spPr bwMode="auto">
            <a:xfrm>
              <a:off x="1971675" y="3157538"/>
              <a:ext cx="119063" cy="31750"/>
            </a:xfrm>
            <a:custGeom>
              <a:avLst/>
              <a:gdLst>
                <a:gd name="T0" fmla="*/ 2147483647 w 75"/>
                <a:gd name="T1" fmla="*/ 0 h 20"/>
                <a:gd name="T2" fmla="*/ 2147483647 w 75"/>
                <a:gd name="T3" fmla="*/ 0 h 20"/>
                <a:gd name="T4" fmla="*/ 2147483647 w 75"/>
                <a:gd name="T5" fmla="*/ 2147483647 h 20"/>
                <a:gd name="T6" fmla="*/ 2147483647 w 75"/>
                <a:gd name="T7" fmla="*/ 2147483647 h 20"/>
                <a:gd name="T8" fmla="*/ 0 w 75"/>
                <a:gd name="T9" fmla="*/ 2147483647 h 20"/>
                <a:gd name="T10" fmla="*/ 0 w 75"/>
                <a:gd name="T11" fmla="*/ 2147483647 h 20"/>
                <a:gd name="T12" fmla="*/ 2147483647 w 75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20">
                  <a:moveTo>
                    <a:pt x="73" y="0"/>
                  </a:moveTo>
                  <a:lnTo>
                    <a:pt x="75" y="0"/>
                  </a:lnTo>
                  <a:lnTo>
                    <a:pt x="75" y="1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2" name="Line 487"/>
            <p:cNvSpPr>
              <a:spLocks noChangeShapeType="1"/>
            </p:cNvSpPr>
            <p:nvPr/>
          </p:nvSpPr>
          <p:spPr bwMode="auto">
            <a:xfrm>
              <a:off x="2087563" y="3157538"/>
              <a:ext cx="206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3" name="Line 488"/>
            <p:cNvSpPr>
              <a:spLocks noChangeShapeType="1"/>
            </p:cNvSpPr>
            <p:nvPr/>
          </p:nvSpPr>
          <p:spPr bwMode="auto">
            <a:xfrm>
              <a:off x="2160588" y="3157538"/>
              <a:ext cx="285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4" name="Freeform 489"/>
            <p:cNvSpPr>
              <a:spLocks/>
            </p:cNvSpPr>
            <p:nvPr/>
          </p:nvSpPr>
          <p:spPr bwMode="auto">
            <a:xfrm>
              <a:off x="2243138" y="3151188"/>
              <a:ext cx="96838" cy="6350"/>
            </a:xfrm>
            <a:custGeom>
              <a:avLst/>
              <a:gdLst>
                <a:gd name="T0" fmla="*/ 2147483647 w 61"/>
                <a:gd name="T1" fmla="*/ 0 h 4"/>
                <a:gd name="T2" fmla="*/ 2147483647 w 61"/>
                <a:gd name="T3" fmla="*/ 0 h 4"/>
                <a:gd name="T4" fmla="*/ 2147483647 w 61"/>
                <a:gd name="T5" fmla="*/ 2147483647 h 4"/>
                <a:gd name="T6" fmla="*/ 2147483647 w 61"/>
                <a:gd name="T7" fmla="*/ 2147483647 h 4"/>
                <a:gd name="T8" fmla="*/ 0 w 61"/>
                <a:gd name="T9" fmla="*/ 2147483647 h 4"/>
                <a:gd name="T10" fmla="*/ 0 w 61"/>
                <a:gd name="T11" fmla="*/ 2147483647 h 4"/>
                <a:gd name="T12" fmla="*/ 2147483647 w 61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4">
                  <a:moveTo>
                    <a:pt x="58" y="0"/>
                  </a:moveTo>
                  <a:lnTo>
                    <a:pt x="61" y="0"/>
                  </a:lnTo>
                  <a:lnTo>
                    <a:pt x="61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5" name="Line 490"/>
            <p:cNvSpPr>
              <a:spLocks noChangeShapeType="1"/>
            </p:cNvSpPr>
            <p:nvPr/>
          </p:nvSpPr>
          <p:spPr bwMode="auto">
            <a:xfrm>
              <a:off x="1233488" y="3094038"/>
              <a:ext cx="0" cy="100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6" name="Line 491"/>
            <p:cNvSpPr>
              <a:spLocks noChangeShapeType="1"/>
            </p:cNvSpPr>
            <p:nvPr/>
          </p:nvSpPr>
          <p:spPr bwMode="auto">
            <a:xfrm>
              <a:off x="1216025" y="30956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7" name="Line 492"/>
            <p:cNvSpPr>
              <a:spLocks noChangeShapeType="1"/>
            </p:cNvSpPr>
            <p:nvPr/>
          </p:nvSpPr>
          <p:spPr bwMode="auto">
            <a:xfrm>
              <a:off x="1233488" y="3189288"/>
              <a:ext cx="0" cy="158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8" name="Line 493"/>
            <p:cNvSpPr>
              <a:spLocks noChangeShapeType="1"/>
            </p:cNvSpPr>
            <p:nvPr/>
          </p:nvSpPr>
          <p:spPr bwMode="auto">
            <a:xfrm>
              <a:off x="1216025" y="3205163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9" name="Line 494"/>
            <p:cNvSpPr>
              <a:spLocks noChangeShapeType="1"/>
            </p:cNvSpPr>
            <p:nvPr/>
          </p:nvSpPr>
          <p:spPr bwMode="auto">
            <a:xfrm>
              <a:off x="1509713" y="2994025"/>
              <a:ext cx="0" cy="984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0" name="Line 495"/>
            <p:cNvSpPr>
              <a:spLocks noChangeShapeType="1"/>
            </p:cNvSpPr>
            <p:nvPr/>
          </p:nvSpPr>
          <p:spPr bwMode="auto">
            <a:xfrm>
              <a:off x="1493838" y="29940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1" name="Line 496"/>
            <p:cNvSpPr>
              <a:spLocks noChangeShapeType="1"/>
            </p:cNvSpPr>
            <p:nvPr/>
          </p:nvSpPr>
          <p:spPr bwMode="auto">
            <a:xfrm>
              <a:off x="1509713" y="3087688"/>
              <a:ext cx="0" cy="158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2" name="Line 497"/>
            <p:cNvSpPr>
              <a:spLocks noChangeShapeType="1"/>
            </p:cNvSpPr>
            <p:nvPr/>
          </p:nvSpPr>
          <p:spPr bwMode="auto">
            <a:xfrm>
              <a:off x="1493838" y="3100388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3" name="Line 498"/>
            <p:cNvSpPr>
              <a:spLocks noChangeShapeType="1"/>
            </p:cNvSpPr>
            <p:nvPr/>
          </p:nvSpPr>
          <p:spPr bwMode="auto">
            <a:xfrm>
              <a:off x="1152525" y="4075113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4" name="Line 499"/>
            <p:cNvSpPr>
              <a:spLocks noChangeShapeType="1"/>
            </p:cNvSpPr>
            <p:nvPr/>
          </p:nvSpPr>
          <p:spPr bwMode="auto">
            <a:xfrm>
              <a:off x="1152525" y="3449638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5" name="Line 500"/>
            <p:cNvSpPr>
              <a:spLocks noChangeShapeType="1"/>
            </p:cNvSpPr>
            <p:nvPr/>
          </p:nvSpPr>
          <p:spPr bwMode="auto">
            <a:xfrm>
              <a:off x="1152525" y="2820988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6" name="Line 501"/>
            <p:cNvSpPr>
              <a:spLocks noChangeShapeType="1"/>
            </p:cNvSpPr>
            <p:nvPr/>
          </p:nvSpPr>
          <p:spPr bwMode="auto">
            <a:xfrm>
              <a:off x="1152525" y="2193925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7" name="Line 502"/>
            <p:cNvSpPr>
              <a:spLocks noChangeShapeType="1"/>
            </p:cNvSpPr>
            <p:nvPr/>
          </p:nvSpPr>
          <p:spPr bwMode="auto">
            <a:xfrm>
              <a:off x="1152525" y="1563688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8" name="Line 503"/>
            <p:cNvSpPr>
              <a:spLocks noChangeShapeType="1"/>
            </p:cNvSpPr>
            <p:nvPr/>
          </p:nvSpPr>
          <p:spPr bwMode="auto">
            <a:xfrm>
              <a:off x="1152525" y="938213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9" name="Line 504"/>
            <p:cNvSpPr>
              <a:spLocks noChangeShapeType="1"/>
            </p:cNvSpPr>
            <p:nvPr/>
          </p:nvSpPr>
          <p:spPr bwMode="auto">
            <a:xfrm>
              <a:off x="1152525" y="311150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0" name="Line 505"/>
            <p:cNvSpPr>
              <a:spLocks noChangeShapeType="1"/>
            </p:cNvSpPr>
            <p:nvPr/>
          </p:nvSpPr>
          <p:spPr bwMode="auto">
            <a:xfrm>
              <a:off x="1152525" y="38893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1" name="Line 506"/>
            <p:cNvSpPr>
              <a:spLocks noChangeShapeType="1"/>
            </p:cNvSpPr>
            <p:nvPr/>
          </p:nvSpPr>
          <p:spPr bwMode="auto">
            <a:xfrm>
              <a:off x="1152525" y="37766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2" name="Line 507"/>
            <p:cNvSpPr>
              <a:spLocks noChangeShapeType="1"/>
            </p:cNvSpPr>
            <p:nvPr/>
          </p:nvSpPr>
          <p:spPr bwMode="auto">
            <a:xfrm>
              <a:off x="1152525" y="36988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3" name="Line 508"/>
            <p:cNvSpPr>
              <a:spLocks noChangeShapeType="1"/>
            </p:cNvSpPr>
            <p:nvPr/>
          </p:nvSpPr>
          <p:spPr bwMode="auto">
            <a:xfrm>
              <a:off x="1152525" y="36353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4" name="Line 509"/>
            <p:cNvSpPr>
              <a:spLocks noChangeShapeType="1"/>
            </p:cNvSpPr>
            <p:nvPr/>
          </p:nvSpPr>
          <p:spPr bwMode="auto">
            <a:xfrm>
              <a:off x="1152525" y="35861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5" name="Line 510"/>
            <p:cNvSpPr>
              <a:spLocks noChangeShapeType="1"/>
            </p:cNvSpPr>
            <p:nvPr/>
          </p:nvSpPr>
          <p:spPr bwMode="auto">
            <a:xfrm>
              <a:off x="1152525" y="35464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6" name="Line 511"/>
            <p:cNvSpPr>
              <a:spLocks noChangeShapeType="1"/>
            </p:cNvSpPr>
            <p:nvPr/>
          </p:nvSpPr>
          <p:spPr bwMode="auto">
            <a:xfrm>
              <a:off x="1152525" y="35099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7" name="Line 512"/>
            <p:cNvSpPr>
              <a:spLocks noChangeShapeType="1"/>
            </p:cNvSpPr>
            <p:nvPr/>
          </p:nvSpPr>
          <p:spPr bwMode="auto">
            <a:xfrm>
              <a:off x="1152525" y="34782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8" name="Line 513"/>
            <p:cNvSpPr>
              <a:spLocks noChangeShapeType="1"/>
            </p:cNvSpPr>
            <p:nvPr/>
          </p:nvSpPr>
          <p:spPr bwMode="auto">
            <a:xfrm>
              <a:off x="1152525" y="32607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9" name="Line 514"/>
            <p:cNvSpPr>
              <a:spLocks noChangeShapeType="1"/>
            </p:cNvSpPr>
            <p:nvPr/>
          </p:nvSpPr>
          <p:spPr bwMode="auto">
            <a:xfrm>
              <a:off x="1152525" y="31480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0" name="Line 515"/>
            <p:cNvSpPr>
              <a:spLocks noChangeShapeType="1"/>
            </p:cNvSpPr>
            <p:nvPr/>
          </p:nvSpPr>
          <p:spPr bwMode="auto">
            <a:xfrm>
              <a:off x="1152525" y="30702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1" name="Line 516"/>
            <p:cNvSpPr>
              <a:spLocks noChangeShapeType="1"/>
            </p:cNvSpPr>
            <p:nvPr/>
          </p:nvSpPr>
          <p:spPr bwMode="auto">
            <a:xfrm>
              <a:off x="1152525" y="30099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2" name="Line 517"/>
            <p:cNvSpPr>
              <a:spLocks noChangeShapeType="1"/>
            </p:cNvSpPr>
            <p:nvPr/>
          </p:nvSpPr>
          <p:spPr bwMode="auto">
            <a:xfrm>
              <a:off x="1152525" y="29591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3" name="Line 518"/>
            <p:cNvSpPr>
              <a:spLocks noChangeShapeType="1"/>
            </p:cNvSpPr>
            <p:nvPr/>
          </p:nvSpPr>
          <p:spPr bwMode="auto">
            <a:xfrm>
              <a:off x="1152525" y="29178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4" name="Line 519"/>
            <p:cNvSpPr>
              <a:spLocks noChangeShapeType="1"/>
            </p:cNvSpPr>
            <p:nvPr/>
          </p:nvSpPr>
          <p:spPr bwMode="auto">
            <a:xfrm>
              <a:off x="1152525" y="28813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5" name="Line 520"/>
            <p:cNvSpPr>
              <a:spLocks noChangeShapeType="1"/>
            </p:cNvSpPr>
            <p:nvPr/>
          </p:nvSpPr>
          <p:spPr bwMode="auto">
            <a:xfrm>
              <a:off x="1152525" y="28495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6" name="Line 521"/>
            <p:cNvSpPr>
              <a:spLocks noChangeShapeType="1"/>
            </p:cNvSpPr>
            <p:nvPr/>
          </p:nvSpPr>
          <p:spPr bwMode="auto">
            <a:xfrm>
              <a:off x="1152525" y="26320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7" name="Line 522"/>
            <p:cNvSpPr>
              <a:spLocks noChangeShapeType="1"/>
            </p:cNvSpPr>
            <p:nvPr/>
          </p:nvSpPr>
          <p:spPr bwMode="auto">
            <a:xfrm>
              <a:off x="1152525" y="25209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8" name="Line 523"/>
            <p:cNvSpPr>
              <a:spLocks noChangeShapeType="1"/>
            </p:cNvSpPr>
            <p:nvPr/>
          </p:nvSpPr>
          <p:spPr bwMode="auto">
            <a:xfrm>
              <a:off x="1152525" y="24431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9" name="Line 524"/>
            <p:cNvSpPr>
              <a:spLocks noChangeShapeType="1"/>
            </p:cNvSpPr>
            <p:nvPr/>
          </p:nvSpPr>
          <p:spPr bwMode="auto">
            <a:xfrm>
              <a:off x="1152525" y="23812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0" name="Line 525"/>
            <p:cNvSpPr>
              <a:spLocks noChangeShapeType="1"/>
            </p:cNvSpPr>
            <p:nvPr/>
          </p:nvSpPr>
          <p:spPr bwMode="auto">
            <a:xfrm>
              <a:off x="1152525" y="23304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1" name="Line 526"/>
            <p:cNvSpPr>
              <a:spLocks noChangeShapeType="1"/>
            </p:cNvSpPr>
            <p:nvPr/>
          </p:nvSpPr>
          <p:spPr bwMode="auto">
            <a:xfrm>
              <a:off x="1152525" y="22907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2" name="Line 527"/>
            <p:cNvSpPr>
              <a:spLocks noChangeShapeType="1"/>
            </p:cNvSpPr>
            <p:nvPr/>
          </p:nvSpPr>
          <p:spPr bwMode="auto">
            <a:xfrm>
              <a:off x="1152525" y="225583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3" name="Line 528"/>
            <p:cNvSpPr>
              <a:spLocks noChangeShapeType="1"/>
            </p:cNvSpPr>
            <p:nvPr/>
          </p:nvSpPr>
          <p:spPr bwMode="auto">
            <a:xfrm>
              <a:off x="1152525" y="22209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4" name="Line 529"/>
            <p:cNvSpPr>
              <a:spLocks noChangeShapeType="1"/>
            </p:cNvSpPr>
            <p:nvPr/>
          </p:nvSpPr>
          <p:spPr bwMode="auto">
            <a:xfrm>
              <a:off x="1152525" y="20034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5" name="Line 530"/>
            <p:cNvSpPr>
              <a:spLocks noChangeShapeType="1"/>
            </p:cNvSpPr>
            <p:nvPr/>
          </p:nvSpPr>
          <p:spPr bwMode="auto">
            <a:xfrm>
              <a:off x="1152525" y="189388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6" name="Line 531"/>
            <p:cNvSpPr>
              <a:spLocks noChangeShapeType="1"/>
            </p:cNvSpPr>
            <p:nvPr/>
          </p:nvSpPr>
          <p:spPr bwMode="auto">
            <a:xfrm>
              <a:off x="1152525" y="18161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7" name="Line 532"/>
            <p:cNvSpPr>
              <a:spLocks noChangeShapeType="1"/>
            </p:cNvSpPr>
            <p:nvPr/>
          </p:nvSpPr>
          <p:spPr bwMode="auto">
            <a:xfrm>
              <a:off x="1152525" y="17557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8" name="Line 533"/>
            <p:cNvSpPr>
              <a:spLocks noChangeShapeType="1"/>
            </p:cNvSpPr>
            <p:nvPr/>
          </p:nvSpPr>
          <p:spPr bwMode="auto">
            <a:xfrm>
              <a:off x="1152525" y="17049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9" name="Line 534"/>
            <p:cNvSpPr>
              <a:spLocks noChangeShapeType="1"/>
            </p:cNvSpPr>
            <p:nvPr/>
          </p:nvSpPr>
          <p:spPr bwMode="auto">
            <a:xfrm>
              <a:off x="1152525" y="16637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0" name="Line 535"/>
            <p:cNvSpPr>
              <a:spLocks noChangeShapeType="1"/>
            </p:cNvSpPr>
            <p:nvPr/>
          </p:nvSpPr>
          <p:spPr bwMode="auto">
            <a:xfrm>
              <a:off x="1152525" y="16287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1" name="Line 536"/>
            <p:cNvSpPr>
              <a:spLocks noChangeShapeType="1"/>
            </p:cNvSpPr>
            <p:nvPr/>
          </p:nvSpPr>
          <p:spPr bwMode="auto">
            <a:xfrm>
              <a:off x="1152525" y="159543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2" name="Line 537"/>
            <p:cNvSpPr>
              <a:spLocks noChangeShapeType="1"/>
            </p:cNvSpPr>
            <p:nvPr/>
          </p:nvSpPr>
          <p:spPr bwMode="auto">
            <a:xfrm>
              <a:off x="1152525" y="13779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3" name="Line 538"/>
            <p:cNvSpPr>
              <a:spLocks noChangeShapeType="1"/>
            </p:cNvSpPr>
            <p:nvPr/>
          </p:nvSpPr>
          <p:spPr bwMode="auto">
            <a:xfrm>
              <a:off x="1152525" y="126523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4" name="Line 539"/>
            <p:cNvSpPr>
              <a:spLocks noChangeShapeType="1"/>
            </p:cNvSpPr>
            <p:nvPr/>
          </p:nvSpPr>
          <p:spPr bwMode="auto">
            <a:xfrm>
              <a:off x="1152525" y="11874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5" name="Line 540"/>
            <p:cNvSpPr>
              <a:spLocks noChangeShapeType="1"/>
            </p:cNvSpPr>
            <p:nvPr/>
          </p:nvSpPr>
          <p:spPr bwMode="auto">
            <a:xfrm>
              <a:off x="1152525" y="11287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6" name="Line 541"/>
            <p:cNvSpPr>
              <a:spLocks noChangeShapeType="1"/>
            </p:cNvSpPr>
            <p:nvPr/>
          </p:nvSpPr>
          <p:spPr bwMode="auto">
            <a:xfrm>
              <a:off x="1152525" y="10763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7" name="Line 542"/>
            <p:cNvSpPr>
              <a:spLocks noChangeShapeType="1"/>
            </p:cNvSpPr>
            <p:nvPr/>
          </p:nvSpPr>
          <p:spPr bwMode="auto">
            <a:xfrm>
              <a:off x="1152525" y="10350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8" name="Line 543"/>
            <p:cNvSpPr>
              <a:spLocks noChangeShapeType="1"/>
            </p:cNvSpPr>
            <p:nvPr/>
          </p:nvSpPr>
          <p:spPr bwMode="auto">
            <a:xfrm>
              <a:off x="1152525" y="9969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9" name="Line 544"/>
            <p:cNvSpPr>
              <a:spLocks noChangeShapeType="1"/>
            </p:cNvSpPr>
            <p:nvPr/>
          </p:nvSpPr>
          <p:spPr bwMode="auto">
            <a:xfrm>
              <a:off x="1152525" y="9652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0" name="Line 545"/>
            <p:cNvSpPr>
              <a:spLocks noChangeShapeType="1"/>
            </p:cNvSpPr>
            <p:nvPr/>
          </p:nvSpPr>
          <p:spPr bwMode="auto">
            <a:xfrm>
              <a:off x="1152525" y="75088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1" name="Line 546"/>
            <p:cNvSpPr>
              <a:spLocks noChangeShapeType="1"/>
            </p:cNvSpPr>
            <p:nvPr/>
          </p:nvSpPr>
          <p:spPr bwMode="auto">
            <a:xfrm>
              <a:off x="1152525" y="6397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2" name="Line 547"/>
            <p:cNvSpPr>
              <a:spLocks noChangeShapeType="1"/>
            </p:cNvSpPr>
            <p:nvPr/>
          </p:nvSpPr>
          <p:spPr bwMode="auto">
            <a:xfrm>
              <a:off x="1152525" y="56038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3" name="Line 548"/>
            <p:cNvSpPr>
              <a:spLocks noChangeShapeType="1"/>
            </p:cNvSpPr>
            <p:nvPr/>
          </p:nvSpPr>
          <p:spPr bwMode="auto">
            <a:xfrm>
              <a:off x="1152525" y="4984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4" name="Line 549"/>
            <p:cNvSpPr>
              <a:spLocks noChangeShapeType="1"/>
            </p:cNvSpPr>
            <p:nvPr/>
          </p:nvSpPr>
          <p:spPr bwMode="auto">
            <a:xfrm>
              <a:off x="1152525" y="4492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5" name="Line 550"/>
            <p:cNvSpPr>
              <a:spLocks noChangeShapeType="1"/>
            </p:cNvSpPr>
            <p:nvPr/>
          </p:nvSpPr>
          <p:spPr bwMode="auto">
            <a:xfrm>
              <a:off x="1152525" y="4095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6" name="Line 551"/>
            <p:cNvSpPr>
              <a:spLocks noChangeShapeType="1"/>
            </p:cNvSpPr>
            <p:nvPr/>
          </p:nvSpPr>
          <p:spPr bwMode="auto">
            <a:xfrm>
              <a:off x="1152525" y="3730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7" name="Line 552"/>
            <p:cNvSpPr>
              <a:spLocks noChangeShapeType="1"/>
            </p:cNvSpPr>
            <p:nvPr/>
          </p:nvSpPr>
          <p:spPr bwMode="auto">
            <a:xfrm>
              <a:off x="1152525" y="3397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8" name="Line 553"/>
            <p:cNvSpPr>
              <a:spLocks noChangeShapeType="1"/>
            </p:cNvSpPr>
            <p:nvPr/>
          </p:nvSpPr>
          <p:spPr bwMode="auto">
            <a:xfrm>
              <a:off x="6207125" y="4075113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9" name="Line 554"/>
            <p:cNvSpPr>
              <a:spLocks noChangeShapeType="1"/>
            </p:cNvSpPr>
            <p:nvPr/>
          </p:nvSpPr>
          <p:spPr bwMode="auto">
            <a:xfrm>
              <a:off x="6207125" y="3449638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0" name="Line 555"/>
            <p:cNvSpPr>
              <a:spLocks noChangeShapeType="1"/>
            </p:cNvSpPr>
            <p:nvPr/>
          </p:nvSpPr>
          <p:spPr bwMode="auto">
            <a:xfrm>
              <a:off x="6207125" y="2820988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1" name="Line 556"/>
            <p:cNvSpPr>
              <a:spLocks noChangeShapeType="1"/>
            </p:cNvSpPr>
            <p:nvPr/>
          </p:nvSpPr>
          <p:spPr bwMode="auto">
            <a:xfrm>
              <a:off x="6207125" y="2193925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2" name="Line 557"/>
            <p:cNvSpPr>
              <a:spLocks noChangeShapeType="1"/>
            </p:cNvSpPr>
            <p:nvPr/>
          </p:nvSpPr>
          <p:spPr bwMode="auto">
            <a:xfrm>
              <a:off x="6207125" y="1563688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3" name="Line 558"/>
            <p:cNvSpPr>
              <a:spLocks noChangeShapeType="1"/>
            </p:cNvSpPr>
            <p:nvPr/>
          </p:nvSpPr>
          <p:spPr bwMode="auto">
            <a:xfrm>
              <a:off x="6207125" y="938213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4" name="Line 559"/>
            <p:cNvSpPr>
              <a:spLocks noChangeShapeType="1"/>
            </p:cNvSpPr>
            <p:nvPr/>
          </p:nvSpPr>
          <p:spPr bwMode="auto">
            <a:xfrm>
              <a:off x="6207125" y="311150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5" name="Line 560"/>
            <p:cNvSpPr>
              <a:spLocks noChangeShapeType="1"/>
            </p:cNvSpPr>
            <p:nvPr/>
          </p:nvSpPr>
          <p:spPr bwMode="auto">
            <a:xfrm>
              <a:off x="6230938" y="38893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6" name="Line 561"/>
            <p:cNvSpPr>
              <a:spLocks noChangeShapeType="1"/>
            </p:cNvSpPr>
            <p:nvPr/>
          </p:nvSpPr>
          <p:spPr bwMode="auto">
            <a:xfrm>
              <a:off x="6230938" y="37766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7" name="Line 562"/>
            <p:cNvSpPr>
              <a:spLocks noChangeShapeType="1"/>
            </p:cNvSpPr>
            <p:nvPr/>
          </p:nvSpPr>
          <p:spPr bwMode="auto">
            <a:xfrm>
              <a:off x="6230938" y="36988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8" name="Line 563"/>
            <p:cNvSpPr>
              <a:spLocks noChangeShapeType="1"/>
            </p:cNvSpPr>
            <p:nvPr/>
          </p:nvSpPr>
          <p:spPr bwMode="auto">
            <a:xfrm>
              <a:off x="6230938" y="36353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9" name="Line 564"/>
            <p:cNvSpPr>
              <a:spLocks noChangeShapeType="1"/>
            </p:cNvSpPr>
            <p:nvPr/>
          </p:nvSpPr>
          <p:spPr bwMode="auto">
            <a:xfrm>
              <a:off x="6230938" y="35861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0" name="Line 565"/>
            <p:cNvSpPr>
              <a:spLocks noChangeShapeType="1"/>
            </p:cNvSpPr>
            <p:nvPr/>
          </p:nvSpPr>
          <p:spPr bwMode="auto">
            <a:xfrm>
              <a:off x="6230938" y="35464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1" name="Line 566"/>
            <p:cNvSpPr>
              <a:spLocks noChangeShapeType="1"/>
            </p:cNvSpPr>
            <p:nvPr/>
          </p:nvSpPr>
          <p:spPr bwMode="auto">
            <a:xfrm>
              <a:off x="6230938" y="35099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2" name="Line 567"/>
            <p:cNvSpPr>
              <a:spLocks noChangeShapeType="1"/>
            </p:cNvSpPr>
            <p:nvPr/>
          </p:nvSpPr>
          <p:spPr bwMode="auto">
            <a:xfrm>
              <a:off x="6230938" y="34782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3" name="Line 568"/>
            <p:cNvSpPr>
              <a:spLocks noChangeShapeType="1"/>
            </p:cNvSpPr>
            <p:nvPr/>
          </p:nvSpPr>
          <p:spPr bwMode="auto">
            <a:xfrm>
              <a:off x="6230938" y="32607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4" name="Line 569"/>
            <p:cNvSpPr>
              <a:spLocks noChangeShapeType="1"/>
            </p:cNvSpPr>
            <p:nvPr/>
          </p:nvSpPr>
          <p:spPr bwMode="auto">
            <a:xfrm>
              <a:off x="6230938" y="31480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5" name="Line 570"/>
            <p:cNvSpPr>
              <a:spLocks noChangeShapeType="1"/>
            </p:cNvSpPr>
            <p:nvPr/>
          </p:nvSpPr>
          <p:spPr bwMode="auto">
            <a:xfrm>
              <a:off x="6230938" y="30702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6" name="Line 571"/>
            <p:cNvSpPr>
              <a:spLocks noChangeShapeType="1"/>
            </p:cNvSpPr>
            <p:nvPr/>
          </p:nvSpPr>
          <p:spPr bwMode="auto">
            <a:xfrm>
              <a:off x="6230938" y="30099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7" name="Line 572"/>
            <p:cNvSpPr>
              <a:spLocks noChangeShapeType="1"/>
            </p:cNvSpPr>
            <p:nvPr/>
          </p:nvSpPr>
          <p:spPr bwMode="auto">
            <a:xfrm>
              <a:off x="6230938" y="29591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8" name="Line 573"/>
            <p:cNvSpPr>
              <a:spLocks noChangeShapeType="1"/>
            </p:cNvSpPr>
            <p:nvPr/>
          </p:nvSpPr>
          <p:spPr bwMode="auto">
            <a:xfrm>
              <a:off x="6230938" y="29178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9" name="Line 574"/>
            <p:cNvSpPr>
              <a:spLocks noChangeShapeType="1"/>
            </p:cNvSpPr>
            <p:nvPr/>
          </p:nvSpPr>
          <p:spPr bwMode="auto">
            <a:xfrm>
              <a:off x="6230938" y="28813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0" name="Line 575"/>
            <p:cNvSpPr>
              <a:spLocks noChangeShapeType="1"/>
            </p:cNvSpPr>
            <p:nvPr/>
          </p:nvSpPr>
          <p:spPr bwMode="auto">
            <a:xfrm>
              <a:off x="6230938" y="28495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1" name="Line 576"/>
            <p:cNvSpPr>
              <a:spLocks noChangeShapeType="1"/>
            </p:cNvSpPr>
            <p:nvPr/>
          </p:nvSpPr>
          <p:spPr bwMode="auto">
            <a:xfrm>
              <a:off x="6230938" y="26320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2" name="Line 577"/>
            <p:cNvSpPr>
              <a:spLocks noChangeShapeType="1"/>
            </p:cNvSpPr>
            <p:nvPr/>
          </p:nvSpPr>
          <p:spPr bwMode="auto">
            <a:xfrm>
              <a:off x="6230938" y="25209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3" name="Line 578"/>
            <p:cNvSpPr>
              <a:spLocks noChangeShapeType="1"/>
            </p:cNvSpPr>
            <p:nvPr/>
          </p:nvSpPr>
          <p:spPr bwMode="auto">
            <a:xfrm>
              <a:off x="6230938" y="24431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4" name="Line 579"/>
            <p:cNvSpPr>
              <a:spLocks noChangeShapeType="1"/>
            </p:cNvSpPr>
            <p:nvPr/>
          </p:nvSpPr>
          <p:spPr bwMode="auto">
            <a:xfrm>
              <a:off x="6230938" y="23812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5" name="Line 580"/>
            <p:cNvSpPr>
              <a:spLocks noChangeShapeType="1"/>
            </p:cNvSpPr>
            <p:nvPr/>
          </p:nvSpPr>
          <p:spPr bwMode="auto">
            <a:xfrm>
              <a:off x="6230938" y="23304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6" name="Line 581"/>
            <p:cNvSpPr>
              <a:spLocks noChangeShapeType="1"/>
            </p:cNvSpPr>
            <p:nvPr/>
          </p:nvSpPr>
          <p:spPr bwMode="auto">
            <a:xfrm>
              <a:off x="6230938" y="22907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7" name="Line 582"/>
            <p:cNvSpPr>
              <a:spLocks noChangeShapeType="1"/>
            </p:cNvSpPr>
            <p:nvPr/>
          </p:nvSpPr>
          <p:spPr bwMode="auto">
            <a:xfrm>
              <a:off x="6230938" y="225583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8" name="Line 583"/>
            <p:cNvSpPr>
              <a:spLocks noChangeShapeType="1"/>
            </p:cNvSpPr>
            <p:nvPr/>
          </p:nvSpPr>
          <p:spPr bwMode="auto">
            <a:xfrm>
              <a:off x="6230938" y="22209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9" name="Line 584"/>
            <p:cNvSpPr>
              <a:spLocks noChangeShapeType="1"/>
            </p:cNvSpPr>
            <p:nvPr/>
          </p:nvSpPr>
          <p:spPr bwMode="auto">
            <a:xfrm>
              <a:off x="6230938" y="20034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0" name="Line 585"/>
            <p:cNvSpPr>
              <a:spLocks noChangeShapeType="1"/>
            </p:cNvSpPr>
            <p:nvPr/>
          </p:nvSpPr>
          <p:spPr bwMode="auto">
            <a:xfrm>
              <a:off x="6230938" y="189388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1" name="Line 586"/>
            <p:cNvSpPr>
              <a:spLocks noChangeShapeType="1"/>
            </p:cNvSpPr>
            <p:nvPr/>
          </p:nvSpPr>
          <p:spPr bwMode="auto">
            <a:xfrm>
              <a:off x="6230938" y="18161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2" name="Line 587"/>
            <p:cNvSpPr>
              <a:spLocks noChangeShapeType="1"/>
            </p:cNvSpPr>
            <p:nvPr/>
          </p:nvSpPr>
          <p:spPr bwMode="auto">
            <a:xfrm>
              <a:off x="6230938" y="17557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3" name="Line 588"/>
            <p:cNvSpPr>
              <a:spLocks noChangeShapeType="1"/>
            </p:cNvSpPr>
            <p:nvPr/>
          </p:nvSpPr>
          <p:spPr bwMode="auto">
            <a:xfrm>
              <a:off x="6230938" y="17049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4" name="Line 589"/>
            <p:cNvSpPr>
              <a:spLocks noChangeShapeType="1"/>
            </p:cNvSpPr>
            <p:nvPr/>
          </p:nvSpPr>
          <p:spPr bwMode="auto">
            <a:xfrm>
              <a:off x="6230938" y="16637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5" name="Line 590"/>
            <p:cNvSpPr>
              <a:spLocks noChangeShapeType="1"/>
            </p:cNvSpPr>
            <p:nvPr/>
          </p:nvSpPr>
          <p:spPr bwMode="auto">
            <a:xfrm>
              <a:off x="6230938" y="16287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6" name="Line 591"/>
            <p:cNvSpPr>
              <a:spLocks noChangeShapeType="1"/>
            </p:cNvSpPr>
            <p:nvPr/>
          </p:nvSpPr>
          <p:spPr bwMode="auto">
            <a:xfrm>
              <a:off x="6230938" y="159543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7" name="Line 592"/>
            <p:cNvSpPr>
              <a:spLocks noChangeShapeType="1"/>
            </p:cNvSpPr>
            <p:nvPr/>
          </p:nvSpPr>
          <p:spPr bwMode="auto">
            <a:xfrm>
              <a:off x="6230938" y="13779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8" name="Line 593"/>
            <p:cNvSpPr>
              <a:spLocks noChangeShapeType="1"/>
            </p:cNvSpPr>
            <p:nvPr/>
          </p:nvSpPr>
          <p:spPr bwMode="auto">
            <a:xfrm>
              <a:off x="6230938" y="126523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9" name="Line 594"/>
            <p:cNvSpPr>
              <a:spLocks noChangeShapeType="1"/>
            </p:cNvSpPr>
            <p:nvPr/>
          </p:nvSpPr>
          <p:spPr bwMode="auto">
            <a:xfrm>
              <a:off x="6230938" y="11874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0" name="Line 595"/>
            <p:cNvSpPr>
              <a:spLocks noChangeShapeType="1"/>
            </p:cNvSpPr>
            <p:nvPr/>
          </p:nvSpPr>
          <p:spPr bwMode="auto">
            <a:xfrm>
              <a:off x="6230938" y="11287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1" name="Line 596"/>
            <p:cNvSpPr>
              <a:spLocks noChangeShapeType="1"/>
            </p:cNvSpPr>
            <p:nvPr/>
          </p:nvSpPr>
          <p:spPr bwMode="auto">
            <a:xfrm>
              <a:off x="6230938" y="10763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2" name="Line 597"/>
            <p:cNvSpPr>
              <a:spLocks noChangeShapeType="1"/>
            </p:cNvSpPr>
            <p:nvPr/>
          </p:nvSpPr>
          <p:spPr bwMode="auto">
            <a:xfrm>
              <a:off x="6230938" y="10350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3" name="Line 598"/>
            <p:cNvSpPr>
              <a:spLocks noChangeShapeType="1"/>
            </p:cNvSpPr>
            <p:nvPr/>
          </p:nvSpPr>
          <p:spPr bwMode="auto">
            <a:xfrm>
              <a:off x="6230938" y="9969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4" name="Line 599"/>
            <p:cNvSpPr>
              <a:spLocks noChangeShapeType="1"/>
            </p:cNvSpPr>
            <p:nvPr/>
          </p:nvSpPr>
          <p:spPr bwMode="auto">
            <a:xfrm>
              <a:off x="6230938" y="9652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5" name="Line 600"/>
            <p:cNvSpPr>
              <a:spLocks noChangeShapeType="1"/>
            </p:cNvSpPr>
            <p:nvPr/>
          </p:nvSpPr>
          <p:spPr bwMode="auto">
            <a:xfrm>
              <a:off x="6230938" y="75088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6" name="Line 601"/>
            <p:cNvSpPr>
              <a:spLocks noChangeShapeType="1"/>
            </p:cNvSpPr>
            <p:nvPr/>
          </p:nvSpPr>
          <p:spPr bwMode="auto">
            <a:xfrm>
              <a:off x="6230938" y="6397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7" name="Line 602"/>
            <p:cNvSpPr>
              <a:spLocks noChangeShapeType="1"/>
            </p:cNvSpPr>
            <p:nvPr/>
          </p:nvSpPr>
          <p:spPr bwMode="auto">
            <a:xfrm>
              <a:off x="6230938" y="56038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8" name="Line 603"/>
            <p:cNvSpPr>
              <a:spLocks noChangeShapeType="1"/>
            </p:cNvSpPr>
            <p:nvPr/>
          </p:nvSpPr>
          <p:spPr bwMode="auto">
            <a:xfrm>
              <a:off x="6230938" y="4984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9" name="Line 604"/>
            <p:cNvSpPr>
              <a:spLocks noChangeShapeType="1"/>
            </p:cNvSpPr>
            <p:nvPr/>
          </p:nvSpPr>
          <p:spPr bwMode="auto">
            <a:xfrm>
              <a:off x="6230938" y="4492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0" name="Line 605"/>
            <p:cNvSpPr>
              <a:spLocks noChangeShapeType="1"/>
            </p:cNvSpPr>
            <p:nvPr/>
          </p:nvSpPr>
          <p:spPr bwMode="auto">
            <a:xfrm>
              <a:off x="6230938" y="4095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1" name="Line 606"/>
            <p:cNvSpPr>
              <a:spLocks noChangeShapeType="1"/>
            </p:cNvSpPr>
            <p:nvPr/>
          </p:nvSpPr>
          <p:spPr bwMode="auto">
            <a:xfrm>
              <a:off x="6230938" y="3730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2" name="Line 607"/>
            <p:cNvSpPr>
              <a:spLocks noChangeShapeType="1"/>
            </p:cNvSpPr>
            <p:nvPr/>
          </p:nvSpPr>
          <p:spPr bwMode="auto">
            <a:xfrm>
              <a:off x="6230938" y="3397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3" name="Line 609"/>
            <p:cNvSpPr>
              <a:spLocks noChangeShapeType="1"/>
            </p:cNvSpPr>
            <p:nvPr/>
          </p:nvSpPr>
          <p:spPr bwMode="auto">
            <a:xfrm>
              <a:off x="1163638" y="4014788"/>
              <a:ext cx="0" cy="714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4" name="Line 610"/>
            <p:cNvSpPr>
              <a:spLocks noChangeShapeType="1"/>
            </p:cNvSpPr>
            <p:nvPr/>
          </p:nvSpPr>
          <p:spPr bwMode="auto">
            <a:xfrm>
              <a:off x="2865438" y="4014788"/>
              <a:ext cx="0" cy="714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5" name="Line 611"/>
            <p:cNvSpPr>
              <a:spLocks noChangeShapeType="1"/>
            </p:cNvSpPr>
            <p:nvPr/>
          </p:nvSpPr>
          <p:spPr bwMode="auto">
            <a:xfrm>
              <a:off x="4565650" y="4014788"/>
              <a:ext cx="0" cy="714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6" name="Line 612"/>
            <p:cNvSpPr>
              <a:spLocks noChangeShapeType="1"/>
            </p:cNvSpPr>
            <p:nvPr/>
          </p:nvSpPr>
          <p:spPr bwMode="auto">
            <a:xfrm>
              <a:off x="6267450" y="4014788"/>
              <a:ext cx="0" cy="714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7" name="Line 613"/>
            <p:cNvSpPr>
              <a:spLocks noChangeShapeType="1"/>
            </p:cNvSpPr>
            <p:nvPr/>
          </p:nvSpPr>
          <p:spPr bwMode="auto">
            <a:xfrm>
              <a:off x="167322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8" name="Line 614"/>
            <p:cNvSpPr>
              <a:spLocks noChangeShapeType="1"/>
            </p:cNvSpPr>
            <p:nvPr/>
          </p:nvSpPr>
          <p:spPr bwMode="auto">
            <a:xfrm>
              <a:off x="197485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9" name="Line 615"/>
            <p:cNvSpPr>
              <a:spLocks noChangeShapeType="1"/>
            </p:cNvSpPr>
            <p:nvPr/>
          </p:nvSpPr>
          <p:spPr bwMode="auto">
            <a:xfrm>
              <a:off x="218757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0" name="Line 616"/>
            <p:cNvSpPr>
              <a:spLocks noChangeShapeType="1"/>
            </p:cNvSpPr>
            <p:nvPr/>
          </p:nvSpPr>
          <p:spPr bwMode="auto">
            <a:xfrm>
              <a:off x="235267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1" name="Line 617"/>
            <p:cNvSpPr>
              <a:spLocks noChangeShapeType="1"/>
            </p:cNvSpPr>
            <p:nvPr/>
          </p:nvSpPr>
          <p:spPr bwMode="auto">
            <a:xfrm>
              <a:off x="248761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2" name="Line 618"/>
            <p:cNvSpPr>
              <a:spLocks noChangeShapeType="1"/>
            </p:cNvSpPr>
            <p:nvPr/>
          </p:nvSpPr>
          <p:spPr bwMode="auto">
            <a:xfrm>
              <a:off x="260191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3" name="Line 619"/>
            <p:cNvSpPr>
              <a:spLocks noChangeShapeType="1"/>
            </p:cNvSpPr>
            <p:nvPr/>
          </p:nvSpPr>
          <p:spPr bwMode="auto">
            <a:xfrm>
              <a:off x="2700338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4" name="Line 620"/>
            <p:cNvSpPr>
              <a:spLocks noChangeShapeType="1"/>
            </p:cNvSpPr>
            <p:nvPr/>
          </p:nvSpPr>
          <p:spPr bwMode="auto">
            <a:xfrm>
              <a:off x="278606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5" name="Line 621"/>
            <p:cNvSpPr>
              <a:spLocks noChangeShapeType="1"/>
            </p:cNvSpPr>
            <p:nvPr/>
          </p:nvSpPr>
          <p:spPr bwMode="auto">
            <a:xfrm>
              <a:off x="337661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6" name="Line 622"/>
            <p:cNvSpPr>
              <a:spLocks noChangeShapeType="1"/>
            </p:cNvSpPr>
            <p:nvPr/>
          </p:nvSpPr>
          <p:spPr bwMode="auto">
            <a:xfrm>
              <a:off x="367665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7" name="Line 623"/>
            <p:cNvSpPr>
              <a:spLocks noChangeShapeType="1"/>
            </p:cNvSpPr>
            <p:nvPr/>
          </p:nvSpPr>
          <p:spPr bwMode="auto">
            <a:xfrm>
              <a:off x="388620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8" name="Line 624"/>
            <p:cNvSpPr>
              <a:spLocks noChangeShapeType="1"/>
            </p:cNvSpPr>
            <p:nvPr/>
          </p:nvSpPr>
          <p:spPr bwMode="auto">
            <a:xfrm>
              <a:off x="4052888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9" name="Line 625"/>
            <p:cNvSpPr>
              <a:spLocks noChangeShapeType="1"/>
            </p:cNvSpPr>
            <p:nvPr/>
          </p:nvSpPr>
          <p:spPr bwMode="auto">
            <a:xfrm>
              <a:off x="4186238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0" name="Line 626"/>
            <p:cNvSpPr>
              <a:spLocks noChangeShapeType="1"/>
            </p:cNvSpPr>
            <p:nvPr/>
          </p:nvSpPr>
          <p:spPr bwMode="auto">
            <a:xfrm>
              <a:off x="429895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1" name="Line 627"/>
            <p:cNvSpPr>
              <a:spLocks noChangeShapeType="1"/>
            </p:cNvSpPr>
            <p:nvPr/>
          </p:nvSpPr>
          <p:spPr bwMode="auto">
            <a:xfrm>
              <a:off x="440055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2" name="Line 628"/>
            <p:cNvSpPr>
              <a:spLocks noChangeShapeType="1"/>
            </p:cNvSpPr>
            <p:nvPr/>
          </p:nvSpPr>
          <p:spPr bwMode="auto">
            <a:xfrm>
              <a:off x="448786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3" name="Line 629"/>
            <p:cNvSpPr>
              <a:spLocks noChangeShapeType="1"/>
            </p:cNvSpPr>
            <p:nvPr/>
          </p:nvSpPr>
          <p:spPr bwMode="auto">
            <a:xfrm>
              <a:off x="507841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4" name="Line 630"/>
            <p:cNvSpPr>
              <a:spLocks noChangeShapeType="1"/>
            </p:cNvSpPr>
            <p:nvPr/>
          </p:nvSpPr>
          <p:spPr bwMode="auto">
            <a:xfrm>
              <a:off x="537686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5" name="Line 631"/>
            <p:cNvSpPr>
              <a:spLocks noChangeShapeType="1"/>
            </p:cNvSpPr>
            <p:nvPr/>
          </p:nvSpPr>
          <p:spPr bwMode="auto">
            <a:xfrm>
              <a:off x="559117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6" name="Line 632"/>
            <p:cNvSpPr>
              <a:spLocks noChangeShapeType="1"/>
            </p:cNvSpPr>
            <p:nvPr/>
          </p:nvSpPr>
          <p:spPr bwMode="auto">
            <a:xfrm>
              <a:off x="575310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7" name="Line 633"/>
            <p:cNvSpPr>
              <a:spLocks noChangeShapeType="1"/>
            </p:cNvSpPr>
            <p:nvPr/>
          </p:nvSpPr>
          <p:spPr bwMode="auto">
            <a:xfrm>
              <a:off x="588962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8" name="Line 634"/>
            <p:cNvSpPr>
              <a:spLocks noChangeShapeType="1"/>
            </p:cNvSpPr>
            <p:nvPr/>
          </p:nvSpPr>
          <p:spPr bwMode="auto">
            <a:xfrm>
              <a:off x="600392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9" name="Line 635"/>
            <p:cNvSpPr>
              <a:spLocks noChangeShapeType="1"/>
            </p:cNvSpPr>
            <p:nvPr/>
          </p:nvSpPr>
          <p:spPr bwMode="auto">
            <a:xfrm>
              <a:off x="610076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0" name="Line 636"/>
            <p:cNvSpPr>
              <a:spLocks noChangeShapeType="1"/>
            </p:cNvSpPr>
            <p:nvPr/>
          </p:nvSpPr>
          <p:spPr bwMode="auto">
            <a:xfrm>
              <a:off x="618807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1" name="Line 637"/>
            <p:cNvSpPr>
              <a:spLocks noChangeShapeType="1"/>
            </p:cNvSpPr>
            <p:nvPr/>
          </p:nvSpPr>
          <p:spPr bwMode="auto">
            <a:xfrm>
              <a:off x="1163638" y="3000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2" name="Line 638"/>
            <p:cNvSpPr>
              <a:spLocks noChangeShapeType="1"/>
            </p:cNvSpPr>
            <p:nvPr/>
          </p:nvSpPr>
          <p:spPr bwMode="auto">
            <a:xfrm>
              <a:off x="2865438" y="3000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3" name="Line 639"/>
            <p:cNvSpPr>
              <a:spLocks noChangeShapeType="1"/>
            </p:cNvSpPr>
            <p:nvPr/>
          </p:nvSpPr>
          <p:spPr bwMode="auto">
            <a:xfrm>
              <a:off x="4565650" y="3000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4" name="Line 640"/>
            <p:cNvSpPr>
              <a:spLocks noChangeShapeType="1"/>
            </p:cNvSpPr>
            <p:nvPr/>
          </p:nvSpPr>
          <p:spPr bwMode="auto">
            <a:xfrm>
              <a:off x="6267450" y="3000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5" name="Line 641"/>
            <p:cNvSpPr>
              <a:spLocks noChangeShapeType="1"/>
            </p:cNvSpPr>
            <p:nvPr/>
          </p:nvSpPr>
          <p:spPr bwMode="auto">
            <a:xfrm>
              <a:off x="167322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6" name="Line 642"/>
            <p:cNvSpPr>
              <a:spLocks noChangeShapeType="1"/>
            </p:cNvSpPr>
            <p:nvPr/>
          </p:nvSpPr>
          <p:spPr bwMode="auto">
            <a:xfrm>
              <a:off x="197485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7" name="Line 643"/>
            <p:cNvSpPr>
              <a:spLocks noChangeShapeType="1"/>
            </p:cNvSpPr>
            <p:nvPr/>
          </p:nvSpPr>
          <p:spPr bwMode="auto">
            <a:xfrm>
              <a:off x="218757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8" name="Line 644"/>
            <p:cNvSpPr>
              <a:spLocks noChangeShapeType="1"/>
            </p:cNvSpPr>
            <p:nvPr/>
          </p:nvSpPr>
          <p:spPr bwMode="auto">
            <a:xfrm>
              <a:off x="235267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9" name="Line 645"/>
            <p:cNvSpPr>
              <a:spLocks noChangeShapeType="1"/>
            </p:cNvSpPr>
            <p:nvPr/>
          </p:nvSpPr>
          <p:spPr bwMode="auto">
            <a:xfrm>
              <a:off x="248761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0" name="Line 646"/>
            <p:cNvSpPr>
              <a:spLocks noChangeShapeType="1"/>
            </p:cNvSpPr>
            <p:nvPr/>
          </p:nvSpPr>
          <p:spPr bwMode="auto">
            <a:xfrm>
              <a:off x="260191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1" name="Line 647"/>
            <p:cNvSpPr>
              <a:spLocks noChangeShapeType="1"/>
            </p:cNvSpPr>
            <p:nvPr/>
          </p:nvSpPr>
          <p:spPr bwMode="auto">
            <a:xfrm>
              <a:off x="2700338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2" name="Line 648"/>
            <p:cNvSpPr>
              <a:spLocks noChangeShapeType="1"/>
            </p:cNvSpPr>
            <p:nvPr/>
          </p:nvSpPr>
          <p:spPr bwMode="auto">
            <a:xfrm>
              <a:off x="278606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3" name="Line 649"/>
            <p:cNvSpPr>
              <a:spLocks noChangeShapeType="1"/>
            </p:cNvSpPr>
            <p:nvPr/>
          </p:nvSpPr>
          <p:spPr bwMode="auto">
            <a:xfrm>
              <a:off x="337661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4" name="Line 650"/>
            <p:cNvSpPr>
              <a:spLocks noChangeShapeType="1"/>
            </p:cNvSpPr>
            <p:nvPr/>
          </p:nvSpPr>
          <p:spPr bwMode="auto">
            <a:xfrm>
              <a:off x="367665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5" name="Line 651"/>
            <p:cNvSpPr>
              <a:spLocks noChangeShapeType="1"/>
            </p:cNvSpPr>
            <p:nvPr/>
          </p:nvSpPr>
          <p:spPr bwMode="auto">
            <a:xfrm>
              <a:off x="388620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6" name="Line 652"/>
            <p:cNvSpPr>
              <a:spLocks noChangeShapeType="1"/>
            </p:cNvSpPr>
            <p:nvPr/>
          </p:nvSpPr>
          <p:spPr bwMode="auto">
            <a:xfrm>
              <a:off x="4052888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7" name="Line 653"/>
            <p:cNvSpPr>
              <a:spLocks noChangeShapeType="1"/>
            </p:cNvSpPr>
            <p:nvPr/>
          </p:nvSpPr>
          <p:spPr bwMode="auto">
            <a:xfrm>
              <a:off x="4186238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8" name="Line 654"/>
            <p:cNvSpPr>
              <a:spLocks noChangeShapeType="1"/>
            </p:cNvSpPr>
            <p:nvPr/>
          </p:nvSpPr>
          <p:spPr bwMode="auto">
            <a:xfrm>
              <a:off x="429895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9" name="Line 655"/>
            <p:cNvSpPr>
              <a:spLocks noChangeShapeType="1"/>
            </p:cNvSpPr>
            <p:nvPr/>
          </p:nvSpPr>
          <p:spPr bwMode="auto">
            <a:xfrm>
              <a:off x="440055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0" name="Line 656"/>
            <p:cNvSpPr>
              <a:spLocks noChangeShapeType="1"/>
            </p:cNvSpPr>
            <p:nvPr/>
          </p:nvSpPr>
          <p:spPr bwMode="auto">
            <a:xfrm>
              <a:off x="448786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1" name="Line 657"/>
            <p:cNvSpPr>
              <a:spLocks noChangeShapeType="1"/>
            </p:cNvSpPr>
            <p:nvPr/>
          </p:nvSpPr>
          <p:spPr bwMode="auto">
            <a:xfrm>
              <a:off x="507841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2" name="Line 658"/>
            <p:cNvSpPr>
              <a:spLocks noChangeShapeType="1"/>
            </p:cNvSpPr>
            <p:nvPr/>
          </p:nvSpPr>
          <p:spPr bwMode="auto">
            <a:xfrm>
              <a:off x="537686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3" name="Line 659"/>
            <p:cNvSpPr>
              <a:spLocks noChangeShapeType="1"/>
            </p:cNvSpPr>
            <p:nvPr/>
          </p:nvSpPr>
          <p:spPr bwMode="auto">
            <a:xfrm>
              <a:off x="559117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4" name="Line 660"/>
            <p:cNvSpPr>
              <a:spLocks noChangeShapeType="1"/>
            </p:cNvSpPr>
            <p:nvPr/>
          </p:nvSpPr>
          <p:spPr bwMode="auto">
            <a:xfrm>
              <a:off x="575310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5" name="Line 661"/>
            <p:cNvSpPr>
              <a:spLocks noChangeShapeType="1"/>
            </p:cNvSpPr>
            <p:nvPr/>
          </p:nvSpPr>
          <p:spPr bwMode="auto">
            <a:xfrm>
              <a:off x="588962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6" name="Line 662"/>
            <p:cNvSpPr>
              <a:spLocks noChangeShapeType="1"/>
            </p:cNvSpPr>
            <p:nvPr/>
          </p:nvSpPr>
          <p:spPr bwMode="auto">
            <a:xfrm>
              <a:off x="600392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7" name="Line 663"/>
            <p:cNvSpPr>
              <a:spLocks noChangeShapeType="1"/>
            </p:cNvSpPr>
            <p:nvPr/>
          </p:nvSpPr>
          <p:spPr bwMode="auto">
            <a:xfrm>
              <a:off x="610076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8" name="Line 664"/>
            <p:cNvSpPr>
              <a:spLocks noChangeShapeType="1"/>
            </p:cNvSpPr>
            <p:nvPr/>
          </p:nvSpPr>
          <p:spPr bwMode="auto">
            <a:xfrm>
              <a:off x="618807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9" name="Line 665"/>
            <p:cNvSpPr>
              <a:spLocks noChangeShapeType="1"/>
            </p:cNvSpPr>
            <p:nvPr/>
          </p:nvSpPr>
          <p:spPr bwMode="auto">
            <a:xfrm>
              <a:off x="1163638" y="300038"/>
              <a:ext cx="0" cy="37861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0" name="Line 666"/>
            <p:cNvSpPr>
              <a:spLocks noChangeShapeType="1"/>
            </p:cNvSpPr>
            <p:nvPr/>
          </p:nvSpPr>
          <p:spPr bwMode="auto">
            <a:xfrm>
              <a:off x="6267450" y="300038"/>
              <a:ext cx="0" cy="37861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1" name="Line 667"/>
            <p:cNvSpPr>
              <a:spLocks noChangeShapeType="1"/>
            </p:cNvSpPr>
            <p:nvPr/>
          </p:nvSpPr>
          <p:spPr bwMode="auto">
            <a:xfrm>
              <a:off x="1152525" y="4075113"/>
              <a:ext cx="512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2" name="Line 668"/>
            <p:cNvSpPr>
              <a:spLocks noChangeShapeType="1"/>
            </p:cNvSpPr>
            <p:nvPr/>
          </p:nvSpPr>
          <p:spPr bwMode="auto">
            <a:xfrm>
              <a:off x="1152525" y="311151"/>
              <a:ext cx="512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3" name="Freeform 669"/>
            <p:cNvSpPr>
              <a:spLocks/>
            </p:cNvSpPr>
            <p:nvPr/>
          </p:nvSpPr>
          <p:spPr bwMode="auto">
            <a:xfrm>
              <a:off x="1277938" y="2519363"/>
              <a:ext cx="101600" cy="101600"/>
            </a:xfrm>
            <a:custGeom>
              <a:avLst/>
              <a:gdLst>
                <a:gd name="T0" fmla="*/ 2147483647 w 64"/>
                <a:gd name="T1" fmla="*/ 0 h 64"/>
                <a:gd name="T2" fmla="*/ 2147483647 w 64"/>
                <a:gd name="T3" fmla="*/ 2147483647 h 64"/>
                <a:gd name="T4" fmla="*/ 2147483647 w 64"/>
                <a:gd name="T5" fmla="*/ 2147483647 h 64"/>
                <a:gd name="T6" fmla="*/ 0 w 64"/>
                <a:gd name="T7" fmla="*/ 2147483647 h 64"/>
                <a:gd name="T8" fmla="*/ 2147483647 w 64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4">
                  <a:moveTo>
                    <a:pt x="31" y="0"/>
                  </a:moveTo>
                  <a:lnTo>
                    <a:pt x="64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4" name="Freeform 670"/>
            <p:cNvSpPr>
              <a:spLocks/>
            </p:cNvSpPr>
            <p:nvPr/>
          </p:nvSpPr>
          <p:spPr bwMode="auto">
            <a:xfrm>
              <a:off x="1277938" y="2519363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0 w 33"/>
                <a:gd name="T9" fmla="*/ 2147483647 h 33"/>
                <a:gd name="T10" fmla="*/ 0 w 33"/>
                <a:gd name="T11" fmla="*/ 2147483647 h 33"/>
                <a:gd name="T12" fmla="*/ 2147483647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31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5" name="Freeform 671"/>
            <p:cNvSpPr>
              <a:spLocks/>
            </p:cNvSpPr>
            <p:nvPr/>
          </p:nvSpPr>
          <p:spPr bwMode="auto">
            <a:xfrm>
              <a:off x="1327150" y="2519363"/>
              <a:ext cx="53975" cy="52388"/>
            </a:xfrm>
            <a:custGeom>
              <a:avLst/>
              <a:gdLst>
                <a:gd name="T0" fmla="*/ 0 w 34"/>
                <a:gd name="T1" fmla="*/ 0 h 33"/>
                <a:gd name="T2" fmla="*/ 2147483647 w 34"/>
                <a:gd name="T3" fmla="*/ 0 h 33"/>
                <a:gd name="T4" fmla="*/ 2147483647 w 34"/>
                <a:gd name="T5" fmla="*/ 2147483647 h 33"/>
                <a:gd name="T6" fmla="*/ 2147483647 w 34"/>
                <a:gd name="T7" fmla="*/ 2147483647 h 33"/>
                <a:gd name="T8" fmla="*/ 2147483647 w 34"/>
                <a:gd name="T9" fmla="*/ 2147483647 h 33"/>
                <a:gd name="T10" fmla="*/ 0 w 34"/>
                <a:gd name="T11" fmla="*/ 2147483647 h 33"/>
                <a:gd name="T12" fmla="*/ 0 w 3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6" name="Freeform 672"/>
            <p:cNvSpPr>
              <a:spLocks/>
            </p:cNvSpPr>
            <p:nvPr/>
          </p:nvSpPr>
          <p:spPr bwMode="auto">
            <a:xfrm>
              <a:off x="1327150" y="2570163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0 h 33"/>
                <a:gd name="T4" fmla="*/ 2147483647 w 34"/>
                <a:gd name="T5" fmla="*/ 2147483647 h 33"/>
                <a:gd name="T6" fmla="*/ 2147483647 w 34"/>
                <a:gd name="T7" fmla="*/ 2147483647 h 33"/>
                <a:gd name="T8" fmla="*/ 0 w 34"/>
                <a:gd name="T9" fmla="*/ 2147483647 h 33"/>
                <a:gd name="T10" fmla="*/ 0 w 34"/>
                <a:gd name="T11" fmla="*/ 2147483647 h 33"/>
                <a:gd name="T12" fmla="*/ 2147483647 w 3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3">
                  <a:moveTo>
                    <a:pt x="33" y="0"/>
                  </a:moveTo>
                  <a:lnTo>
                    <a:pt x="34" y="0"/>
                  </a:lnTo>
                  <a:lnTo>
                    <a:pt x="34" y="1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7" name="Freeform 673"/>
            <p:cNvSpPr>
              <a:spLocks/>
            </p:cNvSpPr>
            <p:nvPr/>
          </p:nvSpPr>
          <p:spPr bwMode="auto">
            <a:xfrm>
              <a:off x="1277938" y="2570163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2147483647 w 33"/>
                <a:gd name="T9" fmla="*/ 2147483647 h 33"/>
                <a:gd name="T10" fmla="*/ 0 w 33"/>
                <a:gd name="T11" fmla="*/ 2147483647 h 33"/>
                <a:gd name="T12" fmla="*/ 0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8" name="Freeform 674"/>
            <p:cNvSpPr>
              <a:spLocks/>
            </p:cNvSpPr>
            <p:nvPr/>
          </p:nvSpPr>
          <p:spPr bwMode="auto">
            <a:xfrm>
              <a:off x="1695450" y="2625726"/>
              <a:ext cx="100013" cy="101600"/>
            </a:xfrm>
            <a:custGeom>
              <a:avLst/>
              <a:gdLst>
                <a:gd name="T0" fmla="*/ 2147483647 w 63"/>
                <a:gd name="T1" fmla="*/ 0 h 64"/>
                <a:gd name="T2" fmla="*/ 2147483647 w 63"/>
                <a:gd name="T3" fmla="*/ 2147483647 h 64"/>
                <a:gd name="T4" fmla="*/ 2147483647 w 63"/>
                <a:gd name="T5" fmla="*/ 2147483647 h 64"/>
                <a:gd name="T6" fmla="*/ 0 w 63"/>
                <a:gd name="T7" fmla="*/ 2147483647 h 64"/>
                <a:gd name="T8" fmla="*/ 2147483647 w 63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9" name="Freeform 675"/>
            <p:cNvSpPr>
              <a:spLocks/>
            </p:cNvSpPr>
            <p:nvPr/>
          </p:nvSpPr>
          <p:spPr bwMode="auto">
            <a:xfrm>
              <a:off x="1695450" y="2625726"/>
              <a:ext cx="52388" cy="53975"/>
            </a:xfrm>
            <a:custGeom>
              <a:avLst/>
              <a:gdLst>
                <a:gd name="T0" fmla="*/ 2147483647 w 33"/>
                <a:gd name="T1" fmla="*/ 0 h 34"/>
                <a:gd name="T2" fmla="*/ 2147483647 w 33"/>
                <a:gd name="T3" fmla="*/ 0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0 w 33"/>
                <a:gd name="T9" fmla="*/ 2147483647 h 34"/>
                <a:gd name="T10" fmla="*/ 0 w 33"/>
                <a:gd name="T11" fmla="*/ 2147483647 h 34"/>
                <a:gd name="T12" fmla="*/ 2147483647 w 3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4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0" name="Freeform 676"/>
            <p:cNvSpPr>
              <a:spLocks/>
            </p:cNvSpPr>
            <p:nvPr/>
          </p:nvSpPr>
          <p:spPr bwMode="auto">
            <a:xfrm>
              <a:off x="1744663" y="2625726"/>
              <a:ext cx="53975" cy="53975"/>
            </a:xfrm>
            <a:custGeom>
              <a:avLst/>
              <a:gdLst>
                <a:gd name="T0" fmla="*/ 0 w 34"/>
                <a:gd name="T1" fmla="*/ 0 h 34"/>
                <a:gd name="T2" fmla="*/ 2147483647 w 34"/>
                <a:gd name="T3" fmla="*/ 0 h 34"/>
                <a:gd name="T4" fmla="*/ 2147483647 w 34"/>
                <a:gd name="T5" fmla="*/ 2147483647 h 34"/>
                <a:gd name="T6" fmla="*/ 2147483647 w 34"/>
                <a:gd name="T7" fmla="*/ 2147483647 h 34"/>
                <a:gd name="T8" fmla="*/ 2147483647 w 34"/>
                <a:gd name="T9" fmla="*/ 2147483647 h 34"/>
                <a:gd name="T10" fmla="*/ 0 w 34"/>
                <a:gd name="T11" fmla="*/ 2147483647 h 34"/>
                <a:gd name="T12" fmla="*/ 0 w 34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4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1" name="Freeform 677"/>
            <p:cNvSpPr>
              <a:spLocks/>
            </p:cNvSpPr>
            <p:nvPr/>
          </p:nvSpPr>
          <p:spPr bwMode="auto">
            <a:xfrm>
              <a:off x="1744663" y="2676526"/>
              <a:ext cx="53975" cy="55563"/>
            </a:xfrm>
            <a:custGeom>
              <a:avLst/>
              <a:gdLst>
                <a:gd name="T0" fmla="*/ 2147483647 w 34"/>
                <a:gd name="T1" fmla="*/ 0 h 35"/>
                <a:gd name="T2" fmla="*/ 2147483647 w 34"/>
                <a:gd name="T3" fmla="*/ 0 h 35"/>
                <a:gd name="T4" fmla="*/ 2147483647 w 34"/>
                <a:gd name="T5" fmla="*/ 2147483647 h 35"/>
                <a:gd name="T6" fmla="*/ 2147483647 w 34"/>
                <a:gd name="T7" fmla="*/ 2147483647 h 35"/>
                <a:gd name="T8" fmla="*/ 0 w 34"/>
                <a:gd name="T9" fmla="*/ 2147483647 h 35"/>
                <a:gd name="T10" fmla="*/ 0 w 34"/>
                <a:gd name="T11" fmla="*/ 2147483647 h 35"/>
                <a:gd name="T12" fmla="*/ 2147483647 w 34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5">
                  <a:moveTo>
                    <a:pt x="32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2" name="Freeform 678"/>
            <p:cNvSpPr>
              <a:spLocks/>
            </p:cNvSpPr>
            <p:nvPr/>
          </p:nvSpPr>
          <p:spPr bwMode="auto">
            <a:xfrm>
              <a:off x="1695450" y="2676526"/>
              <a:ext cx="52388" cy="55563"/>
            </a:xfrm>
            <a:custGeom>
              <a:avLst/>
              <a:gdLst>
                <a:gd name="T0" fmla="*/ 0 w 33"/>
                <a:gd name="T1" fmla="*/ 0 h 35"/>
                <a:gd name="T2" fmla="*/ 2147483647 w 33"/>
                <a:gd name="T3" fmla="*/ 0 h 35"/>
                <a:gd name="T4" fmla="*/ 2147483647 w 33"/>
                <a:gd name="T5" fmla="*/ 2147483647 h 35"/>
                <a:gd name="T6" fmla="*/ 2147483647 w 33"/>
                <a:gd name="T7" fmla="*/ 2147483647 h 35"/>
                <a:gd name="T8" fmla="*/ 2147483647 w 33"/>
                <a:gd name="T9" fmla="*/ 2147483647 h 35"/>
                <a:gd name="T10" fmla="*/ 0 w 33"/>
                <a:gd name="T11" fmla="*/ 2147483647 h 35"/>
                <a:gd name="T12" fmla="*/ 0 w 33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3" name="Freeform 679"/>
            <p:cNvSpPr>
              <a:spLocks/>
            </p:cNvSpPr>
            <p:nvPr/>
          </p:nvSpPr>
          <p:spPr bwMode="auto">
            <a:xfrm>
              <a:off x="2036763" y="2670176"/>
              <a:ext cx="103188" cy="101600"/>
            </a:xfrm>
            <a:custGeom>
              <a:avLst/>
              <a:gdLst>
                <a:gd name="T0" fmla="*/ 2147483647 w 65"/>
                <a:gd name="T1" fmla="*/ 0 h 64"/>
                <a:gd name="T2" fmla="*/ 2147483647 w 65"/>
                <a:gd name="T3" fmla="*/ 2147483647 h 64"/>
                <a:gd name="T4" fmla="*/ 2147483647 w 65"/>
                <a:gd name="T5" fmla="*/ 2147483647 h 64"/>
                <a:gd name="T6" fmla="*/ 0 w 65"/>
                <a:gd name="T7" fmla="*/ 2147483647 h 64"/>
                <a:gd name="T8" fmla="*/ 2147483647 w 65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32"/>
                  </a:lnTo>
                  <a:lnTo>
                    <a:pt x="33" y="64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4" name="Freeform 680"/>
            <p:cNvSpPr>
              <a:spLocks/>
            </p:cNvSpPr>
            <p:nvPr/>
          </p:nvSpPr>
          <p:spPr bwMode="auto">
            <a:xfrm>
              <a:off x="2036763" y="2670176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0 h 33"/>
                <a:gd name="T4" fmla="*/ 2147483647 w 34"/>
                <a:gd name="T5" fmla="*/ 2147483647 h 33"/>
                <a:gd name="T6" fmla="*/ 2147483647 w 34"/>
                <a:gd name="T7" fmla="*/ 2147483647 h 33"/>
                <a:gd name="T8" fmla="*/ 0 w 34"/>
                <a:gd name="T9" fmla="*/ 2147483647 h 33"/>
                <a:gd name="T10" fmla="*/ 0 w 34"/>
                <a:gd name="T11" fmla="*/ 2147483647 h 33"/>
                <a:gd name="T12" fmla="*/ 2147483647 w 3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3">
                  <a:moveTo>
                    <a:pt x="33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5" name="Freeform 681"/>
            <p:cNvSpPr>
              <a:spLocks/>
            </p:cNvSpPr>
            <p:nvPr/>
          </p:nvSpPr>
          <p:spPr bwMode="auto">
            <a:xfrm>
              <a:off x="2089150" y="2670176"/>
              <a:ext cx="50800" cy="52388"/>
            </a:xfrm>
            <a:custGeom>
              <a:avLst/>
              <a:gdLst>
                <a:gd name="T0" fmla="*/ 0 w 32"/>
                <a:gd name="T1" fmla="*/ 0 h 33"/>
                <a:gd name="T2" fmla="*/ 2147483647 w 32"/>
                <a:gd name="T3" fmla="*/ 0 h 33"/>
                <a:gd name="T4" fmla="*/ 2147483647 w 32"/>
                <a:gd name="T5" fmla="*/ 2147483647 h 33"/>
                <a:gd name="T6" fmla="*/ 2147483647 w 32"/>
                <a:gd name="T7" fmla="*/ 2147483647 h 33"/>
                <a:gd name="T8" fmla="*/ 2147483647 w 32"/>
                <a:gd name="T9" fmla="*/ 2147483647 h 33"/>
                <a:gd name="T10" fmla="*/ 0 w 32"/>
                <a:gd name="T11" fmla="*/ 2147483647 h 33"/>
                <a:gd name="T12" fmla="*/ 0 w 32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3">
                  <a:moveTo>
                    <a:pt x="0" y="0"/>
                  </a:moveTo>
                  <a:lnTo>
                    <a:pt x="1" y="0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6" name="Freeform 682"/>
            <p:cNvSpPr>
              <a:spLocks/>
            </p:cNvSpPr>
            <p:nvPr/>
          </p:nvSpPr>
          <p:spPr bwMode="auto">
            <a:xfrm>
              <a:off x="2089150" y="2720976"/>
              <a:ext cx="50800" cy="52388"/>
            </a:xfrm>
            <a:custGeom>
              <a:avLst/>
              <a:gdLst>
                <a:gd name="T0" fmla="*/ 2147483647 w 32"/>
                <a:gd name="T1" fmla="*/ 0 h 33"/>
                <a:gd name="T2" fmla="*/ 2147483647 w 32"/>
                <a:gd name="T3" fmla="*/ 0 h 33"/>
                <a:gd name="T4" fmla="*/ 2147483647 w 32"/>
                <a:gd name="T5" fmla="*/ 2147483647 h 33"/>
                <a:gd name="T6" fmla="*/ 2147483647 w 32"/>
                <a:gd name="T7" fmla="*/ 2147483647 h 33"/>
                <a:gd name="T8" fmla="*/ 0 w 32"/>
                <a:gd name="T9" fmla="*/ 2147483647 h 33"/>
                <a:gd name="T10" fmla="*/ 0 w 32"/>
                <a:gd name="T11" fmla="*/ 2147483647 h 33"/>
                <a:gd name="T12" fmla="*/ 2147483647 w 32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3"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7" name="Freeform 683"/>
            <p:cNvSpPr>
              <a:spLocks/>
            </p:cNvSpPr>
            <p:nvPr/>
          </p:nvSpPr>
          <p:spPr bwMode="auto">
            <a:xfrm>
              <a:off x="2036763" y="2720976"/>
              <a:ext cx="53975" cy="52388"/>
            </a:xfrm>
            <a:custGeom>
              <a:avLst/>
              <a:gdLst>
                <a:gd name="T0" fmla="*/ 0 w 34"/>
                <a:gd name="T1" fmla="*/ 0 h 33"/>
                <a:gd name="T2" fmla="*/ 2147483647 w 34"/>
                <a:gd name="T3" fmla="*/ 0 h 33"/>
                <a:gd name="T4" fmla="*/ 2147483647 w 34"/>
                <a:gd name="T5" fmla="*/ 2147483647 h 33"/>
                <a:gd name="T6" fmla="*/ 2147483647 w 34"/>
                <a:gd name="T7" fmla="*/ 2147483647 h 33"/>
                <a:gd name="T8" fmla="*/ 2147483647 w 34"/>
                <a:gd name="T9" fmla="*/ 2147483647 h 33"/>
                <a:gd name="T10" fmla="*/ 0 w 34"/>
                <a:gd name="T11" fmla="*/ 2147483647 h 33"/>
                <a:gd name="T12" fmla="*/ 0 w 3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8" name="Freeform 684"/>
            <p:cNvSpPr>
              <a:spLocks/>
            </p:cNvSpPr>
            <p:nvPr/>
          </p:nvSpPr>
          <p:spPr bwMode="auto">
            <a:xfrm>
              <a:off x="2287588" y="2251076"/>
              <a:ext cx="100013" cy="103188"/>
            </a:xfrm>
            <a:custGeom>
              <a:avLst/>
              <a:gdLst>
                <a:gd name="T0" fmla="*/ 2147483647 w 63"/>
                <a:gd name="T1" fmla="*/ 0 h 65"/>
                <a:gd name="T2" fmla="*/ 2147483647 w 63"/>
                <a:gd name="T3" fmla="*/ 2147483647 h 65"/>
                <a:gd name="T4" fmla="*/ 2147483647 w 63"/>
                <a:gd name="T5" fmla="*/ 2147483647 h 65"/>
                <a:gd name="T6" fmla="*/ 0 w 63"/>
                <a:gd name="T7" fmla="*/ 2147483647 h 65"/>
                <a:gd name="T8" fmla="*/ 2147483647 w 63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65">
                  <a:moveTo>
                    <a:pt x="32" y="0"/>
                  </a:moveTo>
                  <a:lnTo>
                    <a:pt x="63" y="32"/>
                  </a:lnTo>
                  <a:lnTo>
                    <a:pt x="32" y="65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9" name="Freeform 685"/>
            <p:cNvSpPr>
              <a:spLocks/>
            </p:cNvSpPr>
            <p:nvPr/>
          </p:nvSpPr>
          <p:spPr bwMode="auto">
            <a:xfrm>
              <a:off x="2287588" y="2251076"/>
              <a:ext cx="52388" cy="53975"/>
            </a:xfrm>
            <a:custGeom>
              <a:avLst/>
              <a:gdLst>
                <a:gd name="T0" fmla="*/ 2147483647 w 33"/>
                <a:gd name="T1" fmla="*/ 0 h 34"/>
                <a:gd name="T2" fmla="*/ 2147483647 w 33"/>
                <a:gd name="T3" fmla="*/ 0 h 34"/>
                <a:gd name="T4" fmla="*/ 2147483647 w 33"/>
                <a:gd name="T5" fmla="*/ 2147483647 h 34"/>
                <a:gd name="T6" fmla="*/ 0 w 33"/>
                <a:gd name="T7" fmla="*/ 2147483647 h 34"/>
                <a:gd name="T8" fmla="*/ 0 w 33"/>
                <a:gd name="T9" fmla="*/ 2147483647 h 34"/>
                <a:gd name="T10" fmla="*/ 0 w 33"/>
                <a:gd name="T11" fmla="*/ 2147483647 h 34"/>
                <a:gd name="T12" fmla="*/ 2147483647 w 3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4">
                  <a:moveTo>
                    <a:pt x="32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0" name="Freeform 686"/>
            <p:cNvSpPr>
              <a:spLocks/>
            </p:cNvSpPr>
            <p:nvPr/>
          </p:nvSpPr>
          <p:spPr bwMode="auto">
            <a:xfrm>
              <a:off x="2338388" y="2251076"/>
              <a:ext cx="52388" cy="53975"/>
            </a:xfrm>
            <a:custGeom>
              <a:avLst/>
              <a:gdLst>
                <a:gd name="T0" fmla="*/ 0 w 33"/>
                <a:gd name="T1" fmla="*/ 0 h 34"/>
                <a:gd name="T2" fmla="*/ 2147483647 w 33"/>
                <a:gd name="T3" fmla="*/ 0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2147483647 h 34"/>
                <a:gd name="T10" fmla="*/ 0 w 33"/>
                <a:gd name="T11" fmla="*/ 2147483647 h 34"/>
                <a:gd name="T12" fmla="*/ 0 w 3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1" name="Freeform 687"/>
            <p:cNvSpPr>
              <a:spLocks/>
            </p:cNvSpPr>
            <p:nvPr/>
          </p:nvSpPr>
          <p:spPr bwMode="auto">
            <a:xfrm>
              <a:off x="2338388" y="2301876"/>
              <a:ext cx="52388" cy="53975"/>
            </a:xfrm>
            <a:custGeom>
              <a:avLst/>
              <a:gdLst>
                <a:gd name="T0" fmla="*/ 2147483647 w 33"/>
                <a:gd name="T1" fmla="*/ 0 h 34"/>
                <a:gd name="T2" fmla="*/ 2147483647 w 33"/>
                <a:gd name="T3" fmla="*/ 0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0 w 33"/>
                <a:gd name="T9" fmla="*/ 2147483647 h 34"/>
                <a:gd name="T10" fmla="*/ 0 w 33"/>
                <a:gd name="T11" fmla="*/ 2147483647 h 34"/>
                <a:gd name="T12" fmla="*/ 2147483647 w 3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4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2" name="Freeform 688"/>
            <p:cNvSpPr>
              <a:spLocks/>
            </p:cNvSpPr>
            <p:nvPr/>
          </p:nvSpPr>
          <p:spPr bwMode="auto">
            <a:xfrm>
              <a:off x="2287588" y="2301876"/>
              <a:ext cx="52388" cy="53975"/>
            </a:xfrm>
            <a:custGeom>
              <a:avLst/>
              <a:gdLst>
                <a:gd name="T0" fmla="*/ 0 w 33"/>
                <a:gd name="T1" fmla="*/ 0 h 34"/>
                <a:gd name="T2" fmla="*/ 0 w 33"/>
                <a:gd name="T3" fmla="*/ 0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2147483647 h 34"/>
                <a:gd name="T10" fmla="*/ 0 w 33"/>
                <a:gd name="T11" fmla="*/ 2147483647 h 34"/>
                <a:gd name="T12" fmla="*/ 0 w 3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0" y="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3" name="Freeform 689"/>
            <p:cNvSpPr>
              <a:spLocks/>
            </p:cNvSpPr>
            <p:nvPr/>
          </p:nvSpPr>
          <p:spPr bwMode="auto">
            <a:xfrm>
              <a:off x="2947988" y="1341438"/>
              <a:ext cx="101600" cy="103188"/>
            </a:xfrm>
            <a:custGeom>
              <a:avLst/>
              <a:gdLst>
                <a:gd name="T0" fmla="*/ 2147483647 w 64"/>
                <a:gd name="T1" fmla="*/ 0 h 65"/>
                <a:gd name="T2" fmla="*/ 2147483647 w 64"/>
                <a:gd name="T3" fmla="*/ 2147483647 h 65"/>
                <a:gd name="T4" fmla="*/ 2147483647 w 64"/>
                <a:gd name="T5" fmla="*/ 2147483647 h 65"/>
                <a:gd name="T6" fmla="*/ 0 w 64"/>
                <a:gd name="T7" fmla="*/ 2147483647 h 65"/>
                <a:gd name="T8" fmla="*/ 2147483647 w 64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5">
                  <a:moveTo>
                    <a:pt x="31" y="0"/>
                  </a:moveTo>
                  <a:lnTo>
                    <a:pt x="64" y="33"/>
                  </a:lnTo>
                  <a:lnTo>
                    <a:pt x="31" y="65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4" name="Freeform 690"/>
            <p:cNvSpPr>
              <a:spLocks/>
            </p:cNvSpPr>
            <p:nvPr/>
          </p:nvSpPr>
          <p:spPr bwMode="auto">
            <a:xfrm>
              <a:off x="2947988" y="1341438"/>
              <a:ext cx="52388" cy="55563"/>
            </a:xfrm>
            <a:custGeom>
              <a:avLst/>
              <a:gdLst>
                <a:gd name="T0" fmla="*/ 2147483647 w 33"/>
                <a:gd name="T1" fmla="*/ 0 h 35"/>
                <a:gd name="T2" fmla="*/ 2147483647 w 33"/>
                <a:gd name="T3" fmla="*/ 0 h 35"/>
                <a:gd name="T4" fmla="*/ 2147483647 w 33"/>
                <a:gd name="T5" fmla="*/ 2147483647 h 35"/>
                <a:gd name="T6" fmla="*/ 2147483647 w 33"/>
                <a:gd name="T7" fmla="*/ 2147483647 h 35"/>
                <a:gd name="T8" fmla="*/ 0 w 33"/>
                <a:gd name="T9" fmla="*/ 2147483647 h 35"/>
                <a:gd name="T10" fmla="*/ 0 w 33"/>
                <a:gd name="T11" fmla="*/ 2147483647 h 35"/>
                <a:gd name="T12" fmla="*/ 2147483647 w 33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5">
                  <a:moveTo>
                    <a:pt x="31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5" name="Freeform 691"/>
            <p:cNvSpPr>
              <a:spLocks/>
            </p:cNvSpPr>
            <p:nvPr/>
          </p:nvSpPr>
          <p:spPr bwMode="auto">
            <a:xfrm>
              <a:off x="2997200" y="1341438"/>
              <a:ext cx="53975" cy="55563"/>
            </a:xfrm>
            <a:custGeom>
              <a:avLst/>
              <a:gdLst>
                <a:gd name="T0" fmla="*/ 0 w 34"/>
                <a:gd name="T1" fmla="*/ 0 h 35"/>
                <a:gd name="T2" fmla="*/ 2147483647 w 34"/>
                <a:gd name="T3" fmla="*/ 0 h 35"/>
                <a:gd name="T4" fmla="*/ 2147483647 w 34"/>
                <a:gd name="T5" fmla="*/ 2147483647 h 35"/>
                <a:gd name="T6" fmla="*/ 2147483647 w 34"/>
                <a:gd name="T7" fmla="*/ 2147483647 h 35"/>
                <a:gd name="T8" fmla="*/ 2147483647 w 34"/>
                <a:gd name="T9" fmla="*/ 2147483647 h 35"/>
                <a:gd name="T10" fmla="*/ 0 w 34"/>
                <a:gd name="T11" fmla="*/ 2147483647 h 35"/>
                <a:gd name="T12" fmla="*/ 0 w 34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5">
                  <a:moveTo>
                    <a:pt x="0" y="0"/>
                  </a:moveTo>
                  <a:lnTo>
                    <a:pt x="2" y="0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6" name="Freeform 692"/>
            <p:cNvSpPr>
              <a:spLocks/>
            </p:cNvSpPr>
            <p:nvPr/>
          </p:nvSpPr>
          <p:spPr bwMode="auto">
            <a:xfrm>
              <a:off x="2997200" y="1393826"/>
              <a:ext cx="53975" cy="53975"/>
            </a:xfrm>
            <a:custGeom>
              <a:avLst/>
              <a:gdLst>
                <a:gd name="T0" fmla="*/ 2147483647 w 34"/>
                <a:gd name="T1" fmla="*/ 0 h 34"/>
                <a:gd name="T2" fmla="*/ 2147483647 w 34"/>
                <a:gd name="T3" fmla="*/ 0 h 34"/>
                <a:gd name="T4" fmla="*/ 2147483647 w 34"/>
                <a:gd name="T5" fmla="*/ 2147483647 h 34"/>
                <a:gd name="T6" fmla="*/ 2147483647 w 34"/>
                <a:gd name="T7" fmla="*/ 2147483647 h 34"/>
                <a:gd name="T8" fmla="*/ 0 w 34"/>
                <a:gd name="T9" fmla="*/ 2147483647 h 34"/>
                <a:gd name="T10" fmla="*/ 0 w 34"/>
                <a:gd name="T11" fmla="*/ 2147483647 h 34"/>
                <a:gd name="T12" fmla="*/ 2147483647 w 34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4">
                  <a:moveTo>
                    <a:pt x="33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7" name="Freeform 693"/>
            <p:cNvSpPr>
              <a:spLocks/>
            </p:cNvSpPr>
            <p:nvPr/>
          </p:nvSpPr>
          <p:spPr bwMode="auto">
            <a:xfrm>
              <a:off x="2947988" y="1393826"/>
              <a:ext cx="52388" cy="53975"/>
            </a:xfrm>
            <a:custGeom>
              <a:avLst/>
              <a:gdLst>
                <a:gd name="T0" fmla="*/ 0 w 33"/>
                <a:gd name="T1" fmla="*/ 0 h 34"/>
                <a:gd name="T2" fmla="*/ 2147483647 w 33"/>
                <a:gd name="T3" fmla="*/ 0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2147483647 h 34"/>
                <a:gd name="T10" fmla="*/ 0 w 33"/>
                <a:gd name="T11" fmla="*/ 2147483647 h 34"/>
                <a:gd name="T12" fmla="*/ 0 w 3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8" name="Freeform 694"/>
            <p:cNvSpPr>
              <a:spLocks/>
            </p:cNvSpPr>
            <p:nvPr/>
          </p:nvSpPr>
          <p:spPr bwMode="auto">
            <a:xfrm>
              <a:off x="3490913" y="1122363"/>
              <a:ext cx="101600" cy="101600"/>
            </a:xfrm>
            <a:custGeom>
              <a:avLst/>
              <a:gdLst>
                <a:gd name="T0" fmla="*/ 2147483647 w 64"/>
                <a:gd name="T1" fmla="*/ 0 h 64"/>
                <a:gd name="T2" fmla="*/ 2147483647 w 64"/>
                <a:gd name="T3" fmla="*/ 2147483647 h 64"/>
                <a:gd name="T4" fmla="*/ 2147483647 w 64"/>
                <a:gd name="T5" fmla="*/ 2147483647 h 64"/>
                <a:gd name="T6" fmla="*/ 0 w 64"/>
                <a:gd name="T7" fmla="*/ 2147483647 h 64"/>
                <a:gd name="T8" fmla="*/ 2147483647 w 64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9" name="Freeform 695"/>
            <p:cNvSpPr>
              <a:spLocks/>
            </p:cNvSpPr>
            <p:nvPr/>
          </p:nvSpPr>
          <p:spPr bwMode="auto">
            <a:xfrm>
              <a:off x="3490913" y="1122363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0 w 33"/>
                <a:gd name="T7" fmla="*/ 2147483647 h 33"/>
                <a:gd name="T8" fmla="*/ 0 w 33"/>
                <a:gd name="T9" fmla="*/ 2147483647 h 33"/>
                <a:gd name="T10" fmla="*/ 0 w 33"/>
                <a:gd name="T11" fmla="*/ 2147483647 h 33"/>
                <a:gd name="T12" fmla="*/ 2147483647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0" name="Freeform 696"/>
            <p:cNvSpPr>
              <a:spLocks/>
            </p:cNvSpPr>
            <p:nvPr/>
          </p:nvSpPr>
          <p:spPr bwMode="auto">
            <a:xfrm>
              <a:off x="3541713" y="1122363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2147483647 w 33"/>
                <a:gd name="T9" fmla="*/ 2147483647 h 33"/>
                <a:gd name="T10" fmla="*/ 0 w 33"/>
                <a:gd name="T11" fmla="*/ 2147483647 h 33"/>
                <a:gd name="T12" fmla="*/ 0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1" name="Freeform 697"/>
            <p:cNvSpPr>
              <a:spLocks/>
            </p:cNvSpPr>
            <p:nvPr/>
          </p:nvSpPr>
          <p:spPr bwMode="auto">
            <a:xfrm>
              <a:off x="3541713" y="1173163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0 w 33"/>
                <a:gd name="T9" fmla="*/ 2147483647 h 33"/>
                <a:gd name="T10" fmla="*/ 0 w 33"/>
                <a:gd name="T11" fmla="*/ 2147483647 h 33"/>
                <a:gd name="T12" fmla="*/ 2147483647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2" name="Freeform 698"/>
            <p:cNvSpPr>
              <a:spLocks/>
            </p:cNvSpPr>
            <p:nvPr/>
          </p:nvSpPr>
          <p:spPr bwMode="auto">
            <a:xfrm>
              <a:off x="3490913" y="1173163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0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2147483647 w 33"/>
                <a:gd name="T9" fmla="*/ 2147483647 h 33"/>
                <a:gd name="T10" fmla="*/ 0 w 33"/>
                <a:gd name="T11" fmla="*/ 2147483647 h 33"/>
                <a:gd name="T12" fmla="*/ 0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0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3" name="Freeform 699"/>
            <p:cNvSpPr>
              <a:spLocks/>
            </p:cNvSpPr>
            <p:nvPr/>
          </p:nvSpPr>
          <p:spPr bwMode="auto">
            <a:xfrm>
              <a:off x="4762500" y="1474788"/>
              <a:ext cx="101600" cy="101600"/>
            </a:xfrm>
            <a:custGeom>
              <a:avLst/>
              <a:gdLst>
                <a:gd name="T0" fmla="*/ 2147483647 w 64"/>
                <a:gd name="T1" fmla="*/ 0 h 64"/>
                <a:gd name="T2" fmla="*/ 2147483647 w 64"/>
                <a:gd name="T3" fmla="*/ 2147483647 h 64"/>
                <a:gd name="T4" fmla="*/ 2147483647 w 64"/>
                <a:gd name="T5" fmla="*/ 2147483647 h 64"/>
                <a:gd name="T6" fmla="*/ 0 w 64"/>
                <a:gd name="T7" fmla="*/ 2147483647 h 64"/>
                <a:gd name="T8" fmla="*/ 2147483647 w 64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0"/>
                  </a:lnTo>
                  <a:lnTo>
                    <a:pt x="32" y="64"/>
                  </a:lnTo>
                  <a:lnTo>
                    <a:pt x="0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4" name="Freeform 700"/>
            <p:cNvSpPr>
              <a:spLocks/>
            </p:cNvSpPr>
            <p:nvPr/>
          </p:nvSpPr>
          <p:spPr bwMode="auto">
            <a:xfrm>
              <a:off x="4762500" y="1474788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0 h 33"/>
                <a:gd name="T4" fmla="*/ 2147483647 w 33"/>
                <a:gd name="T5" fmla="*/ 0 h 33"/>
                <a:gd name="T6" fmla="*/ 2147483647 w 33"/>
                <a:gd name="T7" fmla="*/ 2147483647 h 33"/>
                <a:gd name="T8" fmla="*/ 0 w 33"/>
                <a:gd name="T9" fmla="*/ 2147483647 h 33"/>
                <a:gd name="T10" fmla="*/ 0 w 33"/>
                <a:gd name="T11" fmla="*/ 2147483647 h 33"/>
                <a:gd name="T12" fmla="*/ 2147483647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5" name="Freeform 701"/>
            <p:cNvSpPr>
              <a:spLocks/>
            </p:cNvSpPr>
            <p:nvPr/>
          </p:nvSpPr>
          <p:spPr bwMode="auto">
            <a:xfrm>
              <a:off x="4813300" y="1474788"/>
              <a:ext cx="50800" cy="52388"/>
            </a:xfrm>
            <a:custGeom>
              <a:avLst/>
              <a:gdLst>
                <a:gd name="T0" fmla="*/ 0 w 32"/>
                <a:gd name="T1" fmla="*/ 0 h 33"/>
                <a:gd name="T2" fmla="*/ 2147483647 w 32"/>
                <a:gd name="T3" fmla="*/ 0 h 33"/>
                <a:gd name="T4" fmla="*/ 2147483647 w 32"/>
                <a:gd name="T5" fmla="*/ 2147483647 h 33"/>
                <a:gd name="T6" fmla="*/ 2147483647 w 32"/>
                <a:gd name="T7" fmla="*/ 2147483647 h 33"/>
                <a:gd name="T8" fmla="*/ 2147483647 w 32"/>
                <a:gd name="T9" fmla="*/ 2147483647 h 33"/>
                <a:gd name="T10" fmla="*/ 0 w 32"/>
                <a:gd name="T11" fmla="*/ 0 h 33"/>
                <a:gd name="T12" fmla="*/ 0 w 32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3">
                  <a:moveTo>
                    <a:pt x="0" y="0"/>
                  </a:moveTo>
                  <a:lnTo>
                    <a:pt x="1" y="0"/>
                  </a:lnTo>
                  <a:lnTo>
                    <a:pt x="32" y="30"/>
                  </a:lnTo>
                  <a:lnTo>
                    <a:pt x="32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6" name="Freeform 702"/>
            <p:cNvSpPr>
              <a:spLocks/>
            </p:cNvSpPr>
            <p:nvPr/>
          </p:nvSpPr>
          <p:spPr bwMode="auto">
            <a:xfrm>
              <a:off x="4813300" y="1522413"/>
              <a:ext cx="50800" cy="55563"/>
            </a:xfrm>
            <a:custGeom>
              <a:avLst/>
              <a:gdLst>
                <a:gd name="T0" fmla="*/ 2147483647 w 32"/>
                <a:gd name="T1" fmla="*/ 0 h 35"/>
                <a:gd name="T2" fmla="*/ 2147483647 w 32"/>
                <a:gd name="T3" fmla="*/ 0 h 35"/>
                <a:gd name="T4" fmla="*/ 2147483647 w 32"/>
                <a:gd name="T5" fmla="*/ 2147483647 h 35"/>
                <a:gd name="T6" fmla="*/ 2147483647 w 32"/>
                <a:gd name="T7" fmla="*/ 2147483647 h 35"/>
                <a:gd name="T8" fmla="*/ 0 w 32"/>
                <a:gd name="T9" fmla="*/ 2147483647 h 35"/>
                <a:gd name="T10" fmla="*/ 0 w 32"/>
                <a:gd name="T11" fmla="*/ 2147483647 h 35"/>
                <a:gd name="T12" fmla="*/ 2147483647 w 32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5">
                  <a:moveTo>
                    <a:pt x="32" y="0"/>
                  </a:moveTo>
                  <a:lnTo>
                    <a:pt x="32" y="0"/>
                  </a:lnTo>
                  <a:lnTo>
                    <a:pt x="32" y="3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7" name="Freeform 703"/>
            <p:cNvSpPr>
              <a:spLocks/>
            </p:cNvSpPr>
            <p:nvPr/>
          </p:nvSpPr>
          <p:spPr bwMode="auto">
            <a:xfrm>
              <a:off x="4762500" y="1522413"/>
              <a:ext cx="52388" cy="55563"/>
            </a:xfrm>
            <a:custGeom>
              <a:avLst/>
              <a:gdLst>
                <a:gd name="T0" fmla="*/ 0 w 33"/>
                <a:gd name="T1" fmla="*/ 0 h 35"/>
                <a:gd name="T2" fmla="*/ 2147483647 w 33"/>
                <a:gd name="T3" fmla="*/ 0 h 35"/>
                <a:gd name="T4" fmla="*/ 2147483647 w 33"/>
                <a:gd name="T5" fmla="*/ 2147483647 h 35"/>
                <a:gd name="T6" fmla="*/ 2147483647 w 33"/>
                <a:gd name="T7" fmla="*/ 2147483647 h 35"/>
                <a:gd name="T8" fmla="*/ 2147483647 w 33"/>
                <a:gd name="T9" fmla="*/ 2147483647 h 35"/>
                <a:gd name="T10" fmla="*/ 0 w 33"/>
                <a:gd name="T11" fmla="*/ 2147483647 h 35"/>
                <a:gd name="T12" fmla="*/ 0 w 33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lnTo>
                    <a:pt x="1" y="0"/>
                  </a:lnTo>
                  <a:lnTo>
                    <a:pt x="33" y="34"/>
                  </a:lnTo>
                  <a:lnTo>
                    <a:pt x="33" y="35"/>
                  </a:lnTo>
                  <a:lnTo>
                    <a:pt x="32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8" name="Freeform 704"/>
            <p:cNvSpPr>
              <a:spLocks/>
            </p:cNvSpPr>
            <p:nvPr/>
          </p:nvSpPr>
          <p:spPr bwMode="auto">
            <a:xfrm>
              <a:off x="5160963" y="1481138"/>
              <a:ext cx="101600" cy="103188"/>
            </a:xfrm>
            <a:custGeom>
              <a:avLst/>
              <a:gdLst>
                <a:gd name="T0" fmla="*/ 2147483647 w 64"/>
                <a:gd name="T1" fmla="*/ 0 h 65"/>
                <a:gd name="T2" fmla="*/ 2147483647 w 64"/>
                <a:gd name="T3" fmla="*/ 2147483647 h 65"/>
                <a:gd name="T4" fmla="*/ 2147483647 w 64"/>
                <a:gd name="T5" fmla="*/ 2147483647 h 65"/>
                <a:gd name="T6" fmla="*/ 0 w 64"/>
                <a:gd name="T7" fmla="*/ 2147483647 h 65"/>
                <a:gd name="T8" fmla="*/ 2147483647 w 64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33"/>
                  </a:lnTo>
                  <a:lnTo>
                    <a:pt x="32" y="65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9" name="Freeform 705"/>
            <p:cNvSpPr>
              <a:spLocks/>
            </p:cNvSpPr>
            <p:nvPr/>
          </p:nvSpPr>
          <p:spPr bwMode="auto">
            <a:xfrm>
              <a:off x="5160963" y="1481138"/>
              <a:ext cx="52388" cy="53975"/>
            </a:xfrm>
            <a:custGeom>
              <a:avLst/>
              <a:gdLst>
                <a:gd name="T0" fmla="*/ 2147483647 w 33"/>
                <a:gd name="T1" fmla="*/ 0 h 34"/>
                <a:gd name="T2" fmla="*/ 2147483647 w 33"/>
                <a:gd name="T3" fmla="*/ 0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0 w 33"/>
                <a:gd name="T9" fmla="*/ 2147483647 h 34"/>
                <a:gd name="T10" fmla="*/ 0 w 33"/>
                <a:gd name="T11" fmla="*/ 2147483647 h 34"/>
                <a:gd name="T12" fmla="*/ 2147483647 w 3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4">
                  <a:moveTo>
                    <a:pt x="32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0" name="Freeform 706"/>
            <p:cNvSpPr>
              <a:spLocks/>
            </p:cNvSpPr>
            <p:nvPr/>
          </p:nvSpPr>
          <p:spPr bwMode="auto">
            <a:xfrm>
              <a:off x="5211763" y="1481138"/>
              <a:ext cx="52388" cy="53975"/>
            </a:xfrm>
            <a:custGeom>
              <a:avLst/>
              <a:gdLst>
                <a:gd name="T0" fmla="*/ 0 w 33"/>
                <a:gd name="T1" fmla="*/ 0 h 34"/>
                <a:gd name="T2" fmla="*/ 2147483647 w 33"/>
                <a:gd name="T3" fmla="*/ 0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2147483647 h 34"/>
                <a:gd name="T10" fmla="*/ 0 w 33"/>
                <a:gd name="T11" fmla="*/ 2147483647 h 34"/>
                <a:gd name="T12" fmla="*/ 0 w 3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1" name="Freeform 707"/>
            <p:cNvSpPr>
              <a:spLocks/>
            </p:cNvSpPr>
            <p:nvPr/>
          </p:nvSpPr>
          <p:spPr bwMode="auto">
            <a:xfrm>
              <a:off x="5211763" y="1533526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0 w 33"/>
                <a:gd name="T9" fmla="*/ 2147483647 h 33"/>
                <a:gd name="T10" fmla="*/ 0 w 33"/>
                <a:gd name="T11" fmla="*/ 2147483647 h 33"/>
                <a:gd name="T12" fmla="*/ 2147483647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2" name="Freeform 708"/>
            <p:cNvSpPr>
              <a:spLocks/>
            </p:cNvSpPr>
            <p:nvPr/>
          </p:nvSpPr>
          <p:spPr bwMode="auto">
            <a:xfrm>
              <a:off x="5160963" y="1533526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2147483647 w 33"/>
                <a:gd name="T9" fmla="*/ 2147483647 h 33"/>
                <a:gd name="T10" fmla="*/ 0 w 33"/>
                <a:gd name="T11" fmla="*/ 2147483647 h 33"/>
                <a:gd name="T12" fmla="*/ 0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3" name="Freeform 709"/>
            <p:cNvSpPr>
              <a:spLocks/>
            </p:cNvSpPr>
            <p:nvPr/>
          </p:nvSpPr>
          <p:spPr bwMode="auto">
            <a:xfrm>
              <a:off x="4514850" y="1568451"/>
              <a:ext cx="100013" cy="101600"/>
            </a:xfrm>
            <a:custGeom>
              <a:avLst/>
              <a:gdLst>
                <a:gd name="T0" fmla="*/ 2147483647 w 63"/>
                <a:gd name="T1" fmla="*/ 0 h 64"/>
                <a:gd name="T2" fmla="*/ 2147483647 w 63"/>
                <a:gd name="T3" fmla="*/ 2147483647 h 64"/>
                <a:gd name="T4" fmla="*/ 2147483647 w 63"/>
                <a:gd name="T5" fmla="*/ 2147483647 h 64"/>
                <a:gd name="T6" fmla="*/ 0 w 63"/>
                <a:gd name="T7" fmla="*/ 2147483647 h 64"/>
                <a:gd name="T8" fmla="*/ 2147483647 w 63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lnTo>
                    <a:pt x="63" y="33"/>
                  </a:lnTo>
                  <a:lnTo>
                    <a:pt x="32" y="64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4" name="Freeform 710"/>
            <p:cNvSpPr>
              <a:spLocks/>
            </p:cNvSpPr>
            <p:nvPr/>
          </p:nvSpPr>
          <p:spPr bwMode="auto">
            <a:xfrm>
              <a:off x="4514850" y="1568451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0 w 33"/>
                <a:gd name="T9" fmla="*/ 2147483647 h 33"/>
                <a:gd name="T10" fmla="*/ 0 w 33"/>
                <a:gd name="T11" fmla="*/ 2147483647 h 33"/>
                <a:gd name="T12" fmla="*/ 2147483647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5" name="Freeform 711"/>
            <p:cNvSpPr>
              <a:spLocks/>
            </p:cNvSpPr>
            <p:nvPr/>
          </p:nvSpPr>
          <p:spPr bwMode="auto">
            <a:xfrm>
              <a:off x="4565650" y="1568451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2147483647 w 33"/>
                <a:gd name="T9" fmla="*/ 2147483647 h 33"/>
                <a:gd name="T10" fmla="*/ 0 w 33"/>
                <a:gd name="T11" fmla="*/ 2147483647 h 33"/>
                <a:gd name="T12" fmla="*/ 0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6" name="Freeform 712"/>
            <p:cNvSpPr>
              <a:spLocks/>
            </p:cNvSpPr>
            <p:nvPr/>
          </p:nvSpPr>
          <p:spPr bwMode="auto">
            <a:xfrm>
              <a:off x="4565650" y="1620838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0 h 33"/>
                <a:gd name="T4" fmla="*/ 2147483647 w 33"/>
                <a:gd name="T5" fmla="*/ 0 h 33"/>
                <a:gd name="T6" fmla="*/ 2147483647 w 33"/>
                <a:gd name="T7" fmla="*/ 2147483647 h 33"/>
                <a:gd name="T8" fmla="*/ 0 w 33"/>
                <a:gd name="T9" fmla="*/ 2147483647 h 33"/>
                <a:gd name="T10" fmla="*/ 0 w 33"/>
                <a:gd name="T11" fmla="*/ 2147483647 h 33"/>
                <a:gd name="T12" fmla="*/ 2147483647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31" y="0"/>
                  </a:moveTo>
                  <a:lnTo>
                    <a:pt x="33" y="0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7" name="Freeform 713"/>
            <p:cNvSpPr>
              <a:spLocks/>
            </p:cNvSpPr>
            <p:nvPr/>
          </p:nvSpPr>
          <p:spPr bwMode="auto">
            <a:xfrm>
              <a:off x="4514850" y="1620838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2147483647 w 33"/>
                <a:gd name="T9" fmla="*/ 2147483647 h 33"/>
                <a:gd name="T10" fmla="*/ 0 w 33"/>
                <a:gd name="T11" fmla="*/ 0 h 33"/>
                <a:gd name="T12" fmla="*/ 0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8" name="Freeform 714"/>
            <p:cNvSpPr>
              <a:spLocks/>
            </p:cNvSpPr>
            <p:nvPr/>
          </p:nvSpPr>
          <p:spPr bwMode="auto">
            <a:xfrm>
              <a:off x="4135438" y="1673226"/>
              <a:ext cx="101600" cy="100013"/>
            </a:xfrm>
            <a:custGeom>
              <a:avLst/>
              <a:gdLst>
                <a:gd name="T0" fmla="*/ 2147483647 w 64"/>
                <a:gd name="T1" fmla="*/ 0 h 63"/>
                <a:gd name="T2" fmla="*/ 2147483647 w 64"/>
                <a:gd name="T3" fmla="*/ 2147483647 h 63"/>
                <a:gd name="T4" fmla="*/ 2147483647 w 64"/>
                <a:gd name="T5" fmla="*/ 2147483647 h 63"/>
                <a:gd name="T6" fmla="*/ 0 w 64"/>
                <a:gd name="T7" fmla="*/ 2147483647 h 63"/>
                <a:gd name="T8" fmla="*/ 2147483647 w 6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9" name="Freeform 715"/>
            <p:cNvSpPr>
              <a:spLocks/>
            </p:cNvSpPr>
            <p:nvPr/>
          </p:nvSpPr>
          <p:spPr bwMode="auto">
            <a:xfrm>
              <a:off x="4135438" y="1673226"/>
              <a:ext cx="53975" cy="50800"/>
            </a:xfrm>
            <a:custGeom>
              <a:avLst/>
              <a:gdLst>
                <a:gd name="T0" fmla="*/ 2147483647 w 34"/>
                <a:gd name="T1" fmla="*/ 0 h 32"/>
                <a:gd name="T2" fmla="*/ 2147483647 w 34"/>
                <a:gd name="T3" fmla="*/ 0 h 32"/>
                <a:gd name="T4" fmla="*/ 2147483647 w 34"/>
                <a:gd name="T5" fmla="*/ 2147483647 h 32"/>
                <a:gd name="T6" fmla="*/ 2147483647 w 34"/>
                <a:gd name="T7" fmla="*/ 2147483647 h 32"/>
                <a:gd name="T8" fmla="*/ 0 w 34"/>
                <a:gd name="T9" fmla="*/ 2147483647 h 32"/>
                <a:gd name="T10" fmla="*/ 0 w 34"/>
                <a:gd name="T11" fmla="*/ 2147483647 h 32"/>
                <a:gd name="T12" fmla="*/ 2147483647 w 34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2">
                  <a:moveTo>
                    <a:pt x="32" y="0"/>
                  </a:moveTo>
                  <a:lnTo>
                    <a:pt x="34" y="0"/>
                  </a:lnTo>
                  <a:lnTo>
                    <a:pt x="34" y="1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0" name="Freeform 716"/>
            <p:cNvSpPr>
              <a:spLocks/>
            </p:cNvSpPr>
            <p:nvPr/>
          </p:nvSpPr>
          <p:spPr bwMode="auto">
            <a:xfrm>
              <a:off x="4186238" y="1673226"/>
              <a:ext cx="52388" cy="50800"/>
            </a:xfrm>
            <a:custGeom>
              <a:avLst/>
              <a:gdLst>
                <a:gd name="T0" fmla="*/ 0 w 33"/>
                <a:gd name="T1" fmla="*/ 0 h 32"/>
                <a:gd name="T2" fmla="*/ 2147483647 w 33"/>
                <a:gd name="T3" fmla="*/ 0 h 32"/>
                <a:gd name="T4" fmla="*/ 2147483647 w 33"/>
                <a:gd name="T5" fmla="*/ 2147483647 h 32"/>
                <a:gd name="T6" fmla="*/ 2147483647 w 33"/>
                <a:gd name="T7" fmla="*/ 2147483647 h 32"/>
                <a:gd name="T8" fmla="*/ 2147483647 w 33"/>
                <a:gd name="T9" fmla="*/ 2147483647 h 32"/>
                <a:gd name="T10" fmla="*/ 0 w 33"/>
                <a:gd name="T11" fmla="*/ 2147483647 h 32"/>
                <a:gd name="T12" fmla="*/ 0 w 33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2">
                  <a:moveTo>
                    <a:pt x="0" y="0"/>
                  </a:moveTo>
                  <a:lnTo>
                    <a:pt x="2" y="0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1" name="Freeform 717"/>
            <p:cNvSpPr>
              <a:spLocks/>
            </p:cNvSpPr>
            <p:nvPr/>
          </p:nvSpPr>
          <p:spPr bwMode="auto">
            <a:xfrm>
              <a:off x="4186238" y="1724026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0 h 33"/>
                <a:gd name="T4" fmla="*/ 2147483647 w 33"/>
                <a:gd name="T5" fmla="*/ 0 h 33"/>
                <a:gd name="T6" fmla="*/ 2147483647 w 33"/>
                <a:gd name="T7" fmla="*/ 2147483647 h 33"/>
                <a:gd name="T8" fmla="*/ 0 w 33"/>
                <a:gd name="T9" fmla="*/ 2147483647 h 33"/>
                <a:gd name="T10" fmla="*/ 0 w 33"/>
                <a:gd name="T11" fmla="*/ 2147483647 h 33"/>
                <a:gd name="T12" fmla="*/ 2147483647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2" name="Freeform 718"/>
            <p:cNvSpPr>
              <a:spLocks/>
            </p:cNvSpPr>
            <p:nvPr/>
          </p:nvSpPr>
          <p:spPr bwMode="auto">
            <a:xfrm>
              <a:off x="4135438" y="1724026"/>
              <a:ext cx="53975" cy="52388"/>
            </a:xfrm>
            <a:custGeom>
              <a:avLst/>
              <a:gdLst>
                <a:gd name="T0" fmla="*/ 0 w 34"/>
                <a:gd name="T1" fmla="*/ 0 h 33"/>
                <a:gd name="T2" fmla="*/ 2147483647 w 34"/>
                <a:gd name="T3" fmla="*/ 0 h 33"/>
                <a:gd name="T4" fmla="*/ 2147483647 w 34"/>
                <a:gd name="T5" fmla="*/ 2147483647 h 33"/>
                <a:gd name="T6" fmla="*/ 2147483647 w 34"/>
                <a:gd name="T7" fmla="*/ 2147483647 h 33"/>
                <a:gd name="T8" fmla="*/ 2147483647 w 34"/>
                <a:gd name="T9" fmla="*/ 2147483647 h 33"/>
                <a:gd name="T10" fmla="*/ 0 w 34"/>
                <a:gd name="T11" fmla="*/ 0 h 33"/>
                <a:gd name="T12" fmla="*/ 0 w 3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3" name="Freeform 719"/>
            <p:cNvSpPr>
              <a:spLocks/>
            </p:cNvSpPr>
            <p:nvPr/>
          </p:nvSpPr>
          <p:spPr bwMode="auto">
            <a:xfrm>
              <a:off x="4249738" y="2043113"/>
              <a:ext cx="101600" cy="80963"/>
            </a:xfrm>
            <a:custGeom>
              <a:avLst/>
              <a:gdLst>
                <a:gd name="T0" fmla="*/ 2147483647 w 64"/>
                <a:gd name="T1" fmla="*/ 0 h 51"/>
                <a:gd name="T2" fmla="*/ 2147483647 w 64"/>
                <a:gd name="T3" fmla="*/ 2147483647 h 51"/>
                <a:gd name="T4" fmla="*/ 0 w 64"/>
                <a:gd name="T5" fmla="*/ 2147483647 h 51"/>
                <a:gd name="T6" fmla="*/ 2147483647 w 6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51">
                  <a:moveTo>
                    <a:pt x="31" y="0"/>
                  </a:moveTo>
                  <a:lnTo>
                    <a:pt x="64" y="51"/>
                  </a:lnTo>
                  <a:lnTo>
                    <a:pt x="0" y="5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4" name="Freeform 720"/>
            <p:cNvSpPr>
              <a:spLocks/>
            </p:cNvSpPr>
            <p:nvPr/>
          </p:nvSpPr>
          <p:spPr bwMode="auto">
            <a:xfrm>
              <a:off x="4249738" y="2043113"/>
              <a:ext cx="52388" cy="82550"/>
            </a:xfrm>
            <a:custGeom>
              <a:avLst/>
              <a:gdLst>
                <a:gd name="T0" fmla="*/ 2147483647 w 33"/>
                <a:gd name="T1" fmla="*/ 0 h 52"/>
                <a:gd name="T2" fmla="*/ 2147483647 w 33"/>
                <a:gd name="T3" fmla="*/ 0 h 52"/>
                <a:gd name="T4" fmla="*/ 2147483647 w 33"/>
                <a:gd name="T5" fmla="*/ 2147483647 h 52"/>
                <a:gd name="T6" fmla="*/ 2147483647 w 33"/>
                <a:gd name="T7" fmla="*/ 2147483647 h 52"/>
                <a:gd name="T8" fmla="*/ 0 w 33"/>
                <a:gd name="T9" fmla="*/ 2147483647 h 52"/>
                <a:gd name="T10" fmla="*/ 0 w 33"/>
                <a:gd name="T11" fmla="*/ 2147483647 h 52"/>
                <a:gd name="T12" fmla="*/ 2147483647 w 33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2">
                  <a:moveTo>
                    <a:pt x="31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5" name="Freeform 721"/>
            <p:cNvSpPr>
              <a:spLocks/>
            </p:cNvSpPr>
            <p:nvPr/>
          </p:nvSpPr>
          <p:spPr bwMode="auto">
            <a:xfrm>
              <a:off x="4298950" y="2043113"/>
              <a:ext cx="53975" cy="82550"/>
            </a:xfrm>
            <a:custGeom>
              <a:avLst/>
              <a:gdLst>
                <a:gd name="T0" fmla="*/ 0 w 34"/>
                <a:gd name="T1" fmla="*/ 0 h 52"/>
                <a:gd name="T2" fmla="*/ 2147483647 w 34"/>
                <a:gd name="T3" fmla="*/ 0 h 52"/>
                <a:gd name="T4" fmla="*/ 2147483647 w 34"/>
                <a:gd name="T5" fmla="*/ 2147483647 h 52"/>
                <a:gd name="T6" fmla="*/ 2147483647 w 34"/>
                <a:gd name="T7" fmla="*/ 2147483647 h 52"/>
                <a:gd name="T8" fmla="*/ 2147483647 w 34"/>
                <a:gd name="T9" fmla="*/ 2147483647 h 52"/>
                <a:gd name="T10" fmla="*/ 0 w 34"/>
                <a:gd name="T11" fmla="*/ 2147483647 h 52"/>
                <a:gd name="T12" fmla="*/ 0 w 34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52">
                  <a:moveTo>
                    <a:pt x="0" y="0"/>
                  </a:moveTo>
                  <a:lnTo>
                    <a:pt x="2" y="0"/>
                  </a:lnTo>
                  <a:lnTo>
                    <a:pt x="34" y="51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6" name="Line 722"/>
            <p:cNvSpPr>
              <a:spLocks noChangeShapeType="1"/>
            </p:cNvSpPr>
            <p:nvPr/>
          </p:nvSpPr>
          <p:spPr bwMode="auto">
            <a:xfrm>
              <a:off x="4249738" y="2125663"/>
              <a:ext cx="1031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7" name="Freeform 723"/>
            <p:cNvSpPr>
              <a:spLocks/>
            </p:cNvSpPr>
            <p:nvPr/>
          </p:nvSpPr>
          <p:spPr bwMode="auto">
            <a:xfrm>
              <a:off x="4862513" y="1676401"/>
              <a:ext cx="101600" cy="82550"/>
            </a:xfrm>
            <a:custGeom>
              <a:avLst/>
              <a:gdLst>
                <a:gd name="T0" fmla="*/ 2147483647 w 64"/>
                <a:gd name="T1" fmla="*/ 0 h 52"/>
                <a:gd name="T2" fmla="*/ 2147483647 w 64"/>
                <a:gd name="T3" fmla="*/ 2147483647 h 52"/>
                <a:gd name="T4" fmla="*/ 0 w 64"/>
                <a:gd name="T5" fmla="*/ 2147483647 h 52"/>
                <a:gd name="T6" fmla="*/ 2147483647 w 64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52">
                  <a:moveTo>
                    <a:pt x="32" y="0"/>
                  </a:moveTo>
                  <a:lnTo>
                    <a:pt x="64" y="52"/>
                  </a:lnTo>
                  <a:lnTo>
                    <a:pt x="0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8" name="Freeform 724"/>
            <p:cNvSpPr>
              <a:spLocks/>
            </p:cNvSpPr>
            <p:nvPr/>
          </p:nvSpPr>
          <p:spPr bwMode="auto">
            <a:xfrm>
              <a:off x="4862513" y="1676401"/>
              <a:ext cx="52388" cy="85725"/>
            </a:xfrm>
            <a:custGeom>
              <a:avLst/>
              <a:gdLst>
                <a:gd name="T0" fmla="*/ 2147483647 w 33"/>
                <a:gd name="T1" fmla="*/ 0 h 54"/>
                <a:gd name="T2" fmla="*/ 2147483647 w 33"/>
                <a:gd name="T3" fmla="*/ 0 h 54"/>
                <a:gd name="T4" fmla="*/ 2147483647 w 33"/>
                <a:gd name="T5" fmla="*/ 2147483647 h 54"/>
                <a:gd name="T6" fmla="*/ 2147483647 w 33"/>
                <a:gd name="T7" fmla="*/ 2147483647 h 54"/>
                <a:gd name="T8" fmla="*/ 0 w 33"/>
                <a:gd name="T9" fmla="*/ 2147483647 h 54"/>
                <a:gd name="T10" fmla="*/ 0 w 33"/>
                <a:gd name="T11" fmla="*/ 2147483647 h 54"/>
                <a:gd name="T12" fmla="*/ 2147483647 w 33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4">
                  <a:moveTo>
                    <a:pt x="32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9" name="Freeform 725"/>
            <p:cNvSpPr>
              <a:spLocks/>
            </p:cNvSpPr>
            <p:nvPr/>
          </p:nvSpPr>
          <p:spPr bwMode="auto">
            <a:xfrm>
              <a:off x="4913313" y="1676401"/>
              <a:ext cx="52388" cy="85725"/>
            </a:xfrm>
            <a:custGeom>
              <a:avLst/>
              <a:gdLst>
                <a:gd name="T0" fmla="*/ 0 w 33"/>
                <a:gd name="T1" fmla="*/ 0 h 54"/>
                <a:gd name="T2" fmla="*/ 2147483647 w 33"/>
                <a:gd name="T3" fmla="*/ 0 h 54"/>
                <a:gd name="T4" fmla="*/ 2147483647 w 33"/>
                <a:gd name="T5" fmla="*/ 2147483647 h 54"/>
                <a:gd name="T6" fmla="*/ 2147483647 w 33"/>
                <a:gd name="T7" fmla="*/ 2147483647 h 54"/>
                <a:gd name="T8" fmla="*/ 2147483647 w 33"/>
                <a:gd name="T9" fmla="*/ 2147483647 h 54"/>
                <a:gd name="T10" fmla="*/ 0 w 33"/>
                <a:gd name="T11" fmla="*/ 2147483647 h 54"/>
                <a:gd name="T12" fmla="*/ 0 w 33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4">
                  <a:moveTo>
                    <a:pt x="0" y="0"/>
                  </a:moveTo>
                  <a:lnTo>
                    <a:pt x="1" y="0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2" y="5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0" name="Line 726"/>
            <p:cNvSpPr>
              <a:spLocks noChangeShapeType="1"/>
            </p:cNvSpPr>
            <p:nvPr/>
          </p:nvSpPr>
          <p:spPr bwMode="auto">
            <a:xfrm>
              <a:off x="4862513" y="1760538"/>
              <a:ext cx="1031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1" name="Line 727"/>
            <p:cNvSpPr>
              <a:spLocks noChangeShapeType="1"/>
            </p:cNvSpPr>
            <p:nvPr/>
          </p:nvSpPr>
          <p:spPr bwMode="auto">
            <a:xfrm>
              <a:off x="4135438" y="1912938"/>
              <a:ext cx="1031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2" name="Line 728"/>
            <p:cNvSpPr>
              <a:spLocks noChangeShapeType="1"/>
            </p:cNvSpPr>
            <p:nvPr/>
          </p:nvSpPr>
          <p:spPr bwMode="auto">
            <a:xfrm>
              <a:off x="4437063" y="1339851"/>
              <a:ext cx="1047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3" name="Line 729"/>
            <p:cNvSpPr>
              <a:spLocks noChangeShapeType="1"/>
            </p:cNvSpPr>
            <p:nvPr/>
          </p:nvSpPr>
          <p:spPr bwMode="auto">
            <a:xfrm>
              <a:off x="4884738" y="1544638"/>
              <a:ext cx="1031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4" name="Freeform 730"/>
            <p:cNvSpPr>
              <a:spLocks/>
            </p:cNvSpPr>
            <p:nvPr/>
          </p:nvSpPr>
          <p:spPr bwMode="auto">
            <a:xfrm>
              <a:off x="5200650" y="1616076"/>
              <a:ext cx="85725" cy="82550"/>
            </a:xfrm>
            <a:custGeom>
              <a:avLst/>
              <a:gdLst>
                <a:gd name="T0" fmla="*/ 2147483647 w 54"/>
                <a:gd name="T1" fmla="*/ 0 h 52"/>
                <a:gd name="T2" fmla="*/ 2147483647 w 54"/>
                <a:gd name="T3" fmla="*/ 2147483647 h 52"/>
                <a:gd name="T4" fmla="*/ 2147483647 w 54"/>
                <a:gd name="T5" fmla="*/ 2147483647 h 52"/>
                <a:gd name="T6" fmla="*/ 2147483647 w 54"/>
                <a:gd name="T7" fmla="*/ 2147483647 h 52"/>
                <a:gd name="T8" fmla="*/ 2147483647 w 54"/>
                <a:gd name="T9" fmla="*/ 2147483647 h 52"/>
                <a:gd name="T10" fmla="*/ 2147483647 w 54"/>
                <a:gd name="T11" fmla="*/ 2147483647 h 52"/>
                <a:gd name="T12" fmla="*/ 2147483647 w 54"/>
                <a:gd name="T13" fmla="*/ 2147483647 h 52"/>
                <a:gd name="T14" fmla="*/ 2147483647 w 54"/>
                <a:gd name="T15" fmla="*/ 2147483647 h 52"/>
                <a:gd name="T16" fmla="*/ 2147483647 w 54"/>
                <a:gd name="T17" fmla="*/ 2147483647 h 52"/>
                <a:gd name="T18" fmla="*/ 2147483647 w 54"/>
                <a:gd name="T19" fmla="*/ 2147483647 h 52"/>
                <a:gd name="T20" fmla="*/ 2147483647 w 54"/>
                <a:gd name="T21" fmla="*/ 2147483647 h 52"/>
                <a:gd name="T22" fmla="*/ 2147483647 w 54"/>
                <a:gd name="T23" fmla="*/ 2147483647 h 52"/>
                <a:gd name="T24" fmla="*/ 2147483647 w 54"/>
                <a:gd name="T25" fmla="*/ 2147483647 h 52"/>
                <a:gd name="T26" fmla="*/ 2147483647 w 54"/>
                <a:gd name="T27" fmla="*/ 2147483647 h 52"/>
                <a:gd name="T28" fmla="*/ 2147483647 w 54"/>
                <a:gd name="T29" fmla="*/ 2147483647 h 52"/>
                <a:gd name="T30" fmla="*/ 2147483647 w 54"/>
                <a:gd name="T31" fmla="*/ 2147483647 h 52"/>
                <a:gd name="T32" fmla="*/ 2147483647 w 54"/>
                <a:gd name="T33" fmla="*/ 2147483647 h 52"/>
                <a:gd name="T34" fmla="*/ 2147483647 w 54"/>
                <a:gd name="T35" fmla="*/ 2147483647 h 52"/>
                <a:gd name="T36" fmla="*/ 2147483647 w 54"/>
                <a:gd name="T37" fmla="*/ 2147483647 h 52"/>
                <a:gd name="T38" fmla="*/ 2147483647 w 54"/>
                <a:gd name="T39" fmla="*/ 2147483647 h 52"/>
                <a:gd name="T40" fmla="*/ 2147483647 w 54"/>
                <a:gd name="T41" fmla="*/ 2147483647 h 52"/>
                <a:gd name="T42" fmla="*/ 2147483647 w 54"/>
                <a:gd name="T43" fmla="*/ 2147483647 h 52"/>
                <a:gd name="T44" fmla="*/ 2147483647 w 54"/>
                <a:gd name="T45" fmla="*/ 2147483647 h 52"/>
                <a:gd name="T46" fmla="*/ 2147483647 w 54"/>
                <a:gd name="T47" fmla="*/ 2147483647 h 52"/>
                <a:gd name="T48" fmla="*/ 2147483647 w 54"/>
                <a:gd name="T49" fmla="*/ 2147483647 h 52"/>
                <a:gd name="T50" fmla="*/ 2147483647 w 54"/>
                <a:gd name="T51" fmla="*/ 2147483647 h 52"/>
                <a:gd name="T52" fmla="*/ 2147483647 w 54"/>
                <a:gd name="T53" fmla="*/ 2147483647 h 52"/>
                <a:gd name="T54" fmla="*/ 2147483647 w 54"/>
                <a:gd name="T55" fmla="*/ 2147483647 h 52"/>
                <a:gd name="T56" fmla="*/ 2147483647 w 54"/>
                <a:gd name="T57" fmla="*/ 2147483647 h 52"/>
                <a:gd name="T58" fmla="*/ 2147483647 w 54"/>
                <a:gd name="T59" fmla="*/ 2147483647 h 52"/>
                <a:gd name="T60" fmla="*/ 2147483647 w 54"/>
                <a:gd name="T61" fmla="*/ 2147483647 h 52"/>
                <a:gd name="T62" fmla="*/ 2147483647 w 54"/>
                <a:gd name="T63" fmla="*/ 2147483647 h 52"/>
                <a:gd name="T64" fmla="*/ 2147483647 w 54"/>
                <a:gd name="T65" fmla="*/ 2147483647 h 52"/>
                <a:gd name="T66" fmla="*/ 0 w 54"/>
                <a:gd name="T67" fmla="*/ 2147483647 h 52"/>
                <a:gd name="T68" fmla="*/ 2147483647 w 54"/>
                <a:gd name="T69" fmla="*/ 2147483647 h 52"/>
                <a:gd name="T70" fmla="*/ 2147483647 w 54"/>
                <a:gd name="T71" fmla="*/ 2147483647 h 52"/>
                <a:gd name="T72" fmla="*/ 2147483647 w 54"/>
                <a:gd name="T73" fmla="*/ 2147483647 h 52"/>
                <a:gd name="T74" fmla="*/ 2147483647 w 54"/>
                <a:gd name="T75" fmla="*/ 2147483647 h 52"/>
                <a:gd name="T76" fmla="*/ 2147483647 w 54"/>
                <a:gd name="T77" fmla="*/ 2147483647 h 52"/>
                <a:gd name="T78" fmla="*/ 2147483647 w 54"/>
                <a:gd name="T79" fmla="*/ 2147483647 h 52"/>
                <a:gd name="T80" fmla="*/ 2147483647 w 54"/>
                <a:gd name="T81" fmla="*/ 2147483647 h 52"/>
                <a:gd name="T82" fmla="*/ 2147483647 w 54"/>
                <a:gd name="T83" fmla="*/ 2147483647 h 52"/>
                <a:gd name="T84" fmla="*/ 2147483647 w 54"/>
                <a:gd name="T85" fmla="*/ 2147483647 h 52"/>
                <a:gd name="T86" fmla="*/ 2147483647 w 54"/>
                <a:gd name="T87" fmla="*/ 0 h 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4" h="52">
                  <a:moveTo>
                    <a:pt x="25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8" y="10"/>
                  </a:lnTo>
                  <a:lnTo>
                    <a:pt x="49" y="12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52" y="18"/>
                  </a:lnTo>
                  <a:lnTo>
                    <a:pt x="53" y="21"/>
                  </a:lnTo>
                  <a:lnTo>
                    <a:pt x="53" y="22"/>
                  </a:lnTo>
                  <a:lnTo>
                    <a:pt x="54" y="25"/>
                  </a:lnTo>
                  <a:lnTo>
                    <a:pt x="54" y="26"/>
                  </a:lnTo>
                  <a:lnTo>
                    <a:pt x="53" y="28"/>
                  </a:lnTo>
                  <a:lnTo>
                    <a:pt x="53" y="32"/>
                  </a:lnTo>
                  <a:lnTo>
                    <a:pt x="52" y="34"/>
                  </a:lnTo>
                  <a:lnTo>
                    <a:pt x="52" y="35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8" y="41"/>
                  </a:lnTo>
                  <a:lnTo>
                    <a:pt x="46" y="43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40" y="49"/>
                  </a:lnTo>
                  <a:lnTo>
                    <a:pt x="39" y="50"/>
                  </a:lnTo>
                  <a:lnTo>
                    <a:pt x="38" y="50"/>
                  </a:lnTo>
                  <a:lnTo>
                    <a:pt x="36" y="51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4" y="52"/>
                  </a:lnTo>
                  <a:lnTo>
                    <a:pt x="21" y="51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5" y="50"/>
                  </a:lnTo>
                  <a:lnTo>
                    <a:pt x="14" y="49"/>
                  </a:lnTo>
                  <a:lnTo>
                    <a:pt x="12" y="48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6" y="41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7" y="8"/>
                  </a:lnTo>
                  <a:lnTo>
                    <a:pt x="8" y="7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5" name="Line 731"/>
            <p:cNvSpPr>
              <a:spLocks noChangeShapeType="1"/>
            </p:cNvSpPr>
            <p:nvPr/>
          </p:nvSpPr>
          <p:spPr bwMode="auto">
            <a:xfrm>
              <a:off x="5284788" y="165735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6" name="Line 732"/>
            <p:cNvSpPr>
              <a:spLocks noChangeShapeType="1"/>
            </p:cNvSpPr>
            <p:nvPr/>
          </p:nvSpPr>
          <p:spPr bwMode="auto">
            <a:xfrm>
              <a:off x="5284788" y="1657351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7" name="Line 733"/>
            <p:cNvSpPr>
              <a:spLocks noChangeShapeType="1"/>
            </p:cNvSpPr>
            <p:nvPr/>
          </p:nvSpPr>
          <p:spPr bwMode="auto">
            <a:xfrm flipH="1">
              <a:off x="5283200" y="1660526"/>
              <a:ext cx="1588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8" name="Line 734"/>
            <p:cNvSpPr>
              <a:spLocks noChangeShapeType="1"/>
            </p:cNvSpPr>
            <p:nvPr/>
          </p:nvSpPr>
          <p:spPr bwMode="auto">
            <a:xfrm>
              <a:off x="5283200" y="1666876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9" name="Line 735"/>
            <p:cNvSpPr>
              <a:spLocks noChangeShapeType="1"/>
            </p:cNvSpPr>
            <p:nvPr/>
          </p:nvSpPr>
          <p:spPr bwMode="auto">
            <a:xfrm>
              <a:off x="5283200" y="167005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0" name="Line 736"/>
            <p:cNvSpPr>
              <a:spLocks noChangeShapeType="1"/>
            </p:cNvSpPr>
            <p:nvPr/>
          </p:nvSpPr>
          <p:spPr bwMode="auto">
            <a:xfrm flipH="1">
              <a:off x="5281613" y="1670051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1" name="Line 737"/>
            <p:cNvSpPr>
              <a:spLocks noChangeShapeType="1"/>
            </p:cNvSpPr>
            <p:nvPr/>
          </p:nvSpPr>
          <p:spPr bwMode="auto">
            <a:xfrm>
              <a:off x="5281613" y="16716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2" name="Line 738"/>
            <p:cNvSpPr>
              <a:spLocks noChangeShapeType="1"/>
            </p:cNvSpPr>
            <p:nvPr/>
          </p:nvSpPr>
          <p:spPr bwMode="auto">
            <a:xfrm flipH="1">
              <a:off x="5278438" y="1673226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3" name="Line 739"/>
            <p:cNvSpPr>
              <a:spLocks noChangeShapeType="1"/>
            </p:cNvSpPr>
            <p:nvPr/>
          </p:nvSpPr>
          <p:spPr bwMode="auto">
            <a:xfrm flipH="1">
              <a:off x="5275263" y="1676401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4" name="Line 740"/>
            <p:cNvSpPr>
              <a:spLocks noChangeShapeType="1"/>
            </p:cNvSpPr>
            <p:nvPr/>
          </p:nvSpPr>
          <p:spPr bwMode="auto">
            <a:xfrm flipH="1">
              <a:off x="5273675" y="16811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5" name="Line 741"/>
            <p:cNvSpPr>
              <a:spLocks noChangeShapeType="1"/>
            </p:cNvSpPr>
            <p:nvPr/>
          </p:nvSpPr>
          <p:spPr bwMode="auto">
            <a:xfrm flipH="1">
              <a:off x="5272088" y="16843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6" name="Line 742"/>
            <p:cNvSpPr>
              <a:spLocks noChangeShapeType="1"/>
            </p:cNvSpPr>
            <p:nvPr/>
          </p:nvSpPr>
          <p:spPr bwMode="auto">
            <a:xfrm>
              <a:off x="5272088" y="1685926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7" name="Line 743"/>
            <p:cNvSpPr>
              <a:spLocks noChangeShapeType="1"/>
            </p:cNvSpPr>
            <p:nvPr/>
          </p:nvSpPr>
          <p:spPr bwMode="auto">
            <a:xfrm flipH="1">
              <a:off x="5270500" y="1685926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8" name="Line 744"/>
            <p:cNvSpPr>
              <a:spLocks noChangeShapeType="1"/>
            </p:cNvSpPr>
            <p:nvPr/>
          </p:nvSpPr>
          <p:spPr bwMode="auto">
            <a:xfrm flipH="1">
              <a:off x="5265738" y="168751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9" name="Line 745"/>
            <p:cNvSpPr>
              <a:spLocks noChangeShapeType="1"/>
            </p:cNvSpPr>
            <p:nvPr/>
          </p:nvSpPr>
          <p:spPr bwMode="auto">
            <a:xfrm flipH="1">
              <a:off x="5262563" y="1689101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0" name="Line 746"/>
            <p:cNvSpPr>
              <a:spLocks noChangeShapeType="1"/>
            </p:cNvSpPr>
            <p:nvPr/>
          </p:nvSpPr>
          <p:spPr bwMode="auto">
            <a:xfrm>
              <a:off x="5262563" y="1692276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1" name="Line 747"/>
            <p:cNvSpPr>
              <a:spLocks noChangeShapeType="1"/>
            </p:cNvSpPr>
            <p:nvPr/>
          </p:nvSpPr>
          <p:spPr bwMode="auto">
            <a:xfrm flipH="1">
              <a:off x="5260975" y="16938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2" name="Line 748"/>
            <p:cNvSpPr>
              <a:spLocks noChangeShapeType="1"/>
            </p:cNvSpPr>
            <p:nvPr/>
          </p:nvSpPr>
          <p:spPr bwMode="auto">
            <a:xfrm flipH="1">
              <a:off x="5257800" y="16938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3" name="Line 749"/>
            <p:cNvSpPr>
              <a:spLocks noChangeShapeType="1"/>
            </p:cNvSpPr>
            <p:nvPr/>
          </p:nvSpPr>
          <p:spPr bwMode="auto">
            <a:xfrm flipH="1">
              <a:off x="5251450" y="1695451"/>
              <a:ext cx="635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4" name="Line 750"/>
            <p:cNvSpPr>
              <a:spLocks noChangeShapeType="1"/>
            </p:cNvSpPr>
            <p:nvPr/>
          </p:nvSpPr>
          <p:spPr bwMode="auto">
            <a:xfrm flipH="1">
              <a:off x="5248275" y="1697038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5" name="Line 751"/>
            <p:cNvSpPr>
              <a:spLocks noChangeShapeType="1"/>
            </p:cNvSpPr>
            <p:nvPr/>
          </p:nvSpPr>
          <p:spPr bwMode="auto">
            <a:xfrm flipH="1">
              <a:off x="5246688" y="16970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6" name="Line 752"/>
            <p:cNvSpPr>
              <a:spLocks noChangeShapeType="1"/>
            </p:cNvSpPr>
            <p:nvPr/>
          </p:nvSpPr>
          <p:spPr bwMode="auto">
            <a:xfrm flipH="1">
              <a:off x="5243513" y="1698626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7" name="Line 753"/>
            <p:cNvSpPr>
              <a:spLocks noChangeShapeType="1"/>
            </p:cNvSpPr>
            <p:nvPr/>
          </p:nvSpPr>
          <p:spPr bwMode="auto">
            <a:xfrm flipH="1" flipV="1">
              <a:off x="5238750" y="1697038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8" name="Line 754"/>
            <p:cNvSpPr>
              <a:spLocks noChangeShapeType="1"/>
            </p:cNvSpPr>
            <p:nvPr/>
          </p:nvSpPr>
          <p:spPr bwMode="auto">
            <a:xfrm flipH="1">
              <a:off x="5233988" y="1697038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9" name="Line 755"/>
            <p:cNvSpPr>
              <a:spLocks noChangeShapeType="1"/>
            </p:cNvSpPr>
            <p:nvPr/>
          </p:nvSpPr>
          <p:spPr bwMode="auto">
            <a:xfrm flipH="1" flipV="1">
              <a:off x="5232400" y="1695451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0" name="Line 756"/>
            <p:cNvSpPr>
              <a:spLocks noChangeShapeType="1"/>
            </p:cNvSpPr>
            <p:nvPr/>
          </p:nvSpPr>
          <p:spPr bwMode="auto">
            <a:xfrm flipH="1">
              <a:off x="5230813" y="1695451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1" name="Line 757"/>
            <p:cNvSpPr>
              <a:spLocks noChangeShapeType="1"/>
            </p:cNvSpPr>
            <p:nvPr/>
          </p:nvSpPr>
          <p:spPr bwMode="auto">
            <a:xfrm flipH="1">
              <a:off x="5227638" y="1695451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2" name="Line 758"/>
            <p:cNvSpPr>
              <a:spLocks noChangeShapeType="1"/>
            </p:cNvSpPr>
            <p:nvPr/>
          </p:nvSpPr>
          <p:spPr bwMode="auto">
            <a:xfrm flipH="1" flipV="1">
              <a:off x="5226050" y="16938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3" name="Line 759"/>
            <p:cNvSpPr>
              <a:spLocks noChangeShapeType="1"/>
            </p:cNvSpPr>
            <p:nvPr/>
          </p:nvSpPr>
          <p:spPr bwMode="auto">
            <a:xfrm flipH="1" flipV="1">
              <a:off x="5222875" y="1692276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4" name="Line 760"/>
            <p:cNvSpPr>
              <a:spLocks noChangeShapeType="1"/>
            </p:cNvSpPr>
            <p:nvPr/>
          </p:nvSpPr>
          <p:spPr bwMode="auto">
            <a:xfrm flipH="1" flipV="1">
              <a:off x="5219700" y="1689101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5" name="Line 761"/>
            <p:cNvSpPr>
              <a:spLocks noChangeShapeType="1"/>
            </p:cNvSpPr>
            <p:nvPr/>
          </p:nvSpPr>
          <p:spPr bwMode="auto">
            <a:xfrm flipH="1" flipV="1">
              <a:off x="5214938" y="168751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6" name="Line 762"/>
            <p:cNvSpPr>
              <a:spLocks noChangeShapeType="1"/>
            </p:cNvSpPr>
            <p:nvPr/>
          </p:nvSpPr>
          <p:spPr bwMode="auto">
            <a:xfrm flipV="1">
              <a:off x="5214938" y="1685926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7" name="Line 763"/>
            <p:cNvSpPr>
              <a:spLocks noChangeShapeType="1"/>
            </p:cNvSpPr>
            <p:nvPr/>
          </p:nvSpPr>
          <p:spPr bwMode="auto">
            <a:xfrm flipH="1">
              <a:off x="5213350" y="1685926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8" name="Line 764"/>
            <p:cNvSpPr>
              <a:spLocks noChangeShapeType="1"/>
            </p:cNvSpPr>
            <p:nvPr/>
          </p:nvSpPr>
          <p:spPr bwMode="auto">
            <a:xfrm flipV="1">
              <a:off x="5213350" y="16843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9" name="Line 765"/>
            <p:cNvSpPr>
              <a:spLocks noChangeShapeType="1"/>
            </p:cNvSpPr>
            <p:nvPr/>
          </p:nvSpPr>
          <p:spPr bwMode="auto">
            <a:xfrm flipH="1" flipV="1">
              <a:off x="5211763" y="16811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0" name="Line 766"/>
            <p:cNvSpPr>
              <a:spLocks noChangeShapeType="1"/>
            </p:cNvSpPr>
            <p:nvPr/>
          </p:nvSpPr>
          <p:spPr bwMode="auto">
            <a:xfrm flipH="1" flipV="1">
              <a:off x="5208588" y="1676401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1" name="Line 767"/>
            <p:cNvSpPr>
              <a:spLocks noChangeShapeType="1"/>
            </p:cNvSpPr>
            <p:nvPr/>
          </p:nvSpPr>
          <p:spPr bwMode="auto">
            <a:xfrm>
              <a:off x="5208588" y="167640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2" name="Line 768"/>
            <p:cNvSpPr>
              <a:spLocks noChangeShapeType="1"/>
            </p:cNvSpPr>
            <p:nvPr/>
          </p:nvSpPr>
          <p:spPr bwMode="auto">
            <a:xfrm flipV="1">
              <a:off x="5208588" y="16748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3" name="Line 769"/>
            <p:cNvSpPr>
              <a:spLocks noChangeShapeType="1"/>
            </p:cNvSpPr>
            <p:nvPr/>
          </p:nvSpPr>
          <p:spPr bwMode="auto">
            <a:xfrm flipH="1" flipV="1">
              <a:off x="5207000" y="1673226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4" name="Line 770"/>
            <p:cNvSpPr>
              <a:spLocks noChangeShapeType="1"/>
            </p:cNvSpPr>
            <p:nvPr/>
          </p:nvSpPr>
          <p:spPr bwMode="auto">
            <a:xfrm flipH="1" flipV="1">
              <a:off x="5205413" y="1670051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5" name="Line 771"/>
            <p:cNvSpPr>
              <a:spLocks noChangeShapeType="1"/>
            </p:cNvSpPr>
            <p:nvPr/>
          </p:nvSpPr>
          <p:spPr bwMode="auto">
            <a:xfrm flipH="1" flipV="1">
              <a:off x="5202238" y="1666876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6" name="Line 772"/>
            <p:cNvSpPr>
              <a:spLocks noChangeShapeType="1"/>
            </p:cNvSpPr>
            <p:nvPr/>
          </p:nvSpPr>
          <p:spPr bwMode="auto">
            <a:xfrm flipV="1">
              <a:off x="5202238" y="1662113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7" name="Line 773"/>
            <p:cNvSpPr>
              <a:spLocks noChangeShapeType="1"/>
            </p:cNvSpPr>
            <p:nvPr/>
          </p:nvSpPr>
          <p:spPr bwMode="auto">
            <a:xfrm flipV="1">
              <a:off x="5202238" y="165893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8" name="Line 774"/>
            <p:cNvSpPr>
              <a:spLocks noChangeShapeType="1"/>
            </p:cNvSpPr>
            <p:nvPr/>
          </p:nvSpPr>
          <p:spPr bwMode="auto">
            <a:xfrm flipV="1">
              <a:off x="5202238" y="1657351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9" name="Line 775"/>
            <p:cNvSpPr>
              <a:spLocks noChangeShapeType="1"/>
            </p:cNvSpPr>
            <p:nvPr/>
          </p:nvSpPr>
          <p:spPr bwMode="auto">
            <a:xfrm flipV="1">
              <a:off x="5202238" y="1654176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0" name="Line 776"/>
            <p:cNvSpPr>
              <a:spLocks noChangeShapeType="1"/>
            </p:cNvSpPr>
            <p:nvPr/>
          </p:nvSpPr>
          <p:spPr bwMode="auto">
            <a:xfrm flipV="1">
              <a:off x="5202238" y="1647826"/>
              <a:ext cx="3175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1" name="Line 777"/>
            <p:cNvSpPr>
              <a:spLocks noChangeShapeType="1"/>
            </p:cNvSpPr>
            <p:nvPr/>
          </p:nvSpPr>
          <p:spPr bwMode="auto">
            <a:xfrm flipV="1">
              <a:off x="5205413" y="1644651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2" name="Line 778"/>
            <p:cNvSpPr>
              <a:spLocks noChangeShapeType="1"/>
            </p:cNvSpPr>
            <p:nvPr/>
          </p:nvSpPr>
          <p:spPr bwMode="auto">
            <a:xfrm>
              <a:off x="5205413" y="164465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3" name="Line 779"/>
            <p:cNvSpPr>
              <a:spLocks noChangeShapeType="1"/>
            </p:cNvSpPr>
            <p:nvPr/>
          </p:nvSpPr>
          <p:spPr bwMode="auto">
            <a:xfrm flipV="1">
              <a:off x="5205413" y="16430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4" name="Line 780"/>
            <p:cNvSpPr>
              <a:spLocks noChangeShapeType="1"/>
            </p:cNvSpPr>
            <p:nvPr/>
          </p:nvSpPr>
          <p:spPr bwMode="auto">
            <a:xfrm flipV="1">
              <a:off x="5207000" y="1638301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5" name="Line 781"/>
            <p:cNvSpPr>
              <a:spLocks noChangeShapeType="1"/>
            </p:cNvSpPr>
            <p:nvPr/>
          </p:nvSpPr>
          <p:spPr bwMode="auto">
            <a:xfrm flipV="1">
              <a:off x="5208588" y="1635126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6" name="Line 782"/>
            <p:cNvSpPr>
              <a:spLocks noChangeShapeType="1"/>
            </p:cNvSpPr>
            <p:nvPr/>
          </p:nvSpPr>
          <p:spPr bwMode="auto">
            <a:xfrm flipV="1">
              <a:off x="5208588" y="1631951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7" name="Line 783"/>
            <p:cNvSpPr>
              <a:spLocks noChangeShapeType="1"/>
            </p:cNvSpPr>
            <p:nvPr/>
          </p:nvSpPr>
          <p:spPr bwMode="auto">
            <a:xfrm flipV="1">
              <a:off x="5211763" y="16303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8" name="Line 784"/>
            <p:cNvSpPr>
              <a:spLocks noChangeShapeType="1"/>
            </p:cNvSpPr>
            <p:nvPr/>
          </p:nvSpPr>
          <p:spPr bwMode="auto">
            <a:xfrm flipV="1">
              <a:off x="5213350" y="1628776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9" name="Line 785"/>
            <p:cNvSpPr>
              <a:spLocks noChangeShapeType="1"/>
            </p:cNvSpPr>
            <p:nvPr/>
          </p:nvSpPr>
          <p:spPr bwMode="auto">
            <a:xfrm>
              <a:off x="5213350" y="1628776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0" name="Line 786"/>
            <p:cNvSpPr>
              <a:spLocks noChangeShapeType="1"/>
            </p:cNvSpPr>
            <p:nvPr/>
          </p:nvSpPr>
          <p:spPr bwMode="auto">
            <a:xfrm flipV="1">
              <a:off x="5214938" y="162718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1" name="Line 787"/>
            <p:cNvSpPr>
              <a:spLocks noChangeShapeType="1"/>
            </p:cNvSpPr>
            <p:nvPr/>
          </p:nvSpPr>
          <p:spPr bwMode="auto">
            <a:xfrm flipV="1">
              <a:off x="5214938" y="1624013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2" name="Line 788"/>
            <p:cNvSpPr>
              <a:spLocks noChangeShapeType="1"/>
            </p:cNvSpPr>
            <p:nvPr/>
          </p:nvSpPr>
          <p:spPr bwMode="auto">
            <a:xfrm flipV="1">
              <a:off x="5219700" y="1622426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3" name="Line 789"/>
            <p:cNvSpPr>
              <a:spLocks noChangeShapeType="1"/>
            </p:cNvSpPr>
            <p:nvPr/>
          </p:nvSpPr>
          <p:spPr bwMode="auto">
            <a:xfrm>
              <a:off x="5222875" y="1622426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4" name="Line 790"/>
            <p:cNvSpPr>
              <a:spLocks noChangeShapeType="1"/>
            </p:cNvSpPr>
            <p:nvPr/>
          </p:nvSpPr>
          <p:spPr bwMode="auto">
            <a:xfrm flipV="1">
              <a:off x="5224463" y="16208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5" name="Line 791"/>
            <p:cNvSpPr>
              <a:spLocks noChangeShapeType="1"/>
            </p:cNvSpPr>
            <p:nvPr/>
          </p:nvSpPr>
          <p:spPr bwMode="auto">
            <a:xfrm>
              <a:off x="5224463" y="162083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6" name="Line 792"/>
            <p:cNvSpPr>
              <a:spLocks noChangeShapeType="1"/>
            </p:cNvSpPr>
            <p:nvPr/>
          </p:nvSpPr>
          <p:spPr bwMode="auto">
            <a:xfrm flipV="1">
              <a:off x="5226050" y="1619251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7" name="Line 793"/>
            <p:cNvSpPr>
              <a:spLocks noChangeShapeType="1"/>
            </p:cNvSpPr>
            <p:nvPr/>
          </p:nvSpPr>
          <p:spPr bwMode="auto">
            <a:xfrm flipV="1">
              <a:off x="5230813" y="161766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8" name="Line 794"/>
            <p:cNvSpPr>
              <a:spLocks noChangeShapeType="1"/>
            </p:cNvSpPr>
            <p:nvPr/>
          </p:nvSpPr>
          <p:spPr bwMode="auto">
            <a:xfrm>
              <a:off x="5235575" y="1617663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9" name="Line 795"/>
            <p:cNvSpPr>
              <a:spLocks noChangeShapeType="1"/>
            </p:cNvSpPr>
            <p:nvPr/>
          </p:nvSpPr>
          <p:spPr bwMode="auto">
            <a:xfrm>
              <a:off x="5238750" y="16176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0" name="Line 796"/>
            <p:cNvSpPr>
              <a:spLocks noChangeShapeType="1"/>
            </p:cNvSpPr>
            <p:nvPr/>
          </p:nvSpPr>
          <p:spPr bwMode="auto">
            <a:xfrm>
              <a:off x="5240338" y="1617663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1" name="Line 797"/>
            <p:cNvSpPr>
              <a:spLocks noChangeShapeType="1"/>
            </p:cNvSpPr>
            <p:nvPr/>
          </p:nvSpPr>
          <p:spPr bwMode="auto">
            <a:xfrm>
              <a:off x="5245100" y="1617663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2" name="Line 798"/>
            <p:cNvSpPr>
              <a:spLocks noChangeShapeType="1"/>
            </p:cNvSpPr>
            <p:nvPr/>
          </p:nvSpPr>
          <p:spPr bwMode="auto">
            <a:xfrm>
              <a:off x="5248275" y="1617663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3" name="Line 799"/>
            <p:cNvSpPr>
              <a:spLocks noChangeShapeType="1"/>
            </p:cNvSpPr>
            <p:nvPr/>
          </p:nvSpPr>
          <p:spPr bwMode="auto">
            <a:xfrm>
              <a:off x="5251450" y="161766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4" name="Line 800"/>
            <p:cNvSpPr>
              <a:spLocks noChangeShapeType="1"/>
            </p:cNvSpPr>
            <p:nvPr/>
          </p:nvSpPr>
          <p:spPr bwMode="auto">
            <a:xfrm>
              <a:off x="5256213" y="1619251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5" name="Line 801"/>
            <p:cNvSpPr>
              <a:spLocks noChangeShapeType="1"/>
            </p:cNvSpPr>
            <p:nvPr/>
          </p:nvSpPr>
          <p:spPr bwMode="auto">
            <a:xfrm>
              <a:off x="5257800" y="1619251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6" name="Line 802"/>
            <p:cNvSpPr>
              <a:spLocks noChangeShapeType="1"/>
            </p:cNvSpPr>
            <p:nvPr/>
          </p:nvSpPr>
          <p:spPr bwMode="auto">
            <a:xfrm>
              <a:off x="5259388" y="1619251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7" name="Line 803"/>
            <p:cNvSpPr>
              <a:spLocks noChangeShapeType="1"/>
            </p:cNvSpPr>
            <p:nvPr/>
          </p:nvSpPr>
          <p:spPr bwMode="auto">
            <a:xfrm>
              <a:off x="5260975" y="16208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8" name="Line 804"/>
            <p:cNvSpPr>
              <a:spLocks noChangeShapeType="1"/>
            </p:cNvSpPr>
            <p:nvPr/>
          </p:nvSpPr>
          <p:spPr bwMode="auto">
            <a:xfrm>
              <a:off x="5262563" y="1622426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9" name="Line 805"/>
            <p:cNvSpPr>
              <a:spLocks noChangeShapeType="1"/>
            </p:cNvSpPr>
            <p:nvPr/>
          </p:nvSpPr>
          <p:spPr bwMode="auto">
            <a:xfrm>
              <a:off x="5265738" y="1624013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0" name="Line 806"/>
            <p:cNvSpPr>
              <a:spLocks noChangeShapeType="1"/>
            </p:cNvSpPr>
            <p:nvPr/>
          </p:nvSpPr>
          <p:spPr bwMode="auto">
            <a:xfrm>
              <a:off x="5270500" y="162718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1" name="Line 807"/>
            <p:cNvSpPr>
              <a:spLocks noChangeShapeType="1"/>
            </p:cNvSpPr>
            <p:nvPr/>
          </p:nvSpPr>
          <p:spPr bwMode="auto">
            <a:xfrm>
              <a:off x="5272088" y="1628776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2" name="Line 808"/>
            <p:cNvSpPr>
              <a:spLocks noChangeShapeType="1"/>
            </p:cNvSpPr>
            <p:nvPr/>
          </p:nvSpPr>
          <p:spPr bwMode="auto">
            <a:xfrm>
              <a:off x="5272088" y="1628776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3" name="Line 810"/>
            <p:cNvSpPr>
              <a:spLocks noChangeShapeType="1"/>
            </p:cNvSpPr>
            <p:nvPr/>
          </p:nvSpPr>
          <p:spPr bwMode="auto">
            <a:xfrm>
              <a:off x="5273676" y="16303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4" name="Line 811"/>
            <p:cNvSpPr>
              <a:spLocks noChangeShapeType="1"/>
            </p:cNvSpPr>
            <p:nvPr/>
          </p:nvSpPr>
          <p:spPr bwMode="auto">
            <a:xfrm>
              <a:off x="5275263" y="16319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5" name="Line 812"/>
            <p:cNvSpPr>
              <a:spLocks noChangeShapeType="1"/>
            </p:cNvSpPr>
            <p:nvPr/>
          </p:nvSpPr>
          <p:spPr bwMode="auto">
            <a:xfrm>
              <a:off x="5278438" y="163512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6" name="Line 813"/>
            <p:cNvSpPr>
              <a:spLocks noChangeShapeType="1"/>
            </p:cNvSpPr>
            <p:nvPr/>
          </p:nvSpPr>
          <p:spPr bwMode="auto">
            <a:xfrm>
              <a:off x="5278438" y="16367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7" name="Line 814"/>
            <p:cNvSpPr>
              <a:spLocks noChangeShapeType="1"/>
            </p:cNvSpPr>
            <p:nvPr/>
          </p:nvSpPr>
          <p:spPr bwMode="auto">
            <a:xfrm>
              <a:off x="5281613" y="1638300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8" name="Line 815"/>
            <p:cNvSpPr>
              <a:spLocks noChangeShapeType="1"/>
            </p:cNvSpPr>
            <p:nvPr/>
          </p:nvSpPr>
          <p:spPr bwMode="auto">
            <a:xfrm>
              <a:off x="5281613" y="1641475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9" name="Line 816"/>
            <p:cNvSpPr>
              <a:spLocks noChangeShapeType="1"/>
            </p:cNvSpPr>
            <p:nvPr/>
          </p:nvSpPr>
          <p:spPr bwMode="auto">
            <a:xfrm>
              <a:off x="5283201" y="1644650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0" name="Line 817"/>
            <p:cNvSpPr>
              <a:spLocks noChangeShapeType="1"/>
            </p:cNvSpPr>
            <p:nvPr/>
          </p:nvSpPr>
          <p:spPr bwMode="auto">
            <a:xfrm>
              <a:off x="5283201" y="164941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1" name="Line 818"/>
            <p:cNvSpPr>
              <a:spLocks noChangeShapeType="1"/>
            </p:cNvSpPr>
            <p:nvPr/>
          </p:nvSpPr>
          <p:spPr bwMode="auto">
            <a:xfrm>
              <a:off x="5284788" y="1651000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2" name="Line 819"/>
            <p:cNvSpPr>
              <a:spLocks noChangeShapeType="1"/>
            </p:cNvSpPr>
            <p:nvPr/>
          </p:nvSpPr>
          <p:spPr bwMode="auto">
            <a:xfrm>
              <a:off x="5284788" y="165576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3" name="Freeform 820"/>
            <p:cNvSpPr>
              <a:spLocks/>
            </p:cNvSpPr>
            <p:nvPr/>
          </p:nvSpPr>
          <p:spPr bwMode="auto">
            <a:xfrm>
              <a:off x="5449888" y="1676400"/>
              <a:ext cx="82550" cy="82550"/>
            </a:xfrm>
            <a:custGeom>
              <a:avLst/>
              <a:gdLst>
                <a:gd name="T0" fmla="*/ 2147483647 w 52"/>
                <a:gd name="T1" fmla="*/ 0 h 52"/>
                <a:gd name="T2" fmla="*/ 2147483647 w 52"/>
                <a:gd name="T3" fmla="*/ 0 h 52"/>
                <a:gd name="T4" fmla="*/ 2147483647 w 52"/>
                <a:gd name="T5" fmla="*/ 0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2147483647 w 52"/>
                <a:gd name="T11" fmla="*/ 2147483647 h 52"/>
                <a:gd name="T12" fmla="*/ 2147483647 w 52"/>
                <a:gd name="T13" fmla="*/ 2147483647 h 52"/>
                <a:gd name="T14" fmla="*/ 2147483647 w 52"/>
                <a:gd name="T15" fmla="*/ 2147483647 h 52"/>
                <a:gd name="T16" fmla="*/ 2147483647 w 52"/>
                <a:gd name="T17" fmla="*/ 2147483647 h 52"/>
                <a:gd name="T18" fmla="*/ 2147483647 w 52"/>
                <a:gd name="T19" fmla="*/ 2147483647 h 52"/>
                <a:gd name="T20" fmla="*/ 2147483647 w 52"/>
                <a:gd name="T21" fmla="*/ 2147483647 h 52"/>
                <a:gd name="T22" fmla="*/ 2147483647 w 52"/>
                <a:gd name="T23" fmla="*/ 2147483647 h 52"/>
                <a:gd name="T24" fmla="*/ 2147483647 w 52"/>
                <a:gd name="T25" fmla="*/ 2147483647 h 52"/>
                <a:gd name="T26" fmla="*/ 2147483647 w 52"/>
                <a:gd name="T27" fmla="*/ 2147483647 h 52"/>
                <a:gd name="T28" fmla="*/ 2147483647 w 52"/>
                <a:gd name="T29" fmla="*/ 2147483647 h 52"/>
                <a:gd name="T30" fmla="*/ 2147483647 w 52"/>
                <a:gd name="T31" fmla="*/ 2147483647 h 52"/>
                <a:gd name="T32" fmla="*/ 2147483647 w 52"/>
                <a:gd name="T33" fmla="*/ 2147483647 h 52"/>
                <a:gd name="T34" fmla="*/ 2147483647 w 52"/>
                <a:gd name="T35" fmla="*/ 2147483647 h 52"/>
                <a:gd name="T36" fmla="*/ 2147483647 w 52"/>
                <a:gd name="T37" fmla="*/ 2147483647 h 52"/>
                <a:gd name="T38" fmla="*/ 2147483647 w 52"/>
                <a:gd name="T39" fmla="*/ 2147483647 h 52"/>
                <a:gd name="T40" fmla="*/ 2147483647 w 52"/>
                <a:gd name="T41" fmla="*/ 2147483647 h 52"/>
                <a:gd name="T42" fmla="*/ 2147483647 w 52"/>
                <a:gd name="T43" fmla="*/ 2147483647 h 52"/>
                <a:gd name="T44" fmla="*/ 2147483647 w 52"/>
                <a:gd name="T45" fmla="*/ 2147483647 h 52"/>
                <a:gd name="T46" fmla="*/ 2147483647 w 52"/>
                <a:gd name="T47" fmla="*/ 2147483647 h 52"/>
                <a:gd name="T48" fmla="*/ 2147483647 w 52"/>
                <a:gd name="T49" fmla="*/ 2147483647 h 52"/>
                <a:gd name="T50" fmla="*/ 2147483647 w 52"/>
                <a:gd name="T51" fmla="*/ 2147483647 h 52"/>
                <a:gd name="T52" fmla="*/ 2147483647 w 52"/>
                <a:gd name="T53" fmla="*/ 2147483647 h 52"/>
                <a:gd name="T54" fmla="*/ 2147483647 w 52"/>
                <a:gd name="T55" fmla="*/ 2147483647 h 52"/>
                <a:gd name="T56" fmla="*/ 2147483647 w 52"/>
                <a:gd name="T57" fmla="*/ 2147483647 h 52"/>
                <a:gd name="T58" fmla="*/ 2147483647 w 52"/>
                <a:gd name="T59" fmla="*/ 2147483647 h 52"/>
                <a:gd name="T60" fmla="*/ 2147483647 w 52"/>
                <a:gd name="T61" fmla="*/ 2147483647 h 52"/>
                <a:gd name="T62" fmla="*/ 2147483647 w 52"/>
                <a:gd name="T63" fmla="*/ 2147483647 h 52"/>
                <a:gd name="T64" fmla="*/ 0 w 52"/>
                <a:gd name="T65" fmla="*/ 2147483647 h 52"/>
                <a:gd name="T66" fmla="*/ 2147483647 w 52"/>
                <a:gd name="T67" fmla="*/ 2147483647 h 52"/>
                <a:gd name="T68" fmla="*/ 2147483647 w 52"/>
                <a:gd name="T69" fmla="*/ 2147483647 h 52"/>
                <a:gd name="T70" fmla="*/ 2147483647 w 52"/>
                <a:gd name="T71" fmla="*/ 2147483647 h 52"/>
                <a:gd name="T72" fmla="*/ 2147483647 w 52"/>
                <a:gd name="T73" fmla="*/ 2147483647 h 52"/>
                <a:gd name="T74" fmla="*/ 2147483647 w 52"/>
                <a:gd name="T75" fmla="*/ 2147483647 h 52"/>
                <a:gd name="T76" fmla="*/ 2147483647 w 52"/>
                <a:gd name="T77" fmla="*/ 2147483647 h 52"/>
                <a:gd name="T78" fmla="*/ 2147483647 w 52"/>
                <a:gd name="T79" fmla="*/ 2147483647 h 52"/>
                <a:gd name="T80" fmla="*/ 2147483647 w 52"/>
                <a:gd name="T81" fmla="*/ 2147483647 h 52"/>
                <a:gd name="T82" fmla="*/ 2147483647 w 52"/>
                <a:gd name="T83" fmla="*/ 2147483647 h 52"/>
                <a:gd name="T84" fmla="*/ 2147483647 w 52"/>
                <a:gd name="T85" fmla="*/ 0 h 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" h="52">
                  <a:moveTo>
                    <a:pt x="21" y="0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50" y="13"/>
                  </a:lnTo>
                  <a:lnTo>
                    <a:pt x="50" y="14"/>
                  </a:lnTo>
                  <a:lnTo>
                    <a:pt x="50" y="15"/>
                  </a:lnTo>
                  <a:lnTo>
                    <a:pt x="51" y="18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52" y="27"/>
                  </a:lnTo>
                  <a:lnTo>
                    <a:pt x="52" y="29"/>
                  </a:lnTo>
                  <a:lnTo>
                    <a:pt x="52" y="32"/>
                  </a:lnTo>
                  <a:lnTo>
                    <a:pt x="51" y="35"/>
                  </a:lnTo>
                  <a:lnTo>
                    <a:pt x="51" y="36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48" y="43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44" y="46"/>
                  </a:lnTo>
                  <a:lnTo>
                    <a:pt x="42" y="47"/>
                  </a:lnTo>
                  <a:lnTo>
                    <a:pt x="40" y="48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2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2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0"/>
                  </a:lnTo>
                  <a:lnTo>
                    <a:pt x="13" y="48"/>
                  </a:lnTo>
                  <a:lnTo>
                    <a:pt x="11" y="47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6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4" name="Line 821"/>
            <p:cNvSpPr>
              <a:spLocks noChangeShapeType="1"/>
            </p:cNvSpPr>
            <p:nvPr/>
          </p:nvSpPr>
          <p:spPr bwMode="auto">
            <a:xfrm>
              <a:off x="5532438" y="1719263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5" name="Line 822"/>
            <p:cNvSpPr>
              <a:spLocks noChangeShapeType="1"/>
            </p:cNvSpPr>
            <p:nvPr/>
          </p:nvSpPr>
          <p:spPr bwMode="auto">
            <a:xfrm>
              <a:off x="5532438" y="1719263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6" name="Line 823"/>
            <p:cNvSpPr>
              <a:spLocks noChangeShapeType="1"/>
            </p:cNvSpPr>
            <p:nvPr/>
          </p:nvSpPr>
          <p:spPr bwMode="auto">
            <a:xfrm flipH="1">
              <a:off x="5530851" y="1722438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7" name="Line 824"/>
            <p:cNvSpPr>
              <a:spLocks noChangeShapeType="1"/>
            </p:cNvSpPr>
            <p:nvPr/>
          </p:nvSpPr>
          <p:spPr bwMode="auto">
            <a:xfrm>
              <a:off x="5530851" y="1727200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8" name="Line 825"/>
            <p:cNvSpPr>
              <a:spLocks noChangeShapeType="1"/>
            </p:cNvSpPr>
            <p:nvPr/>
          </p:nvSpPr>
          <p:spPr bwMode="auto">
            <a:xfrm>
              <a:off x="5530851" y="173037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9" name="Line 826"/>
            <p:cNvSpPr>
              <a:spLocks noChangeShapeType="1"/>
            </p:cNvSpPr>
            <p:nvPr/>
          </p:nvSpPr>
          <p:spPr bwMode="auto">
            <a:xfrm flipH="1">
              <a:off x="5529263" y="17319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" name="Line 827"/>
            <p:cNvSpPr>
              <a:spLocks noChangeShapeType="1"/>
            </p:cNvSpPr>
            <p:nvPr/>
          </p:nvSpPr>
          <p:spPr bwMode="auto">
            <a:xfrm>
              <a:off x="5529263" y="17335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1" name="Line 828"/>
            <p:cNvSpPr>
              <a:spLocks noChangeShapeType="1"/>
            </p:cNvSpPr>
            <p:nvPr/>
          </p:nvSpPr>
          <p:spPr bwMode="auto">
            <a:xfrm flipH="1">
              <a:off x="5527676" y="173513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2" name="Line 829"/>
            <p:cNvSpPr>
              <a:spLocks noChangeShapeType="1"/>
            </p:cNvSpPr>
            <p:nvPr/>
          </p:nvSpPr>
          <p:spPr bwMode="auto">
            <a:xfrm flipH="1">
              <a:off x="5522913" y="1738313"/>
              <a:ext cx="4763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3" name="Line 830"/>
            <p:cNvSpPr>
              <a:spLocks noChangeShapeType="1"/>
            </p:cNvSpPr>
            <p:nvPr/>
          </p:nvSpPr>
          <p:spPr bwMode="auto">
            <a:xfrm flipH="1">
              <a:off x="5521326" y="1743075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4" name="Line 831"/>
            <p:cNvSpPr>
              <a:spLocks noChangeShapeType="1"/>
            </p:cNvSpPr>
            <p:nvPr/>
          </p:nvSpPr>
          <p:spPr bwMode="auto">
            <a:xfrm flipH="1">
              <a:off x="5519738" y="1746250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5" name="Line 832"/>
            <p:cNvSpPr>
              <a:spLocks noChangeShapeType="1"/>
            </p:cNvSpPr>
            <p:nvPr/>
          </p:nvSpPr>
          <p:spPr bwMode="auto">
            <a:xfrm>
              <a:off x="5519738" y="174783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6" name="Line 833"/>
            <p:cNvSpPr>
              <a:spLocks noChangeShapeType="1"/>
            </p:cNvSpPr>
            <p:nvPr/>
          </p:nvSpPr>
          <p:spPr bwMode="auto">
            <a:xfrm>
              <a:off x="5519738" y="17478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7" name="Line 834"/>
            <p:cNvSpPr>
              <a:spLocks noChangeShapeType="1"/>
            </p:cNvSpPr>
            <p:nvPr/>
          </p:nvSpPr>
          <p:spPr bwMode="auto">
            <a:xfrm flipH="1">
              <a:off x="5516563" y="174942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8" name="Line 835"/>
            <p:cNvSpPr>
              <a:spLocks noChangeShapeType="1"/>
            </p:cNvSpPr>
            <p:nvPr/>
          </p:nvSpPr>
          <p:spPr bwMode="auto">
            <a:xfrm flipH="1">
              <a:off x="5513388" y="17510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9" name="Line 836"/>
            <p:cNvSpPr>
              <a:spLocks noChangeShapeType="1"/>
            </p:cNvSpPr>
            <p:nvPr/>
          </p:nvSpPr>
          <p:spPr bwMode="auto">
            <a:xfrm flipH="1">
              <a:off x="5510213" y="175260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0" name="Line 837"/>
            <p:cNvSpPr>
              <a:spLocks noChangeShapeType="1"/>
            </p:cNvSpPr>
            <p:nvPr/>
          </p:nvSpPr>
          <p:spPr bwMode="auto">
            <a:xfrm>
              <a:off x="5510213" y="175577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1" name="Line 838"/>
            <p:cNvSpPr>
              <a:spLocks noChangeShapeType="1"/>
            </p:cNvSpPr>
            <p:nvPr/>
          </p:nvSpPr>
          <p:spPr bwMode="auto">
            <a:xfrm flipH="1">
              <a:off x="5508626" y="1755775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2" name="Line 839"/>
            <p:cNvSpPr>
              <a:spLocks noChangeShapeType="1"/>
            </p:cNvSpPr>
            <p:nvPr/>
          </p:nvSpPr>
          <p:spPr bwMode="auto">
            <a:xfrm flipH="1">
              <a:off x="5503863" y="1755775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3" name="Line 840"/>
            <p:cNvSpPr>
              <a:spLocks noChangeShapeType="1"/>
            </p:cNvSpPr>
            <p:nvPr/>
          </p:nvSpPr>
          <p:spPr bwMode="auto">
            <a:xfrm flipH="1">
              <a:off x="5500688" y="17573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4" name="Line 841"/>
            <p:cNvSpPr>
              <a:spLocks noChangeShapeType="1"/>
            </p:cNvSpPr>
            <p:nvPr/>
          </p:nvSpPr>
          <p:spPr bwMode="auto">
            <a:xfrm flipH="1">
              <a:off x="5495926" y="1758950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5" name="Line 842"/>
            <p:cNvSpPr>
              <a:spLocks noChangeShapeType="1"/>
            </p:cNvSpPr>
            <p:nvPr/>
          </p:nvSpPr>
          <p:spPr bwMode="auto">
            <a:xfrm flipH="1">
              <a:off x="5491163" y="1758950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6" name="Line 843"/>
            <p:cNvSpPr>
              <a:spLocks noChangeShapeType="1"/>
            </p:cNvSpPr>
            <p:nvPr/>
          </p:nvSpPr>
          <p:spPr bwMode="auto">
            <a:xfrm flipH="1">
              <a:off x="5487988" y="1758950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7" name="Line 844"/>
            <p:cNvSpPr>
              <a:spLocks noChangeShapeType="1"/>
            </p:cNvSpPr>
            <p:nvPr/>
          </p:nvSpPr>
          <p:spPr bwMode="auto">
            <a:xfrm flipH="1">
              <a:off x="5481638" y="1758950"/>
              <a:ext cx="63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8" name="Line 845"/>
            <p:cNvSpPr>
              <a:spLocks noChangeShapeType="1"/>
            </p:cNvSpPr>
            <p:nvPr/>
          </p:nvSpPr>
          <p:spPr bwMode="auto">
            <a:xfrm flipH="1" flipV="1">
              <a:off x="5480051" y="17573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9" name="Line 846"/>
            <p:cNvSpPr>
              <a:spLocks noChangeShapeType="1"/>
            </p:cNvSpPr>
            <p:nvPr/>
          </p:nvSpPr>
          <p:spPr bwMode="auto">
            <a:xfrm flipH="1">
              <a:off x="5478463" y="17573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0" name="Line 847"/>
            <p:cNvSpPr>
              <a:spLocks noChangeShapeType="1"/>
            </p:cNvSpPr>
            <p:nvPr/>
          </p:nvSpPr>
          <p:spPr bwMode="auto">
            <a:xfrm flipH="1">
              <a:off x="5476876" y="17573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1" name="Line 848"/>
            <p:cNvSpPr>
              <a:spLocks noChangeShapeType="1"/>
            </p:cNvSpPr>
            <p:nvPr/>
          </p:nvSpPr>
          <p:spPr bwMode="auto">
            <a:xfrm flipH="1" flipV="1">
              <a:off x="5475288" y="175577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2" name="Line 849"/>
            <p:cNvSpPr>
              <a:spLocks noChangeShapeType="1"/>
            </p:cNvSpPr>
            <p:nvPr/>
          </p:nvSpPr>
          <p:spPr bwMode="auto">
            <a:xfrm flipH="1">
              <a:off x="5470526" y="1755775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3" name="Line 850"/>
            <p:cNvSpPr>
              <a:spLocks noChangeShapeType="1"/>
            </p:cNvSpPr>
            <p:nvPr/>
          </p:nvSpPr>
          <p:spPr bwMode="auto">
            <a:xfrm flipH="1" flipV="1">
              <a:off x="5467351" y="1751013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4" name="Line 851"/>
            <p:cNvSpPr>
              <a:spLocks noChangeShapeType="1"/>
            </p:cNvSpPr>
            <p:nvPr/>
          </p:nvSpPr>
          <p:spPr bwMode="auto">
            <a:xfrm flipH="1" flipV="1">
              <a:off x="5464176" y="174942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5" name="Line 852"/>
            <p:cNvSpPr>
              <a:spLocks noChangeShapeType="1"/>
            </p:cNvSpPr>
            <p:nvPr/>
          </p:nvSpPr>
          <p:spPr bwMode="auto">
            <a:xfrm flipV="1">
              <a:off x="5464176" y="17478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6" name="Line 853"/>
            <p:cNvSpPr>
              <a:spLocks noChangeShapeType="1"/>
            </p:cNvSpPr>
            <p:nvPr/>
          </p:nvSpPr>
          <p:spPr bwMode="auto">
            <a:xfrm flipH="1">
              <a:off x="5462588" y="174783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7" name="Line 854"/>
            <p:cNvSpPr>
              <a:spLocks noChangeShapeType="1"/>
            </p:cNvSpPr>
            <p:nvPr/>
          </p:nvSpPr>
          <p:spPr bwMode="auto">
            <a:xfrm flipV="1">
              <a:off x="5462588" y="17462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8" name="Line 855"/>
            <p:cNvSpPr>
              <a:spLocks noChangeShapeType="1"/>
            </p:cNvSpPr>
            <p:nvPr/>
          </p:nvSpPr>
          <p:spPr bwMode="auto">
            <a:xfrm flipH="1" flipV="1">
              <a:off x="5457826" y="1743075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9" name="Line 856"/>
            <p:cNvSpPr>
              <a:spLocks noChangeShapeType="1"/>
            </p:cNvSpPr>
            <p:nvPr/>
          </p:nvSpPr>
          <p:spPr bwMode="auto">
            <a:xfrm flipH="1" flipV="1">
              <a:off x="5456238" y="1738313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0" name="Line 857"/>
            <p:cNvSpPr>
              <a:spLocks noChangeShapeType="1"/>
            </p:cNvSpPr>
            <p:nvPr/>
          </p:nvSpPr>
          <p:spPr bwMode="auto">
            <a:xfrm flipH="1" flipV="1">
              <a:off x="5454651" y="173672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1" name="Line 858"/>
            <p:cNvSpPr>
              <a:spLocks noChangeShapeType="1"/>
            </p:cNvSpPr>
            <p:nvPr/>
          </p:nvSpPr>
          <p:spPr bwMode="auto">
            <a:xfrm>
              <a:off x="5454651" y="173672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2" name="Line 859"/>
            <p:cNvSpPr>
              <a:spLocks noChangeShapeType="1"/>
            </p:cNvSpPr>
            <p:nvPr/>
          </p:nvSpPr>
          <p:spPr bwMode="auto">
            <a:xfrm flipV="1">
              <a:off x="5454651" y="17351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3" name="Line 860"/>
            <p:cNvSpPr>
              <a:spLocks noChangeShapeType="1"/>
            </p:cNvSpPr>
            <p:nvPr/>
          </p:nvSpPr>
          <p:spPr bwMode="auto">
            <a:xfrm flipH="1" flipV="1">
              <a:off x="5453063" y="17319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4" name="Line 861"/>
            <p:cNvSpPr>
              <a:spLocks noChangeShapeType="1"/>
            </p:cNvSpPr>
            <p:nvPr/>
          </p:nvSpPr>
          <p:spPr bwMode="auto">
            <a:xfrm flipH="1" flipV="1">
              <a:off x="5451476" y="1725613"/>
              <a:ext cx="1588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5" name="Line 862"/>
            <p:cNvSpPr>
              <a:spLocks noChangeShapeType="1"/>
            </p:cNvSpPr>
            <p:nvPr/>
          </p:nvSpPr>
          <p:spPr bwMode="auto">
            <a:xfrm flipV="1">
              <a:off x="5451476" y="172243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6" name="Line 863"/>
            <p:cNvSpPr>
              <a:spLocks noChangeShapeType="1"/>
            </p:cNvSpPr>
            <p:nvPr/>
          </p:nvSpPr>
          <p:spPr bwMode="auto">
            <a:xfrm flipV="1">
              <a:off x="5451476" y="17208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7" name="Line 864"/>
            <p:cNvSpPr>
              <a:spLocks noChangeShapeType="1"/>
            </p:cNvSpPr>
            <p:nvPr/>
          </p:nvSpPr>
          <p:spPr bwMode="auto">
            <a:xfrm flipV="1">
              <a:off x="5451476" y="1717675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8" name="Line 865"/>
            <p:cNvSpPr>
              <a:spLocks noChangeShapeType="1"/>
            </p:cNvSpPr>
            <p:nvPr/>
          </p:nvSpPr>
          <p:spPr bwMode="auto">
            <a:xfrm flipV="1">
              <a:off x="5451476" y="1712913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9" name="Line 866"/>
            <p:cNvSpPr>
              <a:spLocks noChangeShapeType="1"/>
            </p:cNvSpPr>
            <p:nvPr/>
          </p:nvSpPr>
          <p:spPr bwMode="auto">
            <a:xfrm flipV="1">
              <a:off x="5451476" y="1708150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0" name="Line 867"/>
            <p:cNvSpPr>
              <a:spLocks noChangeShapeType="1"/>
            </p:cNvSpPr>
            <p:nvPr/>
          </p:nvSpPr>
          <p:spPr bwMode="auto">
            <a:xfrm flipV="1">
              <a:off x="5453063" y="1704975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1" name="Line 868"/>
            <p:cNvSpPr>
              <a:spLocks noChangeShapeType="1"/>
            </p:cNvSpPr>
            <p:nvPr/>
          </p:nvSpPr>
          <p:spPr bwMode="auto">
            <a:xfrm>
              <a:off x="5453063" y="170497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2" name="Line 869"/>
            <p:cNvSpPr>
              <a:spLocks noChangeShapeType="1"/>
            </p:cNvSpPr>
            <p:nvPr/>
          </p:nvSpPr>
          <p:spPr bwMode="auto">
            <a:xfrm flipV="1">
              <a:off x="5453063" y="1701800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3" name="Line 870"/>
            <p:cNvSpPr>
              <a:spLocks noChangeShapeType="1"/>
            </p:cNvSpPr>
            <p:nvPr/>
          </p:nvSpPr>
          <p:spPr bwMode="auto">
            <a:xfrm flipV="1">
              <a:off x="5453063" y="170021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4" name="Line 871"/>
            <p:cNvSpPr>
              <a:spLocks noChangeShapeType="1"/>
            </p:cNvSpPr>
            <p:nvPr/>
          </p:nvSpPr>
          <p:spPr bwMode="auto">
            <a:xfrm flipV="1">
              <a:off x="5454651" y="169862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5" name="Line 872"/>
            <p:cNvSpPr>
              <a:spLocks noChangeShapeType="1"/>
            </p:cNvSpPr>
            <p:nvPr/>
          </p:nvSpPr>
          <p:spPr bwMode="auto">
            <a:xfrm flipV="1">
              <a:off x="5456238" y="1695450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6" name="Line 873"/>
            <p:cNvSpPr>
              <a:spLocks noChangeShapeType="1"/>
            </p:cNvSpPr>
            <p:nvPr/>
          </p:nvSpPr>
          <p:spPr bwMode="auto">
            <a:xfrm flipV="1">
              <a:off x="5457826" y="1692275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7" name="Line 874"/>
            <p:cNvSpPr>
              <a:spLocks noChangeShapeType="1"/>
            </p:cNvSpPr>
            <p:nvPr/>
          </p:nvSpPr>
          <p:spPr bwMode="auto">
            <a:xfrm flipV="1">
              <a:off x="5462588" y="1689100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8" name="Line 875"/>
            <p:cNvSpPr>
              <a:spLocks noChangeShapeType="1"/>
            </p:cNvSpPr>
            <p:nvPr/>
          </p:nvSpPr>
          <p:spPr bwMode="auto">
            <a:xfrm>
              <a:off x="5462588" y="16891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9" name="Line 876"/>
            <p:cNvSpPr>
              <a:spLocks noChangeShapeType="1"/>
            </p:cNvSpPr>
            <p:nvPr/>
          </p:nvSpPr>
          <p:spPr bwMode="auto">
            <a:xfrm flipV="1">
              <a:off x="5464176" y="16875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0" name="Line 877"/>
            <p:cNvSpPr>
              <a:spLocks noChangeShapeType="1"/>
            </p:cNvSpPr>
            <p:nvPr/>
          </p:nvSpPr>
          <p:spPr bwMode="auto">
            <a:xfrm flipV="1">
              <a:off x="5464176" y="168592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1" name="Line 878"/>
            <p:cNvSpPr>
              <a:spLocks noChangeShapeType="1"/>
            </p:cNvSpPr>
            <p:nvPr/>
          </p:nvSpPr>
          <p:spPr bwMode="auto">
            <a:xfrm flipV="1">
              <a:off x="5467351" y="16827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2" name="Line 879"/>
            <p:cNvSpPr>
              <a:spLocks noChangeShapeType="1"/>
            </p:cNvSpPr>
            <p:nvPr/>
          </p:nvSpPr>
          <p:spPr bwMode="auto">
            <a:xfrm>
              <a:off x="5470526" y="168275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3" name="Line 880"/>
            <p:cNvSpPr>
              <a:spLocks noChangeShapeType="1"/>
            </p:cNvSpPr>
            <p:nvPr/>
          </p:nvSpPr>
          <p:spPr bwMode="auto">
            <a:xfrm>
              <a:off x="5472113" y="168275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4" name="Line 881"/>
            <p:cNvSpPr>
              <a:spLocks noChangeShapeType="1"/>
            </p:cNvSpPr>
            <p:nvPr/>
          </p:nvSpPr>
          <p:spPr bwMode="auto">
            <a:xfrm flipV="1">
              <a:off x="5472113" y="16811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5" name="Line 882"/>
            <p:cNvSpPr>
              <a:spLocks noChangeShapeType="1"/>
            </p:cNvSpPr>
            <p:nvPr/>
          </p:nvSpPr>
          <p:spPr bwMode="auto">
            <a:xfrm flipV="1">
              <a:off x="5475288" y="167957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6" name="Line 883"/>
            <p:cNvSpPr>
              <a:spLocks noChangeShapeType="1"/>
            </p:cNvSpPr>
            <p:nvPr/>
          </p:nvSpPr>
          <p:spPr bwMode="auto">
            <a:xfrm>
              <a:off x="5478463" y="1679575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7" name="Line 884"/>
            <p:cNvSpPr>
              <a:spLocks noChangeShapeType="1"/>
            </p:cNvSpPr>
            <p:nvPr/>
          </p:nvSpPr>
          <p:spPr bwMode="auto">
            <a:xfrm flipV="1">
              <a:off x="5483226" y="1676400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8" name="Line 885"/>
            <p:cNvSpPr>
              <a:spLocks noChangeShapeType="1"/>
            </p:cNvSpPr>
            <p:nvPr/>
          </p:nvSpPr>
          <p:spPr bwMode="auto">
            <a:xfrm>
              <a:off x="5487988" y="16764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9" name="Line 886"/>
            <p:cNvSpPr>
              <a:spLocks noChangeShapeType="1"/>
            </p:cNvSpPr>
            <p:nvPr/>
          </p:nvSpPr>
          <p:spPr bwMode="auto">
            <a:xfrm>
              <a:off x="5489576" y="1676400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0" name="Line 887"/>
            <p:cNvSpPr>
              <a:spLocks noChangeShapeType="1"/>
            </p:cNvSpPr>
            <p:nvPr/>
          </p:nvSpPr>
          <p:spPr bwMode="auto">
            <a:xfrm>
              <a:off x="5492751" y="16764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1" name="Line 888"/>
            <p:cNvSpPr>
              <a:spLocks noChangeShapeType="1"/>
            </p:cNvSpPr>
            <p:nvPr/>
          </p:nvSpPr>
          <p:spPr bwMode="auto">
            <a:xfrm>
              <a:off x="5494338" y="1676400"/>
              <a:ext cx="635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2" name="Line 889"/>
            <p:cNvSpPr>
              <a:spLocks noChangeShapeType="1"/>
            </p:cNvSpPr>
            <p:nvPr/>
          </p:nvSpPr>
          <p:spPr bwMode="auto">
            <a:xfrm>
              <a:off x="5500688" y="1679575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3" name="Line 890"/>
            <p:cNvSpPr>
              <a:spLocks noChangeShapeType="1"/>
            </p:cNvSpPr>
            <p:nvPr/>
          </p:nvSpPr>
          <p:spPr bwMode="auto">
            <a:xfrm>
              <a:off x="5503863" y="1679575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4" name="Line 891"/>
            <p:cNvSpPr>
              <a:spLocks noChangeShapeType="1"/>
            </p:cNvSpPr>
            <p:nvPr/>
          </p:nvSpPr>
          <p:spPr bwMode="auto">
            <a:xfrm>
              <a:off x="5505451" y="167957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5" name="Line 892"/>
            <p:cNvSpPr>
              <a:spLocks noChangeShapeType="1"/>
            </p:cNvSpPr>
            <p:nvPr/>
          </p:nvSpPr>
          <p:spPr bwMode="auto">
            <a:xfrm>
              <a:off x="5507038" y="16811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6" name="Line 893"/>
            <p:cNvSpPr>
              <a:spLocks noChangeShapeType="1"/>
            </p:cNvSpPr>
            <p:nvPr/>
          </p:nvSpPr>
          <p:spPr bwMode="auto">
            <a:xfrm>
              <a:off x="5508626" y="168116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7" name="Line 894"/>
            <p:cNvSpPr>
              <a:spLocks noChangeShapeType="1"/>
            </p:cNvSpPr>
            <p:nvPr/>
          </p:nvSpPr>
          <p:spPr bwMode="auto">
            <a:xfrm>
              <a:off x="5513388" y="16827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8" name="Line 895"/>
            <p:cNvSpPr>
              <a:spLocks noChangeShapeType="1"/>
            </p:cNvSpPr>
            <p:nvPr/>
          </p:nvSpPr>
          <p:spPr bwMode="auto">
            <a:xfrm>
              <a:off x="5516563" y="168592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9" name="Line 896"/>
            <p:cNvSpPr>
              <a:spLocks noChangeShapeType="1"/>
            </p:cNvSpPr>
            <p:nvPr/>
          </p:nvSpPr>
          <p:spPr bwMode="auto">
            <a:xfrm>
              <a:off x="5519738" y="16875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0" name="Line 897"/>
            <p:cNvSpPr>
              <a:spLocks noChangeShapeType="1"/>
            </p:cNvSpPr>
            <p:nvPr/>
          </p:nvSpPr>
          <p:spPr bwMode="auto">
            <a:xfrm>
              <a:off x="5519738" y="168910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1" name="Line 898"/>
            <p:cNvSpPr>
              <a:spLocks noChangeShapeType="1"/>
            </p:cNvSpPr>
            <p:nvPr/>
          </p:nvSpPr>
          <p:spPr bwMode="auto">
            <a:xfrm>
              <a:off x="5519738" y="1689100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2" name="Line 899"/>
            <p:cNvSpPr>
              <a:spLocks noChangeShapeType="1"/>
            </p:cNvSpPr>
            <p:nvPr/>
          </p:nvSpPr>
          <p:spPr bwMode="auto">
            <a:xfrm>
              <a:off x="5521326" y="1692275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3" name="Line 900"/>
            <p:cNvSpPr>
              <a:spLocks noChangeShapeType="1"/>
            </p:cNvSpPr>
            <p:nvPr/>
          </p:nvSpPr>
          <p:spPr bwMode="auto">
            <a:xfrm>
              <a:off x="5522913" y="1695450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4" name="Line 901"/>
            <p:cNvSpPr>
              <a:spLocks noChangeShapeType="1"/>
            </p:cNvSpPr>
            <p:nvPr/>
          </p:nvSpPr>
          <p:spPr bwMode="auto">
            <a:xfrm>
              <a:off x="5527676" y="169862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5" name="Line 902"/>
            <p:cNvSpPr>
              <a:spLocks noChangeShapeType="1"/>
            </p:cNvSpPr>
            <p:nvPr/>
          </p:nvSpPr>
          <p:spPr bwMode="auto">
            <a:xfrm>
              <a:off x="5527676" y="1698625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6" name="Line 903"/>
            <p:cNvSpPr>
              <a:spLocks noChangeShapeType="1"/>
            </p:cNvSpPr>
            <p:nvPr/>
          </p:nvSpPr>
          <p:spPr bwMode="auto">
            <a:xfrm>
              <a:off x="5529263" y="169862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7" name="Line 904"/>
            <p:cNvSpPr>
              <a:spLocks noChangeShapeType="1"/>
            </p:cNvSpPr>
            <p:nvPr/>
          </p:nvSpPr>
          <p:spPr bwMode="auto">
            <a:xfrm>
              <a:off x="5529263" y="1700213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8" name="Line 905"/>
            <p:cNvSpPr>
              <a:spLocks noChangeShapeType="1"/>
            </p:cNvSpPr>
            <p:nvPr/>
          </p:nvSpPr>
          <p:spPr bwMode="auto">
            <a:xfrm>
              <a:off x="5530851" y="1704975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9" name="Line 906"/>
            <p:cNvSpPr>
              <a:spLocks noChangeShapeType="1"/>
            </p:cNvSpPr>
            <p:nvPr/>
          </p:nvSpPr>
          <p:spPr bwMode="auto">
            <a:xfrm>
              <a:off x="5530851" y="170973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0" name="Line 907"/>
            <p:cNvSpPr>
              <a:spLocks noChangeShapeType="1"/>
            </p:cNvSpPr>
            <p:nvPr/>
          </p:nvSpPr>
          <p:spPr bwMode="auto">
            <a:xfrm>
              <a:off x="5532438" y="1712913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1" name="Line 908"/>
            <p:cNvSpPr>
              <a:spLocks noChangeShapeType="1"/>
            </p:cNvSpPr>
            <p:nvPr/>
          </p:nvSpPr>
          <p:spPr bwMode="auto">
            <a:xfrm>
              <a:off x="5532438" y="171767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2" name="Freeform 909"/>
            <p:cNvSpPr>
              <a:spLocks/>
            </p:cNvSpPr>
            <p:nvPr/>
          </p:nvSpPr>
          <p:spPr bwMode="auto">
            <a:xfrm>
              <a:off x="5713413" y="1789113"/>
              <a:ext cx="85725" cy="85725"/>
            </a:xfrm>
            <a:custGeom>
              <a:avLst/>
              <a:gdLst>
                <a:gd name="T0" fmla="*/ 2147483647 w 54"/>
                <a:gd name="T1" fmla="*/ 0 h 54"/>
                <a:gd name="T2" fmla="*/ 2147483647 w 54"/>
                <a:gd name="T3" fmla="*/ 2147483647 h 54"/>
                <a:gd name="T4" fmla="*/ 2147483647 w 54"/>
                <a:gd name="T5" fmla="*/ 2147483647 h 54"/>
                <a:gd name="T6" fmla="*/ 2147483647 w 54"/>
                <a:gd name="T7" fmla="*/ 2147483647 h 54"/>
                <a:gd name="T8" fmla="*/ 2147483647 w 54"/>
                <a:gd name="T9" fmla="*/ 2147483647 h 54"/>
                <a:gd name="T10" fmla="*/ 2147483647 w 54"/>
                <a:gd name="T11" fmla="*/ 2147483647 h 54"/>
                <a:gd name="T12" fmla="*/ 2147483647 w 54"/>
                <a:gd name="T13" fmla="*/ 2147483647 h 54"/>
                <a:gd name="T14" fmla="*/ 2147483647 w 54"/>
                <a:gd name="T15" fmla="*/ 2147483647 h 54"/>
                <a:gd name="T16" fmla="*/ 2147483647 w 54"/>
                <a:gd name="T17" fmla="*/ 2147483647 h 54"/>
                <a:gd name="T18" fmla="*/ 2147483647 w 54"/>
                <a:gd name="T19" fmla="*/ 2147483647 h 54"/>
                <a:gd name="T20" fmla="*/ 2147483647 w 54"/>
                <a:gd name="T21" fmla="*/ 2147483647 h 54"/>
                <a:gd name="T22" fmla="*/ 2147483647 w 54"/>
                <a:gd name="T23" fmla="*/ 2147483647 h 54"/>
                <a:gd name="T24" fmla="*/ 2147483647 w 54"/>
                <a:gd name="T25" fmla="*/ 2147483647 h 54"/>
                <a:gd name="T26" fmla="*/ 2147483647 w 54"/>
                <a:gd name="T27" fmla="*/ 2147483647 h 54"/>
                <a:gd name="T28" fmla="*/ 2147483647 w 54"/>
                <a:gd name="T29" fmla="*/ 2147483647 h 54"/>
                <a:gd name="T30" fmla="*/ 2147483647 w 54"/>
                <a:gd name="T31" fmla="*/ 2147483647 h 54"/>
                <a:gd name="T32" fmla="*/ 2147483647 w 54"/>
                <a:gd name="T33" fmla="*/ 2147483647 h 54"/>
                <a:gd name="T34" fmla="*/ 2147483647 w 54"/>
                <a:gd name="T35" fmla="*/ 2147483647 h 54"/>
                <a:gd name="T36" fmla="*/ 2147483647 w 54"/>
                <a:gd name="T37" fmla="*/ 2147483647 h 54"/>
                <a:gd name="T38" fmla="*/ 2147483647 w 54"/>
                <a:gd name="T39" fmla="*/ 2147483647 h 54"/>
                <a:gd name="T40" fmla="*/ 2147483647 w 54"/>
                <a:gd name="T41" fmla="*/ 2147483647 h 54"/>
                <a:gd name="T42" fmla="*/ 2147483647 w 54"/>
                <a:gd name="T43" fmla="*/ 2147483647 h 54"/>
                <a:gd name="T44" fmla="*/ 2147483647 w 54"/>
                <a:gd name="T45" fmla="*/ 2147483647 h 54"/>
                <a:gd name="T46" fmla="*/ 2147483647 w 54"/>
                <a:gd name="T47" fmla="*/ 2147483647 h 54"/>
                <a:gd name="T48" fmla="*/ 2147483647 w 54"/>
                <a:gd name="T49" fmla="*/ 2147483647 h 54"/>
                <a:gd name="T50" fmla="*/ 2147483647 w 54"/>
                <a:gd name="T51" fmla="*/ 2147483647 h 54"/>
                <a:gd name="T52" fmla="*/ 2147483647 w 54"/>
                <a:gd name="T53" fmla="*/ 2147483647 h 54"/>
                <a:gd name="T54" fmla="*/ 2147483647 w 54"/>
                <a:gd name="T55" fmla="*/ 2147483647 h 54"/>
                <a:gd name="T56" fmla="*/ 2147483647 w 54"/>
                <a:gd name="T57" fmla="*/ 2147483647 h 54"/>
                <a:gd name="T58" fmla="*/ 2147483647 w 54"/>
                <a:gd name="T59" fmla="*/ 2147483647 h 54"/>
                <a:gd name="T60" fmla="*/ 2147483647 w 54"/>
                <a:gd name="T61" fmla="*/ 2147483647 h 54"/>
                <a:gd name="T62" fmla="*/ 2147483647 w 54"/>
                <a:gd name="T63" fmla="*/ 2147483647 h 54"/>
                <a:gd name="T64" fmla="*/ 2147483647 w 54"/>
                <a:gd name="T65" fmla="*/ 2147483647 h 54"/>
                <a:gd name="T66" fmla="*/ 0 w 54"/>
                <a:gd name="T67" fmla="*/ 2147483647 h 54"/>
                <a:gd name="T68" fmla="*/ 0 w 54"/>
                <a:gd name="T69" fmla="*/ 2147483647 h 54"/>
                <a:gd name="T70" fmla="*/ 2147483647 w 54"/>
                <a:gd name="T71" fmla="*/ 2147483647 h 54"/>
                <a:gd name="T72" fmla="*/ 2147483647 w 54"/>
                <a:gd name="T73" fmla="*/ 2147483647 h 54"/>
                <a:gd name="T74" fmla="*/ 2147483647 w 54"/>
                <a:gd name="T75" fmla="*/ 2147483647 h 54"/>
                <a:gd name="T76" fmla="*/ 2147483647 w 54"/>
                <a:gd name="T77" fmla="*/ 2147483647 h 54"/>
                <a:gd name="T78" fmla="*/ 2147483647 w 54"/>
                <a:gd name="T79" fmla="*/ 2147483647 h 54"/>
                <a:gd name="T80" fmla="*/ 2147483647 w 54"/>
                <a:gd name="T81" fmla="*/ 2147483647 h 54"/>
                <a:gd name="T82" fmla="*/ 2147483647 w 54"/>
                <a:gd name="T83" fmla="*/ 2147483647 h 54"/>
                <a:gd name="T84" fmla="*/ 2147483647 w 54"/>
                <a:gd name="T85" fmla="*/ 2147483647 h 54"/>
                <a:gd name="T86" fmla="*/ 2147483647 w 54"/>
                <a:gd name="T87" fmla="*/ 2147483647 h 54"/>
                <a:gd name="T88" fmla="*/ 2147483647 w 54"/>
                <a:gd name="T89" fmla="*/ 2147483647 h 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4" h="54">
                  <a:moveTo>
                    <a:pt x="25" y="0"/>
                  </a:moveTo>
                  <a:lnTo>
                    <a:pt x="26" y="0"/>
                  </a:lnTo>
                  <a:lnTo>
                    <a:pt x="29" y="1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8" y="12"/>
                  </a:lnTo>
                  <a:lnTo>
                    <a:pt x="49" y="14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52" y="18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4" y="26"/>
                  </a:lnTo>
                  <a:lnTo>
                    <a:pt x="53" y="30"/>
                  </a:lnTo>
                  <a:lnTo>
                    <a:pt x="53" y="33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0" y="38"/>
                  </a:lnTo>
                  <a:lnTo>
                    <a:pt x="49" y="40"/>
                  </a:lnTo>
                  <a:lnTo>
                    <a:pt x="48" y="42"/>
                  </a:lnTo>
                  <a:lnTo>
                    <a:pt x="46" y="45"/>
                  </a:lnTo>
                  <a:lnTo>
                    <a:pt x="46" y="46"/>
                  </a:lnTo>
                  <a:lnTo>
                    <a:pt x="45" y="46"/>
                  </a:lnTo>
                  <a:lnTo>
                    <a:pt x="45" y="47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39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2" y="53"/>
                  </a:lnTo>
                  <a:lnTo>
                    <a:pt x="30" y="53"/>
                  </a:lnTo>
                  <a:lnTo>
                    <a:pt x="29" y="54"/>
                  </a:lnTo>
                  <a:lnTo>
                    <a:pt x="26" y="54"/>
                  </a:lnTo>
                  <a:lnTo>
                    <a:pt x="24" y="53"/>
                  </a:lnTo>
                  <a:lnTo>
                    <a:pt x="21" y="53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8" y="46"/>
                  </a:lnTo>
                  <a:lnTo>
                    <a:pt x="7" y="45"/>
                  </a:lnTo>
                  <a:lnTo>
                    <a:pt x="6" y="42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3" name="Line 910"/>
            <p:cNvSpPr>
              <a:spLocks noChangeShapeType="1"/>
            </p:cNvSpPr>
            <p:nvPr/>
          </p:nvSpPr>
          <p:spPr bwMode="auto">
            <a:xfrm>
              <a:off x="5797551" y="183038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4" name="Line 911"/>
            <p:cNvSpPr>
              <a:spLocks noChangeShapeType="1"/>
            </p:cNvSpPr>
            <p:nvPr/>
          </p:nvSpPr>
          <p:spPr bwMode="auto">
            <a:xfrm flipH="1">
              <a:off x="5795963" y="1830388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5" name="Line 912"/>
            <p:cNvSpPr>
              <a:spLocks noChangeShapeType="1"/>
            </p:cNvSpPr>
            <p:nvPr/>
          </p:nvSpPr>
          <p:spPr bwMode="auto">
            <a:xfrm>
              <a:off x="5795963" y="1835150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6" name="Line 913"/>
            <p:cNvSpPr>
              <a:spLocks noChangeShapeType="1"/>
            </p:cNvSpPr>
            <p:nvPr/>
          </p:nvSpPr>
          <p:spPr bwMode="auto">
            <a:xfrm>
              <a:off x="5795963" y="1839913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7" name="Line 914"/>
            <p:cNvSpPr>
              <a:spLocks noChangeShapeType="1"/>
            </p:cNvSpPr>
            <p:nvPr/>
          </p:nvSpPr>
          <p:spPr bwMode="auto">
            <a:xfrm>
              <a:off x="5795963" y="184308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8" name="Line 915"/>
            <p:cNvSpPr>
              <a:spLocks noChangeShapeType="1"/>
            </p:cNvSpPr>
            <p:nvPr/>
          </p:nvSpPr>
          <p:spPr bwMode="auto">
            <a:xfrm>
              <a:off x="5795963" y="184308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9" name="Line 916"/>
            <p:cNvSpPr>
              <a:spLocks noChangeShapeType="1"/>
            </p:cNvSpPr>
            <p:nvPr/>
          </p:nvSpPr>
          <p:spPr bwMode="auto">
            <a:xfrm flipH="1">
              <a:off x="5792788" y="184626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0" name="Line 917"/>
            <p:cNvSpPr>
              <a:spLocks noChangeShapeType="1"/>
            </p:cNvSpPr>
            <p:nvPr/>
          </p:nvSpPr>
          <p:spPr bwMode="auto">
            <a:xfrm flipH="1">
              <a:off x="5791201" y="184943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1" name="Line 918"/>
            <p:cNvSpPr>
              <a:spLocks noChangeShapeType="1"/>
            </p:cNvSpPr>
            <p:nvPr/>
          </p:nvSpPr>
          <p:spPr bwMode="auto">
            <a:xfrm flipH="1">
              <a:off x="5789613" y="185261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2" name="Line 919"/>
            <p:cNvSpPr>
              <a:spLocks noChangeShapeType="1"/>
            </p:cNvSpPr>
            <p:nvPr/>
          </p:nvSpPr>
          <p:spPr bwMode="auto">
            <a:xfrm flipH="1">
              <a:off x="5786438" y="1855788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3" name="Line 920"/>
            <p:cNvSpPr>
              <a:spLocks noChangeShapeType="1"/>
            </p:cNvSpPr>
            <p:nvPr/>
          </p:nvSpPr>
          <p:spPr bwMode="auto">
            <a:xfrm>
              <a:off x="5786438" y="18605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4" name="Line 921"/>
            <p:cNvSpPr>
              <a:spLocks noChangeShapeType="1"/>
            </p:cNvSpPr>
            <p:nvPr/>
          </p:nvSpPr>
          <p:spPr bwMode="auto">
            <a:xfrm flipH="1">
              <a:off x="5784851" y="186213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5" name="Line 922"/>
            <p:cNvSpPr>
              <a:spLocks noChangeShapeType="1"/>
            </p:cNvSpPr>
            <p:nvPr/>
          </p:nvSpPr>
          <p:spPr bwMode="auto">
            <a:xfrm>
              <a:off x="5784851" y="186213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6" name="Line 923"/>
            <p:cNvSpPr>
              <a:spLocks noChangeShapeType="1"/>
            </p:cNvSpPr>
            <p:nvPr/>
          </p:nvSpPr>
          <p:spPr bwMode="auto">
            <a:xfrm flipH="1">
              <a:off x="5780088" y="1862138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7" name="Line 924"/>
            <p:cNvSpPr>
              <a:spLocks noChangeShapeType="1"/>
            </p:cNvSpPr>
            <p:nvPr/>
          </p:nvSpPr>
          <p:spPr bwMode="auto">
            <a:xfrm flipH="1">
              <a:off x="5776913" y="18653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8" name="Line 925"/>
            <p:cNvSpPr>
              <a:spLocks noChangeShapeType="1"/>
            </p:cNvSpPr>
            <p:nvPr/>
          </p:nvSpPr>
          <p:spPr bwMode="auto">
            <a:xfrm flipH="1">
              <a:off x="5775326" y="18669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9" name="Line 926"/>
            <p:cNvSpPr>
              <a:spLocks noChangeShapeType="1"/>
            </p:cNvSpPr>
            <p:nvPr/>
          </p:nvSpPr>
          <p:spPr bwMode="auto">
            <a:xfrm>
              <a:off x="5775326" y="186690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0" name="Line 927"/>
            <p:cNvSpPr>
              <a:spLocks noChangeShapeType="1"/>
            </p:cNvSpPr>
            <p:nvPr/>
          </p:nvSpPr>
          <p:spPr bwMode="auto">
            <a:xfrm flipH="1">
              <a:off x="5773738" y="186848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1" name="Line 928"/>
            <p:cNvSpPr>
              <a:spLocks noChangeShapeType="1"/>
            </p:cNvSpPr>
            <p:nvPr/>
          </p:nvSpPr>
          <p:spPr bwMode="auto">
            <a:xfrm flipH="1">
              <a:off x="5767388" y="1868488"/>
              <a:ext cx="635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2" name="Line 929"/>
            <p:cNvSpPr>
              <a:spLocks noChangeShapeType="1"/>
            </p:cNvSpPr>
            <p:nvPr/>
          </p:nvSpPr>
          <p:spPr bwMode="auto">
            <a:xfrm flipH="1">
              <a:off x="5764213" y="1871663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3" name="Line 930"/>
            <p:cNvSpPr>
              <a:spLocks noChangeShapeType="1"/>
            </p:cNvSpPr>
            <p:nvPr/>
          </p:nvSpPr>
          <p:spPr bwMode="auto">
            <a:xfrm flipH="1">
              <a:off x="5761038" y="18716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4" name="Line 931"/>
            <p:cNvSpPr>
              <a:spLocks noChangeShapeType="1"/>
            </p:cNvSpPr>
            <p:nvPr/>
          </p:nvSpPr>
          <p:spPr bwMode="auto">
            <a:xfrm flipH="1">
              <a:off x="5754688" y="1873250"/>
              <a:ext cx="63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5" name="Line 932"/>
            <p:cNvSpPr>
              <a:spLocks noChangeShapeType="1"/>
            </p:cNvSpPr>
            <p:nvPr/>
          </p:nvSpPr>
          <p:spPr bwMode="auto">
            <a:xfrm flipH="1" flipV="1">
              <a:off x="5751513" y="18716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6" name="Line 933"/>
            <p:cNvSpPr>
              <a:spLocks noChangeShapeType="1"/>
            </p:cNvSpPr>
            <p:nvPr/>
          </p:nvSpPr>
          <p:spPr bwMode="auto">
            <a:xfrm flipH="1">
              <a:off x="5746751" y="1871663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7" name="Line 934"/>
            <p:cNvSpPr>
              <a:spLocks noChangeShapeType="1"/>
            </p:cNvSpPr>
            <p:nvPr/>
          </p:nvSpPr>
          <p:spPr bwMode="auto">
            <a:xfrm flipH="1">
              <a:off x="5741988" y="1871663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8" name="Line 935"/>
            <p:cNvSpPr>
              <a:spLocks noChangeShapeType="1"/>
            </p:cNvSpPr>
            <p:nvPr/>
          </p:nvSpPr>
          <p:spPr bwMode="auto">
            <a:xfrm>
              <a:off x="5741988" y="1871663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9" name="Line 936"/>
            <p:cNvSpPr>
              <a:spLocks noChangeShapeType="1"/>
            </p:cNvSpPr>
            <p:nvPr/>
          </p:nvSpPr>
          <p:spPr bwMode="auto">
            <a:xfrm flipH="1">
              <a:off x="5740401" y="18716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0" name="Line 937"/>
            <p:cNvSpPr>
              <a:spLocks noChangeShapeType="1"/>
            </p:cNvSpPr>
            <p:nvPr/>
          </p:nvSpPr>
          <p:spPr bwMode="auto">
            <a:xfrm flipH="1" flipV="1">
              <a:off x="5738813" y="186848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1" name="Line 938"/>
            <p:cNvSpPr>
              <a:spLocks noChangeShapeType="1"/>
            </p:cNvSpPr>
            <p:nvPr/>
          </p:nvSpPr>
          <p:spPr bwMode="auto">
            <a:xfrm flipH="1" flipV="1">
              <a:off x="5735638" y="18669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2" name="Line 939"/>
            <p:cNvSpPr>
              <a:spLocks noChangeShapeType="1"/>
            </p:cNvSpPr>
            <p:nvPr/>
          </p:nvSpPr>
          <p:spPr bwMode="auto">
            <a:xfrm flipH="1" flipV="1">
              <a:off x="5732463" y="18653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3" name="Line 940"/>
            <p:cNvSpPr>
              <a:spLocks noChangeShapeType="1"/>
            </p:cNvSpPr>
            <p:nvPr/>
          </p:nvSpPr>
          <p:spPr bwMode="auto">
            <a:xfrm flipH="1" flipV="1">
              <a:off x="5727701" y="1862138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4" name="Line 941"/>
            <p:cNvSpPr>
              <a:spLocks noChangeShapeType="1"/>
            </p:cNvSpPr>
            <p:nvPr/>
          </p:nvSpPr>
          <p:spPr bwMode="auto">
            <a:xfrm>
              <a:off x="5727701" y="186213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5" name="Line 942"/>
            <p:cNvSpPr>
              <a:spLocks noChangeShapeType="1"/>
            </p:cNvSpPr>
            <p:nvPr/>
          </p:nvSpPr>
          <p:spPr bwMode="auto">
            <a:xfrm flipH="1">
              <a:off x="5726113" y="186213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6" name="Line 943"/>
            <p:cNvSpPr>
              <a:spLocks noChangeShapeType="1"/>
            </p:cNvSpPr>
            <p:nvPr/>
          </p:nvSpPr>
          <p:spPr bwMode="auto">
            <a:xfrm flipV="1">
              <a:off x="5726113" y="18605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7" name="Line 944"/>
            <p:cNvSpPr>
              <a:spLocks noChangeShapeType="1"/>
            </p:cNvSpPr>
            <p:nvPr/>
          </p:nvSpPr>
          <p:spPr bwMode="auto">
            <a:xfrm flipH="1" flipV="1">
              <a:off x="5722938" y="1855788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8" name="Line 945"/>
            <p:cNvSpPr>
              <a:spLocks noChangeShapeType="1"/>
            </p:cNvSpPr>
            <p:nvPr/>
          </p:nvSpPr>
          <p:spPr bwMode="auto">
            <a:xfrm flipH="1" flipV="1">
              <a:off x="5721351" y="185261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9" name="Line 946"/>
            <p:cNvSpPr>
              <a:spLocks noChangeShapeType="1"/>
            </p:cNvSpPr>
            <p:nvPr/>
          </p:nvSpPr>
          <p:spPr bwMode="auto">
            <a:xfrm flipV="1">
              <a:off x="5721351" y="185102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0" name="Line 947"/>
            <p:cNvSpPr>
              <a:spLocks noChangeShapeType="1"/>
            </p:cNvSpPr>
            <p:nvPr/>
          </p:nvSpPr>
          <p:spPr bwMode="auto">
            <a:xfrm flipH="1" flipV="1">
              <a:off x="5719763" y="18494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1" name="Line 948"/>
            <p:cNvSpPr>
              <a:spLocks noChangeShapeType="1"/>
            </p:cNvSpPr>
            <p:nvPr/>
          </p:nvSpPr>
          <p:spPr bwMode="auto">
            <a:xfrm>
              <a:off x="5719763" y="184943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2" name="Line 949"/>
            <p:cNvSpPr>
              <a:spLocks noChangeShapeType="1"/>
            </p:cNvSpPr>
            <p:nvPr/>
          </p:nvSpPr>
          <p:spPr bwMode="auto">
            <a:xfrm flipH="1" flipV="1">
              <a:off x="5716588" y="1843088"/>
              <a:ext cx="3175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3" name="Line 950"/>
            <p:cNvSpPr>
              <a:spLocks noChangeShapeType="1"/>
            </p:cNvSpPr>
            <p:nvPr/>
          </p:nvSpPr>
          <p:spPr bwMode="auto">
            <a:xfrm flipH="1" flipV="1">
              <a:off x="5715001" y="183991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4" name="Line 951"/>
            <p:cNvSpPr>
              <a:spLocks noChangeShapeType="1"/>
            </p:cNvSpPr>
            <p:nvPr/>
          </p:nvSpPr>
          <p:spPr bwMode="auto">
            <a:xfrm flipV="1">
              <a:off x="5715001" y="183673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5" name="Line 952"/>
            <p:cNvSpPr>
              <a:spLocks noChangeShapeType="1"/>
            </p:cNvSpPr>
            <p:nvPr/>
          </p:nvSpPr>
          <p:spPr bwMode="auto">
            <a:xfrm flipV="1">
              <a:off x="5715001" y="1833563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6" name="Line 953"/>
            <p:cNvSpPr>
              <a:spLocks noChangeShapeType="1"/>
            </p:cNvSpPr>
            <p:nvPr/>
          </p:nvSpPr>
          <p:spPr bwMode="auto">
            <a:xfrm flipV="1">
              <a:off x="5715001" y="183038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7" name="Line 954"/>
            <p:cNvSpPr>
              <a:spLocks noChangeShapeType="1"/>
            </p:cNvSpPr>
            <p:nvPr/>
          </p:nvSpPr>
          <p:spPr bwMode="auto">
            <a:xfrm flipV="1">
              <a:off x="5715001" y="1827213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8" name="Line 955"/>
            <p:cNvSpPr>
              <a:spLocks noChangeShapeType="1"/>
            </p:cNvSpPr>
            <p:nvPr/>
          </p:nvSpPr>
          <p:spPr bwMode="auto">
            <a:xfrm flipV="1">
              <a:off x="5715001" y="1822450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9" name="Line 956"/>
            <p:cNvSpPr>
              <a:spLocks noChangeShapeType="1"/>
            </p:cNvSpPr>
            <p:nvPr/>
          </p:nvSpPr>
          <p:spPr bwMode="auto">
            <a:xfrm flipV="1">
              <a:off x="5715001" y="1817688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0" name="Line 957"/>
            <p:cNvSpPr>
              <a:spLocks noChangeShapeType="1"/>
            </p:cNvSpPr>
            <p:nvPr/>
          </p:nvSpPr>
          <p:spPr bwMode="auto">
            <a:xfrm>
              <a:off x="5716588" y="181768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1" name="Line 958"/>
            <p:cNvSpPr>
              <a:spLocks noChangeShapeType="1"/>
            </p:cNvSpPr>
            <p:nvPr/>
          </p:nvSpPr>
          <p:spPr bwMode="auto">
            <a:xfrm flipV="1">
              <a:off x="5716588" y="181610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2" name="Line 959"/>
            <p:cNvSpPr>
              <a:spLocks noChangeShapeType="1"/>
            </p:cNvSpPr>
            <p:nvPr/>
          </p:nvSpPr>
          <p:spPr bwMode="auto">
            <a:xfrm flipV="1">
              <a:off x="5716588" y="18145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3" name="Line 960"/>
            <p:cNvSpPr>
              <a:spLocks noChangeShapeType="1"/>
            </p:cNvSpPr>
            <p:nvPr/>
          </p:nvSpPr>
          <p:spPr bwMode="auto">
            <a:xfrm flipV="1">
              <a:off x="5719763" y="181133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4" name="Line 961"/>
            <p:cNvSpPr>
              <a:spLocks noChangeShapeType="1"/>
            </p:cNvSpPr>
            <p:nvPr/>
          </p:nvSpPr>
          <p:spPr bwMode="auto">
            <a:xfrm flipV="1">
              <a:off x="5721351" y="18081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5" name="Line 962"/>
            <p:cNvSpPr>
              <a:spLocks noChangeShapeType="1"/>
            </p:cNvSpPr>
            <p:nvPr/>
          </p:nvSpPr>
          <p:spPr bwMode="auto">
            <a:xfrm flipV="1">
              <a:off x="5722938" y="18049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6" name="Line 963"/>
            <p:cNvSpPr>
              <a:spLocks noChangeShapeType="1"/>
            </p:cNvSpPr>
            <p:nvPr/>
          </p:nvSpPr>
          <p:spPr bwMode="auto">
            <a:xfrm flipV="1">
              <a:off x="5726113" y="180340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7" name="Line 964"/>
            <p:cNvSpPr>
              <a:spLocks noChangeShapeType="1"/>
            </p:cNvSpPr>
            <p:nvPr/>
          </p:nvSpPr>
          <p:spPr bwMode="auto">
            <a:xfrm>
              <a:off x="5726113" y="18034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8" name="Line 965"/>
            <p:cNvSpPr>
              <a:spLocks noChangeShapeType="1"/>
            </p:cNvSpPr>
            <p:nvPr/>
          </p:nvSpPr>
          <p:spPr bwMode="auto">
            <a:xfrm flipV="1">
              <a:off x="5727701" y="18018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9" name="Line 966"/>
            <p:cNvSpPr>
              <a:spLocks noChangeShapeType="1"/>
            </p:cNvSpPr>
            <p:nvPr/>
          </p:nvSpPr>
          <p:spPr bwMode="auto">
            <a:xfrm flipV="1">
              <a:off x="5727701" y="1800225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0" name="Line 967"/>
            <p:cNvSpPr>
              <a:spLocks noChangeShapeType="1"/>
            </p:cNvSpPr>
            <p:nvPr/>
          </p:nvSpPr>
          <p:spPr bwMode="auto">
            <a:xfrm flipV="1">
              <a:off x="5732463" y="17970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1" name="Line 968"/>
            <p:cNvSpPr>
              <a:spLocks noChangeShapeType="1"/>
            </p:cNvSpPr>
            <p:nvPr/>
          </p:nvSpPr>
          <p:spPr bwMode="auto">
            <a:xfrm>
              <a:off x="5735638" y="179705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2" name="Line 969"/>
            <p:cNvSpPr>
              <a:spLocks noChangeShapeType="1"/>
            </p:cNvSpPr>
            <p:nvPr/>
          </p:nvSpPr>
          <p:spPr bwMode="auto">
            <a:xfrm>
              <a:off x="5737226" y="179705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3" name="Line 970"/>
            <p:cNvSpPr>
              <a:spLocks noChangeShapeType="1"/>
            </p:cNvSpPr>
            <p:nvPr/>
          </p:nvSpPr>
          <p:spPr bwMode="auto">
            <a:xfrm flipV="1">
              <a:off x="5737226" y="17954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4" name="Line 971"/>
            <p:cNvSpPr>
              <a:spLocks noChangeShapeType="1"/>
            </p:cNvSpPr>
            <p:nvPr/>
          </p:nvSpPr>
          <p:spPr bwMode="auto">
            <a:xfrm flipV="1">
              <a:off x="5738813" y="179387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5" name="Line 972"/>
            <p:cNvSpPr>
              <a:spLocks noChangeShapeType="1"/>
            </p:cNvSpPr>
            <p:nvPr/>
          </p:nvSpPr>
          <p:spPr bwMode="auto">
            <a:xfrm>
              <a:off x="5741988" y="1793875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6" name="Line 973"/>
            <p:cNvSpPr>
              <a:spLocks noChangeShapeType="1"/>
            </p:cNvSpPr>
            <p:nvPr/>
          </p:nvSpPr>
          <p:spPr bwMode="auto">
            <a:xfrm flipV="1">
              <a:off x="5746751" y="179070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7" name="Line 974"/>
            <p:cNvSpPr>
              <a:spLocks noChangeShapeType="1"/>
            </p:cNvSpPr>
            <p:nvPr/>
          </p:nvSpPr>
          <p:spPr bwMode="auto">
            <a:xfrm>
              <a:off x="5749926" y="1790700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8" name="Line 975"/>
            <p:cNvSpPr>
              <a:spLocks noChangeShapeType="1"/>
            </p:cNvSpPr>
            <p:nvPr/>
          </p:nvSpPr>
          <p:spPr bwMode="auto">
            <a:xfrm>
              <a:off x="5753101" y="17907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9" name="Line 976"/>
            <p:cNvSpPr>
              <a:spLocks noChangeShapeType="1"/>
            </p:cNvSpPr>
            <p:nvPr/>
          </p:nvSpPr>
          <p:spPr bwMode="auto">
            <a:xfrm>
              <a:off x="5754688" y="179070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0" name="Line 977"/>
            <p:cNvSpPr>
              <a:spLocks noChangeShapeType="1"/>
            </p:cNvSpPr>
            <p:nvPr/>
          </p:nvSpPr>
          <p:spPr bwMode="auto">
            <a:xfrm>
              <a:off x="5754688" y="1790700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1" name="Line 978"/>
            <p:cNvSpPr>
              <a:spLocks noChangeShapeType="1"/>
            </p:cNvSpPr>
            <p:nvPr/>
          </p:nvSpPr>
          <p:spPr bwMode="auto">
            <a:xfrm>
              <a:off x="5759451" y="1790700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2" name="Line 979"/>
            <p:cNvSpPr>
              <a:spLocks noChangeShapeType="1"/>
            </p:cNvSpPr>
            <p:nvPr/>
          </p:nvSpPr>
          <p:spPr bwMode="auto">
            <a:xfrm>
              <a:off x="5764213" y="1793875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3" name="Line 980"/>
            <p:cNvSpPr>
              <a:spLocks noChangeShapeType="1"/>
            </p:cNvSpPr>
            <p:nvPr/>
          </p:nvSpPr>
          <p:spPr bwMode="auto">
            <a:xfrm>
              <a:off x="5767388" y="1793875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4" name="Line 981"/>
            <p:cNvSpPr>
              <a:spLocks noChangeShapeType="1"/>
            </p:cNvSpPr>
            <p:nvPr/>
          </p:nvSpPr>
          <p:spPr bwMode="auto">
            <a:xfrm>
              <a:off x="5770563" y="179387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5" name="Line 982"/>
            <p:cNvSpPr>
              <a:spLocks noChangeShapeType="1"/>
            </p:cNvSpPr>
            <p:nvPr/>
          </p:nvSpPr>
          <p:spPr bwMode="auto">
            <a:xfrm>
              <a:off x="5772151" y="17954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6" name="Line 983"/>
            <p:cNvSpPr>
              <a:spLocks noChangeShapeType="1"/>
            </p:cNvSpPr>
            <p:nvPr/>
          </p:nvSpPr>
          <p:spPr bwMode="auto">
            <a:xfrm>
              <a:off x="5773738" y="17954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7" name="Line 984"/>
            <p:cNvSpPr>
              <a:spLocks noChangeShapeType="1"/>
            </p:cNvSpPr>
            <p:nvPr/>
          </p:nvSpPr>
          <p:spPr bwMode="auto">
            <a:xfrm>
              <a:off x="5776913" y="17970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8" name="Line 985"/>
            <p:cNvSpPr>
              <a:spLocks noChangeShapeType="1"/>
            </p:cNvSpPr>
            <p:nvPr/>
          </p:nvSpPr>
          <p:spPr bwMode="auto">
            <a:xfrm>
              <a:off x="5780088" y="1800225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9" name="Line 986"/>
            <p:cNvSpPr>
              <a:spLocks noChangeShapeType="1"/>
            </p:cNvSpPr>
            <p:nvPr/>
          </p:nvSpPr>
          <p:spPr bwMode="auto">
            <a:xfrm>
              <a:off x="5784851" y="18018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0" name="Line 987"/>
            <p:cNvSpPr>
              <a:spLocks noChangeShapeType="1"/>
            </p:cNvSpPr>
            <p:nvPr/>
          </p:nvSpPr>
          <p:spPr bwMode="auto">
            <a:xfrm>
              <a:off x="5784851" y="18034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1" name="Line 988"/>
            <p:cNvSpPr>
              <a:spLocks noChangeShapeType="1"/>
            </p:cNvSpPr>
            <p:nvPr/>
          </p:nvSpPr>
          <p:spPr bwMode="auto">
            <a:xfrm>
              <a:off x="5786438" y="180340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2" name="Line 989"/>
            <p:cNvSpPr>
              <a:spLocks noChangeShapeType="1"/>
            </p:cNvSpPr>
            <p:nvPr/>
          </p:nvSpPr>
          <p:spPr bwMode="auto">
            <a:xfrm>
              <a:off x="5786438" y="18049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3" name="Line 990"/>
            <p:cNvSpPr>
              <a:spLocks noChangeShapeType="1"/>
            </p:cNvSpPr>
            <p:nvPr/>
          </p:nvSpPr>
          <p:spPr bwMode="auto">
            <a:xfrm>
              <a:off x="5789613" y="18081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4" name="Line 991"/>
            <p:cNvSpPr>
              <a:spLocks noChangeShapeType="1"/>
            </p:cNvSpPr>
            <p:nvPr/>
          </p:nvSpPr>
          <p:spPr bwMode="auto">
            <a:xfrm>
              <a:off x="5791201" y="18113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5" name="Line 992"/>
            <p:cNvSpPr>
              <a:spLocks noChangeShapeType="1"/>
            </p:cNvSpPr>
            <p:nvPr/>
          </p:nvSpPr>
          <p:spPr bwMode="auto">
            <a:xfrm>
              <a:off x="5792788" y="181292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6" name="Line 993"/>
            <p:cNvSpPr>
              <a:spLocks noChangeShapeType="1"/>
            </p:cNvSpPr>
            <p:nvPr/>
          </p:nvSpPr>
          <p:spPr bwMode="auto">
            <a:xfrm>
              <a:off x="5792788" y="181292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7" name="Line 994"/>
            <p:cNvSpPr>
              <a:spLocks noChangeShapeType="1"/>
            </p:cNvSpPr>
            <p:nvPr/>
          </p:nvSpPr>
          <p:spPr bwMode="auto">
            <a:xfrm>
              <a:off x="5792788" y="181451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8" name="Line 995"/>
            <p:cNvSpPr>
              <a:spLocks noChangeShapeType="1"/>
            </p:cNvSpPr>
            <p:nvPr/>
          </p:nvSpPr>
          <p:spPr bwMode="auto">
            <a:xfrm>
              <a:off x="5795963" y="1817688"/>
              <a:ext cx="1588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9" name="Line 996"/>
            <p:cNvSpPr>
              <a:spLocks noChangeShapeType="1"/>
            </p:cNvSpPr>
            <p:nvPr/>
          </p:nvSpPr>
          <p:spPr bwMode="auto">
            <a:xfrm>
              <a:off x="5797551" y="1824038"/>
              <a:ext cx="0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0" name="Freeform 997"/>
            <p:cNvSpPr>
              <a:spLocks/>
            </p:cNvSpPr>
            <p:nvPr/>
          </p:nvSpPr>
          <p:spPr bwMode="auto">
            <a:xfrm>
              <a:off x="1287463" y="3035300"/>
              <a:ext cx="80963" cy="63500"/>
            </a:xfrm>
            <a:custGeom>
              <a:avLst/>
              <a:gdLst>
                <a:gd name="T0" fmla="*/ 2147483647 w 51"/>
                <a:gd name="T1" fmla="*/ 0 h 40"/>
                <a:gd name="T2" fmla="*/ 2147483647 w 51"/>
                <a:gd name="T3" fmla="*/ 2147483647 h 40"/>
                <a:gd name="T4" fmla="*/ 0 w 51"/>
                <a:gd name="T5" fmla="*/ 2147483647 h 40"/>
                <a:gd name="T6" fmla="*/ 2147483647 w 51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0">
                  <a:moveTo>
                    <a:pt x="25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1" name="Freeform 998"/>
            <p:cNvSpPr>
              <a:spLocks/>
            </p:cNvSpPr>
            <p:nvPr/>
          </p:nvSpPr>
          <p:spPr bwMode="auto">
            <a:xfrm>
              <a:off x="1287463" y="3035300"/>
              <a:ext cx="42863" cy="68263"/>
            </a:xfrm>
            <a:custGeom>
              <a:avLst/>
              <a:gdLst>
                <a:gd name="T0" fmla="*/ 2147483647 w 27"/>
                <a:gd name="T1" fmla="*/ 0 h 43"/>
                <a:gd name="T2" fmla="*/ 2147483647 w 27"/>
                <a:gd name="T3" fmla="*/ 0 h 43"/>
                <a:gd name="T4" fmla="*/ 2147483647 w 27"/>
                <a:gd name="T5" fmla="*/ 2147483647 h 43"/>
                <a:gd name="T6" fmla="*/ 2147483647 w 27"/>
                <a:gd name="T7" fmla="*/ 2147483647 h 43"/>
                <a:gd name="T8" fmla="*/ 0 w 27"/>
                <a:gd name="T9" fmla="*/ 2147483647 h 43"/>
                <a:gd name="T10" fmla="*/ 0 w 27"/>
                <a:gd name="T11" fmla="*/ 2147483647 h 43"/>
                <a:gd name="T12" fmla="*/ 2147483647 w 2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3">
                  <a:moveTo>
                    <a:pt x="25" y="0"/>
                  </a:moveTo>
                  <a:lnTo>
                    <a:pt x="27" y="0"/>
                  </a:lnTo>
                  <a:lnTo>
                    <a:pt x="27" y="2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2" name="Freeform 1011"/>
            <p:cNvSpPr>
              <a:spLocks/>
            </p:cNvSpPr>
            <p:nvPr/>
          </p:nvSpPr>
          <p:spPr bwMode="auto">
            <a:xfrm>
              <a:off x="1152525" y="4148138"/>
              <a:ext cx="42863" cy="114300"/>
            </a:xfrm>
            <a:custGeom>
              <a:avLst/>
              <a:gdLst>
                <a:gd name="T0" fmla="*/ 2147483647 w 27"/>
                <a:gd name="T1" fmla="*/ 0 h 72"/>
                <a:gd name="T2" fmla="*/ 2147483647 w 27"/>
                <a:gd name="T3" fmla="*/ 0 h 72"/>
                <a:gd name="T4" fmla="*/ 2147483647 w 27"/>
                <a:gd name="T5" fmla="*/ 2147483647 h 72"/>
                <a:gd name="T6" fmla="*/ 2147483647 w 27"/>
                <a:gd name="T7" fmla="*/ 2147483647 h 72"/>
                <a:gd name="T8" fmla="*/ 2147483647 w 27"/>
                <a:gd name="T9" fmla="*/ 2147483647 h 72"/>
                <a:gd name="T10" fmla="*/ 2147483647 w 27"/>
                <a:gd name="T11" fmla="*/ 2147483647 h 72"/>
                <a:gd name="T12" fmla="*/ 2147483647 w 27"/>
                <a:gd name="T13" fmla="*/ 2147483647 h 72"/>
                <a:gd name="T14" fmla="*/ 2147483647 w 27"/>
                <a:gd name="T15" fmla="*/ 2147483647 h 72"/>
                <a:gd name="T16" fmla="*/ 0 w 27"/>
                <a:gd name="T17" fmla="*/ 2147483647 h 72"/>
                <a:gd name="T18" fmla="*/ 0 w 27"/>
                <a:gd name="T19" fmla="*/ 2147483647 h 72"/>
                <a:gd name="T20" fmla="*/ 2147483647 w 27"/>
                <a:gd name="T21" fmla="*/ 2147483647 h 72"/>
                <a:gd name="T22" fmla="*/ 2147483647 w 27"/>
                <a:gd name="T23" fmla="*/ 2147483647 h 72"/>
                <a:gd name="T24" fmla="*/ 2147483647 w 27"/>
                <a:gd name="T25" fmla="*/ 2147483647 h 72"/>
                <a:gd name="T26" fmla="*/ 2147483647 w 27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" h="72">
                  <a:moveTo>
                    <a:pt x="21" y="0"/>
                  </a:moveTo>
                  <a:lnTo>
                    <a:pt x="27" y="0"/>
                  </a:lnTo>
                  <a:lnTo>
                    <a:pt x="27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10" y="22"/>
                  </a:lnTo>
                  <a:lnTo>
                    <a:pt x="5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3" name="Freeform 1012"/>
            <p:cNvSpPr>
              <a:spLocks/>
            </p:cNvSpPr>
            <p:nvPr/>
          </p:nvSpPr>
          <p:spPr bwMode="auto">
            <a:xfrm>
              <a:off x="2779713" y="4148138"/>
              <a:ext cx="41275" cy="114300"/>
            </a:xfrm>
            <a:custGeom>
              <a:avLst/>
              <a:gdLst>
                <a:gd name="T0" fmla="*/ 2147483647 w 26"/>
                <a:gd name="T1" fmla="*/ 0 h 72"/>
                <a:gd name="T2" fmla="*/ 2147483647 w 26"/>
                <a:gd name="T3" fmla="*/ 0 h 72"/>
                <a:gd name="T4" fmla="*/ 2147483647 w 26"/>
                <a:gd name="T5" fmla="*/ 2147483647 h 72"/>
                <a:gd name="T6" fmla="*/ 2147483647 w 26"/>
                <a:gd name="T7" fmla="*/ 2147483647 h 72"/>
                <a:gd name="T8" fmla="*/ 2147483647 w 26"/>
                <a:gd name="T9" fmla="*/ 2147483647 h 72"/>
                <a:gd name="T10" fmla="*/ 2147483647 w 26"/>
                <a:gd name="T11" fmla="*/ 2147483647 h 72"/>
                <a:gd name="T12" fmla="*/ 2147483647 w 26"/>
                <a:gd name="T13" fmla="*/ 2147483647 h 72"/>
                <a:gd name="T14" fmla="*/ 2147483647 w 26"/>
                <a:gd name="T15" fmla="*/ 2147483647 h 72"/>
                <a:gd name="T16" fmla="*/ 0 w 26"/>
                <a:gd name="T17" fmla="*/ 2147483647 h 72"/>
                <a:gd name="T18" fmla="*/ 0 w 26"/>
                <a:gd name="T19" fmla="*/ 2147483647 h 72"/>
                <a:gd name="T20" fmla="*/ 2147483647 w 26"/>
                <a:gd name="T21" fmla="*/ 2147483647 h 72"/>
                <a:gd name="T22" fmla="*/ 2147483647 w 26"/>
                <a:gd name="T23" fmla="*/ 2147483647 h 72"/>
                <a:gd name="T24" fmla="*/ 2147483647 w 26"/>
                <a:gd name="T25" fmla="*/ 2147483647 h 72"/>
                <a:gd name="T26" fmla="*/ 2147483647 w 26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9" y="22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12" y="9"/>
                  </a:lnTo>
                  <a:lnTo>
                    <a:pt x="17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4" name="Freeform 1013"/>
            <p:cNvSpPr>
              <a:spLocks noEditPoints="1"/>
            </p:cNvSpPr>
            <p:nvPr/>
          </p:nvSpPr>
          <p:spPr bwMode="auto">
            <a:xfrm>
              <a:off x="2857500" y="4148138"/>
              <a:ext cx="74613" cy="114300"/>
            </a:xfrm>
            <a:custGeom>
              <a:avLst/>
              <a:gdLst>
                <a:gd name="T0" fmla="*/ 2147483647 w 47"/>
                <a:gd name="T1" fmla="*/ 2147483647 h 72"/>
                <a:gd name="T2" fmla="*/ 2147483647 w 47"/>
                <a:gd name="T3" fmla="*/ 2147483647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2147483647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2147483647 w 47"/>
                <a:gd name="T21" fmla="*/ 2147483647 h 72"/>
                <a:gd name="T22" fmla="*/ 2147483647 w 47"/>
                <a:gd name="T23" fmla="*/ 2147483647 h 72"/>
                <a:gd name="T24" fmla="*/ 2147483647 w 47"/>
                <a:gd name="T25" fmla="*/ 2147483647 h 72"/>
                <a:gd name="T26" fmla="*/ 2147483647 w 47"/>
                <a:gd name="T27" fmla="*/ 2147483647 h 72"/>
                <a:gd name="T28" fmla="*/ 2147483647 w 47"/>
                <a:gd name="T29" fmla="*/ 2147483647 h 72"/>
                <a:gd name="T30" fmla="*/ 2147483647 w 47"/>
                <a:gd name="T31" fmla="*/ 2147483647 h 72"/>
                <a:gd name="T32" fmla="*/ 2147483647 w 47"/>
                <a:gd name="T33" fmla="*/ 2147483647 h 72"/>
                <a:gd name="T34" fmla="*/ 2147483647 w 47"/>
                <a:gd name="T35" fmla="*/ 2147483647 h 72"/>
                <a:gd name="T36" fmla="*/ 2147483647 w 47"/>
                <a:gd name="T37" fmla="*/ 2147483647 h 72"/>
                <a:gd name="T38" fmla="*/ 2147483647 w 47"/>
                <a:gd name="T39" fmla="*/ 2147483647 h 72"/>
                <a:gd name="T40" fmla="*/ 2147483647 w 47"/>
                <a:gd name="T41" fmla="*/ 2147483647 h 72"/>
                <a:gd name="T42" fmla="*/ 2147483647 w 47"/>
                <a:gd name="T43" fmla="*/ 0 h 72"/>
                <a:gd name="T44" fmla="*/ 2147483647 w 47"/>
                <a:gd name="T45" fmla="*/ 0 h 72"/>
                <a:gd name="T46" fmla="*/ 2147483647 w 47"/>
                <a:gd name="T47" fmla="*/ 2147483647 h 72"/>
                <a:gd name="T48" fmla="*/ 2147483647 w 47"/>
                <a:gd name="T49" fmla="*/ 2147483647 h 72"/>
                <a:gd name="T50" fmla="*/ 2147483647 w 47"/>
                <a:gd name="T51" fmla="*/ 2147483647 h 72"/>
                <a:gd name="T52" fmla="*/ 2147483647 w 47"/>
                <a:gd name="T53" fmla="*/ 2147483647 h 72"/>
                <a:gd name="T54" fmla="*/ 2147483647 w 47"/>
                <a:gd name="T55" fmla="*/ 2147483647 h 72"/>
                <a:gd name="T56" fmla="*/ 2147483647 w 47"/>
                <a:gd name="T57" fmla="*/ 2147483647 h 72"/>
                <a:gd name="T58" fmla="*/ 2147483647 w 47"/>
                <a:gd name="T59" fmla="*/ 2147483647 h 72"/>
                <a:gd name="T60" fmla="*/ 2147483647 w 47"/>
                <a:gd name="T61" fmla="*/ 2147483647 h 72"/>
                <a:gd name="T62" fmla="*/ 2147483647 w 47"/>
                <a:gd name="T63" fmla="*/ 2147483647 h 72"/>
                <a:gd name="T64" fmla="*/ 2147483647 w 47"/>
                <a:gd name="T65" fmla="*/ 2147483647 h 72"/>
                <a:gd name="T66" fmla="*/ 2147483647 w 47"/>
                <a:gd name="T67" fmla="*/ 2147483647 h 72"/>
                <a:gd name="T68" fmla="*/ 2147483647 w 47"/>
                <a:gd name="T69" fmla="*/ 2147483647 h 72"/>
                <a:gd name="T70" fmla="*/ 2147483647 w 47"/>
                <a:gd name="T71" fmla="*/ 2147483647 h 72"/>
                <a:gd name="T72" fmla="*/ 2147483647 w 47"/>
                <a:gd name="T73" fmla="*/ 2147483647 h 72"/>
                <a:gd name="T74" fmla="*/ 2147483647 w 47"/>
                <a:gd name="T75" fmla="*/ 2147483647 h 72"/>
                <a:gd name="T76" fmla="*/ 2147483647 w 47"/>
                <a:gd name="T77" fmla="*/ 2147483647 h 72"/>
                <a:gd name="T78" fmla="*/ 2147483647 w 47"/>
                <a:gd name="T79" fmla="*/ 2147483647 h 72"/>
                <a:gd name="T80" fmla="*/ 2147483647 w 47"/>
                <a:gd name="T81" fmla="*/ 2147483647 h 72"/>
                <a:gd name="T82" fmla="*/ 2147483647 w 47"/>
                <a:gd name="T83" fmla="*/ 2147483647 h 72"/>
                <a:gd name="T84" fmla="*/ 2147483647 w 47"/>
                <a:gd name="T85" fmla="*/ 2147483647 h 72"/>
                <a:gd name="T86" fmla="*/ 2147483647 w 47"/>
                <a:gd name="T87" fmla="*/ 2147483647 h 72"/>
                <a:gd name="T88" fmla="*/ 0 w 47"/>
                <a:gd name="T89" fmla="*/ 2147483647 h 72"/>
                <a:gd name="T90" fmla="*/ 2147483647 w 47"/>
                <a:gd name="T91" fmla="*/ 2147483647 h 72"/>
                <a:gd name="T92" fmla="*/ 2147483647 w 47"/>
                <a:gd name="T93" fmla="*/ 2147483647 h 72"/>
                <a:gd name="T94" fmla="*/ 2147483647 w 47"/>
                <a:gd name="T95" fmla="*/ 2147483647 h 72"/>
                <a:gd name="T96" fmla="*/ 2147483647 w 47"/>
                <a:gd name="T97" fmla="*/ 2147483647 h 72"/>
                <a:gd name="T98" fmla="*/ 2147483647 w 47"/>
                <a:gd name="T99" fmla="*/ 2147483647 h 72"/>
                <a:gd name="T100" fmla="*/ 2147483647 w 47"/>
                <a:gd name="T101" fmla="*/ 2147483647 h 72"/>
                <a:gd name="T102" fmla="*/ 2147483647 w 47"/>
                <a:gd name="T103" fmla="*/ 0 h 72"/>
                <a:gd name="T104" fmla="*/ 2147483647 w 47"/>
                <a:gd name="T105" fmla="*/ 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2">
                  <a:moveTo>
                    <a:pt x="24" y="8"/>
                  </a:moveTo>
                  <a:lnTo>
                    <a:pt x="19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1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5" name="Freeform 1014"/>
            <p:cNvSpPr>
              <a:spLocks/>
            </p:cNvSpPr>
            <p:nvPr/>
          </p:nvSpPr>
          <p:spPr bwMode="auto">
            <a:xfrm>
              <a:off x="4446588" y="4148138"/>
              <a:ext cx="41275" cy="114300"/>
            </a:xfrm>
            <a:custGeom>
              <a:avLst/>
              <a:gdLst>
                <a:gd name="T0" fmla="*/ 2147483647 w 26"/>
                <a:gd name="T1" fmla="*/ 0 h 72"/>
                <a:gd name="T2" fmla="*/ 2147483647 w 26"/>
                <a:gd name="T3" fmla="*/ 0 h 72"/>
                <a:gd name="T4" fmla="*/ 2147483647 w 26"/>
                <a:gd name="T5" fmla="*/ 2147483647 h 72"/>
                <a:gd name="T6" fmla="*/ 2147483647 w 26"/>
                <a:gd name="T7" fmla="*/ 2147483647 h 72"/>
                <a:gd name="T8" fmla="*/ 2147483647 w 26"/>
                <a:gd name="T9" fmla="*/ 2147483647 h 72"/>
                <a:gd name="T10" fmla="*/ 2147483647 w 26"/>
                <a:gd name="T11" fmla="*/ 2147483647 h 72"/>
                <a:gd name="T12" fmla="*/ 2147483647 w 26"/>
                <a:gd name="T13" fmla="*/ 2147483647 h 72"/>
                <a:gd name="T14" fmla="*/ 2147483647 w 26"/>
                <a:gd name="T15" fmla="*/ 2147483647 h 72"/>
                <a:gd name="T16" fmla="*/ 0 w 26"/>
                <a:gd name="T17" fmla="*/ 2147483647 h 72"/>
                <a:gd name="T18" fmla="*/ 0 w 26"/>
                <a:gd name="T19" fmla="*/ 2147483647 h 72"/>
                <a:gd name="T20" fmla="*/ 2147483647 w 26"/>
                <a:gd name="T21" fmla="*/ 2147483647 h 72"/>
                <a:gd name="T22" fmla="*/ 2147483647 w 26"/>
                <a:gd name="T23" fmla="*/ 2147483647 h 72"/>
                <a:gd name="T24" fmla="*/ 2147483647 w 26"/>
                <a:gd name="T25" fmla="*/ 2147483647 h 72"/>
                <a:gd name="T26" fmla="*/ 2147483647 w 26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3" y="18"/>
                  </a:lnTo>
                  <a:lnTo>
                    <a:pt x="9" y="22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2" y="9"/>
                  </a:lnTo>
                  <a:lnTo>
                    <a:pt x="17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6" name="Freeform 1015"/>
            <p:cNvSpPr>
              <a:spLocks noEditPoints="1"/>
            </p:cNvSpPr>
            <p:nvPr/>
          </p:nvSpPr>
          <p:spPr bwMode="auto">
            <a:xfrm>
              <a:off x="4524375" y="4148138"/>
              <a:ext cx="73025" cy="114300"/>
            </a:xfrm>
            <a:custGeom>
              <a:avLst/>
              <a:gdLst>
                <a:gd name="T0" fmla="*/ 2147483647 w 46"/>
                <a:gd name="T1" fmla="*/ 2147483647 h 72"/>
                <a:gd name="T2" fmla="*/ 2147483647 w 46"/>
                <a:gd name="T3" fmla="*/ 2147483647 h 72"/>
                <a:gd name="T4" fmla="*/ 2147483647 w 46"/>
                <a:gd name="T5" fmla="*/ 2147483647 h 72"/>
                <a:gd name="T6" fmla="*/ 2147483647 w 46"/>
                <a:gd name="T7" fmla="*/ 2147483647 h 72"/>
                <a:gd name="T8" fmla="*/ 2147483647 w 46"/>
                <a:gd name="T9" fmla="*/ 2147483647 h 72"/>
                <a:gd name="T10" fmla="*/ 2147483647 w 46"/>
                <a:gd name="T11" fmla="*/ 2147483647 h 72"/>
                <a:gd name="T12" fmla="*/ 2147483647 w 46"/>
                <a:gd name="T13" fmla="*/ 2147483647 h 72"/>
                <a:gd name="T14" fmla="*/ 2147483647 w 46"/>
                <a:gd name="T15" fmla="*/ 2147483647 h 72"/>
                <a:gd name="T16" fmla="*/ 2147483647 w 46"/>
                <a:gd name="T17" fmla="*/ 2147483647 h 72"/>
                <a:gd name="T18" fmla="*/ 2147483647 w 46"/>
                <a:gd name="T19" fmla="*/ 2147483647 h 72"/>
                <a:gd name="T20" fmla="*/ 2147483647 w 46"/>
                <a:gd name="T21" fmla="*/ 2147483647 h 72"/>
                <a:gd name="T22" fmla="*/ 2147483647 w 46"/>
                <a:gd name="T23" fmla="*/ 2147483647 h 72"/>
                <a:gd name="T24" fmla="*/ 2147483647 w 46"/>
                <a:gd name="T25" fmla="*/ 2147483647 h 72"/>
                <a:gd name="T26" fmla="*/ 2147483647 w 46"/>
                <a:gd name="T27" fmla="*/ 2147483647 h 72"/>
                <a:gd name="T28" fmla="*/ 2147483647 w 46"/>
                <a:gd name="T29" fmla="*/ 2147483647 h 72"/>
                <a:gd name="T30" fmla="*/ 2147483647 w 46"/>
                <a:gd name="T31" fmla="*/ 2147483647 h 72"/>
                <a:gd name="T32" fmla="*/ 2147483647 w 46"/>
                <a:gd name="T33" fmla="*/ 2147483647 h 72"/>
                <a:gd name="T34" fmla="*/ 2147483647 w 46"/>
                <a:gd name="T35" fmla="*/ 2147483647 h 72"/>
                <a:gd name="T36" fmla="*/ 2147483647 w 46"/>
                <a:gd name="T37" fmla="*/ 2147483647 h 72"/>
                <a:gd name="T38" fmla="*/ 2147483647 w 46"/>
                <a:gd name="T39" fmla="*/ 2147483647 h 72"/>
                <a:gd name="T40" fmla="*/ 2147483647 w 46"/>
                <a:gd name="T41" fmla="*/ 2147483647 h 72"/>
                <a:gd name="T42" fmla="*/ 2147483647 w 46"/>
                <a:gd name="T43" fmla="*/ 0 h 72"/>
                <a:gd name="T44" fmla="*/ 2147483647 w 46"/>
                <a:gd name="T45" fmla="*/ 0 h 72"/>
                <a:gd name="T46" fmla="*/ 2147483647 w 46"/>
                <a:gd name="T47" fmla="*/ 2147483647 h 72"/>
                <a:gd name="T48" fmla="*/ 2147483647 w 46"/>
                <a:gd name="T49" fmla="*/ 2147483647 h 72"/>
                <a:gd name="T50" fmla="*/ 2147483647 w 46"/>
                <a:gd name="T51" fmla="*/ 2147483647 h 72"/>
                <a:gd name="T52" fmla="*/ 2147483647 w 46"/>
                <a:gd name="T53" fmla="*/ 2147483647 h 72"/>
                <a:gd name="T54" fmla="*/ 2147483647 w 46"/>
                <a:gd name="T55" fmla="*/ 2147483647 h 72"/>
                <a:gd name="T56" fmla="*/ 2147483647 w 46"/>
                <a:gd name="T57" fmla="*/ 2147483647 h 72"/>
                <a:gd name="T58" fmla="*/ 2147483647 w 46"/>
                <a:gd name="T59" fmla="*/ 2147483647 h 72"/>
                <a:gd name="T60" fmla="*/ 2147483647 w 46"/>
                <a:gd name="T61" fmla="*/ 2147483647 h 72"/>
                <a:gd name="T62" fmla="*/ 2147483647 w 46"/>
                <a:gd name="T63" fmla="*/ 2147483647 h 72"/>
                <a:gd name="T64" fmla="*/ 2147483647 w 46"/>
                <a:gd name="T65" fmla="*/ 2147483647 h 72"/>
                <a:gd name="T66" fmla="*/ 2147483647 w 46"/>
                <a:gd name="T67" fmla="*/ 2147483647 h 72"/>
                <a:gd name="T68" fmla="*/ 2147483647 w 46"/>
                <a:gd name="T69" fmla="*/ 2147483647 h 72"/>
                <a:gd name="T70" fmla="*/ 2147483647 w 46"/>
                <a:gd name="T71" fmla="*/ 2147483647 h 72"/>
                <a:gd name="T72" fmla="*/ 2147483647 w 46"/>
                <a:gd name="T73" fmla="*/ 2147483647 h 72"/>
                <a:gd name="T74" fmla="*/ 2147483647 w 46"/>
                <a:gd name="T75" fmla="*/ 2147483647 h 72"/>
                <a:gd name="T76" fmla="*/ 2147483647 w 46"/>
                <a:gd name="T77" fmla="*/ 2147483647 h 72"/>
                <a:gd name="T78" fmla="*/ 2147483647 w 46"/>
                <a:gd name="T79" fmla="*/ 2147483647 h 72"/>
                <a:gd name="T80" fmla="*/ 2147483647 w 46"/>
                <a:gd name="T81" fmla="*/ 2147483647 h 72"/>
                <a:gd name="T82" fmla="*/ 2147483647 w 46"/>
                <a:gd name="T83" fmla="*/ 2147483647 h 72"/>
                <a:gd name="T84" fmla="*/ 2147483647 w 46"/>
                <a:gd name="T85" fmla="*/ 2147483647 h 72"/>
                <a:gd name="T86" fmla="*/ 2147483647 w 46"/>
                <a:gd name="T87" fmla="*/ 2147483647 h 72"/>
                <a:gd name="T88" fmla="*/ 0 w 46"/>
                <a:gd name="T89" fmla="*/ 2147483647 h 72"/>
                <a:gd name="T90" fmla="*/ 2147483647 w 46"/>
                <a:gd name="T91" fmla="*/ 2147483647 h 72"/>
                <a:gd name="T92" fmla="*/ 2147483647 w 46"/>
                <a:gd name="T93" fmla="*/ 2147483647 h 72"/>
                <a:gd name="T94" fmla="*/ 2147483647 w 46"/>
                <a:gd name="T95" fmla="*/ 2147483647 h 72"/>
                <a:gd name="T96" fmla="*/ 2147483647 w 46"/>
                <a:gd name="T97" fmla="*/ 2147483647 h 72"/>
                <a:gd name="T98" fmla="*/ 2147483647 w 46"/>
                <a:gd name="T99" fmla="*/ 2147483647 h 72"/>
                <a:gd name="T100" fmla="*/ 2147483647 w 46"/>
                <a:gd name="T101" fmla="*/ 2147483647 h 72"/>
                <a:gd name="T102" fmla="*/ 2147483647 w 46"/>
                <a:gd name="T103" fmla="*/ 0 h 72"/>
                <a:gd name="T104" fmla="*/ 2147483647 w 46"/>
                <a:gd name="T105" fmla="*/ 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" h="72">
                  <a:moveTo>
                    <a:pt x="22" y="8"/>
                  </a:moveTo>
                  <a:lnTo>
                    <a:pt x="19" y="8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3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2" y="64"/>
                  </a:lnTo>
                  <a:lnTo>
                    <a:pt x="27" y="64"/>
                  </a:lnTo>
                  <a:lnTo>
                    <a:pt x="30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0" y="10"/>
                  </a:lnTo>
                  <a:lnTo>
                    <a:pt x="27" y="8"/>
                  </a:lnTo>
                  <a:lnTo>
                    <a:pt x="22" y="8"/>
                  </a:lnTo>
                  <a:close/>
                  <a:moveTo>
                    <a:pt x="22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5" y="20"/>
                  </a:lnTo>
                  <a:lnTo>
                    <a:pt x="45" y="24"/>
                  </a:lnTo>
                  <a:lnTo>
                    <a:pt x="46" y="30"/>
                  </a:lnTo>
                  <a:lnTo>
                    <a:pt x="46" y="36"/>
                  </a:lnTo>
                  <a:lnTo>
                    <a:pt x="45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13" y="71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7" name="Freeform 1016"/>
            <p:cNvSpPr>
              <a:spLocks noEditPoints="1"/>
            </p:cNvSpPr>
            <p:nvPr/>
          </p:nvSpPr>
          <p:spPr bwMode="auto">
            <a:xfrm>
              <a:off x="4610100" y="4148138"/>
              <a:ext cx="74613" cy="114300"/>
            </a:xfrm>
            <a:custGeom>
              <a:avLst/>
              <a:gdLst>
                <a:gd name="T0" fmla="*/ 2147483647 w 47"/>
                <a:gd name="T1" fmla="*/ 2147483647 h 72"/>
                <a:gd name="T2" fmla="*/ 2147483647 w 47"/>
                <a:gd name="T3" fmla="*/ 2147483647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2147483647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2147483647 w 47"/>
                <a:gd name="T21" fmla="*/ 2147483647 h 72"/>
                <a:gd name="T22" fmla="*/ 2147483647 w 47"/>
                <a:gd name="T23" fmla="*/ 2147483647 h 72"/>
                <a:gd name="T24" fmla="*/ 2147483647 w 47"/>
                <a:gd name="T25" fmla="*/ 2147483647 h 72"/>
                <a:gd name="T26" fmla="*/ 2147483647 w 47"/>
                <a:gd name="T27" fmla="*/ 2147483647 h 72"/>
                <a:gd name="T28" fmla="*/ 2147483647 w 47"/>
                <a:gd name="T29" fmla="*/ 2147483647 h 72"/>
                <a:gd name="T30" fmla="*/ 2147483647 w 47"/>
                <a:gd name="T31" fmla="*/ 2147483647 h 72"/>
                <a:gd name="T32" fmla="*/ 2147483647 w 47"/>
                <a:gd name="T33" fmla="*/ 2147483647 h 72"/>
                <a:gd name="T34" fmla="*/ 2147483647 w 47"/>
                <a:gd name="T35" fmla="*/ 2147483647 h 72"/>
                <a:gd name="T36" fmla="*/ 2147483647 w 47"/>
                <a:gd name="T37" fmla="*/ 2147483647 h 72"/>
                <a:gd name="T38" fmla="*/ 2147483647 w 47"/>
                <a:gd name="T39" fmla="*/ 2147483647 h 72"/>
                <a:gd name="T40" fmla="*/ 2147483647 w 47"/>
                <a:gd name="T41" fmla="*/ 2147483647 h 72"/>
                <a:gd name="T42" fmla="*/ 2147483647 w 47"/>
                <a:gd name="T43" fmla="*/ 0 h 72"/>
                <a:gd name="T44" fmla="*/ 2147483647 w 47"/>
                <a:gd name="T45" fmla="*/ 0 h 72"/>
                <a:gd name="T46" fmla="*/ 2147483647 w 47"/>
                <a:gd name="T47" fmla="*/ 2147483647 h 72"/>
                <a:gd name="T48" fmla="*/ 2147483647 w 47"/>
                <a:gd name="T49" fmla="*/ 2147483647 h 72"/>
                <a:gd name="T50" fmla="*/ 2147483647 w 47"/>
                <a:gd name="T51" fmla="*/ 2147483647 h 72"/>
                <a:gd name="T52" fmla="*/ 2147483647 w 47"/>
                <a:gd name="T53" fmla="*/ 2147483647 h 72"/>
                <a:gd name="T54" fmla="*/ 2147483647 w 47"/>
                <a:gd name="T55" fmla="*/ 2147483647 h 72"/>
                <a:gd name="T56" fmla="*/ 2147483647 w 47"/>
                <a:gd name="T57" fmla="*/ 2147483647 h 72"/>
                <a:gd name="T58" fmla="*/ 2147483647 w 47"/>
                <a:gd name="T59" fmla="*/ 2147483647 h 72"/>
                <a:gd name="T60" fmla="*/ 2147483647 w 47"/>
                <a:gd name="T61" fmla="*/ 2147483647 h 72"/>
                <a:gd name="T62" fmla="*/ 2147483647 w 47"/>
                <a:gd name="T63" fmla="*/ 2147483647 h 72"/>
                <a:gd name="T64" fmla="*/ 2147483647 w 47"/>
                <a:gd name="T65" fmla="*/ 2147483647 h 72"/>
                <a:gd name="T66" fmla="*/ 2147483647 w 47"/>
                <a:gd name="T67" fmla="*/ 2147483647 h 72"/>
                <a:gd name="T68" fmla="*/ 2147483647 w 47"/>
                <a:gd name="T69" fmla="*/ 2147483647 h 72"/>
                <a:gd name="T70" fmla="*/ 2147483647 w 47"/>
                <a:gd name="T71" fmla="*/ 2147483647 h 72"/>
                <a:gd name="T72" fmla="*/ 2147483647 w 47"/>
                <a:gd name="T73" fmla="*/ 2147483647 h 72"/>
                <a:gd name="T74" fmla="*/ 2147483647 w 47"/>
                <a:gd name="T75" fmla="*/ 2147483647 h 72"/>
                <a:gd name="T76" fmla="*/ 2147483647 w 47"/>
                <a:gd name="T77" fmla="*/ 2147483647 h 72"/>
                <a:gd name="T78" fmla="*/ 2147483647 w 47"/>
                <a:gd name="T79" fmla="*/ 2147483647 h 72"/>
                <a:gd name="T80" fmla="*/ 2147483647 w 47"/>
                <a:gd name="T81" fmla="*/ 2147483647 h 72"/>
                <a:gd name="T82" fmla="*/ 2147483647 w 47"/>
                <a:gd name="T83" fmla="*/ 2147483647 h 72"/>
                <a:gd name="T84" fmla="*/ 2147483647 w 47"/>
                <a:gd name="T85" fmla="*/ 2147483647 h 72"/>
                <a:gd name="T86" fmla="*/ 2147483647 w 47"/>
                <a:gd name="T87" fmla="*/ 2147483647 h 72"/>
                <a:gd name="T88" fmla="*/ 0 w 47"/>
                <a:gd name="T89" fmla="*/ 2147483647 h 72"/>
                <a:gd name="T90" fmla="*/ 2147483647 w 47"/>
                <a:gd name="T91" fmla="*/ 2147483647 h 72"/>
                <a:gd name="T92" fmla="*/ 2147483647 w 47"/>
                <a:gd name="T93" fmla="*/ 2147483647 h 72"/>
                <a:gd name="T94" fmla="*/ 2147483647 w 47"/>
                <a:gd name="T95" fmla="*/ 2147483647 h 72"/>
                <a:gd name="T96" fmla="*/ 2147483647 w 47"/>
                <a:gd name="T97" fmla="*/ 2147483647 h 72"/>
                <a:gd name="T98" fmla="*/ 2147483647 w 47"/>
                <a:gd name="T99" fmla="*/ 2147483647 h 72"/>
                <a:gd name="T100" fmla="*/ 2147483647 w 47"/>
                <a:gd name="T101" fmla="*/ 2147483647 h 72"/>
                <a:gd name="T102" fmla="*/ 2147483647 w 47"/>
                <a:gd name="T103" fmla="*/ 0 h 72"/>
                <a:gd name="T104" fmla="*/ 2147483647 w 47"/>
                <a:gd name="T105" fmla="*/ 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2">
                  <a:moveTo>
                    <a:pt x="24" y="8"/>
                  </a:moveTo>
                  <a:lnTo>
                    <a:pt x="21" y="8"/>
                  </a:lnTo>
                  <a:lnTo>
                    <a:pt x="17" y="10"/>
                  </a:lnTo>
                  <a:lnTo>
                    <a:pt x="14" y="13"/>
                  </a:lnTo>
                  <a:lnTo>
                    <a:pt x="11" y="22"/>
                  </a:lnTo>
                  <a:lnTo>
                    <a:pt x="11" y="36"/>
                  </a:lnTo>
                  <a:lnTo>
                    <a:pt x="11" y="50"/>
                  </a:lnTo>
                  <a:lnTo>
                    <a:pt x="14" y="58"/>
                  </a:lnTo>
                  <a:lnTo>
                    <a:pt x="17" y="62"/>
                  </a:lnTo>
                  <a:lnTo>
                    <a:pt x="21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1" y="62"/>
                  </a:lnTo>
                  <a:lnTo>
                    <a:pt x="35" y="58"/>
                  </a:lnTo>
                  <a:lnTo>
                    <a:pt x="37" y="50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5" y="14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1" y="8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5" y="56"/>
                  </a:lnTo>
                  <a:lnTo>
                    <a:pt x="43" y="62"/>
                  </a:lnTo>
                  <a:lnTo>
                    <a:pt x="40" y="65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2"/>
                  </a:lnTo>
                  <a:lnTo>
                    <a:pt x="24" y="72"/>
                  </a:lnTo>
                  <a:lnTo>
                    <a:pt x="20" y="72"/>
                  </a:lnTo>
                  <a:lnTo>
                    <a:pt x="15" y="71"/>
                  </a:lnTo>
                  <a:lnTo>
                    <a:pt x="11" y="69"/>
                  </a:lnTo>
                  <a:lnTo>
                    <a:pt x="8" y="65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2" y="24"/>
                  </a:lnTo>
                  <a:lnTo>
                    <a:pt x="4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8" name="Freeform 1017"/>
            <p:cNvSpPr>
              <a:spLocks/>
            </p:cNvSpPr>
            <p:nvPr/>
          </p:nvSpPr>
          <p:spPr bwMode="auto">
            <a:xfrm>
              <a:off x="6072188" y="4148138"/>
              <a:ext cx="41275" cy="114300"/>
            </a:xfrm>
            <a:custGeom>
              <a:avLst/>
              <a:gdLst>
                <a:gd name="T0" fmla="*/ 2147483647 w 26"/>
                <a:gd name="T1" fmla="*/ 0 h 72"/>
                <a:gd name="T2" fmla="*/ 2147483647 w 26"/>
                <a:gd name="T3" fmla="*/ 0 h 72"/>
                <a:gd name="T4" fmla="*/ 2147483647 w 26"/>
                <a:gd name="T5" fmla="*/ 2147483647 h 72"/>
                <a:gd name="T6" fmla="*/ 2147483647 w 26"/>
                <a:gd name="T7" fmla="*/ 2147483647 h 72"/>
                <a:gd name="T8" fmla="*/ 2147483647 w 26"/>
                <a:gd name="T9" fmla="*/ 2147483647 h 72"/>
                <a:gd name="T10" fmla="*/ 2147483647 w 26"/>
                <a:gd name="T11" fmla="*/ 2147483647 h 72"/>
                <a:gd name="T12" fmla="*/ 2147483647 w 26"/>
                <a:gd name="T13" fmla="*/ 2147483647 h 72"/>
                <a:gd name="T14" fmla="*/ 2147483647 w 26"/>
                <a:gd name="T15" fmla="*/ 2147483647 h 72"/>
                <a:gd name="T16" fmla="*/ 0 w 26"/>
                <a:gd name="T17" fmla="*/ 2147483647 h 72"/>
                <a:gd name="T18" fmla="*/ 0 w 26"/>
                <a:gd name="T19" fmla="*/ 2147483647 h 72"/>
                <a:gd name="T20" fmla="*/ 2147483647 w 26"/>
                <a:gd name="T21" fmla="*/ 2147483647 h 72"/>
                <a:gd name="T22" fmla="*/ 2147483647 w 26"/>
                <a:gd name="T23" fmla="*/ 2147483647 h 72"/>
                <a:gd name="T24" fmla="*/ 2147483647 w 26"/>
                <a:gd name="T25" fmla="*/ 2147483647 h 72"/>
                <a:gd name="T26" fmla="*/ 2147483647 w 26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2">
                  <a:moveTo>
                    <a:pt x="21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9" y="22"/>
                  </a:lnTo>
                  <a:lnTo>
                    <a:pt x="5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9" name="Freeform 1018"/>
            <p:cNvSpPr>
              <a:spLocks noEditPoints="1"/>
            </p:cNvSpPr>
            <p:nvPr/>
          </p:nvSpPr>
          <p:spPr bwMode="auto">
            <a:xfrm>
              <a:off x="6149975" y="4148138"/>
              <a:ext cx="74613" cy="114300"/>
            </a:xfrm>
            <a:custGeom>
              <a:avLst/>
              <a:gdLst>
                <a:gd name="T0" fmla="*/ 2147483647 w 47"/>
                <a:gd name="T1" fmla="*/ 2147483647 h 72"/>
                <a:gd name="T2" fmla="*/ 2147483647 w 47"/>
                <a:gd name="T3" fmla="*/ 2147483647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2147483647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2147483647 w 47"/>
                <a:gd name="T21" fmla="*/ 2147483647 h 72"/>
                <a:gd name="T22" fmla="*/ 2147483647 w 47"/>
                <a:gd name="T23" fmla="*/ 2147483647 h 72"/>
                <a:gd name="T24" fmla="*/ 2147483647 w 47"/>
                <a:gd name="T25" fmla="*/ 2147483647 h 72"/>
                <a:gd name="T26" fmla="*/ 2147483647 w 47"/>
                <a:gd name="T27" fmla="*/ 2147483647 h 72"/>
                <a:gd name="T28" fmla="*/ 2147483647 w 47"/>
                <a:gd name="T29" fmla="*/ 2147483647 h 72"/>
                <a:gd name="T30" fmla="*/ 2147483647 w 47"/>
                <a:gd name="T31" fmla="*/ 2147483647 h 72"/>
                <a:gd name="T32" fmla="*/ 2147483647 w 47"/>
                <a:gd name="T33" fmla="*/ 2147483647 h 72"/>
                <a:gd name="T34" fmla="*/ 2147483647 w 47"/>
                <a:gd name="T35" fmla="*/ 2147483647 h 72"/>
                <a:gd name="T36" fmla="*/ 2147483647 w 47"/>
                <a:gd name="T37" fmla="*/ 2147483647 h 72"/>
                <a:gd name="T38" fmla="*/ 2147483647 w 47"/>
                <a:gd name="T39" fmla="*/ 2147483647 h 72"/>
                <a:gd name="T40" fmla="*/ 2147483647 w 47"/>
                <a:gd name="T41" fmla="*/ 2147483647 h 72"/>
                <a:gd name="T42" fmla="*/ 2147483647 w 47"/>
                <a:gd name="T43" fmla="*/ 0 h 72"/>
                <a:gd name="T44" fmla="*/ 2147483647 w 47"/>
                <a:gd name="T45" fmla="*/ 0 h 72"/>
                <a:gd name="T46" fmla="*/ 2147483647 w 47"/>
                <a:gd name="T47" fmla="*/ 2147483647 h 72"/>
                <a:gd name="T48" fmla="*/ 2147483647 w 47"/>
                <a:gd name="T49" fmla="*/ 2147483647 h 72"/>
                <a:gd name="T50" fmla="*/ 2147483647 w 47"/>
                <a:gd name="T51" fmla="*/ 2147483647 h 72"/>
                <a:gd name="T52" fmla="*/ 2147483647 w 47"/>
                <a:gd name="T53" fmla="*/ 2147483647 h 72"/>
                <a:gd name="T54" fmla="*/ 2147483647 w 47"/>
                <a:gd name="T55" fmla="*/ 2147483647 h 72"/>
                <a:gd name="T56" fmla="*/ 2147483647 w 47"/>
                <a:gd name="T57" fmla="*/ 2147483647 h 72"/>
                <a:gd name="T58" fmla="*/ 2147483647 w 47"/>
                <a:gd name="T59" fmla="*/ 2147483647 h 72"/>
                <a:gd name="T60" fmla="*/ 2147483647 w 47"/>
                <a:gd name="T61" fmla="*/ 2147483647 h 72"/>
                <a:gd name="T62" fmla="*/ 2147483647 w 47"/>
                <a:gd name="T63" fmla="*/ 2147483647 h 72"/>
                <a:gd name="T64" fmla="*/ 2147483647 w 47"/>
                <a:gd name="T65" fmla="*/ 2147483647 h 72"/>
                <a:gd name="T66" fmla="*/ 2147483647 w 47"/>
                <a:gd name="T67" fmla="*/ 2147483647 h 72"/>
                <a:gd name="T68" fmla="*/ 2147483647 w 47"/>
                <a:gd name="T69" fmla="*/ 2147483647 h 72"/>
                <a:gd name="T70" fmla="*/ 2147483647 w 47"/>
                <a:gd name="T71" fmla="*/ 2147483647 h 72"/>
                <a:gd name="T72" fmla="*/ 2147483647 w 47"/>
                <a:gd name="T73" fmla="*/ 2147483647 h 72"/>
                <a:gd name="T74" fmla="*/ 2147483647 w 47"/>
                <a:gd name="T75" fmla="*/ 2147483647 h 72"/>
                <a:gd name="T76" fmla="*/ 2147483647 w 47"/>
                <a:gd name="T77" fmla="*/ 2147483647 h 72"/>
                <a:gd name="T78" fmla="*/ 2147483647 w 47"/>
                <a:gd name="T79" fmla="*/ 2147483647 h 72"/>
                <a:gd name="T80" fmla="*/ 2147483647 w 47"/>
                <a:gd name="T81" fmla="*/ 2147483647 h 72"/>
                <a:gd name="T82" fmla="*/ 2147483647 w 47"/>
                <a:gd name="T83" fmla="*/ 2147483647 h 72"/>
                <a:gd name="T84" fmla="*/ 2147483647 w 47"/>
                <a:gd name="T85" fmla="*/ 2147483647 h 72"/>
                <a:gd name="T86" fmla="*/ 2147483647 w 47"/>
                <a:gd name="T87" fmla="*/ 2147483647 h 72"/>
                <a:gd name="T88" fmla="*/ 0 w 47"/>
                <a:gd name="T89" fmla="*/ 2147483647 h 72"/>
                <a:gd name="T90" fmla="*/ 2147483647 w 47"/>
                <a:gd name="T91" fmla="*/ 2147483647 h 72"/>
                <a:gd name="T92" fmla="*/ 2147483647 w 47"/>
                <a:gd name="T93" fmla="*/ 2147483647 h 72"/>
                <a:gd name="T94" fmla="*/ 2147483647 w 47"/>
                <a:gd name="T95" fmla="*/ 2147483647 h 72"/>
                <a:gd name="T96" fmla="*/ 2147483647 w 47"/>
                <a:gd name="T97" fmla="*/ 2147483647 h 72"/>
                <a:gd name="T98" fmla="*/ 2147483647 w 47"/>
                <a:gd name="T99" fmla="*/ 2147483647 h 72"/>
                <a:gd name="T100" fmla="*/ 2147483647 w 47"/>
                <a:gd name="T101" fmla="*/ 2147483647 h 72"/>
                <a:gd name="T102" fmla="*/ 2147483647 w 47"/>
                <a:gd name="T103" fmla="*/ 0 h 72"/>
                <a:gd name="T104" fmla="*/ 2147483647 w 47"/>
                <a:gd name="T105" fmla="*/ 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2">
                  <a:moveTo>
                    <a:pt x="23" y="8"/>
                  </a:moveTo>
                  <a:lnTo>
                    <a:pt x="20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16" y="62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1" y="62"/>
                  </a:lnTo>
                  <a:lnTo>
                    <a:pt x="33" y="58"/>
                  </a:lnTo>
                  <a:lnTo>
                    <a:pt x="37" y="50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3" y="8"/>
                  </a:lnTo>
                  <a:close/>
                  <a:moveTo>
                    <a:pt x="24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5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70" name="Freeform 1019"/>
            <p:cNvSpPr>
              <a:spLocks noEditPoints="1"/>
            </p:cNvSpPr>
            <p:nvPr/>
          </p:nvSpPr>
          <p:spPr bwMode="auto">
            <a:xfrm>
              <a:off x="6237288" y="4148138"/>
              <a:ext cx="74613" cy="114300"/>
            </a:xfrm>
            <a:custGeom>
              <a:avLst/>
              <a:gdLst>
                <a:gd name="T0" fmla="*/ 2147483647 w 47"/>
                <a:gd name="T1" fmla="*/ 2147483647 h 72"/>
                <a:gd name="T2" fmla="*/ 2147483647 w 47"/>
                <a:gd name="T3" fmla="*/ 2147483647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2147483647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2147483647 w 47"/>
                <a:gd name="T21" fmla="*/ 2147483647 h 72"/>
                <a:gd name="T22" fmla="*/ 2147483647 w 47"/>
                <a:gd name="T23" fmla="*/ 2147483647 h 72"/>
                <a:gd name="T24" fmla="*/ 2147483647 w 47"/>
                <a:gd name="T25" fmla="*/ 2147483647 h 72"/>
                <a:gd name="T26" fmla="*/ 2147483647 w 47"/>
                <a:gd name="T27" fmla="*/ 2147483647 h 72"/>
                <a:gd name="T28" fmla="*/ 2147483647 w 47"/>
                <a:gd name="T29" fmla="*/ 2147483647 h 72"/>
                <a:gd name="T30" fmla="*/ 2147483647 w 47"/>
                <a:gd name="T31" fmla="*/ 2147483647 h 72"/>
                <a:gd name="T32" fmla="*/ 2147483647 w 47"/>
                <a:gd name="T33" fmla="*/ 2147483647 h 72"/>
                <a:gd name="T34" fmla="*/ 2147483647 w 47"/>
                <a:gd name="T35" fmla="*/ 2147483647 h 72"/>
                <a:gd name="T36" fmla="*/ 2147483647 w 47"/>
                <a:gd name="T37" fmla="*/ 2147483647 h 72"/>
                <a:gd name="T38" fmla="*/ 2147483647 w 47"/>
                <a:gd name="T39" fmla="*/ 2147483647 h 72"/>
                <a:gd name="T40" fmla="*/ 2147483647 w 47"/>
                <a:gd name="T41" fmla="*/ 2147483647 h 72"/>
                <a:gd name="T42" fmla="*/ 2147483647 w 47"/>
                <a:gd name="T43" fmla="*/ 0 h 72"/>
                <a:gd name="T44" fmla="*/ 2147483647 w 47"/>
                <a:gd name="T45" fmla="*/ 0 h 72"/>
                <a:gd name="T46" fmla="*/ 2147483647 w 47"/>
                <a:gd name="T47" fmla="*/ 2147483647 h 72"/>
                <a:gd name="T48" fmla="*/ 2147483647 w 47"/>
                <a:gd name="T49" fmla="*/ 2147483647 h 72"/>
                <a:gd name="T50" fmla="*/ 2147483647 w 47"/>
                <a:gd name="T51" fmla="*/ 2147483647 h 72"/>
                <a:gd name="T52" fmla="*/ 2147483647 w 47"/>
                <a:gd name="T53" fmla="*/ 2147483647 h 72"/>
                <a:gd name="T54" fmla="*/ 2147483647 w 47"/>
                <a:gd name="T55" fmla="*/ 2147483647 h 72"/>
                <a:gd name="T56" fmla="*/ 2147483647 w 47"/>
                <a:gd name="T57" fmla="*/ 2147483647 h 72"/>
                <a:gd name="T58" fmla="*/ 2147483647 w 47"/>
                <a:gd name="T59" fmla="*/ 2147483647 h 72"/>
                <a:gd name="T60" fmla="*/ 2147483647 w 47"/>
                <a:gd name="T61" fmla="*/ 2147483647 h 72"/>
                <a:gd name="T62" fmla="*/ 2147483647 w 47"/>
                <a:gd name="T63" fmla="*/ 2147483647 h 72"/>
                <a:gd name="T64" fmla="*/ 2147483647 w 47"/>
                <a:gd name="T65" fmla="*/ 2147483647 h 72"/>
                <a:gd name="T66" fmla="*/ 2147483647 w 47"/>
                <a:gd name="T67" fmla="*/ 2147483647 h 72"/>
                <a:gd name="T68" fmla="*/ 2147483647 w 47"/>
                <a:gd name="T69" fmla="*/ 2147483647 h 72"/>
                <a:gd name="T70" fmla="*/ 2147483647 w 47"/>
                <a:gd name="T71" fmla="*/ 2147483647 h 72"/>
                <a:gd name="T72" fmla="*/ 2147483647 w 47"/>
                <a:gd name="T73" fmla="*/ 2147483647 h 72"/>
                <a:gd name="T74" fmla="*/ 2147483647 w 47"/>
                <a:gd name="T75" fmla="*/ 2147483647 h 72"/>
                <a:gd name="T76" fmla="*/ 2147483647 w 47"/>
                <a:gd name="T77" fmla="*/ 2147483647 h 72"/>
                <a:gd name="T78" fmla="*/ 2147483647 w 47"/>
                <a:gd name="T79" fmla="*/ 2147483647 h 72"/>
                <a:gd name="T80" fmla="*/ 2147483647 w 47"/>
                <a:gd name="T81" fmla="*/ 2147483647 h 72"/>
                <a:gd name="T82" fmla="*/ 2147483647 w 47"/>
                <a:gd name="T83" fmla="*/ 2147483647 h 72"/>
                <a:gd name="T84" fmla="*/ 2147483647 w 47"/>
                <a:gd name="T85" fmla="*/ 2147483647 h 72"/>
                <a:gd name="T86" fmla="*/ 2147483647 w 47"/>
                <a:gd name="T87" fmla="*/ 2147483647 h 72"/>
                <a:gd name="T88" fmla="*/ 0 w 47"/>
                <a:gd name="T89" fmla="*/ 2147483647 h 72"/>
                <a:gd name="T90" fmla="*/ 2147483647 w 47"/>
                <a:gd name="T91" fmla="*/ 2147483647 h 72"/>
                <a:gd name="T92" fmla="*/ 2147483647 w 47"/>
                <a:gd name="T93" fmla="*/ 2147483647 h 72"/>
                <a:gd name="T94" fmla="*/ 2147483647 w 47"/>
                <a:gd name="T95" fmla="*/ 2147483647 h 72"/>
                <a:gd name="T96" fmla="*/ 2147483647 w 47"/>
                <a:gd name="T97" fmla="*/ 2147483647 h 72"/>
                <a:gd name="T98" fmla="*/ 2147483647 w 47"/>
                <a:gd name="T99" fmla="*/ 2147483647 h 72"/>
                <a:gd name="T100" fmla="*/ 2147483647 w 47"/>
                <a:gd name="T101" fmla="*/ 2147483647 h 72"/>
                <a:gd name="T102" fmla="*/ 2147483647 w 47"/>
                <a:gd name="T103" fmla="*/ 0 h 72"/>
                <a:gd name="T104" fmla="*/ 2147483647 w 47"/>
                <a:gd name="T105" fmla="*/ 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2">
                  <a:moveTo>
                    <a:pt x="24" y="8"/>
                  </a:moveTo>
                  <a:lnTo>
                    <a:pt x="20" y="8"/>
                  </a:lnTo>
                  <a:lnTo>
                    <a:pt x="17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10" y="36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17" y="62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1" y="62"/>
                  </a:lnTo>
                  <a:lnTo>
                    <a:pt x="34" y="58"/>
                  </a:lnTo>
                  <a:lnTo>
                    <a:pt x="36" y="50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4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4" y="2"/>
                  </a:lnTo>
                  <a:lnTo>
                    <a:pt x="39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6" y="2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9" y="72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8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71" name="Freeform 1020"/>
            <p:cNvSpPr>
              <a:spLocks noEditPoints="1"/>
            </p:cNvSpPr>
            <p:nvPr/>
          </p:nvSpPr>
          <p:spPr bwMode="auto">
            <a:xfrm>
              <a:off x="6326188" y="4148138"/>
              <a:ext cx="74613" cy="114300"/>
            </a:xfrm>
            <a:custGeom>
              <a:avLst/>
              <a:gdLst>
                <a:gd name="T0" fmla="*/ 2147483647 w 47"/>
                <a:gd name="T1" fmla="*/ 2147483647 h 72"/>
                <a:gd name="T2" fmla="*/ 2147483647 w 47"/>
                <a:gd name="T3" fmla="*/ 2147483647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2147483647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2147483647 w 47"/>
                <a:gd name="T21" fmla="*/ 2147483647 h 72"/>
                <a:gd name="T22" fmla="*/ 2147483647 w 47"/>
                <a:gd name="T23" fmla="*/ 2147483647 h 72"/>
                <a:gd name="T24" fmla="*/ 2147483647 w 47"/>
                <a:gd name="T25" fmla="*/ 2147483647 h 72"/>
                <a:gd name="T26" fmla="*/ 2147483647 w 47"/>
                <a:gd name="T27" fmla="*/ 2147483647 h 72"/>
                <a:gd name="T28" fmla="*/ 2147483647 w 47"/>
                <a:gd name="T29" fmla="*/ 2147483647 h 72"/>
                <a:gd name="T30" fmla="*/ 2147483647 w 47"/>
                <a:gd name="T31" fmla="*/ 2147483647 h 72"/>
                <a:gd name="T32" fmla="*/ 2147483647 w 47"/>
                <a:gd name="T33" fmla="*/ 2147483647 h 72"/>
                <a:gd name="T34" fmla="*/ 2147483647 w 47"/>
                <a:gd name="T35" fmla="*/ 2147483647 h 72"/>
                <a:gd name="T36" fmla="*/ 2147483647 w 47"/>
                <a:gd name="T37" fmla="*/ 2147483647 h 72"/>
                <a:gd name="T38" fmla="*/ 2147483647 w 47"/>
                <a:gd name="T39" fmla="*/ 2147483647 h 72"/>
                <a:gd name="T40" fmla="*/ 2147483647 w 47"/>
                <a:gd name="T41" fmla="*/ 2147483647 h 72"/>
                <a:gd name="T42" fmla="*/ 2147483647 w 47"/>
                <a:gd name="T43" fmla="*/ 0 h 72"/>
                <a:gd name="T44" fmla="*/ 2147483647 w 47"/>
                <a:gd name="T45" fmla="*/ 0 h 72"/>
                <a:gd name="T46" fmla="*/ 2147483647 w 47"/>
                <a:gd name="T47" fmla="*/ 2147483647 h 72"/>
                <a:gd name="T48" fmla="*/ 2147483647 w 47"/>
                <a:gd name="T49" fmla="*/ 2147483647 h 72"/>
                <a:gd name="T50" fmla="*/ 2147483647 w 47"/>
                <a:gd name="T51" fmla="*/ 2147483647 h 72"/>
                <a:gd name="T52" fmla="*/ 2147483647 w 47"/>
                <a:gd name="T53" fmla="*/ 2147483647 h 72"/>
                <a:gd name="T54" fmla="*/ 2147483647 w 47"/>
                <a:gd name="T55" fmla="*/ 2147483647 h 72"/>
                <a:gd name="T56" fmla="*/ 2147483647 w 47"/>
                <a:gd name="T57" fmla="*/ 2147483647 h 72"/>
                <a:gd name="T58" fmla="*/ 2147483647 w 47"/>
                <a:gd name="T59" fmla="*/ 2147483647 h 72"/>
                <a:gd name="T60" fmla="*/ 2147483647 w 47"/>
                <a:gd name="T61" fmla="*/ 2147483647 h 72"/>
                <a:gd name="T62" fmla="*/ 2147483647 w 47"/>
                <a:gd name="T63" fmla="*/ 2147483647 h 72"/>
                <a:gd name="T64" fmla="*/ 2147483647 w 47"/>
                <a:gd name="T65" fmla="*/ 2147483647 h 72"/>
                <a:gd name="T66" fmla="*/ 2147483647 w 47"/>
                <a:gd name="T67" fmla="*/ 2147483647 h 72"/>
                <a:gd name="T68" fmla="*/ 2147483647 w 47"/>
                <a:gd name="T69" fmla="*/ 2147483647 h 72"/>
                <a:gd name="T70" fmla="*/ 2147483647 w 47"/>
                <a:gd name="T71" fmla="*/ 2147483647 h 72"/>
                <a:gd name="T72" fmla="*/ 2147483647 w 47"/>
                <a:gd name="T73" fmla="*/ 2147483647 h 72"/>
                <a:gd name="T74" fmla="*/ 2147483647 w 47"/>
                <a:gd name="T75" fmla="*/ 2147483647 h 72"/>
                <a:gd name="T76" fmla="*/ 2147483647 w 47"/>
                <a:gd name="T77" fmla="*/ 2147483647 h 72"/>
                <a:gd name="T78" fmla="*/ 2147483647 w 47"/>
                <a:gd name="T79" fmla="*/ 2147483647 h 72"/>
                <a:gd name="T80" fmla="*/ 2147483647 w 47"/>
                <a:gd name="T81" fmla="*/ 2147483647 h 72"/>
                <a:gd name="T82" fmla="*/ 2147483647 w 47"/>
                <a:gd name="T83" fmla="*/ 2147483647 h 72"/>
                <a:gd name="T84" fmla="*/ 2147483647 w 47"/>
                <a:gd name="T85" fmla="*/ 2147483647 h 72"/>
                <a:gd name="T86" fmla="*/ 2147483647 w 47"/>
                <a:gd name="T87" fmla="*/ 2147483647 h 72"/>
                <a:gd name="T88" fmla="*/ 0 w 47"/>
                <a:gd name="T89" fmla="*/ 2147483647 h 72"/>
                <a:gd name="T90" fmla="*/ 0 w 47"/>
                <a:gd name="T91" fmla="*/ 2147483647 h 72"/>
                <a:gd name="T92" fmla="*/ 2147483647 w 47"/>
                <a:gd name="T93" fmla="*/ 2147483647 h 72"/>
                <a:gd name="T94" fmla="*/ 2147483647 w 47"/>
                <a:gd name="T95" fmla="*/ 2147483647 h 72"/>
                <a:gd name="T96" fmla="*/ 2147483647 w 47"/>
                <a:gd name="T97" fmla="*/ 2147483647 h 72"/>
                <a:gd name="T98" fmla="*/ 2147483647 w 47"/>
                <a:gd name="T99" fmla="*/ 2147483647 h 72"/>
                <a:gd name="T100" fmla="*/ 2147483647 w 47"/>
                <a:gd name="T101" fmla="*/ 2147483647 h 72"/>
                <a:gd name="T102" fmla="*/ 2147483647 w 47"/>
                <a:gd name="T103" fmla="*/ 0 h 72"/>
                <a:gd name="T104" fmla="*/ 2147483647 w 47"/>
                <a:gd name="T105" fmla="*/ 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2">
                  <a:moveTo>
                    <a:pt x="23" y="8"/>
                  </a:moveTo>
                  <a:lnTo>
                    <a:pt x="19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2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7" y="64"/>
                  </a:lnTo>
                  <a:lnTo>
                    <a:pt x="29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3" y="2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4" y="20"/>
                  </a:lnTo>
                  <a:lnTo>
                    <a:pt x="45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5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39" y="65"/>
                  </a:lnTo>
                  <a:lnTo>
                    <a:pt x="36" y="69"/>
                  </a:lnTo>
                  <a:lnTo>
                    <a:pt x="32" y="71"/>
                  </a:lnTo>
                  <a:lnTo>
                    <a:pt x="28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72" name="Freeform 1021"/>
            <p:cNvSpPr>
              <a:spLocks/>
            </p:cNvSpPr>
            <p:nvPr/>
          </p:nvSpPr>
          <p:spPr bwMode="auto">
            <a:xfrm>
              <a:off x="995363" y="1489075"/>
              <a:ext cx="39688" cy="114300"/>
            </a:xfrm>
            <a:custGeom>
              <a:avLst/>
              <a:gdLst>
                <a:gd name="T0" fmla="*/ 2147483647 w 25"/>
                <a:gd name="T1" fmla="*/ 0 h 72"/>
                <a:gd name="T2" fmla="*/ 2147483647 w 25"/>
                <a:gd name="T3" fmla="*/ 0 h 72"/>
                <a:gd name="T4" fmla="*/ 2147483647 w 25"/>
                <a:gd name="T5" fmla="*/ 2147483647 h 72"/>
                <a:gd name="T6" fmla="*/ 2147483647 w 25"/>
                <a:gd name="T7" fmla="*/ 2147483647 h 72"/>
                <a:gd name="T8" fmla="*/ 2147483647 w 25"/>
                <a:gd name="T9" fmla="*/ 2147483647 h 72"/>
                <a:gd name="T10" fmla="*/ 2147483647 w 25"/>
                <a:gd name="T11" fmla="*/ 2147483647 h 72"/>
                <a:gd name="T12" fmla="*/ 2147483647 w 25"/>
                <a:gd name="T13" fmla="*/ 2147483647 h 72"/>
                <a:gd name="T14" fmla="*/ 2147483647 w 25"/>
                <a:gd name="T15" fmla="*/ 2147483647 h 72"/>
                <a:gd name="T16" fmla="*/ 0 w 25"/>
                <a:gd name="T17" fmla="*/ 2147483647 h 72"/>
                <a:gd name="T18" fmla="*/ 0 w 25"/>
                <a:gd name="T19" fmla="*/ 2147483647 h 72"/>
                <a:gd name="T20" fmla="*/ 2147483647 w 25"/>
                <a:gd name="T21" fmla="*/ 2147483647 h 72"/>
                <a:gd name="T22" fmla="*/ 2147483647 w 25"/>
                <a:gd name="T23" fmla="*/ 2147483647 h 72"/>
                <a:gd name="T24" fmla="*/ 2147483647 w 25"/>
                <a:gd name="T25" fmla="*/ 2147483647 h 72"/>
                <a:gd name="T26" fmla="*/ 2147483647 w 25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72">
                  <a:moveTo>
                    <a:pt x="20" y="0"/>
                  </a:moveTo>
                  <a:lnTo>
                    <a:pt x="25" y="0"/>
                  </a:lnTo>
                  <a:lnTo>
                    <a:pt x="25" y="72"/>
                  </a:lnTo>
                  <a:lnTo>
                    <a:pt x="16" y="72"/>
                  </a:lnTo>
                  <a:lnTo>
                    <a:pt x="16" y="16"/>
                  </a:lnTo>
                  <a:lnTo>
                    <a:pt x="13" y="19"/>
                  </a:lnTo>
                  <a:lnTo>
                    <a:pt x="8" y="21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73" name="Freeform 1022"/>
            <p:cNvSpPr>
              <a:spLocks noEditPoints="1"/>
            </p:cNvSpPr>
            <p:nvPr/>
          </p:nvSpPr>
          <p:spPr bwMode="auto">
            <a:xfrm>
              <a:off x="865188" y="2122488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2147483647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21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0" y="23"/>
                  </a:lnTo>
                  <a:lnTo>
                    <a:pt x="10" y="37"/>
                  </a:lnTo>
                  <a:lnTo>
                    <a:pt x="10" y="52"/>
                  </a:lnTo>
                  <a:lnTo>
                    <a:pt x="14" y="60"/>
                  </a:lnTo>
                  <a:lnTo>
                    <a:pt x="17" y="63"/>
                  </a:lnTo>
                  <a:lnTo>
                    <a:pt x="21" y="65"/>
                  </a:lnTo>
                  <a:lnTo>
                    <a:pt x="24" y="65"/>
                  </a:lnTo>
                  <a:lnTo>
                    <a:pt x="27" y="65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6" y="52"/>
                  </a:lnTo>
                  <a:lnTo>
                    <a:pt x="38" y="37"/>
                  </a:lnTo>
                  <a:lnTo>
                    <a:pt x="36" y="23"/>
                  </a:lnTo>
                  <a:lnTo>
                    <a:pt x="34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1" y="9"/>
                  </a:lnTo>
                  <a:lnTo>
                    <a:pt x="43" y="15"/>
                  </a:lnTo>
                  <a:lnTo>
                    <a:pt x="46" y="21"/>
                  </a:lnTo>
                  <a:lnTo>
                    <a:pt x="47" y="25"/>
                  </a:lnTo>
                  <a:lnTo>
                    <a:pt x="47" y="31"/>
                  </a:lnTo>
                  <a:lnTo>
                    <a:pt x="47" y="37"/>
                  </a:lnTo>
                  <a:lnTo>
                    <a:pt x="47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3" y="72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2"/>
                  </a:lnTo>
                  <a:lnTo>
                    <a:pt x="10" y="70"/>
                  </a:lnTo>
                  <a:lnTo>
                    <a:pt x="8" y="66"/>
                  </a:lnTo>
                  <a:lnTo>
                    <a:pt x="2" y="55"/>
                  </a:lnTo>
                  <a:lnTo>
                    <a:pt x="0" y="37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74" name="Rectangle 1023"/>
            <p:cNvSpPr>
              <a:spLocks noChangeArrowheads="1"/>
            </p:cNvSpPr>
            <p:nvPr/>
          </p:nvSpPr>
          <p:spPr bwMode="auto">
            <a:xfrm>
              <a:off x="960438" y="2222500"/>
              <a:ext cx="1746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>
                <a:solidFill>
                  <a:srgbClr val="FF3300"/>
                </a:solidFill>
              </a:endParaRPr>
            </a:p>
          </p:txBody>
        </p:sp>
        <p:sp>
          <p:nvSpPr>
            <p:cNvPr id="8175" name="Freeform 1024"/>
            <p:cNvSpPr>
              <a:spLocks/>
            </p:cNvSpPr>
            <p:nvPr/>
          </p:nvSpPr>
          <p:spPr bwMode="auto">
            <a:xfrm>
              <a:off x="1008063" y="2122488"/>
              <a:ext cx="41275" cy="114300"/>
            </a:xfrm>
            <a:custGeom>
              <a:avLst/>
              <a:gdLst>
                <a:gd name="T0" fmla="*/ 2147483647 w 26"/>
                <a:gd name="T1" fmla="*/ 0 h 72"/>
                <a:gd name="T2" fmla="*/ 2147483647 w 26"/>
                <a:gd name="T3" fmla="*/ 0 h 72"/>
                <a:gd name="T4" fmla="*/ 2147483647 w 26"/>
                <a:gd name="T5" fmla="*/ 2147483647 h 72"/>
                <a:gd name="T6" fmla="*/ 2147483647 w 26"/>
                <a:gd name="T7" fmla="*/ 2147483647 h 72"/>
                <a:gd name="T8" fmla="*/ 2147483647 w 26"/>
                <a:gd name="T9" fmla="*/ 2147483647 h 72"/>
                <a:gd name="T10" fmla="*/ 2147483647 w 26"/>
                <a:gd name="T11" fmla="*/ 2147483647 h 72"/>
                <a:gd name="T12" fmla="*/ 2147483647 w 26"/>
                <a:gd name="T13" fmla="*/ 2147483647 h 72"/>
                <a:gd name="T14" fmla="*/ 2147483647 w 26"/>
                <a:gd name="T15" fmla="*/ 2147483647 h 72"/>
                <a:gd name="T16" fmla="*/ 0 w 26"/>
                <a:gd name="T17" fmla="*/ 2147483647 h 72"/>
                <a:gd name="T18" fmla="*/ 0 w 26"/>
                <a:gd name="T19" fmla="*/ 2147483647 h 72"/>
                <a:gd name="T20" fmla="*/ 2147483647 w 26"/>
                <a:gd name="T21" fmla="*/ 2147483647 h 72"/>
                <a:gd name="T22" fmla="*/ 2147483647 w 26"/>
                <a:gd name="T23" fmla="*/ 2147483647 h 72"/>
                <a:gd name="T24" fmla="*/ 2147483647 w 26"/>
                <a:gd name="T25" fmla="*/ 2147483647 h 72"/>
                <a:gd name="T26" fmla="*/ 2147483647 w 26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6" y="72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76" name="Freeform 1025"/>
            <p:cNvSpPr>
              <a:spLocks noEditPoints="1"/>
            </p:cNvSpPr>
            <p:nvPr/>
          </p:nvSpPr>
          <p:spPr bwMode="auto">
            <a:xfrm>
              <a:off x="787400" y="2759075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0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0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19" y="9"/>
                  </a:lnTo>
                  <a:lnTo>
                    <a:pt x="16" y="10"/>
                  </a:lnTo>
                  <a:lnTo>
                    <a:pt x="12" y="13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6" y="64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6" y="50"/>
                  </a:lnTo>
                  <a:lnTo>
                    <a:pt x="36" y="36"/>
                  </a:lnTo>
                  <a:lnTo>
                    <a:pt x="36" y="23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3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6" y="68"/>
                  </a:lnTo>
                  <a:lnTo>
                    <a:pt x="32" y="71"/>
                  </a:lnTo>
                  <a:lnTo>
                    <a:pt x="27" y="72"/>
                  </a:lnTo>
                  <a:lnTo>
                    <a:pt x="23" y="73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1" y="5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77" name="Rectangle 1026"/>
            <p:cNvSpPr>
              <a:spLocks noChangeArrowheads="1"/>
            </p:cNvSpPr>
            <p:nvPr/>
          </p:nvSpPr>
          <p:spPr bwMode="auto">
            <a:xfrm>
              <a:off x="881063" y="2859088"/>
              <a:ext cx="1746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>
                <a:solidFill>
                  <a:srgbClr val="FF3300"/>
                </a:solidFill>
              </a:endParaRPr>
            </a:p>
          </p:txBody>
        </p:sp>
        <p:sp>
          <p:nvSpPr>
            <p:cNvPr id="8178" name="Freeform 1027"/>
            <p:cNvSpPr>
              <a:spLocks noEditPoints="1"/>
            </p:cNvSpPr>
            <p:nvPr/>
          </p:nvSpPr>
          <p:spPr bwMode="auto">
            <a:xfrm>
              <a:off x="919163" y="2759075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0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0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20" y="9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3" y="65"/>
                  </a:lnTo>
                  <a:lnTo>
                    <a:pt x="26" y="64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7" y="50"/>
                  </a:lnTo>
                  <a:lnTo>
                    <a:pt x="37" y="36"/>
                  </a:lnTo>
                  <a:lnTo>
                    <a:pt x="37" y="23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5" y="19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7" y="68"/>
                  </a:lnTo>
                  <a:lnTo>
                    <a:pt x="32" y="71"/>
                  </a:lnTo>
                  <a:lnTo>
                    <a:pt x="28" y="72"/>
                  </a:lnTo>
                  <a:lnTo>
                    <a:pt x="23" y="73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1" y="5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79" name="Freeform 1028"/>
            <p:cNvSpPr>
              <a:spLocks/>
            </p:cNvSpPr>
            <p:nvPr/>
          </p:nvSpPr>
          <p:spPr bwMode="auto">
            <a:xfrm>
              <a:off x="1016000" y="2759075"/>
              <a:ext cx="41275" cy="114300"/>
            </a:xfrm>
            <a:custGeom>
              <a:avLst/>
              <a:gdLst>
                <a:gd name="T0" fmla="*/ 2147483647 w 26"/>
                <a:gd name="T1" fmla="*/ 0 h 72"/>
                <a:gd name="T2" fmla="*/ 2147483647 w 26"/>
                <a:gd name="T3" fmla="*/ 0 h 72"/>
                <a:gd name="T4" fmla="*/ 2147483647 w 26"/>
                <a:gd name="T5" fmla="*/ 2147483647 h 72"/>
                <a:gd name="T6" fmla="*/ 2147483647 w 26"/>
                <a:gd name="T7" fmla="*/ 2147483647 h 72"/>
                <a:gd name="T8" fmla="*/ 2147483647 w 26"/>
                <a:gd name="T9" fmla="*/ 2147483647 h 72"/>
                <a:gd name="T10" fmla="*/ 2147483647 w 26"/>
                <a:gd name="T11" fmla="*/ 2147483647 h 72"/>
                <a:gd name="T12" fmla="*/ 2147483647 w 26"/>
                <a:gd name="T13" fmla="*/ 2147483647 h 72"/>
                <a:gd name="T14" fmla="*/ 2147483647 w 26"/>
                <a:gd name="T15" fmla="*/ 2147483647 h 72"/>
                <a:gd name="T16" fmla="*/ 0 w 26"/>
                <a:gd name="T17" fmla="*/ 2147483647 h 72"/>
                <a:gd name="T18" fmla="*/ 0 w 26"/>
                <a:gd name="T19" fmla="*/ 2147483647 h 72"/>
                <a:gd name="T20" fmla="*/ 2147483647 w 26"/>
                <a:gd name="T21" fmla="*/ 2147483647 h 72"/>
                <a:gd name="T22" fmla="*/ 2147483647 w 26"/>
                <a:gd name="T23" fmla="*/ 2147483647 h 72"/>
                <a:gd name="T24" fmla="*/ 2147483647 w 26"/>
                <a:gd name="T25" fmla="*/ 2147483647 h 72"/>
                <a:gd name="T26" fmla="*/ 2147483647 w 26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6"/>
                  </a:lnTo>
                  <a:lnTo>
                    <a:pt x="13" y="18"/>
                  </a:lnTo>
                  <a:lnTo>
                    <a:pt x="9" y="21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12" y="9"/>
                  </a:lnTo>
                  <a:lnTo>
                    <a:pt x="17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80" name="Freeform 1029"/>
            <p:cNvSpPr>
              <a:spLocks noEditPoints="1"/>
            </p:cNvSpPr>
            <p:nvPr/>
          </p:nvSpPr>
          <p:spPr bwMode="auto">
            <a:xfrm>
              <a:off x="708025" y="3392488"/>
              <a:ext cx="73025" cy="115888"/>
            </a:xfrm>
            <a:custGeom>
              <a:avLst/>
              <a:gdLst>
                <a:gd name="T0" fmla="*/ 2147483647 w 46"/>
                <a:gd name="T1" fmla="*/ 2147483647 h 73"/>
                <a:gd name="T2" fmla="*/ 2147483647 w 46"/>
                <a:gd name="T3" fmla="*/ 2147483647 h 73"/>
                <a:gd name="T4" fmla="*/ 2147483647 w 46"/>
                <a:gd name="T5" fmla="*/ 2147483647 h 73"/>
                <a:gd name="T6" fmla="*/ 2147483647 w 46"/>
                <a:gd name="T7" fmla="*/ 2147483647 h 73"/>
                <a:gd name="T8" fmla="*/ 2147483647 w 46"/>
                <a:gd name="T9" fmla="*/ 2147483647 h 73"/>
                <a:gd name="T10" fmla="*/ 2147483647 w 46"/>
                <a:gd name="T11" fmla="*/ 2147483647 h 73"/>
                <a:gd name="T12" fmla="*/ 2147483647 w 46"/>
                <a:gd name="T13" fmla="*/ 2147483647 h 73"/>
                <a:gd name="T14" fmla="*/ 2147483647 w 46"/>
                <a:gd name="T15" fmla="*/ 2147483647 h 73"/>
                <a:gd name="T16" fmla="*/ 2147483647 w 46"/>
                <a:gd name="T17" fmla="*/ 2147483647 h 73"/>
                <a:gd name="T18" fmla="*/ 2147483647 w 46"/>
                <a:gd name="T19" fmla="*/ 2147483647 h 73"/>
                <a:gd name="T20" fmla="*/ 2147483647 w 46"/>
                <a:gd name="T21" fmla="*/ 2147483647 h 73"/>
                <a:gd name="T22" fmla="*/ 2147483647 w 46"/>
                <a:gd name="T23" fmla="*/ 2147483647 h 73"/>
                <a:gd name="T24" fmla="*/ 2147483647 w 46"/>
                <a:gd name="T25" fmla="*/ 2147483647 h 73"/>
                <a:gd name="T26" fmla="*/ 2147483647 w 46"/>
                <a:gd name="T27" fmla="*/ 2147483647 h 73"/>
                <a:gd name="T28" fmla="*/ 2147483647 w 46"/>
                <a:gd name="T29" fmla="*/ 2147483647 h 73"/>
                <a:gd name="T30" fmla="*/ 2147483647 w 46"/>
                <a:gd name="T31" fmla="*/ 2147483647 h 73"/>
                <a:gd name="T32" fmla="*/ 2147483647 w 46"/>
                <a:gd name="T33" fmla="*/ 2147483647 h 73"/>
                <a:gd name="T34" fmla="*/ 2147483647 w 46"/>
                <a:gd name="T35" fmla="*/ 2147483647 h 73"/>
                <a:gd name="T36" fmla="*/ 2147483647 w 46"/>
                <a:gd name="T37" fmla="*/ 2147483647 h 73"/>
                <a:gd name="T38" fmla="*/ 2147483647 w 46"/>
                <a:gd name="T39" fmla="*/ 2147483647 h 73"/>
                <a:gd name="T40" fmla="*/ 2147483647 w 46"/>
                <a:gd name="T41" fmla="*/ 2147483647 h 73"/>
                <a:gd name="T42" fmla="*/ 2147483647 w 46"/>
                <a:gd name="T43" fmla="*/ 0 h 73"/>
                <a:gd name="T44" fmla="*/ 2147483647 w 46"/>
                <a:gd name="T45" fmla="*/ 2147483647 h 73"/>
                <a:gd name="T46" fmla="*/ 2147483647 w 46"/>
                <a:gd name="T47" fmla="*/ 2147483647 h 73"/>
                <a:gd name="T48" fmla="*/ 2147483647 w 46"/>
                <a:gd name="T49" fmla="*/ 2147483647 h 73"/>
                <a:gd name="T50" fmla="*/ 2147483647 w 46"/>
                <a:gd name="T51" fmla="*/ 2147483647 h 73"/>
                <a:gd name="T52" fmla="*/ 2147483647 w 46"/>
                <a:gd name="T53" fmla="*/ 2147483647 h 73"/>
                <a:gd name="T54" fmla="*/ 2147483647 w 46"/>
                <a:gd name="T55" fmla="*/ 2147483647 h 73"/>
                <a:gd name="T56" fmla="*/ 2147483647 w 46"/>
                <a:gd name="T57" fmla="*/ 2147483647 h 73"/>
                <a:gd name="T58" fmla="*/ 2147483647 w 46"/>
                <a:gd name="T59" fmla="*/ 2147483647 h 73"/>
                <a:gd name="T60" fmla="*/ 2147483647 w 46"/>
                <a:gd name="T61" fmla="*/ 2147483647 h 73"/>
                <a:gd name="T62" fmla="*/ 2147483647 w 46"/>
                <a:gd name="T63" fmla="*/ 2147483647 h 73"/>
                <a:gd name="T64" fmla="*/ 2147483647 w 46"/>
                <a:gd name="T65" fmla="*/ 2147483647 h 73"/>
                <a:gd name="T66" fmla="*/ 2147483647 w 46"/>
                <a:gd name="T67" fmla="*/ 2147483647 h 73"/>
                <a:gd name="T68" fmla="*/ 2147483647 w 46"/>
                <a:gd name="T69" fmla="*/ 2147483647 h 73"/>
                <a:gd name="T70" fmla="*/ 2147483647 w 46"/>
                <a:gd name="T71" fmla="*/ 2147483647 h 73"/>
                <a:gd name="T72" fmla="*/ 2147483647 w 46"/>
                <a:gd name="T73" fmla="*/ 2147483647 h 73"/>
                <a:gd name="T74" fmla="*/ 2147483647 w 46"/>
                <a:gd name="T75" fmla="*/ 2147483647 h 73"/>
                <a:gd name="T76" fmla="*/ 2147483647 w 46"/>
                <a:gd name="T77" fmla="*/ 2147483647 h 73"/>
                <a:gd name="T78" fmla="*/ 2147483647 w 46"/>
                <a:gd name="T79" fmla="*/ 2147483647 h 73"/>
                <a:gd name="T80" fmla="*/ 2147483647 w 46"/>
                <a:gd name="T81" fmla="*/ 2147483647 h 73"/>
                <a:gd name="T82" fmla="*/ 2147483647 w 46"/>
                <a:gd name="T83" fmla="*/ 2147483647 h 73"/>
                <a:gd name="T84" fmla="*/ 2147483647 w 46"/>
                <a:gd name="T85" fmla="*/ 2147483647 h 73"/>
                <a:gd name="T86" fmla="*/ 2147483647 w 46"/>
                <a:gd name="T87" fmla="*/ 2147483647 h 73"/>
                <a:gd name="T88" fmla="*/ 0 w 46"/>
                <a:gd name="T89" fmla="*/ 2147483647 h 73"/>
                <a:gd name="T90" fmla="*/ 0 w 46"/>
                <a:gd name="T91" fmla="*/ 2147483647 h 73"/>
                <a:gd name="T92" fmla="*/ 2147483647 w 46"/>
                <a:gd name="T93" fmla="*/ 2147483647 h 73"/>
                <a:gd name="T94" fmla="*/ 2147483647 w 46"/>
                <a:gd name="T95" fmla="*/ 2147483647 h 73"/>
                <a:gd name="T96" fmla="*/ 2147483647 w 46"/>
                <a:gd name="T97" fmla="*/ 2147483647 h 73"/>
                <a:gd name="T98" fmla="*/ 2147483647 w 46"/>
                <a:gd name="T99" fmla="*/ 2147483647 h 73"/>
                <a:gd name="T100" fmla="*/ 2147483647 w 46"/>
                <a:gd name="T101" fmla="*/ 2147483647 h 73"/>
                <a:gd name="T102" fmla="*/ 2147483647 w 46"/>
                <a:gd name="T103" fmla="*/ 2147483647 h 73"/>
                <a:gd name="T104" fmla="*/ 2147483647 w 46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" h="73">
                  <a:moveTo>
                    <a:pt x="23" y="9"/>
                  </a:moveTo>
                  <a:lnTo>
                    <a:pt x="19" y="9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0" y="23"/>
                  </a:lnTo>
                  <a:lnTo>
                    <a:pt x="9" y="37"/>
                  </a:lnTo>
                  <a:lnTo>
                    <a:pt x="10" y="52"/>
                  </a:lnTo>
                  <a:lnTo>
                    <a:pt x="13" y="60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7" y="64"/>
                  </a:lnTo>
                  <a:lnTo>
                    <a:pt x="29" y="63"/>
                  </a:lnTo>
                  <a:lnTo>
                    <a:pt x="33" y="60"/>
                  </a:lnTo>
                  <a:lnTo>
                    <a:pt x="36" y="52"/>
                  </a:lnTo>
                  <a:lnTo>
                    <a:pt x="37" y="37"/>
                  </a:lnTo>
                  <a:lnTo>
                    <a:pt x="36" y="23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8" y="1"/>
                  </a:lnTo>
                  <a:lnTo>
                    <a:pt x="33" y="3"/>
                  </a:lnTo>
                  <a:lnTo>
                    <a:pt x="37" y="6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4" y="21"/>
                  </a:lnTo>
                  <a:lnTo>
                    <a:pt x="45" y="25"/>
                  </a:lnTo>
                  <a:lnTo>
                    <a:pt x="46" y="31"/>
                  </a:lnTo>
                  <a:lnTo>
                    <a:pt x="46" y="37"/>
                  </a:lnTo>
                  <a:lnTo>
                    <a:pt x="45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2" y="72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3" y="72"/>
                  </a:lnTo>
                  <a:lnTo>
                    <a:pt x="10" y="70"/>
                  </a:lnTo>
                  <a:lnTo>
                    <a:pt x="7" y="66"/>
                  </a:lnTo>
                  <a:lnTo>
                    <a:pt x="1" y="55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81" name="Rectangle 1030"/>
            <p:cNvSpPr>
              <a:spLocks noChangeArrowheads="1"/>
            </p:cNvSpPr>
            <p:nvPr/>
          </p:nvSpPr>
          <p:spPr bwMode="auto">
            <a:xfrm>
              <a:off x="803275" y="3492500"/>
              <a:ext cx="1428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>
                <a:solidFill>
                  <a:srgbClr val="FF3300"/>
                </a:solidFill>
              </a:endParaRPr>
            </a:p>
          </p:txBody>
        </p:sp>
        <p:sp>
          <p:nvSpPr>
            <p:cNvPr id="8182" name="Freeform 1031"/>
            <p:cNvSpPr>
              <a:spLocks noEditPoints="1"/>
            </p:cNvSpPr>
            <p:nvPr/>
          </p:nvSpPr>
          <p:spPr bwMode="auto">
            <a:xfrm>
              <a:off x="839788" y="3392488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23"/>
                  </a:lnTo>
                  <a:lnTo>
                    <a:pt x="9" y="37"/>
                  </a:lnTo>
                  <a:lnTo>
                    <a:pt x="10" y="52"/>
                  </a:lnTo>
                  <a:lnTo>
                    <a:pt x="14" y="60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7" y="64"/>
                  </a:lnTo>
                  <a:lnTo>
                    <a:pt x="31" y="63"/>
                  </a:lnTo>
                  <a:lnTo>
                    <a:pt x="33" y="60"/>
                  </a:lnTo>
                  <a:lnTo>
                    <a:pt x="37" y="52"/>
                  </a:lnTo>
                  <a:lnTo>
                    <a:pt x="38" y="37"/>
                  </a:lnTo>
                  <a:lnTo>
                    <a:pt x="37" y="23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4" y="21"/>
                  </a:lnTo>
                  <a:lnTo>
                    <a:pt x="46" y="25"/>
                  </a:lnTo>
                  <a:lnTo>
                    <a:pt x="47" y="31"/>
                  </a:lnTo>
                  <a:lnTo>
                    <a:pt x="47" y="37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7" y="70"/>
                  </a:lnTo>
                  <a:lnTo>
                    <a:pt x="32" y="72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7" y="66"/>
                  </a:lnTo>
                  <a:lnTo>
                    <a:pt x="1" y="55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83" name="Freeform 1032"/>
            <p:cNvSpPr>
              <a:spLocks noEditPoints="1"/>
            </p:cNvSpPr>
            <p:nvPr/>
          </p:nvSpPr>
          <p:spPr bwMode="auto">
            <a:xfrm>
              <a:off x="927100" y="3392488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2147483647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19" y="9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0" y="23"/>
                  </a:lnTo>
                  <a:lnTo>
                    <a:pt x="9" y="37"/>
                  </a:lnTo>
                  <a:lnTo>
                    <a:pt x="10" y="52"/>
                  </a:lnTo>
                  <a:lnTo>
                    <a:pt x="13" y="60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24" y="65"/>
                  </a:lnTo>
                  <a:lnTo>
                    <a:pt x="27" y="64"/>
                  </a:lnTo>
                  <a:lnTo>
                    <a:pt x="31" y="63"/>
                  </a:lnTo>
                  <a:lnTo>
                    <a:pt x="33" y="60"/>
                  </a:lnTo>
                  <a:lnTo>
                    <a:pt x="36" y="52"/>
                  </a:lnTo>
                  <a:lnTo>
                    <a:pt x="37" y="37"/>
                  </a:lnTo>
                  <a:lnTo>
                    <a:pt x="36" y="23"/>
                  </a:lnTo>
                  <a:lnTo>
                    <a:pt x="34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28" y="1"/>
                  </a:lnTo>
                  <a:lnTo>
                    <a:pt x="34" y="3"/>
                  </a:lnTo>
                  <a:lnTo>
                    <a:pt x="37" y="6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7" y="31"/>
                  </a:lnTo>
                  <a:lnTo>
                    <a:pt x="47" y="37"/>
                  </a:lnTo>
                  <a:lnTo>
                    <a:pt x="47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3" y="72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5" y="72"/>
                  </a:lnTo>
                  <a:lnTo>
                    <a:pt x="10" y="70"/>
                  </a:lnTo>
                  <a:lnTo>
                    <a:pt x="7" y="66"/>
                  </a:lnTo>
                  <a:lnTo>
                    <a:pt x="2" y="55"/>
                  </a:lnTo>
                  <a:lnTo>
                    <a:pt x="0" y="37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84" name="Freeform 1033"/>
            <p:cNvSpPr>
              <a:spLocks/>
            </p:cNvSpPr>
            <p:nvPr/>
          </p:nvSpPr>
          <p:spPr bwMode="auto">
            <a:xfrm>
              <a:off x="1023938" y="3392488"/>
              <a:ext cx="42863" cy="114300"/>
            </a:xfrm>
            <a:custGeom>
              <a:avLst/>
              <a:gdLst>
                <a:gd name="T0" fmla="*/ 2147483647 w 27"/>
                <a:gd name="T1" fmla="*/ 0 h 72"/>
                <a:gd name="T2" fmla="*/ 2147483647 w 27"/>
                <a:gd name="T3" fmla="*/ 0 h 72"/>
                <a:gd name="T4" fmla="*/ 2147483647 w 27"/>
                <a:gd name="T5" fmla="*/ 2147483647 h 72"/>
                <a:gd name="T6" fmla="*/ 2147483647 w 27"/>
                <a:gd name="T7" fmla="*/ 2147483647 h 72"/>
                <a:gd name="T8" fmla="*/ 2147483647 w 27"/>
                <a:gd name="T9" fmla="*/ 2147483647 h 72"/>
                <a:gd name="T10" fmla="*/ 2147483647 w 27"/>
                <a:gd name="T11" fmla="*/ 2147483647 h 72"/>
                <a:gd name="T12" fmla="*/ 2147483647 w 27"/>
                <a:gd name="T13" fmla="*/ 2147483647 h 72"/>
                <a:gd name="T14" fmla="*/ 2147483647 w 27"/>
                <a:gd name="T15" fmla="*/ 2147483647 h 72"/>
                <a:gd name="T16" fmla="*/ 0 w 27"/>
                <a:gd name="T17" fmla="*/ 2147483647 h 72"/>
                <a:gd name="T18" fmla="*/ 0 w 27"/>
                <a:gd name="T19" fmla="*/ 2147483647 h 72"/>
                <a:gd name="T20" fmla="*/ 2147483647 w 27"/>
                <a:gd name="T21" fmla="*/ 2147483647 h 72"/>
                <a:gd name="T22" fmla="*/ 2147483647 w 27"/>
                <a:gd name="T23" fmla="*/ 2147483647 h 72"/>
                <a:gd name="T24" fmla="*/ 2147483647 w 27"/>
                <a:gd name="T25" fmla="*/ 2147483647 h 72"/>
                <a:gd name="T26" fmla="*/ 2147483647 w 27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" h="72">
                  <a:moveTo>
                    <a:pt x="20" y="0"/>
                  </a:moveTo>
                  <a:lnTo>
                    <a:pt x="27" y="0"/>
                  </a:lnTo>
                  <a:lnTo>
                    <a:pt x="27" y="72"/>
                  </a:lnTo>
                  <a:lnTo>
                    <a:pt x="17" y="72"/>
                  </a:lnTo>
                  <a:lnTo>
                    <a:pt x="17" y="16"/>
                  </a:lnTo>
                  <a:lnTo>
                    <a:pt x="14" y="20"/>
                  </a:lnTo>
                  <a:lnTo>
                    <a:pt x="10" y="23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85" name="Freeform 1034"/>
            <p:cNvSpPr>
              <a:spLocks noEditPoints="1"/>
            </p:cNvSpPr>
            <p:nvPr/>
          </p:nvSpPr>
          <p:spPr bwMode="auto">
            <a:xfrm>
              <a:off x="628650" y="4029075"/>
              <a:ext cx="73025" cy="115888"/>
            </a:xfrm>
            <a:custGeom>
              <a:avLst/>
              <a:gdLst>
                <a:gd name="T0" fmla="*/ 2147483647 w 46"/>
                <a:gd name="T1" fmla="*/ 2147483647 h 73"/>
                <a:gd name="T2" fmla="*/ 2147483647 w 46"/>
                <a:gd name="T3" fmla="*/ 2147483647 h 73"/>
                <a:gd name="T4" fmla="*/ 2147483647 w 46"/>
                <a:gd name="T5" fmla="*/ 2147483647 h 73"/>
                <a:gd name="T6" fmla="*/ 2147483647 w 46"/>
                <a:gd name="T7" fmla="*/ 2147483647 h 73"/>
                <a:gd name="T8" fmla="*/ 2147483647 w 46"/>
                <a:gd name="T9" fmla="*/ 2147483647 h 73"/>
                <a:gd name="T10" fmla="*/ 2147483647 w 46"/>
                <a:gd name="T11" fmla="*/ 2147483647 h 73"/>
                <a:gd name="T12" fmla="*/ 2147483647 w 46"/>
                <a:gd name="T13" fmla="*/ 2147483647 h 73"/>
                <a:gd name="T14" fmla="*/ 2147483647 w 46"/>
                <a:gd name="T15" fmla="*/ 2147483647 h 73"/>
                <a:gd name="T16" fmla="*/ 2147483647 w 46"/>
                <a:gd name="T17" fmla="*/ 2147483647 h 73"/>
                <a:gd name="T18" fmla="*/ 2147483647 w 46"/>
                <a:gd name="T19" fmla="*/ 2147483647 h 73"/>
                <a:gd name="T20" fmla="*/ 2147483647 w 46"/>
                <a:gd name="T21" fmla="*/ 2147483647 h 73"/>
                <a:gd name="T22" fmla="*/ 2147483647 w 46"/>
                <a:gd name="T23" fmla="*/ 2147483647 h 73"/>
                <a:gd name="T24" fmla="*/ 2147483647 w 46"/>
                <a:gd name="T25" fmla="*/ 2147483647 h 73"/>
                <a:gd name="T26" fmla="*/ 2147483647 w 46"/>
                <a:gd name="T27" fmla="*/ 2147483647 h 73"/>
                <a:gd name="T28" fmla="*/ 2147483647 w 46"/>
                <a:gd name="T29" fmla="*/ 2147483647 h 73"/>
                <a:gd name="T30" fmla="*/ 2147483647 w 46"/>
                <a:gd name="T31" fmla="*/ 2147483647 h 73"/>
                <a:gd name="T32" fmla="*/ 2147483647 w 46"/>
                <a:gd name="T33" fmla="*/ 2147483647 h 73"/>
                <a:gd name="T34" fmla="*/ 2147483647 w 46"/>
                <a:gd name="T35" fmla="*/ 2147483647 h 73"/>
                <a:gd name="T36" fmla="*/ 2147483647 w 46"/>
                <a:gd name="T37" fmla="*/ 2147483647 h 73"/>
                <a:gd name="T38" fmla="*/ 2147483647 w 46"/>
                <a:gd name="T39" fmla="*/ 2147483647 h 73"/>
                <a:gd name="T40" fmla="*/ 2147483647 w 46"/>
                <a:gd name="T41" fmla="*/ 2147483647 h 73"/>
                <a:gd name="T42" fmla="*/ 2147483647 w 46"/>
                <a:gd name="T43" fmla="*/ 0 h 73"/>
                <a:gd name="T44" fmla="*/ 2147483647 w 46"/>
                <a:gd name="T45" fmla="*/ 0 h 73"/>
                <a:gd name="T46" fmla="*/ 2147483647 w 46"/>
                <a:gd name="T47" fmla="*/ 2147483647 h 73"/>
                <a:gd name="T48" fmla="*/ 2147483647 w 46"/>
                <a:gd name="T49" fmla="*/ 2147483647 h 73"/>
                <a:gd name="T50" fmla="*/ 2147483647 w 46"/>
                <a:gd name="T51" fmla="*/ 2147483647 h 73"/>
                <a:gd name="T52" fmla="*/ 2147483647 w 46"/>
                <a:gd name="T53" fmla="*/ 2147483647 h 73"/>
                <a:gd name="T54" fmla="*/ 2147483647 w 46"/>
                <a:gd name="T55" fmla="*/ 2147483647 h 73"/>
                <a:gd name="T56" fmla="*/ 2147483647 w 46"/>
                <a:gd name="T57" fmla="*/ 2147483647 h 73"/>
                <a:gd name="T58" fmla="*/ 2147483647 w 46"/>
                <a:gd name="T59" fmla="*/ 2147483647 h 73"/>
                <a:gd name="T60" fmla="*/ 2147483647 w 46"/>
                <a:gd name="T61" fmla="*/ 2147483647 h 73"/>
                <a:gd name="T62" fmla="*/ 2147483647 w 46"/>
                <a:gd name="T63" fmla="*/ 2147483647 h 73"/>
                <a:gd name="T64" fmla="*/ 2147483647 w 46"/>
                <a:gd name="T65" fmla="*/ 2147483647 h 73"/>
                <a:gd name="T66" fmla="*/ 2147483647 w 46"/>
                <a:gd name="T67" fmla="*/ 2147483647 h 73"/>
                <a:gd name="T68" fmla="*/ 2147483647 w 46"/>
                <a:gd name="T69" fmla="*/ 2147483647 h 73"/>
                <a:gd name="T70" fmla="*/ 2147483647 w 46"/>
                <a:gd name="T71" fmla="*/ 2147483647 h 73"/>
                <a:gd name="T72" fmla="*/ 2147483647 w 46"/>
                <a:gd name="T73" fmla="*/ 2147483647 h 73"/>
                <a:gd name="T74" fmla="*/ 2147483647 w 46"/>
                <a:gd name="T75" fmla="*/ 2147483647 h 73"/>
                <a:gd name="T76" fmla="*/ 2147483647 w 46"/>
                <a:gd name="T77" fmla="*/ 2147483647 h 73"/>
                <a:gd name="T78" fmla="*/ 2147483647 w 46"/>
                <a:gd name="T79" fmla="*/ 2147483647 h 73"/>
                <a:gd name="T80" fmla="*/ 2147483647 w 46"/>
                <a:gd name="T81" fmla="*/ 2147483647 h 73"/>
                <a:gd name="T82" fmla="*/ 2147483647 w 46"/>
                <a:gd name="T83" fmla="*/ 2147483647 h 73"/>
                <a:gd name="T84" fmla="*/ 2147483647 w 46"/>
                <a:gd name="T85" fmla="*/ 2147483647 h 73"/>
                <a:gd name="T86" fmla="*/ 2147483647 w 46"/>
                <a:gd name="T87" fmla="*/ 2147483647 h 73"/>
                <a:gd name="T88" fmla="*/ 0 w 46"/>
                <a:gd name="T89" fmla="*/ 2147483647 h 73"/>
                <a:gd name="T90" fmla="*/ 2147483647 w 46"/>
                <a:gd name="T91" fmla="*/ 2147483647 h 73"/>
                <a:gd name="T92" fmla="*/ 2147483647 w 46"/>
                <a:gd name="T93" fmla="*/ 2147483647 h 73"/>
                <a:gd name="T94" fmla="*/ 2147483647 w 46"/>
                <a:gd name="T95" fmla="*/ 2147483647 h 73"/>
                <a:gd name="T96" fmla="*/ 2147483647 w 46"/>
                <a:gd name="T97" fmla="*/ 2147483647 h 73"/>
                <a:gd name="T98" fmla="*/ 2147483647 w 46"/>
                <a:gd name="T99" fmla="*/ 2147483647 h 73"/>
                <a:gd name="T100" fmla="*/ 2147483647 w 46"/>
                <a:gd name="T101" fmla="*/ 2147483647 h 73"/>
                <a:gd name="T102" fmla="*/ 2147483647 w 46"/>
                <a:gd name="T103" fmla="*/ 0 h 73"/>
                <a:gd name="T104" fmla="*/ 2147483647 w 46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" h="73">
                  <a:moveTo>
                    <a:pt x="22" y="8"/>
                  </a:moveTo>
                  <a:lnTo>
                    <a:pt x="19" y="9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3" y="59"/>
                  </a:lnTo>
                  <a:lnTo>
                    <a:pt x="15" y="61"/>
                  </a:lnTo>
                  <a:lnTo>
                    <a:pt x="19" y="64"/>
                  </a:lnTo>
                  <a:lnTo>
                    <a:pt x="22" y="64"/>
                  </a:lnTo>
                  <a:lnTo>
                    <a:pt x="27" y="64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1"/>
                  </a:lnTo>
                  <a:lnTo>
                    <a:pt x="33" y="14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2" y="8"/>
                  </a:lnTo>
                  <a:close/>
                  <a:moveTo>
                    <a:pt x="22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7" y="4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4"/>
                  </a:lnTo>
                  <a:lnTo>
                    <a:pt x="46" y="29"/>
                  </a:lnTo>
                  <a:lnTo>
                    <a:pt x="46" y="36"/>
                  </a:lnTo>
                  <a:lnTo>
                    <a:pt x="45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2" y="73"/>
                  </a:lnTo>
                  <a:lnTo>
                    <a:pt x="18" y="72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6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86" name="Rectangle 1035"/>
            <p:cNvSpPr>
              <a:spLocks noChangeArrowheads="1"/>
            </p:cNvSpPr>
            <p:nvPr/>
          </p:nvSpPr>
          <p:spPr bwMode="auto">
            <a:xfrm>
              <a:off x="723900" y="4129088"/>
              <a:ext cx="1428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>
                <a:solidFill>
                  <a:srgbClr val="FF3300"/>
                </a:solidFill>
              </a:endParaRPr>
            </a:p>
          </p:txBody>
        </p:sp>
        <p:sp>
          <p:nvSpPr>
            <p:cNvPr id="8187" name="Freeform 1036"/>
            <p:cNvSpPr>
              <a:spLocks noEditPoints="1"/>
            </p:cNvSpPr>
            <p:nvPr/>
          </p:nvSpPr>
          <p:spPr bwMode="auto">
            <a:xfrm>
              <a:off x="760413" y="4029075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0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2147483647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0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19" y="9"/>
                  </a:lnTo>
                  <a:lnTo>
                    <a:pt x="16" y="10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7" y="64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1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7" y="4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4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5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40" y="66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3" y="73"/>
                  </a:lnTo>
                  <a:lnTo>
                    <a:pt x="18" y="72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88" name="Freeform 1037"/>
            <p:cNvSpPr>
              <a:spLocks noEditPoints="1"/>
            </p:cNvSpPr>
            <p:nvPr/>
          </p:nvSpPr>
          <p:spPr bwMode="auto">
            <a:xfrm>
              <a:off x="847725" y="4029075"/>
              <a:ext cx="73025" cy="115888"/>
            </a:xfrm>
            <a:custGeom>
              <a:avLst/>
              <a:gdLst>
                <a:gd name="T0" fmla="*/ 2147483647 w 46"/>
                <a:gd name="T1" fmla="*/ 2147483647 h 73"/>
                <a:gd name="T2" fmla="*/ 2147483647 w 46"/>
                <a:gd name="T3" fmla="*/ 2147483647 h 73"/>
                <a:gd name="T4" fmla="*/ 2147483647 w 46"/>
                <a:gd name="T5" fmla="*/ 2147483647 h 73"/>
                <a:gd name="T6" fmla="*/ 2147483647 w 46"/>
                <a:gd name="T7" fmla="*/ 2147483647 h 73"/>
                <a:gd name="T8" fmla="*/ 2147483647 w 46"/>
                <a:gd name="T9" fmla="*/ 2147483647 h 73"/>
                <a:gd name="T10" fmla="*/ 2147483647 w 46"/>
                <a:gd name="T11" fmla="*/ 2147483647 h 73"/>
                <a:gd name="T12" fmla="*/ 2147483647 w 46"/>
                <a:gd name="T13" fmla="*/ 2147483647 h 73"/>
                <a:gd name="T14" fmla="*/ 2147483647 w 46"/>
                <a:gd name="T15" fmla="*/ 2147483647 h 73"/>
                <a:gd name="T16" fmla="*/ 2147483647 w 46"/>
                <a:gd name="T17" fmla="*/ 2147483647 h 73"/>
                <a:gd name="T18" fmla="*/ 2147483647 w 46"/>
                <a:gd name="T19" fmla="*/ 2147483647 h 73"/>
                <a:gd name="T20" fmla="*/ 2147483647 w 46"/>
                <a:gd name="T21" fmla="*/ 2147483647 h 73"/>
                <a:gd name="T22" fmla="*/ 2147483647 w 46"/>
                <a:gd name="T23" fmla="*/ 2147483647 h 73"/>
                <a:gd name="T24" fmla="*/ 2147483647 w 46"/>
                <a:gd name="T25" fmla="*/ 2147483647 h 73"/>
                <a:gd name="T26" fmla="*/ 2147483647 w 46"/>
                <a:gd name="T27" fmla="*/ 2147483647 h 73"/>
                <a:gd name="T28" fmla="*/ 2147483647 w 46"/>
                <a:gd name="T29" fmla="*/ 2147483647 h 73"/>
                <a:gd name="T30" fmla="*/ 2147483647 w 46"/>
                <a:gd name="T31" fmla="*/ 2147483647 h 73"/>
                <a:gd name="T32" fmla="*/ 2147483647 w 46"/>
                <a:gd name="T33" fmla="*/ 2147483647 h 73"/>
                <a:gd name="T34" fmla="*/ 2147483647 w 46"/>
                <a:gd name="T35" fmla="*/ 2147483647 h 73"/>
                <a:gd name="T36" fmla="*/ 2147483647 w 46"/>
                <a:gd name="T37" fmla="*/ 2147483647 h 73"/>
                <a:gd name="T38" fmla="*/ 2147483647 w 46"/>
                <a:gd name="T39" fmla="*/ 2147483647 h 73"/>
                <a:gd name="T40" fmla="*/ 2147483647 w 46"/>
                <a:gd name="T41" fmla="*/ 2147483647 h 73"/>
                <a:gd name="T42" fmla="*/ 2147483647 w 46"/>
                <a:gd name="T43" fmla="*/ 0 h 73"/>
                <a:gd name="T44" fmla="*/ 2147483647 w 46"/>
                <a:gd name="T45" fmla="*/ 0 h 73"/>
                <a:gd name="T46" fmla="*/ 2147483647 w 46"/>
                <a:gd name="T47" fmla="*/ 2147483647 h 73"/>
                <a:gd name="T48" fmla="*/ 2147483647 w 46"/>
                <a:gd name="T49" fmla="*/ 2147483647 h 73"/>
                <a:gd name="T50" fmla="*/ 2147483647 w 46"/>
                <a:gd name="T51" fmla="*/ 2147483647 h 73"/>
                <a:gd name="T52" fmla="*/ 2147483647 w 46"/>
                <a:gd name="T53" fmla="*/ 2147483647 h 73"/>
                <a:gd name="T54" fmla="*/ 2147483647 w 46"/>
                <a:gd name="T55" fmla="*/ 2147483647 h 73"/>
                <a:gd name="T56" fmla="*/ 2147483647 w 46"/>
                <a:gd name="T57" fmla="*/ 2147483647 h 73"/>
                <a:gd name="T58" fmla="*/ 2147483647 w 46"/>
                <a:gd name="T59" fmla="*/ 2147483647 h 73"/>
                <a:gd name="T60" fmla="*/ 2147483647 w 46"/>
                <a:gd name="T61" fmla="*/ 2147483647 h 73"/>
                <a:gd name="T62" fmla="*/ 2147483647 w 46"/>
                <a:gd name="T63" fmla="*/ 2147483647 h 73"/>
                <a:gd name="T64" fmla="*/ 2147483647 w 46"/>
                <a:gd name="T65" fmla="*/ 2147483647 h 73"/>
                <a:gd name="T66" fmla="*/ 2147483647 w 46"/>
                <a:gd name="T67" fmla="*/ 2147483647 h 73"/>
                <a:gd name="T68" fmla="*/ 2147483647 w 46"/>
                <a:gd name="T69" fmla="*/ 2147483647 h 73"/>
                <a:gd name="T70" fmla="*/ 2147483647 w 46"/>
                <a:gd name="T71" fmla="*/ 2147483647 h 73"/>
                <a:gd name="T72" fmla="*/ 2147483647 w 46"/>
                <a:gd name="T73" fmla="*/ 2147483647 h 73"/>
                <a:gd name="T74" fmla="*/ 2147483647 w 46"/>
                <a:gd name="T75" fmla="*/ 2147483647 h 73"/>
                <a:gd name="T76" fmla="*/ 2147483647 w 46"/>
                <a:gd name="T77" fmla="*/ 2147483647 h 73"/>
                <a:gd name="T78" fmla="*/ 2147483647 w 46"/>
                <a:gd name="T79" fmla="*/ 2147483647 h 73"/>
                <a:gd name="T80" fmla="*/ 2147483647 w 46"/>
                <a:gd name="T81" fmla="*/ 2147483647 h 73"/>
                <a:gd name="T82" fmla="*/ 2147483647 w 46"/>
                <a:gd name="T83" fmla="*/ 2147483647 h 73"/>
                <a:gd name="T84" fmla="*/ 2147483647 w 46"/>
                <a:gd name="T85" fmla="*/ 2147483647 h 73"/>
                <a:gd name="T86" fmla="*/ 2147483647 w 46"/>
                <a:gd name="T87" fmla="*/ 2147483647 h 73"/>
                <a:gd name="T88" fmla="*/ 0 w 46"/>
                <a:gd name="T89" fmla="*/ 2147483647 h 73"/>
                <a:gd name="T90" fmla="*/ 2147483647 w 46"/>
                <a:gd name="T91" fmla="*/ 2147483647 h 73"/>
                <a:gd name="T92" fmla="*/ 2147483647 w 46"/>
                <a:gd name="T93" fmla="*/ 2147483647 h 73"/>
                <a:gd name="T94" fmla="*/ 2147483647 w 46"/>
                <a:gd name="T95" fmla="*/ 2147483647 h 73"/>
                <a:gd name="T96" fmla="*/ 2147483647 w 46"/>
                <a:gd name="T97" fmla="*/ 2147483647 h 73"/>
                <a:gd name="T98" fmla="*/ 2147483647 w 46"/>
                <a:gd name="T99" fmla="*/ 2147483647 h 73"/>
                <a:gd name="T100" fmla="*/ 2147483647 w 46"/>
                <a:gd name="T101" fmla="*/ 2147483647 h 73"/>
                <a:gd name="T102" fmla="*/ 2147483647 w 46"/>
                <a:gd name="T103" fmla="*/ 0 h 73"/>
                <a:gd name="T104" fmla="*/ 2147483647 w 46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" h="73">
                  <a:moveTo>
                    <a:pt x="24" y="8"/>
                  </a:moveTo>
                  <a:lnTo>
                    <a:pt x="19" y="9"/>
                  </a:lnTo>
                  <a:lnTo>
                    <a:pt x="17" y="10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10" y="36"/>
                  </a:lnTo>
                  <a:lnTo>
                    <a:pt x="10" y="50"/>
                  </a:lnTo>
                  <a:lnTo>
                    <a:pt x="13" y="59"/>
                  </a:lnTo>
                  <a:lnTo>
                    <a:pt x="17" y="61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0" y="61"/>
                  </a:lnTo>
                  <a:lnTo>
                    <a:pt x="34" y="59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1"/>
                  </a:lnTo>
                  <a:lnTo>
                    <a:pt x="34" y="14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6" y="36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4" y="73"/>
                  </a:lnTo>
                  <a:lnTo>
                    <a:pt x="19" y="72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8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89" name="Freeform 1038"/>
            <p:cNvSpPr>
              <a:spLocks noEditPoints="1"/>
            </p:cNvSpPr>
            <p:nvPr/>
          </p:nvSpPr>
          <p:spPr bwMode="auto">
            <a:xfrm>
              <a:off x="935038" y="4029075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0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0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20" y="9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1" y="21"/>
                  </a:lnTo>
                  <a:lnTo>
                    <a:pt x="10" y="36"/>
                  </a:lnTo>
                  <a:lnTo>
                    <a:pt x="11" y="50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3" y="64"/>
                  </a:lnTo>
                  <a:lnTo>
                    <a:pt x="28" y="64"/>
                  </a:lnTo>
                  <a:lnTo>
                    <a:pt x="30" y="61"/>
                  </a:lnTo>
                  <a:lnTo>
                    <a:pt x="34" y="59"/>
                  </a:lnTo>
                  <a:lnTo>
                    <a:pt x="37" y="50"/>
                  </a:lnTo>
                  <a:lnTo>
                    <a:pt x="38" y="36"/>
                  </a:lnTo>
                  <a:lnTo>
                    <a:pt x="37" y="21"/>
                  </a:lnTo>
                  <a:lnTo>
                    <a:pt x="34" y="14"/>
                  </a:lnTo>
                  <a:lnTo>
                    <a:pt x="31" y="10"/>
                  </a:lnTo>
                  <a:lnTo>
                    <a:pt x="28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9"/>
                  </a:lnTo>
                  <a:lnTo>
                    <a:pt x="44" y="14"/>
                  </a:lnTo>
                  <a:lnTo>
                    <a:pt x="45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3" y="61"/>
                  </a:lnTo>
                  <a:lnTo>
                    <a:pt x="39" y="66"/>
                  </a:lnTo>
                  <a:lnTo>
                    <a:pt x="37" y="68"/>
                  </a:lnTo>
                  <a:lnTo>
                    <a:pt x="32" y="71"/>
                  </a:lnTo>
                  <a:lnTo>
                    <a:pt x="29" y="72"/>
                  </a:lnTo>
                  <a:lnTo>
                    <a:pt x="23" y="73"/>
                  </a:lnTo>
                  <a:lnTo>
                    <a:pt x="19" y="72"/>
                  </a:lnTo>
                  <a:lnTo>
                    <a:pt x="14" y="71"/>
                  </a:lnTo>
                  <a:lnTo>
                    <a:pt x="11" y="68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0" name="Freeform 1039"/>
            <p:cNvSpPr>
              <a:spLocks/>
            </p:cNvSpPr>
            <p:nvPr/>
          </p:nvSpPr>
          <p:spPr bwMode="auto">
            <a:xfrm>
              <a:off x="1033463" y="4029075"/>
              <a:ext cx="39688" cy="114300"/>
            </a:xfrm>
            <a:custGeom>
              <a:avLst/>
              <a:gdLst>
                <a:gd name="T0" fmla="*/ 2147483647 w 25"/>
                <a:gd name="T1" fmla="*/ 0 h 72"/>
                <a:gd name="T2" fmla="*/ 2147483647 w 25"/>
                <a:gd name="T3" fmla="*/ 0 h 72"/>
                <a:gd name="T4" fmla="*/ 2147483647 w 25"/>
                <a:gd name="T5" fmla="*/ 2147483647 h 72"/>
                <a:gd name="T6" fmla="*/ 2147483647 w 25"/>
                <a:gd name="T7" fmla="*/ 2147483647 h 72"/>
                <a:gd name="T8" fmla="*/ 2147483647 w 25"/>
                <a:gd name="T9" fmla="*/ 2147483647 h 72"/>
                <a:gd name="T10" fmla="*/ 2147483647 w 25"/>
                <a:gd name="T11" fmla="*/ 2147483647 h 72"/>
                <a:gd name="T12" fmla="*/ 2147483647 w 25"/>
                <a:gd name="T13" fmla="*/ 2147483647 h 72"/>
                <a:gd name="T14" fmla="*/ 2147483647 w 25"/>
                <a:gd name="T15" fmla="*/ 2147483647 h 72"/>
                <a:gd name="T16" fmla="*/ 0 w 25"/>
                <a:gd name="T17" fmla="*/ 2147483647 h 72"/>
                <a:gd name="T18" fmla="*/ 0 w 25"/>
                <a:gd name="T19" fmla="*/ 2147483647 h 72"/>
                <a:gd name="T20" fmla="*/ 2147483647 w 25"/>
                <a:gd name="T21" fmla="*/ 2147483647 h 72"/>
                <a:gd name="T22" fmla="*/ 2147483647 w 25"/>
                <a:gd name="T23" fmla="*/ 2147483647 h 72"/>
                <a:gd name="T24" fmla="*/ 2147483647 w 25"/>
                <a:gd name="T25" fmla="*/ 2147483647 h 72"/>
                <a:gd name="T26" fmla="*/ 2147483647 w 25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72">
                  <a:moveTo>
                    <a:pt x="19" y="0"/>
                  </a:moveTo>
                  <a:lnTo>
                    <a:pt x="25" y="0"/>
                  </a:lnTo>
                  <a:lnTo>
                    <a:pt x="25" y="72"/>
                  </a:lnTo>
                  <a:lnTo>
                    <a:pt x="16" y="72"/>
                  </a:lnTo>
                  <a:lnTo>
                    <a:pt x="16" y="16"/>
                  </a:lnTo>
                  <a:lnTo>
                    <a:pt x="13" y="18"/>
                  </a:lnTo>
                  <a:lnTo>
                    <a:pt x="8" y="21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6" y="14"/>
                  </a:lnTo>
                  <a:lnTo>
                    <a:pt x="11" y="9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1" name="Freeform 1040"/>
            <p:cNvSpPr>
              <a:spLocks/>
            </p:cNvSpPr>
            <p:nvPr/>
          </p:nvSpPr>
          <p:spPr bwMode="auto">
            <a:xfrm>
              <a:off x="915988" y="893763"/>
              <a:ext cx="41275" cy="112713"/>
            </a:xfrm>
            <a:custGeom>
              <a:avLst/>
              <a:gdLst>
                <a:gd name="T0" fmla="*/ 2147483647 w 26"/>
                <a:gd name="T1" fmla="*/ 0 h 71"/>
                <a:gd name="T2" fmla="*/ 2147483647 w 26"/>
                <a:gd name="T3" fmla="*/ 0 h 71"/>
                <a:gd name="T4" fmla="*/ 2147483647 w 26"/>
                <a:gd name="T5" fmla="*/ 2147483647 h 71"/>
                <a:gd name="T6" fmla="*/ 2147483647 w 26"/>
                <a:gd name="T7" fmla="*/ 2147483647 h 71"/>
                <a:gd name="T8" fmla="*/ 2147483647 w 26"/>
                <a:gd name="T9" fmla="*/ 2147483647 h 71"/>
                <a:gd name="T10" fmla="*/ 2147483647 w 26"/>
                <a:gd name="T11" fmla="*/ 2147483647 h 71"/>
                <a:gd name="T12" fmla="*/ 2147483647 w 26"/>
                <a:gd name="T13" fmla="*/ 2147483647 h 71"/>
                <a:gd name="T14" fmla="*/ 2147483647 w 26"/>
                <a:gd name="T15" fmla="*/ 2147483647 h 71"/>
                <a:gd name="T16" fmla="*/ 0 w 26"/>
                <a:gd name="T17" fmla="*/ 2147483647 h 71"/>
                <a:gd name="T18" fmla="*/ 0 w 26"/>
                <a:gd name="T19" fmla="*/ 2147483647 h 71"/>
                <a:gd name="T20" fmla="*/ 2147483647 w 26"/>
                <a:gd name="T21" fmla="*/ 2147483647 h 71"/>
                <a:gd name="T22" fmla="*/ 2147483647 w 26"/>
                <a:gd name="T23" fmla="*/ 2147483647 h 71"/>
                <a:gd name="T24" fmla="*/ 2147483647 w 26"/>
                <a:gd name="T25" fmla="*/ 2147483647 h 71"/>
                <a:gd name="T26" fmla="*/ 2147483647 w 26"/>
                <a:gd name="T27" fmla="*/ 0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1">
                  <a:moveTo>
                    <a:pt x="19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6" y="71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8" y="22"/>
                  </a:lnTo>
                  <a:lnTo>
                    <a:pt x="3" y="24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17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2" name="Freeform 1041"/>
            <p:cNvSpPr>
              <a:spLocks noEditPoints="1"/>
            </p:cNvSpPr>
            <p:nvPr/>
          </p:nvSpPr>
          <p:spPr bwMode="auto">
            <a:xfrm>
              <a:off x="993775" y="893763"/>
              <a:ext cx="74613" cy="114300"/>
            </a:xfrm>
            <a:custGeom>
              <a:avLst/>
              <a:gdLst>
                <a:gd name="T0" fmla="*/ 2147483647 w 47"/>
                <a:gd name="T1" fmla="*/ 2147483647 h 72"/>
                <a:gd name="T2" fmla="*/ 2147483647 w 47"/>
                <a:gd name="T3" fmla="*/ 2147483647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2147483647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2147483647 w 47"/>
                <a:gd name="T21" fmla="*/ 2147483647 h 72"/>
                <a:gd name="T22" fmla="*/ 2147483647 w 47"/>
                <a:gd name="T23" fmla="*/ 2147483647 h 72"/>
                <a:gd name="T24" fmla="*/ 2147483647 w 47"/>
                <a:gd name="T25" fmla="*/ 2147483647 h 72"/>
                <a:gd name="T26" fmla="*/ 2147483647 w 47"/>
                <a:gd name="T27" fmla="*/ 2147483647 h 72"/>
                <a:gd name="T28" fmla="*/ 2147483647 w 47"/>
                <a:gd name="T29" fmla="*/ 2147483647 h 72"/>
                <a:gd name="T30" fmla="*/ 2147483647 w 47"/>
                <a:gd name="T31" fmla="*/ 2147483647 h 72"/>
                <a:gd name="T32" fmla="*/ 2147483647 w 47"/>
                <a:gd name="T33" fmla="*/ 2147483647 h 72"/>
                <a:gd name="T34" fmla="*/ 2147483647 w 47"/>
                <a:gd name="T35" fmla="*/ 2147483647 h 72"/>
                <a:gd name="T36" fmla="*/ 2147483647 w 47"/>
                <a:gd name="T37" fmla="*/ 2147483647 h 72"/>
                <a:gd name="T38" fmla="*/ 2147483647 w 47"/>
                <a:gd name="T39" fmla="*/ 2147483647 h 72"/>
                <a:gd name="T40" fmla="*/ 2147483647 w 47"/>
                <a:gd name="T41" fmla="*/ 2147483647 h 72"/>
                <a:gd name="T42" fmla="*/ 2147483647 w 47"/>
                <a:gd name="T43" fmla="*/ 0 h 72"/>
                <a:gd name="T44" fmla="*/ 2147483647 w 47"/>
                <a:gd name="T45" fmla="*/ 0 h 72"/>
                <a:gd name="T46" fmla="*/ 2147483647 w 47"/>
                <a:gd name="T47" fmla="*/ 2147483647 h 72"/>
                <a:gd name="T48" fmla="*/ 2147483647 w 47"/>
                <a:gd name="T49" fmla="*/ 2147483647 h 72"/>
                <a:gd name="T50" fmla="*/ 2147483647 w 47"/>
                <a:gd name="T51" fmla="*/ 2147483647 h 72"/>
                <a:gd name="T52" fmla="*/ 2147483647 w 47"/>
                <a:gd name="T53" fmla="*/ 2147483647 h 72"/>
                <a:gd name="T54" fmla="*/ 2147483647 w 47"/>
                <a:gd name="T55" fmla="*/ 2147483647 h 72"/>
                <a:gd name="T56" fmla="*/ 2147483647 w 47"/>
                <a:gd name="T57" fmla="*/ 2147483647 h 72"/>
                <a:gd name="T58" fmla="*/ 2147483647 w 47"/>
                <a:gd name="T59" fmla="*/ 2147483647 h 72"/>
                <a:gd name="T60" fmla="*/ 2147483647 w 47"/>
                <a:gd name="T61" fmla="*/ 2147483647 h 72"/>
                <a:gd name="T62" fmla="*/ 2147483647 w 47"/>
                <a:gd name="T63" fmla="*/ 2147483647 h 72"/>
                <a:gd name="T64" fmla="*/ 2147483647 w 47"/>
                <a:gd name="T65" fmla="*/ 2147483647 h 72"/>
                <a:gd name="T66" fmla="*/ 2147483647 w 47"/>
                <a:gd name="T67" fmla="*/ 2147483647 h 72"/>
                <a:gd name="T68" fmla="*/ 2147483647 w 47"/>
                <a:gd name="T69" fmla="*/ 2147483647 h 72"/>
                <a:gd name="T70" fmla="*/ 2147483647 w 47"/>
                <a:gd name="T71" fmla="*/ 2147483647 h 72"/>
                <a:gd name="T72" fmla="*/ 2147483647 w 47"/>
                <a:gd name="T73" fmla="*/ 2147483647 h 72"/>
                <a:gd name="T74" fmla="*/ 2147483647 w 47"/>
                <a:gd name="T75" fmla="*/ 2147483647 h 72"/>
                <a:gd name="T76" fmla="*/ 2147483647 w 47"/>
                <a:gd name="T77" fmla="*/ 2147483647 h 72"/>
                <a:gd name="T78" fmla="*/ 2147483647 w 47"/>
                <a:gd name="T79" fmla="*/ 2147483647 h 72"/>
                <a:gd name="T80" fmla="*/ 2147483647 w 47"/>
                <a:gd name="T81" fmla="*/ 2147483647 h 72"/>
                <a:gd name="T82" fmla="*/ 2147483647 w 47"/>
                <a:gd name="T83" fmla="*/ 2147483647 h 72"/>
                <a:gd name="T84" fmla="*/ 2147483647 w 47"/>
                <a:gd name="T85" fmla="*/ 2147483647 h 72"/>
                <a:gd name="T86" fmla="*/ 2147483647 w 47"/>
                <a:gd name="T87" fmla="*/ 2147483647 h 72"/>
                <a:gd name="T88" fmla="*/ 0 w 47"/>
                <a:gd name="T89" fmla="*/ 2147483647 h 72"/>
                <a:gd name="T90" fmla="*/ 0 w 47"/>
                <a:gd name="T91" fmla="*/ 2147483647 h 72"/>
                <a:gd name="T92" fmla="*/ 2147483647 w 47"/>
                <a:gd name="T93" fmla="*/ 2147483647 h 72"/>
                <a:gd name="T94" fmla="*/ 2147483647 w 47"/>
                <a:gd name="T95" fmla="*/ 2147483647 h 72"/>
                <a:gd name="T96" fmla="*/ 2147483647 w 47"/>
                <a:gd name="T97" fmla="*/ 2147483647 h 72"/>
                <a:gd name="T98" fmla="*/ 2147483647 w 47"/>
                <a:gd name="T99" fmla="*/ 2147483647 h 72"/>
                <a:gd name="T100" fmla="*/ 2147483647 w 47"/>
                <a:gd name="T101" fmla="*/ 2147483647 h 72"/>
                <a:gd name="T102" fmla="*/ 2147483647 w 47"/>
                <a:gd name="T103" fmla="*/ 0 h 72"/>
                <a:gd name="T104" fmla="*/ 2147483647 w 47"/>
                <a:gd name="T105" fmla="*/ 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2">
                  <a:moveTo>
                    <a:pt x="23" y="8"/>
                  </a:moveTo>
                  <a:lnTo>
                    <a:pt x="19" y="8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6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1" y="11"/>
                  </a:lnTo>
                  <a:lnTo>
                    <a:pt x="27" y="8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4" y="20"/>
                  </a:lnTo>
                  <a:lnTo>
                    <a:pt x="46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3" y="56"/>
                  </a:lnTo>
                  <a:lnTo>
                    <a:pt x="42" y="62"/>
                  </a:lnTo>
                  <a:lnTo>
                    <a:pt x="39" y="65"/>
                  </a:lnTo>
                  <a:lnTo>
                    <a:pt x="36" y="69"/>
                  </a:lnTo>
                  <a:lnTo>
                    <a:pt x="32" y="71"/>
                  </a:lnTo>
                  <a:lnTo>
                    <a:pt x="29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3" name="Freeform 1042"/>
            <p:cNvSpPr>
              <a:spLocks/>
            </p:cNvSpPr>
            <p:nvPr/>
          </p:nvSpPr>
          <p:spPr bwMode="auto">
            <a:xfrm>
              <a:off x="836613" y="260350"/>
              <a:ext cx="41275" cy="112713"/>
            </a:xfrm>
            <a:custGeom>
              <a:avLst/>
              <a:gdLst>
                <a:gd name="T0" fmla="*/ 2147483647 w 26"/>
                <a:gd name="T1" fmla="*/ 0 h 71"/>
                <a:gd name="T2" fmla="*/ 2147483647 w 26"/>
                <a:gd name="T3" fmla="*/ 0 h 71"/>
                <a:gd name="T4" fmla="*/ 2147483647 w 26"/>
                <a:gd name="T5" fmla="*/ 2147483647 h 71"/>
                <a:gd name="T6" fmla="*/ 2147483647 w 26"/>
                <a:gd name="T7" fmla="*/ 2147483647 h 71"/>
                <a:gd name="T8" fmla="*/ 2147483647 w 26"/>
                <a:gd name="T9" fmla="*/ 2147483647 h 71"/>
                <a:gd name="T10" fmla="*/ 2147483647 w 26"/>
                <a:gd name="T11" fmla="*/ 2147483647 h 71"/>
                <a:gd name="T12" fmla="*/ 2147483647 w 26"/>
                <a:gd name="T13" fmla="*/ 2147483647 h 71"/>
                <a:gd name="T14" fmla="*/ 2147483647 w 26"/>
                <a:gd name="T15" fmla="*/ 2147483647 h 71"/>
                <a:gd name="T16" fmla="*/ 0 w 26"/>
                <a:gd name="T17" fmla="*/ 2147483647 h 71"/>
                <a:gd name="T18" fmla="*/ 0 w 26"/>
                <a:gd name="T19" fmla="*/ 2147483647 h 71"/>
                <a:gd name="T20" fmla="*/ 2147483647 w 26"/>
                <a:gd name="T21" fmla="*/ 2147483647 h 71"/>
                <a:gd name="T22" fmla="*/ 2147483647 w 26"/>
                <a:gd name="T23" fmla="*/ 2147483647 h 71"/>
                <a:gd name="T24" fmla="*/ 2147483647 w 26"/>
                <a:gd name="T25" fmla="*/ 2147483647 h 71"/>
                <a:gd name="T26" fmla="*/ 2147483647 w 26"/>
                <a:gd name="T27" fmla="*/ 0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1">
                  <a:moveTo>
                    <a:pt x="19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7" y="71"/>
                  </a:lnTo>
                  <a:lnTo>
                    <a:pt x="17" y="15"/>
                  </a:lnTo>
                  <a:lnTo>
                    <a:pt x="12" y="18"/>
                  </a:lnTo>
                  <a:lnTo>
                    <a:pt x="9" y="21"/>
                  </a:lnTo>
                  <a:lnTo>
                    <a:pt x="4" y="24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7" y="13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4" name="Freeform 1043"/>
            <p:cNvSpPr>
              <a:spLocks noEditPoints="1"/>
            </p:cNvSpPr>
            <p:nvPr/>
          </p:nvSpPr>
          <p:spPr bwMode="auto">
            <a:xfrm>
              <a:off x="914400" y="260350"/>
              <a:ext cx="74613" cy="114300"/>
            </a:xfrm>
            <a:custGeom>
              <a:avLst/>
              <a:gdLst>
                <a:gd name="T0" fmla="*/ 2147483647 w 47"/>
                <a:gd name="T1" fmla="*/ 2147483647 h 72"/>
                <a:gd name="T2" fmla="*/ 2147483647 w 47"/>
                <a:gd name="T3" fmla="*/ 2147483647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2147483647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2147483647 w 47"/>
                <a:gd name="T21" fmla="*/ 2147483647 h 72"/>
                <a:gd name="T22" fmla="*/ 2147483647 w 47"/>
                <a:gd name="T23" fmla="*/ 2147483647 h 72"/>
                <a:gd name="T24" fmla="*/ 2147483647 w 47"/>
                <a:gd name="T25" fmla="*/ 2147483647 h 72"/>
                <a:gd name="T26" fmla="*/ 2147483647 w 47"/>
                <a:gd name="T27" fmla="*/ 2147483647 h 72"/>
                <a:gd name="T28" fmla="*/ 2147483647 w 47"/>
                <a:gd name="T29" fmla="*/ 2147483647 h 72"/>
                <a:gd name="T30" fmla="*/ 2147483647 w 47"/>
                <a:gd name="T31" fmla="*/ 2147483647 h 72"/>
                <a:gd name="T32" fmla="*/ 2147483647 w 47"/>
                <a:gd name="T33" fmla="*/ 2147483647 h 72"/>
                <a:gd name="T34" fmla="*/ 2147483647 w 47"/>
                <a:gd name="T35" fmla="*/ 2147483647 h 72"/>
                <a:gd name="T36" fmla="*/ 2147483647 w 47"/>
                <a:gd name="T37" fmla="*/ 2147483647 h 72"/>
                <a:gd name="T38" fmla="*/ 2147483647 w 47"/>
                <a:gd name="T39" fmla="*/ 2147483647 h 72"/>
                <a:gd name="T40" fmla="*/ 2147483647 w 47"/>
                <a:gd name="T41" fmla="*/ 2147483647 h 72"/>
                <a:gd name="T42" fmla="*/ 2147483647 w 47"/>
                <a:gd name="T43" fmla="*/ 0 h 72"/>
                <a:gd name="T44" fmla="*/ 2147483647 w 47"/>
                <a:gd name="T45" fmla="*/ 0 h 72"/>
                <a:gd name="T46" fmla="*/ 2147483647 w 47"/>
                <a:gd name="T47" fmla="*/ 2147483647 h 72"/>
                <a:gd name="T48" fmla="*/ 2147483647 w 47"/>
                <a:gd name="T49" fmla="*/ 2147483647 h 72"/>
                <a:gd name="T50" fmla="*/ 2147483647 w 47"/>
                <a:gd name="T51" fmla="*/ 2147483647 h 72"/>
                <a:gd name="T52" fmla="*/ 2147483647 w 47"/>
                <a:gd name="T53" fmla="*/ 2147483647 h 72"/>
                <a:gd name="T54" fmla="*/ 2147483647 w 47"/>
                <a:gd name="T55" fmla="*/ 2147483647 h 72"/>
                <a:gd name="T56" fmla="*/ 2147483647 w 47"/>
                <a:gd name="T57" fmla="*/ 2147483647 h 72"/>
                <a:gd name="T58" fmla="*/ 2147483647 w 47"/>
                <a:gd name="T59" fmla="*/ 2147483647 h 72"/>
                <a:gd name="T60" fmla="*/ 2147483647 w 47"/>
                <a:gd name="T61" fmla="*/ 2147483647 h 72"/>
                <a:gd name="T62" fmla="*/ 2147483647 w 47"/>
                <a:gd name="T63" fmla="*/ 2147483647 h 72"/>
                <a:gd name="T64" fmla="*/ 2147483647 w 47"/>
                <a:gd name="T65" fmla="*/ 2147483647 h 72"/>
                <a:gd name="T66" fmla="*/ 2147483647 w 47"/>
                <a:gd name="T67" fmla="*/ 2147483647 h 72"/>
                <a:gd name="T68" fmla="*/ 2147483647 w 47"/>
                <a:gd name="T69" fmla="*/ 2147483647 h 72"/>
                <a:gd name="T70" fmla="*/ 2147483647 w 47"/>
                <a:gd name="T71" fmla="*/ 2147483647 h 72"/>
                <a:gd name="T72" fmla="*/ 2147483647 w 47"/>
                <a:gd name="T73" fmla="*/ 2147483647 h 72"/>
                <a:gd name="T74" fmla="*/ 2147483647 w 47"/>
                <a:gd name="T75" fmla="*/ 2147483647 h 72"/>
                <a:gd name="T76" fmla="*/ 2147483647 w 47"/>
                <a:gd name="T77" fmla="*/ 2147483647 h 72"/>
                <a:gd name="T78" fmla="*/ 2147483647 w 47"/>
                <a:gd name="T79" fmla="*/ 2147483647 h 72"/>
                <a:gd name="T80" fmla="*/ 2147483647 w 47"/>
                <a:gd name="T81" fmla="*/ 2147483647 h 72"/>
                <a:gd name="T82" fmla="*/ 2147483647 w 47"/>
                <a:gd name="T83" fmla="*/ 2147483647 h 72"/>
                <a:gd name="T84" fmla="*/ 2147483647 w 47"/>
                <a:gd name="T85" fmla="*/ 2147483647 h 72"/>
                <a:gd name="T86" fmla="*/ 2147483647 w 47"/>
                <a:gd name="T87" fmla="*/ 2147483647 h 72"/>
                <a:gd name="T88" fmla="*/ 0 w 47"/>
                <a:gd name="T89" fmla="*/ 2147483647 h 72"/>
                <a:gd name="T90" fmla="*/ 0 w 47"/>
                <a:gd name="T91" fmla="*/ 2147483647 h 72"/>
                <a:gd name="T92" fmla="*/ 2147483647 w 47"/>
                <a:gd name="T93" fmla="*/ 2147483647 h 72"/>
                <a:gd name="T94" fmla="*/ 2147483647 w 47"/>
                <a:gd name="T95" fmla="*/ 2147483647 h 72"/>
                <a:gd name="T96" fmla="*/ 2147483647 w 47"/>
                <a:gd name="T97" fmla="*/ 2147483647 h 72"/>
                <a:gd name="T98" fmla="*/ 2147483647 w 47"/>
                <a:gd name="T99" fmla="*/ 2147483647 h 72"/>
                <a:gd name="T100" fmla="*/ 2147483647 w 47"/>
                <a:gd name="T101" fmla="*/ 2147483647 h 72"/>
                <a:gd name="T102" fmla="*/ 2147483647 w 47"/>
                <a:gd name="T103" fmla="*/ 0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7" h="72">
                  <a:moveTo>
                    <a:pt x="23" y="7"/>
                  </a:moveTo>
                  <a:lnTo>
                    <a:pt x="19" y="8"/>
                  </a:lnTo>
                  <a:lnTo>
                    <a:pt x="16" y="9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5"/>
                  </a:lnTo>
                  <a:lnTo>
                    <a:pt x="10" y="50"/>
                  </a:lnTo>
                  <a:lnTo>
                    <a:pt x="13" y="58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4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5"/>
                  </a:lnTo>
                  <a:lnTo>
                    <a:pt x="36" y="22"/>
                  </a:lnTo>
                  <a:lnTo>
                    <a:pt x="33" y="13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7"/>
                  </a:lnTo>
                  <a:close/>
                  <a:moveTo>
                    <a:pt x="17" y="0"/>
                  </a:moveTo>
                  <a:lnTo>
                    <a:pt x="29" y="0"/>
                  </a:lnTo>
                  <a:lnTo>
                    <a:pt x="33" y="1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3"/>
                  </a:lnTo>
                  <a:lnTo>
                    <a:pt x="44" y="18"/>
                  </a:lnTo>
                  <a:lnTo>
                    <a:pt x="45" y="23"/>
                  </a:lnTo>
                  <a:lnTo>
                    <a:pt x="47" y="29"/>
                  </a:lnTo>
                  <a:lnTo>
                    <a:pt x="47" y="35"/>
                  </a:lnTo>
                  <a:lnTo>
                    <a:pt x="45" y="47"/>
                  </a:lnTo>
                  <a:lnTo>
                    <a:pt x="44" y="56"/>
                  </a:lnTo>
                  <a:lnTo>
                    <a:pt x="42" y="60"/>
                  </a:lnTo>
                  <a:lnTo>
                    <a:pt x="40" y="65"/>
                  </a:lnTo>
                  <a:lnTo>
                    <a:pt x="36" y="67"/>
                  </a:lnTo>
                  <a:lnTo>
                    <a:pt x="33" y="70"/>
                  </a:lnTo>
                  <a:lnTo>
                    <a:pt x="28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3" y="70"/>
                  </a:lnTo>
                  <a:lnTo>
                    <a:pt x="10" y="68"/>
                  </a:lnTo>
                  <a:lnTo>
                    <a:pt x="7" y="65"/>
                  </a:lnTo>
                  <a:lnTo>
                    <a:pt x="1" y="52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5" name="Freeform 1044"/>
            <p:cNvSpPr>
              <a:spLocks noEditPoints="1"/>
            </p:cNvSpPr>
            <p:nvPr/>
          </p:nvSpPr>
          <p:spPr bwMode="auto">
            <a:xfrm>
              <a:off x="1001713" y="260350"/>
              <a:ext cx="73025" cy="114300"/>
            </a:xfrm>
            <a:custGeom>
              <a:avLst/>
              <a:gdLst>
                <a:gd name="T0" fmla="*/ 2147483647 w 46"/>
                <a:gd name="T1" fmla="*/ 2147483647 h 72"/>
                <a:gd name="T2" fmla="*/ 2147483647 w 46"/>
                <a:gd name="T3" fmla="*/ 2147483647 h 72"/>
                <a:gd name="T4" fmla="*/ 2147483647 w 46"/>
                <a:gd name="T5" fmla="*/ 2147483647 h 72"/>
                <a:gd name="T6" fmla="*/ 2147483647 w 46"/>
                <a:gd name="T7" fmla="*/ 2147483647 h 72"/>
                <a:gd name="T8" fmla="*/ 2147483647 w 46"/>
                <a:gd name="T9" fmla="*/ 2147483647 h 72"/>
                <a:gd name="T10" fmla="*/ 2147483647 w 46"/>
                <a:gd name="T11" fmla="*/ 2147483647 h 72"/>
                <a:gd name="T12" fmla="*/ 2147483647 w 46"/>
                <a:gd name="T13" fmla="*/ 2147483647 h 72"/>
                <a:gd name="T14" fmla="*/ 2147483647 w 46"/>
                <a:gd name="T15" fmla="*/ 2147483647 h 72"/>
                <a:gd name="T16" fmla="*/ 2147483647 w 46"/>
                <a:gd name="T17" fmla="*/ 2147483647 h 72"/>
                <a:gd name="T18" fmla="*/ 2147483647 w 46"/>
                <a:gd name="T19" fmla="*/ 2147483647 h 72"/>
                <a:gd name="T20" fmla="*/ 2147483647 w 46"/>
                <a:gd name="T21" fmla="*/ 2147483647 h 72"/>
                <a:gd name="T22" fmla="*/ 2147483647 w 46"/>
                <a:gd name="T23" fmla="*/ 2147483647 h 72"/>
                <a:gd name="T24" fmla="*/ 2147483647 w 46"/>
                <a:gd name="T25" fmla="*/ 2147483647 h 72"/>
                <a:gd name="T26" fmla="*/ 2147483647 w 46"/>
                <a:gd name="T27" fmla="*/ 2147483647 h 72"/>
                <a:gd name="T28" fmla="*/ 2147483647 w 46"/>
                <a:gd name="T29" fmla="*/ 2147483647 h 72"/>
                <a:gd name="T30" fmla="*/ 2147483647 w 46"/>
                <a:gd name="T31" fmla="*/ 2147483647 h 72"/>
                <a:gd name="T32" fmla="*/ 2147483647 w 46"/>
                <a:gd name="T33" fmla="*/ 2147483647 h 72"/>
                <a:gd name="T34" fmla="*/ 2147483647 w 46"/>
                <a:gd name="T35" fmla="*/ 2147483647 h 72"/>
                <a:gd name="T36" fmla="*/ 2147483647 w 46"/>
                <a:gd name="T37" fmla="*/ 2147483647 h 72"/>
                <a:gd name="T38" fmla="*/ 2147483647 w 46"/>
                <a:gd name="T39" fmla="*/ 2147483647 h 72"/>
                <a:gd name="T40" fmla="*/ 2147483647 w 46"/>
                <a:gd name="T41" fmla="*/ 2147483647 h 72"/>
                <a:gd name="T42" fmla="*/ 2147483647 w 46"/>
                <a:gd name="T43" fmla="*/ 0 h 72"/>
                <a:gd name="T44" fmla="*/ 2147483647 w 46"/>
                <a:gd name="T45" fmla="*/ 0 h 72"/>
                <a:gd name="T46" fmla="*/ 2147483647 w 46"/>
                <a:gd name="T47" fmla="*/ 2147483647 h 72"/>
                <a:gd name="T48" fmla="*/ 2147483647 w 46"/>
                <a:gd name="T49" fmla="*/ 2147483647 h 72"/>
                <a:gd name="T50" fmla="*/ 2147483647 w 46"/>
                <a:gd name="T51" fmla="*/ 2147483647 h 72"/>
                <a:gd name="T52" fmla="*/ 2147483647 w 46"/>
                <a:gd name="T53" fmla="*/ 2147483647 h 72"/>
                <a:gd name="T54" fmla="*/ 2147483647 w 46"/>
                <a:gd name="T55" fmla="*/ 2147483647 h 72"/>
                <a:gd name="T56" fmla="*/ 2147483647 w 46"/>
                <a:gd name="T57" fmla="*/ 2147483647 h 72"/>
                <a:gd name="T58" fmla="*/ 2147483647 w 46"/>
                <a:gd name="T59" fmla="*/ 2147483647 h 72"/>
                <a:gd name="T60" fmla="*/ 2147483647 w 46"/>
                <a:gd name="T61" fmla="*/ 2147483647 h 72"/>
                <a:gd name="T62" fmla="*/ 2147483647 w 46"/>
                <a:gd name="T63" fmla="*/ 2147483647 h 72"/>
                <a:gd name="T64" fmla="*/ 2147483647 w 46"/>
                <a:gd name="T65" fmla="*/ 2147483647 h 72"/>
                <a:gd name="T66" fmla="*/ 2147483647 w 46"/>
                <a:gd name="T67" fmla="*/ 2147483647 h 72"/>
                <a:gd name="T68" fmla="*/ 2147483647 w 46"/>
                <a:gd name="T69" fmla="*/ 2147483647 h 72"/>
                <a:gd name="T70" fmla="*/ 2147483647 w 46"/>
                <a:gd name="T71" fmla="*/ 2147483647 h 72"/>
                <a:gd name="T72" fmla="*/ 2147483647 w 46"/>
                <a:gd name="T73" fmla="*/ 2147483647 h 72"/>
                <a:gd name="T74" fmla="*/ 2147483647 w 46"/>
                <a:gd name="T75" fmla="*/ 2147483647 h 72"/>
                <a:gd name="T76" fmla="*/ 2147483647 w 46"/>
                <a:gd name="T77" fmla="*/ 2147483647 h 72"/>
                <a:gd name="T78" fmla="*/ 2147483647 w 46"/>
                <a:gd name="T79" fmla="*/ 2147483647 h 72"/>
                <a:gd name="T80" fmla="*/ 2147483647 w 46"/>
                <a:gd name="T81" fmla="*/ 2147483647 h 72"/>
                <a:gd name="T82" fmla="*/ 2147483647 w 46"/>
                <a:gd name="T83" fmla="*/ 2147483647 h 72"/>
                <a:gd name="T84" fmla="*/ 2147483647 w 46"/>
                <a:gd name="T85" fmla="*/ 2147483647 h 72"/>
                <a:gd name="T86" fmla="*/ 2147483647 w 46"/>
                <a:gd name="T87" fmla="*/ 2147483647 h 72"/>
                <a:gd name="T88" fmla="*/ 0 w 46"/>
                <a:gd name="T89" fmla="*/ 2147483647 h 72"/>
                <a:gd name="T90" fmla="*/ 2147483647 w 46"/>
                <a:gd name="T91" fmla="*/ 2147483647 h 72"/>
                <a:gd name="T92" fmla="*/ 2147483647 w 46"/>
                <a:gd name="T93" fmla="*/ 2147483647 h 72"/>
                <a:gd name="T94" fmla="*/ 2147483647 w 46"/>
                <a:gd name="T95" fmla="*/ 2147483647 h 72"/>
                <a:gd name="T96" fmla="*/ 2147483647 w 46"/>
                <a:gd name="T97" fmla="*/ 2147483647 h 72"/>
                <a:gd name="T98" fmla="*/ 2147483647 w 46"/>
                <a:gd name="T99" fmla="*/ 2147483647 h 72"/>
                <a:gd name="T100" fmla="*/ 2147483647 w 46"/>
                <a:gd name="T101" fmla="*/ 2147483647 h 72"/>
                <a:gd name="T102" fmla="*/ 2147483647 w 46"/>
                <a:gd name="T103" fmla="*/ 0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6" h="72">
                  <a:moveTo>
                    <a:pt x="24" y="7"/>
                  </a:moveTo>
                  <a:lnTo>
                    <a:pt x="19" y="8"/>
                  </a:lnTo>
                  <a:lnTo>
                    <a:pt x="17" y="9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5"/>
                  </a:lnTo>
                  <a:lnTo>
                    <a:pt x="10" y="50"/>
                  </a:lnTo>
                  <a:lnTo>
                    <a:pt x="13" y="58"/>
                  </a:lnTo>
                  <a:lnTo>
                    <a:pt x="17" y="62"/>
                  </a:lnTo>
                  <a:lnTo>
                    <a:pt x="19" y="63"/>
                  </a:lnTo>
                  <a:lnTo>
                    <a:pt x="24" y="64"/>
                  </a:lnTo>
                  <a:lnTo>
                    <a:pt x="27" y="63"/>
                  </a:lnTo>
                  <a:lnTo>
                    <a:pt x="30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5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0" y="10"/>
                  </a:lnTo>
                  <a:lnTo>
                    <a:pt x="27" y="8"/>
                  </a:lnTo>
                  <a:lnTo>
                    <a:pt x="24" y="7"/>
                  </a:lnTo>
                  <a:close/>
                  <a:moveTo>
                    <a:pt x="17" y="0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3"/>
                  </a:lnTo>
                  <a:lnTo>
                    <a:pt x="45" y="18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6" y="35"/>
                  </a:lnTo>
                  <a:lnTo>
                    <a:pt x="46" y="47"/>
                  </a:lnTo>
                  <a:lnTo>
                    <a:pt x="44" y="56"/>
                  </a:lnTo>
                  <a:lnTo>
                    <a:pt x="42" y="60"/>
                  </a:lnTo>
                  <a:lnTo>
                    <a:pt x="39" y="65"/>
                  </a:lnTo>
                  <a:lnTo>
                    <a:pt x="36" y="67"/>
                  </a:lnTo>
                  <a:lnTo>
                    <a:pt x="33" y="70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4" y="70"/>
                  </a:lnTo>
                  <a:lnTo>
                    <a:pt x="10" y="68"/>
                  </a:lnTo>
                  <a:lnTo>
                    <a:pt x="6" y="65"/>
                  </a:lnTo>
                  <a:lnTo>
                    <a:pt x="2" y="52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6" name="Freeform 1091"/>
            <p:cNvSpPr>
              <a:spLocks/>
            </p:cNvSpPr>
            <p:nvPr/>
          </p:nvSpPr>
          <p:spPr bwMode="auto">
            <a:xfrm>
              <a:off x="1327150" y="3035300"/>
              <a:ext cx="42863" cy="68263"/>
            </a:xfrm>
            <a:custGeom>
              <a:avLst/>
              <a:gdLst>
                <a:gd name="T0" fmla="*/ 0 w 27"/>
                <a:gd name="T1" fmla="*/ 0 h 43"/>
                <a:gd name="T2" fmla="*/ 2147483647 w 27"/>
                <a:gd name="T3" fmla="*/ 0 h 43"/>
                <a:gd name="T4" fmla="*/ 2147483647 w 27"/>
                <a:gd name="T5" fmla="*/ 2147483647 h 43"/>
                <a:gd name="T6" fmla="*/ 2147483647 w 27"/>
                <a:gd name="T7" fmla="*/ 2147483647 h 43"/>
                <a:gd name="T8" fmla="*/ 2147483647 w 27"/>
                <a:gd name="T9" fmla="*/ 2147483647 h 43"/>
                <a:gd name="T10" fmla="*/ 0 w 27"/>
                <a:gd name="T11" fmla="*/ 2147483647 h 43"/>
                <a:gd name="T12" fmla="*/ 0 w 2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2" y="0"/>
                  </a:lnTo>
                  <a:lnTo>
                    <a:pt x="27" y="40"/>
                  </a:lnTo>
                  <a:lnTo>
                    <a:pt x="27" y="43"/>
                  </a:lnTo>
                  <a:lnTo>
                    <a:pt x="26" y="4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7" name="Line 1092"/>
            <p:cNvSpPr>
              <a:spLocks noChangeShapeType="1"/>
            </p:cNvSpPr>
            <p:nvPr/>
          </p:nvSpPr>
          <p:spPr bwMode="auto">
            <a:xfrm>
              <a:off x="1287463" y="3100388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8" name="Freeform 1093"/>
            <p:cNvSpPr>
              <a:spLocks/>
            </p:cNvSpPr>
            <p:nvPr/>
          </p:nvSpPr>
          <p:spPr bwMode="auto">
            <a:xfrm>
              <a:off x="1490663" y="2979738"/>
              <a:ext cx="80963" cy="63500"/>
            </a:xfrm>
            <a:custGeom>
              <a:avLst/>
              <a:gdLst>
                <a:gd name="T0" fmla="*/ 2147483647 w 51"/>
                <a:gd name="T1" fmla="*/ 0 h 40"/>
                <a:gd name="T2" fmla="*/ 2147483647 w 51"/>
                <a:gd name="T3" fmla="*/ 2147483647 h 40"/>
                <a:gd name="T4" fmla="*/ 0 w 51"/>
                <a:gd name="T5" fmla="*/ 2147483647 h 40"/>
                <a:gd name="T6" fmla="*/ 2147483647 w 51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0">
                  <a:moveTo>
                    <a:pt x="26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9" name="Freeform 1094"/>
            <p:cNvSpPr>
              <a:spLocks/>
            </p:cNvSpPr>
            <p:nvPr/>
          </p:nvSpPr>
          <p:spPr bwMode="auto">
            <a:xfrm>
              <a:off x="1490663" y="2979738"/>
              <a:ext cx="42863" cy="65088"/>
            </a:xfrm>
            <a:custGeom>
              <a:avLst/>
              <a:gdLst>
                <a:gd name="T0" fmla="*/ 2147483647 w 27"/>
                <a:gd name="T1" fmla="*/ 0 h 41"/>
                <a:gd name="T2" fmla="*/ 2147483647 w 27"/>
                <a:gd name="T3" fmla="*/ 0 h 41"/>
                <a:gd name="T4" fmla="*/ 2147483647 w 27"/>
                <a:gd name="T5" fmla="*/ 2147483647 h 41"/>
                <a:gd name="T6" fmla="*/ 2147483647 w 27"/>
                <a:gd name="T7" fmla="*/ 2147483647 h 41"/>
                <a:gd name="T8" fmla="*/ 0 w 27"/>
                <a:gd name="T9" fmla="*/ 2147483647 h 41"/>
                <a:gd name="T10" fmla="*/ 0 w 27"/>
                <a:gd name="T11" fmla="*/ 2147483647 h 41"/>
                <a:gd name="T12" fmla="*/ 2147483647 w 2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1">
                  <a:moveTo>
                    <a:pt x="26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0" name="Freeform 1095"/>
            <p:cNvSpPr>
              <a:spLocks/>
            </p:cNvSpPr>
            <p:nvPr/>
          </p:nvSpPr>
          <p:spPr bwMode="auto">
            <a:xfrm>
              <a:off x="1531938" y="2979738"/>
              <a:ext cx="42863" cy="65088"/>
            </a:xfrm>
            <a:custGeom>
              <a:avLst/>
              <a:gdLst>
                <a:gd name="T0" fmla="*/ 0 w 27"/>
                <a:gd name="T1" fmla="*/ 0 h 41"/>
                <a:gd name="T2" fmla="*/ 2147483647 w 27"/>
                <a:gd name="T3" fmla="*/ 0 h 41"/>
                <a:gd name="T4" fmla="*/ 2147483647 w 27"/>
                <a:gd name="T5" fmla="*/ 2147483647 h 41"/>
                <a:gd name="T6" fmla="*/ 2147483647 w 27"/>
                <a:gd name="T7" fmla="*/ 2147483647 h 41"/>
                <a:gd name="T8" fmla="*/ 2147483647 w 27"/>
                <a:gd name="T9" fmla="*/ 2147483647 h 41"/>
                <a:gd name="T10" fmla="*/ 0 w 27"/>
                <a:gd name="T11" fmla="*/ 2147483647 h 41"/>
                <a:gd name="T12" fmla="*/ 0 w 2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1">
                  <a:moveTo>
                    <a:pt x="0" y="0"/>
                  </a:moveTo>
                  <a:lnTo>
                    <a:pt x="1" y="0"/>
                  </a:lnTo>
                  <a:lnTo>
                    <a:pt x="27" y="40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1" name="Line 1096"/>
            <p:cNvSpPr>
              <a:spLocks noChangeShapeType="1"/>
            </p:cNvSpPr>
            <p:nvPr/>
          </p:nvSpPr>
          <p:spPr bwMode="auto">
            <a:xfrm>
              <a:off x="1490663" y="3044825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2" name="Freeform 1097"/>
            <p:cNvSpPr>
              <a:spLocks/>
            </p:cNvSpPr>
            <p:nvPr/>
          </p:nvSpPr>
          <p:spPr bwMode="auto">
            <a:xfrm>
              <a:off x="1704975" y="2936875"/>
              <a:ext cx="80963" cy="65088"/>
            </a:xfrm>
            <a:custGeom>
              <a:avLst/>
              <a:gdLst>
                <a:gd name="T0" fmla="*/ 2147483647 w 51"/>
                <a:gd name="T1" fmla="*/ 0 h 41"/>
                <a:gd name="T2" fmla="*/ 2147483647 w 51"/>
                <a:gd name="T3" fmla="*/ 2147483647 h 41"/>
                <a:gd name="T4" fmla="*/ 0 w 51"/>
                <a:gd name="T5" fmla="*/ 2147483647 h 41"/>
                <a:gd name="T6" fmla="*/ 2147483647 w 5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3" name="Freeform 1098"/>
            <p:cNvSpPr>
              <a:spLocks/>
            </p:cNvSpPr>
            <p:nvPr/>
          </p:nvSpPr>
          <p:spPr bwMode="auto">
            <a:xfrm>
              <a:off x="1704975" y="2936875"/>
              <a:ext cx="42863" cy="66675"/>
            </a:xfrm>
            <a:custGeom>
              <a:avLst/>
              <a:gdLst>
                <a:gd name="T0" fmla="*/ 2147483647 w 27"/>
                <a:gd name="T1" fmla="*/ 0 h 42"/>
                <a:gd name="T2" fmla="*/ 2147483647 w 27"/>
                <a:gd name="T3" fmla="*/ 0 h 42"/>
                <a:gd name="T4" fmla="*/ 2147483647 w 27"/>
                <a:gd name="T5" fmla="*/ 2147483647 h 42"/>
                <a:gd name="T6" fmla="*/ 0 w 27"/>
                <a:gd name="T7" fmla="*/ 2147483647 h 42"/>
                <a:gd name="T8" fmla="*/ 0 w 27"/>
                <a:gd name="T9" fmla="*/ 2147483647 h 42"/>
                <a:gd name="T10" fmla="*/ 0 w 27"/>
                <a:gd name="T11" fmla="*/ 2147483647 h 42"/>
                <a:gd name="T12" fmla="*/ 2147483647 w 2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4" name="Freeform 1099"/>
            <p:cNvSpPr>
              <a:spLocks/>
            </p:cNvSpPr>
            <p:nvPr/>
          </p:nvSpPr>
          <p:spPr bwMode="auto">
            <a:xfrm>
              <a:off x="1744663" y="2936875"/>
              <a:ext cx="42863" cy="66675"/>
            </a:xfrm>
            <a:custGeom>
              <a:avLst/>
              <a:gdLst>
                <a:gd name="T0" fmla="*/ 0 w 27"/>
                <a:gd name="T1" fmla="*/ 0 h 42"/>
                <a:gd name="T2" fmla="*/ 2147483647 w 27"/>
                <a:gd name="T3" fmla="*/ 0 h 42"/>
                <a:gd name="T4" fmla="*/ 2147483647 w 27"/>
                <a:gd name="T5" fmla="*/ 2147483647 h 42"/>
                <a:gd name="T6" fmla="*/ 2147483647 w 27"/>
                <a:gd name="T7" fmla="*/ 2147483647 h 42"/>
                <a:gd name="T8" fmla="*/ 2147483647 w 27"/>
                <a:gd name="T9" fmla="*/ 2147483647 h 42"/>
                <a:gd name="T10" fmla="*/ 0 w 27"/>
                <a:gd name="T11" fmla="*/ 2147483647 h 42"/>
                <a:gd name="T12" fmla="*/ 0 w 2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5" name="Line 1100"/>
            <p:cNvSpPr>
              <a:spLocks noChangeShapeType="1"/>
            </p:cNvSpPr>
            <p:nvPr/>
          </p:nvSpPr>
          <p:spPr bwMode="auto">
            <a:xfrm>
              <a:off x="1704975" y="3003550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6" name="Freeform 1101"/>
            <p:cNvSpPr>
              <a:spLocks/>
            </p:cNvSpPr>
            <p:nvPr/>
          </p:nvSpPr>
          <p:spPr bwMode="auto">
            <a:xfrm>
              <a:off x="2070100" y="2913063"/>
              <a:ext cx="79375" cy="63500"/>
            </a:xfrm>
            <a:custGeom>
              <a:avLst/>
              <a:gdLst>
                <a:gd name="T0" fmla="*/ 2147483647 w 50"/>
                <a:gd name="T1" fmla="*/ 0 h 40"/>
                <a:gd name="T2" fmla="*/ 2147483647 w 50"/>
                <a:gd name="T3" fmla="*/ 2147483647 h 40"/>
                <a:gd name="T4" fmla="*/ 0 w 50"/>
                <a:gd name="T5" fmla="*/ 2147483647 h 40"/>
                <a:gd name="T6" fmla="*/ 2147483647 w 5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40">
                  <a:moveTo>
                    <a:pt x="25" y="0"/>
                  </a:moveTo>
                  <a:lnTo>
                    <a:pt x="50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7" name="Freeform 1102"/>
            <p:cNvSpPr>
              <a:spLocks/>
            </p:cNvSpPr>
            <p:nvPr/>
          </p:nvSpPr>
          <p:spPr bwMode="auto">
            <a:xfrm>
              <a:off x="2070100" y="2913063"/>
              <a:ext cx="41275" cy="66675"/>
            </a:xfrm>
            <a:custGeom>
              <a:avLst/>
              <a:gdLst>
                <a:gd name="T0" fmla="*/ 2147483647 w 26"/>
                <a:gd name="T1" fmla="*/ 0 h 42"/>
                <a:gd name="T2" fmla="*/ 2147483647 w 26"/>
                <a:gd name="T3" fmla="*/ 0 h 42"/>
                <a:gd name="T4" fmla="*/ 2147483647 w 26"/>
                <a:gd name="T5" fmla="*/ 0 h 42"/>
                <a:gd name="T6" fmla="*/ 0 w 26"/>
                <a:gd name="T7" fmla="*/ 2147483647 h 42"/>
                <a:gd name="T8" fmla="*/ 0 w 26"/>
                <a:gd name="T9" fmla="*/ 2147483647 h 42"/>
                <a:gd name="T10" fmla="*/ 0 w 26"/>
                <a:gd name="T11" fmla="*/ 2147483647 h 42"/>
                <a:gd name="T12" fmla="*/ 2147483647 w 26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8" name="Freeform 1103"/>
            <p:cNvSpPr>
              <a:spLocks/>
            </p:cNvSpPr>
            <p:nvPr/>
          </p:nvSpPr>
          <p:spPr bwMode="auto">
            <a:xfrm>
              <a:off x="2109788" y="2913063"/>
              <a:ext cx="41275" cy="66675"/>
            </a:xfrm>
            <a:custGeom>
              <a:avLst/>
              <a:gdLst>
                <a:gd name="T0" fmla="*/ 0 w 26"/>
                <a:gd name="T1" fmla="*/ 0 h 42"/>
                <a:gd name="T2" fmla="*/ 2147483647 w 26"/>
                <a:gd name="T3" fmla="*/ 0 h 42"/>
                <a:gd name="T4" fmla="*/ 2147483647 w 26"/>
                <a:gd name="T5" fmla="*/ 2147483647 h 42"/>
                <a:gd name="T6" fmla="*/ 2147483647 w 26"/>
                <a:gd name="T7" fmla="*/ 2147483647 h 42"/>
                <a:gd name="T8" fmla="*/ 2147483647 w 26"/>
                <a:gd name="T9" fmla="*/ 2147483647 h 42"/>
                <a:gd name="T10" fmla="*/ 0 w 26"/>
                <a:gd name="T11" fmla="*/ 0 h 42"/>
                <a:gd name="T12" fmla="*/ 0 w 26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9" name="Line 1104"/>
            <p:cNvSpPr>
              <a:spLocks noChangeShapeType="1"/>
            </p:cNvSpPr>
            <p:nvPr/>
          </p:nvSpPr>
          <p:spPr bwMode="auto">
            <a:xfrm>
              <a:off x="2070100" y="2978150"/>
              <a:ext cx="809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0" name="Freeform 1105"/>
            <p:cNvSpPr>
              <a:spLocks/>
            </p:cNvSpPr>
            <p:nvPr/>
          </p:nvSpPr>
          <p:spPr bwMode="auto">
            <a:xfrm>
              <a:off x="2232025" y="2930525"/>
              <a:ext cx="82550" cy="63500"/>
            </a:xfrm>
            <a:custGeom>
              <a:avLst/>
              <a:gdLst>
                <a:gd name="T0" fmla="*/ 2147483647 w 52"/>
                <a:gd name="T1" fmla="*/ 0 h 40"/>
                <a:gd name="T2" fmla="*/ 2147483647 w 52"/>
                <a:gd name="T3" fmla="*/ 2147483647 h 40"/>
                <a:gd name="T4" fmla="*/ 0 w 52"/>
                <a:gd name="T5" fmla="*/ 2147483647 h 40"/>
                <a:gd name="T6" fmla="*/ 2147483647 w 52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40">
                  <a:moveTo>
                    <a:pt x="27" y="0"/>
                  </a:moveTo>
                  <a:lnTo>
                    <a:pt x="52" y="40"/>
                  </a:lnTo>
                  <a:lnTo>
                    <a:pt x="0" y="4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1" name="Freeform 1106"/>
            <p:cNvSpPr>
              <a:spLocks/>
            </p:cNvSpPr>
            <p:nvPr/>
          </p:nvSpPr>
          <p:spPr bwMode="auto">
            <a:xfrm>
              <a:off x="2232025" y="2930525"/>
              <a:ext cx="44450" cy="65088"/>
            </a:xfrm>
            <a:custGeom>
              <a:avLst/>
              <a:gdLst>
                <a:gd name="T0" fmla="*/ 2147483647 w 28"/>
                <a:gd name="T1" fmla="*/ 0 h 41"/>
                <a:gd name="T2" fmla="*/ 2147483647 w 28"/>
                <a:gd name="T3" fmla="*/ 0 h 41"/>
                <a:gd name="T4" fmla="*/ 2147483647 w 28"/>
                <a:gd name="T5" fmla="*/ 0 h 41"/>
                <a:gd name="T6" fmla="*/ 2147483647 w 28"/>
                <a:gd name="T7" fmla="*/ 2147483647 h 41"/>
                <a:gd name="T8" fmla="*/ 0 w 28"/>
                <a:gd name="T9" fmla="*/ 2147483647 h 41"/>
                <a:gd name="T10" fmla="*/ 0 w 28"/>
                <a:gd name="T11" fmla="*/ 2147483647 h 41"/>
                <a:gd name="T12" fmla="*/ 2147483647 w 28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41">
                  <a:moveTo>
                    <a:pt x="27" y="0"/>
                  </a:moveTo>
                  <a:lnTo>
                    <a:pt x="28" y="0"/>
                  </a:lnTo>
                  <a:lnTo>
                    <a:pt x="3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2" name="Freeform 1107"/>
            <p:cNvSpPr>
              <a:spLocks/>
            </p:cNvSpPr>
            <p:nvPr/>
          </p:nvSpPr>
          <p:spPr bwMode="auto">
            <a:xfrm>
              <a:off x="2274888" y="2930525"/>
              <a:ext cx="42863" cy="65088"/>
            </a:xfrm>
            <a:custGeom>
              <a:avLst/>
              <a:gdLst>
                <a:gd name="T0" fmla="*/ 0 w 27"/>
                <a:gd name="T1" fmla="*/ 0 h 41"/>
                <a:gd name="T2" fmla="*/ 2147483647 w 27"/>
                <a:gd name="T3" fmla="*/ 0 h 41"/>
                <a:gd name="T4" fmla="*/ 2147483647 w 27"/>
                <a:gd name="T5" fmla="*/ 2147483647 h 41"/>
                <a:gd name="T6" fmla="*/ 2147483647 w 27"/>
                <a:gd name="T7" fmla="*/ 2147483647 h 41"/>
                <a:gd name="T8" fmla="*/ 2147483647 w 27"/>
                <a:gd name="T9" fmla="*/ 2147483647 h 41"/>
                <a:gd name="T10" fmla="*/ 0 w 27"/>
                <a:gd name="T11" fmla="*/ 0 h 41"/>
                <a:gd name="T12" fmla="*/ 0 w 2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1">
                  <a:moveTo>
                    <a:pt x="0" y="0"/>
                  </a:moveTo>
                  <a:lnTo>
                    <a:pt x="1" y="0"/>
                  </a:lnTo>
                  <a:lnTo>
                    <a:pt x="27" y="40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3" name="Line 1108"/>
            <p:cNvSpPr>
              <a:spLocks noChangeShapeType="1"/>
            </p:cNvSpPr>
            <p:nvPr/>
          </p:nvSpPr>
          <p:spPr bwMode="auto">
            <a:xfrm>
              <a:off x="2232025" y="2995613"/>
              <a:ext cx="857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4" name="Freeform 1109"/>
            <p:cNvSpPr>
              <a:spLocks/>
            </p:cNvSpPr>
            <p:nvPr/>
          </p:nvSpPr>
          <p:spPr bwMode="auto">
            <a:xfrm>
              <a:off x="2420938" y="2963863"/>
              <a:ext cx="80963" cy="63500"/>
            </a:xfrm>
            <a:custGeom>
              <a:avLst/>
              <a:gdLst>
                <a:gd name="T0" fmla="*/ 2147483647 w 51"/>
                <a:gd name="T1" fmla="*/ 0 h 40"/>
                <a:gd name="T2" fmla="*/ 2147483647 w 51"/>
                <a:gd name="T3" fmla="*/ 2147483647 h 40"/>
                <a:gd name="T4" fmla="*/ 0 w 51"/>
                <a:gd name="T5" fmla="*/ 2147483647 h 40"/>
                <a:gd name="T6" fmla="*/ 2147483647 w 51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0">
                  <a:moveTo>
                    <a:pt x="25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5" name="Freeform 1110"/>
            <p:cNvSpPr>
              <a:spLocks/>
            </p:cNvSpPr>
            <p:nvPr/>
          </p:nvSpPr>
          <p:spPr bwMode="auto">
            <a:xfrm>
              <a:off x="2420938" y="2963863"/>
              <a:ext cx="42863" cy="66675"/>
            </a:xfrm>
            <a:custGeom>
              <a:avLst/>
              <a:gdLst>
                <a:gd name="T0" fmla="*/ 2147483647 w 27"/>
                <a:gd name="T1" fmla="*/ 0 h 42"/>
                <a:gd name="T2" fmla="*/ 2147483647 w 27"/>
                <a:gd name="T3" fmla="*/ 0 h 42"/>
                <a:gd name="T4" fmla="*/ 2147483647 w 27"/>
                <a:gd name="T5" fmla="*/ 0 h 42"/>
                <a:gd name="T6" fmla="*/ 2147483647 w 27"/>
                <a:gd name="T7" fmla="*/ 2147483647 h 42"/>
                <a:gd name="T8" fmla="*/ 0 w 27"/>
                <a:gd name="T9" fmla="*/ 2147483647 h 42"/>
                <a:gd name="T10" fmla="*/ 0 w 27"/>
                <a:gd name="T11" fmla="*/ 2147483647 h 42"/>
                <a:gd name="T12" fmla="*/ 2147483647 w 2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6" name="Freeform 1111"/>
            <p:cNvSpPr>
              <a:spLocks/>
            </p:cNvSpPr>
            <p:nvPr/>
          </p:nvSpPr>
          <p:spPr bwMode="auto">
            <a:xfrm>
              <a:off x="2460625" y="2963863"/>
              <a:ext cx="42863" cy="66675"/>
            </a:xfrm>
            <a:custGeom>
              <a:avLst/>
              <a:gdLst>
                <a:gd name="T0" fmla="*/ 0 w 27"/>
                <a:gd name="T1" fmla="*/ 0 h 42"/>
                <a:gd name="T2" fmla="*/ 2147483647 w 27"/>
                <a:gd name="T3" fmla="*/ 0 h 42"/>
                <a:gd name="T4" fmla="*/ 2147483647 w 27"/>
                <a:gd name="T5" fmla="*/ 2147483647 h 42"/>
                <a:gd name="T6" fmla="*/ 2147483647 w 27"/>
                <a:gd name="T7" fmla="*/ 2147483647 h 42"/>
                <a:gd name="T8" fmla="*/ 2147483647 w 27"/>
                <a:gd name="T9" fmla="*/ 2147483647 h 42"/>
                <a:gd name="T10" fmla="*/ 0 w 27"/>
                <a:gd name="T11" fmla="*/ 0 h 42"/>
                <a:gd name="T12" fmla="*/ 0 w 2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7" name="Line 1112"/>
            <p:cNvSpPr>
              <a:spLocks noChangeShapeType="1"/>
            </p:cNvSpPr>
            <p:nvPr/>
          </p:nvSpPr>
          <p:spPr bwMode="auto">
            <a:xfrm>
              <a:off x="2420938" y="3028950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8" name="Freeform 1113"/>
            <p:cNvSpPr>
              <a:spLocks/>
            </p:cNvSpPr>
            <p:nvPr/>
          </p:nvSpPr>
          <p:spPr bwMode="auto">
            <a:xfrm>
              <a:off x="2660650" y="2903538"/>
              <a:ext cx="79375" cy="65088"/>
            </a:xfrm>
            <a:custGeom>
              <a:avLst/>
              <a:gdLst>
                <a:gd name="T0" fmla="*/ 2147483647 w 50"/>
                <a:gd name="T1" fmla="*/ 0 h 41"/>
                <a:gd name="T2" fmla="*/ 2147483647 w 50"/>
                <a:gd name="T3" fmla="*/ 2147483647 h 41"/>
                <a:gd name="T4" fmla="*/ 0 w 50"/>
                <a:gd name="T5" fmla="*/ 2147483647 h 41"/>
                <a:gd name="T6" fmla="*/ 2147483647 w 50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41">
                  <a:moveTo>
                    <a:pt x="25" y="0"/>
                  </a:moveTo>
                  <a:lnTo>
                    <a:pt x="50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9" name="Freeform 1114"/>
            <p:cNvSpPr>
              <a:spLocks/>
            </p:cNvSpPr>
            <p:nvPr/>
          </p:nvSpPr>
          <p:spPr bwMode="auto">
            <a:xfrm>
              <a:off x="2660650" y="2903538"/>
              <a:ext cx="41275" cy="66675"/>
            </a:xfrm>
            <a:custGeom>
              <a:avLst/>
              <a:gdLst>
                <a:gd name="T0" fmla="*/ 2147483647 w 26"/>
                <a:gd name="T1" fmla="*/ 0 h 42"/>
                <a:gd name="T2" fmla="*/ 2147483647 w 26"/>
                <a:gd name="T3" fmla="*/ 0 h 42"/>
                <a:gd name="T4" fmla="*/ 2147483647 w 26"/>
                <a:gd name="T5" fmla="*/ 2147483647 h 42"/>
                <a:gd name="T6" fmla="*/ 0 w 26"/>
                <a:gd name="T7" fmla="*/ 2147483647 h 42"/>
                <a:gd name="T8" fmla="*/ 0 w 26"/>
                <a:gd name="T9" fmla="*/ 2147483647 h 42"/>
                <a:gd name="T10" fmla="*/ 0 w 26"/>
                <a:gd name="T11" fmla="*/ 2147483647 h 42"/>
                <a:gd name="T12" fmla="*/ 2147483647 w 26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0" name="Freeform 1115"/>
            <p:cNvSpPr>
              <a:spLocks/>
            </p:cNvSpPr>
            <p:nvPr/>
          </p:nvSpPr>
          <p:spPr bwMode="auto">
            <a:xfrm>
              <a:off x="2700338" y="2903538"/>
              <a:ext cx="41275" cy="66675"/>
            </a:xfrm>
            <a:custGeom>
              <a:avLst/>
              <a:gdLst>
                <a:gd name="T0" fmla="*/ 0 w 26"/>
                <a:gd name="T1" fmla="*/ 0 h 42"/>
                <a:gd name="T2" fmla="*/ 2147483647 w 26"/>
                <a:gd name="T3" fmla="*/ 0 h 42"/>
                <a:gd name="T4" fmla="*/ 2147483647 w 26"/>
                <a:gd name="T5" fmla="*/ 2147483647 h 42"/>
                <a:gd name="T6" fmla="*/ 2147483647 w 26"/>
                <a:gd name="T7" fmla="*/ 2147483647 h 42"/>
                <a:gd name="T8" fmla="*/ 2147483647 w 26"/>
                <a:gd name="T9" fmla="*/ 2147483647 h 42"/>
                <a:gd name="T10" fmla="*/ 0 w 26"/>
                <a:gd name="T11" fmla="*/ 2147483647 h 42"/>
                <a:gd name="T12" fmla="*/ 0 w 26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1" name="Line 1116"/>
            <p:cNvSpPr>
              <a:spLocks noChangeShapeType="1"/>
            </p:cNvSpPr>
            <p:nvPr/>
          </p:nvSpPr>
          <p:spPr bwMode="auto">
            <a:xfrm>
              <a:off x="2660650" y="2970213"/>
              <a:ext cx="809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2" name="Freeform 1117"/>
            <p:cNvSpPr>
              <a:spLocks/>
            </p:cNvSpPr>
            <p:nvPr/>
          </p:nvSpPr>
          <p:spPr bwMode="auto">
            <a:xfrm>
              <a:off x="3122613" y="2738438"/>
              <a:ext cx="80963" cy="65088"/>
            </a:xfrm>
            <a:custGeom>
              <a:avLst/>
              <a:gdLst>
                <a:gd name="T0" fmla="*/ 2147483647 w 51"/>
                <a:gd name="T1" fmla="*/ 0 h 41"/>
                <a:gd name="T2" fmla="*/ 2147483647 w 51"/>
                <a:gd name="T3" fmla="*/ 2147483647 h 41"/>
                <a:gd name="T4" fmla="*/ 0 w 51"/>
                <a:gd name="T5" fmla="*/ 2147483647 h 41"/>
                <a:gd name="T6" fmla="*/ 2147483647 w 5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3" name="Freeform 1118"/>
            <p:cNvSpPr>
              <a:spLocks/>
            </p:cNvSpPr>
            <p:nvPr/>
          </p:nvSpPr>
          <p:spPr bwMode="auto">
            <a:xfrm>
              <a:off x="3122613" y="2738438"/>
              <a:ext cx="42863" cy="66675"/>
            </a:xfrm>
            <a:custGeom>
              <a:avLst/>
              <a:gdLst>
                <a:gd name="T0" fmla="*/ 2147483647 w 27"/>
                <a:gd name="T1" fmla="*/ 0 h 42"/>
                <a:gd name="T2" fmla="*/ 2147483647 w 27"/>
                <a:gd name="T3" fmla="*/ 0 h 42"/>
                <a:gd name="T4" fmla="*/ 2147483647 w 27"/>
                <a:gd name="T5" fmla="*/ 2147483647 h 42"/>
                <a:gd name="T6" fmla="*/ 2147483647 w 27"/>
                <a:gd name="T7" fmla="*/ 2147483647 h 42"/>
                <a:gd name="T8" fmla="*/ 0 w 27"/>
                <a:gd name="T9" fmla="*/ 2147483647 h 42"/>
                <a:gd name="T10" fmla="*/ 0 w 27"/>
                <a:gd name="T11" fmla="*/ 2147483647 h 42"/>
                <a:gd name="T12" fmla="*/ 2147483647 w 2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2">
                  <a:moveTo>
                    <a:pt x="26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4" name="Freeform 1119"/>
            <p:cNvSpPr>
              <a:spLocks/>
            </p:cNvSpPr>
            <p:nvPr/>
          </p:nvSpPr>
          <p:spPr bwMode="auto">
            <a:xfrm>
              <a:off x="2952750" y="1490663"/>
              <a:ext cx="82550" cy="107950"/>
            </a:xfrm>
            <a:custGeom>
              <a:avLst/>
              <a:gdLst>
                <a:gd name="T0" fmla="*/ 0 w 52"/>
                <a:gd name="T1" fmla="*/ 0 h 68"/>
                <a:gd name="T2" fmla="*/ 2147483647 w 52"/>
                <a:gd name="T3" fmla="*/ 2147483647 h 68"/>
                <a:gd name="T4" fmla="*/ 2147483647 w 52"/>
                <a:gd name="T5" fmla="*/ 0 h 68"/>
                <a:gd name="T6" fmla="*/ 2147483647 w 52"/>
                <a:gd name="T7" fmla="*/ 2147483647 h 68"/>
                <a:gd name="T8" fmla="*/ 0 w 52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68">
                  <a:moveTo>
                    <a:pt x="0" y="0"/>
                  </a:moveTo>
                  <a:lnTo>
                    <a:pt x="27" y="25"/>
                  </a:lnTo>
                  <a:lnTo>
                    <a:pt x="52" y="0"/>
                  </a:lnTo>
                  <a:lnTo>
                    <a:pt x="27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5" name="Line 1120"/>
            <p:cNvSpPr>
              <a:spLocks noChangeShapeType="1"/>
            </p:cNvSpPr>
            <p:nvPr/>
          </p:nvSpPr>
          <p:spPr bwMode="auto">
            <a:xfrm>
              <a:off x="2995613" y="1443038"/>
              <a:ext cx="0" cy="9048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6" name="Freeform 1121"/>
            <p:cNvSpPr>
              <a:spLocks/>
            </p:cNvSpPr>
            <p:nvPr/>
          </p:nvSpPr>
          <p:spPr bwMode="auto">
            <a:xfrm>
              <a:off x="3497263" y="1270000"/>
              <a:ext cx="80963" cy="107950"/>
            </a:xfrm>
            <a:custGeom>
              <a:avLst/>
              <a:gdLst>
                <a:gd name="T0" fmla="*/ 0 w 51"/>
                <a:gd name="T1" fmla="*/ 0 h 68"/>
                <a:gd name="T2" fmla="*/ 2147483647 w 51"/>
                <a:gd name="T3" fmla="*/ 2147483647 h 68"/>
                <a:gd name="T4" fmla="*/ 2147483647 w 51"/>
                <a:gd name="T5" fmla="*/ 0 h 68"/>
                <a:gd name="T6" fmla="*/ 2147483647 w 51"/>
                <a:gd name="T7" fmla="*/ 2147483647 h 68"/>
                <a:gd name="T8" fmla="*/ 0 w 51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68">
                  <a:moveTo>
                    <a:pt x="0" y="0"/>
                  </a:moveTo>
                  <a:lnTo>
                    <a:pt x="26" y="26"/>
                  </a:lnTo>
                  <a:lnTo>
                    <a:pt x="51" y="0"/>
                  </a:lnTo>
                  <a:lnTo>
                    <a:pt x="2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7" name="Line 1122"/>
            <p:cNvSpPr>
              <a:spLocks noChangeShapeType="1"/>
            </p:cNvSpPr>
            <p:nvPr/>
          </p:nvSpPr>
          <p:spPr bwMode="auto">
            <a:xfrm>
              <a:off x="3538538" y="1223963"/>
              <a:ext cx="0" cy="9048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8" name="Freeform 1123"/>
            <p:cNvSpPr>
              <a:spLocks/>
            </p:cNvSpPr>
            <p:nvPr/>
          </p:nvSpPr>
          <p:spPr bwMode="auto">
            <a:xfrm>
              <a:off x="2301875" y="2397125"/>
              <a:ext cx="80963" cy="109538"/>
            </a:xfrm>
            <a:custGeom>
              <a:avLst/>
              <a:gdLst>
                <a:gd name="T0" fmla="*/ 0 w 51"/>
                <a:gd name="T1" fmla="*/ 0 h 69"/>
                <a:gd name="T2" fmla="*/ 2147483647 w 51"/>
                <a:gd name="T3" fmla="*/ 2147483647 h 69"/>
                <a:gd name="T4" fmla="*/ 2147483647 w 51"/>
                <a:gd name="T5" fmla="*/ 0 h 69"/>
                <a:gd name="T6" fmla="*/ 2147483647 w 51"/>
                <a:gd name="T7" fmla="*/ 2147483647 h 69"/>
                <a:gd name="T8" fmla="*/ 0 w 51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69">
                  <a:moveTo>
                    <a:pt x="0" y="0"/>
                  </a:moveTo>
                  <a:lnTo>
                    <a:pt x="25" y="26"/>
                  </a:lnTo>
                  <a:lnTo>
                    <a:pt x="51" y="0"/>
                  </a:lnTo>
                  <a:lnTo>
                    <a:pt x="2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9" name="Line 1124"/>
            <p:cNvSpPr>
              <a:spLocks noChangeShapeType="1"/>
            </p:cNvSpPr>
            <p:nvPr/>
          </p:nvSpPr>
          <p:spPr bwMode="auto">
            <a:xfrm>
              <a:off x="2341563" y="2349500"/>
              <a:ext cx="0" cy="920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0" name="Freeform 1125"/>
            <p:cNvSpPr>
              <a:spLocks/>
            </p:cNvSpPr>
            <p:nvPr/>
          </p:nvSpPr>
          <p:spPr bwMode="auto">
            <a:xfrm>
              <a:off x="3163888" y="2738438"/>
              <a:ext cx="41275" cy="66675"/>
            </a:xfrm>
            <a:custGeom>
              <a:avLst/>
              <a:gdLst>
                <a:gd name="T0" fmla="*/ 0 w 26"/>
                <a:gd name="T1" fmla="*/ 0 h 42"/>
                <a:gd name="T2" fmla="*/ 2147483647 w 26"/>
                <a:gd name="T3" fmla="*/ 0 h 42"/>
                <a:gd name="T4" fmla="*/ 2147483647 w 26"/>
                <a:gd name="T5" fmla="*/ 2147483647 h 42"/>
                <a:gd name="T6" fmla="*/ 2147483647 w 26"/>
                <a:gd name="T7" fmla="*/ 2147483647 h 42"/>
                <a:gd name="T8" fmla="*/ 2147483647 w 26"/>
                <a:gd name="T9" fmla="*/ 2147483647 h 42"/>
                <a:gd name="T10" fmla="*/ 0 w 26"/>
                <a:gd name="T11" fmla="*/ 2147483647 h 42"/>
                <a:gd name="T12" fmla="*/ 0 w 26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1" name="Line 1126"/>
            <p:cNvSpPr>
              <a:spLocks noChangeShapeType="1"/>
            </p:cNvSpPr>
            <p:nvPr/>
          </p:nvSpPr>
          <p:spPr bwMode="auto">
            <a:xfrm>
              <a:off x="3122613" y="2803525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2" name="Freeform 1127"/>
            <p:cNvSpPr>
              <a:spLocks/>
            </p:cNvSpPr>
            <p:nvPr/>
          </p:nvSpPr>
          <p:spPr bwMode="auto">
            <a:xfrm>
              <a:off x="3470275" y="2578100"/>
              <a:ext cx="80963" cy="65088"/>
            </a:xfrm>
            <a:custGeom>
              <a:avLst/>
              <a:gdLst>
                <a:gd name="T0" fmla="*/ 2147483647 w 51"/>
                <a:gd name="T1" fmla="*/ 0 h 41"/>
                <a:gd name="T2" fmla="*/ 2147483647 w 51"/>
                <a:gd name="T3" fmla="*/ 2147483647 h 41"/>
                <a:gd name="T4" fmla="*/ 0 w 51"/>
                <a:gd name="T5" fmla="*/ 2147483647 h 41"/>
                <a:gd name="T6" fmla="*/ 2147483647 w 5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3" name="Freeform 1128"/>
            <p:cNvSpPr>
              <a:spLocks/>
            </p:cNvSpPr>
            <p:nvPr/>
          </p:nvSpPr>
          <p:spPr bwMode="auto">
            <a:xfrm>
              <a:off x="3470275" y="2578100"/>
              <a:ext cx="42863" cy="68263"/>
            </a:xfrm>
            <a:custGeom>
              <a:avLst/>
              <a:gdLst>
                <a:gd name="T0" fmla="*/ 2147483647 w 27"/>
                <a:gd name="T1" fmla="*/ 0 h 43"/>
                <a:gd name="T2" fmla="*/ 2147483647 w 27"/>
                <a:gd name="T3" fmla="*/ 0 h 43"/>
                <a:gd name="T4" fmla="*/ 2147483647 w 27"/>
                <a:gd name="T5" fmla="*/ 2147483647 h 43"/>
                <a:gd name="T6" fmla="*/ 2147483647 w 27"/>
                <a:gd name="T7" fmla="*/ 2147483647 h 43"/>
                <a:gd name="T8" fmla="*/ 0 w 27"/>
                <a:gd name="T9" fmla="*/ 2147483647 h 43"/>
                <a:gd name="T10" fmla="*/ 0 w 27"/>
                <a:gd name="T11" fmla="*/ 2147483647 h 43"/>
                <a:gd name="T12" fmla="*/ 2147483647 w 2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3">
                  <a:moveTo>
                    <a:pt x="26" y="0"/>
                  </a:moveTo>
                  <a:lnTo>
                    <a:pt x="27" y="0"/>
                  </a:lnTo>
                  <a:lnTo>
                    <a:pt x="27" y="2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4" name="Freeform 1129"/>
            <p:cNvSpPr>
              <a:spLocks/>
            </p:cNvSpPr>
            <p:nvPr/>
          </p:nvSpPr>
          <p:spPr bwMode="auto">
            <a:xfrm>
              <a:off x="3511550" y="2578100"/>
              <a:ext cx="42863" cy="68263"/>
            </a:xfrm>
            <a:custGeom>
              <a:avLst/>
              <a:gdLst>
                <a:gd name="T0" fmla="*/ 0 w 27"/>
                <a:gd name="T1" fmla="*/ 0 h 43"/>
                <a:gd name="T2" fmla="*/ 2147483647 w 27"/>
                <a:gd name="T3" fmla="*/ 0 h 43"/>
                <a:gd name="T4" fmla="*/ 2147483647 w 27"/>
                <a:gd name="T5" fmla="*/ 2147483647 h 43"/>
                <a:gd name="T6" fmla="*/ 2147483647 w 27"/>
                <a:gd name="T7" fmla="*/ 2147483647 h 43"/>
                <a:gd name="T8" fmla="*/ 2147483647 w 27"/>
                <a:gd name="T9" fmla="*/ 2147483647 h 43"/>
                <a:gd name="T10" fmla="*/ 0 w 27"/>
                <a:gd name="T11" fmla="*/ 2147483647 h 43"/>
                <a:gd name="T12" fmla="*/ 0 w 2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1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5" name="Line 1130"/>
            <p:cNvSpPr>
              <a:spLocks noChangeShapeType="1"/>
            </p:cNvSpPr>
            <p:nvPr/>
          </p:nvSpPr>
          <p:spPr bwMode="auto">
            <a:xfrm>
              <a:off x="3470275" y="2644775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6" name="Freeform 1131"/>
            <p:cNvSpPr>
              <a:spLocks/>
            </p:cNvSpPr>
            <p:nvPr/>
          </p:nvSpPr>
          <p:spPr bwMode="auto">
            <a:xfrm>
              <a:off x="4259263" y="2571750"/>
              <a:ext cx="80963" cy="65088"/>
            </a:xfrm>
            <a:custGeom>
              <a:avLst/>
              <a:gdLst>
                <a:gd name="T0" fmla="*/ 2147483647 w 51"/>
                <a:gd name="T1" fmla="*/ 0 h 41"/>
                <a:gd name="T2" fmla="*/ 2147483647 w 51"/>
                <a:gd name="T3" fmla="*/ 2147483647 h 41"/>
                <a:gd name="T4" fmla="*/ 0 w 51"/>
                <a:gd name="T5" fmla="*/ 2147483647 h 41"/>
                <a:gd name="T6" fmla="*/ 2147483647 w 5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7" name="Freeform 1132"/>
            <p:cNvSpPr>
              <a:spLocks/>
            </p:cNvSpPr>
            <p:nvPr/>
          </p:nvSpPr>
          <p:spPr bwMode="auto">
            <a:xfrm>
              <a:off x="4259263" y="2571750"/>
              <a:ext cx="42863" cy="66675"/>
            </a:xfrm>
            <a:custGeom>
              <a:avLst/>
              <a:gdLst>
                <a:gd name="T0" fmla="*/ 2147483647 w 27"/>
                <a:gd name="T1" fmla="*/ 0 h 42"/>
                <a:gd name="T2" fmla="*/ 2147483647 w 27"/>
                <a:gd name="T3" fmla="*/ 0 h 42"/>
                <a:gd name="T4" fmla="*/ 2147483647 w 27"/>
                <a:gd name="T5" fmla="*/ 2147483647 h 42"/>
                <a:gd name="T6" fmla="*/ 2147483647 w 27"/>
                <a:gd name="T7" fmla="*/ 2147483647 h 42"/>
                <a:gd name="T8" fmla="*/ 0 w 27"/>
                <a:gd name="T9" fmla="*/ 2147483647 h 42"/>
                <a:gd name="T10" fmla="*/ 0 w 27"/>
                <a:gd name="T11" fmla="*/ 2147483647 h 42"/>
                <a:gd name="T12" fmla="*/ 2147483647 w 2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8" name="Freeform 1133"/>
            <p:cNvSpPr>
              <a:spLocks/>
            </p:cNvSpPr>
            <p:nvPr/>
          </p:nvSpPr>
          <p:spPr bwMode="auto">
            <a:xfrm>
              <a:off x="4298950" y="2571750"/>
              <a:ext cx="44450" cy="66675"/>
            </a:xfrm>
            <a:custGeom>
              <a:avLst/>
              <a:gdLst>
                <a:gd name="T0" fmla="*/ 0 w 28"/>
                <a:gd name="T1" fmla="*/ 0 h 42"/>
                <a:gd name="T2" fmla="*/ 2147483647 w 28"/>
                <a:gd name="T3" fmla="*/ 0 h 42"/>
                <a:gd name="T4" fmla="*/ 2147483647 w 28"/>
                <a:gd name="T5" fmla="*/ 2147483647 h 42"/>
                <a:gd name="T6" fmla="*/ 2147483647 w 28"/>
                <a:gd name="T7" fmla="*/ 2147483647 h 42"/>
                <a:gd name="T8" fmla="*/ 2147483647 w 28"/>
                <a:gd name="T9" fmla="*/ 2147483647 h 42"/>
                <a:gd name="T10" fmla="*/ 0 w 28"/>
                <a:gd name="T11" fmla="*/ 2147483647 h 42"/>
                <a:gd name="T12" fmla="*/ 0 w 28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2" y="0"/>
                  </a:lnTo>
                  <a:lnTo>
                    <a:pt x="28" y="41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9" name="Line 1134"/>
            <p:cNvSpPr>
              <a:spLocks noChangeShapeType="1"/>
            </p:cNvSpPr>
            <p:nvPr/>
          </p:nvSpPr>
          <p:spPr bwMode="auto">
            <a:xfrm>
              <a:off x="4259263" y="2638425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0" name="Freeform 1135"/>
            <p:cNvSpPr>
              <a:spLocks/>
            </p:cNvSpPr>
            <p:nvPr/>
          </p:nvSpPr>
          <p:spPr bwMode="auto">
            <a:xfrm>
              <a:off x="4446588" y="2520950"/>
              <a:ext cx="80963" cy="65088"/>
            </a:xfrm>
            <a:custGeom>
              <a:avLst/>
              <a:gdLst>
                <a:gd name="T0" fmla="*/ 2147483647 w 51"/>
                <a:gd name="T1" fmla="*/ 0 h 41"/>
                <a:gd name="T2" fmla="*/ 2147483647 w 51"/>
                <a:gd name="T3" fmla="*/ 2147483647 h 41"/>
                <a:gd name="T4" fmla="*/ 0 w 51"/>
                <a:gd name="T5" fmla="*/ 2147483647 h 41"/>
                <a:gd name="T6" fmla="*/ 2147483647 w 5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1" name="Freeform 1136"/>
            <p:cNvSpPr>
              <a:spLocks/>
            </p:cNvSpPr>
            <p:nvPr/>
          </p:nvSpPr>
          <p:spPr bwMode="auto">
            <a:xfrm>
              <a:off x="4446588" y="2520950"/>
              <a:ext cx="44450" cy="68263"/>
            </a:xfrm>
            <a:custGeom>
              <a:avLst/>
              <a:gdLst>
                <a:gd name="T0" fmla="*/ 2147483647 w 28"/>
                <a:gd name="T1" fmla="*/ 0 h 43"/>
                <a:gd name="T2" fmla="*/ 2147483647 w 28"/>
                <a:gd name="T3" fmla="*/ 0 h 43"/>
                <a:gd name="T4" fmla="*/ 2147483647 w 28"/>
                <a:gd name="T5" fmla="*/ 2147483647 h 43"/>
                <a:gd name="T6" fmla="*/ 2147483647 w 28"/>
                <a:gd name="T7" fmla="*/ 2147483647 h 43"/>
                <a:gd name="T8" fmla="*/ 0 w 28"/>
                <a:gd name="T9" fmla="*/ 2147483647 h 43"/>
                <a:gd name="T10" fmla="*/ 0 w 28"/>
                <a:gd name="T11" fmla="*/ 2147483647 h 43"/>
                <a:gd name="T12" fmla="*/ 2147483647 w 28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43">
                  <a:moveTo>
                    <a:pt x="26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2" name="Freeform 1137"/>
            <p:cNvSpPr>
              <a:spLocks/>
            </p:cNvSpPr>
            <p:nvPr/>
          </p:nvSpPr>
          <p:spPr bwMode="auto">
            <a:xfrm>
              <a:off x="4487863" y="2520950"/>
              <a:ext cx="42863" cy="68263"/>
            </a:xfrm>
            <a:custGeom>
              <a:avLst/>
              <a:gdLst>
                <a:gd name="T0" fmla="*/ 0 w 27"/>
                <a:gd name="T1" fmla="*/ 0 h 43"/>
                <a:gd name="T2" fmla="*/ 2147483647 w 27"/>
                <a:gd name="T3" fmla="*/ 0 h 43"/>
                <a:gd name="T4" fmla="*/ 2147483647 w 27"/>
                <a:gd name="T5" fmla="*/ 2147483647 h 43"/>
                <a:gd name="T6" fmla="*/ 2147483647 w 27"/>
                <a:gd name="T7" fmla="*/ 2147483647 h 43"/>
                <a:gd name="T8" fmla="*/ 2147483647 w 27"/>
                <a:gd name="T9" fmla="*/ 2147483647 h 43"/>
                <a:gd name="T10" fmla="*/ 0 w 27"/>
                <a:gd name="T11" fmla="*/ 2147483647 h 43"/>
                <a:gd name="T12" fmla="*/ 0 w 2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3" name="Line 1138"/>
            <p:cNvSpPr>
              <a:spLocks noChangeShapeType="1"/>
            </p:cNvSpPr>
            <p:nvPr/>
          </p:nvSpPr>
          <p:spPr bwMode="auto">
            <a:xfrm>
              <a:off x="4446588" y="2586038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4" name="Freeform 1139"/>
            <p:cNvSpPr>
              <a:spLocks/>
            </p:cNvSpPr>
            <p:nvPr/>
          </p:nvSpPr>
          <p:spPr bwMode="auto">
            <a:xfrm>
              <a:off x="4873625" y="2224088"/>
              <a:ext cx="80963" cy="65088"/>
            </a:xfrm>
            <a:custGeom>
              <a:avLst/>
              <a:gdLst>
                <a:gd name="T0" fmla="*/ 2147483647 w 51"/>
                <a:gd name="T1" fmla="*/ 0 h 41"/>
                <a:gd name="T2" fmla="*/ 2147483647 w 51"/>
                <a:gd name="T3" fmla="*/ 2147483647 h 41"/>
                <a:gd name="T4" fmla="*/ 0 w 51"/>
                <a:gd name="T5" fmla="*/ 2147483647 h 41"/>
                <a:gd name="T6" fmla="*/ 2147483647 w 5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5" name="Freeform 1140"/>
            <p:cNvSpPr>
              <a:spLocks/>
            </p:cNvSpPr>
            <p:nvPr/>
          </p:nvSpPr>
          <p:spPr bwMode="auto">
            <a:xfrm>
              <a:off x="4873625" y="2224088"/>
              <a:ext cx="41275" cy="66675"/>
            </a:xfrm>
            <a:custGeom>
              <a:avLst/>
              <a:gdLst>
                <a:gd name="T0" fmla="*/ 2147483647 w 26"/>
                <a:gd name="T1" fmla="*/ 0 h 42"/>
                <a:gd name="T2" fmla="*/ 2147483647 w 26"/>
                <a:gd name="T3" fmla="*/ 0 h 42"/>
                <a:gd name="T4" fmla="*/ 2147483647 w 26"/>
                <a:gd name="T5" fmla="*/ 2147483647 h 42"/>
                <a:gd name="T6" fmla="*/ 0 w 26"/>
                <a:gd name="T7" fmla="*/ 2147483647 h 42"/>
                <a:gd name="T8" fmla="*/ 0 w 26"/>
                <a:gd name="T9" fmla="*/ 2147483647 h 42"/>
                <a:gd name="T10" fmla="*/ 0 w 26"/>
                <a:gd name="T11" fmla="*/ 2147483647 h 42"/>
                <a:gd name="T12" fmla="*/ 2147483647 w 26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6" name="Freeform 1141"/>
            <p:cNvSpPr>
              <a:spLocks/>
            </p:cNvSpPr>
            <p:nvPr/>
          </p:nvSpPr>
          <p:spPr bwMode="auto">
            <a:xfrm>
              <a:off x="4913313" y="2224088"/>
              <a:ext cx="41275" cy="66675"/>
            </a:xfrm>
            <a:custGeom>
              <a:avLst/>
              <a:gdLst>
                <a:gd name="T0" fmla="*/ 0 w 26"/>
                <a:gd name="T1" fmla="*/ 0 h 42"/>
                <a:gd name="T2" fmla="*/ 2147483647 w 26"/>
                <a:gd name="T3" fmla="*/ 0 h 42"/>
                <a:gd name="T4" fmla="*/ 2147483647 w 26"/>
                <a:gd name="T5" fmla="*/ 2147483647 h 42"/>
                <a:gd name="T6" fmla="*/ 2147483647 w 26"/>
                <a:gd name="T7" fmla="*/ 2147483647 h 42"/>
                <a:gd name="T8" fmla="*/ 2147483647 w 26"/>
                <a:gd name="T9" fmla="*/ 2147483647 h 42"/>
                <a:gd name="T10" fmla="*/ 0 w 26"/>
                <a:gd name="T11" fmla="*/ 2147483647 h 42"/>
                <a:gd name="T12" fmla="*/ 0 w 26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7" name="Line 1142"/>
            <p:cNvSpPr>
              <a:spLocks noChangeShapeType="1"/>
            </p:cNvSpPr>
            <p:nvPr/>
          </p:nvSpPr>
          <p:spPr bwMode="auto">
            <a:xfrm>
              <a:off x="4873625" y="2290763"/>
              <a:ext cx="809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8" name="Freeform 1143"/>
            <p:cNvSpPr>
              <a:spLocks/>
            </p:cNvSpPr>
            <p:nvPr/>
          </p:nvSpPr>
          <p:spPr bwMode="auto">
            <a:xfrm>
              <a:off x="5635625" y="1811338"/>
              <a:ext cx="80963" cy="65088"/>
            </a:xfrm>
            <a:custGeom>
              <a:avLst/>
              <a:gdLst>
                <a:gd name="T0" fmla="*/ 2147483647 w 51"/>
                <a:gd name="T1" fmla="*/ 0 h 41"/>
                <a:gd name="T2" fmla="*/ 2147483647 w 51"/>
                <a:gd name="T3" fmla="*/ 2147483647 h 41"/>
                <a:gd name="T4" fmla="*/ 0 w 51"/>
                <a:gd name="T5" fmla="*/ 2147483647 h 41"/>
                <a:gd name="T6" fmla="*/ 2147483647 w 5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9" name="Freeform 1144"/>
            <p:cNvSpPr>
              <a:spLocks/>
            </p:cNvSpPr>
            <p:nvPr/>
          </p:nvSpPr>
          <p:spPr bwMode="auto">
            <a:xfrm>
              <a:off x="5635625" y="1811338"/>
              <a:ext cx="41275" cy="66675"/>
            </a:xfrm>
            <a:custGeom>
              <a:avLst/>
              <a:gdLst>
                <a:gd name="T0" fmla="*/ 2147483647 w 26"/>
                <a:gd name="T1" fmla="*/ 0 h 42"/>
                <a:gd name="T2" fmla="*/ 2147483647 w 26"/>
                <a:gd name="T3" fmla="*/ 0 h 42"/>
                <a:gd name="T4" fmla="*/ 2147483647 w 26"/>
                <a:gd name="T5" fmla="*/ 2147483647 h 42"/>
                <a:gd name="T6" fmla="*/ 2147483647 w 26"/>
                <a:gd name="T7" fmla="*/ 2147483647 h 42"/>
                <a:gd name="T8" fmla="*/ 0 w 26"/>
                <a:gd name="T9" fmla="*/ 2147483647 h 42"/>
                <a:gd name="T10" fmla="*/ 0 w 26"/>
                <a:gd name="T11" fmla="*/ 2147483647 h 42"/>
                <a:gd name="T12" fmla="*/ 2147483647 w 26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0" name="Freeform 1145"/>
            <p:cNvSpPr>
              <a:spLocks/>
            </p:cNvSpPr>
            <p:nvPr/>
          </p:nvSpPr>
          <p:spPr bwMode="auto">
            <a:xfrm>
              <a:off x="5675313" y="1811338"/>
              <a:ext cx="44450" cy="66675"/>
            </a:xfrm>
            <a:custGeom>
              <a:avLst/>
              <a:gdLst>
                <a:gd name="T0" fmla="*/ 0 w 28"/>
                <a:gd name="T1" fmla="*/ 0 h 42"/>
                <a:gd name="T2" fmla="*/ 2147483647 w 28"/>
                <a:gd name="T3" fmla="*/ 0 h 42"/>
                <a:gd name="T4" fmla="*/ 2147483647 w 28"/>
                <a:gd name="T5" fmla="*/ 2147483647 h 42"/>
                <a:gd name="T6" fmla="*/ 2147483647 w 28"/>
                <a:gd name="T7" fmla="*/ 2147483647 h 42"/>
                <a:gd name="T8" fmla="*/ 2147483647 w 28"/>
                <a:gd name="T9" fmla="*/ 2147483647 h 42"/>
                <a:gd name="T10" fmla="*/ 0 w 28"/>
                <a:gd name="T11" fmla="*/ 2147483647 h 42"/>
                <a:gd name="T12" fmla="*/ 0 w 28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1" y="0"/>
                  </a:lnTo>
                  <a:lnTo>
                    <a:pt x="28" y="41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1" name="Line 1146"/>
            <p:cNvSpPr>
              <a:spLocks noChangeShapeType="1"/>
            </p:cNvSpPr>
            <p:nvPr/>
          </p:nvSpPr>
          <p:spPr bwMode="auto">
            <a:xfrm>
              <a:off x="5635625" y="1876425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2" name="Freeform 1147"/>
            <p:cNvSpPr>
              <a:spLocks/>
            </p:cNvSpPr>
            <p:nvPr/>
          </p:nvSpPr>
          <p:spPr bwMode="auto">
            <a:xfrm>
              <a:off x="6105525" y="2065338"/>
              <a:ext cx="80963" cy="65088"/>
            </a:xfrm>
            <a:custGeom>
              <a:avLst/>
              <a:gdLst>
                <a:gd name="T0" fmla="*/ 2147483647 w 51"/>
                <a:gd name="T1" fmla="*/ 0 h 41"/>
                <a:gd name="T2" fmla="*/ 2147483647 w 51"/>
                <a:gd name="T3" fmla="*/ 2147483647 h 41"/>
                <a:gd name="T4" fmla="*/ 0 w 51"/>
                <a:gd name="T5" fmla="*/ 2147483647 h 41"/>
                <a:gd name="T6" fmla="*/ 2147483647 w 5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3" name="Freeform 1148"/>
            <p:cNvSpPr>
              <a:spLocks/>
            </p:cNvSpPr>
            <p:nvPr/>
          </p:nvSpPr>
          <p:spPr bwMode="auto">
            <a:xfrm>
              <a:off x="6105525" y="2065338"/>
              <a:ext cx="42863" cy="66675"/>
            </a:xfrm>
            <a:custGeom>
              <a:avLst/>
              <a:gdLst>
                <a:gd name="T0" fmla="*/ 2147483647 w 27"/>
                <a:gd name="T1" fmla="*/ 0 h 42"/>
                <a:gd name="T2" fmla="*/ 2147483647 w 27"/>
                <a:gd name="T3" fmla="*/ 0 h 42"/>
                <a:gd name="T4" fmla="*/ 2147483647 w 27"/>
                <a:gd name="T5" fmla="*/ 2147483647 h 42"/>
                <a:gd name="T6" fmla="*/ 2147483647 w 27"/>
                <a:gd name="T7" fmla="*/ 2147483647 h 42"/>
                <a:gd name="T8" fmla="*/ 0 w 27"/>
                <a:gd name="T9" fmla="*/ 2147483647 h 42"/>
                <a:gd name="T10" fmla="*/ 0 w 27"/>
                <a:gd name="T11" fmla="*/ 2147483647 h 42"/>
                <a:gd name="T12" fmla="*/ 2147483647 w 2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4" name="Freeform 1149"/>
            <p:cNvSpPr>
              <a:spLocks/>
            </p:cNvSpPr>
            <p:nvPr/>
          </p:nvSpPr>
          <p:spPr bwMode="auto">
            <a:xfrm>
              <a:off x="6145213" y="2065338"/>
              <a:ext cx="42863" cy="66675"/>
            </a:xfrm>
            <a:custGeom>
              <a:avLst/>
              <a:gdLst>
                <a:gd name="T0" fmla="*/ 0 w 27"/>
                <a:gd name="T1" fmla="*/ 0 h 42"/>
                <a:gd name="T2" fmla="*/ 2147483647 w 27"/>
                <a:gd name="T3" fmla="*/ 0 h 42"/>
                <a:gd name="T4" fmla="*/ 2147483647 w 27"/>
                <a:gd name="T5" fmla="*/ 2147483647 h 42"/>
                <a:gd name="T6" fmla="*/ 2147483647 w 27"/>
                <a:gd name="T7" fmla="*/ 2147483647 h 42"/>
                <a:gd name="T8" fmla="*/ 2147483647 w 27"/>
                <a:gd name="T9" fmla="*/ 2147483647 h 42"/>
                <a:gd name="T10" fmla="*/ 0 w 27"/>
                <a:gd name="T11" fmla="*/ 2147483647 h 42"/>
                <a:gd name="T12" fmla="*/ 0 w 2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5" name="Line 1150"/>
            <p:cNvSpPr>
              <a:spLocks noChangeShapeType="1"/>
            </p:cNvSpPr>
            <p:nvPr/>
          </p:nvSpPr>
          <p:spPr bwMode="auto">
            <a:xfrm>
              <a:off x="6105525" y="2130425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6" name="Freeform 1151"/>
            <p:cNvSpPr>
              <a:spLocks/>
            </p:cNvSpPr>
            <p:nvPr/>
          </p:nvSpPr>
          <p:spPr bwMode="auto">
            <a:xfrm>
              <a:off x="1190625" y="3157538"/>
              <a:ext cx="82550" cy="65088"/>
            </a:xfrm>
            <a:custGeom>
              <a:avLst/>
              <a:gdLst>
                <a:gd name="T0" fmla="*/ 2147483647 w 52"/>
                <a:gd name="T1" fmla="*/ 0 h 41"/>
                <a:gd name="T2" fmla="*/ 2147483647 w 52"/>
                <a:gd name="T3" fmla="*/ 2147483647 h 41"/>
                <a:gd name="T4" fmla="*/ 0 w 52"/>
                <a:gd name="T5" fmla="*/ 2147483647 h 41"/>
                <a:gd name="T6" fmla="*/ 2147483647 w 52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41">
                  <a:moveTo>
                    <a:pt x="27" y="0"/>
                  </a:moveTo>
                  <a:lnTo>
                    <a:pt x="52" y="41"/>
                  </a:lnTo>
                  <a:lnTo>
                    <a:pt x="0" y="4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7" name="Freeform 1152"/>
            <p:cNvSpPr>
              <a:spLocks/>
            </p:cNvSpPr>
            <p:nvPr/>
          </p:nvSpPr>
          <p:spPr bwMode="auto">
            <a:xfrm>
              <a:off x="1190625" y="3157538"/>
              <a:ext cx="44450" cy="68263"/>
            </a:xfrm>
            <a:custGeom>
              <a:avLst/>
              <a:gdLst>
                <a:gd name="T0" fmla="*/ 2147483647 w 28"/>
                <a:gd name="T1" fmla="*/ 0 h 43"/>
                <a:gd name="T2" fmla="*/ 2147483647 w 28"/>
                <a:gd name="T3" fmla="*/ 0 h 43"/>
                <a:gd name="T4" fmla="*/ 2147483647 w 28"/>
                <a:gd name="T5" fmla="*/ 2147483647 h 43"/>
                <a:gd name="T6" fmla="*/ 2147483647 w 28"/>
                <a:gd name="T7" fmla="*/ 2147483647 h 43"/>
                <a:gd name="T8" fmla="*/ 0 w 28"/>
                <a:gd name="T9" fmla="*/ 2147483647 h 43"/>
                <a:gd name="T10" fmla="*/ 0 w 28"/>
                <a:gd name="T11" fmla="*/ 2147483647 h 43"/>
                <a:gd name="T12" fmla="*/ 2147483647 w 28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43">
                  <a:moveTo>
                    <a:pt x="27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8" name="Freeform 1153"/>
            <p:cNvSpPr>
              <a:spLocks/>
            </p:cNvSpPr>
            <p:nvPr/>
          </p:nvSpPr>
          <p:spPr bwMode="auto">
            <a:xfrm>
              <a:off x="1233488" y="3157538"/>
              <a:ext cx="42863" cy="68263"/>
            </a:xfrm>
            <a:custGeom>
              <a:avLst/>
              <a:gdLst>
                <a:gd name="T0" fmla="*/ 0 w 27"/>
                <a:gd name="T1" fmla="*/ 0 h 43"/>
                <a:gd name="T2" fmla="*/ 2147483647 w 27"/>
                <a:gd name="T3" fmla="*/ 0 h 43"/>
                <a:gd name="T4" fmla="*/ 2147483647 w 27"/>
                <a:gd name="T5" fmla="*/ 2147483647 h 43"/>
                <a:gd name="T6" fmla="*/ 2147483647 w 27"/>
                <a:gd name="T7" fmla="*/ 2147483647 h 43"/>
                <a:gd name="T8" fmla="*/ 2147483647 w 27"/>
                <a:gd name="T9" fmla="*/ 2147483647 h 43"/>
                <a:gd name="T10" fmla="*/ 0 w 27"/>
                <a:gd name="T11" fmla="*/ 2147483647 h 43"/>
                <a:gd name="T12" fmla="*/ 0 w 2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1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9" name="Line 1154"/>
            <p:cNvSpPr>
              <a:spLocks noChangeShapeType="1"/>
            </p:cNvSpPr>
            <p:nvPr/>
          </p:nvSpPr>
          <p:spPr bwMode="auto">
            <a:xfrm>
              <a:off x="1190625" y="3224213"/>
              <a:ext cx="857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0" name="Freeform 1155"/>
            <p:cNvSpPr>
              <a:spLocks/>
            </p:cNvSpPr>
            <p:nvPr/>
          </p:nvSpPr>
          <p:spPr bwMode="auto">
            <a:xfrm>
              <a:off x="1468438" y="3057525"/>
              <a:ext cx="80963" cy="63500"/>
            </a:xfrm>
            <a:custGeom>
              <a:avLst/>
              <a:gdLst>
                <a:gd name="T0" fmla="*/ 2147483647 w 51"/>
                <a:gd name="T1" fmla="*/ 0 h 40"/>
                <a:gd name="T2" fmla="*/ 2147483647 w 51"/>
                <a:gd name="T3" fmla="*/ 2147483647 h 40"/>
                <a:gd name="T4" fmla="*/ 0 w 51"/>
                <a:gd name="T5" fmla="*/ 2147483647 h 40"/>
                <a:gd name="T6" fmla="*/ 2147483647 w 51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0">
                  <a:moveTo>
                    <a:pt x="26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1" name="Freeform 1156"/>
            <p:cNvSpPr>
              <a:spLocks/>
            </p:cNvSpPr>
            <p:nvPr/>
          </p:nvSpPr>
          <p:spPr bwMode="auto">
            <a:xfrm>
              <a:off x="1468438" y="3057525"/>
              <a:ext cx="41275" cy="65088"/>
            </a:xfrm>
            <a:custGeom>
              <a:avLst/>
              <a:gdLst>
                <a:gd name="T0" fmla="*/ 2147483647 w 26"/>
                <a:gd name="T1" fmla="*/ 0 h 41"/>
                <a:gd name="T2" fmla="*/ 2147483647 w 26"/>
                <a:gd name="T3" fmla="*/ 0 h 41"/>
                <a:gd name="T4" fmla="*/ 2147483647 w 26"/>
                <a:gd name="T5" fmla="*/ 0 h 41"/>
                <a:gd name="T6" fmla="*/ 2147483647 w 26"/>
                <a:gd name="T7" fmla="*/ 2147483647 h 41"/>
                <a:gd name="T8" fmla="*/ 0 w 26"/>
                <a:gd name="T9" fmla="*/ 2147483647 h 41"/>
                <a:gd name="T10" fmla="*/ 0 w 26"/>
                <a:gd name="T11" fmla="*/ 2147483647 h 41"/>
                <a:gd name="T12" fmla="*/ 2147483647 w 26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1">
                  <a:moveTo>
                    <a:pt x="26" y="0"/>
                  </a:moveTo>
                  <a:lnTo>
                    <a:pt x="26" y="0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2" name="Freeform 1157"/>
            <p:cNvSpPr>
              <a:spLocks/>
            </p:cNvSpPr>
            <p:nvPr/>
          </p:nvSpPr>
          <p:spPr bwMode="auto">
            <a:xfrm>
              <a:off x="1509713" y="3057525"/>
              <a:ext cx="41275" cy="65088"/>
            </a:xfrm>
            <a:custGeom>
              <a:avLst/>
              <a:gdLst>
                <a:gd name="T0" fmla="*/ 0 w 26"/>
                <a:gd name="T1" fmla="*/ 0 h 41"/>
                <a:gd name="T2" fmla="*/ 0 w 26"/>
                <a:gd name="T3" fmla="*/ 0 h 41"/>
                <a:gd name="T4" fmla="*/ 2147483647 w 26"/>
                <a:gd name="T5" fmla="*/ 2147483647 h 41"/>
                <a:gd name="T6" fmla="*/ 2147483647 w 26"/>
                <a:gd name="T7" fmla="*/ 2147483647 h 41"/>
                <a:gd name="T8" fmla="*/ 2147483647 w 26"/>
                <a:gd name="T9" fmla="*/ 2147483647 h 41"/>
                <a:gd name="T10" fmla="*/ 0 w 26"/>
                <a:gd name="T11" fmla="*/ 0 h 41"/>
                <a:gd name="T12" fmla="*/ 0 w 26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1">
                  <a:moveTo>
                    <a:pt x="0" y="0"/>
                  </a:moveTo>
                  <a:lnTo>
                    <a:pt x="0" y="0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3" name="Line 1158"/>
            <p:cNvSpPr>
              <a:spLocks noChangeShapeType="1"/>
            </p:cNvSpPr>
            <p:nvPr/>
          </p:nvSpPr>
          <p:spPr bwMode="auto">
            <a:xfrm>
              <a:off x="1468438" y="3122613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4" name="Freeform 1159"/>
            <p:cNvSpPr>
              <a:spLocks/>
            </p:cNvSpPr>
            <p:nvPr/>
          </p:nvSpPr>
          <p:spPr bwMode="auto">
            <a:xfrm>
              <a:off x="4446588" y="1387475"/>
              <a:ext cx="79375" cy="109538"/>
            </a:xfrm>
            <a:custGeom>
              <a:avLst/>
              <a:gdLst>
                <a:gd name="T0" fmla="*/ 0 w 50"/>
                <a:gd name="T1" fmla="*/ 0 h 69"/>
                <a:gd name="T2" fmla="*/ 2147483647 w 50"/>
                <a:gd name="T3" fmla="*/ 2147483647 h 69"/>
                <a:gd name="T4" fmla="*/ 2147483647 w 50"/>
                <a:gd name="T5" fmla="*/ 0 h 69"/>
                <a:gd name="T6" fmla="*/ 2147483647 w 50"/>
                <a:gd name="T7" fmla="*/ 2147483647 h 69"/>
                <a:gd name="T8" fmla="*/ 0 w 50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69">
                  <a:moveTo>
                    <a:pt x="0" y="0"/>
                  </a:moveTo>
                  <a:lnTo>
                    <a:pt x="25" y="26"/>
                  </a:lnTo>
                  <a:lnTo>
                    <a:pt x="50" y="0"/>
                  </a:lnTo>
                  <a:lnTo>
                    <a:pt x="2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5" name="Line 1160"/>
            <p:cNvSpPr>
              <a:spLocks noChangeShapeType="1"/>
            </p:cNvSpPr>
            <p:nvPr/>
          </p:nvSpPr>
          <p:spPr bwMode="auto">
            <a:xfrm>
              <a:off x="4486275" y="1339850"/>
              <a:ext cx="0" cy="920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6" name="Freeform 1161"/>
            <p:cNvSpPr>
              <a:spLocks/>
            </p:cNvSpPr>
            <p:nvPr/>
          </p:nvSpPr>
          <p:spPr bwMode="auto">
            <a:xfrm>
              <a:off x="4148138" y="1963738"/>
              <a:ext cx="82550" cy="109538"/>
            </a:xfrm>
            <a:custGeom>
              <a:avLst/>
              <a:gdLst>
                <a:gd name="T0" fmla="*/ 0 w 52"/>
                <a:gd name="T1" fmla="*/ 0 h 69"/>
                <a:gd name="T2" fmla="*/ 2147483647 w 52"/>
                <a:gd name="T3" fmla="*/ 2147483647 h 69"/>
                <a:gd name="T4" fmla="*/ 2147483647 w 52"/>
                <a:gd name="T5" fmla="*/ 0 h 69"/>
                <a:gd name="T6" fmla="*/ 2147483647 w 52"/>
                <a:gd name="T7" fmla="*/ 2147483647 h 69"/>
                <a:gd name="T8" fmla="*/ 0 w 52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69">
                  <a:moveTo>
                    <a:pt x="0" y="0"/>
                  </a:moveTo>
                  <a:lnTo>
                    <a:pt x="27" y="25"/>
                  </a:lnTo>
                  <a:lnTo>
                    <a:pt x="52" y="0"/>
                  </a:lnTo>
                  <a:lnTo>
                    <a:pt x="27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7" name="Line 1162"/>
            <p:cNvSpPr>
              <a:spLocks noChangeShapeType="1"/>
            </p:cNvSpPr>
            <p:nvPr/>
          </p:nvSpPr>
          <p:spPr bwMode="auto">
            <a:xfrm>
              <a:off x="4191000" y="1916113"/>
              <a:ext cx="0" cy="920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8" name="Freeform 1163"/>
            <p:cNvSpPr>
              <a:spLocks/>
            </p:cNvSpPr>
            <p:nvPr/>
          </p:nvSpPr>
          <p:spPr bwMode="auto">
            <a:xfrm>
              <a:off x="4214813" y="1893888"/>
              <a:ext cx="61913" cy="61913"/>
            </a:xfrm>
            <a:custGeom>
              <a:avLst/>
              <a:gdLst>
                <a:gd name="T0" fmla="*/ 2147483647 w 39"/>
                <a:gd name="T1" fmla="*/ 0 h 39"/>
                <a:gd name="T2" fmla="*/ 2147483647 w 39"/>
                <a:gd name="T3" fmla="*/ 0 h 39"/>
                <a:gd name="T4" fmla="*/ 2147483647 w 39"/>
                <a:gd name="T5" fmla="*/ 2147483647 h 39"/>
                <a:gd name="T6" fmla="*/ 2147483647 w 39"/>
                <a:gd name="T7" fmla="*/ 2147483647 h 39"/>
                <a:gd name="T8" fmla="*/ 2147483647 w 39"/>
                <a:gd name="T9" fmla="*/ 2147483647 h 39"/>
                <a:gd name="T10" fmla="*/ 2147483647 w 39"/>
                <a:gd name="T11" fmla="*/ 2147483647 h 39"/>
                <a:gd name="T12" fmla="*/ 2147483647 w 39"/>
                <a:gd name="T13" fmla="*/ 2147483647 h 39"/>
                <a:gd name="T14" fmla="*/ 2147483647 w 39"/>
                <a:gd name="T15" fmla="*/ 2147483647 h 39"/>
                <a:gd name="T16" fmla="*/ 2147483647 w 39"/>
                <a:gd name="T17" fmla="*/ 2147483647 h 39"/>
                <a:gd name="T18" fmla="*/ 2147483647 w 39"/>
                <a:gd name="T19" fmla="*/ 2147483647 h 39"/>
                <a:gd name="T20" fmla="*/ 2147483647 w 39"/>
                <a:gd name="T21" fmla="*/ 2147483647 h 39"/>
                <a:gd name="T22" fmla="*/ 2147483647 w 39"/>
                <a:gd name="T23" fmla="*/ 2147483647 h 39"/>
                <a:gd name="T24" fmla="*/ 2147483647 w 39"/>
                <a:gd name="T25" fmla="*/ 2147483647 h 39"/>
                <a:gd name="T26" fmla="*/ 2147483647 w 39"/>
                <a:gd name="T27" fmla="*/ 2147483647 h 39"/>
                <a:gd name="T28" fmla="*/ 2147483647 w 39"/>
                <a:gd name="T29" fmla="*/ 2147483647 h 39"/>
                <a:gd name="T30" fmla="*/ 2147483647 w 39"/>
                <a:gd name="T31" fmla="*/ 2147483647 h 39"/>
                <a:gd name="T32" fmla="*/ 2147483647 w 39"/>
                <a:gd name="T33" fmla="*/ 2147483647 h 39"/>
                <a:gd name="T34" fmla="*/ 2147483647 w 39"/>
                <a:gd name="T35" fmla="*/ 2147483647 h 39"/>
                <a:gd name="T36" fmla="*/ 2147483647 w 39"/>
                <a:gd name="T37" fmla="*/ 2147483647 h 39"/>
                <a:gd name="T38" fmla="*/ 2147483647 w 39"/>
                <a:gd name="T39" fmla="*/ 2147483647 h 39"/>
                <a:gd name="T40" fmla="*/ 2147483647 w 39"/>
                <a:gd name="T41" fmla="*/ 2147483647 h 39"/>
                <a:gd name="T42" fmla="*/ 2147483647 w 39"/>
                <a:gd name="T43" fmla="*/ 2147483647 h 39"/>
                <a:gd name="T44" fmla="*/ 2147483647 w 39"/>
                <a:gd name="T45" fmla="*/ 2147483647 h 39"/>
                <a:gd name="T46" fmla="*/ 2147483647 w 39"/>
                <a:gd name="T47" fmla="*/ 2147483647 h 39"/>
                <a:gd name="T48" fmla="*/ 2147483647 w 39"/>
                <a:gd name="T49" fmla="*/ 2147483647 h 39"/>
                <a:gd name="T50" fmla="*/ 2147483647 w 39"/>
                <a:gd name="T51" fmla="*/ 2147483647 h 39"/>
                <a:gd name="T52" fmla="*/ 2147483647 w 39"/>
                <a:gd name="T53" fmla="*/ 2147483647 h 39"/>
                <a:gd name="T54" fmla="*/ 2147483647 w 39"/>
                <a:gd name="T55" fmla="*/ 2147483647 h 39"/>
                <a:gd name="T56" fmla="*/ 0 w 39"/>
                <a:gd name="T57" fmla="*/ 2147483647 h 39"/>
                <a:gd name="T58" fmla="*/ 0 w 39"/>
                <a:gd name="T59" fmla="*/ 2147483647 h 39"/>
                <a:gd name="T60" fmla="*/ 0 w 39"/>
                <a:gd name="T61" fmla="*/ 2147483647 h 39"/>
                <a:gd name="T62" fmla="*/ 2147483647 w 39"/>
                <a:gd name="T63" fmla="*/ 2147483647 h 39"/>
                <a:gd name="T64" fmla="*/ 2147483647 w 39"/>
                <a:gd name="T65" fmla="*/ 2147483647 h 39"/>
                <a:gd name="T66" fmla="*/ 2147483647 w 39"/>
                <a:gd name="T67" fmla="*/ 2147483647 h 39"/>
                <a:gd name="T68" fmla="*/ 2147483647 w 39"/>
                <a:gd name="T69" fmla="*/ 2147483647 h 39"/>
                <a:gd name="T70" fmla="*/ 2147483647 w 39"/>
                <a:gd name="T71" fmla="*/ 2147483647 h 39"/>
                <a:gd name="T72" fmla="*/ 2147483647 w 39"/>
                <a:gd name="T73" fmla="*/ 2147483647 h 39"/>
                <a:gd name="T74" fmla="*/ 2147483647 w 39"/>
                <a:gd name="T75" fmla="*/ 0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" h="39">
                  <a:moveTo>
                    <a:pt x="18" y="0"/>
                  </a:move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7" y="10"/>
                  </a:lnTo>
                  <a:lnTo>
                    <a:pt x="37" y="11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1" y="35"/>
                  </a:lnTo>
                  <a:lnTo>
                    <a:pt x="30" y="36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23" y="39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2" y="38"/>
                  </a:lnTo>
                  <a:lnTo>
                    <a:pt x="11" y="37"/>
                  </a:lnTo>
                  <a:lnTo>
                    <a:pt x="9" y="36"/>
                  </a:lnTo>
                  <a:lnTo>
                    <a:pt x="8" y="35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9" name="Line 1164"/>
            <p:cNvSpPr>
              <a:spLocks noChangeShapeType="1"/>
            </p:cNvSpPr>
            <p:nvPr/>
          </p:nvSpPr>
          <p:spPr bwMode="auto">
            <a:xfrm>
              <a:off x="4276725" y="19256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0" name="Line 1165"/>
            <p:cNvSpPr>
              <a:spLocks noChangeShapeType="1"/>
            </p:cNvSpPr>
            <p:nvPr/>
          </p:nvSpPr>
          <p:spPr bwMode="auto">
            <a:xfrm flipH="1">
              <a:off x="4275138" y="19256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1" name="Line 1166"/>
            <p:cNvSpPr>
              <a:spLocks noChangeShapeType="1"/>
            </p:cNvSpPr>
            <p:nvPr/>
          </p:nvSpPr>
          <p:spPr bwMode="auto">
            <a:xfrm>
              <a:off x="4275138" y="1927225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2" name="Line 1167"/>
            <p:cNvSpPr>
              <a:spLocks noChangeShapeType="1"/>
            </p:cNvSpPr>
            <p:nvPr/>
          </p:nvSpPr>
          <p:spPr bwMode="auto">
            <a:xfrm>
              <a:off x="4275138" y="1930400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3" name="Line 1168"/>
            <p:cNvSpPr>
              <a:spLocks noChangeShapeType="1"/>
            </p:cNvSpPr>
            <p:nvPr/>
          </p:nvSpPr>
          <p:spPr bwMode="auto">
            <a:xfrm>
              <a:off x="4275138" y="19351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4" name="Line 1169"/>
            <p:cNvSpPr>
              <a:spLocks noChangeShapeType="1"/>
            </p:cNvSpPr>
            <p:nvPr/>
          </p:nvSpPr>
          <p:spPr bwMode="auto">
            <a:xfrm flipH="1">
              <a:off x="4273550" y="19351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5" name="Line 1170"/>
            <p:cNvSpPr>
              <a:spLocks noChangeShapeType="1"/>
            </p:cNvSpPr>
            <p:nvPr/>
          </p:nvSpPr>
          <p:spPr bwMode="auto">
            <a:xfrm>
              <a:off x="4273550" y="19367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6" name="Line 1171"/>
            <p:cNvSpPr>
              <a:spLocks noChangeShapeType="1"/>
            </p:cNvSpPr>
            <p:nvPr/>
          </p:nvSpPr>
          <p:spPr bwMode="auto">
            <a:xfrm flipH="1">
              <a:off x="4271963" y="19383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7" name="Line 1172"/>
            <p:cNvSpPr>
              <a:spLocks noChangeShapeType="1"/>
            </p:cNvSpPr>
            <p:nvPr/>
          </p:nvSpPr>
          <p:spPr bwMode="auto">
            <a:xfrm flipH="1">
              <a:off x="4270375" y="1939925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8" name="Line 1173"/>
            <p:cNvSpPr>
              <a:spLocks noChangeShapeType="1"/>
            </p:cNvSpPr>
            <p:nvPr/>
          </p:nvSpPr>
          <p:spPr bwMode="auto">
            <a:xfrm flipH="1">
              <a:off x="4268788" y="194310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9" name="Line 1174"/>
            <p:cNvSpPr>
              <a:spLocks noChangeShapeType="1"/>
            </p:cNvSpPr>
            <p:nvPr/>
          </p:nvSpPr>
          <p:spPr bwMode="auto">
            <a:xfrm>
              <a:off x="4268788" y="194468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0" name="Line 1175"/>
            <p:cNvSpPr>
              <a:spLocks noChangeShapeType="1"/>
            </p:cNvSpPr>
            <p:nvPr/>
          </p:nvSpPr>
          <p:spPr bwMode="auto">
            <a:xfrm>
              <a:off x="4268788" y="19446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1" name="Line 1176"/>
            <p:cNvSpPr>
              <a:spLocks noChangeShapeType="1"/>
            </p:cNvSpPr>
            <p:nvPr/>
          </p:nvSpPr>
          <p:spPr bwMode="auto">
            <a:xfrm>
              <a:off x="4268788" y="19478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2" name="Line 1177"/>
            <p:cNvSpPr>
              <a:spLocks noChangeShapeType="1"/>
            </p:cNvSpPr>
            <p:nvPr/>
          </p:nvSpPr>
          <p:spPr bwMode="auto">
            <a:xfrm flipH="1">
              <a:off x="4264025" y="194786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3" name="Line 1178"/>
            <p:cNvSpPr>
              <a:spLocks noChangeShapeType="1"/>
            </p:cNvSpPr>
            <p:nvPr/>
          </p:nvSpPr>
          <p:spPr bwMode="auto">
            <a:xfrm flipH="1">
              <a:off x="4262438" y="19494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4" name="Line 1179"/>
            <p:cNvSpPr>
              <a:spLocks noChangeShapeType="1"/>
            </p:cNvSpPr>
            <p:nvPr/>
          </p:nvSpPr>
          <p:spPr bwMode="auto">
            <a:xfrm flipH="1">
              <a:off x="4260850" y="195103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5" name="Line 1180"/>
            <p:cNvSpPr>
              <a:spLocks noChangeShapeType="1"/>
            </p:cNvSpPr>
            <p:nvPr/>
          </p:nvSpPr>
          <p:spPr bwMode="auto">
            <a:xfrm flipH="1">
              <a:off x="4259263" y="19510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6" name="Line 1181"/>
            <p:cNvSpPr>
              <a:spLocks noChangeShapeType="1"/>
            </p:cNvSpPr>
            <p:nvPr/>
          </p:nvSpPr>
          <p:spPr bwMode="auto">
            <a:xfrm>
              <a:off x="4259263" y="195262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7" name="Line 1182"/>
            <p:cNvSpPr>
              <a:spLocks noChangeShapeType="1"/>
            </p:cNvSpPr>
            <p:nvPr/>
          </p:nvSpPr>
          <p:spPr bwMode="auto">
            <a:xfrm flipH="1">
              <a:off x="4256088" y="19526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8" name="Line 1183"/>
            <p:cNvSpPr>
              <a:spLocks noChangeShapeType="1"/>
            </p:cNvSpPr>
            <p:nvPr/>
          </p:nvSpPr>
          <p:spPr bwMode="auto">
            <a:xfrm flipH="1">
              <a:off x="4251325" y="195421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9" name="Line 1184"/>
            <p:cNvSpPr>
              <a:spLocks noChangeShapeType="1"/>
            </p:cNvSpPr>
            <p:nvPr/>
          </p:nvSpPr>
          <p:spPr bwMode="auto">
            <a:xfrm flipH="1">
              <a:off x="4244975" y="1954213"/>
              <a:ext cx="635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0" name="Line 1185"/>
            <p:cNvSpPr>
              <a:spLocks noChangeShapeType="1"/>
            </p:cNvSpPr>
            <p:nvPr/>
          </p:nvSpPr>
          <p:spPr bwMode="auto">
            <a:xfrm flipH="1">
              <a:off x="4243388" y="19542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1" name="Line 1186"/>
            <p:cNvSpPr>
              <a:spLocks noChangeShapeType="1"/>
            </p:cNvSpPr>
            <p:nvPr/>
          </p:nvSpPr>
          <p:spPr bwMode="auto">
            <a:xfrm flipH="1">
              <a:off x="4238625" y="195421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2" name="Line 1187"/>
            <p:cNvSpPr>
              <a:spLocks noChangeShapeType="1"/>
            </p:cNvSpPr>
            <p:nvPr/>
          </p:nvSpPr>
          <p:spPr bwMode="auto">
            <a:xfrm flipH="1">
              <a:off x="4235450" y="195421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3" name="Line 1188"/>
            <p:cNvSpPr>
              <a:spLocks noChangeShapeType="1"/>
            </p:cNvSpPr>
            <p:nvPr/>
          </p:nvSpPr>
          <p:spPr bwMode="auto">
            <a:xfrm flipH="1">
              <a:off x="4233863" y="19542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4" name="Line 1189"/>
            <p:cNvSpPr>
              <a:spLocks noChangeShapeType="1"/>
            </p:cNvSpPr>
            <p:nvPr/>
          </p:nvSpPr>
          <p:spPr bwMode="auto">
            <a:xfrm flipV="1">
              <a:off x="4233863" y="19526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5" name="Line 1190"/>
            <p:cNvSpPr>
              <a:spLocks noChangeShapeType="1"/>
            </p:cNvSpPr>
            <p:nvPr/>
          </p:nvSpPr>
          <p:spPr bwMode="auto">
            <a:xfrm flipH="1">
              <a:off x="4232275" y="19526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6" name="Line 1191"/>
            <p:cNvSpPr>
              <a:spLocks noChangeShapeType="1"/>
            </p:cNvSpPr>
            <p:nvPr/>
          </p:nvSpPr>
          <p:spPr bwMode="auto">
            <a:xfrm flipH="1" flipV="1">
              <a:off x="4229100" y="19510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7" name="Line 1192"/>
            <p:cNvSpPr>
              <a:spLocks noChangeShapeType="1"/>
            </p:cNvSpPr>
            <p:nvPr/>
          </p:nvSpPr>
          <p:spPr bwMode="auto">
            <a:xfrm flipH="1" flipV="1">
              <a:off x="4227513" y="19494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8" name="Line 1193"/>
            <p:cNvSpPr>
              <a:spLocks noChangeShapeType="1"/>
            </p:cNvSpPr>
            <p:nvPr/>
          </p:nvSpPr>
          <p:spPr bwMode="auto">
            <a:xfrm flipH="1" flipV="1">
              <a:off x="4222750" y="194786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9" name="Line 1194"/>
            <p:cNvSpPr>
              <a:spLocks noChangeShapeType="1"/>
            </p:cNvSpPr>
            <p:nvPr/>
          </p:nvSpPr>
          <p:spPr bwMode="auto">
            <a:xfrm>
              <a:off x="4222750" y="19478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0" name="Line 1195"/>
            <p:cNvSpPr>
              <a:spLocks noChangeShapeType="1"/>
            </p:cNvSpPr>
            <p:nvPr/>
          </p:nvSpPr>
          <p:spPr bwMode="auto">
            <a:xfrm flipV="1">
              <a:off x="4222750" y="19446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1" name="Line 1196"/>
            <p:cNvSpPr>
              <a:spLocks noChangeShapeType="1"/>
            </p:cNvSpPr>
            <p:nvPr/>
          </p:nvSpPr>
          <p:spPr bwMode="auto">
            <a:xfrm flipH="1">
              <a:off x="4221163" y="194468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2" name="Line 1197"/>
            <p:cNvSpPr>
              <a:spLocks noChangeShapeType="1"/>
            </p:cNvSpPr>
            <p:nvPr/>
          </p:nvSpPr>
          <p:spPr bwMode="auto">
            <a:xfrm flipV="1">
              <a:off x="4221163" y="194310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3" name="Line 1198"/>
            <p:cNvSpPr>
              <a:spLocks noChangeShapeType="1"/>
            </p:cNvSpPr>
            <p:nvPr/>
          </p:nvSpPr>
          <p:spPr bwMode="auto">
            <a:xfrm flipH="1" flipV="1">
              <a:off x="4219575" y="1939925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4" name="Line 1199"/>
            <p:cNvSpPr>
              <a:spLocks noChangeShapeType="1"/>
            </p:cNvSpPr>
            <p:nvPr/>
          </p:nvSpPr>
          <p:spPr bwMode="auto">
            <a:xfrm flipH="1" flipV="1">
              <a:off x="4217988" y="19383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5" name="Line 1200"/>
            <p:cNvSpPr>
              <a:spLocks noChangeShapeType="1"/>
            </p:cNvSpPr>
            <p:nvPr/>
          </p:nvSpPr>
          <p:spPr bwMode="auto">
            <a:xfrm>
              <a:off x="4217988" y="19383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6" name="Line 1201"/>
            <p:cNvSpPr>
              <a:spLocks noChangeShapeType="1"/>
            </p:cNvSpPr>
            <p:nvPr/>
          </p:nvSpPr>
          <p:spPr bwMode="auto">
            <a:xfrm>
              <a:off x="4217988" y="19383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7" name="Line 1202"/>
            <p:cNvSpPr>
              <a:spLocks noChangeShapeType="1"/>
            </p:cNvSpPr>
            <p:nvPr/>
          </p:nvSpPr>
          <p:spPr bwMode="auto">
            <a:xfrm flipH="1" flipV="1">
              <a:off x="4216400" y="193516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8" name="Line 1203"/>
            <p:cNvSpPr>
              <a:spLocks noChangeShapeType="1"/>
            </p:cNvSpPr>
            <p:nvPr/>
          </p:nvSpPr>
          <p:spPr bwMode="auto">
            <a:xfrm flipH="1" flipV="1">
              <a:off x="4214813" y="1930400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9" name="Line 1204"/>
            <p:cNvSpPr>
              <a:spLocks noChangeShapeType="1"/>
            </p:cNvSpPr>
            <p:nvPr/>
          </p:nvSpPr>
          <p:spPr bwMode="auto">
            <a:xfrm flipV="1">
              <a:off x="4214813" y="1924050"/>
              <a:ext cx="0" cy="63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0" name="Line 1205"/>
            <p:cNvSpPr>
              <a:spLocks noChangeShapeType="1"/>
            </p:cNvSpPr>
            <p:nvPr/>
          </p:nvSpPr>
          <p:spPr bwMode="auto">
            <a:xfrm flipV="1">
              <a:off x="4214813" y="19224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1" name="Line 1206"/>
            <p:cNvSpPr>
              <a:spLocks noChangeShapeType="1"/>
            </p:cNvSpPr>
            <p:nvPr/>
          </p:nvSpPr>
          <p:spPr bwMode="auto">
            <a:xfrm flipV="1">
              <a:off x="4216400" y="19192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2" name="Line 1207"/>
            <p:cNvSpPr>
              <a:spLocks noChangeShapeType="1"/>
            </p:cNvSpPr>
            <p:nvPr/>
          </p:nvSpPr>
          <p:spPr bwMode="auto">
            <a:xfrm flipV="1">
              <a:off x="4216400" y="191770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3" name="Line 1208"/>
            <p:cNvSpPr>
              <a:spLocks noChangeShapeType="1"/>
            </p:cNvSpPr>
            <p:nvPr/>
          </p:nvSpPr>
          <p:spPr bwMode="auto">
            <a:xfrm flipV="1">
              <a:off x="4216400" y="19161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4" name="Line 1209"/>
            <p:cNvSpPr>
              <a:spLocks noChangeShapeType="1"/>
            </p:cNvSpPr>
            <p:nvPr/>
          </p:nvSpPr>
          <p:spPr bwMode="auto">
            <a:xfrm>
              <a:off x="4216400" y="19161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5" name="Line 1210"/>
            <p:cNvSpPr>
              <a:spLocks noChangeShapeType="1"/>
            </p:cNvSpPr>
            <p:nvPr/>
          </p:nvSpPr>
          <p:spPr bwMode="auto">
            <a:xfrm flipV="1">
              <a:off x="4216400" y="191293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6" name="Line 1212"/>
            <p:cNvSpPr>
              <a:spLocks noChangeShapeType="1"/>
            </p:cNvSpPr>
            <p:nvPr/>
          </p:nvSpPr>
          <p:spPr bwMode="auto">
            <a:xfrm flipV="1">
              <a:off x="4217988" y="19113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7" name="Line 1213"/>
            <p:cNvSpPr>
              <a:spLocks noChangeShapeType="1"/>
            </p:cNvSpPr>
            <p:nvPr/>
          </p:nvSpPr>
          <p:spPr bwMode="auto">
            <a:xfrm flipV="1">
              <a:off x="4219576" y="19097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8" name="Line 1214"/>
            <p:cNvSpPr>
              <a:spLocks noChangeShapeType="1"/>
            </p:cNvSpPr>
            <p:nvPr/>
          </p:nvSpPr>
          <p:spPr bwMode="auto">
            <a:xfrm flipV="1">
              <a:off x="4221163" y="1905000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9" name="Line 1215"/>
            <p:cNvSpPr>
              <a:spLocks noChangeShapeType="1"/>
            </p:cNvSpPr>
            <p:nvPr/>
          </p:nvSpPr>
          <p:spPr bwMode="auto">
            <a:xfrm flipV="1">
              <a:off x="4221163" y="19034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0" name="Line 1216"/>
            <p:cNvSpPr>
              <a:spLocks noChangeShapeType="1"/>
            </p:cNvSpPr>
            <p:nvPr/>
          </p:nvSpPr>
          <p:spPr bwMode="auto">
            <a:xfrm>
              <a:off x="4222751" y="1903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1" name="Line 1217"/>
            <p:cNvSpPr>
              <a:spLocks noChangeShapeType="1"/>
            </p:cNvSpPr>
            <p:nvPr/>
          </p:nvSpPr>
          <p:spPr bwMode="auto">
            <a:xfrm>
              <a:off x="4222751" y="1903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2" name="Line 1218"/>
            <p:cNvSpPr>
              <a:spLocks noChangeShapeType="1"/>
            </p:cNvSpPr>
            <p:nvPr/>
          </p:nvSpPr>
          <p:spPr bwMode="auto">
            <a:xfrm flipV="1">
              <a:off x="4222751" y="190182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3" name="Line 1219"/>
            <p:cNvSpPr>
              <a:spLocks noChangeShapeType="1"/>
            </p:cNvSpPr>
            <p:nvPr/>
          </p:nvSpPr>
          <p:spPr bwMode="auto">
            <a:xfrm flipV="1">
              <a:off x="4227513" y="19002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4" name="Line 1220"/>
            <p:cNvSpPr>
              <a:spLocks noChangeShapeType="1"/>
            </p:cNvSpPr>
            <p:nvPr/>
          </p:nvSpPr>
          <p:spPr bwMode="auto">
            <a:xfrm>
              <a:off x="4229101" y="190023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5" name="Line 1221"/>
            <p:cNvSpPr>
              <a:spLocks noChangeShapeType="1"/>
            </p:cNvSpPr>
            <p:nvPr/>
          </p:nvSpPr>
          <p:spPr bwMode="auto">
            <a:xfrm>
              <a:off x="4230688" y="19002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6" name="Line 1222"/>
            <p:cNvSpPr>
              <a:spLocks noChangeShapeType="1"/>
            </p:cNvSpPr>
            <p:nvPr/>
          </p:nvSpPr>
          <p:spPr bwMode="auto">
            <a:xfrm flipV="1">
              <a:off x="4230688" y="18986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7" name="Line 1223"/>
            <p:cNvSpPr>
              <a:spLocks noChangeShapeType="1"/>
            </p:cNvSpPr>
            <p:nvPr/>
          </p:nvSpPr>
          <p:spPr bwMode="auto">
            <a:xfrm>
              <a:off x="4232276" y="1898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8" name="Line 1224"/>
            <p:cNvSpPr>
              <a:spLocks noChangeShapeType="1"/>
            </p:cNvSpPr>
            <p:nvPr/>
          </p:nvSpPr>
          <p:spPr bwMode="auto">
            <a:xfrm flipV="1">
              <a:off x="4235451" y="189706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9" name="Line 1225"/>
            <p:cNvSpPr>
              <a:spLocks noChangeShapeType="1"/>
            </p:cNvSpPr>
            <p:nvPr/>
          </p:nvSpPr>
          <p:spPr bwMode="auto">
            <a:xfrm>
              <a:off x="4238626" y="189706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0" name="Line 1226"/>
            <p:cNvSpPr>
              <a:spLocks noChangeShapeType="1"/>
            </p:cNvSpPr>
            <p:nvPr/>
          </p:nvSpPr>
          <p:spPr bwMode="auto">
            <a:xfrm>
              <a:off x="4243388" y="18970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1" name="Line 1227"/>
            <p:cNvSpPr>
              <a:spLocks noChangeShapeType="1"/>
            </p:cNvSpPr>
            <p:nvPr/>
          </p:nvSpPr>
          <p:spPr bwMode="auto">
            <a:xfrm flipV="1">
              <a:off x="4244976" y="18938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2" name="Line 1228"/>
            <p:cNvSpPr>
              <a:spLocks noChangeShapeType="1"/>
            </p:cNvSpPr>
            <p:nvPr/>
          </p:nvSpPr>
          <p:spPr bwMode="auto">
            <a:xfrm>
              <a:off x="4244976" y="189388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3" name="Line 1229"/>
            <p:cNvSpPr>
              <a:spLocks noChangeShapeType="1"/>
            </p:cNvSpPr>
            <p:nvPr/>
          </p:nvSpPr>
          <p:spPr bwMode="auto">
            <a:xfrm>
              <a:off x="4246563" y="189388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4" name="Line 1230"/>
            <p:cNvSpPr>
              <a:spLocks noChangeShapeType="1"/>
            </p:cNvSpPr>
            <p:nvPr/>
          </p:nvSpPr>
          <p:spPr bwMode="auto">
            <a:xfrm>
              <a:off x="4248151" y="189706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5" name="Line 1231"/>
            <p:cNvSpPr>
              <a:spLocks noChangeShapeType="1"/>
            </p:cNvSpPr>
            <p:nvPr/>
          </p:nvSpPr>
          <p:spPr bwMode="auto">
            <a:xfrm>
              <a:off x="4251326" y="189706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6" name="Line 1232"/>
            <p:cNvSpPr>
              <a:spLocks noChangeShapeType="1"/>
            </p:cNvSpPr>
            <p:nvPr/>
          </p:nvSpPr>
          <p:spPr bwMode="auto">
            <a:xfrm>
              <a:off x="4256088" y="18986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7" name="Line 1233"/>
            <p:cNvSpPr>
              <a:spLocks noChangeShapeType="1"/>
            </p:cNvSpPr>
            <p:nvPr/>
          </p:nvSpPr>
          <p:spPr bwMode="auto">
            <a:xfrm>
              <a:off x="4256088" y="189865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8" name="Line 1234"/>
            <p:cNvSpPr>
              <a:spLocks noChangeShapeType="1"/>
            </p:cNvSpPr>
            <p:nvPr/>
          </p:nvSpPr>
          <p:spPr bwMode="auto">
            <a:xfrm>
              <a:off x="4257676" y="189865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9" name="Line 1235"/>
            <p:cNvSpPr>
              <a:spLocks noChangeShapeType="1"/>
            </p:cNvSpPr>
            <p:nvPr/>
          </p:nvSpPr>
          <p:spPr bwMode="auto">
            <a:xfrm>
              <a:off x="4259263" y="18986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0" name="Line 1236"/>
            <p:cNvSpPr>
              <a:spLocks noChangeShapeType="1"/>
            </p:cNvSpPr>
            <p:nvPr/>
          </p:nvSpPr>
          <p:spPr bwMode="auto">
            <a:xfrm>
              <a:off x="4260851" y="19002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1" name="Line 1237"/>
            <p:cNvSpPr>
              <a:spLocks noChangeShapeType="1"/>
            </p:cNvSpPr>
            <p:nvPr/>
          </p:nvSpPr>
          <p:spPr bwMode="auto">
            <a:xfrm>
              <a:off x="4264026" y="190182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2" name="Line 1238"/>
            <p:cNvSpPr>
              <a:spLocks noChangeShapeType="1"/>
            </p:cNvSpPr>
            <p:nvPr/>
          </p:nvSpPr>
          <p:spPr bwMode="auto">
            <a:xfrm>
              <a:off x="4268788" y="1903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3" name="Line 1239"/>
            <p:cNvSpPr>
              <a:spLocks noChangeShapeType="1"/>
            </p:cNvSpPr>
            <p:nvPr/>
          </p:nvSpPr>
          <p:spPr bwMode="auto">
            <a:xfrm>
              <a:off x="4268788" y="1903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4" name="Line 1240"/>
            <p:cNvSpPr>
              <a:spLocks noChangeShapeType="1"/>
            </p:cNvSpPr>
            <p:nvPr/>
          </p:nvSpPr>
          <p:spPr bwMode="auto">
            <a:xfrm>
              <a:off x="4268788" y="19034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5" name="Line 1241"/>
            <p:cNvSpPr>
              <a:spLocks noChangeShapeType="1"/>
            </p:cNvSpPr>
            <p:nvPr/>
          </p:nvSpPr>
          <p:spPr bwMode="auto">
            <a:xfrm>
              <a:off x="4268788" y="1905000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6" name="Line 1242"/>
            <p:cNvSpPr>
              <a:spLocks noChangeShapeType="1"/>
            </p:cNvSpPr>
            <p:nvPr/>
          </p:nvSpPr>
          <p:spPr bwMode="auto">
            <a:xfrm>
              <a:off x="4270376" y="19097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7" name="Line 1243"/>
            <p:cNvSpPr>
              <a:spLocks noChangeShapeType="1"/>
            </p:cNvSpPr>
            <p:nvPr/>
          </p:nvSpPr>
          <p:spPr bwMode="auto">
            <a:xfrm>
              <a:off x="4271963" y="19113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8" name="Line 1244"/>
            <p:cNvSpPr>
              <a:spLocks noChangeShapeType="1"/>
            </p:cNvSpPr>
            <p:nvPr/>
          </p:nvSpPr>
          <p:spPr bwMode="auto">
            <a:xfrm>
              <a:off x="4273551" y="19129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9" name="Line 1245"/>
            <p:cNvSpPr>
              <a:spLocks noChangeShapeType="1"/>
            </p:cNvSpPr>
            <p:nvPr/>
          </p:nvSpPr>
          <p:spPr bwMode="auto">
            <a:xfrm>
              <a:off x="4273551" y="19129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0" name="Line 1246"/>
            <p:cNvSpPr>
              <a:spLocks noChangeShapeType="1"/>
            </p:cNvSpPr>
            <p:nvPr/>
          </p:nvSpPr>
          <p:spPr bwMode="auto">
            <a:xfrm>
              <a:off x="4273551" y="1914525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1" name="Line 1247"/>
            <p:cNvSpPr>
              <a:spLocks noChangeShapeType="1"/>
            </p:cNvSpPr>
            <p:nvPr/>
          </p:nvSpPr>
          <p:spPr bwMode="auto">
            <a:xfrm>
              <a:off x="4275138" y="191928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2" name="Line 1248"/>
            <p:cNvSpPr>
              <a:spLocks noChangeShapeType="1"/>
            </p:cNvSpPr>
            <p:nvPr/>
          </p:nvSpPr>
          <p:spPr bwMode="auto">
            <a:xfrm>
              <a:off x="4276726" y="1922463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3" name="Freeform 1249"/>
            <p:cNvSpPr>
              <a:spLocks/>
            </p:cNvSpPr>
            <p:nvPr/>
          </p:nvSpPr>
          <p:spPr bwMode="auto">
            <a:xfrm>
              <a:off x="4454526" y="1643063"/>
              <a:ext cx="63500" cy="61913"/>
            </a:xfrm>
            <a:custGeom>
              <a:avLst/>
              <a:gdLst>
                <a:gd name="T0" fmla="*/ 2147483647 w 40"/>
                <a:gd name="T1" fmla="*/ 2147483647 h 39"/>
                <a:gd name="T2" fmla="*/ 2147483647 w 40"/>
                <a:gd name="T3" fmla="*/ 2147483647 h 39"/>
                <a:gd name="T4" fmla="*/ 2147483647 w 40"/>
                <a:gd name="T5" fmla="*/ 2147483647 h 39"/>
                <a:gd name="T6" fmla="*/ 2147483647 w 40"/>
                <a:gd name="T7" fmla="*/ 2147483647 h 39"/>
                <a:gd name="T8" fmla="*/ 2147483647 w 40"/>
                <a:gd name="T9" fmla="*/ 2147483647 h 39"/>
                <a:gd name="T10" fmla="*/ 2147483647 w 40"/>
                <a:gd name="T11" fmla="*/ 2147483647 h 39"/>
                <a:gd name="T12" fmla="*/ 2147483647 w 40"/>
                <a:gd name="T13" fmla="*/ 2147483647 h 39"/>
                <a:gd name="T14" fmla="*/ 2147483647 w 40"/>
                <a:gd name="T15" fmla="*/ 2147483647 h 39"/>
                <a:gd name="T16" fmla="*/ 2147483647 w 40"/>
                <a:gd name="T17" fmla="*/ 2147483647 h 39"/>
                <a:gd name="T18" fmla="*/ 2147483647 w 40"/>
                <a:gd name="T19" fmla="*/ 2147483647 h 39"/>
                <a:gd name="T20" fmla="*/ 2147483647 w 40"/>
                <a:gd name="T21" fmla="*/ 2147483647 h 39"/>
                <a:gd name="T22" fmla="*/ 2147483647 w 40"/>
                <a:gd name="T23" fmla="*/ 2147483647 h 39"/>
                <a:gd name="T24" fmla="*/ 2147483647 w 40"/>
                <a:gd name="T25" fmla="*/ 2147483647 h 39"/>
                <a:gd name="T26" fmla="*/ 2147483647 w 40"/>
                <a:gd name="T27" fmla="*/ 2147483647 h 39"/>
                <a:gd name="T28" fmla="*/ 2147483647 w 40"/>
                <a:gd name="T29" fmla="*/ 2147483647 h 39"/>
                <a:gd name="T30" fmla="*/ 2147483647 w 40"/>
                <a:gd name="T31" fmla="*/ 2147483647 h 39"/>
                <a:gd name="T32" fmla="*/ 2147483647 w 40"/>
                <a:gd name="T33" fmla="*/ 2147483647 h 39"/>
                <a:gd name="T34" fmla="*/ 2147483647 w 40"/>
                <a:gd name="T35" fmla="*/ 2147483647 h 39"/>
                <a:gd name="T36" fmla="*/ 2147483647 w 40"/>
                <a:gd name="T37" fmla="*/ 2147483647 h 39"/>
                <a:gd name="T38" fmla="*/ 2147483647 w 40"/>
                <a:gd name="T39" fmla="*/ 2147483647 h 39"/>
                <a:gd name="T40" fmla="*/ 2147483647 w 40"/>
                <a:gd name="T41" fmla="*/ 2147483647 h 39"/>
                <a:gd name="T42" fmla="*/ 2147483647 w 40"/>
                <a:gd name="T43" fmla="*/ 2147483647 h 39"/>
                <a:gd name="T44" fmla="*/ 2147483647 w 40"/>
                <a:gd name="T45" fmla="*/ 2147483647 h 39"/>
                <a:gd name="T46" fmla="*/ 2147483647 w 40"/>
                <a:gd name="T47" fmla="*/ 2147483647 h 39"/>
                <a:gd name="T48" fmla="*/ 2147483647 w 40"/>
                <a:gd name="T49" fmla="*/ 2147483647 h 39"/>
                <a:gd name="T50" fmla="*/ 2147483647 w 40"/>
                <a:gd name="T51" fmla="*/ 2147483647 h 39"/>
                <a:gd name="T52" fmla="*/ 2147483647 w 40"/>
                <a:gd name="T53" fmla="*/ 2147483647 h 39"/>
                <a:gd name="T54" fmla="*/ 2147483647 w 40"/>
                <a:gd name="T55" fmla="*/ 2147483647 h 39"/>
                <a:gd name="T56" fmla="*/ 2147483647 w 40"/>
                <a:gd name="T57" fmla="*/ 2147483647 h 39"/>
                <a:gd name="T58" fmla="*/ 0 w 40"/>
                <a:gd name="T59" fmla="*/ 2147483647 h 39"/>
                <a:gd name="T60" fmla="*/ 0 w 40"/>
                <a:gd name="T61" fmla="*/ 2147483647 h 39"/>
                <a:gd name="T62" fmla="*/ 2147483647 w 40"/>
                <a:gd name="T63" fmla="*/ 2147483647 h 39"/>
                <a:gd name="T64" fmla="*/ 2147483647 w 40"/>
                <a:gd name="T65" fmla="*/ 2147483647 h 39"/>
                <a:gd name="T66" fmla="*/ 2147483647 w 40"/>
                <a:gd name="T67" fmla="*/ 2147483647 h 39"/>
                <a:gd name="T68" fmla="*/ 2147483647 w 40"/>
                <a:gd name="T69" fmla="*/ 2147483647 h 39"/>
                <a:gd name="T70" fmla="*/ 2147483647 w 40"/>
                <a:gd name="T71" fmla="*/ 2147483647 h 39"/>
                <a:gd name="T72" fmla="*/ 2147483647 w 40"/>
                <a:gd name="T73" fmla="*/ 2147483647 h 39"/>
                <a:gd name="T74" fmla="*/ 2147483647 w 40"/>
                <a:gd name="T75" fmla="*/ 2147483647 h 39"/>
                <a:gd name="T76" fmla="*/ 2147483647 w 40"/>
                <a:gd name="T77" fmla="*/ 2147483647 h 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0" h="39">
                  <a:moveTo>
                    <a:pt x="17" y="0"/>
                  </a:moveTo>
                  <a:lnTo>
                    <a:pt x="20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7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0" y="24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7" y="31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6" y="37"/>
                  </a:lnTo>
                  <a:lnTo>
                    <a:pt x="24" y="37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0" y="39"/>
                  </a:lnTo>
                  <a:lnTo>
                    <a:pt x="19" y="39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9" y="36"/>
                  </a:lnTo>
                  <a:lnTo>
                    <a:pt x="8" y="35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4" name="Line 1250"/>
            <p:cNvSpPr>
              <a:spLocks noChangeShapeType="1"/>
            </p:cNvSpPr>
            <p:nvPr/>
          </p:nvSpPr>
          <p:spPr bwMode="auto">
            <a:xfrm>
              <a:off x="4518026" y="167322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5" name="Line 1251"/>
            <p:cNvSpPr>
              <a:spLocks noChangeShapeType="1"/>
            </p:cNvSpPr>
            <p:nvPr/>
          </p:nvSpPr>
          <p:spPr bwMode="auto">
            <a:xfrm>
              <a:off x="4518026" y="16732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6" name="Line 1252"/>
            <p:cNvSpPr>
              <a:spLocks noChangeShapeType="1"/>
            </p:cNvSpPr>
            <p:nvPr/>
          </p:nvSpPr>
          <p:spPr bwMode="auto">
            <a:xfrm>
              <a:off x="4518026" y="1674813"/>
              <a:ext cx="0" cy="63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7" name="Line 1253"/>
            <p:cNvSpPr>
              <a:spLocks noChangeShapeType="1"/>
            </p:cNvSpPr>
            <p:nvPr/>
          </p:nvSpPr>
          <p:spPr bwMode="auto">
            <a:xfrm flipH="1">
              <a:off x="4516438" y="16811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8" name="Line 1254"/>
            <p:cNvSpPr>
              <a:spLocks noChangeShapeType="1"/>
            </p:cNvSpPr>
            <p:nvPr/>
          </p:nvSpPr>
          <p:spPr bwMode="auto">
            <a:xfrm>
              <a:off x="4516438" y="16827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9" name="Line 1255"/>
            <p:cNvSpPr>
              <a:spLocks noChangeShapeType="1"/>
            </p:cNvSpPr>
            <p:nvPr/>
          </p:nvSpPr>
          <p:spPr bwMode="auto">
            <a:xfrm>
              <a:off x="4516438" y="16827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0" name="Line 1256"/>
            <p:cNvSpPr>
              <a:spLocks noChangeShapeType="1"/>
            </p:cNvSpPr>
            <p:nvPr/>
          </p:nvSpPr>
          <p:spPr bwMode="auto">
            <a:xfrm>
              <a:off x="4516438" y="16843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1" name="Line 1257"/>
            <p:cNvSpPr>
              <a:spLocks noChangeShapeType="1"/>
            </p:cNvSpPr>
            <p:nvPr/>
          </p:nvSpPr>
          <p:spPr bwMode="auto">
            <a:xfrm flipH="1">
              <a:off x="4514851" y="16859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2" name="Line 1258"/>
            <p:cNvSpPr>
              <a:spLocks noChangeShapeType="1"/>
            </p:cNvSpPr>
            <p:nvPr/>
          </p:nvSpPr>
          <p:spPr bwMode="auto">
            <a:xfrm flipH="1">
              <a:off x="4513263" y="1687513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3" name="Line 1259"/>
            <p:cNvSpPr>
              <a:spLocks noChangeShapeType="1"/>
            </p:cNvSpPr>
            <p:nvPr/>
          </p:nvSpPr>
          <p:spPr bwMode="auto">
            <a:xfrm flipH="1">
              <a:off x="4508501" y="169227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4" name="Line 1260"/>
            <p:cNvSpPr>
              <a:spLocks noChangeShapeType="1"/>
            </p:cNvSpPr>
            <p:nvPr/>
          </p:nvSpPr>
          <p:spPr bwMode="auto">
            <a:xfrm>
              <a:off x="4508501" y="169386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5" name="Line 1261"/>
            <p:cNvSpPr>
              <a:spLocks noChangeShapeType="1"/>
            </p:cNvSpPr>
            <p:nvPr/>
          </p:nvSpPr>
          <p:spPr bwMode="auto">
            <a:xfrm>
              <a:off x="4508501" y="16954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6" name="Line 1262"/>
            <p:cNvSpPr>
              <a:spLocks noChangeShapeType="1"/>
            </p:cNvSpPr>
            <p:nvPr/>
          </p:nvSpPr>
          <p:spPr bwMode="auto">
            <a:xfrm flipH="1">
              <a:off x="4506913" y="16954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7" name="Line 1263"/>
            <p:cNvSpPr>
              <a:spLocks noChangeShapeType="1"/>
            </p:cNvSpPr>
            <p:nvPr/>
          </p:nvSpPr>
          <p:spPr bwMode="auto">
            <a:xfrm flipH="1">
              <a:off x="4505326" y="16970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8" name="Line 1264"/>
            <p:cNvSpPr>
              <a:spLocks noChangeShapeType="1"/>
            </p:cNvSpPr>
            <p:nvPr/>
          </p:nvSpPr>
          <p:spPr bwMode="auto">
            <a:xfrm flipH="1">
              <a:off x="4503738" y="16986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9" name="Line 1265"/>
            <p:cNvSpPr>
              <a:spLocks noChangeShapeType="1"/>
            </p:cNvSpPr>
            <p:nvPr/>
          </p:nvSpPr>
          <p:spPr bwMode="auto">
            <a:xfrm flipH="1">
              <a:off x="4502151" y="17002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0" name="Line 1266"/>
            <p:cNvSpPr>
              <a:spLocks noChangeShapeType="1"/>
            </p:cNvSpPr>
            <p:nvPr/>
          </p:nvSpPr>
          <p:spPr bwMode="auto">
            <a:xfrm flipH="1">
              <a:off x="4498976" y="170021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1" name="Line 1267"/>
            <p:cNvSpPr>
              <a:spLocks noChangeShapeType="1"/>
            </p:cNvSpPr>
            <p:nvPr/>
          </p:nvSpPr>
          <p:spPr bwMode="auto">
            <a:xfrm flipH="1">
              <a:off x="4495801" y="170021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2" name="Line 1268"/>
            <p:cNvSpPr>
              <a:spLocks noChangeShapeType="1"/>
            </p:cNvSpPr>
            <p:nvPr/>
          </p:nvSpPr>
          <p:spPr bwMode="auto">
            <a:xfrm flipH="1">
              <a:off x="4492626" y="170180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3" name="Line 1269"/>
            <p:cNvSpPr>
              <a:spLocks noChangeShapeType="1"/>
            </p:cNvSpPr>
            <p:nvPr/>
          </p:nvSpPr>
          <p:spPr bwMode="auto">
            <a:xfrm flipH="1">
              <a:off x="4491038" y="17018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4" name="Line 1270"/>
            <p:cNvSpPr>
              <a:spLocks noChangeShapeType="1"/>
            </p:cNvSpPr>
            <p:nvPr/>
          </p:nvSpPr>
          <p:spPr bwMode="auto">
            <a:xfrm flipH="1">
              <a:off x="4489451" y="17018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5" name="Line 1271"/>
            <p:cNvSpPr>
              <a:spLocks noChangeShapeType="1"/>
            </p:cNvSpPr>
            <p:nvPr/>
          </p:nvSpPr>
          <p:spPr bwMode="auto">
            <a:xfrm flipH="1">
              <a:off x="4486276" y="170497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6" name="Line 1272"/>
            <p:cNvSpPr>
              <a:spLocks noChangeShapeType="1"/>
            </p:cNvSpPr>
            <p:nvPr/>
          </p:nvSpPr>
          <p:spPr bwMode="auto">
            <a:xfrm flipH="1" flipV="1">
              <a:off x="4484688" y="17018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7" name="Line 1273"/>
            <p:cNvSpPr>
              <a:spLocks noChangeShapeType="1"/>
            </p:cNvSpPr>
            <p:nvPr/>
          </p:nvSpPr>
          <p:spPr bwMode="auto">
            <a:xfrm flipH="1">
              <a:off x="4478338" y="1701800"/>
              <a:ext cx="635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8" name="Line 1274"/>
            <p:cNvSpPr>
              <a:spLocks noChangeShapeType="1"/>
            </p:cNvSpPr>
            <p:nvPr/>
          </p:nvSpPr>
          <p:spPr bwMode="auto">
            <a:xfrm flipH="1">
              <a:off x="4476751" y="17018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9" name="Line 1275"/>
            <p:cNvSpPr>
              <a:spLocks noChangeShapeType="1"/>
            </p:cNvSpPr>
            <p:nvPr/>
          </p:nvSpPr>
          <p:spPr bwMode="auto">
            <a:xfrm flipH="1">
              <a:off x="4475163" y="17018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0" name="Line 1276"/>
            <p:cNvSpPr>
              <a:spLocks noChangeShapeType="1"/>
            </p:cNvSpPr>
            <p:nvPr/>
          </p:nvSpPr>
          <p:spPr bwMode="auto">
            <a:xfrm flipH="1" flipV="1">
              <a:off x="4473576" y="17002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1" name="Line 1277"/>
            <p:cNvSpPr>
              <a:spLocks noChangeShapeType="1"/>
            </p:cNvSpPr>
            <p:nvPr/>
          </p:nvSpPr>
          <p:spPr bwMode="auto">
            <a:xfrm flipH="1">
              <a:off x="4468813" y="170021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2" name="Line 1278"/>
            <p:cNvSpPr>
              <a:spLocks noChangeShapeType="1"/>
            </p:cNvSpPr>
            <p:nvPr/>
          </p:nvSpPr>
          <p:spPr bwMode="auto">
            <a:xfrm flipH="1" flipV="1">
              <a:off x="4467226" y="16986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3" name="Line 1279"/>
            <p:cNvSpPr>
              <a:spLocks noChangeShapeType="1"/>
            </p:cNvSpPr>
            <p:nvPr/>
          </p:nvSpPr>
          <p:spPr bwMode="auto">
            <a:xfrm flipH="1" flipV="1">
              <a:off x="4465638" y="16970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4" name="Line 1280"/>
            <p:cNvSpPr>
              <a:spLocks noChangeShapeType="1"/>
            </p:cNvSpPr>
            <p:nvPr/>
          </p:nvSpPr>
          <p:spPr bwMode="auto">
            <a:xfrm flipH="1" flipV="1">
              <a:off x="4464051" y="16954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5" name="Line 1281"/>
            <p:cNvSpPr>
              <a:spLocks noChangeShapeType="1"/>
            </p:cNvSpPr>
            <p:nvPr/>
          </p:nvSpPr>
          <p:spPr bwMode="auto">
            <a:xfrm>
              <a:off x="4464051" y="16954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6" name="Line 1282"/>
            <p:cNvSpPr>
              <a:spLocks noChangeShapeType="1"/>
            </p:cNvSpPr>
            <p:nvPr/>
          </p:nvSpPr>
          <p:spPr bwMode="auto">
            <a:xfrm flipH="1" flipV="1">
              <a:off x="4462463" y="16938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7" name="Line 1283"/>
            <p:cNvSpPr>
              <a:spLocks noChangeShapeType="1"/>
            </p:cNvSpPr>
            <p:nvPr/>
          </p:nvSpPr>
          <p:spPr bwMode="auto">
            <a:xfrm flipH="1" flipV="1">
              <a:off x="4460876" y="16922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8" name="Line 1284"/>
            <p:cNvSpPr>
              <a:spLocks noChangeShapeType="1"/>
            </p:cNvSpPr>
            <p:nvPr/>
          </p:nvSpPr>
          <p:spPr bwMode="auto">
            <a:xfrm flipH="1" flipV="1">
              <a:off x="4459288" y="1687513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9" name="Line 1285"/>
            <p:cNvSpPr>
              <a:spLocks noChangeShapeType="1"/>
            </p:cNvSpPr>
            <p:nvPr/>
          </p:nvSpPr>
          <p:spPr bwMode="auto">
            <a:xfrm>
              <a:off x="4459288" y="16875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0" name="Line 1286"/>
            <p:cNvSpPr>
              <a:spLocks noChangeShapeType="1"/>
            </p:cNvSpPr>
            <p:nvPr/>
          </p:nvSpPr>
          <p:spPr bwMode="auto">
            <a:xfrm flipH="1">
              <a:off x="4456113" y="168751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1" name="Line 1287"/>
            <p:cNvSpPr>
              <a:spLocks noChangeShapeType="1"/>
            </p:cNvSpPr>
            <p:nvPr/>
          </p:nvSpPr>
          <p:spPr bwMode="auto">
            <a:xfrm flipV="1">
              <a:off x="4456113" y="16859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2" name="Line 1288"/>
            <p:cNvSpPr>
              <a:spLocks noChangeShapeType="1"/>
            </p:cNvSpPr>
            <p:nvPr/>
          </p:nvSpPr>
          <p:spPr bwMode="auto">
            <a:xfrm flipV="1">
              <a:off x="4456113" y="168275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3" name="Line 1289"/>
            <p:cNvSpPr>
              <a:spLocks noChangeShapeType="1"/>
            </p:cNvSpPr>
            <p:nvPr/>
          </p:nvSpPr>
          <p:spPr bwMode="auto">
            <a:xfrm flipH="1" flipV="1">
              <a:off x="4454526" y="1679575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4" name="Line 1290"/>
            <p:cNvSpPr>
              <a:spLocks noChangeShapeType="1"/>
            </p:cNvSpPr>
            <p:nvPr/>
          </p:nvSpPr>
          <p:spPr bwMode="auto">
            <a:xfrm flipV="1">
              <a:off x="4454526" y="1673225"/>
              <a:ext cx="0" cy="63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5" name="Line 1291"/>
            <p:cNvSpPr>
              <a:spLocks noChangeShapeType="1"/>
            </p:cNvSpPr>
            <p:nvPr/>
          </p:nvSpPr>
          <p:spPr bwMode="auto">
            <a:xfrm>
              <a:off x="4454526" y="16732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6" name="Line 1292"/>
            <p:cNvSpPr>
              <a:spLocks noChangeShapeType="1"/>
            </p:cNvSpPr>
            <p:nvPr/>
          </p:nvSpPr>
          <p:spPr bwMode="auto">
            <a:xfrm flipV="1">
              <a:off x="4456113" y="1663700"/>
              <a:ext cx="0" cy="952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7" name="Line 1293"/>
            <p:cNvSpPr>
              <a:spLocks noChangeShapeType="1"/>
            </p:cNvSpPr>
            <p:nvPr/>
          </p:nvSpPr>
          <p:spPr bwMode="auto">
            <a:xfrm flipV="1">
              <a:off x="4456113" y="16621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8" name="Line 1294"/>
            <p:cNvSpPr>
              <a:spLocks noChangeShapeType="1"/>
            </p:cNvSpPr>
            <p:nvPr/>
          </p:nvSpPr>
          <p:spPr bwMode="auto">
            <a:xfrm flipV="1">
              <a:off x="4456113" y="16605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9" name="Line 1295"/>
            <p:cNvSpPr>
              <a:spLocks noChangeShapeType="1"/>
            </p:cNvSpPr>
            <p:nvPr/>
          </p:nvSpPr>
          <p:spPr bwMode="auto">
            <a:xfrm flipV="1">
              <a:off x="4456113" y="1657350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0" name="Line 1296"/>
            <p:cNvSpPr>
              <a:spLocks noChangeShapeType="1"/>
            </p:cNvSpPr>
            <p:nvPr/>
          </p:nvSpPr>
          <p:spPr bwMode="auto">
            <a:xfrm flipV="1">
              <a:off x="4459288" y="16557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1" name="Line 1297"/>
            <p:cNvSpPr>
              <a:spLocks noChangeShapeType="1"/>
            </p:cNvSpPr>
            <p:nvPr/>
          </p:nvSpPr>
          <p:spPr bwMode="auto">
            <a:xfrm flipV="1">
              <a:off x="4460876" y="16541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2" name="Line 1298"/>
            <p:cNvSpPr>
              <a:spLocks noChangeShapeType="1"/>
            </p:cNvSpPr>
            <p:nvPr/>
          </p:nvSpPr>
          <p:spPr bwMode="auto">
            <a:xfrm flipV="1">
              <a:off x="4462463" y="16510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3" name="Line 1299"/>
            <p:cNvSpPr>
              <a:spLocks noChangeShapeType="1"/>
            </p:cNvSpPr>
            <p:nvPr/>
          </p:nvSpPr>
          <p:spPr bwMode="auto">
            <a:xfrm>
              <a:off x="4464051" y="16510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4" name="Line 1300"/>
            <p:cNvSpPr>
              <a:spLocks noChangeShapeType="1"/>
            </p:cNvSpPr>
            <p:nvPr/>
          </p:nvSpPr>
          <p:spPr bwMode="auto">
            <a:xfrm flipV="1">
              <a:off x="4465638" y="16494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5" name="Line 1301"/>
            <p:cNvSpPr>
              <a:spLocks noChangeShapeType="1"/>
            </p:cNvSpPr>
            <p:nvPr/>
          </p:nvSpPr>
          <p:spPr bwMode="auto">
            <a:xfrm flipV="1">
              <a:off x="4467226" y="16478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6" name="Line 1302"/>
            <p:cNvSpPr>
              <a:spLocks noChangeShapeType="1"/>
            </p:cNvSpPr>
            <p:nvPr/>
          </p:nvSpPr>
          <p:spPr bwMode="auto">
            <a:xfrm flipV="1">
              <a:off x="4468813" y="16462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7" name="Line 1303"/>
            <p:cNvSpPr>
              <a:spLocks noChangeShapeType="1"/>
            </p:cNvSpPr>
            <p:nvPr/>
          </p:nvSpPr>
          <p:spPr bwMode="auto">
            <a:xfrm>
              <a:off x="4471988" y="16462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8" name="Line 1304"/>
            <p:cNvSpPr>
              <a:spLocks noChangeShapeType="1"/>
            </p:cNvSpPr>
            <p:nvPr/>
          </p:nvSpPr>
          <p:spPr bwMode="auto">
            <a:xfrm flipV="1">
              <a:off x="4471988" y="16446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9" name="Line 1305"/>
            <p:cNvSpPr>
              <a:spLocks noChangeShapeType="1"/>
            </p:cNvSpPr>
            <p:nvPr/>
          </p:nvSpPr>
          <p:spPr bwMode="auto">
            <a:xfrm>
              <a:off x="4473576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0" name="Line 1306"/>
            <p:cNvSpPr>
              <a:spLocks noChangeShapeType="1"/>
            </p:cNvSpPr>
            <p:nvPr/>
          </p:nvSpPr>
          <p:spPr bwMode="auto">
            <a:xfrm>
              <a:off x="4476751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1" name="Line 1307"/>
            <p:cNvSpPr>
              <a:spLocks noChangeShapeType="1"/>
            </p:cNvSpPr>
            <p:nvPr/>
          </p:nvSpPr>
          <p:spPr bwMode="auto">
            <a:xfrm flipV="1">
              <a:off x="4479926" y="16430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2" name="Line 1308"/>
            <p:cNvSpPr>
              <a:spLocks noChangeShapeType="1"/>
            </p:cNvSpPr>
            <p:nvPr/>
          </p:nvSpPr>
          <p:spPr bwMode="auto">
            <a:xfrm>
              <a:off x="4481513" y="164306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3" name="Line 1309"/>
            <p:cNvSpPr>
              <a:spLocks noChangeShapeType="1"/>
            </p:cNvSpPr>
            <p:nvPr/>
          </p:nvSpPr>
          <p:spPr bwMode="auto">
            <a:xfrm>
              <a:off x="4486276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4" name="Line 1310"/>
            <p:cNvSpPr>
              <a:spLocks noChangeShapeType="1"/>
            </p:cNvSpPr>
            <p:nvPr/>
          </p:nvSpPr>
          <p:spPr bwMode="auto">
            <a:xfrm>
              <a:off x="4489451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5" name="Line 1311"/>
            <p:cNvSpPr>
              <a:spLocks noChangeShapeType="1"/>
            </p:cNvSpPr>
            <p:nvPr/>
          </p:nvSpPr>
          <p:spPr bwMode="auto">
            <a:xfrm>
              <a:off x="4492626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6" name="Line 1312"/>
            <p:cNvSpPr>
              <a:spLocks noChangeShapeType="1"/>
            </p:cNvSpPr>
            <p:nvPr/>
          </p:nvSpPr>
          <p:spPr bwMode="auto">
            <a:xfrm>
              <a:off x="4495801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7" name="Line 1313"/>
            <p:cNvSpPr>
              <a:spLocks noChangeShapeType="1"/>
            </p:cNvSpPr>
            <p:nvPr/>
          </p:nvSpPr>
          <p:spPr bwMode="auto">
            <a:xfrm>
              <a:off x="4498976" y="16446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8" name="Line 1314"/>
            <p:cNvSpPr>
              <a:spLocks noChangeShapeType="1"/>
            </p:cNvSpPr>
            <p:nvPr/>
          </p:nvSpPr>
          <p:spPr bwMode="auto">
            <a:xfrm>
              <a:off x="4500563" y="16462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9" name="Line 1315"/>
            <p:cNvSpPr>
              <a:spLocks noChangeShapeType="1"/>
            </p:cNvSpPr>
            <p:nvPr/>
          </p:nvSpPr>
          <p:spPr bwMode="auto">
            <a:xfrm>
              <a:off x="4502151" y="16478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0" name="Line 1316"/>
            <p:cNvSpPr>
              <a:spLocks noChangeShapeType="1"/>
            </p:cNvSpPr>
            <p:nvPr/>
          </p:nvSpPr>
          <p:spPr bwMode="auto">
            <a:xfrm>
              <a:off x="4505326" y="16494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1" name="Line 1317"/>
            <p:cNvSpPr>
              <a:spLocks noChangeShapeType="1"/>
            </p:cNvSpPr>
            <p:nvPr/>
          </p:nvSpPr>
          <p:spPr bwMode="auto">
            <a:xfrm>
              <a:off x="4506913" y="16510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2" name="Line 1318"/>
            <p:cNvSpPr>
              <a:spLocks noChangeShapeType="1"/>
            </p:cNvSpPr>
            <p:nvPr/>
          </p:nvSpPr>
          <p:spPr bwMode="auto">
            <a:xfrm>
              <a:off x="4508501" y="165100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3" name="Line 1319"/>
            <p:cNvSpPr>
              <a:spLocks noChangeShapeType="1"/>
            </p:cNvSpPr>
            <p:nvPr/>
          </p:nvSpPr>
          <p:spPr bwMode="auto">
            <a:xfrm>
              <a:off x="4508501" y="165100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4" name="Line 1320"/>
            <p:cNvSpPr>
              <a:spLocks noChangeShapeType="1"/>
            </p:cNvSpPr>
            <p:nvPr/>
          </p:nvSpPr>
          <p:spPr bwMode="auto">
            <a:xfrm>
              <a:off x="4508501" y="165417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5" name="Line 1321"/>
            <p:cNvSpPr>
              <a:spLocks noChangeShapeType="1"/>
            </p:cNvSpPr>
            <p:nvPr/>
          </p:nvSpPr>
          <p:spPr bwMode="auto">
            <a:xfrm>
              <a:off x="4513263" y="16557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6" name="Line 1322"/>
            <p:cNvSpPr>
              <a:spLocks noChangeShapeType="1"/>
            </p:cNvSpPr>
            <p:nvPr/>
          </p:nvSpPr>
          <p:spPr bwMode="auto">
            <a:xfrm>
              <a:off x="4514851" y="16573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7" name="Line 1323"/>
            <p:cNvSpPr>
              <a:spLocks noChangeShapeType="1"/>
            </p:cNvSpPr>
            <p:nvPr/>
          </p:nvSpPr>
          <p:spPr bwMode="auto">
            <a:xfrm>
              <a:off x="4514851" y="16589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8" name="Line 1324"/>
            <p:cNvSpPr>
              <a:spLocks noChangeShapeType="1"/>
            </p:cNvSpPr>
            <p:nvPr/>
          </p:nvSpPr>
          <p:spPr bwMode="auto">
            <a:xfrm>
              <a:off x="4514851" y="16605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9" name="Line 1325"/>
            <p:cNvSpPr>
              <a:spLocks noChangeShapeType="1"/>
            </p:cNvSpPr>
            <p:nvPr/>
          </p:nvSpPr>
          <p:spPr bwMode="auto">
            <a:xfrm>
              <a:off x="4516438" y="1660525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0" name="Line 1326"/>
            <p:cNvSpPr>
              <a:spLocks noChangeShapeType="1"/>
            </p:cNvSpPr>
            <p:nvPr/>
          </p:nvSpPr>
          <p:spPr bwMode="auto">
            <a:xfrm>
              <a:off x="4516438" y="1663700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1" name="Line 1327"/>
            <p:cNvSpPr>
              <a:spLocks noChangeShapeType="1"/>
            </p:cNvSpPr>
            <p:nvPr/>
          </p:nvSpPr>
          <p:spPr bwMode="auto">
            <a:xfrm>
              <a:off x="4518026" y="1668463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2" name="Freeform 1328"/>
            <p:cNvSpPr>
              <a:spLocks/>
            </p:cNvSpPr>
            <p:nvPr/>
          </p:nvSpPr>
          <p:spPr bwMode="auto">
            <a:xfrm>
              <a:off x="4784726" y="1552575"/>
              <a:ext cx="60325" cy="58738"/>
            </a:xfrm>
            <a:custGeom>
              <a:avLst/>
              <a:gdLst>
                <a:gd name="T0" fmla="*/ 2147483647 w 38"/>
                <a:gd name="T1" fmla="*/ 0 h 37"/>
                <a:gd name="T2" fmla="*/ 2147483647 w 38"/>
                <a:gd name="T3" fmla="*/ 0 h 37"/>
                <a:gd name="T4" fmla="*/ 2147483647 w 38"/>
                <a:gd name="T5" fmla="*/ 0 h 37"/>
                <a:gd name="T6" fmla="*/ 2147483647 w 38"/>
                <a:gd name="T7" fmla="*/ 2147483647 h 37"/>
                <a:gd name="T8" fmla="*/ 2147483647 w 38"/>
                <a:gd name="T9" fmla="*/ 2147483647 h 37"/>
                <a:gd name="T10" fmla="*/ 2147483647 w 38"/>
                <a:gd name="T11" fmla="*/ 2147483647 h 37"/>
                <a:gd name="T12" fmla="*/ 2147483647 w 38"/>
                <a:gd name="T13" fmla="*/ 2147483647 h 37"/>
                <a:gd name="T14" fmla="*/ 2147483647 w 38"/>
                <a:gd name="T15" fmla="*/ 2147483647 h 37"/>
                <a:gd name="T16" fmla="*/ 2147483647 w 38"/>
                <a:gd name="T17" fmla="*/ 2147483647 h 37"/>
                <a:gd name="T18" fmla="*/ 2147483647 w 38"/>
                <a:gd name="T19" fmla="*/ 2147483647 h 37"/>
                <a:gd name="T20" fmla="*/ 2147483647 w 38"/>
                <a:gd name="T21" fmla="*/ 2147483647 h 37"/>
                <a:gd name="T22" fmla="*/ 2147483647 w 38"/>
                <a:gd name="T23" fmla="*/ 2147483647 h 37"/>
                <a:gd name="T24" fmla="*/ 2147483647 w 38"/>
                <a:gd name="T25" fmla="*/ 2147483647 h 37"/>
                <a:gd name="T26" fmla="*/ 2147483647 w 38"/>
                <a:gd name="T27" fmla="*/ 2147483647 h 37"/>
                <a:gd name="T28" fmla="*/ 2147483647 w 38"/>
                <a:gd name="T29" fmla="*/ 2147483647 h 37"/>
                <a:gd name="T30" fmla="*/ 2147483647 w 38"/>
                <a:gd name="T31" fmla="*/ 2147483647 h 37"/>
                <a:gd name="T32" fmla="*/ 2147483647 w 38"/>
                <a:gd name="T33" fmla="*/ 2147483647 h 37"/>
                <a:gd name="T34" fmla="*/ 2147483647 w 38"/>
                <a:gd name="T35" fmla="*/ 2147483647 h 37"/>
                <a:gd name="T36" fmla="*/ 2147483647 w 38"/>
                <a:gd name="T37" fmla="*/ 2147483647 h 37"/>
                <a:gd name="T38" fmla="*/ 2147483647 w 38"/>
                <a:gd name="T39" fmla="*/ 2147483647 h 37"/>
                <a:gd name="T40" fmla="*/ 2147483647 w 38"/>
                <a:gd name="T41" fmla="*/ 2147483647 h 37"/>
                <a:gd name="T42" fmla="*/ 2147483647 w 38"/>
                <a:gd name="T43" fmla="*/ 2147483647 h 37"/>
                <a:gd name="T44" fmla="*/ 2147483647 w 38"/>
                <a:gd name="T45" fmla="*/ 2147483647 h 37"/>
                <a:gd name="T46" fmla="*/ 2147483647 w 38"/>
                <a:gd name="T47" fmla="*/ 2147483647 h 37"/>
                <a:gd name="T48" fmla="*/ 2147483647 w 38"/>
                <a:gd name="T49" fmla="*/ 2147483647 h 37"/>
                <a:gd name="T50" fmla="*/ 2147483647 w 38"/>
                <a:gd name="T51" fmla="*/ 2147483647 h 37"/>
                <a:gd name="T52" fmla="*/ 2147483647 w 38"/>
                <a:gd name="T53" fmla="*/ 2147483647 h 37"/>
                <a:gd name="T54" fmla="*/ 2147483647 w 38"/>
                <a:gd name="T55" fmla="*/ 2147483647 h 37"/>
                <a:gd name="T56" fmla="*/ 0 w 38"/>
                <a:gd name="T57" fmla="*/ 2147483647 h 37"/>
                <a:gd name="T58" fmla="*/ 0 w 38"/>
                <a:gd name="T59" fmla="*/ 2147483647 h 37"/>
                <a:gd name="T60" fmla="*/ 2147483647 w 38"/>
                <a:gd name="T61" fmla="*/ 2147483647 h 37"/>
                <a:gd name="T62" fmla="*/ 2147483647 w 38"/>
                <a:gd name="T63" fmla="*/ 2147483647 h 37"/>
                <a:gd name="T64" fmla="*/ 2147483647 w 38"/>
                <a:gd name="T65" fmla="*/ 2147483647 h 37"/>
                <a:gd name="T66" fmla="*/ 2147483647 w 38"/>
                <a:gd name="T67" fmla="*/ 2147483647 h 37"/>
                <a:gd name="T68" fmla="*/ 2147483647 w 38"/>
                <a:gd name="T69" fmla="*/ 2147483647 h 37"/>
                <a:gd name="T70" fmla="*/ 2147483647 w 38"/>
                <a:gd name="T71" fmla="*/ 2147483647 h 37"/>
                <a:gd name="T72" fmla="*/ 2147483647 w 38"/>
                <a:gd name="T73" fmla="*/ 0 h 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8" h="37">
                  <a:moveTo>
                    <a:pt x="15" y="0"/>
                  </a:moveTo>
                  <a:lnTo>
                    <a:pt x="19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6" y="26"/>
                  </a:lnTo>
                  <a:lnTo>
                    <a:pt x="35" y="28"/>
                  </a:lnTo>
                  <a:lnTo>
                    <a:pt x="35" y="29"/>
                  </a:lnTo>
                  <a:lnTo>
                    <a:pt x="34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1" y="34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7" y="36"/>
                  </a:lnTo>
                  <a:lnTo>
                    <a:pt x="23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5" y="37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9" y="35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3" name="Line 1329"/>
            <p:cNvSpPr>
              <a:spLocks noChangeShapeType="1"/>
            </p:cNvSpPr>
            <p:nvPr/>
          </p:nvSpPr>
          <p:spPr bwMode="auto">
            <a:xfrm>
              <a:off x="4845051" y="15827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4" name="Line 1330"/>
            <p:cNvSpPr>
              <a:spLocks noChangeShapeType="1"/>
            </p:cNvSpPr>
            <p:nvPr/>
          </p:nvSpPr>
          <p:spPr bwMode="auto">
            <a:xfrm>
              <a:off x="4845051" y="15827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5" name="Line 1331"/>
            <p:cNvSpPr>
              <a:spLocks noChangeShapeType="1"/>
            </p:cNvSpPr>
            <p:nvPr/>
          </p:nvSpPr>
          <p:spPr bwMode="auto">
            <a:xfrm>
              <a:off x="4845051" y="1584325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6" name="Line 1332"/>
            <p:cNvSpPr>
              <a:spLocks noChangeShapeType="1"/>
            </p:cNvSpPr>
            <p:nvPr/>
          </p:nvSpPr>
          <p:spPr bwMode="auto">
            <a:xfrm>
              <a:off x="4845051" y="158908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7" name="Line 1333"/>
            <p:cNvSpPr>
              <a:spLocks noChangeShapeType="1"/>
            </p:cNvSpPr>
            <p:nvPr/>
          </p:nvSpPr>
          <p:spPr bwMode="auto">
            <a:xfrm>
              <a:off x="4845051" y="159067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8" name="Line 1334"/>
            <p:cNvSpPr>
              <a:spLocks noChangeShapeType="1"/>
            </p:cNvSpPr>
            <p:nvPr/>
          </p:nvSpPr>
          <p:spPr bwMode="auto">
            <a:xfrm>
              <a:off x="4845051" y="15922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9" name="Line 1335"/>
            <p:cNvSpPr>
              <a:spLocks noChangeShapeType="1"/>
            </p:cNvSpPr>
            <p:nvPr/>
          </p:nvSpPr>
          <p:spPr bwMode="auto">
            <a:xfrm flipH="1">
              <a:off x="4841876" y="159226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0" name="Line 1336"/>
            <p:cNvSpPr>
              <a:spLocks noChangeShapeType="1"/>
            </p:cNvSpPr>
            <p:nvPr/>
          </p:nvSpPr>
          <p:spPr bwMode="auto">
            <a:xfrm flipH="1">
              <a:off x="4840288" y="159385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1" name="Line 1337"/>
            <p:cNvSpPr>
              <a:spLocks noChangeShapeType="1"/>
            </p:cNvSpPr>
            <p:nvPr/>
          </p:nvSpPr>
          <p:spPr bwMode="auto">
            <a:xfrm>
              <a:off x="4840288" y="15970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2" name="Line 1338"/>
            <p:cNvSpPr>
              <a:spLocks noChangeShapeType="1"/>
            </p:cNvSpPr>
            <p:nvPr/>
          </p:nvSpPr>
          <p:spPr bwMode="auto">
            <a:xfrm flipH="1">
              <a:off x="4838701" y="159861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3" name="Line 1339"/>
            <p:cNvSpPr>
              <a:spLocks noChangeShapeType="1"/>
            </p:cNvSpPr>
            <p:nvPr/>
          </p:nvSpPr>
          <p:spPr bwMode="auto">
            <a:xfrm flipH="1">
              <a:off x="4837113" y="160178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4" name="Line 1340"/>
            <p:cNvSpPr>
              <a:spLocks noChangeShapeType="1"/>
            </p:cNvSpPr>
            <p:nvPr/>
          </p:nvSpPr>
          <p:spPr bwMode="auto">
            <a:xfrm>
              <a:off x="4837113" y="160337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5" name="Line 1341"/>
            <p:cNvSpPr>
              <a:spLocks noChangeShapeType="1"/>
            </p:cNvSpPr>
            <p:nvPr/>
          </p:nvSpPr>
          <p:spPr bwMode="auto">
            <a:xfrm flipH="1">
              <a:off x="4833938" y="160496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6" name="Line 1342"/>
            <p:cNvSpPr>
              <a:spLocks noChangeShapeType="1"/>
            </p:cNvSpPr>
            <p:nvPr/>
          </p:nvSpPr>
          <p:spPr bwMode="auto">
            <a:xfrm flipH="1">
              <a:off x="4832351" y="16065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7" name="Line 1343"/>
            <p:cNvSpPr>
              <a:spLocks noChangeShapeType="1"/>
            </p:cNvSpPr>
            <p:nvPr/>
          </p:nvSpPr>
          <p:spPr bwMode="auto">
            <a:xfrm flipH="1">
              <a:off x="4829176" y="1608138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8" name="Line 1344"/>
            <p:cNvSpPr>
              <a:spLocks noChangeShapeType="1"/>
            </p:cNvSpPr>
            <p:nvPr/>
          </p:nvSpPr>
          <p:spPr bwMode="auto">
            <a:xfrm flipH="1">
              <a:off x="4827588" y="16081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9" name="Line 1345"/>
            <p:cNvSpPr>
              <a:spLocks noChangeShapeType="1"/>
            </p:cNvSpPr>
            <p:nvPr/>
          </p:nvSpPr>
          <p:spPr bwMode="auto">
            <a:xfrm>
              <a:off x="4827588" y="160972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0" name="Line 1346"/>
            <p:cNvSpPr>
              <a:spLocks noChangeShapeType="1"/>
            </p:cNvSpPr>
            <p:nvPr/>
          </p:nvSpPr>
          <p:spPr bwMode="auto">
            <a:xfrm flipH="1">
              <a:off x="4824413" y="160972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1" name="Line 1347"/>
            <p:cNvSpPr>
              <a:spLocks noChangeShapeType="1"/>
            </p:cNvSpPr>
            <p:nvPr/>
          </p:nvSpPr>
          <p:spPr bwMode="auto">
            <a:xfrm flipH="1">
              <a:off x="4821238" y="16097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2" name="Line 1348"/>
            <p:cNvSpPr>
              <a:spLocks noChangeShapeType="1"/>
            </p:cNvSpPr>
            <p:nvPr/>
          </p:nvSpPr>
          <p:spPr bwMode="auto">
            <a:xfrm flipH="1">
              <a:off x="4819651" y="16113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3" name="Line 1349"/>
            <p:cNvSpPr>
              <a:spLocks noChangeShapeType="1"/>
            </p:cNvSpPr>
            <p:nvPr/>
          </p:nvSpPr>
          <p:spPr bwMode="auto">
            <a:xfrm flipH="1">
              <a:off x="4816476" y="161131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4" name="Line 1350"/>
            <p:cNvSpPr>
              <a:spLocks noChangeShapeType="1"/>
            </p:cNvSpPr>
            <p:nvPr/>
          </p:nvSpPr>
          <p:spPr bwMode="auto">
            <a:xfrm flipH="1">
              <a:off x="4811713" y="161131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5" name="Line 1351"/>
            <p:cNvSpPr>
              <a:spLocks noChangeShapeType="1"/>
            </p:cNvSpPr>
            <p:nvPr/>
          </p:nvSpPr>
          <p:spPr bwMode="auto">
            <a:xfrm flipH="1" flipV="1">
              <a:off x="4808538" y="16097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6" name="Line 1352"/>
            <p:cNvSpPr>
              <a:spLocks noChangeShapeType="1"/>
            </p:cNvSpPr>
            <p:nvPr/>
          </p:nvSpPr>
          <p:spPr bwMode="auto">
            <a:xfrm flipH="1">
              <a:off x="4803776" y="1609725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7" name="Line 1353"/>
            <p:cNvSpPr>
              <a:spLocks noChangeShapeType="1"/>
            </p:cNvSpPr>
            <p:nvPr/>
          </p:nvSpPr>
          <p:spPr bwMode="auto">
            <a:xfrm flipH="1">
              <a:off x="4802188" y="16097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8" name="Line 1354"/>
            <p:cNvSpPr>
              <a:spLocks noChangeShapeType="1"/>
            </p:cNvSpPr>
            <p:nvPr/>
          </p:nvSpPr>
          <p:spPr bwMode="auto">
            <a:xfrm flipH="1">
              <a:off x="4800601" y="16097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9" name="Line 1355"/>
            <p:cNvSpPr>
              <a:spLocks noChangeShapeType="1"/>
            </p:cNvSpPr>
            <p:nvPr/>
          </p:nvSpPr>
          <p:spPr bwMode="auto">
            <a:xfrm flipH="1" flipV="1">
              <a:off x="4799013" y="16081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0" name="Line 1356"/>
            <p:cNvSpPr>
              <a:spLocks noChangeShapeType="1"/>
            </p:cNvSpPr>
            <p:nvPr/>
          </p:nvSpPr>
          <p:spPr bwMode="auto">
            <a:xfrm flipH="1" flipV="1">
              <a:off x="4795838" y="1606550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1" name="Line 1357"/>
            <p:cNvSpPr>
              <a:spLocks noChangeShapeType="1"/>
            </p:cNvSpPr>
            <p:nvPr/>
          </p:nvSpPr>
          <p:spPr bwMode="auto">
            <a:xfrm flipH="1" flipV="1">
              <a:off x="4794251" y="16049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2" name="Line 1358"/>
            <p:cNvSpPr>
              <a:spLocks noChangeShapeType="1"/>
            </p:cNvSpPr>
            <p:nvPr/>
          </p:nvSpPr>
          <p:spPr bwMode="auto">
            <a:xfrm flipH="1" flipV="1">
              <a:off x="4791076" y="160337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3" name="Line 1359"/>
            <p:cNvSpPr>
              <a:spLocks noChangeShapeType="1"/>
            </p:cNvSpPr>
            <p:nvPr/>
          </p:nvSpPr>
          <p:spPr bwMode="auto">
            <a:xfrm flipV="1">
              <a:off x="4791076" y="160178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4" name="Line 1360"/>
            <p:cNvSpPr>
              <a:spLocks noChangeShapeType="1"/>
            </p:cNvSpPr>
            <p:nvPr/>
          </p:nvSpPr>
          <p:spPr bwMode="auto">
            <a:xfrm flipH="1" flipV="1">
              <a:off x="4789488" y="159861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5" name="Line 1361"/>
            <p:cNvSpPr>
              <a:spLocks noChangeShapeType="1"/>
            </p:cNvSpPr>
            <p:nvPr/>
          </p:nvSpPr>
          <p:spPr bwMode="auto">
            <a:xfrm flipH="1" flipV="1">
              <a:off x="4787901" y="15970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6" name="Line 1362"/>
            <p:cNvSpPr>
              <a:spLocks noChangeShapeType="1"/>
            </p:cNvSpPr>
            <p:nvPr/>
          </p:nvSpPr>
          <p:spPr bwMode="auto">
            <a:xfrm flipH="1" flipV="1">
              <a:off x="4786313" y="15954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7" name="Line 1363"/>
            <p:cNvSpPr>
              <a:spLocks noChangeShapeType="1"/>
            </p:cNvSpPr>
            <p:nvPr/>
          </p:nvSpPr>
          <p:spPr bwMode="auto">
            <a:xfrm>
              <a:off x="4786313" y="15954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8" name="Line 1364"/>
            <p:cNvSpPr>
              <a:spLocks noChangeShapeType="1"/>
            </p:cNvSpPr>
            <p:nvPr/>
          </p:nvSpPr>
          <p:spPr bwMode="auto">
            <a:xfrm flipV="1">
              <a:off x="4786313" y="15938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9" name="Line 1365"/>
            <p:cNvSpPr>
              <a:spLocks noChangeShapeType="1"/>
            </p:cNvSpPr>
            <p:nvPr/>
          </p:nvSpPr>
          <p:spPr bwMode="auto">
            <a:xfrm flipH="1" flipV="1">
              <a:off x="4784726" y="15922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0" name="Line 1366"/>
            <p:cNvSpPr>
              <a:spLocks noChangeShapeType="1"/>
            </p:cNvSpPr>
            <p:nvPr/>
          </p:nvSpPr>
          <p:spPr bwMode="auto">
            <a:xfrm flipV="1">
              <a:off x="4784726" y="15890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1" name="Line 1367"/>
            <p:cNvSpPr>
              <a:spLocks noChangeShapeType="1"/>
            </p:cNvSpPr>
            <p:nvPr/>
          </p:nvSpPr>
          <p:spPr bwMode="auto">
            <a:xfrm flipV="1">
              <a:off x="4784726" y="1584325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2" name="Line 1368"/>
            <p:cNvSpPr>
              <a:spLocks noChangeShapeType="1"/>
            </p:cNvSpPr>
            <p:nvPr/>
          </p:nvSpPr>
          <p:spPr bwMode="auto">
            <a:xfrm flipV="1">
              <a:off x="4784726" y="15827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3" name="Line 1369"/>
            <p:cNvSpPr>
              <a:spLocks noChangeShapeType="1"/>
            </p:cNvSpPr>
            <p:nvPr/>
          </p:nvSpPr>
          <p:spPr bwMode="auto">
            <a:xfrm flipV="1">
              <a:off x="4784726" y="1571625"/>
              <a:ext cx="0" cy="1111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4" name="Line 1370"/>
            <p:cNvSpPr>
              <a:spLocks noChangeShapeType="1"/>
            </p:cNvSpPr>
            <p:nvPr/>
          </p:nvSpPr>
          <p:spPr bwMode="auto">
            <a:xfrm flipV="1">
              <a:off x="4784726" y="15700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5" name="Line 1371"/>
            <p:cNvSpPr>
              <a:spLocks noChangeShapeType="1"/>
            </p:cNvSpPr>
            <p:nvPr/>
          </p:nvSpPr>
          <p:spPr bwMode="auto">
            <a:xfrm flipV="1">
              <a:off x="4786313" y="15684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6" name="Line 1372"/>
            <p:cNvSpPr>
              <a:spLocks noChangeShapeType="1"/>
            </p:cNvSpPr>
            <p:nvPr/>
          </p:nvSpPr>
          <p:spPr bwMode="auto">
            <a:xfrm flipV="1">
              <a:off x="4786313" y="15668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7" name="Line 1373"/>
            <p:cNvSpPr>
              <a:spLocks noChangeShapeType="1"/>
            </p:cNvSpPr>
            <p:nvPr/>
          </p:nvSpPr>
          <p:spPr bwMode="auto">
            <a:xfrm flipV="1">
              <a:off x="4787901" y="156368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8" name="Line 1374"/>
            <p:cNvSpPr>
              <a:spLocks noChangeShapeType="1"/>
            </p:cNvSpPr>
            <p:nvPr/>
          </p:nvSpPr>
          <p:spPr bwMode="auto">
            <a:xfrm flipV="1">
              <a:off x="4789488" y="156051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9" name="Line 1375"/>
            <p:cNvSpPr>
              <a:spLocks noChangeShapeType="1"/>
            </p:cNvSpPr>
            <p:nvPr/>
          </p:nvSpPr>
          <p:spPr bwMode="auto">
            <a:xfrm>
              <a:off x="4791076" y="15605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0" name="Line 1376"/>
            <p:cNvSpPr>
              <a:spLocks noChangeShapeType="1"/>
            </p:cNvSpPr>
            <p:nvPr/>
          </p:nvSpPr>
          <p:spPr bwMode="auto">
            <a:xfrm flipV="1">
              <a:off x="4791076" y="15589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1" name="Line 1377"/>
            <p:cNvSpPr>
              <a:spLocks noChangeShapeType="1"/>
            </p:cNvSpPr>
            <p:nvPr/>
          </p:nvSpPr>
          <p:spPr bwMode="auto">
            <a:xfrm flipV="1">
              <a:off x="4794251" y="15573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2" name="Line 1378"/>
            <p:cNvSpPr>
              <a:spLocks noChangeShapeType="1"/>
            </p:cNvSpPr>
            <p:nvPr/>
          </p:nvSpPr>
          <p:spPr bwMode="auto">
            <a:xfrm flipV="1">
              <a:off x="4795838" y="15557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3" name="Line 1379"/>
            <p:cNvSpPr>
              <a:spLocks noChangeShapeType="1"/>
            </p:cNvSpPr>
            <p:nvPr/>
          </p:nvSpPr>
          <p:spPr bwMode="auto">
            <a:xfrm>
              <a:off x="4797426" y="155575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4" name="Line 1380"/>
            <p:cNvSpPr>
              <a:spLocks noChangeShapeType="1"/>
            </p:cNvSpPr>
            <p:nvPr/>
          </p:nvSpPr>
          <p:spPr bwMode="auto">
            <a:xfrm flipV="1">
              <a:off x="4799013" y="15541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5" name="Line 1381"/>
            <p:cNvSpPr>
              <a:spLocks noChangeShapeType="1"/>
            </p:cNvSpPr>
            <p:nvPr/>
          </p:nvSpPr>
          <p:spPr bwMode="auto">
            <a:xfrm>
              <a:off x="4800601" y="15541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6" name="Line 1382"/>
            <p:cNvSpPr>
              <a:spLocks noChangeShapeType="1"/>
            </p:cNvSpPr>
            <p:nvPr/>
          </p:nvSpPr>
          <p:spPr bwMode="auto">
            <a:xfrm flipV="1">
              <a:off x="4802188" y="15525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7" name="Line 1383"/>
            <p:cNvSpPr>
              <a:spLocks noChangeShapeType="1"/>
            </p:cNvSpPr>
            <p:nvPr/>
          </p:nvSpPr>
          <p:spPr bwMode="auto">
            <a:xfrm>
              <a:off x="4803776" y="1552575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8" name="Line 1384"/>
            <p:cNvSpPr>
              <a:spLocks noChangeShapeType="1"/>
            </p:cNvSpPr>
            <p:nvPr/>
          </p:nvSpPr>
          <p:spPr bwMode="auto">
            <a:xfrm>
              <a:off x="4808538" y="1552575"/>
              <a:ext cx="635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9" name="Line 1385"/>
            <p:cNvSpPr>
              <a:spLocks noChangeShapeType="1"/>
            </p:cNvSpPr>
            <p:nvPr/>
          </p:nvSpPr>
          <p:spPr bwMode="auto">
            <a:xfrm>
              <a:off x="4814888" y="155257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0" name="Line 1386"/>
            <p:cNvSpPr>
              <a:spLocks noChangeShapeType="1"/>
            </p:cNvSpPr>
            <p:nvPr/>
          </p:nvSpPr>
          <p:spPr bwMode="auto">
            <a:xfrm>
              <a:off x="4816476" y="1552575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1" name="Line 1387"/>
            <p:cNvSpPr>
              <a:spLocks noChangeShapeType="1"/>
            </p:cNvSpPr>
            <p:nvPr/>
          </p:nvSpPr>
          <p:spPr bwMode="auto">
            <a:xfrm>
              <a:off x="4821238" y="155257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2" name="Line 1388"/>
            <p:cNvSpPr>
              <a:spLocks noChangeShapeType="1"/>
            </p:cNvSpPr>
            <p:nvPr/>
          </p:nvSpPr>
          <p:spPr bwMode="auto">
            <a:xfrm>
              <a:off x="4824413" y="155257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3" name="Line 1389"/>
            <p:cNvSpPr>
              <a:spLocks noChangeShapeType="1"/>
            </p:cNvSpPr>
            <p:nvPr/>
          </p:nvSpPr>
          <p:spPr bwMode="auto">
            <a:xfrm>
              <a:off x="4824413" y="15525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4" name="Line 1390"/>
            <p:cNvSpPr>
              <a:spLocks noChangeShapeType="1"/>
            </p:cNvSpPr>
            <p:nvPr/>
          </p:nvSpPr>
          <p:spPr bwMode="auto">
            <a:xfrm>
              <a:off x="4826001" y="15541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5" name="Line 1391"/>
            <p:cNvSpPr>
              <a:spLocks noChangeShapeType="1"/>
            </p:cNvSpPr>
            <p:nvPr/>
          </p:nvSpPr>
          <p:spPr bwMode="auto">
            <a:xfrm>
              <a:off x="4827588" y="15541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6" name="Line 1392"/>
            <p:cNvSpPr>
              <a:spLocks noChangeShapeType="1"/>
            </p:cNvSpPr>
            <p:nvPr/>
          </p:nvSpPr>
          <p:spPr bwMode="auto">
            <a:xfrm>
              <a:off x="4829176" y="1555750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7" name="Line 1393"/>
            <p:cNvSpPr>
              <a:spLocks noChangeShapeType="1"/>
            </p:cNvSpPr>
            <p:nvPr/>
          </p:nvSpPr>
          <p:spPr bwMode="auto">
            <a:xfrm>
              <a:off x="4833938" y="15573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8" name="Line 1394"/>
            <p:cNvSpPr>
              <a:spLocks noChangeShapeType="1"/>
            </p:cNvSpPr>
            <p:nvPr/>
          </p:nvSpPr>
          <p:spPr bwMode="auto">
            <a:xfrm>
              <a:off x="4837113" y="15589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9" name="Line 1395"/>
            <p:cNvSpPr>
              <a:spLocks noChangeShapeType="1"/>
            </p:cNvSpPr>
            <p:nvPr/>
          </p:nvSpPr>
          <p:spPr bwMode="auto">
            <a:xfrm>
              <a:off x="4837113" y="15605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0" name="Line 1396"/>
            <p:cNvSpPr>
              <a:spLocks noChangeShapeType="1"/>
            </p:cNvSpPr>
            <p:nvPr/>
          </p:nvSpPr>
          <p:spPr bwMode="auto">
            <a:xfrm>
              <a:off x="4838701" y="156051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1" name="Line 1397"/>
            <p:cNvSpPr>
              <a:spLocks noChangeShapeType="1"/>
            </p:cNvSpPr>
            <p:nvPr/>
          </p:nvSpPr>
          <p:spPr bwMode="auto">
            <a:xfrm>
              <a:off x="4840288" y="15636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2" name="Line 1398"/>
            <p:cNvSpPr>
              <a:spLocks noChangeShapeType="1"/>
            </p:cNvSpPr>
            <p:nvPr/>
          </p:nvSpPr>
          <p:spPr bwMode="auto">
            <a:xfrm>
              <a:off x="4840288" y="15668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3" name="Line 1399"/>
            <p:cNvSpPr>
              <a:spLocks noChangeShapeType="1"/>
            </p:cNvSpPr>
            <p:nvPr/>
          </p:nvSpPr>
          <p:spPr bwMode="auto">
            <a:xfrm>
              <a:off x="4841876" y="156686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4" name="Line 1400"/>
            <p:cNvSpPr>
              <a:spLocks noChangeShapeType="1"/>
            </p:cNvSpPr>
            <p:nvPr/>
          </p:nvSpPr>
          <p:spPr bwMode="auto">
            <a:xfrm>
              <a:off x="4841876" y="15684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5" name="Line 1401"/>
            <p:cNvSpPr>
              <a:spLocks noChangeShapeType="1"/>
            </p:cNvSpPr>
            <p:nvPr/>
          </p:nvSpPr>
          <p:spPr bwMode="auto">
            <a:xfrm>
              <a:off x="4841876" y="1568450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6" name="Line 1402"/>
            <p:cNvSpPr>
              <a:spLocks noChangeShapeType="1"/>
            </p:cNvSpPr>
            <p:nvPr/>
          </p:nvSpPr>
          <p:spPr bwMode="auto">
            <a:xfrm>
              <a:off x="4845051" y="1571625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7" name="Line 1403"/>
            <p:cNvSpPr>
              <a:spLocks noChangeShapeType="1"/>
            </p:cNvSpPr>
            <p:nvPr/>
          </p:nvSpPr>
          <p:spPr bwMode="auto">
            <a:xfrm>
              <a:off x="4845051" y="15763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8" name="Line 1404"/>
            <p:cNvSpPr>
              <a:spLocks noChangeShapeType="1"/>
            </p:cNvSpPr>
            <p:nvPr/>
          </p:nvSpPr>
          <p:spPr bwMode="auto">
            <a:xfrm>
              <a:off x="4845051" y="1579563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9" name="Freeform 1405"/>
            <p:cNvSpPr>
              <a:spLocks/>
            </p:cNvSpPr>
            <p:nvPr/>
          </p:nvSpPr>
          <p:spPr bwMode="auto">
            <a:xfrm>
              <a:off x="4879976" y="1620838"/>
              <a:ext cx="63500" cy="60325"/>
            </a:xfrm>
            <a:custGeom>
              <a:avLst/>
              <a:gdLst>
                <a:gd name="T0" fmla="*/ 2147483647 w 40"/>
                <a:gd name="T1" fmla="*/ 0 h 38"/>
                <a:gd name="T2" fmla="*/ 2147483647 w 40"/>
                <a:gd name="T3" fmla="*/ 0 h 38"/>
                <a:gd name="T4" fmla="*/ 2147483647 w 40"/>
                <a:gd name="T5" fmla="*/ 2147483647 h 38"/>
                <a:gd name="T6" fmla="*/ 2147483647 w 40"/>
                <a:gd name="T7" fmla="*/ 2147483647 h 38"/>
                <a:gd name="T8" fmla="*/ 2147483647 w 40"/>
                <a:gd name="T9" fmla="*/ 2147483647 h 38"/>
                <a:gd name="T10" fmla="*/ 2147483647 w 40"/>
                <a:gd name="T11" fmla="*/ 2147483647 h 38"/>
                <a:gd name="T12" fmla="*/ 2147483647 w 40"/>
                <a:gd name="T13" fmla="*/ 2147483647 h 38"/>
                <a:gd name="T14" fmla="*/ 2147483647 w 40"/>
                <a:gd name="T15" fmla="*/ 2147483647 h 38"/>
                <a:gd name="T16" fmla="*/ 2147483647 w 40"/>
                <a:gd name="T17" fmla="*/ 2147483647 h 38"/>
                <a:gd name="T18" fmla="*/ 2147483647 w 40"/>
                <a:gd name="T19" fmla="*/ 2147483647 h 38"/>
                <a:gd name="T20" fmla="*/ 2147483647 w 40"/>
                <a:gd name="T21" fmla="*/ 2147483647 h 38"/>
                <a:gd name="T22" fmla="*/ 2147483647 w 40"/>
                <a:gd name="T23" fmla="*/ 2147483647 h 38"/>
                <a:gd name="T24" fmla="*/ 2147483647 w 40"/>
                <a:gd name="T25" fmla="*/ 2147483647 h 38"/>
                <a:gd name="T26" fmla="*/ 2147483647 w 40"/>
                <a:gd name="T27" fmla="*/ 2147483647 h 38"/>
                <a:gd name="T28" fmla="*/ 2147483647 w 40"/>
                <a:gd name="T29" fmla="*/ 2147483647 h 38"/>
                <a:gd name="T30" fmla="*/ 2147483647 w 40"/>
                <a:gd name="T31" fmla="*/ 2147483647 h 38"/>
                <a:gd name="T32" fmla="*/ 2147483647 w 40"/>
                <a:gd name="T33" fmla="*/ 2147483647 h 38"/>
                <a:gd name="T34" fmla="*/ 2147483647 w 40"/>
                <a:gd name="T35" fmla="*/ 2147483647 h 38"/>
                <a:gd name="T36" fmla="*/ 2147483647 w 40"/>
                <a:gd name="T37" fmla="*/ 2147483647 h 38"/>
                <a:gd name="T38" fmla="*/ 2147483647 w 40"/>
                <a:gd name="T39" fmla="*/ 2147483647 h 38"/>
                <a:gd name="T40" fmla="*/ 2147483647 w 40"/>
                <a:gd name="T41" fmla="*/ 2147483647 h 38"/>
                <a:gd name="T42" fmla="*/ 2147483647 w 40"/>
                <a:gd name="T43" fmla="*/ 2147483647 h 38"/>
                <a:gd name="T44" fmla="*/ 2147483647 w 40"/>
                <a:gd name="T45" fmla="*/ 2147483647 h 38"/>
                <a:gd name="T46" fmla="*/ 2147483647 w 40"/>
                <a:gd name="T47" fmla="*/ 2147483647 h 38"/>
                <a:gd name="T48" fmla="*/ 2147483647 w 40"/>
                <a:gd name="T49" fmla="*/ 2147483647 h 38"/>
                <a:gd name="T50" fmla="*/ 2147483647 w 40"/>
                <a:gd name="T51" fmla="*/ 2147483647 h 38"/>
                <a:gd name="T52" fmla="*/ 2147483647 w 40"/>
                <a:gd name="T53" fmla="*/ 2147483647 h 38"/>
                <a:gd name="T54" fmla="*/ 2147483647 w 40"/>
                <a:gd name="T55" fmla="*/ 2147483647 h 38"/>
                <a:gd name="T56" fmla="*/ 0 w 40"/>
                <a:gd name="T57" fmla="*/ 2147483647 h 38"/>
                <a:gd name="T58" fmla="*/ 0 w 40"/>
                <a:gd name="T59" fmla="*/ 2147483647 h 38"/>
                <a:gd name="T60" fmla="*/ 2147483647 w 40"/>
                <a:gd name="T61" fmla="*/ 2147483647 h 38"/>
                <a:gd name="T62" fmla="*/ 2147483647 w 40"/>
                <a:gd name="T63" fmla="*/ 2147483647 h 38"/>
                <a:gd name="T64" fmla="*/ 2147483647 w 40"/>
                <a:gd name="T65" fmla="*/ 2147483647 h 38"/>
                <a:gd name="T66" fmla="*/ 2147483647 w 40"/>
                <a:gd name="T67" fmla="*/ 2147483647 h 38"/>
                <a:gd name="T68" fmla="*/ 2147483647 w 40"/>
                <a:gd name="T69" fmla="*/ 2147483647 h 38"/>
                <a:gd name="T70" fmla="*/ 2147483647 w 40"/>
                <a:gd name="T71" fmla="*/ 2147483647 h 38"/>
                <a:gd name="T72" fmla="*/ 2147483647 w 40"/>
                <a:gd name="T73" fmla="*/ 2147483647 h 38"/>
                <a:gd name="T74" fmla="*/ 2147483647 w 40"/>
                <a:gd name="T75" fmla="*/ 2147483647 h 38"/>
                <a:gd name="T76" fmla="*/ 2147483647 w 40"/>
                <a:gd name="T77" fmla="*/ 0 h 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0" h="38">
                  <a:moveTo>
                    <a:pt x="16" y="0"/>
                  </a:move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40" y="18"/>
                  </a:lnTo>
                  <a:lnTo>
                    <a:pt x="40" y="19"/>
                  </a:lnTo>
                  <a:lnTo>
                    <a:pt x="39" y="21"/>
                  </a:lnTo>
                  <a:lnTo>
                    <a:pt x="39" y="23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3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7" y="38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9" y="35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0" name="Line 1406"/>
            <p:cNvSpPr>
              <a:spLocks noChangeShapeType="1"/>
            </p:cNvSpPr>
            <p:nvPr/>
          </p:nvSpPr>
          <p:spPr bwMode="auto">
            <a:xfrm>
              <a:off x="4943476" y="16494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1" name="Line 1407"/>
            <p:cNvSpPr>
              <a:spLocks noChangeShapeType="1"/>
            </p:cNvSpPr>
            <p:nvPr/>
          </p:nvSpPr>
          <p:spPr bwMode="auto">
            <a:xfrm flipH="1">
              <a:off x="4941888" y="16510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2" name="Line 1408"/>
            <p:cNvSpPr>
              <a:spLocks noChangeShapeType="1"/>
            </p:cNvSpPr>
            <p:nvPr/>
          </p:nvSpPr>
          <p:spPr bwMode="auto">
            <a:xfrm>
              <a:off x="4941888" y="1654175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3" name="Line 1409"/>
            <p:cNvSpPr>
              <a:spLocks noChangeShapeType="1"/>
            </p:cNvSpPr>
            <p:nvPr/>
          </p:nvSpPr>
          <p:spPr bwMode="auto">
            <a:xfrm flipH="1">
              <a:off x="4940301" y="16573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4" name="Line 1410"/>
            <p:cNvSpPr>
              <a:spLocks noChangeShapeType="1"/>
            </p:cNvSpPr>
            <p:nvPr/>
          </p:nvSpPr>
          <p:spPr bwMode="auto">
            <a:xfrm>
              <a:off x="4940301" y="16589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5" name="Line 1411"/>
            <p:cNvSpPr>
              <a:spLocks noChangeShapeType="1"/>
            </p:cNvSpPr>
            <p:nvPr/>
          </p:nvSpPr>
          <p:spPr bwMode="auto">
            <a:xfrm>
              <a:off x="4940301" y="16589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6" name="Line 1413"/>
            <p:cNvSpPr>
              <a:spLocks noChangeShapeType="1"/>
            </p:cNvSpPr>
            <p:nvPr/>
          </p:nvSpPr>
          <p:spPr bwMode="auto">
            <a:xfrm flipH="1">
              <a:off x="4938713" y="16605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7" name="Line 1414"/>
            <p:cNvSpPr>
              <a:spLocks noChangeShapeType="1"/>
            </p:cNvSpPr>
            <p:nvPr/>
          </p:nvSpPr>
          <p:spPr bwMode="auto">
            <a:xfrm>
              <a:off x="4938713" y="16621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8" name="Line 1415"/>
            <p:cNvSpPr>
              <a:spLocks noChangeShapeType="1"/>
            </p:cNvSpPr>
            <p:nvPr/>
          </p:nvSpPr>
          <p:spPr bwMode="auto">
            <a:xfrm flipH="1">
              <a:off x="4937125" y="1663700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9" name="Line 1416"/>
            <p:cNvSpPr>
              <a:spLocks noChangeShapeType="1"/>
            </p:cNvSpPr>
            <p:nvPr/>
          </p:nvSpPr>
          <p:spPr bwMode="auto">
            <a:xfrm flipH="1">
              <a:off x="4935538" y="166846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0" name="Line 1417"/>
            <p:cNvSpPr>
              <a:spLocks noChangeShapeType="1"/>
            </p:cNvSpPr>
            <p:nvPr/>
          </p:nvSpPr>
          <p:spPr bwMode="auto">
            <a:xfrm flipH="1">
              <a:off x="4932363" y="1671638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1" name="Line 1418"/>
            <p:cNvSpPr>
              <a:spLocks noChangeShapeType="1"/>
            </p:cNvSpPr>
            <p:nvPr/>
          </p:nvSpPr>
          <p:spPr bwMode="auto">
            <a:xfrm>
              <a:off x="4932363" y="16716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2" name="Line 1419"/>
            <p:cNvSpPr>
              <a:spLocks noChangeShapeType="1"/>
            </p:cNvSpPr>
            <p:nvPr/>
          </p:nvSpPr>
          <p:spPr bwMode="auto">
            <a:xfrm flipH="1">
              <a:off x="4930775" y="16732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3" name="Line 1420"/>
            <p:cNvSpPr>
              <a:spLocks noChangeShapeType="1"/>
            </p:cNvSpPr>
            <p:nvPr/>
          </p:nvSpPr>
          <p:spPr bwMode="auto">
            <a:xfrm flipH="1">
              <a:off x="4929188" y="16732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4" name="Line 1421"/>
            <p:cNvSpPr>
              <a:spLocks noChangeShapeType="1"/>
            </p:cNvSpPr>
            <p:nvPr/>
          </p:nvSpPr>
          <p:spPr bwMode="auto">
            <a:xfrm flipH="1">
              <a:off x="4927600" y="16748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5" name="Line 1422"/>
            <p:cNvSpPr>
              <a:spLocks noChangeShapeType="1"/>
            </p:cNvSpPr>
            <p:nvPr/>
          </p:nvSpPr>
          <p:spPr bwMode="auto">
            <a:xfrm flipH="1">
              <a:off x="4926013" y="16764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6" name="Line 1423"/>
            <p:cNvSpPr>
              <a:spLocks noChangeShapeType="1"/>
            </p:cNvSpPr>
            <p:nvPr/>
          </p:nvSpPr>
          <p:spPr bwMode="auto">
            <a:xfrm>
              <a:off x="4926013" y="167640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7" name="Line 1424"/>
            <p:cNvSpPr>
              <a:spLocks noChangeShapeType="1"/>
            </p:cNvSpPr>
            <p:nvPr/>
          </p:nvSpPr>
          <p:spPr bwMode="auto">
            <a:xfrm flipH="1">
              <a:off x="4922838" y="1676400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8" name="Line 1425"/>
            <p:cNvSpPr>
              <a:spLocks noChangeShapeType="1"/>
            </p:cNvSpPr>
            <p:nvPr/>
          </p:nvSpPr>
          <p:spPr bwMode="auto">
            <a:xfrm flipH="1">
              <a:off x="4918075" y="1679575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9" name="Line 1426"/>
            <p:cNvSpPr>
              <a:spLocks noChangeShapeType="1"/>
            </p:cNvSpPr>
            <p:nvPr/>
          </p:nvSpPr>
          <p:spPr bwMode="auto">
            <a:xfrm flipH="1">
              <a:off x="4916488" y="16795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0" name="Line 1427"/>
            <p:cNvSpPr>
              <a:spLocks noChangeShapeType="1"/>
            </p:cNvSpPr>
            <p:nvPr/>
          </p:nvSpPr>
          <p:spPr bwMode="auto">
            <a:xfrm flipH="1">
              <a:off x="4914900" y="16811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1" name="Line 1428"/>
            <p:cNvSpPr>
              <a:spLocks noChangeShapeType="1"/>
            </p:cNvSpPr>
            <p:nvPr/>
          </p:nvSpPr>
          <p:spPr bwMode="auto">
            <a:xfrm flipH="1">
              <a:off x="4913313" y="16811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2" name="Line 1429"/>
            <p:cNvSpPr>
              <a:spLocks noChangeShapeType="1"/>
            </p:cNvSpPr>
            <p:nvPr/>
          </p:nvSpPr>
          <p:spPr bwMode="auto">
            <a:xfrm flipH="1">
              <a:off x="4910138" y="168116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3" name="Line 1430"/>
            <p:cNvSpPr>
              <a:spLocks noChangeShapeType="1"/>
            </p:cNvSpPr>
            <p:nvPr/>
          </p:nvSpPr>
          <p:spPr bwMode="auto">
            <a:xfrm flipH="1" flipV="1">
              <a:off x="4905375" y="167957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4" name="Line 1431"/>
            <p:cNvSpPr>
              <a:spLocks noChangeShapeType="1"/>
            </p:cNvSpPr>
            <p:nvPr/>
          </p:nvSpPr>
          <p:spPr bwMode="auto">
            <a:xfrm flipH="1">
              <a:off x="4903788" y="167957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5" name="Line 1432"/>
            <p:cNvSpPr>
              <a:spLocks noChangeShapeType="1"/>
            </p:cNvSpPr>
            <p:nvPr/>
          </p:nvSpPr>
          <p:spPr bwMode="auto">
            <a:xfrm flipH="1">
              <a:off x="4902200" y="167957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6" name="Line 1433"/>
            <p:cNvSpPr>
              <a:spLocks noChangeShapeType="1"/>
            </p:cNvSpPr>
            <p:nvPr/>
          </p:nvSpPr>
          <p:spPr bwMode="auto">
            <a:xfrm flipH="1">
              <a:off x="4900613" y="167957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7" name="Line 1434"/>
            <p:cNvSpPr>
              <a:spLocks noChangeShapeType="1"/>
            </p:cNvSpPr>
            <p:nvPr/>
          </p:nvSpPr>
          <p:spPr bwMode="auto">
            <a:xfrm flipH="1" flipV="1">
              <a:off x="4899025" y="16764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8" name="Line 1435"/>
            <p:cNvSpPr>
              <a:spLocks noChangeShapeType="1"/>
            </p:cNvSpPr>
            <p:nvPr/>
          </p:nvSpPr>
          <p:spPr bwMode="auto">
            <a:xfrm flipH="1" flipV="1">
              <a:off x="4894263" y="167481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9" name="Line 1436"/>
            <p:cNvSpPr>
              <a:spLocks noChangeShapeType="1"/>
            </p:cNvSpPr>
            <p:nvPr/>
          </p:nvSpPr>
          <p:spPr bwMode="auto">
            <a:xfrm flipH="1" flipV="1">
              <a:off x="4892675" y="16732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0" name="Line 1437"/>
            <p:cNvSpPr>
              <a:spLocks noChangeShapeType="1"/>
            </p:cNvSpPr>
            <p:nvPr/>
          </p:nvSpPr>
          <p:spPr bwMode="auto">
            <a:xfrm flipH="1">
              <a:off x="4891088" y="16732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1" name="Line 1438"/>
            <p:cNvSpPr>
              <a:spLocks noChangeShapeType="1"/>
            </p:cNvSpPr>
            <p:nvPr/>
          </p:nvSpPr>
          <p:spPr bwMode="auto">
            <a:xfrm flipV="1">
              <a:off x="4891088" y="16716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2" name="Line 1439"/>
            <p:cNvSpPr>
              <a:spLocks noChangeShapeType="1"/>
            </p:cNvSpPr>
            <p:nvPr/>
          </p:nvSpPr>
          <p:spPr bwMode="auto">
            <a:xfrm flipH="1">
              <a:off x="4889500" y="167163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3" name="Line 1440"/>
            <p:cNvSpPr>
              <a:spLocks noChangeShapeType="1"/>
            </p:cNvSpPr>
            <p:nvPr/>
          </p:nvSpPr>
          <p:spPr bwMode="auto">
            <a:xfrm flipH="1" flipV="1">
              <a:off x="4887913" y="166846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4" name="Line 1441"/>
            <p:cNvSpPr>
              <a:spLocks noChangeShapeType="1"/>
            </p:cNvSpPr>
            <p:nvPr/>
          </p:nvSpPr>
          <p:spPr bwMode="auto">
            <a:xfrm flipH="1" flipV="1">
              <a:off x="4886325" y="16668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5" name="Line 1442"/>
            <p:cNvSpPr>
              <a:spLocks noChangeShapeType="1"/>
            </p:cNvSpPr>
            <p:nvPr/>
          </p:nvSpPr>
          <p:spPr bwMode="auto">
            <a:xfrm flipV="1">
              <a:off x="4886325" y="166370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6" name="Line 1443"/>
            <p:cNvSpPr>
              <a:spLocks noChangeShapeType="1"/>
            </p:cNvSpPr>
            <p:nvPr/>
          </p:nvSpPr>
          <p:spPr bwMode="auto">
            <a:xfrm>
              <a:off x="4886325" y="166370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7" name="Line 1444"/>
            <p:cNvSpPr>
              <a:spLocks noChangeShapeType="1"/>
            </p:cNvSpPr>
            <p:nvPr/>
          </p:nvSpPr>
          <p:spPr bwMode="auto">
            <a:xfrm flipH="1" flipV="1">
              <a:off x="4884738" y="16621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8" name="Line 1445"/>
            <p:cNvSpPr>
              <a:spLocks noChangeShapeType="1"/>
            </p:cNvSpPr>
            <p:nvPr/>
          </p:nvSpPr>
          <p:spPr bwMode="auto">
            <a:xfrm flipV="1">
              <a:off x="4884738" y="165893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9" name="Line 1446"/>
            <p:cNvSpPr>
              <a:spLocks noChangeShapeType="1"/>
            </p:cNvSpPr>
            <p:nvPr/>
          </p:nvSpPr>
          <p:spPr bwMode="auto">
            <a:xfrm flipH="1" flipV="1">
              <a:off x="4883150" y="16573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0" name="Line 1447"/>
            <p:cNvSpPr>
              <a:spLocks noChangeShapeType="1"/>
            </p:cNvSpPr>
            <p:nvPr/>
          </p:nvSpPr>
          <p:spPr bwMode="auto">
            <a:xfrm flipH="1" flipV="1">
              <a:off x="4879975" y="1654175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1" name="Line 1448"/>
            <p:cNvSpPr>
              <a:spLocks noChangeShapeType="1"/>
            </p:cNvSpPr>
            <p:nvPr/>
          </p:nvSpPr>
          <p:spPr bwMode="auto">
            <a:xfrm flipV="1">
              <a:off x="4879975" y="165100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2" name="Line 1449"/>
            <p:cNvSpPr>
              <a:spLocks noChangeShapeType="1"/>
            </p:cNvSpPr>
            <p:nvPr/>
          </p:nvSpPr>
          <p:spPr bwMode="auto">
            <a:xfrm flipV="1">
              <a:off x="4879975" y="16494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3" name="Line 1450"/>
            <p:cNvSpPr>
              <a:spLocks noChangeShapeType="1"/>
            </p:cNvSpPr>
            <p:nvPr/>
          </p:nvSpPr>
          <p:spPr bwMode="auto">
            <a:xfrm>
              <a:off x="4879975" y="1649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4" name="Line 1451"/>
            <p:cNvSpPr>
              <a:spLocks noChangeShapeType="1"/>
            </p:cNvSpPr>
            <p:nvPr/>
          </p:nvSpPr>
          <p:spPr bwMode="auto">
            <a:xfrm flipV="1">
              <a:off x="4879975" y="16478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5" name="Line 1452"/>
            <p:cNvSpPr>
              <a:spLocks noChangeShapeType="1"/>
            </p:cNvSpPr>
            <p:nvPr/>
          </p:nvSpPr>
          <p:spPr bwMode="auto">
            <a:xfrm flipV="1">
              <a:off x="4883150" y="164465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6" name="Line 1453"/>
            <p:cNvSpPr>
              <a:spLocks noChangeShapeType="1"/>
            </p:cNvSpPr>
            <p:nvPr/>
          </p:nvSpPr>
          <p:spPr bwMode="auto">
            <a:xfrm flipV="1">
              <a:off x="4883150" y="16430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7" name="Line 1454"/>
            <p:cNvSpPr>
              <a:spLocks noChangeShapeType="1"/>
            </p:cNvSpPr>
            <p:nvPr/>
          </p:nvSpPr>
          <p:spPr bwMode="auto">
            <a:xfrm>
              <a:off x="4884738" y="16430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8" name="Line 1455"/>
            <p:cNvSpPr>
              <a:spLocks noChangeShapeType="1"/>
            </p:cNvSpPr>
            <p:nvPr/>
          </p:nvSpPr>
          <p:spPr bwMode="auto">
            <a:xfrm flipV="1">
              <a:off x="4884738" y="164147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9" name="Line 1456"/>
            <p:cNvSpPr>
              <a:spLocks noChangeShapeType="1"/>
            </p:cNvSpPr>
            <p:nvPr/>
          </p:nvSpPr>
          <p:spPr bwMode="auto">
            <a:xfrm flipV="1">
              <a:off x="4884738" y="163830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0" name="Line 1457"/>
            <p:cNvSpPr>
              <a:spLocks noChangeShapeType="1"/>
            </p:cNvSpPr>
            <p:nvPr/>
          </p:nvSpPr>
          <p:spPr bwMode="auto">
            <a:xfrm flipV="1">
              <a:off x="4884738" y="16367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1" name="Line 1458"/>
            <p:cNvSpPr>
              <a:spLocks noChangeShapeType="1"/>
            </p:cNvSpPr>
            <p:nvPr/>
          </p:nvSpPr>
          <p:spPr bwMode="auto">
            <a:xfrm flipV="1">
              <a:off x="4886325" y="163353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2" name="Line 1459"/>
            <p:cNvSpPr>
              <a:spLocks noChangeShapeType="1"/>
            </p:cNvSpPr>
            <p:nvPr/>
          </p:nvSpPr>
          <p:spPr bwMode="auto">
            <a:xfrm flipV="1">
              <a:off x="4887913" y="16319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3" name="Line 1460"/>
            <p:cNvSpPr>
              <a:spLocks noChangeShapeType="1"/>
            </p:cNvSpPr>
            <p:nvPr/>
          </p:nvSpPr>
          <p:spPr bwMode="auto">
            <a:xfrm flipV="1">
              <a:off x="4889500" y="16303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4" name="Line 1461"/>
            <p:cNvSpPr>
              <a:spLocks noChangeShapeType="1"/>
            </p:cNvSpPr>
            <p:nvPr/>
          </p:nvSpPr>
          <p:spPr bwMode="auto">
            <a:xfrm>
              <a:off x="4891088" y="16303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5" name="Line 1462"/>
            <p:cNvSpPr>
              <a:spLocks noChangeShapeType="1"/>
            </p:cNvSpPr>
            <p:nvPr/>
          </p:nvSpPr>
          <p:spPr bwMode="auto">
            <a:xfrm flipV="1">
              <a:off x="4891088" y="16287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6" name="Line 1463"/>
            <p:cNvSpPr>
              <a:spLocks noChangeShapeType="1"/>
            </p:cNvSpPr>
            <p:nvPr/>
          </p:nvSpPr>
          <p:spPr bwMode="auto">
            <a:xfrm flipV="1">
              <a:off x="4892675" y="162718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7" name="Line 1464"/>
            <p:cNvSpPr>
              <a:spLocks noChangeShapeType="1"/>
            </p:cNvSpPr>
            <p:nvPr/>
          </p:nvSpPr>
          <p:spPr bwMode="auto">
            <a:xfrm flipV="1">
              <a:off x="4894263" y="1624013"/>
              <a:ext cx="4763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8" name="Line 1465"/>
            <p:cNvSpPr>
              <a:spLocks noChangeShapeType="1"/>
            </p:cNvSpPr>
            <p:nvPr/>
          </p:nvSpPr>
          <p:spPr bwMode="auto">
            <a:xfrm>
              <a:off x="4899025" y="16240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9" name="Line 1466"/>
            <p:cNvSpPr>
              <a:spLocks noChangeShapeType="1"/>
            </p:cNvSpPr>
            <p:nvPr/>
          </p:nvSpPr>
          <p:spPr bwMode="auto">
            <a:xfrm flipV="1">
              <a:off x="4899025" y="16224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0" name="Line 1467"/>
            <p:cNvSpPr>
              <a:spLocks noChangeShapeType="1"/>
            </p:cNvSpPr>
            <p:nvPr/>
          </p:nvSpPr>
          <p:spPr bwMode="auto">
            <a:xfrm>
              <a:off x="4899025" y="16224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1" name="Line 1468"/>
            <p:cNvSpPr>
              <a:spLocks noChangeShapeType="1"/>
            </p:cNvSpPr>
            <p:nvPr/>
          </p:nvSpPr>
          <p:spPr bwMode="auto">
            <a:xfrm>
              <a:off x="4900613" y="162242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2" name="Line 1469"/>
            <p:cNvSpPr>
              <a:spLocks noChangeShapeType="1"/>
            </p:cNvSpPr>
            <p:nvPr/>
          </p:nvSpPr>
          <p:spPr bwMode="auto">
            <a:xfrm>
              <a:off x="4903788" y="16224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3" name="Line 1470"/>
            <p:cNvSpPr>
              <a:spLocks noChangeShapeType="1"/>
            </p:cNvSpPr>
            <p:nvPr/>
          </p:nvSpPr>
          <p:spPr bwMode="auto">
            <a:xfrm flipV="1">
              <a:off x="4905375" y="1620838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4" name="Line 1471"/>
            <p:cNvSpPr>
              <a:spLocks noChangeShapeType="1"/>
            </p:cNvSpPr>
            <p:nvPr/>
          </p:nvSpPr>
          <p:spPr bwMode="auto">
            <a:xfrm>
              <a:off x="4910138" y="1620838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5" name="Line 1472"/>
            <p:cNvSpPr>
              <a:spLocks noChangeShapeType="1"/>
            </p:cNvSpPr>
            <p:nvPr/>
          </p:nvSpPr>
          <p:spPr bwMode="auto">
            <a:xfrm>
              <a:off x="4913313" y="16208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6" name="Line 1473"/>
            <p:cNvSpPr>
              <a:spLocks noChangeShapeType="1"/>
            </p:cNvSpPr>
            <p:nvPr/>
          </p:nvSpPr>
          <p:spPr bwMode="auto">
            <a:xfrm>
              <a:off x="4916488" y="162242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7" name="Line 1474"/>
            <p:cNvSpPr>
              <a:spLocks noChangeShapeType="1"/>
            </p:cNvSpPr>
            <p:nvPr/>
          </p:nvSpPr>
          <p:spPr bwMode="auto">
            <a:xfrm>
              <a:off x="4919663" y="162242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8" name="Line 1475"/>
            <p:cNvSpPr>
              <a:spLocks noChangeShapeType="1"/>
            </p:cNvSpPr>
            <p:nvPr/>
          </p:nvSpPr>
          <p:spPr bwMode="auto">
            <a:xfrm>
              <a:off x="4922838" y="162242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9" name="Line 1476"/>
            <p:cNvSpPr>
              <a:spLocks noChangeShapeType="1"/>
            </p:cNvSpPr>
            <p:nvPr/>
          </p:nvSpPr>
          <p:spPr bwMode="auto">
            <a:xfrm>
              <a:off x="4922838" y="16224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0" name="Line 1477"/>
            <p:cNvSpPr>
              <a:spLocks noChangeShapeType="1"/>
            </p:cNvSpPr>
            <p:nvPr/>
          </p:nvSpPr>
          <p:spPr bwMode="auto">
            <a:xfrm>
              <a:off x="4924425" y="16224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1" name="Line 1478"/>
            <p:cNvSpPr>
              <a:spLocks noChangeShapeType="1"/>
            </p:cNvSpPr>
            <p:nvPr/>
          </p:nvSpPr>
          <p:spPr bwMode="auto">
            <a:xfrm>
              <a:off x="4926013" y="16224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2" name="Line 1479"/>
            <p:cNvSpPr>
              <a:spLocks noChangeShapeType="1"/>
            </p:cNvSpPr>
            <p:nvPr/>
          </p:nvSpPr>
          <p:spPr bwMode="auto">
            <a:xfrm>
              <a:off x="4926013" y="1624013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3" name="Line 1480"/>
            <p:cNvSpPr>
              <a:spLocks noChangeShapeType="1"/>
            </p:cNvSpPr>
            <p:nvPr/>
          </p:nvSpPr>
          <p:spPr bwMode="auto">
            <a:xfrm>
              <a:off x="4929188" y="162718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4" name="Line 1481"/>
            <p:cNvSpPr>
              <a:spLocks noChangeShapeType="1"/>
            </p:cNvSpPr>
            <p:nvPr/>
          </p:nvSpPr>
          <p:spPr bwMode="auto">
            <a:xfrm>
              <a:off x="4930775" y="16287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5" name="Line 1482"/>
            <p:cNvSpPr>
              <a:spLocks noChangeShapeType="1"/>
            </p:cNvSpPr>
            <p:nvPr/>
          </p:nvSpPr>
          <p:spPr bwMode="auto">
            <a:xfrm>
              <a:off x="4932363" y="16303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6" name="Line 1483"/>
            <p:cNvSpPr>
              <a:spLocks noChangeShapeType="1"/>
            </p:cNvSpPr>
            <p:nvPr/>
          </p:nvSpPr>
          <p:spPr bwMode="auto">
            <a:xfrm>
              <a:off x="4932363" y="163036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7" name="Line 1484"/>
            <p:cNvSpPr>
              <a:spLocks noChangeShapeType="1"/>
            </p:cNvSpPr>
            <p:nvPr/>
          </p:nvSpPr>
          <p:spPr bwMode="auto">
            <a:xfrm>
              <a:off x="4935538" y="16319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8" name="Line 1485"/>
            <p:cNvSpPr>
              <a:spLocks noChangeShapeType="1"/>
            </p:cNvSpPr>
            <p:nvPr/>
          </p:nvSpPr>
          <p:spPr bwMode="auto">
            <a:xfrm>
              <a:off x="4937125" y="16335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9" name="Line 1486"/>
            <p:cNvSpPr>
              <a:spLocks noChangeShapeType="1"/>
            </p:cNvSpPr>
            <p:nvPr/>
          </p:nvSpPr>
          <p:spPr bwMode="auto">
            <a:xfrm>
              <a:off x="4938713" y="16351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0" name="Line 1487"/>
            <p:cNvSpPr>
              <a:spLocks noChangeShapeType="1"/>
            </p:cNvSpPr>
            <p:nvPr/>
          </p:nvSpPr>
          <p:spPr bwMode="auto">
            <a:xfrm>
              <a:off x="4938713" y="16367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1" name="Line 1488"/>
            <p:cNvSpPr>
              <a:spLocks noChangeShapeType="1"/>
            </p:cNvSpPr>
            <p:nvPr/>
          </p:nvSpPr>
          <p:spPr bwMode="auto">
            <a:xfrm>
              <a:off x="4938713" y="16383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2" name="Line 1489"/>
            <p:cNvSpPr>
              <a:spLocks noChangeShapeType="1"/>
            </p:cNvSpPr>
            <p:nvPr/>
          </p:nvSpPr>
          <p:spPr bwMode="auto">
            <a:xfrm>
              <a:off x="4940300" y="1638300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3" name="Line 1490"/>
            <p:cNvSpPr>
              <a:spLocks noChangeShapeType="1"/>
            </p:cNvSpPr>
            <p:nvPr/>
          </p:nvSpPr>
          <p:spPr bwMode="auto">
            <a:xfrm>
              <a:off x="4940300" y="164306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4" name="Line 1491"/>
            <p:cNvSpPr>
              <a:spLocks noChangeShapeType="1"/>
            </p:cNvSpPr>
            <p:nvPr/>
          </p:nvSpPr>
          <p:spPr bwMode="auto">
            <a:xfrm>
              <a:off x="4941888" y="16462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5" name="Line 1492"/>
            <p:cNvSpPr>
              <a:spLocks noChangeShapeType="1"/>
            </p:cNvSpPr>
            <p:nvPr/>
          </p:nvSpPr>
          <p:spPr bwMode="auto">
            <a:xfrm>
              <a:off x="4941888" y="16478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6" name="Line 1493"/>
            <p:cNvSpPr>
              <a:spLocks noChangeShapeType="1"/>
            </p:cNvSpPr>
            <p:nvPr/>
          </p:nvSpPr>
          <p:spPr bwMode="auto">
            <a:xfrm>
              <a:off x="4943475" y="1649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7" name="Line 1494"/>
            <p:cNvSpPr>
              <a:spLocks noChangeShapeType="1"/>
            </p:cNvSpPr>
            <p:nvPr/>
          </p:nvSpPr>
          <p:spPr bwMode="auto">
            <a:xfrm>
              <a:off x="4244975" y="1752600"/>
              <a:ext cx="0" cy="1698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8" name="Line 1495"/>
            <p:cNvSpPr>
              <a:spLocks noChangeShapeType="1"/>
            </p:cNvSpPr>
            <p:nvPr/>
          </p:nvSpPr>
          <p:spPr bwMode="auto">
            <a:xfrm>
              <a:off x="4238625" y="1755775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9" name="Line 1496"/>
            <p:cNvSpPr>
              <a:spLocks noChangeShapeType="1"/>
            </p:cNvSpPr>
            <p:nvPr/>
          </p:nvSpPr>
          <p:spPr bwMode="auto">
            <a:xfrm>
              <a:off x="4244975" y="1919288"/>
              <a:ext cx="0" cy="52070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0" name="Line 1497"/>
            <p:cNvSpPr>
              <a:spLocks noChangeShapeType="1"/>
            </p:cNvSpPr>
            <p:nvPr/>
          </p:nvSpPr>
          <p:spPr bwMode="auto">
            <a:xfrm>
              <a:off x="4238625" y="2439988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1" name="Line 1498"/>
            <p:cNvSpPr>
              <a:spLocks noChangeShapeType="1"/>
            </p:cNvSpPr>
            <p:nvPr/>
          </p:nvSpPr>
          <p:spPr bwMode="auto">
            <a:xfrm>
              <a:off x="4486275" y="1606550"/>
              <a:ext cx="0" cy="666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2" name="Line 1499"/>
            <p:cNvSpPr>
              <a:spLocks noChangeShapeType="1"/>
            </p:cNvSpPr>
            <p:nvPr/>
          </p:nvSpPr>
          <p:spPr bwMode="auto">
            <a:xfrm>
              <a:off x="4479925" y="1606550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3" name="Line 1500"/>
            <p:cNvSpPr>
              <a:spLocks noChangeShapeType="1"/>
            </p:cNvSpPr>
            <p:nvPr/>
          </p:nvSpPr>
          <p:spPr bwMode="auto">
            <a:xfrm>
              <a:off x="4486275" y="1673225"/>
              <a:ext cx="0" cy="952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4" name="Line 1501"/>
            <p:cNvSpPr>
              <a:spLocks noChangeShapeType="1"/>
            </p:cNvSpPr>
            <p:nvPr/>
          </p:nvSpPr>
          <p:spPr bwMode="auto">
            <a:xfrm>
              <a:off x="4808538" y="1525588"/>
              <a:ext cx="1111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5" name="Line 1502"/>
            <p:cNvSpPr>
              <a:spLocks noChangeShapeType="1"/>
            </p:cNvSpPr>
            <p:nvPr/>
          </p:nvSpPr>
          <p:spPr bwMode="auto">
            <a:xfrm>
              <a:off x="4808538" y="1649413"/>
              <a:ext cx="1111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6" name="Line 1503"/>
            <p:cNvSpPr>
              <a:spLocks noChangeShapeType="1"/>
            </p:cNvSpPr>
            <p:nvPr/>
          </p:nvSpPr>
          <p:spPr bwMode="auto">
            <a:xfrm>
              <a:off x="4913313" y="1570038"/>
              <a:ext cx="0" cy="793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7" name="Line 1504"/>
            <p:cNvSpPr>
              <a:spLocks noChangeShapeType="1"/>
            </p:cNvSpPr>
            <p:nvPr/>
          </p:nvSpPr>
          <p:spPr bwMode="auto">
            <a:xfrm>
              <a:off x="4905375" y="1570038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8" name="Line 1505"/>
            <p:cNvSpPr>
              <a:spLocks noChangeShapeType="1"/>
            </p:cNvSpPr>
            <p:nvPr/>
          </p:nvSpPr>
          <p:spPr bwMode="auto">
            <a:xfrm>
              <a:off x="4913313" y="1649413"/>
              <a:ext cx="0" cy="1190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9" name="Line 1506"/>
            <p:cNvSpPr>
              <a:spLocks noChangeShapeType="1"/>
            </p:cNvSpPr>
            <p:nvPr/>
          </p:nvSpPr>
          <p:spPr bwMode="auto">
            <a:xfrm>
              <a:off x="4905375" y="1768475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10" name="Line 1507"/>
            <p:cNvSpPr>
              <a:spLocks noChangeShapeType="1"/>
            </p:cNvSpPr>
            <p:nvPr/>
          </p:nvSpPr>
          <p:spPr bwMode="auto">
            <a:xfrm>
              <a:off x="4813300" y="1525588"/>
              <a:ext cx="0" cy="571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11" name="Line 1508"/>
            <p:cNvSpPr>
              <a:spLocks noChangeShapeType="1"/>
            </p:cNvSpPr>
            <p:nvPr/>
          </p:nvSpPr>
          <p:spPr bwMode="auto">
            <a:xfrm>
              <a:off x="4813300" y="1582738"/>
              <a:ext cx="0" cy="666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12" name="Line 1509"/>
            <p:cNvSpPr>
              <a:spLocks noChangeShapeType="1"/>
            </p:cNvSpPr>
            <p:nvPr/>
          </p:nvSpPr>
          <p:spPr bwMode="auto">
            <a:xfrm>
              <a:off x="4479925" y="1768475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13" name="テキスト ボックス 1556"/>
            <p:cNvSpPr txBox="1">
              <a:spLocks noChangeArrowheads="1"/>
            </p:cNvSpPr>
            <p:nvPr/>
          </p:nvSpPr>
          <p:spPr bwMode="auto">
            <a:xfrm>
              <a:off x="5455515" y="407818"/>
              <a:ext cx="641705" cy="33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206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CMB</a:t>
              </a:r>
              <a:endParaRPr lang="ja-JP" altLang="en-US" sz="1400" b="1">
                <a:solidFill>
                  <a:srgbClr val="00206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614" name="テキスト ボックス 1557"/>
            <p:cNvSpPr txBox="1">
              <a:spLocks noChangeArrowheads="1"/>
            </p:cNvSpPr>
            <p:nvPr/>
          </p:nvSpPr>
          <p:spPr bwMode="auto">
            <a:xfrm>
              <a:off x="1443497" y="600332"/>
              <a:ext cx="1801071" cy="33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Zodiacal Emission</a:t>
              </a:r>
              <a:endParaRPr lang="ja-JP" altLang="en-US" sz="14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615" name="テキスト ボックス 1558"/>
            <p:cNvSpPr txBox="1">
              <a:spLocks noChangeArrowheads="1"/>
            </p:cNvSpPr>
            <p:nvPr/>
          </p:nvSpPr>
          <p:spPr bwMode="auto">
            <a:xfrm>
              <a:off x="856464" y="1812167"/>
              <a:ext cx="1427536" cy="33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206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Zodiacal Light</a:t>
              </a:r>
              <a:endParaRPr lang="ja-JP" altLang="en-US" sz="1400" b="1">
                <a:solidFill>
                  <a:srgbClr val="00206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616" name="テキスト ボックス 1559"/>
            <p:cNvSpPr txBox="1">
              <a:spLocks noChangeArrowheads="1"/>
            </p:cNvSpPr>
            <p:nvPr/>
          </p:nvSpPr>
          <p:spPr bwMode="auto">
            <a:xfrm>
              <a:off x="3013006" y="3072522"/>
              <a:ext cx="1227380" cy="57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70C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Interstellar Dust</a:t>
              </a:r>
              <a:endParaRPr lang="ja-JP" altLang="en-US" sz="14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617" name="テキスト ボックス 1560"/>
            <p:cNvSpPr txBox="1">
              <a:spLocks noChangeArrowheads="1"/>
            </p:cNvSpPr>
            <p:nvPr/>
          </p:nvSpPr>
          <p:spPr bwMode="auto">
            <a:xfrm>
              <a:off x="2396654" y="3263941"/>
              <a:ext cx="1087356" cy="57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 smtClean="0">
                  <a:solidFill>
                    <a:srgbClr val="00B0F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Integrated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 smtClean="0">
                  <a:solidFill>
                    <a:srgbClr val="00B0F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Star Light</a:t>
              </a:r>
              <a:endParaRPr lang="ja-JP" altLang="en-US" sz="1400" b="1" dirty="0">
                <a:solidFill>
                  <a:srgbClr val="00B0F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618" name="テキスト ボックス 1561"/>
            <p:cNvSpPr txBox="1">
              <a:spLocks noChangeArrowheads="1"/>
            </p:cNvSpPr>
            <p:nvPr/>
          </p:nvSpPr>
          <p:spPr bwMode="auto">
            <a:xfrm>
              <a:off x="828993" y="3299279"/>
              <a:ext cx="1395663" cy="57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 smtClean="0">
                  <a:solidFill>
                    <a:srgbClr val="00B05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Diffuse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 smtClean="0">
                  <a:solidFill>
                    <a:srgbClr val="00B05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Galactic Light</a:t>
              </a:r>
              <a:endParaRPr lang="ja-JP" altLang="en-US" sz="1400" b="1" dirty="0">
                <a:solidFill>
                  <a:srgbClr val="00B05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563" name="テキスト ボックス 156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953531" y="2973537"/>
              <a:ext cx="1523457" cy="919530"/>
            </a:xfrm>
            <a:prstGeom prst="rect">
              <a:avLst/>
            </a:prstGeom>
            <a:blipFill rotWithShape="1">
              <a:blip r:embed="rId3"/>
              <a:stretch>
                <a:fillRect t="-2920" r="-176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ja-JP" altLang="en-US">
                  <a:noFill/>
                </a:rPr>
                <a:t> </a:t>
              </a:r>
            </a:p>
          </p:txBody>
        </p:sp>
        <p:sp>
          <p:nvSpPr>
            <p:cNvPr id="8620" name="テキスト ボックス 1563"/>
            <p:cNvSpPr txBox="1">
              <a:spLocks noChangeArrowheads="1"/>
            </p:cNvSpPr>
            <p:nvPr/>
          </p:nvSpPr>
          <p:spPr bwMode="auto">
            <a:xfrm>
              <a:off x="2813130" y="4182185"/>
              <a:ext cx="1853930" cy="37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dirty="0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wavelength [m]</a:t>
              </a:r>
              <a:endParaRPr lang="ja-JP" altLang="en-US" sz="1600" b="1" dirty="0">
                <a:solidFill>
                  <a:srgbClr val="FF33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621" name="テキスト ボックス 1564"/>
            <p:cNvSpPr txBox="1">
              <a:spLocks noChangeArrowheads="1"/>
            </p:cNvSpPr>
            <p:nvPr/>
          </p:nvSpPr>
          <p:spPr bwMode="auto">
            <a:xfrm>
              <a:off x="3129723" y="4680691"/>
              <a:ext cx="1068098" cy="37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E</a:t>
              </a:r>
              <a:r>
                <a:rPr lang="en-US" altLang="ja-JP" sz="1600" b="1" baseline="-25000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</a:t>
              </a:r>
              <a:r>
                <a:rPr lang="en-US" altLang="ja-JP" sz="1600" b="1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 [meV]</a:t>
              </a:r>
              <a:endParaRPr lang="ja-JP" altLang="en-US" sz="1600" b="1">
                <a:solidFill>
                  <a:srgbClr val="FF33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622" name="テキスト ボックス 1565"/>
            <p:cNvSpPr txBox="1">
              <a:spLocks noChangeArrowheads="1"/>
            </p:cNvSpPr>
            <p:nvPr/>
          </p:nvSpPr>
          <p:spPr bwMode="auto">
            <a:xfrm rot="-5400000">
              <a:off x="-1480396" y="2009361"/>
              <a:ext cx="3961228" cy="43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dirty="0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Surface brightness  </a:t>
              </a:r>
              <a:r>
                <a:rPr lang="en-US" altLang="ja-JP" sz="2000" b="1" i="1" dirty="0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I</a:t>
              </a:r>
              <a:r>
                <a:rPr lang="en-US" altLang="ja-JP" sz="2000" b="1" i="1" baseline="-25000" dirty="0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</a:t>
              </a:r>
              <a:r>
                <a:rPr lang="en-US" altLang="ja-JP" sz="2000" b="1" dirty="0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 [</a:t>
              </a:r>
              <a:r>
                <a:rPr lang="en-US" altLang="ja-JP" sz="2000" b="1" dirty="0" err="1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MJy</a:t>
              </a:r>
              <a:r>
                <a:rPr lang="en-US" altLang="ja-JP" sz="2000" b="1" dirty="0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/</a:t>
              </a:r>
              <a:r>
                <a:rPr lang="en-US" altLang="ja-JP" sz="2000" b="1" dirty="0" err="1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sr</a:t>
              </a:r>
              <a:r>
                <a:rPr lang="en-US" altLang="ja-JP" sz="2000" b="1" dirty="0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]</a:t>
              </a:r>
              <a:endParaRPr lang="ja-JP" altLang="en-US" sz="2000" b="1" dirty="0">
                <a:solidFill>
                  <a:srgbClr val="FF33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1567" name="Line 5"/>
          <p:cNvSpPr>
            <a:spLocks noChangeShapeType="1"/>
          </p:cNvSpPr>
          <p:nvPr/>
        </p:nvSpPr>
        <p:spPr bwMode="auto">
          <a:xfrm flipH="1">
            <a:off x="5693644" y="1778224"/>
            <a:ext cx="112712" cy="352425"/>
          </a:xfrm>
          <a:prstGeom prst="line">
            <a:avLst/>
          </a:prstGeom>
          <a:noFill/>
          <a:ln w="25400">
            <a:solidFill>
              <a:srgbClr val="B48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68" name="Text Box 6"/>
          <p:cNvSpPr txBox="1">
            <a:spLocks noChangeArrowheads="1"/>
          </p:cNvSpPr>
          <p:nvPr/>
        </p:nvSpPr>
        <p:spPr bwMode="auto">
          <a:xfrm>
            <a:off x="5293594" y="1487711"/>
            <a:ext cx="7985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>
                <a:solidFill>
                  <a:srgbClr val="B489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AKARI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6001619" y="1497236"/>
            <a:ext cx="7667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COBE</a:t>
            </a:r>
            <a:endParaRPr lang="ja-JP" altLang="en-US" sz="1600" b="1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6063531" y="1778224"/>
            <a:ext cx="147638" cy="3524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6" name="テキスト ボックス 1559"/>
          <p:cNvSpPr txBox="1">
            <a:spLocks noChangeArrowheads="1"/>
          </p:cNvSpPr>
          <p:nvPr/>
        </p:nvSpPr>
        <p:spPr bwMode="auto">
          <a:xfrm>
            <a:off x="2167806" y="4211861"/>
            <a:ext cx="316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00206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Integrated flux from galaxy counts</a:t>
            </a:r>
            <a:endParaRPr lang="ja-JP" altLang="en-US" sz="1400" b="1" dirty="0">
              <a:solidFill>
                <a:srgbClr val="00206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 flipV="1">
            <a:off x="3152056" y="3554636"/>
            <a:ext cx="71438" cy="811213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8" name="テキスト ボックス 1559"/>
          <p:cNvSpPr txBox="1">
            <a:spLocks noChangeArrowheads="1"/>
          </p:cNvSpPr>
          <p:nvPr/>
        </p:nvSpPr>
        <p:spPr bwMode="auto">
          <a:xfrm>
            <a:off x="5387256" y="3013299"/>
            <a:ext cx="1517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00206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Galaxy evolution model</a:t>
            </a:r>
            <a:endParaRPr lang="ja-JP" altLang="en-US" sz="1400" b="1" dirty="0">
              <a:solidFill>
                <a:srgbClr val="00206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179" name="Line 7"/>
          <p:cNvSpPr>
            <a:spLocks noChangeShapeType="1"/>
          </p:cNvSpPr>
          <p:nvPr/>
        </p:nvSpPr>
        <p:spPr bwMode="auto">
          <a:xfrm flipV="1">
            <a:off x="4520481" y="3373661"/>
            <a:ext cx="71438" cy="3254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0" name="Line 7"/>
          <p:cNvSpPr>
            <a:spLocks noChangeShapeType="1"/>
          </p:cNvSpPr>
          <p:nvPr/>
        </p:nvSpPr>
        <p:spPr bwMode="auto">
          <a:xfrm flipH="1" flipV="1">
            <a:off x="5387256" y="2546574"/>
            <a:ext cx="614363" cy="485775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0" name="テキスト ボックス 18"/>
          <p:cNvSpPr txBox="1">
            <a:spLocks noChangeArrowheads="1"/>
          </p:cNvSpPr>
          <p:nvPr/>
        </p:nvSpPr>
        <p:spPr bwMode="auto">
          <a:xfrm>
            <a:off x="7236296" y="1296988"/>
            <a:ext cx="1692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2"/>
                </a:solidFill>
                <a:latin typeface="Calibri" pitchFamily="34" charset="0"/>
                <a:ea typeface="ＭＳ 明朝" pitchFamily="17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˃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Calibri" pitchFamily="34" charset="0"/>
              <a:buChar char="+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  <a:ea typeface="Osaka" charset="-128"/>
              </a:rPr>
              <a:t>CIB measurements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  <a:ea typeface="Osaka" charset="-128"/>
              </a:rPr>
              <a:t>(</a:t>
            </a:r>
            <a:r>
              <a:rPr lang="en-US" altLang="ja-JP" sz="1800" b="1" dirty="0" smtClean="0">
                <a:solidFill>
                  <a:srgbClr val="B48900"/>
                </a:solidFill>
                <a:latin typeface="Times" pitchFamily="18" charset="0"/>
                <a:ea typeface="Osaka" charset="-128"/>
                <a:sym typeface="Symbol" pitchFamily="18" charset="2"/>
              </a:rPr>
              <a:t> AKARI</a:t>
            </a: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  <a:ea typeface="Osaka" charset="-128"/>
                <a:sym typeface="Symbol" pitchFamily="18" charset="2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 smtClean="0">
                <a:solidFill>
                  <a:srgbClr val="0070C0"/>
                </a:solidFill>
                <a:latin typeface="Times" pitchFamily="18" charset="0"/>
                <a:ea typeface="Osaka" charset="-128"/>
                <a:sym typeface="Symbol" pitchFamily="18" charset="2"/>
              </a:rPr>
              <a:t> COBE</a:t>
            </a: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  <a:ea typeface="Osaka" charset="-128"/>
              </a:rPr>
              <a:t>)</a:t>
            </a:r>
            <a:endParaRPr lang="ja-JP" altLang="en-US" sz="1600" b="1" dirty="0" smtClean="0">
              <a:solidFill>
                <a:schemeClr val="accent1">
                  <a:lumMod val="50000"/>
                </a:schemeClr>
              </a:solidFill>
              <a:latin typeface="Times" pitchFamily="18" charset="0"/>
              <a:ea typeface="Osaka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479425"/>
          </a:xfrm>
        </p:spPr>
        <p:txBody>
          <a:bodyPr/>
          <a:lstStyle/>
          <a:p>
            <a:pPr>
              <a:defRPr/>
            </a:pP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Photon Energy Spectrum from Outer Space</a:t>
            </a:r>
            <a:endParaRPr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4" name="テキスト ボックス 18"/>
          <p:cNvSpPr txBox="1">
            <a:spLocks noChangeArrowheads="1"/>
          </p:cNvSpPr>
          <p:nvPr/>
        </p:nvSpPr>
        <p:spPr bwMode="auto">
          <a:xfrm>
            <a:off x="29536" y="5467355"/>
            <a:ext cx="91144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>
                <a:solidFill>
                  <a:srgbClr val="FF3300"/>
                </a:solidFill>
              </a:rPr>
              <a:t>There was an excess of the CIB measured by COBE and AKARI over the prediction by galaxy evolution model.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b="1" dirty="0">
              <a:solidFill>
                <a:srgbClr val="FF3300"/>
              </a:solidFill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>
                <a:solidFill>
                  <a:srgbClr val="FF3300"/>
                </a:solidFill>
                <a:sym typeface="Symbol" pitchFamily="18" charset="2"/>
              </a:rPr>
              <a:t>Sources at FIR:  dusts of far galaxies or far </a:t>
            </a:r>
            <a:r>
              <a:rPr lang="en-US" altLang="ja-JP" sz="1800" b="1" dirty="0" err="1" smtClean="0">
                <a:solidFill>
                  <a:srgbClr val="FF3300"/>
                </a:solidFill>
                <a:sym typeface="Symbol" pitchFamily="18" charset="2"/>
              </a:rPr>
              <a:t>blackhole</a:t>
            </a:r>
            <a:r>
              <a:rPr lang="en-US" altLang="ja-JP" sz="1800" b="1" dirty="0" smtClean="0">
                <a:solidFill>
                  <a:srgbClr val="FF3300"/>
                </a:solidFill>
                <a:sym typeface="Symbol" pitchFamily="18" charset="2"/>
              </a:rPr>
              <a:t>,  or </a:t>
            </a:r>
            <a:r>
              <a:rPr lang="en-US" altLang="ja-JP" sz="1800" b="1" dirty="0" err="1" smtClean="0">
                <a:solidFill>
                  <a:srgbClr val="FF3300"/>
                </a:solidFill>
                <a:sym typeface="Symbol" pitchFamily="18" charset="2"/>
              </a:rPr>
              <a:t>CνB</a:t>
            </a:r>
            <a:r>
              <a:rPr lang="en-US" altLang="ja-JP" sz="1800" b="1" dirty="0" smtClean="0">
                <a:solidFill>
                  <a:srgbClr val="FF3300"/>
                </a:solidFill>
                <a:sym typeface="Symbol" pitchFamily="18" charset="2"/>
              </a:rPr>
              <a:t> decay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>
                <a:solidFill>
                  <a:srgbClr val="FF3300"/>
                </a:solidFill>
                <a:sym typeface="Symbol" pitchFamily="18" charset="2"/>
              </a:rPr>
              <a:t>Sources of NIR: first-generation stars Ly-α</a:t>
            </a:r>
            <a:r>
              <a:rPr lang="ja-JP" altLang="en-US" sz="1800" b="1" dirty="0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 altLang="ja-JP" sz="1800" b="1" dirty="0" smtClean="0">
                <a:solidFill>
                  <a:srgbClr val="FF3300"/>
                </a:solidFill>
                <a:sym typeface="Symbol" pitchFamily="18" charset="2"/>
              </a:rPr>
              <a:t>?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A51913-7F09-4E90-A406-462681C896FA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6778097"/>
      </p:ext>
    </p:extLst>
  </p:cSld>
  <p:clrMapOvr>
    <a:masterClrMapping/>
  </p:clrMapOvr>
  <p:transition spd="slow" advTm="1241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fld id="{DC19ECA6-1944-4F0D-8ED1-D07B77D331A3}" type="slidenum">
              <a:rPr lang="en-US" altLang="ja-JP" sz="1400"/>
              <a:pPr eaLnBrk="1" hangingPunct="1"/>
              <a:t>12</a:t>
            </a:fld>
            <a:endParaRPr lang="en-US" altLang="ja-JP" sz="1400"/>
          </a:p>
        </p:txBody>
      </p:sp>
      <p:sp>
        <p:nvSpPr>
          <p:cNvPr id="3075" name="スライド番号プレースホルダー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r" eaLnBrk="1" hangingPunct="1"/>
            <a:fld id="{217AE6BE-E363-48DB-A8CF-DCB3733AB7B1}" type="slidenum">
              <a:rPr lang="en-US" altLang="ja-JP" sz="1400"/>
              <a:pPr algn="r" eaLnBrk="1" hangingPunct="1"/>
              <a:t>12</a:t>
            </a:fld>
            <a:endParaRPr lang="en-US" altLang="ja-JP" sz="140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52400"/>
            <a:ext cx="8424863" cy="539750"/>
          </a:xfrm>
        </p:spPr>
        <p:txBody>
          <a:bodyPr/>
          <a:lstStyle/>
          <a:p>
            <a:pPr eaLnBrk="1" hangingPunct="1"/>
            <a:r>
              <a:rPr lang="en-US" altLang="ja-JP" sz="3200" b="1" smtClean="0">
                <a:solidFill>
                  <a:schemeClr val="accent2"/>
                </a:solidFill>
              </a:rPr>
              <a:t>Our paper published in JPSJ on Jan. 18</a:t>
            </a:r>
            <a:r>
              <a:rPr lang="en-US" altLang="ja-JP" sz="3200" b="1" baseline="30000" smtClean="0">
                <a:solidFill>
                  <a:schemeClr val="accent2"/>
                </a:solidFill>
              </a:rPr>
              <a:t>th</a:t>
            </a:r>
            <a:r>
              <a:rPr lang="en-US" altLang="ja-JP" sz="3200" b="1" smtClean="0">
                <a:solidFill>
                  <a:schemeClr val="accent2"/>
                </a:solidFill>
              </a:rPr>
              <a:t>, 2012</a:t>
            </a:r>
            <a:r>
              <a:rPr lang="en-US" altLang="ja-JP" sz="3200" b="1" smtClean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36613"/>
            <a:ext cx="912971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95288" y="5661025"/>
            <a:ext cx="8569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Search Region:  λ</a:t>
            </a:r>
            <a:r>
              <a:rPr lang="ja-JP" altLang="en-US">
                <a:solidFill>
                  <a:srgbClr val="FF0000"/>
                </a:solidFill>
              </a:rPr>
              <a:t>＝　</a:t>
            </a:r>
            <a:r>
              <a:rPr lang="en-US" altLang="ja-JP">
                <a:solidFill>
                  <a:srgbClr val="FF0000"/>
                </a:solidFill>
              </a:rPr>
              <a:t>35</a:t>
            </a:r>
            <a:r>
              <a:rPr lang="ja-JP" altLang="en-US">
                <a:solidFill>
                  <a:srgbClr val="FF0000"/>
                </a:solidFill>
              </a:rPr>
              <a:t>～</a:t>
            </a:r>
            <a:r>
              <a:rPr lang="en-US" altLang="ja-JP">
                <a:solidFill>
                  <a:srgbClr val="FF0000"/>
                </a:solidFill>
              </a:rPr>
              <a:t>250μm</a:t>
            </a:r>
            <a:r>
              <a:rPr lang="ja-JP" altLang="en-US">
                <a:solidFill>
                  <a:srgbClr val="FF0000"/>
                </a:solidFill>
              </a:rPr>
              <a:t>　（</a:t>
            </a:r>
            <a:r>
              <a:rPr lang="en-US" altLang="ja-JP">
                <a:solidFill>
                  <a:srgbClr val="FF0000"/>
                </a:solidFill>
              </a:rPr>
              <a:t>E</a:t>
            </a:r>
            <a:r>
              <a:rPr lang="en-US" altLang="ja-JP" baseline="-25000">
                <a:solidFill>
                  <a:srgbClr val="FF0000"/>
                </a:solidFill>
              </a:rPr>
              <a:t>γ </a:t>
            </a:r>
            <a:r>
              <a:rPr lang="ja-JP" altLang="en-US">
                <a:solidFill>
                  <a:srgbClr val="FF0000"/>
                </a:solidFill>
              </a:rPr>
              <a:t>＝　</a:t>
            </a:r>
            <a:r>
              <a:rPr lang="en-US" altLang="ja-JP">
                <a:solidFill>
                  <a:srgbClr val="FF0000"/>
                </a:solidFill>
              </a:rPr>
              <a:t>35</a:t>
            </a:r>
            <a:r>
              <a:rPr lang="ja-JP" altLang="en-US">
                <a:solidFill>
                  <a:srgbClr val="FF0000"/>
                </a:solidFill>
              </a:rPr>
              <a:t>～</a:t>
            </a:r>
            <a:r>
              <a:rPr lang="en-US" altLang="ja-JP">
                <a:solidFill>
                  <a:srgbClr val="FF0000"/>
                </a:solidFill>
              </a:rPr>
              <a:t>5meV</a:t>
            </a:r>
            <a:r>
              <a:rPr lang="ja-JP" altLang="en-US">
                <a:solidFill>
                  <a:srgbClr val="FF0000"/>
                </a:solidFill>
              </a:rPr>
              <a:t>）</a:t>
            </a:r>
          </a:p>
          <a:p>
            <a:pPr eaLnBrk="1" hangingPunct="1"/>
            <a:r>
              <a:rPr lang="en-US" altLang="ja-JP">
                <a:solidFill>
                  <a:srgbClr val="FF3300"/>
                </a:solidFill>
              </a:rPr>
              <a:t>In Rocket experiment, λ</a:t>
            </a:r>
            <a:r>
              <a:rPr lang="ja-JP" altLang="en-US">
                <a:solidFill>
                  <a:srgbClr val="FF3300"/>
                </a:solidFill>
              </a:rPr>
              <a:t>＝　</a:t>
            </a:r>
            <a:r>
              <a:rPr lang="en-US" altLang="ja-JP">
                <a:solidFill>
                  <a:srgbClr val="FF3300"/>
                </a:solidFill>
              </a:rPr>
              <a:t>40</a:t>
            </a:r>
            <a:r>
              <a:rPr lang="ja-JP" altLang="en-US">
                <a:solidFill>
                  <a:srgbClr val="FF3300"/>
                </a:solidFill>
              </a:rPr>
              <a:t>～</a:t>
            </a:r>
            <a:r>
              <a:rPr lang="en-US" altLang="ja-JP">
                <a:solidFill>
                  <a:srgbClr val="FF3300"/>
                </a:solidFill>
              </a:rPr>
              <a:t>80μm</a:t>
            </a:r>
            <a:r>
              <a:rPr lang="ja-JP" altLang="en-US">
                <a:solidFill>
                  <a:srgbClr val="FF3300"/>
                </a:solidFill>
              </a:rPr>
              <a:t>　（</a:t>
            </a:r>
            <a:r>
              <a:rPr lang="en-US" altLang="ja-JP">
                <a:solidFill>
                  <a:srgbClr val="FF3300"/>
                </a:solidFill>
              </a:rPr>
              <a:t>E</a:t>
            </a:r>
            <a:r>
              <a:rPr lang="en-US" altLang="ja-JP" baseline="-25000">
                <a:solidFill>
                  <a:srgbClr val="FF3300"/>
                </a:solidFill>
              </a:rPr>
              <a:t>γ</a:t>
            </a:r>
            <a:r>
              <a:rPr lang="en-US" altLang="ja-JP">
                <a:solidFill>
                  <a:srgbClr val="FF3300"/>
                </a:solidFill>
              </a:rPr>
              <a:t> </a:t>
            </a:r>
            <a:r>
              <a:rPr lang="ja-JP" altLang="en-US">
                <a:solidFill>
                  <a:srgbClr val="FF3300"/>
                </a:solidFill>
              </a:rPr>
              <a:t>＝　</a:t>
            </a:r>
            <a:r>
              <a:rPr lang="en-US" altLang="ja-JP">
                <a:solidFill>
                  <a:srgbClr val="FF3300"/>
                </a:solidFill>
              </a:rPr>
              <a:t>31</a:t>
            </a:r>
            <a:r>
              <a:rPr lang="ja-JP" altLang="en-US">
                <a:solidFill>
                  <a:srgbClr val="FF3300"/>
                </a:solidFill>
              </a:rPr>
              <a:t>～</a:t>
            </a:r>
            <a:r>
              <a:rPr lang="en-US" altLang="ja-JP">
                <a:solidFill>
                  <a:srgbClr val="FF3300"/>
                </a:solidFill>
              </a:rPr>
              <a:t>15meV</a:t>
            </a:r>
            <a:r>
              <a:rPr lang="ja-JP" altLang="en-US">
                <a:solidFill>
                  <a:srgbClr val="FF330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124348442"/>
      </p:ext>
    </p:extLst>
  </p:cSld>
  <p:clrMapOvr>
    <a:masterClrMapping/>
  </p:clrMapOvr>
  <p:transition advTm="9101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4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6624637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936625"/>
          </a:xfrm>
        </p:spPr>
        <p:txBody>
          <a:bodyPr/>
          <a:lstStyle/>
          <a:p>
            <a:r>
              <a:rPr lang="en-US" altLang="ja-JP" sz="2800">
                <a:solidFill>
                  <a:srgbClr val="FF0000"/>
                </a:solidFill>
              </a:rPr>
              <a:t>Lower Limit of Lifetime from the Energy Spectrum Fit to the CIB measured by COBE and AKARI(1)</a:t>
            </a: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0" y="5734050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ja-JP" altLang="en-US" sz="1800" dirty="0">
                <a:solidFill>
                  <a:schemeClr val="tx1"/>
                </a:solidFill>
              </a:rPr>
              <a:t>　</a:t>
            </a:r>
            <a:r>
              <a:rPr lang="en-US" altLang="ja-JP" dirty="0">
                <a:solidFill>
                  <a:schemeClr val="tx1"/>
                </a:solidFill>
              </a:rPr>
              <a:t>Using the CIB at 60, 100</a:t>
            </a:r>
            <a:r>
              <a:rPr lang="ja-JP" altLang="en-US" dirty="0">
                <a:solidFill>
                  <a:schemeClr val="tx1"/>
                </a:solidFill>
              </a:rPr>
              <a:t>（ </a:t>
            </a:r>
            <a:r>
              <a:rPr lang="en-US" altLang="ja-JP" dirty="0" err="1">
                <a:solidFill>
                  <a:schemeClr val="tx1"/>
                </a:solidFill>
              </a:rPr>
              <a:t>ApJ</a:t>
            </a:r>
            <a:r>
              <a:rPr lang="en-US" altLang="ja-JP" dirty="0">
                <a:solidFill>
                  <a:schemeClr val="tx1"/>
                </a:solidFill>
              </a:rPr>
              <a:t>, 544, 81, 2000 ), 140, 240 µm ( </a:t>
            </a:r>
            <a:r>
              <a:rPr lang="en-US" altLang="ja-JP" dirty="0" err="1">
                <a:solidFill>
                  <a:schemeClr val="tx1"/>
                </a:solidFill>
              </a:rPr>
              <a:t>ApJ</a:t>
            </a:r>
            <a:r>
              <a:rPr lang="en-US" altLang="ja-JP" dirty="0">
                <a:solidFill>
                  <a:schemeClr val="tx1"/>
                </a:solidFill>
              </a:rPr>
              <a:t>, 508, 25, 1998 ), 65, 90,</a:t>
            </a:r>
          </a:p>
          <a:p>
            <a:pPr algn="l"/>
            <a:r>
              <a:rPr lang="en-US" altLang="ja-JP" dirty="0">
                <a:solidFill>
                  <a:schemeClr val="tx1"/>
                </a:solidFill>
              </a:rPr>
              <a:t> 140, and 160 µm ( arXiv:1002.3674, 2010 ),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chemeClr val="tx1"/>
                </a:solidFill>
              </a:rPr>
              <a:t>the photon energy spectrum from neutrino radiative</a:t>
            </a:r>
          </a:p>
          <a:p>
            <a:pPr algn="l"/>
            <a:r>
              <a:rPr lang="en-US" altLang="ja-JP" sz="1800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decay gives a lifetime lower limit of 2.4 x 10</a:t>
            </a:r>
            <a:r>
              <a:rPr lang="en-US" altLang="ja-JP" baseline="30000" dirty="0">
                <a:solidFill>
                  <a:schemeClr val="tx1"/>
                </a:solidFill>
              </a:rPr>
              <a:t>12</a:t>
            </a:r>
            <a:r>
              <a:rPr lang="en-US" altLang="ja-JP" dirty="0">
                <a:solidFill>
                  <a:schemeClr val="tx1"/>
                </a:solidFill>
              </a:rPr>
              <a:t> year at 95% C.L. for m</a:t>
            </a:r>
            <a:r>
              <a:rPr lang="en-US" altLang="ja-JP" baseline="-25000" dirty="0">
                <a:solidFill>
                  <a:schemeClr val="tx1"/>
                </a:solidFill>
              </a:rPr>
              <a:t>3</a:t>
            </a:r>
            <a:r>
              <a:rPr lang="en-US" altLang="ja-JP" dirty="0">
                <a:solidFill>
                  <a:schemeClr val="tx1"/>
                </a:solidFill>
              </a:rPr>
              <a:t> = 0.05eV and m</a:t>
            </a:r>
            <a:r>
              <a:rPr lang="en-US" altLang="ja-JP" baseline="-25000" dirty="0">
                <a:solidFill>
                  <a:schemeClr val="tx1"/>
                </a:solidFill>
              </a:rPr>
              <a:t>2</a:t>
            </a:r>
            <a:r>
              <a:rPr lang="en-US" altLang="ja-JP" dirty="0">
                <a:solidFill>
                  <a:schemeClr val="tx1"/>
                </a:solidFill>
              </a:rPr>
              <a:t> = 0.01eV.   ( My calculation )</a:t>
            </a: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1692275" y="1484313"/>
            <a:ext cx="3140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ja-JP" altLang="en-US" sz="2400">
                <a:solidFill>
                  <a:schemeClr val="tx1"/>
                </a:solidFill>
              </a:rPr>
              <a:t>　</a:t>
            </a:r>
            <a:r>
              <a:rPr lang="en-US" altLang="ja-JP" sz="1800">
                <a:solidFill>
                  <a:schemeClr val="tx1"/>
                </a:solidFill>
              </a:rPr>
              <a:t>χ</a:t>
            </a:r>
            <a:r>
              <a:rPr lang="en-US" altLang="ja-JP" sz="1800" baseline="30000">
                <a:solidFill>
                  <a:schemeClr val="tx1"/>
                </a:solidFill>
              </a:rPr>
              <a:t>2</a:t>
            </a:r>
            <a:r>
              <a:rPr lang="en-US" altLang="ja-JP" sz="1800">
                <a:solidFill>
                  <a:schemeClr val="tx1"/>
                </a:solidFill>
              </a:rPr>
              <a:t>= 6.6</a:t>
            </a:r>
          </a:p>
          <a:p>
            <a:pPr algn="l"/>
            <a:r>
              <a:rPr lang="ja-JP" altLang="en-US" sz="1800">
                <a:solidFill>
                  <a:schemeClr val="tx1"/>
                </a:solidFill>
              </a:rPr>
              <a:t>　</a:t>
            </a:r>
            <a:r>
              <a:rPr lang="en-US" altLang="ja-JP" sz="1800">
                <a:solidFill>
                  <a:schemeClr val="tx1"/>
                </a:solidFill>
              </a:rPr>
              <a:t>τ= (2.8±0.2) x10</a:t>
            </a:r>
            <a:r>
              <a:rPr lang="en-US" altLang="ja-JP" sz="1800" baseline="30000">
                <a:solidFill>
                  <a:schemeClr val="tx1"/>
                </a:solidFill>
              </a:rPr>
              <a:t>12</a:t>
            </a:r>
            <a:r>
              <a:rPr lang="en-US" altLang="ja-JP" sz="1800">
                <a:solidFill>
                  <a:schemeClr val="tx1"/>
                </a:solidFill>
              </a:rPr>
              <a:t> year</a:t>
            </a:r>
          </a:p>
          <a:p>
            <a:pPr algn="l"/>
            <a:r>
              <a:rPr lang="en-US" altLang="ja-JP" sz="1800">
                <a:solidFill>
                  <a:schemeClr val="tx1"/>
                </a:solidFill>
              </a:rPr>
              <a:t>       = (0.85±0.06) x10</a:t>
            </a:r>
            <a:r>
              <a:rPr lang="en-US" altLang="ja-JP" sz="1800" baseline="30000">
                <a:solidFill>
                  <a:schemeClr val="tx1"/>
                </a:solidFill>
              </a:rPr>
              <a:t>20</a:t>
            </a:r>
            <a:r>
              <a:rPr lang="en-US" altLang="ja-JP" sz="1800">
                <a:solidFill>
                  <a:schemeClr val="tx1"/>
                </a:solidFill>
              </a:rPr>
              <a:t> sec</a:t>
            </a: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5795963" y="5157788"/>
            <a:ext cx="31400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ja-JP" altLang="en-US" sz="2400">
                <a:solidFill>
                  <a:schemeClr val="tx1"/>
                </a:solidFill>
              </a:rPr>
              <a:t>　</a:t>
            </a:r>
            <a:r>
              <a:rPr lang="en-US" altLang="ja-JP" sz="2400">
                <a:solidFill>
                  <a:schemeClr val="tx1"/>
                </a:solidFill>
              </a:rPr>
              <a:t>Photon Energy (eV)</a:t>
            </a:r>
            <a:endParaRPr lang="en-US" altLang="ja-JP" sz="1800">
              <a:solidFill>
                <a:schemeClr val="tx1"/>
              </a:solidFill>
            </a:endParaRPr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 rot="16200000">
            <a:off x="-708025" y="2300288"/>
            <a:ext cx="36734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ja-JP" altLang="en-US" sz="2400">
                <a:solidFill>
                  <a:schemeClr val="tx1"/>
                </a:solidFill>
              </a:rPr>
              <a:t>　</a:t>
            </a:r>
            <a:r>
              <a:rPr lang="en-US" altLang="ja-JP" sz="2400">
                <a:solidFill>
                  <a:schemeClr val="tx1"/>
                </a:solidFill>
              </a:rPr>
              <a:t>νdI/dν (nW m</a:t>
            </a:r>
            <a:r>
              <a:rPr lang="en-US" altLang="ja-JP" sz="2400" baseline="30000">
                <a:solidFill>
                  <a:schemeClr val="tx1"/>
                </a:solidFill>
              </a:rPr>
              <a:t>-2</a:t>
            </a:r>
            <a:r>
              <a:rPr lang="en-US" altLang="ja-JP" sz="2400">
                <a:solidFill>
                  <a:schemeClr val="tx1"/>
                </a:solidFill>
              </a:rPr>
              <a:t> sr</a:t>
            </a:r>
            <a:r>
              <a:rPr lang="en-US" altLang="ja-JP" sz="2400" baseline="30000">
                <a:solidFill>
                  <a:schemeClr val="tx1"/>
                </a:solidFill>
              </a:rPr>
              <a:t>-1</a:t>
            </a:r>
            <a:r>
              <a:rPr lang="en-US" altLang="ja-JP" sz="2400">
                <a:solidFill>
                  <a:schemeClr val="tx1"/>
                </a:solidFill>
              </a:rPr>
              <a:t>)</a:t>
            </a:r>
            <a:endParaRPr lang="en-US" altLang="ja-JP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6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959"/>
    </mc:Choice>
    <mc:Fallback>
      <p:transition spd="slow" advTm="5795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8050"/>
            <a:ext cx="7466013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729" y="53974"/>
            <a:ext cx="8604250" cy="692150"/>
          </a:xfrm>
        </p:spPr>
        <p:txBody>
          <a:bodyPr/>
          <a:lstStyle/>
          <a:p>
            <a:r>
              <a:rPr lang="en-US" altLang="ja-JP" sz="2800" dirty="0">
                <a:solidFill>
                  <a:srgbClr val="FF0000"/>
                </a:solidFill>
              </a:rPr>
              <a:t>Lower Limit of Lifetime from the Energy Spectrum Fit to the CIB measured by COBE and AKARI(2)</a:t>
            </a: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3132138" y="5949950"/>
            <a:ext cx="314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ja-JP" altLang="en-US" sz="2400">
                <a:solidFill>
                  <a:schemeClr val="tx1"/>
                </a:solidFill>
              </a:rPr>
              <a:t>　</a:t>
            </a:r>
            <a:r>
              <a:rPr lang="en-US" altLang="ja-JP" sz="2400">
                <a:solidFill>
                  <a:schemeClr val="tx1"/>
                </a:solidFill>
              </a:rPr>
              <a:t>ν</a:t>
            </a:r>
            <a:r>
              <a:rPr lang="en-US" altLang="ja-JP" sz="2400" baseline="-25000">
                <a:solidFill>
                  <a:schemeClr val="tx1"/>
                </a:solidFill>
              </a:rPr>
              <a:t>3</a:t>
            </a:r>
            <a:r>
              <a:rPr lang="en-US" altLang="ja-JP" sz="2400">
                <a:solidFill>
                  <a:schemeClr val="tx1"/>
                </a:solidFill>
              </a:rPr>
              <a:t> mass (eV)</a:t>
            </a:r>
            <a:endParaRPr lang="en-US" altLang="ja-JP" sz="1800">
              <a:solidFill>
                <a:schemeClr val="tx1"/>
              </a:solidFill>
            </a:endParaRPr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 rot="16200000">
            <a:off x="-1536700" y="3128963"/>
            <a:ext cx="51847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ja-JP" altLang="en-US" sz="2400">
                <a:solidFill>
                  <a:schemeClr val="tx1"/>
                </a:solidFill>
              </a:rPr>
              <a:t>　</a:t>
            </a:r>
            <a:r>
              <a:rPr lang="en-US" altLang="ja-JP" sz="2400">
                <a:solidFill>
                  <a:schemeClr val="tx1"/>
                </a:solidFill>
              </a:rPr>
              <a:t>ν</a:t>
            </a:r>
            <a:r>
              <a:rPr lang="en-US" altLang="ja-JP" sz="2400" baseline="-25000">
                <a:solidFill>
                  <a:schemeClr val="tx1"/>
                </a:solidFill>
              </a:rPr>
              <a:t>3</a:t>
            </a:r>
            <a:r>
              <a:rPr lang="en-US" altLang="ja-JP" sz="2400">
                <a:solidFill>
                  <a:schemeClr val="tx1"/>
                </a:solidFill>
              </a:rPr>
              <a:t> lifetime limit at 95% C.L. (year)</a:t>
            </a:r>
            <a:endParaRPr lang="en-US" altLang="ja-JP" sz="1800">
              <a:solidFill>
                <a:schemeClr val="tx1"/>
              </a:solidFill>
            </a:endParaRPr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5364163" y="6237288"/>
            <a:ext cx="3500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ja-JP" altLang="en-US" sz="2400">
                <a:solidFill>
                  <a:schemeClr val="tx1"/>
                </a:solidFill>
              </a:rPr>
              <a:t>　</a:t>
            </a:r>
            <a:r>
              <a:rPr lang="en-US" altLang="ja-JP" sz="2400">
                <a:solidFill>
                  <a:schemeClr val="tx1"/>
                </a:solidFill>
              </a:rPr>
              <a:t>Δm</a:t>
            </a:r>
            <a:r>
              <a:rPr lang="en-US" altLang="ja-JP" sz="2400" baseline="-25000">
                <a:solidFill>
                  <a:schemeClr val="tx1"/>
                </a:solidFill>
              </a:rPr>
              <a:t>23</a:t>
            </a:r>
            <a:r>
              <a:rPr lang="en-US" altLang="ja-JP" sz="2400" baseline="30000">
                <a:solidFill>
                  <a:schemeClr val="tx1"/>
                </a:solidFill>
              </a:rPr>
              <a:t>2</a:t>
            </a:r>
            <a:r>
              <a:rPr lang="en-US" altLang="ja-JP" sz="2400">
                <a:solidFill>
                  <a:schemeClr val="tx1"/>
                </a:solidFill>
              </a:rPr>
              <a:t>  = 0.00243 eV</a:t>
            </a:r>
            <a:r>
              <a:rPr lang="en-US" altLang="ja-JP" sz="2400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0888" name="Line 8"/>
          <p:cNvSpPr>
            <a:spLocks noChangeShapeType="1"/>
          </p:cNvSpPr>
          <p:nvPr/>
        </p:nvSpPr>
        <p:spPr bwMode="auto">
          <a:xfrm flipH="1" flipV="1">
            <a:off x="2771775" y="1484313"/>
            <a:ext cx="10080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3851275" y="1412875"/>
            <a:ext cx="4095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2400"/>
              <a:t>2.4 x 10</a:t>
            </a:r>
            <a:r>
              <a:rPr lang="en-US" altLang="ja-JP" sz="2400" baseline="30000"/>
              <a:t>12</a:t>
            </a:r>
            <a:r>
              <a:rPr lang="en-US" altLang="ja-JP" sz="2400"/>
              <a:t> years</a:t>
            </a:r>
          </a:p>
          <a:p>
            <a:pPr algn="l"/>
            <a:r>
              <a:rPr lang="en-US" altLang="ja-JP" sz="2400"/>
              <a:t>We need 5 order improvements.</a:t>
            </a:r>
          </a:p>
        </p:txBody>
      </p:sp>
    </p:spTree>
    <p:extLst>
      <p:ext uri="{BB962C8B-B14F-4D97-AF65-F5344CB8AC3E}">
        <p14:creationId xmlns:p14="http://schemas.microsoft.com/office/powerpoint/2010/main" val="321813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00"/>
    </mc:Choice>
    <mc:Fallback>
      <p:transition spd="slow" advTm="315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3914" y="1412776"/>
            <a:ext cx="90364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Cosmic Background Neutrino Decay Search</a:t>
            </a:r>
          </a:p>
          <a:p>
            <a:pPr algn="ctr"/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(COBAND)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455288-B92B-4374-BCDB-C991580378E3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276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7"/>
    </mc:Choice>
    <mc:Fallback>
      <p:transition spd="slow" advTm="610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730625" y="1068388"/>
            <a:ext cx="598488" cy="38735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7171" name="グループ化 82"/>
          <p:cNvGrpSpPr>
            <a:grpSpLocks/>
          </p:cNvGrpSpPr>
          <p:nvPr/>
        </p:nvGrpSpPr>
        <p:grpSpPr bwMode="auto">
          <a:xfrm>
            <a:off x="488950" y="1003300"/>
            <a:ext cx="5568950" cy="4370388"/>
            <a:chOff x="280325" y="248640"/>
            <a:chExt cx="6120476" cy="4804176"/>
          </a:xfrm>
        </p:grpSpPr>
        <p:sp>
          <p:nvSpPr>
            <p:cNvPr id="7189" name="Line 7"/>
            <p:cNvSpPr>
              <a:spLocks noChangeShapeType="1"/>
            </p:cNvSpPr>
            <p:nvPr/>
          </p:nvSpPr>
          <p:spPr bwMode="auto">
            <a:xfrm flipV="1">
              <a:off x="1165225" y="311150"/>
              <a:ext cx="0" cy="37671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0" name="Line 8"/>
            <p:cNvSpPr>
              <a:spLocks noChangeShapeType="1"/>
            </p:cNvSpPr>
            <p:nvPr/>
          </p:nvSpPr>
          <p:spPr bwMode="auto">
            <a:xfrm>
              <a:off x="1165225" y="311150"/>
              <a:ext cx="51022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1" name="Line 9"/>
            <p:cNvSpPr>
              <a:spLocks noChangeShapeType="1"/>
            </p:cNvSpPr>
            <p:nvPr/>
          </p:nvSpPr>
          <p:spPr bwMode="auto">
            <a:xfrm>
              <a:off x="6267450" y="311150"/>
              <a:ext cx="0" cy="37671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2" name="Line 10"/>
            <p:cNvSpPr>
              <a:spLocks noChangeShapeType="1"/>
            </p:cNvSpPr>
            <p:nvPr/>
          </p:nvSpPr>
          <p:spPr bwMode="auto">
            <a:xfrm flipH="1">
              <a:off x="1165225" y="4078288"/>
              <a:ext cx="51022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3" name="Freeform 11"/>
            <p:cNvSpPr>
              <a:spLocks/>
            </p:cNvSpPr>
            <p:nvPr/>
          </p:nvSpPr>
          <p:spPr bwMode="auto">
            <a:xfrm>
              <a:off x="1425575" y="2439988"/>
              <a:ext cx="755650" cy="396875"/>
            </a:xfrm>
            <a:custGeom>
              <a:avLst/>
              <a:gdLst>
                <a:gd name="T0" fmla="*/ 2147483647 w 476"/>
                <a:gd name="T1" fmla="*/ 0 h 250"/>
                <a:gd name="T2" fmla="*/ 2147483647 w 476"/>
                <a:gd name="T3" fmla="*/ 2147483647 h 250"/>
                <a:gd name="T4" fmla="*/ 2147483647 w 476"/>
                <a:gd name="T5" fmla="*/ 2147483647 h 250"/>
                <a:gd name="T6" fmla="*/ 2147483647 w 476"/>
                <a:gd name="T7" fmla="*/ 2147483647 h 250"/>
                <a:gd name="T8" fmla="*/ 2147483647 w 476"/>
                <a:gd name="T9" fmla="*/ 2147483647 h 250"/>
                <a:gd name="T10" fmla="*/ 2147483647 w 476"/>
                <a:gd name="T11" fmla="*/ 2147483647 h 250"/>
                <a:gd name="T12" fmla="*/ 2147483647 w 476"/>
                <a:gd name="T13" fmla="*/ 2147483647 h 250"/>
                <a:gd name="T14" fmla="*/ 2147483647 w 476"/>
                <a:gd name="T15" fmla="*/ 2147483647 h 250"/>
                <a:gd name="T16" fmla="*/ 2147483647 w 476"/>
                <a:gd name="T17" fmla="*/ 2147483647 h 250"/>
                <a:gd name="T18" fmla="*/ 2147483647 w 476"/>
                <a:gd name="T19" fmla="*/ 2147483647 h 250"/>
                <a:gd name="T20" fmla="*/ 2147483647 w 476"/>
                <a:gd name="T21" fmla="*/ 2147483647 h 250"/>
                <a:gd name="T22" fmla="*/ 2147483647 w 476"/>
                <a:gd name="T23" fmla="*/ 2147483647 h 250"/>
                <a:gd name="T24" fmla="*/ 2147483647 w 476"/>
                <a:gd name="T25" fmla="*/ 2147483647 h 250"/>
                <a:gd name="T26" fmla="*/ 2147483647 w 476"/>
                <a:gd name="T27" fmla="*/ 2147483647 h 250"/>
                <a:gd name="T28" fmla="*/ 2147483647 w 476"/>
                <a:gd name="T29" fmla="*/ 2147483647 h 250"/>
                <a:gd name="T30" fmla="*/ 2147483647 w 476"/>
                <a:gd name="T31" fmla="*/ 2147483647 h 250"/>
                <a:gd name="T32" fmla="*/ 2147483647 w 476"/>
                <a:gd name="T33" fmla="*/ 2147483647 h 250"/>
                <a:gd name="T34" fmla="*/ 2147483647 w 476"/>
                <a:gd name="T35" fmla="*/ 2147483647 h 250"/>
                <a:gd name="T36" fmla="*/ 2147483647 w 476"/>
                <a:gd name="T37" fmla="*/ 2147483647 h 250"/>
                <a:gd name="T38" fmla="*/ 2147483647 w 476"/>
                <a:gd name="T39" fmla="*/ 2147483647 h 250"/>
                <a:gd name="T40" fmla="*/ 2147483647 w 476"/>
                <a:gd name="T41" fmla="*/ 2147483647 h 250"/>
                <a:gd name="T42" fmla="*/ 2147483647 w 476"/>
                <a:gd name="T43" fmla="*/ 2147483647 h 250"/>
                <a:gd name="T44" fmla="*/ 2147483647 w 476"/>
                <a:gd name="T45" fmla="*/ 2147483647 h 250"/>
                <a:gd name="T46" fmla="*/ 2147483647 w 476"/>
                <a:gd name="T47" fmla="*/ 2147483647 h 250"/>
                <a:gd name="T48" fmla="*/ 2147483647 w 476"/>
                <a:gd name="T49" fmla="*/ 2147483647 h 250"/>
                <a:gd name="T50" fmla="*/ 2147483647 w 476"/>
                <a:gd name="T51" fmla="*/ 2147483647 h 250"/>
                <a:gd name="T52" fmla="*/ 2147483647 w 476"/>
                <a:gd name="T53" fmla="*/ 2147483647 h 250"/>
                <a:gd name="T54" fmla="*/ 2147483647 w 476"/>
                <a:gd name="T55" fmla="*/ 2147483647 h 250"/>
                <a:gd name="T56" fmla="*/ 2147483647 w 476"/>
                <a:gd name="T57" fmla="*/ 2147483647 h 250"/>
                <a:gd name="T58" fmla="*/ 2147483647 w 476"/>
                <a:gd name="T59" fmla="*/ 2147483647 h 250"/>
                <a:gd name="T60" fmla="*/ 2147483647 w 476"/>
                <a:gd name="T61" fmla="*/ 2147483647 h 250"/>
                <a:gd name="T62" fmla="*/ 2147483647 w 476"/>
                <a:gd name="T63" fmla="*/ 2147483647 h 250"/>
                <a:gd name="T64" fmla="*/ 0 w 476"/>
                <a:gd name="T65" fmla="*/ 2147483647 h 250"/>
                <a:gd name="T66" fmla="*/ 0 w 476"/>
                <a:gd name="T67" fmla="*/ 2147483647 h 250"/>
                <a:gd name="T68" fmla="*/ 2147483647 w 476"/>
                <a:gd name="T69" fmla="*/ 0 h 2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76" h="250">
                  <a:moveTo>
                    <a:pt x="27" y="0"/>
                  </a:moveTo>
                  <a:lnTo>
                    <a:pt x="59" y="4"/>
                  </a:lnTo>
                  <a:lnTo>
                    <a:pt x="112" y="25"/>
                  </a:lnTo>
                  <a:lnTo>
                    <a:pt x="139" y="47"/>
                  </a:lnTo>
                  <a:lnTo>
                    <a:pt x="160" y="52"/>
                  </a:lnTo>
                  <a:lnTo>
                    <a:pt x="187" y="64"/>
                  </a:lnTo>
                  <a:lnTo>
                    <a:pt x="220" y="84"/>
                  </a:lnTo>
                  <a:lnTo>
                    <a:pt x="252" y="111"/>
                  </a:lnTo>
                  <a:lnTo>
                    <a:pt x="273" y="111"/>
                  </a:lnTo>
                  <a:lnTo>
                    <a:pt x="326" y="116"/>
                  </a:lnTo>
                  <a:lnTo>
                    <a:pt x="358" y="111"/>
                  </a:lnTo>
                  <a:lnTo>
                    <a:pt x="379" y="128"/>
                  </a:lnTo>
                  <a:lnTo>
                    <a:pt x="401" y="138"/>
                  </a:lnTo>
                  <a:lnTo>
                    <a:pt x="422" y="116"/>
                  </a:lnTo>
                  <a:lnTo>
                    <a:pt x="454" y="106"/>
                  </a:lnTo>
                  <a:lnTo>
                    <a:pt x="476" y="84"/>
                  </a:lnTo>
                  <a:lnTo>
                    <a:pt x="476" y="192"/>
                  </a:lnTo>
                  <a:lnTo>
                    <a:pt x="459" y="224"/>
                  </a:lnTo>
                  <a:lnTo>
                    <a:pt x="443" y="250"/>
                  </a:lnTo>
                  <a:lnTo>
                    <a:pt x="422" y="235"/>
                  </a:lnTo>
                  <a:lnTo>
                    <a:pt x="390" y="244"/>
                  </a:lnTo>
                  <a:lnTo>
                    <a:pt x="375" y="206"/>
                  </a:lnTo>
                  <a:lnTo>
                    <a:pt x="346" y="181"/>
                  </a:lnTo>
                  <a:lnTo>
                    <a:pt x="316" y="176"/>
                  </a:lnTo>
                  <a:lnTo>
                    <a:pt x="278" y="176"/>
                  </a:lnTo>
                  <a:lnTo>
                    <a:pt x="252" y="192"/>
                  </a:lnTo>
                  <a:lnTo>
                    <a:pt x="235" y="192"/>
                  </a:lnTo>
                  <a:lnTo>
                    <a:pt x="176" y="133"/>
                  </a:lnTo>
                  <a:lnTo>
                    <a:pt x="150" y="121"/>
                  </a:lnTo>
                  <a:lnTo>
                    <a:pt x="112" y="96"/>
                  </a:lnTo>
                  <a:lnTo>
                    <a:pt x="69" y="70"/>
                  </a:lnTo>
                  <a:lnTo>
                    <a:pt x="27" y="70"/>
                  </a:lnTo>
                  <a:lnTo>
                    <a:pt x="0" y="84"/>
                  </a:lnTo>
                  <a:lnTo>
                    <a:pt x="0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CBCBC"/>
            </a:solidFill>
            <a:ln w="0">
              <a:solidFill>
                <a:srgbClr val="BCBCB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4" name="Freeform 12"/>
            <p:cNvSpPr>
              <a:spLocks/>
            </p:cNvSpPr>
            <p:nvPr/>
          </p:nvSpPr>
          <p:spPr bwMode="auto">
            <a:xfrm>
              <a:off x="4722813" y="1470025"/>
              <a:ext cx="1484313" cy="704850"/>
            </a:xfrm>
            <a:custGeom>
              <a:avLst/>
              <a:gdLst>
                <a:gd name="T0" fmla="*/ 2147483647 w 935"/>
                <a:gd name="T1" fmla="*/ 0 h 444"/>
                <a:gd name="T2" fmla="*/ 2147483647 w 935"/>
                <a:gd name="T3" fmla="*/ 2147483647 h 444"/>
                <a:gd name="T4" fmla="*/ 2147483647 w 935"/>
                <a:gd name="T5" fmla="*/ 2147483647 h 444"/>
                <a:gd name="T6" fmla="*/ 2147483647 w 935"/>
                <a:gd name="T7" fmla="*/ 2147483647 h 444"/>
                <a:gd name="T8" fmla="*/ 2147483647 w 935"/>
                <a:gd name="T9" fmla="*/ 2147483647 h 444"/>
                <a:gd name="T10" fmla="*/ 2147483647 w 935"/>
                <a:gd name="T11" fmla="*/ 2147483647 h 444"/>
                <a:gd name="T12" fmla="*/ 2147483647 w 935"/>
                <a:gd name="T13" fmla="*/ 2147483647 h 444"/>
                <a:gd name="T14" fmla="*/ 2147483647 w 935"/>
                <a:gd name="T15" fmla="*/ 2147483647 h 444"/>
                <a:gd name="T16" fmla="*/ 2147483647 w 935"/>
                <a:gd name="T17" fmla="*/ 2147483647 h 444"/>
                <a:gd name="T18" fmla="*/ 2147483647 w 935"/>
                <a:gd name="T19" fmla="*/ 2147483647 h 444"/>
                <a:gd name="T20" fmla="*/ 2147483647 w 935"/>
                <a:gd name="T21" fmla="*/ 2147483647 h 444"/>
                <a:gd name="T22" fmla="*/ 2147483647 w 935"/>
                <a:gd name="T23" fmla="*/ 2147483647 h 444"/>
                <a:gd name="T24" fmla="*/ 2147483647 w 935"/>
                <a:gd name="T25" fmla="*/ 2147483647 h 444"/>
                <a:gd name="T26" fmla="*/ 2147483647 w 935"/>
                <a:gd name="T27" fmla="*/ 2147483647 h 444"/>
                <a:gd name="T28" fmla="*/ 2147483647 w 935"/>
                <a:gd name="T29" fmla="*/ 2147483647 h 444"/>
                <a:gd name="T30" fmla="*/ 2147483647 w 935"/>
                <a:gd name="T31" fmla="*/ 2147483647 h 444"/>
                <a:gd name="T32" fmla="*/ 2147483647 w 935"/>
                <a:gd name="T33" fmla="*/ 2147483647 h 444"/>
                <a:gd name="T34" fmla="*/ 2147483647 w 935"/>
                <a:gd name="T35" fmla="*/ 2147483647 h 444"/>
                <a:gd name="T36" fmla="*/ 0 w 935"/>
                <a:gd name="T37" fmla="*/ 2147483647 h 444"/>
                <a:gd name="T38" fmla="*/ 2147483647 w 935"/>
                <a:gd name="T39" fmla="*/ 2147483647 h 444"/>
                <a:gd name="T40" fmla="*/ 2147483647 w 935"/>
                <a:gd name="T41" fmla="*/ 2147483647 h 444"/>
                <a:gd name="T42" fmla="*/ 2147483647 w 935"/>
                <a:gd name="T43" fmla="*/ 2147483647 h 444"/>
                <a:gd name="T44" fmla="*/ 2147483647 w 935"/>
                <a:gd name="T45" fmla="*/ 0 h 4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35" h="444">
                  <a:moveTo>
                    <a:pt x="225" y="0"/>
                  </a:moveTo>
                  <a:lnTo>
                    <a:pt x="300" y="7"/>
                  </a:lnTo>
                  <a:lnTo>
                    <a:pt x="370" y="33"/>
                  </a:lnTo>
                  <a:lnTo>
                    <a:pt x="439" y="54"/>
                  </a:lnTo>
                  <a:lnTo>
                    <a:pt x="525" y="96"/>
                  </a:lnTo>
                  <a:lnTo>
                    <a:pt x="621" y="157"/>
                  </a:lnTo>
                  <a:lnTo>
                    <a:pt x="733" y="232"/>
                  </a:lnTo>
                  <a:lnTo>
                    <a:pt x="844" y="322"/>
                  </a:lnTo>
                  <a:lnTo>
                    <a:pt x="930" y="380"/>
                  </a:lnTo>
                  <a:lnTo>
                    <a:pt x="935" y="444"/>
                  </a:lnTo>
                  <a:lnTo>
                    <a:pt x="803" y="348"/>
                  </a:lnTo>
                  <a:lnTo>
                    <a:pt x="663" y="269"/>
                  </a:lnTo>
                  <a:lnTo>
                    <a:pt x="557" y="215"/>
                  </a:lnTo>
                  <a:lnTo>
                    <a:pt x="448" y="173"/>
                  </a:lnTo>
                  <a:lnTo>
                    <a:pt x="338" y="161"/>
                  </a:lnTo>
                  <a:lnTo>
                    <a:pt x="236" y="167"/>
                  </a:lnTo>
                  <a:lnTo>
                    <a:pt x="129" y="215"/>
                  </a:lnTo>
                  <a:lnTo>
                    <a:pt x="6" y="315"/>
                  </a:lnTo>
                  <a:lnTo>
                    <a:pt x="0" y="81"/>
                  </a:lnTo>
                  <a:lnTo>
                    <a:pt x="38" y="64"/>
                  </a:lnTo>
                  <a:lnTo>
                    <a:pt x="96" y="33"/>
                  </a:lnTo>
                  <a:lnTo>
                    <a:pt x="151" y="13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BCBCBC"/>
            </a:solidFill>
            <a:ln w="0">
              <a:solidFill>
                <a:srgbClr val="BCBCB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5" name="Freeform 13"/>
            <p:cNvSpPr>
              <a:spLocks/>
            </p:cNvSpPr>
            <p:nvPr/>
          </p:nvSpPr>
          <p:spPr bwMode="auto">
            <a:xfrm>
              <a:off x="4722813" y="1598613"/>
              <a:ext cx="11113" cy="376238"/>
            </a:xfrm>
            <a:custGeom>
              <a:avLst/>
              <a:gdLst>
                <a:gd name="T0" fmla="*/ 0 w 7"/>
                <a:gd name="T1" fmla="*/ 0 h 237"/>
                <a:gd name="T2" fmla="*/ 2147483647 w 7"/>
                <a:gd name="T3" fmla="*/ 0 h 237"/>
                <a:gd name="T4" fmla="*/ 2147483647 w 7"/>
                <a:gd name="T5" fmla="*/ 2147483647 h 237"/>
                <a:gd name="T6" fmla="*/ 2147483647 w 7"/>
                <a:gd name="T7" fmla="*/ 2147483647 h 237"/>
                <a:gd name="T8" fmla="*/ 2147483647 w 7"/>
                <a:gd name="T9" fmla="*/ 2147483647 h 237"/>
                <a:gd name="T10" fmla="*/ 0 w 7"/>
                <a:gd name="T11" fmla="*/ 2147483647 h 237"/>
                <a:gd name="T12" fmla="*/ 0 w 7"/>
                <a:gd name="T13" fmla="*/ 0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237">
                  <a:moveTo>
                    <a:pt x="0" y="0"/>
                  </a:moveTo>
                  <a:lnTo>
                    <a:pt x="1" y="0"/>
                  </a:lnTo>
                  <a:lnTo>
                    <a:pt x="7" y="234"/>
                  </a:lnTo>
                  <a:lnTo>
                    <a:pt x="7" y="237"/>
                  </a:lnTo>
                  <a:lnTo>
                    <a:pt x="6" y="23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6" name="Freeform 14"/>
            <p:cNvSpPr>
              <a:spLocks/>
            </p:cNvSpPr>
            <p:nvPr/>
          </p:nvSpPr>
          <p:spPr bwMode="auto">
            <a:xfrm>
              <a:off x="4732338" y="1811338"/>
              <a:ext cx="196850" cy="163513"/>
            </a:xfrm>
            <a:custGeom>
              <a:avLst/>
              <a:gdLst>
                <a:gd name="T0" fmla="*/ 2147483647 w 124"/>
                <a:gd name="T1" fmla="*/ 0 h 103"/>
                <a:gd name="T2" fmla="*/ 2147483647 w 124"/>
                <a:gd name="T3" fmla="*/ 0 h 103"/>
                <a:gd name="T4" fmla="*/ 2147483647 w 124"/>
                <a:gd name="T5" fmla="*/ 2147483647 h 103"/>
                <a:gd name="T6" fmla="*/ 2147483647 w 124"/>
                <a:gd name="T7" fmla="*/ 2147483647 h 103"/>
                <a:gd name="T8" fmla="*/ 0 w 124"/>
                <a:gd name="T9" fmla="*/ 2147483647 h 103"/>
                <a:gd name="T10" fmla="*/ 0 w 124"/>
                <a:gd name="T11" fmla="*/ 2147483647 h 103"/>
                <a:gd name="T12" fmla="*/ 2147483647 w 124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" h="103">
                  <a:moveTo>
                    <a:pt x="123" y="0"/>
                  </a:moveTo>
                  <a:lnTo>
                    <a:pt x="124" y="0"/>
                  </a:lnTo>
                  <a:lnTo>
                    <a:pt x="124" y="1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7" name="Freeform 15"/>
            <p:cNvSpPr>
              <a:spLocks/>
            </p:cNvSpPr>
            <p:nvPr/>
          </p:nvSpPr>
          <p:spPr bwMode="auto">
            <a:xfrm>
              <a:off x="4927600" y="1735138"/>
              <a:ext cx="171450" cy="77788"/>
            </a:xfrm>
            <a:custGeom>
              <a:avLst/>
              <a:gdLst>
                <a:gd name="T0" fmla="*/ 2147483647 w 108"/>
                <a:gd name="T1" fmla="*/ 0 h 49"/>
                <a:gd name="T2" fmla="*/ 2147483647 w 108"/>
                <a:gd name="T3" fmla="*/ 0 h 49"/>
                <a:gd name="T4" fmla="*/ 2147483647 w 108"/>
                <a:gd name="T5" fmla="*/ 2147483647 h 49"/>
                <a:gd name="T6" fmla="*/ 2147483647 w 108"/>
                <a:gd name="T7" fmla="*/ 2147483647 h 49"/>
                <a:gd name="T8" fmla="*/ 0 w 108"/>
                <a:gd name="T9" fmla="*/ 2147483647 h 49"/>
                <a:gd name="T10" fmla="*/ 0 w 108"/>
                <a:gd name="T11" fmla="*/ 2147483647 h 49"/>
                <a:gd name="T12" fmla="*/ 2147483647 w 108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" h="49">
                  <a:moveTo>
                    <a:pt x="107" y="0"/>
                  </a:moveTo>
                  <a:lnTo>
                    <a:pt x="108" y="0"/>
                  </a:lnTo>
                  <a:lnTo>
                    <a:pt x="108" y="1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8" name="Freeform 16"/>
            <p:cNvSpPr>
              <a:spLocks/>
            </p:cNvSpPr>
            <p:nvPr/>
          </p:nvSpPr>
          <p:spPr bwMode="auto">
            <a:xfrm>
              <a:off x="5097463" y="1725613"/>
              <a:ext cx="163513" cy="11113"/>
            </a:xfrm>
            <a:custGeom>
              <a:avLst/>
              <a:gdLst>
                <a:gd name="T0" fmla="*/ 2147483647 w 103"/>
                <a:gd name="T1" fmla="*/ 0 h 7"/>
                <a:gd name="T2" fmla="*/ 2147483647 w 103"/>
                <a:gd name="T3" fmla="*/ 0 h 7"/>
                <a:gd name="T4" fmla="*/ 2147483647 w 103"/>
                <a:gd name="T5" fmla="*/ 2147483647 h 7"/>
                <a:gd name="T6" fmla="*/ 2147483647 w 103"/>
                <a:gd name="T7" fmla="*/ 2147483647 h 7"/>
                <a:gd name="T8" fmla="*/ 0 w 103"/>
                <a:gd name="T9" fmla="*/ 2147483647 h 7"/>
                <a:gd name="T10" fmla="*/ 0 w 103"/>
                <a:gd name="T11" fmla="*/ 2147483647 h 7"/>
                <a:gd name="T12" fmla="*/ 2147483647 w 10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7">
                  <a:moveTo>
                    <a:pt x="102" y="0"/>
                  </a:moveTo>
                  <a:lnTo>
                    <a:pt x="103" y="0"/>
                  </a:lnTo>
                  <a:lnTo>
                    <a:pt x="103" y="3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99" name="Freeform 17"/>
            <p:cNvSpPr>
              <a:spLocks/>
            </p:cNvSpPr>
            <p:nvPr/>
          </p:nvSpPr>
          <p:spPr bwMode="auto">
            <a:xfrm>
              <a:off x="5259388" y="1725613"/>
              <a:ext cx="179388" cy="20638"/>
            </a:xfrm>
            <a:custGeom>
              <a:avLst/>
              <a:gdLst>
                <a:gd name="T0" fmla="*/ 0 w 113"/>
                <a:gd name="T1" fmla="*/ 0 h 13"/>
                <a:gd name="T2" fmla="*/ 2147483647 w 113"/>
                <a:gd name="T3" fmla="*/ 0 h 13"/>
                <a:gd name="T4" fmla="*/ 2147483647 w 113"/>
                <a:gd name="T5" fmla="*/ 2147483647 h 13"/>
                <a:gd name="T6" fmla="*/ 2147483647 w 113"/>
                <a:gd name="T7" fmla="*/ 2147483647 h 13"/>
                <a:gd name="T8" fmla="*/ 2147483647 w 113"/>
                <a:gd name="T9" fmla="*/ 2147483647 h 13"/>
                <a:gd name="T10" fmla="*/ 0 w 113"/>
                <a:gd name="T11" fmla="*/ 2147483647 h 13"/>
                <a:gd name="T12" fmla="*/ 0 w 1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13">
                  <a:moveTo>
                    <a:pt x="0" y="0"/>
                  </a:moveTo>
                  <a:lnTo>
                    <a:pt x="1" y="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0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0" name="Freeform 18"/>
            <p:cNvSpPr>
              <a:spLocks/>
            </p:cNvSpPr>
            <p:nvPr/>
          </p:nvSpPr>
          <p:spPr bwMode="auto">
            <a:xfrm>
              <a:off x="5434013" y="1744663"/>
              <a:ext cx="174625" cy="68263"/>
            </a:xfrm>
            <a:custGeom>
              <a:avLst/>
              <a:gdLst>
                <a:gd name="T0" fmla="*/ 0 w 110"/>
                <a:gd name="T1" fmla="*/ 0 h 43"/>
                <a:gd name="T2" fmla="*/ 2147483647 w 110"/>
                <a:gd name="T3" fmla="*/ 0 h 43"/>
                <a:gd name="T4" fmla="*/ 2147483647 w 110"/>
                <a:gd name="T5" fmla="*/ 2147483647 h 43"/>
                <a:gd name="T6" fmla="*/ 2147483647 w 110"/>
                <a:gd name="T7" fmla="*/ 2147483647 h 43"/>
                <a:gd name="T8" fmla="*/ 2147483647 w 110"/>
                <a:gd name="T9" fmla="*/ 2147483647 h 43"/>
                <a:gd name="T10" fmla="*/ 0 w 110"/>
                <a:gd name="T11" fmla="*/ 2147483647 h 43"/>
                <a:gd name="T12" fmla="*/ 0 w 110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43">
                  <a:moveTo>
                    <a:pt x="0" y="0"/>
                  </a:moveTo>
                  <a:lnTo>
                    <a:pt x="3" y="0"/>
                  </a:lnTo>
                  <a:lnTo>
                    <a:pt x="110" y="42"/>
                  </a:lnTo>
                  <a:lnTo>
                    <a:pt x="110" y="43"/>
                  </a:lnTo>
                  <a:lnTo>
                    <a:pt x="109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1" name="Freeform 19"/>
            <p:cNvSpPr>
              <a:spLocks/>
            </p:cNvSpPr>
            <p:nvPr/>
          </p:nvSpPr>
          <p:spPr bwMode="auto">
            <a:xfrm>
              <a:off x="5607050" y="1811338"/>
              <a:ext cx="169863" cy="87313"/>
            </a:xfrm>
            <a:custGeom>
              <a:avLst/>
              <a:gdLst>
                <a:gd name="T0" fmla="*/ 0 w 107"/>
                <a:gd name="T1" fmla="*/ 0 h 55"/>
                <a:gd name="T2" fmla="*/ 2147483647 w 107"/>
                <a:gd name="T3" fmla="*/ 0 h 55"/>
                <a:gd name="T4" fmla="*/ 2147483647 w 107"/>
                <a:gd name="T5" fmla="*/ 2147483647 h 55"/>
                <a:gd name="T6" fmla="*/ 2147483647 w 107"/>
                <a:gd name="T7" fmla="*/ 2147483647 h 55"/>
                <a:gd name="T8" fmla="*/ 2147483647 w 107"/>
                <a:gd name="T9" fmla="*/ 2147483647 h 55"/>
                <a:gd name="T10" fmla="*/ 0 w 107"/>
                <a:gd name="T11" fmla="*/ 2147483647 h 55"/>
                <a:gd name="T12" fmla="*/ 0 w 107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55">
                  <a:moveTo>
                    <a:pt x="0" y="0"/>
                  </a:moveTo>
                  <a:lnTo>
                    <a:pt x="1" y="0"/>
                  </a:lnTo>
                  <a:lnTo>
                    <a:pt x="107" y="54"/>
                  </a:lnTo>
                  <a:lnTo>
                    <a:pt x="107" y="55"/>
                  </a:lnTo>
                  <a:lnTo>
                    <a:pt x="106" y="5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2" name="Freeform 20"/>
            <p:cNvSpPr>
              <a:spLocks/>
            </p:cNvSpPr>
            <p:nvPr/>
          </p:nvSpPr>
          <p:spPr bwMode="auto">
            <a:xfrm>
              <a:off x="5775325" y="1897063"/>
              <a:ext cx="222250" cy="128588"/>
            </a:xfrm>
            <a:custGeom>
              <a:avLst/>
              <a:gdLst>
                <a:gd name="T0" fmla="*/ 0 w 140"/>
                <a:gd name="T1" fmla="*/ 0 h 81"/>
                <a:gd name="T2" fmla="*/ 2147483647 w 140"/>
                <a:gd name="T3" fmla="*/ 0 h 81"/>
                <a:gd name="T4" fmla="*/ 2147483647 w 140"/>
                <a:gd name="T5" fmla="*/ 2147483647 h 81"/>
                <a:gd name="T6" fmla="*/ 2147483647 w 140"/>
                <a:gd name="T7" fmla="*/ 2147483647 h 81"/>
                <a:gd name="T8" fmla="*/ 2147483647 w 140"/>
                <a:gd name="T9" fmla="*/ 2147483647 h 81"/>
                <a:gd name="T10" fmla="*/ 0 w 140"/>
                <a:gd name="T11" fmla="*/ 2147483647 h 81"/>
                <a:gd name="T12" fmla="*/ 0 w 140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81">
                  <a:moveTo>
                    <a:pt x="0" y="0"/>
                  </a:moveTo>
                  <a:lnTo>
                    <a:pt x="1" y="0"/>
                  </a:lnTo>
                  <a:lnTo>
                    <a:pt x="140" y="79"/>
                  </a:lnTo>
                  <a:lnTo>
                    <a:pt x="140" y="8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3" name="Freeform 21"/>
            <p:cNvSpPr>
              <a:spLocks/>
            </p:cNvSpPr>
            <p:nvPr/>
          </p:nvSpPr>
          <p:spPr bwMode="auto">
            <a:xfrm>
              <a:off x="5997575" y="2022475"/>
              <a:ext cx="211138" cy="153988"/>
            </a:xfrm>
            <a:custGeom>
              <a:avLst/>
              <a:gdLst>
                <a:gd name="T0" fmla="*/ 0 w 133"/>
                <a:gd name="T1" fmla="*/ 0 h 97"/>
                <a:gd name="T2" fmla="*/ 0 w 133"/>
                <a:gd name="T3" fmla="*/ 0 h 97"/>
                <a:gd name="T4" fmla="*/ 2147483647 w 133"/>
                <a:gd name="T5" fmla="*/ 2147483647 h 97"/>
                <a:gd name="T6" fmla="*/ 2147483647 w 133"/>
                <a:gd name="T7" fmla="*/ 2147483647 h 97"/>
                <a:gd name="T8" fmla="*/ 2147483647 w 133"/>
                <a:gd name="T9" fmla="*/ 2147483647 h 97"/>
                <a:gd name="T10" fmla="*/ 0 w 133"/>
                <a:gd name="T11" fmla="*/ 2147483647 h 97"/>
                <a:gd name="T12" fmla="*/ 0 w 133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" h="97">
                  <a:moveTo>
                    <a:pt x="0" y="0"/>
                  </a:moveTo>
                  <a:lnTo>
                    <a:pt x="0" y="0"/>
                  </a:lnTo>
                  <a:lnTo>
                    <a:pt x="133" y="96"/>
                  </a:lnTo>
                  <a:lnTo>
                    <a:pt x="133" y="97"/>
                  </a:lnTo>
                  <a:lnTo>
                    <a:pt x="132" y="9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4" name="Freeform 22"/>
            <p:cNvSpPr>
              <a:spLocks/>
            </p:cNvSpPr>
            <p:nvPr/>
          </p:nvSpPr>
          <p:spPr bwMode="auto">
            <a:xfrm>
              <a:off x="6199188" y="2073275"/>
              <a:ext cx="9525" cy="103188"/>
            </a:xfrm>
            <a:custGeom>
              <a:avLst/>
              <a:gdLst>
                <a:gd name="T0" fmla="*/ 0 w 6"/>
                <a:gd name="T1" fmla="*/ 0 h 65"/>
                <a:gd name="T2" fmla="*/ 2147483647 w 6"/>
                <a:gd name="T3" fmla="*/ 0 h 65"/>
                <a:gd name="T4" fmla="*/ 2147483647 w 6"/>
                <a:gd name="T5" fmla="*/ 2147483647 h 65"/>
                <a:gd name="T6" fmla="*/ 2147483647 w 6"/>
                <a:gd name="T7" fmla="*/ 2147483647 h 65"/>
                <a:gd name="T8" fmla="*/ 2147483647 w 6"/>
                <a:gd name="T9" fmla="*/ 2147483647 h 65"/>
                <a:gd name="T10" fmla="*/ 0 w 6"/>
                <a:gd name="T11" fmla="*/ 2147483647 h 65"/>
                <a:gd name="T12" fmla="*/ 0 w 6"/>
                <a:gd name="T13" fmla="*/ 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65">
                  <a:moveTo>
                    <a:pt x="0" y="0"/>
                  </a:moveTo>
                  <a:lnTo>
                    <a:pt x="1" y="0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5" name="Freeform 23"/>
            <p:cNvSpPr>
              <a:spLocks/>
            </p:cNvSpPr>
            <p:nvPr/>
          </p:nvSpPr>
          <p:spPr bwMode="auto">
            <a:xfrm>
              <a:off x="6062663" y="1981200"/>
              <a:ext cx="138113" cy="95250"/>
            </a:xfrm>
            <a:custGeom>
              <a:avLst/>
              <a:gdLst>
                <a:gd name="T0" fmla="*/ 0 w 87"/>
                <a:gd name="T1" fmla="*/ 0 h 60"/>
                <a:gd name="T2" fmla="*/ 2147483647 w 87"/>
                <a:gd name="T3" fmla="*/ 0 h 60"/>
                <a:gd name="T4" fmla="*/ 2147483647 w 87"/>
                <a:gd name="T5" fmla="*/ 2147483647 h 60"/>
                <a:gd name="T6" fmla="*/ 2147483647 w 87"/>
                <a:gd name="T7" fmla="*/ 2147483647 h 60"/>
                <a:gd name="T8" fmla="*/ 2147483647 w 87"/>
                <a:gd name="T9" fmla="*/ 2147483647 h 60"/>
                <a:gd name="T10" fmla="*/ 0 w 87"/>
                <a:gd name="T11" fmla="*/ 2147483647 h 60"/>
                <a:gd name="T12" fmla="*/ 0 w 87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3" y="0"/>
                  </a:lnTo>
                  <a:lnTo>
                    <a:pt x="87" y="58"/>
                  </a:lnTo>
                  <a:lnTo>
                    <a:pt x="87" y="60"/>
                  </a:lnTo>
                  <a:lnTo>
                    <a:pt x="86" y="6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6" name="Freeform 24"/>
            <p:cNvSpPr>
              <a:spLocks/>
            </p:cNvSpPr>
            <p:nvPr/>
          </p:nvSpPr>
          <p:spPr bwMode="auto">
            <a:xfrm>
              <a:off x="5886450" y="1838325"/>
              <a:ext cx="180975" cy="146050"/>
            </a:xfrm>
            <a:custGeom>
              <a:avLst/>
              <a:gdLst>
                <a:gd name="T0" fmla="*/ 0 w 114"/>
                <a:gd name="T1" fmla="*/ 0 h 92"/>
                <a:gd name="T2" fmla="*/ 2147483647 w 114"/>
                <a:gd name="T3" fmla="*/ 0 h 92"/>
                <a:gd name="T4" fmla="*/ 2147483647 w 114"/>
                <a:gd name="T5" fmla="*/ 2147483647 h 92"/>
                <a:gd name="T6" fmla="*/ 2147483647 w 114"/>
                <a:gd name="T7" fmla="*/ 2147483647 h 92"/>
                <a:gd name="T8" fmla="*/ 2147483647 w 114"/>
                <a:gd name="T9" fmla="*/ 2147483647 h 92"/>
                <a:gd name="T10" fmla="*/ 0 w 114"/>
                <a:gd name="T11" fmla="*/ 0 h 92"/>
                <a:gd name="T12" fmla="*/ 0 w 114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4" h="92">
                  <a:moveTo>
                    <a:pt x="0" y="0"/>
                  </a:moveTo>
                  <a:lnTo>
                    <a:pt x="1" y="0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7" name="Freeform 25"/>
            <p:cNvSpPr>
              <a:spLocks/>
            </p:cNvSpPr>
            <p:nvPr/>
          </p:nvSpPr>
          <p:spPr bwMode="auto">
            <a:xfrm>
              <a:off x="5708650" y="1719263"/>
              <a:ext cx="179388" cy="119063"/>
            </a:xfrm>
            <a:custGeom>
              <a:avLst/>
              <a:gdLst>
                <a:gd name="T0" fmla="*/ 0 w 113"/>
                <a:gd name="T1" fmla="*/ 0 h 75"/>
                <a:gd name="T2" fmla="*/ 2147483647 w 113"/>
                <a:gd name="T3" fmla="*/ 0 h 75"/>
                <a:gd name="T4" fmla="*/ 2147483647 w 113"/>
                <a:gd name="T5" fmla="*/ 2147483647 h 75"/>
                <a:gd name="T6" fmla="*/ 2147483647 w 113"/>
                <a:gd name="T7" fmla="*/ 2147483647 h 75"/>
                <a:gd name="T8" fmla="*/ 2147483647 w 113"/>
                <a:gd name="T9" fmla="*/ 2147483647 h 75"/>
                <a:gd name="T10" fmla="*/ 0 w 113"/>
                <a:gd name="T11" fmla="*/ 0 h 75"/>
                <a:gd name="T12" fmla="*/ 0 w 113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75">
                  <a:moveTo>
                    <a:pt x="0" y="0"/>
                  </a:moveTo>
                  <a:lnTo>
                    <a:pt x="1" y="0"/>
                  </a:lnTo>
                  <a:lnTo>
                    <a:pt x="113" y="75"/>
                  </a:lnTo>
                  <a:lnTo>
                    <a:pt x="112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8" name="Freeform 26"/>
            <p:cNvSpPr>
              <a:spLocks/>
            </p:cNvSpPr>
            <p:nvPr/>
          </p:nvSpPr>
          <p:spPr bwMode="auto">
            <a:xfrm>
              <a:off x="5556250" y="1622425"/>
              <a:ext cx="153988" cy="96838"/>
            </a:xfrm>
            <a:custGeom>
              <a:avLst/>
              <a:gdLst>
                <a:gd name="T0" fmla="*/ 0 w 97"/>
                <a:gd name="T1" fmla="*/ 0 h 61"/>
                <a:gd name="T2" fmla="*/ 2147483647 w 97"/>
                <a:gd name="T3" fmla="*/ 0 h 61"/>
                <a:gd name="T4" fmla="*/ 2147483647 w 97"/>
                <a:gd name="T5" fmla="*/ 2147483647 h 61"/>
                <a:gd name="T6" fmla="*/ 2147483647 w 97"/>
                <a:gd name="T7" fmla="*/ 2147483647 h 61"/>
                <a:gd name="T8" fmla="*/ 2147483647 w 97"/>
                <a:gd name="T9" fmla="*/ 2147483647 h 61"/>
                <a:gd name="T10" fmla="*/ 0 w 97"/>
                <a:gd name="T11" fmla="*/ 2147483647 h 61"/>
                <a:gd name="T12" fmla="*/ 0 w 97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61">
                  <a:moveTo>
                    <a:pt x="0" y="0"/>
                  </a:moveTo>
                  <a:lnTo>
                    <a:pt x="1" y="0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09" name="Freeform 27"/>
            <p:cNvSpPr>
              <a:spLocks/>
            </p:cNvSpPr>
            <p:nvPr/>
          </p:nvSpPr>
          <p:spPr bwMode="auto">
            <a:xfrm>
              <a:off x="5419725" y="1555750"/>
              <a:ext cx="138113" cy="71438"/>
            </a:xfrm>
            <a:custGeom>
              <a:avLst/>
              <a:gdLst>
                <a:gd name="T0" fmla="*/ 0 w 87"/>
                <a:gd name="T1" fmla="*/ 0 h 45"/>
                <a:gd name="T2" fmla="*/ 2147483647 w 87"/>
                <a:gd name="T3" fmla="*/ 0 h 45"/>
                <a:gd name="T4" fmla="*/ 2147483647 w 87"/>
                <a:gd name="T5" fmla="*/ 2147483647 h 45"/>
                <a:gd name="T6" fmla="*/ 2147483647 w 87"/>
                <a:gd name="T7" fmla="*/ 2147483647 h 45"/>
                <a:gd name="T8" fmla="*/ 2147483647 w 87"/>
                <a:gd name="T9" fmla="*/ 2147483647 h 45"/>
                <a:gd name="T10" fmla="*/ 0 w 87"/>
                <a:gd name="T11" fmla="*/ 2147483647 h 45"/>
                <a:gd name="T12" fmla="*/ 0 w 87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45">
                  <a:moveTo>
                    <a:pt x="0" y="0"/>
                  </a:moveTo>
                  <a:lnTo>
                    <a:pt x="2" y="0"/>
                  </a:lnTo>
                  <a:lnTo>
                    <a:pt x="87" y="42"/>
                  </a:lnTo>
                  <a:lnTo>
                    <a:pt x="87" y="45"/>
                  </a:lnTo>
                  <a:lnTo>
                    <a:pt x="86" y="4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0" name="Freeform 28"/>
            <p:cNvSpPr>
              <a:spLocks/>
            </p:cNvSpPr>
            <p:nvPr/>
          </p:nvSpPr>
          <p:spPr bwMode="auto">
            <a:xfrm>
              <a:off x="5310188" y="1522413"/>
              <a:ext cx="112713" cy="34925"/>
            </a:xfrm>
            <a:custGeom>
              <a:avLst/>
              <a:gdLst>
                <a:gd name="T0" fmla="*/ 0 w 71"/>
                <a:gd name="T1" fmla="*/ 0 h 22"/>
                <a:gd name="T2" fmla="*/ 2147483647 w 71"/>
                <a:gd name="T3" fmla="*/ 0 h 22"/>
                <a:gd name="T4" fmla="*/ 2147483647 w 71"/>
                <a:gd name="T5" fmla="*/ 2147483647 h 22"/>
                <a:gd name="T6" fmla="*/ 2147483647 w 71"/>
                <a:gd name="T7" fmla="*/ 2147483647 h 22"/>
                <a:gd name="T8" fmla="*/ 2147483647 w 71"/>
                <a:gd name="T9" fmla="*/ 2147483647 h 22"/>
                <a:gd name="T10" fmla="*/ 0 w 71"/>
                <a:gd name="T11" fmla="*/ 0 h 22"/>
                <a:gd name="T12" fmla="*/ 0 w 7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22">
                  <a:moveTo>
                    <a:pt x="0" y="0"/>
                  </a:moveTo>
                  <a:lnTo>
                    <a:pt x="1" y="0"/>
                  </a:lnTo>
                  <a:lnTo>
                    <a:pt x="71" y="21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1" name="Freeform 29"/>
            <p:cNvSpPr>
              <a:spLocks/>
            </p:cNvSpPr>
            <p:nvPr/>
          </p:nvSpPr>
          <p:spPr bwMode="auto">
            <a:xfrm>
              <a:off x="5199063" y="1481138"/>
              <a:ext cx="112713" cy="41275"/>
            </a:xfrm>
            <a:custGeom>
              <a:avLst/>
              <a:gdLst>
                <a:gd name="T0" fmla="*/ 0 w 71"/>
                <a:gd name="T1" fmla="*/ 0 h 26"/>
                <a:gd name="T2" fmla="*/ 2147483647 w 71"/>
                <a:gd name="T3" fmla="*/ 0 h 26"/>
                <a:gd name="T4" fmla="*/ 2147483647 w 71"/>
                <a:gd name="T5" fmla="*/ 2147483647 h 26"/>
                <a:gd name="T6" fmla="*/ 2147483647 w 71"/>
                <a:gd name="T7" fmla="*/ 2147483647 h 26"/>
                <a:gd name="T8" fmla="*/ 2147483647 w 71"/>
                <a:gd name="T9" fmla="*/ 2147483647 h 26"/>
                <a:gd name="T10" fmla="*/ 0 w 71"/>
                <a:gd name="T11" fmla="*/ 0 h 26"/>
                <a:gd name="T12" fmla="*/ 0 w 71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26">
                  <a:moveTo>
                    <a:pt x="0" y="0"/>
                  </a:moveTo>
                  <a:lnTo>
                    <a:pt x="1" y="0"/>
                  </a:lnTo>
                  <a:lnTo>
                    <a:pt x="71" y="26"/>
                  </a:lnTo>
                  <a:lnTo>
                    <a:pt x="7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2" name="Freeform 30"/>
            <p:cNvSpPr>
              <a:spLocks/>
            </p:cNvSpPr>
            <p:nvPr/>
          </p:nvSpPr>
          <p:spPr bwMode="auto">
            <a:xfrm>
              <a:off x="5080000" y="1470025"/>
              <a:ext cx="120650" cy="11113"/>
            </a:xfrm>
            <a:custGeom>
              <a:avLst/>
              <a:gdLst>
                <a:gd name="T0" fmla="*/ 0 w 76"/>
                <a:gd name="T1" fmla="*/ 0 h 7"/>
                <a:gd name="T2" fmla="*/ 2147483647 w 76"/>
                <a:gd name="T3" fmla="*/ 0 h 7"/>
                <a:gd name="T4" fmla="*/ 2147483647 w 76"/>
                <a:gd name="T5" fmla="*/ 2147483647 h 7"/>
                <a:gd name="T6" fmla="*/ 2147483647 w 76"/>
                <a:gd name="T7" fmla="*/ 2147483647 h 7"/>
                <a:gd name="T8" fmla="*/ 2147483647 w 76"/>
                <a:gd name="T9" fmla="*/ 2147483647 h 7"/>
                <a:gd name="T10" fmla="*/ 0 w 76"/>
                <a:gd name="T11" fmla="*/ 2147483647 h 7"/>
                <a:gd name="T12" fmla="*/ 0 w 76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7">
                  <a:moveTo>
                    <a:pt x="0" y="0"/>
                  </a:moveTo>
                  <a:lnTo>
                    <a:pt x="1" y="0"/>
                  </a:lnTo>
                  <a:lnTo>
                    <a:pt x="76" y="7"/>
                  </a:lnTo>
                  <a:lnTo>
                    <a:pt x="75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3" name="Freeform 31"/>
            <p:cNvSpPr>
              <a:spLocks/>
            </p:cNvSpPr>
            <p:nvPr/>
          </p:nvSpPr>
          <p:spPr bwMode="auto">
            <a:xfrm>
              <a:off x="4962525" y="1470025"/>
              <a:ext cx="119063" cy="22225"/>
            </a:xfrm>
            <a:custGeom>
              <a:avLst/>
              <a:gdLst>
                <a:gd name="T0" fmla="*/ 2147483647 w 75"/>
                <a:gd name="T1" fmla="*/ 0 h 14"/>
                <a:gd name="T2" fmla="*/ 2147483647 w 75"/>
                <a:gd name="T3" fmla="*/ 0 h 14"/>
                <a:gd name="T4" fmla="*/ 2147483647 w 75"/>
                <a:gd name="T5" fmla="*/ 2147483647 h 14"/>
                <a:gd name="T6" fmla="*/ 2147483647 w 75"/>
                <a:gd name="T7" fmla="*/ 2147483647 h 14"/>
                <a:gd name="T8" fmla="*/ 0 w 75"/>
                <a:gd name="T9" fmla="*/ 2147483647 h 14"/>
                <a:gd name="T10" fmla="*/ 0 w 75"/>
                <a:gd name="T11" fmla="*/ 2147483647 h 14"/>
                <a:gd name="T12" fmla="*/ 2147483647 w 75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14">
                  <a:moveTo>
                    <a:pt x="74" y="0"/>
                  </a:moveTo>
                  <a:lnTo>
                    <a:pt x="75" y="0"/>
                  </a:lnTo>
                  <a:lnTo>
                    <a:pt x="75" y="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4" name="Freeform 32"/>
            <p:cNvSpPr>
              <a:spLocks/>
            </p:cNvSpPr>
            <p:nvPr/>
          </p:nvSpPr>
          <p:spPr bwMode="auto">
            <a:xfrm>
              <a:off x="4875213" y="1490663"/>
              <a:ext cx="88900" cy="31750"/>
            </a:xfrm>
            <a:custGeom>
              <a:avLst/>
              <a:gdLst>
                <a:gd name="T0" fmla="*/ 2147483647 w 56"/>
                <a:gd name="T1" fmla="*/ 0 h 20"/>
                <a:gd name="T2" fmla="*/ 2147483647 w 56"/>
                <a:gd name="T3" fmla="*/ 0 h 20"/>
                <a:gd name="T4" fmla="*/ 2147483647 w 56"/>
                <a:gd name="T5" fmla="*/ 2147483647 h 20"/>
                <a:gd name="T6" fmla="*/ 2147483647 w 56"/>
                <a:gd name="T7" fmla="*/ 2147483647 h 20"/>
                <a:gd name="T8" fmla="*/ 0 w 56"/>
                <a:gd name="T9" fmla="*/ 2147483647 h 20"/>
                <a:gd name="T10" fmla="*/ 0 w 56"/>
                <a:gd name="T11" fmla="*/ 2147483647 h 20"/>
                <a:gd name="T12" fmla="*/ 2147483647 w 56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20">
                  <a:moveTo>
                    <a:pt x="55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5" name="Freeform 33"/>
            <p:cNvSpPr>
              <a:spLocks/>
            </p:cNvSpPr>
            <p:nvPr/>
          </p:nvSpPr>
          <p:spPr bwMode="auto">
            <a:xfrm>
              <a:off x="4783138" y="1522413"/>
              <a:ext cx="95250" cy="53975"/>
            </a:xfrm>
            <a:custGeom>
              <a:avLst/>
              <a:gdLst>
                <a:gd name="T0" fmla="*/ 2147483647 w 60"/>
                <a:gd name="T1" fmla="*/ 0 h 34"/>
                <a:gd name="T2" fmla="*/ 2147483647 w 60"/>
                <a:gd name="T3" fmla="*/ 0 h 34"/>
                <a:gd name="T4" fmla="*/ 2147483647 w 60"/>
                <a:gd name="T5" fmla="*/ 0 h 34"/>
                <a:gd name="T6" fmla="*/ 0 w 60"/>
                <a:gd name="T7" fmla="*/ 2147483647 h 34"/>
                <a:gd name="T8" fmla="*/ 0 w 60"/>
                <a:gd name="T9" fmla="*/ 2147483647 h 34"/>
                <a:gd name="T10" fmla="*/ 0 w 60"/>
                <a:gd name="T11" fmla="*/ 2147483647 h 34"/>
                <a:gd name="T12" fmla="*/ 2147483647 w 60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4">
                  <a:moveTo>
                    <a:pt x="58" y="0"/>
                  </a:moveTo>
                  <a:lnTo>
                    <a:pt x="60" y="0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6" name="Freeform 34"/>
            <p:cNvSpPr>
              <a:spLocks/>
            </p:cNvSpPr>
            <p:nvPr/>
          </p:nvSpPr>
          <p:spPr bwMode="auto">
            <a:xfrm>
              <a:off x="4722813" y="1571625"/>
              <a:ext cx="60325" cy="30163"/>
            </a:xfrm>
            <a:custGeom>
              <a:avLst/>
              <a:gdLst>
                <a:gd name="T0" fmla="*/ 2147483647 w 38"/>
                <a:gd name="T1" fmla="*/ 0 h 19"/>
                <a:gd name="T2" fmla="*/ 2147483647 w 38"/>
                <a:gd name="T3" fmla="*/ 0 h 19"/>
                <a:gd name="T4" fmla="*/ 2147483647 w 38"/>
                <a:gd name="T5" fmla="*/ 2147483647 h 19"/>
                <a:gd name="T6" fmla="*/ 2147483647 w 38"/>
                <a:gd name="T7" fmla="*/ 2147483647 h 19"/>
                <a:gd name="T8" fmla="*/ 0 w 38"/>
                <a:gd name="T9" fmla="*/ 2147483647 h 19"/>
                <a:gd name="T10" fmla="*/ 0 w 38"/>
                <a:gd name="T11" fmla="*/ 2147483647 h 19"/>
                <a:gd name="T12" fmla="*/ 2147483647 w 38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9">
                  <a:moveTo>
                    <a:pt x="38" y="0"/>
                  </a:moveTo>
                  <a:lnTo>
                    <a:pt x="38" y="0"/>
                  </a:lnTo>
                  <a:lnTo>
                    <a:pt x="38" y="3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7" name="Freeform 35"/>
            <p:cNvSpPr>
              <a:spLocks/>
            </p:cNvSpPr>
            <p:nvPr/>
          </p:nvSpPr>
          <p:spPr bwMode="auto">
            <a:xfrm>
              <a:off x="2236788" y="3941763"/>
              <a:ext cx="34925" cy="136525"/>
            </a:xfrm>
            <a:custGeom>
              <a:avLst/>
              <a:gdLst>
                <a:gd name="T0" fmla="*/ 2147483647 w 22"/>
                <a:gd name="T1" fmla="*/ 0 h 86"/>
                <a:gd name="T2" fmla="*/ 2147483647 w 22"/>
                <a:gd name="T3" fmla="*/ 0 h 86"/>
                <a:gd name="T4" fmla="*/ 2147483647 w 22"/>
                <a:gd name="T5" fmla="*/ 2147483647 h 86"/>
                <a:gd name="T6" fmla="*/ 2147483647 w 22"/>
                <a:gd name="T7" fmla="*/ 2147483647 h 86"/>
                <a:gd name="T8" fmla="*/ 0 w 22"/>
                <a:gd name="T9" fmla="*/ 2147483647 h 86"/>
                <a:gd name="T10" fmla="*/ 0 w 22"/>
                <a:gd name="T11" fmla="*/ 2147483647 h 86"/>
                <a:gd name="T12" fmla="*/ 2147483647 w 22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86">
                  <a:moveTo>
                    <a:pt x="20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8" name="Freeform 36"/>
            <p:cNvSpPr>
              <a:spLocks/>
            </p:cNvSpPr>
            <p:nvPr/>
          </p:nvSpPr>
          <p:spPr bwMode="auto">
            <a:xfrm>
              <a:off x="2287588" y="3859213"/>
              <a:ext cx="9525" cy="26988"/>
            </a:xfrm>
            <a:custGeom>
              <a:avLst/>
              <a:gdLst>
                <a:gd name="T0" fmla="*/ 2147483647 w 6"/>
                <a:gd name="T1" fmla="*/ 0 h 17"/>
                <a:gd name="T2" fmla="*/ 2147483647 w 6"/>
                <a:gd name="T3" fmla="*/ 0 h 17"/>
                <a:gd name="T4" fmla="*/ 2147483647 w 6"/>
                <a:gd name="T5" fmla="*/ 2147483647 h 17"/>
                <a:gd name="T6" fmla="*/ 2147483647 w 6"/>
                <a:gd name="T7" fmla="*/ 2147483647 h 17"/>
                <a:gd name="T8" fmla="*/ 0 w 6"/>
                <a:gd name="T9" fmla="*/ 2147483647 h 17"/>
                <a:gd name="T10" fmla="*/ 0 w 6"/>
                <a:gd name="T11" fmla="*/ 2147483647 h 17"/>
                <a:gd name="T12" fmla="*/ 2147483647 w 6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17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19" name="Freeform 37"/>
            <p:cNvSpPr>
              <a:spLocks/>
            </p:cNvSpPr>
            <p:nvPr/>
          </p:nvSpPr>
          <p:spPr bwMode="auto">
            <a:xfrm>
              <a:off x="2314575" y="3702050"/>
              <a:ext cx="39688" cy="106363"/>
            </a:xfrm>
            <a:custGeom>
              <a:avLst/>
              <a:gdLst>
                <a:gd name="T0" fmla="*/ 2147483647 w 25"/>
                <a:gd name="T1" fmla="*/ 0 h 67"/>
                <a:gd name="T2" fmla="*/ 2147483647 w 25"/>
                <a:gd name="T3" fmla="*/ 0 h 67"/>
                <a:gd name="T4" fmla="*/ 2147483647 w 25"/>
                <a:gd name="T5" fmla="*/ 2147483647 h 67"/>
                <a:gd name="T6" fmla="*/ 2147483647 w 25"/>
                <a:gd name="T7" fmla="*/ 2147483647 h 67"/>
                <a:gd name="T8" fmla="*/ 0 w 25"/>
                <a:gd name="T9" fmla="*/ 2147483647 h 67"/>
                <a:gd name="T10" fmla="*/ 0 w 25"/>
                <a:gd name="T11" fmla="*/ 2147483647 h 67"/>
                <a:gd name="T12" fmla="*/ 2147483647 w 25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67">
                  <a:moveTo>
                    <a:pt x="23" y="0"/>
                  </a:moveTo>
                  <a:lnTo>
                    <a:pt x="25" y="0"/>
                  </a:lnTo>
                  <a:lnTo>
                    <a:pt x="25" y="3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0" name="Freeform 38"/>
            <p:cNvSpPr>
              <a:spLocks/>
            </p:cNvSpPr>
            <p:nvPr/>
          </p:nvSpPr>
          <p:spPr bwMode="auto">
            <a:xfrm>
              <a:off x="2351088" y="3670300"/>
              <a:ext cx="17463" cy="36513"/>
            </a:xfrm>
            <a:custGeom>
              <a:avLst/>
              <a:gdLst>
                <a:gd name="T0" fmla="*/ 2147483647 w 11"/>
                <a:gd name="T1" fmla="*/ 0 h 23"/>
                <a:gd name="T2" fmla="*/ 2147483647 w 11"/>
                <a:gd name="T3" fmla="*/ 0 h 23"/>
                <a:gd name="T4" fmla="*/ 2147483647 w 11"/>
                <a:gd name="T5" fmla="*/ 2147483647 h 23"/>
                <a:gd name="T6" fmla="*/ 2147483647 w 11"/>
                <a:gd name="T7" fmla="*/ 2147483647 h 23"/>
                <a:gd name="T8" fmla="*/ 0 w 11"/>
                <a:gd name="T9" fmla="*/ 2147483647 h 23"/>
                <a:gd name="T10" fmla="*/ 0 w 11"/>
                <a:gd name="T11" fmla="*/ 2147483647 h 23"/>
                <a:gd name="T12" fmla="*/ 2147483647 w 11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23">
                  <a:moveTo>
                    <a:pt x="8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1" name="Freeform 39"/>
            <p:cNvSpPr>
              <a:spLocks/>
            </p:cNvSpPr>
            <p:nvPr/>
          </p:nvSpPr>
          <p:spPr bwMode="auto">
            <a:xfrm>
              <a:off x="2390775" y="3587750"/>
              <a:ext cx="14288" cy="30163"/>
            </a:xfrm>
            <a:custGeom>
              <a:avLst/>
              <a:gdLst>
                <a:gd name="T0" fmla="*/ 2147483647 w 9"/>
                <a:gd name="T1" fmla="*/ 0 h 19"/>
                <a:gd name="T2" fmla="*/ 2147483647 w 9"/>
                <a:gd name="T3" fmla="*/ 0 h 19"/>
                <a:gd name="T4" fmla="*/ 2147483647 w 9"/>
                <a:gd name="T5" fmla="*/ 2147483647 h 19"/>
                <a:gd name="T6" fmla="*/ 2147483647 w 9"/>
                <a:gd name="T7" fmla="*/ 2147483647 h 19"/>
                <a:gd name="T8" fmla="*/ 0 w 9"/>
                <a:gd name="T9" fmla="*/ 2147483647 h 19"/>
                <a:gd name="T10" fmla="*/ 0 w 9"/>
                <a:gd name="T11" fmla="*/ 2147483647 h 19"/>
                <a:gd name="T12" fmla="*/ 2147483647 w 9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lnTo>
                    <a:pt x="9" y="0"/>
                  </a:lnTo>
                  <a:lnTo>
                    <a:pt x="9" y="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2" name="Freeform 40"/>
            <p:cNvSpPr>
              <a:spLocks/>
            </p:cNvSpPr>
            <p:nvPr/>
          </p:nvSpPr>
          <p:spPr bwMode="auto">
            <a:xfrm>
              <a:off x="2425700" y="3403600"/>
              <a:ext cx="63500" cy="131763"/>
            </a:xfrm>
            <a:custGeom>
              <a:avLst/>
              <a:gdLst>
                <a:gd name="T0" fmla="*/ 2147483647 w 40"/>
                <a:gd name="T1" fmla="*/ 0 h 83"/>
                <a:gd name="T2" fmla="*/ 2147483647 w 40"/>
                <a:gd name="T3" fmla="*/ 0 h 83"/>
                <a:gd name="T4" fmla="*/ 2147483647 w 40"/>
                <a:gd name="T5" fmla="*/ 2147483647 h 83"/>
                <a:gd name="T6" fmla="*/ 2147483647 w 40"/>
                <a:gd name="T7" fmla="*/ 2147483647 h 83"/>
                <a:gd name="T8" fmla="*/ 0 w 40"/>
                <a:gd name="T9" fmla="*/ 2147483647 h 83"/>
                <a:gd name="T10" fmla="*/ 0 w 40"/>
                <a:gd name="T11" fmla="*/ 2147483647 h 83"/>
                <a:gd name="T12" fmla="*/ 2147483647 w 40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83">
                  <a:moveTo>
                    <a:pt x="38" y="0"/>
                  </a:moveTo>
                  <a:lnTo>
                    <a:pt x="40" y="0"/>
                  </a:lnTo>
                  <a:lnTo>
                    <a:pt x="40" y="2"/>
                  </a:lnTo>
                  <a:lnTo>
                    <a:pt x="4" y="83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3" name="Freeform 41"/>
            <p:cNvSpPr>
              <a:spLocks/>
            </p:cNvSpPr>
            <p:nvPr/>
          </p:nvSpPr>
          <p:spPr bwMode="auto">
            <a:xfrm>
              <a:off x="2495550" y="3316288"/>
              <a:ext cx="6350" cy="31750"/>
            </a:xfrm>
            <a:custGeom>
              <a:avLst/>
              <a:gdLst>
                <a:gd name="T0" fmla="*/ 2147483647 w 4"/>
                <a:gd name="T1" fmla="*/ 0 h 20"/>
                <a:gd name="T2" fmla="*/ 2147483647 w 4"/>
                <a:gd name="T3" fmla="*/ 0 h 20"/>
                <a:gd name="T4" fmla="*/ 2147483647 w 4"/>
                <a:gd name="T5" fmla="*/ 2147483647 h 20"/>
                <a:gd name="T6" fmla="*/ 2147483647 w 4"/>
                <a:gd name="T7" fmla="*/ 2147483647 h 20"/>
                <a:gd name="T8" fmla="*/ 0 w 4"/>
                <a:gd name="T9" fmla="*/ 2147483647 h 20"/>
                <a:gd name="T10" fmla="*/ 0 w 4"/>
                <a:gd name="T11" fmla="*/ 2147483647 h 20"/>
                <a:gd name="T12" fmla="*/ 2147483647 w 4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0">
                  <a:moveTo>
                    <a:pt x="1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4" name="Freeform 42"/>
            <p:cNvSpPr>
              <a:spLocks/>
            </p:cNvSpPr>
            <p:nvPr/>
          </p:nvSpPr>
          <p:spPr bwMode="auto">
            <a:xfrm>
              <a:off x="2500313" y="3135313"/>
              <a:ext cx="6350" cy="130175"/>
            </a:xfrm>
            <a:custGeom>
              <a:avLst/>
              <a:gdLst>
                <a:gd name="T0" fmla="*/ 2147483647 w 4"/>
                <a:gd name="T1" fmla="*/ 0 h 82"/>
                <a:gd name="T2" fmla="*/ 2147483647 w 4"/>
                <a:gd name="T3" fmla="*/ 0 h 82"/>
                <a:gd name="T4" fmla="*/ 2147483647 w 4"/>
                <a:gd name="T5" fmla="*/ 2147483647 h 82"/>
                <a:gd name="T6" fmla="*/ 2147483647 w 4"/>
                <a:gd name="T7" fmla="*/ 2147483647 h 82"/>
                <a:gd name="T8" fmla="*/ 0 w 4"/>
                <a:gd name="T9" fmla="*/ 2147483647 h 82"/>
                <a:gd name="T10" fmla="*/ 0 w 4"/>
                <a:gd name="T11" fmla="*/ 2147483647 h 82"/>
                <a:gd name="T12" fmla="*/ 2147483647 w 4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82">
                  <a:moveTo>
                    <a:pt x="1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5" name="Line 43"/>
            <p:cNvSpPr>
              <a:spLocks noChangeShapeType="1"/>
            </p:cNvSpPr>
            <p:nvPr/>
          </p:nvSpPr>
          <p:spPr bwMode="auto">
            <a:xfrm>
              <a:off x="2506663" y="3051175"/>
              <a:ext cx="0" cy="301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6" name="Freeform 44"/>
            <p:cNvSpPr>
              <a:spLocks/>
            </p:cNvSpPr>
            <p:nvPr/>
          </p:nvSpPr>
          <p:spPr bwMode="auto">
            <a:xfrm>
              <a:off x="2506663" y="2862263"/>
              <a:ext cx="6350" cy="131763"/>
            </a:xfrm>
            <a:custGeom>
              <a:avLst/>
              <a:gdLst>
                <a:gd name="T0" fmla="*/ 2147483647 w 4"/>
                <a:gd name="T1" fmla="*/ 0 h 83"/>
                <a:gd name="T2" fmla="*/ 2147483647 w 4"/>
                <a:gd name="T3" fmla="*/ 0 h 83"/>
                <a:gd name="T4" fmla="*/ 2147483647 w 4"/>
                <a:gd name="T5" fmla="*/ 2147483647 h 83"/>
                <a:gd name="T6" fmla="*/ 2147483647 w 4"/>
                <a:gd name="T7" fmla="*/ 2147483647 h 83"/>
                <a:gd name="T8" fmla="*/ 0 w 4"/>
                <a:gd name="T9" fmla="*/ 2147483647 h 83"/>
                <a:gd name="T10" fmla="*/ 0 w 4"/>
                <a:gd name="T11" fmla="*/ 2147483647 h 83"/>
                <a:gd name="T12" fmla="*/ 2147483647 w 4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83">
                  <a:moveTo>
                    <a:pt x="2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7" name="Line 45"/>
            <p:cNvSpPr>
              <a:spLocks noChangeShapeType="1"/>
            </p:cNvSpPr>
            <p:nvPr/>
          </p:nvSpPr>
          <p:spPr bwMode="auto">
            <a:xfrm>
              <a:off x="2513013" y="2852738"/>
              <a:ext cx="0" cy="285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8" name="Freeform 46"/>
            <p:cNvSpPr>
              <a:spLocks/>
            </p:cNvSpPr>
            <p:nvPr/>
          </p:nvSpPr>
          <p:spPr bwMode="auto">
            <a:xfrm>
              <a:off x="2513013" y="2936875"/>
              <a:ext cx="6350" cy="130175"/>
            </a:xfrm>
            <a:custGeom>
              <a:avLst/>
              <a:gdLst>
                <a:gd name="T0" fmla="*/ 0 w 4"/>
                <a:gd name="T1" fmla="*/ 0 h 82"/>
                <a:gd name="T2" fmla="*/ 2147483647 w 4"/>
                <a:gd name="T3" fmla="*/ 0 h 82"/>
                <a:gd name="T4" fmla="*/ 2147483647 w 4"/>
                <a:gd name="T5" fmla="*/ 2147483647 h 82"/>
                <a:gd name="T6" fmla="*/ 2147483647 w 4"/>
                <a:gd name="T7" fmla="*/ 2147483647 h 82"/>
                <a:gd name="T8" fmla="*/ 0 w 4"/>
                <a:gd name="T9" fmla="*/ 2147483647 h 82"/>
                <a:gd name="T10" fmla="*/ 0 w 4"/>
                <a:gd name="T11" fmla="*/ 2147483647 h 82"/>
                <a:gd name="T12" fmla="*/ 0 w 4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82">
                  <a:moveTo>
                    <a:pt x="0" y="0"/>
                  </a:moveTo>
                  <a:lnTo>
                    <a:pt x="2" y="0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29" name="Line 47"/>
            <p:cNvSpPr>
              <a:spLocks noChangeShapeType="1"/>
            </p:cNvSpPr>
            <p:nvPr/>
          </p:nvSpPr>
          <p:spPr bwMode="auto">
            <a:xfrm>
              <a:off x="2519363" y="3121025"/>
              <a:ext cx="0" cy="301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0" name="Freeform 48"/>
            <p:cNvSpPr>
              <a:spLocks/>
            </p:cNvSpPr>
            <p:nvPr/>
          </p:nvSpPr>
          <p:spPr bwMode="auto">
            <a:xfrm>
              <a:off x="2519363" y="3206750"/>
              <a:ext cx="4763" cy="136525"/>
            </a:xfrm>
            <a:custGeom>
              <a:avLst/>
              <a:gdLst>
                <a:gd name="T0" fmla="*/ 0 w 3"/>
                <a:gd name="T1" fmla="*/ 0 h 86"/>
                <a:gd name="T2" fmla="*/ 2147483647 w 3"/>
                <a:gd name="T3" fmla="*/ 0 h 86"/>
                <a:gd name="T4" fmla="*/ 2147483647 w 3"/>
                <a:gd name="T5" fmla="*/ 2147483647 h 86"/>
                <a:gd name="T6" fmla="*/ 2147483647 w 3"/>
                <a:gd name="T7" fmla="*/ 2147483647 h 86"/>
                <a:gd name="T8" fmla="*/ 2147483647 w 3"/>
                <a:gd name="T9" fmla="*/ 2147483647 h 86"/>
                <a:gd name="T10" fmla="*/ 0 w 3"/>
                <a:gd name="T11" fmla="*/ 2147483647 h 86"/>
                <a:gd name="T12" fmla="*/ 0 w 3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86">
                  <a:moveTo>
                    <a:pt x="0" y="0"/>
                  </a:moveTo>
                  <a:lnTo>
                    <a:pt x="2" y="0"/>
                  </a:lnTo>
                  <a:lnTo>
                    <a:pt x="3" y="85"/>
                  </a:lnTo>
                  <a:lnTo>
                    <a:pt x="3" y="86"/>
                  </a:lnTo>
                  <a:lnTo>
                    <a:pt x="1" y="8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1" name="Freeform 49"/>
            <p:cNvSpPr>
              <a:spLocks/>
            </p:cNvSpPr>
            <p:nvPr/>
          </p:nvSpPr>
          <p:spPr bwMode="auto">
            <a:xfrm>
              <a:off x="2562225" y="3260725"/>
              <a:ext cx="23813" cy="26988"/>
            </a:xfrm>
            <a:custGeom>
              <a:avLst/>
              <a:gdLst>
                <a:gd name="T0" fmla="*/ 2147483647 w 15"/>
                <a:gd name="T1" fmla="*/ 0 h 17"/>
                <a:gd name="T2" fmla="*/ 2147483647 w 15"/>
                <a:gd name="T3" fmla="*/ 0 h 17"/>
                <a:gd name="T4" fmla="*/ 2147483647 w 15"/>
                <a:gd name="T5" fmla="*/ 2147483647 h 17"/>
                <a:gd name="T6" fmla="*/ 2147483647 w 15"/>
                <a:gd name="T7" fmla="*/ 2147483647 h 17"/>
                <a:gd name="T8" fmla="*/ 0 w 15"/>
                <a:gd name="T9" fmla="*/ 2147483647 h 17"/>
                <a:gd name="T10" fmla="*/ 0 w 15"/>
                <a:gd name="T11" fmla="*/ 2147483647 h 17"/>
                <a:gd name="T12" fmla="*/ 2147483647 w 1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7">
                  <a:moveTo>
                    <a:pt x="13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2" name="Freeform 50"/>
            <p:cNvSpPr>
              <a:spLocks/>
            </p:cNvSpPr>
            <p:nvPr/>
          </p:nvSpPr>
          <p:spPr bwMode="auto">
            <a:xfrm>
              <a:off x="2620963" y="3157538"/>
              <a:ext cx="33338" cy="50800"/>
            </a:xfrm>
            <a:custGeom>
              <a:avLst/>
              <a:gdLst>
                <a:gd name="T0" fmla="*/ 2147483647 w 21"/>
                <a:gd name="T1" fmla="*/ 0 h 32"/>
                <a:gd name="T2" fmla="*/ 2147483647 w 21"/>
                <a:gd name="T3" fmla="*/ 0 h 32"/>
                <a:gd name="T4" fmla="*/ 2147483647 w 21"/>
                <a:gd name="T5" fmla="*/ 2147483647 h 32"/>
                <a:gd name="T6" fmla="*/ 2147483647 w 21"/>
                <a:gd name="T7" fmla="*/ 2147483647 h 32"/>
                <a:gd name="T8" fmla="*/ 0 w 21"/>
                <a:gd name="T9" fmla="*/ 2147483647 h 32"/>
                <a:gd name="T10" fmla="*/ 0 w 21"/>
                <a:gd name="T11" fmla="*/ 2147483647 h 32"/>
                <a:gd name="T12" fmla="*/ 2147483647 w 21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32">
                  <a:moveTo>
                    <a:pt x="19" y="0"/>
                  </a:moveTo>
                  <a:lnTo>
                    <a:pt x="21" y="0"/>
                  </a:lnTo>
                  <a:lnTo>
                    <a:pt x="21" y="1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3" name="Freeform 52"/>
            <p:cNvSpPr>
              <a:spLocks/>
            </p:cNvSpPr>
            <p:nvPr/>
          </p:nvSpPr>
          <p:spPr bwMode="auto">
            <a:xfrm>
              <a:off x="4035425" y="2570163"/>
              <a:ext cx="2241550" cy="1508125"/>
            </a:xfrm>
            <a:custGeom>
              <a:avLst/>
              <a:gdLst>
                <a:gd name="T0" fmla="*/ 2147483647 w 1412"/>
                <a:gd name="T1" fmla="*/ 2147483647 h 950"/>
                <a:gd name="T2" fmla="*/ 2147483647 w 1412"/>
                <a:gd name="T3" fmla="*/ 2147483647 h 950"/>
                <a:gd name="T4" fmla="*/ 2147483647 w 1412"/>
                <a:gd name="T5" fmla="*/ 2147483647 h 950"/>
                <a:gd name="T6" fmla="*/ 2147483647 w 1412"/>
                <a:gd name="T7" fmla="*/ 2147483647 h 950"/>
                <a:gd name="T8" fmla="*/ 2147483647 w 1412"/>
                <a:gd name="T9" fmla="*/ 2147483647 h 950"/>
                <a:gd name="T10" fmla="*/ 2147483647 w 1412"/>
                <a:gd name="T11" fmla="*/ 2147483647 h 950"/>
                <a:gd name="T12" fmla="*/ 2147483647 w 1412"/>
                <a:gd name="T13" fmla="*/ 2147483647 h 950"/>
                <a:gd name="T14" fmla="*/ 2147483647 w 1412"/>
                <a:gd name="T15" fmla="*/ 2147483647 h 950"/>
                <a:gd name="T16" fmla="*/ 2147483647 w 1412"/>
                <a:gd name="T17" fmla="*/ 2147483647 h 950"/>
                <a:gd name="T18" fmla="*/ 2147483647 w 1412"/>
                <a:gd name="T19" fmla="*/ 2147483647 h 950"/>
                <a:gd name="T20" fmla="*/ 2147483647 w 1412"/>
                <a:gd name="T21" fmla="*/ 2147483647 h 950"/>
                <a:gd name="T22" fmla="*/ 2147483647 w 1412"/>
                <a:gd name="T23" fmla="*/ 2147483647 h 950"/>
                <a:gd name="T24" fmla="*/ 2147483647 w 1412"/>
                <a:gd name="T25" fmla="*/ 2147483647 h 950"/>
                <a:gd name="T26" fmla="*/ 2147483647 w 1412"/>
                <a:gd name="T27" fmla="*/ 2147483647 h 950"/>
                <a:gd name="T28" fmla="*/ 2147483647 w 1412"/>
                <a:gd name="T29" fmla="*/ 2147483647 h 950"/>
                <a:gd name="T30" fmla="*/ 2147483647 w 1412"/>
                <a:gd name="T31" fmla="*/ 2147483647 h 950"/>
                <a:gd name="T32" fmla="*/ 2147483647 w 1412"/>
                <a:gd name="T33" fmla="*/ 2147483647 h 950"/>
                <a:gd name="T34" fmla="*/ 2147483647 w 1412"/>
                <a:gd name="T35" fmla="*/ 2147483647 h 950"/>
                <a:gd name="T36" fmla="*/ 2147483647 w 1412"/>
                <a:gd name="T37" fmla="*/ 2147483647 h 950"/>
                <a:gd name="T38" fmla="*/ 2147483647 w 1412"/>
                <a:gd name="T39" fmla="*/ 2147483647 h 950"/>
                <a:gd name="T40" fmla="*/ 2147483647 w 1412"/>
                <a:gd name="T41" fmla="*/ 2147483647 h 950"/>
                <a:gd name="T42" fmla="*/ 2147483647 w 1412"/>
                <a:gd name="T43" fmla="*/ 2147483647 h 950"/>
                <a:gd name="T44" fmla="*/ 2147483647 w 1412"/>
                <a:gd name="T45" fmla="*/ 2147483647 h 950"/>
                <a:gd name="T46" fmla="*/ 2147483647 w 1412"/>
                <a:gd name="T47" fmla="*/ 2147483647 h 950"/>
                <a:gd name="T48" fmla="*/ 2147483647 w 1412"/>
                <a:gd name="T49" fmla="*/ 2147483647 h 950"/>
                <a:gd name="T50" fmla="*/ 2147483647 w 1412"/>
                <a:gd name="T51" fmla="*/ 2147483647 h 950"/>
                <a:gd name="T52" fmla="*/ 2147483647 w 1412"/>
                <a:gd name="T53" fmla="*/ 2147483647 h 950"/>
                <a:gd name="T54" fmla="*/ 2147483647 w 1412"/>
                <a:gd name="T55" fmla="*/ 2147483647 h 950"/>
                <a:gd name="T56" fmla="*/ 2147483647 w 1412"/>
                <a:gd name="T57" fmla="*/ 2147483647 h 950"/>
                <a:gd name="T58" fmla="*/ 2147483647 w 1412"/>
                <a:gd name="T59" fmla="*/ 2147483647 h 950"/>
                <a:gd name="T60" fmla="*/ 2147483647 w 1412"/>
                <a:gd name="T61" fmla="*/ 2147483647 h 950"/>
                <a:gd name="T62" fmla="*/ 2147483647 w 1412"/>
                <a:gd name="T63" fmla="*/ 2147483647 h 950"/>
                <a:gd name="T64" fmla="*/ 2147483647 w 1412"/>
                <a:gd name="T65" fmla="*/ 2147483647 h 950"/>
                <a:gd name="T66" fmla="*/ 2147483647 w 1412"/>
                <a:gd name="T67" fmla="*/ 2147483647 h 950"/>
                <a:gd name="T68" fmla="*/ 2147483647 w 1412"/>
                <a:gd name="T69" fmla="*/ 2147483647 h 950"/>
                <a:gd name="T70" fmla="*/ 2147483647 w 1412"/>
                <a:gd name="T71" fmla="*/ 2147483647 h 950"/>
                <a:gd name="T72" fmla="*/ 2147483647 w 1412"/>
                <a:gd name="T73" fmla="*/ 2147483647 h 950"/>
                <a:gd name="T74" fmla="*/ 2147483647 w 1412"/>
                <a:gd name="T75" fmla="*/ 2147483647 h 950"/>
                <a:gd name="T76" fmla="*/ 2147483647 w 1412"/>
                <a:gd name="T77" fmla="*/ 2147483647 h 950"/>
                <a:gd name="T78" fmla="*/ 2147483647 w 1412"/>
                <a:gd name="T79" fmla="*/ 2147483647 h 950"/>
                <a:gd name="T80" fmla="*/ 2147483647 w 1412"/>
                <a:gd name="T81" fmla="*/ 2147483647 h 950"/>
                <a:gd name="T82" fmla="*/ 2147483647 w 1412"/>
                <a:gd name="T83" fmla="*/ 2147483647 h 950"/>
                <a:gd name="T84" fmla="*/ 2147483647 w 1412"/>
                <a:gd name="T85" fmla="*/ 2147483647 h 950"/>
                <a:gd name="T86" fmla="*/ 2147483647 w 1412"/>
                <a:gd name="T87" fmla="*/ 2147483647 h 950"/>
                <a:gd name="T88" fmla="*/ 2147483647 w 1412"/>
                <a:gd name="T89" fmla="*/ 2147483647 h 950"/>
                <a:gd name="T90" fmla="*/ 2147483647 w 1412"/>
                <a:gd name="T91" fmla="*/ 2147483647 h 950"/>
                <a:gd name="T92" fmla="*/ 2147483647 w 1412"/>
                <a:gd name="T93" fmla="*/ 2147483647 h 950"/>
                <a:gd name="T94" fmla="*/ 2147483647 w 1412"/>
                <a:gd name="T95" fmla="*/ 2147483647 h 950"/>
                <a:gd name="T96" fmla="*/ 2147483647 w 1412"/>
                <a:gd name="T97" fmla="*/ 2147483647 h 950"/>
                <a:gd name="T98" fmla="*/ 2147483647 w 1412"/>
                <a:gd name="T99" fmla="*/ 2147483647 h 950"/>
                <a:gd name="T100" fmla="*/ 2147483647 w 1412"/>
                <a:gd name="T101" fmla="*/ 2147483647 h 950"/>
                <a:gd name="T102" fmla="*/ 2147483647 w 1412"/>
                <a:gd name="T103" fmla="*/ 2147483647 h 950"/>
                <a:gd name="T104" fmla="*/ 2147483647 w 1412"/>
                <a:gd name="T105" fmla="*/ 2147483647 h 950"/>
                <a:gd name="T106" fmla="*/ 2147483647 w 1412"/>
                <a:gd name="T107" fmla="*/ 2147483647 h 950"/>
                <a:gd name="T108" fmla="*/ 2147483647 w 1412"/>
                <a:gd name="T109" fmla="*/ 2147483647 h 950"/>
                <a:gd name="T110" fmla="*/ 2147483647 w 1412"/>
                <a:gd name="T111" fmla="*/ 2147483647 h 950"/>
                <a:gd name="T112" fmla="*/ 2147483647 w 1412"/>
                <a:gd name="T113" fmla="*/ 2147483647 h 950"/>
                <a:gd name="T114" fmla="*/ 2147483647 w 1412"/>
                <a:gd name="T115" fmla="*/ 2147483647 h 950"/>
                <a:gd name="T116" fmla="*/ 2147483647 w 1412"/>
                <a:gd name="T117" fmla="*/ 2147483647 h 950"/>
                <a:gd name="T118" fmla="*/ 2147483647 w 1412"/>
                <a:gd name="T119" fmla="*/ 2147483647 h 950"/>
                <a:gd name="T120" fmla="*/ 2147483647 w 1412"/>
                <a:gd name="T121" fmla="*/ 2147483647 h 950"/>
                <a:gd name="T122" fmla="*/ 2147483647 w 1412"/>
                <a:gd name="T123" fmla="*/ 2147483647 h 9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12" h="950">
                  <a:moveTo>
                    <a:pt x="28" y="0"/>
                  </a:moveTo>
                  <a:lnTo>
                    <a:pt x="53" y="0"/>
                  </a:lnTo>
                  <a:lnTo>
                    <a:pt x="53" y="2"/>
                  </a:lnTo>
                  <a:lnTo>
                    <a:pt x="61" y="2"/>
                  </a:lnTo>
                  <a:lnTo>
                    <a:pt x="61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92" y="8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14"/>
                  </a:lnTo>
                  <a:lnTo>
                    <a:pt x="118" y="14"/>
                  </a:lnTo>
                  <a:lnTo>
                    <a:pt x="118" y="15"/>
                  </a:lnTo>
                  <a:lnTo>
                    <a:pt x="124" y="15"/>
                  </a:lnTo>
                  <a:lnTo>
                    <a:pt x="124" y="17"/>
                  </a:lnTo>
                  <a:lnTo>
                    <a:pt x="134" y="17"/>
                  </a:lnTo>
                  <a:lnTo>
                    <a:pt x="134" y="20"/>
                  </a:lnTo>
                  <a:lnTo>
                    <a:pt x="139" y="20"/>
                  </a:lnTo>
                  <a:lnTo>
                    <a:pt x="139" y="22"/>
                  </a:lnTo>
                  <a:lnTo>
                    <a:pt x="147" y="22"/>
                  </a:lnTo>
                  <a:lnTo>
                    <a:pt x="147" y="23"/>
                  </a:lnTo>
                  <a:lnTo>
                    <a:pt x="156" y="23"/>
                  </a:lnTo>
                  <a:lnTo>
                    <a:pt x="156" y="25"/>
                  </a:lnTo>
                  <a:lnTo>
                    <a:pt x="159" y="25"/>
                  </a:lnTo>
                  <a:lnTo>
                    <a:pt x="159" y="27"/>
                  </a:lnTo>
                  <a:lnTo>
                    <a:pt x="170" y="27"/>
                  </a:lnTo>
                  <a:lnTo>
                    <a:pt x="170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82" y="31"/>
                  </a:lnTo>
                  <a:lnTo>
                    <a:pt x="182" y="33"/>
                  </a:lnTo>
                  <a:lnTo>
                    <a:pt x="188" y="33"/>
                  </a:lnTo>
                  <a:lnTo>
                    <a:pt x="188" y="35"/>
                  </a:lnTo>
                  <a:lnTo>
                    <a:pt x="195" y="35"/>
                  </a:lnTo>
                  <a:lnTo>
                    <a:pt x="195" y="37"/>
                  </a:lnTo>
                  <a:lnTo>
                    <a:pt x="200" y="37"/>
                  </a:lnTo>
                  <a:lnTo>
                    <a:pt x="200" y="39"/>
                  </a:lnTo>
                  <a:lnTo>
                    <a:pt x="205" y="39"/>
                  </a:lnTo>
                  <a:lnTo>
                    <a:pt x="205" y="40"/>
                  </a:lnTo>
                  <a:lnTo>
                    <a:pt x="212" y="40"/>
                  </a:lnTo>
                  <a:lnTo>
                    <a:pt x="212" y="42"/>
                  </a:lnTo>
                  <a:lnTo>
                    <a:pt x="220" y="42"/>
                  </a:lnTo>
                  <a:lnTo>
                    <a:pt x="220" y="45"/>
                  </a:lnTo>
                  <a:lnTo>
                    <a:pt x="224" y="45"/>
                  </a:lnTo>
                  <a:lnTo>
                    <a:pt x="224" y="47"/>
                  </a:lnTo>
                  <a:lnTo>
                    <a:pt x="230" y="47"/>
                  </a:lnTo>
                  <a:lnTo>
                    <a:pt x="230" y="48"/>
                  </a:lnTo>
                  <a:lnTo>
                    <a:pt x="237" y="48"/>
                  </a:lnTo>
                  <a:lnTo>
                    <a:pt x="237" y="50"/>
                  </a:lnTo>
                  <a:lnTo>
                    <a:pt x="243" y="50"/>
                  </a:lnTo>
                  <a:lnTo>
                    <a:pt x="243" y="53"/>
                  </a:lnTo>
                  <a:lnTo>
                    <a:pt x="248" y="53"/>
                  </a:lnTo>
                  <a:lnTo>
                    <a:pt x="248" y="54"/>
                  </a:lnTo>
                  <a:lnTo>
                    <a:pt x="253" y="54"/>
                  </a:lnTo>
                  <a:lnTo>
                    <a:pt x="253" y="56"/>
                  </a:lnTo>
                  <a:lnTo>
                    <a:pt x="259" y="56"/>
                  </a:lnTo>
                  <a:lnTo>
                    <a:pt x="259" y="58"/>
                  </a:lnTo>
                  <a:lnTo>
                    <a:pt x="263" y="58"/>
                  </a:lnTo>
                  <a:lnTo>
                    <a:pt x="263" y="61"/>
                  </a:lnTo>
                  <a:lnTo>
                    <a:pt x="267" y="61"/>
                  </a:lnTo>
                  <a:lnTo>
                    <a:pt x="267" y="62"/>
                  </a:lnTo>
                  <a:lnTo>
                    <a:pt x="272" y="62"/>
                  </a:lnTo>
                  <a:lnTo>
                    <a:pt x="272" y="64"/>
                  </a:lnTo>
                  <a:lnTo>
                    <a:pt x="278" y="64"/>
                  </a:lnTo>
                  <a:lnTo>
                    <a:pt x="278" y="65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8" y="67"/>
                  </a:lnTo>
                  <a:lnTo>
                    <a:pt x="288" y="70"/>
                  </a:lnTo>
                  <a:lnTo>
                    <a:pt x="294" y="70"/>
                  </a:lnTo>
                  <a:lnTo>
                    <a:pt x="294" y="71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303" y="73"/>
                  </a:lnTo>
                  <a:lnTo>
                    <a:pt x="303" y="75"/>
                  </a:lnTo>
                  <a:lnTo>
                    <a:pt x="308" y="75"/>
                  </a:lnTo>
                  <a:lnTo>
                    <a:pt x="308" y="77"/>
                  </a:lnTo>
                  <a:lnTo>
                    <a:pt x="313" y="77"/>
                  </a:lnTo>
                  <a:lnTo>
                    <a:pt x="313" y="79"/>
                  </a:lnTo>
                  <a:lnTo>
                    <a:pt x="319" y="79"/>
                  </a:lnTo>
                  <a:lnTo>
                    <a:pt x="319" y="81"/>
                  </a:lnTo>
                  <a:lnTo>
                    <a:pt x="322" y="81"/>
                  </a:lnTo>
                  <a:lnTo>
                    <a:pt x="322" y="83"/>
                  </a:lnTo>
                  <a:lnTo>
                    <a:pt x="327" y="83"/>
                  </a:lnTo>
                  <a:lnTo>
                    <a:pt x="327" y="85"/>
                  </a:lnTo>
                  <a:lnTo>
                    <a:pt x="330" y="85"/>
                  </a:lnTo>
                  <a:lnTo>
                    <a:pt x="330" y="87"/>
                  </a:lnTo>
                  <a:lnTo>
                    <a:pt x="336" y="87"/>
                  </a:lnTo>
                  <a:lnTo>
                    <a:pt x="336" y="89"/>
                  </a:lnTo>
                  <a:lnTo>
                    <a:pt x="342" y="89"/>
                  </a:lnTo>
                  <a:lnTo>
                    <a:pt x="342" y="91"/>
                  </a:lnTo>
                  <a:lnTo>
                    <a:pt x="345" y="91"/>
                  </a:lnTo>
                  <a:lnTo>
                    <a:pt x="345" y="93"/>
                  </a:lnTo>
                  <a:lnTo>
                    <a:pt x="351" y="93"/>
                  </a:lnTo>
                  <a:lnTo>
                    <a:pt x="351" y="95"/>
                  </a:lnTo>
                  <a:lnTo>
                    <a:pt x="354" y="95"/>
                  </a:lnTo>
                  <a:lnTo>
                    <a:pt x="354" y="96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65" y="98"/>
                  </a:lnTo>
                  <a:lnTo>
                    <a:pt x="365" y="101"/>
                  </a:lnTo>
                  <a:lnTo>
                    <a:pt x="368" y="101"/>
                  </a:lnTo>
                  <a:lnTo>
                    <a:pt x="368" y="103"/>
                  </a:lnTo>
                  <a:lnTo>
                    <a:pt x="372" y="103"/>
                  </a:lnTo>
                  <a:lnTo>
                    <a:pt x="372" y="104"/>
                  </a:lnTo>
                  <a:lnTo>
                    <a:pt x="377" y="104"/>
                  </a:lnTo>
                  <a:lnTo>
                    <a:pt x="377" y="106"/>
                  </a:lnTo>
                  <a:lnTo>
                    <a:pt x="381" y="106"/>
                  </a:lnTo>
                  <a:lnTo>
                    <a:pt x="381" y="109"/>
                  </a:lnTo>
                  <a:lnTo>
                    <a:pt x="386" y="109"/>
                  </a:lnTo>
                  <a:lnTo>
                    <a:pt x="386" y="110"/>
                  </a:lnTo>
                  <a:lnTo>
                    <a:pt x="390" y="110"/>
                  </a:lnTo>
                  <a:lnTo>
                    <a:pt x="390" y="112"/>
                  </a:lnTo>
                  <a:lnTo>
                    <a:pt x="394" y="112"/>
                  </a:lnTo>
                  <a:lnTo>
                    <a:pt x="394" y="114"/>
                  </a:lnTo>
                  <a:lnTo>
                    <a:pt x="399" y="114"/>
                  </a:lnTo>
                  <a:lnTo>
                    <a:pt x="399" y="117"/>
                  </a:lnTo>
                  <a:lnTo>
                    <a:pt x="402" y="117"/>
                  </a:lnTo>
                  <a:lnTo>
                    <a:pt x="402" y="118"/>
                  </a:lnTo>
                  <a:lnTo>
                    <a:pt x="408" y="118"/>
                  </a:lnTo>
                  <a:lnTo>
                    <a:pt x="408" y="120"/>
                  </a:lnTo>
                  <a:lnTo>
                    <a:pt x="410" y="120"/>
                  </a:lnTo>
                  <a:lnTo>
                    <a:pt x="410" y="121"/>
                  </a:lnTo>
                  <a:lnTo>
                    <a:pt x="414" y="121"/>
                  </a:lnTo>
                  <a:lnTo>
                    <a:pt x="414" y="123"/>
                  </a:lnTo>
                  <a:lnTo>
                    <a:pt x="419" y="123"/>
                  </a:lnTo>
                  <a:lnTo>
                    <a:pt x="419" y="126"/>
                  </a:lnTo>
                  <a:lnTo>
                    <a:pt x="423" y="126"/>
                  </a:lnTo>
                  <a:lnTo>
                    <a:pt x="423" y="128"/>
                  </a:lnTo>
                  <a:lnTo>
                    <a:pt x="426" y="128"/>
                  </a:lnTo>
                  <a:lnTo>
                    <a:pt x="426" y="129"/>
                  </a:lnTo>
                  <a:lnTo>
                    <a:pt x="432" y="129"/>
                  </a:lnTo>
                  <a:lnTo>
                    <a:pt x="432" y="131"/>
                  </a:lnTo>
                  <a:lnTo>
                    <a:pt x="435" y="131"/>
                  </a:lnTo>
                  <a:lnTo>
                    <a:pt x="435" y="132"/>
                  </a:lnTo>
                  <a:lnTo>
                    <a:pt x="441" y="132"/>
                  </a:lnTo>
                  <a:lnTo>
                    <a:pt x="441" y="135"/>
                  </a:lnTo>
                  <a:lnTo>
                    <a:pt x="445" y="135"/>
                  </a:lnTo>
                  <a:lnTo>
                    <a:pt x="445" y="137"/>
                  </a:lnTo>
                  <a:lnTo>
                    <a:pt x="448" y="137"/>
                  </a:lnTo>
                  <a:lnTo>
                    <a:pt x="448" y="139"/>
                  </a:lnTo>
                  <a:lnTo>
                    <a:pt x="451" y="139"/>
                  </a:lnTo>
                  <a:lnTo>
                    <a:pt x="451" y="140"/>
                  </a:lnTo>
                  <a:lnTo>
                    <a:pt x="455" y="140"/>
                  </a:lnTo>
                  <a:lnTo>
                    <a:pt x="455" y="143"/>
                  </a:lnTo>
                  <a:lnTo>
                    <a:pt x="460" y="143"/>
                  </a:lnTo>
                  <a:lnTo>
                    <a:pt x="460" y="145"/>
                  </a:lnTo>
                  <a:lnTo>
                    <a:pt x="464" y="145"/>
                  </a:lnTo>
                  <a:lnTo>
                    <a:pt x="464" y="146"/>
                  </a:lnTo>
                  <a:lnTo>
                    <a:pt x="467" y="146"/>
                  </a:lnTo>
                  <a:lnTo>
                    <a:pt x="467" y="148"/>
                  </a:lnTo>
                  <a:lnTo>
                    <a:pt x="471" y="148"/>
                  </a:lnTo>
                  <a:lnTo>
                    <a:pt x="471" y="151"/>
                  </a:lnTo>
                  <a:lnTo>
                    <a:pt x="474" y="151"/>
                  </a:lnTo>
                  <a:lnTo>
                    <a:pt x="474" y="152"/>
                  </a:lnTo>
                  <a:lnTo>
                    <a:pt x="480" y="152"/>
                  </a:lnTo>
                  <a:lnTo>
                    <a:pt x="480" y="154"/>
                  </a:lnTo>
                  <a:lnTo>
                    <a:pt x="483" y="154"/>
                  </a:lnTo>
                  <a:lnTo>
                    <a:pt x="483" y="156"/>
                  </a:lnTo>
                  <a:lnTo>
                    <a:pt x="487" y="156"/>
                  </a:lnTo>
                  <a:lnTo>
                    <a:pt x="487" y="158"/>
                  </a:lnTo>
                  <a:lnTo>
                    <a:pt x="492" y="158"/>
                  </a:lnTo>
                  <a:lnTo>
                    <a:pt x="492" y="160"/>
                  </a:lnTo>
                  <a:lnTo>
                    <a:pt x="495" y="160"/>
                  </a:lnTo>
                  <a:lnTo>
                    <a:pt x="495" y="162"/>
                  </a:lnTo>
                  <a:lnTo>
                    <a:pt x="499" y="162"/>
                  </a:lnTo>
                  <a:lnTo>
                    <a:pt x="499" y="164"/>
                  </a:lnTo>
                  <a:lnTo>
                    <a:pt x="503" y="164"/>
                  </a:lnTo>
                  <a:lnTo>
                    <a:pt x="503" y="166"/>
                  </a:lnTo>
                  <a:lnTo>
                    <a:pt x="506" y="166"/>
                  </a:lnTo>
                  <a:lnTo>
                    <a:pt x="506" y="168"/>
                  </a:lnTo>
                  <a:lnTo>
                    <a:pt x="512" y="168"/>
                  </a:lnTo>
                  <a:lnTo>
                    <a:pt x="512" y="170"/>
                  </a:lnTo>
                  <a:lnTo>
                    <a:pt x="515" y="170"/>
                  </a:lnTo>
                  <a:lnTo>
                    <a:pt x="515" y="172"/>
                  </a:lnTo>
                  <a:lnTo>
                    <a:pt x="519" y="172"/>
                  </a:lnTo>
                  <a:lnTo>
                    <a:pt x="519" y="174"/>
                  </a:lnTo>
                  <a:lnTo>
                    <a:pt x="522" y="174"/>
                  </a:lnTo>
                  <a:lnTo>
                    <a:pt x="522" y="176"/>
                  </a:lnTo>
                  <a:lnTo>
                    <a:pt x="527" y="176"/>
                  </a:lnTo>
                  <a:lnTo>
                    <a:pt x="527" y="177"/>
                  </a:lnTo>
                  <a:lnTo>
                    <a:pt x="529" y="177"/>
                  </a:lnTo>
                  <a:lnTo>
                    <a:pt x="529" y="179"/>
                  </a:lnTo>
                  <a:lnTo>
                    <a:pt x="532" y="179"/>
                  </a:lnTo>
                  <a:lnTo>
                    <a:pt x="532" y="182"/>
                  </a:lnTo>
                  <a:lnTo>
                    <a:pt x="537" y="182"/>
                  </a:lnTo>
                  <a:lnTo>
                    <a:pt x="537" y="184"/>
                  </a:lnTo>
                  <a:lnTo>
                    <a:pt x="541" y="184"/>
                  </a:lnTo>
                  <a:lnTo>
                    <a:pt x="541" y="185"/>
                  </a:lnTo>
                  <a:lnTo>
                    <a:pt x="545" y="185"/>
                  </a:lnTo>
                  <a:lnTo>
                    <a:pt x="545" y="187"/>
                  </a:lnTo>
                  <a:lnTo>
                    <a:pt x="549" y="187"/>
                  </a:lnTo>
                  <a:lnTo>
                    <a:pt x="549" y="190"/>
                  </a:lnTo>
                  <a:lnTo>
                    <a:pt x="553" y="190"/>
                  </a:lnTo>
                  <a:lnTo>
                    <a:pt x="553" y="191"/>
                  </a:lnTo>
                  <a:lnTo>
                    <a:pt x="556" y="191"/>
                  </a:lnTo>
                  <a:lnTo>
                    <a:pt x="556" y="193"/>
                  </a:lnTo>
                  <a:lnTo>
                    <a:pt x="560" y="193"/>
                  </a:lnTo>
                  <a:lnTo>
                    <a:pt x="560" y="195"/>
                  </a:lnTo>
                  <a:lnTo>
                    <a:pt x="563" y="195"/>
                  </a:lnTo>
                  <a:lnTo>
                    <a:pt x="563" y="198"/>
                  </a:lnTo>
                  <a:lnTo>
                    <a:pt x="569" y="198"/>
                  </a:lnTo>
                  <a:lnTo>
                    <a:pt x="569" y="199"/>
                  </a:lnTo>
                  <a:lnTo>
                    <a:pt x="572" y="199"/>
                  </a:lnTo>
                  <a:lnTo>
                    <a:pt x="572" y="201"/>
                  </a:lnTo>
                  <a:lnTo>
                    <a:pt x="576" y="201"/>
                  </a:lnTo>
                  <a:lnTo>
                    <a:pt x="576" y="202"/>
                  </a:lnTo>
                  <a:lnTo>
                    <a:pt x="578" y="202"/>
                  </a:lnTo>
                  <a:lnTo>
                    <a:pt x="578" y="204"/>
                  </a:lnTo>
                  <a:lnTo>
                    <a:pt x="583" y="204"/>
                  </a:lnTo>
                  <a:lnTo>
                    <a:pt x="583" y="207"/>
                  </a:lnTo>
                  <a:lnTo>
                    <a:pt x="586" y="207"/>
                  </a:lnTo>
                  <a:lnTo>
                    <a:pt x="586" y="208"/>
                  </a:lnTo>
                  <a:lnTo>
                    <a:pt x="589" y="208"/>
                  </a:lnTo>
                  <a:lnTo>
                    <a:pt x="589" y="210"/>
                  </a:lnTo>
                  <a:lnTo>
                    <a:pt x="593" y="210"/>
                  </a:lnTo>
                  <a:lnTo>
                    <a:pt x="593" y="212"/>
                  </a:lnTo>
                  <a:lnTo>
                    <a:pt x="596" y="212"/>
                  </a:lnTo>
                  <a:lnTo>
                    <a:pt x="596" y="214"/>
                  </a:lnTo>
                  <a:lnTo>
                    <a:pt x="601" y="214"/>
                  </a:lnTo>
                  <a:lnTo>
                    <a:pt x="601" y="216"/>
                  </a:lnTo>
                  <a:lnTo>
                    <a:pt x="604" y="216"/>
                  </a:lnTo>
                  <a:lnTo>
                    <a:pt x="604" y="218"/>
                  </a:lnTo>
                  <a:lnTo>
                    <a:pt x="608" y="218"/>
                  </a:lnTo>
                  <a:lnTo>
                    <a:pt x="608" y="220"/>
                  </a:lnTo>
                  <a:lnTo>
                    <a:pt x="611" y="220"/>
                  </a:lnTo>
                  <a:lnTo>
                    <a:pt x="611" y="222"/>
                  </a:lnTo>
                  <a:lnTo>
                    <a:pt x="616" y="222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8" y="226"/>
                  </a:lnTo>
                  <a:lnTo>
                    <a:pt x="624" y="226"/>
                  </a:lnTo>
                  <a:lnTo>
                    <a:pt x="624" y="227"/>
                  </a:lnTo>
                  <a:lnTo>
                    <a:pt x="627" y="227"/>
                  </a:lnTo>
                  <a:lnTo>
                    <a:pt x="627" y="229"/>
                  </a:lnTo>
                  <a:lnTo>
                    <a:pt x="630" y="229"/>
                  </a:lnTo>
                  <a:lnTo>
                    <a:pt x="630" y="232"/>
                  </a:lnTo>
                  <a:lnTo>
                    <a:pt x="634" y="232"/>
                  </a:lnTo>
                  <a:lnTo>
                    <a:pt x="634" y="233"/>
                  </a:lnTo>
                  <a:lnTo>
                    <a:pt x="637" y="233"/>
                  </a:lnTo>
                  <a:lnTo>
                    <a:pt x="637" y="235"/>
                  </a:lnTo>
                  <a:lnTo>
                    <a:pt x="642" y="235"/>
                  </a:lnTo>
                  <a:lnTo>
                    <a:pt x="642" y="237"/>
                  </a:lnTo>
                  <a:lnTo>
                    <a:pt x="645" y="237"/>
                  </a:lnTo>
                  <a:lnTo>
                    <a:pt x="645" y="239"/>
                  </a:lnTo>
                  <a:lnTo>
                    <a:pt x="648" y="239"/>
                  </a:lnTo>
                  <a:lnTo>
                    <a:pt x="648" y="241"/>
                  </a:lnTo>
                  <a:lnTo>
                    <a:pt x="652" y="241"/>
                  </a:lnTo>
                  <a:lnTo>
                    <a:pt x="652" y="243"/>
                  </a:lnTo>
                  <a:lnTo>
                    <a:pt x="656" y="243"/>
                  </a:lnTo>
                  <a:lnTo>
                    <a:pt x="656" y="245"/>
                  </a:lnTo>
                  <a:lnTo>
                    <a:pt x="659" y="245"/>
                  </a:lnTo>
                  <a:lnTo>
                    <a:pt x="659" y="247"/>
                  </a:lnTo>
                  <a:lnTo>
                    <a:pt x="662" y="247"/>
                  </a:lnTo>
                  <a:lnTo>
                    <a:pt x="662" y="249"/>
                  </a:lnTo>
                  <a:lnTo>
                    <a:pt x="666" y="249"/>
                  </a:lnTo>
                  <a:lnTo>
                    <a:pt x="666" y="251"/>
                  </a:lnTo>
                  <a:lnTo>
                    <a:pt x="672" y="251"/>
                  </a:lnTo>
                  <a:lnTo>
                    <a:pt x="672" y="253"/>
                  </a:lnTo>
                  <a:lnTo>
                    <a:pt x="673" y="253"/>
                  </a:lnTo>
                  <a:lnTo>
                    <a:pt x="673" y="255"/>
                  </a:lnTo>
                  <a:lnTo>
                    <a:pt x="676" y="255"/>
                  </a:lnTo>
                  <a:lnTo>
                    <a:pt x="676" y="257"/>
                  </a:lnTo>
                  <a:lnTo>
                    <a:pt x="682" y="257"/>
                  </a:lnTo>
                  <a:lnTo>
                    <a:pt x="682" y="258"/>
                  </a:lnTo>
                  <a:lnTo>
                    <a:pt x="685" y="258"/>
                  </a:lnTo>
                  <a:lnTo>
                    <a:pt x="685" y="260"/>
                  </a:lnTo>
                  <a:lnTo>
                    <a:pt x="689" y="260"/>
                  </a:lnTo>
                  <a:lnTo>
                    <a:pt x="689" y="261"/>
                  </a:lnTo>
                  <a:lnTo>
                    <a:pt x="692" y="261"/>
                  </a:lnTo>
                  <a:lnTo>
                    <a:pt x="692" y="265"/>
                  </a:lnTo>
                  <a:lnTo>
                    <a:pt x="696" y="265"/>
                  </a:lnTo>
                  <a:lnTo>
                    <a:pt x="696" y="266"/>
                  </a:lnTo>
                  <a:lnTo>
                    <a:pt x="699" y="266"/>
                  </a:lnTo>
                  <a:lnTo>
                    <a:pt x="699" y="268"/>
                  </a:lnTo>
                  <a:lnTo>
                    <a:pt x="704" y="268"/>
                  </a:lnTo>
                  <a:lnTo>
                    <a:pt x="704" y="271"/>
                  </a:lnTo>
                  <a:lnTo>
                    <a:pt x="707" y="271"/>
                  </a:lnTo>
                  <a:lnTo>
                    <a:pt x="707" y="272"/>
                  </a:lnTo>
                  <a:lnTo>
                    <a:pt x="708" y="272"/>
                  </a:lnTo>
                  <a:lnTo>
                    <a:pt x="708" y="274"/>
                  </a:lnTo>
                  <a:lnTo>
                    <a:pt x="714" y="274"/>
                  </a:lnTo>
                  <a:lnTo>
                    <a:pt x="714" y="276"/>
                  </a:lnTo>
                  <a:lnTo>
                    <a:pt x="717" y="276"/>
                  </a:lnTo>
                  <a:lnTo>
                    <a:pt x="717" y="279"/>
                  </a:lnTo>
                  <a:lnTo>
                    <a:pt x="721" y="279"/>
                  </a:lnTo>
                  <a:lnTo>
                    <a:pt x="721" y="280"/>
                  </a:lnTo>
                  <a:lnTo>
                    <a:pt x="724" y="280"/>
                  </a:lnTo>
                  <a:lnTo>
                    <a:pt x="724" y="282"/>
                  </a:lnTo>
                  <a:lnTo>
                    <a:pt x="729" y="282"/>
                  </a:lnTo>
                  <a:lnTo>
                    <a:pt x="729" y="283"/>
                  </a:lnTo>
                  <a:lnTo>
                    <a:pt x="731" y="283"/>
                  </a:lnTo>
                  <a:lnTo>
                    <a:pt x="731" y="285"/>
                  </a:lnTo>
                  <a:lnTo>
                    <a:pt x="734" y="285"/>
                  </a:lnTo>
                  <a:lnTo>
                    <a:pt x="734" y="288"/>
                  </a:lnTo>
                  <a:lnTo>
                    <a:pt x="739" y="288"/>
                  </a:lnTo>
                  <a:lnTo>
                    <a:pt x="739" y="289"/>
                  </a:lnTo>
                  <a:lnTo>
                    <a:pt x="742" y="289"/>
                  </a:lnTo>
                  <a:lnTo>
                    <a:pt x="742" y="291"/>
                  </a:lnTo>
                  <a:lnTo>
                    <a:pt x="746" y="291"/>
                  </a:lnTo>
                  <a:lnTo>
                    <a:pt x="746" y="293"/>
                  </a:lnTo>
                  <a:lnTo>
                    <a:pt x="749" y="293"/>
                  </a:lnTo>
                  <a:lnTo>
                    <a:pt x="749" y="295"/>
                  </a:lnTo>
                  <a:lnTo>
                    <a:pt x="753" y="295"/>
                  </a:lnTo>
                  <a:lnTo>
                    <a:pt x="753" y="297"/>
                  </a:lnTo>
                  <a:lnTo>
                    <a:pt x="756" y="297"/>
                  </a:lnTo>
                  <a:lnTo>
                    <a:pt x="756" y="299"/>
                  </a:lnTo>
                  <a:lnTo>
                    <a:pt x="761" y="299"/>
                  </a:lnTo>
                  <a:lnTo>
                    <a:pt x="761" y="301"/>
                  </a:lnTo>
                  <a:lnTo>
                    <a:pt x="763" y="301"/>
                  </a:lnTo>
                  <a:lnTo>
                    <a:pt x="763" y="303"/>
                  </a:lnTo>
                  <a:lnTo>
                    <a:pt x="766" y="303"/>
                  </a:lnTo>
                  <a:lnTo>
                    <a:pt x="766" y="305"/>
                  </a:lnTo>
                  <a:lnTo>
                    <a:pt x="771" y="305"/>
                  </a:lnTo>
                  <a:lnTo>
                    <a:pt x="771" y="307"/>
                  </a:lnTo>
                  <a:lnTo>
                    <a:pt x="774" y="307"/>
                  </a:lnTo>
                  <a:lnTo>
                    <a:pt x="774" y="308"/>
                  </a:lnTo>
                  <a:lnTo>
                    <a:pt x="778" y="308"/>
                  </a:lnTo>
                  <a:lnTo>
                    <a:pt x="778" y="311"/>
                  </a:lnTo>
                  <a:lnTo>
                    <a:pt x="781" y="311"/>
                  </a:lnTo>
                  <a:lnTo>
                    <a:pt x="781" y="313"/>
                  </a:lnTo>
                  <a:lnTo>
                    <a:pt x="785" y="313"/>
                  </a:lnTo>
                  <a:lnTo>
                    <a:pt x="785" y="314"/>
                  </a:lnTo>
                  <a:lnTo>
                    <a:pt x="788" y="314"/>
                  </a:lnTo>
                  <a:lnTo>
                    <a:pt x="788" y="316"/>
                  </a:lnTo>
                  <a:lnTo>
                    <a:pt x="791" y="316"/>
                  </a:lnTo>
                  <a:lnTo>
                    <a:pt x="791" y="319"/>
                  </a:lnTo>
                  <a:lnTo>
                    <a:pt x="796" y="319"/>
                  </a:lnTo>
                  <a:lnTo>
                    <a:pt x="796" y="320"/>
                  </a:lnTo>
                  <a:lnTo>
                    <a:pt x="798" y="320"/>
                  </a:lnTo>
                  <a:lnTo>
                    <a:pt x="798" y="322"/>
                  </a:lnTo>
                  <a:lnTo>
                    <a:pt x="803" y="322"/>
                  </a:lnTo>
                  <a:lnTo>
                    <a:pt x="803" y="324"/>
                  </a:lnTo>
                  <a:lnTo>
                    <a:pt x="806" y="324"/>
                  </a:lnTo>
                  <a:lnTo>
                    <a:pt x="806" y="326"/>
                  </a:lnTo>
                  <a:lnTo>
                    <a:pt x="810" y="326"/>
                  </a:lnTo>
                  <a:lnTo>
                    <a:pt x="810" y="328"/>
                  </a:lnTo>
                  <a:lnTo>
                    <a:pt x="813" y="328"/>
                  </a:lnTo>
                  <a:lnTo>
                    <a:pt x="813" y="330"/>
                  </a:lnTo>
                  <a:lnTo>
                    <a:pt x="816" y="330"/>
                  </a:lnTo>
                  <a:lnTo>
                    <a:pt x="816" y="332"/>
                  </a:lnTo>
                  <a:lnTo>
                    <a:pt x="820" y="332"/>
                  </a:lnTo>
                  <a:lnTo>
                    <a:pt x="820" y="334"/>
                  </a:lnTo>
                  <a:lnTo>
                    <a:pt x="823" y="334"/>
                  </a:lnTo>
                  <a:lnTo>
                    <a:pt x="823" y="336"/>
                  </a:lnTo>
                  <a:lnTo>
                    <a:pt x="827" y="336"/>
                  </a:lnTo>
                  <a:lnTo>
                    <a:pt x="827" y="338"/>
                  </a:lnTo>
                  <a:lnTo>
                    <a:pt x="830" y="338"/>
                  </a:lnTo>
                  <a:lnTo>
                    <a:pt x="830" y="339"/>
                  </a:lnTo>
                  <a:lnTo>
                    <a:pt x="835" y="339"/>
                  </a:lnTo>
                  <a:lnTo>
                    <a:pt x="835" y="341"/>
                  </a:lnTo>
                  <a:lnTo>
                    <a:pt x="838" y="341"/>
                  </a:lnTo>
                  <a:lnTo>
                    <a:pt x="838" y="344"/>
                  </a:lnTo>
                  <a:lnTo>
                    <a:pt x="842" y="344"/>
                  </a:lnTo>
                  <a:lnTo>
                    <a:pt x="842" y="346"/>
                  </a:lnTo>
                  <a:lnTo>
                    <a:pt x="845" y="346"/>
                  </a:lnTo>
                  <a:lnTo>
                    <a:pt x="845" y="347"/>
                  </a:lnTo>
                  <a:lnTo>
                    <a:pt x="848" y="347"/>
                  </a:lnTo>
                  <a:lnTo>
                    <a:pt x="848" y="349"/>
                  </a:lnTo>
                  <a:lnTo>
                    <a:pt x="852" y="349"/>
                  </a:lnTo>
                  <a:lnTo>
                    <a:pt x="852" y="350"/>
                  </a:lnTo>
                  <a:lnTo>
                    <a:pt x="855" y="350"/>
                  </a:lnTo>
                  <a:lnTo>
                    <a:pt x="855" y="353"/>
                  </a:lnTo>
                  <a:lnTo>
                    <a:pt x="859" y="353"/>
                  </a:lnTo>
                  <a:lnTo>
                    <a:pt x="859" y="355"/>
                  </a:lnTo>
                  <a:lnTo>
                    <a:pt x="862" y="355"/>
                  </a:lnTo>
                  <a:lnTo>
                    <a:pt x="862" y="357"/>
                  </a:lnTo>
                  <a:lnTo>
                    <a:pt x="867" y="357"/>
                  </a:lnTo>
                  <a:lnTo>
                    <a:pt x="867" y="358"/>
                  </a:lnTo>
                  <a:lnTo>
                    <a:pt x="870" y="358"/>
                  </a:lnTo>
                  <a:lnTo>
                    <a:pt x="870" y="361"/>
                  </a:lnTo>
                  <a:lnTo>
                    <a:pt x="874" y="361"/>
                  </a:lnTo>
                  <a:lnTo>
                    <a:pt x="874" y="363"/>
                  </a:lnTo>
                  <a:lnTo>
                    <a:pt x="877" y="363"/>
                  </a:lnTo>
                  <a:lnTo>
                    <a:pt x="877" y="364"/>
                  </a:lnTo>
                  <a:lnTo>
                    <a:pt x="880" y="364"/>
                  </a:lnTo>
                  <a:lnTo>
                    <a:pt x="880" y="366"/>
                  </a:lnTo>
                  <a:lnTo>
                    <a:pt x="884" y="366"/>
                  </a:lnTo>
                  <a:lnTo>
                    <a:pt x="884" y="369"/>
                  </a:lnTo>
                  <a:lnTo>
                    <a:pt x="887" y="369"/>
                  </a:lnTo>
                  <a:lnTo>
                    <a:pt x="887" y="370"/>
                  </a:lnTo>
                  <a:lnTo>
                    <a:pt x="891" y="370"/>
                  </a:lnTo>
                  <a:lnTo>
                    <a:pt x="891" y="372"/>
                  </a:lnTo>
                  <a:lnTo>
                    <a:pt x="894" y="372"/>
                  </a:lnTo>
                  <a:lnTo>
                    <a:pt x="894" y="374"/>
                  </a:lnTo>
                  <a:lnTo>
                    <a:pt x="897" y="374"/>
                  </a:lnTo>
                  <a:lnTo>
                    <a:pt x="897" y="376"/>
                  </a:lnTo>
                  <a:lnTo>
                    <a:pt x="902" y="376"/>
                  </a:lnTo>
                  <a:lnTo>
                    <a:pt x="902" y="378"/>
                  </a:lnTo>
                  <a:lnTo>
                    <a:pt x="905" y="378"/>
                  </a:lnTo>
                  <a:lnTo>
                    <a:pt x="905" y="380"/>
                  </a:lnTo>
                  <a:lnTo>
                    <a:pt x="909" y="380"/>
                  </a:lnTo>
                  <a:lnTo>
                    <a:pt x="909" y="382"/>
                  </a:lnTo>
                  <a:lnTo>
                    <a:pt x="912" y="382"/>
                  </a:lnTo>
                  <a:lnTo>
                    <a:pt x="912" y="384"/>
                  </a:lnTo>
                  <a:lnTo>
                    <a:pt x="916" y="384"/>
                  </a:lnTo>
                  <a:lnTo>
                    <a:pt x="916" y="386"/>
                  </a:lnTo>
                  <a:lnTo>
                    <a:pt x="919" y="386"/>
                  </a:lnTo>
                  <a:lnTo>
                    <a:pt x="919" y="388"/>
                  </a:lnTo>
                  <a:lnTo>
                    <a:pt x="921" y="388"/>
                  </a:lnTo>
                  <a:lnTo>
                    <a:pt x="921" y="389"/>
                  </a:lnTo>
                  <a:lnTo>
                    <a:pt x="926" y="389"/>
                  </a:lnTo>
                  <a:lnTo>
                    <a:pt x="926" y="392"/>
                  </a:lnTo>
                  <a:lnTo>
                    <a:pt x="929" y="392"/>
                  </a:lnTo>
                  <a:lnTo>
                    <a:pt x="929" y="394"/>
                  </a:lnTo>
                  <a:lnTo>
                    <a:pt x="933" y="394"/>
                  </a:lnTo>
                  <a:lnTo>
                    <a:pt x="933" y="395"/>
                  </a:lnTo>
                  <a:lnTo>
                    <a:pt x="935" y="395"/>
                  </a:lnTo>
                  <a:lnTo>
                    <a:pt x="935" y="397"/>
                  </a:lnTo>
                  <a:lnTo>
                    <a:pt x="939" y="397"/>
                  </a:lnTo>
                  <a:lnTo>
                    <a:pt x="939" y="400"/>
                  </a:lnTo>
                  <a:lnTo>
                    <a:pt x="944" y="400"/>
                  </a:lnTo>
                  <a:lnTo>
                    <a:pt x="944" y="401"/>
                  </a:lnTo>
                  <a:lnTo>
                    <a:pt x="945" y="401"/>
                  </a:lnTo>
                  <a:lnTo>
                    <a:pt x="945" y="403"/>
                  </a:lnTo>
                  <a:lnTo>
                    <a:pt x="950" y="403"/>
                  </a:lnTo>
                  <a:lnTo>
                    <a:pt x="950" y="405"/>
                  </a:lnTo>
                  <a:lnTo>
                    <a:pt x="953" y="405"/>
                  </a:lnTo>
                  <a:lnTo>
                    <a:pt x="953" y="408"/>
                  </a:lnTo>
                  <a:lnTo>
                    <a:pt x="957" y="408"/>
                  </a:lnTo>
                  <a:lnTo>
                    <a:pt x="957" y="409"/>
                  </a:lnTo>
                  <a:lnTo>
                    <a:pt x="960" y="409"/>
                  </a:lnTo>
                  <a:lnTo>
                    <a:pt x="960" y="411"/>
                  </a:lnTo>
                  <a:lnTo>
                    <a:pt x="964" y="411"/>
                  </a:lnTo>
                  <a:lnTo>
                    <a:pt x="964" y="412"/>
                  </a:lnTo>
                  <a:lnTo>
                    <a:pt x="967" y="412"/>
                  </a:lnTo>
                  <a:lnTo>
                    <a:pt x="967" y="416"/>
                  </a:lnTo>
                  <a:lnTo>
                    <a:pt x="970" y="416"/>
                  </a:lnTo>
                  <a:lnTo>
                    <a:pt x="970" y="417"/>
                  </a:lnTo>
                  <a:lnTo>
                    <a:pt x="974" y="417"/>
                  </a:lnTo>
                  <a:lnTo>
                    <a:pt x="974" y="419"/>
                  </a:lnTo>
                  <a:lnTo>
                    <a:pt x="977" y="419"/>
                  </a:lnTo>
                  <a:lnTo>
                    <a:pt x="977" y="420"/>
                  </a:lnTo>
                  <a:lnTo>
                    <a:pt x="982" y="420"/>
                  </a:lnTo>
                  <a:lnTo>
                    <a:pt x="982" y="422"/>
                  </a:lnTo>
                  <a:lnTo>
                    <a:pt x="985" y="422"/>
                  </a:lnTo>
                  <a:lnTo>
                    <a:pt x="985" y="425"/>
                  </a:lnTo>
                  <a:lnTo>
                    <a:pt x="989" y="425"/>
                  </a:lnTo>
                  <a:lnTo>
                    <a:pt x="989" y="426"/>
                  </a:lnTo>
                  <a:lnTo>
                    <a:pt x="992" y="426"/>
                  </a:lnTo>
                  <a:lnTo>
                    <a:pt x="992" y="428"/>
                  </a:lnTo>
                  <a:lnTo>
                    <a:pt x="996" y="428"/>
                  </a:lnTo>
                  <a:lnTo>
                    <a:pt x="996" y="430"/>
                  </a:lnTo>
                  <a:lnTo>
                    <a:pt x="999" y="430"/>
                  </a:lnTo>
                  <a:lnTo>
                    <a:pt x="999" y="431"/>
                  </a:lnTo>
                  <a:lnTo>
                    <a:pt x="1002" y="431"/>
                  </a:lnTo>
                  <a:lnTo>
                    <a:pt x="1002" y="434"/>
                  </a:lnTo>
                  <a:lnTo>
                    <a:pt x="1006" y="434"/>
                  </a:lnTo>
                  <a:lnTo>
                    <a:pt x="1006" y="436"/>
                  </a:lnTo>
                  <a:lnTo>
                    <a:pt x="1009" y="436"/>
                  </a:lnTo>
                  <a:lnTo>
                    <a:pt x="1009" y="438"/>
                  </a:lnTo>
                  <a:lnTo>
                    <a:pt x="1013" y="438"/>
                  </a:lnTo>
                  <a:lnTo>
                    <a:pt x="1013" y="439"/>
                  </a:lnTo>
                  <a:lnTo>
                    <a:pt x="1017" y="439"/>
                  </a:lnTo>
                  <a:lnTo>
                    <a:pt x="1017" y="442"/>
                  </a:lnTo>
                  <a:lnTo>
                    <a:pt x="1021" y="442"/>
                  </a:lnTo>
                  <a:lnTo>
                    <a:pt x="1021" y="444"/>
                  </a:lnTo>
                  <a:lnTo>
                    <a:pt x="1024" y="444"/>
                  </a:lnTo>
                  <a:lnTo>
                    <a:pt x="1024" y="445"/>
                  </a:lnTo>
                  <a:lnTo>
                    <a:pt x="1028" y="445"/>
                  </a:lnTo>
                  <a:lnTo>
                    <a:pt x="1028" y="447"/>
                  </a:lnTo>
                  <a:lnTo>
                    <a:pt x="1031" y="447"/>
                  </a:lnTo>
                  <a:lnTo>
                    <a:pt x="1031" y="450"/>
                  </a:lnTo>
                  <a:lnTo>
                    <a:pt x="1034" y="450"/>
                  </a:lnTo>
                  <a:lnTo>
                    <a:pt x="1034" y="451"/>
                  </a:lnTo>
                  <a:lnTo>
                    <a:pt x="1038" y="451"/>
                  </a:lnTo>
                  <a:lnTo>
                    <a:pt x="1038" y="453"/>
                  </a:lnTo>
                  <a:lnTo>
                    <a:pt x="1041" y="453"/>
                  </a:lnTo>
                  <a:lnTo>
                    <a:pt x="1041" y="455"/>
                  </a:lnTo>
                  <a:lnTo>
                    <a:pt x="1046" y="455"/>
                  </a:lnTo>
                  <a:lnTo>
                    <a:pt x="1046" y="457"/>
                  </a:lnTo>
                  <a:lnTo>
                    <a:pt x="1048" y="457"/>
                  </a:lnTo>
                  <a:lnTo>
                    <a:pt x="1048" y="459"/>
                  </a:lnTo>
                  <a:lnTo>
                    <a:pt x="1053" y="459"/>
                  </a:lnTo>
                  <a:lnTo>
                    <a:pt x="1053" y="461"/>
                  </a:lnTo>
                  <a:lnTo>
                    <a:pt x="1056" y="461"/>
                  </a:lnTo>
                  <a:lnTo>
                    <a:pt x="1056" y="463"/>
                  </a:lnTo>
                  <a:lnTo>
                    <a:pt x="1059" y="463"/>
                  </a:lnTo>
                  <a:lnTo>
                    <a:pt x="1059" y="465"/>
                  </a:lnTo>
                  <a:lnTo>
                    <a:pt x="1061" y="465"/>
                  </a:lnTo>
                  <a:lnTo>
                    <a:pt x="1061" y="467"/>
                  </a:lnTo>
                  <a:lnTo>
                    <a:pt x="1066" y="467"/>
                  </a:lnTo>
                  <a:lnTo>
                    <a:pt x="1066" y="469"/>
                  </a:lnTo>
                  <a:lnTo>
                    <a:pt x="1070" y="469"/>
                  </a:lnTo>
                  <a:lnTo>
                    <a:pt x="1070" y="470"/>
                  </a:lnTo>
                  <a:lnTo>
                    <a:pt x="1073" y="470"/>
                  </a:lnTo>
                  <a:lnTo>
                    <a:pt x="1073" y="473"/>
                  </a:lnTo>
                  <a:lnTo>
                    <a:pt x="1078" y="473"/>
                  </a:lnTo>
                  <a:lnTo>
                    <a:pt x="1078" y="475"/>
                  </a:lnTo>
                  <a:lnTo>
                    <a:pt x="1080" y="475"/>
                  </a:lnTo>
                  <a:lnTo>
                    <a:pt x="1080" y="476"/>
                  </a:lnTo>
                  <a:lnTo>
                    <a:pt x="1082" y="476"/>
                  </a:lnTo>
                  <a:lnTo>
                    <a:pt x="1082" y="478"/>
                  </a:lnTo>
                  <a:lnTo>
                    <a:pt x="1088" y="478"/>
                  </a:lnTo>
                  <a:lnTo>
                    <a:pt x="1088" y="481"/>
                  </a:lnTo>
                  <a:lnTo>
                    <a:pt x="1091" y="481"/>
                  </a:lnTo>
                  <a:lnTo>
                    <a:pt x="1091" y="482"/>
                  </a:lnTo>
                  <a:lnTo>
                    <a:pt x="1095" y="482"/>
                  </a:lnTo>
                  <a:lnTo>
                    <a:pt x="1095" y="484"/>
                  </a:lnTo>
                  <a:lnTo>
                    <a:pt x="1096" y="484"/>
                  </a:lnTo>
                  <a:lnTo>
                    <a:pt x="1096" y="486"/>
                  </a:lnTo>
                  <a:lnTo>
                    <a:pt x="1101" y="486"/>
                  </a:lnTo>
                  <a:lnTo>
                    <a:pt x="1101" y="487"/>
                  </a:lnTo>
                  <a:lnTo>
                    <a:pt x="1105" y="487"/>
                  </a:lnTo>
                  <a:lnTo>
                    <a:pt x="1105" y="490"/>
                  </a:lnTo>
                  <a:lnTo>
                    <a:pt x="1110" y="490"/>
                  </a:lnTo>
                  <a:lnTo>
                    <a:pt x="1110" y="492"/>
                  </a:lnTo>
                  <a:lnTo>
                    <a:pt x="1113" y="492"/>
                  </a:lnTo>
                  <a:lnTo>
                    <a:pt x="1113" y="493"/>
                  </a:lnTo>
                  <a:lnTo>
                    <a:pt x="1114" y="493"/>
                  </a:lnTo>
                  <a:lnTo>
                    <a:pt x="1114" y="497"/>
                  </a:lnTo>
                  <a:lnTo>
                    <a:pt x="1118" y="497"/>
                  </a:lnTo>
                  <a:lnTo>
                    <a:pt x="1118" y="498"/>
                  </a:lnTo>
                  <a:lnTo>
                    <a:pt x="1121" y="498"/>
                  </a:lnTo>
                  <a:lnTo>
                    <a:pt x="1121" y="500"/>
                  </a:lnTo>
                  <a:lnTo>
                    <a:pt x="1125" y="500"/>
                  </a:lnTo>
                  <a:lnTo>
                    <a:pt x="1125" y="501"/>
                  </a:lnTo>
                  <a:lnTo>
                    <a:pt x="1128" y="501"/>
                  </a:lnTo>
                  <a:lnTo>
                    <a:pt x="1128" y="503"/>
                  </a:lnTo>
                  <a:lnTo>
                    <a:pt x="1131" y="503"/>
                  </a:lnTo>
                  <a:lnTo>
                    <a:pt x="1131" y="506"/>
                  </a:lnTo>
                  <a:lnTo>
                    <a:pt x="1136" y="506"/>
                  </a:lnTo>
                  <a:lnTo>
                    <a:pt x="1136" y="507"/>
                  </a:lnTo>
                  <a:lnTo>
                    <a:pt x="1139" y="507"/>
                  </a:lnTo>
                  <a:lnTo>
                    <a:pt x="1139" y="509"/>
                  </a:lnTo>
                  <a:lnTo>
                    <a:pt x="1143" y="509"/>
                  </a:lnTo>
                  <a:lnTo>
                    <a:pt x="1143" y="511"/>
                  </a:lnTo>
                  <a:lnTo>
                    <a:pt x="1146" y="511"/>
                  </a:lnTo>
                  <a:lnTo>
                    <a:pt x="1146" y="513"/>
                  </a:lnTo>
                  <a:lnTo>
                    <a:pt x="1150" y="513"/>
                  </a:lnTo>
                  <a:lnTo>
                    <a:pt x="1150" y="515"/>
                  </a:lnTo>
                  <a:lnTo>
                    <a:pt x="1153" y="515"/>
                  </a:lnTo>
                  <a:lnTo>
                    <a:pt x="1153" y="517"/>
                  </a:lnTo>
                  <a:lnTo>
                    <a:pt x="1156" y="517"/>
                  </a:lnTo>
                  <a:lnTo>
                    <a:pt x="1156" y="519"/>
                  </a:lnTo>
                  <a:lnTo>
                    <a:pt x="1160" y="519"/>
                  </a:lnTo>
                  <a:lnTo>
                    <a:pt x="1160" y="521"/>
                  </a:lnTo>
                  <a:lnTo>
                    <a:pt x="1163" y="521"/>
                  </a:lnTo>
                  <a:lnTo>
                    <a:pt x="1163" y="523"/>
                  </a:lnTo>
                  <a:lnTo>
                    <a:pt x="1166" y="523"/>
                  </a:lnTo>
                  <a:lnTo>
                    <a:pt x="1166" y="525"/>
                  </a:lnTo>
                  <a:lnTo>
                    <a:pt x="1171" y="525"/>
                  </a:lnTo>
                  <a:lnTo>
                    <a:pt x="1171" y="526"/>
                  </a:lnTo>
                  <a:lnTo>
                    <a:pt x="1175" y="526"/>
                  </a:lnTo>
                  <a:lnTo>
                    <a:pt x="1175" y="528"/>
                  </a:lnTo>
                  <a:lnTo>
                    <a:pt x="1178" y="528"/>
                  </a:lnTo>
                  <a:lnTo>
                    <a:pt x="1178" y="531"/>
                  </a:lnTo>
                  <a:lnTo>
                    <a:pt x="1182" y="531"/>
                  </a:lnTo>
                  <a:lnTo>
                    <a:pt x="1182" y="532"/>
                  </a:lnTo>
                  <a:lnTo>
                    <a:pt x="1185" y="532"/>
                  </a:lnTo>
                  <a:lnTo>
                    <a:pt x="1185" y="534"/>
                  </a:lnTo>
                  <a:lnTo>
                    <a:pt x="1188" y="534"/>
                  </a:lnTo>
                  <a:lnTo>
                    <a:pt x="1188" y="536"/>
                  </a:lnTo>
                  <a:lnTo>
                    <a:pt x="1192" y="536"/>
                  </a:lnTo>
                  <a:lnTo>
                    <a:pt x="1192" y="538"/>
                  </a:lnTo>
                  <a:lnTo>
                    <a:pt x="1196" y="538"/>
                  </a:lnTo>
                  <a:lnTo>
                    <a:pt x="1196" y="540"/>
                  </a:lnTo>
                  <a:lnTo>
                    <a:pt x="1199" y="540"/>
                  </a:lnTo>
                  <a:lnTo>
                    <a:pt x="1199" y="542"/>
                  </a:lnTo>
                  <a:lnTo>
                    <a:pt x="1201" y="542"/>
                  </a:lnTo>
                  <a:lnTo>
                    <a:pt x="1201" y="544"/>
                  </a:lnTo>
                  <a:lnTo>
                    <a:pt x="1204" y="544"/>
                  </a:lnTo>
                  <a:lnTo>
                    <a:pt x="1204" y="546"/>
                  </a:lnTo>
                  <a:lnTo>
                    <a:pt x="1210" y="546"/>
                  </a:lnTo>
                  <a:lnTo>
                    <a:pt x="1210" y="548"/>
                  </a:lnTo>
                  <a:lnTo>
                    <a:pt x="1213" y="548"/>
                  </a:lnTo>
                  <a:lnTo>
                    <a:pt x="1213" y="550"/>
                  </a:lnTo>
                  <a:lnTo>
                    <a:pt x="1216" y="550"/>
                  </a:lnTo>
                  <a:lnTo>
                    <a:pt x="1216" y="551"/>
                  </a:lnTo>
                  <a:lnTo>
                    <a:pt x="1219" y="551"/>
                  </a:lnTo>
                  <a:lnTo>
                    <a:pt x="1219" y="554"/>
                  </a:lnTo>
                  <a:lnTo>
                    <a:pt x="1224" y="554"/>
                  </a:lnTo>
                  <a:lnTo>
                    <a:pt x="1224" y="556"/>
                  </a:lnTo>
                  <a:lnTo>
                    <a:pt x="1226" y="556"/>
                  </a:lnTo>
                  <a:lnTo>
                    <a:pt x="1226" y="557"/>
                  </a:lnTo>
                  <a:lnTo>
                    <a:pt x="1229" y="557"/>
                  </a:lnTo>
                  <a:lnTo>
                    <a:pt x="1229" y="559"/>
                  </a:lnTo>
                  <a:lnTo>
                    <a:pt x="1234" y="559"/>
                  </a:lnTo>
                  <a:lnTo>
                    <a:pt x="1234" y="562"/>
                  </a:lnTo>
                  <a:lnTo>
                    <a:pt x="1239" y="562"/>
                  </a:lnTo>
                  <a:lnTo>
                    <a:pt x="1239" y="563"/>
                  </a:lnTo>
                  <a:lnTo>
                    <a:pt x="1240" y="563"/>
                  </a:lnTo>
                  <a:lnTo>
                    <a:pt x="1240" y="565"/>
                  </a:lnTo>
                  <a:lnTo>
                    <a:pt x="1243" y="565"/>
                  </a:lnTo>
                  <a:lnTo>
                    <a:pt x="1243" y="567"/>
                  </a:lnTo>
                  <a:lnTo>
                    <a:pt x="1248" y="567"/>
                  </a:lnTo>
                  <a:lnTo>
                    <a:pt x="1248" y="568"/>
                  </a:lnTo>
                  <a:lnTo>
                    <a:pt x="1251" y="568"/>
                  </a:lnTo>
                  <a:lnTo>
                    <a:pt x="1251" y="571"/>
                  </a:lnTo>
                  <a:lnTo>
                    <a:pt x="1255" y="571"/>
                  </a:lnTo>
                  <a:lnTo>
                    <a:pt x="1255" y="573"/>
                  </a:lnTo>
                  <a:lnTo>
                    <a:pt x="1258" y="573"/>
                  </a:lnTo>
                  <a:lnTo>
                    <a:pt x="1258" y="574"/>
                  </a:lnTo>
                  <a:lnTo>
                    <a:pt x="1261" y="574"/>
                  </a:lnTo>
                  <a:lnTo>
                    <a:pt x="1261" y="576"/>
                  </a:lnTo>
                  <a:lnTo>
                    <a:pt x="1265" y="576"/>
                  </a:lnTo>
                  <a:lnTo>
                    <a:pt x="1265" y="579"/>
                  </a:lnTo>
                  <a:lnTo>
                    <a:pt x="1268" y="579"/>
                  </a:lnTo>
                  <a:lnTo>
                    <a:pt x="1268" y="581"/>
                  </a:lnTo>
                  <a:lnTo>
                    <a:pt x="1272" y="581"/>
                  </a:lnTo>
                  <a:lnTo>
                    <a:pt x="1272" y="582"/>
                  </a:lnTo>
                  <a:lnTo>
                    <a:pt x="1274" y="582"/>
                  </a:lnTo>
                  <a:lnTo>
                    <a:pt x="1274" y="584"/>
                  </a:lnTo>
                  <a:lnTo>
                    <a:pt x="1280" y="584"/>
                  </a:lnTo>
                  <a:lnTo>
                    <a:pt x="1280" y="587"/>
                  </a:lnTo>
                  <a:lnTo>
                    <a:pt x="1281" y="587"/>
                  </a:lnTo>
                  <a:lnTo>
                    <a:pt x="1281" y="588"/>
                  </a:lnTo>
                  <a:lnTo>
                    <a:pt x="1284" y="588"/>
                  </a:lnTo>
                  <a:lnTo>
                    <a:pt x="1284" y="590"/>
                  </a:lnTo>
                  <a:lnTo>
                    <a:pt x="1288" y="590"/>
                  </a:lnTo>
                  <a:lnTo>
                    <a:pt x="1288" y="592"/>
                  </a:lnTo>
                  <a:lnTo>
                    <a:pt x="1291" y="592"/>
                  </a:lnTo>
                  <a:lnTo>
                    <a:pt x="1291" y="594"/>
                  </a:lnTo>
                  <a:lnTo>
                    <a:pt x="1297" y="594"/>
                  </a:lnTo>
                  <a:lnTo>
                    <a:pt x="1297" y="596"/>
                  </a:lnTo>
                  <a:lnTo>
                    <a:pt x="1300" y="596"/>
                  </a:lnTo>
                  <a:lnTo>
                    <a:pt x="1300" y="598"/>
                  </a:lnTo>
                  <a:lnTo>
                    <a:pt x="1302" y="598"/>
                  </a:lnTo>
                  <a:lnTo>
                    <a:pt x="1302" y="600"/>
                  </a:lnTo>
                  <a:lnTo>
                    <a:pt x="1306" y="600"/>
                  </a:lnTo>
                  <a:lnTo>
                    <a:pt x="1306" y="602"/>
                  </a:lnTo>
                  <a:lnTo>
                    <a:pt x="1309" y="602"/>
                  </a:lnTo>
                  <a:lnTo>
                    <a:pt x="1309" y="604"/>
                  </a:lnTo>
                  <a:lnTo>
                    <a:pt x="1313" y="604"/>
                  </a:lnTo>
                  <a:lnTo>
                    <a:pt x="1313" y="606"/>
                  </a:lnTo>
                  <a:lnTo>
                    <a:pt x="1316" y="606"/>
                  </a:lnTo>
                  <a:lnTo>
                    <a:pt x="1316" y="607"/>
                  </a:lnTo>
                  <a:lnTo>
                    <a:pt x="1320" y="607"/>
                  </a:lnTo>
                  <a:lnTo>
                    <a:pt x="1320" y="610"/>
                  </a:lnTo>
                  <a:lnTo>
                    <a:pt x="1323" y="610"/>
                  </a:lnTo>
                  <a:lnTo>
                    <a:pt x="1323" y="612"/>
                  </a:lnTo>
                  <a:lnTo>
                    <a:pt x="1326" y="612"/>
                  </a:lnTo>
                  <a:lnTo>
                    <a:pt x="1326" y="613"/>
                  </a:lnTo>
                  <a:lnTo>
                    <a:pt x="1330" y="613"/>
                  </a:lnTo>
                  <a:lnTo>
                    <a:pt x="1330" y="615"/>
                  </a:lnTo>
                  <a:lnTo>
                    <a:pt x="1334" y="615"/>
                  </a:lnTo>
                  <a:lnTo>
                    <a:pt x="1334" y="618"/>
                  </a:lnTo>
                  <a:lnTo>
                    <a:pt x="1338" y="618"/>
                  </a:lnTo>
                  <a:lnTo>
                    <a:pt x="1338" y="619"/>
                  </a:lnTo>
                  <a:lnTo>
                    <a:pt x="1341" y="619"/>
                  </a:lnTo>
                  <a:lnTo>
                    <a:pt x="1341" y="621"/>
                  </a:lnTo>
                  <a:lnTo>
                    <a:pt x="1345" y="621"/>
                  </a:lnTo>
                  <a:lnTo>
                    <a:pt x="1345" y="623"/>
                  </a:lnTo>
                  <a:lnTo>
                    <a:pt x="1348" y="623"/>
                  </a:lnTo>
                  <a:lnTo>
                    <a:pt x="1348" y="626"/>
                  </a:lnTo>
                  <a:lnTo>
                    <a:pt x="1352" y="626"/>
                  </a:lnTo>
                  <a:lnTo>
                    <a:pt x="1352" y="627"/>
                  </a:lnTo>
                  <a:lnTo>
                    <a:pt x="1354" y="627"/>
                  </a:lnTo>
                  <a:lnTo>
                    <a:pt x="1354" y="629"/>
                  </a:lnTo>
                  <a:lnTo>
                    <a:pt x="1357" y="629"/>
                  </a:lnTo>
                  <a:lnTo>
                    <a:pt x="1357" y="630"/>
                  </a:lnTo>
                  <a:lnTo>
                    <a:pt x="1361" y="630"/>
                  </a:lnTo>
                  <a:lnTo>
                    <a:pt x="1361" y="632"/>
                  </a:lnTo>
                  <a:lnTo>
                    <a:pt x="1364" y="632"/>
                  </a:lnTo>
                  <a:lnTo>
                    <a:pt x="1364" y="635"/>
                  </a:lnTo>
                  <a:lnTo>
                    <a:pt x="1368" y="635"/>
                  </a:lnTo>
                  <a:lnTo>
                    <a:pt x="1368" y="637"/>
                  </a:lnTo>
                  <a:lnTo>
                    <a:pt x="1371" y="637"/>
                  </a:lnTo>
                  <a:lnTo>
                    <a:pt x="1371" y="638"/>
                  </a:lnTo>
                  <a:lnTo>
                    <a:pt x="1374" y="638"/>
                  </a:lnTo>
                  <a:lnTo>
                    <a:pt x="1374" y="640"/>
                  </a:lnTo>
                  <a:lnTo>
                    <a:pt x="1378" y="640"/>
                  </a:lnTo>
                  <a:lnTo>
                    <a:pt x="1378" y="643"/>
                  </a:lnTo>
                  <a:lnTo>
                    <a:pt x="1381" y="643"/>
                  </a:lnTo>
                  <a:lnTo>
                    <a:pt x="1381" y="644"/>
                  </a:lnTo>
                  <a:lnTo>
                    <a:pt x="1386" y="644"/>
                  </a:lnTo>
                  <a:lnTo>
                    <a:pt x="1386" y="646"/>
                  </a:lnTo>
                  <a:lnTo>
                    <a:pt x="1389" y="646"/>
                  </a:lnTo>
                  <a:lnTo>
                    <a:pt x="1389" y="648"/>
                  </a:lnTo>
                  <a:lnTo>
                    <a:pt x="1393" y="648"/>
                  </a:lnTo>
                  <a:lnTo>
                    <a:pt x="1393" y="649"/>
                  </a:lnTo>
                  <a:lnTo>
                    <a:pt x="1394" y="649"/>
                  </a:lnTo>
                  <a:lnTo>
                    <a:pt x="1394" y="652"/>
                  </a:lnTo>
                  <a:lnTo>
                    <a:pt x="1398" y="652"/>
                  </a:lnTo>
                  <a:lnTo>
                    <a:pt x="1398" y="654"/>
                  </a:lnTo>
                  <a:lnTo>
                    <a:pt x="1401" y="654"/>
                  </a:lnTo>
                  <a:lnTo>
                    <a:pt x="1401" y="655"/>
                  </a:lnTo>
                  <a:lnTo>
                    <a:pt x="1405" y="655"/>
                  </a:lnTo>
                  <a:lnTo>
                    <a:pt x="1405" y="657"/>
                  </a:lnTo>
                  <a:lnTo>
                    <a:pt x="1409" y="657"/>
                  </a:lnTo>
                  <a:lnTo>
                    <a:pt x="1409" y="660"/>
                  </a:lnTo>
                  <a:lnTo>
                    <a:pt x="1412" y="660"/>
                  </a:lnTo>
                  <a:lnTo>
                    <a:pt x="1412" y="667"/>
                  </a:lnTo>
                  <a:lnTo>
                    <a:pt x="1406" y="667"/>
                  </a:lnTo>
                  <a:lnTo>
                    <a:pt x="1406" y="670"/>
                  </a:lnTo>
                  <a:lnTo>
                    <a:pt x="1398" y="670"/>
                  </a:lnTo>
                  <a:lnTo>
                    <a:pt x="1398" y="668"/>
                  </a:lnTo>
                  <a:lnTo>
                    <a:pt x="1395" y="668"/>
                  </a:lnTo>
                  <a:lnTo>
                    <a:pt x="1395" y="665"/>
                  </a:lnTo>
                  <a:lnTo>
                    <a:pt x="1390" y="665"/>
                  </a:lnTo>
                  <a:lnTo>
                    <a:pt x="1390" y="664"/>
                  </a:lnTo>
                  <a:lnTo>
                    <a:pt x="1388" y="664"/>
                  </a:lnTo>
                  <a:lnTo>
                    <a:pt x="1388" y="662"/>
                  </a:lnTo>
                  <a:lnTo>
                    <a:pt x="1383" y="662"/>
                  </a:lnTo>
                  <a:lnTo>
                    <a:pt x="1383" y="660"/>
                  </a:lnTo>
                  <a:lnTo>
                    <a:pt x="1382" y="660"/>
                  </a:lnTo>
                  <a:lnTo>
                    <a:pt x="1382" y="659"/>
                  </a:lnTo>
                  <a:lnTo>
                    <a:pt x="1379" y="659"/>
                  </a:lnTo>
                  <a:lnTo>
                    <a:pt x="1379" y="656"/>
                  </a:lnTo>
                  <a:lnTo>
                    <a:pt x="1376" y="656"/>
                  </a:lnTo>
                  <a:lnTo>
                    <a:pt x="1376" y="654"/>
                  </a:lnTo>
                  <a:lnTo>
                    <a:pt x="1371" y="654"/>
                  </a:lnTo>
                  <a:lnTo>
                    <a:pt x="1371" y="653"/>
                  </a:lnTo>
                  <a:lnTo>
                    <a:pt x="1368" y="653"/>
                  </a:lnTo>
                  <a:lnTo>
                    <a:pt x="1368" y="651"/>
                  </a:lnTo>
                  <a:lnTo>
                    <a:pt x="1364" y="651"/>
                  </a:lnTo>
                  <a:lnTo>
                    <a:pt x="1364" y="648"/>
                  </a:lnTo>
                  <a:lnTo>
                    <a:pt x="1361" y="648"/>
                  </a:lnTo>
                  <a:lnTo>
                    <a:pt x="1361" y="647"/>
                  </a:lnTo>
                  <a:lnTo>
                    <a:pt x="1357" y="647"/>
                  </a:lnTo>
                  <a:lnTo>
                    <a:pt x="1357" y="645"/>
                  </a:lnTo>
                  <a:lnTo>
                    <a:pt x="1354" y="645"/>
                  </a:lnTo>
                  <a:lnTo>
                    <a:pt x="1354" y="643"/>
                  </a:lnTo>
                  <a:lnTo>
                    <a:pt x="1350" y="643"/>
                  </a:lnTo>
                  <a:lnTo>
                    <a:pt x="1350" y="640"/>
                  </a:lnTo>
                  <a:lnTo>
                    <a:pt x="1347" y="640"/>
                  </a:lnTo>
                  <a:lnTo>
                    <a:pt x="1347" y="639"/>
                  </a:lnTo>
                  <a:lnTo>
                    <a:pt x="1344" y="639"/>
                  </a:lnTo>
                  <a:lnTo>
                    <a:pt x="1344" y="637"/>
                  </a:lnTo>
                  <a:lnTo>
                    <a:pt x="1341" y="637"/>
                  </a:lnTo>
                  <a:lnTo>
                    <a:pt x="1341" y="636"/>
                  </a:lnTo>
                  <a:lnTo>
                    <a:pt x="1338" y="636"/>
                  </a:lnTo>
                  <a:lnTo>
                    <a:pt x="1338" y="633"/>
                  </a:lnTo>
                  <a:lnTo>
                    <a:pt x="1334" y="633"/>
                  </a:lnTo>
                  <a:lnTo>
                    <a:pt x="1334" y="631"/>
                  </a:lnTo>
                  <a:lnTo>
                    <a:pt x="1331" y="631"/>
                  </a:lnTo>
                  <a:lnTo>
                    <a:pt x="1331" y="629"/>
                  </a:lnTo>
                  <a:lnTo>
                    <a:pt x="1328" y="629"/>
                  </a:lnTo>
                  <a:lnTo>
                    <a:pt x="1328" y="628"/>
                  </a:lnTo>
                  <a:lnTo>
                    <a:pt x="1324" y="628"/>
                  </a:lnTo>
                  <a:lnTo>
                    <a:pt x="1324" y="626"/>
                  </a:lnTo>
                  <a:lnTo>
                    <a:pt x="1320" y="626"/>
                  </a:lnTo>
                  <a:lnTo>
                    <a:pt x="1320" y="623"/>
                  </a:lnTo>
                  <a:lnTo>
                    <a:pt x="1316" y="623"/>
                  </a:lnTo>
                  <a:lnTo>
                    <a:pt x="1316" y="622"/>
                  </a:lnTo>
                  <a:lnTo>
                    <a:pt x="1313" y="622"/>
                  </a:lnTo>
                  <a:lnTo>
                    <a:pt x="1313" y="620"/>
                  </a:lnTo>
                  <a:lnTo>
                    <a:pt x="1309" y="620"/>
                  </a:lnTo>
                  <a:lnTo>
                    <a:pt x="1309" y="618"/>
                  </a:lnTo>
                  <a:lnTo>
                    <a:pt x="1306" y="618"/>
                  </a:lnTo>
                  <a:lnTo>
                    <a:pt x="1306" y="616"/>
                  </a:lnTo>
                  <a:lnTo>
                    <a:pt x="1302" y="616"/>
                  </a:lnTo>
                  <a:lnTo>
                    <a:pt x="1302" y="614"/>
                  </a:lnTo>
                  <a:lnTo>
                    <a:pt x="1299" y="614"/>
                  </a:lnTo>
                  <a:lnTo>
                    <a:pt x="1299" y="612"/>
                  </a:lnTo>
                  <a:lnTo>
                    <a:pt x="1296" y="612"/>
                  </a:lnTo>
                  <a:lnTo>
                    <a:pt x="1296" y="611"/>
                  </a:lnTo>
                  <a:lnTo>
                    <a:pt x="1292" y="611"/>
                  </a:lnTo>
                  <a:lnTo>
                    <a:pt x="1292" y="608"/>
                  </a:lnTo>
                  <a:lnTo>
                    <a:pt x="1290" y="608"/>
                  </a:lnTo>
                  <a:lnTo>
                    <a:pt x="1290" y="606"/>
                  </a:lnTo>
                  <a:lnTo>
                    <a:pt x="1287" y="606"/>
                  </a:lnTo>
                  <a:lnTo>
                    <a:pt x="1287" y="604"/>
                  </a:lnTo>
                  <a:lnTo>
                    <a:pt x="1281" y="604"/>
                  </a:lnTo>
                  <a:lnTo>
                    <a:pt x="1281" y="603"/>
                  </a:lnTo>
                  <a:lnTo>
                    <a:pt x="1277" y="603"/>
                  </a:lnTo>
                  <a:lnTo>
                    <a:pt x="1277" y="600"/>
                  </a:lnTo>
                  <a:lnTo>
                    <a:pt x="1274" y="600"/>
                  </a:lnTo>
                  <a:lnTo>
                    <a:pt x="1274" y="598"/>
                  </a:lnTo>
                  <a:lnTo>
                    <a:pt x="1271" y="598"/>
                  </a:lnTo>
                  <a:lnTo>
                    <a:pt x="1271" y="597"/>
                  </a:lnTo>
                  <a:lnTo>
                    <a:pt x="1269" y="597"/>
                  </a:lnTo>
                  <a:lnTo>
                    <a:pt x="1269" y="595"/>
                  </a:lnTo>
                  <a:lnTo>
                    <a:pt x="1264" y="595"/>
                  </a:lnTo>
                  <a:lnTo>
                    <a:pt x="1264" y="592"/>
                  </a:lnTo>
                  <a:lnTo>
                    <a:pt x="1261" y="592"/>
                  </a:lnTo>
                  <a:lnTo>
                    <a:pt x="1261" y="591"/>
                  </a:lnTo>
                  <a:lnTo>
                    <a:pt x="1258" y="591"/>
                  </a:lnTo>
                  <a:lnTo>
                    <a:pt x="1258" y="589"/>
                  </a:lnTo>
                  <a:lnTo>
                    <a:pt x="1255" y="589"/>
                  </a:lnTo>
                  <a:lnTo>
                    <a:pt x="1255" y="587"/>
                  </a:lnTo>
                  <a:lnTo>
                    <a:pt x="1251" y="587"/>
                  </a:lnTo>
                  <a:lnTo>
                    <a:pt x="1251" y="584"/>
                  </a:lnTo>
                  <a:lnTo>
                    <a:pt x="1248" y="584"/>
                  </a:lnTo>
                  <a:lnTo>
                    <a:pt x="1248" y="583"/>
                  </a:lnTo>
                  <a:lnTo>
                    <a:pt x="1244" y="583"/>
                  </a:lnTo>
                  <a:lnTo>
                    <a:pt x="1244" y="581"/>
                  </a:lnTo>
                  <a:lnTo>
                    <a:pt x="1241" y="581"/>
                  </a:lnTo>
                  <a:lnTo>
                    <a:pt x="1241" y="579"/>
                  </a:lnTo>
                  <a:lnTo>
                    <a:pt x="1237" y="579"/>
                  </a:lnTo>
                  <a:lnTo>
                    <a:pt x="1237" y="578"/>
                  </a:lnTo>
                  <a:lnTo>
                    <a:pt x="1233" y="578"/>
                  </a:lnTo>
                  <a:lnTo>
                    <a:pt x="1233" y="575"/>
                  </a:lnTo>
                  <a:lnTo>
                    <a:pt x="1229" y="575"/>
                  </a:lnTo>
                  <a:lnTo>
                    <a:pt x="1229" y="573"/>
                  </a:lnTo>
                  <a:lnTo>
                    <a:pt x="1228" y="573"/>
                  </a:lnTo>
                  <a:lnTo>
                    <a:pt x="1228" y="572"/>
                  </a:lnTo>
                  <a:lnTo>
                    <a:pt x="1224" y="572"/>
                  </a:lnTo>
                  <a:lnTo>
                    <a:pt x="1224" y="570"/>
                  </a:lnTo>
                  <a:lnTo>
                    <a:pt x="1219" y="570"/>
                  </a:lnTo>
                  <a:lnTo>
                    <a:pt x="1219" y="567"/>
                  </a:lnTo>
                  <a:lnTo>
                    <a:pt x="1216" y="567"/>
                  </a:lnTo>
                  <a:lnTo>
                    <a:pt x="1216" y="566"/>
                  </a:lnTo>
                  <a:lnTo>
                    <a:pt x="1213" y="566"/>
                  </a:lnTo>
                  <a:lnTo>
                    <a:pt x="1213" y="564"/>
                  </a:lnTo>
                  <a:lnTo>
                    <a:pt x="1209" y="564"/>
                  </a:lnTo>
                  <a:lnTo>
                    <a:pt x="1209" y="562"/>
                  </a:lnTo>
                  <a:lnTo>
                    <a:pt x="1206" y="562"/>
                  </a:lnTo>
                  <a:lnTo>
                    <a:pt x="1206" y="560"/>
                  </a:lnTo>
                  <a:lnTo>
                    <a:pt x="1203" y="560"/>
                  </a:lnTo>
                  <a:lnTo>
                    <a:pt x="1203" y="558"/>
                  </a:lnTo>
                  <a:lnTo>
                    <a:pt x="1200" y="558"/>
                  </a:lnTo>
                  <a:lnTo>
                    <a:pt x="1200" y="556"/>
                  </a:lnTo>
                  <a:lnTo>
                    <a:pt x="1194" y="556"/>
                  </a:lnTo>
                  <a:lnTo>
                    <a:pt x="1194" y="555"/>
                  </a:lnTo>
                  <a:lnTo>
                    <a:pt x="1191" y="555"/>
                  </a:lnTo>
                  <a:lnTo>
                    <a:pt x="1191" y="552"/>
                  </a:lnTo>
                  <a:lnTo>
                    <a:pt x="1188" y="552"/>
                  </a:lnTo>
                  <a:lnTo>
                    <a:pt x="1188" y="550"/>
                  </a:lnTo>
                  <a:lnTo>
                    <a:pt x="1186" y="550"/>
                  </a:lnTo>
                  <a:lnTo>
                    <a:pt x="1186" y="548"/>
                  </a:lnTo>
                  <a:lnTo>
                    <a:pt x="1182" y="548"/>
                  </a:lnTo>
                  <a:lnTo>
                    <a:pt x="1182" y="547"/>
                  </a:lnTo>
                  <a:lnTo>
                    <a:pt x="1178" y="547"/>
                  </a:lnTo>
                  <a:lnTo>
                    <a:pt x="1178" y="544"/>
                  </a:lnTo>
                  <a:lnTo>
                    <a:pt x="1175" y="544"/>
                  </a:lnTo>
                  <a:lnTo>
                    <a:pt x="1175" y="542"/>
                  </a:lnTo>
                  <a:lnTo>
                    <a:pt x="1171" y="542"/>
                  </a:lnTo>
                  <a:lnTo>
                    <a:pt x="1171" y="541"/>
                  </a:lnTo>
                  <a:lnTo>
                    <a:pt x="1168" y="541"/>
                  </a:lnTo>
                  <a:lnTo>
                    <a:pt x="1168" y="539"/>
                  </a:lnTo>
                  <a:lnTo>
                    <a:pt x="1164" y="539"/>
                  </a:lnTo>
                  <a:lnTo>
                    <a:pt x="1164" y="536"/>
                  </a:lnTo>
                  <a:lnTo>
                    <a:pt x="1161" y="536"/>
                  </a:lnTo>
                  <a:lnTo>
                    <a:pt x="1161" y="535"/>
                  </a:lnTo>
                  <a:lnTo>
                    <a:pt x="1155" y="535"/>
                  </a:lnTo>
                  <a:lnTo>
                    <a:pt x="1155" y="533"/>
                  </a:lnTo>
                  <a:lnTo>
                    <a:pt x="1153" y="533"/>
                  </a:lnTo>
                  <a:lnTo>
                    <a:pt x="1153" y="531"/>
                  </a:lnTo>
                  <a:lnTo>
                    <a:pt x="1150" y="531"/>
                  </a:lnTo>
                  <a:lnTo>
                    <a:pt x="1150" y="530"/>
                  </a:lnTo>
                  <a:lnTo>
                    <a:pt x="1146" y="530"/>
                  </a:lnTo>
                  <a:lnTo>
                    <a:pt x="1146" y="527"/>
                  </a:lnTo>
                  <a:lnTo>
                    <a:pt x="1143" y="527"/>
                  </a:lnTo>
                  <a:lnTo>
                    <a:pt x="1143" y="525"/>
                  </a:lnTo>
                  <a:lnTo>
                    <a:pt x="1139" y="525"/>
                  </a:lnTo>
                  <a:lnTo>
                    <a:pt x="1139" y="523"/>
                  </a:lnTo>
                  <a:lnTo>
                    <a:pt x="1136" y="523"/>
                  </a:lnTo>
                  <a:lnTo>
                    <a:pt x="1136" y="522"/>
                  </a:lnTo>
                  <a:lnTo>
                    <a:pt x="1132" y="522"/>
                  </a:lnTo>
                  <a:lnTo>
                    <a:pt x="1132" y="519"/>
                  </a:lnTo>
                  <a:lnTo>
                    <a:pt x="1129" y="519"/>
                  </a:lnTo>
                  <a:lnTo>
                    <a:pt x="1129" y="517"/>
                  </a:lnTo>
                  <a:lnTo>
                    <a:pt x="1126" y="517"/>
                  </a:lnTo>
                  <a:lnTo>
                    <a:pt x="1126" y="516"/>
                  </a:lnTo>
                  <a:lnTo>
                    <a:pt x="1121" y="516"/>
                  </a:lnTo>
                  <a:lnTo>
                    <a:pt x="1121" y="514"/>
                  </a:lnTo>
                  <a:lnTo>
                    <a:pt x="1118" y="514"/>
                  </a:lnTo>
                  <a:lnTo>
                    <a:pt x="1118" y="511"/>
                  </a:lnTo>
                  <a:lnTo>
                    <a:pt x="1114" y="511"/>
                  </a:lnTo>
                  <a:lnTo>
                    <a:pt x="1114" y="510"/>
                  </a:lnTo>
                  <a:lnTo>
                    <a:pt x="1111" y="510"/>
                  </a:lnTo>
                  <a:lnTo>
                    <a:pt x="1111" y="508"/>
                  </a:lnTo>
                  <a:lnTo>
                    <a:pt x="1107" y="508"/>
                  </a:lnTo>
                  <a:lnTo>
                    <a:pt x="1107" y="507"/>
                  </a:lnTo>
                  <a:lnTo>
                    <a:pt x="1104" y="507"/>
                  </a:lnTo>
                  <a:lnTo>
                    <a:pt x="1104" y="503"/>
                  </a:lnTo>
                  <a:lnTo>
                    <a:pt x="1103" y="503"/>
                  </a:lnTo>
                  <a:lnTo>
                    <a:pt x="1103" y="502"/>
                  </a:lnTo>
                  <a:lnTo>
                    <a:pt x="1099" y="502"/>
                  </a:lnTo>
                  <a:lnTo>
                    <a:pt x="1099" y="500"/>
                  </a:lnTo>
                  <a:lnTo>
                    <a:pt x="1095" y="500"/>
                  </a:lnTo>
                  <a:lnTo>
                    <a:pt x="1095" y="498"/>
                  </a:lnTo>
                  <a:lnTo>
                    <a:pt x="1090" y="498"/>
                  </a:lnTo>
                  <a:lnTo>
                    <a:pt x="1090" y="497"/>
                  </a:lnTo>
                  <a:lnTo>
                    <a:pt x="1086" y="497"/>
                  </a:lnTo>
                  <a:lnTo>
                    <a:pt x="1086" y="494"/>
                  </a:lnTo>
                  <a:lnTo>
                    <a:pt x="1085" y="494"/>
                  </a:lnTo>
                  <a:lnTo>
                    <a:pt x="1085" y="492"/>
                  </a:lnTo>
                  <a:lnTo>
                    <a:pt x="1081" y="492"/>
                  </a:lnTo>
                  <a:lnTo>
                    <a:pt x="1081" y="491"/>
                  </a:lnTo>
                  <a:lnTo>
                    <a:pt x="1078" y="491"/>
                  </a:lnTo>
                  <a:lnTo>
                    <a:pt x="1078" y="489"/>
                  </a:lnTo>
                  <a:lnTo>
                    <a:pt x="1072" y="489"/>
                  </a:lnTo>
                  <a:lnTo>
                    <a:pt x="1072" y="486"/>
                  </a:lnTo>
                  <a:lnTo>
                    <a:pt x="1070" y="486"/>
                  </a:lnTo>
                  <a:lnTo>
                    <a:pt x="1070" y="485"/>
                  </a:lnTo>
                  <a:lnTo>
                    <a:pt x="1067" y="485"/>
                  </a:lnTo>
                  <a:lnTo>
                    <a:pt x="1067" y="483"/>
                  </a:lnTo>
                  <a:lnTo>
                    <a:pt x="1063" y="483"/>
                  </a:lnTo>
                  <a:lnTo>
                    <a:pt x="1063" y="481"/>
                  </a:lnTo>
                  <a:lnTo>
                    <a:pt x="1059" y="481"/>
                  </a:lnTo>
                  <a:lnTo>
                    <a:pt x="1059" y="479"/>
                  </a:lnTo>
                  <a:lnTo>
                    <a:pt x="1056" y="479"/>
                  </a:lnTo>
                  <a:lnTo>
                    <a:pt x="1056" y="477"/>
                  </a:lnTo>
                  <a:lnTo>
                    <a:pt x="1050" y="477"/>
                  </a:lnTo>
                  <a:lnTo>
                    <a:pt x="1050" y="475"/>
                  </a:lnTo>
                  <a:lnTo>
                    <a:pt x="1049" y="475"/>
                  </a:lnTo>
                  <a:lnTo>
                    <a:pt x="1049" y="474"/>
                  </a:lnTo>
                  <a:lnTo>
                    <a:pt x="1046" y="474"/>
                  </a:lnTo>
                  <a:lnTo>
                    <a:pt x="1046" y="471"/>
                  </a:lnTo>
                  <a:lnTo>
                    <a:pt x="1042" y="471"/>
                  </a:lnTo>
                  <a:lnTo>
                    <a:pt x="1042" y="469"/>
                  </a:lnTo>
                  <a:lnTo>
                    <a:pt x="1038" y="469"/>
                  </a:lnTo>
                  <a:lnTo>
                    <a:pt x="1038" y="467"/>
                  </a:lnTo>
                  <a:lnTo>
                    <a:pt x="1036" y="467"/>
                  </a:lnTo>
                  <a:lnTo>
                    <a:pt x="1036" y="466"/>
                  </a:lnTo>
                  <a:lnTo>
                    <a:pt x="1031" y="466"/>
                  </a:lnTo>
                  <a:lnTo>
                    <a:pt x="1031" y="463"/>
                  </a:lnTo>
                  <a:lnTo>
                    <a:pt x="1028" y="463"/>
                  </a:lnTo>
                  <a:lnTo>
                    <a:pt x="1028" y="461"/>
                  </a:lnTo>
                  <a:lnTo>
                    <a:pt x="1024" y="461"/>
                  </a:lnTo>
                  <a:lnTo>
                    <a:pt x="1024" y="460"/>
                  </a:lnTo>
                  <a:lnTo>
                    <a:pt x="1021" y="460"/>
                  </a:lnTo>
                  <a:lnTo>
                    <a:pt x="1021" y="458"/>
                  </a:lnTo>
                  <a:lnTo>
                    <a:pt x="1017" y="458"/>
                  </a:lnTo>
                  <a:lnTo>
                    <a:pt x="1017" y="455"/>
                  </a:lnTo>
                  <a:lnTo>
                    <a:pt x="1014" y="455"/>
                  </a:lnTo>
                  <a:lnTo>
                    <a:pt x="1014" y="454"/>
                  </a:lnTo>
                  <a:lnTo>
                    <a:pt x="1010" y="454"/>
                  </a:lnTo>
                  <a:lnTo>
                    <a:pt x="1010" y="452"/>
                  </a:lnTo>
                  <a:lnTo>
                    <a:pt x="1007" y="452"/>
                  </a:lnTo>
                  <a:lnTo>
                    <a:pt x="1007" y="450"/>
                  </a:lnTo>
                  <a:lnTo>
                    <a:pt x="1002" y="450"/>
                  </a:lnTo>
                  <a:lnTo>
                    <a:pt x="1002" y="449"/>
                  </a:lnTo>
                  <a:lnTo>
                    <a:pt x="999" y="449"/>
                  </a:lnTo>
                  <a:lnTo>
                    <a:pt x="999" y="446"/>
                  </a:lnTo>
                  <a:lnTo>
                    <a:pt x="996" y="446"/>
                  </a:lnTo>
                  <a:lnTo>
                    <a:pt x="996" y="444"/>
                  </a:lnTo>
                  <a:lnTo>
                    <a:pt x="992" y="444"/>
                  </a:lnTo>
                  <a:lnTo>
                    <a:pt x="992" y="442"/>
                  </a:lnTo>
                  <a:lnTo>
                    <a:pt x="989" y="442"/>
                  </a:lnTo>
                  <a:lnTo>
                    <a:pt x="989" y="441"/>
                  </a:lnTo>
                  <a:lnTo>
                    <a:pt x="985" y="441"/>
                  </a:lnTo>
                  <a:lnTo>
                    <a:pt x="985" y="438"/>
                  </a:lnTo>
                  <a:lnTo>
                    <a:pt x="982" y="438"/>
                  </a:lnTo>
                  <a:lnTo>
                    <a:pt x="982" y="436"/>
                  </a:lnTo>
                  <a:lnTo>
                    <a:pt x="978" y="436"/>
                  </a:lnTo>
                  <a:lnTo>
                    <a:pt x="978" y="435"/>
                  </a:lnTo>
                  <a:lnTo>
                    <a:pt x="975" y="435"/>
                  </a:lnTo>
                  <a:lnTo>
                    <a:pt x="975" y="433"/>
                  </a:lnTo>
                  <a:lnTo>
                    <a:pt x="972" y="433"/>
                  </a:lnTo>
                  <a:lnTo>
                    <a:pt x="972" y="430"/>
                  </a:lnTo>
                  <a:lnTo>
                    <a:pt x="967" y="430"/>
                  </a:lnTo>
                  <a:lnTo>
                    <a:pt x="967" y="429"/>
                  </a:lnTo>
                  <a:lnTo>
                    <a:pt x="964" y="429"/>
                  </a:lnTo>
                  <a:lnTo>
                    <a:pt x="964" y="427"/>
                  </a:lnTo>
                  <a:lnTo>
                    <a:pt x="960" y="427"/>
                  </a:lnTo>
                  <a:lnTo>
                    <a:pt x="960" y="426"/>
                  </a:lnTo>
                  <a:lnTo>
                    <a:pt x="957" y="426"/>
                  </a:lnTo>
                  <a:lnTo>
                    <a:pt x="957" y="422"/>
                  </a:lnTo>
                  <a:lnTo>
                    <a:pt x="953" y="422"/>
                  </a:lnTo>
                  <a:lnTo>
                    <a:pt x="953" y="421"/>
                  </a:lnTo>
                  <a:lnTo>
                    <a:pt x="950" y="421"/>
                  </a:lnTo>
                  <a:lnTo>
                    <a:pt x="950" y="419"/>
                  </a:lnTo>
                  <a:lnTo>
                    <a:pt x="947" y="419"/>
                  </a:lnTo>
                  <a:lnTo>
                    <a:pt x="947" y="418"/>
                  </a:lnTo>
                  <a:lnTo>
                    <a:pt x="943" y="418"/>
                  </a:lnTo>
                  <a:lnTo>
                    <a:pt x="943" y="416"/>
                  </a:lnTo>
                  <a:lnTo>
                    <a:pt x="940" y="416"/>
                  </a:lnTo>
                  <a:lnTo>
                    <a:pt x="940" y="413"/>
                  </a:lnTo>
                  <a:lnTo>
                    <a:pt x="935" y="413"/>
                  </a:lnTo>
                  <a:lnTo>
                    <a:pt x="935" y="411"/>
                  </a:lnTo>
                  <a:lnTo>
                    <a:pt x="934" y="411"/>
                  </a:lnTo>
                  <a:lnTo>
                    <a:pt x="934" y="410"/>
                  </a:lnTo>
                  <a:lnTo>
                    <a:pt x="928" y="410"/>
                  </a:lnTo>
                  <a:lnTo>
                    <a:pt x="928" y="408"/>
                  </a:lnTo>
                  <a:lnTo>
                    <a:pt x="925" y="408"/>
                  </a:lnTo>
                  <a:lnTo>
                    <a:pt x="925" y="405"/>
                  </a:lnTo>
                  <a:lnTo>
                    <a:pt x="923" y="405"/>
                  </a:lnTo>
                  <a:lnTo>
                    <a:pt x="923" y="404"/>
                  </a:lnTo>
                  <a:lnTo>
                    <a:pt x="919" y="404"/>
                  </a:lnTo>
                  <a:lnTo>
                    <a:pt x="919" y="402"/>
                  </a:lnTo>
                  <a:lnTo>
                    <a:pt x="916" y="402"/>
                  </a:lnTo>
                  <a:lnTo>
                    <a:pt x="916" y="400"/>
                  </a:lnTo>
                  <a:lnTo>
                    <a:pt x="911" y="400"/>
                  </a:lnTo>
                  <a:lnTo>
                    <a:pt x="911" y="398"/>
                  </a:lnTo>
                  <a:lnTo>
                    <a:pt x="909" y="398"/>
                  </a:lnTo>
                  <a:lnTo>
                    <a:pt x="909" y="396"/>
                  </a:lnTo>
                  <a:lnTo>
                    <a:pt x="905" y="396"/>
                  </a:lnTo>
                  <a:lnTo>
                    <a:pt x="905" y="394"/>
                  </a:lnTo>
                  <a:lnTo>
                    <a:pt x="902" y="394"/>
                  </a:lnTo>
                  <a:lnTo>
                    <a:pt x="902" y="393"/>
                  </a:lnTo>
                  <a:lnTo>
                    <a:pt x="899" y="393"/>
                  </a:lnTo>
                  <a:lnTo>
                    <a:pt x="899" y="390"/>
                  </a:lnTo>
                  <a:lnTo>
                    <a:pt x="895" y="390"/>
                  </a:lnTo>
                  <a:lnTo>
                    <a:pt x="895" y="388"/>
                  </a:lnTo>
                  <a:lnTo>
                    <a:pt x="892" y="388"/>
                  </a:lnTo>
                  <a:lnTo>
                    <a:pt x="892" y="386"/>
                  </a:lnTo>
                  <a:lnTo>
                    <a:pt x="887" y="386"/>
                  </a:lnTo>
                  <a:lnTo>
                    <a:pt x="887" y="385"/>
                  </a:lnTo>
                  <a:lnTo>
                    <a:pt x="884" y="385"/>
                  </a:lnTo>
                  <a:lnTo>
                    <a:pt x="884" y="382"/>
                  </a:lnTo>
                  <a:lnTo>
                    <a:pt x="880" y="382"/>
                  </a:lnTo>
                  <a:lnTo>
                    <a:pt x="880" y="380"/>
                  </a:lnTo>
                  <a:lnTo>
                    <a:pt x="877" y="380"/>
                  </a:lnTo>
                  <a:lnTo>
                    <a:pt x="877" y="379"/>
                  </a:lnTo>
                  <a:lnTo>
                    <a:pt x="874" y="379"/>
                  </a:lnTo>
                  <a:lnTo>
                    <a:pt x="874" y="377"/>
                  </a:lnTo>
                  <a:lnTo>
                    <a:pt x="870" y="377"/>
                  </a:lnTo>
                  <a:lnTo>
                    <a:pt x="870" y="374"/>
                  </a:lnTo>
                  <a:lnTo>
                    <a:pt x="867" y="374"/>
                  </a:lnTo>
                  <a:lnTo>
                    <a:pt x="867" y="373"/>
                  </a:lnTo>
                  <a:lnTo>
                    <a:pt x="863" y="373"/>
                  </a:lnTo>
                  <a:lnTo>
                    <a:pt x="863" y="371"/>
                  </a:lnTo>
                  <a:lnTo>
                    <a:pt x="860" y="371"/>
                  </a:lnTo>
                  <a:lnTo>
                    <a:pt x="860" y="369"/>
                  </a:lnTo>
                  <a:lnTo>
                    <a:pt x="856" y="369"/>
                  </a:lnTo>
                  <a:lnTo>
                    <a:pt x="856" y="368"/>
                  </a:lnTo>
                  <a:lnTo>
                    <a:pt x="852" y="368"/>
                  </a:lnTo>
                  <a:lnTo>
                    <a:pt x="852" y="365"/>
                  </a:lnTo>
                  <a:lnTo>
                    <a:pt x="848" y="365"/>
                  </a:lnTo>
                  <a:lnTo>
                    <a:pt x="848" y="363"/>
                  </a:lnTo>
                  <a:lnTo>
                    <a:pt x="845" y="363"/>
                  </a:lnTo>
                  <a:lnTo>
                    <a:pt x="845" y="361"/>
                  </a:lnTo>
                  <a:lnTo>
                    <a:pt x="842" y="361"/>
                  </a:lnTo>
                  <a:lnTo>
                    <a:pt x="842" y="360"/>
                  </a:lnTo>
                  <a:lnTo>
                    <a:pt x="838" y="360"/>
                  </a:lnTo>
                  <a:lnTo>
                    <a:pt x="838" y="357"/>
                  </a:lnTo>
                  <a:lnTo>
                    <a:pt x="835" y="357"/>
                  </a:lnTo>
                  <a:lnTo>
                    <a:pt x="835" y="356"/>
                  </a:lnTo>
                  <a:lnTo>
                    <a:pt x="831" y="356"/>
                  </a:lnTo>
                  <a:lnTo>
                    <a:pt x="831" y="354"/>
                  </a:lnTo>
                  <a:lnTo>
                    <a:pt x="828" y="354"/>
                  </a:lnTo>
                  <a:lnTo>
                    <a:pt x="828" y="352"/>
                  </a:lnTo>
                  <a:lnTo>
                    <a:pt x="824" y="352"/>
                  </a:lnTo>
                  <a:lnTo>
                    <a:pt x="824" y="349"/>
                  </a:lnTo>
                  <a:lnTo>
                    <a:pt x="820" y="349"/>
                  </a:lnTo>
                  <a:lnTo>
                    <a:pt x="820" y="348"/>
                  </a:lnTo>
                  <a:lnTo>
                    <a:pt x="816" y="348"/>
                  </a:lnTo>
                  <a:lnTo>
                    <a:pt x="816" y="346"/>
                  </a:lnTo>
                  <a:lnTo>
                    <a:pt x="813" y="346"/>
                  </a:lnTo>
                  <a:lnTo>
                    <a:pt x="813" y="345"/>
                  </a:lnTo>
                  <a:lnTo>
                    <a:pt x="810" y="345"/>
                  </a:lnTo>
                  <a:lnTo>
                    <a:pt x="810" y="342"/>
                  </a:lnTo>
                  <a:lnTo>
                    <a:pt x="806" y="342"/>
                  </a:lnTo>
                  <a:lnTo>
                    <a:pt x="806" y="340"/>
                  </a:lnTo>
                  <a:lnTo>
                    <a:pt x="803" y="340"/>
                  </a:lnTo>
                  <a:lnTo>
                    <a:pt x="803" y="338"/>
                  </a:lnTo>
                  <a:lnTo>
                    <a:pt x="799" y="338"/>
                  </a:lnTo>
                  <a:lnTo>
                    <a:pt x="799" y="337"/>
                  </a:lnTo>
                  <a:lnTo>
                    <a:pt x="796" y="337"/>
                  </a:lnTo>
                  <a:lnTo>
                    <a:pt x="796" y="334"/>
                  </a:lnTo>
                  <a:lnTo>
                    <a:pt x="792" y="334"/>
                  </a:lnTo>
                  <a:lnTo>
                    <a:pt x="792" y="332"/>
                  </a:lnTo>
                  <a:lnTo>
                    <a:pt x="788" y="332"/>
                  </a:lnTo>
                  <a:lnTo>
                    <a:pt x="788" y="330"/>
                  </a:lnTo>
                  <a:lnTo>
                    <a:pt x="786" y="330"/>
                  </a:lnTo>
                  <a:lnTo>
                    <a:pt x="786" y="329"/>
                  </a:lnTo>
                  <a:lnTo>
                    <a:pt x="781" y="329"/>
                  </a:lnTo>
                  <a:lnTo>
                    <a:pt x="781" y="326"/>
                  </a:lnTo>
                  <a:lnTo>
                    <a:pt x="778" y="326"/>
                  </a:lnTo>
                  <a:lnTo>
                    <a:pt x="778" y="324"/>
                  </a:lnTo>
                  <a:lnTo>
                    <a:pt x="774" y="324"/>
                  </a:lnTo>
                  <a:lnTo>
                    <a:pt x="774" y="323"/>
                  </a:lnTo>
                  <a:lnTo>
                    <a:pt x="771" y="323"/>
                  </a:lnTo>
                  <a:lnTo>
                    <a:pt x="771" y="321"/>
                  </a:lnTo>
                  <a:lnTo>
                    <a:pt x="767" y="321"/>
                  </a:lnTo>
                  <a:lnTo>
                    <a:pt x="767" y="319"/>
                  </a:lnTo>
                  <a:lnTo>
                    <a:pt x="764" y="319"/>
                  </a:lnTo>
                  <a:lnTo>
                    <a:pt x="764" y="317"/>
                  </a:lnTo>
                  <a:lnTo>
                    <a:pt x="761" y="317"/>
                  </a:lnTo>
                  <a:lnTo>
                    <a:pt x="761" y="315"/>
                  </a:lnTo>
                  <a:lnTo>
                    <a:pt x="756" y="315"/>
                  </a:lnTo>
                  <a:lnTo>
                    <a:pt x="756" y="313"/>
                  </a:lnTo>
                  <a:lnTo>
                    <a:pt x="753" y="313"/>
                  </a:lnTo>
                  <a:lnTo>
                    <a:pt x="753" y="312"/>
                  </a:lnTo>
                  <a:lnTo>
                    <a:pt x="750" y="312"/>
                  </a:lnTo>
                  <a:lnTo>
                    <a:pt x="750" y="309"/>
                  </a:lnTo>
                  <a:lnTo>
                    <a:pt x="746" y="309"/>
                  </a:lnTo>
                  <a:lnTo>
                    <a:pt x="746" y="307"/>
                  </a:lnTo>
                  <a:lnTo>
                    <a:pt x="742" y="307"/>
                  </a:lnTo>
                  <a:lnTo>
                    <a:pt x="742" y="305"/>
                  </a:lnTo>
                  <a:lnTo>
                    <a:pt x="739" y="305"/>
                  </a:lnTo>
                  <a:lnTo>
                    <a:pt x="739" y="304"/>
                  </a:lnTo>
                  <a:lnTo>
                    <a:pt x="735" y="304"/>
                  </a:lnTo>
                  <a:lnTo>
                    <a:pt x="735" y="301"/>
                  </a:lnTo>
                  <a:lnTo>
                    <a:pt x="732" y="301"/>
                  </a:lnTo>
                  <a:lnTo>
                    <a:pt x="732" y="299"/>
                  </a:lnTo>
                  <a:lnTo>
                    <a:pt x="729" y="299"/>
                  </a:lnTo>
                  <a:lnTo>
                    <a:pt x="729" y="298"/>
                  </a:lnTo>
                  <a:lnTo>
                    <a:pt x="724" y="298"/>
                  </a:lnTo>
                  <a:lnTo>
                    <a:pt x="724" y="296"/>
                  </a:lnTo>
                  <a:lnTo>
                    <a:pt x="721" y="296"/>
                  </a:lnTo>
                  <a:lnTo>
                    <a:pt x="721" y="293"/>
                  </a:lnTo>
                  <a:lnTo>
                    <a:pt x="718" y="293"/>
                  </a:lnTo>
                  <a:lnTo>
                    <a:pt x="718" y="292"/>
                  </a:lnTo>
                  <a:lnTo>
                    <a:pt x="714" y="292"/>
                  </a:lnTo>
                  <a:lnTo>
                    <a:pt x="714" y="290"/>
                  </a:lnTo>
                  <a:lnTo>
                    <a:pt x="710" y="290"/>
                  </a:lnTo>
                  <a:lnTo>
                    <a:pt x="710" y="289"/>
                  </a:lnTo>
                  <a:lnTo>
                    <a:pt x="707" y="289"/>
                  </a:lnTo>
                  <a:lnTo>
                    <a:pt x="707" y="287"/>
                  </a:lnTo>
                  <a:lnTo>
                    <a:pt x="704" y="287"/>
                  </a:lnTo>
                  <a:lnTo>
                    <a:pt x="704" y="284"/>
                  </a:lnTo>
                  <a:lnTo>
                    <a:pt x="698" y="284"/>
                  </a:lnTo>
                  <a:lnTo>
                    <a:pt x="698" y="282"/>
                  </a:lnTo>
                  <a:lnTo>
                    <a:pt x="697" y="282"/>
                  </a:lnTo>
                  <a:lnTo>
                    <a:pt x="697" y="281"/>
                  </a:lnTo>
                  <a:lnTo>
                    <a:pt x="693" y="281"/>
                  </a:lnTo>
                  <a:lnTo>
                    <a:pt x="693" y="279"/>
                  </a:lnTo>
                  <a:lnTo>
                    <a:pt x="689" y="279"/>
                  </a:lnTo>
                  <a:lnTo>
                    <a:pt x="689" y="276"/>
                  </a:lnTo>
                  <a:lnTo>
                    <a:pt x="685" y="276"/>
                  </a:lnTo>
                  <a:lnTo>
                    <a:pt x="685" y="275"/>
                  </a:lnTo>
                  <a:lnTo>
                    <a:pt x="682" y="275"/>
                  </a:lnTo>
                  <a:lnTo>
                    <a:pt x="682" y="272"/>
                  </a:lnTo>
                  <a:lnTo>
                    <a:pt x="678" y="272"/>
                  </a:lnTo>
                  <a:lnTo>
                    <a:pt x="678" y="271"/>
                  </a:lnTo>
                  <a:lnTo>
                    <a:pt x="675" y="271"/>
                  </a:lnTo>
                  <a:lnTo>
                    <a:pt x="675" y="268"/>
                  </a:lnTo>
                  <a:lnTo>
                    <a:pt x="672" y="268"/>
                  </a:lnTo>
                  <a:lnTo>
                    <a:pt x="672" y="267"/>
                  </a:lnTo>
                  <a:lnTo>
                    <a:pt x="666" y="267"/>
                  </a:lnTo>
                  <a:lnTo>
                    <a:pt x="666" y="265"/>
                  </a:lnTo>
                  <a:lnTo>
                    <a:pt x="662" y="265"/>
                  </a:lnTo>
                  <a:lnTo>
                    <a:pt x="662" y="264"/>
                  </a:lnTo>
                  <a:lnTo>
                    <a:pt x="661" y="264"/>
                  </a:lnTo>
                  <a:lnTo>
                    <a:pt x="661" y="261"/>
                  </a:lnTo>
                  <a:lnTo>
                    <a:pt x="656" y="261"/>
                  </a:lnTo>
                  <a:lnTo>
                    <a:pt x="656" y="259"/>
                  </a:lnTo>
                  <a:lnTo>
                    <a:pt x="652" y="259"/>
                  </a:lnTo>
                  <a:lnTo>
                    <a:pt x="652" y="257"/>
                  </a:lnTo>
                  <a:lnTo>
                    <a:pt x="649" y="257"/>
                  </a:lnTo>
                  <a:lnTo>
                    <a:pt x="649" y="256"/>
                  </a:lnTo>
                  <a:lnTo>
                    <a:pt x="645" y="256"/>
                  </a:lnTo>
                  <a:lnTo>
                    <a:pt x="645" y="253"/>
                  </a:lnTo>
                  <a:lnTo>
                    <a:pt x="642" y="253"/>
                  </a:lnTo>
                  <a:lnTo>
                    <a:pt x="642" y="251"/>
                  </a:lnTo>
                  <a:lnTo>
                    <a:pt x="637" y="251"/>
                  </a:lnTo>
                  <a:lnTo>
                    <a:pt x="637" y="249"/>
                  </a:lnTo>
                  <a:lnTo>
                    <a:pt x="635" y="249"/>
                  </a:lnTo>
                  <a:lnTo>
                    <a:pt x="635" y="248"/>
                  </a:lnTo>
                  <a:lnTo>
                    <a:pt x="632" y="248"/>
                  </a:lnTo>
                  <a:lnTo>
                    <a:pt x="632" y="245"/>
                  </a:lnTo>
                  <a:lnTo>
                    <a:pt x="627" y="245"/>
                  </a:lnTo>
                  <a:lnTo>
                    <a:pt x="627" y="243"/>
                  </a:lnTo>
                  <a:lnTo>
                    <a:pt x="624" y="243"/>
                  </a:lnTo>
                  <a:lnTo>
                    <a:pt x="624" y="242"/>
                  </a:lnTo>
                  <a:lnTo>
                    <a:pt x="620" y="242"/>
                  </a:lnTo>
                  <a:lnTo>
                    <a:pt x="620" y="240"/>
                  </a:lnTo>
                  <a:lnTo>
                    <a:pt x="617" y="240"/>
                  </a:lnTo>
                  <a:lnTo>
                    <a:pt x="617" y="237"/>
                  </a:lnTo>
                  <a:lnTo>
                    <a:pt x="613" y="237"/>
                  </a:lnTo>
                  <a:lnTo>
                    <a:pt x="613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05" y="234"/>
                  </a:lnTo>
                  <a:lnTo>
                    <a:pt x="605" y="232"/>
                  </a:lnTo>
                  <a:lnTo>
                    <a:pt x="601" y="232"/>
                  </a:lnTo>
                  <a:lnTo>
                    <a:pt x="601" y="231"/>
                  </a:lnTo>
                  <a:lnTo>
                    <a:pt x="597" y="231"/>
                  </a:lnTo>
                  <a:lnTo>
                    <a:pt x="597" y="228"/>
                  </a:lnTo>
                  <a:lnTo>
                    <a:pt x="594" y="228"/>
                  </a:lnTo>
                  <a:lnTo>
                    <a:pt x="594" y="226"/>
                  </a:lnTo>
                  <a:lnTo>
                    <a:pt x="591" y="226"/>
                  </a:lnTo>
                  <a:lnTo>
                    <a:pt x="591" y="224"/>
                  </a:lnTo>
                  <a:lnTo>
                    <a:pt x="586" y="224"/>
                  </a:lnTo>
                  <a:lnTo>
                    <a:pt x="586" y="223"/>
                  </a:lnTo>
                  <a:lnTo>
                    <a:pt x="583" y="223"/>
                  </a:lnTo>
                  <a:lnTo>
                    <a:pt x="583" y="220"/>
                  </a:lnTo>
                  <a:lnTo>
                    <a:pt x="579" y="220"/>
                  </a:lnTo>
                  <a:lnTo>
                    <a:pt x="579" y="218"/>
                  </a:lnTo>
                  <a:lnTo>
                    <a:pt x="576" y="218"/>
                  </a:lnTo>
                  <a:lnTo>
                    <a:pt x="576" y="217"/>
                  </a:lnTo>
                  <a:lnTo>
                    <a:pt x="572" y="217"/>
                  </a:lnTo>
                  <a:lnTo>
                    <a:pt x="572" y="215"/>
                  </a:lnTo>
                  <a:lnTo>
                    <a:pt x="568" y="215"/>
                  </a:lnTo>
                  <a:lnTo>
                    <a:pt x="568" y="212"/>
                  </a:lnTo>
                  <a:lnTo>
                    <a:pt x="565" y="212"/>
                  </a:lnTo>
                  <a:lnTo>
                    <a:pt x="565" y="211"/>
                  </a:lnTo>
                  <a:lnTo>
                    <a:pt x="562" y="211"/>
                  </a:lnTo>
                  <a:lnTo>
                    <a:pt x="562" y="209"/>
                  </a:lnTo>
                  <a:lnTo>
                    <a:pt x="559" y="209"/>
                  </a:lnTo>
                  <a:lnTo>
                    <a:pt x="559" y="208"/>
                  </a:lnTo>
                  <a:lnTo>
                    <a:pt x="553" y="208"/>
                  </a:lnTo>
                  <a:lnTo>
                    <a:pt x="553" y="206"/>
                  </a:lnTo>
                  <a:lnTo>
                    <a:pt x="549" y="206"/>
                  </a:lnTo>
                  <a:lnTo>
                    <a:pt x="549" y="203"/>
                  </a:lnTo>
                  <a:lnTo>
                    <a:pt x="546" y="203"/>
                  </a:lnTo>
                  <a:lnTo>
                    <a:pt x="546" y="201"/>
                  </a:lnTo>
                  <a:lnTo>
                    <a:pt x="543" y="201"/>
                  </a:lnTo>
                  <a:lnTo>
                    <a:pt x="543" y="200"/>
                  </a:lnTo>
                  <a:lnTo>
                    <a:pt x="539" y="200"/>
                  </a:lnTo>
                  <a:lnTo>
                    <a:pt x="539" y="198"/>
                  </a:lnTo>
                  <a:lnTo>
                    <a:pt x="535" y="198"/>
                  </a:lnTo>
                  <a:lnTo>
                    <a:pt x="535" y="195"/>
                  </a:lnTo>
                  <a:lnTo>
                    <a:pt x="531" y="195"/>
                  </a:lnTo>
                  <a:lnTo>
                    <a:pt x="531" y="194"/>
                  </a:lnTo>
                  <a:lnTo>
                    <a:pt x="527" y="194"/>
                  </a:lnTo>
                  <a:lnTo>
                    <a:pt x="527" y="192"/>
                  </a:lnTo>
                  <a:lnTo>
                    <a:pt x="522" y="192"/>
                  </a:lnTo>
                  <a:lnTo>
                    <a:pt x="522" y="190"/>
                  </a:lnTo>
                  <a:lnTo>
                    <a:pt x="519" y="190"/>
                  </a:lnTo>
                  <a:lnTo>
                    <a:pt x="519" y="187"/>
                  </a:lnTo>
                  <a:lnTo>
                    <a:pt x="516" y="187"/>
                  </a:lnTo>
                  <a:lnTo>
                    <a:pt x="516" y="186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08" y="184"/>
                  </a:lnTo>
                  <a:lnTo>
                    <a:pt x="508" y="183"/>
                  </a:lnTo>
                  <a:lnTo>
                    <a:pt x="505" y="183"/>
                  </a:lnTo>
                  <a:lnTo>
                    <a:pt x="505" y="180"/>
                  </a:lnTo>
                  <a:lnTo>
                    <a:pt x="502" y="180"/>
                  </a:lnTo>
                  <a:lnTo>
                    <a:pt x="502" y="178"/>
                  </a:lnTo>
                  <a:lnTo>
                    <a:pt x="496" y="178"/>
                  </a:lnTo>
                  <a:lnTo>
                    <a:pt x="496" y="176"/>
                  </a:lnTo>
                  <a:lnTo>
                    <a:pt x="492" y="176"/>
                  </a:lnTo>
                  <a:lnTo>
                    <a:pt x="492" y="175"/>
                  </a:lnTo>
                  <a:lnTo>
                    <a:pt x="489" y="175"/>
                  </a:lnTo>
                  <a:lnTo>
                    <a:pt x="489" y="172"/>
                  </a:lnTo>
                  <a:lnTo>
                    <a:pt x="484" y="172"/>
                  </a:lnTo>
                  <a:lnTo>
                    <a:pt x="484" y="170"/>
                  </a:lnTo>
                  <a:lnTo>
                    <a:pt x="482" y="170"/>
                  </a:lnTo>
                  <a:lnTo>
                    <a:pt x="482" y="168"/>
                  </a:lnTo>
                  <a:lnTo>
                    <a:pt x="476" y="168"/>
                  </a:lnTo>
                  <a:lnTo>
                    <a:pt x="476" y="167"/>
                  </a:lnTo>
                  <a:lnTo>
                    <a:pt x="473" y="167"/>
                  </a:lnTo>
                  <a:lnTo>
                    <a:pt x="473" y="164"/>
                  </a:lnTo>
                  <a:lnTo>
                    <a:pt x="470" y="164"/>
                  </a:lnTo>
                  <a:lnTo>
                    <a:pt x="470" y="162"/>
                  </a:lnTo>
                  <a:lnTo>
                    <a:pt x="464" y="162"/>
                  </a:lnTo>
                  <a:lnTo>
                    <a:pt x="464" y="161"/>
                  </a:lnTo>
                  <a:lnTo>
                    <a:pt x="460" y="161"/>
                  </a:lnTo>
                  <a:lnTo>
                    <a:pt x="460" y="159"/>
                  </a:lnTo>
                  <a:lnTo>
                    <a:pt x="457" y="159"/>
                  </a:lnTo>
                  <a:lnTo>
                    <a:pt x="457" y="156"/>
                  </a:lnTo>
                  <a:lnTo>
                    <a:pt x="454" y="156"/>
                  </a:lnTo>
                  <a:lnTo>
                    <a:pt x="454" y="155"/>
                  </a:lnTo>
                  <a:lnTo>
                    <a:pt x="450" y="155"/>
                  </a:lnTo>
                  <a:lnTo>
                    <a:pt x="450" y="153"/>
                  </a:lnTo>
                  <a:lnTo>
                    <a:pt x="445" y="153"/>
                  </a:lnTo>
                  <a:lnTo>
                    <a:pt x="445" y="151"/>
                  </a:lnTo>
                  <a:lnTo>
                    <a:pt x="441" y="151"/>
                  </a:lnTo>
                  <a:lnTo>
                    <a:pt x="441" y="150"/>
                  </a:lnTo>
                  <a:lnTo>
                    <a:pt x="438" y="150"/>
                  </a:lnTo>
                  <a:lnTo>
                    <a:pt x="438" y="147"/>
                  </a:lnTo>
                  <a:lnTo>
                    <a:pt x="434" y="147"/>
                  </a:lnTo>
                  <a:lnTo>
                    <a:pt x="434" y="145"/>
                  </a:lnTo>
                  <a:lnTo>
                    <a:pt x="431" y="145"/>
                  </a:lnTo>
                  <a:lnTo>
                    <a:pt x="431" y="143"/>
                  </a:lnTo>
                  <a:lnTo>
                    <a:pt x="425" y="143"/>
                  </a:lnTo>
                  <a:lnTo>
                    <a:pt x="425" y="142"/>
                  </a:lnTo>
                  <a:lnTo>
                    <a:pt x="422" y="142"/>
                  </a:lnTo>
                  <a:lnTo>
                    <a:pt x="422" y="139"/>
                  </a:lnTo>
                  <a:lnTo>
                    <a:pt x="416" y="139"/>
                  </a:lnTo>
                  <a:lnTo>
                    <a:pt x="416" y="138"/>
                  </a:lnTo>
                  <a:lnTo>
                    <a:pt x="413" y="138"/>
                  </a:lnTo>
                  <a:lnTo>
                    <a:pt x="413" y="136"/>
                  </a:lnTo>
                  <a:lnTo>
                    <a:pt x="409" y="136"/>
                  </a:lnTo>
                  <a:lnTo>
                    <a:pt x="409" y="134"/>
                  </a:lnTo>
                  <a:lnTo>
                    <a:pt x="403" y="134"/>
                  </a:lnTo>
                  <a:lnTo>
                    <a:pt x="403" y="131"/>
                  </a:lnTo>
                  <a:lnTo>
                    <a:pt x="400" y="131"/>
                  </a:lnTo>
                  <a:lnTo>
                    <a:pt x="400" y="130"/>
                  </a:lnTo>
                  <a:lnTo>
                    <a:pt x="398" y="130"/>
                  </a:lnTo>
                  <a:lnTo>
                    <a:pt x="398" y="128"/>
                  </a:lnTo>
                  <a:lnTo>
                    <a:pt x="392" y="128"/>
                  </a:lnTo>
                  <a:lnTo>
                    <a:pt x="392" y="127"/>
                  </a:lnTo>
                  <a:lnTo>
                    <a:pt x="389" y="127"/>
                  </a:lnTo>
                  <a:lnTo>
                    <a:pt x="389" y="124"/>
                  </a:lnTo>
                  <a:lnTo>
                    <a:pt x="384" y="124"/>
                  </a:lnTo>
                  <a:lnTo>
                    <a:pt x="384" y="122"/>
                  </a:lnTo>
                  <a:lnTo>
                    <a:pt x="379" y="122"/>
                  </a:lnTo>
                  <a:lnTo>
                    <a:pt x="379" y="120"/>
                  </a:lnTo>
                  <a:lnTo>
                    <a:pt x="376" y="120"/>
                  </a:lnTo>
                  <a:lnTo>
                    <a:pt x="376" y="119"/>
                  </a:lnTo>
                  <a:lnTo>
                    <a:pt x="370" y="119"/>
                  </a:lnTo>
                  <a:lnTo>
                    <a:pt x="370" y="117"/>
                  </a:lnTo>
                  <a:lnTo>
                    <a:pt x="367" y="117"/>
                  </a:lnTo>
                  <a:lnTo>
                    <a:pt x="367" y="114"/>
                  </a:lnTo>
                  <a:lnTo>
                    <a:pt x="361" y="114"/>
                  </a:lnTo>
                  <a:lnTo>
                    <a:pt x="361" y="113"/>
                  </a:lnTo>
                  <a:lnTo>
                    <a:pt x="358" y="113"/>
                  </a:lnTo>
                  <a:lnTo>
                    <a:pt x="358" y="111"/>
                  </a:lnTo>
                  <a:lnTo>
                    <a:pt x="354" y="111"/>
                  </a:lnTo>
                  <a:lnTo>
                    <a:pt x="354" y="109"/>
                  </a:lnTo>
                  <a:lnTo>
                    <a:pt x="349" y="109"/>
                  </a:lnTo>
                  <a:lnTo>
                    <a:pt x="349" y="106"/>
                  </a:lnTo>
                  <a:lnTo>
                    <a:pt x="344" y="106"/>
                  </a:lnTo>
                  <a:lnTo>
                    <a:pt x="344" y="105"/>
                  </a:lnTo>
                  <a:lnTo>
                    <a:pt x="341" y="105"/>
                  </a:lnTo>
                  <a:lnTo>
                    <a:pt x="341" y="103"/>
                  </a:lnTo>
                  <a:lnTo>
                    <a:pt x="335" y="103"/>
                  </a:lnTo>
                  <a:lnTo>
                    <a:pt x="335" y="102"/>
                  </a:lnTo>
                  <a:lnTo>
                    <a:pt x="332" y="102"/>
                  </a:lnTo>
                  <a:lnTo>
                    <a:pt x="332" y="99"/>
                  </a:lnTo>
                  <a:lnTo>
                    <a:pt x="326" y="99"/>
                  </a:lnTo>
                  <a:lnTo>
                    <a:pt x="326" y="97"/>
                  </a:lnTo>
                  <a:lnTo>
                    <a:pt x="320" y="97"/>
                  </a:lnTo>
                  <a:lnTo>
                    <a:pt x="320" y="95"/>
                  </a:lnTo>
                  <a:lnTo>
                    <a:pt x="317" y="95"/>
                  </a:lnTo>
                  <a:lnTo>
                    <a:pt x="317" y="94"/>
                  </a:lnTo>
                  <a:lnTo>
                    <a:pt x="312" y="94"/>
                  </a:lnTo>
                  <a:lnTo>
                    <a:pt x="312" y="91"/>
                  </a:lnTo>
                  <a:lnTo>
                    <a:pt x="309" y="91"/>
                  </a:lnTo>
                  <a:lnTo>
                    <a:pt x="309" y="89"/>
                  </a:lnTo>
                  <a:lnTo>
                    <a:pt x="303" y="89"/>
                  </a:lnTo>
                  <a:lnTo>
                    <a:pt x="303" y="87"/>
                  </a:lnTo>
                  <a:lnTo>
                    <a:pt x="297" y="87"/>
                  </a:lnTo>
                  <a:lnTo>
                    <a:pt x="297" y="86"/>
                  </a:lnTo>
                  <a:lnTo>
                    <a:pt x="293" y="86"/>
                  </a:lnTo>
                  <a:lnTo>
                    <a:pt x="293" y="83"/>
                  </a:lnTo>
                  <a:lnTo>
                    <a:pt x="288" y="83"/>
                  </a:lnTo>
                  <a:lnTo>
                    <a:pt x="288" y="81"/>
                  </a:lnTo>
                  <a:lnTo>
                    <a:pt x="284" y="81"/>
                  </a:lnTo>
                  <a:lnTo>
                    <a:pt x="284" y="80"/>
                  </a:lnTo>
                  <a:lnTo>
                    <a:pt x="278" y="80"/>
                  </a:lnTo>
                  <a:lnTo>
                    <a:pt x="278" y="78"/>
                  </a:lnTo>
                  <a:lnTo>
                    <a:pt x="273" y="78"/>
                  </a:lnTo>
                  <a:lnTo>
                    <a:pt x="273" y="75"/>
                  </a:lnTo>
                  <a:lnTo>
                    <a:pt x="268" y="75"/>
                  </a:lnTo>
                  <a:lnTo>
                    <a:pt x="268" y="74"/>
                  </a:lnTo>
                  <a:lnTo>
                    <a:pt x="262" y="74"/>
                  </a:lnTo>
                  <a:lnTo>
                    <a:pt x="262" y="72"/>
                  </a:lnTo>
                  <a:lnTo>
                    <a:pt x="256" y="72"/>
                  </a:lnTo>
                  <a:lnTo>
                    <a:pt x="256" y="71"/>
                  </a:lnTo>
                  <a:lnTo>
                    <a:pt x="253" y="71"/>
                  </a:lnTo>
                  <a:lnTo>
                    <a:pt x="253" y="69"/>
                  </a:lnTo>
                  <a:lnTo>
                    <a:pt x="248" y="69"/>
                  </a:lnTo>
                  <a:lnTo>
                    <a:pt x="248" y="66"/>
                  </a:lnTo>
                  <a:lnTo>
                    <a:pt x="243" y="66"/>
                  </a:lnTo>
                  <a:lnTo>
                    <a:pt x="243" y="64"/>
                  </a:lnTo>
                  <a:lnTo>
                    <a:pt x="238" y="64"/>
                  </a:lnTo>
                  <a:lnTo>
                    <a:pt x="238" y="63"/>
                  </a:lnTo>
                  <a:lnTo>
                    <a:pt x="232" y="63"/>
                  </a:lnTo>
                  <a:lnTo>
                    <a:pt x="232" y="61"/>
                  </a:lnTo>
                  <a:lnTo>
                    <a:pt x="227" y="61"/>
                  </a:lnTo>
                  <a:lnTo>
                    <a:pt x="227" y="58"/>
                  </a:lnTo>
                  <a:lnTo>
                    <a:pt x="220" y="58"/>
                  </a:lnTo>
                  <a:lnTo>
                    <a:pt x="220" y="57"/>
                  </a:lnTo>
                  <a:lnTo>
                    <a:pt x="214" y="57"/>
                  </a:lnTo>
                  <a:lnTo>
                    <a:pt x="214" y="55"/>
                  </a:lnTo>
                  <a:lnTo>
                    <a:pt x="209" y="55"/>
                  </a:lnTo>
                  <a:lnTo>
                    <a:pt x="209" y="53"/>
                  </a:lnTo>
                  <a:lnTo>
                    <a:pt x="202" y="53"/>
                  </a:lnTo>
                  <a:lnTo>
                    <a:pt x="202" y="50"/>
                  </a:lnTo>
                  <a:lnTo>
                    <a:pt x="195" y="50"/>
                  </a:lnTo>
                  <a:lnTo>
                    <a:pt x="195" y="49"/>
                  </a:lnTo>
                  <a:lnTo>
                    <a:pt x="190" y="49"/>
                  </a:lnTo>
                  <a:lnTo>
                    <a:pt x="190" y="47"/>
                  </a:lnTo>
                  <a:lnTo>
                    <a:pt x="184" y="47"/>
                  </a:lnTo>
                  <a:lnTo>
                    <a:pt x="184" y="46"/>
                  </a:lnTo>
                  <a:lnTo>
                    <a:pt x="178" y="46"/>
                  </a:lnTo>
                  <a:lnTo>
                    <a:pt x="178" y="43"/>
                  </a:lnTo>
                  <a:lnTo>
                    <a:pt x="172" y="43"/>
                  </a:lnTo>
                  <a:lnTo>
                    <a:pt x="172" y="41"/>
                  </a:lnTo>
                  <a:lnTo>
                    <a:pt x="165" y="41"/>
                  </a:lnTo>
                  <a:lnTo>
                    <a:pt x="165" y="39"/>
                  </a:lnTo>
                  <a:lnTo>
                    <a:pt x="159" y="39"/>
                  </a:lnTo>
                  <a:lnTo>
                    <a:pt x="159" y="38"/>
                  </a:lnTo>
                  <a:lnTo>
                    <a:pt x="149" y="38"/>
                  </a:lnTo>
                  <a:lnTo>
                    <a:pt x="149" y="35"/>
                  </a:lnTo>
                  <a:lnTo>
                    <a:pt x="146" y="35"/>
                  </a:lnTo>
                  <a:lnTo>
                    <a:pt x="146" y="33"/>
                  </a:lnTo>
                  <a:lnTo>
                    <a:pt x="136" y="33"/>
                  </a:lnTo>
                  <a:lnTo>
                    <a:pt x="136" y="32"/>
                  </a:lnTo>
                  <a:lnTo>
                    <a:pt x="128" y="32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14" y="27"/>
                  </a:lnTo>
                  <a:lnTo>
                    <a:pt x="114" y="25"/>
                  </a:lnTo>
                  <a:lnTo>
                    <a:pt x="108" y="25"/>
                  </a:lnTo>
                  <a:lnTo>
                    <a:pt x="108" y="24"/>
                  </a:lnTo>
                  <a:lnTo>
                    <a:pt x="99" y="24"/>
                  </a:lnTo>
                  <a:lnTo>
                    <a:pt x="99" y="22"/>
                  </a:lnTo>
                  <a:lnTo>
                    <a:pt x="89" y="22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82" y="18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7" y="13"/>
                  </a:lnTo>
                  <a:lnTo>
                    <a:pt x="37" y="18"/>
                  </a:lnTo>
                  <a:lnTo>
                    <a:pt x="35" y="18"/>
                  </a:lnTo>
                  <a:lnTo>
                    <a:pt x="35" y="32"/>
                  </a:lnTo>
                  <a:lnTo>
                    <a:pt x="33" y="32"/>
                  </a:lnTo>
                  <a:lnTo>
                    <a:pt x="33" y="58"/>
                  </a:lnTo>
                  <a:lnTo>
                    <a:pt x="32" y="58"/>
                  </a:lnTo>
                  <a:lnTo>
                    <a:pt x="32" y="103"/>
                  </a:lnTo>
                  <a:lnTo>
                    <a:pt x="29" y="103"/>
                  </a:lnTo>
                  <a:lnTo>
                    <a:pt x="29" y="150"/>
                  </a:lnTo>
                  <a:lnTo>
                    <a:pt x="28" y="150"/>
                  </a:lnTo>
                  <a:lnTo>
                    <a:pt x="28" y="178"/>
                  </a:lnTo>
                  <a:lnTo>
                    <a:pt x="26" y="178"/>
                  </a:lnTo>
                  <a:lnTo>
                    <a:pt x="26" y="195"/>
                  </a:lnTo>
                  <a:lnTo>
                    <a:pt x="25" y="195"/>
                  </a:lnTo>
                  <a:lnTo>
                    <a:pt x="25" y="203"/>
                  </a:lnTo>
                  <a:lnTo>
                    <a:pt x="22" y="203"/>
                  </a:lnTo>
                  <a:lnTo>
                    <a:pt x="22" y="215"/>
                  </a:lnTo>
                  <a:lnTo>
                    <a:pt x="21" y="215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82"/>
                  </a:lnTo>
                  <a:lnTo>
                    <a:pt x="18" y="282"/>
                  </a:lnTo>
                  <a:lnTo>
                    <a:pt x="18" y="374"/>
                  </a:lnTo>
                  <a:lnTo>
                    <a:pt x="16" y="374"/>
                  </a:lnTo>
                  <a:lnTo>
                    <a:pt x="16" y="511"/>
                  </a:lnTo>
                  <a:lnTo>
                    <a:pt x="14" y="511"/>
                  </a:lnTo>
                  <a:lnTo>
                    <a:pt x="14" y="668"/>
                  </a:lnTo>
                  <a:lnTo>
                    <a:pt x="12" y="668"/>
                  </a:lnTo>
                  <a:lnTo>
                    <a:pt x="12" y="843"/>
                  </a:lnTo>
                  <a:lnTo>
                    <a:pt x="10" y="843"/>
                  </a:lnTo>
                  <a:lnTo>
                    <a:pt x="10" y="950"/>
                  </a:lnTo>
                  <a:lnTo>
                    <a:pt x="0" y="950"/>
                  </a:lnTo>
                  <a:lnTo>
                    <a:pt x="0" y="833"/>
                  </a:lnTo>
                  <a:lnTo>
                    <a:pt x="2" y="833"/>
                  </a:lnTo>
                  <a:lnTo>
                    <a:pt x="2" y="657"/>
                  </a:lnTo>
                  <a:lnTo>
                    <a:pt x="4" y="657"/>
                  </a:lnTo>
                  <a:lnTo>
                    <a:pt x="4" y="501"/>
                  </a:lnTo>
                  <a:lnTo>
                    <a:pt x="5" y="501"/>
                  </a:lnTo>
                  <a:lnTo>
                    <a:pt x="5" y="364"/>
                  </a:lnTo>
                  <a:lnTo>
                    <a:pt x="8" y="364"/>
                  </a:lnTo>
                  <a:lnTo>
                    <a:pt x="8" y="272"/>
                  </a:lnTo>
                  <a:lnTo>
                    <a:pt x="9" y="272"/>
                  </a:lnTo>
                  <a:lnTo>
                    <a:pt x="9" y="224"/>
                  </a:lnTo>
                  <a:lnTo>
                    <a:pt x="11" y="224"/>
                  </a:lnTo>
                  <a:lnTo>
                    <a:pt x="11" y="204"/>
                  </a:lnTo>
                  <a:lnTo>
                    <a:pt x="12" y="204"/>
                  </a:lnTo>
                  <a:lnTo>
                    <a:pt x="12" y="193"/>
                  </a:lnTo>
                  <a:lnTo>
                    <a:pt x="14" y="193"/>
                  </a:lnTo>
                  <a:lnTo>
                    <a:pt x="14" y="185"/>
                  </a:lnTo>
                  <a:lnTo>
                    <a:pt x="16" y="185"/>
                  </a:lnTo>
                  <a:lnTo>
                    <a:pt x="16" y="168"/>
                  </a:lnTo>
                  <a:lnTo>
                    <a:pt x="18" y="168"/>
                  </a:lnTo>
                  <a:lnTo>
                    <a:pt x="18" y="139"/>
                  </a:lnTo>
                  <a:lnTo>
                    <a:pt x="19" y="139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4" name="Freeform 53"/>
            <p:cNvSpPr>
              <a:spLocks/>
            </p:cNvSpPr>
            <p:nvPr/>
          </p:nvSpPr>
          <p:spPr bwMode="auto">
            <a:xfrm>
              <a:off x="2651125" y="3076575"/>
              <a:ext cx="9525" cy="82550"/>
            </a:xfrm>
            <a:custGeom>
              <a:avLst/>
              <a:gdLst>
                <a:gd name="T0" fmla="*/ 2147483647 w 6"/>
                <a:gd name="T1" fmla="*/ 0 h 52"/>
                <a:gd name="T2" fmla="*/ 2147483647 w 6"/>
                <a:gd name="T3" fmla="*/ 0 h 52"/>
                <a:gd name="T4" fmla="*/ 2147483647 w 6"/>
                <a:gd name="T5" fmla="*/ 2147483647 h 52"/>
                <a:gd name="T6" fmla="*/ 2147483647 w 6"/>
                <a:gd name="T7" fmla="*/ 2147483647 h 52"/>
                <a:gd name="T8" fmla="*/ 0 w 6"/>
                <a:gd name="T9" fmla="*/ 2147483647 h 52"/>
                <a:gd name="T10" fmla="*/ 0 w 6"/>
                <a:gd name="T11" fmla="*/ 2147483647 h 52"/>
                <a:gd name="T12" fmla="*/ 2147483647 w 6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52">
                  <a:moveTo>
                    <a:pt x="2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5" name="Freeform 54"/>
            <p:cNvSpPr>
              <a:spLocks/>
            </p:cNvSpPr>
            <p:nvPr/>
          </p:nvSpPr>
          <p:spPr bwMode="auto">
            <a:xfrm>
              <a:off x="2657475" y="2994025"/>
              <a:ext cx="6350" cy="26988"/>
            </a:xfrm>
            <a:custGeom>
              <a:avLst/>
              <a:gdLst>
                <a:gd name="T0" fmla="*/ 2147483647 w 4"/>
                <a:gd name="T1" fmla="*/ 0 h 17"/>
                <a:gd name="T2" fmla="*/ 2147483647 w 4"/>
                <a:gd name="T3" fmla="*/ 0 h 17"/>
                <a:gd name="T4" fmla="*/ 2147483647 w 4"/>
                <a:gd name="T5" fmla="*/ 2147483647 h 17"/>
                <a:gd name="T6" fmla="*/ 2147483647 w 4"/>
                <a:gd name="T7" fmla="*/ 2147483647 h 17"/>
                <a:gd name="T8" fmla="*/ 0 w 4"/>
                <a:gd name="T9" fmla="*/ 2147483647 h 17"/>
                <a:gd name="T10" fmla="*/ 0 w 4"/>
                <a:gd name="T11" fmla="*/ 2147483647 h 17"/>
                <a:gd name="T12" fmla="*/ 2147483647 w 4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6" name="Freeform 55"/>
            <p:cNvSpPr>
              <a:spLocks/>
            </p:cNvSpPr>
            <p:nvPr/>
          </p:nvSpPr>
          <p:spPr bwMode="auto">
            <a:xfrm>
              <a:off x="2660650" y="2803525"/>
              <a:ext cx="9525" cy="134938"/>
            </a:xfrm>
            <a:custGeom>
              <a:avLst/>
              <a:gdLst>
                <a:gd name="T0" fmla="*/ 2147483647 w 6"/>
                <a:gd name="T1" fmla="*/ 0 h 85"/>
                <a:gd name="T2" fmla="*/ 2147483647 w 6"/>
                <a:gd name="T3" fmla="*/ 0 h 85"/>
                <a:gd name="T4" fmla="*/ 2147483647 w 6"/>
                <a:gd name="T5" fmla="*/ 2147483647 h 85"/>
                <a:gd name="T6" fmla="*/ 2147483647 w 6"/>
                <a:gd name="T7" fmla="*/ 2147483647 h 85"/>
                <a:gd name="T8" fmla="*/ 0 w 6"/>
                <a:gd name="T9" fmla="*/ 2147483647 h 85"/>
                <a:gd name="T10" fmla="*/ 0 w 6"/>
                <a:gd name="T11" fmla="*/ 2147483647 h 85"/>
                <a:gd name="T12" fmla="*/ 2147483647 w 6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85">
                  <a:moveTo>
                    <a:pt x="4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3" y="85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7" name="Freeform 56"/>
            <p:cNvSpPr>
              <a:spLocks/>
            </p:cNvSpPr>
            <p:nvPr/>
          </p:nvSpPr>
          <p:spPr bwMode="auto">
            <a:xfrm>
              <a:off x="2670175" y="2792413"/>
              <a:ext cx="6350" cy="30163"/>
            </a:xfrm>
            <a:custGeom>
              <a:avLst/>
              <a:gdLst>
                <a:gd name="T0" fmla="*/ 0 w 4"/>
                <a:gd name="T1" fmla="*/ 0 h 19"/>
                <a:gd name="T2" fmla="*/ 2147483647 w 4"/>
                <a:gd name="T3" fmla="*/ 0 h 19"/>
                <a:gd name="T4" fmla="*/ 2147483647 w 4"/>
                <a:gd name="T5" fmla="*/ 2147483647 h 19"/>
                <a:gd name="T6" fmla="*/ 2147483647 w 4"/>
                <a:gd name="T7" fmla="*/ 2147483647 h 19"/>
                <a:gd name="T8" fmla="*/ 2147483647 w 4"/>
                <a:gd name="T9" fmla="*/ 2147483647 h 19"/>
                <a:gd name="T10" fmla="*/ 0 w 4"/>
                <a:gd name="T11" fmla="*/ 2147483647 h 19"/>
                <a:gd name="T12" fmla="*/ 0 w 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9">
                  <a:moveTo>
                    <a:pt x="0" y="0"/>
                  </a:moveTo>
                  <a:lnTo>
                    <a:pt x="4" y="0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8" name="Freeform 57"/>
            <p:cNvSpPr>
              <a:spLocks/>
            </p:cNvSpPr>
            <p:nvPr/>
          </p:nvSpPr>
          <p:spPr bwMode="auto">
            <a:xfrm>
              <a:off x="2676525" y="2874963"/>
              <a:ext cx="15875" cy="134938"/>
            </a:xfrm>
            <a:custGeom>
              <a:avLst/>
              <a:gdLst>
                <a:gd name="T0" fmla="*/ 0 w 10"/>
                <a:gd name="T1" fmla="*/ 0 h 85"/>
                <a:gd name="T2" fmla="*/ 2147483647 w 10"/>
                <a:gd name="T3" fmla="*/ 0 h 85"/>
                <a:gd name="T4" fmla="*/ 2147483647 w 10"/>
                <a:gd name="T5" fmla="*/ 2147483647 h 85"/>
                <a:gd name="T6" fmla="*/ 2147483647 w 10"/>
                <a:gd name="T7" fmla="*/ 2147483647 h 85"/>
                <a:gd name="T8" fmla="*/ 2147483647 w 10"/>
                <a:gd name="T9" fmla="*/ 2147483647 h 85"/>
                <a:gd name="T10" fmla="*/ 0 w 10"/>
                <a:gd name="T11" fmla="*/ 2147483647 h 85"/>
                <a:gd name="T12" fmla="*/ 0 w 10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5">
                  <a:moveTo>
                    <a:pt x="0" y="0"/>
                  </a:moveTo>
                  <a:lnTo>
                    <a:pt x="3" y="0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8" y="8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39" name="Freeform 58"/>
            <p:cNvSpPr>
              <a:spLocks/>
            </p:cNvSpPr>
            <p:nvPr/>
          </p:nvSpPr>
          <p:spPr bwMode="auto">
            <a:xfrm>
              <a:off x="2692400" y="3067050"/>
              <a:ext cx="7938" cy="30163"/>
            </a:xfrm>
            <a:custGeom>
              <a:avLst/>
              <a:gdLst>
                <a:gd name="T0" fmla="*/ 0 w 5"/>
                <a:gd name="T1" fmla="*/ 0 h 19"/>
                <a:gd name="T2" fmla="*/ 2147483647 w 5"/>
                <a:gd name="T3" fmla="*/ 0 h 19"/>
                <a:gd name="T4" fmla="*/ 2147483647 w 5"/>
                <a:gd name="T5" fmla="*/ 2147483647 h 19"/>
                <a:gd name="T6" fmla="*/ 2147483647 w 5"/>
                <a:gd name="T7" fmla="*/ 2147483647 h 19"/>
                <a:gd name="T8" fmla="*/ 2147483647 w 5"/>
                <a:gd name="T9" fmla="*/ 2147483647 h 19"/>
                <a:gd name="T10" fmla="*/ 0 w 5"/>
                <a:gd name="T11" fmla="*/ 2147483647 h 19"/>
                <a:gd name="T12" fmla="*/ 0 w 5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9">
                  <a:moveTo>
                    <a:pt x="0" y="0"/>
                  </a:moveTo>
                  <a:lnTo>
                    <a:pt x="4" y="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1" y="1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0" name="Freeform 59"/>
            <p:cNvSpPr>
              <a:spLocks/>
            </p:cNvSpPr>
            <p:nvPr/>
          </p:nvSpPr>
          <p:spPr bwMode="auto">
            <a:xfrm>
              <a:off x="2732088" y="3000375"/>
              <a:ext cx="134938" cy="92075"/>
            </a:xfrm>
            <a:custGeom>
              <a:avLst/>
              <a:gdLst>
                <a:gd name="T0" fmla="*/ 2147483647 w 85"/>
                <a:gd name="T1" fmla="*/ 0 h 58"/>
                <a:gd name="T2" fmla="*/ 2147483647 w 85"/>
                <a:gd name="T3" fmla="*/ 0 h 58"/>
                <a:gd name="T4" fmla="*/ 2147483647 w 85"/>
                <a:gd name="T5" fmla="*/ 2147483647 h 58"/>
                <a:gd name="T6" fmla="*/ 2147483647 w 85"/>
                <a:gd name="T7" fmla="*/ 2147483647 h 58"/>
                <a:gd name="T8" fmla="*/ 0 w 85"/>
                <a:gd name="T9" fmla="*/ 2147483647 h 58"/>
                <a:gd name="T10" fmla="*/ 0 w 85"/>
                <a:gd name="T11" fmla="*/ 2147483647 h 58"/>
                <a:gd name="T12" fmla="*/ 2147483647 w 85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8">
                  <a:moveTo>
                    <a:pt x="81" y="0"/>
                  </a:moveTo>
                  <a:lnTo>
                    <a:pt x="85" y="0"/>
                  </a:lnTo>
                  <a:lnTo>
                    <a:pt x="85" y="2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1" name="Freeform 60"/>
            <p:cNvSpPr>
              <a:spLocks/>
            </p:cNvSpPr>
            <p:nvPr/>
          </p:nvSpPr>
          <p:spPr bwMode="auto">
            <a:xfrm>
              <a:off x="2924175" y="2971800"/>
              <a:ext cx="11113" cy="9525"/>
            </a:xfrm>
            <a:custGeom>
              <a:avLst/>
              <a:gdLst>
                <a:gd name="T0" fmla="*/ 2147483647 w 7"/>
                <a:gd name="T1" fmla="*/ 0 h 6"/>
                <a:gd name="T2" fmla="*/ 2147483647 w 7"/>
                <a:gd name="T3" fmla="*/ 0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2" name="Line 61"/>
            <p:cNvSpPr>
              <a:spLocks noChangeShapeType="1"/>
            </p:cNvSpPr>
            <p:nvPr/>
          </p:nvSpPr>
          <p:spPr bwMode="auto">
            <a:xfrm>
              <a:off x="2933700" y="2955925"/>
              <a:ext cx="0" cy="206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3" name="Freeform 62"/>
            <p:cNvSpPr>
              <a:spLocks/>
            </p:cNvSpPr>
            <p:nvPr/>
          </p:nvSpPr>
          <p:spPr bwMode="auto">
            <a:xfrm>
              <a:off x="2935288" y="2774950"/>
              <a:ext cx="9525" cy="130175"/>
            </a:xfrm>
            <a:custGeom>
              <a:avLst/>
              <a:gdLst>
                <a:gd name="T0" fmla="*/ 2147483647 w 6"/>
                <a:gd name="T1" fmla="*/ 0 h 82"/>
                <a:gd name="T2" fmla="*/ 2147483647 w 6"/>
                <a:gd name="T3" fmla="*/ 0 h 82"/>
                <a:gd name="T4" fmla="*/ 2147483647 w 6"/>
                <a:gd name="T5" fmla="*/ 2147483647 h 82"/>
                <a:gd name="T6" fmla="*/ 2147483647 w 6"/>
                <a:gd name="T7" fmla="*/ 2147483647 h 82"/>
                <a:gd name="T8" fmla="*/ 0 w 6"/>
                <a:gd name="T9" fmla="*/ 2147483647 h 82"/>
                <a:gd name="T10" fmla="*/ 0 w 6"/>
                <a:gd name="T11" fmla="*/ 2147483647 h 82"/>
                <a:gd name="T12" fmla="*/ 2147483647 w 6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82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4" name="Freeform 63"/>
            <p:cNvSpPr>
              <a:spLocks/>
            </p:cNvSpPr>
            <p:nvPr/>
          </p:nvSpPr>
          <p:spPr bwMode="auto">
            <a:xfrm>
              <a:off x="2943225" y="2689225"/>
              <a:ext cx="6350" cy="31750"/>
            </a:xfrm>
            <a:custGeom>
              <a:avLst/>
              <a:gdLst>
                <a:gd name="T0" fmla="*/ 2147483647 w 4"/>
                <a:gd name="T1" fmla="*/ 0 h 20"/>
                <a:gd name="T2" fmla="*/ 2147483647 w 4"/>
                <a:gd name="T3" fmla="*/ 0 h 20"/>
                <a:gd name="T4" fmla="*/ 2147483647 w 4"/>
                <a:gd name="T5" fmla="*/ 2147483647 h 20"/>
                <a:gd name="T6" fmla="*/ 2147483647 w 4"/>
                <a:gd name="T7" fmla="*/ 2147483647 h 20"/>
                <a:gd name="T8" fmla="*/ 0 w 4"/>
                <a:gd name="T9" fmla="*/ 2147483647 h 20"/>
                <a:gd name="T10" fmla="*/ 0 w 4"/>
                <a:gd name="T11" fmla="*/ 2147483647 h 20"/>
                <a:gd name="T12" fmla="*/ 2147483647 w 4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0">
                  <a:moveTo>
                    <a:pt x="1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5" name="Freeform 64"/>
            <p:cNvSpPr>
              <a:spLocks/>
            </p:cNvSpPr>
            <p:nvPr/>
          </p:nvSpPr>
          <p:spPr bwMode="auto">
            <a:xfrm>
              <a:off x="2947988" y="2527300"/>
              <a:ext cx="7938" cy="107950"/>
            </a:xfrm>
            <a:custGeom>
              <a:avLst/>
              <a:gdLst>
                <a:gd name="T0" fmla="*/ 2147483647 w 5"/>
                <a:gd name="T1" fmla="*/ 0 h 68"/>
                <a:gd name="T2" fmla="*/ 2147483647 w 5"/>
                <a:gd name="T3" fmla="*/ 0 h 68"/>
                <a:gd name="T4" fmla="*/ 2147483647 w 5"/>
                <a:gd name="T5" fmla="*/ 2147483647 h 68"/>
                <a:gd name="T6" fmla="*/ 2147483647 w 5"/>
                <a:gd name="T7" fmla="*/ 2147483647 h 68"/>
                <a:gd name="T8" fmla="*/ 0 w 5"/>
                <a:gd name="T9" fmla="*/ 2147483647 h 68"/>
                <a:gd name="T10" fmla="*/ 0 w 5"/>
                <a:gd name="T11" fmla="*/ 2147483647 h 68"/>
                <a:gd name="T12" fmla="*/ 2147483647 w 5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68">
                  <a:moveTo>
                    <a:pt x="1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6" name="Freeform 65"/>
            <p:cNvSpPr>
              <a:spLocks/>
            </p:cNvSpPr>
            <p:nvPr/>
          </p:nvSpPr>
          <p:spPr bwMode="auto">
            <a:xfrm>
              <a:off x="2949575" y="2527300"/>
              <a:ext cx="9525" cy="28575"/>
            </a:xfrm>
            <a:custGeom>
              <a:avLst/>
              <a:gdLst>
                <a:gd name="T0" fmla="*/ 0 w 6"/>
                <a:gd name="T1" fmla="*/ 0 h 18"/>
                <a:gd name="T2" fmla="*/ 2147483647 w 6"/>
                <a:gd name="T3" fmla="*/ 0 h 18"/>
                <a:gd name="T4" fmla="*/ 2147483647 w 6"/>
                <a:gd name="T5" fmla="*/ 2147483647 h 18"/>
                <a:gd name="T6" fmla="*/ 2147483647 w 6"/>
                <a:gd name="T7" fmla="*/ 2147483647 h 18"/>
                <a:gd name="T8" fmla="*/ 2147483647 w 6"/>
                <a:gd name="T9" fmla="*/ 2147483647 h 18"/>
                <a:gd name="T10" fmla="*/ 0 w 6"/>
                <a:gd name="T11" fmla="*/ 2147483647 h 18"/>
                <a:gd name="T12" fmla="*/ 0 w 6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4" y="0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7" name="Freeform 66"/>
            <p:cNvSpPr>
              <a:spLocks/>
            </p:cNvSpPr>
            <p:nvPr/>
          </p:nvSpPr>
          <p:spPr bwMode="auto">
            <a:xfrm>
              <a:off x="2955925" y="2609850"/>
              <a:ext cx="6350" cy="28575"/>
            </a:xfrm>
            <a:custGeom>
              <a:avLst/>
              <a:gdLst>
                <a:gd name="T0" fmla="*/ 0 w 4"/>
                <a:gd name="T1" fmla="*/ 0 h 18"/>
                <a:gd name="T2" fmla="*/ 2147483647 w 4"/>
                <a:gd name="T3" fmla="*/ 0 h 18"/>
                <a:gd name="T4" fmla="*/ 2147483647 w 4"/>
                <a:gd name="T5" fmla="*/ 2147483647 h 18"/>
                <a:gd name="T6" fmla="*/ 2147483647 w 4"/>
                <a:gd name="T7" fmla="*/ 2147483647 h 18"/>
                <a:gd name="T8" fmla="*/ 2147483647 w 4"/>
                <a:gd name="T9" fmla="*/ 2147483647 h 18"/>
                <a:gd name="T10" fmla="*/ 0 w 4"/>
                <a:gd name="T11" fmla="*/ 2147483647 h 18"/>
                <a:gd name="T12" fmla="*/ 0 w 4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8">
                  <a:moveTo>
                    <a:pt x="0" y="0"/>
                  </a:moveTo>
                  <a:lnTo>
                    <a:pt x="2" y="0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8" name="Freeform 67"/>
            <p:cNvSpPr>
              <a:spLocks/>
            </p:cNvSpPr>
            <p:nvPr/>
          </p:nvSpPr>
          <p:spPr bwMode="auto">
            <a:xfrm>
              <a:off x="2959100" y="2693988"/>
              <a:ext cx="11113" cy="131763"/>
            </a:xfrm>
            <a:custGeom>
              <a:avLst/>
              <a:gdLst>
                <a:gd name="T0" fmla="*/ 0 w 7"/>
                <a:gd name="T1" fmla="*/ 0 h 83"/>
                <a:gd name="T2" fmla="*/ 2147483647 w 7"/>
                <a:gd name="T3" fmla="*/ 0 h 83"/>
                <a:gd name="T4" fmla="*/ 2147483647 w 7"/>
                <a:gd name="T5" fmla="*/ 2147483647 h 83"/>
                <a:gd name="T6" fmla="*/ 2147483647 w 7"/>
                <a:gd name="T7" fmla="*/ 2147483647 h 83"/>
                <a:gd name="T8" fmla="*/ 2147483647 w 7"/>
                <a:gd name="T9" fmla="*/ 2147483647 h 83"/>
                <a:gd name="T10" fmla="*/ 0 w 7"/>
                <a:gd name="T11" fmla="*/ 2147483647 h 83"/>
                <a:gd name="T12" fmla="*/ 0 w 7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83">
                  <a:moveTo>
                    <a:pt x="0" y="0"/>
                  </a:moveTo>
                  <a:lnTo>
                    <a:pt x="3" y="0"/>
                  </a:lnTo>
                  <a:lnTo>
                    <a:pt x="7" y="81"/>
                  </a:lnTo>
                  <a:lnTo>
                    <a:pt x="7" y="83"/>
                  </a:lnTo>
                  <a:lnTo>
                    <a:pt x="4" y="8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49" name="Freeform 68"/>
            <p:cNvSpPr>
              <a:spLocks/>
            </p:cNvSpPr>
            <p:nvPr/>
          </p:nvSpPr>
          <p:spPr bwMode="auto">
            <a:xfrm>
              <a:off x="2968625" y="2881313"/>
              <a:ext cx="6350" cy="31750"/>
            </a:xfrm>
            <a:custGeom>
              <a:avLst/>
              <a:gdLst>
                <a:gd name="T0" fmla="*/ 0 w 4"/>
                <a:gd name="T1" fmla="*/ 0 h 20"/>
                <a:gd name="T2" fmla="*/ 2147483647 w 4"/>
                <a:gd name="T3" fmla="*/ 0 h 20"/>
                <a:gd name="T4" fmla="*/ 2147483647 w 4"/>
                <a:gd name="T5" fmla="*/ 2147483647 h 20"/>
                <a:gd name="T6" fmla="*/ 2147483647 w 4"/>
                <a:gd name="T7" fmla="*/ 2147483647 h 20"/>
                <a:gd name="T8" fmla="*/ 2147483647 w 4"/>
                <a:gd name="T9" fmla="*/ 2147483647 h 20"/>
                <a:gd name="T10" fmla="*/ 0 w 4"/>
                <a:gd name="T11" fmla="*/ 2147483647 h 20"/>
                <a:gd name="T12" fmla="*/ 0 w 4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0">
                  <a:moveTo>
                    <a:pt x="0" y="0"/>
                  </a:moveTo>
                  <a:lnTo>
                    <a:pt x="2" y="0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0" name="Freeform 69"/>
            <p:cNvSpPr>
              <a:spLocks/>
            </p:cNvSpPr>
            <p:nvPr/>
          </p:nvSpPr>
          <p:spPr bwMode="auto">
            <a:xfrm>
              <a:off x="2978150" y="2949575"/>
              <a:ext cx="22225" cy="9525"/>
            </a:xfrm>
            <a:custGeom>
              <a:avLst/>
              <a:gdLst>
                <a:gd name="T0" fmla="*/ 2147483647 w 14"/>
                <a:gd name="T1" fmla="*/ 0 h 6"/>
                <a:gd name="T2" fmla="*/ 2147483647 w 14"/>
                <a:gd name="T3" fmla="*/ 0 h 6"/>
                <a:gd name="T4" fmla="*/ 2147483647 w 14"/>
                <a:gd name="T5" fmla="*/ 2147483647 h 6"/>
                <a:gd name="T6" fmla="*/ 2147483647 w 14"/>
                <a:gd name="T7" fmla="*/ 2147483647 h 6"/>
                <a:gd name="T8" fmla="*/ 0 w 14"/>
                <a:gd name="T9" fmla="*/ 2147483647 h 6"/>
                <a:gd name="T10" fmla="*/ 0 w 14"/>
                <a:gd name="T11" fmla="*/ 2147483647 h 6"/>
                <a:gd name="T12" fmla="*/ 2147483647 w 1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">
                  <a:moveTo>
                    <a:pt x="12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1" name="Line 70"/>
            <p:cNvSpPr>
              <a:spLocks noChangeShapeType="1"/>
            </p:cNvSpPr>
            <p:nvPr/>
          </p:nvSpPr>
          <p:spPr bwMode="auto">
            <a:xfrm>
              <a:off x="2997200" y="2951163"/>
              <a:ext cx="1143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2" name="Line 71"/>
            <p:cNvSpPr>
              <a:spLocks noChangeShapeType="1"/>
            </p:cNvSpPr>
            <p:nvPr/>
          </p:nvSpPr>
          <p:spPr bwMode="auto">
            <a:xfrm>
              <a:off x="3167063" y="2951163"/>
              <a:ext cx="30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3" name="Freeform 72"/>
            <p:cNvSpPr>
              <a:spLocks/>
            </p:cNvSpPr>
            <p:nvPr/>
          </p:nvSpPr>
          <p:spPr bwMode="auto">
            <a:xfrm>
              <a:off x="3248025" y="2928938"/>
              <a:ext cx="131763" cy="20638"/>
            </a:xfrm>
            <a:custGeom>
              <a:avLst/>
              <a:gdLst>
                <a:gd name="T0" fmla="*/ 2147483647 w 83"/>
                <a:gd name="T1" fmla="*/ 0 h 13"/>
                <a:gd name="T2" fmla="*/ 2147483647 w 83"/>
                <a:gd name="T3" fmla="*/ 0 h 13"/>
                <a:gd name="T4" fmla="*/ 2147483647 w 83"/>
                <a:gd name="T5" fmla="*/ 2147483647 h 13"/>
                <a:gd name="T6" fmla="*/ 2147483647 w 83"/>
                <a:gd name="T7" fmla="*/ 2147483647 h 13"/>
                <a:gd name="T8" fmla="*/ 0 w 83"/>
                <a:gd name="T9" fmla="*/ 2147483647 h 13"/>
                <a:gd name="T10" fmla="*/ 0 w 83"/>
                <a:gd name="T11" fmla="*/ 2147483647 h 13"/>
                <a:gd name="T12" fmla="*/ 2147483647 w 8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13">
                  <a:moveTo>
                    <a:pt x="80" y="0"/>
                  </a:moveTo>
                  <a:lnTo>
                    <a:pt x="83" y="0"/>
                  </a:lnTo>
                  <a:lnTo>
                    <a:pt x="83" y="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4" name="Freeform 73"/>
            <p:cNvSpPr>
              <a:spLocks/>
            </p:cNvSpPr>
            <p:nvPr/>
          </p:nvSpPr>
          <p:spPr bwMode="auto">
            <a:xfrm>
              <a:off x="3375025" y="2925763"/>
              <a:ext cx="11113" cy="4763"/>
            </a:xfrm>
            <a:custGeom>
              <a:avLst/>
              <a:gdLst>
                <a:gd name="T0" fmla="*/ 2147483647 w 7"/>
                <a:gd name="T1" fmla="*/ 0 h 3"/>
                <a:gd name="T2" fmla="*/ 2147483647 w 7"/>
                <a:gd name="T3" fmla="*/ 0 h 3"/>
                <a:gd name="T4" fmla="*/ 2147483647 w 7"/>
                <a:gd name="T5" fmla="*/ 2147483647 h 3"/>
                <a:gd name="T6" fmla="*/ 2147483647 w 7"/>
                <a:gd name="T7" fmla="*/ 2147483647 h 3"/>
                <a:gd name="T8" fmla="*/ 0 w 7"/>
                <a:gd name="T9" fmla="*/ 2147483647 h 3"/>
                <a:gd name="T10" fmla="*/ 0 w 7"/>
                <a:gd name="T11" fmla="*/ 2147483647 h 3"/>
                <a:gd name="T12" fmla="*/ 2147483647 w 7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5" name="Freeform 74"/>
            <p:cNvSpPr>
              <a:spLocks/>
            </p:cNvSpPr>
            <p:nvPr/>
          </p:nvSpPr>
          <p:spPr bwMode="auto">
            <a:xfrm>
              <a:off x="3438525" y="2905125"/>
              <a:ext cx="28575" cy="9525"/>
            </a:xfrm>
            <a:custGeom>
              <a:avLst/>
              <a:gdLst>
                <a:gd name="T0" fmla="*/ 2147483647 w 18"/>
                <a:gd name="T1" fmla="*/ 0 h 6"/>
                <a:gd name="T2" fmla="*/ 2147483647 w 18"/>
                <a:gd name="T3" fmla="*/ 0 h 6"/>
                <a:gd name="T4" fmla="*/ 2147483647 w 18"/>
                <a:gd name="T5" fmla="*/ 2147483647 h 6"/>
                <a:gd name="T6" fmla="*/ 2147483647 w 18"/>
                <a:gd name="T7" fmla="*/ 2147483647 h 6"/>
                <a:gd name="T8" fmla="*/ 0 w 18"/>
                <a:gd name="T9" fmla="*/ 2147483647 h 6"/>
                <a:gd name="T10" fmla="*/ 0 w 18"/>
                <a:gd name="T11" fmla="*/ 2147483647 h 6"/>
                <a:gd name="T12" fmla="*/ 2147483647 w 1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6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6" name="Freeform 75"/>
            <p:cNvSpPr>
              <a:spLocks/>
            </p:cNvSpPr>
            <p:nvPr/>
          </p:nvSpPr>
          <p:spPr bwMode="auto">
            <a:xfrm>
              <a:off x="3517900" y="2887663"/>
              <a:ext cx="25400" cy="6350"/>
            </a:xfrm>
            <a:custGeom>
              <a:avLst/>
              <a:gdLst>
                <a:gd name="T0" fmla="*/ 2147483647 w 16"/>
                <a:gd name="T1" fmla="*/ 0 h 4"/>
                <a:gd name="T2" fmla="*/ 2147483647 w 16"/>
                <a:gd name="T3" fmla="*/ 0 h 4"/>
                <a:gd name="T4" fmla="*/ 2147483647 w 16"/>
                <a:gd name="T5" fmla="*/ 2147483647 h 4"/>
                <a:gd name="T6" fmla="*/ 2147483647 w 16"/>
                <a:gd name="T7" fmla="*/ 2147483647 h 4"/>
                <a:gd name="T8" fmla="*/ 0 w 16"/>
                <a:gd name="T9" fmla="*/ 2147483647 h 4"/>
                <a:gd name="T10" fmla="*/ 0 w 16"/>
                <a:gd name="T11" fmla="*/ 2147483647 h 4"/>
                <a:gd name="T12" fmla="*/ 2147483647 w 1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7" name="Freeform 76"/>
            <p:cNvSpPr>
              <a:spLocks/>
            </p:cNvSpPr>
            <p:nvPr/>
          </p:nvSpPr>
          <p:spPr bwMode="auto">
            <a:xfrm>
              <a:off x="3540125" y="2830513"/>
              <a:ext cx="112713" cy="60325"/>
            </a:xfrm>
            <a:custGeom>
              <a:avLst/>
              <a:gdLst>
                <a:gd name="T0" fmla="*/ 2147483647 w 71"/>
                <a:gd name="T1" fmla="*/ 0 h 38"/>
                <a:gd name="T2" fmla="*/ 2147483647 w 71"/>
                <a:gd name="T3" fmla="*/ 0 h 38"/>
                <a:gd name="T4" fmla="*/ 2147483647 w 71"/>
                <a:gd name="T5" fmla="*/ 2147483647 h 38"/>
                <a:gd name="T6" fmla="*/ 2147483647 w 71"/>
                <a:gd name="T7" fmla="*/ 2147483647 h 38"/>
                <a:gd name="T8" fmla="*/ 0 w 71"/>
                <a:gd name="T9" fmla="*/ 2147483647 h 38"/>
                <a:gd name="T10" fmla="*/ 0 w 71"/>
                <a:gd name="T11" fmla="*/ 2147483647 h 38"/>
                <a:gd name="T12" fmla="*/ 2147483647 w 71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38">
                  <a:moveTo>
                    <a:pt x="69" y="0"/>
                  </a:moveTo>
                  <a:lnTo>
                    <a:pt x="71" y="0"/>
                  </a:lnTo>
                  <a:lnTo>
                    <a:pt x="71" y="2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8" name="Freeform 77"/>
            <p:cNvSpPr>
              <a:spLocks/>
            </p:cNvSpPr>
            <p:nvPr/>
          </p:nvSpPr>
          <p:spPr bwMode="auto">
            <a:xfrm>
              <a:off x="3706813" y="2789238"/>
              <a:ext cx="26988" cy="15875"/>
            </a:xfrm>
            <a:custGeom>
              <a:avLst/>
              <a:gdLst>
                <a:gd name="T0" fmla="*/ 2147483647 w 17"/>
                <a:gd name="T1" fmla="*/ 0 h 10"/>
                <a:gd name="T2" fmla="*/ 2147483647 w 17"/>
                <a:gd name="T3" fmla="*/ 0 h 10"/>
                <a:gd name="T4" fmla="*/ 2147483647 w 17"/>
                <a:gd name="T5" fmla="*/ 2147483647 h 10"/>
                <a:gd name="T6" fmla="*/ 2147483647 w 17"/>
                <a:gd name="T7" fmla="*/ 2147483647 h 10"/>
                <a:gd name="T8" fmla="*/ 0 w 17"/>
                <a:gd name="T9" fmla="*/ 2147483647 h 10"/>
                <a:gd name="T10" fmla="*/ 0 w 17"/>
                <a:gd name="T11" fmla="*/ 2147483647 h 10"/>
                <a:gd name="T12" fmla="*/ 2147483647 w 1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">
                  <a:moveTo>
                    <a:pt x="15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59" name="Freeform 78"/>
            <p:cNvSpPr>
              <a:spLocks/>
            </p:cNvSpPr>
            <p:nvPr/>
          </p:nvSpPr>
          <p:spPr bwMode="auto">
            <a:xfrm>
              <a:off x="3790950" y="2719388"/>
              <a:ext cx="98425" cy="47625"/>
            </a:xfrm>
            <a:custGeom>
              <a:avLst/>
              <a:gdLst>
                <a:gd name="T0" fmla="*/ 2147483647 w 62"/>
                <a:gd name="T1" fmla="*/ 0 h 30"/>
                <a:gd name="T2" fmla="*/ 2147483647 w 62"/>
                <a:gd name="T3" fmla="*/ 0 h 30"/>
                <a:gd name="T4" fmla="*/ 2147483647 w 62"/>
                <a:gd name="T5" fmla="*/ 2147483647 h 30"/>
                <a:gd name="T6" fmla="*/ 2147483647 w 62"/>
                <a:gd name="T7" fmla="*/ 2147483647 h 30"/>
                <a:gd name="T8" fmla="*/ 0 w 62"/>
                <a:gd name="T9" fmla="*/ 2147483647 h 30"/>
                <a:gd name="T10" fmla="*/ 0 w 62"/>
                <a:gd name="T11" fmla="*/ 2147483647 h 30"/>
                <a:gd name="T12" fmla="*/ 2147483647 w 6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30">
                  <a:moveTo>
                    <a:pt x="60" y="0"/>
                  </a:moveTo>
                  <a:lnTo>
                    <a:pt x="62" y="0"/>
                  </a:lnTo>
                  <a:lnTo>
                    <a:pt x="62" y="2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0" name="Freeform 79"/>
            <p:cNvSpPr>
              <a:spLocks/>
            </p:cNvSpPr>
            <p:nvPr/>
          </p:nvSpPr>
          <p:spPr bwMode="auto">
            <a:xfrm>
              <a:off x="3886200" y="2701925"/>
              <a:ext cx="38100" cy="20638"/>
            </a:xfrm>
            <a:custGeom>
              <a:avLst/>
              <a:gdLst>
                <a:gd name="T0" fmla="*/ 2147483647 w 24"/>
                <a:gd name="T1" fmla="*/ 0 h 13"/>
                <a:gd name="T2" fmla="*/ 2147483647 w 24"/>
                <a:gd name="T3" fmla="*/ 0 h 13"/>
                <a:gd name="T4" fmla="*/ 2147483647 w 24"/>
                <a:gd name="T5" fmla="*/ 2147483647 h 13"/>
                <a:gd name="T6" fmla="*/ 2147483647 w 24"/>
                <a:gd name="T7" fmla="*/ 2147483647 h 13"/>
                <a:gd name="T8" fmla="*/ 0 w 24"/>
                <a:gd name="T9" fmla="*/ 2147483647 h 13"/>
                <a:gd name="T10" fmla="*/ 0 w 24"/>
                <a:gd name="T11" fmla="*/ 2147483647 h 13"/>
                <a:gd name="T12" fmla="*/ 2147483647 w 24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lnTo>
                    <a:pt x="24" y="0"/>
                  </a:lnTo>
                  <a:lnTo>
                    <a:pt x="24" y="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1" name="Freeform 80"/>
            <p:cNvSpPr>
              <a:spLocks/>
            </p:cNvSpPr>
            <p:nvPr/>
          </p:nvSpPr>
          <p:spPr bwMode="auto">
            <a:xfrm>
              <a:off x="3979863" y="2659063"/>
              <a:ext cx="31750" cy="15875"/>
            </a:xfrm>
            <a:custGeom>
              <a:avLst/>
              <a:gdLst>
                <a:gd name="T0" fmla="*/ 2147483647 w 20"/>
                <a:gd name="T1" fmla="*/ 0 h 10"/>
                <a:gd name="T2" fmla="*/ 2147483647 w 20"/>
                <a:gd name="T3" fmla="*/ 0 h 10"/>
                <a:gd name="T4" fmla="*/ 2147483647 w 20"/>
                <a:gd name="T5" fmla="*/ 2147483647 h 10"/>
                <a:gd name="T6" fmla="*/ 2147483647 w 20"/>
                <a:gd name="T7" fmla="*/ 2147483647 h 10"/>
                <a:gd name="T8" fmla="*/ 0 w 20"/>
                <a:gd name="T9" fmla="*/ 2147483647 h 10"/>
                <a:gd name="T10" fmla="*/ 0 w 20"/>
                <a:gd name="T11" fmla="*/ 2147483647 h 10"/>
                <a:gd name="T12" fmla="*/ 2147483647 w 2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0">
                  <a:moveTo>
                    <a:pt x="17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2" name="Freeform 81"/>
            <p:cNvSpPr>
              <a:spLocks/>
            </p:cNvSpPr>
            <p:nvPr/>
          </p:nvSpPr>
          <p:spPr bwMode="auto">
            <a:xfrm>
              <a:off x="4060825" y="2509838"/>
              <a:ext cx="128588" cy="120650"/>
            </a:xfrm>
            <a:custGeom>
              <a:avLst/>
              <a:gdLst>
                <a:gd name="T0" fmla="*/ 2147483647 w 81"/>
                <a:gd name="T1" fmla="*/ 0 h 76"/>
                <a:gd name="T2" fmla="*/ 2147483647 w 81"/>
                <a:gd name="T3" fmla="*/ 0 h 76"/>
                <a:gd name="T4" fmla="*/ 2147483647 w 81"/>
                <a:gd name="T5" fmla="*/ 2147483647 h 76"/>
                <a:gd name="T6" fmla="*/ 2147483647 w 81"/>
                <a:gd name="T7" fmla="*/ 2147483647 h 76"/>
                <a:gd name="T8" fmla="*/ 0 w 81"/>
                <a:gd name="T9" fmla="*/ 2147483647 h 76"/>
                <a:gd name="T10" fmla="*/ 0 w 81"/>
                <a:gd name="T11" fmla="*/ 2147483647 h 76"/>
                <a:gd name="T12" fmla="*/ 2147483647 w 81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76">
                  <a:moveTo>
                    <a:pt x="78" y="0"/>
                  </a:moveTo>
                  <a:lnTo>
                    <a:pt x="81" y="0"/>
                  </a:lnTo>
                  <a:lnTo>
                    <a:pt x="81" y="3"/>
                  </a:lnTo>
                  <a:lnTo>
                    <a:pt x="3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3" name="Freeform 82"/>
            <p:cNvSpPr>
              <a:spLocks/>
            </p:cNvSpPr>
            <p:nvPr/>
          </p:nvSpPr>
          <p:spPr bwMode="auto">
            <a:xfrm>
              <a:off x="4184650" y="2501900"/>
              <a:ext cx="11113" cy="12700"/>
            </a:xfrm>
            <a:custGeom>
              <a:avLst/>
              <a:gdLst>
                <a:gd name="T0" fmla="*/ 2147483647 w 7"/>
                <a:gd name="T1" fmla="*/ 0 h 8"/>
                <a:gd name="T2" fmla="*/ 2147483647 w 7"/>
                <a:gd name="T3" fmla="*/ 0 h 8"/>
                <a:gd name="T4" fmla="*/ 2147483647 w 7"/>
                <a:gd name="T5" fmla="*/ 2147483647 h 8"/>
                <a:gd name="T6" fmla="*/ 2147483647 w 7"/>
                <a:gd name="T7" fmla="*/ 2147483647 h 8"/>
                <a:gd name="T8" fmla="*/ 0 w 7"/>
                <a:gd name="T9" fmla="*/ 2147483647 h 8"/>
                <a:gd name="T10" fmla="*/ 0 w 7"/>
                <a:gd name="T11" fmla="*/ 2147483647 h 8"/>
                <a:gd name="T12" fmla="*/ 2147483647 w 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4" name="Freeform 83"/>
            <p:cNvSpPr>
              <a:spLocks/>
            </p:cNvSpPr>
            <p:nvPr/>
          </p:nvSpPr>
          <p:spPr bwMode="auto">
            <a:xfrm>
              <a:off x="4249738" y="2428875"/>
              <a:ext cx="26988" cy="25400"/>
            </a:xfrm>
            <a:custGeom>
              <a:avLst/>
              <a:gdLst>
                <a:gd name="T0" fmla="*/ 2147483647 w 17"/>
                <a:gd name="T1" fmla="*/ 0 h 16"/>
                <a:gd name="T2" fmla="*/ 2147483647 w 17"/>
                <a:gd name="T3" fmla="*/ 0 h 16"/>
                <a:gd name="T4" fmla="*/ 2147483647 w 17"/>
                <a:gd name="T5" fmla="*/ 2147483647 h 16"/>
                <a:gd name="T6" fmla="*/ 2147483647 w 17"/>
                <a:gd name="T7" fmla="*/ 2147483647 h 16"/>
                <a:gd name="T8" fmla="*/ 0 w 17"/>
                <a:gd name="T9" fmla="*/ 2147483647 h 16"/>
                <a:gd name="T10" fmla="*/ 0 w 17"/>
                <a:gd name="T11" fmla="*/ 2147483647 h 16"/>
                <a:gd name="T12" fmla="*/ 2147483647 w 17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6">
                  <a:moveTo>
                    <a:pt x="15" y="0"/>
                  </a:moveTo>
                  <a:lnTo>
                    <a:pt x="17" y="0"/>
                  </a:lnTo>
                  <a:lnTo>
                    <a:pt x="17" y="4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5" name="Freeform 84"/>
            <p:cNvSpPr>
              <a:spLocks/>
            </p:cNvSpPr>
            <p:nvPr/>
          </p:nvSpPr>
          <p:spPr bwMode="auto">
            <a:xfrm>
              <a:off x="4332288" y="2322513"/>
              <a:ext cx="69850" cy="61913"/>
            </a:xfrm>
            <a:custGeom>
              <a:avLst/>
              <a:gdLst>
                <a:gd name="T0" fmla="*/ 2147483647 w 44"/>
                <a:gd name="T1" fmla="*/ 0 h 39"/>
                <a:gd name="T2" fmla="*/ 2147483647 w 44"/>
                <a:gd name="T3" fmla="*/ 0 h 39"/>
                <a:gd name="T4" fmla="*/ 2147483647 w 44"/>
                <a:gd name="T5" fmla="*/ 2147483647 h 39"/>
                <a:gd name="T6" fmla="*/ 2147483647 w 44"/>
                <a:gd name="T7" fmla="*/ 2147483647 h 39"/>
                <a:gd name="T8" fmla="*/ 0 w 44"/>
                <a:gd name="T9" fmla="*/ 2147483647 h 39"/>
                <a:gd name="T10" fmla="*/ 0 w 44"/>
                <a:gd name="T11" fmla="*/ 2147483647 h 39"/>
                <a:gd name="T12" fmla="*/ 2147483647 w 44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39">
                  <a:moveTo>
                    <a:pt x="41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6" name="Freeform 85"/>
            <p:cNvSpPr>
              <a:spLocks/>
            </p:cNvSpPr>
            <p:nvPr/>
          </p:nvSpPr>
          <p:spPr bwMode="auto">
            <a:xfrm>
              <a:off x="4397375" y="2257425"/>
              <a:ext cx="41275" cy="68263"/>
            </a:xfrm>
            <a:custGeom>
              <a:avLst/>
              <a:gdLst>
                <a:gd name="T0" fmla="*/ 2147483647 w 26"/>
                <a:gd name="T1" fmla="*/ 0 h 43"/>
                <a:gd name="T2" fmla="*/ 2147483647 w 26"/>
                <a:gd name="T3" fmla="*/ 0 h 43"/>
                <a:gd name="T4" fmla="*/ 2147483647 w 26"/>
                <a:gd name="T5" fmla="*/ 2147483647 h 43"/>
                <a:gd name="T6" fmla="*/ 2147483647 w 26"/>
                <a:gd name="T7" fmla="*/ 2147483647 h 43"/>
                <a:gd name="T8" fmla="*/ 0 w 26"/>
                <a:gd name="T9" fmla="*/ 2147483647 h 43"/>
                <a:gd name="T10" fmla="*/ 0 w 26"/>
                <a:gd name="T11" fmla="*/ 2147483647 h 43"/>
                <a:gd name="T12" fmla="*/ 2147483647 w 26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3">
                  <a:moveTo>
                    <a:pt x="24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7" name="Freeform 86"/>
            <p:cNvSpPr>
              <a:spLocks/>
            </p:cNvSpPr>
            <p:nvPr/>
          </p:nvSpPr>
          <p:spPr bwMode="auto">
            <a:xfrm>
              <a:off x="4467225" y="2174875"/>
              <a:ext cx="19050" cy="26988"/>
            </a:xfrm>
            <a:custGeom>
              <a:avLst/>
              <a:gdLst>
                <a:gd name="T0" fmla="*/ 2147483647 w 12"/>
                <a:gd name="T1" fmla="*/ 0 h 17"/>
                <a:gd name="T2" fmla="*/ 2147483647 w 12"/>
                <a:gd name="T3" fmla="*/ 0 h 17"/>
                <a:gd name="T4" fmla="*/ 2147483647 w 12"/>
                <a:gd name="T5" fmla="*/ 2147483647 h 17"/>
                <a:gd name="T6" fmla="*/ 2147483647 w 12"/>
                <a:gd name="T7" fmla="*/ 2147483647 h 17"/>
                <a:gd name="T8" fmla="*/ 0 w 12"/>
                <a:gd name="T9" fmla="*/ 2147483647 h 17"/>
                <a:gd name="T10" fmla="*/ 0 w 12"/>
                <a:gd name="T11" fmla="*/ 2147483647 h 17"/>
                <a:gd name="T12" fmla="*/ 2147483647 w 12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7">
                  <a:moveTo>
                    <a:pt x="9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8" name="Freeform 87"/>
            <p:cNvSpPr>
              <a:spLocks/>
            </p:cNvSpPr>
            <p:nvPr/>
          </p:nvSpPr>
          <p:spPr bwMode="auto">
            <a:xfrm>
              <a:off x="4514850" y="2030413"/>
              <a:ext cx="52388" cy="90488"/>
            </a:xfrm>
            <a:custGeom>
              <a:avLst/>
              <a:gdLst>
                <a:gd name="T0" fmla="*/ 2147483647 w 33"/>
                <a:gd name="T1" fmla="*/ 0 h 57"/>
                <a:gd name="T2" fmla="*/ 2147483647 w 33"/>
                <a:gd name="T3" fmla="*/ 0 h 57"/>
                <a:gd name="T4" fmla="*/ 2147483647 w 33"/>
                <a:gd name="T5" fmla="*/ 2147483647 h 57"/>
                <a:gd name="T6" fmla="*/ 2147483647 w 33"/>
                <a:gd name="T7" fmla="*/ 2147483647 h 57"/>
                <a:gd name="T8" fmla="*/ 0 w 33"/>
                <a:gd name="T9" fmla="*/ 2147483647 h 57"/>
                <a:gd name="T10" fmla="*/ 0 w 33"/>
                <a:gd name="T11" fmla="*/ 2147483647 h 57"/>
                <a:gd name="T12" fmla="*/ 2147483647 w 33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7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69" name="Freeform 88"/>
            <p:cNvSpPr>
              <a:spLocks/>
            </p:cNvSpPr>
            <p:nvPr/>
          </p:nvSpPr>
          <p:spPr bwMode="auto">
            <a:xfrm>
              <a:off x="4564063" y="1989138"/>
              <a:ext cx="44450" cy="44450"/>
            </a:xfrm>
            <a:custGeom>
              <a:avLst/>
              <a:gdLst>
                <a:gd name="T0" fmla="*/ 2147483647 w 28"/>
                <a:gd name="T1" fmla="*/ 0 h 28"/>
                <a:gd name="T2" fmla="*/ 2147483647 w 28"/>
                <a:gd name="T3" fmla="*/ 0 h 28"/>
                <a:gd name="T4" fmla="*/ 2147483647 w 28"/>
                <a:gd name="T5" fmla="*/ 2147483647 h 28"/>
                <a:gd name="T6" fmla="*/ 2147483647 w 28"/>
                <a:gd name="T7" fmla="*/ 2147483647 h 28"/>
                <a:gd name="T8" fmla="*/ 0 w 28"/>
                <a:gd name="T9" fmla="*/ 2147483647 h 28"/>
                <a:gd name="T10" fmla="*/ 0 w 28"/>
                <a:gd name="T11" fmla="*/ 2147483647 h 28"/>
                <a:gd name="T12" fmla="*/ 2147483647 w 28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28">
                  <a:moveTo>
                    <a:pt x="26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0" name="Freeform 89"/>
            <p:cNvSpPr>
              <a:spLocks/>
            </p:cNvSpPr>
            <p:nvPr/>
          </p:nvSpPr>
          <p:spPr bwMode="auto">
            <a:xfrm>
              <a:off x="4665663" y="1903413"/>
              <a:ext cx="30163" cy="31750"/>
            </a:xfrm>
            <a:custGeom>
              <a:avLst/>
              <a:gdLst>
                <a:gd name="T0" fmla="*/ 2147483647 w 19"/>
                <a:gd name="T1" fmla="*/ 0 h 20"/>
                <a:gd name="T2" fmla="*/ 2147483647 w 19"/>
                <a:gd name="T3" fmla="*/ 0 h 20"/>
                <a:gd name="T4" fmla="*/ 2147483647 w 19"/>
                <a:gd name="T5" fmla="*/ 2147483647 h 20"/>
                <a:gd name="T6" fmla="*/ 2147483647 w 19"/>
                <a:gd name="T7" fmla="*/ 2147483647 h 20"/>
                <a:gd name="T8" fmla="*/ 0 w 19"/>
                <a:gd name="T9" fmla="*/ 2147483647 h 20"/>
                <a:gd name="T10" fmla="*/ 0 w 19"/>
                <a:gd name="T11" fmla="*/ 2147483647 h 20"/>
                <a:gd name="T12" fmla="*/ 2147483647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18" y="0"/>
                  </a:moveTo>
                  <a:lnTo>
                    <a:pt x="19" y="0"/>
                  </a:lnTo>
                  <a:lnTo>
                    <a:pt x="19" y="4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1" name="Freeform 90"/>
            <p:cNvSpPr>
              <a:spLocks/>
            </p:cNvSpPr>
            <p:nvPr/>
          </p:nvSpPr>
          <p:spPr bwMode="auto">
            <a:xfrm>
              <a:off x="4746625" y="1866900"/>
              <a:ext cx="133350" cy="9525"/>
            </a:xfrm>
            <a:custGeom>
              <a:avLst/>
              <a:gdLst>
                <a:gd name="T0" fmla="*/ 2147483647 w 84"/>
                <a:gd name="T1" fmla="*/ 0 h 6"/>
                <a:gd name="T2" fmla="*/ 2147483647 w 84"/>
                <a:gd name="T3" fmla="*/ 0 h 6"/>
                <a:gd name="T4" fmla="*/ 2147483647 w 84"/>
                <a:gd name="T5" fmla="*/ 2147483647 h 6"/>
                <a:gd name="T6" fmla="*/ 2147483647 w 84"/>
                <a:gd name="T7" fmla="*/ 2147483647 h 6"/>
                <a:gd name="T8" fmla="*/ 0 w 84"/>
                <a:gd name="T9" fmla="*/ 2147483647 h 6"/>
                <a:gd name="T10" fmla="*/ 0 w 84"/>
                <a:gd name="T11" fmla="*/ 2147483647 h 6"/>
                <a:gd name="T12" fmla="*/ 2147483647 w 8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6">
                  <a:moveTo>
                    <a:pt x="81" y="0"/>
                  </a:moveTo>
                  <a:lnTo>
                    <a:pt x="84" y="0"/>
                  </a:lnTo>
                  <a:lnTo>
                    <a:pt x="84" y="3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2" name="Freeform 91"/>
            <p:cNvSpPr>
              <a:spLocks/>
            </p:cNvSpPr>
            <p:nvPr/>
          </p:nvSpPr>
          <p:spPr bwMode="auto">
            <a:xfrm>
              <a:off x="4935538" y="1858963"/>
              <a:ext cx="28575" cy="6350"/>
            </a:xfrm>
            <a:custGeom>
              <a:avLst/>
              <a:gdLst>
                <a:gd name="T0" fmla="*/ 2147483647 w 18"/>
                <a:gd name="T1" fmla="*/ 0 h 4"/>
                <a:gd name="T2" fmla="*/ 2147483647 w 18"/>
                <a:gd name="T3" fmla="*/ 0 h 4"/>
                <a:gd name="T4" fmla="*/ 2147483647 w 18"/>
                <a:gd name="T5" fmla="*/ 2147483647 h 4"/>
                <a:gd name="T6" fmla="*/ 2147483647 w 18"/>
                <a:gd name="T7" fmla="*/ 2147483647 h 4"/>
                <a:gd name="T8" fmla="*/ 0 w 18"/>
                <a:gd name="T9" fmla="*/ 2147483647 h 4"/>
                <a:gd name="T10" fmla="*/ 0 w 18"/>
                <a:gd name="T11" fmla="*/ 2147483647 h 4"/>
                <a:gd name="T12" fmla="*/ 2147483647 w 1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3" name="Freeform 92"/>
            <p:cNvSpPr>
              <a:spLocks/>
            </p:cNvSpPr>
            <p:nvPr/>
          </p:nvSpPr>
          <p:spPr bwMode="auto">
            <a:xfrm>
              <a:off x="5016500" y="1839913"/>
              <a:ext cx="63500" cy="12700"/>
            </a:xfrm>
            <a:custGeom>
              <a:avLst/>
              <a:gdLst>
                <a:gd name="T0" fmla="*/ 2147483647 w 40"/>
                <a:gd name="T1" fmla="*/ 0 h 8"/>
                <a:gd name="T2" fmla="*/ 2147483647 w 40"/>
                <a:gd name="T3" fmla="*/ 0 h 8"/>
                <a:gd name="T4" fmla="*/ 2147483647 w 40"/>
                <a:gd name="T5" fmla="*/ 2147483647 h 8"/>
                <a:gd name="T6" fmla="*/ 2147483647 w 40"/>
                <a:gd name="T7" fmla="*/ 2147483647 h 8"/>
                <a:gd name="T8" fmla="*/ 0 w 40"/>
                <a:gd name="T9" fmla="*/ 2147483647 h 8"/>
                <a:gd name="T10" fmla="*/ 0 w 40"/>
                <a:gd name="T11" fmla="*/ 2147483647 h 8"/>
                <a:gd name="T12" fmla="*/ 2147483647 w 40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8">
                  <a:moveTo>
                    <a:pt x="36" y="0"/>
                  </a:moveTo>
                  <a:lnTo>
                    <a:pt x="40" y="0"/>
                  </a:lnTo>
                  <a:lnTo>
                    <a:pt x="40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4" name="Freeform 93"/>
            <p:cNvSpPr>
              <a:spLocks/>
            </p:cNvSpPr>
            <p:nvPr/>
          </p:nvSpPr>
          <p:spPr bwMode="auto">
            <a:xfrm>
              <a:off x="5073650" y="1839913"/>
              <a:ext cx="79375" cy="36513"/>
            </a:xfrm>
            <a:custGeom>
              <a:avLst/>
              <a:gdLst>
                <a:gd name="T0" fmla="*/ 0 w 50"/>
                <a:gd name="T1" fmla="*/ 0 h 23"/>
                <a:gd name="T2" fmla="*/ 2147483647 w 50"/>
                <a:gd name="T3" fmla="*/ 0 h 23"/>
                <a:gd name="T4" fmla="*/ 2147483647 w 50"/>
                <a:gd name="T5" fmla="*/ 2147483647 h 23"/>
                <a:gd name="T6" fmla="*/ 2147483647 w 50"/>
                <a:gd name="T7" fmla="*/ 2147483647 h 23"/>
                <a:gd name="T8" fmla="*/ 2147483647 w 50"/>
                <a:gd name="T9" fmla="*/ 2147483647 h 23"/>
                <a:gd name="T10" fmla="*/ 0 w 50"/>
                <a:gd name="T11" fmla="*/ 2147483647 h 23"/>
                <a:gd name="T12" fmla="*/ 0 w 5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23">
                  <a:moveTo>
                    <a:pt x="0" y="0"/>
                  </a:moveTo>
                  <a:lnTo>
                    <a:pt x="4" y="0"/>
                  </a:lnTo>
                  <a:lnTo>
                    <a:pt x="50" y="20"/>
                  </a:lnTo>
                  <a:lnTo>
                    <a:pt x="50" y="23"/>
                  </a:lnTo>
                  <a:lnTo>
                    <a:pt x="47" y="23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5" name="Freeform 94"/>
            <p:cNvSpPr>
              <a:spLocks/>
            </p:cNvSpPr>
            <p:nvPr/>
          </p:nvSpPr>
          <p:spPr bwMode="auto">
            <a:xfrm>
              <a:off x="5205413" y="1893888"/>
              <a:ext cx="28575" cy="15875"/>
            </a:xfrm>
            <a:custGeom>
              <a:avLst/>
              <a:gdLst>
                <a:gd name="T0" fmla="*/ 0 w 18"/>
                <a:gd name="T1" fmla="*/ 0 h 10"/>
                <a:gd name="T2" fmla="*/ 2147483647 w 18"/>
                <a:gd name="T3" fmla="*/ 0 h 10"/>
                <a:gd name="T4" fmla="*/ 2147483647 w 18"/>
                <a:gd name="T5" fmla="*/ 2147483647 h 10"/>
                <a:gd name="T6" fmla="*/ 2147483647 w 18"/>
                <a:gd name="T7" fmla="*/ 2147483647 h 10"/>
                <a:gd name="T8" fmla="*/ 2147483647 w 18"/>
                <a:gd name="T9" fmla="*/ 2147483647 h 10"/>
                <a:gd name="T10" fmla="*/ 0 w 18"/>
                <a:gd name="T11" fmla="*/ 2147483647 h 10"/>
                <a:gd name="T12" fmla="*/ 0 w 1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0">
                  <a:moveTo>
                    <a:pt x="0" y="0"/>
                  </a:moveTo>
                  <a:lnTo>
                    <a:pt x="3" y="0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6" name="Freeform 95"/>
            <p:cNvSpPr>
              <a:spLocks/>
            </p:cNvSpPr>
            <p:nvPr/>
          </p:nvSpPr>
          <p:spPr bwMode="auto">
            <a:xfrm>
              <a:off x="5286375" y="1927225"/>
              <a:ext cx="92075" cy="38100"/>
            </a:xfrm>
            <a:custGeom>
              <a:avLst/>
              <a:gdLst>
                <a:gd name="T0" fmla="*/ 0 w 58"/>
                <a:gd name="T1" fmla="*/ 0 h 24"/>
                <a:gd name="T2" fmla="*/ 2147483647 w 58"/>
                <a:gd name="T3" fmla="*/ 0 h 24"/>
                <a:gd name="T4" fmla="*/ 2147483647 w 58"/>
                <a:gd name="T5" fmla="*/ 2147483647 h 24"/>
                <a:gd name="T6" fmla="*/ 2147483647 w 58"/>
                <a:gd name="T7" fmla="*/ 2147483647 h 24"/>
                <a:gd name="T8" fmla="*/ 2147483647 w 58"/>
                <a:gd name="T9" fmla="*/ 2147483647 h 24"/>
                <a:gd name="T10" fmla="*/ 0 w 58"/>
                <a:gd name="T11" fmla="*/ 2147483647 h 24"/>
                <a:gd name="T12" fmla="*/ 0 w 5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24">
                  <a:moveTo>
                    <a:pt x="0" y="0"/>
                  </a:moveTo>
                  <a:lnTo>
                    <a:pt x="3" y="0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7" name="Freeform 96"/>
            <p:cNvSpPr>
              <a:spLocks/>
            </p:cNvSpPr>
            <p:nvPr/>
          </p:nvSpPr>
          <p:spPr bwMode="auto">
            <a:xfrm>
              <a:off x="5375275" y="1962150"/>
              <a:ext cx="44450" cy="22225"/>
            </a:xfrm>
            <a:custGeom>
              <a:avLst/>
              <a:gdLst>
                <a:gd name="T0" fmla="*/ 0 w 28"/>
                <a:gd name="T1" fmla="*/ 0 h 14"/>
                <a:gd name="T2" fmla="*/ 2147483647 w 28"/>
                <a:gd name="T3" fmla="*/ 0 h 14"/>
                <a:gd name="T4" fmla="*/ 2147483647 w 28"/>
                <a:gd name="T5" fmla="*/ 2147483647 h 14"/>
                <a:gd name="T6" fmla="*/ 2147483647 w 28"/>
                <a:gd name="T7" fmla="*/ 2147483647 h 14"/>
                <a:gd name="T8" fmla="*/ 2147483647 w 28"/>
                <a:gd name="T9" fmla="*/ 2147483647 h 14"/>
                <a:gd name="T10" fmla="*/ 0 w 28"/>
                <a:gd name="T11" fmla="*/ 2147483647 h 14"/>
                <a:gd name="T12" fmla="*/ 0 w 28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14">
                  <a:moveTo>
                    <a:pt x="0" y="0"/>
                  </a:moveTo>
                  <a:lnTo>
                    <a:pt x="2" y="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5" y="1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8" name="Freeform 97"/>
            <p:cNvSpPr>
              <a:spLocks/>
            </p:cNvSpPr>
            <p:nvPr/>
          </p:nvSpPr>
          <p:spPr bwMode="auto">
            <a:xfrm>
              <a:off x="5475288" y="2012950"/>
              <a:ext cx="28575" cy="15875"/>
            </a:xfrm>
            <a:custGeom>
              <a:avLst/>
              <a:gdLst>
                <a:gd name="T0" fmla="*/ 0 w 18"/>
                <a:gd name="T1" fmla="*/ 0 h 10"/>
                <a:gd name="T2" fmla="*/ 2147483647 w 18"/>
                <a:gd name="T3" fmla="*/ 0 h 10"/>
                <a:gd name="T4" fmla="*/ 2147483647 w 18"/>
                <a:gd name="T5" fmla="*/ 2147483647 h 10"/>
                <a:gd name="T6" fmla="*/ 2147483647 w 18"/>
                <a:gd name="T7" fmla="*/ 2147483647 h 10"/>
                <a:gd name="T8" fmla="*/ 2147483647 w 18"/>
                <a:gd name="T9" fmla="*/ 2147483647 h 10"/>
                <a:gd name="T10" fmla="*/ 0 w 18"/>
                <a:gd name="T11" fmla="*/ 2147483647 h 10"/>
                <a:gd name="T12" fmla="*/ 0 w 1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0">
                  <a:moveTo>
                    <a:pt x="0" y="0"/>
                  </a:moveTo>
                  <a:lnTo>
                    <a:pt x="2" y="0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79" name="Freeform 98"/>
            <p:cNvSpPr>
              <a:spLocks/>
            </p:cNvSpPr>
            <p:nvPr/>
          </p:nvSpPr>
          <p:spPr bwMode="auto">
            <a:xfrm>
              <a:off x="5557838" y="2055813"/>
              <a:ext cx="34925" cy="20638"/>
            </a:xfrm>
            <a:custGeom>
              <a:avLst/>
              <a:gdLst>
                <a:gd name="T0" fmla="*/ 0 w 22"/>
                <a:gd name="T1" fmla="*/ 0 h 13"/>
                <a:gd name="T2" fmla="*/ 2147483647 w 22"/>
                <a:gd name="T3" fmla="*/ 0 h 13"/>
                <a:gd name="T4" fmla="*/ 2147483647 w 22"/>
                <a:gd name="T5" fmla="*/ 2147483647 h 13"/>
                <a:gd name="T6" fmla="*/ 2147483647 w 22"/>
                <a:gd name="T7" fmla="*/ 2147483647 h 13"/>
                <a:gd name="T8" fmla="*/ 2147483647 w 22"/>
                <a:gd name="T9" fmla="*/ 2147483647 h 13"/>
                <a:gd name="T10" fmla="*/ 0 w 22"/>
                <a:gd name="T11" fmla="*/ 2147483647 h 13"/>
                <a:gd name="T12" fmla="*/ 0 w 22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3">
                  <a:moveTo>
                    <a:pt x="0" y="0"/>
                  </a:moveTo>
                  <a:lnTo>
                    <a:pt x="2" y="0"/>
                  </a:lnTo>
                  <a:lnTo>
                    <a:pt x="22" y="9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0" name="Freeform 99"/>
            <p:cNvSpPr>
              <a:spLocks/>
            </p:cNvSpPr>
            <p:nvPr/>
          </p:nvSpPr>
          <p:spPr bwMode="auto">
            <a:xfrm>
              <a:off x="5588000" y="2070100"/>
              <a:ext cx="103188" cy="50800"/>
            </a:xfrm>
            <a:custGeom>
              <a:avLst/>
              <a:gdLst>
                <a:gd name="T0" fmla="*/ 0 w 65"/>
                <a:gd name="T1" fmla="*/ 0 h 32"/>
                <a:gd name="T2" fmla="*/ 2147483647 w 65"/>
                <a:gd name="T3" fmla="*/ 0 h 32"/>
                <a:gd name="T4" fmla="*/ 2147483647 w 65"/>
                <a:gd name="T5" fmla="*/ 2147483647 h 32"/>
                <a:gd name="T6" fmla="*/ 2147483647 w 65"/>
                <a:gd name="T7" fmla="*/ 2147483647 h 32"/>
                <a:gd name="T8" fmla="*/ 2147483647 w 65"/>
                <a:gd name="T9" fmla="*/ 2147483647 h 32"/>
                <a:gd name="T10" fmla="*/ 0 w 65"/>
                <a:gd name="T11" fmla="*/ 2147483647 h 32"/>
                <a:gd name="T12" fmla="*/ 0 w 65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32">
                  <a:moveTo>
                    <a:pt x="0" y="0"/>
                  </a:moveTo>
                  <a:lnTo>
                    <a:pt x="3" y="0"/>
                  </a:lnTo>
                  <a:lnTo>
                    <a:pt x="65" y="30"/>
                  </a:lnTo>
                  <a:lnTo>
                    <a:pt x="65" y="32"/>
                  </a:lnTo>
                  <a:lnTo>
                    <a:pt x="63" y="3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1" name="Freeform 100"/>
            <p:cNvSpPr>
              <a:spLocks/>
            </p:cNvSpPr>
            <p:nvPr/>
          </p:nvSpPr>
          <p:spPr bwMode="auto">
            <a:xfrm>
              <a:off x="5746750" y="2144713"/>
              <a:ext cx="26988" cy="15875"/>
            </a:xfrm>
            <a:custGeom>
              <a:avLst/>
              <a:gdLst>
                <a:gd name="T0" fmla="*/ 0 w 17"/>
                <a:gd name="T1" fmla="*/ 0 h 10"/>
                <a:gd name="T2" fmla="*/ 2147483647 w 17"/>
                <a:gd name="T3" fmla="*/ 0 h 10"/>
                <a:gd name="T4" fmla="*/ 2147483647 w 17"/>
                <a:gd name="T5" fmla="*/ 2147483647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0 w 17"/>
                <a:gd name="T11" fmla="*/ 2147483647 h 10"/>
                <a:gd name="T12" fmla="*/ 0 w 1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1" y="0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2" name="Freeform 101"/>
            <p:cNvSpPr>
              <a:spLocks/>
            </p:cNvSpPr>
            <p:nvPr/>
          </p:nvSpPr>
          <p:spPr bwMode="auto">
            <a:xfrm>
              <a:off x="5827713" y="2184400"/>
              <a:ext cx="63500" cy="28575"/>
            </a:xfrm>
            <a:custGeom>
              <a:avLst/>
              <a:gdLst>
                <a:gd name="T0" fmla="*/ 0 w 40"/>
                <a:gd name="T1" fmla="*/ 0 h 18"/>
                <a:gd name="T2" fmla="*/ 2147483647 w 40"/>
                <a:gd name="T3" fmla="*/ 0 h 18"/>
                <a:gd name="T4" fmla="*/ 2147483647 w 40"/>
                <a:gd name="T5" fmla="*/ 2147483647 h 18"/>
                <a:gd name="T6" fmla="*/ 2147483647 w 40"/>
                <a:gd name="T7" fmla="*/ 2147483647 h 18"/>
                <a:gd name="T8" fmla="*/ 2147483647 w 40"/>
                <a:gd name="T9" fmla="*/ 2147483647 h 18"/>
                <a:gd name="T10" fmla="*/ 0 w 40"/>
                <a:gd name="T11" fmla="*/ 2147483647 h 18"/>
                <a:gd name="T12" fmla="*/ 0 w 40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0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3" name="Freeform 102"/>
            <p:cNvSpPr>
              <a:spLocks/>
            </p:cNvSpPr>
            <p:nvPr/>
          </p:nvSpPr>
          <p:spPr bwMode="auto">
            <a:xfrm>
              <a:off x="1858963" y="3379788"/>
              <a:ext cx="117475" cy="698500"/>
            </a:xfrm>
            <a:custGeom>
              <a:avLst/>
              <a:gdLst>
                <a:gd name="T0" fmla="*/ 2147483647 w 74"/>
                <a:gd name="T1" fmla="*/ 0 h 440"/>
                <a:gd name="T2" fmla="*/ 2147483647 w 74"/>
                <a:gd name="T3" fmla="*/ 0 h 440"/>
                <a:gd name="T4" fmla="*/ 2147483647 w 74"/>
                <a:gd name="T5" fmla="*/ 2147483647 h 440"/>
                <a:gd name="T6" fmla="*/ 2147483647 w 74"/>
                <a:gd name="T7" fmla="*/ 2147483647 h 440"/>
                <a:gd name="T8" fmla="*/ 0 w 74"/>
                <a:gd name="T9" fmla="*/ 2147483647 h 440"/>
                <a:gd name="T10" fmla="*/ 0 w 74"/>
                <a:gd name="T11" fmla="*/ 2147483647 h 440"/>
                <a:gd name="T12" fmla="*/ 2147483647 w 74"/>
                <a:gd name="T13" fmla="*/ 0 h 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440">
                  <a:moveTo>
                    <a:pt x="71" y="0"/>
                  </a:moveTo>
                  <a:lnTo>
                    <a:pt x="74" y="0"/>
                  </a:lnTo>
                  <a:lnTo>
                    <a:pt x="74" y="3"/>
                  </a:lnTo>
                  <a:lnTo>
                    <a:pt x="3" y="440"/>
                  </a:lnTo>
                  <a:lnTo>
                    <a:pt x="0" y="440"/>
                  </a:lnTo>
                  <a:lnTo>
                    <a:pt x="0" y="43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4" name="Freeform 103"/>
            <p:cNvSpPr>
              <a:spLocks/>
            </p:cNvSpPr>
            <p:nvPr/>
          </p:nvSpPr>
          <p:spPr bwMode="auto">
            <a:xfrm>
              <a:off x="1971675" y="3130550"/>
              <a:ext cx="52388" cy="254000"/>
            </a:xfrm>
            <a:custGeom>
              <a:avLst/>
              <a:gdLst>
                <a:gd name="T0" fmla="*/ 2147483647 w 33"/>
                <a:gd name="T1" fmla="*/ 0 h 160"/>
                <a:gd name="T2" fmla="*/ 2147483647 w 33"/>
                <a:gd name="T3" fmla="*/ 0 h 160"/>
                <a:gd name="T4" fmla="*/ 2147483647 w 33"/>
                <a:gd name="T5" fmla="*/ 2147483647 h 160"/>
                <a:gd name="T6" fmla="*/ 2147483647 w 33"/>
                <a:gd name="T7" fmla="*/ 2147483647 h 160"/>
                <a:gd name="T8" fmla="*/ 0 w 33"/>
                <a:gd name="T9" fmla="*/ 2147483647 h 160"/>
                <a:gd name="T10" fmla="*/ 0 w 33"/>
                <a:gd name="T11" fmla="*/ 2147483647 h 160"/>
                <a:gd name="T12" fmla="*/ 2147483647 w 3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160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3" y="160"/>
                  </a:lnTo>
                  <a:lnTo>
                    <a:pt x="0" y="160"/>
                  </a:lnTo>
                  <a:lnTo>
                    <a:pt x="0" y="15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5" name="Freeform 104"/>
            <p:cNvSpPr>
              <a:spLocks/>
            </p:cNvSpPr>
            <p:nvPr/>
          </p:nvSpPr>
          <p:spPr bwMode="auto">
            <a:xfrm>
              <a:off x="2020888" y="2720975"/>
              <a:ext cx="90488" cy="412750"/>
            </a:xfrm>
            <a:custGeom>
              <a:avLst/>
              <a:gdLst>
                <a:gd name="T0" fmla="*/ 2147483647 w 57"/>
                <a:gd name="T1" fmla="*/ 0 h 260"/>
                <a:gd name="T2" fmla="*/ 2147483647 w 57"/>
                <a:gd name="T3" fmla="*/ 0 h 260"/>
                <a:gd name="T4" fmla="*/ 2147483647 w 57"/>
                <a:gd name="T5" fmla="*/ 2147483647 h 260"/>
                <a:gd name="T6" fmla="*/ 2147483647 w 57"/>
                <a:gd name="T7" fmla="*/ 2147483647 h 260"/>
                <a:gd name="T8" fmla="*/ 0 w 57"/>
                <a:gd name="T9" fmla="*/ 2147483647 h 260"/>
                <a:gd name="T10" fmla="*/ 0 w 57"/>
                <a:gd name="T11" fmla="*/ 2147483647 h 260"/>
                <a:gd name="T12" fmla="*/ 2147483647 w 57"/>
                <a:gd name="T13" fmla="*/ 0 h 2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260">
                  <a:moveTo>
                    <a:pt x="55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2" y="260"/>
                  </a:lnTo>
                  <a:lnTo>
                    <a:pt x="0" y="260"/>
                  </a:lnTo>
                  <a:lnTo>
                    <a:pt x="0" y="25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6" name="Freeform 105"/>
            <p:cNvSpPr>
              <a:spLocks/>
            </p:cNvSpPr>
            <p:nvPr/>
          </p:nvSpPr>
          <p:spPr bwMode="auto">
            <a:xfrm>
              <a:off x="2108200" y="2403475"/>
              <a:ext cx="80963" cy="320675"/>
            </a:xfrm>
            <a:custGeom>
              <a:avLst/>
              <a:gdLst>
                <a:gd name="T0" fmla="*/ 2147483647 w 51"/>
                <a:gd name="T1" fmla="*/ 0 h 202"/>
                <a:gd name="T2" fmla="*/ 2147483647 w 51"/>
                <a:gd name="T3" fmla="*/ 0 h 202"/>
                <a:gd name="T4" fmla="*/ 2147483647 w 51"/>
                <a:gd name="T5" fmla="*/ 2147483647 h 202"/>
                <a:gd name="T6" fmla="*/ 2147483647 w 51"/>
                <a:gd name="T7" fmla="*/ 2147483647 h 202"/>
                <a:gd name="T8" fmla="*/ 0 w 51"/>
                <a:gd name="T9" fmla="*/ 2147483647 h 202"/>
                <a:gd name="T10" fmla="*/ 0 w 51"/>
                <a:gd name="T11" fmla="*/ 2147483647 h 202"/>
                <a:gd name="T12" fmla="*/ 2147483647 w 51"/>
                <a:gd name="T13" fmla="*/ 0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202">
                  <a:moveTo>
                    <a:pt x="49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2" y="202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7" name="Freeform 106"/>
            <p:cNvSpPr>
              <a:spLocks/>
            </p:cNvSpPr>
            <p:nvPr/>
          </p:nvSpPr>
          <p:spPr bwMode="auto">
            <a:xfrm>
              <a:off x="2185988" y="1860550"/>
              <a:ext cx="168275" cy="546100"/>
            </a:xfrm>
            <a:custGeom>
              <a:avLst/>
              <a:gdLst>
                <a:gd name="T0" fmla="*/ 2147483647 w 106"/>
                <a:gd name="T1" fmla="*/ 0 h 344"/>
                <a:gd name="T2" fmla="*/ 2147483647 w 106"/>
                <a:gd name="T3" fmla="*/ 0 h 344"/>
                <a:gd name="T4" fmla="*/ 2147483647 w 106"/>
                <a:gd name="T5" fmla="*/ 2147483647 h 344"/>
                <a:gd name="T6" fmla="*/ 2147483647 w 106"/>
                <a:gd name="T7" fmla="*/ 2147483647 h 344"/>
                <a:gd name="T8" fmla="*/ 0 w 106"/>
                <a:gd name="T9" fmla="*/ 2147483647 h 344"/>
                <a:gd name="T10" fmla="*/ 0 w 106"/>
                <a:gd name="T11" fmla="*/ 2147483647 h 344"/>
                <a:gd name="T12" fmla="*/ 2147483647 w 106"/>
                <a:gd name="T13" fmla="*/ 0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344">
                  <a:moveTo>
                    <a:pt x="104" y="0"/>
                  </a:moveTo>
                  <a:lnTo>
                    <a:pt x="106" y="0"/>
                  </a:lnTo>
                  <a:lnTo>
                    <a:pt x="106" y="2"/>
                  </a:lnTo>
                  <a:lnTo>
                    <a:pt x="2" y="344"/>
                  </a:lnTo>
                  <a:lnTo>
                    <a:pt x="0" y="344"/>
                  </a:lnTo>
                  <a:lnTo>
                    <a:pt x="0" y="34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8" name="Freeform 107"/>
            <p:cNvSpPr>
              <a:spLocks/>
            </p:cNvSpPr>
            <p:nvPr/>
          </p:nvSpPr>
          <p:spPr bwMode="auto">
            <a:xfrm>
              <a:off x="2351088" y="1522413"/>
              <a:ext cx="138113" cy="341313"/>
            </a:xfrm>
            <a:custGeom>
              <a:avLst/>
              <a:gdLst>
                <a:gd name="T0" fmla="*/ 2147483647 w 87"/>
                <a:gd name="T1" fmla="*/ 0 h 215"/>
                <a:gd name="T2" fmla="*/ 2147483647 w 87"/>
                <a:gd name="T3" fmla="*/ 0 h 215"/>
                <a:gd name="T4" fmla="*/ 2147483647 w 87"/>
                <a:gd name="T5" fmla="*/ 2147483647 h 215"/>
                <a:gd name="T6" fmla="*/ 2147483647 w 87"/>
                <a:gd name="T7" fmla="*/ 2147483647 h 215"/>
                <a:gd name="T8" fmla="*/ 0 w 87"/>
                <a:gd name="T9" fmla="*/ 2147483647 h 215"/>
                <a:gd name="T10" fmla="*/ 0 w 87"/>
                <a:gd name="T11" fmla="*/ 2147483647 h 215"/>
                <a:gd name="T12" fmla="*/ 2147483647 w 87"/>
                <a:gd name="T13" fmla="*/ 0 h 2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215">
                  <a:moveTo>
                    <a:pt x="85" y="0"/>
                  </a:moveTo>
                  <a:lnTo>
                    <a:pt x="87" y="0"/>
                  </a:lnTo>
                  <a:lnTo>
                    <a:pt x="87" y="4"/>
                  </a:lnTo>
                  <a:lnTo>
                    <a:pt x="2" y="215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89" name="Freeform 108"/>
            <p:cNvSpPr>
              <a:spLocks/>
            </p:cNvSpPr>
            <p:nvPr/>
          </p:nvSpPr>
          <p:spPr bwMode="auto">
            <a:xfrm>
              <a:off x="2486025" y="1150938"/>
              <a:ext cx="215900" cy="377825"/>
            </a:xfrm>
            <a:custGeom>
              <a:avLst/>
              <a:gdLst>
                <a:gd name="T0" fmla="*/ 2147483647 w 136"/>
                <a:gd name="T1" fmla="*/ 0 h 238"/>
                <a:gd name="T2" fmla="*/ 2147483647 w 136"/>
                <a:gd name="T3" fmla="*/ 0 h 238"/>
                <a:gd name="T4" fmla="*/ 2147483647 w 136"/>
                <a:gd name="T5" fmla="*/ 2147483647 h 238"/>
                <a:gd name="T6" fmla="*/ 2147483647 w 136"/>
                <a:gd name="T7" fmla="*/ 2147483647 h 238"/>
                <a:gd name="T8" fmla="*/ 0 w 136"/>
                <a:gd name="T9" fmla="*/ 2147483647 h 238"/>
                <a:gd name="T10" fmla="*/ 0 w 136"/>
                <a:gd name="T11" fmla="*/ 2147483647 h 238"/>
                <a:gd name="T12" fmla="*/ 2147483647 w 136"/>
                <a:gd name="T13" fmla="*/ 0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238">
                  <a:moveTo>
                    <a:pt x="134" y="0"/>
                  </a:moveTo>
                  <a:lnTo>
                    <a:pt x="136" y="0"/>
                  </a:lnTo>
                  <a:lnTo>
                    <a:pt x="136" y="3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0" name="Freeform 109"/>
            <p:cNvSpPr>
              <a:spLocks/>
            </p:cNvSpPr>
            <p:nvPr/>
          </p:nvSpPr>
          <p:spPr bwMode="auto">
            <a:xfrm>
              <a:off x="2698750" y="969963"/>
              <a:ext cx="168275" cy="185738"/>
            </a:xfrm>
            <a:custGeom>
              <a:avLst/>
              <a:gdLst>
                <a:gd name="T0" fmla="*/ 2147483647 w 106"/>
                <a:gd name="T1" fmla="*/ 0 h 117"/>
                <a:gd name="T2" fmla="*/ 2147483647 w 106"/>
                <a:gd name="T3" fmla="*/ 0 h 117"/>
                <a:gd name="T4" fmla="*/ 2147483647 w 106"/>
                <a:gd name="T5" fmla="*/ 2147483647 h 117"/>
                <a:gd name="T6" fmla="*/ 2147483647 w 106"/>
                <a:gd name="T7" fmla="*/ 2147483647 h 117"/>
                <a:gd name="T8" fmla="*/ 0 w 106"/>
                <a:gd name="T9" fmla="*/ 2147483647 h 117"/>
                <a:gd name="T10" fmla="*/ 0 w 106"/>
                <a:gd name="T11" fmla="*/ 2147483647 h 117"/>
                <a:gd name="T12" fmla="*/ 2147483647 w 106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117">
                  <a:moveTo>
                    <a:pt x="102" y="0"/>
                  </a:moveTo>
                  <a:lnTo>
                    <a:pt x="106" y="0"/>
                  </a:lnTo>
                  <a:lnTo>
                    <a:pt x="106" y="3"/>
                  </a:lnTo>
                  <a:lnTo>
                    <a:pt x="2" y="117"/>
                  </a:lnTo>
                  <a:lnTo>
                    <a:pt x="0" y="117"/>
                  </a:lnTo>
                  <a:lnTo>
                    <a:pt x="0" y="11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1" name="Freeform 110"/>
            <p:cNvSpPr>
              <a:spLocks/>
            </p:cNvSpPr>
            <p:nvPr/>
          </p:nvSpPr>
          <p:spPr bwMode="auto">
            <a:xfrm>
              <a:off x="2860675" y="874713"/>
              <a:ext cx="139700" cy="100013"/>
            </a:xfrm>
            <a:custGeom>
              <a:avLst/>
              <a:gdLst>
                <a:gd name="T0" fmla="*/ 2147483647 w 88"/>
                <a:gd name="T1" fmla="*/ 0 h 63"/>
                <a:gd name="T2" fmla="*/ 2147483647 w 88"/>
                <a:gd name="T3" fmla="*/ 0 h 63"/>
                <a:gd name="T4" fmla="*/ 2147483647 w 88"/>
                <a:gd name="T5" fmla="*/ 2147483647 h 63"/>
                <a:gd name="T6" fmla="*/ 2147483647 w 88"/>
                <a:gd name="T7" fmla="*/ 2147483647 h 63"/>
                <a:gd name="T8" fmla="*/ 0 w 88"/>
                <a:gd name="T9" fmla="*/ 2147483647 h 63"/>
                <a:gd name="T10" fmla="*/ 0 w 88"/>
                <a:gd name="T11" fmla="*/ 2147483647 h 63"/>
                <a:gd name="T12" fmla="*/ 2147483647 w 88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63">
                  <a:moveTo>
                    <a:pt x="86" y="0"/>
                  </a:moveTo>
                  <a:lnTo>
                    <a:pt x="88" y="0"/>
                  </a:lnTo>
                  <a:lnTo>
                    <a:pt x="88" y="2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2" name="Freeform 111"/>
            <p:cNvSpPr>
              <a:spLocks/>
            </p:cNvSpPr>
            <p:nvPr/>
          </p:nvSpPr>
          <p:spPr bwMode="auto">
            <a:xfrm>
              <a:off x="2997200" y="801688"/>
              <a:ext cx="217488" cy="76200"/>
            </a:xfrm>
            <a:custGeom>
              <a:avLst/>
              <a:gdLst>
                <a:gd name="T0" fmla="*/ 2147483647 w 137"/>
                <a:gd name="T1" fmla="*/ 0 h 48"/>
                <a:gd name="T2" fmla="*/ 2147483647 w 137"/>
                <a:gd name="T3" fmla="*/ 0 h 48"/>
                <a:gd name="T4" fmla="*/ 2147483647 w 137"/>
                <a:gd name="T5" fmla="*/ 2147483647 h 48"/>
                <a:gd name="T6" fmla="*/ 2147483647 w 137"/>
                <a:gd name="T7" fmla="*/ 2147483647 h 48"/>
                <a:gd name="T8" fmla="*/ 0 w 137"/>
                <a:gd name="T9" fmla="*/ 2147483647 h 48"/>
                <a:gd name="T10" fmla="*/ 0 w 137"/>
                <a:gd name="T11" fmla="*/ 2147483647 h 48"/>
                <a:gd name="T12" fmla="*/ 2147483647 w 137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48">
                  <a:moveTo>
                    <a:pt x="134" y="0"/>
                  </a:moveTo>
                  <a:lnTo>
                    <a:pt x="137" y="0"/>
                  </a:lnTo>
                  <a:lnTo>
                    <a:pt x="137" y="3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3" name="Freeform 112"/>
            <p:cNvSpPr>
              <a:spLocks/>
            </p:cNvSpPr>
            <p:nvPr/>
          </p:nvSpPr>
          <p:spPr bwMode="auto">
            <a:xfrm>
              <a:off x="3209925" y="790575"/>
              <a:ext cx="169863" cy="15875"/>
            </a:xfrm>
            <a:custGeom>
              <a:avLst/>
              <a:gdLst>
                <a:gd name="T0" fmla="*/ 2147483647 w 107"/>
                <a:gd name="T1" fmla="*/ 0 h 10"/>
                <a:gd name="T2" fmla="*/ 2147483647 w 107"/>
                <a:gd name="T3" fmla="*/ 0 h 10"/>
                <a:gd name="T4" fmla="*/ 2147483647 w 107"/>
                <a:gd name="T5" fmla="*/ 2147483647 h 10"/>
                <a:gd name="T6" fmla="*/ 2147483647 w 107"/>
                <a:gd name="T7" fmla="*/ 2147483647 h 10"/>
                <a:gd name="T8" fmla="*/ 0 w 107"/>
                <a:gd name="T9" fmla="*/ 2147483647 h 10"/>
                <a:gd name="T10" fmla="*/ 0 w 107"/>
                <a:gd name="T11" fmla="*/ 2147483647 h 10"/>
                <a:gd name="T12" fmla="*/ 2147483647 w 10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10">
                  <a:moveTo>
                    <a:pt x="104" y="0"/>
                  </a:moveTo>
                  <a:lnTo>
                    <a:pt x="107" y="0"/>
                  </a:lnTo>
                  <a:lnTo>
                    <a:pt x="107" y="4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4" name="Freeform 113"/>
            <p:cNvSpPr>
              <a:spLocks/>
            </p:cNvSpPr>
            <p:nvPr/>
          </p:nvSpPr>
          <p:spPr bwMode="auto">
            <a:xfrm>
              <a:off x="3375025" y="790575"/>
              <a:ext cx="168275" cy="28575"/>
            </a:xfrm>
            <a:custGeom>
              <a:avLst/>
              <a:gdLst>
                <a:gd name="T0" fmla="*/ 0 w 106"/>
                <a:gd name="T1" fmla="*/ 0 h 18"/>
                <a:gd name="T2" fmla="*/ 2147483647 w 106"/>
                <a:gd name="T3" fmla="*/ 0 h 18"/>
                <a:gd name="T4" fmla="*/ 2147483647 w 106"/>
                <a:gd name="T5" fmla="*/ 2147483647 h 18"/>
                <a:gd name="T6" fmla="*/ 2147483647 w 106"/>
                <a:gd name="T7" fmla="*/ 2147483647 h 18"/>
                <a:gd name="T8" fmla="*/ 2147483647 w 106"/>
                <a:gd name="T9" fmla="*/ 2147483647 h 18"/>
                <a:gd name="T10" fmla="*/ 0 w 106"/>
                <a:gd name="T11" fmla="*/ 2147483647 h 18"/>
                <a:gd name="T12" fmla="*/ 0 w 106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18">
                  <a:moveTo>
                    <a:pt x="0" y="0"/>
                  </a:moveTo>
                  <a:lnTo>
                    <a:pt x="3" y="0"/>
                  </a:lnTo>
                  <a:lnTo>
                    <a:pt x="106" y="14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5" name="Freeform 114"/>
            <p:cNvSpPr>
              <a:spLocks/>
            </p:cNvSpPr>
            <p:nvPr/>
          </p:nvSpPr>
          <p:spPr bwMode="auto">
            <a:xfrm>
              <a:off x="3540125" y="812800"/>
              <a:ext cx="138113" cy="41275"/>
            </a:xfrm>
            <a:custGeom>
              <a:avLst/>
              <a:gdLst>
                <a:gd name="T0" fmla="*/ 0 w 87"/>
                <a:gd name="T1" fmla="*/ 0 h 26"/>
                <a:gd name="T2" fmla="*/ 2147483647 w 87"/>
                <a:gd name="T3" fmla="*/ 0 h 26"/>
                <a:gd name="T4" fmla="*/ 2147483647 w 87"/>
                <a:gd name="T5" fmla="*/ 2147483647 h 26"/>
                <a:gd name="T6" fmla="*/ 2147483647 w 87"/>
                <a:gd name="T7" fmla="*/ 2147483647 h 26"/>
                <a:gd name="T8" fmla="*/ 2147483647 w 87"/>
                <a:gd name="T9" fmla="*/ 2147483647 h 26"/>
                <a:gd name="T10" fmla="*/ 0 w 87"/>
                <a:gd name="T11" fmla="*/ 2147483647 h 26"/>
                <a:gd name="T12" fmla="*/ 0 w 87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26">
                  <a:moveTo>
                    <a:pt x="0" y="0"/>
                  </a:moveTo>
                  <a:lnTo>
                    <a:pt x="2" y="0"/>
                  </a:lnTo>
                  <a:lnTo>
                    <a:pt x="87" y="24"/>
                  </a:lnTo>
                  <a:lnTo>
                    <a:pt x="87" y="26"/>
                  </a:lnTo>
                  <a:lnTo>
                    <a:pt x="85" y="2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6" name="Freeform 115"/>
            <p:cNvSpPr>
              <a:spLocks/>
            </p:cNvSpPr>
            <p:nvPr/>
          </p:nvSpPr>
          <p:spPr bwMode="auto">
            <a:xfrm>
              <a:off x="3675063" y="850900"/>
              <a:ext cx="214313" cy="84138"/>
            </a:xfrm>
            <a:custGeom>
              <a:avLst/>
              <a:gdLst>
                <a:gd name="T0" fmla="*/ 0 w 135"/>
                <a:gd name="T1" fmla="*/ 0 h 53"/>
                <a:gd name="T2" fmla="*/ 2147483647 w 135"/>
                <a:gd name="T3" fmla="*/ 0 h 53"/>
                <a:gd name="T4" fmla="*/ 2147483647 w 135"/>
                <a:gd name="T5" fmla="*/ 2147483647 h 53"/>
                <a:gd name="T6" fmla="*/ 2147483647 w 135"/>
                <a:gd name="T7" fmla="*/ 2147483647 h 53"/>
                <a:gd name="T8" fmla="*/ 2147483647 w 135"/>
                <a:gd name="T9" fmla="*/ 2147483647 h 53"/>
                <a:gd name="T10" fmla="*/ 0 w 135"/>
                <a:gd name="T11" fmla="*/ 2147483647 h 53"/>
                <a:gd name="T12" fmla="*/ 0 w 135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53">
                  <a:moveTo>
                    <a:pt x="0" y="0"/>
                  </a:moveTo>
                  <a:lnTo>
                    <a:pt x="2" y="0"/>
                  </a:lnTo>
                  <a:lnTo>
                    <a:pt x="135" y="51"/>
                  </a:lnTo>
                  <a:lnTo>
                    <a:pt x="135" y="53"/>
                  </a:lnTo>
                  <a:lnTo>
                    <a:pt x="133" y="5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7" name="Line 116"/>
            <p:cNvSpPr>
              <a:spLocks noChangeShapeType="1"/>
            </p:cNvSpPr>
            <p:nvPr/>
          </p:nvSpPr>
          <p:spPr bwMode="auto">
            <a:xfrm>
              <a:off x="1163638" y="4578350"/>
              <a:ext cx="51022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8" name="Freeform 117"/>
            <p:cNvSpPr>
              <a:spLocks/>
            </p:cNvSpPr>
            <p:nvPr/>
          </p:nvSpPr>
          <p:spPr bwMode="auto">
            <a:xfrm>
              <a:off x="3886200" y="931863"/>
              <a:ext cx="168275" cy="82550"/>
            </a:xfrm>
            <a:custGeom>
              <a:avLst/>
              <a:gdLst>
                <a:gd name="T0" fmla="*/ 0 w 106"/>
                <a:gd name="T1" fmla="*/ 0 h 52"/>
                <a:gd name="T2" fmla="*/ 2147483647 w 106"/>
                <a:gd name="T3" fmla="*/ 0 h 52"/>
                <a:gd name="T4" fmla="*/ 2147483647 w 106"/>
                <a:gd name="T5" fmla="*/ 2147483647 h 52"/>
                <a:gd name="T6" fmla="*/ 2147483647 w 106"/>
                <a:gd name="T7" fmla="*/ 2147483647 h 52"/>
                <a:gd name="T8" fmla="*/ 2147483647 w 106"/>
                <a:gd name="T9" fmla="*/ 2147483647 h 52"/>
                <a:gd name="T10" fmla="*/ 0 w 106"/>
                <a:gd name="T11" fmla="*/ 2147483647 h 52"/>
                <a:gd name="T12" fmla="*/ 0 w 106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52">
                  <a:moveTo>
                    <a:pt x="0" y="0"/>
                  </a:moveTo>
                  <a:lnTo>
                    <a:pt x="2" y="0"/>
                  </a:lnTo>
                  <a:lnTo>
                    <a:pt x="106" y="48"/>
                  </a:lnTo>
                  <a:lnTo>
                    <a:pt x="106" y="52"/>
                  </a:lnTo>
                  <a:lnTo>
                    <a:pt x="103" y="5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99" name="Freeform 132"/>
            <p:cNvSpPr>
              <a:spLocks/>
            </p:cNvSpPr>
            <p:nvPr/>
          </p:nvSpPr>
          <p:spPr bwMode="auto">
            <a:xfrm>
              <a:off x="4049713" y="1008063"/>
              <a:ext cx="139700" cy="76200"/>
            </a:xfrm>
            <a:custGeom>
              <a:avLst/>
              <a:gdLst>
                <a:gd name="T0" fmla="*/ 0 w 88"/>
                <a:gd name="T1" fmla="*/ 0 h 48"/>
                <a:gd name="T2" fmla="*/ 2147483647 w 88"/>
                <a:gd name="T3" fmla="*/ 0 h 48"/>
                <a:gd name="T4" fmla="*/ 2147483647 w 88"/>
                <a:gd name="T5" fmla="*/ 2147483647 h 48"/>
                <a:gd name="T6" fmla="*/ 2147483647 w 88"/>
                <a:gd name="T7" fmla="*/ 2147483647 h 48"/>
                <a:gd name="T8" fmla="*/ 2147483647 w 88"/>
                <a:gd name="T9" fmla="*/ 2147483647 h 48"/>
                <a:gd name="T10" fmla="*/ 0 w 88"/>
                <a:gd name="T11" fmla="*/ 2147483647 h 48"/>
                <a:gd name="T12" fmla="*/ 0 w 88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48">
                  <a:moveTo>
                    <a:pt x="0" y="0"/>
                  </a:moveTo>
                  <a:lnTo>
                    <a:pt x="3" y="0"/>
                  </a:lnTo>
                  <a:lnTo>
                    <a:pt x="88" y="45"/>
                  </a:lnTo>
                  <a:lnTo>
                    <a:pt x="88" y="48"/>
                  </a:lnTo>
                  <a:lnTo>
                    <a:pt x="85" y="4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0" name="Line 133"/>
            <p:cNvSpPr>
              <a:spLocks noChangeShapeType="1"/>
            </p:cNvSpPr>
            <p:nvPr/>
          </p:nvSpPr>
          <p:spPr bwMode="auto">
            <a:xfrm flipV="1">
              <a:off x="11890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1" name="Line 134"/>
            <p:cNvSpPr>
              <a:spLocks noChangeShapeType="1"/>
            </p:cNvSpPr>
            <p:nvPr/>
          </p:nvSpPr>
          <p:spPr bwMode="auto">
            <a:xfrm flipV="1">
              <a:off x="12541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2" name="Freeform 135"/>
            <p:cNvSpPr>
              <a:spLocks/>
            </p:cNvSpPr>
            <p:nvPr/>
          </p:nvSpPr>
          <p:spPr bwMode="auto">
            <a:xfrm>
              <a:off x="4184650" y="1079500"/>
              <a:ext cx="217488" cy="127000"/>
            </a:xfrm>
            <a:custGeom>
              <a:avLst/>
              <a:gdLst>
                <a:gd name="T0" fmla="*/ 0 w 137"/>
                <a:gd name="T1" fmla="*/ 0 h 80"/>
                <a:gd name="T2" fmla="*/ 2147483647 w 137"/>
                <a:gd name="T3" fmla="*/ 0 h 80"/>
                <a:gd name="T4" fmla="*/ 2147483647 w 137"/>
                <a:gd name="T5" fmla="*/ 2147483647 h 80"/>
                <a:gd name="T6" fmla="*/ 2147483647 w 137"/>
                <a:gd name="T7" fmla="*/ 2147483647 h 80"/>
                <a:gd name="T8" fmla="*/ 2147483647 w 137"/>
                <a:gd name="T9" fmla="*/ 2147483647 h 80"/>
                <a:gd name="T10" fmla="*/ 0 w 137"/>
                <a:gd name="T11" fmla="*/ 2147483647 h 80"/>
                <a:gd name="T12" fmla="*/ 0 w 137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80">
                  <a:moveTo>
                    <a:pt x="0" y="0"/>
                  </a:moveTo>
                  <a:lnTo>
                    <a:pt x="3" y="0"/>
                  </a:lnTo>
                  <a:lnTo>
                    <a:pt x="137" y="77"/>
                  </a:lnTo>
                  <a:lnTo>
                    <a:pt x="137" y="80"/>
                  </a:lnTo>
                  <a:lnTo>
                    <a:pt x="134" y="8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3" name="Line 136"/>
            <p:cNvSpPr>
              <a:spLocks noChangeShapeType="1"/>
            </p:cNvSpPr>
            <p:nvPr/>
          </p:nvSpPr>
          <p:spPr bwMode="auto">
            <a:xfrm flipV="1">
              <a:off x="1323975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4" name="Freeform 137"/>
            <p:cNvSpPr>
              <a:spLocks/>
            </p:cNvSpPr>
            <p:nvPr/>
          </p:nvSpPr>
          <p:spPr bwMode="auto">
            <a:xfrm>
              <a:off x="4397375" y="1201738"/>
              <a:ext cx="169863" cy="109538"/>
            </a:xfrm>
            <a:custGeom>
              <a:avLst/>
              <a:gdLst>
                <a:gd name="T0" fmla="*/ 0 w 107"/>
                <a:gd name="T1" fmla="*/ 0 h 69"/>
                <a:gd name="T2" fmla="*/ 2147483647 w 107"/>
                <a:gd name="T3" fmla="*/ 0 h 69"/>
                <a:gd name="T4" fmla="*/ 2147483647 w 107"/>
                <a:gd name="T5" fmla="*/ 2147483647 h 69"/>
                <a:gd name="T6" fmla="*/ 2147483647 w 107"/>
                <a:gd name="T7" fmla="*/ 2147483647 h 69"/>
                <a:gd name="T8" fmla="*/ 2147483647 w 107"/>
                <a:gd name="T9" fmla="*/ 2147483647 h 69"/>
                <a:gd name="T10" fmla="*/ 0 w 107"/>
                <a:gd name="T11" fmla="*/ 2147483647 h 69"/>
                <a:gd name="T12" fmla="*/ 0 w 107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69">
                  <a:moveTo>
                    <a:pt x="0" y="0"/>
                  </a:moveTo>
                  <a:lnTo>
                    <a:pt x="3" y="0"/>
                  </a:lnTo>
                  <a:lnTo>
                    <a:pt x="107" y="66"/>
                  </a:lnTo>
                  <a:lnTo>
                    <a:pt x="107" y="69"/>
                  </a:lnTo>
                  <a:lnTo>
                    <a:pt x="105" y="6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5" name="Freeform 138"/>
            <p:cNvSpPr>
              <a:spLocks/>
            </p:cNvSpPr>
            <p:nvPr/>
          </p:nvSpPr>
          <p:spPr bwMode="auto">
            <a:xfrm>
              <a:off x="1163638" y="4629150"/>
              <a:ext cx="41275" cy="112713"/>
            </a:xfrm>
            <a:custGeom>
              <a:avLst/>
              <a:gdLst>
                <a:gd name="T0" fmla="*/ 2147483647 w 26"/>
                <a:gd name="T1" fmla="*/ 0 h 71"/>
                <a:gd name="T2" fmla="*/ 2147483647 w 26"/>
                <a:gd name="T3" fmla="*/ 0 h 71"/>
                <a:gd name="T4" fmla="*/ 2147483647 w 26"/>
                <a:gd name="T5" fmla="*/ 2147483647 h 71"/>
                <a:gd name="T6" fmla="*/ 2147483647 w 26"/>
                <a:gd name="T7" fmla="*/ 2147483647 h 71"/>
                <a:gd name="T8" fmla="*/ 2147483647 w 26"/>
                <a:gd name="T9" fmla="*/ 2147483647 h 71"/>
                <a:gd name="T10" fmla="*/ 2147483647 w 26"/>
                <a:gd name="T11" fmla="*/ 2147483647 h 71"/>
                <a:gd name="T12" fmla="*/ 2147483647 w 26"/>
                <a:gd name="T13" fmla="*/ 2147483647 h 71"/>
                <a:gd name="T14" fmla="*/ 2147483647 w 26"/>
                <a:gd name="T15" fmla="*/ 2147483647 h 71"/>
                <a:gd name="T16" fmla="*/ 0 w 26"/>
                <a:gd name="T17" fmla="*/ 2147483647 h 71"/>
                <a:gd name="T18" fmla="*/ 0 w 26"/>
                <a:gd name="T19" fmla="*/ 2147483647 h 71"/>
                <a:gd name="T20" fmla="*/ 2147483647 w 26"/>
                <a:gd name="T21" fmla="*/ 2147483647 h 71"/>
                <a:gd name="T22" fmla="*/ 2147483647 w 26"/>
                <a:gd name="T23" fmla="*/ 2147483647 h 71"/>
                <a:gd name="T24" fmla="*/ 2147483647 w 26"/>
                <a:gd name="T25" fmla="*/ 2147483647 h 71"/>
                <a:gd name="T26" fmla="*/ 2147483647 w 26"/>
                <a:gd name="T27" fmla="*/ 0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1">
                  <a:moveTo>
                    <a:pt x="21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7" y="71"/>
                  </a:lnTo>
                  <a:lnTo>
                    <a:pt x="17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2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3" y="10"/>
                  </a:lnTo>
                  <a:lnTo>
                    <a:pt x="17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6" name="Freeform 139"/>
            <p:cNvSpPr>
              <a:spLocks noEditPoints="1"/>
            </p:cNvSpPr>
            <p:nvPr/>
          </p:nvSpPr>
          <p:spPr bwMode="auto">
            <a:xfrm>
              <a:off x="1241425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2147483647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20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1" y="22"/>
                  </a:lnTo>
                  <a:lnTo>
                    <a:pt x="9" y="36"/>
                  </a:lnTo>
                  <a:lnTo>
                    <a:pt x="11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20" y="63"/>
                  </a:lnTo>
                  <a:lnTo>
                    <a:pt x="24" y="65"/>
                  </a:lnTo>
                  <a:lnTo>
                    <a:pt x="28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5" y="13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5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5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1"/>
                  </a:lnTo>
                  <a:lnTo>
                    <a:pt x="11" y="69"/>
                  </a:lnTo>
                  <a:lnTo>
                    <a:pt x="7" y="66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7" name="Freeform 140"/>
            <p:cNvSpPr>
              <a:spLocks noEditPoints="1"/>
            </p:cNvSpPr>
            <p:nvPr/>
          </p:nvSpPr>
          <p:spPr bwMode="auto">
            <a:xfrm>
              <a:off x="1330325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20" y="9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20" y="63"/>
                  </a:lnTo>
                  <a:lnTo>
                    <a:pt x="23" y="65"/>
                  </a:lnTo>
                  <a:lnTo>
                    <a:pt x="26" y="63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7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26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5" y="19"/>
                  </a:lnTo>
                  <a:lnTo>
                    <a:pt x="46" y="25"/>
                  </a:lnTo>
                  <a:lnTo>
                    <a:pt x="46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39" y="66"/>
                  </a:lnTo>
                  <a:lnTo>
                    <a:pt x="37" y="69"/>
                  </a:lnTo>
                  <a:lnTo>
                    <a:pt x="32" y="71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8" name="Freeform 141"/>
            <p:cNvSpPr>
              <a:spLocks noEditPoints="1"/>
            </p:cNvSpPr>
            <p:nvPr/>
          </p:nvSpPr>
          <p:spPr bwMode="auto">
            <a:xfrm>
              <a:off x="1417638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8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09" name="Freeform 142"/>
            <p:cNvSpPr>
              <a:spLocks/>
            </p:cNvSpPr>
            <p:nvPr/>
          </p:nvSpPr>
          <p:spPr bwMode="auto">
            <a:xfrm>
              <a:off x="4564063" y="1306513"/>
              <a:ext cx="168275" cy="109538"/>
            </a:xfrm>
            <a:custGeom>
              <a:avLst/>
              <a:gdLst>
                <a:gd name="T0" fmla="*/ 0 w 106"/>
                <a:gd name="T1" fmla="*/ 0 h 69"/>
                <a:gd name="T2" fmla="*/ 2147483647 w 106"/>
                <a:gd name="T3" fmla="*/ 0 h 69"/>
                <a:gd name="T4" fmla="*/ 2147483647 w 106"/>
                <a:gd name="T5" fmla="*/ 2147483647 h 69"/>
                <a:gd name="T6" fmla="*/ 2147483647 w 106"/>
                <a:gd name="T7" fmla="*/ 2147483647 h 69"/>
                <a:gd name="T8" fmla="*/ 2147483647 w 106"/>
                <a:gd name="T9" fmla="*/ 2147483647 h 69"/>
                <a:gd name="T10" fmla="*/ 0 w 106"/>
                <a:gd name="T11" fmla="*/ 2147483647 h 69"/>
                <a:gd name="T12" fmla="*/ 0 w 106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69">
                  <a:moveTo>
                    <a:pt x="0" y="0"/>
                  </a:moveTo>
                  <a:lnTo>
                    <a:pt x="2" y="0"/>
                  </a:lnTo>
                  <a:lnTo>
                    <a:pt x="106" y="67"/>
                  </a:lnTo>
                  <a:lnTo>
                    <a:pt x="106" y="69"/>
                  </a:lnTo>
                  <a:lnTo>
                    <a:pt x="104" y="6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0" name="Line 143"/>
            <p:cNvSpPr>
              <a:spLocks noChangeShapeType="1"/>
            </p:cNvSpPr>
            <p:nvPr/>
          </p:nvSpPr>
          <p:spPr bwMode="auto">
            <a:xfrm flipV="1">
              <a:off x="140176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1" name="Line 144"/>
            <p:cNvSpPr>
              <a:spLocks noChangeShapeType="1"/>
            </p:cNvSpPr>
            <p:nvPr/>
          </p:nvSpPr>
          <p:spPr bwMode="auto">
            <a:xfrm flipV="1">
              <a:off x="14874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2" name="Freeform 145"/>
            <p:cNvSpPr>
              <a:spLocks/>
            </p:cNvSpPr>
            <p:nvPr/>
          </p:nvSpPr>
          <p:spPr bwMode="auto">
            <a:xfrm>
              <a:off x="4729163" y="1412875"/>
              <a:ext cx="185738" cy="122238"/>
            </a:xfrm>
            <a:custGeom>
              <a:avLst/>
              <a:gdLst>
                <a:gd name="T0" fmla="*/ 0 w 117"/>
                <a:gd name="T1" fmla="*/ 0 h 77"/>
                <a:gd name="T2" fmla="*/ 2147483647 w 117"/>
                <a:gd name="T3" fmla="*/ 0 h 77"/>
                <a:gd name="T4" fmla="*/ 2147483647 w 117"/>
                <a:gd name="T5" fmla="*/ 2147483647 h 77"/>
                <a:gd name="T6" fmla="*/ 2147483647 w 117"/>
                <a:gd name="T7" fmla="*/ 2147483647 h 77"/>
                <a:gd name="T8" fmla="*/ 2147483647 w 117"/>
                <a:gd name="T9" fmla="*/ 2147483647 h 77"/>
                <a:gd name="T10" fmla="*/ 0 w 117"/>
                <a:gd name="T11" fmla="*/ 2147483647 h 77"/>
                <a:gd name="T12" fmla="*/ 0 w 117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77">
                  <a:moveTo>
                    <a:pt x="0" y="0"/>
                  </a:moveTo>
                  <a:lnTo>
                    <a:pt x="2" y="0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4" y="7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3" name="Line 146"/>
            <p:cNvSpPr>
              <a:spLocks noChangeShapeType="1"/>
            </p:cNvSpPr>
            <p:nvPr/>
          </p:nvSpPr>
          <p:spPr bwMode="auto">
            <a:xfrm flipV="1">
              <a:off x="158591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4" name="Line 147"/>
            <p:cNvSpPr>
              <a:spLocks noChangeShapeType="1"/>
            </p:cNvSpPr>
            <p:nvPr/>
          </p:nvSpPr>
          <p:spPr bwMode="auto">
            <a:xfrm flipV="1">
              <a:off x="170180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5" name="Freeform 148"/>
            <p:cNvSpPr>
              <a:spLocks/>
            </p:cNvSpPr>
            <p:nvPr/>
          </p:nvSpPr>
          <p:spPr bwMode="auto">
            <a:xfrm>
              <a:off x="4910138" y="1531938"/>
              <a:ext cx="169863" cy="115888"/>
            </a:xfrm>
            <a:custGeom>
              <a:avLst/>
              <a:gdLst>
                <a:gd name="T0" fmla="*/ 0 w 107"/>
                <a:gd name="T1" fmla="*/ 0 h 73"/>
                <a:gd name="T2" fmla="*/ 2147483647 w 107"/>
                <a:gd name="T3" fmla="*/ 0 h 73"/>
                <a:gd name="T4" fmla="*/ 2147483647 w 107"/>
                <a:gd name="T5" fmla="*/ 2147483647 h 73"/>
                <a:gd name="T6" fmla="*/ 2147483647 w 107"/>
                <a:gd name="T7" fmla="*/ 2147483647 h 73"/>
                <a:gd name="T8" fmla="*/ 2147483647 w 107"/>
                <a:gd name="T9" fmla="*/ 2147483647 h 73"/>
                <a:gd name="T10" fmla="*/ 0 w 107"/>
                <a:gd name="T11" fmla="*/ 2147483647 h 73"/>
                <a:gd name="T12" fmla="*/ 0 w 107"/>
                <a:gd name="T13" fmla="*/ 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73">
                  <a:moveTo>
                    <a:pt x="0" y="0"/>
                  </a:moveTo>
                  <a:lnTo>
                    <a:pt x="3" y="0"/>
                  </a:lnTo>
                  <a:lnTo>
                    <a:pt x="107" y="71"/>
                  </a:lnTo>
                  <a:lnTo>
                    <a:pt x="107" y="73"/>
                  </a:lnTo>
                  <a:lnTo>
                    <a:pt x="103" y="7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6" name="Line 149"/>
            <p:cNvSpPr>
              <a:spLocks noChangeShapeType="1"/>
            </p:cNvSpPr>
            <p:nvPr/>
          </p:nvSpPr>
          <p:spPr bwMode="auto">
            <a:xfrm flipV="1">
              <a:off x="1833563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7" name="Freeform 150"/>
            <p:cNvSpPr>
              <a:spLocks/>
            </p:cNvSpPr>
            <p:nvPr/>
          </p:nvSpPr>
          <p:spPr bwMode="auto">
            <a:xfrm>
              <a:off x="5073650" y="1644650"/>
              <a:ext cx="304800" cy="214313"/>
            </a:xfrm>
            <a:custGeom>
              <a:avLst/>
              <a:gdLst>
                <a:gd name="T0" fmla="*/ 0 w 192"/>
                <a:gd name="T1" fmla="*/ 0 h 135"/>
                <a:gd name="T2" fmla="*/ 2147483647 w 192"/>
                <a:gd name="T3" fmla="*/ 0 h 135"/>
                <a:gd name="T4" fmla="*/ 2147483647 w 192"/>
                <a:gd name="T5" fmla="*/ 2147483647 h 135"/>
                <a:gd name="T6" fmla="*/ 2147483647 w 192"/>
                <a:gd name="T7" fmla="*/ 2147483647 h 135"/>
                <a:gd name="T8" fmla="*/ 2147483647 w 192"/>
                <a:gd name="T9" fmla="*/ 2147483647 h 135"/>
                <a:gd name="T10" fmla="*/ 0 w 192"/>
                <a:gd name="T11" fmla="*/ 2147483647 h 135"/>
                <a:gd name="T12" fmla="*/ 0 w 192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135">
                  <a:moveTo>
                    <a:pt x="0" y="0"/>
                  </a:moveTo>
                  <a:lnTo>
                    <a:pt x="4" y="0"/>
                  </a:lnTo>
                  <a:lnTo>
                    <a:pt x="192" y="131"/>
                  </a:lnTo>
                  <a:lnTo>
                    <a:pt x="192" y="135"/>
                  </a:lnTo>
                  <a:lnTo>
                    <a:pt x="190" y="1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8" name="Freeform 151"/>
            <p:cNvSpPr>
              <a:spLocks/>
            </p:cNvSpPr>
            <p:nvPr/>
          </p:nvSpPr>
          <p:spPr bwMode="auto">
            <a:xfrm>
              <a:off x="1709738" y="4630738"/>
              <a:ext cx="73025" cy="114300"/>
            </a:xfrm>
            <a:custGeom>
              <a:avLst/>
              <a:gdLst>
                <a:gd name="T0" fmla="*/ 2147483647 w 46"/>
                <a:gd name="T1" fmla="*/ 0 h 72"/>
                <a:gd name="T2" fmla="*/ 2147483647 w 46"/>
                <a:gd name="T3" fmla="*/ 0 h 72"/>
                <a:gd name="T4" fmla="*/ 2147483647 w 46"/>
                <a:gd name="T5" fmla="*/ 2147483647 h 72"/>
                <a:gd name="T6" fmla="*/ 2147483647 w 46"/>
                <a:gd name="T7" fmla="*/ 2147483647 h 72"/>
                <a:gd name="T8" fmla="*/ 2147483647 w 46"/>
                <a:gd name="T9" fmla="*/ 2147483647 h 72"/>
                <a:gd name="T10" fmla="*/ 2147483647 w 46"/>
                <a:gd name="T11" fmla="*/ 2147483647 h 72"/>
                <a:gd name="T12" fmla="*/ 2147483647 w 46"/>
                <a:gd name="T13" fmla="*/ 2147483647 h 72"/>
                <a:gd name="T14" fmla="*/ 2147483647 w 46"/>
                <a:gd name="T15" fmla="*/ 2147483647 h 72"/>
                <a:gd name="T16" fmla="*/ 2147483647 w 46"/>
                <a:gd name="T17" fmla="*/ 2147483647 h 72"/>
                <a:gd name="T18" fmla="*/ 2147483647 w 46"/>
                <a:gd name="T19" fmla="*/ 2147483647 h 72"/>
                <a:gd name="T20" fmla="*/ 2147483647 w 46"/>
                <a:gd name="T21" fmla="*/ 2147483647 h 72"/>
                <a:gd name="T22" fmla="*/ 2147483647 w 46"/>
                <a:gd name="T23" fmla="*/ 2147483647 h 72"/>
                <a:gd name="T24" fmla="*/ 2147483647 w 46"/>
                <a:gd name="T25" fmla="*/ 2147483647 h 72"/>
                <a:gd name="T26" fmla="*/ 2147483647 w 46"/>
                <a:gd name="T27" fmla="*/ 2147483647 h 72"/>
                <a:gd name="T28" fmla="*/ 2147483647 w 46"/>
                <a:gd name="T29" fmla="*/ 2147483647 h 72"/>
                <a:gd name="T30" fmla="*/ 2147483647 w 46"/>
                <a:gd name="T31" fmla="*/ 2147483647 h 72"/>
                <a:gd name="T32" fmla="*/ 2147483647 w 46"/>
                <a:gd name="T33" fmla="*/ 2147483647 h 72"/>
                <a:gd name="T34" fmla="*/ 2147483647 w 46"/>
                <a:gd name="T35" fmla="*/ 2147483647 h 72"/>
                <a:gd name="T36" fmla="*/ 2147483647 w 46"/>
                <a:gd name="T37" fmla="*/ 2147483647 h 72"/>
                <a:gd name="T38" fmla="*/ 2147483647 w 46"/>
                <a:gd name="T39" fmla="*/ 2147483647 h 72"/>
                <a:gd name="T40" fmla="*/ 2147483647 w 46"/>
                <a:gd name="T41" fmla="*/ 2147483647 h 72"/>
                <a:gd name="T42" fmla="*/ 2147483647 w 46"/>
                <a:gd name="T43" fmla="*/ 2147483647 h 72"/>
                <a:gd name="T44" fmla="*/ 2147483647 w 46"/>
                <a:gd name="T45" fmla="*/ 2147483647 h 72"/>
                <a:gd name="T46" fmla="*/ 2147483647 w 46"/>
                <a:gd name="T47" fmla="*/ 2147483647 h 72"/>
                <a:gd name="T48" fmla="*/ 0 w 46"/>
                <a:gd name="T49" fmla="*/ 2147483647 h 72"/>
                <a:gd name="T50" fmla="*/ 2147483647 w 46"/>
                <a:gd name="T51" fmla="*/ 2147483647 h 72"/>
                <a:gd name="T52" fmla="*/ 2147483647 w 46"/>
                <a:gd name="T53" fmla="*/ 2147483647 h 72"/>
                <a:gd name="T54" fmla="*/ 2147483647 w 46"/>
                <a:gd name="T55" fmla="*/ 2147483647 h 72"/>
                <a:gd name="T56" fmla="*/ 2147483647 w 46"/>
                <a:gd name="T57" fmla="*/ 2147483647 h 72"/>
                <a:gd name="T58" fmla="*/ 2147483647 w 46"/>
                <a:gd name="T59" fmla="*/ 2147483647 h 72"/>
                <a:gd name="T60" fmla="*/ 2147483647 w 46"/>
                <a:gd name="T61" fmla="*/ 2147483647 h 72"/>
                <a:gd name="T62" fmla="*/ 2147483647 w 46"/>
                <a:gd name="T63" fmla="*/ 2147483647 h 72"/>
                <a:gd name="T64" fmla="*/ 2147483647 w 46"/>
                <a:gd name="T65" fmla="*/ 2147483647 h 72"/>
                <a:gd name="T66" fmla="*/ 2147483647 w 46"/>
                <a:gd name="T67" fmla="*/ 2147483647 h 72"/>
                <a:gd name="T68" fmla="*/ 2147483647 w 46"/>
                <a:gd name="T69" fmla="*/ 2147483647 h 72"/>
                <a:gd name="T70" fmla="*/ 2147483647 w 46"/>
                <a:gd name="T71" fmla="*/ 2147483647 h 72"/>
                <a:gd name="T72" fmla="*/ 2147483647 w 46"/>
                <a:gd name="T73" fmla="*/ 2147483647 h 72"/>
                <a:gd name="T74" fmla="*/ 2147483647 w 46"/>
                <a:gd name="T75" fmla="*/ 2147483647 h 72"/>
                <a:gd name="T76" fmla="*/ 2147483647 w 46"/>
                <a:gd name="T77" fmla="*/ 2147483647 h 72"/>
                <a:gd name="T78" fmla="*/ 2147483647 w 46"/>
                <a:gd name="T79" fmla="*/ 2147483647 h 72"/>
                <a:gd name="T80" fmla="*/ 2147483647 w 46"/>
                <a:gd name="T81" fmla="*/ 2147483647 h 72"/>
                <a:gd name="T82" fmla="*/ 2147483647 w 46"/>
                <a:gd name="T83" fmla="*/ 2147483647 h 72"/>
                <a:gd name="T84" fmla="*/ 2147483647 w 46"/>
                <a:gd name="T85" fmla="*/ 2147483647 h 72"/>
                <a:gd name="T86" fmla="*/ 2147483647 w 46"/>
                <a:gd name="T87" fmla="*/ 2147483647 h 72"/>
                <a:gd name="T88" fmla="*/ 2147483647 w 46"/>
                <a:gd name="T89" fmla="*/ 2147483647 h 72"/>
                <a:gd name="T90" fmla="*/ 2147483647 w 46"/>
                <a:gd name="T91" fmla="*/ 2147483647 h 72"/>
                <a:gd name="T92" fmla="*/ 2147483647 w 46"/>
                <a:gd name="T93" fmla="*/ 2147483647 h 72"/>
                <a:gd name="T94" fmla="*/ 2147483647 w 46"/>
                <a:gd name="T95" fmla="*/ 2147483647 h 72"/>
                <a:gd name="T96" fmla="*/ 2147483647 w 46"/>
                <a:gd name="T97" fmla="*/ 2147483647 h 72"/>
                <a:gd name="T98" fmla="*/ 2147483647 w 46"/>
                <a:gd name="T99" fmla="*/ 0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6" h="72">
                  <a:moveTo>
                    <a:pt x="8" y="0"/>
                  </a:moveTo>
                  <a:lnTo>
                    <a:pt x="42" y="0"/>
                  </a:lnTo>
                  <a:lnTo>
                    <a:pt x="42" y="9"/>
                  </a:lnTo>
                  <a:lnTo>
                    <a:pt x="16" y="9"/>
                  </a:lnTo>
                  <a:lnTo>
                    <a:pt x="12" y="27"/>
                  </a:lnTo>
                  <a:lnTo>
                    <a:pt x="16" y="25"/>
                  </a:lnTo>
                  <a:lnTo>
                    <a:pt x="20" y="24"/>
                  </a:lnTo>
                  <a:lnTo>
                    <a:pt x="25" y="23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4" y="34"/>
                  </a:lnTo>
                  <a:lnTo>
                    <a:pt x="45" y="40"/>
                  </a:lnTo>
                  <a:lnTo>
                    <a:pt x="46" y="46"/>
                  </a:lnTo>
                  <a:lnTo>
                    <a:pt x="45" y="52"/>
                  </a:lnTo>
                  <a:lnTo>
                    <a:pt x="44" y="58"/>
                  </a:lnTo>
                  <a:lnTo>
                    <a:pt x="41" y="64"/>
                  </a:lnTo>
                  <a:lnTo>
                    <a:pt x="33" y="69"/>
                  </a:lnTo>
                  <a:lnTo>
                    <a:pt x="22" y="72"/>
                  </a:lnTo>
                  <a:lnTo>
                    <a:pt x="16" y="72"/>
                  </a:lnTo>
                  <a:lnTo>
                    <a:pt x="11" y="69"/>
                  </a:lnTo>
                  <a:lnTo>
                    <a:pt x="6" y="66"/>
                  </a:lnTo>
                  <a:lnTo>
                    <a:pt x="3" y="62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9" y="51"/>
                  </a:lnTo>
                  <a:lnTo>
                    <a:pt x="10" y="54"/>
                  </a:lnTo>
                  <a:lnTo>
                    <a:pt x="11" y="58"/>
                  </a:lnTo>
                  <a:lnTo>
                    <a:pt x="13" y="60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2" y="64"/>
                  </a:lnTo>
                  <a:lnTo>
                    <a:pt x="27" y="62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5" y="56"/>
                  </a:lnTo>
                  <a:lnTo>
                    <a:pt x="36" y="51"/>
                  </a:lnTo>
                  <a:lnTo>
                    <a:pt x="37" y="46"/>
                  </a:lnTo>
                  <a:lnTo>
                    <a:pt x="36" y="42"/>
                  </a:lnTo>
                  <a:lnTo>
                    <a:pt x="35" y="39"/>
                  </a:lnTo>
                  <a:lnTo>
                    <a:pt x="34" y="35"/>
                  </a:lnTo>
                  <a:lnTo>
                    <a:pt x="30" y="33"/>
                  </a:lnTo>
                  <a:lnTo>
                    <a:pt x="27" y="32"/>
                  </a:lnTo>
                  <a:lnTo>
                    <a:pt x="22" y="32"/>
                  </a:lnTo>
                  <a:lnTo>
                    <a:pt x="18" y="32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1" y="3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19" name="Freeform 152"/>
            <p:cNvSpPr>
              <a:spLocks noEditPoints="1"/>
            </p:cNvSpPr>
            <p:nvPr/>
          </p:nvSpPr>
          <p:spPr bwMode="auto">
            <a:xfrm>
              <a:off x="1795463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2147483647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20" y="9"/>
                  </a:lnTo>
                  <a:lnTo>
                    <a:pt x="18" y="11"/>
                  </a:lnTo>
                  <a:lnTo>
                    <a:pt x="14" y="13"/>
                  </a:lnTo>
                  <a:lnTo>
                    <a:pt x="11" y="22"/>
                  </a:lnTo>
                  <a:lnTo>
                    <a:pt x="10" y="36"/>
                  </a:lnTo>
                  <a:lnTo>
                    <a:pt x="11" y="51"/>
                  </a:lnTo>
                  <a:lnTo>
                    <a:pt x="14" y="59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4" y="65"/>
                  </a:lnTo>
                  <a:lnTo>
                    <a:pt x="28" y="63"/>
                  </a:lnTo>
                  <a:lnTo>
                    <a:pt x="31" y="62"/>
                  </a:lnTo>
                  <a:lnTo>
                    <a:pt x="35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5" y="13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5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5" y="57"/>
                  </a:lnTo>
                  <a:lnTo>
                    <a:pt x="43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1"/>
                  </a:lnTo>
                  <a:lnTo>
                    <a:pt x="11" y="69"/>
                  </a:lnTo>
                  <a:lnTo>
                    <a:pt x="7" y="66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2" y="25"/>
                  </a:lnTo>
                  <a:lnTo>
                    <a:pt x="4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0" name="Freeform 153"/>
            <p:cNvSpPr>
              <a:spLocks noEditPoints="1"/>
            </p:cNvSpPr>
            <p:nvPr/>
          </p:nvSpPr>
          <p:spPr bwMode="auto">
            <a:xfrm>
              <a:off x="1884363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20" y="9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1" y="22"/>
                  </a:lnTo>
                  <a:lnTo>
                    <a:pt x="9" y="36"/>
                  </a:lnTo>
                  <a:lnTo>
                    <a:pt x="11" y="51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20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7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28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5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4" y="57"/>
                  </a:lnTo>
                  <a:lnTo>
                    <a:pt x="43" y="62"/>
                  </a:lnTo>
                  <a:lnTo>
                    <a:pt x="39" y="66"/>
                  </a:lnTo>
                  <a:lnTo>
                    <a:pt x="37" y="69"/>
                  </a:lnTo>
                  <a:lnTo>
                    <a:pt x="32" y="71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9" y="73"/>
                  </a:lnTo>
                  <a:lnTo>
                    <a:pt x="14" y="71"/>
                  </a:lnTo>
                  <a:lnTo>
                    <a:pt x="11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1" name="Freeform 154"/>
            <p:cNvSpPr>
              <a:spLocks/>
            </p:cNvSpPr>
            <p:nvPr/>
          </p:nvSpPr>
          <p:spPr bwMode="auto">
            <a:xfrm>
              <a:off x="5375275" y="1852613"/>
              <a:ext cx="217488" cy="153988"/>
            </a:xfrm>
            <a:custGeom>
              <a:avLst/>
              <a:gdLst>
                <a:gd name="T0" fmla="*/ 0 w 137"/>
                <a:gd name="T1" fmla="*/ 0 h 97"/>
                <a:gd name="T2" fmla="*/ 2147483647 w 137"/>
                <a:gd name="T3" fmla="*/ 0 h 97"/>
                <a:gd name="T4" fmla="*/ 2147483647 w 137"/>
                <a:gd name="T5" fmla="*/ 2147483647 h 97"/>
                <a:gd name="T6" fmla="*/ 2147483647 w 137"/>
                <a:gd name="T7" fmla="*/ 2147483647 h 97"/>
                <a:gd name="T8" fmla="*/ 2147483647 w 137"/>
                <a:gd name="T9" fmla="*/ 2147483647 h 97"/>
                <a:gd name="T10" fmla="*/ 0 w 137"/>
                <a:gd name="T11" fmla="*/ 2147483647 h 97"/>
                <a:gd name="T12" fmla="*/ 0 w 137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97">
                  <a:moveTo>
                    <a:pt x="0" y="0"/>
                  </a:moveTo>
                  <a:lnTo>
                    <a:pt x="2" y="0"/>
                  </a:lnTo>
                  <a:lnTo>
                    <a:pt x="137" y="94"/>
                  </a:lnTo>
                  <a:lnTo>
                    <a:pt x="137" y="97"/>
                  </a:lnTo>
                  <a:lnTo>
                    <a:pt x="134" y="9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2" name="Line 155"/>
            <p:cNvSpPr>
              <a:spLocks noChangeShapeType="1"/>
            </p:cNvSpPr>
            <p:nvPr/>
          </p:nvSpPr>
          <p:spPr bwMode="auto">
            <a:xfrm flipV="1">
              <a:off x="199866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3" name="Line 156"/>
            <p:cNvSpPr>
              <a:spLocks noChangeShapeType="1"/>
            </p:cNvSpPr>
            <p:nvPr/>
          </p:nvSpPr>
          <p:spPr bwMode="auto">
            <a:xfrm flipV="1">
              <a:off x="22113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4" name="Freeform 157"/>
            <p:cNvSpPr>
              <a:spLocks/>
            </p:cNvSpPr>
            <p:nvPr/>
          </p:nvSpPr>
          <p:spPr bwMode="auto">
            <a:xfrm>
              <a:off x="5588000" y="2001838"/>
              <a:ext cx="303213" cy="219075"/>
            </a:xfrm>
            <a:custGeom>
              <a:avLst/>
              <a:gdLst>
                <a:gd name="T0" fmla="*/ 0 w 191"/>
                <a:gd name="T1" fmla="*/ 0 h 138"/>
                <a:gd name="T2" fmla="*/ 2147483647 w 191"/>
                <a:gd name="T3" fmla="*/ 0 h 138"/>
                <a:gd name="T4" fmla="*/ 2147483647 w 191"/>
                <a:gd name="T5" fmla="*/ 2147483647 h 138"/>
                <a:gd name="T6" fmla="*/ 2147483647 w 191"/>
                <a:gd name="T7" fmla="*/ 2147483647 h 138"/>
                <a:gd name="T8" fmla="*/ 2147483647 w 191"/>
                <a:gd name="T9" fmla="*/ 2147483647 h 138"/>
                <a:gd name="T10" fmla="*/ 0 w 191"/>
                <a:gd name="T11" fmla="*/ 2147483647 h 138"/>
                <a:gd name="T12" fmla="*/ 0 w 191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138">
                  <a:moveTo>
                    <a:pt x="0" y="0"/>
                  </a:moveTo>
                  <a:lnTo>
                    <a:pt x="3" y="0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89" y="13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5" name="Line 158"/>
            <p:cNvSpPr>
              <a:spLocks noChangeShapeType="1"/>
            </p:cNvSpPr>
            <p:nvPr/>
          </p:nvSpPr>
          <p:spPr bwMode="auto">
            <a:xfrm flipV="1">
              <a:off x="2511425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6" name="Freeform 159"/>
            <p:cNvSpPr>
              <a:spLocks/>
            </p:cNvSpPr>
            <p:nvPr/>
          </p:nvSpPr>
          <p:spPr bwMode="auto">
            <a:xfrm>
              <a:off x="5888038" y="2219325"/>
              <a:ext cx="214313" cy="157163"/>
            </a:xfrm>
            <a:custGeom>
              <a:avLst/>
              <a:gdLst>
                <a:gd name="T0" fmla="*/ 0 w 135"/>
                <a:gd name="T1" fmla="*/ 0 h 99"/>
                <a:gd name="T2" fmla="*/ 2147483647 w 135"/>
                <a:gd name="T3" fmla="*/ 0 h 99"/>
                <a:gd name="T4" fmla="*/ 2147483647 w 135"/>
                <a:gd name="T5" fmla="*/ 2147483647 h 99"/>
                <a:gd name="T6" fmla="*/ 2147483647 w 135"/>
                <a:gd name="T7" fmla="*/ 2147483647 h 99"/>
                <a:gd name="T8" fmla="*/ 2147483647 w 135"/>
                <a:gd name="T9" fmla="*/ 2147483647 h 99"/>
                <a:gd name="T10" fmla="*/ 0 w 135"/>
                <a:gd name="T11" fmla="*/ 2147483647 h 99"/>
                <a:gd name="T12" fmla="*/ 0 w 135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99">
                  <a:moveTo>
                    <a:pt x="0" y="0"/>
                  </a:moveTo>
                  <a:lnTo>
                    <a:pt x="2" y="0"/>
                  </a:lnTo>
                  <a:lnTo>
                    <a:pt x="135" y="97"/>
                  </a:lnTo>
                  <a:lnTo>
                    <a:pt x="135" y="99"/>
                  </a:lnTo>
                  <a:lnTo>
                    <a:pt x="133" y="9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7" name="Freeform 160"/>
            <p:cNvSpPr>
              <a:spLocks/>
            </p:cNvSpPr>
            <p:nvPr/>
          </p:nvSpPr>
          <p:spPr bwMode="auto">
            <a:xfrm>
              <a:off x="2382838" y="4629150"/>
              <a:ext cx="76200" cy="112713"/>
            </a:xfrm>
            <a:custGeom>
              <a:avLst/>
              <a:gdLst>
                <a:gd name="T0" fmla="*/ 2147483647 w 48"/>
                <a:gd name="T1" fmla="*/ 0 h 71"/>
                <a:gd name="T2" fmla="*/ 2147483647 w 48"/>
                <a:gd name="T3" fmla="*/ 2147483647 h 71"/>
                <a:gd name="T4" fmla="*/ 2147483647 w 48"/>
                <a:gd name="T5" fmla="*/ 2147483647 h 71"/>
                <a:gd name="T6" fmla="*/ 2147483647 w 48"/>
                <a:gd name="T7" fmla="*/ 2147483647 h 71"/>
                <a:gd name="T8" fmla="*/ 2147483647 w 48"/>
                <a:gd name="T9" fmla="*/ 2147483647 h 71"/>
                <a:gd name="T10" fmla="*/ 2147483647 w 48"/>
                <a:gd name="T11" fmla="*/ 2147483647 h 71"/>
                <a:gd name="T12" fmla="*/ 2147483647 w 48"/>
                <a:gd name="T13" fmla="*/ 2147483647 h 71"/>
                <a:gd name="T14" fmla="*/ 2147483647 w 48"/>
                <a:gd name="T15" fmla="*/ 2147483647 h 71"/>
                <a:gd name="T16" fmla="*/ 2147483647 w 48"/>
                <a:gd name="T17" fmla="*/ 2147483647 h 71"/>
                <a:gd name="T18" fmla="*/ 2147483647 w 48"/>
                <a:gd name="T19" fmla="*/ 2147483647 h 71"/>
                <a:gd name="T20" fmla="*/ 2147483647 w 48"/>
                <a:gd name="T21" fmla="*/ 2147483647 h 71"/>
                <a:gd name="T22" fmla="*/ 2147483647 w 48"/>
                <a:gd name="T23" fmla="*/ 2147483647 h 71"/>
                <a:gd name="T24" fmla="*/ 2147483647 w 48"/>
                <a:gd name="T25" fmla="*/ 2147483647 h 71"/>
                <a:gd name="T26" fmla="*/ 2147483647 w 48"/>
                <a:gd name="T27" fmla="*/ 2147483647 h 71"/>
                <a:gd name="T28" fmla="*/ 2147483647 w 48"/>
                <a:gd name="T29" fmla="*/ 2147483647 h 71"/>
                <a:gd name="T30" fmla="*/ 2147483647 w 48"/>
                <a:gd name="T31" fmla="*/ 2147483647 h 71"/>
                <a:gd name="T32" fmla="*/ 2147483647 w 48"/>
                <a:gd name="T33" fmla="*/ 2147483647 h 71"/>
                <a:gd name="T34" fmla="*/ 2147483647 w 48"/>
                <a:gd name="T35" fmla="*/ 2147483647 h 71"/>
                <a:gd name="T36" fmla="*/ 2147483647 w 48"/>
                <a:gd name="T37" fmla="*/ 2147483647 h 71"/>
                <a:gd name="T38" fmla="*/ 2147483647 w 48"/>
                <a:gd name="T39" fmla="*/ 2147483647 h 71"/>
                <a:gd name="T40" fmla="*/ 0 w 48"/>
                <a:gd name="T41" fmla="*/ 2147483647 h 71"/>
                <a:gd name="T42" fmla="*/ 2147483647 w 48"/>
                <a:gd name="T43" fmla="*/ 2147483647 h 71"/>
                <a:gd name="T44" fmla="*/ 2147483647 w 48"/>
                <a:gd name="T45" fmla="*/ 2147483647 h 71"/>
                <a:gd name="T46" fmla="*/ 2147483647 w 48"/>
                <a:gd name="T47" fmla="*/ 2147483647 h 71"/>
                <a:gd name="T48" fmla="*/ 2147483647 w 48"/>
                <a:gd name="T49" fmla="*/ 2147483647 h 71"/>
                <a:gd name="T50" fmla="*/ 2147483647 w 48"/>
                <a:gd name="T51" fmla="*/ 2147483647 h 71"/>
                <a:gd name="T52" fmla="*/ 2147483647 w 48"/>
                <a:gd name="T53" fmla="*/ 2147483647 h 71"/>
                <a:gd name="T54" fmla="*/ 2147483647 w 48"/>
                <a:gd name="T55" fmla="*/ 2147483647 h 71"/>
                <a:gd name="T56" fmla="*/ 2147483647 w 48"/>
                <a:gd name="T57" fmla="*/ 2147483647 h 71"/>
                <a:gd name="T58" fmla="*/ 2147483647 w 48"/>
                <a:gd name="T59" fmla="*/ 2147483647 h 71"/>
                <a:gd name="T60" fmla="*/ 2147483647 w 48"/>
                <a:gd name="T61" fmla="*/ 2147483647 h 71"/>
                <a:gd name="T62" fmla="*/ 2147483647 w 48"/>
                <a:gd name="T63" fmla="*/ 2147483647 h 71"/>
                <a:gd name="T64" fmla="*/ 2147483647 w 48"/>
                <a:gd name="T65" fmla="*/ 2147483647 h 71"/>
                <a:gd name="T66" fmla="*/ 2147483647 w 48"/>
                <a:gd name="T67" fmla="*/ 2147483647 h 71"/>
                <a:gd name="T68" fmla="*/ 2147483647 w 48"/>
                <a:gd name="T69" fmla="*/ 2147483647 h 71"/>
                <a:gd name="T70" fmla="*/ 2147483647 w 48"/>
                <a:gd name="T71" fmla="*/ 2147483647 h 71"/>
                <a:gd name="T72" fmla="*/ 2147483647 w 48"/>
                <a:gd name="T73" fmla="*/ 2147483647 h 71"/>
                <a:gd name="T74" fmla="*/ 2147483647 w 48"/>
                <a:gd name="T75" fmla="*/ 2147483647 h 71"/>
                <a:gd name="T76" fmla="*/ 2147483647 w 48"/>
                <a:gd name="T77" fmla="*/ 2147483647 h 71"/>
                <a:gd name="T78" fmla="*/ 2147483647 w 48"/>
                <a:gd name="T79" fmla="*/ 2147483647 h 71"/>
                <a:gd name="T80" fmla="*/ 2147483647 w 48"/>
                <a:gd name="T81" fmla="*/ 2147483647 h 71"/>
                <a:gd name="T82" fmla="*/ 2147483647 w 48"/>
                <a:gd name="T83" fmla="*/ 2147483647 h 71"/>
                <a:gd name="T84" fmla="*/ 2147483647 w 48"/>
                <a:gd name="T85" fmla="*/ 2147483647 h 71"/>
                <a:gd name="T86" fmla="*/ 2147483647 w 48"/>
                <a:gd name="T87" fmla="*/ 2147483647 h 71"/>
                <a:gd name="T88" fmla="*/ 2147483647 w 48"/>
                <a:gd name="T89" fmla="*/ 2147483647 h 71"/>
                <a:gd name="T90" fmla="*/ 2147483647 w 48"/>
                <a:gd name="T91" fmla="*/ 2147483647 h 71"/>
                <a:gd name="T92" fmla="*/ 2147483647 w 48"/>
                <a:gd name="T93" fmla="*/ 2147483647 h 71"/>
                <a:gd name="T94" fmla="*/ 2147483647 w 48"/>
                <a:gd name="T95" fmla="*/ 2147483647 h 71"/>
                <a:gd name="T96" fmla="*/ 2147483647 w 48"/>
                <a:gd name="T97" fmla="*/ 2147483647 h 71"/>
                <a:gd name="T98" fmla="*/ 2147483647 w 48"/>
                <a:gd name="T99" fmla="*/ 2147483647 h 71"/>
                <a:gd name="T100" fmla="*/ 2147483647 w 48"/>
                <a:gd name="T101" fmla="*/ 2147483647 h 71"/>
                <a:gd name="T102" fmla="*/ 2147483647 w 48"/>
                <a:gd name="T103" fmla="*/ 2147483647 h 71"/>
                <a:gd name="T104" fmla="*/ 2147483647 w 48"/>
                <a:gd name="T105" fmla="*/ 0 h 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" h="71">
                  <a:moveTo>
                    <a:pt x="24" y="0"/>
                  </a:moveTo>
                  <a:lnTo>
                    <a:pt x="31" y="1"/>
                  </a:lnTo>
                  <a:lnTo>
                    <a:pt x="37" y="3"/>
                  </a:lnTo>
                  <a:lnTo>
                    <a:pt x="40" y="5"/>
                  </a:lnTo>
                  <a:lnTo>
                    <a:pt x="43" y="10"/>
                  </a:lnTo>
                  <a:lnTo>
                    <a:pt x="46" y="14"/>
                  </a:lnTo>
                  <a:lnTo>
                    <a:pt x="47" y="20"/>
                  </a:lnTo>
                  <a:lnTo>
                    <a:pt x="46" y="24"/>
                  </a:lnTo>
                  <a:lnTo>
                    <a:pt x="45" y="28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7" y="41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22" y="53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3" y="62"/>
                  </a:lnTo>
                  <a:lnTo>
                    <a:pt x="48" y="62"/>
                  </a:lnTo>
                  <a:lnTo>
                    <a:pt x="48" y="71"/>
                  </a:lnTo>
                  <a:lnTo>
                    <a:pt x="0" y="71"/>
                  </a:lnTo>
                  <a:lnTo>
                    <a:pt x="1" y="68"/>
                  </a:lnTo>
                  <a:lnTo>
                    <a:pt x="1" y="66"/>
                  </a:lnTo>
                  <a:lnTo>
                    <a:pt x="3" y="60"/>
                  </a:lnTo>
                  <a:lnTo>
                    <a:pt x="7" y="55"/>
                  </a:lnTo>
                  <a:lnTo>
                    <a:pt x="9" y="52"/>
                  </a:lnTo>
                  <a:lnTo>
                    <a:pt x="14" y="49"/>
                  </a:lnTo>
                  <a:lnTo>
                    <a:pt x="18" y="45"/>
                  </a:lnTo>
                  <a:lnTo>
                    <a:pt x="23" y="41"/>
                  </a:lnTo>
                  <a:lnTo>
                    <a:pt x="27" y="36"/>
                  </a:lnTo>
                  <a:lnTo>
                    <a:pt x="31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7" y="20"/>
                  </a:lnTo>
                  <a:lnTo>
                    <a:pt x="37" y="17"/>
                  </a:lnTo>
                  <a:lnTo>
                    <a:pt x="35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11" y="21"/>
                  </a:lnTo>
                  <a:lnTo>
                    <a:pt x="1" y="20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8" name="Freeform 161"/>
            <p:cNvSpPr>
              <a:spLocks noEditPoints="1"/>
            </p:cNvSpPr>
            <p:nvPr/>
          </p:nvSpPr>
          <p:spPr bwMode="auto">
            <a:xfrm>
              <a:off x="2473325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5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5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2" y="71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29" name="Freeform 162"/>
            <p:cNvSpPr>
              <a:spLocks noEditPoints="1"/>
            </p:cNvSpPr>
            <p:nvPr/>
          </p:nvSpPr>
          <p:spPr bwMode="auto">
            <a:xfrm>
              <a:off x="2560638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2147483647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4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28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0" name="Freeform 163"/>
            <p:cNvSpPr>
              <a:spLocks/>
            </p:cNvSpPr>
            <p:nvPr/>
          </p:nvSpPr>
          <p:spPr bwMode="auto">
            <a:xfrm>
              <a:off x="6099175" y="2373313"/>
              <a:ext cx="169863" cy="122238"/>
            </a:xfrm>
            <a:custGeom>
              <a:avLst/>
              <a:gdLst>
                <a:gd name="T0" fmla="*/ 0 w 107"/>
                <a:gd name="T1" fmla="*/ 0 h 77"/>
                <a:gd name="T2" fmla="*/ 2147483647 w 107"/>
                <a:gd name="T3" fmla="*/ 0 h 77"/>
                <a:gd name="T4" fmla="*/ 2147483647 w 107"/>
                <a:gd name="T5" fmla="*/ 2147483647 h 77"/>
                <a:gd name="T6" fmla="*/ 2147483647 w 107"/>
                <a:gd name="T7" fmla="*/ 2147483647 h 77"/>
                <a:gd name="T8" fmla="*/ 2147483647 w 107"/>
                <a:gd name="T9" fmla="*/ 2147483647 h 77"/>
                <a:gd name="T10" fmla="*/ 0 w 107"/>
                <a:gd name="T11" fmla="*/ 2147483647 h 77"/>
                <a:gd name="T12" fmla="*/ 0 w 107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77">
                  <a:moveTo>
                    <a:pt x="0" y="0"/>
                  </a:moveTo>
                  <a:lnTo>
                    <a:pt x="2" y="0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5" y="7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1" name="Line 164"/>
            <p:cNvSpPr>
              <a:spLocks noChangeShapeType="1"/>
            </p:cNvSpPr>
            <p:nvPr/>
          </p:nvSpPr>
          <p:spPr bwMode="auto">
            <a:xfrm flipV="1">
              <a:off x="25495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2" name="Line 165"/>
            <p:cNvSpPr>
              <a:spLocks noChangeShapeType="1"/>
            </p:cNvSpPr>
            <p:nvPr/>
          </p:nvSpPr>
          <p:spPr bwMode="auto">
            <a:xfrm>
              <a:off x="1328738" y="2492375"/>
              <a:ext cx="0" cy="793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3" name="Line 166"/>
            <p:cNvSpPr>
              <a:spLocks noChangeShapeType="1"/>
            </p:cNvSpPr>
            <p:nvPr/>
          </p:nvSpPr>
          <p:spPr bwMode="auto">
            <a:xfrm flipV="1">
              <a:off x="259080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4" name="Line 167"/>
            <p:cNvSpPr>
              <a:spLocks noChangeShapeType="1"/>
            </p:cNvSpPr>
            <p:nvPr/>
          </p:nvSpPr>
          <p:spPr bwMode="auto">
            <a:xfrm flipV="1">
              <a:off x="263366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5" name="Line 168"/>
            <p:cNvSpPr>
              <a:spLocks noChangeShapeType="1"/>
            </p:cNvSpPr>
            <p:nvPr/>
          </p:nvSpPr>
          <p:spPr bwMode="auto">
            <a:xfrm>
              <a:off x="1312863" y="2493963"/>
              <a:ext cx="33338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6" name="Line 169"/>
            <p:cNvSpPr>
              <a:spLocks noChangeShapeType="1"/>
            </p:cNvSpPr>
            <p:nvPr/>
          </p:nvSpPr>
          <p:spPr bwMode="auto">
            <a:xfrm flipV="1">
              <a:off x="26765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7" name="Line 170"/>
            <p:cNvSpPr>
              <a:spLocks noChangeShapeType="1"/>
            </p:cNvSpPr>
            <p:nvPr/>
          </p:nvSpPr>
          <p:spPr bwMode="auto">
            <a:xfrm>
              <a:off x="1328738" y="2570163"/>
              <a:ext cx="0" cy="1143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8" name="Line 171"/>
            <p:cNvSpPr>
              <a:spLocks noChangeShapeType="1"/>
            </p:cNvSpPr>
            <p:nvPr/>
          </p:nvSpPr>
          <p:spPr bwMode="auto">
            <a:xfrm flipV="1">
              <a:off x="27257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39" name="Line 172"/>
            <p:cNvSpPr>
              <a:spLocks noChangeShapeType="1"/>
            </p:cNvSpPr>
            <p:nvPr/>
          </p:nvSpPr>
          <p:spPr bwMode="auto">
            <a:xfrm flipV="1">
              <a:off x="27765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0" name="Line 173"/>
            <p:cNvSpPr>
              <a:spLocks noChangeShapeType="1"/>
            </p:cNvSpPr>
            <p:nvPr/>
          </p:nvSpPr>
          <p:spPr bwMode="auto">
            <a:xfrm>
              <a:off x="1312863" y="2682875"/>
              <a:ext cx="33338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1" name="Line 174"/>
            <p:cNvSpPr>
              <a:spLocks noChangeShapeType="1"/>
            </p:cNvSpPr>
            <p:nvPr/>
          </p:nvSpPr>
          <p:spPr bwMode="auto">
            <a:xfrm flipV="1">
              <a:off x="283051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2" name="Line 175"/>
            <p:cNvSpPr>
              <a:spLocks noChangeShapeType="1"/>
            </p:cNvSpPr>
            <p:nvPr/>
          </p:nvSpPr>
          <p:spPr bwMode="auto">
            <a:xfrm>
              <a:off x="1744663" y="2616200"/>
              <a:ext cx="0" cy="635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3" name="Line 176"/>
            <p:cNvSpPr>
              <a:spLocks noChangeShapeType="1"/>
            </p:cNvSpPr>
            <p:nvPr/>
          </p:nvSpPr>
          <p:spPr bwMode="auto">
            <a:xfrm flipV="1">
              <a:off x="28908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4" name="Line 177"/>
            <p:cNvSpPr>
              <a:spLocks noChangeShapeType="1"/>
            </p:cNvSpPr>
            <p:nvPr/>
          </p:nvSpPr>
          <p:spPr bwMode="auto">
            <a:xfrm flipV="1">
              <a:off x="295275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5" name="Line 178"/>
            <p:cNvSpPr>
              <a:spLocks noChangeShapeType="1"/>
            </p:cNvSpPr>
            <p:nvPr/>
          </p:nvSpPr>
          <p:spPr bwMode="auto">
            <a:xfrm>
              <a:off x="1727200" y="2617788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6" name="Line 179"/>
            <p:cNvSpPr>
              <a:spLocks noChangeShapeType="1"/>
            </p:cNvSpPr>
            <p:nvPr/>
          </p:nvSpPr>
          <p:spPr bwMode="auto">
            <a:xfrm flipV="1">
              <a:off x="3024188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7" name="Line 180"/>
            <p:cNvSpPr>
              <a:spLocks noChangeShapeType="1"/>
            </p:cNvSpPr>
            <p:nvPr/>
          </p:nvSpPr>
          <p:spPr bwMode="auto">
            <a:xfrm>
              <a:off x="1744663" y="2676525"/>
              <a:ext cx="0" cy="8255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8" name="Freeform 181"/>
            <p:cNvSpPr>
              <a:spLocks/>
            </p:cNvSpPr>
            <p:nvPr/>
          </p:nvSpPr>
          <p:spPr bwMode="auto">
            <a:xfrm>
              <a:off x="2908300" y="4629150"/>
              <a:ext cx="41275" cy="112713"/>
            </a:xfrm>
            <a:custGeom>
              <a:avLst/>
              <a:gdLst>
                <a:gd name="T0" fmla="*/ 2147483647 w 26"/>
                <a:gd name="T1" fmla="*/ 0 h 71"/>
                <a:gd name="T2" fmla="*/ 2147483647 w 26"/>
                <a:gd name="T3" fmla="*/ 0 h 71"/>
                <a:gd name="T4" fmla="*/ 2147483647 w 26"/>
                <a:gd name="T5" fmla="*/ 2147483647 h 71"/>
                <a:gd name="T6" fmla="*/ 2147483647 w 26"/>
                <a:gd name="T7" fmla="*/ 2147483647 h 71"/>
                <a:gd name="T8" fmla="*/ 2147483647 w 26"/>
                <a:gd name="T9" fmla="*/ 2147483647 h 71"/>
                <a:gd name="T10" fmla="*/ 2147483647 w 26"/>
                <a:gd name="T11" fmla="*/ 2147483647 h 71"/>
                <a:gd name="T12" fmla="*/ 2147483647 w 26"/>
                <a:gd name="T13" fmla="*/ 2147483647 h 71"/>
                <a:gd name="T14" fmla="*/ 2147483647 w 26"/>
                <a:gd name="T15" fmla="*/ 2147483647 h 71"/>
                <a:gd name="T16" fmla="*/ 0 w 26"/>
                <a:gd name="T17" fmla="*/ 2147483647 h 71"/>
                <a:gd name="T18" fmla="*/ 0 w 26"/>
                <a:gd name="T19" fmla="*/ 2147483647 h 71"/>
                <a:gd name="T20" fmla="*/ 2147483647 w 26"/>
                <a:gd name="T21" fmla="*/ 2147483647 h 71"/>
                <a:gd name="T22" fmla="*/ 2147483647 w 26"/>
                <a:gd name="T23" fmla="*/ 2147483647 h 71"/>
                <a:gd name="T24" fmla="*/ 2147483647 w 26"/>
                <a:gd name="T25" fmla="*/ 2147483647 h 71"/>
                <a:gd name="T26" fmla="*/ 2147483647 w 26"/>
                <a:gd name="T27" fmla="*/ 0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1">
                  <a:moveTo>
                    <a:pt x="20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7" y="71"/>
                  </a:lnTo>
                  <a:lnTo>
                    <a:pt x="17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17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49" name="Freeform 182"/>
            <p:cNvSpPr>
              <a:spLocks noEditPoints="1"/>
            </p:cNvSpPr>
            <p:nvPr/>
          </p:nvSpPr>
          <p:spPr bwMode="auto">
            <a:xfrm>
              <a:off x="2986088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2147483647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19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10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7" y="62"/>
                  </a:lnTo>
                  <a:lnTo>
                    <a:pt x="21" y="63"/>
                  </a:lnTo>
                  <a:lnTo>
                    <a:pt x="24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4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4" y="2"/>
                  </a:lnTo>
                  <a:lnTo>
                    <a:pt x="39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8" y="66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0" name="Freeform 183"/>
            <p:cNvSpPr>
              <a:spLocks noEditPoints="1"/>
            </p:cNvSpPr>
            <p:nvPr/>
          </p:nvSpPr>
          <p:spPr bwMode="auto">
            <a:xfrm>
              <a:off x="3074988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2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8" y="1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3" y="57"/>
                  </a:lnTo>
                  <a:lnTo>
                    <a:pt x="42" y="62"/>
                  </a:lnTo>
                  <a:lnTo>
                    <a:pt x="39" y="66"/>
                  </a:lnTo>
                  <a:lnTo>
                    <a:pt x="36" y="69"/>
                  </a:lnTo>
                  <a:lnTo>
                    <a:pt x="32" y="71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1" name="Line 184"/>
            <p:cNvSpPr>
              <a:spLocks noChangeShapeType="1"/>
            </p:cNvSpPr>
            <p:nvPr/>
          </p:nvSpPr>
          <p:spPr bwMode="auto">
            <a:xfrm>
              <a:off x="1727200" y="2759075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2" name="Line 185"/>
            <p:cNvSpPr>
              <a:spLocks noChangeShapeType="1"/>
            </p:cNvSpPr>
            <p:nvPr/>
          </p:nvSpPr>
          <p:spPr bwMode="auto">
            <a:xfrm>
              <a:off x="2089150" y="2657475"/>
              <a:ext cx="0" cy="6508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3" name="Line 186"/>
            <p:cNvSpPr>
              <a:spLocks noChangeShapeType="1"/>
            </p:cNvSpPr>
            <p:nvPr/>
          </p:nvSpPr>
          <p:spPr bwMode="auto">
            <a:xfrm flipV="1">
              <a:off x="310356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4" name="Line 187"/>
            <p:cNvSpPr>
              <a:spLocks noChangeShapeType="1"/>
            </p:cNvSpPr>
            <p:nvPr/>
          </p:nvSpPr>
          <p:spPr bwMode="auto">
            <a:xfrm flipV="1">
              <a:off x="31892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5" name="Line 188"/>
            <p:cNvSpPr>
              <a:spLocks noChangeShapeType="1"/>
            </p:cNvSpPr>
            <p:nvPr/>
          </p:nvSpPr>
          <p:spPr bwMode="auto">
            <a:xfrm>
              <a:off x="2070100" y="2659063"/>
              <a:ext cx="38100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6" name="Line 189"/>
            <p:cNvSpPr>
              <a:spLocks noChangeShapeType="1"/>
            </p:cNvSpPr>
            <p:nvPr/>
          </p:nvSpPr>
          <p:spPr bwMode="auto">
            <a:xfrm flipV="1">
              <a:off x="32861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7" name="Line 190"/>
            <p:cNvSpPr>
              <a:spLocks noChangeShapeType="1"/>
            </p:cNvSpPr>
            <p:nvPr/>
          </p:nvSpPr>
          <p:spPr bwMode="auto">
            <a:xfrm>
              <a:off x="2089150" y="2720975"/>
              <a:ext cx="0" cy="8255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8" name="Line 191"/>
            <p:cNvSpPr>
              <a:spLocks noChangeShapeType="1"/>
            </p:cNvSpPr>
            <p:nvPr/>
          </p:nvSpPr>
          <p:spPr bwMode="auto">
            <a:xfrm flipV="1">
              <a:off x="33988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59" name="Line 192"/>
            <p:cNvSpPr>
              <a:spLocks noChangeShapeType="1"/>
            </p:cNvSpPr>
            <p:nvPr/>
          </p:nvSpPr>
          <p:spPr bwMode="auto">
            <a:xfrm flipV="1">
              <a:off x="3535363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0" name="Line 193"/>
            <p:cNvSpPr>
              <a:spLocks noChangeShapeType="1"/>
            </p:cNvSpPr>
            <p:nvPr/>
          </p:nvSpPr>
          <p:spPr bwMode="auto">
            <a:xfrm>
              <a:off x="2070100" y="2801938"/>
              <a:ext cx="38100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1" name="Line 194"/>
            <p:cNvSpPr>
              <a:spLocks noChangeShapeType="1"/>
            </p:cNvSpPr>
            <p:nvPr/>
          </p:nvSpPr>
          <p:spPr bwMode="auto">
            <a:xfrm>
              <a:off x="4814888" y="1457325"/>
              <a:ext cx="0" cy="6985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2" name="Freeform 195"/>
            <p:cNvSpPr>
              <a:spLocks/>
            </p:cNvSpPr>
            <p:nvPr/>
          </p:nvSpPr>
          <p:spPr bwMode="auto">
            <a:xfrm>
              <a:off x="3454400" y="4630738"/>
              <a:ext cx="74613" cy="114300"/>
            </a:xfrm>
            <a:custGeom>
              <a:avLst/>
              <a:gdLst>
                <a:gd name="T0" fmla="*/ 2147483647 w 47"/>
                <a:gd name="T1" fmla="*/ 0 h 72"/>
                <a:gd name="T2" fmla="*/ 2147483647 w 47"/>
                <a:gd name="T3" fmla="*/ 0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2147483647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2147483647 w 47"/>
                <a:gd name="T21" fmla="*/ 2147483647 h 72"/>
                <a:gd name="T22" fmla="*/ 2147483647 w 47"/>
                <a:gd name="T23" fmla="*/ 2147483647 h 72"/>
                <a:gd name="T24" fmla="*/ 2147483647 w 47"/>
                <a:gd name="T25" fmla="*/ 2147483647 h 72"/>
                <a:gd name="T26" fmla="*/ 2147483647 w 47"/>
                <a:gd name="T27" fmla="*/ 2147483647 h 72"/>
                <a:gd name="T28" fmla="*/ 2147483647 w 47"/>
                <a:gd name="T29" fmla="*/ 2147483647 h 72"/>
                <a:gd name="T30" fmla="*/ 2147483647 w 47"/>
                <a:gd name="T31" fmla="*/ 2147483647 h 72"/>
                <a:gd name="T32" fmla="*/ 2147483647 w 47"/>
                <a:gd name="T33" fmla="*/ 2147483647 h 72"/>
                <a:gd name="T34" fmla="*/ 2147483647 w 47"/>
                <a:gd name="T35" fmla="*/ 2147483647 h 72"/>
                <a:gd name="T36" fmla="*/ 2147483647 w 47"/>
                <a:gd name="T37" fmla="*/ 2147483647 h 72"/>
                <a:gd name="T38" fmla="*/ 2147483647 w 47"/>
                <a:gd name="T39" fmla="*/ 2147483647 h 72"/>
                <a:gd name="T40" fmla="*/ 2147483647 w 47"/>
                <a:gd name="T41" fmla="*/ 2147483647 h 72"/>
                <a:gd name="T42" fmla="*/ 2147483647 w 47"/>
                <a:gd name="T43" fmla="*/ 2147483647 h 72"/>
                <a:gd name="T44" fmla="*/ 2147483647 w 47"/>
                <a:gd name="T45" fmla="*/ 2147483647 h 72"/>
                <a:gd name="T46" fmla="*/ 2147483647 w 47"/>
                <a:gd name="T47" fmla="*/ 2147483647 h 72"/>
                <a:gd name="T48" fmla="*/ 0 w 47"/>
                <a:gd name="T49" fmla="*/ 2147483647 h 72"/>
                <a:gd name="T50" fmla="*/ 2147483647 w 47"/>
                <a:gd name="T51" fmla="*/ 2147483647 h 72"/>
                <a:gd name="T52" fmla="*/ 2147483647 w 47"/>
                <a:gd name="T53" fmla="*/ 2147483647 h 72"/>
                <a:gd name="T54" fmla="*/ 2147483647 w 47"/>
                <a:gd name="T55" fmla="*/ 2147483647 h 72"/>
                <a:gd name="T56" fmla="*/ 2147483647 w 47"/>
                <a:gd name="T57" fmla="*/ 2147483647 h 72"/>
                <a:gd name="T58" fmla="*/ 2147483647 w 47"/>
                <a:gd name="T59" fmla="*/ 2147483647 h 72"/>
                <a:gd name="T60" fmla="*/ 2147483647 w 47"/>
                <a:gd name="T61" fmla="*/ 2147483647 h 72"/>
                <a:gd name="T62" fmla="*/ 2147483647 w 47"/>
                <a:gd name="T63" fmla="*/ 2147483647 h 72"/>
                <a:gd name="T64" fmla="*/ 2147483647 w 47"/>
                <a:gd name="T65" fmla="*/ 2147483647 h 72"/>
                <a:gd name="T66" fmla="*/ 2147483647 w 47"/>
                <a:gd name="T67" fmla="*/ 2147483647 h 72"/>
                <a:gd name="T68" fmla="*/ 2147483647 w 47"/>
                <a:gd name="T69" fmla="*/ 2147483647 h 72"/>
                <a:gd name="T70" fmla="*/ 2147483647 w 47"/>
                <a:gd name="T71" fmla="*/ 2147483647 h 72"/>
                <a:gd name="T72" fmla="*/ 2147483647 w 47"/>
                <a:gd name="T73" fmla="*/ 2147483647 h 72"/>
                <a:gd name="T74" fmla="*/ 2147483647 w 47"/>
                <a:gd name="T75" fmla="*/ 2147483647 h 72"/>
                <a:gd name="T76" fmla="*/ 2147483647 w 47"/>
                <a:gd name="T77" fmla="*/ 2147483647 h 72"/>
                <a:gd name="T78" fmla="*/ 2147483647 w 47"/>
                <a:gd name="T79" fmla="*/ 2147483647 h 72"/>
                <a:gd name="T80" fmla="*/ 2147483647 w 47"/>
                <a:gd name="T81" fmla="*/ 2147483647 h 72"/>
                <a:gd name="T82" fmla="*/ 2147483647 w 47"/>
                <a:gd name="T83" fmla="*/ 2147483647 h 72"/>
                <a:gd name="T84" fmla="*/ 2147483647 w 47"/>
                <a:gd name="T85" fmla="*/ 2147483647 h 72"/>
                <a:gd name="T86" fmla="*/ 2147483647 w 47"/>
                <a:gd name="T87" fmla="*/ 2147483647 h 72"/>
                <a:gd name="T88" fmla="*/ 2147483647 w 47"/>
                <a:gd name="T89" fmla="*/ 2147483647 h 72"/>
                <a:gd name="T90" fmla="*/ 2147483647 w 47"/>
                <a:gd name="T91" fmla="*/ 2147483647 h 72"/>
                <a:gd name="T92" fmla="*/ 2147483647 w 47"/>
                <a:gd name="T93" fmla="*/ 2147483647 h 72"/>
                <a:gd name="T94" fmla="*/ 2147483647 w 47"/>
                <a:gd name="T95" fmla="*/ 2147483647 h 72"/>
                <a:gd name="T96" fmla="*/ 0 w 47"/>
                <a:gd name="T97" fmla="*/ 2147483647 h 72"/>
                <a:gd name="T98" fmla="*/ 2147483647 w 47"/>
                <a:gd name="T99" fmla="*/ 0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7" h="72">
                  <a:moveTo>
                    <a:pt x="8" y="0"/>
                  </a:moveTo>
                  <a:lnTo>
                    <a:pt x="43" y="0"/>
                  </a:lnTo>
                  <a:lnTo>
                    <a:pt x="43" y="9"/>
                  </a:lnTo>
                  <a:lnTo>
                    <a:pt x="16" y="9"/>
                  </a:lnTo>
                  <a:lnTo>
                    <a:pt x="12" y="27"/>
                  </a:lnTo>
                  <a:lnTo>
                    <a:pt x="16" y="25"/>
                  </a:lnTo>
                  <a:lnTo>
                    <a:pt x="21" y="24"/>
                  </a:lnTo>
                  <a:lnTo>
                    <a:pt x="26" y="23"/>
                  </a:lnTo>
                  <a:lnTo>
                    <a:pt x="31" y="24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4" y="34"/>
                  </a:lnTo>
                  <a:lnTo>
                    <a:pt x="46" y="40"/>
                  </a:lnTo>
                  <a:lnTo>
                    <a:pt x="47" y="46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2" y="64"/>
                  </a:lnTo>
                  <a:lnTo>
                    <a:pt x="34" y="69"/>
                  </a:lnTo>
                  <a:lnTo>
                    <a:pt x="22" y="72"/>
                  </a:lnTo>
                  <a:lnTo>
                    <a:pt x="16" y="72"/>
                  </a:lnTo>
                  <a:lnTo>
                    <a:pt x="12" y="69"/>
                  </a:lnTo>
                  <a:lnTo>
                    <a:pt x="7" y="66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10" y="51"/>
                  </a:lnTo>
                  <a:lnTo>
                    <a:pt x="11" y="54"/>
                  </a:lnTo>
                  <a:lnTo>
                    <a:pt x="12" y="58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7" y="62"/>
                  </a:lnTo>
                  <a:lnTo>
                    <a:pt x="30" y="61"/>
                  </a:lnTo>
                  <a:lnTo>
                    <a:pt x="34" y="59"/>
                  </a:lnTo>
                  <a:lnTo>
                    <a:pt x="36" y="56"/>
                  </a:lnTo>
                  <a:lnTo>
                    <a:pt x="37" y="51"/>
                  </a:lnTo>
                  <a:lnTo>
                    <a:pt x="37" y="46"/>
                  </a:lnTo>
                  <a:lnTo>
                    <a:pt x="37" y="42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1" y="33"/>
                  </a:lnTo>
                  <a:lnTo>
                    <a:pt x="28" y="3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3"/>
                  </a:lnTo>
                  <a:lnTo>
                    <a:pt x="13" y="35"/>
                  </a:lnTo>
                  <a:lnTo>
                    <a:pt x="11" y="37"/>
                  </a:lnTo>
                  <a:lnTo>
                    <a:pt x="0" y="3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3" name="Freeform 196"/>
            <p:cNvSpPr>
              <a:spLocks noEditPoints="1"/>
            </p:cNvSpPr>
            <p:nvPr/>
          </p:nvSpPr>
          <p:spPr bwMode="auto">
            <a:xfrm>
              <a:off x="3541713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2147483647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20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1" y="22"/>
                  </a:lnTo>
                  <a:lnTo>
                    <a:pt x="9" y="36"/>
                  </a:lnTo>
                  <a:lnTo>
                    <a:pt x="11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20" y="63"/>
                  </a:lnTo>
                  <a:lnTo>
                    <a:pt x="23" y="65"/>
                  </a:lnTo>
                  <a:lnTo>
                    <a:pt x="28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5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1" y="69"/>
                  </a:lnTo>
                  <a:lnTo>
                    <a:pt x="7" y="66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4" name="Line 197"/>
            <p:cNvSpPr>
              <a:spLocks noChangeShapeType="1"/>
            </p:cNvSpPr>
            <p:nvPr/>
          </p:nvSpPr>
          <p:spPr bwMode="auto">
            <a:xfrm>
              <a:off x="4797425" y="1457325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5" name="Line 198"/>
            <p:cNvSpPr>
              <a:spLocks noChangeShapeType="1"/>
            </p:cNvSpPr>
            <p:nvPr/>
          </p:nvSpPr>
          <p:spPr bwMode="auto">
            <a:xfrm flipV="1">
              <a:off x="370205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6" name="Line 199"/>
            <p:cNvSpPr>
              <a:spLocks noChangeShapeType="1"/>
            </p:cNvSpPr>
            <p:nvPr/>
          </p:nvSpPr>
          <p:spPr bwMode="auto">
            <a:xfrm>
              <a:off x="4814888" y="1522413"/>
              <a:ext cx="0" cy="936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7" name="Line 200"/>
            <p:cNvSpPr>
              <a:spLocks noChangeShapeType="1"/>
            </p:cNvSpPr>
            <p:nvPr/>
          </p:nvSpPr>
          <p:spPr bwMode="auto">
            <a:xfrm flipV="1">
              <a:off x="39131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8" name="Line 201"/>
            <p:cNvSpPr>
              <a:spLocks noChangeShapeType="1"/>
            </p:cNvSpPr>
            <p:nvPr/>
          </p:nvSpPr>
          <p:spPr bwMode="auto">
            <a:xfrm flipV="1">
              <a:off x="4214813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69" name="Line 202"/>
            <p:cNvSpPr>
              <a:spLocks noChangeShapeType="1"/>
            </p:cNvSpPr>
            <p:nvPr/>
          </p:nvSpPr>
          <p:spPr bwMode="auto">
            <a:xfrm>
              <a:off x="4797425" y="1614488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0" name="Line 203"/>
            <p:cNvSpPr>
              <a:spLocks noChangeShapeType="1"/>
            </p:cNvSpPr>
            <p:nvPr/>
          </p:nvSpPr>
          <p:spPr bwMode="auto">
            <a:xfrm>
              <a:off x="5213350" y="1481138"/>
              <a:ext cx="0" cy="539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1" name="Freeform 204"/>
            <p:cNvSpPr>
              <a:spLocks/>
            </p:cNvSpPr>
            <p:nvPr/>
          </p:nvSpPr>
          <p:spPr bwMode="auto">
            <a:xfrm>
              <a:off x="4132263" y="4629150"/>
              <a:ext cx="74613" cy="112713"/>
            </a:xfrm>
            <a:custGeom>
              <a:avLst/>
              <a:gdLst>
                <a:gd name="T0" fmla="*/ 2147483647 w 47"/>
                <a:gd name="T1" fmla="*/ 0 h 71"/>
                <a:gd name="T2" fmla="*/ 2147483647 w 47"/>
                <a:gd name="T3" fmla="*/ 2147483647 h 71"/>
                <a:gd name="T4" fmla="*/ 2147483647 w 47"/>
                <a:gd name="T5" fmla="*/ 2147483647 h 71"/>
                <a:gd name="T6" fmla="*/ 2147483647 w 47"/>
                <a:gd name="T7" fmla="*/ 2147483647 h 71"/>
                <a:gd name="T8" fmla="*/ 2147483647 w 47"/>
                <a:gd name="T9" fmla="*/ 2147483647 h 71"/>
                <a:gd name="T10" fmla="*/ 2147483647 w 47"/>
                <a:gd name="T11" fmla="*/ 2147483647 h 71"/>
                <a:gd name="T12" fmla="*/ 2147483647 w 47"/>
                <a:gd name="T13" fmla="*/ 2147483647 h 71"/>
                <a:gd name="T14" fmla="*/ 2147483647 w 47"/>
                <a:gd name="T15" fmla="*/ 2147483647 h 71"/>
                <a:gd name="T16" fmla="*/ 2147483647 w 47"/>
                <a:gd name="T17" fmla="*/ 2147483647 h 71"/>
                <a:gd name="T18" fmla="*/ 2147483647 w 47"/>
                <a:gd name="T19" fmla="*/ 2147483647 h 71"/>
                <a:gd name="T20" fmla="*/ 2147483647 w 47"/>
                <a:gd name="T21" fmla="*/ 2147483647 h 71"/>
                <a:gd name="T22" fmla="*/ 2147483647 w 47"/>
                <a:gd name="T23" fmla="*/ 2147483647 h 71"/>
                <a:gd name="T24" fmla="*/ 2147483647 w 47"/>
                <a:gd name="T25" fmla="*/ 2147483647 h 71"/>
                <a:gd name="T26" fmla="*/ 2147483647 w 47"/>
                <a:gd name="T27" fmla="*/ 2147483647 h 71"/>
                <a:gd name="T28" fmla="*/ 2147483647 w 47"/>
                <a:gd name="T29" fmla="*/ 2147483647 h 71"/>
                <a:gd name="T30" fmla="*/ 2147483647 w 47"/>
                <a:gd name="T31" fmla="*/ 2147483647 h 71"/>
                <a:gd name="T32" fmla="*/ 2147483647 w 47"/>
                <a:gd name="T33" fmla="*/ 2147483647 h 71"/>
                <a:gd name="T34" fmla="*/ 2147483647 w 47"/>
                <a:gd name="T35" fmla="*/ 2147483647 h 71"/>
                <a:gd name="T36" fmla="*/ 2147483647 w 47"/>
                <a:gd name="T37" fmla="*/ 2147483647 h 71"/>
                <a:gd name="T38" fmla="*/ 2147483647 w 47"/>
                <a:gd name="T39" fmla="*/ 2147483647 h 71"/>
                <a:gd name="T40" fmla="*/ 0 w 47"/>
                <a:gd name="T41" fmla="*/ 2147483647 h 71"/>
                <a:gd name="T42" fmla="*/ 0 w 47"/>
                <a:gd name="T43" fmla="*/ 2147483647 h 71"/>
                <a:gd name="T44" fmla="*/ 0 w 47"/>
                <a:gd name="T45" fmla="*/ 2147483647 h 71"/>
                <a:gd name="T46" fmla="*/ 2147483647 w 47"/>
                <a:gd name="T47" fmla="*/ 2147483647 h 71"/>
                <a:gd name="T48" fmla="*/ 2147483647 w 47"/>
                <a:gd name="T49" fmla="*/ 2147483647 h 71"/>
                <a:gd name="T50" fmla="*/ 2147483647 w 47"/>
                <a:gd name="T51" fmla="*/ 2147483647 h 71"/>
                <a:gd name="T52" fmla="*/ 2147483647 w 47"/>
                <a:gd name="T53" fmla="*/ 2147483647 h 71"/>
                <a:gd name="T54" fmla="*/ 2147483647 w 47"/>
                <a:gd name="T55" fmla="*/ 2147483647 h 71"/>
                <a:gd name="T56" fmla="*/ 2147483647 w 47"/>
                <a:gd name="T57" fmla="*/ 2147483647 h 71"/>
                <a:gd name="T58" fmla="*/ 2147483647 w 47"/>
                <a:gd name="T59" fmla="*/ 2147483647 h 71"/>
                <a:gd name="T60" fmla="*/ 2147483647 w 47"/>
                <a:gd name="T61" fmla="*/ 2147483647 h 71"/>
                <a:gd name="T62" fmla="*/ 2147483647 w 47"/>
                <a:gd name="T63" fmla="*/ 2147483647 h 71"/>
                <a:gd name="T64" fmla="*/ 2147483647 w 47"/>
                <a:gd name="T65" fmla="*/ 2147483647 h 71"/>
                <a:gd name="T66" fmla="*/ 2147483647 w 47"/>
                <a:gd name="T67" fmla="*/ 2147483647 h 71"/>
                <a:gd name="T68" fmla="*/ 2147483647 w 47"/>
                <a:gd name="T69" fmla="*/ 2147483647 h 71"/>
                <a:gd name="T70" fmla="*/ 2147483647 w 47"/>
                <a:gd name="T71" fmla="*/ 2147483647 h 71"/>
                <a:gd name="T72" fmla="*/ 2147483647 w 47"/>
                <a:gd name="T73" fmla="*/ 2147483647 h 71"/>
                <a:gd name="T74" fmla="*/ 2147483647 w 47"/>
                <a:gd name="T75" fmla="*/ 2147483647 h 71"/>
                <a:gd name="T76" fmla="*/ 2147483647 w 47"/>
                <a:gd name="T77" fmla="*/ 2147483647 h 71"/>
                <a:gd name="T78" fmla="*/ 2147483647 w 47"/>
                <a:gd name="T79" fmla="*/ 2147483647 h 71"/>
                <a:gd name="T80" fmla="*/ 2147483647 w 47"/>
                <a:gd name="T81" fmla="*/ 2147483647 h 71"/>
                <a:gd name="T82" fmla="*/ 2147483647 w 47"/>
                <a:gd name="T83" fmla="*/ 2147483647 h 71"/>
                <a:gd name="T84" fmla="*/ 2147483647 w 47"/>
                <a:gd name="T85" fmla="*/ 2147483647 h 71"/>
                <a:gd name="T86" fmla="*/ 2147483647 w 47"/>
                <a:gd name="T87" fmla="*/ 2147483647 h 71"/>
                <a:gd name="T88" fmla="*/ 2147483647 w 47"/>
                <a:gd name="T89" fmla="*/ 2147483647 h 71"/>
                <a:gd name="T90" fmla="*/ 2147483647 w 47"/>
                <a:gd name="T91" fmla="*/ 2147483647 h 71"/>
                <a:gd name="T92" fmla="*/ 2147483647 w 47"/>
                <a:gd name="T93" fmla="*/ 2147483647 h 71"/>
                <a:gd name="T94" fmla="*/ 2147483647 w 47"/>
                <a:gd name="T95" fmla="*/ 2147483647 h 71"/>
                <a:gd name="T96" fmla="*/ 2147483647 w 47"/>
                <a:gd name="T97" fmla="*/ 2147483647 h 71"/>
                <a:gd name="T98" fmla="*/ 2147483647 w 47"/>
                <a:gd name="T99" fmla="*/ 2147483647 h 71"/>
                <a:gd name="T100" fmla="*/ 2147483647 w 47"/>
                <a:gd name="T101" fmla="*/ 2147483647 h 71"/>
                <a:gd name="T102" fmla="*/ 2147483647 w 47"/>
                <a:gd name="T103" fmla="*/ 2147483647 h 71"/>
                <a:gd name="T104" fmla="*/ 2147483647 w 47"/>
                <a:gd name="T105" fmla="*/ 0 h 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1">
                  <a:moveTo>
                    <a:pt x="24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2" y="10"/>
                  </a:lnTo>
                  <a:lnTo>
                    <a:pt x="45" y="14"/>
                  </a:lnTo>
                  <a:lnTo>
                    <a:pt x="46" y="20"/>
                  </a:lnTo>
                  <a:lnTo>
                    <a:pt x="45" y="24"/>
                  </a:lnTo>
                  <a:lnTo>
                    <a:pt x="44" y="28"/>
                  </a:lnTo>
                  <a:lnTo>
                    <a:pt x="42" y="33"/>
                  </a:lnTo>
                  <a:lnTo>
                    <a:pt x="39" y="37"/>
                  </a:lnTo>
                  <a:lnTo>
                    <a:pt x="36" y="41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21" y="53"/>
                  </a:lnTo>
                  <a:lnTo>
                    <a:pt x="17" y="55"/>
                  </a:lnTo>
                  <a:lnTo>
                    <a:pt x="16" y="58"/>
                  </a:lnTo>
                  <a:lnTo>
                    <a:pt x="12" y="62"/>
                  </a:lnTo>
                  <a:lnTo>
                    <a:pt x="47" y="62"/>
                  </a:lnTo>
                  <a:lnTo>
                    <a:pt x="47" y="71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2" y="60"/>
                  </a:lnTo>
                  <a:lnTo>
                    <a:pt x="6" y="55"/>
                  </a:lnTo>
                  <a:lnTo>
                    <a:pt x="9" y="52"/>
                  </a:lnTo>
                  <a:lnTo>
                    <a:pt x="13" y="49"/>
                  </a:lnTo>
                  <a:lnTo>
                    <a:pt x="17" y="45"/>
                  </a:lnTo>
                  <a:lnTo>
                    <a:pt x="22" y="41"/>
                  </a:lnTo>
                  <a:lnTo>
                    <a:pt x="26" y="36"/>
                  </a:lnTo>
                  <a:lnTo>
                    <a:pt x="30" y="33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7" y="20"/>
                  </a:lnTo>
                  <a:lnTo>
                    <a:pt x="36" y="17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2" y="14"/>
                  </a:lnTo>
                  <a:lnTo>
                    <a:pt x="10" y="17"/>
                  </a:lnTo>
                  <a:lnTo>
                    <a:pt x="10" y="21"/>
                  </a:lnTo>
                  <a:lnTo>
                    <a:pt x="1" y="20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7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2" name="Freeform 205"/>
            <p:cNvSpPr>
              <a:spLocks noEditPoints="1"/>
            </p:cNvSpPr>
            <p:nvPr/>
          </p:nvSpPr>
          <p:spPr bwMode="auto">
            <a:xfrm>
              <a:off x="4221163" y="4629150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5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3" name="Line 207"/>
            <p:cNvSpPr>
              <a:spLocks noChangeShapeType="1"/>
            </p:cNvSpPr>
            <p:nvPr/>
          </p:nvSpPr>
          <p:spPr bwMode="auto">
            <a:xfrm>
              <a:off x="5195888" y="1481138"/>
              <a:ext cx="34925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4" name="Line 208"/>
            <p:cNvSpPr>
              <a:spLocks noChangeShapeType="1"/>
            </p:cNvSpPr>
            <p:nvPr/>
          </p:nvSpPr>
          <p:spPr bwMode="auto">
            <a:xfrm flipV="1">
              <a:off x="42497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5" name="Line 209"/>
            <p:cNvSpPr>
              <a:spLocks noChangeShapeType="1"/>
            </p:cNvSpPr>
            <p:nvPr/>
          </p:nvSpPr>
          <p:spPr bwMode="auto">
            <a:xfrm>
              <a:off x="5213350" y="1533526"/>
              <a:ext cx="0" cy="7143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6" name="Line 210"/>
            <p:cNvSpPr>
              <a:spLocks noChangeShapeType="1"/>
            </p:cNvSpPr>
            <p:nvPr/>
          </p:nvSpPr>
          <p:spPr bwMode="auto">
            <a:xfrm flipV="1">
              <a:off x="42894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7" name="Line 211"/>
            <p:cNvSpPr>
              <a:spLocks noChangeShapeType="1"/>
            </p:cNvSpPr>
            <p:nvPr/>
          </p:nvSpPr>
          <p:spPr bwMode="auto">
            <a:xfrm flipV="1">
              <a:off x="43322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8" name="Line 212"/>
            <p:cNvSpPr>
              <a:spLocks noChangeShapeType="1"/>
            </p:cNvSpPr>
            <p:nvPr/>
          </p:nvSpPr>
          <p:spPr bwMode="auto">
            <a:xfrm>
              <a:off x="5195888" y="1603376"/>
              <a:ext cx="34925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79" name="Line 213"/>
            <p:cNvSpPr>
              <a:spLocks noChangeShapeType="1"/>
            </p:cNvSpPr>
            <p:nvPr/>
          </p:nvSpPr>
          <p:spPr bwMode="auto">
            <a:xfrm flipV="1">
              <a:off x="43783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0" name="Line 214"/>
            <p:cNvSpPr>
              <a:spLocks noChangeShapeType="1"/>
            </p:cNvSpPr>
            <p:nvPr/>
          </p:nvSpPr>
          <p:spPr bwMode="auto">
            <a:xfrm>
              <a:off x="4567238" y="1522413"/>
              <a:ext cx="0" cy="984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1" name="Line 215"/>
            <p:cNvSpPr>
              <a:spLocks noChangeShapeType="1"/>
            </p:cNvSpPr>
            <p:nvPr/>
          </p:nvSpPr>
          <p:spPr bwMode="auto">
            <a:xfrm flipV="1">
              <a:off x="442595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2" name="Line 216"/>
            <p:cNvSpPr>
              <a:spLocks noChangeShapeType="1"/>
            </p:cNvSpPr>
            <p:nvPr/>
          </p:nvSpPr>
          <p:spPr bwMode="auto">
            <a:xfrm flipV="1">
              <a:off x="44783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3" name="Line 217"/>
            <p:cNvSpPr>
              <a:spLocks noChangeShapeType="1"/>
            </p:cNvSpPr>
            <p:nvPr/>
          </p:nvSpPr>
          <p:spPr bwMode="auto">
            <a:xfrm>
              <a:off x="4549775" y="1522413"/>
              <a:ext cx="34925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4" name="Line 218"/>
            <p:cNvSpPr>
              <a:spLocks noChangeShapeType="1"/>
            </p:cNvSpPr>
            <p:nvPr/>
          </p:nvSpPr>
          <p:spPr bwMode="auto">
            <a:xfrm flipV="1">
              <a:off x="45307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5" name="Line 219"/>
            <p:cNvSpPr>
              <a:spLocks noChangeShapeType="1"/>
            </p:cNvSpPr>
            <p:nvPr/>
          </p:nvSpPr>
          <p:spPr bwMode="auto">
            <a:xfrm>
              <a:off x="4567238" y="1620838"/>
              <a:ext cx="0" cy="1524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6" name="Line 220"/>
            <p:cNvSpPr>
              <a:spLocks noChangeShapeType="1"/>
            </p:cNvSpPr>
            <p:nvPr/>
          </p:nvSpPr>
          <p:spPr bwMode="auto">
            <a:xfrm flipV="1">
              <a:off x="45926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7" name="Line 221"/>
            <p:cNvSpPr>
              <a:spLocks noChangeShapeType="1"/>
            </p:cNvSpPr>
            <p:nvPr/>
          </p:nvSpPr>
          <p:spPr bwMode="auto">
            <a:xfrm flipV="1">
              <a:off x="46561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8" name="Line 222"/>
            <p:cNvSpPr>
              <a:spLocks noChangeShapeType="1"/>
            </p:cNvSpPr>
            <p:nvPr/>
          </p:nvSpPr>
          <p:spPr bwMode="auto">
            <a:xfrm>
              <a:off x="4549775" y="1773238"/>
              <a:ext cx="34925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89" name="Line 223"/>
            <p:cNvSpPr>
              <a:spLocks noChangeShapeType="1"/>
            </p:cNvSpPr>
            <p:nvPr/>
          </p:nvSpPr>
          <p:spPr bwMode="auto">
            <a:xfrm flipV="1">
              <a:off x="4724400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0" name="Line 224"/>
            <p:cNvSpPr>
              <a:spLocks noChangeShapeType="1"/>
            </p:cNvSpPr>
            <p:nvPr/>
          </p:nvSpPr>
          <p:spPr bwMode="auto">
            <a:xfrm>
              <a:off x="4186238" y="1657351"/>
              <a:ext cx="0" cy="666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1" name="Freeform 225"/>
            <p:cNvSpPr>
              <a:spLocks/>
            </p:cNvSpPr>
            <p:nvPr/>
          </p:nvSpPr>
          <p:spPr bwMode="auto">
            <a:xfrm>
              <a:off x="4656138" y="4629151"/>
              <a:ext cx="41275" cy="112713"/>
            </a:xfrm>
            <a:custGeom>
              <a:avLst/>
              <a:gdLst>
                <a:gd name="T0" fmla="*/ 2147483647 w 26"/>
                <a:gd name="T1" fmla="*/ 0 h 71"/>
                <a:gd name="T2" fmla="*/ 2147483647 w 26"/>
                <a:gd name="T3" fmla="*/ 0 h 71"/>
                <a:gd name="T4" fmla="*/ 2147483647 w 26"/>
                <a:gd name="T5" fmla="*/ 2147483647 h 71"/>
                <a:gd name="T6" fmla="*/ 2147483647 w 26"/>
                <a:gd name="T7" fmla="*/ 2147483647 h 71"/>
                <a:gd name="T8" fmla="*/ 2147483647 w 26"/>
                <a:gd name="T9" fmla="*/ 2147483647 h 71"/>
                <a:gd name="T10" fmla="*/ 2147483647 w 26"/>
                <a:gd name="T11" fmla="*/ 2147483647 h 71"/>
                <a:gd name="T12" fmla="*/ 2147483647 w 26"/>
                <a:gd name="T13" fmla="*/ 2147483647 h 71"/>
                <a:gd name="T14" fmla="*/ 2147483647 w 26"/>
                <a:gd name="T15" fmla="*/ 2147483647 h 71"/>
                <a:gd name="T16" fmla="*/ 0 w 26"/>
                <a:gd name="T17" fmla="*/ 2147483647 h 71"/>
                <a:gd name="T18" fmla="*/ 0 w 26"/>
                <a:gd name="T19" fmla="*/ 2147483647 h 71"/>
                <a:gd name="T20" fmla="*/ 2147483647 w 26"/>
                <a:gd name="T21" fmla="*/ 2147483647 h 71"/>
                <a:gd name="T22" fmla="*/ 2147483647 w 26"/>
                <a:gd name="T23" fmla="*/ 2147483647 h 71"/>
                <a:gd name="T24" fmla="*/ 2147483647 w 26"/>
                <a:gd name="T25" fmla="*/ 2147483647 h 71"/>
                <a:gd name="T26" fmla="*/ 2147483647 w 26"/>
                <a:gd name="T27" fmla="*/ 0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1">
                  <a:moveTo>
                    <a:pt x="20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7" y="71"/>
                  </a:lnTo>
                  <a:lnTo>
                    <a:pt x="17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17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2" name="Freeform 226"/>
            <p:cNvSpPr>
              <a:spLocks noEditPoints="1"/>
            </p:cNvSpPr>
            <p:nvPr/>
          </p:nvSpPr>
          <p:spPr bwMode="auto">
            <a:xfrm>
              <a:off x="4733925" y="4629151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2147483647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19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7" y="62"/>
                  </a:lnTo>
                  <a:lnTo>
                    <a:pt x="19" y="63"/>
                  </a:lnTo>
                  <a:lnTo>
                    <a:pt x="24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3" name="Line 227"/>
            <p:cNvSpPr>
              <a:spLocks noChangeShapeType="1"/>
            </p:cNvSpPr>
            <p:nvPr/>
          </p:nvSpPr>
          <p:spPr bwMode="auto">
            <a:xfrm>
              <a:off x="4170363" y="1657351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4" name="Line 228"/>
            <p:cNvSpPr>
              <a:spLocks noChangeShapeType="1"/>
            </p:cNvSpPr>
            <p:nvPr/>
          </p:nvSpPr>
          <p:spPr bwMode="auto">
            <a:xfrm>
              <a:off x="4186238" y="1724026"/>
              <a:ext cx="0" cy="889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5" name="Line 229"/>
            <p:cNvSpPr>
              <a:spLocks noChangeShapeType="1"/>
            </p:cNvSpPr>
            <p:nvPr/>
          </p:nvSpPr>
          <p:spPr bwMode="auto">
            <a:xfrm flipV="1">
              <a:off x="48021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6" name="Line 230"/>
            <p:cNvSpPr>
              <a:spLocks noChangeShapeType="1"/>
            </p:cNvSpPr>
            <p:nvPr/>
          </p:nvSpPr>
          <p:spPr bwMode="auto">
            <a:xfrm flipV="1">
              <a:off x="488950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7" name="Line 231"/>
            <p:cNvSpPr>
              <a:spLocks noChangeShapeType="1"/>
            </p:cNvSpPr>
            <p:nvPr/>
          </p:nvSpPr>
          <p:spPr bwMode="auto">
            <a:xfrm>
              <a:off x="4170363" y="1812926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8" name="Line 232"/>
            <p:cNvSpPr>
              <a:spLocks noChangeShapeType="1"/>
            </p:cNvSpPr>
            <p:nvPr/>
          </p:nvSpPr>
          <p:spPr bwMode="auto">
            <a:xfrm flipV="1">
              <a:off x="49879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99" name="Freeform 233"/>
            <p:cNvSpPr>
              <a:spLocks/>
            </p:cNvSpPr>
            <p:nvPr/>
          </p:nvSpPr>
          <p:spPr bwMode="auto">
            <a:xfrm>
              <a:off x="3157538" y="2746376"/>
              <a:ext cx="19050" cy="19050"/>
            </a:xfrm>
            <a:custGeom>
              <a:avLst/>
              <a:gdLst>
                <a:gd name="T0" fmla="*/ 2147483647 w 12"/>
                <a:gd name="T1" fmla="*/ 0 h 12"/>
                <a:gd name="T2" fmla="*/ 2147483647 w 12"/>
                <a:gd name="T3" fmla="*/ 0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0 w 12"/>
                <a:gd name="T9" fmla="*/ 2147483647 h 12"/>
                <a:gd name="T10" fmla="*/ 0 w 12"/>
                <a:gd name="T11" fmla="*/ 2147483647 h 12"/>
                <a:gd name="T12" fmla="*/ 2147483647 w 1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2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0" name="Line 234"/>
            <p:cNvSpPr>
              <a:spLocks noChangeShapeType="1"/>
            </p:cNvSpPr>
            <p:nvPr/>
          </p:nvSpPr>
          <p:spPr bwMode="auto">
            <a:xfrm flipV="1">
              <a:off x="509905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1" name="Line 235"/>
            <p:cNvSpPr>
              <a:spLocks noChangeShapeType="1"/>
            </p:cNvSpPr>
            <p:nvPr/>
          </p:nvSpPr>
          <p:spPr bwMode="auto">
            <a:xfrm flipV="1">
              <a:off x="5235575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2" name="Freeform 236"/>
            <p:cNvSpPr>
              <a:spLocks/>
            </p:cNvSpPr>
            <p:nvPr/>
          </p:nvSpPr>
          <p:spPr bwMode="auto">
            <a:xfrm>
              <a:off x="3189288" y="2727326"/>
              <a:ext cx="20638" cy="17463"/>
            </a:xfrm>
            <a:custGeom>
              <a:avLst/>
              <a:gdLst>
                <a:gd name="T0" fmla="*/ 2147483647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0 w 13"/>
                <a:gd name="T9" fmla="*/ 2147483647 h 11"/>
                <a:gd name="T10" fmla="*/ 0 w 13"/>
                <a:gd name="T11" fmla="*/ 2147483647 h 11"/>
                <a:gd name="T12" fmla="*/ 2147483647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3" name="Freeform 237"/>
            <p:cNvSpPr>
              <a:spLocks/>
            </p:cNvSpPr>
            <p:nvPr/>
          </p:nvSpPr>
          <p:spPr bwMode="auto">
            <a:xfrm>
              <a:off x="3225800" y="2706688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4" name="Freeform 238"/>
            <p:cNvSpPr>
              <a:spLocks/>
            </p:cNvSpPr>
            <p:nvPr/>
          </p:nvSpPr>
          <p:spPr bwMode="auto">
            <a:xfrm>
              <a:off x="5199063" y="4630738"/>
              <a:ext cx="74613" cy="114300"/>
            </a:xfrm>
            <a:custGeom>
              <a:avLst/>
              <a:gdLst>
                <a:gd name="T0" fmla="*/ 2147483647 w 47"/>
                <a:gd name="T1" fmla="*/ 0 h 72"/>
                <a:gd name="T2" fmla="*/ 2147483647 w 47"/>
                <a:gd name="T3" fmla="*/ 0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2147483647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2147483647 w 47"/>
                <a:gd name="T21" fmla="*/ 2147483647 h 72"/>
                <a:gd name="T22" fmla="*/ 2147483647 w 47"/>
                <a:gd name="T23" fmla="*/ 2147483647 h 72"/>
                <a:gd name="T24" fmla="*/ 2147483647 w 47"/>
                <a:gd name="T25" fmla="*/ 2147483647 h 72"/>
                <a:gd name="T26" fmla="*/ 2147483647 w 47"/>
                <a:gd name="T27" fmla="*/ 2147483647 h 72"/>
                <a:gd name="T28" fmla="*/ 2147483647 w 47"/>
                <a:gd name="T29" fmla="*/ 2147483647 h 72"/>
                <a:gd name="T30" fmla="*/ 2147483647 w 47"/>
                <a:gd name="T31" fmla="*/ 2147483647 h 72"/>
                <a:gd name="T32" fmla="*/ 2147483647 w 47"/>
                <a:gd name="T33" fmla="*/ 2147483647 h 72"/>
                <a:gd name="T34" fmla="*/ 2147483647 w 47"/>
                <a:gd name="T35" fmla="*/ 2147483647 h 72"/>
                <a:gd name="T36" fmla="*/ 2147483647 w 47"/>
                <a:gd name="T37" fmla="*/ 2147483647 h 72"/>
                <a:gd name="T38" fmla="*/ 2147483647 w 47"/>
                <a:gd name="T39" fmla="*/ 2147483647 h 72"/>
                <a:gd name="T40" fmla="*/ 2147483647 w 47"/>
                <a:gd name="T41" fmla="*/ 2147483647 h 72"/>
                <a:gd name="T42" fmla="*/ 2147483647 w 47"/>
                <a:gd name="T43" fmla="*/ 2147483647 h 72"/>
                <a:gd name="T44" fmla="*/ 2147483647 w 47"/>
                <a:gd name="T45" fmla="*/ 2147483647 h 72"/>
                <a:gd name="T46" fmla="*/ 2147483647 w 47"/>
                <a:gd name="T47" fmla="*/ 2147483647 h 72"/>
                <a:gd name="T48" fmla="*/ 0 w 47"/>
                <a:gd name="T49" fmla="*/ 2147483647 h 72"/>
                <a:gd name="T50" fmla="*/ 2147483647 w 47"/>
                <a:gd name="T51" fmla="*/ 2147483647 h 72"/>
                <a:gd name="T52" fmla="*/ 2147483647 w 47"/>
                <a:gd name="T53" fmla="*/ 2147483647 h 72"/>
                <a:gd name="T54" fmla="*/ 2147483647 w 47"/>
                <a:gd name="T55" fmla="*/ 2147483647 h 72"/>
                <a:gd name="T56" fmla="*/ 2147483647 w 47"/>
                <a:gd name="T57" fmla="*/ 2147483647 h 72"/>
                <a:gd name="T58" fmla="*/ 2147483647 w 47"/>
                <a:gd name="T59" fmla="*/ 2147483647 h 72"/>
                <a:gd name="T60" fmla="*/ 2147483647 w 47"/>
                <a:gd name="T61" fmla="*/ 2147483647 h 72"/>
                <a:gd name="T62" fmla="*/ 2147483647 w 47"/>
                <a:gd name="T63" fmla="*/ 2147483647 h 72"/>
                <a:gd name="T64" fmla="*/ 2147483647 w 47"/>
                <a:gd name="T65" fmla="*/ 2147483647 h 72"/>
                <a:gd name="T66" fmla="*/ 2147483647 w 47"/>
                <a:gd name="T67" fmla="*/ 2147483647 h 72"/>
                <a:gd name="T68" fmla="*/ 2147483647 w 47"/>
                <a:gd name="T69" fmla="*/ 2147483647 h 72"/>
                <a:gd name="T70" fmla="*/ 2147483647 w 47"/>
                <a:gd name="T71" fmla="*/ 2147483647 h 72"/>
                <a:gd name="T72" fmla="*/ 2147483647 w 47"/>
                <a:gd name="T73" fmla="*/ 2147483647 h 72"/>
                <a:gd name="T74" fmla="*/ 2147483647 w 47"/>
                <a:gd name="T75" fmla="*/ 2147483647 h 72"/>
                <a:gd name="T76" fmla="*/ 2147483647 w 47"/>
                <a:gd name="T77" fmla="*/ 2147483647 h 72"/>
                <a:gd name="T78" fmla="*/ 2147483647 w 47"/>
                <a:gd name="T79" fmla="*/ 2147483647 h 72"/>
                <a:gd name="T80" fmla="*/ 2147483647 w 47"/>
                <a:gd name="T81" fmla="*/ 2147483647 h 72"/>
                <a:gd name="T82" fmla="*/ 2147483647 w 47"/>
                <a:gd name="T83" fmla="*/ 2147483647 h 72"/>
                <a:gd name="T84" fmla="*/ 2147483647 w 47"/>
                <a:gd name="T85" fmla="*/ 2147483647 h 72"/>
                <a:gd name="T86" fmla="*/ 2147483647 w 47"/>
                <a:gd name="T87" fmla="*/ 2147483647 h 72"/>
                <a:gd name="T88" fmla="*/ 2147483647 w 47"/>
                <a:gd name="T89" fmla="*/ 2147483647 h 72"/>
                <a:gd name="T90" fmla="*/ 2147483647 w 47"/>
                <a:gd name="T91" fmla="*/ 2147483647 h 72"/>
                <a:gd name="T92" fmla="*/ 2147483647 w 47"/>
                <a:gd name="T93" fmla="*/ 2147483647 h 72"/>
                <a:gd name="T94" fmla="*/ 2147483647 w 47"/>
                <a:gd name="T95" fmla="*/ 2147483647 h 72"/>
                <a:gd name="T96" fmla="*/ 2147483647 w 47"/>
                <a:gd name="T97" fmla="*/ 2147483647 h 72"/>
                <a:gd name="T98" fmla="*/ 2147483647 w 47"/>
                <a:gd name="T99" fmla="*/ 0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7" h="72">
                  <a:moveTo>
                    <a:pt x="8" y="0"/>
                  </a:moveTo>
                  <a:lnTo>
                    <a:pt x="42" y="0"/>
                  </a:lnTo>
                  <a:lnTo>
                    <a:pt x="42" y="9"/>
                  </a:lnTo>
                  <a:lnTo>
                    <a:pt x="16" y="9"/>
                  </a:lnTo>
                  <a:lnTo>
                    <a:pt x="13" y="27"/>
                  </a:lnTo>
                  <a:lnTo>
                    <a:pt x="17" y="25"/>
                  </a:lnTo>
                  <a:lnTo>
                    <a:pt x="21" y="24"/>
                  </a:lnTo>
                  <a:lnTo>
                    <a:pt x="25" y="23"/>
                  </a:lnTo>
                  <a:lnTo>
                    <a:pt x="31" y="24"/>
                  </a:lnTo>
                  <a:lnTo>
                    <a:pt x="37" y="26"/>
                  </a:lnTo>
                  <a:lnTo>
                    <a:pt x="41" y="29"/>
                  </a:lnTo>
                  <a:lnTo>
                    <a:pt x="45" y="34"/>
                  </a:lnTo>
                  <a:lnTo>
                    <a:pt x="46" y="40"/>
                  </a:lnTo>
                  <a:lnTo>
                    <a:pt x="47" y="46"/>
                  </a:lnTo>
                  <a:lnTo>
                    <a:pt x="47" y="52"/>
                  </a:lnTo>
                  <a:lnTo>
                    <a:pt x="45" y="58"/>
                  </a:lnTo>
                  <a:lnTo>
                    <a:pt x="41" y="64"/>
                  </a:lnTo>
                  <a:lnTo>
                    <a:pt x="33" y="69"/>
                  </a:lnTo>
                  <a:lnTo>
                    <a:pt x="23" y="72"/>
                  </a:lnTo>
                  <a:lnTo>
                    <a:pt x="17" y="72"/>
                  </a:lnTo>
                  <a:lnTo>
                    <a:pt x="12" y="69"/>
                  </a:lnTo>
                  <a:lnTo>
                    <a:pt x="7" y="66"/>
                  </a:lnTo>
                  <a:lnTo>
                    <a:pt x="4" y="62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9" y="51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20" y="64"/>
                  </a:lnTo>
                  <a:lnTo>
                    <a:pt x="23" y="64"/>
                  </a:lnTo>
                  <a:lnTo>
                    <a:pt x="28" y="62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6" y="56"/>
                  </a:lnTo>
                  <a:lnTo>
                    <a:pt x="37" y="51"/>
                  </a:lnTo>
                  <a:lnTo>
                    <a:pt x="38" y="46"/>
                  </a:lnTo>
                  <a:lnTo>
                    <a:pt x="38" y="42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1" y="33"/>
                  </a:lnTo>
                  <a:lnTo>
                    <a:pt x="28" y="32"/>
                  </a:lnTo>
                  <a:lnTo>
                    <a:pt x="23" y="32"/>
                  </a:lnTo>
                  <a:lnTo>
                    <a:pt x="18" y="32"/>
                  </a:lnTo>
                  <a:lnTo>
                    <a:pt x="15" y="33"/>
                  </a:lnTo>
                  <a:lnTo>
                    <a:pt x="13" y="35"/>
                  </a:lnTo>
                  <a:lnTo>
                    <a:pt x="10" y="37"/>
                  </a:lnTo>
                  <a:lnTo>
                    <a:pt x="1" y="3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5" name="Freeform 239"/>
            <p:cNvSpPr>
              <a:spLocks/>
            </p:cNvSpPr>
            <p:nvPr/>
          </p:nvSpPr>
          <p:spPr bwMode="auto">
            <a:xfrm>
              <a:off x="3257550" y="2686051"/>
              <a:ext cx="22225" cy="19050"/>
            </a:xfrm>
            <a:custGeom>
              <a:avLst/>
              <a:gdLst>
                <a:gd name="T0" fmla="*/ 2147483647 w 14"/>
                <a:gd name="T1" fmla="*/ 0 h 12"/>
                <a:gd name="T2" fmla="*/ 2147483647 w 14"/>
                <a:gd name="T3" fmla="*/ 0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0 w 14"/>
                <a:gd name="T9" fmla="*/ 2147483647 h 12"/>
                <a:gd name="T10" fmla="*/ 0 w 14"/>
                <a:gd name="T11" fmla="*/ 2147483647 h 12"/>
                <a:gd name="T12" fmla="*/ 2147483647 w 1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6" name="Line 240"/>
            <p:cNvSpPr>
              <a:spLocks noChangeShapeType="1"/>
            </p:cNvSpPr>
            <p:nvPr/>
          </p:nvSpPr>
          <p:spPr bwMode="auto">
            <a:xfrm flipV="1">
              <a:off x="540067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7" name="Freeform 241"/>
            <p:cNvSpPr>
              <a:spLocks/>
            </p:cNvSpPr>
            <p:nvPr/>
          </p:nvSpPr>
          <p:spPr bwMode="auto">
            <a:xfrm>
              <a:off x="3290888" y="2663826"/>
              <a:ext cx="20638" cy="20638"/>
            </a:xfrm>
            <a:custGeom>
              <a:avLst/>
              <a:gdLst>
                <a:gd name="T0" fmla="*/ 2147483647 w 13"/>
                <a:gd name="T1" fmla="*/ 0 h 13"/>
                <a:gd name="T2" fmla="*/ 2147483647 w 13"/>
                <a:gd name="T3" fmla="*/ 0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0 w 13"/>
                <a:gd name="T9" fmla="*/ 2147483647 h 13"/>
                <a:gd name="T10" fmla="*/ 0 w 13"/>
                <a:gd name="T11" fmla="*/ 2147483647 h 13"/>
                <a:gd name="T12" fmla="*/ 2147483647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8" name="Line 242"/>
            <p:cNvSpPr>
              <a:spLocks noChangeShapeType="1"/>
            </p:cNvSpPr>
            <p:nvPr/>
          </p:nvSpPr>
          <p:spPr bwMode="auto">
            <a:xfrm flipV="1">
              <a:off x="561340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09" name="Freeform 243"/>
            <p:cNvSpPr>
              <a:spLocks/>
            </p:cNvSpPr>
            <p:nvPr/>
          </p:nvSpPr>
          <p:spPr bwMode="auto">
            <a:xfrm>
              <a:off x="3325813" y="2646363"/>
              <a:ext cx="20638" cy="15875"/>
            </a:xfrm>
            <a:custGeom>
              <a:avLst/>
              <a:gdLst>
                <a:gd name="T0" fmla="*/ 2147483647 w 13"/>
                <a:gd name="T1" fmla="*/ 0 h 10"/>
                <a:gd name="T2" fmla="*/ 2147483647 w 13"/>
                <a:gd name="T3" fmla="*/ 0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0 w 13"/>
                <a:gd name="T9" fmla="*/ 2147483647 h 10"/>
                <a:gd name="T10" fmla="*/ 0 w 13"/>
                <a:gd name="T11" fmla="*/ 2147483647 h 10"/>
                <a:gd name="T12" fmla="*/ 2147483647 w 13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0" name="Line 244"/>
            <p:cNvSpPr>
              <a:spLocks noChangeShapeType="1"/>
            </p:cNvSpPr>
            <p:nvPr/>
          </p:nvSpPr>
          <p:spPr bwMode="auto">
            <a:xfrm flipV="1">
              <a:off x="5915025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1" name="Freeform 245"/>
            <p:cNvSpPr>
              <a:spLocks/>
            </p:cNvSpPr>
            <p:nvPr/>
          </p:nvSpPr>
          <p:spPr bwMode="auto">
            <a:xfrm>
              <a:off x="3360738" y="2624138"/>
              <a:ext cx="20638" cy="19050"/>
            </a:xfrm>
            <a:custGeom>
              <a:avLst/>
              <a:gdLst>
                <a:gd name="T0" fmla="*/ 2147483647 w 13"/>
                <a:gd name="T1" fmla="*/ 0 h 12"/>
                <a:gd name="T2" fmla="*/ 2147483647 w 13"/>
                <a:gd name="T3" fmla="*/ 0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0 w 13"/>
                <a:gd name="T9" fmla="*/ 2147483647 h 12"/>
                <a:gd name="T10" fmla="*/ 0 w 13"/>
                <a:gd name="T11" fmla="*/ 2147483647 h 12"/>
                <a:gd name="T12" fmla="*/ 2147483647 w 13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2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2" name="Freeform 246"/>
            <p:cNvSpPr>
              <a:spLocks/>
            </p:cNvSpPr>
            <p:nvPr/>
          </p:nvSpPr>
          <p:spPr bwMode="auto">
            <a:xfrm>
              <a:off x="3394075" y="2605088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3" name="Freeform 247"/>
            <p:cNvSpPr>
              <a:spLocks/>
            </p:cNvSpPr>
            <p:nvPr/>
          </p:nvSpPr>
          <p:spPr bwMode="auto">
            <a:xfrm>
              <a:off x="5875338" y="4629151"/>
              <a:ext cx="76200" cy="112713"/>
            </a:xfrm>
            <a:custGeom>
              <a:avLst/>
              <a:gdLst>
                <a:gd name="T0" fmla="*/ 2147483647 w 48"/>
                <a:gd name="T1" fmla="*/ 0 h 71"/>
                <a:gd name="T2" fmla="*/ 2147483647 w 48"/>
                <a:gd name="T3" fmla="*/ 2147483647 h 71"/>
                <a:gd name="T4" fmla="*/ 2147483647 w 48"/>
                <a:gd name="T5" fmla="*/ 2147483647 h 71"/>
                <a:gd name="T6" fmla="*/ 2147483647 w 48"/>
                <a:gd name="T7" fmla="*/ 2147483647 h 71"/>
                <a:gd name="T8" fmla="*/ 2147483647 w 48"/>
                <a:gd name="T9" fmla="*/ 2147483647 h 71"/>
                <a:gd name="T10" fmla="*/ 2147483647 w 48"/>
                <a:gd name="T11" fmla="*/ 2147483647 h 71"/>
                <a:gd name="T12" fmla="*/ 2147483647 w 48"/>
                <a:gd name="T13" fmla="*/ 2147483647 h 71"/>
                <a:gd name="T14" fmla="*/ 2147483647 w 48"/>
                <a:gd name="T15" fmla="*/ 2147483647 h 71"/>
                <a:gd name="T16" fmla="*/ 2147483647 w 48"/>
                <a:gd name="T17" fmla="*/ 2147483647 h 71"/>
                <a:gd name="T18" fmla="*/ 2147483647 w 48"/>
                <a:gd name="T19" fmla="*/ 2147483647 h 71"/>
                <a:gd name="T20" fmla="*/ 2147483647 w 48"/>
                <a:gd name="T21" fmla="*/ 2147483647 h 71"/>
                <a:gd name="T22" fmla="*/ 2147483647 w 48"/>
                <a:gd name="T23" fmla="*/ 2147483647 h 71"/>
                <a:gd name="T24" fmla="*/ 2147483647 w 48"/>
                <a:gd name="T25" fmla="*/ 2147483647 h 71"/>
                <a:gd name="T26" fmla="*/ 2147483647 w 48"/>
                <a:gd name="T27" fmla="*/ 2147483647 h 71"/>
                <a:gd name="T28" fmla="*/ 2147483647 w 48"/>
                <a:gd name="T29" fmla="*/ 2147483647 h 71"/>
                <a:gd name="T30" fmla="*/ 2147483647 w 48"/>
                <a:gd name="T31" fmla="*/ 2147483647 h 71"/>
                <a:gd name="T32" fmla="*/ 2147483647 w 48"/>
                <a:gd name="T33" fmla="*/ 2147483647 h 71"/>
                <a:gd name="T34" fmla="*/ 2147483647 w 48"/>
                <a:gd name="T35" fmla="*/ 2147483647 h 71"/>
                <a:gd name="T36" fmla="*/ 2147483647 w 48"/>
                <a:gd name="T37" fmla="*/ 2147483647 h 71"/>
                <a:gd name="T38" fmla="*/ 2147483647 w 48"/>
                <a:gd name="T39" fmla="*/ 2147483647 h 71"/>
                <a:gd name="T40" fmla="*/ 0 w 48"/>
                <a:gd name="T41" fmla="*/ 2147483647 h 71"/>
                <a:gd name="T42" fmla="*/ 2147483647 w 48"/>
                <a:gd name="T43" fmla="*/ 2147483647 h 71"/>
                <a:gd name="T44" fmla="*/ 2147483647 w 48"/>
                <a:gd name="T45" fmla="*/ 2147483647 h 71"/>
                <a:gd name="T46" fmla="*/ 2147483647 w 48"/>
                <a:gd name="T47" fmla="*/ 2147483647 h 71"/>
                <a:gd name="T48" fmla="*/ 2147483647 w 48"/>
                <a:gd name="T49" fmla="*/ 2147483647 h 71"/>
                <a:gd name="T50" fmla="*/ 2147483647 w 48"/>
                <a:gd name="T51" fmla="*/ 2147483647 h 71"/>
                <a:gd name="T52" fmla="*/ 2147483647 w 48"/>
                <a:gd name="T53" fmla="*/ 2147483647 h 71"/>
                <a:gd name="T54" fmla="*/ 2147483647 w 48"/>
                <a:gd name="T55" fmla="*/ 2147483647 h 71"/>
                <a:gd name="T56" fmla="*/ 2147483647 w 48"/>
                <a:gd name="T57" fmla="*/ 2147483647 h 71"/>
                <a:gd name="T58" fmla="*/ 2147483647 w 48"/>
                <a:gd name="T59" fmla="*/ 2147483647 h 71"/>
                <a:gd name="T60" fmla="*/ 2147483647 w 48"/>
                <a:gd name="T61" fmla="*/ 2147483647 h 71"/>
                <a:gd name="T62" fmla="*/ 2147483647 w 48"/>
                <a:gd name="T63" fmla="*/ 2147483647 h 71"/>
                <a:gd name="T64" fmla="*/ 2147483647 w 48"/>
                <a:gd name="T65" fmla="*/ 2147483647 h 71"/>
                <a:gd name="T66" fmla="*/ 2147483647 w 48"/>
                <a:gd name="T67" fmla="*/ 2147483647 h 71"/>
                <a:gd name="T68" fmla="*/ 2147483647 w 48"/>
                <a:gd name="T69" fmla="*/ 2147483647 h 71"/>
                <a:gd name="T70" fmla="*/ 2147483647 w 48"/>
                <a:gd name="T71" fmla="*/ 2147483647 h 71"/>
                <a:gd name="T72" fmla="*/ 2147483647 w 48"/>
                <a:gd name="T73" fmla="*/ 2147483647 h 71"/>
                <a:gd name="T74" fmla="*/ 2147483647 w 48"/>
                <a:gd name="T75" fmla="*/ 2147483647 h 71"/>
                <a:gd name="T76" fmla="*/ 2147483647 w 48"/>
                <a:gd name="T77" fmla="*/ 2147483647 h 71"/>
                <a:gd name="T78" fmla="*/ 2147483647 w 48"/>
                <a:gd name="T79" fmla="*/ 2147483647 h 71"/>
                <a:gd name="T80" fmla="*/ 2147483647 w 48"/>
                <a:gd name="T81" fmla="*/ 2147483647 h 71"/>
                <a:gd name="T82" fmla="*/ 2147483647 w 48"/>
                <a:gd name="T83" fmla="*/ 2147483647 h 71"/>
                <a:gd name="T84" fmla="*/ 2147483647 w 48"/>
                <a:gd name="T85" fmla="*/ 2147483647 h 71"/>
                <a:gd name="T86" fmla="*/ 2147483647 w 48"/>
                <a:gd name="T87" fmla="*/ 2147483647 h 71"/>
                <a:gd name="T88" fmla="*/ 2147483647 w 48"/>
                <a:gd name="T89" fmla="*/ 2147483647 h 71"/>
                <a:gd name="T90" fmla="*/ 2147483647 w 48"/>
                <a:gd name="T91" fmla="*/ 2147483647 h 71"/>
                <a:gd name="T92" fmla="*/ 2147483647 w 48"/>
                <a:gd name="T93" fmla="*/ 2147483647 h 71"/>
                <a:gd name="T94" fmla="*/ 2147483647 w 48"/>
                <a:gd name="T95" fmla="*/ 2147483647 h 71"/>
                <a:gd name="T96" fmla="*/ 2147483647 w 48"/>
                <a:gd name="T97" fmla="*/ 2147483647 h 71"/>
                <a:gd name="T98" fmla="*/ 2147483647 w 48"/>
                <a:gd name="T99" fmla="*/ 2147483647 h 71"/>
                <a:gd name="T100" fmla="*/ 2147483647 w 48"/>
                <a:gd name="T101" fmla="*/ 2147483647 h 71"/>
                <a:gd name="T102" fmla="*/ 2147483647 w 48"/>
                <a:gd name="T103" fmla="*/ 2147483647 h 71"/>
                <a:gd name="T104" fmla="*/ 2147483647 w 48"/>
                <a:gd name="T105" fmla="*/ 0 h 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" h="71">
                  <a:moveTo>
                    <a:pt x="24" y="0"/>
                  </a:moveTo>
                  <a:lnTo>
                    <a:pt x="31" y="1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3" y="10"/>
                  </a:lnTo>
                  <a:lnTo>
                    <a:pt x="45" y="14"/>
                  </a:lnTo>
                  <a:lnTo>
                    <a:pt x="47" y="20"/>
                  </a:lnTo>
                  <a:lnTo>
                    <a:pt x="45" y="24"/>
                  </a:lnTo>
                  <a:lnTo>
                    <a:pt x="44" y="28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6" y="41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2" y="62"/>
                  </a:lnTo>
                  <a:lnTo>
                    <a:pt x="48" y="62"/>
                  </a:lnTo>
                  <a:lnTo>
                    <a:pt x="48" y="71"/>
                  </a:lnTo>
                  <a:lnTo>
                    <a:pt x="0" y="71"/>
                  </a:lnTo>
                  <a:lnTo>
                    <a:pt x="1" y="68"/>
                  </a:lnTo>
                  <a:lnTo>
                    <a:pt x="1" y="66"/>
                  </a:lnTo>
                  <a:lnTo>
                    <a:pt x="3" y="60"/>
                  </a:lnTo>
                  <a:lnTo>
                    <a:pt x="7" y="55"/>
                  </a:lnTo>
                  <a:lnTo>
                    <a:pt x="9" y="52"/>
                  </a:lnTo>
                  <a:lnTo>
                    <a:pt x="13" y="49"/>
                  </a:lnTo>
                  <a:lnTo>
                    <a:pt x="18" y="45"/>
                  </a:lnTo>
                  <a:lnTo>
                    <a:pt x="23" y="41"/>
                  </a:lnTo>
                  <a:lnTo>
                    <a:pt x="27" y="36"/>
                  </a:lnTo>
                  <a:lnTo>
                    <a:pt x="31" y="33"/>
                  </a:lnTo>
                  <a:lnTo>
                    <a:pt x="33" y="30"/>
                  </a:lnTo>
                  <a:lnTo>
                    <a:pt x="36" y="25"/>
                  </a:lnTo>
                  <a:lnTo>
                    <a:pt x="36" y="20"/>
                  </a:lnTo>
                  <a:lnTo>
                    <a:pt x="36" y="17"/>
                  </a:lnTo>
                  <a:lnTo>
                    <a:pt x="35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11" y="17"/>
                  </a:lnTo>
                  <a:lnTo>
                    <a:pt x="11" y="21"/>
                  </a:lnTo>
                  <a:lnTo>
                    <a:pt x="1" y="20"/>
                  </a:lnTo>
                  <a:lnTo>
                    <a:pt x="2" y="13"/>
                  </a:lnTo>
                  <a:lnTo>
                    <a:pt x="4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4" name="Freeform 248"/>
            <p:cNvSpPr>
              <a:spLocks/>
            </p:cNvSpPr>
            <p:nvPr/>
          </p:nvSpPr>
          <p:spPr bwMode="auto">
            <a:xfrm>
              <a:off x="3427413" y="2582863"/>
              <a:ext cx="20638" cy="20638"/>
            </a:xfrm>
            <a:custGeom>
              <a:avLst/>
              <a:gdLst>
                <a:gd name="T0" fmla="*/ 2147483647 w 13"/>
                <a:gd name="T1" fmla="*/ 0 h 13"/>
                <a:gd name="T2" fmla="*/ 2147483647 w 13"/>
                <a:gd name="T3" fmla="*/ 0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0 w 13"/>
                <a:gd name="T9" fmla="*/ 2147483647 h 13"/>
                <a:gd name="T10" fmla="*/ 0 w 13"/>
                <a:gd name="T11" fmla="*/ 2147483647 h 13"/>
                <a:gd name="T12" fmla="*/ 2147483647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5" name="Freeform 249"/>
            <p:cNvSpPr>
              <a:spLocks/>
            </p:cNvSpPr>
            <p:nvPr/>
          </p:nvSpPr>
          <p:spPr bwMode="auto">
            <a:xfrm>
              <a:off x="3460750" y="2565401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6" name="Freeform 250"/>
            <p:cNvSpPr>
              <a:spLocks/>
            </p:cNvSpPr>
            <p:nvPr/>
          </p:nvSpPr>
          <p:spPr bwMode="auto">
            <a:xfrm>
              <a:off x="3495675" y="2543176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7" name="Freeform 251"/>
            <p:cNvSpPr>
              <a:spLocks/>
            </p:cNvSpPr>
            <p:nvPr/>
          </p:nvSpPr>
          <p:spPr bwMode="auto">
            <a:xfrm>
              <a:off x="3529013" y="2522538"/>
              <a:ext cx="20638" cy="19050"/>
            </a:xfrm>
            <a:custGeom>
              <a:avLst/>
              <a:gdLst>
                <a:gd name="T0" fmla="*/ 2147483647 w 13"/>
                <a:gd name="T1" fmla="*/ 0 h 12"/>
                <a:gd name="T2" fmla="*/ 2147483647 w 13"/>
                <a:gd name="T3" fmla="*/ 0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0 w 13"/>
                <a:gd name="T9" fmla="*/ 2147483647 h 12"/>
                <a:gd name="T10" fmla="*/ 0 w 13"/>
                <a:gd name="T11" fmla="*/ 2147483647 h 12"/>
                <a:gd name="T12" fmla="*/ 2147483647 w 13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8" name="Freeform 252"/>
            <p:cNvSpPr>
              <a:spLocks/>
            </p:cNvSpPr>
            <p:nvPr/>
          </p:nvSpPr>
          <p:spPr bwMode="auto">
            <a:xfrm>
              <a:off x="3562350" y="2501901"/>
              <a:ext cx="19050" cy="19050"/>
            </a:xfrm>
            <a:custGeom>
              <a:avLst/>
              <a:gdLst>
                <a:gd name="T0" fmla="*/ 2147483647 w 12"/>
                <a:gd name="T1" fmla="*/ 0 h 12"/>
                <a:gd name="T2" fmla="*/ 2147483647 w 12"/>
                <a:gd name="T3" fmla="*/ 0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0 w 12"/>
                <a:gd name="T9" fmla="*/ 2147483647 h 12"/>
                <a:gd name="T10" fmla="*/ 0 w 12"/>
                <a:gd name="T11" fmla="*/ 2147483647 h 12"/>
                <a:gd name="T12" fmla="*/ 2147483647 w 1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2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19" name="Freeform 253"/>
            <p:cNvSpPr>
              <a:spLocks/>
            </p:cNvSpPr>
            <p:nvPr/>
          </p:nvSpPr>
          <p:spPr bwMode="auto">
            <a:xfrm>
              <a:off x="3595688" y="2482851"/>
              <a:ext cx="20638" cy="19050"/>
            </a:xfrm>
            <a:custGeom>
              <a:avLst/>
              <a:gdLst>
                <a:gd name="T0" fmla="*/ 2147483647 w 13"/>
                <a:gd name="T1" fmla="*/ 0 h 12"/>
                <a:gd name="T2" fmla="*/ 2147483647 w 13"/>
                <a:gd name="T3" fmla="*/ 0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0 w 13"/>
                <a:gd name="T9" fmla="*/ 2147483647 h 12"/>
                <a:gd name="T10" fmla="*/ 0 w 13"/>
                <a:gd name="T11" fmla="*/ 2147483647 h 12"/>
                <a:gd name="T12" fmla="*/ 2147483647 w 13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0" name="Freeform 254"/>
            <p:cNvSpPr>
              <a:spLocks/>
            </p:cNvSpPr>
            <p:nvPr/>
          </p:nvSpPr>
          <p:spPr bwMode="auto">
            <a:xfrm>
              <a:off x="3630613" y="2462213"/>
              <a:ext cx="22225" cy="17463"/>
            </a:xfrm>
            <a:custGeom>
              <a:avLst/>
              <a:gdLst>
                <a:gd name="T0" fmla="*/ 2147483647 w 14"/>
                <a:gd name="T1" fmla="*/ 0 h 11"/>
                <a:gd name="T2" fmla="*/ 2147483647 w 14"/>
                <a:gd name="T3" fmla="*/ 0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0 w 14"/>
                <a:gd name="T9" fmla="*/ 2147483647 h 11"/>
                <a:gd name="T10" fmla="*/ 0 w 14"/>
                <a:gd name="T11" fmla="*/ 2147483647 h 11"/>
                <a:gd name="T12" fmla="*/ 2147483647 w 1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1" name="Freeform 255"/>
            <p:cNvSpPr>
              <a:spLocks/>
            </p:cNvSpPr>
            <p:nvPr/>
          </p:nvSpPr>
          <p:spPr bwMode="auto">
            <a:xfrm>
              <a:off x="3663950" y="2441576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2" name="Freeform 256"/>
            <p:cNvSpPr>
              <a:spLocks/>
            </p:cNvSpPr>
            <p:nvPr/>
          </p:nvSpPr>
          <p:spPr bwMode="auto">
            <a:xfrm>
              <a:off x="3697288" y="2419351"/>
              <a:ext cx="20638" cy="20638"/>
            </a:xfrm>
            <a:custGeom>
              <a:avLst/>
              <a:gdLst>
                <a:gd name="T0" fmla="*/ 2147483647 w 13"/>
                <a:gd name="T1" fmla="*/ 0 h 13"/>
                <a:gd name="T2" fmla="*/ 2147483647 w 13"/>
                <a:gd name="T3" fmla="*/ 0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0 w 13"/>
                <a:gd name="T9" fmla="*/ 2147483647 h 13"/>
                <a:gd name="T10" fmla="*/ 0 w 13"/>
                <a:gd name="T11" fmla="*/ 2147483647 h 13"/>
                <a:gd name="T12" fmla="*/ 2147483647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3" name="Freeform 257"/>
            <p:cNvSpPr>
              <a:spLocks/>
            </p:cNvSpPr>
            <p:nvPr/>
          </p:nvSpPr>
          <p:spPr bwMode="auto">
            <a:xfrm>
              <a:off x="3730625" y="2401888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6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4" name="Freeform 258"/>
            <p:cNvSpPr>
              <a:spLocks/>
            </p:cNvSpPr>
            <p:nvPr/>
          </p:nvSpPr>
          <p:spPr bwMode="auto">
            <a:xfrm>
              <a:off x="3765550" y="2381251"/>
              <a:ext cx="20638" cy="17463"/>
            </a:xfrm>
            <a:custGeom>
              <a:avLst/>
              <a:gdLst>
                <a:gd name="T0" fmla="*/ 2147483647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0 w 13"/>
                <a:gd name="T9" fmla="*/ 2147483647 h 11"/>
                <a:gd name="T10" fmla="*/ 0 w 13"/>
                <a:gd name="T11" fmla="*/ 2147483647 h 11"/>
                <a:gd name="T12" fmla="*/ 2147483647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5" name="Freeform 259"/>
            <p:cNvSpPr>
              <a:spLocks/>
            </p:cNvSpPr>
            <p:nvPr/>
          </p:nvSpPr>
          <p:spPr bwMode="auto">
            <a:xfrm>
              <a:off x="3798888" y="2360613"/>
              <a:ext cx="22225" cy="17463"/>
            </a:xfrm>
            <a:custGeom>
              <a:avLst/>
              <a:gdLst>
                <a:gd name="T0" fmla="*/ 2147483647 w 14"/>
                <a:gd name="T1" fmla="*/ 0 h 11"/>
                <a:gd name="T2" fmla="*/ 2147483647 w 14"/>
                <a:gd name="T3" fmla="*/ 0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0 w 14"/>
                <a:gd name="T9" fmla="*/ 2147483647 h 11"/>
                <a:gd name="T10" fmla="*/ 0 w 14"/>
                <a:gd name="T11" fmla="*/ 2147483647 h 11"/>
                <a:gd name="T12" fmla="*/ 2147483647 w 1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6" name="Freeform 260"/>
            <p:cNvSpPr>
              <a:spLocks/>
            </p:cNvSpPr>
            <p:nvPr/>
          </p:nvSpPr>
          <p:spPr bwMode="auto">
            <a:xfrm>
              <a:off x="3832225" y="2338388"/>
              <a:ext cx="20638" cy="20638"/>
            </a:xfrm>
            <a:custGeom>
              <a:avLst/>
              <a:gdLst>
                <a:gd name="T0" fmla="*/ 2147483647 w 13"/>
                <a:gd name="T1" fmla="*/ 0 h 13"/>
                <a:gd name="T2" fmla="*/ 2147483647 w 13"/>
                <a:gd name="T3" fmla="*/ 0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0 w 13"/>
                <a:gd name="T9" fmla="*/ 2147483647 h 13"/>
                <a:gd name="T10" fmla="*/ 0 w 13"/>
                <a:gd name="T11" fmla="*/ 2147483647 h 13"/>
                <a:gd name="T12" fmla="*/ 2147483647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9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7" name="Freeform 261"/>
            <p:cNvSpPr>
              <a:spLocks/>
            </p:cNvSpPr>
            <p:nvPr/>
          </p:nvSpPr>
          <p:spPr bwMode="auto">
            <a:xfrm>
              <a:off x="3868738" y="2320926"/>
              <a:ext cx="17463" cy="17463"/>
            </a:xfrm>
            <a:custGeom>
              <a:avLst/>
              <a:gdLst>
                <a:gd name="T0" fmla="*/ 2147483647 w 11"/>
                <a:gd name="T1" fmla="*/ 0 h 11"/>
                <a:gd name="T2" fmla="*/ 2147483647 w 11"/>
                <a:gd name="T3" fmla="*/ 0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0 w 11"/>
                <a:gd name="T9" fmla="*/ 2147483647 h 11"/>
                <a:gd name="T10" fmla="*/ 0 w 11"/>
                <a:gd name="T11" fmla="*/ 2147483647 h 11"/>
                <a:gd name="T12" fmla="*/ 2147483647 w 11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4" y="0"/>
                  </a:moveTo>
                  <a:lnTo>
                    <a:pt x="11" y="0"/>
                  </a:lnTo>
                  <a:lnTo>
                    <a:pt x="11" y="6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8" name="Freeform 262"/>
            <p:cNvSpPr>
              <a:spLocks/>
            </p:cNvSpPr>
            <p:nvPr/>
          </p:nvSpPr>
          <p:spPr bwMode="auto">
            <a:xfrm>
              <a:off x="3902075" y="2300288"/>
              <a:ext cx="20638" cy="15875"/>
            </a:xfrm>
            <a:custGeom>
              <a:avLst/>
              <a:gdLst>
                <a:gd name="T0" fmla="*/ 2147483647 w 13"/>
                <a:gd name="T1" fmla="*/ 0 h 10"/>
                <a:gd name="T2" fmla="*/ 2147483647 w 13"/>
                <a:gd name="T3" fmla="*/ 0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0 w 13"/>
                <a:gd name="T9" fmla="*/ 2147483647 h 10"/>
                <a:gd name="T10" fmla="*/ 0 w 13"/>
                <a:gd name="T11" fmla="*/ 2147483647 h 10"/>
                <a:gd name="T12" fmla="*/ 2147483647 w 13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29" name="Freeform 263"/>
            <p:cNvSpPr>
              <a:spLocks/>
            </p:cNvSpPr>
            <p:nvPr/>
          </p:nvSpPr>
          <p:spPr bwMode="auto">
            <a:xfrm>
              <a:off x="3935413" y="2278063"/>
              <a:ext cx="19050" cy="19050"/>
            </a:xfrm>
            <a:custGeom>
              <a:avLst/>
              <a:gdLst>
                <a:gd name="T0" fmla="*/ 2147483647 w 12"/>
                <a:gd name="T1" fmla="*/ 0 h 12"/>
                <a:gd name="T2" fmla="*/ 2147483647 w 12"/>
                <a:gd name="T3" fmla="*/ 0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0 w 12"/>
                <a:gd name="T9" fmla="*/ 2147483647 h 12"/>
                <a:gd name="T10" fmla="*/ 0 w 12"/>
                <a:gd name="T11" fmla="*/ 2147483647 h 12"/>
                <a:gd name="T12" fmla="*/ 2147483647 w 1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0" name="Freeform 264"/>
            <p:cNvSpPr>
              <a:spLocks/>
            </p:cNvSpPr>
            <p:nvPr/>
          </p:nvSpPr>
          <p:spPr bwMode="auto">
            <a:xfrm>
              <a:off x="3967163" y="2259013"/>
              <a:ext cx="22225" cy="17463"/>
            </a:xfrm>
            <a:custGeom>
              <a:avLst/>
              <a:gdLst>
                <a:gd name="T0" fmla="*/ 2147483647 w 14"/>
                <a:gd name="T1" fmla="*/ 0 h 11"/>
                <a:gd name="T2" fmla="*/ 2147483647 w 14"/>
                <a:gd name="T3" fmla="*/ 0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0 w 14"/>
                <a:gd name="T9" fmla="*/ 2147483647 h 11"/>
                <a:gd name="T10" fmla="*/ 0 w 14"/>
                <a:gd name="T11" fmla="*/ 2147483647 h 11"/>
                <a:gd name="T12" fmla="*/ 2147483647 w 1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1" name="Freeform 265"/>
            <p:cNvSpPr>
              <a:spLocks/>
            </p:cNvSpPr>
            <p:nvPr/>
          </p:nvSpPr>
          <p:spPr bwMode="auto">
            <a:xfrm>
              <a:off x="4003675" y="2238376"/>
              <a:ext cx="20638" cy="17463"/>
            </a:xfrm>
            <a:custGeom>
              <a:avLst/>
              <a:gdLst>
                <a:gd name="T0" fmla="*/ 2147483647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0 w 13"/>
                <a:gd name="T9" fmla="*/ 2147483647 h 11"/>
                <a:gd name="T10" fmla="*/ 0 w 13"/>
                <a:gd name="T11" fmla="*/ 2147483647 h 11"/>
                <a:gd name="T12" fmla="*/ 2147483647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2" name="Freeform 266"/>
            <p:cNvSpPr>
              <a:spLocks/>
            </p:cNvSpPr>
            <p:nvPr/>
          </p:nvSpPr>
          <p:spPr bwMode="auto">
            <a:xfrm>
              <a:off x="4037013" y="2219326"/>
              <a:ext cx="19050" cy="14288"/>
            </a:xfrm>
            <a:custGeom>
              <a:avLst/>
              <a:gdLst>
                <a:gd name="T0" fmla="*/ 2147483647 w 12"/>
                <a:gd name="T1" fmla="*/ 0 h 9"/>
                <a:gd name="T2" fmla="*/ 2147483647 w 12"/>
                <a:gd name="T3" fmla="*/ 0 h 9"/>
                <a:gd name="T4" fmla="*/ 2147483647 w 12"/>
                <a:gd name="T5" fmla="*/ 2147483647 h 9"/>
                <a:gd name="T6" fmla="*/ 2147483647 w 12"/>
                <a:gd name="T7" fmla="*/ 2147483647 h 9"/>
                <a:gd name="T8" fmla="*/ 0 w 12"/>
                <a:gd name="T9" fmla="*/ 2147483647 h 9"/>
                <a:gd name="T10" fmla="*/ 0 w 12"/>
                <a:gd name="T11" fmla="*/ 2147483647 h 9"/>
                <a:gd name="T12" fmla="*/ 2147483647 w 12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9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3" name="Freeform 267"/>
            <p:cNvSpPr>
              <a:spLocks/>
            </p:cNvSpPr>
            <p:nvPr/>
          </p:nvSpPr>
          <p:spPr bwMode="auto">
            <a:xfrm>
              <a:off x="4070350" y="2197101"/>
              <a:ext cx="20638" cy="15875"/>
            </a:xfrm>
            <a:custGeom>
              <a:avLst/>
              <a:gdLst>
                <a:gd name="T0" fmla="*/ 2147483647 w 13"/>
                <a:gd name="T1" fmla="*/ 0 h 10"/>
                <a:gd name="T2" fmla="*/ 2147483647 w 13"/>
                <a:gd name="T3" fmla="*/ 0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0 w 13"/>
                <a:gd name="T9" fmla="*/ 2147483647 h 10"/>
                <a:gd name="T10" fmla="*/ 0 w 13"/>
                <a:gd name="T11" fmla="*/ 2147483647 h 10"/>
                <a:gd name="T12" fmla="*/ 2147483647 w 13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4" name="Freeform 268"/>
            <p:cNvSpPr>
              <a:spLocks/>
            </p:cNvSpPr>
            <p:nvPr/>
          </p:nvSpPr>
          <p:spPr bwMode="auto">
            <a:xfrm>
              <a:off x="4105275" y="2176463"/>
              <a:ext cx="20638" cy="17463"/>
            </a:xfrm>
            <a:custGeom>
              <a:avLst/>
              <a:gdLst>
                <a:gd name="T0" fmla="*/ 2147483647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0 w 13"/>
                <a:gd name="T9" fmla="*/ 2147483647 h 11"/>
                <a:gd name="T10" fmla="*/ 0 w 13"/>
                <a:gd name="T11" fmla="*/ 2147483647 h 11"/>
                <a:gd name="T12" fmla="*/ 2147483647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5" name="Freeform 269"/>
            <p:cNvSpPr>
              <a:spLocks/>
            </p:cNvSpPr>
            <p:nvPr/>
          </p:nvSpPr>
          <p:spPr bwMode="auto">
            <a:xfrm>
              <a:off x="4138613" y="2157413"/>
              <a:ext cx="19050" cy="15875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w 12"/>
                <a:gd name="T9" fmla="*/ 2147483647 h 10"/>
                <a:gd name="T10" fmla="*/ 0 w 12"/>
                <a:gd name="T11" fmla="*/ 2147483647 h 10"/>
                <a:gd name="T12" fmla="*/ 2147483647 w 12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6" name="Freeform 270"/>
            <p:cNvSpPr>
              <a:spLocks/>
            </p:cNvSpPr>
            <p:nvPr/>
          </p:nvSpPr>
          <p:spPr bwMode="auto">
            <a:xfrm>
              <a:off x="4171950" y="2136776"/>
              <a:ext cx="20638" cy="14288"/>
            </a:xfrm>
            <a:custGeom>
              <a:avLst/>
              <a:gdLst>
                <a:gd name="T0" fmla="*/ 2147483647 w 13"/>
                <a:gd name="T1" fmla="*/ 0 h 9"/>
                <a:gd name="T2" fmla="*/ 2147483647 w 13"/>
                <a:gd name="T3" fmla="*/ 0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0 w 13"/>
                <a:gd name="T9" fmla="*/ 2147483647 h 9"/>
                <a:gd name="T10" fmla="*/ 0 w 13"/>
                <a:gd name="T11" fmla="*/ 2147483647 h 9"/>
                <a:gd name="T12" fmla="*/ 2147483647 w 13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9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7" name="Freeform 271"/>
            <p:cNvSpPr>
              <a:spLocks/>
            </p:cNvSpPr>
            <p:nvPr/>
          </p:nvSpPr>
          <p:spPr bwMode="auto">
            <a:xfrm>
              <a:off x="4205288" y="2111376"/>
              <a:ext cx="19050" cy="19050"/>
            </a:xfrm>
            <a:custGeom>
              <a:avLst/>
              <a:gdLst>
                <a:gd name="T0" fmla="*/ 2147483647 w 12"/>
                <a:gd name="T1" fmla="*/ 0 h 12"/>
                <a:gd name="T2" fmla="*/ 2147483647 w 12"/>
                <a:gd name="T3" fmla="*/ 0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0 w 12"/>
                <a:gd name="T9" fmla="*/ 2147483647 h 12"/>
                <a:gd name="T10" fmla="*/ 0 w 12"/>
                <a:gd name="T11" fmla="*/ 2147483647 h 12"/>
                <a:gd name="T12" fmla="*/ 2147483647 w 1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8" name="Freeform 272"/>
            <p:cNvSpPr>
              <a:spLocks/>
            </p:cNvSpPr>
            <p:nvPr/>
          </p:nvSpPr>
          <p:spPr bwMode="auto">
            <a:xfrm>
              <a:off x="4238625" y="2084388"/>
              <a:ext cx="20638" cy="20638"/>
            </a:xfrm>
            <a:custGeom>
              <a:avLst/>
              <a:gdLst>
                <a:gd name="T0" fmla="*/ 2147483647 w 13"/>
                <a:gd name="T1" fmla="*/ 0 h 13"/>
                <a:gd name="T2" fmla="*/ 2147483647 w 13"/>
                <a:gd name="T3" fmla="*/ 0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0 w 13"/>
                <a:gd name="T9" fmla="*/ 2147483647 h 13"/>
                <a:gd name="T10" fmla="*/ 0 w 13"/>
                <a:gd name="T11" fmla="*/ 2147483647 h 13"/>
                <a:gd name="T12" fmla="*/ 2147483647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39" name="Freeform 273"/>
            <p:cNvSpPr>
              <a:spLocks/>
            </p:cNvSpPr>
            <p:nvPr/>
          </p:nvSpPr>
          <p:spPr bwMode="auto">
            <a:xfrm>
              <a:off x="4271963" y="2057401"/>
              <a:ext cx="20638" cy="20638"/>
            </a:xfrm>
            <a:custGeom>
              <a:avLst/>
              <a:gdLst>
                <a:gd name="T0" fmla="*/ 2147483647 w 13"/>
                <a:gd name="T1" fmla="*/ 0 h 13"/>
                <a:gd name="T2" fmla="*/ 2147483647 w 13"/>
                <a:gd name="T3" fmla="*/ 0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0 w 13"/>
                <a:gd name="T9" fmla="*/ 2147483647 h 13"/>
                <a:gd name="T10" fmla="*/ 0 w 13"/>
                <a:gd name="T11" fmla="*/ 2147483647 h 13"/>
                <a:gd name="T12" fmla="*/ 2147483647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0" name="Freeform 274"/>
            <p:cNvSpPr>
              <a:spLocks/>
            </p:cNvSpPr>
            <p:nvPr/>
          </p:nvSpPr>
          <p:spPr bwMode="auto">
            <a:xfrm>
              <a:off x="4306888" y="2032001"/>
              <a:ext cx="20638" cy="19050"/>
            </a:xfrm>
            <a:custGeom>
              <a:avLst/>
              <a:gdLst>
                <a:gd name="T0" fmla="*/ 2147483647 w 13"/>
                <a:gd name="T1" fmla="*/ 0 h 12"/>
                <a:gd name="T2" fmla="*/ 2147483647 w 13"/>
                <a:gd name="T3" fmla="*/ 0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0 w 13"/>
                <a:gd name="T9" fmla="*/ 2147483647 h 12"/>
                <a:gd name="T10" fmla="*/ 0 w 13"/>
                <a:gd name="T11" fmla="*/ 2147483647 h 12"/>
                <a:gd name="T12" fmla="*/ 2147483647 w 13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2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1" name="Freeform 275"/>
            <p:cNvSpPr>
              <a:spLocks/>
            </p:cNvSpPr>
            <p:nvPr/>
          </p:nvSpPr>
          <p:spPr bwMode="auto">
            <a:xfrm>
              <a:off x="4340225" y="2006601"/>
              <a:ext cx="22225" cy="19050"/>
            </a:xfrm>
            <a:custGeom>
              <a:avLst/>
              <a:gdLst>
                <a:gd name="T0" fmla="*/ 2147483647 w 14"/>
                <a:gd name="T1" fmla="*/ 0 h 12"/>
                <a:gd name="T2" fmla="*/ 2147483647 w 14"/>
                <a:gd name="T3" fmla="*/ 0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0 w 14"/>
                <a:gd name="T9" fmla="*/ 2147483647 h 12"/>
                <a:gd name="T10" fmla="*/ 0 w 14"/>
                <a:gd name="T11" fmla="*/ 2147483647 h 12"/>
                <a:gd name="T12" fmla="*/ 2147483647 w 1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2" name="Freeform 276"/>
            <p:cNvSpPr>
              <a:spLocks/>
            </p:cNvSpPr>
            <p:nvPr/>
          </p:nvSpPr>
          <p:spPr bwMode="auto">
            <a:xfrm>
              <a:off x="4373563" y="1979613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3" name="Freeform 277"/>
            <p:cNvSpPr>
              <a:spLocks/>
            </p:cNvSpPr>
            <p:nvPr/>
          </p:nvSpPr>
          <p:spPr bwMode="auto">
            <a:xfrm>
              <a:off x="4410075" y="1952626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4" name="Freeform 278"/>
            <p:cNvSpPr>
              <a:spLocks/>
            </p:cNvSpPr>
            <p:nvPr/>
          </p:nvSpPr>
          <p:spPr bwMode="auto">
            <a:xfrm>
              <a:off x="4443413" y="1927226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5" name="Freeform 279"/>
            <p:cNvSpPr>
              <a:spLocks/>
            </p:cNvSpPr>
            <p:nvPr/>
          </p:nvSpPr>
          <p:spPr bwMode="auto">
            <a:xfrm>
              <a:off x="4475163" y="1903413"/>
              <a:ext cx="19050" cy="15875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w 12"/>
                <a:gd name="T9" fmla="*/ 2147483647 h 10"/>
                <a:gd name="T10" fmla="*/ 0 w 12"/>
                <a:gd name="T11" fmla="*/ 2147483647 h 10"/>
                <a:gd name="T12" fmla="*/ 2147483647 w 12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6" name="Freeform 280"/>
            <p:cNvSpPr>
              <a:spLocks/>
            </p:cNvSpPr>
            <p:nvPr/>
          </p:nvSpPr>
          <p:spPr bwMode="auto">
            <a:xfrm>
              <a:off x="4508500" y="1874838"/>
              <a:ext cx="23813" cy="19050"/>
            </a:xfrm>
            <a:custGeom>
              <a:avLst/>
              <a:gdLst>
                <a:gd name="T0" fmla="*/ 2147483647 w 15"/>
                <a:gd name="T1" fmla="*/ 0 h 12"/>
                <a:gd name="T2" fmla="*/ 2147483647 w 15"/>
                <a:gd name="T3" fmla="*/ 0 h 12"/>
                <a:gd name="T4" fmla="*/ 2147483647 w 15"/>
                <a:gd name="T5" fmla="*/ 2147483647 h 12"/>
                <a:gd name="T6" fmla="*/ 2147483647 w 15"/>
                <a:gd name="T7" fmla="*/ 2147483647 h 12"/>
                <a:gd name="T8" fmla="*/ 0 w 15"/>
                <a:gd name="T9" fmla="*/ 2147483647 h 12"/>
                <a:gd name="T10" fmla="*/ 0 w 15"/>
                <a:gd name="T11" fmla="*/ 2147483647 h 12"/>
                <a:gd name="T12" fmla="*/ 2147483647 w 15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2">
                  <a:moveTo>
                    <a:pt x="7" y="0"/>
                  </a:moveTo>
                  <a:lnTo>
                    <a:pt x="15" y="0"/>
                  </a:lnTo>
                  <a:lnTo>
                    <a:pt x="15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7" name="Freeform 281"/>
            <p:cNvSpPr>
              <a:spLocks/>
            </p:cNvSpPr>
            <p:nvPr/>
          </p:nvSpPr>
          <p:spPr bwMode="auto">
            <a:xfrm>
              <a:off x="4549775" y="1846263"/>
              <a:ext cx="22225" cy="17463"/>
            </a:xfrm>
            <a:custGeom>
              <a:avLst/>
              <a:gdLst>
                <a:gd name="T0" fmla="*/ 2147483647 w 14"/>
                <a:gd name="T1" fmla="*/ 0 h 11"/>
                <a:gd name="T2" fmla="*/ 2147483647 w 14"/>
                <a:gd name="T3" fmla="*/ 0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0 w 14"/>
                <a:gd name="T9" fmla="*/ 2147483647 h 11"/>
                <a:gd name="T10" fmla="*/ 0 w 14"/>
                <a:gd name="T11" fmla="*/ 2147483647 h 11"/>
                <a:gd name="T12" fmla="*/ 2147483647 w 1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1">
                  <a:moveTo>
                    <a:pt x="5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8" name="Freeform 282"/>
            <p:cNvSpPr>
              <a:spLocks/>
            </p:cNvSpPr>
            <p:nvPr/>
          </p:nvSpPr>
          <p:spPr bwMode="auto">
            <a:xfrm>
              <a:off x="4583113" y="1827213"/>
              <a:ext cx="20638" cy="15875"/>
            </a:xfrm>
            <a:custGeom>
              <a:avLst/>
              <a:gdLst>
                <a:gd name="T0" fmla="*/ 2147483647 w 13"/>
                <a:gd name="T1" fmla="*/ 0 h 10"/>
                <a:gd name="T2" fmla="*/ 2147483647 w 13"/>
                <a:gd name="T3" fmla="*/ 0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0 w 13"/>
                <a:gd name="T9" fmla="*/ 2147483647 h 10"/>
                <a:gd name="T10" fmla="*/ 0 w 13"/>
                <a:gd name="T11" fmla="*/ 2147483647 h 10"/>
                <a:gd name="T12" fmla="*/ 2147483647 w 13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49" name="Freeform 283"/>
            <p:cNvSpPr>
              <a:spLocks/>
            </p:cNvSpPr>
            <p:nvPr/>
          </p:nvSpPr>
          <p:spPr bwMode="auto">
            <a:xfrm>
              <a:off x="4614863" y="1808163"/>
              <a:ext cx="20638" cy="17463"/>
            </a:xfrm>
            <a:custGeom>
              <a:avLst/>
              <a:gdLst>
                <a:gd name="T0" fmla="*/ 2147483647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0 w 13"/>
                <a:gd name="T9" fmla="*/ 2147483647 h 11"/>
                <a:gd name="T10" fmla="*/ 0 w 13"/>
                <a:gd name="T11" fmla="*/ 2147483647 h 11"/>
                <a:gd name="T12" fmla="*/ 2147483647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9"/>
                  </a:lnTo>
                  <a:lnTo>
                    <a:pt x="9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0" name="Freeform 284"/>
            <p:cNvSpPr>
              <a:spLocks/>
            </p:cNvSpPr>
            <p:nvPr/>
          </p:nvSpPr>
          <p:spPr bwMode="auto">
            <a:xfrm>
              <a:off x="4648200" y="1793876"/>
              <a:ext cx="20638" cy="14288"/>
            </a:xfrm>
            <a:custGeom>
              <a:avLst/>
              <a:gdLst>
                <a:gd name="T0" fmla="*/ 2147483647 w 13"/>
                <a:gd name="T1" fmla="*/ 0 h 9"/>
                <a:gd name="T2" fmla="*/ 2147483647 w 13"/>
                <a:gd name="T3" fmla="*/ 0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0 w 13"/>
                <a:gd name="T9" fmla="*/ 2147483647 h 9"/>
                <a:gd name="T10" fmla="*/ 0 w 13"/>
                <a:gd name="T11" fmla="*/ 2147483647 h 9"/>
                <a:gd name="T12" fmla="*/ 2147483647 w 13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9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1" name="Freeform 285"/>
            <p:cNvSpPr>
              <a:spLocks/>
            </p:cNvSpPr>
            <p:nvPr/>
          </p:nvSpPr>
          <p:spPr bwMode="auto">
            <a:xfrm>
              <a:off x="4681538" y="1773238"/>
              <a:ext cx="19050" cy="15875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w 12"/>
                <a:gd name="T9" fmla="*/ 2147483647 h 10"/>
                <a:gd name="T10" fmla="*/ 0 w 12"/>
                <a:gd name="T11" fmla="*/ 2147483647 h 10"/>
                <a:gd name="T12" fmla="*/ 2147483647 w 12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2" name="Freeform 286"/>
            <p:cNvSpPr>
              <a:spLocks/>
            </p:cNvSpPr>
            <p:nvPr/>
          </p:nvSpPr>
          <p:spPr bwMode="auto">
            <a:xfrm>
              <a:off x="4711700" y="1757363"/>
              <a:ext cx="22225" cy="14288"/>
            </a:xfrm>
            <a:custGeom>
              <a:avLst/>
              <a:gdLst>
                <a:gd name="T0" fmla="*/ 2147483647 w 14"/>
                <a:gd name="T1" fmla="*/ 0 h 9"/>
                <a:gd name="T2" fmla="*/ 2147483647 w 14"/>
                <a:gd name="T3" fmla="*/ 0 h 9"/>
                <a:gd name="T4" fmla="*/ 2147483647 w 14"/>
                <a:gd name="T5" fmla="*/ 2147483647 h 9"/>
                <a:gd name="T6" fmla="*/ 2147483647 w 14"/>
                <a:gd name="T7" fmla="*/ 2147483647 h 9"/>
                <a:gd name="T8" fmla="*/ 0 w 14"/>
                <a:gd name="T9" fmla="*/ 2147483647 h 9"/>
                <a:gd name="T10" fmla="*/ 0 w 14"/>
                <a:gd name="T11" fmla="*/ 2147483647 h 9"/>
                <a:gd name="T12" fmla="*/ 2147483647 w 14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3" name="Freeform 287"/>
            <p:cNvSpPr>
              <a:spLocks/>
            </p:cNvSpPr>
            <p:nvPr/>
          </p:nvSpPr>
          <p:spPr bwMode="auto">
            <a:xfrm>
              <a:off x="4746625" y="1739901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2147483647 h 11"/>
                <a:gd name="T10" fmla="*/ 0 w 12"/>
                <a:gd name="T11" fmla="*/ 2147483647 h 11"/>
                <a:gd name="T12" fmla="*/ 2147483647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4" name="Freeform 288"/>
            <p:cNvSpPr>
              <a:spLocks/>
            </p:cNvSpPr>
            <p:nvPr/>
          </p:nvSpPr>
          <p:spPr bwMode="auto">
            <a:xfrm>
              <a:off x="4781550" y="1720851"/>
              <a:ext cx="19050" cy="15875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w 12"/>
                <a:gd name="T9" fmla="*/ 2147483647 h 10"/>
                <a:gd name="T10" fmla="*/ 0 w 12"/>
                <a:gd name="T11" fmla="*/ 2147483647 h 10"/>
                <a:gd name="T12" fmla="*/ 2147483647 w 12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5" name="Freeform 289"/>
            <p:cNvSpPr>
              <a:spLocks/>
            </p:cNvSpPr>
            <p:nvPr/>
          </p:nvSpPr>
          <p:spPr bwMode="auto">
            <a:xfrm>
              <a:off x="4814888" y="1701801"/>
              <a:ext cx="20638" cy="17463"/>
            </a:xfrm>
            <a:custGeom>
              <a:avLst/>
              <a:gdLst>
                <a:gd name="T0" fmla="*/ 2147483647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0 w 13"/>
                <a:gd name="T9" fmla="*/ 2147483647 h 11"/>
                <a:gd name="T10" fmla="*/ 0 w 13"/>
                <a:gd name="T11" fmla="*/ 2147483647 h 11"/>
                <a:gd name="T12" fmla="*/ 2147483647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6" name="Freeform 290"/>
            <p:cNvSpPr>
              <a:spLocks/>
            </p:cNvSpPr>
            <p:nvPr/>
          </p:nvSpPr>
          <p:spPr bwMode="auto">
            <a:xfrm>
              <a:off x="4849813" y="1685926"/>
              <a:ext cx="20638" cy="15875"/>
            </a:xfrm>
            <a:custGeom>
              <a:avLst/>
              <a:gdLst>
                <a:gd name="T0" fmla="*/ 2147483647 w 13"/>
                <a:gd name="T1" fmla="*/ 0 h 10"/>
                <a:gd name="T2" fmla="*/ 2147483647 w 13"/>
                <a:gd name="T3" fmla="*/ 0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0 w 13"/>
                <a:gd name="T9" fmla="*/ 2147483647 h 10"/>
                <a:gd name="T10" fmla="*/ 0 w 13"/>
                <a:gd name="T11" fmla="*/ 2147483647 h 10"/>
                <a:gd name="T12" fmla="*/ 2147483647 w 13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7" name="Freeform 291"/>
            <p:cNvSpPr>
              <a:spLocks/>
            </p:cNvSpPr>
            <p:nvPr/>
          </p:nvSpPr>
          <p:spPr bwMode="auto">
            <a:xfrm>
              <a:off x="4884738" y="1666876"/>
              <a:ext cx="19050" cy="15875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w 12"/>
                <a:gd name="T9" fmla="*/ 2147483647 h 10"/>
                <a:gd name="T10" fmla="*/ 0 w 12"/>
                <a:gd name="T11" fmla="*/ 2147483647 h 10"/>
                <a:gd name="T12" fmla="*/ 2147483647 w 12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8" name="Freeform 292"/>
            <p:cNvSpPr>
              <a:spLocks/>
            </p:cNvSpPr>
            <p:nvPr/>
          </p:nvSpPr>
          <p:spPr bwMode="auto">
            <a:xfrm>
              <a:off x="4916488" y="1647826"/>
              <a:ext cx="22225" cy="15875"/>
            </a:xfrm>
            <a:custGeom>
              <a:avLst/>
              <a:gdLst>
                <a:gd name="T0" fmla="*/ 2147483647 w 14"/>
                <a:gd name="T1" fmla="*/ 0 h 10"/>
                <a:gd name="T2" fmla="*/ 2147483647 w 14"/>
                <a:gd name="T3" fmla="*/ 0 h 10"/>
                <a:gd name="T4" fmla="*/ 2147483647 w 14"/>
                <a:gd name="T5" fmla="*/ 2147483647 h 10"/>
                <a:gd name="T6" fmla="*/ 2147483647 w 14"/>
                <a:gd name="T7" fmla="*/ 2147483647 h 10"/>
                <a:gd name="T8" fmla="*/ 0 w 14"/>
                <a:gd name="T9" fmla="*/ 2147483647 h 10"/>
                <a:gd name="T10" fmla="*/ 0 w 14"/>
                <a:gd name="T11" fmla="*/ 2147483647 h 10"/>
                <a:gd name="T12" fmla="*/ 2147483647 w 14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59" name="Line 293"/>
            <p:cNvSpPr>
              <a:spLocks noChangeShapeType="1"/>
            </p:cNvSpPr>
            <p:nvPr/>
          </p:nvSpPr>
          <p:spPr bwMode="auto">
            <a:xfrm>
              <a:off x="4951413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0" name="Line 294"/>
            <p:cNvSpPr>
              <a:spLocks noChangeShapeType="1"/>
            </p:cNvSpPr>
            <p:nvPr/>
          </p:nvSpPr>
          <p:spPr bwMode="auto">
            <a:xfrm>
              <a:off x="4983163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1" name="Line 295"/>
            <p:cNvSpPr>
              <a:spLocks noChangeShapeType="1"/>
            </p:cNvSpPr>
            <p:nvPr/>
          </p:nvSpPr>
          <p:spPr bwMode="auto">
            <a:xfrm>
              <a:off x="5016500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2" name="Line 296"/>
            <p:cNvSpPr>
              <a:spLocks noChangeShapeType="1"/>
            </p:cNvSpPr>
            <p:nvPr/>
          </p:nvSpPr>
          <p:spPr bwMode="auto">
            <a:xfrm>
              <a:off x="5051425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3" name="Line 297"/>
            <p:cNvSpPr>
              <a:spLocks noChangeShapeType="1"/>
            </p:cNvSpPr>
            <p:nvPr/>
          </p:nvSpPr>
          <p:spPr bwMode="auto">
            <a:xfrm>
              <a:off x="5083175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4" name="Line 298"/>
            <p:cNvSpPr>
              <a:spLocks noChangeShapeType="1"/>
            </p:cNvSpPr>
            <p:nvPr/>
          </p:nvSpPr>
          <p:spPr bwMode="auto">
            <a:xfrm>
              <a:off x="5118100" y="1638301"/>
              <a:ext cx="222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5" name="Line 299"/>
            <p:cNvSpPr>
              <a:spLocks noChangeShapeType="1"/>
            </p:cNvSpPr>
            <p:nvPr/>
          </p:nvSpPr>
          <p:spPr bwMode="auto">
            <a:xfrm>
              <a:off x="5153025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6" name="Line 300"/>
            <p:cNvSpPr>
              <a:spLocks noChangeShapeType="1"/>
            </p:cNvSpPr>
            <p:nvPr/>
          </p:nvSpPr>
          <p:spPr bwMode="auto">
            <a:xfrm>
              <a:off x="5184775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7" name="Line 301"/>
            <p:cNvSpPr>
              <a:spLocks noChangeShapeType="1"/>
            </p:cNvSpPr>
            <p:nvPr/>
          </p:nvSpPr>
          <p:spPr bwMode="auto">
            <a:xfrm>
              <a:off x="5221288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8" name="Line 302"/>
            <p:cNvSpPr>
              <a:spLocks noChangeShapeType="1"/>
            </p:cNvSpPr>
            <p:nvPr/>
          </p:nvSpPr>
          <p:spPr bwMode="auto">
            <a:xfrm>
              <a:off x="5253038" y="1638301"/>
              <a:ext cx="222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69" name="Line 303"/>
            <p:cNvSpPr>
              <a:spLocks noChangeShapeType="1"/>
            </p:cNvSpPr>
            <p:nvPr/>
          </p:nvSpPr>
          <p:spPr bwMode="auto">
            <a:xfrm>
              <a:off x="5286375" y="1638301"/>
              <a:ext cx="222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0" name="Line 304"/>
            <p:cNvSpPr>
              <a:spLocks noChangeShapeType="1"/>
            </p:cNvSpPr>
            <p:nvPr/>
          </p:nvSpPr>
          <p:spPr bwMode="auto">
            <a:xfrm>
              <a:off x="5322888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1" name="Line 305"/>
            <p:cNvSpPr>
              <a:spLocks noChangeShapeType="1"/>
            </p:cNvSpPr>
            <p:nvPr/>
          </p:nvSpPr>
          <p:spPr bwMode="auto">
            <a:xfrm>
              <a:off x="5356225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2" name="Line 306"/>
            <p:cNvSpPr>
              <a:spLocks noChangeShapeType="1"/>
            </p:cNvSpPr>
            <p:nvPr/>
          </p:nvSpPr>
          <p:spPr bwMode="auto">
            <a:xfrm>
              <a:off x="5391150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3" name="Line 307"/>
            <p:cNvSpPr>
              <a:spLocks noChangeShapeType="1"/>
            </p:cNvSpPr>
            <p:nvPr/>
          </p:nvSpPr>
          <p:spPr bwMode="auto">
            <a:xfrm>
              <a:off x="5426075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4" name="Line 308"/>
            <p:cNvSpPr>
              <a:spLocks noChangeShapeType="1"/>
            </p:cNvSpPr>
            <p:nvPr/>
          </p:nvSpPr>
          <p:spPr bwMode="auto">
            <a:xfrm>
              <a:off x="5459413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5" name="Freeform 309"/>
            <p:cNvSpPr>
              <a:spLocks/>
            </p:cNvSpPr>
            <p:nvPr/>
          </p:nvSpPr>
          <p:spPr bwMode="auto">
            <a:xfrm>
              <a:off x="5492750" y="1636713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2147483647 w 13"/>
                <a:gd name="T9" fmla="*/ 2147483647 h 11"/>
                <a:gd name="T10" fmla="*/ 0 w 13"/>
                <a:gd name="T11" fmla="*/ 2147483647 h 11"/>
                <a:gd name="T12" fmla="*/ 0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4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6" name="Freeform 310"/>
            <p:cNvSpPr>
              <a:spLocks/>
            </p:cNvSpPr>
            <p:nvPr/>
          </p:nvSpPr>
          <p:spPr bwMode="auto">
            <a:xfrm>
              <a:off x="5526088" y="1657351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2147483647 w 12"/>
                <a:gd name="T9" fmla="*/ 2147483647 h 10"/>
                <a:gd name="T10" fmla="*/ 0 w 12"/>
                <a:gd name="T11" fmla="*/ 2147483647 h 10"/>
                <a:gd name="T12" fmla="*/ 0 w 12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7" name="Freeform 311"/>
            <p:cNvSpPr>
              <a:spLocks/>
            </p:cNvSpPr>
            <p:nvPr/>
          </p:nvSpPr>
          <p:spPr bwMode="auto">
            <a:xfrm>
              <a:off x="5557838" y="1674813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2147483647 w 13"/>
                <a:gd name="T9" fmla="*/ 2147483647 h 11"/>
                <a:gd name="T10" fmla="*/ 0 w 13"/>
                <a:gd name="T11" fmla="*/ 2147483647 h 11"/>
                <a:gd name="T12" fmla="*/ 0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8" name="Freeform 312"/>
            <p:cNvSpPr>
              <a:spLocks/>
            </p:cNvSpPr>
            <p:nvPr/>
          </p:nvSpPr>
          <p:spPr bwMode="auto">
            <a:xfrm>
              <a:off x="5592763" y="1693863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2147483647 w 12"/>
                <a:gd name="T9" fmla="*/ 2147483647 h 10"/>
                <a:gd name="T10" fmla="*/ 0 w 12"/>
                <a:gd name="T11" fmla="*/ 2147483647 h 10"/>
                <a:gd name="T12" fmla="*/ 0 w 12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79" name="Freeform 313"/>
            <p:cNvSpPr>
              <a:spLocks/>
            </p:cNvSpPr>
            <p:nvPr/>
          </p:nvSpPr>
          <p:spPr bwMode="auto">
            <a:xfrm>
              <a:off x="5624513" y="1711326"/>
              <a:ext cx="20638" cy="14288"/>
            </a:xfrm>
            <a:custGeom>
              <a:avLst/>
              <a:gdLst>
                <a:gd name="T0" fmla="*/ 0 w 13"/>
                <a:gd name="T1" fmla="*/ 0 h 9"/>
                <a:gd name="T2" fmla="*/ 2147483647 w 13"/>
                <a:gd name="T3" fmla="*/ 0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2147483647 w 13"/>
                <a:gd name="T9" fmla="*/ 2147483647 h 9"/>
                <a:gd name="T10" fmla="*/ 0 w 13"/>
                <a:gd name="T11" fmla="*/ 2147483647 h 9"/>
                <a:gd name="T12" fmla="*/ 0 w 13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6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0" name="Freeform 314"/>
            <p:cNvSpPr>
              <a:spLocks/>
            </p:cNvSpPr>
            <p:nvPr/>
          </p:nvSpPr>
          <p:spPr bwMode="auto">
            <a:xfrm>
              <a:off x="5659438" y="1730376"/>
              <a:ext cx="20638" cy="15875"/>
            </a:xfrm>
            <a:custGeom>
              <a:avLst/>
              <a:gdLst>
                <a:gd name="T0" fmla="*/ 0 w 13"/>
                <a:gd name="T1" fmla="*/ 0 h 10"/>
                <a:gd name="T2" fmla="*/ 2147483647 w 13"/>
                <a:gd name="T3" fmla="*/ 0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2147483647 w 13"/>
                <a:gd name="T9" fmla="*/ 2147483647 h 10"/>
                <a:gd name="T10" fmla="*/ 0 w 13"/>
                <a:gd name="T11" fmla="*/ 2147483647 h 10"/>
                <a:gd name="T12" fmla="*/ 0 w 13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5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1" name="Freeform 315"/>
            <p:cNvSpPr>
              <a:spLocks/>
            </p:cNvSpPr>
            <p:nvPr/>
          </p:nvSpPr>
          <p:spPr bwMode="auto">
            <a:xfrm>
              <a:off x="5694363" y="1747838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2147483647 w 12"/>
                <a:gd name="T9" fmla="*/ 2147483647 h 10"/>
                <a:gd name="T10" fmla="*/ 0 w 12"/>
                <a:gd name="T11" fmla="*/ 2147483647 h 10"/>
                <a:gd name="T12" fmla="*/ 0 w 12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2" name="Freeform 316"/>
            <p:cNvSpPr>
              <a:spLocks/>
            </p:cNvSpPr>
            <p:nvPr/>
          </p:nvSpPr>
          <p:spPr bwMode="auto">
            <a:xfrm>
              <a:off x="5726113" y="1768476"/>
              <a:ext cx="20638" cy="15875"/>
            </a:xfrm>
            <a:custGeom>
              <a:avLst/>
              <a:gdLst>
                <a:gd name="T0" fmla="*/ 0 w 13"/>
                <a:gd name="T1" fmla="*/ 0 h 10"/>
                <a:gd name="T2" fmla="*/ 2147483647 w 13"/>
                <a:gd name="T3" fmla="*/ 0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2147483647 w 13"/>
                <a:gd name="T9" fmla="*/ 2147483647 h 10"/>
                <a:gd name="T10" fmla="*/ 0 w 13"/>
                <a:gd name="T11" fmla="*/ 2147483647 h 10"/>
                <a:gd name="T12" fmla="*/ 0 w 13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3" name="Freeform 317"/>
            <p:cNvSpPr>
              <a:spLocks/>
            </p:cNvSpPr>
            <p:nvPr/>
          </p:nvSpPr>
          <p:spPr bwMode="auto">
            <a:xfrm>
              <a:off x="5761038" y="1784351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2147483647 w 12"/>
                <a:gd name="T9" fmla="*/ 2147483647 h 10"/>
                <a:gd name="T10" fmla="*/ 0 w 12"/>
                <a:gd name="T11" fmla="*/ 2147483647 h 10"/>
                <a:gd name="T12" fmla="*/ 0 w 12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4" name="Freeform 318"/>
            <p:cNvSpPr>
              <a:spLocks/>
            </p:cNvSpPr>
            <p:nvPr/>
          </p:nvSpPr>
          <p:spPr bwMode="auto">
            <a:xfrm>
              <a:off x="5795963" y="1801813"/>
              <a:ext cx="20638" cy="20638"/>
            </a:xfrm>
            <a:custGeom>
              <a:avLst/>
              <a:gdLst>
                <a:gd name="T0" fmla="*/ 0 w 13"/>
                <a:gd name="T1" fmla="*/ 0 h 13"/>
                <a:gd name="T2" fmla="*/ 2147483647 w 13"/>
                <a:gd name="T3" fmla="*/ 0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2147483647 w 13"/>
                <a:gd name="T9" fmla="*/ 2147483647 h 13"/>
                <a:gd name="T10" fmla="*/ 0 w 13"/>
                <a:gd name="T11" fmla="*/ 2147483647 h 13"/>
                <a:gd name="T12" fmla="*/ 0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3" y="13"/>
                  </a:lnTo>
                  <a:lnTo>
                    <a:pt x="5" y="13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5" name="Freeform 319"/>
            <p:cNvSpPr>
              <a:spLocks/>
            </p:cNvSpPr>
            <p:nvPr/>
          </p:nvSpPr>
          <p:spPr bwMode="auto">
            <a:xfrm>
              <a:off x="5827713" y="1822451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2147483647 w 13"/>
                <a:gd name="T9" fmla="*/ 2147483647 h 11"/>
                <a:gd name="T10" fmla="*/ 0 w 13"/>
                <a:gd name="T11" fmla="*/ 2147483647 h 11"/>
                <a:gd name="T12" fmla="*/ 0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6" name="Freeform 320"/>
            <p:cNvSpPr>
              <a:spLocks/>
            </p:cNvSpPr>
            <p:nvPr/>
          </p:nvSpPr>
          <p:spPr bwMode="auto">
            <a:xfrm>
              <a:off x="5862638" y="1843088"/>
              <a:ext cx="19050" cy="17463"/>
            </a:xfrm>
            <a:custGeom>
              <a:avLst/>
              <a:gdLst>
                <a:gd name="T0" fmla="*/ 0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2147483647 w 12"/>
                <a:gd name="T9" fmla="*/ 2147483647 h 11"/>
                <a:gd name="T10" fmla="*/ 0 w 12"/>
                <a:gd name="T11" fmla="*/ 2147483647 h 11"/>
                <a:gd name="T12" fmla="*/ 0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8" y="0"/>
                  </a:lnTo>
                  <a:lnTo>
                    <a:pt x="12" y="3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7" name="Freeform 321"/>
            <p:cNvSpPr>
              <a:spLocks/>
            </p:cNvSpPr>
            <p:nvPr/>
          </p:nvSpPr>
          <p:spPr bwMode="auto">
            <a:xfrm>
              <a:off x="5894388" y="1862138"/>
              <a:ext cx="22225" cy="15875"/>
            </a:xfrm>
            <a:custGeom>
              <a:avLst/>
              <a:gdLst>
                <a:gd name="T0" fmla="*/ 0 w 14"/>
                <a:gd name="T1" fmla="*/ 0 h 10"/>
                <a:gd name="T2" fmla="*/ 2147483647 w 14"/>
                <a:gd name="T3" fmla="*/ 0 h 10"/>
                <a:gd name="T4" fmla="*/ 2147483647 w 14"/>
                <a:gd name="T5" fmla="*/ 2147483647 h 10"/>
                <a:gd name="T6" fmla="*/ 2147483647 w 14"/>
                <a:gd name="T7" fmla="*/ 2147483647 h 10"/>
                <a:gd name="T8" fmla="*/ 2147483647 w 14"/>
                <a:gd name="T9" fmla="*/ 2147483647 h 10"/>
                <a:gd name="T10" fmla="*/ 0 w 14"/>
                <a:gd name="T11" fmla="*/ 2147483647 h 10"/>
                <a:gd name="T12" fmla="*/ 0 w 14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8" y="0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8" name="Freeform 322"/>
            <p:cNvSpPr>
              <a:spLocks/>
            </p:cNvSpPr>
            <p:nvPr/>
          </p:nvSpPr>
          <p:spPr bwMode="auto">
            <a:xfrm>
              <a:off x="5929313" y="1879601"/>
              <a:ext cx="22225" cy="17463"/>
            </a:xfrm>
            <a:custGeom>
              <a:avLst/>
              <a:gdLst>
                <a:gd name="T0" fmla="*/ 0 w 14"/>
                <a:gd name="T1" fmla="*/ 0 h 11"/>
                <a:gd name="T2" fmla="*/ 2147483647 w 14"/>
                <a:gd name="T3" fmla="*/ 0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2147483647 w 14"/>
                <a:gd name="T9" fmla="*/ 2147483647 h 11"/>
                <a:gd name="T10" fmla="*/ 0 w 14"/>
                <a:gd name="T11" fmla="*/ 2147483647 h 11"/>
                <a:gd name="T12" fmla="*/ 0 w 1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8" y="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6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89" name="Freeform 323"/>
            <p:cNvSpPr>
              <a:spLocks/>
            </p:cNvSpPr>
            <p:nvPr/>
          </p:nvSpPr>
          <p:spPr bwMode="auto">
            <a:xfrm>
              <a:off x="5964238" y="1898651"/>
              <a:ext cx="20638" cy="15875"/>
            </a:xfrm>
            <a:custGeom>
              <a:avLst/>
              <a:gdLst>
                <a:gd name="T0" fmla="*/ 0 w 13"/>
                <a:gd name="T1" fmla="*/ 0 h 10"/>
                <a:gd name="T2" fmla="*/ 2147483647 w 13"/>
                <a:gd name="T3" fmla="*/ 0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2147483647 w 13"/>
                <a:gd name="T9" fmla="*/ 2147483647 h 10"/>
                <a:gd name="T10" fmla="*/ 0 w 13"/>
                <a:gd name="T11" fmla="*/ 2147483647 h 10"/>
                <a:gd name="T12" fmla="*/ 0 w 13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8" y="0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5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0" name="Freeform 324"/>
            <p:cNvSpPr>
              <a:spLocks/>
            </p:cNvSpPr>
            <p:nvPr/>
          </p:nvSpPr>
          <p:spPr bwMode="auto">
            <a:xfrm>
              <a:off x="5997575" y="1916113"/>
              <a:ext cx="20638" cy="19050"/>
            </a:xfrm>
            <a:custGeom>
              <a:avLst/>
              <a:gdLst>
                <a:gd name="T0" fmla="*/ 0 w 13"/>
                <a:gd name="T1" fmla="*/ 0 h 12"/>
                <a:gd name="T2" fmla="*/ 2147483647 w 13"/>
                <a:gd name="T3" fmla="*/ 0 h 12"/>
                <a:gd name="T4" fmla="*/ 2147483647 w 13"/>
                <a:gd name="T5" fmla="*/ 2147483647 h 12"/>
                <a:gd name="T6" fmla="*/ 2147483647 w 13"/>
                <a:gd name="T7" fmla="*/ 2147483647 h 12"/>
                <a:gd name="T8" fmla="*/ 2147483647 w 13"/>
                <a:gd name="T9" fmla="*/ 2147483647 h 12"/>
                <a:gd name="T10" fmla="*/ 0 w 13"/>
                <a:gd name="T11" fmla="*/ 2147483647 h 12"/>
                <a:gd name="T12" fmla="*/ 0 w 13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12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1" name="Freeform 325"/>
            <p:cNvSpPr>
              <a:spLocks/>
            </p:cNvSpPr>
            <p:nvPr/>
          </p:nvSpPr>
          <p:spPr bwMode="auto">
            <a:xfrm>
              <a:off x="6032500" y="1935163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2147483647 w 13"/>
                <a:gd name="T9" fmla="*/ 2147483647 h 11"/>
                <a:gd name="T10" fmla="*/ 0 w 13"/>
                <a:gd name="T11" fmla="*/ 2147483647 h 11"/>
                <a:gd name="T12" fmla="*/ 0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8" y="0"/>
                  </a:lnTo>
                  <a:lnTo>
                    <a:pt x="13" y="3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2" name="Freeform 326"/>
            <p:cNvSpPr>
              <a:spLocks/>
            </p:cNvSpPr>
            <p:nvPr/>
          </p:nvSpPr>
          <p:spPr bwMode="auto">
            <a:xfrm>
              <a:off x="6067425" y="1952626"/>
              <a:ext cx="19050" cy="17463"/>
            </a:xfrm>
            <a:custGeom>
              <a:avLst/>
              <a:gdLst>
                <a:gd name="T0" fmla="*/ 0 w 12"/>
                <a:gd name="T1" fmla="*/ 0 h 11"/>
                <a:gd name="T2" fmla="*/ 2147483647 w 12"/>
                <a:gd name="T3" fmla="*/ 0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2147483647 w 12"/>
                <a:gd name="T9" fmla="*/ 2147483647 h 11"/>
                <a:gd name="T10" fmla="*/ 0 w 12"/>
                <a:gd name="T11" fmla="*/ 2147483647 h 11"/>
                <a:gd name="T12" fmla="*/ 0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8" y="0"/>
                  </a:lnTo>
                  <a:lnTo>
                    <a:pt x="12" y="4"/>
                  </a:lnTo>
                  <a:lnTo>
                    <a:pt x="12" y="11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3" name="Freeform 327"/>
            <p:cNvSpPr>
              <a:spLocks/>
            </p:cNvSpPr>
            <p:nvPr/>
          </p:nvSpPr>
          <p:spPr bwMode="auto">
            <a:xfrm>
              <a:off x="6099175" y="1974851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2147483647 w 13"/>
                <a:gd name="T3" fmla="*/ 0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2147483647 w 13"/>
                <a:gd name="T9" fmla="*/ 2147483647 h 11"/>
                <a:gd name="T10" fmla="*/ 0 w 13"/>
                <a:gd name="T11" fmla="*/ 2147483647 h 11"/>
                <a:gd name="T12" fmla="*/ 0 w 13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3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4" name="Freeform 328"/>
            <p:cNvSpPr>
              <a:spLocks/>
            </p:cNvSpPr>
            <p:nvPr/>
          </p:nvSpPr>
          <p:spPr bwMode="auto">
            <a:xfrm>
              <a:off x="6134100" y="1993901"/>
              <a:ext cx="17463" cy="15875"/>
            </a:xfrm>
            <a:custGeom>
              <a:avLst/>
              <a:gdLst>
                <a:gd name="T0" fmla="*/ 0 w 11"/>
                <a:gd name="T1" fmla="*/ 0 h 10"/>
                <a:gd name="T2" fmla="*/ 2147483647 w 11"/>
                <a:gd name="T3" fmla="*/ 0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0 w 11"/>
                <a:gd name="T11" fmla="*/ 2147483647 h 10"/>
                <a:gd name="T12" fmla="*/ 0 w 11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7" y="0"/>
                  </a:lnTo>
                  <a:lnTo>
                    <a:pt x="11" y="2"/>
                  </a:lnTo>
                  <a:lnTo>
                    <a:pt x="11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5" name="Line 329"/>
            <p:cNvSpPr>
              <a:spLocks noChangeShapeType="1"/>
            </p:cNvSpPr>
            <p:nvPr/>
          </p:nvSpPr>
          <p:spPr bwMode="auto">
            <a:xfrm>
              <a:off x="4937125" y="1419226"/>
              <a:ext cx="0" cy="1270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6" name="Line 330"/>
            <p:cNvSpPr>
              <a:spLocks noChangeShapeType="1"/>
            </p:cNvSpPr>
            <p:nvPr/>
          </p:nvSpPr>
          <p:spPr bwMode="auto">
            <a:xfrm>
              <a:off x="4916488" y="1422401"/>
              <a:ext cx="381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7" name="Line 331"/>
            <p:cNvSpPr>
              <a:spLocks noChangeShapeType="1"/>
            </p:cNvSpPr>
            <p:nvPr/>
          </p:nvSpPr>
          <p:spPr bwMode="auto">
            <a:xfrm>
              <a:off x="4937125" y="1544638"/>
              <a:ext cx="0" cy="2365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8" name="Line 332"/>
            <p:cNvSpPr>
              <a:spLocks noChangeShapeType="1"/>
            </p:cNvSpPr>
            <p:nvPr/>
          </p:nvSpPr>
          <p:spPr bwMode="auto">
            <a:xfrm>
              <a:off x="4916488" y="1781176"/>
              <a:ext cx="381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99" name="Line 333"/>
            <p:cNvSpPr>
              <a:spLocks noChangeShapeType="1"/>
            </p:cNvSpPr>
            <p:nvPr/>
          </p:nvSpPr>
          <p:spPr bwMode="auto">
            <a:xfrm>
              <a:off x="5243513" y="1609726"/>
              <a:ext cx="0" cy="492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0" name="Line 334"/>
            <p:cNvSpPr>
              <a:spLocks noChangeShapeType="1"/>
            </p:cNvSpPr>
            <p:nvPr/>
          </p:nvSpPr>
          <p:spPr bwMode="auto">
            <a:xfrm>
              <a:off x="5226050" y="1609726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1" name="Line 335"/>
            <p:cNvSpPr>
              <a:spLocks noChangeShapeType="1"/>
            </p:cNvSpPr>
            <p:nvPr/>
          </p:nvSpPr>
          <p:spPr bwMode="auto">
            <a:xfrm>
              <a:off x="5243513" y="1657351"/>
              <a:ext cx="0" cy="619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2" name="Line 336"/>
            <p:cNvSpPr>
              <a:spLocks noChangeShapeType="1"/>
            </p:cNvSpPr>
            <p:nvPr/>
          </p:nvSpPr>
          <p:spPr bwMode="auto">
            <a:xfrm>
              <a:off x="5226050" y="1717676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3" name="Line 337"/>
            <p:cNvSpPr>
              <a:spLocks noChangeShapeType="1"/>
            </p:cNvSpPr>
            <p:nvPr/>
          </p:nvSpPr>
          <p:spPr bwMode="auto">
            <a:xfrm>
              <a:off x="5491163" y="1663701"/>
              <a:ext cx="0" cy="555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4" name="Line 338"/>
            <p:cNvSpPr>
              <a:spLocks noChangeShapeType="1"/>
            </p:cNvSpPr>
            <p:nvPr/>
          </p:nvSpPr>
          <p:spPr bwMode="auto">
            <a:xfrm>
              <a:off x="5475288" y="1666876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5" name="Line 339"/>
            <p:cNvSpPr>
              <a:spLocks noChangeShapeType="1"/>
            </p:cNvSpPr>
            <p:nvPr/>
          </p:nvSpPr>
          <p:spPr bwMode="auto">
            <a:xfrm>
              <a:off x="5491163" y="1719263"/>
              <a:ext cx="0" cy="650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6" name="Line 340"/>
            <p:cNvSpPr>
              <a:spLocks noChangeShapeType="1"/>
            </p:cNvSpPr>
            <p:nvPr/>
          </p:nvSpPr>
          <p:spPr bwMode="auto">
            <a:xfrm>
              <a:off x="5475288" y="1782763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7" name="Line 341"/>
            <p:cNvSpPr>
              <a:spLocks noChangeShapeType="1"/>
            </p:cNvSpPr>
            <p:nvPr/>
          </p:nvSpPr>
          <p:spPr bwMode="auto">
            <a:xfrm>
              <a:off x="5754688" y="1771651"/>
              <a:ext cx="0" cy="619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8" name="Line 342"/>
            <p:cNvSpPr>
              <a:spLocks noChangeShapeType="1"/>
            </p:cNvSpPr>
            <p:nvPr/>
          </p:nvSpPr>
          <p:spPr bwMode="auto">
            <a:xfrm>
              <a:off x="5737225" y="1771651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09" name="Line 343"/>
            <p:cNvSpPr>
              <a:spLocks noChangeShapeType="1"/>
            </p:cNvSpPr>
            <p:nvPr/>
          </p:nvSpPr>
          <p:spPr bwMode="auto">
            <a:xfrm>
              <a:off x="5754688" y="1830388"/>
              <a:ext cx="0" cy="809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0" name="Line 344"/>
            <p:cNvSpPr>
              <a:spLocks noChangeShapeType="1"/>
            </p:cNvSpPr>
            <p:nvPr/>
          </p:nvSpPr>
          <p:spPr bwMode="auto">
            <a:xfrm>
              <a:off x="5737225" y="1911351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1" name="Freeform 345"/>
            <p:cNvSpPr>
              <a:spLocks/>
            </p:cNvSpPr>
            <p:nvPr/>
          </p:nvSpPr>
          <p:spPr bwMode="auto">
            <a:xfrm>
              <a:off x="5140325" y="3292476"/>
              <a:ext cx="104775" cy="785813"/>
            </a:xfrm>
            <a:custGeom>
              <a:avLst/>
              <a:gdLst>
                <a:gd name="T0" fmla="*/ 2147483647 w 66"/>
                <a:gd name="T1" fmla="*/ 0 h 495"/>
                <a:gd name="T2" fmla="*/ 2147483647 w 66"/>
                <a:gd name="T3" fmla="*/ 0 h 495"/>
                <a:gd name="T4" fmla="*/ 2147483647 w 66"/>
                <a:gd name="T5" fmla="*/ 2147483647 h 495"/>
                <a:gd name="T6" fmla="*/ 2147483647 w 66"/>
                <a:gd name="T7" fmla="*/ 2147483647 h 495"/>
                <a:gd name="T8" fmla="*/ 0 w 66"/>
                <a:gd name="T9" fmla="*/ 2147483647 h 495"/>
                <a:gd name="T10" fmla="*/ 0 w 66"/>
                <a:gd name="T11" fmla="*/ 2147483647 h 495"/>
                <a:gd name="T12" fmla="*/ 2147483647 w 66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95">
                  <a:moveTo>
                    <a:pt x="63" y="0"/>
                  </a:moveTo>
                  <a:lnTo>
                    <a:pt x="66" y="0"/>
                  </a:lnTo>
                  <a:lnTo>
                    <a:pt x="66" y="4"/>
                  </a:lnTo>
                  <a:lnTo>
                    <a:pt x="2" y="495"/>
                  </a:lnTo>
                  <a:lnTo>
                    <a:pt x="0" y="495"/>
                  </a:lnTo>
                  <a:lnTo>
                    <a:pt x="0" y="4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2" name="Freeform 346"/>
            <p:cNvSpPr>
              <a:spLocks/>
            </p:cNvSpPr>
            <p:nvPr/>
          </p:nvSpPr>
          <p:spPr bwMode="auto">
            <a:xfrm>
              <a:off x="5240338" y="2484438"/>
              <a:ext cx="138113" cy="814388"/>
            </a:xfrm>
            <a:custGeom>
              <a:avLst/>
              <a:gdLst>
                <a:gd name="T0" fmla="*/ 2147483647 w 87"/>
                <a:gd name="T1" fmla="*/ 0 h 513"/>
                <a:gd name="T2" fmla="*/ 2147483647 w 87"/>
                <a:gd name="T3" fmla="*/ 0 h 513"/>
                <a:gd name="T4" fmla="*/ 2147483647 w 87"/>
                <a:gd name="T5" fmla="*/ 2147483647 h 513"/>
                <a:gd name="T6" fmla="*/ 2147483647 w 87"/>
                <a:gd name="T7" fmla="*/ 2147483647 h 513"/>
                <a:gd name="T8" fmla="*/ 0 w 87"/>
                <a:gd name="T9" fmla="*/ 2147483647 h 513"/>
                <a:gd name="T10" fmla="*/ 0 w 87"/>
                <a:gd name="T11" fmla="*/ 2147483647 h 513"/>
                <a:gd name="T12" fmla="*/ 2147483647 w 87"/>
                <a:gd name="T13" fmla="*/ 0 h 5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513">
                  <a:moveTo>
                    <a:pt x="85" y="0"/>
                  </a:moveTo>
                  <a:lnTo>
                    <a:pt x="87" y="0"/>
                  </a:lnTo>
                  <a:lnTo>
                    <a:pt x="87" y="3"/>
                  </a:lnTo>
                  <a:lnTo>
                    <a:pt x="3" y="513"/>
                  </a:lnTo>
                  <a:lnTo>
                    <a:pt x="0" y="513"/>
                  </a:lnTo>
                  <a:lnTo>
                    <a:pt x="0" y="50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3" name="Freeform 347"/>
            <p:cNvSpPr>
              <a:spLocks/>
            </p:cNvSpPr>
            <p:nvPr/>
          </p:nvSpPr>
          <p:spPr bwMode="auto">
            <a:xfrm>
              <a:off x="5375275" y="1927226"/>
              <a:ext cx="117475" cy="561975"/>
            </a:xfrm>
            <a:custGeom>
              <a:avLst/>
              <a:gdLst>
                <a:gd name="T0" fmla="*/ 2147483647 w 74"/>
                <a:gd name="T1" fmla="*/ 0 h 354"/>
                <a:gd name="T2" fmla="*/ 2147483647 w 74"/>
                <a:gd name="T3" fmla="*/ 0 h 354"/>
                <a:gd name="T4" fmla="*/ 2147483647 w 74"/>
                <a:gd name="T5" fmla="*/ 2147483647 h 354"/>
                <a:gd name="T6" fmla="*/ 2147483647 w 74"/>
                <a:gd name="T7" fmla="*/ 2147483647 h 354"/>
                <a:gd name="T8" fmla="*/ 0 w 74"/>
                <a:gd name="T9" fmla="*/ 2147483647 h 354"/>
                <a:gd name="T10" fmla="*/ 0 w 74"/>
                <a:gd name="T11" fmla="*/ 2147483647 h 354"/>
                <a:gd name="T12" fmla="*/ 2147483647 w 74"/>
                <a:gd name="T13" fmla="*/ 0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354">
                  <a:moveTo>
                    <a:pt x="71" y="0"/>
                  </a:moveTo>
                  <a:lnTo>
                    <a:pt x="74" y="0"/>
                  </a:lnTo>
                  <a:lnTo>
                    <a:pt x="74" y="2"/>
                  </a:lnTo>
                  <a:lnTo>
                    <a:pt x="2" y="354"/>
                  </a:lnTo>
                  <a:lnTo>
                    <a:pt x="0" y="354"/>
                  </a:lnTo>
                  <a:lnTo>
                    <a:pt x="0" y="35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4" name="Freeform 348"/>
            <p:cNvSpPr>
              <a:spLocks/>
            </p:cNvSpPr>
            <p:nvPr/>
          </p:nvSpPr>
          <p:spPr bwMode="auto">
            <a:xfrm>
              <a:off x="5487988" y="1522413"/>
              <a:ext cx="104775" cy="407988"/>
            </a:xfrm>
            <a:custGeom>
              <a:avLst/>
              <a:gdLst>
                <a:gd name="T0" fmla="*/ 2147483647 w 66"/>
                <a:gd name="T1" fmla="*/ 0 h 257"/>
                <a:gd name="T2" fmla="*/ 2147483647 w 66"/>
                <a:gd name="T3" fmla="*/ 0 h 257"/>
                <a:gd name="T4" fmla="*/ 2147483647 w 66"/>
                <a:gd name="T5" fmla="*/ 2147483647 h 257"/>
                <a:gd name="T6" fmla="*/ 2147483647 w 66"/>
                <a:gd name="T7" fmla="*/ 2147483647 h 257"/>
                <a:gd name="T8" fmla="*/ 0 w 66"/>
                <a:gd name="T9" fmla="*/ 2147483647 h 257"/>
                <a:gd name="T10" fmla="*/ 0 w 66"/>
                <a:gd name="T11" fmla="*/ 2147483647 h 257"/>
                <a:gd name="T12" fmla="*/ 2147483647 w 66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257">
                  <a:moveTo>
                    <a:pt x="63" y="0"/>
                  </a:moveTo>
                  <a:lnTo>
                    <a:pt x="66" y="0"/>
                  </a:lnTo>
                  <a:lnTo>
                    <a:pt x="66" y="3"/>
                  </a:lnTo>
                  <a:lnTo>
                    <a:pt x="3" y="257"/>
                  </a:lnTo>
                  <a:lnTo>
                    <a:pt x="0" y="257"/>
                  </a:lnTo>
                  <a:lnTo>
                    <a:pt x="0" y="25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5" name="Freeform 349"/>
            <p:cNvSpPr>
              <a:spLocks/>
            </p:cNvSpPr>
            <p:nvPr/>
          </p:nvSpPr>
          <p:spPr bwMode="auto">
            <a:xfrm>
              <a:off x="5588000" y="1219201"/>
              <a:ext cx="88900" cy="307975"/>
            </a:xfrm>
            <a:custGeom>
              <a:avLst/>
              <a:gdLst>
                <a:gd name="T0" fmla="*/ 2147483647 w 56"/>
                <a:gd name="T1" fmla="*/ 0 h 194"/>
                <a:gd name="T2" fmla="*/ 2147483647 w 56"/>
                <a:gd name="T3" fmla="*/ 0 h 194"/>
                <a:gd name="T4" fmla="*/ 2147483647 w 56"/>
                <a:gd name="T5" fmla="*/ 2147483647 h 194"/>
                <a:gd name="T6" fmla="*/ 2147483647 w 56"/>
                <a:gd name="T7" fmla="*/ 2147483647 h 194"/>
                <a:gd name="T8" fmla="*/ 0 w 56"/>
                <a:gd name="T9" fmla="*/ 2147483647 h 194"/>
                <a:gd name="T10" fmla="*/ 0 w 56"/>
                <a:gd name="T11" fmla="*/ 2147483647 h 194"/>
                <a:gd name="T12" fmla="*/ 2147483647 w 56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194">
                  <a:moveTo>
                    <a:pt x="54" y="0"/>
                  </a:moveTo>
                  <a:lnTo>
                    <a:pt x="56" y="0"/>
                  </a:lnTo>
                  <a:lnTo>
                    <a:pt x="56" y="3"/>
                  </a:lnTo>
                  <a:lnTo>
                    <a:pt x="3" y="194"/>
                  </a:lnTo>
                  <a:lnTo>
                    <a:pt x="0" y="194"/>
                  </a:lnTo>
                  <a:lnTo>
                    <a:pt x="0" y="19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6" name="Freeform 350"/>
            <p:cNvSpPr>
              <a:spLocks/>
            </p:cNvSpPr>
            <p:nvPr/>
          </p:nvSpPr>
          <p:spPr bwMode="auto">
            <a:xfrm>
              <a:off x="5673725" y="985838"/>
              <a:ext cx="84138" cy="238125"/>
            </a:xfrm>
            <a:custGeom>
              <a:avLst/>
              <a:gdLst>
                <a:gd name="T0" fmla="*/ 2147483647 w 53"/>
                <a:gd name="T1" fmla="*/ 0 h 150"/>
                <a:gd name="T2" fmla="*/ 2147483647 w 53"/>
                <a:gd name="T3" fmla="*/ 0 h 150"/>
                <a:gd name="T4" fmla="*/ 2147483647 w 53"/>
                <a:gd name="T5" fmla="*/ 2147483647 h 150"/>
                <a:gd name="T6" fmla="*/ 2147483647 w 53"/>
                <a:gd name="T7" fmla="*/ 2147483647 h 150"/>
                <a:gd name="T8" fmla="*/ 0 w 53"/>
                <a:gd name="T9" fmla="*/ 2147483647 h 150"/>
                <a:gd name="T10" fmla="*/ 0 w 53"/>
                <a:gd name="T11" fmla="*/ 2147483647 h 150"/>
                <a:gd name="T12" fmla="*/ 2147483647 w 53"/>
                <a:gd name="T13" fmla="*/ 0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150">
                  <a:moveTo>
                    <a:pt x="50" y="0"/>
                  </a:moveTo>
                  <a:lnTo>
                    <a:pt x="53" y="0"/>
                  </a:lnTo>
                  <a:lnTo>
                    <a:pt x="53" y="2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7" name="Freeform 351"/>
            <p:cNvSpPr>
              <a:spLocks/>
            </p:cNvSpPr>
            <p:nvPr/>
          </p:nvSpPr>
          <p:spPr bwMode="auto">
            <a:xfrm>
              <a:off x="5753100" y="801688"/>
              <a:ext cx="74613" cy="187325"/>
            </a:xfrm>
            <a:custGeom>
              <a:avLst/>
              <a:gdLst>
                <a:gd name="T0" fmla="*/ 2147483647 w 47"/>
                <a:gd name="T1" fmla="*/ 0 h 118"/>
                <a:gd name="T2" fmla="*/ 2147483647 w 47"/>
                <a:gd name="T3" fmla="*/ 0 h 118"/>
                <a:gd name="T4" fmla="*/ 2147483647 w 47"/>
                <a:gd name="T5" fmla="*/ 2147483647 h 118"/>
                <a:gd name="T6" fmla="*/ 2147483647 w 47"/>
                <a:gd name="T7" fmla="*/ 2147483647 h 118"/>
                <a:gd name="T8" fmla="*/ 0 w 47"/>
                <a:gd name="T9" fmla="*/ 2147483647 h 118"/>
                <a:gd name="T10" fmla="*/ 0 w 47"/>
                <a:gd name="T11" fmla="*/ 2147483647 h 118"/>
                <a:gd name="T12" fmla="*/ 2147483647 w 47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118">
                  <a:moveTo>
                    <a:pt x="44" y="0"/>
                  </a:moveTo>
                  <a:lnTo>
                    <a:pt x="47" y="0"/>
                  </a:lnTo>
                  <a:lnTo>
                    <a:pt x="47" y="3"/>
                  </a:lnTo>
                  <a:lnTo>
                    <a:pt x="3" y="118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8" name="Freeform 352"/>
            <p:cNvSpPr>
              <a:spLocks/>
            </p:cNvSpPr>
            <p:nvPr/>
          </p:nvSpPr>
          <p:spPr bwMode="auto">
            <a:xfrm>
              <a:off x="5822950" y="655638"/>
              <a:ext cx="68263" cy="150813"/>
            </a:xfrm>
            <a:custGeom>
              <a:avLst/>
              <a:gdLst>
                <a:gd name="T0" fmla="*/ 2147483647 w 43"/>
                <a:gd name="T1" fmla="*/ 0 h 95"/>
                <a:gd name="T2" fmla="*/ 2147483647 w 43"/>
                <a:gd name="T3" fmla="*/ 0 h 95"/>
                <a:gd name="T4" fmla="*/ 2147483647 w 43"/>
                <a:gd name="T5" fmla="*/ 2147483647 h 95"/>
                <a:gd name="T6" fmla="*/ 2147483647 w 43"/>
                <a:gd name="T7" fmla="*/ 2147483647 h 95"/>
                <a:gd name="T8" fmla="*/ 0 w 43"/>
                <a:gd name="T9" fmla="*/ 2147483647 h 95"/>
                <a:gd name="T10" fmla="*/ 0 w 43"/>
                <a:gd name="T11" fmla="*/ 2147483647 h 95"/>
                <a:gd name="T12" fmla="*/ 2147483647 w 43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95">
                  <a:moveTo>
                    <a:pt x="41" y="0"/>
                  </a:moveTo>
                  <a:lnTo>
                    <a:pt x="43" y="0"/>
                  </a:lnTo>
                  <a:lnTo>
                    <a:pt x="43" y="2"/>
                  </a:lnTo>
                  <a:lnTo>
                    <a:pt x="3" y="95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19" name="Freeform 353"/>
            <p:cNvSpPr>
              <a:spLocks/>
            </p:cNvSpPr>
            <p:nvPr/>
          </p:nvSpPr>
          <p:spPr bwMode="auto">
            <a:xfrm>
              <a:off x="5888038" y="538163"/>
              <a:ext cx="63500" cy="120650"/>
            </a:xfrm>
            <a:custGeom>
              <a:avLst/>
              <a:gdLst>
                <a:gd name="T0" fmla="*/ 2147483647 w 40"/>
                <a:gd name="T1" fmla="*/ 0 h 76"/>
                <a:gd name="T2" fmla="*/ 2147483647 w 40"/>
                <a:gd name="T3" fmla="*/ 0 h 76"/>
                <a:gd name="T4" fmla="*/ 2147483647 w 40"/>
                <a:gd name="T5" fmla="*/ 2147483647 h 76"/>
                <a:gd name="T6" fmla="*/ 2147483647 w 40"/>
                <a:gd name="T7" fmla="*/ 2147483647 h 76"/>
                <a:gd name="T8" fmla="*/ 0 w 40"/>
                <a:gd name="T9" fmla="*/ 2147483647 h 76"/>
                <a:gd name="T10" fmla="*/ 0 w 40"/>
                <a:gd name="T11" fmla="*/ 2147483647 h 76"/>
                <a:gd name="T12" fmla="*/ 2147483647 w 40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76">
                  <a:moveTo>
                    <a:pt x="37" y="0"/>
                  </a:moveTo>
                  <a:lnTo>
                    <a:pt x="40" y="0"/>
                  </a:lnTo>
                  <a:lnTo>
                    <a:pt x="40" y="2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0" name="Freeform 354"/>
            <p:cNvSpPr>
              <a:spLocks/>
            </p:cNvSpPr>
            <p:nvPr/>
          </p:nvSpPr>
          <p:spPr bwMode="auto">
            <a:xfrm>
              <a:off x="5946775" y="439738"/>
              <a:ext cx="58738" cy="101600"/>
            </a:xfrm>
            <a:custGeom>
              <a:avLst/>
              <a:gdLst>
                <a:gd name="T0" fmla="*/ 2147483647 w 37"/>
                <a:gd name="T1" fmla="*/ 0 h 64"/>
                <a:gd name="T2" fmla="*/ 2147483647 w 37"/>
                <a:gd name="T3" fmla="*/ 0 h 64"/>
                <a:gd name="T4" fmla="*/ 2147483647 w 37"/>
                <a:gd name="T5" fmla="*/ 2147483647 h 64"/>
                <a:gd name="T6" fmla="*/ 2147483647 w 37"/>
                <a:gd name="T7" fmla="*/ 2147483647 h 64"/>
                <a:gd name="T8" fmla="*/ 0 w 37"/>
                <a:gd name="T9" fmla="*/ 2147483647 h 64"/>
                <a:gd name="T10" fmla="*/ 0 w 37"/>
                <a:gd name="T11" fmla="*/ 2147483647 h 64"/>
                <a:gd name="T12" fmla="*/ 2147483647 w 37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64">
                  <a:moveTo>
                    <a:pt x="35" y="0"/>
                  </a:moveTo>
                  <a:lnTo>
                    <a:pt x="37" y="0"/>
                  </a:lnTo>
                  <a:lnTo>
                    <a:pt x="37" y="2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1" name="Freeform 355"/>
            <p:cNvSpPr>
              <a:spLocks/>
            </p:cNvSpPr>
            <p:nvPr/>
          </p:nvSpPr>
          <p:spPr bwMode="auto">
            <a:xfrm>
              <a:off x="6002338" y="360363"/>
              <a:ext cx="53975" cy="82550"/>
            </a:xfrm>
            <a:custGeom>
              <a:avLst/>
              <a:gdLst>
                <a:gd name="T0" fmla="*/ 2147483647 w 34"/>
                <a:gd name="T1" fmla="*/ 0 h 52"/>
                <a:gd name="T2" fmla="*/ 2147483647 w 34"/>
                <a:gd name="T3" fmla="*/ 0 h 52"/>
                <a:gd name="T4" fmla="*/ 2147483647 w 34"/>
                <a:gd name="T5" fmla="*/ 2147483647 h 52"/>
                <a:gd name="T6" fmla="*/ 2147483647 w 34"/>
                <a:gd name="T7" fmla="*/ 2147483647 h 52"/>
                <a:gd name="T8" fmla="*/ 0 w 34"/>
                <a:gd name="T9" fmla="*/ 2147483647 h 52"/>
                <a:gd name="T10" fmla="*/ 0 w 34"/>
                <a:gd name="T11" fmla="*/ 2147483647 h 52"/>
                <a:gd name="T12" fmla="*/ 2147483647 w 34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52">
                  <a:moveTo>
                    <a:pt x="32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2" name="Freeform 356"/>
            <p:cNvSpPr>
              <a:spLocks/>
            </p:cNvSpPr>
            <p:nvPr/>
          </p:nvSpPr>
          <p:spPr bwMode="auto">
            <a:xfrm>
              <a:off x="6053138" y="309563"/>
              <a:ext cx="34925" cy="53975"/>
            </a:xfrm>
            <a:custGeom>
              <a:avLst/>
              <a:gdLst>
                <a:gd name="T0" fmla="*/ 2147483647 w 22"/>
                <a:gd name="T1" fmla="*/ 0 h 34"/>
                <a:gd name="T2" fmla="*/ 2147483647 w 22"/>
                <a:gd name="T3" fmla="*/ 0 h 34"/>
                <a:gd name="T4" fmla="*/ 2147483647 w 22"/>
                <a:gd name="T5" fmla="*/ 2147483647 h 34"/>
                <a:gd name="T6" fmla="*/ 2147483647 w 22"/>
                <a:gd name="T7" fmla="*/ 2147483647 h 34"/>
                <a:gd name="T8" fmla="*/ 0 w 22"/>
                <a:gd name="T9" fmla="*/ 2147483647 h 34"/>
                <a:gd name="T10" fmla="*/ 0 w 22"/>
                <a:gd name="T11" fmla="*/ 2147483647 h 34"/>
                <a:gd name="T12" fmla="*/ 2147483647 w 2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34">
                  <a:moveTo>
                    <a:pt x="20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3" name="Freeform 357"/>
            <p:cNvSpPr>
              <a:spLocks/>
            </p:cNvSpPr>
            <p:nvPr/>
          </p:nvSpPr>
          <p:spPr bwMode="auto">
            <a:xfrm>
              <a:off x="1162050" y="1990726"/>
              <a:ext cx="168275" cy="36513"/>
            </a:xfrm>
            <a:custGeom>
              <a:avLst/>
              <a:gdLst>
                <a:gd name="T0" fmla="*/ 0 w 106"/>
                <a:gd name="T1" fmla="*/ 0 h 23"/>
                <a:gd name="T2" fmla="*/ 2147483647 w 106"/>
                <a:gd name="T3" fmla="*/ 0 h 23"/>
                <a:gd name="T4" fmla="*/ 2147483647 w 106"/>
                <a:gd name="T5" fmla="*/ 2147483647 h 23"/>
                <a:gd name="T6" fmla="*/ 2147483647 w 106"/>
                <a:gd name="T7" fmla="*/ 2147483647 h 23"/>
                <a:gd name="T8" fmla="*/ 2147483647 w 106"/>
                <a:gd name="T9" fmla="*/ 2147483647 h 23"/>
                <a:gd name="T10" fmla="*/ 0 w 106"/>
                <a:gd name="T11" fmla="*/ 2147483647 h 23"/>
                <a:gd name="T12" fmla="*/ 0 w 10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23">
                  <a:moveTo>
                    <a:pt x="0" y="0"/>
                  </a:moveTo>
                  <a:lnTo>
                    <a:pt x="2" y="0"/>
                  </a:lnTo>
                  <a:lnTo>
                    <a:pt x="106" y="20"/>
                  </a:lnTo>
                  <a:lnTo>
                    <a:pt x="106" y="23"/>
                  </a:lnTo>
                  <a:lnTo>
                    <a:pt x="103" y="2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4" name="Freeform 358"/>
            <p:cNvSpPr>
              <a:spLocks/>
            </p:cNvSpPr>
            <p:nvPr/>
          </p:nvSpPr>
          <p:spPr bwMode="auto">
            <a:xfrm>
              <a:off x="1325563" y="2022476"/>
              <a:ext cx="207963" cy="71438"/>
            </a:xfrm>
            <a:custGeom>
              <a:avLst/>
              <a:gdLst>
                <a:gd name="T0" fmla="*/ 0 w 131"/>
                <a:gd name="T1" fmla="*/ 0 h 45"/>
                <a:gd name="T2" fmla="*/ 2147483647 w 131"/>
                <a:gd name="T3" fmla="*/ 0 h 45"/>
                <a:gd name="T4" fmla="*/ 2147483647 w 131"/>
                <a:gd name="T5" fmla="*/ 2147483647 h 45"/>
                <a:gd name="T6" fmla="*/ 2147483647 w 131"/>
                <a:gd name="T7" fmla="*/ 2147483647 h 45"/>
                <a:gd name="T8" fmla="*/ 2147483647 w 131"/>
                <a:gd name="T9" fmla="*/ 2147483647 h 45"/>
                <a:gd name="T10" fmla="*/ 0 w 131"/>
                <a:gd name="T11" fmla="*/ 2147483647 h 45"/>
                <a:gd name="T12" fmla="*/ 0 w 131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" h="45">
                  <a:moveTo>
                    <a:pt x="0" y="0"/>
                  </a:moveTo>
                  <a:lnTo>
                    <a:pt x="3" y="0"/>
                  </a:lnTo>
                  <a:lnTo>
                    <a:pt x="131" y="42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5" name="Freeform 359"/>
            <p:cNvSpPr>
              <a:spLocks/>
            </p:cNvSpPr>
            <p:nvPr/>
          </p:nvSpPr>
          <p:spPr bwMode="auto">
            <a:xfrm>
              <a:off x="1530350" y="2089151"/>
              <a:ext cx="146050" cy="66675"/>
            </a:xfrm>
            <a:custGeom>
              <a:avLst/>
              <a:gdLst>
                <a:gd name="T0" fmla="*/ 0 w 92"/>
                <a:gd name="T1" fmla="*/ 0 h 42"/>
                <a:gd name="T2" fmla="*/ 2147483647 w 92"/>
                <a:gd name="T3" fmla="*/ 0 h 42"/>
                <a:gd name="T4" fmla="*/ 2147483647 w 92"/>
                <a:gd name="T5" fmla="*/ 2147483647 h 42"/>
                <a:gd name="T6" fmla="*/ 2147483647 w 92"/>
                <a:gd name="T7" fmla="*/ 2147483647 h 42"/>
                <a:gd name="T8" fmla="*/ 2147483647 w 92"/>
                <a:gd name="T9" fmla="*/ 2147483647 h 42"/>
                <a:gd name="T10" fmla="*/ 0 w 92"/>
                <a:gd name="T11" fmla="*/ 2147483647 h 42"/>
                <a:gd name="T12" fmla="*/ 0 w 92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42">
                  <a:moveTo>
                    <a:pt x="0" y="0"/>
                  </a:moveTo>
                  <a:lnTo>
                    <a:pt x="2" y="0"/>
                  </a:lnTo>
                  <a:lnTo>
                    <a:pt x="92" y="39"/>
                  </a:lnTo>
                  <a:lnTo>
                    <a:pt x="92" y="42"/>
                  </a:lnTo>
                  <a:lnTo>
                    <a:pt x="90" y="4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6" name="Freeform 360"/>
            <p:cNvSpPr>
              <a:spLocks/>
            </p:cNvSpPr>
            <p:nvPr/>
          </p:nvSpPr>
          <p:spPr bwMode="auto">
            <a:xfrm>
              <a:off x="1673225" y="2151063"/>
              <a:ext cx="74613" cy="34925"/>
            </a:xfrm>
            <a:custGeom>
              <a:avLst/>
              <a:gdLst>
                <a:gd name="T0" fmla="*/ 0 w 47"/>
                <a:gd name="T1" fmla="*/ 0 h 22"/>
                <a:gd name="T2" fmla="*/ 2147483647 w 47"/>
                <a:gd name="T3" fmla="*/ 0 h 22"/>
                <a:gd name="T4" fmla="*/ 2147483647 w 47"/>
                <a:gd name="T5" fmla="*/ 2147483647 h 22"/>
                <a:gd name="T6" fmla="*/ 2147483647 w 47"/>
                <a:gd name="T7" fmla="*/ 2147483647 h 22"/>
                <a:gd name="T8" fmla="*/ 2147483647 w 47"/>
                <a:gd name="T9" fmla="*/ 2147483647 h 22"/>
                <a:gd name="T10" fmla="*/ 0 w 47"/>
                <a:gd name="T11" fmla="*/ 2147483647 h 22"/>
                <a:gd name="T12" fmla="*/ 0 w 47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22">
                  <a:moveTo>
                    <a:pt x="0" y="0"/>
                  </a:moveTo>
                  <a:lnTo>
                    <a:pt x="2" y="0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4" y="2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7" name="Freeform 361"/>
            <p:cNvSpPr>
              <a:spLocks/>
            </p:cNvSpPr>
            <p:nvPr/>
          </p:nvSpPr>
          <p:spPr bwMode="auto">
            <a:xfrm>
              <a:off x="1743075" y="2184401"/>
              <a:ext cx="98425" cy="50800"/>
            </a:xfrm>
            <a:custGeom>
              <a:avLst/>
              <a:gdLst>
                <a:gd name="T0" fmla="*/ 0 w 62"/>
                <a:gd name="T1" fmla="*/ 0 h 32"/>
                <a:gd name="T2" fmla="*/ 2147483647 w 62"/>
                <a:gd name="T3" fmla="*/ 0 h 32"/>
                <a:gd name="T4" fmla="*/ 2147483647 w 62"/>
                <a:gd name="T5" fmla="*/ 2147483647 h 32"/>
                <a:gd name="T6" fmla="*/ 2147483647 w 62"/>
                <a:gd name="T7" fmla="*/ 2147483647 h 32"/>
                <a:gd name="T8" fmla="*/ 2147483647 w 62"/>
                <a:gd name="T9" fmla="*/ 2147483647 h 32"/>
                <a:gd name="T10" fmla="*/ 0 w 62"/>
                <a:gd name="T11" fmla="*/ 2147483647 h 32"/>
                <a:gd name="T12" fmla="*/ 0 w 62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32">
                  <a:moveTo>
                    <a:pt x="0" y="0"/>
                  </a:moveTo>
                  <a:lnTo>
                    <a:pt x="3" y="0"/>
                  </a:lnTo>
                  <a:lnTo>
                    <a:pt x="62" y="31"/>
                  </a:lnTo>
                  <a:lnTo>
                    <a:pt x="62" y="32"/>
                  </a:lnTo>
                  <a:lnTo>
                    <a:pt x="59" y="3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8" name="Freeform 362"/>
            <p:cNvSpPr>
              <a:spLocks/>
            </p:cNvSpPr>
            <p:nvPr/>
          </p:nvSpPr>
          <p:spPr bwMode="auto">
            <a:xfrm>
              <a:off x="1836738" y="2233613"/>
              <a:ext cx="139700" cy="76200"/>
            </a:xfrm>
            <a:custGeom>
              <a:avLst/>
              <a:gdLst>
                <a:gd name="T0" fmla="*/ 0 w 88"/>
                <a:gd name="T1" fmla="*/ 0 h 48"/>
                <a:gd name="T2" fmla="*/ 2147483647 w 88"/>
                <a:gd name="T3" fmla="*/ 0 h 48"/>
                <a:gd name="T4" fmla="*/ 2147483647 w 88"/>
                <a:gd name="T5" fmla="*/ 2147483647 h 48"/>
                <a:gd name="T6" fmla="*/ 2147483647 w 88"/>
                <a:gd name="T7" fmla="*/ 2147483647 h 48"/>
                <a:gd name="T8" fmla="*/ 2147483647 w 88"/>
                <a:gd name="T9" fmla="*/ 2147483647 h 48"/>
                <a:gd name="T10" fmla="*/ 0 w 88"/>
                <a:gd name="T11" fmla="*/ 2147483647 h 48"/>
                <a:gd name="T12" fmla="*/ 0 w 88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48">
                  <a:moveTo>
                    <a:pt x="0" y="0"/>
                  </a:moveTo>
                  <a:lnTo>
                    <a:pt x="3" y="0"/>
                  </a:lnTo>
                  <a:lnTo>
                    <a:pt x="88" y="45"/>
                  </a:lnTo>
                  <a:lnTo>
                    <a:pt x="88" y="48"/>
                  </a:lnTo>
                  <a:lnTo>
                    <a:pt x="85" y="4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29" name="Freeform 363"/>
            <p:cNvSpPr>
              <a:spLocks/>
            </p:cNvSpPr>
            <p:nvPr/>
          </p:nvSpPr>
          <p:spPr bwMode="auto">
            <a:xfrm>
              <a:off x="1971675" y="2305051"/>
              <a:ext cx="52388" cy="31750"/>
            </a:xfrm>
            <a:custGeom>
              <a:avLst/>
              <a:gdLst>
                <a:gd name="T0" fmla="*/ 0 w 33"/>
                <a:gd name="T1" fmla="*/ 0 h 20"/>
                <a:gd name="T2" fmla="*/ 2147483647 w 33"/>
                <a:gd name="T3" fmla="*/ 0 h 20"/>
                <a:gd name="T4" fmla="*/ 2147483647 w 33"/>
                <a:gd name="T5" fmla="*/ 2147483647 h 20"/>
                <a:gd name="T6" fmla="*/ 2147483647 w 33"/>
                <a:gd name="T7" fmla="*/ 2147483647 h 20"/>
                <a:gd name="T8" fmla="*/ 2147483647 w 33"/>
                <a:gd name="T9" fmla="*/ 2147483647 h 20"/>
                <a:gd name="T10" fmla="*/ 0 w 33"/>
                <a:gd name="T11" fmla="*/ 2147483647 h 20"/>
                <a:gd name="T12" fmla="*/ 0 w 33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0">
                  <a:moveTo>
                    <a:pt x="0" y="0"/>
                  </a:moveTo>
                  <a:lnTo>
                    <a:pt x="3" y="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0" name="Freeform 364"/>
            <p:cNvSpPr>
              <a:spLocks/>
            </p:cNvSpPr>
            <p:nvPr/>
          </p:nvSpPr>
          <p:spPr bwMode="auto">
            <a:xfrm>
              <a:off x="2020888" y="2330451"/>
              <a:ext cx="25400" cy="19050"/>
            </a:xfrm>
            <a:custGeom>
              <a:avLst/>
              <a:gdLst>
                <a:gd name="T0" fmla="*/ 0 w 16"/>
                <a:gd name="T1" fmla="*/ 0 h 12"/>
                <a:gd name="T2" fmla="*/ 2147483647 w 16"/>
                <a:gd name="T3" fmla="*/ 0 h 12"/>
                <a:gd name="T4" fmla="*/ 2147483647 w 16"/>
                <a:gd name="T5" fmla="*/ 2147483647 h 12"/>
                <a:gd name="T6" fmla="*/ 2147483647 w 16"/>
                <a:gd name="T7" fmla="*/ 2147483647 h 12"/>
                <a:gd name="T8" fmla="*/ 2147483647 w 16"/>
                <a:gd name="T9" fmla="*/ 2147483647 h 12"/>
                <a:gd name="T10" fmla="*/ 0 w 16"/>
                <a:gd name="T11" fmla="*/ 2147483647 h 12"/>
                <a:gd name="T12" fmla="*/ 0 w 16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2" y="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1" name="Freeform 365"/>
            <p:cNvSpPr>
              <a:spLocks/>
            </p:cNvSpPr>
            <p:nvPr/>
          </p:nvSpPr>
          <p:spPr bwMode="auto">
            <a:xfrm>
              <a:off x="2043113" y="2347913"/>
              <a:ext cx="26988" cy="14288"/>
            </a:xfrm>
            <a:custGeom>
              <a:avLst/>
              <a:gdLst>
                <a:gd name="T0" fmla="*/ 0 w 17"/>
                <a:gd name="T1" fmla="*/ 0 h 9"/>
                <a:gd name="T2" fmla="*/ 2147483647 w 17"/>
                <a:gd name="T3" fmla="*/ 0 h 9"/>
                <a:gd name="T4" fmla="*/ 2147483647 w 17"/>
                <a:gd name="T5" fmla="*/ 2147483647 h 9"/>
                <a:gd name="T6" fmla="*/ 2147483647 w 17"/>
                <a:gd name="T7" fmla="*/ 2147483647 h 9"/>
                <a:gd name="T8" fmla="*/ 2147483647 w 17"/>
                <a:gd name="T9" fmla="*/ 2147483647 h 9"/>
                <a:gd name="T10" fmla="*/ 0 w 17"/>
                <a:gd name="T11" fmla="*/ 2147483647 h 9"/>
                <a:gd name="T12" fmla="*/ 0 w 17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2" y="0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2" name="Freeform 366"/>
            <p:cNvSpPr>
              <a:spLocks/>
            </p:cNvSpPr>
            <p:nvPr/>
          </p:nvSpPr>
          <p:spPr bwMode="auto">
            <a:xfrm>
              <a:off x="2063750" y="2359026"/>
              <a:ext cx="47625" cy="28575"/>
            </a:xfrm>
            <a:custGeom>
              <a:avLst/>
              <a:gdLst>
                <a:gd name="T0" fmla="*/ 0 w 30"/>
                <a:gd name="T1" fmla="*/ 0 h 18"/>
                <a:gd name="T2" fmla="*/ 2147483647 w 30"/>
                <a:gd name="T3" fmla="*/ 0 h 18"/>
                <a:gd name="T4" fmla="*/ 2147483647 w 30"/>
                <a:gd name="T5" fmla="*/ 2147483647 h 18"/>
                <a:gd name="T6" fmla="*/ 2147483647 w 30"/>
                <a:gd name="T7" fmla="*/ 2147483647 h 18"/>
                <a:gd name="T8" fmla="*/ 2147483647 w 30"/>
                <a:gd name="T9" fmla="*/ 2147483647 h 18"/>
                <a:gd name="T10" fmla="*/ 0 w 30"/>
                <a:gd name="T11" fmla="*/ 2147483647 h 18"/>
                <a:gd name="T12" fmla="*/ 0 w 30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4" y="0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3" name="Freeform 367"/>
            <p:cNvSpPr>
              <a:spLocks/>
            </p:cNvSpPr>
            <p:nvPr/>
          </p:nvSpPr>
          <p:spPr bwMode="auto">
            <a:xfrm>
              <a:off x="2108200" y="2381251"/>
              <a:ext cx="80963" cy="55563"/>
            </a:xfrm>
            <a:custGeom>
              <a:avLst/>
              <a:gdLst>
                <a:gd name="T0" fmla="*/ 0 w 51"/>
                <a:gd name="T1" fmla="*/ 0 h 35"/>
                <a:gd name="T2" fmla="*/ 2147483647 w 51"/>
                <a:gd name="T3" fmla="*/ 0 h 35"/>
                <a:gd name="T4" fmla="*/ 2147483647 w 51"/>
                <a:gd name="T5" fmla="*/ 2147483647 h 35"/>
                <a:gd name="T6" fmla="*/ 2147483647 w 51"/>
                <a:gd name="T7" fmla="*/ 2147483647 h 35"/>
                <a:gd name="T8" fmla="*/ 2147483647 w 51"/>
                <a:gd name="T9" fmla="*/ 2147483647 h 35"/>
                <a:gd name="T10" fmla="*/ 0 w 51"/>
                <a:gd name="T11" fmla="*/ 2147483647 h 35"/>
                <a:gd name="T12" fmla="*/ 0 w 51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35">
                  <a:moveTo>
                    <a:pt x="0" y="0"/>
                  </a:moveTo>
                  <a:lnTo>
                    <a:pt x="2" y="0"/>
                  </a:lnTo>
                  <a:lnTo>
                    <a:pt x="51" y="31"/>
                  </a:lnTo>
                  <a:lnTo>
                    <a:pt x="51" y="35"/>
                  </a:lnTo>
                  <a:lnTo>
                    <a:pt x="49" y="3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4" name="Freeform 368"/>
            <p:cNvSpPr>
              <a:spLocks/>
            </p:cNvSpPr>
            <p:nvPr/>
          </p:nvSpPr>
          <p:spPr bwMode="auto">
            <a:xfrm>
              <a:off x="2185988" y="2430463"/>
              <a:ext cx="90488" cy="58738"/>
            </a:xfrm>
            <a:custGeom>
              <a:avLst/>
              <a:gdLst>
                <a:gd name="T0" fmla="*/ 0 w 57"/>
                <a:gd name="T1" fmla="*/ 0 h 37"/>
                <a:gd name="T2" fmla="*/ 2147483647 w 57"/>
                <a:gd name="T3" fmla="*/ 0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0 w 57"/>
                <a:gd name="T11" fmla="*/ 2147483647 h 37"/>
                <a:gd name="T12" fmla="*/ 0 w 57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2" y="0"/>
                  </a:lnTo>
                  <a:lnTo>
                    <a:pt x="57" y="34"/>
                  </a:lnTo>
                  <a:lnTo>
                    <a:pt x="57" y="37"/>
                  </a:lnTo>
                  <a:lnTo>
                    <a:pt x="54" y="3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5" name="Freeform 369"/>
            <p:cNvSpPr>
              <a:spLocks/>
            </p:cNvSpPr>
            <p:nvPr/>
          </p:nvSpPr>
          <p:spPr bwMode="auto">
            <a:xfrm>
              <a:off x="2271713" y="2484438"/>
              <a:ext cx="82550" cy="50800"/>
            </a:xfrm>
            <a:custGeom>
              <a:avLst/>
              <a:gdLst>
                <a:gd name="T0" fmla="*/ 0 w 52"/>
                <a:gd name="T1" fmla="*/ 0 h 32"/>
                <a:gd name="T2" fmla="*/ 2147483647 w 52"/>
                <a:gd name="T3" fmla="*/ 0 h 32"/>
                <a:gd name="T4" fmla="*/ 2147483647 w 52"/>
                <a:gd name="T5" fmla="*/ 2147483647 h 32"/>
                <a:gd name="T6" fmla="*/ 2147483647 w 52"/>
                <a:gd name="T7" fmla="*/ 2147483647 h 32"/>
                <a:gd name="T8" fmla="*/ 2147483647 w 52"/>
                <a:gd name="T9" fmla="*/ 2147483647 h 32"/>
                <a:gd name="T10" fmla="*/ 0 w 52"/>
                <a:gd name="T11" fmla="*/ 2147483647 h 32"/>
                <a:gd name="T12" fmla="*/ 0 w 52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2">
                  <a:moveTo>
                    <a:pt x="0" y="0"/>
                  </a:moveTo>
                  <a:lnTo>
                    <a:pt x="3" y="0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6" name="Freeform 370"/>
            <p:cNvSpPr>
              <a:spLocks/>
            </p:cNvSpPr>
            <p:nvPr/>
          </p:nvSpPr>
          <p:spPr bwMode="auto">
            <a:xfrm>
              <a:off x="2351088" y="2533651"/>
              <a:ext cx="138113" cy="90488"/>
            </a:xfrm>
            <a:custGeom>
              <a:avLst/>
              <a:gdLst>
                <a:gd name="T0" fmla="*/ 0 w 87"/>
                <a:gd name="T1" fmla="*/ 0 h 57"/>
                <a:gd name="T2" fmla="*/ 2147483647 w 87"/>
                <a:gd name="T3" fmla="*/ 0 h 57"/>
                <a:gd name="T4" fmla="*/ 2147483647 w 87"/>
                <a:gd name="T5" fmla="*/ 2147483647 h 57"/>
                <a:gd name="T6" fmla="*/ 2147483647 w 87"/>
                <a:gd name="T7" fmla="*/ 2147483647 h 57"/>
                <a:gd name="T8" fmla="*/ 2147483647 w 87"/>
                <a:gd name="T9" fmla="*/ 2147483647 h 57"/>
                <a:gd name="T10" fmla="*/ 0 w 87"/>
                <a:gd name="T11" fmla="*/ 2147483647 h 57"/>
                <a:gd name="T12" fmla="*/ 0 w 87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57">
                  <a:moveTo>
                    <a:pt x="0" y="0"/>
                  </a:moveTo>
                  <a:lnTo>
                    <a:pt x="2" y="0"/>
                  </a:lnTo>
                  <a:lnTo>
                    <a:pt x="87" y="55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7" name="Freeform 371"/>
            <p:cNvSpPr>
              <a:spLocks/>
            </p:cNvSpPr>
            <p:nvPr/>
          </p:nvSpPr>
          <p:spPr bwMode="auto">
            <a:xfrm>
              <a:off x="2486025" y="2620963"/>
              <a:ext cx="15875" cy="11113"/>
            </a:xfrm>
            <a:custGeom>
              <a:avLst/>
              <a:gdLst>
                <a:gd name="T0" fmla="*/ 0 w 10"/>
                <a:gd name="T1" fmla="*/ 0 h 7"/>
                <a:gd name="T2" fmla="*/ 2147483647 w 10"/>
                <a:gd name="T3" fmla="*/ 0 h 7"/>
                <a:gd name="T4" fmla="*/ 2147483647 w 10"/>
                <a:gd name="T5" fmla="*/ 2147483647 h 7"/>
                <a:gd name="T6" fmla="*/ 2147483647 w 10"/>
                <a:gd name="T7" fmla="*/ 2147483647 h 7"/>
                <a:gd name="T8" fmla="*/ 2147483647 w 10"/>
                <a:gd name="T9" fmla="*/ 2147483647 h 7"/>
                <a:gd name="T10" fmla="*/ 0 w 10"/>
                <a:gd name="T11" fmla="*/ 2147483647 h 7"/>
                <a:gd name="T12" fmla="*/ 0 w 10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2" y="0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8" name="Freeform 372"/>
            <p:cNvSpPr>
              <a:spLocks/>
            </p:cNvSpPr>
            <p:nvPr/>
          </p:nvSpPr>
          <p:spPr bwMode="auto">
            <a:xfrm>
              <a:off x="2497138" y="2628901"/>
              <a:ext cx="15875" cy="12700"/>
            </a:xfrm>
            <a:custGeom>
              <a:avLst/>
              <a:gdLst>
                <a:gd name="T0" fmla="*/ 0 w 10"/>
                <a:gd name="T1" fmla="*/ 0 h 8"/>
                <a:gd name="T2" fmla="*/ 2147483647 w 10"/>
                <a:gd name="T3" fmla="*/ 0 h 8"/>
                <a:gd name="T4" fmla="*/ 2147483647 w 10"/>
                <a:gd name="T5" fmla="*/ 2147483647 h 8"/>
                <a:gd name="T6" fmla="*/ 2147483647 w 10"/>
                <a:gd name="T7" fmla="*/ 2147483647 h 8"/>
                <a:gd name="T8" fmla="*/ 2147483647 w 10"/>
                <a:gd name="T9" fmla="*/ 2147483647 h 8"/>
                <a:gd name="T10" fmla="*/ 0 w 10"/>
                <a:gd name="T11" fmla="*/ 2147483647 h 8"/>
                <a:gd name="T12" fmla="*/ 0 w 10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39" name="Freeform 373"/>
            <p:cNvSpPr>
              <a:spLocks/>
            </p:cNvSpPr>
            <p:nvPr/>
          </p:nvSpPr>
          <p:spPr bwMode="auto">
            <a:xfrm>
              <a:off x="2509838" y="2636838"/>
              <a:ext cx="14288" cy="12700"/>
            </a:xfrm>
            <a:custGeom>
              <a:avLst/>
              <a:gdLst>
                <a:gd name="T0" fmla="*/ 0 w 9"/>
                <a:gd name="T1" fmla="*/ 0 h 8"/>
                <a:gd name="T2" fmla="*/ 2147483647 w 9"/>
                <a:gd name="T3" fmla="*/ 0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0 w 9"/>
                <a:gd name="T11" fmla="*/ 2147483647 h 8"/>
                <a:gd name="T12" fmla="*/ 0 w 9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2" y="0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0" name="Freeform 374"/>
            <p:cNvSpPr>
              <a:spLocks/>
            </p:cNvSpPr>
            <p:nvPr/>
          </p:nvSpPr>
          <p:spPr bwMode="auto">
            <a:xfrm>
              <a:off x="2520950" y="2646363"/>
              <a:ext cx="82550" cy="55563"/>
            </a:xfrm>
            <a:custGeom>
              <a:avLst/>
              <a:gdLst>
                <a:gd name="T0" fmla="*/ 0 w 52"/>
                <a:gd name="T1" fmla="*/ 0 h 35"/>
                <a:gd name="T2" fmla="*/ 2147483647 w 52"/>
                <a:gd name="T3" fmla="*/ 0 h 35"/>
                <a:gd name="T4" fmla="*/ 2147483647 w 52"/>
                <a:gd name="T5" fmla="*/ 2147483647 h 35"/>
                <a:gd name="T6" fmla="*/ 2147483647 w 52"/>
                <a:gd name="T7" fmla="*/ 2147483647 h 35"/>
                <a:gd name="T8" fmla="*/ 2147483647 w 52"/>
                <a:gd name="T9" fmla="*/ 2147483647 h 35"/>
                <a:gd name="T10" fmla="*/ 0 w 52"/>
                <a:gd name="T11" fmla="*/ 2147483647 h 35"/>
                <a:gd name="T12" fmla="*/ 0 w 52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5">
                  <a:moveTo>
                    <a:pt x="0" y="0"/>
                  </a:moveTo>
                  <a:lnTo>
                    <a:pt x="2" y="0"/>
                  </a:lnTo>
                  <a:lnTo>
                    <a:pt x="52" y="32"/>
                  </a:lnTo>
                  <a:lnTo>
                    <a:pt x="52" y="35"/>
                  </a:lnTo>
                  <a:lnTo>
                    <a:pt x="50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1" name="Freeform 375"/>
            <p:cNvSpPr>
              <a:spLocks/>
            </p:cNvSpPr>
            <p:nvPr/>
          </p:nvSpPr>
          <p:spPr bwMode="auto">
            <a:xfrm>
              <a:off x="2600325" y="2697163"/>
              <a:ext cx="53975" cy="38100"/>
            </a:xfrm>
            <a:custGeom>
              <a:avLst/>
              <a:gdLst>
                <a:gd name="T0" fmla="*/ 0 w 34"/>
                <a:gd name="T1" fmla="*/ 0 h 24"/>
                <a:gd name="T2" fmla="*/ 2147483647 w 34"/>
                <a:gd name="T3" fmla="*/ 0 h 24"/>
                <a:gd name="T4" fmla="*/ 2147483647 w 34"/>
                <a:gd name="T5" fmla="*/ 2147483647 h 24"/>
                <a:gd name="T6" fmla="*/ 2147483647 w 34"/>
                <a:gd name="T7" fmla="*/ 2147483647 h 24"/>
                <a:gd name="T8" fmla="*/ 2147483647 w 34"/>
                <a:gd name="T9" fmla="*/ 2147483647 h 24"/>
                <a:gd name="T10" fmla="*/ 0 w 34"/>
                <a:gd name="T11" fmla="*/ 2147483647 h 24"/>
                <a:gd name="T12" fmla="*/ 0 w 3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4">
                  <a:moveTo>
                    <a:pt x="0" y="0"/>
                  </a:moveTo>
                  <a:lnTo>
                    <a:pt x="2" y="0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2" name="Freeform 376"/>
            <p:cNvSpPr>
              <a:spLocks/>
            </p:cNvSpPr>
            <p:nvPr/>
          </p:nvSpPr>
          <p:spPr bwMode="auto">
            <a:xfrm>
              <a:off x="2651125" y="2732088"/>
              <a:ext cx="22225" cy="17463"/>
            </a:xfrm>
            <a:custGeom>
              <a:avLst/>
              <a:gdLst>
                <a:gd name="T0" fmla="*/ 0 w 14"/>
                <a:gd name="T1" fmla="*/ 0 h 11"/>
                <a:gd name="T2" fmla="*/ 2147483647 w 14"/>
                <a:gd name="T3" fmla="*/ 0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2147483647 w 14"/>
                <a:gd name="T9" fmla="*/ 2147483647 h 11"/>
                <a:gd name="T10" fmla="*/ 0 w 14"/>
                <a:gd name="T11" fmla="*/ 2147483647 h 11"/>
                <a:gd name="T12" fmla="*/ 0 w 1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2" y="0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3" name="Freeform 377"/>
            <p:cNvSpPr>
              <a:spLocks/>
            </p:cNvSpPr>
            <p:nvPr/>
          </p:nvSpPr>
          <p:spPr bwMode="auto">
            <a:xfrm>
              <a:off x="2668588" y="2744788"/>
              <a:ext cx="33338" cy="22225"/>
            </a:xfrm>
            <a:custGeom>
              <a:avLst/>
              <a:gdLst>
                <a:gd name="T0" fmla="*/ 0 w 21"/>
                <a:gd name="T1" fmla="*/ 0 h 14"/>
                <a:gd name="T2" fmla="*/ 2147483647 w 21"/>
                <a:gd name="T3" fmla="*/ 0 h 14"/>
                <a:gd name="T4" fmla="*/ 2147483647 w 21"/>
                <a:gd name="T5" fmla="*/ 2147483647 h 14"/>
                <a:gd name="T6" fmla="*/ 2147483647 w 21"/>
                <a:gd name="T7" fmla="*/ 2147483647 h 14"/>
                <a:gd name="T8" fmla="*/ 2147483647 w 21"/>
                <a:gd name="T9" fmla="*/ 2147483647 h 14"/>
                <a:gd name="T10" fmla="*/ 0 w 21"/>
                <a:gd name="T11" fmla="*/ 2147483647 h 14"/>
                <a:gd name="T12" fmla="*/ 0 w 21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4">
                  <a:moveTo>
                    <a:pt x="0" y="0"/>
                  </a:moveTo>
                  <a:lnTo>
                    <a:pt x="3" y="0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4" name="Freeform 378"/>
            <p:cNvSpPr>
              <a:spLocks/>
            </p:cNvSpPr>
            <p:nvPr/>
          </p:nvSpPr>
          <p:spPr bwMode="auto">
            <a:xfrm>
              <a:off x="2698750" y="2762251"/>
              <a:ext cx="168275" cy="115888"/>
            </a:xfrm>
            <a:custGeom>
              <a:avLst/>
              <a:gdLst>
                <a:gd name="T0" fmla="*/ 0 w 106"/>
                <a:gd name="T1" fmla="*/ 0 h 73"/>
                <a:gd name="T2" fmla="*/ 2147483647 w 106"/>
                <a:gd name="T3" fmla="*/ 0 h 73"/>
                <a:gd name="T4" fmla="*/ 2147483647 w 106"/>
                <a:gd name="T5" fmla="*/ 2147483647 h 73"/>
                <a:gd name="T6" fmla="*/ 2147483647 w 106"/>
                <a:gd name="T7" fmla="*/ 2147483647 h 73"/>
                <a:gd name="T8" fmla="*/ 2147483647 w 106"/>
                <a:gd name="T9" fmla="*/ 2147483647 h 73"/>
                <a:gd name="T10" fmla="*/ 0 w 106"/>
                <a:gd name="T11" fmla="*/ 2147483647 h 73"/>
                <a:gd name="T12" fmla="*/ 0 w 106"/>
                <a:gd name="T13" fmla="*/ 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73">
                  <a:moveTo>
                    <a:pt x="0" y="0"/>
                  </a:moveTo>
                  <a:lnTo>
                    <a:pt x="2" y="0"/>
                  </a:lnTo>
                  <a:lnTo>
                    <a:pt x="106" y="71"/>
                  </a:lnTo>
                  <a:lnTo>
                    <a:pt x="106" y="73"/>
                  </a:lnTo>
                  <a:lnTo>
                    <a:pt x="102" y="7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5" name="Freeform 379"/>
            <p:cNvSpPr>
              <a:spLocks/>
            </p:cNvSpPr>
            <p:nvPr/>
          </p:nvSpPr>
          <p:spPr bwMode="auto">
            <a:xfrm>
              <a:off x="2860675" y="2874963"/>
              <a:ext cx="74613" cy="55563"/>
            </a:xfrm>
            <a:custGeom>
              <a:avLst/>
              <a:gdLst>
                <a:gd name="T0" fmla="*/ 0 w 47"/>
                <a:gd name="T1" fmla="*/ 0 h 35"/>
                <a:gd name="T2" fmla="*/ 2147483647 w 47"/>
                <a:gd name="T3" fmla="*/ 0 h 35"/>
                <a:gd name="T4" fmla="*/ 2147483647 w 47"/>
                <a:gd name="T5" fmla="*/ 2147483647 h 35"/>
                <a:gd name="T6" fmla="*/ 2147483647 w 47"/>
                <a:gd name="T7" fmla="*/ 2147483647 h 35"/>
                <a:gd name="T8" fmla="*/ 2147483647 w 47"/>
                <a:gd name="T9" fmla="*/ 2147483647 h 35"/>
                <a:gd name="T10" fmla="*/ 0 w 47"/>
                <a:gd name="T11" fmla="*/ 2147483647 h 35"/>
                <a:gd name="T12" fmla="*/ 0 w 47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35">
                  <a:moveTo>
                    <a:pt x="0" y="0"/>
                  </a:moveTo>
                  <a:lnTo>
                    <a:pt x="4" y="0"/>
                  </a:lnTo>
                  <a:lnTo>
                    <a:pt x="47" y="32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6" name="Freeform 380"/>
            <p:cNvSpPr>
              <a:spLocks/>
            </p:cNvSpPr>
            <p:nvPr/>
          </p:nvSpPr>
          <p:spPr bwMode="auto">
            <a:xfrm>
              <a:off x="2932113" y="2925763"/>
              <a:ext cx="23813" cy="15875"/>
            </a:xfrm>
            <a:custGeom>
              <a:avLst/>
              <a:gdLst>
                <a:gd name="T0" fmla="*/ 0 w 15"/>
                <a:gd name="T1" fmla="*/ 0 h 10"/>
                <a:gd name="T2" fmla="*/ 2147483647 w 15"/>
                <a:gd name="T3" fmla="*/ 0 h 10"/>
                <a:gd name="T4" fmla="*/ 2147483647 w 15"/>
                <a:gd name="T5" fmla="*/ 2147483647 h 10"/>
                <a:gd name="T6" fmla="*/ 2147483647 w 15"/>
                <a:gd name="T7" fmla="*/ 2147483647 h 10"/>
                <a:gd name="T8" fmla="*/ 2147483647 w 15"/>
                <a:gd name="T9" fmla="*/ 2147483647 h 10"/>
                <a:gd name="T10" fmla="*/ 0 w 15"/>
                <a:gd name="T11" fmla="*/ 2147483647 h 10"/>
                <a:gd name="T12" fmla="*/ 0 w 15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2" y="0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7" name="Freeform 381"/>
            <p:cNvSpPr>
              <a:spLocks/>
            </p:cNvSpPr>
            <p:nvPr/>
          </p:nvSpPr>
          <p:spPr bwMode="auto">
            <a:xfrm>
              <a:off x="2949575" y="2938463"/>
              <a:ext cx="25400" cy="17463"/>
            </a:xfrm>
            <a:custGeom>
              <a:avLst/>
              <a:gdLst>
                <a:gd name="T0" fmla="*/ 0 w 16"/>
                <a:gd name="T1" fmla="*/ 0 h 11"/>
                <a:gd name="T2" fmla="*/ 2147483647 w 16"/>
                <a:gd name="T3" fmla="*/ 0 h 11"/>
                <a:gd name="T4" fmla="*/ 2147483647 w 16"/>
                <a:gd name="T5" fmla="*/ 2147483647 h 11"/>
                <a:gd name="T6" fmla="*/ 2147483647 w 16"/>
                <a:gd name="T7" fmla="*/ 2147483647 h 11"/>
                <a:gd name="T8" fmla="*/ 2147483647 w 16"/>
                <a:gd name="T9" fmla="*/ 2147483647 h 11"/>
                <a:gd name="T10" fmla="*/ 0 w 16"/>
                <a:gd name="T11" fmla="*/ 2147483647 h 11"/>
                <a:gd name="T12" fmla="*/ 0 w 16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1">
                  <a:moveTo>
                    <a:pt x="0" y="0"/>
                  </a:moveTo>
                  <a:lnTo>
                    <a:pt x="4" y="0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8" name="Freeform 382"/>
            <p:cNvSpPr>
              <a:spLocks/>
            </p:cNvSpPr>
            <p:nvPr/>
          </p:nvSpPr>
          <p:spPr bwMode="auto">
            <a:xfrm>
              <a:off x="2971800" y="2952751"/>
              <a:ext cx="28575" cy="23813"/>
            </a:xfrm>
            <a:custGeom>
              <a:avLst/>
              <a:gdLst>
                <a:gd name="T0" fmla="*/ 0 w 18"/>
                <a:gd name="T1" fmla="*/ 0 h 15"/>
                <a:gd name="T2" fmla="*/ 2147483647 w 18"/>
                <a:gd name="T3" fmla="*/ 0 h 15"/>
                <a:gd name="T4" fmla="*/ 2147483647 w 18"/>
                <a:gd name="T5" fmla="*/ 2147483647 h 15"/>
                <a:gd name="T6" fmla="*/ 2147483647 w 18"/>
                <a:gd name="T7" fmla="*/ 2147483647 h 15"/>
                <a:gd name="T8" fmla="*/ 2147483647 w 18"/>
                <a:gd name="T9" fmla="*/ 2147483647 h 15"/>
                <a:gd name="T10" fmla="*/ 0 w 18"/>
                <a:gd name="T11" fmla="*/ 2147483647 h 15"/>
                <a:gd name="T12" fmla="*/ 0 w 18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5">
                  <a:moveTo>
                    <a:pt x="0" y="0"/>
                  </a:moveTo>
                  <a:lnTo>
                    <a:pt x="2" y="0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49" name="Freeform 383"/>
            <p:cNvSpPr>
              <a:spLocks/>
            </p:cNvSpPr>
            <p:nvPr/>
          </p:nvSpPr>
          <p:spPr bwMode="auto">
            <a:xfrm>
              <a:off x="2997200" y="2970213"/>
              <a:ext cx="217488" cy="152400"/>
            </a:xfrm>
            <a:custGeom>
              <a:avLst/>
              <a:gdLst>
                <a:gd name="T0" fmla="*/ 0 w 137"/>
                <a:gd name="T1" fmla="*/ 0 h 96"/>
                <a:gd name="T2" fmla="*/ 2147483647 w 137"/>
                <a:gd name="T3" fmla="*/ 0 h 96"/>
                <a:gd name="T4" fmla="*/ 2147483647 w 137"/>
                <a:gd name="T5" fmla="*/ 2147483647 h 96"/>
                <a:gd name="T6" fmla="*/ 2147483647 w 137"/>
                <a:gd name="T7" fmla="*/ 2147483647 h 96"/>
                <a:gd name="T8" fmla="*/ 2147483647 w 137"/>
                <a:gd name="T9" fmla="*/ 2147483647 h 96"/>
                <a:gd name="T10" fmla="*/ 0 w 137"/>
                <a:gd name="T11" fmla="*/ 2147483647 h 96"/>
                <a:gd name="T12" fmla="*/ 0 w 137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96">
                  <a:moveTo>
                    <a:pt x="0" y="0"/>
                  </a:moveTo>
                  <a:lnTo>
                    <a:pt x="2" y="0"/>
                  </a:lnTo>
                  <a:lnTo>
                    <a:pt x="137" y="94"/>
                  </a:lnTo>
                  <a:lnTo>
                    <a:pt x="137" y="96"/>
                  </a:lnTo>
                  <a:lnTo>
                    <a:pt x="134" y="9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0" name="Freeform 384"/>
            <p:cNvSpPr>
              <a:spLocks/>
            </p:cNvSpPr>
            <p:nvPr/>
          </p:nvSpPr>
          <p:spPr bwMode="auto">
            <a:xfrm>
              <a:off x="3209925" y="3119438"/>
              <a:ext cx="169863" cy="120650"/>
            </a:xfrm>
            <a:custGeom>
              <a:avLst/>
              <a:gdLst>
                <a:gd name="T0" fmla="*/ 0 w 107"/>
                <a:gd name="T1" fmla="*/ 0 h 76"/>
                <a:gd name="T2" fmla="*/ 2147483647 w 107"/>
                <a:gd name="T3" fmla="*/ 0 h 76"/>
                <a:gd name="T4" fmla="*/ 2147483647 w 107"/>
                <a:gd name="T5" fmla="*/ 2147483647 h 76"/>
                <a:gd name="T6" fmla="*/ 2147483647 w 107"/>
                <a:gd name="T7" fmla="*/ 2147483647 h 76"/>
                <a:gd name="T8" fmla="*/ 2147483647 w 107"/>
                <a:gd name="T9" fmla="*/ 2147483647 h 76"/>
                <a:gd name="T10" fmla="*/ 0 w 107"/>
                <a:gd name="T11" fmla="*/ 2147483647 h 76"/>
                <a:gd name="T12" fmla="*/ 0 w 107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76">
                  <a:moveTo>
                    <a:pt x="0" y="0"/>
                  </a:moveTo>
                  <a:lnTo>
                    <a:pt x="3" y="0"/>
                  </a:lnTo>
                  <a:lnTo>
                    <a:pt x="107" y="75"/>
                  </a:lnTo>
                  <a:lnTo>
                    <a:pt x="107" y="76"/>
                  </a:lnTo>
                  <a:lnTo>
                    <a:pt x="104" y="7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1" name="Freeform 385"/>
            <p:cNvSpPr>
              <a:spLocks/>
            </p:cNvSpPr>
            <p:nvPr/>
          </p:nvSpPr>
          <p:spPr bwMode="auto">
            <a:xfrm>
              <a:off x="3375025" y="3238501"/>
              <a:ext cx="168275" cy="120650"/>
            </a:xfrm>
            <a:custGeom>
              <a:avLst/>
              <a:gdLst>
                <a:gd name="T0" fmla="*/ 0 w 106"/>
                <a:gd name="T1" fmla="*/ 0 h 76"/>
                <a:gd name="T2" fmla="*/ 2147483647 w 106"/>
                <a:gd name="T3" fmla="*/ 0 h 76"/>
                <a:gd name="T4" fmla="*/ 2147483647 w 106"/>
                <a:gd name="T5" fmla="*/ 2147483647 h 76"/>
                <a:gd name="T6" fmla="*/ 2147483647 w 106"/>
                <a:gd name="T7" fmla="*/ 2147483647 h 76"/>
                <a:gd name="T8" fmla="*/ 2147483647 w 106"/>
                <a:gd name="T9" fmla="*/ 2147483647 h 76"/>
                <a:gd name="T10" fmla="*/ 0 w 106"/>
                <a:gd name="T11" fmla="*/ 2147483647 h 76"/>
                <a:gd name="T12" fmla="*/ 0 w 106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76">
                  <a:moveTo>
                    <a:pt x="0" y="0"/>
                  </a:moveTo>
                  <a:lnTo>
                    <a:pt x="3" y="0"/>
                  </a:lnTo>
                  <a:lnTo>
                    <a:pt x="106" y="74"/>
                  </a:lnTo>
                  <a:lnTo>
                    <a:pt x="106" y="76"/>
                  </a:lnTo>
                  <a:lnTo>
                    <a:pt x="104" y="7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2" name="Freeform 386"/>
            <p:cNvSpPr>
              <a:spLocks/>
            </p:cNvSpPr>
            <p:nvPr/>
          </p:nvSpPr>
          <p:spPr bwMode="auto">
            <a:xfrm>
              <a:off x="3540125" y="3355976"/>
              <a:ext cx="138113" cy="100013"/>
            </a:xfrm>
            <a:custGeom>
              <a:avLst/>
              <a:gdLst>
                <a:gd name="T0" fmla="*/ 0 w 87"/>
                <a:gd name="T1" fmla="*/ 0 h 63"/>
                <a:gd name="T2" fmla="*/ 2147483647 w 87"/>
                <a:gd name="T3" fmla="*/ 0 h 63"/>
                <a:gd name="T4" fmla="*/ 2147483647 w 87"/>
                <a:gd name="T5" fmla="*/ 2147483647 h 63"/>
                <a:gd name="T6" fmla="*/ 2147483647 w 87"/>
                <a:gd name="T7" fmla="*/ 2147483647 h 63"/>
                <a:gd name="T8" fmla="*/ 2147483647 w 87"/>
                <a:gd name="T9" fmla="*/ 2147483647 h 63"/>
                <a:gd name="T10" fmla="*/ 0 w 87"/>
                <a:gd name="T11" fmla="*/ 2147483647 h 63"/>
                <a:gd name="T12" fmla="*/ 0 w 8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63">
                  <a:moveTo>
                    <a:pt x="0" y="0"/>
                  </a:moveTo>
                  <a:lnTo>
                    <a:pt x="2" y="0"/>
                  </a:lnTo>
                  <a:lnTo>
                    <a:pt x="87" y="61"/>
                  </a:lnTo>
                  <a:lnTo>
                    <a:pt x="87" y="63"/>
                  </a:lnTo>
                  <a:lnTo>
                    <a:pt x="85" y="6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3" name="Freeform 387"/>
            <p:cNvSpPr>
              <a:spLocks/>
            </p:cNvSpPr>
            <p:nvPr/>
          </p:nvSpPr>
          <p:spPr bwMode="auto">
            <a:xfrm>
              <a:off x="3675063" y="3452813"/>
              <a:ext cx="214313" cy="157163"/>
            </a:xfrm>
            <a:custGeom>
              <a:avLst/>
              <a:gdLst>
                <a:gd name="T0" fmla="*/ 0 w 135"/>
                <a:gd name="T1" fmla="*/ 0 h 99"/>
                <a:gd name="T2" fmla="*/ 2147483647 w 135"/>
                <a:gd name="T3" fmla="*/ 0 h 99"/>
                <a:gd name="T4" fmla="*/ 2147483647 w 135"/>
                <a:gd name="T5" fmla="*/ 2147483647 h 99"/>
                <a:gd name="T6" fmla="*/ 2147483647 w 135"/>
                <a:gd name="T7" fmla="*/ 2147483647 h 99"/>
                <a:gd name="T8" fmla="*/ 2147483647 w 135"/>
                <a:gd name="T9" fmla="*/ 2147483647 h 99"/>
                <a:gd name="T10" fmla="*/ 0 w 135"/>
                <a:gd name="T11" fmla="*/ 2147483647 h 99"/>
                <a:gd name="T12" fmla="*/ 0 w 135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99">
                  <a:moveTo>
                    <a:pt x="0" y="0"/>
                  </a:moveTo>
                  <a:lnTo>
                    <a:pt x="2" y="0"/>
                  </a:lnTo>
                  <a:lnTo>
                    <a:pt x="135" y="96"/>
                  </a:lnTo>
                  <a:lnTo>
                    <a:pt x="135" y="99"/>
                  </a:lnTo>
                  <a:lnTo>
                    <a:pt x="133" y="9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4" name="Freeform 388"/>
            <p:cNvSpPr>
              <a:spLocks/>
            </p:cNvSpPr>
            <p:nvPr/>
          </p:nvSpPr>
          <p:spPr bwMode="auto">
            <a:xfrm>
              <a:off x="3886200" y="3605213"/>
              <a:ext cx="168275" cy="125413"/>
            </a:xfrm>
            <a:custGeom>
              <a:avLst/>
              <a:gdLst>
                <a:gd name="T0" fmla="*/ 0 w 106"/>
                <a:gd name="T1" fmla="*/ 0 h 79"/>
                <a:gd name="T2" fmla="*/ 2147483647 w 106"/>
                <a:gd name="T3" fmla="*/ 0 h 79"/>
                <a:gd name="T4" fmla="*/ 2147483647 w 106"/>
                <a:gd name="T5" fmla="*/ 2147483647 h 79"/>
                <a:gd name="T6" fmla="*/ 2147483647 w 106"/>
                <a:gd name="T7" fmla="*/ 2147483647 h 79"/>
                <a:gd name="T8" fmla="*/ 2147483647 w 106"/>
                <a:gd name="T9" fmla="*/ 2147483647 h 79"/>
                <a:gd name="T10" fmla="*/ 0 w 106"/>
                <a:gd name="T11" fmla="*/ 2147483647 h 79"/>
                <a:gd name="T12" fmla="*/ 0 w 106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79">
                  <a:moveTo>
                    <a:pt x="0" y="0"/>
                  </a:moveTo>
                  <a:lnTo>
                    <a:pt x="2" y="0"/>
                  </a:lnTo>
                  <a:lnTo>
                    <a:pt x="106" y="76"/>
                  </a:lnTo>
                  <a:lnTo>
                    <a:pt x="106" y="79"/>
                  </a:lnTo>
                  <a:lnTo>
                    <a:pt x="103" y="7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5" name="Freeform 389"/>
            <p:cNvSpPr>
              <a:spLocks/>
            </p:cNvSpPr>
            <p:nvPr/>
          </p:nvSpPr>
          <p:spPr bwMode="auto">
            <a:xfrm>
              <a:off x="4049713" y="3725863"/>
              <a:ext cx="139700" cy="101600"/>
            </a:xfrm>
            <a:custGeom>
              <a:avLst/>
              <a:gdLst>
                <a:gd name="T0" fmla="*/ 0 w 88"/>
                <a:gd name="T1" fmla="*/ 0 h 64"/>
                <a:gd name="T2" fmla="*/ 2147483647 w 88"/>
                <a:gd name="T3" fmla="*/ 0 h 64"/>
                <a:gd name="T4" fmla="*/ 2147483647 w 88"/>
                <a:gd name="T5" fmla="*/ 2147483647 h 64"/>
                <a:gd name="T6" fmla="*/ 2147483647 w 88"/>
                <a:gd name="T7" fmla="*/ 2147483647 h 64"/>
                <a:gd name="T8" fmla="*/ 2147483647 w 88"/>
                <a:gd name="T9" fmla="*/ 2147483647 h 64"/>
                <a:gd name="T10" fmla="*/ 0 w 88"/>
                <a:gd name="T11" fmla="*/ 2147483647 h 64"/>
                <a:gd name="T12" fmla="*/ 0 w 88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64">
                  <a:moveTo>
                    <a:pt x="0" y="0"/>
                  </a:moveTo>
                  <a:lnTo>
                    <a:pt x="3" y="0"/>
                  </a:lnTo>
                  <a:lnTo>
                    <a:pt x="88" y="61"/>
                  </a:lnTo>
                  <a:lnTo>
                    <a:pt x="88" y="64"/>
                  </a:lnTo>
                  <a:lnTo>
                    <a:pt x="85" y="6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6" name="Freeform 390"/>
            <p:cNvSpPr>
              <a:spLocks/>
            </p:cNvSpPr>
            <p:nvPr/>
          </p:nvSpPr>
          <p:spPr bwMode="auto">
            <a:xfrm>
              <a:off x="4184650" y="3822701"/>
              <a:ext cx="217488" cy="158750"/>
            </a:xfrm>
            <a:custGeom>
              <a:avLst/>
              <a:gdLst>
                <a:gd name="T0" fmla="*/ 0 w 137"/>
                <a:gd name="T1" fmla="*/ 0 h 100"/>
                <a:gd name="T2" fmla="*/ 2147483647 w 137"/>
                <a:gd name="T3" fmla="*/ 0 h 100"/>
                <a:gd name="T4" fmla="*/ 2147483647 w 137"/>
                <a:gd name="T5" fmla="*/ 2147483647 h 100"/>
                <a:gd name="T6" fmla="*/ 2147483647 w 137"/>
                <a:gd name="T7" fmla="*/ 2147483647 h 100"/>
                <a:gd name="T8" fmla="*/ 2147483647 w 137"/>
                <a:gd name="T9" fmla="*/ 2147483647 h 100"/>
                <a:gd name="T10" fmla="*/ 0 w 137"/>
                <a:gd name="T11" fmla="*/ 2147483647 h 100"/>
                <a:gd name="T12" fmla="*/ 0 w 137"/>
                <a:gd name="T13" fmla="*/ 0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" h="100">
                  <a:moveTo>
                    <a:pt x="0" y="0"/>
                  </a:moveTo>
                  <a:lnTo>
                    <a:pt x="3" y="0"/>
                  </a:lnTo>
                  <a:lnTo>
                    <a:pt x="137" y="98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7" name="Freeform 391"/>
            <p:cNvSpPr>
              <a:spLocks/>
            </p:cNvSpPr>
            <p:nvPr/>
          </p:nvSpPr>
          <p:spPr bwMode="auto">
            <a:xfrm>
              <a:off x="4397375" y="3978276"/>
              <a:ext cx="134938" cy="100013"/>
            </a:xfrm>
            <a:custGeom>
              <a:avLst/>
              <a:gdLst>
                <a:gd name="T0" fmla="*/ 0 w 85"/>
                <a:gd name="T1" fmla="*/ 0 h 63"/>
                <a:gd name="T2" fmla="*/ 2147483647 w 85"/>
                <a:gd name="T3" fmla="*/ 0 h 63"/>
                <a:gd name="T4" fmla="*/ 2147483647 w 85"/>
                <a:gd name="T5" fmla="*/ 2147483647 h 63"/>
                <a:gd name="T6" fmla="*/ 2147483647 w 85"/>
                <a:gd name="T7" fmla="*/ 2147483647 h 63"/>
                <a:gd name="T8" fmla="*/ 2147483647 w 85"/>
                <a:gd name="T9" fmla="*/ 2147483647 h 63"/>
                <a:gd name="T10" fmla="*/ 0 w 85"/>
                <a:gd name="T11" fmla="*/ 2147483647 h 63"/>
                <a:gd name="T12" fmla="*/ 0 w 85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63">
                  <a:moveTo>
                    <a:pt x="0" y="0"/>
                  </a:moveTo>
                  <a:lnTo>
                    <a:pt x="3" y="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2" y="6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8" name="Freeform 392"/>
            <p:cNvSpPr>
              <a:spLocks/>
            </p:cNvSpPr>
            <p:nvPr/>
          </p:nvSpPr>
          <p:spPr bwMode="auto">
            <a:xfrm>
              <a:off x="1162050" y="3016251"/>
              <a:ext cx="134938" cy="22225"/>
            </a:xfrm>
            <a:custGeom>
              <a:avLst/>
              <a:gdLst>
                <a:gd name="T0" fmla="*/ 2147483647 w 85"/>
                <a:gd name="T1" fmla="*/ 0 h 14"/>
                <a:gd name="T2" fmla="*/ 2147483647 w 85"/>
                <a:gd name="T3" fmla="*/ 0 h 14"/>
                <a:gd name="T4" fmla="*/ 2147483647 w 85"/>
                <a:gd name="T5" fmla="*/ 2147483647 h 14"/>
                <a:gd name="T6" fmla="*/ 2147483647 w 85"/>
                <a:gd name="T7" fmla="*/ 2147483647 h 14"/>
                <a:gd name="T8" fmla="*/ 0 w 85"/>
                <a:gd name="T9" fmla="*/ 2147483647 h 14"/>
                <a:gd name="T10" fmla="*/ 0 w 85"/>
                <a:gd name="T11" fmla="*/ 2147483647 h 14"/>
                <a:gd name="T12" fmla="*/ 2147483647 w 85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14">
                  <a:moveTo>
                    <a:pt x="82" y="0"/>
                  </a:moveTo>
                  <a:lnTo>
                    <a:pt x="85" y="0"/>
                  </a:lnTo>
                  <a:lnTo>
                    <a:pt x="85" y="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59" name="Freeform 393"/>
            <p:cNvSpPr>
              <a:spLocks/>
            </p:cNvSpPr>
            <p:nvPr/>
          </p:nvSpPr>
          <p:spPr bwMode="auto">
            <a:xfrm>
              <a:off x="1350963" y="3013076"/>
              <a:ext cx="28575" cy="6350"/>
            </a:xfrm>
            <a:custGeom>
              <a:avLst/>
              <a:gdLst>
                <a:gd name="T0" fmla="*/ 0 w 18"/>
                <a:gd name="T1" fmla="*/ 0 h 4"/>
                <a:gd name="T2" fmla="*/ 2147483647 w 18"/>
                <a:gd name="T3" fmla="*/ 0 h 4"/>
                <a:gd name="T4" fmla="*/ 2147483647 w 18"/>
                <a:gd name="T5" fmla="*/ 2147483647 h 4"/>
                <a:gd name="T6" fmla="*/ 2147483647 w 18"/>
                <a:gd name="T7" fmla="*/ 2147483647 h 4"/>
                <a:gd name="T8" fmla="*/ 2147483647 w 18"/>
                <a:gd name="T9" fmla="*/ 2147483647 h 4"/>
                <a:gd name="T10" fmla="*/ 0 w 18"/>
                <a:gd name="T11" fmla="*/ 2147483647 h 4"/>
                <a:gd name="T12" fmla="*/ 0 w 18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2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0" name="Freeform 394"/>
            <p:cNvSpPr>
              <a:spLocks/>
            </p:cNvSpPr>
            <p:nvPr/>
          </p:nvSpPr>
          <p:spPr bwMode="auto">
            <a:xfrm>
              <a:off x="1431925" y="3021013"/>
              <a:ext cx="101600" cy="14288"/>
            </a:xfrm>
            <a:custGeom>
              <a:avLst/>
              <a:gdLst>
                <a:gd name="T0" fmla="*/ 0 w 64"/>
                <a:gd name="T1" fmla="*/ 0 h 9"/>
                <a:gd name="T2" fmla="*/ 2147483647 w 64"/>
                <a:gd name="T3" fmla="*/ 0 h 9"/>
                <a:gd name="T4" fmla="*/ 2147483647 w 64"/>
                <a:gd name="T5" fmla="*/ 2147483647 h 9"/>
                <a:gd name="T6" fmla="*/ 2147483647 w 64"/>
                <a:gd name="T7" fmla="*/ 2147483647 h 9"/>
                <a:gd name="T8" fmla="*/ 2147483647 w 64"/>
                <a:gd name="T9" fmla="*/ 2147483647 h 9"/>
                <a:gd name="T10" fmla="*/ 0 w 64"/>
                <a:gd name="T11" fmla="*/ 2147483647 h 9"/>
                <a:gd name="T12" fmla="*/ 0 w 64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9">
                  <a:moveTo>
                    <a:pt x="0" y="0"/>
                  </a:moveTo>
                  <a:lnTo>
                    <a:pt x="2" y="0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2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1" name="Freeform 395"/>
            <p:cNvSpPr>
              <a:spLocks/>
            </p:cNvSpPr>
            <p:nvPr/>
          </p:nvSpPr>
          <p:spPr bwMode="auto">
            <a:xfrm>
              <a:off x="1530350" y="3032126"/>
              <a:ext cx="36513" cy="11113"/>
            </a:xfrm>
            <a:custGeom>
              <a:avLst/>
              <a:gdLst>
                <a:gd name="T0" fmla="*/ 0 w 23"/>
                <a:gd name="T1" fmla="*/ 0 h 7"/>
                <a:gd name="T2" fmla="*/ 2147483647 w 23"/>
                <a:gd name="T3" fmla="*/ 0 h 7"/>
                <a:gd name="T4" fmla="*/ 2147483647 w 23"/>
                <a:gd name="T5" fmla="*/ 2147483647 h 7"/>
                <a:gd name="T6" fmla="*/ 2147483647 w 23"/>
                <a:gd name="T7" fmla="*/ 2147483647 h 7"/>
                <a:gd name="T8" fmla="*/ 2147483647 w 23"/>
                <a:gd name="T9" fmla="*/ 2147483647 h 7"/>
                <a:gd name="T10" fmla="*/ 0 w 23"/>
                <a:gd name="T11" fmla="*/ 2147483647 h 7"/>
                <a:gd name="T12" fmla="*/ 0 w 2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2" y="0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2" name="Freeform 396"/>
            <p:cNvSpPr>
              <a:spLocks/>
            </p:cNvSpPr>
            <p:nvPr/>
          </p:nvSpPr>
          <p:spPr bwMode="auto">
            <a:xfrm>
              <a:off x="1622425" y="3057526"/>
              <a:ext cx="28575" cy="9525"/>
            </a:xfrm>
            <a:custGeom>
              <a:avLst/>
              <a:gdLst>
                <a:gd name="T0" fmla="*/ 0 w 18"/>
                <a:gd name="T1" fmla="*/ 0 h 6"/>
                <a:gd name="T2" fmla="*/ 2147483647 w 18"/>
                <a:gd name="T3" fmla="*/ 0 h 6"/>
                <a:gd name="T4" fmla="*/ 2147483647 w 18"/>
                <a:gd name="T5" fmla="*/ 2147483647 h 6"/>
                <a:gd name="T6" fmla="*/ 2147483647 w 18"/>
                <a:gd name="T7" fmla="*/ 2147483647 h 6"/>
                <a:gd name="T8" fmla="*/ 2147483647 w 18"/>
                <a:gd name="T9" fmla="*/ 2147483647 h 6"/>
                <a:gd name="T10" fmla="*/ 0 w 18"/>
                <a:gd name="T11" fmla="*/ 2147483647 h 6"/>
                <a:gd name="T12" fmla="*/ 0 w 1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lnTo>
                    <a:pt x="1" y="0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3" name="Freeform 397"/>
            <p:cNvSpPr>
              <a:spLocks/>
            </p:cNvSpPr>
            <p:nvPr/>
          </p:nvSpPr>
          <p:spPr bwMode="auto">
            <a:xfrm>
              <a:off x="1703388" y="3078163"/>
              <a:ext cx="44450" cy="19050"/>
            </a:xfrm>
            <a:custGeom>
              <a:avLst/>
              <a:gdLst>
                <a:gd name="T0" fmla="*/ 0 w 28"/>
                <a:gd name="T1" fmla="*/ 0 h 12"/>
                <a:gd name="T2" fmla="*/ 2147483647 w 28"/>
                <a:gd name="T3" fmla="*/ 0 h 12"/>
                <a:gd name="T4" fmla="*/ 2147483647 w 28"/>
                <a:gd name="T5" fmla="*/ 2147483647 h 12"/>
                <a:gd name="T6" fmla="*/ 2147483647 w 28"/>
                <a:gd name="T7" fmla="*/ 2147483647 h 12"/>
                <a:gd name="T8" fmla="*/ 2147483647 w 28"/>
                <a:gd name="T9" fmla="*/ 2147483647 h 12"/>
                <a:gd name="T10" fmla="*/ 0 w 28"/>
                <a:gd name="T11" fmla="*/ 2147483647 h 12"/>
                <a:gd name="T12" fmla="*/ 0 w 28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12">
                  <a:moveTo>
                    <a:pt x="0" y="0"/>
                  </a:moveTo>
                  <a:lnTo>
                    <a:pt x="1" y="0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4" name="Freeform 398"/>
            <p:cNvSpPr>
              <a:spLocks/>
            </p:cNvSpPr>
            <p:nvPr/>
          </p:nvSpPr>
          <p:spPr bwMode="auto">
            <a:xfrm>
              <a:off x="1743075" y="3092451"/>
              <a:ext cx="98425" cy="41275"/>
            </a:xfrm>
            <a:custGeom>
              <a:avLst/>
              <a:gdLst>
                <a:gd name="T0" fmla="*/ 0 w 62"/>
                <a:gd name="T1" fmla="*/ 0 h 26"/>
                <a:gd name="T2" fmla="*/ 2147483647 w 62"/>
                <a:gd name="T3" fmla="*/ 0 h 26"/>
                <a:gd name="T4" fmla="*/ 2147483647 w 62"/>
                <a:gd name="T5" fmla="*/ 2147483647 h 26"/>
                <a:gd name="T6" fmla="*/ 2147483647 w 62"/>
                <a:gd name="T7" fmla="*/ 2147483647 h 26"/>
                <a:gd name="T8" fmla="*/ 2147483647 w 62"/>
                <a:gd name="T9" fmla="*/ 2147483647 h 26"/>
                <a:gd name="T10" fmla="*/ 0 w 62"/>
                <a:gd name="T11" fmla="*/ 2147483647 h 26"/>
                <a:gd name="T12" fmla="*/ 0 w 62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26">
                  <a:moveTo>
                    <a:pt x="0" y="0"/>
                  </a:moveTo>
                  <a:lnTo>
                    <a:pt x="3" y="0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59" y="2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5" name="Freeform 399"/>
            <p:cNvSpPr>
              <a:spLocks/>
            </p:cNvSpPr>
            <p:nvPr/>
          </p:nvSpPr>
          <p:spPr bwMode="auto">
            <a:xfrm>
              <a:off x="1893888" y="3154363"/>
              <a:ext cx="28575" cy="14288"/>
            </a:xfrm>
            <a:custGeom>
              <a:avLst/>
              <a:gdLst>
                <a:gd name="T0" fmla="*/ 0 w 18"/>
                <a:gd name="T1" fmla="*/ 0 h 9"/>
                <a:gd name="T2" fmla="*/ 2147483647 w 18"/>
                <a:gd name="T3" fmla="*/ 0 h 9"/>
                <a:gd name="T4" fmla="*/ 2147483647 w 18"/>
                <a:gd name="T5" fmla="*/ 2147483647 h 9"/>
                <a:gd name="T6" fmla="*/ 2147483647 w 18"/>
                <a:gd name="T7" fmla="*/ 2147483647 h 9"/>
                <a:gd name="T8" fmla="*/ 2147483647 w 18"/>
                <a:gd name="T9" fmla="*/ 2147483647 h 9"/>
                <a:gd name="T10" fmla="*/ 0 w 18"/>
                <a:gd name="T11" fmla="*/ 2147483647 h 9"/>
                <a:gd name="T12" fmla="*/ 0 w 18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2" y="0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6" name="Freeform 400"/>
            <p:cNvSpPr>
              <a:spLocks/>
            </p:cNvSpPr>
            <p:nvPr/>
          </p:nvSpPr>
          <p:spPr bwMode="auto">
            <a:xfrm>
              <a:off x="1971675" y="3187701"/>
              <a:ext cx="52388" cy="26988"/>
            </a:xfrm>
            <a:custGeom>
              <a:avLst/>
              <a:gdLst>
                <a:gd name="T0" fmla="*/ 0 w 33"/>
                <a:gd name="T1" fmla="*/ 0 h 17"/>
                <a:gd name="T2" fmla="*/ 2147483647 w 33"/>
                <a:gd name="T3" fmla="*/ 0 h 17"/>
                <a:gd name="T4" fmla="*/ 2147483647 w 33"/>
                <a:gd name="T5" fmla="*/ 2147483647 h 17"/>
                <a:gd name="T6" fmla="*/ 2147483647 w 33"/>
                <a:gd name="T7" fmla="*/ 2147483647 h 17"/>
                <a:gd name="T8" fmla="*/ 2147483647 w 33"/>
                <a:gd name="T9" fmla="*/ 2147483647 h 17"/>
                <a:gd name="T10" fmla="*/ 0 w 33"/>
                <a:gd name="T11" fmla="*/ 2147483647 h 17"/>
                <a:gd name="T12" fmla="*/ 0 w 33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17">
                  <a:moveTo>
                    <a:pt x="0" y="0"/>
                  </a:moveTo>
                  <a:lnTo>
                    <a:pt x="3" y="0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7" name="Freeform 401"/>
            <p:cNvSpPr>
              <a:spLocks/>
            </p:cNvSpPr>
            <p:nvPr/>
          </p:nvSpPr>
          <p:spPr bwMode="auto">
            <a:xfrm>
              <a:off x="2020888" y="3211513"/>
              <a:ext cx="25400" cy="15875"/>
            </a:xfrm>
            <a:custGeom>
              <a:avLst/>
              <a:gdLst>
                <a:gd name="T0" fmla="*/ 0 w 16"/>
                <a:gd name="T1" fmla="*/ 0 h 10"/>
                <a:gd name="T2" fmla="*/ 2147483647 w 16"/>
                <a:gd name="T3" fmla="*/ 0 h 10"/>
                <a:gd name="T4" fmla="*/ 2147483647 w 16"/>
                <a:gd name="T5" fmla="*/ 2147483647 h 10"/>
                <a:gd name="T6" fmla="*/ 2147483647 w 16"/>
                <a:gd name="T7" fmla="*/ 2147483647 h 10"/>
                <a:gd name="T8" fmla="*/ 2147483647 w 16"/>
                <a:gd name="T9" fmla="*/ 2147483647 h 10"/>
                <a:gd name="T10" fmla="*/ 0 w 16"/>
                <a:gd name="T11" fmla="*/ 2147483647 h 10"/>
                <a:gd name="T12" fmla="*/ 0 w 16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lnTo>
                    <a:pt x="2" y="0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8" name="Freeform 402"/>
            <p:cNvSpPr>
              <a:spLocks/>
            </p:cNvSpPr>
            <p:nvPr/>
          </p:nvSpPr>
          <p:spPr bwMode="auto">
            <a:xfrm>
              <a:off x="2043113" y="3222626"/>
              <a:ext cx="26988" cy="15875"/>
            </a:xfrm>
            <a:custGeom>
              <a:avLst/>
              <a:gdLst>
                <a:gd name="T0" fmla="*/ 0 w 17"/>
                <a:gd name="T1" fmla="*/ 0 h 10"/>
                <a:gd name="T2" fmla="*/ 2147483647 w 17"/>
                <a:gd name="T3" fmla="*/ 0 h 10"/>
                <a:gd name="T4" fmla="*/ 2147483647 w 17"/>
                <a:gd name="T5" fmla="*/ 2147483647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0 w 17"/>
                <a:gd name="T11" fmla="*/ 2147483647 h 10"/>
                <a:gd name="T12" fmla="*/ 0 w 1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2" y="0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69" name="Freeform 403"/>
            <p:cNvSpPr>
              <a:spLocks/>
            </p:cNvSpPr>
            <p:nvPr/>
          </p:nvSpPr>
          <p:spPr bwMode="auto">
            <a:xfrm>
              <a:off x="2063750" y="3233738"/>
              <a:ext cx="47625" cy="26988"/>
            </a:xfrm>
            <a:custGeom>
              <a:avLst/>
              <a:gdLst>
                <a:gd name="T0" fmla="*/ 0 w 30"/>
                <a:gd name="T1" fmla="*/ 0 h 17"/>
                <a:gd name="T2" fmla="*/ 2147483647 w 30"/>
                <a:gd name="T3" fmla="*/ 0 h 17"/>
                <a:gd name="T4" fmla="*/ 2147483647 w 30"/>
                <a:gd name="T5" fmla="*/ 2147483647 h 17"/>
                <a:gd name="T6" fmla="*/ 2147483647 w 30"/>
                <a:gd name="T7" fmla="*/ 2147483647 h 17"/>
                <a:gd name="T8" fmla="*/ 2147483647 w 30"/>
                <a:gd name="T9" fmla="*/ 2147483647 h 17"/>
                <a:gd name="T10" fmla="*/ 0 w 30"/>
                <a:gd name="T11" fmla="*/ 2147483647 h 17"/>
                <a:gd name="T12" fmla="*/ 0 w 30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7">
                  <a:moveTo>
                    <a:pt x="0" y="0"/>
                  </a:moveTo>
                  <a:lnTo>
                    <a:pt x="4" y="0"/>
                  </a:lnTo>
                  <a:lnTo>
                    <a:pt x="30" y="13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0" name="Freeform 404"/>
            <p:cNvSpPr>
              <a:spLocks/>
            </p:cNvSpPr>
            <p:nvPr/>
          </p:nvSpPr>
          <p:spPr bwMode="auto">
            <a:xfrm>
              <a:off x="2162175" y="3284538"/>
              <a:ext cx="26988" cy="15875"/>
            </a:xfrm>
            <a:custGeom>
              <a:avLst/>
              <a:gdLst>
                <a:gd name="T0" fmla="*/ 0 w 17"/>
                <a:gd name="T1" fmla="*/ 0 h 10"/>
                <a:gd name="T2" fmla="*/ 2147483647 w 17"/>
                <a:gd name="T3" fmla="*/ 0 h 10"/>
                <a:gd name="T4" fmla="*/ 2147483647 w 17"/>
                <a:gd name="T5" fmla="*/ 2147483647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0 w 17"/>
                <a:gd name="T11" fmla="*/ 2147483647 h 10"/>
                <a:gd name="T12" fmla="*/ 0 w 1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2" y="0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1" name="Freeform 405"/>
            <p:cNvSpPr>
              <a:spLocks/>
            </p:cNvSpPr>
            <p:nvPr/>
          </p:nvSpPr>
          <p:spPr bwMode="auto">
            <a:xfrm>
              <a:off x="2243138" y="3328988"/>
              <a:ext cx="33338" cy="20638"/>
            </a:xfrm>
            <a:custGeom>
              <a:avLst/>
              <a:gdLst>
                <a:gd name="T0" fmla="*/ 0 w 21"/>
                <a:gd name="T1" fmla="*/ 0 h 13"/>
                <a:gd name="T2" fmla="*/ 2147483647 w 21"/>
                <a:gd name="T3" fmla="*/ 0 h 13"/>
                <a:gd name="T4" fmla="*/ 2147483647 w 21"/>
                <a:gd name="T5" fmla="*/ 2147483647 h 13"/>
                <a:gd name="T6" fmla="*/ 2147483647 w 21"/>
                <a:gd name="T7" fmla="*/ 2147483647 h 13"/>
                <a:gd name="T8" fmla="*/ 2147483647 w 21"/>
                <a:gd name="T9" fmla="*/ 2147483647 h 13"/>
                <a:gd name="T10" fmla="*/ 0 w 21"/>
                <a:gd name="T11" fmla="*/ 2147483647 h 13"/>
                <a:gd name="T12" fmla="*/ 0 w 21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0"/>
                  </a:lnTo>
                  <a:lnTo>
                    <a:pt x="21" y="9"/>
                  </a:lnTo>
                  <a:lnTo>
                    <a:pt x="21" y="13"/>
                  </a:lnTo>
                  <a:lnTo>
                    <a:pt x="18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2" name="Freeform 406"/>
            <p:cNvSpPr>
              <a:spLocks/>
            </p:cNvSpPr>
            <p:nvPr/>
          </p:nvSpPr>
          <p:spPr bwMode="auto">
            <a:xfrm>
              <a:off x="2271713" y="3343276"/>
              <a:ext cx="82550" cy="53975"/>
            </a:xfrm>
            <a:custGeom>
              <a:avLst/>
              <a:gdLst>
                <a:gd name="T0" fmla="*/ 0 w 52"/>
                <a:gd name="T1" fmla="*/ 0 h 34"/>
                <a:gd name="T2" fmla="*/ 2147483647 w 52"/>
                <a:gd name="T3" fmla="*/ 0 h 34"/>
                <a:gd name="T4" fmla="*/ 2147483647 w 52"/>
                <a:gd name="T5" fmla="*/ 2147483647 h 34"/>
                <a:gd name="T6" fmla="*/ 2147483647 w 52"/>
                <a:gd name="T7" fmla="*/ 2147483647 h 34"/>
                <a:gd name="T8" fmla="*/ 2147483647 w 52"/>
                <a:gd name="T9" fmla="*/ 2147483647 h 34"/>
                <a:gd name="T10" fmla="*/ 0 w 52"/>
                <a:gd name="T11" fmla="*/ 2147483647 h 34"/>
                <a:gd name="T12" fmla="*/ 0 w 5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4">
                  <a:moveTo>
                    <a:pt x="0" y="0"/>
                  </a:moveTo>
                  <a:lnTo>
                    <a:pt x="3" y="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3" name="Freeform 408"/>
            <p:cNvSpPr>
              <a:spLocks/>
            </p:cNvSpPr>
            <p:nvPr/>
          </p:nvSpPr>
          <p:spPr bwMode="auto">
            <a:xfrm>
              <a:off x="2351088" y="3390900"/>
              <a:ext cx="28575" cy="22225"/>
            </a:xfrm>
            <a:custGeom>
              <a:avLst/>
              <a:gdLst>
                <a:gd name="T0" fmla="*/ 0 w 18"/>
                <a:gd name="T1" fmla="*/ 0 h 14"/>
                <a:gd name="T2" fmla="*/ 2147483647 w 18"/>
                <a:gd name="T3" fmla="*/ 0 h 14"/>
                <a:gd name="T4" fmla="*/ 2147483647 w 18"/>
                <a:gd name="T5" fmla="*/ 2147483647 h 14"/>
                <a:gd name="T6" fmla="*/ 2147483647 w 18"/>
                <a:gd name="T7" fmla="*/ 2147483647 h 14"/>
                <a:gd name="T8" fmla="*/ 2147483647 w 18"/>
                <a:gd name="T9" fmla="*/ 2147483647 h 14"/>
                <a:gd name="T10" fmla="*/ 0 w 18"/>
                <a:gd name="T11" fmla="*/ 2147483647 h 14"/>
                <a:gd name="T12" fmla="*/ 0 w 18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4" name="Freeform 409"/>
            <p:cNvSpPr>
              <a:spLocks/>
            </p:cNvSpPr>
            <p:nvPr/>
          </p:nvSpPr>
          <p:spPr bwMode="auto">
            <a:xfrm>
              <a:off x="2435225" y="3441700"/>
              <a:ext cx="28575" cy="22225"/>
            </a:xfrm>
            <a:custGeom>
              <a:avLst/>
              <a:gdLst>
                <a:gd name="T0" fmla="*/ 0 w 18"/>
                <a:gd name="T1" fmla="*/ 0 h 14"/>
                <a:gd name="T2" fmla="*/ 2147483647 w 18"/>
                <a:gd name="T3" fmla="*/ 0 h 14"/>
                <a:gd name="T4" fmla="*/ 2147483647 w 18"/>
                <a:gd name="T5" fmla="*/ 2147483647 h 14"/>
                <a:gd name="T6" fmla="*/ 2147483647 w 18"/>
                <a:gd name="T7" fmla="*/ 2147483647 h 14"/>
                <a:gd name="T8" fmla="*/ 2147483647 w 18"/>
                <a:gd name="T9" fmla="*/ 2147483647 h 14"/>
                <a:gd name="T10" fmla="*/ 0 w 18"/>
                <a:gd name="T11" fmla="*/ 2147483647 h 14"/>
                <a:gd name="T12" fmla="*/ 0 w 18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5" name="Freeform 410"/>
            <p:cNvSpPr>
              <a:spLocks/>
            </p:cNvSpPr>
            <p:nvPr/>
          </p:nvSpPr>
          <p:spPr bwMode="auto">
            <a:xfrm>
              <a:off x="2513013" y="3489325"/>
              <a:ext cx="11113" cy="7938"/>
            </a:xfrm>
            <a:custGeom>
              <a:avLst/>
              <a:gdLst>
                <a:gd name="T0" fmla="*/ 0 w 7"/>
                <a:gd name="T1" fmla="*/ 0 h 5"/>
                <a:gd name="T2" fmla="*/ 2147483647 w 7"/>
                <a:gd name="T3" fmla="*/ 0 h 5"/>
                <a:gd name="T4" fmla="*/ 2147483647 w 7"/>
                <a:gd name="T5" fmla="*/ 2147483647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0 w 7"/>
                <a:gd name="T11" fmla="*/ 2147483647 h 5"/>
                <a:gd name="T12" fmla="*/ 0 w 7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4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6" name="Freeform 411"/>
            <p:cNvSpPr>
              <a:spLocks/>
            </p:cNvSpPr>
            <p:nvPr/>
          </p:nvSpPr>
          <p:spPr bwMode="auto">
            <a:xfrm>
              <a:off x="2520950" y="3494088"/>
              <a:ext cx="82550" cy="53975"/>
            </a:xfrm>
            <a:custGeom>
              <a:avLst/>
              <a:gdLst>
                <a:gd name="T0" fmla="*/ 0 w 52"/>
                <a:gd name="T1" fmla="*/ 0 h 34"/>
                <a:gd name="T2" fmla="*/ 2147483647 w 52"/>
                <a:gd name="T3" fmla="*/ 0 h 34"/>
                <a:gd name="T4" fmla="*/ 2147483647 w 52"/>
                <a:gd name="T5" fmla="*/ 2147483647 h 34"/>
                <a:gd name="T6" fmla="*/ 2147483647 w 52"/>
                <a:gd name="T7" fmla="*/ 2147483647 h 34"/>
                <a:gd name="T8" fmla="*/ 2147483647 w 52"/>
                <a:gd name="T9" fmla="*/ 2147483647 h 34"/>
                <a:gd name="T10" fmla="*/ 0 w 52"/>
                <a:gd name="T11" fmla="*/ 2147483647 h 34"/>
                <a:gd name="T12" fmla="*/ 0 w 5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4">
                  <a:moveTo>
                    <a:pt x="0" y="0"/>
                  </a:moveTo>
                  <a:lnTo>
                    <a:pt x="2" y="0"/>
                  </a:lnTo>
                  <a:lnTo>
                    <a:pt x="52" y="32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7" name="Freeform 412"/>
            <p:cNvSpPr>
              <a:spLocks/>
            </p:cNvSpPr>
            <p:nvPr/>
          </p:nvSpPr>
          <p:spPr bwMode="auto">
            <a:xfrm>
              <a:off x="2600325" y="3544888"/>
              <a:ext cx="44450" cy="30163"/>
            </a:xfrm>
            <a:custGeom>
              <a:avLst/>
              <a:gdLst>
                <a:gd name="T0" fmla="*/ 0 w 28"/>
                <a:gd name="T1" fmla="*/ 0 h 19"/>
                <a:gd name="T2" fmla="*/ 2147483647 w 28"/>
                <a:gd name="T3" fmla="*/ 0 h 19"/>
                <a:gd name="T4" fmla="*/ 2147483647 w 28"/>
                <a:gd name="T5" fmla="*/ 2147483647 h 19"/>
                <a:gd name="T6" fmla="*/ 2147483647 w 28"/>
                <a:gd name="T7" fmla="*/ 2147483647 h 19"/>
                <a:gd name="T8" fmla="*/ 2147483647 w 28"/>
                <a:gd name="T9" fmla="*/ 2147483647 h 19"/>
                <a:gd name="T10" fmla="*/ 0 w 28"/>
                <a:gd name="T11" fmla="*/ 2147483647 h 19"/>
                <a:gd name="T12" fmla="*/ 0 w 28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2" y="0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8" name="Freeform 413"/>
            <p:cNvSpPr>
              <a:spLocks/>
            </p:cNvSpPr>
            <p:nvPr/>
          </p:nvSpPr>
          <p:spPr bwMode="auto">
            <a:xfrm>
              <a:off x="2705100" y="3613150"/>
              <a:ext cx="28575" cy="20638"/>
            </a:xfrm>
            <a:custGeom>
              <a:avLst/>
              <a:gdLst>
                <a:gd name="T0" fmla="*/ 0 w 18"/>
                <a:gd name="T1" fmla="*/ 0 h 13"/>
                <a:gd name="T2" fmla="*/ 2147483647 w 18"/>
                <a:gd name="T3" fmla="*/ 0 h 13"/>
                <a:gd name="T4" fmla="*/ 2147483647 w 18"/>
                <a:gd name="T5" fmla="*/ 2147483647 h 13"/>
                <a:gd name="T6" fmla="*/ 2147483647 w 18"/>
                <a:gd name="T7" fmla="*/ 2147483647 h 13"/>
                <a:gd name="T8" fmla="*/ 2147483647 w 18"/>
                <a:gd name="T9" fmla="*/ 2147483647 h 13"/>
                <a:gd name="T10" fmla="*/ 0 w 18"/>
                <a:gd name="T11" fmla="*/ 2147483647 h 13"/>
                <a:gd name="T12" fmla="*/ 0 w 18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3">
                  <a:moveTo>
                    <a:pt x="0" y="0"/>
                  </a:moveTo>
                  <a:lnTo>
                    <a:pt x="2" y="0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6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79" name="Freeform 414"/>
            <p:cNvSpPr>
              <a:spLocks/>
            </p:cNvSpPr>
            <p:nvPr/>
          </p:nvSpPr>
          <p:spPr bwMode="auto">
            <a:xfrm>
              <a:off x="2784475" y="3663950"/>
              <a:ext cx="82550" cy="55563"/>
            </a:xfrm>
            <a:custGeom>
              <a:avLst/>
              <a:gdLst>
                <a:gd name="T0" fmla="*/ 0 w 52"/>
                <a:gd name="T1" fmla="*/ 0 h 35"/>
                <a:gd name="T2" fmla="*/ 2147483647 w 52"/>
                <a:gd name="T3" fmla="*/ 0 h 35"/>
                <a:gd name="T4" fmla="*/ 2147483647 w 52"/>
                <a:gd name="T5" fmla="*/ 2147483647 h 35"/>
                <a:gd name="T6" fmla="*/ 2147483647 w 52"/>
                <a:gd name="T7" fmla="*/ 2147483647 h 35"/>
                <a:gd name="T8" fmla="*/ 2147483647 w 52"/>
                <a:gd name="T9" fmla="*/ 2147483647 h 35"/>
                <a:gd name="T10" fmla="*/ 0 w 52"/>
                <a:gd name="T11" fmla="*/ 2147483647 h 35"/>
                <a:gd name="T12" fmla="*/ 0 w 52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35">
                  <a:moveTo>
                    <a:pt x="0" y="0"/>
                  </a:moveTo>
                  <a:lnTo>
                    <a:pt x="1" y="0"/>
                  </a:lnTo>
                  <a:lnTo>
                    <a:pt x="52" y="32"/>
                  </a:lnTo>
                  <a:lnTo>
                    <a:pt x="52" y="35"/>
                  </a:lnTo>
                  <a:lnTo>
                    <a:pt x="48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0" name="Freeform 415"/>
            <p:cNvSpPr>
              <a:spLocks/>
            </p:cNvSpPr>
            <p:nvPr/>
          </p:nvSpPr>
          <p:spPr bwMode="auto">
            <a:xfrm>
              <a:off x="2860675" y="3714750"/>
              <a:ext cx="58738" cy="39688"/>
            </a:xfrm>
            <a:custGeom>
              <a:avLst/>
              <a:gdLst>
                <a:gd name="T0" fmla="*/ 0 w 37"/>
                <a:gd name="T1" fmla="*/ 0 h 25"/>
                <a:gd name="T2" fmla="*/ 2147483647 w 37"/>
                <a:gd name="T3" fmla="*/ 0 h 25"/>
                <a:gd name="T4" fmla="*/ 2147483647 w 37"/>
                <a:gd name="T5" fmla="*/ 2147483647 h 25"/>
                <a:gd name="T6" fmla="*/ 2147483647 w 37"/>
                <a:gd name="T7" fmla="*/ 2147483647 h 25"/>
                <a:gd name="T8" fmla="*/ 2147483647 w 37"/>
                <a:gd name="T9" fmla="*/ 2147483647 h 25"/>
                <a:gd name="T10" fmla="*/ 0 w 37"/>
                <a:gd name="T11" fmla="*/ 2147483647 h 25"/>
                <a:gd name="T12" fmla="*/ 0 w 37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25">
                  <a:moveTo>
                    <a:pt x="0" y="0"/>
                  </a:moveTo>
                  <a:lnTo>
                    <a:pt x="4" y="0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4" y="2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1" name="Freeform 416"/>
            <p:cNvSpPr>
              <a:spLocks/>
            </p:cNvSpPr>
            <p:nvPr/>
          </p:nvSpPr>
          <p:spPr bwMode="auto">
            <a:xfrm>
              <a:off x="2971800" y="3787775"/>
              <a:ext cx="28575" cy="22225"/>
            </a:xfrm>
            <a:custGeom>
              <a:avLst/>
              <a:gdLst>
                <a:gd name="T0" fmla="*/ 0 w 18"/>
                <a:gd name="T1" fmla="*/ 0 h 14"/>
                <a:gd name="T2" fmla="*/ 2147483647 w 18"/>
                <a:gd name="T3" fmla="*/ 0 h 14"/>
                <a:gd name="T4" fmla="*/ 2147483647 w 18"/>
                <a:gd name="T5" fmla="*/ 2147483647 h 14"/>
                <a:gd name="T6" fmla="*/ 2147483647 w 18"/>
                <a:gd name="T7" fmla="*/ 2147483647 h 14"/>
                <a:gd name="T8" fmla="*/ 2147483647 w 18"/>
                <a:gd name="T9" fmla="*/ 2147483647 h 14"/>
                <a:gd name="T10" fmla="*/ 0 w 18"/>
                <a:gd name="T11" fmla="*/ 2147483647 h 14"/>
                <a:gd name="T12" fmla="*/ 0 w 18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2" name="Freeform 417"/>
            <p:cNvSpPr>
              <a:spLocks/>
            </p:cNvSpPr>
            <p:nvPr/>
          </p:nvSpPr>
          <p:spPr bwMode="auto">
            <a:xfrm>
              <a:off x="3054350" y="3846513"/>
              <a:ext cx="133350" cy="90488"/>
            </a:xfrm>
            <a:custGeom>
              <a:avLst/>
              <a:gdLst>
                <a:gd name="T0" fmla="*/ 0 w 84"/>
                <a:gd name="T1" fmla="*/ 0 h 57"/>
                <a:gd name="T2" fmla="*/ 2147483647 w 84"/>
                <a:gd name="T3" fmla="*/ 0 h 57"/>
                <a:gd name="T4" fmla="*/ 2147483647 w 84"/>
                <a:gd name="T5" fmla="*/ 2147483647 h 57"/>
                <a:gd name="T6" fmla="*/ 2147483647 w 84"/>
                <a:gd name="T7" fmla="*/ 2147483647 h 57"/>
                <a:gd name="T8" fmla="*/ 2147483647 w 84"/>
                <a:gd name="T9" fmla="*/ 2147483647 h 57"/>
                <a:gd name="T10" fmla="*/ 0 w 84"/>
                <a:gd name="T11" fmla="*/ 2147483647 h 57"/>
                <a:gd name="T12" fmla="*/ 0 w 84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57">
                  <a:moveTo>
                    <a:pt x="0" y="0"/>
                  </a:moveTo>
                  <a:lnTo>
                    <a:pt x="4" y="0"/>
                  </a:lnTo>
                  <a:lnTo>
                    <a:pt x="84" y="54"/>
                  </a:lnTo>
                  <a:lnTo>
                    <a:pt x="84" y="57"/>
                  </a:lnTo>
                  <a:lnTo>
                    <a:pt x="81" y="5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3" name="Freeform 418"/>
            <p:cNvSpPr>
              <a:spLocks/>
            </p:cNvSpPr>
            <p:nvPr/>
          </p:nvSpPr>
          <p:spPr bwMode="auto">
            <a:xfrm>
              <a:off x="3241675" y="3971925"/>
              <a:ext cx="28575" cy="23813"/>
            </a:xfrm>
            <a:custGeom>
              <a:avLst/>
              <a:gdLst>
                <a:gd name="T0" fmla="*/ 0 w 18"/>
                <a:gd name="T1" fmla="*/ 0 h 15"/>
                <a:gd name="T2" fmla="*/ 2147483647 w 18"/>
                <a:gd name="T3" fmla="*/ 0 h 15"/>
                <a:gd name="T4" fmla="*/ 2147483647 w 18"/>
                <a:gd name="T5" fmla="*/ 2147483647 h 15"/>
                <a:gd name="T6" fmla="*/ 2147483647 w 18"/>
                <a:gd name="T7" fmla="*/ 2147483647 h 15"/>
                <a:gd name="T8" fmla="*/ 2147483647 w 18"/>
                <a:gd name="T9" fmla="*/ 2147483647 h 15"/>
                <a:gd name="T10" fmla="*/ 0 w 18"/>
                <a:gd name="T11" fmla="*/ 2147483647 h 15"/>
                <a:gd name="T12" fmla="*/ 0 w 18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5">
                  <a:moveTo>
                    <a:pt x="0" y="0"/>
                  </a:moveTo>
                  <a:lnTo>
                    <a:pt x="3" y="0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4" name="Freeform 419"/>
            <p:cNvSpPr>
              <a:spLocks/>
            </p:cNvSpPr>
            <p:nvPr/>
          </p:nvSpPr>
          <p:spPr bwMode="auto">
            <a:xfrm>
              <a:off x="3325813" y="4032250"/>
              <a:ext cx="53975" cy="39688"/>
            </a:xfrm>
            <a:custGeom>
              <a:avLst/>
              <a:gdLst>
                <a:gd name="T0" fmla="*/ 0 w 34"/>
                <a:gd name="T1" fmla="*/ 0 h 25"/>
                <a:gd name="T2" fmla="*/ 2147483647 w 34"/>
                <a:gd name="T3" fmla="*/ 0 h 25"/>
                <a:gd name="T4" fmla="*/ 2147483647 w 34"/>
                <a:gd name="T5" fmla="*/ 2147483647 h 25"/>
                <a:gd name="T6" fmla="*/ 2147483647 w 34"/>
                <a:gd name="T7" fmla="*/ 2147483647 h 25"/>
                <a:gd name="T8" fmla="*/ 2147483647 w 34"/>
                <a:gd name="T9" fmla="*/ 2147483647 h 25"/>
                <a:gd name="T10" fmla="*/ 0 w 34"/>
                <a:gd name="T11" fmla="*/ 2147483647 h 25"/>
                <a:gd name="T12" fmla="*/ 0 w 34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5">
                  <a:moveTo>
                    <a:pt x="0" y="0"/>
                  </a:moveTo>
                  <a:lnTo>
                    <a:pt x="3" y="0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1" y="2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5" name="Freeform 420"/>
            <p:cNvSpPr>
              <a:spLocks/>
            </p:cNvSpPr>
            <p:nvPr/>
          </p:nvSpPr>
          <p:spPr bwMode="auto">
            <a:xfrm>
              <a:off x="3375025" y="4067175"/>
              <a:ext cx="11113" cy="11113"/>
            </a:xfrm>
            <a:custGeom>
              <a:avLst/>
              <a:gdLst>
                <a:gd name="T0" fmla="*/ 0 w 7"/>
                <a:gd name="T1" fmla="*/ 0 h 7"/>
                <a:gd name="T2" fmla="*/ 2147483647 w 7"/>
                <a:gd name="T3" fmla="*/ 0 h 7"/>
                <a:gd name="T4" fmla="*/ 2147483647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0 w 7"/>
                <a:gd name="T11" fmla="*/ 2147483647 h 7"/>
                <a:gd name="T12" fmla="*/ 0 w 7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6" name="Line 421"/>
            <p:cNvSpPr>
              <a:spLocks noChangeShapeType="1"/>
            </p:cNvSpPr>
            <p:nvPr/>
          </p:nvSpPr>
          <p:spPr bwMode="auto">
            <a:xfrm>
              <a:off x="1328738" y="3005138"/>
              <a:ext cx="0" cy="650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7" name="Line 422"/>
            <p:cNvSpPr>
              <a:spLocks noChangeShapeType="1"/>
            </p:cNvSpPr>
            <p:nvPr/>
          </p:nvSpPr>
          <p:spPr bwMode="auto">
            <a:xfrm>
              <a:off x="1312863" y="3006725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8" name="Line 423"/>
            <p:cNvSpPr>
              <a:spLocks noChangeShapeType="1"/>
            </p:cNvSpPr>
            <p:nvPr/>
          </p:nvSpPr>
          <p:spPr bwMode="auto">
            <a:xfrm>
              <a:off x="1328738" y="3068638"/>
              <a:ext cx="0" cy="809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89" name="Line 424"/>
            <p:cNvSpPr>
              <a:spLocks noChangeShapeType="1"/>
            </p:cNvSpPr>
            <p:nvPr/>
          </p:nvSpPr>
          <p:spPr bwMode="auto">
            <a:xfrm>
              <a:off x="1312863" y="3148013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0" name="Line 425"/>
            <p:cNvSpPr>
              <a:spLocks noChangeShapeType="1"/>
            </p:cNvSpPr>
            <p:nvPr/>
          </p:nvSpPr>
          <p:spPr bwMode="auto">
            <a:xfrm>
              <a:off x="1533525" y="2954338"/>
              <a:ext cx="0" cy="587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1" name="Line 426"/>
            <p:cNvSpPr>
              <a:spLocks noChangeShapeType="1"/>
            </p:cNvSpPr>
            <p:nvPr/>
          </p:nvSpPr>
          <p:spPr bwMode="auto">
            <a:xfrm>
              <a:off x="1516063" y="2954338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2" name="Line 427"/>
            <p:cNvSpPr>
              <a:spLocks noChangeShapeType="1"/>
            </p:cNvSpPr>
            <p:nvPr/>
          </p:nvSpPr>
          <p:spPr bwMode="auto">
            <a:xfrm>
              <a:off x="1533525" y="3009900"/>
              <a:ext cx="0" cy="777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3" name="Line 428"/>
            <p:cNvSpPr>
              <a:spLocks noChangeShapeType="1"/>
            </p:cNvSpPr>
            <p:nvPr/>
          </p:nvSpPr>
          <p:spPr bwMode="auto">
            <a:xfrm>
              <a:off x="1516063" y="3086100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4" name="Line 429"/>
            <p:cNvSpPr>
              <a:spLocks noChangeShapeType="1"/>
            </p:cNvSpPr>
            <p:nvPr/>
          </p:nvSpPr>
          <p:spPr bwMode="auto">
            <a:xfrm>
              <a:off x="1744663" y="2917825"/>
              <a:ext cx="0" cy="52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5" name="Line 430"/>
            <p:cNvSpPr>
              <a:spLocks noChangeShapeType="1"/>
            </p:cNvSpPr>
            <p:nvPr/>
          </p:nvSpPr>
          <p:spPr bwMode="auto">
            <a:xfrm>
              <a:off x="1727200" y="29178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6" name="Line 431"/>
            <p:cNvSpPr>
              <a:spLocks noChangeShapeType="1"/>
            </p:cNvSpPr>
            <p:nvPr/>
          </p:nvSpPr>
          <p:spPr bwMode="auto">
            <a:xfrm>
              <a:off x="1744663" y="2968625"/>
              <a:ext cx="0" cy="650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7" name="Line 432"/>
            <p:cNvSpPr>
              <a:spLocks noChangeShapeType="1"/>
            </p:cNvSpPr>
            <p:nvPr/>
          </p:nvSpPr>
          <p:spPr bwMode="auto">
            <a:xfrm>
              <a:off x="1727200" y="30321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8" name="Line 433"/>
            <p:cNvSpPr>
              <a:spLocks noChangeShapeType="1"/>
            </p:cNvSpPr>
            <p:nvPr/>
          </p:nvSpPr>
          <p:spPr bwMode="auto">
            <a:xfrm>
              <a:off x="2109788" y="2898775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99" name="Line 434"/>
            <p:cNvSpPr>
              <a:spLocks noChangeShapeType="1"/>
            </p:cNvSpPr>
            <p:nvPr/>
          </p:nvSpPr>
          <p:spPr bwMode="auto">
            <a:xfrm>
              <a:off x="2093913" y="2898775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0" name="Line 435"/>
            <p:cNvSpPr>
              <a:spLocks noChangeShapeType="1"/>
            </p:cNvSpPr>
            <p:nvPr/>
          </p:nvSpPr>
          <p:spPr bwMode="auto">
            <a:xfrm>
              <a:off x="2109788" y="2943225"/>
              <a:ext cx="0" cy="635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1" name="Line 436"/>
            <p:cNvSpPr>
              <a:spLocks noChangeShapeType="1"/>
            </p:cNvSpPr>
            <p:nvPr/>
          </p:nvSpPr>
          <p:spPr bwMode="auto">
            <a:xfrm>
              <a:off x="2093913" y="3006725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2" name="Line 437"/>
            <p:cNvSpPr>
              <a:spLocks noChangeShapeType="1"/>
            </p:cNvSpPr>
            <p:nvPr/>
          </p:nvSpPr>
          <p:spPr bwMode="auto">
            <a:xfrm>
              <a:off x="2274888" y="2914650"/>
              <a:ext cx="0" cy="492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3" name="Line 438"/>
            <p:cNvSpPr>
              <a:spLocks noChangeShapeType="1"/>
            </p:cNvSpPr>
            <p:nvPr/>
          </p:nvSpPr>
          <p:spPr bwMode="auto">
            <a:xfrm>
              <a:off x="2255838" y="2916238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4" name="Line 439"/>
            <p:cNvSpPr>
              <a:spLocks noChangeShapeType="1"/>
            </p:cNvSpPr>
            <p:nvPr/>
          </p:nvSpPr>
          <p:spPr bwMode="auto">
            <a:xfrm>
              <a:off x="2274888" y="2963863"/>
              <a:ext cx="0" cy="619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5" name="Line 440"/>
            <p:cNvSpPr>
              <a:spLocks noChangeShapeType="1"/>
            </p:cNvSpPr>
            <p:nvPr/>
          </p:nvSpPr>
          <p:spPr bwMode="auto">
            <a:xfrm>
              <a:off x="2255838" y="302577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6" name="Line 441"/>
            <p:cNvSpPr>
              <a:spLocks noChangeShapeType="1"/>
            </p:cNvSpPr>
            <p:nvPr/>
          </p:nvSpPr>
          <p:spPr bwMode="auto">
            <a:xfrm>
              <a:off x="2462213" y="2976563"/>
              <a:ext cx="0" cy="190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7" name="Line 442"/>
            <p:cNvSpPr>
              <a:spLocks noChangeShapeType="1"/>
            </p:cNvSpPr>
            <p:nvPr/>
          </p:nvSpPr>
          <p:spPr bwMode="auto">
            <a:xfrm>
              <a:off x="2444750" y="2976563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8" name="Line 443"/>
            <p:cNvSpPr>
              <a:spLocks noChangeShapeType="1"/>
            </p:cNvSpPr>
            <p:nvPr/>
          </p:nvSpPr>
          <p:spPr bwMode="auto">
            <a:xfrm>
              <a:off x="2462213" y="2994025"/>
              <a:ext cx="0" cy="254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09" name="Line 444"/>
            <p:cNvSpPr>
              <a:spLocks noChangeShapeType="1"/>
            </p:cNvSpPr>
            <p:nvPr/>
          </p:nvSpPr>
          <p:spPr bwMode="auto">
            <a:xfrm>
              <a:off x="2444750" y="30194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0" name="Line 445"/>
            <p:cNvSpPr>
              <a:spLocks noChangeShapeType="1"/>
            </p:cNvSpPr>
            <p:nvPr/>
          </p:nvSpPr>
          <p:spPr bwMode="auto">
            <a:xfrm>
              <a:off x="2700338" y="2913063"/>
              <a:ext cx="0" cy="254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1" name="Line 446"/>
            <p:cNvSpPr>
              <a:spLocks noChangeShapeType="1"/>
            </p:cNvSpPr>
            <p:nvPr/>
          </p:nvSpPr>
          <p:spPr bwMode="auto">
            <a:xfrm>
              <a:off x="2681288" y="2914650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2" name="Line 447"/>
            <p:cNvSpPr>
              <a:spLocks noChangeShapeType="1"/>
            </p:cNvSpPr>
            <p:nvPr/>
          </p:nvSpPr>
          <p:spPr bwMode="auto">
            <a:xfrm>
              <a:off x="2700338" y="2936875"/>
              <a:ext cx="0" cy="26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3" name="Line 448"/>
            <p:cNvSpPr>
              <a:spLocks noChangeShapeType="1"/>
            </p:cNvSpPr>
            <p:nvPr/>
          </p:nvSpPr>
          <p:spPr bwMode="auto">
            <a:xfrm>
              <a:off x="2681288" y="296227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4" name="Line 449"/>
            <p:cNvSpPr>
              <a:spLocks noChangeShapeType="1"/>
            </p:cNvSpPr>
            <p:nvPr/>
          </p:nvSpPr>
          <p:spPr bwMode="auto">
            <a:xfrm>
              <a:off x="3163888" y="2720975"/>
              <a:ext cx="0" cy="52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5" name="Line 450"/>
            <p:cNvSpPr>
              <a:spLocks noChangeShapeType="1"/>
            </p:cNvSpPr>
            <p:nvPr/>
          </p:nvSpPr>
          <p:spPr bwMode="auto">
            <a:xfrm>
              <a:off x="3148013" y="2720975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6" name="Line 451"/>
            <p:cNvSpPr>
              <a:spLocks noChangeShapeType="1"/>
            </p:cNvSpPr>
            <p:nvPr/>
          </p:nvSpPr>
          <p:spPr bwMode="auto">
            <a:xfrm>
              <a:off x="3163888" y="2771775"/>
              <a:ext cx="0" cy="650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7" name="Line 452"/>
            <p:cNvSpPr>
              <a:spLocks noChangeShapeType="1"/>
            </p:cNvSpPr>
            <p:nvPr/>
          </p:nvSpPr>
          <p:spPr bwMode="auto">
            <a:xfrm>
              <a:off x="3148013" y="2835275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8" name="Line 453"/>
            <p:cNvSpPr>
              <a:spLocks noChangeShapeType="1"/>
            </p:cNvSpPr>
            <p:nvPr/>
          </p:nvSpPr>
          <p:spPr bwMode="auto">
            <a:xfrm>
              <a:off x="3513138" y="2532063"/>
              <a:ext cx="0" cy="809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19" name="Line 454"/>
            <p:cNvSpPr>
              <a:spLocks noChangeShapeType="1"/>
            </p:cNvSpPr>
            <p:nvPr/>
          </p:nvSpPr>
          <p:spPr bwMode="auto">
            <a:xfrm>
              <a:off x="3490913" y="2532063"/>
              <a:ext cx="381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0" name="Line 455"/>
            <p:cNvSpPr>
              <a:spLocks noChangeShapeType="1"/>
            </p:cNvSpPr>
            <p:nvPr/>
          </p:nvSpPr>
          <p:spPr bwMode="auto">
            <a:xfrm>
              <a:off x="3513138" y="2609850"/>
              <a:ext cx="0" cy="1127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1" name="Line 456"/>
            <p:cNvSpPr>
              <a:spLocks noChangeShapeType="1"/>
            </p:cNvSpPr>
            <p:nvPr/>
          </p:nvSpPr>
          <p:spPr bwMode="auto">
            <a:xfrm>
              <a:off x="3490913" y="2720975"/>
              <a:ext cx="381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2" name="Line 457"/>
            <p:cNvSpPr>
              <a:spLocks noChangeShapeType="1"/>
            </p:cNvSpPr>
            <p:nvPr/>
          </p:nvSpPr>
          <p:spPr bwMode="auto">
            <a:xfrm>
              <a:off x="5676900" y="17732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3" name="Line 458"/>
            <p:cNvSpPr>
              <a:spLocks noChangeShapeType="1"/>
            </p:cNvSpPr>
            <p:nvPr/>
          </p:nvSpPr>
          <p:spPr bwMode="auto">
            <a:xfrm>
              <a:off x="5659438" y="1774825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4" name="Line 459"/>
            <p:cNvSpPr>
              <a:spLocks noChangeShapeType="1"/>
            </p:cNvSpPr>
            <p:nvPr/>
          </p:nvSpPr>
          <p:spPr bwMode="auto">
            <a:xfrm>
              <a:off x="5676900" y="1843088"/>
              <a:ext cx="0" cy="984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5" name="Line 460"/>
            <p:cNvSpPr>
              <a:spLocks noChangeShapeType="1"/>
            </p:cNvSpPr>
            <p:nvPr/>
          </p:nvSpPr>
          <p:spPr bwMode="auto">
            <a:xfrm>
              <a:off x="5659438" y="1939925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6" name="Line 461"/>
            <p:cNvSpPr>
              <a:spLocks noChangeShapeType="1"/>
            </p:cNvSpPr>
            <p:nvPr/>
          </p:nvSpPr>
          <p:spPr bwMode="auto">
            <a:xfrm>
              <a:off x="6146800" y="2006600"/>
              <a:ext cx="0" cy="920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7" name="Line 462"/>
            <p:cNvSpPr>
              <a:spLocks noChangeShapeType="1"/>
            </p:cNvSpPr>
            <p:nvPr/>
          </p:nvSpPr>
          <p:spPr bwMode="auto">
            <a:xfrm>
              <a:off x="6130925" y="2006600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8" name="Line 463"/>
            <p:cNvSpPr>
              <a:spLocks noChangeShapeType="1"/>
            </p:cNvSpPr>
            <p:nvPr/>
          </p:nvSpPr>
          <p:spPr bwMode="auto">
            <a:xfrm>
              <a:off x="6146800" y="2097088"/>
              <a:ext cx="0" cy="1428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29" name="Line 464"/>
            <p:cNvSpPr>
              <a:spLocks noChangeShapeType="1"/>
            </p:cNvSpPr>
            <p:nvPr/>
          </p:nvSpPr>
          <p:spPr bwMode="auto">
            <a:xfrm>
              <a:off x="6130925" y="2238375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0" name="Freeform 465"/>
            <p:cNvSpPr>
              <a:spLocks/>
            </p:cNvSpPr>
            <p:nvPr/>
          </p:nvSpPr>
          <p:spPr bwMode="auto">
            <a:xfrm>
              <a:off x="1327150" y="3009900"/>
              <a:ext cx="206375" cy="60325"/>
            </a:xfrm>
            <a:custGeom>
              <a:avLst/>
              <a:gdLst>
                <a:gd name="T0" fmla="*/ 2147483647 w 130"/>
                <a:gd name="T1" fmla="*/ 0 h 38"/>
                <a:gd name="T2" fmla="*/ 2147483647 w 130"/>
                <a:gd name="T3" fmla="*/ 0 h 38"/>
                <a:gd name="T4" fmla="*/ 2147483647 w 130"/>
                <a:gd name="T5" fmla="*/ 2147483647 h 38"/>
                <a:gd name="T6" fmla="*/ 2147483647 w 130"/>
                <a:gd name="T7" fmla="*/ 2147483647 h 38"/>
                <a:gd name="T8" fmla="*/ 0 w 130"/>
                <a:gd name="T9" fmla="*/ 2147483647 h 38"/>
                <a:gd name="T10" fmla="*/ 0 w 130"/>
                <a:gd name="T11" fmla="*/ 2147483647 h 38"/>
                <a:gd name="T12" fmla="*/ 2147483647 w 130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" h="38">
                  <a:moveTo>
                    <a:pt x="129" y="0"/>
                  </a:moveTo>
                  <a:lnTo>
                    <a:pt x="130" y="0"/>
                  </a:lnTo>
                  <a:lnTo>
                    <a:pt x="130" y="2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1" name="Freeform 466"/>
            <p:cNvSpPr>
              <a:spLocks/>
            </p:cNvSpPr>
            <p:nvPr/>
          </p:nvSpPr>
          <p:spPr bwMode="auto">
            <a:xfrm>
              <a:off x="1531938" y="2968625"/>
              <a:ext cx="215900" cy="44450"/>
            </a:xfrm>
            <a:custGeom>
              <a:avLst/>
              <a:gdLst>
                <a:gd name="T0" fmla="*/ 2147483647 w 136"/>
                <a:gd name="T1" fmla="*/ 0 h 28"/>
                <a:gd name="T2" fmla="*/ 2147483647 w 136"/>
                <a:gd name="T3" fmla="*/ 0 h 28"/>
                <a:gd name="T4" fmla="*/ 2147483647 w 136"/>
                <a:gd name="T5" fmla="*/ 2147483647 h 28"/>
                <a:gd name="T6" fmla="*/ 2147483647 w 136"/>
                <a:gd name="T7" fmla="*/ 2147483647 h 28"/>
                <a:gd name="T8" fmla="*/ 0 w 136"/>
                <a:gd name="T9" fmla="*/ 2147483647 h 28"/>
                <a:gd name="T10" fmla="*/ 0 w 136"/>
                <a:gd name="T11" fmla="*/ 2147483647 h 28"/>
                <a:gd name="T12" fmla="*/ 2147483647 w 136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28">
                  <a:moveTo>
                    <a:pt x="134" y="0"/>
                  </a:moveTo>
                  <a:lnTo>
                    <a:pt x="136" y="0"/>
                  </a:lnTo>
                  <a:lnTo>
                    <a:pt x="136" y="1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2" name="Freeform 467"/>
            <p:cNvSpPr>
              <a:spLocks/>
            </p:cNvSpPr>
            <p:nvPr/>
          </p:nvSpPr>
          <p:spPr bwMode="auto">
            <a:xfrm>
              <a:off x="1744663" y="2943225"/>
              <a:ext cx="366713" cy="26988"/>
            </a:xfrm>
            <a:custGeom>
              <a:avLst/>
              <a:gdLst>
                <a:gd name="T0" fmla="*/ 2147483647 w 231"/>
                <a:gd name="T1" fmla="*/ 0 h 17"/>
                <a:gd name="T2" fmla="*/ 2147483647 w 231"/>
                <a:gd name="T3" fmla="*/ 0 h 17"/>
                <a:gd name="T4" fmla="*/ 2147483647 w 231"/>
                <a:gd name="T5" fmla="*/ 2147483647 h 17"/>
                <a:gd name="T6" fmla="*/ 2147483647 w 231"/>
                <a:gd name="T7" fmla="*/ 2147483647 h 17"/>
                <a:gd name="T8" fmla="*/ 0 w 231"/>
                <a:gd name="T9" fmla="*/ 2147483647 h 17"/>
                <a:gd name="T10" fmla="*/ 0 w 231"/>
                <a:gd name="T11" fmla="*/ 2147483647 h 17"/>
                <a:gd name="T12" fmla="*/ 2147483647 w 23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1" h="17">
                  <a:moveTo>
                    <a:pt x="230" y="0"/>
                  </a:moveTo>
                  <a:lnTo>
                    <a:pt x="231" y="0"/>
                  </a:lnTo>
                  <a:lnTo>
                    <a:pt x="231" y="2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3" name="Freeform 468"/>
            <p:cNvSpPr>
              <a:spLocks/>
            </p:cNvSpPr>
            <p:nvPr/>
          </p:nvSpPr>
          <p:spPr bwMode="auto">
            <a:xfrm>
              <a:off x="2109788" y="2943225"/>
              <a:ext cx="166688" cy="20638"/>
            </a:xfrm>
            <a:custGeom>
              <a:avLst/>
              <a:gdLst>
                <a:gd name="T0" fmla="*/ 0 w 105"/>
                <a:gd name="T1" fmla="*/ 0 h 13"/>
                <a:gd name="T2" fmla="*/ 2147483647 w 105"/>
                <a:gd name="T3" fmla="*/ 0 h 13"/>
                <a:gd name="T4" fmla="*/ 2147483647 w 105"/>
                <a:gd name="T5" fmla="*/ 2147483647 h 13"/>
                <a:gd name="T6" fmla="*/ 2147483647 w 105"/>
                <a:gd name="T7" fmla="*/ 2147483647 h 13"/>
                <a:gd name="T8" fmla="*/ 2147483647 w 105"/>
                <a:gd name="T9" fmla="*/ 2147483647 h 13"/>
                <a:gd name="T10" fmla="*/ 0 w 105"/>
                <a:gd name="T11" fmla="*/ 2147483647 h 13"/>
                <a:gd name="T12" fmla="*/ 0 w 105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13">
                  <a:moveTo>
                    <a:pt x="0" y="0"/>
                  </a:moveTo>
                  <a:lnTo>
                    <a:pt x="1" y="0"/>
                  </a:lnTo>
                  <a:lnTo>
                    <a:pt x="105" y="13"/>
                  </a:lnTo>
                  <a:lnTo>
                    <a:pt x="104" y="1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4" name="Freeform 469"/>
            <p:cNvSpPr>
              <a:spLocks/>
            </p:cNvSpPr>
            <p:nvPr/>
          </p:nvSpPr>
          <p:spPr bwMode="auto">
            <a:xfrm>
              <a:off x="2274888" y="2963863"/>
              <a:ext cx="188913" cy="31750"/>
            </a:xfrm>
            <a:custGeom>
              <a:avLst/>
              <a:gdLst>
                <a:gd name="T0" fmla="*/ 0 w 119"/>
                <a:gd name="T1" fmla="*/ 0 h 20"/>
                <a:gd name="T2" fmla="*/ 2147483647 w 119"/>
                <a:gd name="T3" fmla="*/ 0 h 20"/>
                <a:gd name="T4" fmla="*/ 2147483647 w 119"/>
                <a:gd name="T5" fmla="*/ 2147483647 h 20"/>
                <a:gd name="T6" fmla="*/ 2147483647 w 119"/>
                <a:gd name="T7" fmla="*/ 2147483647 h 20"/>
                <a:gd name="T8" fmla="*/ 2147483647 w 119"/>
                <a:gd name="T9" fmla="*/ 2147483647 h 20"/>
                <a:gd name="T10" fmla="*/ 0 w 119"/>
                <a:gd name="T11" fmla="*/ 0 h 20"/>
                <a:gd name="T12" fmla="*/ 0 w 1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20">
                  <a:moveTo>
                    <a:pt x="0" y="0"/>
                  </a:moveTo>
                  <a:lnTo>
                    <a:pt x="1" y="0"/>
                  </a:lnTo>
                  <a:lnTo>
                    <a:pt x="119" y="19"/>
                  </a:lnTo>
                  <a:lnTo>
                    <a:pt x="119" y="20"/>
                  </a:lnTo>
                  <a:lnTo>
                    <a:pt x="117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5" name="Freeform 470"/>
            <p:cNvSpPr>
              <a:spLocks/>
            </p:cNvSpPr>
            <p:nvPr/>
          </p:nvSpPr>
          <p:spPr bwMode="auto">
            <a:xfrm>
              <a:off x="2460625" y="2936875"/>
              <a:ext cx="241300" cy="58738"/>
            </a:xfrm>
            <a:custGeom>
              <a:avLst/>
              <a:gdLst>
                <a:gd name="T0" fmla="*/ 2147483647 w 152"/>
                <a:gd name="T1" fmla="*/ 0 h 37"/>
                <a:gd name="T2" fmla="*/ 2147483647 w 152"/>
                <a:gd name="T3" fmla="*/ 0 h 37"/>
                <a:gd name="T4" fmla="*/ 2147483647 w 152"/>
                <a:gd name="T5" fmla="*/ 2147483647 h 37"/>
                <a:gd name="T6" fmla="*/ 2147483647 w 152"/>
                <a:gd name="T7" fmla="*/ 2147483647 h 37"/>
                <a:gd name="T8" fmla="*/ 0 w 152"/>
                <a:gd name="T9" fmla="*/ 2147483647 h 37"/>
                <a:gd name="T10" fmla="*/ 0 w 152"/>
                <a:gd name="T11" fmla="*/ 2147483647 h 37"/>
                <a:gd name="T12" fmla="*/ 2147483647 w 152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" h="37">
                  <a:moveTo>
                    <a:pt x="151" y="0"/>
                  </a:moveTo>
                  <a:lnTo>
                    <a:pt x="152" y="0"/>
                  </a:lnTo>
                  <a:lnTo>
                    <a:pt x="152" y="1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6" name="Freeform 471"/>
            <p:cNvSpPr>
              <a:spLocks/>
            </p:cNvSpPr>
            <p:nvPr/>
          </p:nvSpPr>
          <p:spPr bwMode="auto">
            <a:xfrm>
              <a:off x="2700338" y="2771775"/>
              <a:ext cx="465138" cy="166688"/>
            </a:xfrm>
            <a:custGeom>
              <a:avLst/>
              <a:gdLst>
                <a:gd name="T0" fmla="*/ 2147483647 w 293"/>
                <a:gd name="T1" fmla="*/ 0 h 105"/>
                <a:gd name="T2" fmla="*/ 2147483647 w 293"/>
                <a:gd name="T3" fmla="*/ 0 h 105"/>
                <a:gd name="T4" fmla="*/ 2147483647 w 293"/>
                <a:gd name="T5" fmla="*/ 2147483647 h 105"/>
                <a:gd name="T6" fmla="*/ 2147483647 w 293"/>
                <a:gd name="T7" fmla="*/ 2147483647 h 105"/>
                <a:gd name="T8" fmla="*/ 0 w 293"/>
                <a:gd name="T9" fmla="*/ 2147483647 h 105"/>
                <a:gd name="T10" fmla="*/ 0 w 293"/>
                <a:gd name="T11" fmla="*/ 2147483647 h 105"/>
                <a:gd name="T12" fmla="*/ 2147483647 w 293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3" h="105">
                  <a:moveTo>
                    <a:pt x="292" y="0"/>
                  </a:moveTo>
                  <a:lnTo>
                    <a:pt x="293" y="0"/>
                  </a:lnTo>
                  <a:lnTo>
                    <a:pt x="293" y="1"/>
                  </a:lnTo>
                  <a:lnTo>
                    <a:pt x="1" y="105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7" name="Freeform 472"/>
            <p:cNvSpPr>
              <a:spLocks/>
            </p:cNvSpPr>
            <p:nvPr/>
          </p:nvSpPr>
          <p:spPr bwMode="auto">
            <a:xfrm>
              <a:off x="3163888" y="2609850"/>
              <a:ext cx="349250" cy="163513"/>
            </a:xfrm>
            <a:custGeom>
              <a:avLst/>
              <a:gdLst>
                <a:gd name="T0" fmla="*/ 2147483647 w 220"/>
                <a:gd name="T1" fmla="*/ 0 h 103"/>
                <a:gd name="T2" fmla="*/ 2147483647 w 220"/>
                <a:gd name="T3" fmla="*/ 0 h 103"/>
                <a:gd name="T4" fmla="*/ 2147483647 w 220"/>
                <a:gd name="T5" fmla="*/ 2147483647 h 103"/>
                <a:gd name="T6" fmla="*/ 2147483647 w 220"/>
                <a:gd name="T7" fmla="*/ 2147483647 h 103"/>
                <a:gd name="T8" fmla="*/ 0 w 220"/>
                <a:gd name="T9" fmla="*/ 2147483647 h 103"/>
                <a:gd name="T10" fmla="*/ 0 w 220"/>
                <a:gd name="T11" fmla="*/ 2147483647 h 103"/>
                <a:gd name="T12" fmla="*/ 2147483647 w 220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0" h="103">
                  <a:moveTo>
                    <a:pt x="219" y="0"/>
                  </a:moveTo>
                  <a:lnTo>
                    <a:pt x="220" y="0"/>
                  </a:lnTo>
                  <a:lnTo>
                    <a:pt x="220" y="2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8" name="Freeform 473"/>
            <p:cNvSpPr>
              <a:spLocks/>
            </p:cNvSpPr>
            <p:nvPr/>
          </p:nvSpPr>
          <p:spPr bwMode="auto">
            <a:xfrm>
              <a:off x="3511550" y="2605088"/>
              <a:ext cx="790575" cy="7938"/>
            </a:xfrm>
            <a:custGeom>
              <a:avLst/>
              <a:gdLst>
                <a:gd name="T0" fmla="*/ 2147483647 w 498"/>
                <a:gd name="T1" fmla="*/ 0 h 5"/>
                <a:gd name="T2" fmla="*/ 2147483647 w 498"/>
                <a:gd name="T3" fmla="*/ 0 h 5"/>
                <a:gd name="T4" fmla="*/ 2147483647 w 498"/>
                <a:gd name="T5" fmla="*/ 2147483647 h 5"/>
                <a:gd name="T6" fmla="*/ 2147483647 w 498"/>
                <a:gd name="T7" fmla="*/ 2147483647 h 5"/>
                <a:gd name="T8" fmla="*/ 0 w 498"/>
                <a:gd name="T9" fmla="*/ 2147483647 h 5"/>
                <a:gd name="T10" fmla="*/ 0 w 498"/>
                <a:gd name="T11" fmla="*/ 2147483647 h 5"/>
                <a:gd name="T12" fmla="*/ 2147483647 w 498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8" h="5">
                  <a:moveTo>
                    <a:pt x="496" y="0"/>
                  </a:moveTo>
                  <a:lnTo>
                    <a:pt x="498" y="0"/>
                  </a:lnTo>
                  <a:lnTo>
                    <a:pt x="498" y="1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39" name="Freeform 474"/>
            <p:cNvSpPr>
              <a:spLocks/>
            </p:cNvSpPr>
            <p:nvPr/>
          </p:nvSpPr>
          <p:spPr bwMode="auto">
            <a:xfrm>
              <a:off x="4298950" y="2554288"/>
              <a:ext cx="192088" cy="52388"/>
            </a:xfrm>
            <a:custGeom>
              <a:avLst/>
              <a:gdLst>
                <a:gd name="T0" fmla="*/ 2147483647 w 121"/>
                <a:gd name="T1" fmla="*/ 0 h 33"/>
                <a:gd name="T2" fmla="*/ 2147483647 w 121"/>
                <a:gd name="T3" fmla="*/ 0 h 33"/>
                <a:gd name="T4" fmla="*/ 2147483647 w 121"/>
                <a:gd name="T5" fmla="*/ 2147483647 h 33"/>
                <a:gd name="T6" fmla="*/ 2147483647 w 121"/>
                <a:gd name="T7" fmla="*/ 2147483647 h 33"/>
                <a:gd name="T8" fmla="*/ 0 w 121"/>
                <a:gd name="T9" fmla="*/ 2147483647 h 33"/>
                <a:gd name="T10" fmla="*/ 0 w 121"/>
                <a:gd name="T11" fmla="*/ 2147483647 h 33"/>
                <a:gd name="T12" fmla="*/ 2147483647 w 121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33">
                  <a:moveTo>
                    <a:pt x="119" y="0"/>
                  </a:moveTo>
                  <a:lnTo>
                    <a:pt x="121" y="0"/>
                  </a:lnTo>
                  <a:lnTo>
                    <a:pt x="121" y="1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0" name="Freeform 475"/>
            <p:cNvSpPr>
              <a:spLocks/>
            </p:cNvSpPr>
            <p:nvPr/>
          </p:nvSpPr>
          <p:spPr bwMode="auto">
            <a:xfrm>
              <a:off x="4487863" y="2257425"/>
              <a:ext cx="427038" cy="298450"/>
            </a:xfrm>
            <a:custGeom>
              <a:avLst/>
              <a:gdLst>
                <a:gd name="T0" fmla="*/ 2147483647 w 269"/>
                <a:gd name="T1" fmla="*/ 0 h 188"/>
                <a:gd name="T2" fmla="*/ 2147483647 w 269"/>
                <a:gd name="T3" fmla="*/ 0 h 188"/>
                <a:gd name="T4" fmla="*/ 2147483647 w 269"/>
                <a:gd name="T5" fmla="*/ 2147483647 h 188"/>
                <a:gd name="T6" fmla="*/ 2147483647 w 269"/>
                <a:gd name="T7" fmla="*/ 2147483647 h 188"/>
                <a:gd name="T8" fmla="*/ 0 w 269"/>
                <a:gd name="T9" fmla="*/ 2147483647 h 188"/>
                <a:gd name="T10" fmla="*/ 0 w 269"/>
                <a:gd name="T11" fmla="*/ 2147483647 h 188"/>
                <a:gd name="T12" fmla="*/ 2147483647 w 269"/>
                <a:gd name="T13" fmla="*/ 0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9" h="188">
                  <a:moveTo>
                    <a:pt x="268" y="0"/>
                  </a:moveTo>
                  <a:lnTo>
                    <a:pt x="269" y="0"/>
                  </a:lnTo>
                  <a:lnTo>
                    <a:pt x="269" y="1"/>
                  </a:lnTo>
                  <a:lnTo>
                    <a:pt x="2" y="188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1" name="Freeform 476"/>
            <p:cNvSpPr>
              <a:spLocks/>
            </p:cNvSpPr>
            <p:nvPr/>
          </p:nvSpPr>
          <p:spPr bwMode="auto">
            <a:xfrm>
              <a:off x="4913313" y="1843088"/>
              <a:ext cx="763588" cy="415925"/>
            </a:xfrm>
            <a:custGeom>
              <a:avLst/>
              <a:gdLst>
                <a:gd name="T0" fmla="*/ 2147483647 w 481"/>
                <a:gd name="T1" fmla="*/ 0 h 262"/>
                <a:gd name="T2" fmla="*/ 2147483647 w 481"/>
                <a:gd name="T3" fmla="*/ 0 h 262"/>
                <a:gd name="T4" fmla="*/ 2147483647 w 481"/>
                <a:gd name="T5" fmla="*/ 2147483647 h 262"/>
                <a:gd name="T6" fmla="*/ 2147483647 w 481"/>
                <a:gd name="T7" fmla="*/ 2147483647 h 262"/>
                <a:gd name="T8" fmla="*/ 0 w 481"/>
                <a:gd name="T9" fmla="*/ 2147483647 h 262"/>
                <a:gd name="T10" fmla="*/ 0 w 481"/>
                <a:gd name="T11" fmla="*/ 2147483647 h 262"/>
                <a:gd name="T12" fmla="*/ 2147483647 w 481"/>
                <a:gd name="T13" fmla="*/ 0 h 2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1" h="262">
                  <a:moveTo>
                    <a:pt x="480" y="0"/>
                  </a:moveTo>
                  <a:lnTo>
                    <a:pt x="481" y="0"/>
                  </a:lnTo>
                  <a:lnTo>
                    <a:pt x="481" y="2"/>
                  </a:lnTo>
                  <a:lnTo>
                    <a:pt x="1" y="262"/>
                  </a:lnTo>
                  <a:lnTo>
                    <a:pt x="0" y="262"/>
                  </a:lnTo>
                  <a:lnTo>
                    <a:pt x="0" y="261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2" name="Freeform 477"/>
            <p:cNvSpPr>
              <a:spLocks/>
            </p:cNvSpPr>
            <p:nvPr/>
          </p:nvSpPr>
          <p:spPr bwMode="auto">
            <a:xfrm>
              <a:off x="5675313" y="1843088"/>
              <a:ext cx="473075" cy="255588"/>
            </a:xfrm>
            <a:custGeom>
              <a:avLst/>
              <a:gdLst>
                <a:gd name="T0" fmla="*/ 0 w 298"/>
                <a:gd name="T1" fmla="*/ 0 h 161"/>
                <a:gd name="T2" fmla="*/ 2147483647 w 298"/>
                <a:gd name="T3" fmla="*/ 0 h 161"/>
                <a:gd name="T4" fmla="*/ 2147483647 w 298"/>
                <a:gd name="T5" fmla="*/ 2147483647 h 161"/>
                <a:gd name="T6" fmla="*/ 2147483647 w 298"/>
                <a:gd name="T7" fmla="*/ 2147483647 h 161"/>
                <a:gd name="T8" fmla="*/ 2147483647 w 298"/>
                <a:gd name="T9" fmla="*/ 2147483647 h 161"/>
                <a:gd name="T10" fmla="*/ 0 w 298"/>
                <a:gd name="T11" fmla="*/ 2147483647 h 161"/>
                <a:gd name="T12" fmla="*/ 0 w 298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8" h="161">
                  <a:moveTo>
                    <a:pt x="0" y="0"/>
                  </a:moveTo>
                  <a:lnTo>
                    <a:pt x="1" y="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6" y="16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3" name="Freeform 478"/>
            <p:cNvSpPr>
              <a:spLocks/>
            </p:cNvSpPr>
            <p:nvPr/>
          </p:nvSpPr>
          <p:spPr bwMode="auto">
            <a:xfrm>
              <a:off x="1162050" y="3262313"/>
              <a:ext cx="134938" cy="34925"/>
            </a:xfrm>
            <a:custGeom>
              <a:avLst/>
              <a:gdLst>
                <a:gd name="T0" fmla="*/ 0 w 85"/>
                <a:gd name="T1" fmla="*/ 0 h 22"/>
                <a:gd name="T2" fmla="*/ 2147483647 w 85"/>
                <a:gd name="T3" fmla="*/ 0 h 22"/>
                <a:gd name="T4" fmla="*/ 2147483647 w 85"/>
                <a:gd name="T5" fmla="*/ 2147483647 h 22"/>
                <a:gd name="T6" fmla="*/ 2147483647 w 85"/>
                <a:gd name="T7" fmla="*/ 2147483647 h 22"/>
                <a:gd name="T8" fmla="*/ 2147483647 w 85"/>
                <a:gd name="T9" fmla="*/ 2147483647 h 22"/>
                <a:gd name="T10" fmla="*/ 0 w 85"/>
                <a:gd name="T11" fmla="*/ 2147483647 h 22"/>
                <a:gd name="T12" fmla="*/ 0 w 85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2">
                  <a:moveTo>
                    <a:pt x="0" y="0"/>
                  </a:moveTo>
                  <a:lnTo>
                    <a:pt x="2" y="0"/>
                  </a:lnTo>
                  <a:lnTo>
                    <a:pt x="85" y="19"/>
                  </a:lnTo>
                  <a:lnTo>
                    <a:pt x="85" y="22"/>
                  </a:lnTo>
                  <a:lnTo>
                    <a:pt x="82" y="2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4" name="Freeform 479"/>
            <p:cNvSpPr>
              <a:spLocks/>
            </p:cNvSpPr>
            <p:nvPr/>
          </p:nvSpPr>
          <p:spPr bwMode="auto">
            <a:xfrm>
              <a:off x="1350963" y="3298825"/>
              <a:ext cx="28575" cy="4763"/>
            </a:xfrm>
            <a:custGeom>
              <a:avLst/>
              <a:gdLst>
                <a:gd name="T0" fmla="*/ 2147483647 w 18"/>
                <a:gd name="T1" fmla="*/ 0 h 3"/>
                <a:gd name="T2" fmla="*/ 2147483647 w 18"/>
                <a:gd name="T3" fmla="*/ 0 h 3"/>
                <a:gd name="T4" fmla="*/ 2147483647 w 18"/>
                <a:gd name="T5" fmla="*/ 2147483647 h 3"/>
                <a:gd name="T6" fmla="*/ 2147483647 w 18"/>
                <a:gd name="T7" fmla="*/ 2147483647 h 3"/>
                <a:gd name="T8" fmla="*/ 0 w 18"/>
                <a:gd name="T9" fmla="*/ 2147483647 h 3"/>
                <a:gd name="T10" fmla="*/ 0 w 18"/>
                <a:gd name="T11" fmla="*/ 2147483647 h 3"/>
                <a:gd name="T12" fmla="*/ 2147483647 w 18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">
                  <a:moveTo>
                    <a:pt x="15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5" name="Freeform 480"/>
            <p:cNvSpPr>
              <a:spLocks/>
            </p:cNvSpPr>
            <p:nvPr/>
          </p:nvSpPr>
          <p:spPr bwMode="auto">
            <a:xfrm>
              <a:off x="1431925" y="3292475"/>
              <a:ext cx="101600" cy="7938"/>
            </a:xfrm>
            <a:custGeom>
              <a:avLst/>
              <a:gdLst>
                <a:gd name="T0" fmla="*/ 2147483647 w 64"/>
                <a:gd name="T1" fmla="*/ 0 h 5"/>
                <a:gd name="T2" fmla="*/ 2147483647 w 64"/>
                <a:gd name="T3" fmla="*/ 0 h 5"/>
                <a:gd name="T4" fmla="*/ 2147483647 w 64"/>
                <a:gd name="T5" fmla="*/ 2147483647 h 5"/>
                <a:gd name="T6" fmla="*/ 2147483647 w 64"/>
                <a:gd name="T7" fmla="*/ 2147483647 h 5"/>
                <a:gd name="T8" fmla="*/ 0 w 64"/>
                <a:gd name="T9" fmla="*/ 2147483647 h 5"/>
                <a:gd name="T10" fmla="*/ 0 w 64"/>
                <a:gd name="T11" fmla="*/ 2147483647 h 5"/>
                <a:gd name="T12" fmla="*/ 2147483647 w 64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5">
                  <a:moveTo>
                    <a:pt x="62" y="0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6" name="Freeform 481"/>
            <p:cNvSpPr>
              <a:spLocks/>
            </p:cNvSpPr>
            <p:nvPr/>
          </p:nvSpPr>
          <p:spPr bwMode="auto">
            <a:xfrm>
              <a:off x="1530350" y="3284538"/>
              <a:ext cx="36513" cy="12700"/>
            </a:xfrm>
            <a:custGeom>
              <a:avLst/>
              <a:gdLst>
                <a:gd name="T0" fmla="*/ 2147483647 w 23"/>
                <a:gd name="T1" fmla="*/ 0 h 8"/>
                <a:gd name="T2" fmla="*/ 2147483647 w 23"/>
                <a:gd name="T3" fmla="*/ 0 h 8"/>
                <a:gd name="T4" fmla="*/ 2147483647 w 23"/>
                <a:gd name="T5" fmla="*/ 2147483647 h 8"/>
                <a:gd name="T6" fmla="*/ 2147483647 w 23"/>
                <a:gd name="T7" fmla="*/ 2147483647 h 8"/>
                <a:gd name="T8" fmla="*/ 0 w 23"/>
                <a:gd name="T9" fmla="*/ 2147483647 h 8"/>
                <a:gd name="T10" fmla="*/ 0 w 23"/>
                <a:gd name="T11" fmla="*/ 2147483647 h 8"/>
                <a:gd name="T12" fmla="*/ 2147483647 w 23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8">
                  <a:moveTo>
                    <a:pt x="20" y="0"/>
                  </a:moveTo>
                  <a:lnTo>
                    <a:pt x="23" y="0"/>
                  </a:lnTo>
                  <a:lnTo>
                    <a:pt x="23" y="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7" name="Freeform 482"/>
            <p:cNvSpPr>
              <a:spLocks/>
            </p:cNvSpPr>
            <p:nvPr/>
          </p:nvSpPr>
          <p:spPr bwMode="auto">
            <a:xfrm>
              <a:off x="1619250" y="3265488"/>
              <a:ext cx="28575" cy="9525"/>
            </a:xfrm>
            <a:custGeom>
              <a:avLst/>
              <a:gdLst>
                <a:gd name="T0" fmla="*/ 2147483647 w 18"/>
                <a:gd name="T1" fmla="*/ 0 h 6"/>
                <a:gd name="T2" fmla="*/ 2147483647 w 18"/>
                <a:gd name="T3" fmla="*/ 0 h 6"/>
                <a:gd name="T4" fmla="*/ 2147483647 w 18"/>
                <a:gd name="T5" fmla="*/ 2147483647 h 6"/>
                <a:gd name="T6" fmla="*/ 2147483647 w 18"/>
                <a:gd name="T7" fmla="*/ 2147483647 h 6"/>
                <a:gd name="T8" fmla="*/ 0 w 18"/>
                <a:gd name="T9" fmla="*/ 2147483647 h 6"/>
                <a:gd name="T10" fmla="*/ 0 w 18"/>
                <a:gd name="T11" fmla="*/ 2147483647 h 6"/>
                <a:gd name="T12" fmla="*/ 2147483647 w 1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6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8" name="Freeform 483"/>
            <p:cNvSpPr>
              <a:spLocks/>
            </p:cNvSpPr>
            <p:nvPr/>
          </p:nvSpPr>
          <p:spPr bwMode="auto">
            <a:xfrm>
              <a:off x="1703388" y="3244850"/>
              <a:ext cx="44450" cy="12700"/>
            </a:xfrm>
            <a:custGeom>
              <a:avLst/>
              <a:gdLst>
                <a:gd name="T0" fmla="*/ 2147483647 w 28"/>
                <a:gd name="T1" fmla="*/ 0 h 8"/>
                <a:gd name="T2" fmla="*/ 2147483647 w 28"/>
                <a:gd name="T3" fmla="*/ 0 h 8"/>
                <a:gd name="T4" fmla="*/ 2147483647 w 28"/>
                <a:gd name="T5" fmla="*/ 2147483647 h 8"/>
                <a:gd name="T6" fmla="*/ 2147483647 w 28"/>
                <a:gd name="T7" fmla="*/ 2147483647 h 8"/>
                <a:gd name="T8" fmla="*/ 0 w 28"/>
                <a:gd name="T9" fmla="*/ 2147483647 h 8"/>
                <a:gd name="T10" fmla="*/ 0 w 28"/>
                <a:gd name="T11" fmla="*/ 2147483647 h 8"/>
                <a:gd name="T12" fmla="*/ 2147483647 w 2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8">
                  <a:moveTo>
                    <a:pt x="25" y="0"/>
                  </a:moveTo>
                  <a:lnTo>
                    <a:pt x="28" y="0"/>
                  </a:lnTo>
                  <a:lnTo>
                    <a:pt x="28" y="3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49" name="Freeform 484"/>
            <p:cNvSpPr>
              <a:spLocks/>
            </p:cNvSpPr>
            <p:nvPr/>
          </p:nvSpPr>
          <p:spPr bwMode="auto">
            <a:xfrm>
              <a:off x="1743075" y="3222625"/>
              <a:ext cx="93663" cy="26988"/>
            </a:xfrm>
            <a:custGeom>
              <a:avLst/>
              <a:gdLst>
                <a:gd name="T0" fmla="*/ 2147483647 w 59"/>
                <a:gd name="T1" fmla="*/ 0 h 17"/>
                <a:gd name="T2" fmla="*/ 2147483647 w 59"/>
                <a:gd name="T3" fmla="*/ 0 h 17"/>
                <a:gd name="T4" fmla="*/ 2147483647 w 59"/>
                <a:gd name="T5" fmla="*/ 2147483647 h 17"/>
                <a:gd name="T6" fmla="*/ 2147483647 w 59"/>
                <a:gd name="T7" fmla="*/ 2147483647 h 17"/>
                <a:gd name="T8" fmla="*/ 0 w 59"/>
                <a:gd name="T9" fmla="*/ 2147483647 h 17"/>
                <a:gd name="T10" fmla="*/ 0 w 59"/>
                <a:gd name="T11" fmla="*/ 2147483647 h 17"/>
                <a:gd name="T12" fmla="*/ 2147483647 w 59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17">
                  <a:moveTo>
                    <a:pt x="56" y="0"/>
                  </a:moveTo>
                  <a:lnTo>
                    <a:pt x="59" y="0"/>
                  </a:lnTo>
                  <a:lnTo>
                    <a:pt x="59" y="3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0" name="Freeform 485"/>
            <p:cNvSpPr>
              <a:spLocks/>
            </p:cNvSpPr>
            <p:nvPr/>
          </p:nvSpPr>
          <p:spPr bwMode="auto">
            <a:xfrm>
              <a:off x="1890713" y="3201988"/>
              <a:ext cx="26988" cy="11113"/>
            </a:xfrm>
            <a:custGeom>
              <a:avLst/>
              <a:gdLst>
                <a:gd name="T0" fmla="*/ 2147483647 w 17"/>
                <a:gd name="T1" fmla="*/ 0 h 7"/>
                <a:gd name="T2" fmla="*/ 2147483647 w 17"/>
                <a:gd name="T3" fmla="*/ 0 h 7"/>
                <a:gd name="T4" fmla="*/ 2147483647 w 17"/>
                <a:gd name="T5" fmla="*/ 2147483647 h 7"/>
                <a:gd name="T6" fmla="*/ 2147483647 w 17"/>
                <a:gd name="T7" fmla="*/ 2147483647 h 7"/>
                <a:gd name="T8" fmla="*/ 0 w 17"/>
                <a:gd name="T9" fmla="*/ 2147483647 h 7"/>
                <a:gd name="T10" fmla="*/ 0 w 17"/>
                <a:gd name="T11" fmla="*/ 2147483647 h 7"/>
                <a:gd name="T12" fmla="*/ 2147483647 w 17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1" name="Freeform 486"/>
            <p:cNvSpPr>
              <a:spLocks/>
            </p:cNvSpPr>
            <p:nvPr/>
          </p:nvSpPr>
          <p:spPr bwMode="auto">
            <a:xfrm>
              <a:off x="1971675" y="3157538"/>
              <a:ext cx="119063" cy="31750"/>
            </a:xfrm>
            <a:custGeom>
              <a:avLst/>
              <a:gdLst>
                <a:gd name="T0" fmla="*/ 2147483647 w 75"/>
                <a:gd name="T1" fmla="*/ 0 h 20"/>
                <a:gd name="T2" fmla="*/ 2147483647 w 75"/>
                <a:gd name="T3" fmla="*/ 0 h 20"/>
                <a:gd name="T4" fmla="*/ 2147483647 w 75"/>
                <a:gd name="T5" fmla="*/ 2147483647 h 20"/>
                <a:gd name="T6" fmla="*/ 2147483647 w 75"/>
                <a:gd name="T7" fmla="*/ 2147483647 h 20"/>
                <a:gd name="T8" fmla="*/ 0 w 75"/>
                <a:gd name="T9" fmla="*/ 2147483647 h 20"/>
                <a:gd name="T10" fmla="*/ 0 w 75"/>
                <a:gd name="T11" fmla="*/ 2147483647 h 20"/>
                <a:gd name="T12" fmla="*/ 2147483647 w 75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" h="20">
                  <a:moveTo>
                    <a:pt x="73" y="0"/>
                  </a:moveTo>
                  <a:lnTo>
                    <a:pt x="75" y="0"/>
                  </a:lnTo>
                  <a:lnTo>
                    <a:pt x="75" y="1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2" name="Line 487"/>
            <p:cNvSpPr>
              <a:spLocks noChangeShapeType="1"/>
            </p:cNvSpPr>
            <p:nvPr/>
          </p:nvSpPr>
          <p:spPr bwMode="auto">
            <a:xfrm>
              <a:off x="2087563" y="3157538"/>
              <a:ext cx="206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3" name="Line 488"/>
            <p:cNvSpPr>
              <a:spLocks noChangeShapeType="1"/>
            </p:cNvSpPr>
            <p:nvPr/>
          </p:nvSpPr>
          <p:spPr bwMode="auto">
            <a:xfrm>
              <a:off x="2160588" y="3157538"/>
              <a:ext cx="285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4" name="Freeform 489"/>
            <p:cNvSpPr>
              <a:spLocks/>
            </p:cNvSpPr>
            <p:nvPr/>
          </p:nvSpPr>
          <p:spPr bwMode="auto">
            <a:xfrm>
              <a:off x="2243138" y="3151188"/>
              <a:ext cx="96838" cy="6350"/>
            </a:xfrm>
            <a:custGeom>
              <a:avLst/>
              <a:gdLst>
                <a:gd name="T0" fmla="*/ 2147483647 w 61"/>
                <a:gd name="T1" fmla="*/ 0 h 4"/>
                <a:gd name="T2" fmla="*/ 2147483647 w 61"/>
                <a:gd name="T3" fmla="*/ 0 h 4"/>
                <a:gd name="T4" fmla="*/ 2147483647 w 61"/>
                <a:gd name="T5" fmla="*/ 2147483647 h 4"/>
                <a:gd name="T6" fmla="*/ 2147483647 w 61"/>
                <a:gd name="T7" fmla="*/ 2147483647 h 4"/>
                <a:gd name="T8" fmla="*/ 0 w 61"/>
                <a:gd name="T9" fmla="*/ 2147483647 h 4"/>
                <a:gd name="T10" fmla="*/ 0 w 61"/>
                <a:gd name="T11" fmla="*/ 2147483647 h 4"/>
                <a:gd name="T12" fmla="*/ 2147483647 w 61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4">
                  <a:moveTo>
                    <a:pt x="58" y="0"/>
                  </a:moveTo>
                  <a:lnTo>
                    <a:pt x="61" y="0"/>
                  </a:lnTo>
                  <a:lnTo>
                    <a:pt x="61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5" name="Line 490"/>
            <p:cNvSpPr>
              <a:spLocks noChangeShapeType="1"/>
            </p:cNvSpPr>
            <p:nvPr/>
          </p:nvSpPr>
          <p:spPr bwMode="auto">
            <a:xfrm>
              <a:off x="1233488" y="3094038"/>
              <a:ext cx="0" cy="100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6" name="Line 491"/>
            <p:cNvSpPr>
              <a:spLocks noChangeShapeType="1"/>
            </p:cNvSpPr>
            <p:nvPr/>
          </p:nvSpPr>
          <p:spPr bwMode="auto">
            <a:xfrm>
              <a:off x="1216025" y="30956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7" name="Line 492"/>
            <p:cNvSpPr>
              <a:spLocks noChangeShapeType="1"/>
            </p:cNvSpPr>
            <p:nvPr/>
          </p:nvSpPr>
          <p:spPr bwMode="auto">
            <a:xfrm>
              <a:off x="1233488" y="3189288"/>
              <a:ext cx="0" cy="158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8" name="Line 493"/>
            <p:cNvSpPr>
              <a:spLocks noChangeShapeType="1"/>
            </p:cNvSpPr>
            <p:nvPr/>
          </p:nvSpPr>
          <p:spPr bwMode="auto">
            <a:xfrm>
              <a:off x="1216025" y="3205163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59" name="Line 494"/>
            <p:cNvSpPr>
              <a:spLocks noChangeShapeType="1"/>
            </p:cNvSpPr>
            <p:nvPr/>
          </p:nvSpPr>
          <p:spPr bwMode="auto">
            <a:xfrm>
              <a:off x="1509713" y="2994025"/>
              <a:ext cx="0" cy="984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0" name="Line 495"/>
            <p:cNvSpPr>
              <a:spLocks noChangeShapeType="1"/>
            </p:cNvSpPr>
            <p:nvPr/>
          </p:nvSpPr>
          <p:spPr bwMode="auto">
            <a:xfrm>
              <a:off x="1493838" y="29940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1" name="Line 496"/>
            <p:cNvSpPr>
              <a:spLocks noChangeShapeType="1"/>
            </p:cNvSpPr>
            <p:nvPr/>
          </p:nvSpPr>
          <p:spPr bwMode="auto">
            <a:xfrm>
              <a:off x="1509713" y="3087688"/>
              <a:ext cx="0" cy="158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2" name="Line 497"/>
            <p:cNvSpPr>
              <a:spLocks noChangeShapeType="1"/>
            </p:cNvSpPr>
            <p:nvPr/>
          </p:nvSpPr>
          <p:spPr bwMode="auto">
            <a:xfrm>
              <a:off x="1493838" y="3100388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3" name="Line 498"/>
            <p:cNvSpPr>
              <a:spLocks noChangeShapeType="1"/>
            </p:cNvSpPr>
            <p:nvPr/>
          </p:nvSpPr>
          <p:spPr bwMode="auto">
            <a:xfrm>
              <a:off x="1152525" y="4075113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4" name="Line 499"/>
            <p:cNvSpPr>
              <a:spLocks noChangeShapeType="1"/>
            </p:cNvSpPr>
            <p:nvPr/>
          </p:nvSpPr>
          <p:spPr bwMode="auto">
            <a:xfrm>
              <a:off x="1152525" y="3449638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5" name="Line 500"/>
            <p:cNvSpPr>
              <a:spLocks noChangeShapeType="1"/>
            </p:cNvSpPr>
            <p:nvPr/>
          </p:nvSpPr>
          <p:spPr bwMode="auto">
            <a:xfrm>
              <a:off x="1152525" y="2820988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6" name="Line 501"/>
            <p:cNvSpPr>
              <a:spLocks noChangeShapeType="1"/>
            </p:cNvSpPr>
            <p:nvPr/>
          </p:nvSpPr>
          <p:spPr bwMode="auto">
            <a:xfrm>
              <a:off x="1152525" y="2193925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7" name="Line 502"/>
            <p:cNvSpPr>
              <a:spLocks noChangeShapeType="1"/>
            </p:cNvSpPr>
            <p:nvPr/>
          </p:nvSpPr>
          <p:spPr bwMode="auto">
            <a:xfrm>
              <a:off x="1152525" y="1563688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8" name="Line 503"/>
            <p:cNvSpPr>
              <a:spLocks noChangeShapeType="1"/>
            </p:cNvSpPr>
            <p:nvPr/>
          </p:nvSpPr>
          <p:spPr bwMode="auto">
            <a:xfrm>
              <a:off x="1152525" y="938213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69" name="Line 504"/>
            <p:cNvSpPr>
              <a:spLocks noChangeShapeType="1"/>
            </p:cNvSpPr>
            <p:nvPr/>
          </p:nvSpPr>
          <p:spPr bwMode="auto">
            <a:xfrm>
              <a:off x="1152525" y="311150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0" name="Line 505"/>
            <p:cNvSpPr>
              <a:spLocks noChangeShapeType="1"/>
            </p:cNvSpPr>
            <p:nvPr/>
          </p:nvSpPr>
          <p:spPr bwMode="auto">
            <a:xfrm>
              <a:off x="1152525" y="38893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1" name="Line 506"/>
            <p:cNvSpPr>
              <a:spLocks noChangeShapeType="1"/>
            </p:cNvSpPr>
            <p:nvPr/>
          </p:nvSpPr>
          <p:spPr bwMode="auto">
            <a:xfrm>
              <a:off x="1152525" y="37766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2" name="Line 507"/>
            <p:cNvSpPr>
              <a:spLocks noChangeShapeType="1"/>
            </p:cNvSpPr>
            <p:nvPr/>
          </p:nvSpPr>
          <p:spPr bwMode="auto">
            <a:xfrm>
              <a:off x="1152525" y="36988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3" name="Line 508"/>
            <p:cNvSpPr>
              <a:spLocks noChangeShapeType="1"/>
            </p:cNvSpPr>
            <p:nvPr/>
          </p:nvSpPr>
          <p:spPr bwMode="auto">
            <a:xfrm>
              <a:off x="1152525" y="36353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4" name="Line 509"/>
            <p:cNvSpPr>
              <a:spLocks noChangeShapeType="1"/>
            </p:cNvSpPr>
            <p:nvPr/>
          </p:nvSpPr>
          <p:spPr bwMode="auto">
            <a:xfrm>
              <a:off x="1152525" y="35861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5" name="Line 510"/>
            <p:cNvSpPr>
              <a:spLocks noChangeShapeType="1"/>
            </p:cNvSpPr>
            <p:nvPr/>
          </p:nvSpPr>
          <p:spPr bwMode="auto">
            <a:xfrm>
              <a:off x="1152525" y="35464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6" name="Line 511"/>
            <p:cNvSpPr>
              <a:spLocks noChangeShapeType="1"/>
            </p:cNvSpPr>
            <p:nvPr/>
          </p:nvSpPr>
          <p:spPr bwMode="auto">
            <a:xfrm>
              <a:off x="1152525" y="35099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7" name="Line 512"/>
            <p:cNvSpPr>
              <a:spLocks noChangeShapeType="1"/>
            </p:cNvSpPr>
            <p:nvPr/>
          </p:nvSpPr>
          <p:spPr bwMode="auto">
            <a:xfrm>
              <a:off x="1152525" y="34782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8" name="Line 513"/>
            <p:cNvSpPr>
              <a:spLocks noChangeShapeType="1"/>
            </p:cNvSpPr>
            <p:nvPr/>
          </p:nvSpPr>
          <p:spPr bwMode="auto">
            <a:xfrm>
              <a:off x="1152525" y="32607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79" name="Line 514"/>
            <p:cNvSpPr>
              <a:spLocks noChangeShapeType="1"/>
            </p:cNvSpPr>
            <p:nvPr/>
          </p:nvSpPr>
          <p:spPr bwMode="auto">
            <a:xfrm>
              <a:off x="1152525" y="31480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0" name="Line 515"/>
            <p:cNvSpPr>
              <a:spLocks noChangeShapeType="1"/>
            </p:cNvSpPr>
            <p:nvPr/>
          </p:nvSpPr>
          <p:spPr bwMode="auto">
            <a:xfrm>
              <a:off x="1152525" y="30702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1" name="Line 516"/>
            <p:cNvSpPr>
              <a:spLocks noChangeShapeType="1"/>
            </p:cNvSpPr>
            <p:nvPr/>
          </p:nvSpPr>
          <p:spPr bwMode="auto">
            <a:xfrm>
              <a:off x="1152525" y="30099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2" name="Line 517"/>
            <p:cNvSpPr>
              <a:spLocks noChangeShapeType="1"/>
            </p:cNvSpPr>
            <p:nvPr/>
          </p:nvSpPr>
          <p:spPr bwMode="auto">
            <a:xfrm>
              <a:off x="1152525" y="29591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3" name="Line 518"/>
            <p:cNvSpPr>
              <a:spLocks noChangeShapeType="1"/>
            </p:cNvSpPr>
            <p:nvPr/>
          </p:nvSpPr>
          <p:spPr bwMode="auto">
            <a:xfrm>
              <a:off x="1152525" y="29178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4" name="Line 519"/>
            <p:cNvSpPr>
              <a:spLocks noChangeShapeType="1"/>
            </p:cNvSpPr>
            <p:nvPr/>
          </p:nvSpPr>
          <p:spPr bwMode="auto">
            <a:xfrm>
              <a:off x="1152525" y="28813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5" name="Line 520"/>
            <p:cNvSpPr>
              <a:spLocks noChangeShapeType="1"/>
            </p:cNvSpPr>
            <p:nvPr/>
          </p:nvSpPr>
          <p:spPr bwMode="auto">
            <a:xfrm>
              <a:off x="1152525" y="28495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6" name="Line 521"/>
            <p:cNvSpPr>
              <a:spLocks noChangeShapeType="1"/>
            </p:cNvSpPr>
            <p:nvPr/>
          </p:nvSpPr>
          <p:spPr bwMode="auto">
            <a:xfrm>
              <a:off x="1152525" y="26320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7" name="Line 522"/>
            <p:cNvSpPr>
              <a:spLocks noChangeShapeType="1"/>
            </p:cNvSpPr>
            <p:nvPr/>
          </p:nvSpPr>
          <p:spPr bwMode="auto">
            <a:xfrm>
              <a:off x="1152525" y="25209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8" name="Line 523"/>
            <p:cNvSpPr>
              <a:spLocks noChangeShapeType="1"/>
            </p:cNvSpPr>
            <p:nvPr/>
          </p:nvSpPr>
          <p:spPr bwMode="auto">
            <a:xfrm>
              <a:off x="1152525" y="24431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9" name="Line 524"/>
            <p:cNvSpPr>
              <a:spLocks noChangeShapeType="1"/>
            </p:cNvSpPr>
            <p:nvPr/>
          </p:nvSpPr>
          <p:spPr bwMode="auto">
            <a:xfrm>
              <a:off x="1152525" y="23812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0" name="Line 525"/>
            <p:cNvSpPr>
              <a:spLocks noChangeShapeType="1"/>
            </p:cNvSpPr>
            <p:nvPr/>
          </p:nvSpPr>
          <p:spPr bwMode="auto">
            <a:xfrm>
              <a:off x="1152525" y="23304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1" name="Line 526"/>
            <p:cNvSpPr>
              <a:spLocks noChangeShapeType="1"/>
            </p:cNvSpPr>
            <p:nvPr/>
          </p:nvSpPr>
          <p:spPr bwMode="auto">
            <a:xfrm>
              <a:off x="1152525" y="22907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2" name="Line 527"/>
            <p:cNvSpPr>
              <a:spLocks noChangeShapeType="1"/>
            </p:cNvSpPr>
            <p:nvPr/>
          </p:nvSpPr>
          <p:spPr bwMode="auto">
            <a:xfrm>
              <a:off x="1152525" y="225583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3" name="Line 528"/>
            <p:cNvSpPr>
              <a:spLocks noChangeShapeType="1"/>
            </p:cNvSpPr>
            <p:nvPr/>
          </p:nvSpPr>
          <p:spPr bwMode="auto">
            <a:xfrm>
              <a:off x="1152525" y="22209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4" name="Line 529"/>
            <p:cNvSpPr>
              <a:spLocks noChangeShapeType="1"/>
            </p:cNvSpPr>
            <p:nvPr/>
          </p:nvSpPr>
          <p:spPr bwMode="auto">
            <a:xfrm>
              <a:off x="1152525" y="20034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5" name="Line 530"/>
            <p:cNvSpPr>
              <a:spLocks noChangeShapeType="1"/>
            </p:cNvSpPr>
            <p:nvPr/>
          </p:nvSpPr>
          <p:spPr bwMode="auto">
            <a:xfrm>
              <a:off x="1152525" y="189388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6" name="Line 531"/>
            <p:cNvSpPr>
              <a:spLocks noChangeShapeType="1"/>
            </p:cNvSpPr>
            <p:nvPr/>
          </p:nvSpPr>
          <p:spPr bwMode="auto">
            <a:xfrm>
              <a:off x="1152525" y="18161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7" name="Line 532"/>
            <p:cNvSpPr>
              <a:spLocks noChangeShapeType="1"/>
            </p:cNvSpPr>
            <p:nvPr/>
          </p:nvSpPr>
          <p:spPr bwMode="auto">
            <a:xfrm>
              <a:off x="1152525" y="17557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8" name="Line 533"/>
            <p:cNvSpPr>
              <a:spLocks noChangeShapeType="1"/>
            </p:cNvSpPr>
            <p:nvPr/>
          </p:nvSpPr>
          <p:spPr bwMode="auto">
            <a:xfrm>
              <a:off x="1152525" y="17049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99" name="Line 534"/>
            <p:cNvSpPr>
              <a:spLocks noChangeShapeType="1"/>
            </p:cNvSpPr>
            <p:nvPr/>
          </p:nvSpPr>
          <p:spPr bwMode="auto">
            <a:xfrm>
              <a:off x="1152525" y="16637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0" name="Line 535"/>
            <p:cNvSpPr>
              <a:spLocks noChangeShapeType="1"/>
            </p:cNvSpPr>
            <p:nvPr/>
          </p:nvSpPr>
          <p:spPr bwMode="auto">
            <a:xfrm>
              <a:off x="1152525" y="16287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1" name="Line 536"/>
            <p:cNvSpPr>
              <a:spLocks noChangeShapeType="1"/>
            </p:cNvSpPr>
            <p:nvPr/>
          </p:nvSpPr>
          <p:spPr bwMode="auto">
            <a:xfrm>
              <a:off x="1152525" y="159543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2" name="Line 537"/>
            <p:cNvSpPr>
              <a:spLocks noChangeShapeType="1"/>
            </p:cNvSpPr>
            <p:nvPr/>
          </p:nvSpPr>
          <p:spPr bwMode="auto">
            <a:xfrm>
              <a:off x="1152525" y="13779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3" name="Line 538"/>
            <p:cNvSpPr>
              <a:spLocks noChangeShapeType="1"/>
            </p:cNvSpPr>
            <p:nvPr/>
          </p:nvSpPr>
          <p:spPr bwMode="auto">
            <a:xfrm>
              <a:off x="1152525" y="126523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4" name="Line 539"/>
            <p:cNvSpPr>
              <a:spLocks noChangeShapeType="1"/>
            </p:cNvSpPr>
            <p:nvPr/>
          </p:nvSpPr>
          <p:spPr bwMode="auto">
            <a:xfrm>
              <a:off x="1152525" y="11874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5" name="Line 540"/>
            <p:cNvSpPr>
              <a:spLocks noChangeShapeType="1"/>
            </p:cNvSpPr>
            <p:nvPr/>
          </p:nvSpPr>
          <p:spPr bwMode="auto">
            <a:xfrm>
              <a:off x="1152525" y="11287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6" name="Line 541"/>
            <p:cNvSpPr>
              <a:spLocks noChangeShapeType="1"/>
            </p:cNvSpPr>
            <p:nvPr/>
          </p:nvSpPr>
          <p:spPr bwMode="auto">
            <a:xfrm>
              <a:off x="1152525" y="10763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7" name="Line 542"/>
            <p:cNvSpPr>
              <a:spLocks noChangeShapeType="1"/>
            </p:cNvSpPr>
            <p:nvPr/>
          </p:nvSpPr>
          <p:spPr bwMode="auto">
            <a:xfrm>
              <a:off x="1152525" y="10350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8" name="Line 543"/>
            <p:cNvSpPr>
              <a:spLocks noChangeShapeType="1"/>
            </p:cNvSpPr>
            <p:nvPr/>
          </p:nvSpPr>
          <p:spPr bwMode="auto">
            <a:xfrm>
              <a:off x="1152525" y="9969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09" name="Line 544"/>
            <p:cNvSpPr>
              <a:spLocks noChangeShapeType="1"/>
            </p:cNvSpPr>
            <p:nvPr/>
          </p:nvSpPr>
          <p:spPr bwMode="auto">
            <a:xfrm>
              <a:off x="1152525" y="9652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0" name="Line 545"/>
            <p:cNvSpPr>
              <a:spLocks noChangeShapeType="1"/>
            </p:cNvSpPr>
            <p:nvPr/>
          </p:nvSpPr>
          <p:spPr bwMode="auto">
            <a:xfrm>
              <a:off x="1152525" y="75088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1" name="Line 546"/>
            <p:cNvSpPr>
              <a:spLocks noChangeShapeType="1"/>
            </p:cNvSpPr>
            <p:nvPr/>
          </p:nvSpPr>
          <p:spPr bwMode="auto">
            <a:xfrm>
              <a:off x="1152525" y="6397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2" name="Line 547"/>
            <p:cNvSpPr>
              <a:spLocks noChangeShapeType="1"/>
            </p:cNvSpPr>
            <p:nvPr/>
          </p:nvSpPr>
          <p:spPr bwMode="auto">
            <a:xfrm>
              <a:off x="1152525" y="56038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3" name="Line 548"/>
            <p:cNvSpPr>
              <a:spLocks noChangeShapeType="1"/>
            </p:cNvSpPr>
            <p:nvPr/>
          </p:nvSpPr>
          <p:spPr bwMode="auto">
            <a:xfrm>
              <a:off x="1152525" y="4984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4" name="Line 549"/>
            <p:cNvSpPr>
              <a:spLocks noChangeShapeType="1"/>
            </p:cNvSpPr>
            <p:nvPr/>
          </p:nvSpPr>
          <p:spPr bwMode="auto">
            <a:xfrm>
              <a:off x="1152525" y="4492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5" name="Line 550"/>
            <p:cNvSpPr>
              <a:spLocks noChangeShapeType="1"/>
            </p:cNvSpPr>
            <p:nvPr/>
          </p:nvSpPr>
          <p:spPr bwMode="auto">
            <a:xfrm>
              <a:off x="1152525" y="4095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6" name="Line 551"/>
            <p:cNvSpPr>
              <a:spLocks noChangeShapeType="1"/>
            </p:cNvSpPr>
            <p:nvPr/>
          </p:nvSpPr>
          <p:spPr bwMode="auto">
            <a:xfrm>
              <a:off x="1152525" y="3730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7" name="Line 552"/>
            <p:cNvSpPr>
              <a:spLocks noChangeShapeType="1"/>
            </p:cNvSpPr>
            <p:nvPr/>
          </p:nvSpPr>
          <p:spPr bwMode="auto">
            <a:xfrm>
              <a:off x="1152525" y="3397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8" name="Line 553"/>
            <p:cNvSpPr>
              <a:spLocks noChangeShapeType="1"/>
            </p:cNvSpPr>
            <p:nvPr/>
          </p:nvSpPr>
          <p:spPr bwMode="auto">
            <a:xfrm>
              <a:off x="6207125" y="4075113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19" name="Line 554"/>
            <p:cNvSpPr>
              <a:spLocks noChangeShapeType="1"/>
            </p:cNvSpPr>
            <p:nvPr/>
          </p:nvSpPr>
          <p:spPr bwMode="auto">
            <a:xfrm>
              <a:off x="6207125" y="3449638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0" name="Line 555"/>
            <p:cNvSpPr>
              <a:spLocks noChangeShapeType="1"/>
            </p:cNvSpPr>
            <p:nvPr/>
          </p:nvSpPr>
          <p:spPr bwMode="auto">
            <a:xfrm>
              <a:off x="6207125" y="2820988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1" name="Line 556"/>
            <p:cNvSpPr>
              <a:spLocks noChangeShapeType="1"/>
            </p:cNvSpPr>
            <p:nvPr/>
          </p:nvSpPr>
          <p:spPr bwMode="auto">
            <a:xfrm>
              <a:off x="6207125" y="2193925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2" name="Line 557"/>
            <p:cNvSpPr>
              <a:spLocks noChangeShapeType="1"/>
            </p:cNvSpPr>
            <p:nvPr/>
          </p:nvSpPr>
          <p:spPr bwMode="auto">
            <a:xfrm>
              <a:off x="6207125" y="1563688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3" name="Line 558"/>
            <p:cNvSpPr>
              <a:spLocks noChangeShapeType="1"/>
            </p:cNvSpPr>
            <p:nvPr/>
          </p:nvSpPr>
          <p:spPr bwMode="auto">
            <a:xfrm>
              <a:off x="6207125" y="938213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4" name="Line 559"/>
            <p:cNvSpPr>
              <a:spLocks noChangeShapeType="1"/>
            </p:cNvSpPr>
            <p:nvPr/>
          </p:nvSpPr>
          <p:spPr bwMode="auto">
            <a:xfrm>
              <a:off x="6207125" y="311150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5" name="Line 560"/>
            <p:cNvSpPr>
              <a:spLocks noChangeShapeType="1"/>
            </p:cNvSpPr>
            <p:nvPr/>
          </p:nvSpPr>
          <p:spPr bwMode="auto">
            <a:xfrm>
              <a:off x="6230938" y="38893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6" name="Line 561"/>
            <p:cNvSpPr>
              <a:spLocks noChangeShapeType="1"/>
            </p:cNvSpPr>
            <p:nvPr/>
          </p:nvSpPr>
          <p:spPr bwMode="auto">
            <a:xfrm>
              <a:off x="6230938" y="37766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7" name="Line 562"/>
            <p:cNvSpPr>
              <a:spLocks noChangeShapeType="1"/>
            </p:cNvSpPr>
            <p:nvPr/>
          </p:nvSpPr>
          <p:spPr bwMode="auto">
            <a:xfrm>
              <a:off x="6230938" y="36988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8" name="Line 563"/>
            <p:cNvSpPr>
              <a:spLocks noChangeShapeType="1"/>
            </p:cNvSpPr>
            <p:nvPr/>
          </p:nvSpPr>
          <p:spPr bwMode="auto">
            <a:xfrm>
              <a:off x="6230938" y="36353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29" name="Line 564"/>
            <p:cNvSpPr>
              <a:spLocks noChangeShapeType="1"/>
            </p:cNvSpPr>
            <p:nvPr/>
          </p:nvSpPr>
          <p:spPr bwMode="auto">
            <a:xfrm>
              <a:off x="6230938" y="35861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0" name="Line 565"/>
            <p:cNvSpPr>
              <a:spLocks noChangeShapeType="1"/>
            </p:cNvSpPr>
            <p:nvPr/>
          </p:nvSpPr>
          <p:spPr bwMode="auto">
            <a:xfrm>
              <a:off x="6230938" y="35464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1" name="Line 566"/>
            <p:cNvSpPr>
              <a:spLocks noChangeShapeType="1"/>
            </p:cNvSpPr>
            <p:nvPr/>
          </p:nvSpPr>
          <p:spPr bwMode="auto">
            <a:xfrm>
              <a:off x="6230938" y="35099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2" name="Line 567"/>
            <p:cNvSpPr>
              <a:spLocks noChangeShapeType="1"/>
            </p:cNvSpPr>
            <p:nvPr/>
          </p:nvSpPr>
          <p:spPr bwMode="auto">
            <a:xfrm>
              <a:off x="6230938" y="34782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3" name="Line 568"/>
            <p:cNvSpPr>
              <a:spLocks noChangeShapeType="1"/>
            </p:cNvSpPr>
            <p:nvPr/>
          </p:nvSpPr>
          <p:spPr bwMode="auto">
            <a:xfrm>
              <a:off x="6230938" y="32607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4" name="Line 569"/>
            <p:cNvSpPr>
              <a:spLocks noChangeShapeType="1"/>
            </p:cNvSpPr>
            <p:nvPr/>
          </p:nvSpPr>
          <p:spPr bwMode="auto">
            <a:xfrm>
              <a:off x="6230938" y="31480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5" name="Line 570"/>
            <p:cNvSpPr>
              <a:spLocks noChangeShapeType="1"/>
            </p:cNvSpPr>
            <p:nvPr/>
          </p:nvSpPr>
          <p:spPr bwMode="auto">
            <a:xfrm>
              <a:off x="6230938" y="30702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6" name="Line 571"/>
            <p:cNvSpPr>
              <a:spLocks noChangeShapeType="1"/>
            </p:cNvSpPr>
            <p:nvPr/>
          </p:nvSpPr>
          <p:spPr bwMode="auto">
            <a:xfrm>
              <a:off x="6230938" y="30099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7" name="Line 572"/>
            <p:cNvSpPr>
              <a:spLocks noChangeShapeType="1"/>
            </p:cNvSpPr>
            <p:nvPr/>
          </p:nvSpPr>
          <p:spPr bwMode="auto">
            <a:xfrm>
              <a:off x="6230938" y="29591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8" name="Line 573"/>
            <p:cNvSpPr>
              <a:spLocks noChangeShapeType="1"/>
            </p:cNvSpPr>
            <p:nvPr/>
          </p:nvSpPr>
          <p:spPr bwMode="auto">
            <a:xfrm>
              <a:off x="6230938" y="29178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39" name="Line 574"/>
            <p:cNvSpPr>
              <a:spLocks noChangeShapeType="1"/>
            </p:cNvSpPr>
            <p:nvPr/>
          </p:nvSpPr>
          <p:spPr bwMode="auto">
            <a:xfrm>
              <a:off x="6230938" y="28813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0" name="Line 575"/>
            <p:cNvSpPr>
              <a:spLocks noChangeShapeType="1"/>
            </p:cNvSpPr>
            <p:nvPr/>
          </p:nvSpPr>
          <p:spPr bwMode="auto">
            <a:xfrm>
              <a:off x="6230938" y="28495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1" name="Line 576"/>
            <p:cNvSpPr>
              <a:spLocks noChangeShapeType="1"/>
            </p:cNvSpPr>
            <p:nvPr/>
          </p:nvSpPr>
          <p:spPr bwMode="auto">
            <a:xfrm>
              <a:off x="6230938" y="26320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2" name="Line 577"/>
            <p:cNvSpPr>
              <a:spLocks noChangeShapeType="1"/>
            </p:cNvSpPr>
            <p:nvPr/>
          </p:nvSpPr>
          <p:spPr bwMode="auto">
            <a:xfrm>
              <a:off x="6230938" y="25209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3" name="Line 578"/>
            <p:cNvSpPr>
              <a:spLocks noChangeShapeType="1"/>
            </p:cNvSpPr>
            <p:nvPr/>
          </p:nvSpPr>
          <p:spPr bwMode="auto">
            <a:xfrm>
              <a:off x="6230938" y="24431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4" name="Line 579"/>
            <p:cNvSpPr>
              <a:spLocks noChangeShapeType="1"/>
            </p:cNvSpPr>
            <p:nvPr/>
          </p:nvSpPr>
          <p:spPr bwMode="auto">
            <a:xfrm>
              <a:off x="6230938" y="23812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5" name="Line 580"/>
            <p:cNvSpPr>
              <a:spLocks noChangeShapeType="1"/>
            </p:cNvSpPr>
            <p:nvPr/>
          </p:nvSpPr>
          <p:spPr bwMode="auto">
            <a:xfrm>
              <a:off x="6230938" y="23304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6" name="Line 581"/>
            <p:cNvSpPr>
              <a:spLocks noChangeShapeType="1"/>
            </p:cNvSpPr>
            <p:nvPr/>
          </p:nvSpPr>
          <p:spPr bwMode="auto">
            <a:xfrm>
              <a:off x="6230938" y="22907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7" name="Line 582"/>
            <p:cNvSpPr>
              <a:spLocks noChangeShapeType="1"/>
            </p:cNvSpPr>
            <p:nvPr/>
          </p:nvSpPr>
          <p:spPr bwMode="auto">
            <a:xfrm>
              <a:off x="6230938" y="225583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8" name="Line 583"/>
            <p:cNvSpPr>
              <a:spLocks noChangeShapeType="1"/>
            </p:cNvSpPr>
            <p:nvPr/>
          </p:nvSpPr>
          <p:spPr bwMode="auto">
            <a:xfrm>
              <a:off x="6230938" y="22209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49" name="Line 584"/>
            <p:cNvSpPr>
              <a:spLocks noChangeShapeType="1"/>
            </p:cNvSpPr>
            <p:nvPr/>
          </p:nvSpPr>
          <p:spPr bwMode="auto">
            <a:xfrm>
              <a:off x="6230938" y="20034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0" name="Line 585"/>
            <p:cNvSpPr>
              <a:spLocks noChangeShapeType="1"/>
            </p:cNvSpPr>
            <p:nvPr/>
          </p:nvSpPr>
          <p:spPr bwMode="auto">
            <a:xfrm>
              <a:off x="6230938" y="189388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1" name="Line 586"/>
            <p:cNvSpPr>
              <a:spLocks noChangeShapeType="1"/>
            </p:cNvSpPr>
            <p:nvPr/>
          </p:nvSpPr>
          <p:spPr bwMode="auto">
            <a:xfrm>
              <a:off x="6230938" y="18161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2" name="Line 587"/>
            <p:cNvSpPr>
              <a:spLocks noChangeShapeType="1"/>
            </p:cNvSpPr>
            <p:nvPr/>
          </p:nvSpPr>
          <p:spPr bwMode="auto">
            <a:xfrm>
              <a:off x="6230938" y="17557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3" name="Line 588"/>
            <p:cNvSpPr>
              <a:spLocks noChangeShapeType="1"/>
            </p:cNvSpPr>
            <p:nvPr/>
          </p:nvSpPr>
          <p:spPr bwMode="auto">
            <a:xfrm>
              <a:off x="6230938" y="17049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4" name="Line 589"/>
            <p:cNvSpPr>
              <a:spLocks noChangeShapeType="1"/>
            </p:cNvSpPr>
            <p:nvPr/>
          </p:nvSpPr>
          <p:spPr bwMode="auto">
            <a:xfrm>
              <a:off x="6230938" y="16637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5" name="Line 590"/>
            <p:cNvSpPr>
              <a:spLocks noChangeShapeType="1"/>
            </p:cNvSpPr>
            <p:nvPr/>
          </p:nvSpPr>
          <p:spPr bwMode="auto">
            <a:xfrm>
              <a:off x="6230938" y="16287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6" name="Line 591"/>
            <p:cNvSpPr>
              <a:spLocks noChangeShapeType="1"/>
            </p:cNvSpPr>
            <p:nvPr/>
          </p:nvSpPr>
          <p:spPr bwMode="auto">
            <a:xfrm>
              <a:off x="6230938" y="159543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7" name="Line 592"/>
            <p:cNvSpPr>
              <a:spLocks noChangeShapeType="1"/>
            </p:cNvSpPr>
            <p:nvPr/>
          </p:nvSpPr>
          <p:spPr bwMode="auto">
            <a:xfrm>
              <a:off x="6230938" y="13779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8" name="Line 593"/>
            <p:cNvSpPr>
              <a:spLocks noChangeShapeType="1"/>
            </p:cNvSpPr>
            <p:nvPr/>
          </p:nvSpPr>
          <p:spPr bwMode="auto">
            <a:xfrm>
              <a:off x="6230938" y="126523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59" name="Line 594"/>
            <p:cNvSpPr>
              <a:spLocks noChangeShapeType="1"/>
            </p:cNvSpPr>
            <p:nvPr/>
          </p:nvSpPr>
          <p:spPr bwMode="auto">
            <a:xfrm>
              <a:off x="6230938" y="11874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0" name="Line 595"/>
            <p:cNvSpPr>
              <a:spLocks noChangeShapeType="1"/>
            </p:cNvSpPr>
            <p:nvPr/>
          </p:nvSpPr>
          <p:spPr bwMode="auto">
            <a:xfrm>
              <a:off x="6230938" y="11287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1" name="Line 596"/>
            <p:cNvSpPr>
              <a:spLocks noChangeShapeType="1"/>
            </p:cNvSpPr>
            <p:nvPr/>
          </p:nvSpPr>
          <p:spPr bwMode="auto">
            <a:xfrm>
              <a:off x="6230938" y="10763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2" name="Line 597"/>
            <p:cNvSpPr>
              <a:spLocks noChangeShapeType="1"/>
            </p:cNvSpPr>
            <p:nvPr/>
          </p:nvSpPr>
          <p:spPr bwMode="auto">
            <a:xfrm>
              <a:off x="6230938" y="10350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3" name="Line 598"/>
            <p:cNvSpPr>
              <a:spLocks noChangeShapeType="1"/>
            </p:cNvSpPr>
            <p:nvPr/>
          </p:nvSpPr>
          <p:spPr bwMode="auto">
            <a:xfrm>
              <a:off x="6230938" y="9969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4" name="Line 599"/>
            <p:cNvSpPr>
              <a:spLocks noChangeShapeType="1"/>
            </p:cNvSpPr>
            <p:nvPr/>
          </p:nvSpPr>
          <p:spPr bwMode="auto">
            <a:xfrm>
              <a:off x="6230938" y="9652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5" name="Line 600"/>
            <p:cNvSpPr>
              <a:spLocks noChangeShapeType="1"/>
            </p:cNvSpPr>
            <p:nvPr/>
          </p:nvSpPr>
          <p:spPr bwMode="auto">
            <a:xfrm>
              <a:off x="6230938" y="75088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6" name="Line 601"/>
            <p:cNvSpPr>
              <a:spLocks noChangeShapeType="1"/>
            </p:cNvSpPr>
            <p:nvPr/>
          </p:nvSpPr>
          <p:spPr bwMode="auto">
            <a:xfrm>
              <a:off x="6230938" y="6397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7" name="Line 602"/>
            <p:cNvSpPr>
              <a:spLocks noChangeShapeType="1"/>
            </p:cNvSpPr>
            <p:nvPr/>
          </p:nvSpPr>
          <p:spPr bwMode="auto">
            <a:xfrm>
              <a:off x="6230938" y="56038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8" name="Line 603"/>
            <p:cNvSpPr>
              <a:spLocks noChangeShapeType="1"/>
            </p:cNvSpPr>
            <p:nvPr/>
          </p:nvSpPr>
          <p:spPr bwMode="auto">
            <a:xfrm>
              <a:off x="6230938" y="4984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69" name="Line 604"/>
            <p:cNvSpPr>
              <a:spLocks noChangeShapeType="1"/>
            </p:cNvSpPr>
            <p:nvPr/>
          </p:nvSpPr>
          <p:spPr bwMode="auto">
            <a:xfrm>
              <a:off x="6230938" y="4492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0" name="Line 605"/>
            <p:cNvSpPr>
              <a:spLocks noChangeShapeType="1"/>
            </p:cNvSpPr>
            <p:nvPr/>
          </p:nvSpPr>
          <p:spPr bwMode="auto">
            <a:xfrm>
              <a:off x="6230938" y="4095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1" name="Line 606"/>
            <p:cNvSpPr>
              <a:spLocks noChangeShapeType="1"/>
            </p:cNvSpPr>
            <p:nvPr/>
          </p:nvSpPr>
          <p:spPr bwMode="auto">
            <a:xfrm>
              <a:off x="6230938" y="3730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2" name="Line 607"/>
            <p:cNvSpPr>
              <a:spLocks noChangeShapeType="1"/>
            </p:cNvSpPr>
            <p:nvPr/>
          </p:nvSpPr>
          <p:spPr bwMode="auto">
            <a:xfrm>
              <a:off x="6230938" y="3397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3" name="Line 609"/>
            <p:cNvSpPr>
              <a:spLocks noChangeShapeType="1"/>
            </p:cNvSpPr>
            <p:nvPr/>
          </p:nvSpPr>
          <p:spPr bwMode="auto">
            <a:xfrm>
              <a:off x="1163638" y="4014788"/>
              <a:ext cx="0" cy="714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4" name="Line 610"/>
            <p:cNvSpPr>
              <a:spLocks noChangeShapeType="1"/>
            </p:cNvSpPr>
            <p:nvPr/>
          </p:nvSpPr>
          <p:spPr bwMode="auto">
            <a:xfrm>
              <a:off x="2865438" y="4014788"/>
              <a:ext cx="0" cy="714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5" name="Line 611"/>
            <p:cNvSpPr>
              <a:spLocks noChangeShapeType="1"/>
            </p:cNvSpPr>
            <p:nvPr/>
          </p:nvSpPr>
          <p:spPr bwMode="auto">
            <a:xfrm>
              <a:off x="4565650" y="4014788"/>
              <a:ext cx="0" cy="714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6" name="Line 612"/>
            <p:cNvSpPr>
              <a:spLocks noChangeShapeType="1"/>
            </p:cNvSpPr>
            <p:nvPr/>
          </p:nvSpPr>
          <p:spPr bwMode="auto">
            <a:xfrm>
              <a:off x="6267450" y="4014788"/>
              <a:ext cx="0" cy="714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7" name="Line 613"/>
            <p:cNvSpPr>
              <a:spLocks noChangeShapeType="1"/>
            </p:cNvSpPr>
            <p:nvPr/>
          </p:nvSpPr>
          <p:spPr bwMode="auto">
            <a:xfrm>
              <a:off x="167322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8" name="Line 614"/>
            <p:cNvSpPr>
              <a:spLocks noChangeShapeType="1"/>
            </p:cNvSpPr>
            <p:nvPr/>
          </p:nvSpPr>
          <p:spPr bwMode="auto">
            <a:xfrm>
              <a:off x="197485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79" name="Line 615"/>
            <p:cNvSpPr>
              <a:spLocks noChangeShapeType="1"/>
            </p:cNvSpPr>
            <p:nvPr/>
          </p:nvSpPr>
          <p:spPr bwMode="auto">
            <a:xfrm>
              <a:off x="218757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0" name="Line 616"/>
            <p:cNvSpPr>
              <a:spLocks noChangeShapeType="1"/>
            </p:cNvSpPr>
            <p:nvPr/>
          </p:nvSpPr>
          <p:spPr bwMode="auto">
            <a:xfrm>
              <a:off x="235267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1" name="Line 617"/>
            <p:cNvSpPr>
              <a:spLocks noChangeShapeType="1"/>
            </p:cNvSpPr>
            <p:nvPr/>
          </p:nvSpPr>
          <p:spPr bwMode="auto">
            <a:xfrm>
              <a:off x="248761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2" name="Line 618"/>
            <p:cNvSpPr>
              <a:spLocks noChangeShapeType="1"/>
            </p:cNvSpPr>
            <p:nvPr/>
          </p:nvSpPr>
          <p:spPr bwMode="auto">
            <a:xfrm>
              <a:off x="260191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3" name="Line 619"/>
            <p:cNvSpPr>
              <a:spLocks noChangeShapeType="1"/>
            </p:cNvSpPr>
            <p:nvPr/>
          </p:nvSpPr>
          <p:spPr bwMode="auto">
            <a:xfrm>
              <a:off x="2700338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4" name="Line 620"/>
            <p:cNvSpPr>
              <a:spLocks noChangeShapeType="1"/>
            </p:cNvSpPr>
            <p:nvPr/>
          </p:nvSpPr>
          <p:spPr bwMode="auto">
            <a:xfrm>
              <a:off x="278606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5" name="Line 621"/>
            <p:cNvSpPr>
              <a:spLocks noChangeShapeType="1"/>
            </p:cNvSpPr>
            <p:nvPr/>
          </p:nvSpPr>
          <p:spPr bwMode="auto">
            <a:xfrm>
              <a:off x="337661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6" name="Line 622"/>
            <p:cNvSpPr>
              <a:spLocks noChangeShapeType="1"/>
            </p:cNvSpPr>
            <p:nvPr/>
          </p:nvSpPr>
          <p:spPr bwMode="auto">
            <a:xfrm>
              <a:off x="367665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7" name="Line 623"/>
            <p:cNvSpPr>
              <a:spLocks noChangeShapeType="1"/>
            </p:cNvSpPr>
            <p:nvPr/>
          </p:nvSpPr>
          <p:spPr bwMode="auto">
            <a:xfrm>
              <a:off x="388620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8" name="Line 624"/>
            <p:cNvSpPr>
              <a:spLocks noChangeShapeType="1"/>
            </p:cNvSpPr>
            <p:nvPr/>
          </p:nvSpPr>
          <p:spPr bwMode="auto">
            <a:xfrm>
              <a:off x="4052888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89" name="Line 625"/>
            <p:cNvSpPr>
              <a:spLocks noChangeShapeType="1"/>
            </p:cNvSpPr>
            <p:nvPr/>
          </p:nvSpPr>
          <p:spPr bwMode="auto">
            <a:xfrm>
              <a:off x="4186238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0" name="Line 626"/>
            <p:cNvSpPr>
              <a:spLocks noChangeShapeType="1"/>
            </p:cNvSpPr>
            <p:nvPr/>
          </p:nvSpPr>
          <p:spPr bwMode="auto">
            <a:xfrm>
              <a:off x="429895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1" name="Line 627"/>
            <p:cNvSpPr>
              <a:spLocks noChangeShapeType="1"/>
            </p:cNvSpPr>
            <p:nvPr/>
          </p:nvSpPr>
          <p:spPr bwMode="auto">
            <a:xfrm>
              <a:off x="440055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2" name="Line 628"/>
            <p:cNvSpPr>
              <a:spLocks noChangeShapeType="1"/>
            </p:cNvSpPr>
            <p:nvPr/>
          </p:nvSpPr>
          <p:spPr bwMode="auto">
            <a:xfrm>
              <a:off x="448786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3" name="Line 629"/>
            <p:cNvSpPr>
              <a:spLocks noChangeShapeType="1"/>
            </p:cNvSpPr>
            <p:nvPr/>
          </p:nvSpPr>
          <p:spPr bwMode="auto">
            <a:xfrm>
              <a:off x="507841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4" name="Line 630"/>
            <p:cNvSpPr>
              <a:spLocks noChangeShapeType="1"/>
            </p:cNvSpPr>
            <p:nvPr/>
          </p:nvSpPr>
          <p:spPr bwMode="auto">
            <a:xfrm>
              <a:off x="537686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5" name="Line 631"/>
            <p:cNvSpPr>
              <a:spLocks noChangeShapeType="1"/>
            </p:cNvSpPr>
            <p:nvPr/>
          </p:nvSpPr>
          <p:spPr bwMode="auto">
            <a:xfrm>
              <a:off x="559117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6" name="Line 632"/>
            <p:cNvSpPr>
              <a:spLocks noChangeShapeType="1"/>
            </p:cNvSpPr>
            <p:nvPr/>
          </p:nvSpPr>
          <p:spPr bwMode="auto">
            <a:xfrm>
              <a:off x="575310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7" name="Line 633"/>
            <p:cNvSpPr>
              <a:spLocks noChangeShapeType="1"/>
            </p:cNvSpPr>
            <p:nvPr/>
          </p:nvSpPr>
          <p:spPr bwMode="auto">
            <a:xfrm>
              <a:off x="588962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8" name="Line 634"/>
            <p:cNvSpPr>
              <a:spLocks noChangeShapeType="1"/>
            </p:cNvSpPr>
            <p:nvPr/>
          </p:nvSpPr>
          <p:spPr bwMode="auto">
            <a:xfrm>
              <a:off x="600392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99" name="Line 635"/>
            <p:cNvSpPr>
              <a:spLocks noChangeShapeType="1"/>
            </p:cNvSpPr>
            <p:nvPr/>
          </p:nvSpPr>
          <p:spPr bwMode="auto">
            <a:xfrm>
              <a:off x="610076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0" name="Line 636"/>
            <p:cNvSpPr>
              <a:spLocks noChangeShapeType="1"/>
            </p:cNvSpPr>
            <p:nvPr/>
          </p:nvSpPr>
          <p:spPr bwMode="auto">
            <a:xfrm>
              <a:off x="618807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1" name="Line 637"/>
            <p:cNvSpPr>
              <a:spLocks noChangeShapeType="1"/>
            </p:cNvSpPr>
            <p:nvPr/>
          </p:nvSpPr>
          <p:spPr bwMode="auto">
            <a:xfrm>
              <a:off x="1163638" y="3000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2" name="Line 638"/>
            <p:cNvSpPr>
              <a:spLocks noChangeShapeType="1"/>
            </p:cNvSpPr>
            <p:nvPr/>
          </p:nvSpPr>
          <p:spPr bwMode="auto">
            <a:xfrm>
              <a:off x="2865438" y="3000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3" name="Line 639"/>
            <p:cNvSpPr>
              <a:spLocks noChangeShapeType="1"/>
            </p:cNvSpPr>
            <p:nvPr/>
          </p:nvSpPr>
          <p:spPr bwMode="auto">
            <a:xfrm>
              <a:off x="4565650" y="3000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4" name="Line 640"/>
            <p:cNvSpPr>
              <a:spLocks noChangeShapeType="1"/>
            </p:cNvSpPr>
            <p:nvPr/>
          </p:nvSpPr>
          <p:spPr bwMode="auto">
            <a:xfrm>
              <a:off x="6267450" y="3000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5" name="Line 641"/>
            <p:cNvSpPr>
              <a:spLocks noChangeShapeType="1"/>
            </p:cNvSpPr>
            <p:nvPr/>
          </p:nvSpPr>
          <p:spPr bwMode="auto">
            <a:xfrm>
              <a:off x="167322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6" name="Line 642"/>
            <p:cNvSpPr>
              <a:spLocks noChangeShapeType="1"/>
            </p:cNvSpPr>
            <p:nvPr/>
          </p:nvSpPr>
          <p:spPr bwMode="auto">
            <a:xfrm>
              <a:off x="197485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7" name="Line 643"/>
            <p:cNvSpPr>
              <a:spLocks noChangeShapeType="1"/>
            </p:cNvSpPr>
            <p:nvPr/>
          </p:nvSpPr>
          <p:spPr bwMode="auto">
            <a:xfrm>
              <a:off x="218757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8" name="Line 644"/>
            <p:cNvSpPr>
              <a:spLocks noChangeShapeType="1"/>
            </p:cNvSpPr>
            <p:nvPr/>
          </p:nvSpPr>
          <p:spPr bwMode="auto">
            <a:xfrm>
              <a:off x="235267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09" name="Line 645"/>
            <p:cNvSpPr>
              <a:spLocks noChangeShapeType="1"/>
            </p:cNvSpPr>
            <p:nvPr/>
          </p:nvSpPr>
          <p:spPr bwMode="auto">
            <a:xfrm>
              <a:off x="248761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0" name="Line 646"/>
            <p:cNvSpPr>
              <a:spLocks noChangeShapeType="1"/>
            </p:cNvSpPr>
            <p:nvPr/>
          </p:nvSpPr>
          <p:spPr bwMode="auto">
            <a:xfrm>
              <a:off x="260191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1" name="Line 647"/>
            <p:cNvSpPr>
              <a:spLocks noChangeShapeType="1"/>
            </p:cNvSpPr>
            <p:nvPr/>
          </p:nvSpPr>
          <p:spPr bwMode="auto">
            <a:xfrm>
              <a:off x="2700338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2" name="Line 648"/>
            <p:cNvSpPr>
              <a:spLocks noChangeShapeType="1"/>
            </p:cNvSpPr>
            <p:nvPr/>
          </p:nvSpPr>
          <p:spPr bwMode="auto">
            <a:xfrm>
              <a:off x="278606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3" name="Line 649"/>
            <p:cNvSpPr>
              <a:spLocks noChangeShapeType="1"/>
            </p:cNvSpPr>
            <p:nvPr/>
          </p:nvSpPr>
          <p:spPr bwMode="auto">
            <a:xfrm>
              <a:off x="337661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4" name="Line 650"/>
            <p:cNvSpPr>
              <a:spLocks noChangeShapeType="1"/>
            </p:cNvSpPr>
            <p:nvPr/>
          </p:nvSpPr>
          <p:spPr bwMode="auto">
            <a:xfrm>
              <a:off x="367665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5" name="Line 651"/>
            <p:cNvSpPr>
              <a:spLocks noChangeShapeType="1"/>
            </p:cNvSpPr>
            <p:nvPr/>
          </p:nvSpPr>
          <p:spPr bwMode="auto">
            <a:xfrm>
              <a:off x="388620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6" name="Line 652"/>
            <p:cNvSpPr>
              <a:spLocks noChangeShapeType="1"/>
            </p:cNvSpPr>
            <p:nvPr/>
          </p:nvSpPr>
          <p:spPr bwMode="auto">
            <a:xfrm>
              <a:off x="4052888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7" name="Line 653"/>
            <p:cNvSpPr>
              <a:spLocks noChangeShapeType="1"/>
            </p:cNvSpPr>
            <p:nvPr/>
          </p:nvSpPr>
          <p:spPr bwMode="auto">
            <a:xfrm>
              <a:off x="4186238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8" name="Line 654"/>
            <p:cNvSpPr>
              <a:spLocks noChangeShapeType="1"/>
            </p:cNvSpPr>
            <p:nvPr/>
          </p:nvSpPr>
          <p:spPr bwMode="auto">
            <a:xfrm>
              <a:off x="429895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19" name="Line 655"/>
            <p:cNvSpPr>
              <a:spLocks noChangeShapeType="1"/>
            </p:cNvSpPr>
            <p:nvPr/>
          </p:nvSpPr>
          <p:spPr bwMode="auto">
            <a:xfrm>
              <a:off x="440055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0" name="Line 656"/>
            <p:cNvSpPr>
              <a:spLocks noChangeShapeType="1"/>
            </p:cNvSpPr>
            <p:nvPr/>
          </p:nvSpPr>
          <p:spPr bwMode="auto">
            <a:xfrm>
              <a:off x="448786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1" name="Line 657"/>
            <p:cNvSpPr>
              <a:spLocks noChangeShapeType="1"/>
            </p:cNvSpPr>
            <p:nvPr/>
          </p:nvSpPr>
          <p:spPr bwMode="auto">
            <a:xfrm>
              <a:off x="507841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2" name="Line 658"/>
            <p:cNvSpPr>
              <a:spLocks noChangeShapeType="1"/>
            </p:cNvSpPr>
            <p:nvPr/>
          </p:nvSpPr>
          <p:spPr bwMode="auto">
            <a:xfrm>
              <a:off x="537686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3" name="Line 659"/>
            <p:cNvSpPr>
              <a:spLocks noChangeShapeType="1"/>
            </p:cNvSpPr>
            <p:nvPr/>
          </p:nvSpPr>
          <p:spPr bwMode="auto">
            <a:xfrm>
              <a:off x="559117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4" name="Line 660"/>
            <p:cNvSpPr>
              <a:spLocks noChangeShapeType="1"/>
            </p:cNvSpPr>
            <p:nvPr/>
          </p:nvSpPr>
          <p:spPr bwMode="auto">
            <a:xfrm>
              <a:off x="575310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5" name="Line 661"/>
            <p:cNvSpPr>
              <a:spLocks noChangeShapeType="1"/>
            </p:cNvSpPr>
            <p:nvPr/>
          </p:nvSpPr>
          <p:spPr bwMode="auto">
            <a:xfrm>
              <a:off x="588962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6" name="Line 662"/>
            <p:cNvSpPr>
              <a:spLocks noChangeShapeType="1"/>
            </p:cNvSpPr>
            <p:nvPr/>
          </p:nvSpPr>
          <p:spPr bwMode="auto">
            <a:xfrm>
              <a:off x="600392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7" name="Line 663"/>
            <p:cNvSpPr>
              <a:spLocks noChangeShapeType="1"/>
            </p:cNvSpPr>
            <p:nvPr/>
          </p:nvSpPr>
          <p:spPr bwMode="auto">
            <a:xfrm>
              <a:off x="610076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8" name="Line 664"/>
            <p:cNvSpPr>
              <a:spLocks noChangeShapeType="1"/>
            </p:cNvSpPr>
            <p:nvPr/>
          </p:nvSpPr>
          <p:spPr bwMode="auto">
            <a:xfrm>
              <a:off x="618807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29" name="Line 665"/>
            <p:cNvSpPr>
              <a:spLocks noChangeShapeType="1"/>
            </p:cNvSpPr>
            <p:nvPr/>
          </p:nvSpPr>
          <p:spPr bwMode="auto">
            <a:xfrm>
              <a:off x="1163638" y="300038"/>
              <a:ext cx="0" cy="37861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0" name="Line 666"/>
            <p:cNvSpPr>
              <a:spLocks noChangeShapeType="1"/>
            </p:cNvSpPr>
            <p:nvPr/>
          </p:nvSpPr>
          <p:spPr bwMode="auto">
            <a:xfrm>
              <a:off x="6267450" y="300038"/>
              <a:ext cx="0" cy="37861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1" name="Line 667"/>
            <p:cNvSpPr>
              <a:spLocks noChangeShapeType="1"/>
            </p:cNvSpPr>
            <p:nvPr/>
          </p:nvSpPr>
          <p:spPr bwMode="auto">
            <a:xfrm>
              <a:off x="1152525" y="4075113"/>
              <a:ext cx="512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2" name="Line 668"/>
            <p:cNvSpPr>
              <a:spLocks noChangeShapeType="1"/>
            </p:cNvSpPr>
            <p:nvPr/>
          </p:nvSpPr>
          <p:spPr bwMode="auto">
            <a:xfrm>
              <a:off x="1152525" y="311151"/>
              <a:ext cx="512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3" name="Freeform 669"/>
            <p:cNvSpPr>
              <a:spLocks/>
            </p:cNvSpPr>
            <p:nvPr/>
          </p:nvSpPr>
          <p:spPr bwMode="auto">
            <a:xfrm>
              <a:off x="1277938" y="2519363"/>
              <a:ext cx="101600" cy="101600"/>
            </a:xfrm>
            <a:custGeom>
              <a:avLst/>
              <a:gdLst>
                <a:gd name="T0" fmla="*/ 2147483647 w 64"/>
                <a:gd name="T1" fmla="*/ 0 h 64"/>
                <a:gd name="T2" fmla="*/ 2147483647 w 64"/>
                <a:gd name="T3" fmla="*/ 2147483647 h 64"/>
                <a:gd name="T4" fmla="*/ 2147483647 w 64"/>
                <a:gd name="T5" fmla="*/ 2147483647 h 64"/>
                <a:gd name="T6" fmla="*/ 0 w 64"/>
                <a:gd name="T7" fmla="*/ 2147483647 h 64"/>
                <a:gd name="T8" fmla="*/ 2147483647 w 64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4">
                  <a:moveTo>
                    <a:pt x="31" y="0"/>
                  </a:moveTo>
                  <a:lnTo>
                    <a:pt x="64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4" name="Freeform 670"/>
            <p:cNvSpPr>
              <a:spLocks/>
            </p:cNvSpPr>
            <p:nvPr/>
          </p:nvSpPr>
          <p:spPr bwMode="auto">
            <a:xfrm>
              <a:off x="1277938" y="2519363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0 w 33"/>
                <a:gd name="T9" fmla="*/ 2147483647 h 33"/>
                <a:gd name="T10" fmla="*/ 0 w 33"/>
                <a:gd name="T11" fmla="*/ 2147483647 h 33"/>
                <a:gd name="T12" fmla="*/ 2147483647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31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5" name="Freeform 671"/>
            <p:cNvSpPr>
              <a:spLocks/>
            </p:cNvSpPr>
            <p:nvPr/>
          </p:nvSpPr>
          <p:spPr bwMode="auto">
            <a:xfrm>
              <a:off x="1327150" y="2519363"/>
              <a:ext cx="53975" cy="52388"/>
            </a:xfrm>
            <a:custGeom>
              <a:avLst/>
              <a:gdLst>
                <a:gd name="T0" fmla="*/ 0 w 34"/>
                <a:gd name="T1" fmla="*/ 0 h 33"/>
                <a:gd name="T2" fmla="*/ 2147483647 w 34"/>
                <a:gd name="T3" fmla="*/ 0 h 33"/>
                <a:gd name="T4" fmla="*/ 2147483647 w 34"/>
                <a:gd name="T5" fmla="*/ 2147483647 h 33"/>
                <a:gd name="T6" fmla="*/ 2147483647 w 34"/>
                <a:gd name="T7" fmla="*/ 2147483647 h 33"/>
                <a:gd name="T8" fmla="*/ 2147483647 w 34"/>
                <a:gd name="T9" fmla="*/ 2147483647 h 33"/>
                <a:gd name="T10" fmla="*/ 0 w 34"/>
                <a:gd name="T11" fmla="*/ 2147483647 h 33"/>
                <a:gd name="T12" fmla="*/ 0 w 3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6" name="Freeform 672"/>
            <p:cNvSpPr>
              <a:spLocks/>
            </p:cNvSpPr>
            <p:nvPr/>
          </p:nvSpPr>
          <p:spPr bwMode="auto">
            <a:xfrm>
              <a:off x="1327150" y="2570163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0 h 33"/>
                <a:gd name="T4" fmla="*/ 2147483647 w 34"/>
                <a:gd name="T5" fmla="*/ 2147483647 h 33"/>
                <a:gd name="T6" fmla="*/ 2147483647 w 34"/>
                <a:gd name="T7" fmla="*/ 2147483647 h 33"/>
                <a:gd name="T8" fmla="*/ 0 w 34"/>
                <a:gd name="T9" fmla="*/ 2147483647 h 33"/>
                <a:gd name="T10" fmla="*/ 0 w 34"/>
                <a:gd name="T11" fmla="*/ 2147483647 h 33"/>
                <a:gd name="T12" fmla="*/ 2147483647 w 3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3">
                  <a:moveTo>
                    <a:pt x="33" y="0"/>
                  </a:moveTo>
                  <a:lnTo>
                    <a:pt x="34" y="0"/>
                  </a:lnTo>
                  <a:lnTo>
                    <a:pt x="34" y="1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7" name="Freeform 673"/>
            <p:cNvSpPr>
              <a:spLocks/>
            </p:cNvSpPr>
            <p:nvPr/>
          </p:nvSpPr>
          <p:spPr bwMode="auto">
            <a:xfrm>
              <a:off x="1277938" y="2570163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2147483647 w 33"/>
                <a:gd name="T9" fmla="*/ 2147483647 h 33"/>
                <a:gd name="T10" fmla="*/ 0 w 33"/>
                <a:gd name="T11" fmla="*/ 2147483647 h 33"/>
                <a:gd name="T12" fmla="*/ 0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8" name="Freeform 674"/>
            <p:cNvSpPr>
              <a:spLocks/>
            </p:cNvSpPr>
            <p:nvPr/>
          </p:nvSpPr>
          <p:spPr bwMode="auto">
            <a:xfrm>
              <a:off x="1695450" y="2625726"/>
              <a:ext cx="100013" cy="101600"/>
            </a:xfrm>
            <a:custGeom>
              <a:avLst/>
              <a:gdLst>
                <a:gd name="T0" fmla="*/ 2147483647 w 63"/>
                <a:gd name="T1" fmla="*/ 0 h 64"/>
                <a:gd name="T2" fmla="*/ 2147483647 w 63"/>
                <a:gd name="T3" fmla="*/ 2147483647 h 64"/>
                <a:gd name="T4" fmla="*/ 2147483647 w 63"/>
                <a:gd name="T5" fmla="*/ 2147483647 h 64"/>
                <a:gd name="T6" fmla="*/ 0 w 63"/>
                <a:gd name="T7" fmla="*/ 2147483647 h 64"/>
                <a:gd name="T8" fmla="*/ 2147483647 w 63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39" name="Freeform 675"/>
            <p:cNvSpPr>
              <a:spLocks/>
            </p:cNvSpPr>
            <p:nvPr/>
          </p:nvSpPr>
          <p:spPr bwMode="auto">
            <a:xfrm>
              <a:off x="1695450" y="2625726"/>
              <a:ext cx="52388" cy="53975"/>
            </a:xfrm>
            <a:custGeom>
              <a:avLst/>
              <a:gdLst>
                <a:gd name="T0" fmla="*/ 2147483647 w 33"/>
                <a:gd name="T1" fmla="*/ 0 h 34"/>
                <a:gd name="T2" fmla="*/ 2147483647 w 33"/>
                <a:gd name="T3" fmla="*/ 0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0 w 33"/>
                <a:gd name="T9" fmla="*/ 2147483647 h 34"/>
                <a:gd name="T10" fmla="*/ 0 w 33"/>
                <a:gd name="T11" fmla="*/ 2147483647 h 34"/>
                <a:gd name="T12" fmla="*/ 2147483647 w 3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4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0" name="Freeform 676"/>
            <p:cNvSpPr>
              <a:spLocks/>
            </p:cNvSpPr>
            <p:nvPr/>
          </p:nvSpPr>
          <p:spPr bwMode="auto">
            <a:xfrm>
              <a:off x="1744663" y="2625726"/>
              <a:ext cx="53975" cy="53975"/>
            </a:xfrm>
            <a:custGeom>
              <a:avLst/>
              <a:gdLst>
                <a:gd name="T0" fmla="*/ 0 w 34"/>
                <a:gd name="T1" fmla="*/ 0 h 34"/>
                <a:gd name="T2" fmla="*/ 2147483647 w 34"/>
                <a:gd name="T3" fmla="*/ 0 h 34"/>
                <a:gd name="T4" fmla="*/ 2147483647 w 34"/>
                <a:gd name="T5" fmla="*/ 2147483647 h 34"/>
                <a:gd name="T6" fmla="*/ 2147483647 w 34"/>
                <a:gd name="T7" fmla="*/ 2147483647 h 34"/>
                <a:gd name="T8" fmla="*/ 2147483647 w 34"/>
                <a:gd name="T9" fmla="*/ 2147483647 h 34"/>
                <a:gd name="T10" fmla="*/ 0 w 34"/>
                <a:gd name="T11" fmla="*/ 2147483647 h 34"/>
                <a:gd name="T12" fmla="*/ 0 w 34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4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1" name="Freeform 677"/>
            <p:cNvSpPr>
              <a:spLocks/>
            </p:cNvSpPr>
            <p:nvPr/>
          </p:nvSpPr>
          <p:spPr bwMode="auto">
            <a:xfrm>
              <a:off x="1744663" y="2676526"/>
              <a:ext cx="53975" cy="55563"/>
            </a:xfrm>
            <a:custGeom>
              <a:avLst/>
              <a:gdLst>
                <a:gd name="T0" fmla="*/ 2147483647 w 34"/>
                <a:gd name="T1" fmla="*/ 0 h 35"/>
                <a:gd name="T2" fmla="*/ 2147483647 w 34"/>
                <a:gd name="T3" fmla="*/ 0 h 35"/>
                <a:gd name="T4" fmla="*/ 2147483647 w 34"/>
                <a:gd name="T5" fmla="*/ 2147483647 h 35"/>
                <a:gd name="T6" fmla="*/ 2147483647 w 34"/>
                <a:gd name="T7" fmla="*/ 2147483647 h 35"/>
                <a:gd name="T8" fmla="*/ 0 w 34"/>
                <a:gd name="T9" fmla="*/ 2147483647 h 35"/>
                <a:gd name="T10" fmla="*/ 0 w 34"/>
                <a:gd name="T11" fmla="*/ 2147483647 h 35"/>
                <a:gd name="T12" fmla="*/ 2147483647 w 34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5">
                  <a:moveTo>
                    <a:pt x="32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2" name="Freeform 678"/>
            <p:cNvSpPr>
              <a:spLocks/>
            </p:cNvSpPr>
            <p:nvPr/>
          </p:nvSpPr>
          <p:spPr bwMode="auto">
            <a:xfrm>
              <a:off x="1695450" y="2676526"/>
              <a:ext cx="52388" cy="55563"/>
            </a:xfrm>
            <a:custGeom>
              <a:avLst/>
              <a:gdLst>
                <a:gd name="T0" fmla="*/ 0 w 33"/>
                <a:gd name="T1" fmla="*/ 0 h 35"/>
                <a:gd name="T2" fmla="*/ 2147483647 w 33"/>
                <a:gd name="T3" fmla="*/ 0 h 35"/>
                <a:gd name="T4" fmla="*/ 2147483647 w 33"/>
                <a:gd name="T5" fmla="*/ 2147483647 h 35"/>
                <a:gd name="T6" fmla="*/ 2147483647 w 33"/>
                <a:gd name="T7" fmla="*/ 2147483647 h 35"/>
                <a:gd name="T8" fmla="*/ 2147483647 w 33"/>
                <a:gd name="T9" fmla="*/ 2147483647 h 35"/>
                <a:gd name="T10" fmla="*/ 0 w 33"/>
                <a:gd name="T11" fmla="*/ 2147483647 h 35"/>
                <a:gd name="T12" fmla="*/ 0 w 33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3" name="Freeform 679"/>
            <p:cNvSpPr>
              <a:spLocks/>
            </p:cNvSpPr>
            <p:nvPr/>
          </p:nvSpPr>
          <p:spPr bwMode="auto">
            <a:xfrm>
              <a:off x="2036763" y="2670176"/>
              <a:ext cx="103188" cy="101600"/>
            </a:xfrm>
            <a:custGeom>
              <a:avLst/>
              <a:gdLst>
                <a:gd name="T0" fmla="*/ 2147483647 w 65"/>
                <a:gd name="T1" fmla="*/ 0 h 64"/>
                <a:gd name="T2" fmla="*/ 2147483647 w 65"/>
                <a:gd name="T3" fmla="*/ 2147483647 h 64"/>
                <a:gd name="T4" fmla="*/ 2147483647 w 65"/>
                <a:gd name="T5" fmla="*/ 2147483647 h 64"/>
                <a:gd name="T6" fmla="*/ 0 w 65"/>
                <a:gd name="T7" fmla="*/ 2147483647 h 64"/>
                <a:gd name="T8" fmla="*/ 2147483647 w 65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32"/>
                  </a:lnTo>
                  <a:lnTo>
                    <a:pt x="33" y="64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4" name="Freeform 680"/>
            <p:cNvSpPr>
              <a:spLocks/>
            </p:cNvSpPr>
            <p:nvPr/>
          </p:nvSpPr>
          <p:spPr bwMode="auto">
            <a:xfrm>
              <a:off x="2036763" y="2670176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0 h 33"/>
                <a:gd name="T4" fmla="*/ 2147483647 w 34"/>
                <a:gd name="T5" fmla="*/ 2147483647 h 33"/>
                <a:gd name="T6" fmla="*/ 2147483647 w 34"/>
                <a:gd name="T7" fmla="*/ 2147483647 h 33"/>
                <a:gd name="T8" fmla="*/ 0 w 34"/>
                <a:gd name="T9" fmla="*/ 2147483647 h 33"/>
                <a:gd name="T10" fmla="*/ 0 w 34"/>
                <a:gd name="T11" fmla="*/ 2147483647 h 33"/>
                <a:gd name="T12" fmla="*/ 2147483647 w 3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3">
                  <a:moveTo>
                    <a:pt x="33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5" name="Freeform 681"/>
            <p:cNvSpPr>
              <a:spLocks/>
            </p:cNvSpPr>
            <p:nvPr/>
          </p:nvSpPr>
          <p:spPr bwMode="auto">
            <a:xfrm>
              <a:off x="2089150" y="2670176"/>
              <a:ext cx="50800" cy="52388"/>
            </a:xfrm>
            <a:custGeom>
              <a:avLst/>
              <a:gdLst>
                <a:gd name="T0" fmla="*/ 0 w 32"/>
                <a:gd name="T1" fmla="*/ 0 h 33"/>
                <a:gd name="T2" fmla="*/ 2147483647 w 32"/>
                <a:gd name="T3" fmla="*/ 0 h 33"/>
                <a:gd name="T4" fmla="*/ 2147483647 w 32"/>
                <a:gd name="T5" fmla="*/ 2147483647 h 33"/>
                <a:gd name="T6" fmla="*/ 2147483647 w 32"/>
                <a:gd name="T7" fmla="*/ 2147483647 h 33"/>
                <a:gd name="T8" fmla="*/ 2147483647 w 32"/>
                <a:gd name="T9" fmla="*/ 2147483647 h 33"/>
                <a:gd name="T10" fmla="*/ 0 w 32"/>
                <a:gd name="T11" fmla="*/ 2147483647 h 33"/>
                <a:gd name="T12" fmla="*/ 0 w 32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3">
                  <a:moveTo>
                    <a:pt x="0" y="0"/>
                  </a:moveTo>
                  <a:lnTo>
                    <a:pt x="1" y="0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6" name="Freeform 682"/>
            <p:cNvSpPr>
              <a:spLocks/>
            </p:cNvSpPr>
            <p:nvPr/>
          </p:nvSpPr>
          <p:spPr bwMode="auto">
            <a:xfrm>
              <a:off x="2089150" y="2720976"/>
              <a:ext cx="50800" cy="52388"/>
            </a:xfrm>
            <a:custGeom>
              <a:avLst/>
              <a:gdLst>
                <a:gd name="T0" fmla="*/ 2147483647 w 32"/>
                <a:gd name="T1" fmla="*/ 0 h 33"/>
                <a:gd name="T2" fmla="*/ 2147483647 w 32"/>
                <a:gd name="T3" fmla="*/ 0 h 33"/>
                <a:gd name="T4" fmla="*/ 2147483647 w 32"/>
                <a:gd name="T5" fmla="*/ 2147483647 h 33"/>
                <a:gd name="T6" fmla="*/ 2147483647 w 32"/>
                <a:gd name="T7" fmla="*/ 2147483647 h 33"/>
                <a:gd name="T8" fmla="*/ 0 w 32"/>
                <a:gd name="T9" fmla="*/ 2147483647 h 33"/>
                <a:gd name="T10" fmla="*/ 0 w 32"/>
                <a:gd name="T11" fmla="*/ 2147483647 h 33"/>
                <a:gd name="T12" fmla="*/ 2147483647 w 32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3"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7" name="Freeform 683"/>
            <p:cNvSpPr>
              <a:spLocks/>
            </p:cNvSpPr>
            <p:nvPr/>
          </p:nvSpPr>
          <p:spPr bwMode="auto">
            <a:xfrm>
              <a:off x="2036763" y="2720976"/>
              <a:ext cx="53975" cy="52388"/>
            </a:xfrm>
            <a:custGeom>
              <a:avLst/>
              <a:gdLst>
                <a:gd name="T0" fmla="*/ 0 w 34"/>
                <a:gd name="T1" fmla="*/ 0 h 33"/>
                <a:gd name="T2" fmla="*/ 2147483647 w 34"/>
                <a:gd name="T3" fmla="*/ 0 h 33"/>
                <a:gd name="T4" fmla="*/ 2147483647 w 34"/>
                <a:gd name="T5" fmla="*/ 2147483647 h 33"/>
                <a:gd name="T6" fmla="*/ 2147483647 w 34"/>
                <a:gd name="T7" fmla="*/ 2147483647 h 33"/>
                <a:gd name="T8" fmla="*/ 2147483647 w 34"/>
                <a:gd name="T9" fmla="*/ 2147483647 h 33"/>
                <a:gd name="T10" fmla="*/ 0 w 34"/>
                <a:gd name="T11" fmla="*/ 2147483647 h 33"/>
                <a:gd name="T12" fmla="*/ 0 w 3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8" name="Freeform 684"/>
            <p:cNvSpPr>
              <a:spLocks/>
            </p:cNvSpPr>
            <p:nvPr/>
          </p:nvSpPr>
          <p:spPr bwMode="auto">
            <a:xfrm>
              <a:off x="2287588" y="2251076"/>
              <a:ext cx="100013" cy="103188"/>
            </a:xfrm>
            <a:custGeom>
              <a:avLst/>
              <a:gdLst>
                <a:gd name="T0" fmla="*/ 2147483647 w 63"/>
                <a:gd name="T1" fmla="*/ 0 h 65"/>
                <a:gd name="T2" fmla="*/ 2147483647 w 63"/>
                <a:gd name="T3" fmla="*/ 2147483647 h 65"/>
                <a:gd name="T4" fmla="*/ 2147483647 w 63"/>
                <a:gd name="T5" fmla="*/ 2147483647 h 65"/>
                <a:gd name="T6" fmla="*/ 0 w 63"/>
                <a:gd name="T7" fmla="*/ 2147483647 h 65"/>
                <a:gd name="T8" fmla="*/ 2147483647 w 63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65">
                  <a:moveTo>
                    <a:pt x="32" y="0"/>
                  </a:moveTo>
                  <a:lnTo>
                    <a:pt x="63" y="32"/>
                  </a:lnTo>
                  <a:lnTo>
                    <a:pt x="32" y="65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49" name="Freeform 685"/>
            <p:cNvSpPr>
              <a:spLocks/>
            </p:cNvSpPr>
            <p:nvPr/>
          </p:nvSpPr>
          <p:spPr bwMode="auto">
            <a:xfrm>
              <a:off x="2287588" y="2251076"/>
              <a:ext cx="52388" cy="53975"/>
            </a:xfrm>
            <a:custGeom>
              <a:avLst/>
              <a:gdLst>
                <a:gd name="T0" fmla="*/ 2147483647 w 33"/>
                <a:gd name="T1" fmla="*/ 0 h 34"/>
                <a:gd name="T2" fmla="*/ 2147483647 w 33"/>
                <a:gd name="T3" fmla="*/ 0 h 34"/>
                <a:gd name="T4" fmla="*/ 2147483647 w 33"/>
                <a:gd name="T5" fmla="*/ 2147483647 h 34"/>
                <a:gd name="T6" fmla="*/ 0 w 33"/>
                <a:gd name="T7" fmla="*/ 2147483647 h 34"/>
                <a:gd name="T8" fmla="*/ 0 w 33"/>
                <a:gd name="T9" fmla="*/ 2147483647 h 34"/>
                <a:gd name="T10" fmla="*/ 0 w 33"/>
                <a:gd name="T11" fmla="*/ 2147483647 h 34"/>
                <a:gd name="T12" fmla="*/ 2147483647 w 3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4">
                  <a:moveTo>
                    <a:pt x="32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0" name="Freeform 686"/>
            <p:cNvSpPr>
              <a:spLocks/>
            </p:cNvSpPr>
            <p:nvPr/>
          </p:nvSpPr>
          <p:spPr bwMode="auto">
            <a:xfrm>
              <a:off x="2338388" y="2251076"/>
              <a:ext cx="52388" cy="53975"/>
            </a:xfrm>
            <a:custGeom>
              <a:avLst/>
              <a:gdLst>
                <a:gd name="T0" fmla="*/ 0 w 33"/>
                <a:gd name="T1" fmla="*/ 0 h 34"/>
                <a:gd name="T2" fmla="*/ 2147483647 w 33"/>
                <a:gd name="T3" fmla="*/ 0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2147483647 h 34"/>
                <a:gd name="T10" fmla="*/ 0 w 33"/>
                <a:gd name="T11" fmla="*/ 2147483647 h 34"/>
                <a:gd name="T12" fmla="*/ 0 w 3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1" name="Freeform 687"/>
            <p:cNvSpPr>
              <a:spLocks/>
            </p:cNvSpPr>
            <p:nvPr/>
          </p:nvSpPr>
          <p:spPr bwMode="auto">
            <a:xfrm>
              <a:off x="2338388" y="2301876"/>
              <a:ext cx="52388" cy="53975"/>
            </a:xfrm>
            <a:custGeom>
              <a:avLst/>
              <a:gdLst>
                <a:gd name="T0" fmla="*/ 2147483647 w 33"/>
                <a:gd name="T1" fmla="*/ 0 h 34"/>
                <a:gd name="T2" fmla="*/ 2147483647 w 33"/>
                <a:gd name="T3" fmla="*/ 0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0 w 33"/>
                <a:gd name="T9" fmla="*/ 2147483647 h 34"/>
                <a:gd name="T10" fmla="*/ 0 w 33"/>
                <a:gd name="T11" fmla="*/ 2147483647 h 34"/>
                <a:gd name="T12" fmla="*/ 2147483647 w 3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4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2" name="Freeform 688"/>
            <p:cNvSpPr>
              <a:spLocks/>
            </p:cNvSpPr>
            <p:nvPr/>
          </p:nvSpPr>
          <p:spPr bwMode="auto">
            <a:xfrm>
              <a:off x="2287588" y="2301876"/>
              <a:ext cx="52388" cy="53975"/>
            </a:xfrm>
            <a:custGeom>
              <a:avLst/>
              <a:gdLst>
                <a:gd name="T0" fmla="*/ 0 w 33"/>
                <a:gd name="T1" fmla="*/ 0 h 34"/>
                <a:gd name="T2" fmla="*/ 0 w 33"/>
                <a:gd name="T3" fmla="*/ 0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2147483647 h 34"/>
                <a:gd name="T10" fmla="*/ 0 w 33"/>
                <a:gd name="T11" fmla="*/ 2147483647 h 34"/>
                <a:gd name="T12" fmla="*/ 0 w 3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0" y="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3" name="Freeform 689"/>
            <p:cNvSpPr>
              <a:spLocks/>
            </p:cNvSpPr>
            <p:nvPr/>
          </p:nvSpPr>
          <p:spPr bwMode="auto">
            <a:xfrm>
              <a:off x="2947988" y="1341438"/>
              <a:ext cx="101600" cy="103188"/>
            </a:xfrm>
            <a:custGeom>
              <a:avLst/>
              <a:gdLst>
                <a:gd name="T0" fmla="*/ 2147483647 w 64"/>
                <a:gd name="T1" fmla="*/ 0 h 65"/>
                <a:gd name="T2" fmla="*/ 2147483647 w 64"/>
                <a:gd name="T3" fmla="*/ 2147483647 h 65"/>
                <a:gd name="T4" fmla="*/ 2147483647 w 64"/>
                <a:gd name="T5" fmla="*/ 2147483647 h 65"/>
                <a:gd name="T6" fmla="*/ 0 w 64"/>
                <a:gd name="T7" fmla="*/ 2147483647 h 65"/>
                <a:gd name="T8" fmla="*/ 2147483647 w 64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5">
                  <a:moveTo>
                    <a:pt x="31" y="0"/>
                  </a:moveTo>
                  <a:lnTo>
                    <a:pt x="64" y="33"/>
                  </a:lnTo>
                  <a:lnTo>
                    <a:pt x="31" y="65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4" name="Freeform 690"/>
            <p:cNvSpPr>
              <a:spLocks/>
            </p:cNvSpPr>
            <p:nvPr/>
          </p:nvSpPr>
          <p:spPr bwMode="auto">
            <a:xfrm>
              <a:off x="2947988" y="1341438"/>
              <a:ext cx="52388" cy="55563"/>
            </a:xfrm>
            <a:custGeom>
              <a:avLst/>
              <a:gdLst>
                <a:gd name="T0" fmla="*/ 2147483647 w 33"/>
                <a:gd name="T1" fmla="*/ 0 h 35"/>
                <a:gd name="T2" fmla="*/ 2147483647 w 33"/>
                <a:gd name="T3" fmla="*/ 0 h 35"/>
                <a:gd name="T4" fmla="*/ 2147483647 w 33"/>
                <a:gd name="T5" fmla="*/ 2147483647 h 35"/>
                <a:gd name="T6" fmla="*/ 2147483647 w 33"/>
                <a:gd name="T7" fmla="*/ 2147483647 h 35"/>
                <a:gd name="T8" fmla="*/ 0 w 33"/>
                <a:gd name="T9" fmla="*/ 2147483647 h 35"/>
                <a:gd name="T10" fmla="*/ 0 w 33"/>
                <a:gd name="T11" fmla="*/ 2147483647 h 35"/>
                <a:gd name="T12" fmla="*/ 2147483647 w 33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5">
                  <a:moveTo>
                    <a:pt x="31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5" name="Freeform 691"/>
            <p:cNvSpPr>
              <a:spLocks/>
            </p:cNvSpPr>
            <p:nvPr/>
          </p:nvSpPr>
          <p:spPr bwMode="auto">
            <a:xfrm>
              <a:off x="2997200" y="1341438"/>
              <a:ext cx="53975" cy="55563"/>
            </a:xfrm>
            <a:custGeom>
              <a:avLst/>
              <a:gdLst>
                <a:gd name="T0" fmla="*/ 0 w 34"/>
                <a:gd name="T1" fmla="*/ 0 h 35"/>
                <a:gd name="T2" fmla="*/ 2147483647 w 34"/>
                <a:gd name="T3" fmla="*/ 0 h 35"/>
                <a:gd name="T4" fmla="*/ 2147483647 w 34"/>
                <a:gd name="T5" fmla="*/ 2147483647 h 35"/>
                <a:gd name="T6" fmla="*/ 2147483647 w 34"/>
                <a:gd name="T7" fmla="*/ 2147483647 h 35"/>
                <a:gd name="T8" fmla="*/ 2147483647 w 34"/>
                <a:gd name="T9" fmla="*/ 2147483647 h 35"/>
                <a:gd name="T10" fmla="*/ 0 w 34"/>
                <a:gd name="T11" fmla="*/ 2147483647 h 35"/>
                <a:gd name="T12" fmla="*/ 0 w 34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5">
                  <a:moveTo>
                    <a:pt x="0" y="0"/>
                  </a:moveTo>
                  <a:lnTo>
                    <a:pt x="2" y="0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6" name="Freeform 692"/>
            <p:cNvSpPr>
              <a:spLocks/>
            </p:cNvSpPr>
            <p:nvPr/>
          </p:nvSpPr>
          <p:spPr bwMode="auto">
            <a:xfrm>
              <a:off x="2997200" y="1393826"/>
              <a:ext cx="53975" cy="53975"/>
            </a:xfrm>
            <a:custGeom>
              <a:avLst/>
              <a:gdLst>
                <a:gd name="T0" fmla="*/ 2147483647 w 34"/>
                <a:gd name="T1" fmla="*/ 0 h 34"/>
                <a:gd name="T2" fmla="*/ 2147483647 w 34"/>
                <a:gd name="T3" fmla="*/ 0 h 34"/>
                <a:gd name="T4" fmla="*/ 2147483647 w 34"/>
                <a:gd name="T5" fmla="*/ 2147483647 h 34"/>
                <a:gd name="T6" fmla="*/ 2147483647 w 34"/>
                <a:gd name="T7" fmla="*/ 2147483647 h 34"/>
                <a:gd name="T8" fmla="*/ 0 w 34"/>
                <a:gd name="T9" fmla="*/ 2147483647 h 34"/>
                <a:gd name="T10" fmla="*/ 0 w 34"/>
                <a:gd name="T11" fmla="*/ 2147483647 h 34"/>
                <a:gd name="T12" fmla="*/ 2147483647 w 34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4">
                  <a:moveTo>
                    <a:pt x="33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7" name="Freeform 693"/>
            <p:cNvSpPr>
              <a:spLocks/>
            </p:cNvSpPr>
            <p:nvPr/>
          </p:nvSpPr>
          <p:spPr bwMode="auto">
            <a:xfrm>
              <a:off x="2947988" y="1393826"/>
              <a:ext cx="52388" cy="53975"/>
            </a:xfrm>
            <a:custGeom>
              <a:avLst/>
              <a:gdLst>
                <a:gd name="T0" fmla="*/ 0 w 33"/>
                <a:gd name="T1" fmla="*/ 0 h 34"/>
                <a:gd name="T2" fmla="*/ 2147483647 w 33"/>
                <a:gd name="T3" fmla="*/ 0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2147483647 h 34"/>
                <a:gd name="T10" fmla="*/ 0 w 33"/>
                <a:gd name="T11" fmla="*/ 2147483647 h 34"/>
                <a:gd name="T12" fmla="*/ 0 w 3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8" name="Freeform 694"/>
            <p:cNvSpPr>
              <a:spLocks/>
            </p:cNvSpPr>
            <p:nvPr/>
          </p:nvSpPr>
          <p:spPr bwMode="auto">
            <a:xfrm>
              <a:off x="3490913" y="1122363"/>
              <a:ext cx="101600" cy="101600"/>
            </a:xfrm>
            <a:custGeom>
              <a:avLst/>
              <a:gdLst>
                <a:gd name="T0" fmla="*/ 2147483647 w 64"/>
                <a:gd name="T1" fmla="*/ 0 h 64"/>
                <a:gd name="T2" fmla="*/ 2147483647 w 64"/>
                <a:gd name="T3" fmla="*/ 2147483647 h 64"/>
                <a:gd name="T4" fmla="*/ 2147483647 w 64"/>
                <a:gd name="T5" fmla="*/ 2147483647 h 64"/>
                <a:gd name="T6" fmla="*/ 0 w 64"/>
                <a:gd name="T7" fmla="*/ 2147483647 h 64"/>
                <a:gd name="T8" fmla="*/ 2147483647 w 64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59" name="Freeform 695"/>
            <p:cNvSpPr>
              <a:spLocks/>
            </p:cNvSpPr>
            <p:nvPr/>
          </p:nvSpPr>
          <p:spPr bwMode="auto">
            <a:xfrm>
              <a:off x="3490913" y="1122363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0 w 33"/>
                <a:gd name="T7" fmla="*/ 2147483647 h 33"/>
                <a:gd name="T8" fmla="*/ 0 w 33"/>
                <a:gd name="T9" fmla="*/ 2147483647 h 33"/>
                <a:gd name="T10" fmla="*/ 0 w 33"/>
                <a:gd name="T11" fmla="*/ 2147483647 h 33"/>
                <a:gd name="T12" fmla="*/ 2147483647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0" name="Freeform 696"/>
            <p:cNvSpPr>
              <a:spLocks/>
            </p:cNvSpPr>
            <p:nvPr/>
          </p:nvSpPr>
          <p:spPr bwMode="auto">
            <a:xfrm>
              <a:off x="3541713" y="1122363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2147483647 w 33"/>
                <a:gd name="T9" fmla="*/ 2147483647 h 33"/>
                <a:gd name="T10" fmla="*/ 0 w 33"/>
                <a:gd name="T11" fmla="*/ 2147483647 h 33"/>
                <a:gd name="T12" fmla="*/ 0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1" name="Freeform 697"/>
            <p:cNvSpPr>
              <a:spLocks/>
            </p:cNvSpPr>
            <p:nvPr/>
          </p:nvSpPr>
          <p:spPr bwMode="auto">
            <a:xfrm>
              <a:off x="3541713" y="1173163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0 w 33"/>
                <a:gd name="T9" fmla="*/ 2147483647 h 33"/>
                <a:gd name="T10" fmla="*/ 0 w 33"/>
                <a:gd name="T11" fmla="*/ 2147483647 h 33"/>
                <a:gd name="T12" fmla="*/ 2147483647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2" name="Freeform 698"/>
            <p:cNvSpPr>
              <a:spLocks/>
            </p:cNvSpPr>
            <p:nvPr/>
          </p:nvSpPr>
          <p:spPr bwMode="auto">
            <a:xfrm>
              <a:off x="3490913" y="1173163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0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2147483647 w 33"/>
                <a:gd name="T9" fmla="*/ 2147483647 h 33"/>
                <a:gd name="T10" fmla="*/ 0 w 33"/>
                <a:gd name="T11" fmla="*/ 2147483647 h 33"/>
                <a:gd name="T12" fmla="*/ 0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0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3" name="Freeform 699"/>
            <p:cNvSpPr>
              <a:spLocks/>
            </p:cNvSpPr>
            <p:nvPr/>
          </p:nvSpPr>
          <p:spPr bwMode="auto">
            <a:xfrm>
              <a:off x="4762500" y="1474788"/>
              <a:ext cx="101600" cy="101600"/>
            </a:xfrm>
            <a:custGeom>
              <a:avLst/>
              <a:gdLst>
                <a:gd name="T0" fmla="*/ 2147483647 w 64"/>
                <a:gd name="T1" fmla="*/ 0 h 64"/>
                <a:gd name="T2" fmla="*/ 2147483647 w 64"/>
                <a:gd name="T3" fmla="*/ 2147483647 h 64"/>
                <a:gd name="T4" fmla="*/ 2147483647 w 64"/>
                <a:gd name="T5" fmla="*/ 2147483647 h 64"/>
                <a:gd name="T6" fmla="*/ 0 w 64"/>
                <a:gd name="T7" fmla="*/ 2147483647 h 64"/>
                <a:gd name="T8" fmla="*/ 2147483647 w 64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0"/>
                  </a:lnTo>
                  <a:lnTo>
                    <a:pt x="32" y="64"/>
                  </a:lnTo>
                  <a:lnTo>
                    <a:pt x="0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4" name="Freeform 700"/>
            <p:cNvSpPr>
              <a:spLocks/>
            </p:cNvSpPr>
            <p:nvPr/>
          </p:nvSpPr>
          <p:spPr bwMode="auto">
            <a:xfrm>
              <a:off x="4762500" y="1474788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0 h 33"/>
                <a:gd name="T4" fmla="*/ 2147483647 w 33"/>
                <a:gd name="T5" fmla="*/ 0 h 33"/>
                <a:gd name="T6" fmla="*/ 2147483647 w 33"/>
                <a:gd name="T7" fmla="*/ 2147483647 h 33"/>
                <a:gd name="T8" fmla="*/ 0 w 33"/>
                <a:gd name="T9" fmla="*/ 2147483647 h 33"/>
                <a:gd name="T10" fmla="*/ 0 w 33"/>
                <a:gd name="T11" fmla="*/ 2147483647 h 33"/>
                <a:gd name="T12" fmla="*/ 2147483647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5" name="Freeform 701"/>
            <p:cNvSpPr>
              <a:spLocks/>
            </p:cNvSpPr>
            <p:nvPr/>
          </p:nvSpPr>
          <p:spPr bwMode="auto">
            <a:xfrm>
              <a:off x="4813300" y="1474788"/>
              <a:ext cx="50800" cy="52388"/>
            </a:xfrm>
            <a:custGeom>
              <a:avLst/>
              <a:gdLst>
                <a:gd name="T0" fmla="*/ 0 w 32"/>
                <a:gd name="T1" fmla="*/ 0 h 33"/>
                <a:gd name="T2" fmla="*/ 2147483647 w 32"/>
                <a:gd name="T3" fmla="*/ 0 h 33"/>
                <a:gd name="T4" fmla="*/ 2147483647 w 32"/>
                <a:gd name="T5" fmla="*/ 2147483647 h 33"/>
                <a:gd name="T6" fmla="*/ 2147483647 w 32"/>
                <a:gd name="T7" fmla="*/ 2147483647 h 33"/>
                <a:gd name="T8" fmla="*/ 2147483647 w 32"/>
                <a:gd name="T9" fmla="*/ 2147483647 h 33"/>
                <a:gd name="T10" fmla="*/ 0 w 32"/>
                <a:gd name="T11" fmla="*/ 0 h 33"/>
                <a:gd name="T12" fmla="*/ 0 w 32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3">
                  <a:moveTo>
                    <a:pt x="0" y="0"/>
                  </a:moveTo>
                  <a:lnTo>
                    <a:pt x="1" y="0"/>
                  </a:lnTo>
                  <a:lnTo>
                    <a:pt x="32" y="30"/>
                  </a:lnTo>
                  <a:lnTo>
                    <a:pt x="32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6" name="Freeform 702"/>
            <p:cNvSpPr>
              <a:spLocks/>
            </p:cNvSpPr>
            <p:nvPr/>
          </p:nvSpPr>
          <p:spPr bwMode="auto">
            <a:xfrm>
              <a:off x="4813300" y="1522413"/>
              <a:ext cx="50800" cy="55563"/>
            </a:xfrm>
            <a:custGeom>
              <a:avLst/>
              <a:gdLst>
                <a:gd name="T0" fmla="*/ 2147483647 w 32"/>
                <a:gd name="T1" fmla="*/ 0 h 35"/>
                <a:gd name="T2" fmla="*/ 2147483647 w 32"/>
                <a:gd name="T3" fmla="*/ 0 h 35"/>
                <a:gd name="T4" fmla="*/ 2147483647 w 32"/>
                <a:gd name="T5" fmla="*/ 2147483647 h 35"/>
                <a:gd name="T6" fmla="*/ 2147483647 w 32"/>
                <a:gd name="T7" fmla="*/ 2147483647 h 35"/>
                <a:gd name="T8" fmla="*/ 0 w 32"/>
                <a:gd name="T9" fmla="*/ 2147483647 h 35"/>
                <a:gd name="T10" fmla="*/ 0 w 32"/>
                <a:gd name="T11" fmla="*/ 2147483647 h 35"/>
                <a:gd name="T12" fmla="*/ 2147483647 w 32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5">
                  <a:moveTo>
                    <a:pt x="32" y="0"/>
                  </a:moveTo>
                  <a:lnTo>
                    <a:pt x="32" y="0"/>
                  </a:lnTo>
                  <a:lnTo>
                    <a:pt x="32" y="3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7" name="Freeform 703"/>
            <p:cNvSpPr>
              <a:spLocks/>
            </p:cNvSpPr>
            <p:nvPr/>
          </p:nvSpPr>
          <p:spPr bwMode="auto">
            <a:xfrm>
              <a:off x="4762500" y="1522413"/>
              <a:ext cx="52388" cy="55563"/>
            </a:xfrm>
            <a:custGeom>
              <a:avLst/>
              <a:gdLst>
                <a:gd name="T0" fmla="*/ 0 w 33"/>
                <a:gd name="T1" fmla="*/ 0 h 35"/>
                <a:gd name="T2" fmla="*/ 2147483647 w 33"/>
                <a:gd name="T3" fmla="*/ 0 h 35"/>
                <a:gd name="T4" fmla="*/ 2147483647 w 33"/>
                <a:gd name="T5" fmla="*/ 2147483647 h 35"/>
                <a:gd name="T6" fmla="*/ 2147483647 w 33"/>
                <a:gd name="T7" fmla="*/ 2147483647 h 35"/>
                <a:gd name="T8" fmla="*/ 2147483647 w 33"/>
                <a:gd name="T9" fmla="*/ 2147483647 h 35"/>
                <a:gd name="T10" fmla="*/ 0 w 33"/>
                <a:gd name="T11" fmla="*/ 2147483647 h 35"/>
                <a:gd name="T12" fmla="*/ 0 w 33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lnTo>
                    <a:pt x="1" y="0"/>
                  </a:lnTo>
                  <a:lnTo>
                    <a:pt x="33" y="34"/>
                  </a:lnTo>
                  <a:lnTo>
                    <a:pt x="33" y="35"/>
                  </a:lnTo>
                  <a:lnTo>
                    <a:pt x="32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8" name="Freeform 704"/>
            <p:cNvSpPr>
              <a:spLocks/>
            </p:cNvSpPr>
            <p:nvPr/>
          </p:nvSpPr>
          <p:spPr bwMode="auto">
            <a:xfrm>
              <a:off x="5160963" y="1481138"/>
              <a:ext cx="101600" cy="103188"/>
            </a:xfrm>
            <a:custGeom>
              <a:avLst/>
              <a:gdLst>
                <a:gd name="T0" fmla="*/ 2147483647 w 64"/>
                <a:gd name="T1" fmla="*/ 0 h 65"/>
                <a:gd name="T2" fmla="*/ 2147483647 w 64"/>
                <a:gd name="T3" fmla="*/ 2147483647 h 65"/>
                <a:gd name="T4" fmla="*/ 2147483647 w 64"/>
                <a:gd name="T5" fmla="*/ 2147483647 h 65"/>
                <a:gd name="T6" fmla="*/ 0 w 64"/>
                <a:gd name="T7" fmla="*/ 2147483647 h 65"/>
                <a:gd name="T8" fmla="*/ 2147483647 w 64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33"/>
                  </a:lnTo>
                  <a:lnTo>
                    <a:pt x="32" y="65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69" name="Freeform 705"/>
            <p:cNvSpPr>
              <a:spLocks/>
            </p:cNvSpPr>
            <p:nvPr/>
          </p:nvSpPr>
          <p:spPr bwMode="auto">
            <a:xfrm>
              <a:off x="5160963" y="1481138"/>
              <a:ext cx="52388" cy="53975"/>
            </a:xfrm>
            <a:custGeom>
              <a:avLst/>
              <a:gdLst>
                <a:gd name="T0" fmla="*/ 2147483647 w 33"/>
                <a:gd name="T1" fmla="*/ 0 h 34"/>
                <a:gd name="T2" fmla="*/ 2147483647 w 33"/>
                <a:gd name="T3" fmla="*/ 0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0 w 33"/>
                <a:gd name="T9" fmla="*/ 2147483647 h 34"/>
                <a:gd name="T10" fmla="*/ 0 w 33"/>
                <a:gd name="T11" fmla="*/ 2147483647 h 34"/>
                <a:gd name="T12" fmla="*/ 2147483647 w 3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4">
                  <a:moveTo>
                    <a:pt x="32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0" name="Freeform 706"/>
            <p:cNvSpPr>
              <a:spLocks/>
            </p:cNvSpPr>
            <p:nvPr/>
          </p:nvSpPr>
          <p:spPr bwMode="auto">
            <a:xfrm>
              <a:off x="5211763" y="1481138"/>
              <a:ext cx="52388" cy="53975"/>
            </a:xfrm>
            <a:custGeom>
              <a:avLst/>
              <a:gdLst>
                <a:gd name="T0" fmla="*/ 0 w 33"/>
                <a:gd name="T1" fmla="*/ 0 h 34"/>
                <a:gd name="T2" fmla="*/ 2147483647 w 33"/>
                <a:gd name="T3" fmla="*/ 0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2147483647 h 34"/>
                <a:gd name="T10" fmla="*/ 0 w 33"/>
                <a:gd name="T11" fmla="*/ 2147483647 h 34"/>
                <a:gd name="T12" fmla="*/ 0 w 3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1" name="Freeform 707"/>
            <p:cNvSpPr>
              <a:spLocks/>
            </p:cNvSpPr>
            <p:nvPr/>
          </p:nvSpPr>
          <p:spPr bwMode="auto">
            <a:xfrm>
              <a:off x="5211763" y="1533526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0 w 33"/>
                <a:gd name="T9" fmla="*/ 2147483647 h 33"/>
                <a:gd name="T10" fmla="*/ 0 w 33"/>
                <a:gd name="T11" fmla="*/ 2147483647 h 33"/>
                <a:gd name="T12" fmla="*/ 2147483647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2" name="Freeform 708"/>
            <p:cNvSpPr>
              <a:spLocks/>
            </p:cNvSpPr>
            <p:nvPr/>
          </p:nvSpPr>
          <p:spPr bwMode="auto">
            <a:xfrm>
              <a:off x="5160963" y="1533526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2147483647 w 33"/>
                <a:gd name="T9" fmla="*/ 2147483647 h 33"/>
                <a:gd name="T10" fmla="*/ 0 w 33"/>
                <a:gd name="T11" fmla="*/ 2147483647 h 33"/>
                <a:gd name="T12" fmla="*/ 0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3" name="Freeform 709"/>
            <p:cNvSpPr>
              <a:spLocks/>
            </p:cNvSpPr>
            <p:nvPr/>
          </p:nvSpPr>
          <p:spPr bwMode="auto">
            <a:xfrm>
              <a:off x="4514850" y="1568451"/>
              <a:ext cx="100013" cy="101600"/>
            </a:xfrm>
            <a:custGeom>
              <a:avLst/>
              <a:gdLst>
                <a:gd name="T0" fmla="*/ 2147483647 w 63"/>
                <a:gd name="T1" fmla="*/ 0 h 64"/>
                <a:gd name="T2" fmla="*/ 2147483647 w 63"/>
                <a:gd name="T3" fmla="*/ 2147483647 h 64"/>
                <a:gd name="T4" fmla="*/ 2147483647 w 63"/>
                <a:gd name="T5" fmla="*/ 2147483647 h 64"/>
                <a:gd name="T6" fmla="*/ 0 w 63"/>
                <a:gd name="T7" fmla="*/ 2147483647 h 64"/>
                <a:gd name="T8" fmla="*/ 2147483647 w 63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lnTo>
                    <a:pt x="63" y="33"/>
                  </a:lnTo>
                  <a:lnTo>
                    <a:pt x="32" y="64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4" name="Freeform 710"/>
            <p:cNvSpPr>
              <a:spLocks/>
            </p:cNvSpPr>
            <p:nvPr/>
          </p:nvSpPr>
          <p:spPr bwMode="auto">
            <a:xfrm>
              <a:off x="4514850" y="1568451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0 w 33"/>
                <a:gd name="T9" fmla="*/ 2147483647 h 33"/>
                <a:gd name="T10" fmla="*/ 0 w 33"/>
                <a:gd name="T11" fmla="*/ 2147483647 h 33"/>
                <a:gd name="T12" fmla="*/ 2147483647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5" name="Freeform 711"/>
            <p:cNvSpPr>
              <a:spLocks/>
            </p:cNvSpPr>
            <p:nvPr/>
          </p:nvSpPr>
          <p:spPr bwMode="auto">
            <a:xfrm>
              <a:off x="4565650" y="1568451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2147483647 w 33"/>
                <a:gd name="T9" fmla="*/ 2147483647 h 33"/>
                <a:gd name="T10" fmla="*/ 0 w 33"/>
                <a:gd name="T11" fmla="*/ 2147483647 h 33"/>
                <a:gd name="T12" fmla="*/ 0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6" name="Freeform 712"/>
            <p:cNvSpPr>
              <a:spLocks/>
            </p:cNvSpPr>
            <p:nvPr/>
          </p:nvSpPr>
          <p:spPr bwMode="auto">
            <a:xfrm>
              <a:off x="4565650" y="1620838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0 h 33"/>
                <a:gd name="T4" fmla="*/ 2147483647 w 33"/>
                <a:gd name="T5" fmla="*/ 0 h 33"/>
                <a:gd name="T6" fmla="*/ 2147483647 w 33"/>
                <a:gd name="T7" fmla="*/ 2147483647 h 33"/>
                <a:gd name="T8" fmla="*/ 0 w 33"/>
                <a:gd name="T9" fmla="*/ 2147483647 h 33"/>
                <a:gd name="T10" fmla="*/ 0 w 33"/>
                <a:gd name="T11" fmla="*/ 2147483647 h 33"/>
                <a:gd name="T12" fmla="*/ 2147483647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31" y="0"/>
                  </a:moveTo>
                  <a:lnTo>
                    <a:pt x="33" y="0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7" name="Freeform 713"/>
            <p:cNvSpPr>
              <a:spLocks/>
            </p:cNvSpPr>
            <p:nvPr/>
          </p:nvSpPr>
          <p:spPr bwMode="auto">
            <a:xfrm>
              <a:off x="4514850" y="1620838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2147483647 w 33"/>
                <a:gd name="T3" fmla="*/ 0 h 33"/>
                <a:gd name="T4" fmla="*/ 2147483647 w 33"/>
                <a:gd name="T5" fmla="*/ 2147483647 h 33"/>
                <a:gd name="T6" fmla="*/ 2147483647 w 33"/>
                <a:gd name="T7" fmla="*/ 2147483647 h 33"/>
                <a:gd name="T8" fmla="*/ 2147483647 w 33"/>
                <a:gd name="T9" fmla="*/ 2147483647 h 33"/>
                <a:gd name="T10" fmla="*/ 0 w 33"/>
                <a:gd name="T11" fmla="*/ 0 h 33"/>
                <a:gd name="T12" fmla="*/ 0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8" name="Freeform 714"/>
            <p:cNvSpPr>
              <a:spLocks/>
            </p:cNvSpPr>
            <p:nvPr/>
          </p:nvSpPr>
          <p:spPr bwMode="auto">
            <a:xfrm>
              <a:off x="4135438" y="1673226"/>
              <a:ext cx="101600" cy="100013"/>
            </a:xfrm>
            <a:custGeom>
              <a:avLst/>
              <a:gdLst>
                <a:gd name="T0" fmla="*/ 2147483647 w 64"/>
                <a:gd name="T1" fmla="*/ 0 h 63"/>
                <a:gd name="T2" fmla="*/ 2147483647 w 64"/>
                <a:gd name="T3" fmla="*/ 2147483647 h 63"/>
                <a:gd name="T4" fmla="*/ 2147483647 w 64"/>
                <a:gd name="T5" fmla="*/ 2147483647 h 63"/>
                <a:gd name="T6" fmla="*/ 0 w 64"/>
                <a:gd name="T7" fmla="*/ 2147483647 h 63"/>
                <a:gd name="T8" fmla="*/ 2147483647 w 6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79" name="Freeform 715"/>
            <p:cNvSpPr>
              <a:spLocks/>
            </p:cNvSpPr>
            <p:nvPr/>
          </p:nvSpPr>
          <p:spPr bwMode="auto">
            <a:xfrm>
              <a:off x="4135438" y="1673226"/>
              <a:ext cx="53975" cy="50800"/>
            </a:xfrm>
            <a:custGeom>
              <a:avLst/>
              <a:gdLst>
                <a:gd name="T0" fmla="*/ 2147483647 w 34"/>
                <a:gd name="T1" fmla="*/ 0 h 32"/>
                <a:gd name="T2" fmla="*/ 2147483647 w 34"/>
                <a:gd name="T3" fmla="*/ 0 h 32"/>
                <a:gd name="T4" fmla="*/ 2147483647 w 34"/>
                <a:gd name="T5" fmla="*/ 2147483647 h 32"/>
                <a:gd name="T6" fmla="*/ 2147483647 w 34"/>
                <a:gd name="T7" fmla="*/ 2147483647 h 32"/>
                <a:gd name="T8" fmla="*/ 0 w 34"/>
                <a:gd name="T9" fmla="*/ 2147483647 h 32"/>
                <a:gd name="T10" fmla="*/ 0 w 34"/>
                <a:gd name="T11" fmla="*/ 2147483647 h 32"/>
                <a:gd name="T12" fmla="*/ 2147483647 w 34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2">
                  <a:moveTo>
                    <a:pt x="32" y="0"/>
                  </a:moveTo>
                  <a:lnTo>
                    <a:pt x="34" y="0"/>
                  </a:lnTo>
                  <a:lnTo>
                    <a:pt x="34" y="1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0" name="Freeform 716"/>
            <p:cNvSpPr>
              <a:spLocks/>
            </p:cNvSpPr>
            <p:nvPr/>
          </p:nvSpPr>
          <p:spPr bwMode="auto">
            <a:xfrm>
              <a:off x="4186238" y="1673226"/>
              <a:ext cx="52388" cy="50800"/>
            </a:xfrm>
            <a:custGeom>
              <a:avLst/>
              <a:gdLst>
                <a:gd name="T0" fmla="*/ 0 w 33"/>
                <a:gd name="T1" fmla="*/ 0 h 32"/>
                <a:gd name="T2" fmla="*/ 2147483647 w 33"/>
                <a:gd name="T3" fmla="*/ 0 h 32"/>
                <a:gd name="T4" fmla="*/ 2147483647 w 33"/>
                <a:gd name="T5" fmla="*/ 2147483647 h 32"/>
                <a:gd name="T6" fmla="*/ 2147483647 w 33"/>
                <a:gd name="T7" fmla="*/ 2147483647 h 32"/>
                <a:gd name="T8" fmla="*/ 2147483647 w 33"/>
                <a:gd name="T9" fmla="*/ 2147483647 h 32"/>
                <a:gd name="T10" fmla="*/ 0 w 33"/>
                <a:gd name="T11" fmla="*/ 2147483647 h 32"/>
                <a:gd name="T12" fmla="*/ 0 w 33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2">
                  <a:moveTo>
                    <a:pt x="0" y="0"/>
                  </a:moveTo>
                  <a:lnTo>
                    <a:pt x="2" y="0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1" name="Freeform 717"/>
            <p:cNvSpPr>
              <a:spLocks/>
            </p:cNvSpPr>
            <p:nvPr/>
          </p:nvSpPr>
          <p:spPr bwMode="auto">
            <a:xfrm>
              <a:off x="4186238" y="1724026"/>
              <a:ext cx="52388" cy="52388"/>
            </a:xfrm>
            <a:custGeom>
              <a:avLst/>
              <a:gdLst>
                <a:gd name="T0" fmla="*/ 2147483647 w 33"/>
                <a:gd name="T1" fmla="*/ 0 h 33"/>
                <a:gd name="T2" fmla="*/ 2147483647 w 33"/>
                <a:gd name="T3" fmla="*/ 0 h 33"/>
                <a:gd name="T4" fmla="*/ 2147483647 w 33"/>
                <a:gd name="T5" fmla="*/ 0 h 33"/>
                <a:gd name="T6" fmla="*/ 2147483647 w 33"/>
                <a:gd name="T7" fmla="*/ 2147483647 h 33"/>
                <a:gd name="T8" fmla="*/ 0 w 33"/>
                <a:gd name="T9" fmla="*/ 2147483647 h 33"/>
                <a:gd name="T10" fmla="*/ 0 w 33"/>
                <a:gd name="T11" fmla="*/ 2147483647 h 33"/>
                <a:gd name="T12" fmla="*/ 2147483647 w 3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2" name="Freeform 718"/>
            <p:cNvSpPr>
              <a:spLocks/>
            </p:cNvSpPr>
            <p:nvPr/>
          </p:nvSpPr>
          <p:spPr bwMode="auto">
            <a:xfrm>
              <a:off x="4135438" y="1724026"/>
              <a:ext cx="53975" cy="52388"/>
            </a:xfrm>
            <a:custGeom>
              <a:avLst/>
              <a:gdLst>
                <a:gd name="T0" fmla="*/ 0 w 34"/>
                <a:gd name="T1" fmla="*/ 0 h 33"/>
                <a:gd name="T2" fmla="*/ 2147483647 w 34"/>
                <a:gd name="T3" fmla="*/ 0 h 33"/>
                <a:gd name="T4" fmla="*/ 2147483647 w 34"/>
                <a:gd name="T5" fmla="*/ 2147483647 h 33"/>
                <a:gd name="T6" fmla="*/ 2147483647 w 34"/>
                <a:gd name="T7" fmla="*/ 2147483647 h 33"/>
                <a:gd name="T8" fmla="*/ 2147483647 w 34"/>
                <a:gd name="T9" fmla="*/ 2147483647 h 33"/>
                <a:gd name="T10" fmla="*/ 0 w 34"/>
                <a:gd name="T11" fmla="*/ 0 h 33"/>
                <a:gd name="T12" fmla="*/ 0 w 34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3" name="Freeform 719"/>
            <p:cNvSpPr>
              <a:spLocks/>
            </p:cNvSpPr>
            <p:nvPr/>
          </p:nvSpPr>
          <p:spPr bwMode="auto">
            <a:xfrm>
              <a:off x="4249738" y="2043113"/>
              <a:ext cx="101600" cy="80963"/>
            </a:xfrm>
            <a:custGeom>
              <a:avLst/>
              <a:gdLst>
                <a:gd name="T0" fmla="*/ 2147483647 w 64"/>
                <a:gd name="T1" fmla="*/ 0 h 51"/>
                <a:gd name="T2" fmla="*/ 2147483647 w 64"/>
                <a:gd name="T3" fmla="*/ 2147483647 h 51"/>
                <a:gd name="T4" fmla="*/ 0 w 64"/>
                <a:gd name="T5" fmla="*/ 2147483647 h 51"/>
                <a:gd name="T6" fmla="*/ 2147483647 w 6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51">
                  <a:moveTo>
                    <a:pt x="31" y="0"/>
                  </a:moveTo>
                  <a:lnTo>
                    <a:pt x="64" y="51"/>
                  </a:lnTo>
                  <a:lnTo>
                    <a:pt x="0" y="5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4" name="Freeform 720"/>
            <p:cNvSpPr>
              <a:spLocks/>
            </p:cNvSpPr>
            <p:nvPr/>
          </p:nvSpPr>
          <p:spPr bwMode="auto">
            <a:xfrm>
              <a:off x="4249738" y="2043113"/>
              <a:ext cx="52388" cy="82550"/>
            </a:xfrm>
            <a:custGeom>
              <a:avLst/>
              <a:gdLst>
                <a:gd name="T0" fmla="*/ 2147483647 w 33"/>
                <a:gd name="T1" fmla="*/ 0 h 52"/>
                <a:gd name="T2" fmla="*/ 2147483647 w 33"/>
                <a:gd name="T3" fmla="*/ 0 h 52"/>
                <a:gd name="T4" fmla="*/ 2147483647 w 33"/>
                <a:gd name="T5" fmla="*/ 2147483647 h 52"/>
                <a:gd name="T6" fmla="*/ 2147483647 w 33"/>
                <a:gd name="T7" fmla="*/ 2147483647 h 52"/>
                <a:gd name="T8" fmla="*/ 0 w 33"/>
                <a:gd name="T9" fmla="*/ 2147483647 h 52"/>
                <a:gd name="T10" fmla="*/ 0 w 33"/>
                <a:gd name="T11" fmla="*/ 2147483647 h 52"/>
                <a:gd name="T12" fmla="*/ 2147483647 w 33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2">
                  <a:moveTo>
                    <a:pt x="31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5" name="Freeform 721"/>
            <p:cNvSpPr>
              <a:spLocks/>
            </p:cNvSpPr>
            <p:nvPr/>
          </p:nvSpPr>
          <p:spPr bwMode="auto">
            <a:xfrm>
              <a:off x="4298950" y="2043113"/>
              <a:ext cx="53975" cy="82550"/>
            </a:xfrm>
            <a:custGeom>
              <a:avLst/>
              <a:gdLst>
                <a:gd name="T0" fmla="*/ 0 w 34"/>
                <a:gd name="T1" fmla="*/ 0 h 52"/>
                <a:gd name="T2" fmla="*/ 2147483647 w 34"/>
                <a:gd name="T3" fmla="*/ 0 h 52"/>
                <a:gd name="T4" fmla="*/ 2147483647 w 34"/>
                <a:gd name="T5" fmla="*/ 2147483647 h 52"/>
                <a:gd name="T6" fmla="*/ 2147483647 w 34"/>
                <a:gd name="T7" fmla="*/ 2147483647 h 52"/>
                <a:gd name="T8" fmla="*/ 2147483647 w 34"/>
                <a:gd name="T9" fmla="*/ 2147483647 h 52"/>
                <a:gd name="T10" fmla="*/ 0 w 34"/>
                <a:gd name="T11" fmla="*/ 2147483647 h 52"/>
                <a:gd name="T12" fmla="*/ 0 w 34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52">
                  <a:moveTo>
                    <a:pt x="0" y="0"/>
                  </a:moveTo>
                  <a:lnTo>
                    <a:pt x="2" y="0"/>
                  </a:lnTo>
                  <a:lnTo>
                    <a:pt x="34" y="51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6" name="Line 722"/>
            <p:cNvSpPr>
              <a:spLocks noChangeShapeType="1"/>
            </p:cNvSpPr>
            <p:nvPr/>
          </p:nvSpPr>
          <p:spPr bwMode="auto">
            <a:xfrm>
              <a:off x="4249738" y="2125663"/>
              <a:ext cx="1031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7" name="Freeform 723"/>
            <p:cNvSpPr>
              <a:spLocks/>
            </p:cNvSpPr>
            <p:nvPr/>
          </p:nvSpPr>
          <p:spPr bwMode="auto">
            <a:xfrm>
              <a:off x="4862513" y="1676401"/>
              <a:ext cx="101600" cy="82550"/>
            </a:xfrm>
            <a:custGeom>
              <a:avLst/>
              <a:gdLst>
                <a:gd name="T0" fmla="*/ 2147483647 w 64"/>
                <a:gd name="T1" fmla="*/ 0 h 52"/>
                <a:gd name="T2" fmla="*/ 2147483647 w 64"/>
                <a:gd name="T3" fmla="*/ 2147483647 h 52"/>
                <a:gd name="T4" fmla="*/ 0 w 64"/>
                <a:gd name="T5" fmla="*/ 2147483647 h 52"/>
                <a:gd name="T6" fmla="*/ 2147483647 w 64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52">
                  <a:moveTo>
                    <a:pt x="32" y="0"/>
                  </a:moveTo>
                  <a:lnTo>
                    <a:pt x="64" y="52"/>
                  </a:lnTo>
                  <a:lnTo>
                    <a:pt x="0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8" name="Freeform 724"/>
            <p:cNvSpPr>
              <a:spLocks/>
            </p:cNvSpPr>
            <p:nvPr/>
          </p:nvSpPr>
          <p:spPr bwMode="auto">
            <a:xfrm>
              <a:off x="4862513" y="1676401"/>
              <a:ext cx="52388" cy="85725"/>
            </a:xfrm>
            <a:custGeom>
              <a:avLst/>
              <a:gdLst>
                <a:gd name="T0" fmla="*/ 2147483647 w 33"/>
                <a:gd name="T1" fmla="*/ 0 h 54"/>
                <a:gd name="T2" fmla="*/ 2147483647 w 33"/>
                <a:gd name="T3" fmla="*/ 0 h 54"/>
                <a:gd name="T4" fmla="*/ 2147483647 w 33"/>
                <a:gd name="T5" fmla="*/ 2147483647 h 54"/>
                <a:gd name="T6" fmla="*/ 2147483647 w 33"/>
                <a:gd name="T7" fmla="*/ 2147483647 h 54"/>
                <a:gd name="T8" fmla="*/ 0 w 33"/>
                <a:gd name="T9" fmla="*/ 2147483647 h 54"/>
                <a:gd name="T10" fmla="*/ 0 w 33"/>
                <a:gd name="T11" fmla="*/ 2147483647 h 54"/>
                <a:gd name="T12" fmla="*/ 2147483647 w 33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4">
                  <a:moveTo>
                    <a:pt x="32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9" name="Freeform 725"/>
            <p:cNvSpPr>
              <a:spLocks/>
            </p:cNvSpPr>
            <p:nvPr/>
          </p:nvSpPr>
          <p:spPr bwMode="auto">
            <a:xfrm>
              <a:off x="4913313" y="1676401"/>
              <a:ext cx="52388" cy="85725"/>
            </a:xfrm>
            <a:custGeom>
              <a:avLst/>
              <a:gdLst>
                <a:gd name="T0" fmla="*/ 0 w 33"/>
                <a:gd name="T1" fmla="*/ 0 h 54"/>
                <a:gd name="T2" fmla="*/ 2147483647 w 33"/>
                <a:gd name="T3" fmla="*/ 0 h 54"/>
                <a:gd name="T4" fmla="*/ 2147483647 w 33"/>
                <a:gd name="T5" fmla="*/ 2147483647 h 54"/>
                <a:gd name="T6" fmla="*/ 2147483647 w 33"/>
                <a:gd name="T7" fmla="*/ 2147483647 h 54"/>
                <a:gd name="T8" fmla="*/ 2147483647 w 33"/>
                <a:gd name="T9" fmla="*/ 2147483647 h 54"/>
                <a:gd name="T10" fmla="*/ 0 w 33"/>
                <a:gd name="T11" fmla="*/ 2147483647 h 54"/>
                <a:gd name="T12" fmla="*/ 0 w 33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4">
                  <a:moveTo>
                    <a:pt x="0" y="0"/>
                  </a:moveTo>
                  <a:lnTo>
                    <a:pt x="1" y="0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2" y="5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0" name="Line 726"/>
            <p:cNvSpPr>
              <a:spLocks noChangeShapeType="1"/>
            </p:cNvSpPr>
            <p:nvPr/>
          </p:nvSpPr>
          <p:spPr bwMode="auto">
            <a:xfrm>
              <a:off x="4862513" y="1760538"/>
              <a:ext cx="1031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1" name="Line 727"/>
            <p:cNvSpPr>
              <a:spLocks noChangeShapeType="1"/>
            </p:cNvSpPr>
            <p:nvPr/>
          </p:nvSpPr>
          <p:spPr bwMode="auto">
            <a:xfrm>
              <a:off x="4135438" y="1912938"/>
              <a:ext cx="1031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2" name="Line 728"/>
            <p:cNvSpPr>
              <a:spLocks noChangeShapeType="1"/>
            </p:cNvSpPr>
            <p:nvPr/>
          </p:nvSpPr>
          <p:spPr bwMode="auto">
            <a:xfrm>
              <a:off x="4437063" y="1339851"/>
              <a:ext cx="1047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3" name="Line 729"/>
            <p:cNvSpPr>
              <a:spLocks noChangeShapeType="1"/>
            </p:cNvSpPr>
            <p:nvPr/>
          </p:nvSpPr>
          <p:spPr bwMode="auto">
            <a:xfrm>
              <a:off x="4884738" y="1544638"/>
              <a:ext cx="1031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4" name="Freeform 730"/>
            <p:cNvSpPr>
              <a:spLocks/>
            </p:cNvSpPr>
            <p:nvPr/>
          </p:nvSpPr>
          <p:spPr bwMode="auto">
            <a:xfrm>
              <a:off x="5200650" y="1616076"/>
              <a:ext cx="85725" cy="82550"/>
            </a:xfrm>
            <a:custGeom>
              <a:avLst/>
              <a:gdLst>
                <a:gd name="T0" fmla="*/ 2147483647 w 54"/>
                <a:gd name="T1" fmla="*/ 0 h 52"/>
                <a:gd name="T2" fmla="*/ 2147483647 w 54"/>
                <a:gd name="T3" fmla="*/ 2147483647 h 52"/>
                <a:gd name="T4" fmla="*/ 2147483647 w 54"/>
                <a:gd name="T5" fmla="*/ 2147483647 h 52"/>
                <a:gd name="T6" fmla="*/ 2147483647 w 54"/>
                <a:gd name="T7" fmla="*/ 2147483647 h 52"/>
                <a:gd name="T8" fmla="*/ 2147483647 w 54"/>
                <a:gd name="T9" fmla="*/ 2147483647 h 52"/>
                <a:gd name="T10" fmla="*/ 2147483647 w 54"/>
                <a:gd name="T11" fmla="*/ 2147483647 h 52"/>
                <a:gd name="T12" fmla="*/ 2147483647 w 54"/>
                <a:gd name="T13" fmla="*/ 2147483647 h 52"/>
                <a:gd name="T14" fmla="*/ 2147483647 w 54"/>
                <a:gd name="T15" fmla="*/ 2147483647 h 52"/>
                <a:gd name="T16" fmla="*/ 2147483647 w 54"/>
                <a:gd name="T17" fmla="*/ 2147483647 h 52"/>
                <a:gd name="T18" fmla="*/ 2147483647 w 54"/>
                <a:gd name="T19" fmla="*/ 2147483647 h 52"/>
                <a:gd name="T20" fmla="*/ 2147483647 w 54"/>
                <a:gd name="T21" fmla="*/ 2147483647 h 52"/>
                <a:gd name="T22" fmla="*/ 2147483647 w 54"/>
                <a:gd name="T23" fmla="*/ 2147483647 h 52"/>
                <a:gd name="T24" fmla="*/ 2147483647 w 54"/>
                <a:gd name="T25" fmla="*/ 2147483647 h 52"/>
                <a:gd name="T26" fmla="*/ 2147483647 w 54"/>
                <a:gd name="T27" fmla="*/ 2147483647 h 52"/>
                <a:gd name="T28" fmla="*/ 2147483647 w 54"/>
                <a:gd name="T29" fmla="*/ 2147483647 h 52"/>
                <a:gd name="T30" fmla="*/ 2147483647 w 54"/>
                <a:gd name="T31" fmla="*/ 2147483647 h 52"/>
                <a:gd name="T32" fmla="*/ 2147483647 w 54"/>
                <a:gd name="T33" fmla="*/ 2147483647 h 52"/>
                <a:gd name="T34" fmla="*/ 2147483647 w 54"/>
                <a:gd name="T35" fmla="*/ 2147483647 h 52"/>
                <a:gd name="T36" fmla="*/ 2147483647 w 54"/>
                <a:gd name="T37" fmla="*/ 2147483647 h 52"/>
                <a:gd name="T38" fmla="*/ 2147483647 w 54"/>
                <a:gd name="T39" fmla="*/ 2147483647 h 52"/>
                <a:gd name="T40" fmla="*/ 2147483647 w 54"/>
                <a:gd name="T41" fmla="*/ 2147483647 h 52"/>
                <a:gd name="T42" fmla="*/ 2147483647 w 54"/>
                <a:gd name="T43" fmla="*/ 2147483647 h 52"/>
                <a:gd name="T44" fmla="*/ 2147483647 w 54"/>
                <a:gd name="T45" fmla="*/ 2147483647 h 52"/>
                <a:gd name="T46" fmla="*/ 2147483647 w 54"/>
                <a:gd name="T47" fmla="*/ 2147483647 h 52"/>
                <a:gd name="T48" fmla="*/ 2147483647 w 54"/>
                <a:gd name="T49" fmla="*/ 2147483647 h 52"/>
                <a:gd name="T50" fmla="*/ 2147483647 w 54"/>
                <a:gd name="T51" fmla="*/ 2147483647 h 52"/>
                <a:gd name="T52" fmla="*/ 2147483647 w 54"/>
                <a:gd name="T53" fmla="*/ 2147483647 h 52"/>
                <a:gd name="T54" fmla="*/ 2147483647 w 54"/>
                <a:gd name="T55" fmla="*/ 2147483647 h 52"/>
                <a:gd name="T56" fmla="*/ 2147483647 w 54"/>
                <a:gd name="T57" fmla="*/ 2147483647 h 52"/>
                <a:gd name="T58" fmla="*/ 2147483647 w 54"/>
                <a:gd name="T59" fmla="*/ 2147483647 h 52"/>
                <a:gd name="T60" fmla="*/ 2147483647 w 54"/>
                <a:gd name="T61" fmla="*/ 2147483647 h 52"/>
                <a:gd name="T62" fmla="*/ 2147483647 w 54"/>
                <a:gd name="T63" fmla="*/ 2147483647 h 52"/>
                <a:gd name="T64" fmla="*/ 2147483647 w 54"/>
                <a:gd name="T65" fmla="*/ 2147483647 h 52"/>
                <a:gd name="T66" fmla="*/ 0 w 54"/>
                <a:gd name="T67" fmla="*/ 2147483647 h 52"/>
                <a:gd name="T68" fmla="*/ 2147483647 w 54"/>
                <a:gd name="T69" fmla="*/ 2147483647 h 52"/>
                <a:gd name="T70" fmla="*/ 2147483647 w 54"/>
                <a:gd name="T71" fmla="*/ 2147483647 h 52"/>
                <a:gd name="T72" fmla="*/ 2147483647 w 54"/>
                <a:gd name="T73" fmla="*/ 2147483647 h 52"/>
                <a:gd name="T74" fmla="*/ 2147483647 w 54"/>
                <a:gd name="T75" fmla="*/ 2147483647 h 52"/>
                <a:gd name="T76" fmla="*/ 2147483647 w 54"/>
                <a:gd name="T77" fmla="*/ 2147483647 h 52"/>
                <a:gd name="T78" fmla="*/ 2147483647 w 54"/>
                <a:gd name="T79" fmla="*/ 2147483647 h 52"/>
                <a:gd name="T80" fmla="*/ 2147483647 w 54"/>
                <a:gd name="T81" fmla="*/ 2147483647 h 52"/>
                <a:gd name="T82" fmla="*/ 2147483647 w 54"/>
                <a:gd name="T83" fmla="*/ 2147483647 h 52"/>
                <a:gd name="T84" fmla="*/ 2147483647 w 54"/>
                <a:gd name="T85" fmla="*/ 2147483647 h 52"/>
                <a:gd name="T86" fmla="*/ 2147483647 w 54"/>
                <a:gd name="T87" fmla="*/ 0 h 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4" h="52">
                  <a:moveTo>
                    <a:pt x="25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8" y="10"/>
                  </a:lnTo>
                  <a:lnTo>
                    <a:pt x="49" y="12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52" y="18"/>
                  </a:lnTo>
                  <a:lnTo>
                    <a:pt x="53" y="21"/>
                  </a:lnTo>
                  <a:lnTo>
                    <a:pt x="53" y="22"/>
                  </a:lnTo>
                  <a:lnTo>
                    <a:pt x="54" y="25"/>
                  </a:lnTo>
                  <a:lnTo>
                    <a:pt x="54" y="26"/>
                  </a:lnTo>
                  <a:lnTo>
                    <a:pt x="53" y="28"/>
                  </a:lnTo>
                  <a:lnTo>
                    <a:pt x="53" y="32"/>
                  </a:lnTo>
                  <a:lnTo>
                    <a:pt x="52" y="34"/>
                  </a:lnTo>
                  <a:lnTo>
                    <a:pt x="52" y="35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8" y="41"/>
                  </a:lnTo>
                  <a:lnTo>
                    <a:pt x="46" y="43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40" y="49"/>
                  </a:lnTo>
                  <a:lnTo>
                    <a:pt x="39" y="50"/>
                  </a:lnTo>
                  <a:lnTo>
                    <a:pt x="38" y="50"/>
                  </a:lnTo>
                  <a:lnTo>
                    <a:pt x="36" y="51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4" y="52"/>
                  </a:lnTo>
                  <a:lnTo>
                    <a:pt x="21" y="51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5" y="50"/>
                  </a:lnTo>
                  <a:lnTo>
                    <a:pt x="14" y="49"/>
                  </a:lnTo>
                  <a:lnTo>
                    <a:pt x="12" y="48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6" y="41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7" y="8"/>
                  </a:lnTo>
                  <a:lnTo>
                    <a:pt x="8" y="7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5" name="Line 731"/>
            <p:cNvSpPr>
              <a:spLocks noChangeShapeType="1"/>
            </p:cNvSpPr>
            <p:nvPr/>
          </p:nvSpPr>
          <p:spPr bwMode="auto">
            <a:xfrm>
              <a:off x="5284788" y="165735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6" name="Line 732"/>
            <p:cNvSpPr>
              <a:spLocks noChangeShapeType="1"/>
            </p:cNvSpPr>
            <p:nvPr/>
          </p:nvSpPr>
          <p:spPr bwMode="auto">
            <a:xfrm>
              <a:off x="5284788" y="1657351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7" name="Line 733"/>
            <p:cNvSpPr>
              <a:spLocks noChangeShapeType="1"/>
            </p:cNvSpPr>
            <p:nvPr/>
          </p:nvSpPr>
          <p:spPr bwMode="auto">
            <a:xfrm flipH="1">
              <a:off x="5283200" y="1660526"/>
              <a:ext cx="1588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8" name="Line 734"/>
            <p:cNvSpPr>
              <a:spLocks noChangeShapeType="1"/>
            </p:cNvSpPr>
            <p:nvPr/>
          </p:nvSpPr>
          <p:spPr bwMode="auto">
            <a:xfrm>
              <a:off x="5283200" y="1666876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99" name="Line 735"/>
            <p:cNvSpPr>
              <a:spLocks noChangeShapeType="1"/>
            </p:cNvSpPr>
            <p:nvPr/>
          </p:nvSpPr>
          <p:spPr bwMode="auto">
            <a:xfrm>
              <a:off x="5283200" y="167005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0" name="Line 736"/>
            <p:cNvSpPr>
              <a:spLocks noChangeShapeType="1"/>
            </p:cNvSpPr>
            <p:nvPr/>
          </p:nvSpPr>
          <p:spPr bwMode="auto">
            <a:xfrm flipH="1">
              <a:off x="5281613" y="1670051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1" name="Line 737"/>
            <p:cNvSpPr>
              <a:spLocks noChangeShapeType="1"/>
            </p:cNvSpPr>
            <p:nvPr/>
          </p:nvSpPr>
          <p:spPr bwMode="auto">
            <a:xfrm>
              <a:off x="5281613" y="16716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2" name="Line 738"/>
            <p:cNvSpPr>
              <a:spLocks noChangeShapeType="1"/>
            </p:cNvSpPr>
            <p:nvPr/>
          </p:nvSpPr>
          <p:spPr bwMode="auto">
            <a:xfrm flipH="1">
              <a:off x="5278438" y="1673226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3" name="Line 739"/>
            <p:cNvSpPr>
              <a:spLocks noChangeShapeType="1"/>
            </p:cNvSpPr>
            <p:nvPr/>
          </p:nvSpPr>
          <p:spPr bwMode="auto">
            <a:xfrm flipH="1">
              <a:off x="5275263" y="1676401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4" name="Line 740"/>
            <p:cNvSpPr>
              <a:spLocks noChangeShapeType="1"/>
            </p:cNvSpPr>
            <p:nvPr/>
          </p:nvSpPr>
          <p:spPr bwMode="auto">
            <a:xfrm flipH="1">
              <a:off x="5273675" y="16811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5" name="Line 741"/>
            <p:cNvSpPr>
              <a:spLocks noChangeShapeType="1"/>
            </p:cNvSpPr>
            <p:nvPr/>
          </p:nvSpPr>
          <p:spPr bwMode="auto">
            <a:xfrm flipH="1">
              <a:off x="5272088" y="16843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6" name="Line 742"/>
            <p:cNvSpPr>
              <a:spLocks noChangeShapeType="1"/>
            </p:cNvSpPr>
            <p:nvPr/>
          </p:nvSpPr>
          <p:spPr bwMode="auto">
            <a:xfrm>
              <a:off x="5272088" y="1685926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7" name="Line 743"/>
            <p:cNvSpPr>
              <a:spLocks noChangeShapeType="1"/>
            </p:cNvSpPr>
            <p:nvPr/>
          </p:nvSpPr>
          <p:spPr bwMode="auto">
            <a:xfrm flipH="1">
              <a:off x="5270500" y="1685926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8" name="Line 744"/>
            <p:cNvSpPr>
              <a:spLocks noChangeShapeType="1"/>
            </p:cNvSpPr>
            <p:nvPr/>
          </p:nvSpPr>
          <p:spPr bwMode="auto">
            <a:xfrm flipH="1">
              <a:off x="5265738" y="168751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09" name="Line 745"/>
            <p:cNvSpPr>
              <a:spLocks noChangeShapeType="1"/>
            </p:cNvSpPr>
            <p:nvPr/>
          </p:nvSpPr>
          <p:spPr bwMode="auto">
            <a:xfrm flipH="1">
              <a:off x="5262563" y="1689101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0" name="Line 746"/>
            <p:cNvSpPr>
              <a:spLocks noChangeShapeType="1"/>
            </p:cNvSpPr>
            <p:nvPr/>
          </p:nvSpPr>
          <p:spPr bwMode="auto">
            <a:xfrm>
              <a:off x="5262563" y="1692276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1" name="Line 747"/>
            <p:cNvSpPr>
              <a:spLocks noChangeShapeType="1"/>
            </p:cNvSpPr>
            <p:nvPr/>
          </p:nvSpPr>
          <p:spPr bwMode="auto">
            <a:xfrm flipH="1">
              <a:off x="5260975" y="16938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2" name="Line 748"/>
            <p:cNvSpPr>
              <a:spLocks noChangeShapeType="1"/>
            </p:cNvSpPr>
            <p:nvPr/>
          </p:nvSpPr>
          <p:spPr bwMode="auto">
            <a:xfrm flipH="1">
              <a:off x="5257800" y="16938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3" name="Line 749"/>
            <p:cNvSpPr>
              <a:spLocks noChangeShapeType="1"/>
            </p:cNvSpPr>
            <p:nvPr/>
          </p:nvSpPr>
          <p:spPr bwMode="auto">
            <a:xfrm flipH="1">
              <a:off x="5251450" y="1695451"/>
              <a:ext cx="635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4" name="Line 750"/>
            <p:cNvSpPr>
              <a:spLocks noChangeShapeType="1"/>
            </p:cNvSpPr>
            <p:nvPr/>
          </p:nvSpPr>
          <p:spPr bwMode="auto">
            <a:xfrm flipH="1">
              <a:off x="5248275" y="1697038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5" name="Line 751"/>
            <p:cNvSpPr>
              <a:spLocks noChangeShapeType="1"/>
            </p:cNvSpPr>
            <p:nvPr/>
          </p:nvSpPr>
          <p:spPr bwMode="auto">
            <a:xfrm flipH="1">
              <a:off x="5246688" y="16970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6" name="Line 752"/>
            <p:cNvSpPr>
              <a:spLocks noChangeShapeType="1"/>
            </p:cNvSpPr>
            <p:nvPr/>
          </p:nvSpPr>
          <p:spPr bwMode="auto">
            <a:xfrm flipH="1">
              <a:off x="5243513" y="1698626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7" name="Line 753"/>
            <p:cNvSpPr>
              <a:spLocks noChangeShapeType="1"/>
            </p:cNvSpPr>
            <p:nvPr/>
          </p:nvSpPr>
          <p:spPr bwMode="auto">
            <a:xfrm flipH="1" flipV="1">
              <a:off x="5238750" y="1697038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8" name="Line 754"/>
            <p:cNvSpPr>
              <a:spLocks noChangeShapeType="1"/>
            </p:cNvSpPr>
            <p:nvPr/>
          </p:nvSpPr>
          <p:spPr bwMode="auto">
            <a:xfrm flipH="1">
              <a:off x="5233988" y="1697038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19" name="Line 755"/>
            <p:cNvSpPr>
              <a:spLocks noChangeShapeType="1"/>
            </p:cNvSpPr>
            <p:nvPr/>
          </p:nvSpPr>
          <p:spPr bwMode="auto">
            <a:xfrm flipH="1" flipV="1">
              <a:off x="5232400" y="1695451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0" name="Line 756"/>
            <p:cNvSpPr>
              <a:spLocks noChangeShapeType="1"/>
            </p:cNvSpPr>
            <p:nvPr/>
          </p:nvSpPr>
          <p:spPr bwMode="auto">
            <a:xfrm flipH="1">
              <a:off x="5230813" y="1695451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1" name="Line 757"/>
            <p:cNvSpPr>
              <a:spLocks noChangeShapeType="1"/>
            </p:cNvSpPr>
            <p:nvPr/>
          </p:nvSpPr>
          <p:spPr bwMode="auto">
            <a:xfrm flipH="1">
              <a:off x="5227638" y="1695451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2" name="Line 758"/>
            <p:cNvSpPr>
              <a:spLocks noChangeShapeType="1"/>
            </p:cNvSpPr>
            <p:nvPr/>
          </p:nvSpPr>
          <p:spPr bwMode="auto">
            <a:xfrm flipH="1" flipV="1">
              <a:off x="5226050" y="16938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3" name="Line 759"/>
            <p:cNvSpPr>
              <a:spLocks noChangeShapeType="1"/>
            </p:cNvSpPr>
            <p:nvPr/>
          </p:nvSpPr>
          <p:spPr bwMode="auto">
            <a:xfrm flipH="1" flipV="1">
              <a:off x="5222875" y="1692276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4" name="Line 760"/>
            <p:cNvSpPr>
              <a:spLocks noChangeShapeType="1"/>
            </p:cNvSpPr>
            <p:nvPr/>
          </p:nvSpPr>
          <p:spPr bwMode="auto">
            <a:xfrm flipH="1" flipV="1">
              <a:off x="5219700" y="1689101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5" name="Line 761"/>
            <p:cNvSpPr>
              <a:spLocks noChangeShapeType="1"/>
            </p:cNvSpPr>
            <p:nvPr/>
          </p:nvSpPr>
          <p:spPr bwMode="auto">
            <a:xfrm flipH="1" flipV="1">
              <a:off x="5214938" y="168751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6" name="Line 762"/>
            <p:cNvSpPr>
              <a:spLocks noChangeShapeType="1"/>
            </p:cNvSpPr>
            <p:nvPr/>
          </p:nvSpPr>
          <p:spPr bwMode="auto">
            <a:xfrm flipV="1">
              <a:off x="5214938" y="1685926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7" name="Line 763"/>
            <p:cNvSpPr>
              <a:spLocks noChangeShapeType="1"/>
            </p:cNvSpPr>
            <p:nvPr/>
          </p:nvSpPr>
          <p:spPr bwMode="auto">
            <a:xfrm flipH="1">
              <a:off x="5213350" y="1685926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8" name="Line 764"/>
            <p:cNvSpPr>
              <a:spLocks noChangeShapeType="1"/>
            </p:cNvSpPr>
            <p:nvPr/>
          </p:nvSpPr>
          <p:spPr bwMode="auto">
            <a:xfrm flipV="1">
              <a:off x="5213350" y="16843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29" name="Line 765"/>
            <p:cNvSpPr>
              <a:spLocks noChangeShapeType="1"/>
            </p:cNvSpPr>
            <p:nvPr/>
          </p:nvSpPr>
          <p:spPr bwMode="auto">
            <a:xfrm flipH="1" flipV="1">
              <a:off x="5211763" y="16811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0" name="Line 766"/>
            <p:cNvSpPr>
              <a:spLocks noChangeShapeType="1"/>
            </p:cNvSpPr>
            <p:nvPr/>
          </p:nvSpPr>
          <p:spPr bwMode="auto">
            <a:xfrm flipH="1" flipV="1">
              <a:off x="5208588" y="1676401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1" name="Line 767"/>
            <p:cNvSpPr>
              <a:spLocks noChangeShapeType="1"/>
            </p:cNvSpPr>
            <p:nvPr/>
          </p:nvSpPr>
          <p:spPr bwMode="auto">
            <a:xfrm>
              <a:off x="5208588" y="167640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2" name="Line 768"/>
            <p:cNvSpPr>
              <a:spLocks noChangeShapeType="1"/>
            </p:cNvSpPr>
            <p:nvPr/>
          </p:nvSpPr>
          <p:spPr bwMode="auto">
            <a:xfrm flipV="1">
              <a:off x="5208588" y="16748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3" name="Line 769"/>
            <p:cNvSpPr>
              <a:spLocks noChangeShapeType="1"/>
            </p:cNvSpPr>
            <p:nvPr/>
          </p:nvSpPr>
          <p:spPr bwMode="auto">
            <a:xfrm flipH="1" flipV="1">
              <a:off x="5207000" y="1673226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4" name="Line 770"/>
            <p:cNvSpPr>
              <a:spLocks noChangeShapeType="1"/>
            </p:cNvSpPr>
            <p:nvPr/>
          </p:nvSpPr>
          <p:spPr bwMode="auto">
            <a:xfrm flipH="1" flipV="1">
              <a:off x="5205413" y="1670051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5" name="Line 771"/>
            <p:cNvSpPr>
              <a:spLocks noChangeShapeType="1"/>
            </p:cNvSpPr>
            <p:nvPr/>
          </p:nvSpPr>
          <p:spPr bwMode="auto">
            <a:xfrm flipH="1" flipV="1">
              <a:off x="5202238" y="1666876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6" name="Line 772"/>
            <p:cNvSpPr>
              <a:spLocks noChangeShapeType="1"/>
            </p:cNvSpPr>
            <p:nvPr/>
          </p:nvSpPr>
          <p:spPr bwMode="auto">
            <a:xfrm flipV="1">
              <a:off x="5202238" y="1662113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7" name="Line 773"/>
            <p:cNvSpPr>
              <a:spLocks noChangeShapeType="1"/>
            </p:cNvSpPr>
            <p:nvPr/>
          </p:nvSpPr>
          <p:spPr bwMode="auto">
            <a:xfrm flipV="1">
              <a:off x="5202238" y="165893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8" name="Line 774"/>
            <p:cNvSpPr>
              <a:spLocks noChangeShapeType="1"/>
            </p:cNvSpPr>
            <p:nvPr/>
          </p:nvSpPr>
          <p:spPr bwMode="auto">
            <a:xfrm flipV="1">
              <a:off x="5202238" y="1657351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39" name="Line 775"/>
            <p:cNvSpPr>
              <a:spLocks noChangeShapeType="1"/>
            </p:cNvSpPr>
            <p:nvPr/>
          </p:nvSpPr>
          <p:spPr bwMode="auto">
            <a:xfrm flipV="1">
              <a:off x="5202238" y="1654176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0" name="Line 776"/>
            <p:cNvSpPr>
              <a:spLocks noChangeShapeType="1"/>
            </p:cNvSpPr>
            <p:nvPr/>
          </p:nvSpPr>
          <p:spPr bwMode="auto">
            <a:xfrm flipV="1">
              <a:off x="5202238" y="1647826"/>
              <a:ext cx="3175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1" name="Line 777"/>
            <p:cNvSpPr>
              <a:spLocks noChangeShapeType="1"/>
            </p:cNvSpPr>
            <p:nvPr/>
          </p:nvSpPr>
          <p:spPr bwMode="auto">
            <a:xfrm flipV="1">
              <a:off x="5205413" y="1644651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2" name="Line 778"/>
            <p:cNvSpPr>
              <a:spLocks noChangeShapeType="1"/>
            </p:cNvSpPr>
            <p:nvPr/>
          </p:nvSpPr>
          <p:spPr bwMode="auto">
            <a:xfrm>
              <a:off x="5205413" y="164465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3" name="Line 779"/>
            <p:cNvSpPr>
              <a:spLocks noChangeShapeType="1"/>
            </p:cNvSpPr>
            <p:nvPr/>
          </p:nvSpPr>
          <p:spPr bwMode="auto">
            <a:xfrm flipV="1">
              <a:off x="5205413" y="16430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4" name="Line 780"/>
            <p:cNvSpPr>
              <a:spLocks noChangeShapeType="1"/>
            </p:cNvSpPr>
            <p:nvPr/>
          </p:nvSpPr>
          <p:spPr bwMode="auto">
            <a:xfrm flipV="1">
              <a:off x="5207000" y="1638301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5" name="Line 781"/>
            <p:cNvSpPr>
              <a:spLocks noChangeShapeType="1"/>
            </p:cNvSpPr>
            <p:nvPr/>
          </p:nvSpPr>
          <p:spPr bwMode="auto">
            <a:xfrm flipV="1">
              <a:off x="5208588" y="1635126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6" name="Line 782"/>
            <p:cNvSpPr>
              <a:spLocks noChangeShapeType="1"/>
            </p:cNvSpPr>
            <p:nvPr/>
          </p:nvSpPr>
          <p:spPr bwMode="auto">
            <a:xfrm flipV="1">
              <a:off x="5208588" y="1631951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7" name="Line 783"/>
            <p:cNvSpPr>
              <a:spLocks noChangeShapeType="1"/>
            </p:cNvSpPr>
            <p:nvPr/>
          </p:nvSpPr>
          <p:spPr bwMode="auto">
            <a:xfrm flipV="1">
              <a:off x="5211763" y="16303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8" name="Line 784"/>
            <p:cNvSpPr>
              <a:spLocks noChangeShapeType="1"/>
            </p:cNvSpPr>
            <p:nvPr/>
          </p:nvSpPr>
          <p:spPr bwMode="auto">
            <a:xfrm flipV="1">
              <a:off x="5213350" y="1628776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49" name="Line 785"/>
            <p:cNvSpPr>
              <a:spLocks noChangeShapeType="1"/>
            </p:cNvSpPr>
            <p:nvPr/>
          </p:nvSpPr>
          <p:spPr bwMode="auto">
            <a:xfrm>
              <a:off x="5213350" y="1628776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0" name="Line 786"/>
            <p:cNvSpPr>
              <a:spLocks noChangeShapeType="1"/>
            </p:cNvSpPr>
            <p:nvPr/>
          </p:nvSpPr>
          <p:spPr bwMode="auto">
            <a:xfrm flipV="1">
              <a:off x="5214938" y="162718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1" name="Line 787"/>
            <p:cNvSpPr>
              <a:spLocks noChangeShapeType="1"/>
            </p:cNvSpPr>
            <p:nvPr/>
          </p:nvSpPr>
          <p:spPr bwMode="auto">
            <a:xfrm flipV="1">
              <a:off x="5214938" y="1624013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2" name="Line 788"/>
            <p:cNvSpPr>
              <a:spLocks noChangeShapeType="1"/>
            </p:cNvSpPr>
            <p:nvPr/>
          </p:nvSpPr>
          <p:spPr bwMode="auto">
            <a:xfrm flipV="1">
              <a:off x="5219700" y="1622426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3" name="Line 789"/>
            <p:cNvSpPr>
              <a:spLocks noChangeShapeType="1"/>
            </p:cNvSpPr>
            <p:nvPr/>
          </p:nvSpPr>
          <p:spPr bwMode="auto">
            <a:xfrm>
              <a:off x="5222875" y="1622426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4" name="Line 790"/>
            <p:cNvSpPr>
              <a:spLocks noChangeShapeType="1"/>
            </p:cNvSpPr>
            <p:nvPr/>
          </p:nvSpPr>
          <p:spPr bwMode="auto">
            <a:xfrm flipV="1">
              <a:off x="5224463" y="16208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5" name="Line 791"/>
            <p:cNvSpPr>
              <a:spLocks noChangeShapeType="1"/>
            </p:cNvSpPr>
            <p:nvPr/>
          </p:nvSpPr>
          <p:spPr bwMode="auto">
            <a:xfrm>
              <a:off x="5224463" y="162083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6" name="Line 792"/>
            <p:cNvSpPr>
              <a:spLocks noChangeShapeType="1"/>
            </p:cNvSpPr>
            <p:nvPr/>
          </p:nvSpPr>
          <p:spPr bwMode="auto">
            <a:xfrm flipV="1">
              <a:off x="5226050" y="1619251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7" name="Line 793"/>
            <p:cNvSpPr>
              <a:spLocks noChangeShapeType="1"/>
            </p:cNvSpPr>
            <p:nvPr/>
          </p:nvSpPr>
          <p:spPr bwMode="auto">
            <a:xfrm flipV="1">
              <a:off x="5230813" y="161766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8" name="Line 794"/>
            <p:cNvSpPr>
              <a:spLocks noChangeShapeType="1"/>
            </p:cNvSpPr>
            <p:nvPr/>
          </p:nvSpPr>
          <p:spPr bwMode="auto">
            <a:xfrm>
              <a:off x="5235575" y="1617663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59" name="Line 795"/>
            <p:cNvSpPr>
              <a:spLocks noChangeShapeType="1"/>
            </p:cNvSpPr>
            <p:nvPr/>
          </p:nvSpPr>
          <p:spPr bwMode="auto">
            <a:xfrm>
              <a:off x="5238750" y="16176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0" name="Line 796"/>
            <p:cNvSpPr>
              <a:spLocks noChangeShapeType="1"/>
            </p:cNvSpPr>
            <p:nvPr/>
          </p:nvSpPr>
          <p:spPr bwMode="auto">
            <a:xfrm>
              <a:off x="5240338" y="1617663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1" name="Line 797"/>
            <p:cNvSpPr>
              <a:spLocks noChangeShapeType="1"/>
            </p:cNvSpPr>
            <p:nvPr/>
          </p:nvSpPr>
          <p:spPr bwMode="auto">
            <a:xfrm>
              <a:off x="5245100" y="1617663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2" name="Line 798"/>
            <p:cNvSpPr>
              <a:spLocks noChangeShapeType="1"/>
            </p:cNvSpPr>
            <p:nvPr/>
          </p:nvSpPr>
          <p:spPr bwMode="auto">
            <a:xfrm>
              <a:off x="5248275" y="1617663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3" name="Line 799"/>
            <p:cNvSpPr>
              <a:spLocks noChangeShapeType="1"/>
            </p:cNvSpPr>
            <p:nvPr/>
          </p:nvSpPr>
          <p:spPr bwMode="auto">
            <a:xfrm>
              <a:off x="5251450" y="161766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4" name="Line 800"/>
            <p:cNvSpPr>
              <a:spLocks noChangeShapeType="1"/>
            </p:cNvSpPr>
            <p:nvPr/>
          </p:nvSpPr>
          <p:spPr bwMode="auto">
            <a:xfrm>
              <a:off x="5256213" y="1619251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5" name="Line 801"/>
            <p:cNvSpPr>
              <a:spLocks noChangeShapeType="1"/>
            </p:cNvSpPr>
            <p:nvPr/>
          </p:nvSpPr>
          <p:spPr bwMode="auto">
            <a:xfrm>
              <a:off x="5257800" y="1619251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6" name="Line 802"/>
            <p:cNvSpPr>
              <a:spLocks noChangeShapeType="1"/>
            </p:cNvSpPr>
            <p:nvPr/>
          </p:nvSpPr>
          <p:spPr bwMode="auto">
            <a:xfrm>
              <a:off x="5259388" y="1619251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7" name="Line 803"/>
            <p:cNvSpPr>
              <a:spLocks noChangeShapeType="1"/>
            </p:cNvSpPr>
            <p:nvPr/>
          </p:nvSpPr>
          <p:spPr bwMode="auto">
            <a:xfrm>
              <a:off x="5260975" y="16208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8" name="Line 804"/>
            <p:cNvSpPr>
              <a:spLocks noChangeShapeType="1"/>
            </p:cNvSpPr>
            <p:nvPr/>
          </p:nvSpPr>
          <p:spPr bwMode="auto">
            <a:xfrm>
              <a:off x="5262563" y="1622426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69" name="Line 805"/>
            <p:cNvSpPr>
              <a:spLocks noChangeShapeType="1"/>
            </p:cNvSpPr>
            <p:nvPr/>
          </p:nvSpPr>
          <p:spPr bwMode="auto">
            <a:xfrm>
              <a:off x="5265738" y="1624013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0" name="Line 806"/>
            <p:cNvSpPr>
              <a:spLocks noChangeShapeType="1"/>
            </p:cNvSpPr>
            <p:nvPr/>
          </p:nvSpPr>
          <p:spPr bwMode="auto">
            <a:xfrm>
              <a:off x="5270500" y="162718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1" name="Line 807"/>
            <p:cNvSpPr>
              <a:spLocks noChangeShapeType="1"/>
            </p:cNvSpPr>
            <p:nvPr/>
          </p:nvSpPr>
          <p:spPr bwMode="auto">
            <a:xfrm>
              <a:off x="5272088" y="1628776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2" name="Line 808"/>
            <p:cNvSpPr>
              <a:spLocks noChangeShapeType="1"/>
            </p:cNvSpPr>
            <p:nvPr/>
          </p:nvSpPr>
          <p:spPr bwMode="auto">
            <a:xfrm>
              <a:off x="5272088" y="1628776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3" name="Line 810"/>
            <p:cNvSpPr>
              <a:spLocks noChangeShapeType="1"/>
            </p:cNvSpPr>
            <p:nvPr/>
          </p:nvSpPr>
          <p:spPr bwMode="auto">
            <a:xfrm>
              <a:off x="5273676" y="16303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4" name="Line 811"/>
            <p:cNvSpPr>
              <a:spLocks noChangeShapeType="1"/>
            </p:cNvSpPr>
            <p:nvPr/>
          </p:nvSpPr>
          <p:spPr bwMode="auto">
            <a:xfrm>
              <a:off x="5275263" y="16319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5" name="Line 812"/>
            <p:cNvSpPr>
              <a:spLocks noChangeShapeType="1"/>
            </p:cNvSpPr>
            <p:nvPr/>
          </p:nvSpPr>
          <p:spPr bwMode="auto">
            <a:xfrm>
              <a:off x="5278438" y="163512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6" name="Line 813"/>
            <p:cNvSpPr>
              <a:spLocks noChangeShapeType="1"/>
            </p:cNvSpPr>
            <p:nvPr/>
          </p:nvSpPr>
          <p:spPr bwMode="auto">
            <a:xfrm>
              <a:off x="5278438" y="16367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7" name="Line 814"/>
            <p:cNvSpPr>
              <a:spLocks noChangeShapeType="1"/>
            </p:cNvSpPr>
            <p:nvPr/>
          </p:nvSpPr>
          <p:spPr bwMode="auto">
            <a:xfrm>
              <a:off x="5281613" y="1638300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8" name="Line 815"/>
            <p:cNvSpPr>
              <a:spLocks noChangeShapeType="1"/>
            </p:cNvSpPr>
            <p:nvPr/>
          </p:nvSpPr>
          <p:spPr bwMode="auto">
            <a:xfrm>
              <a:off x="5281613" y="1641475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79" name="Line 816"/>
            <p:cNvSpPr>
              <a:spLocks noChangeShapeType="1"/>
            </p:cNvSpPr>
            <p:nvPr/>
          </p:nvSpPr>
          <p:spPr bwMode="auto">
            <a:xfrm>
              <a:off x="5283201" y="1644650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0" name="Line 817"/>
            <p:cNvSpPr>
              <a:spLocks noChangeShapeType="1"/>
            </p:cNvSpPr>
            <p:nvPr/>
          </p:nvSpPr>
          <p:spPr bwMode="auto">
            <a:xfrm>
              <a:off x="5283201" y="164941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1" name="Line 818"/>
            <p:cNvSpPr>
              <a:spLocks noChangeShapeType="1"/>
            </p:cNvSpPr>
            <p:nvPr/>
          </p:nvSpPr>
          <p:spPr bwMode="auto">
            <a:xfrm>
              <a:off x="5284788" y="1651000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2" name="Line 819"/>
            <p:cNvSpPr>
              <a:spLocks noChangeShapeType="1"/>
            </p:cNvSpPr>
            <p:nvPr/>
          </p:nvSpPr>
          <p:spPr bwMode="auto">
            <a:xfrm>
              <a:off x="5284788" y="165576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3" name="Freeform 820"/>
            <p:cNvSpPr>
              <a:spLocks/>
            </p:cNvSpPr>
            <p:nvPr/>
          </p:nvSpPr>
          <p:spPr bwMode="auto">
            <a:xfrm>
              <a:off x="5449888" y="1676400"/>
              <a:ext cx="82550" cy="82550"/>
            </a:xfrm>
            <a:custGeom>
              <a:avLst/>
              <a:gdLst>
                <a:gd name="T0" fmla="*/ 2147483647 w 52"/>
                <a:gd name="T1" fmla="*/ 0 h 52"/>
                <a:gd name="T2" fmla="*/ 2147483647 w 52"/>
                <a:gd name="T3" fmla="*/ 0 h 52"/>
                <a:gd name="T4" fmla="*/ 2147483647 w 52"/>
                <a:gd name="T5" fmla="*/ 0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2147483647 w 52"/>
                <a:gd name="T11" fmla="*/ 2147483647 h 52"/>
                <a:gd name="T12" fmla="*/ 2147483647 w 52"/>
                <a:gd name="T13" fmla="*/ 2147483647 h 52"/>
                <a:gd name="T14" fmla="*/ 2147483647 w 52"/>
                <a:gd name="T15" fmla="*/ 2147483647 h 52"/>
                <a:gd name="T16" fmla="*/ 2147483647 w 52"/>
                <a:gd name="T17" fmla="*/ 2147483647 h 52"/>
                <a:gd name="T18" fmla="*/ 2147483647 w 52"/>
                <a:gd name="T19" fmla="*/ 2147483647 h 52"/>
                <a:gd name="T20" fmla="*/ 2147483647 w 52"/>
                <a:gd name="T21" fmla="*/ 2147483647 h 52"/>
                <a:gd name="T22" fmla="*/ 2147483647 w 52"/>
                <a:gd name="T23" fmla="*/ 2147483647 h 52"/>
                <a:gd name="T24" fmla="*/ 2147483647 w 52"/>
                <a:gd name="T25" fmla="*/ 2147483647 h 52"/>
                <a:gd name="T26" fmla="*/ 2147483647 w 52"/>
                <a:gd name="T27" fmla="*/ 2147483647 h 52"/>
                <a:gd name="T28" fmla="*/ 2147483647 w 52"/>
                <a:gd name="T29" fmla="*/ 2147483647 h 52"/>
                <a:gd name="T30" fmla="*/ 2147483647 w 52"/>
                <a:gd name="T31" fmla="*/ 2147483647 h 52"/>
                <a:gd name="T32" fmla="*/ 2147483647 w 52"/>
                <a:gd name="T33" fmla="*/ 2147483647 h 52"/>
                <a:gd name="T34" fmla="*/ 2147483647 w 52"/>
                <a:gd name="T35" fmla="*/ 2147483647 h 52"/>
                <a:gd name="T36" fmla="*/ 2147483647 w 52"/>
                <a:gd name="T37" fmla="*/ 2147483647 h 52"/>
                <a:gd name="T38" fmla="*/ 2147483647 w 52"/>
                <a:gd name="T39" fmla="*/ 2147483647 h 52"/>
                <a:gd name="T40" fmla="*/ 2147483647 w 52"/>
                <a:gd name="T41" fmla="*/ 2147483647 h 52"/>
                <a:gd name="T42" fmla="*/ 2147483647 w 52"/>
                <a:gd name="T43" fmla="*/ 2147483647 h 52"/>
                <a:gd name="T44" fmla="*/ 2147483647 w 52"/>
                <a:gd name="T45" fmla="*/ 2147483647 h 52"/>
                <a:gd name="T46" fmla="*/ 2147483647 w 52"/>
                <a:gd name="T47" fmla="*/ 2147483647 h 52"/>
                <a:gd name="T48" fmla="*/ 2147483647 w 52"/>
                <a:gd name="T49" fmla="*/ 2147483647 h 52"/>
                <a:gd name="T50" fmla="*/ 2147483647 w 52"/>
                <a:gd name="T51" fmla="*/ 2147483647 h 52"/>
                <a:gd name="T52" fmla="*/ 2147483647 w 52"/>
                <a:gd name="T53" fmla="*/ 2147483647 h 52"/>
                <a:gd name="T54" fmla="*/ 2147483647 w 52"/>
                <a:gd name="T55" fmla="*/ 2147483647 h 52"/>
                <a:gd name="T56" fmla="*/ 2147483647 w 52"/>
                <a:gd name="T57" fmla="*/ 2147483647 h 52"/>
                <a:gd name="T58" fmla="*/ 2147483647 w 52"/>
                <a:gd name="T59" fmla="*/ 2147483647 h 52"/>
                <a:gd name="T60" fmla="*/ 2147483647 w 52"/>
                <a:gd name="T61" fmla="*/ 2147483647 h 52"/>
                <a:gd name="T62" fmla="*/ 2147483647 w 52"/>
                <a:gd name="T63" fmla="*/ 2147483647 h 52"/>
                <a:gd name="T64" fmla="*/ 0 w 52"/>
                <a:gd name="T65" fmla="*/ 2147483647 h 52"/>
                <a:gd name="T66" fmla="*/ 2147483647 w 52"/>
                <a:gd name="T67" fmla="*/ 2147483647 h 52"/>
                <a:gd name="T68" fmla="*/ 2147483647 w 52"/>
                <a:gd name="T69" fmla="*/ 2147483647 h 52"/>
                <a:gd name="T70" fmla="*/ 2147483647 w 52"/>
                <a:gd name="T71" fmla="*/ 2147483647 h 52"/>
                <a:gd name="T72" fmla="*/ 2147483647 w 52"/>
                <a:gd name="T73" fmla="*/ 2147483647 h 52"/>
                <a:gd name="T74" fmla="*/ 2147483647 w 52"/>
                <a:gd name="T75" fmla="*/ 2147483647 h 52"/>
                <a:gd name="T76" fmla="*/ 2147483647 w 52"/>
                <a:gd name="T77" fmla="*/ 2147483647 h 52"/>
                <a:gd name="T78" fmla="*/ 2147483647 w 52"/>
                <a:gd name="T79" fmla="*/ 2147483647 h 52"/>
                <a:gd name="T80" fmla="*/ 2147483647 w 52"/>
                <a:gd name="T81" fmla="*/ 2147483647 h 52"/>
                <a:gd name="T82" fmla="*/ 2147483647 w 52"/>
                <a:gd name="T83" fmla="*/ 2147483647 h 52"/>
                <a:gd name="T84" fmla="*/ 2147483647 w 52"/>
                <a:gd name="T85" fmla="*/ 0 h 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" h="52">
                  <a:moveTo>
                    <a:pt x="21" y="0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50" y="13"/>
                  </a:lnTo>
                  <a:lnTo>
                    <a:pt x="50" y="14"/>
                  </a:lnTo>
                  <a:lnTo>
                    <a:pt x="50" y="15"/>
                  </a:lnTo>
                  <a:lnTo>
                    <a:pt x="51" y="18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52" y="27"/>
                  </a:lnTo>
                  <a:lnTo>
                    <a:pt x="52" y="29"/>
                  </a:lnTo>
                  <a:lnTo>
                    <a:pt x="52" y="32"/>
                  </a:lnTo>
                  <a:lnTo>
                    <a:pt x="51" y="35"/>
                  </a:lnTo>
                  <a:lnTo>
                    <a:pt x="51" y="36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48" y="43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44" y="46"/>
                  </a:lnTo>
                  <a:lnTo>
                    <a:pt x="42" y="47"/>
                  </a:lnTo>
                  <a:lnTo>
                    <a:pt x="40" y="48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2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2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0"/>
                  </a:lnTo>
                  <a:lnTo>
                    <a:pt x="13" y="48"/>
                  </a:lnTo>
                  <a:lnTo>
                    <a:pt x="11" y="47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6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4" name="Line 821"/>
            <p:cNvSpPr>
              <a:spLocks noChangeShapeType="1"/>
            </p:cNvSpPr>
            <p:nvPr/>
          </p:nvSpPr>
          <p:spPr bwMode="auto">
            <a:xfrm>
              <a:off x="5532438" y="1719263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5" name="Line 822"/>
            <p:cNvSpPr>
              <a:spLocks noChangeShapeType="1"/>
            </p:cNvSpPr>
            <p:nvPr/>
          </p:nvSpPr>
          <p:spPr bwMode="auto">
            <a:xfrm>
              <a:off x="5532438" y="1719263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6" name="Line 823"/>
            <p:cNvSpPr>
              <a:spLocks noChangeShapeType="1"/>
            </p:cNvSpPr>
            <p:nvPr/>
          </p:nvSpPr>
          <p:spPr bwMode="auto">
            <a:xfrm flipH="1">
              <a:off x="5530851" y="1722438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7" name="Line 824"/>
            <p:cNvSpPr>
              <a:spLocks noChangeShapeType="1"/>
            </p:cNvSpPr>
            <p:nvPr/>
          </p:nvSpPr>
          <p:spPr bwMode="auto">
            <a:xfrm>
              <a:off x="5530851" y="1727200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8" name="Line 825"/>
            <p:cNvSpPr>
              <a:spLocks noChangeShapeType="1"/>
            </p:cNvSpPr>
            <p:nvPr/>
          </p:nvSpPr>
          <p:spPr bwMode="auto">
            <a:xfrm>
              <a:off x="5530851" y="173037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89" name="Line 826"/>
            <p:cNvSpPr>
              <a:spLocks noChangeShapeType="1"/>
            </p:cNvSpPr>
            <p:nvPr/>
          </p:nvSpPr>
          <p:spPr bwMode="auto">
            <a:xfrm flipH="1">
              <a:off x="5529263" y="17319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" name="Line 827"/>
            <p:cNvSpPr>
              <a:spLocks noChangeShapeType="1"/>
            </p:cNvSpPr>
            <p:nvPr/>
          </p:nvSpPr>
          <p:spPr bwMode="auto">
            <a:xfrm>
              <a:off x="5529263" y="17335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1" name="Line 828"/>
            <p:cNvSpPr>
              <a:spLocks noChangeShapeType="1"/>
            </p:cNvSpPr>
            <p:nvPr/>
          </p:nvSpPr>
          <p:spPr bwMode="auto">
            <a:xfrm flipH="1">
              <a:off x="5527676" y="173513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2" name="Line 829"/>
            <p:cNvSpPr>
              <a:spLocks noChangeShapeType="1"/>
            </p:cNvSpPr>
            <p:nvPr/>
          </p:nvSpPr>
          <p:spPr bwMode="auto">
            <a:xfrm flipH="1">
              <a:off x="5522913" y="1738313"/>
              <a:ext cx="4763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3" name="Line 830"/>
            <p:cNvSpPr>
              <a:spLocks noChangeShapeType="1"/>
            </p:cNvSpPr>
            <p:nvPr/>
          </p:nvSpPr>
          <p:spPr bwMode="auto">
            <a:xfrm flipH="1">
              <a:off x="5521326" y="1743075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4" name="Line 831"/>
            <p:cNvSpPr>
              <a:spLocks noChangeShapeType="1"/>
            </p:cNvSpPr>
            <p:nvPr/>
          </p:nvSpPr>
          <p:spPr bwMode="auto">
            <a:xfrm flipH="1">
              <a:off x="5519738" y="1746250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5" name="Line 832"/>
            <p:cNvSpPr>
              <a:spLocks noChangeShapeType="1"/>
            </p:cNvSpPr>
            <p:nvPr/>
          </p:nvSpPr>
          <p:spPr bwMode="auto">
            <a:xfrm>
              <a:off x="5519738" y="174783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6" name="Line 833"/>
            <p:cNvSpPr>
              <a:spLocks noChangeShapeType="1"/>
            </p:cNvSpPr>
            <p:nvPr/>
          </p:nvSpPr>
          <p:spPr bwMode="auto">
            <a:xfrm>
              <a:off x="5519738" y="17478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7" name="Line 834"/>
            <p:cNvSpPr>
              <a:spLocks noChangeShapeType="1"/>
            </p:cNvSpPr>
            <p:nvPr/>
          </p:nvSpPr>
          <p:spPr bwMode="auto">
            <a:xfrm flipH="1">
              <a:off x="5516563" y="174942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8" name="Line 835"/>
            <p:cNvSpPr>
              <a:spLocks noChangeShapeType="1"/>
            </p:cNvSpPr>
            <p:nvPr/>
          </p:nvSpPr>
          <p:spPr bwMode="auto">
            <a:xfrm flipH="1">
              <a:off x="5513388" y="17510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9" name="Line 836"/>
            <p:cNvSpPr>
              <a:spLocks noChangeShapeType="1"/>
            </p:cNvSpPr>
            <p:nvPr/>
          </p:nvSpPr>
          <p:spPr bwMode="auto">
            <a:xfrm flipH="1">
              <a:off x="5510213" y="175260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0" name="Line 837"/>
            <p:cNvSpPr>
              <a:spLocks noChangeShapeType="1"/>
            </p:cNvSpPr>
            <p:nvPr/>
          </p:nvSpPr>
          <p:spPr bwMode="auto">
            <a:xfrm>
              <a:off x="5510213" y="175577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1" name="Line 838"/>
            <p:cNvSpPr>
              <a:spLocks noChangeShapeType="1"/>
            </p:cNvSpPr>
            <p:nvPr/>
          </p:nvSpPr>
          <p:spPr bwMode="auto">
            <a:xfrm flipH="1">
              <a:off x="5508626" y="1755775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2" name="Line 839"/>
            <p:cNvSpPr>
              <a:spLocks noChangeShapeType="1"/>
            </p:cNvSpPr>
            <p:nvPr/>
          </p:nvSpPr>
          <p:spPr bwMode="auto">
            <a:xfrm flipH="1">
              <a:off x="5503863" y="1755775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3" name="Line 840"/>
            <p:cNvSpPr>
              <a:spLocks noChangeShapeType="1"/>
            </p:cNvSpPr>
            <p:nvPr/>
          </p:nvSpPr>
          <p:spPr bwMode="auto">
            <a:xfrm flipH="1">
              <a:off x="5500688" y="17573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4" name="Line 841"/>
            <p:cNvSpPr>
              <a:spLocks noChangeShapeType="1"/>
            </p:cNvSpPr>
            <p:nvPr/>
          </p:nvSpPr>
          <p:spPr bwMode="auto">
            <a:xfrm flipH="1">
              <a:off x="5495926" y="1758950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5" name="Line 842"/>
            <p:cNvSpPr>
              <a:spLocks noChangeShapeType="1"/>
            </p:cNvSpPr>
            <p:nvPr/>
          </p:nvSpPr>
          <p:spPr bwMode="auto">
            <a:xfrm flipH="1">
              <a:off x="5491163" y="1758950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6" name="Line 843"/>
            <p:cNvSpPr>
              <a:spLocks noChangeShapeType="1"/>
            </p:cNvSpPr>
            <p:nvPr/>
          </p:nvSpPr>
          <p:spPr bwMode="auto">
            <a:xfrm flipH="1">
              <a:off x="5487988" y="1758950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7" name="Line 844"/>
            <p:cNvSpPr>
              <a:spLocks noChangeShapeType="1"/>
            </p:cNvSpPr>
            <p:nvPr/>
          </p:nvSpPr>
          <p:spPr bwMode="auto">
            <a:xfrm flipH="1">
              <a:off x="5481638" y="1758950"/>
              <a:ext cx="63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8" name="Line 845"/>
            <p:cNvSpPr>
              <a:spLocks noChangeShapeType="1"/>
            </p:cNvSpPr>
            <p:nvPr/>
          </p:nvSpPr>
          <p:spPr bwMode="auto">
            <a:xfrm flipH="1" flipV="1">
              <a:off x="5480051" y="17573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09" name="Line 846"/>
            <p:cNvSpPr>
              <a:spLocks noChangeShapeType="1"/>
            </p:cNvSpPr>
            <p:nvPr/>
          </p:nvSpPr>
          <p:spPr bwMode="auto">
            <a:xfrm flipH="1">
              <a:off x="5478463" y="17573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0" name="Line 847"/>
            <p:cNvSpPr>
              <a:spLocks noChangeShapeType="1"/>
            </p:cNvSpPr>
            <p:nvPr/>
          </p:nvSpPr>
          <p:spPr bwMode="auto">
            <a:xfrm flipH="1">
              <a:off x="5476876" y="17573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1" name="Line 848"/>
            <p:cNvSpPr>
              <a:spLocks noChangeShapeType="1"/>
            </p:cNvSpPr>
            <p:nvPr/>
          </p:nvSpPr>
          <p:spPr bwMode="auto">
            <a:xfrm flipH="1" flipV="1">
              <a:off x="5475288" y="175577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2" name="Line 849"/>
            <p:cNvSpPr>
              <a:spLocks noChangeShapeType="1"/>
            </p:cNvSpPr>
            <p:nvPr/>
          </p:nvSpPr>
          <p:spPr bwMode="auto">
            <a:xfrm flipH="1">
              <a:off x="5470526" y="1755775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3" name="Line 850"/>
            <p:cNvSpPr>
              <a:spLocks noChangeShapeType="1"/>
            </p:cNvSpPr>
            <p:nvPr/>
          </p:nvSpPr>
          <p:spPr bwMode="auto">
            <a:xfrm flipH="1" flipV="1">
              <a:off x="5467351" y="1751013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4" name="Line 851"/>
            <p:cNvSpPr>
              <a:spLocks noChangeShapeType="1"/>
            </p:cNvSpPr>
            <p:nvPr/>
          </p:nvSpPr>
          <p:spPr bwMode="auto">
            <a:xfrm flipH="1" flipV="1">
              <a:off x="5464176" y="174942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5" name="Line 852"/>
            <p:cNvSpPr>
              <a:spLocks noChangeShapeType="1"/>
            </p:cNvSpPr>
            <p:nvPr/>
          </p:nvSpPr>
          <p:spPr bwMode="auto">
            <a:xfrm flipV="1">
              <a:off x="5464176" y="17478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6" name="Line 853"/>
            <p:cNvSpPr>
              <a:spLocks noChangeShapeType="1"/>
            </p:cNvSpPr>
            <p:nvPr/>
          </p:nvSpPr>
          <p:spPr bwMode="auto">
            <a:xfrm flipH="1">
              <a:off x="5462588" y="174783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7" name="Line 854"/>
            <p:cNvSpPr>
              <a:spLocks noChangeShapeType="1"/>
            </p:cNvSpPr>
            <p:nvPr/>
          </p:nvSpPr>
          <p:spPr bwMode="auto">
            <a:xfrm flipV="1">
              <a:off x="5462588" y="17462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8" name="Line 855"/>
            <p:cNvSpPr>
              <a:spLocks noChangeShapeType="1"/>
            </p:cNvSpPr>
            <p:nvPr/>
          </p:nvSpPr>
          <p:spPr bwMode="auto">
            <a:xfrm flipH="1" flipV="1">
              <a:off x="5457826" y="1743075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19" name="Line 856"/>
            <p:cNvSpPr>
              <a:spLocks noChangeShapeType="1"/>
            </p:cNvSpPr>
            <p:nvPr/>
          </p:nvSpPr>
          <p:spPr bwMode="auto">
            <a:xfrm flipH="1" flipV="1">
              <a:off x="5456238" y="1738313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0" name="Line 857"/>
            <p:cNvSpPr>
              <a:spLocks noChangeShapeType="1"/>
            </p:cNvSpPr>
            <p:nvPr/>
          </p:nvSpPr>
          <p:spPr bwMode="auto">
            <a:xfrm flipH="1" flipV="1">
              <a:off x="5454651" y="173672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1" name="Line 858"/>
            <p:cNvSpPr>
              <a:spLocks noChangeShapeType="1"/>
            </p:cNvSpPr>
            <p:nvPr/>
          </p:nvSpPr>
          <p:spPr bwMode="auto">
            <a:xfrm>
              <a:off x="5454651" y="173672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2" name="Line 859"/>
            <p:cNvSpPr>
              <a:spLocks noChangeShapeType="1"/>
            </p:cNvSpPr>
            <p:nvPr/>
          </p:nvSpPr>
          <p:spPr bwMode="auto">
            <a:xfrm flipV="1">
              <a:off x="5454651" y="17351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3" name="Line 860"/>
            <p:cNvSpPr>
              <a:spLocks noChangeShapeType="1"/>
            </p:cNvSpPr>
            <p:nvPr/>
          </p:nvSpPr>
          <p:spPr bwMode="auto">
            <a:xfrm flipH="1" flipV="1">
              <a:off x="5453063" y="17319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4" name="Line 861"/>
            <p:cNvSpPr>
              <a:spLocks noChangeShapeType="1"/>
            </p:cNvSpPr>
            <p:nvPr/>
          </p:nvSpPr>
          <p:spPr bwMode="auto">
            <a:xfrm flipH="1" flipV="1">
              <a:off x="5451476" y="1725613"/>
              <a:ext cx="1588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5" name="Line 862"/>
            <p:cNvSpPr>
              <a:spLocks noChangeShapeType="1"/>
            </p:cNvSpPr>
            <p:nvPr/>
          </p:nvSpPr>
          <p:spPr bwMode="auto">
            <a:xfrm flipV="1">
              <a:off x="5451476" y="172243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6" name="Line 863"/>
            <p:cNvSpPr>
              <a:spLocks noChangeShapeType="1"/>
            </p:cNvSpPr>
            <p:nvPr/>
          </p:nvSpPr>
          <p:spPr bwMode="auto">
            <a:xfrm flipV="1">
              <a:off x="5451476" y="17208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7" name="Line 864"/>
            <p:cNvSpPr>
              <a:spLocks noChangeShapeType="1"/>
            </p:cNvSpPr>
            <p:nvPr/>
          </p:nvSpPr>
          <p:spPr bwMode="auto">
            <a:xfrm flipV="1">
              <a:off x="5451476" y="1717675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8" name="Line 865"/>
            <p:cNvSpPr>
              <a:spLocks noChangeShapeType="1"/>
            </p:cNvSpPr>
            <p:nvPr/>
          </p:nvSpPr>
          <p:spPr bwMode="auto">
            <a:xfrm flipV="1">
              <a:off x="5451476" y="1712913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29" name="Line 866"/>
            <p:cNvSpPr>
              <a:spLocks noChangeShapeType="1"/>
            </p:cNvSpPr>
            <p:nvPr/>
          </p:nvSpPr>
          <p:spPr bwMode="auto">
            <a:xfrm flipV="1">
              <a:off x="5451476" y="1708150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0" name="Line 867"/>
            <p:cNvSpPr>
              <a:spLocks noChangeShapeType="1"/>
            </p:cNvSpPr>
            <p:nvPr/>
          </p:nvSpPr>
          <p:spPr bwMode="auto">
            <a:xfrm flipV="1">
              <a:off x="5453063" y="1704975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1" name="Line 868"/>
            <p:cNvSpPr>
              <a:spLocks noChangeShapeType="1"/>
            </p:cNvSpPr>
            <p:nvPr/>
          </p:nvSpPr>
          <p:spPr bwMode="auto">
            <a:xfrm>
              <a:off x="5453063" y="170497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2" name="Line 869"/>
            <p:cNvSpPr>
              <a:spLocks noChangeShapeType="1"/>
            </p:cNvSpPr>
            <p:nvPr/>
          </p:nvSpPr>
          <p:spPr bwMode="auto">
            <a:xfrm flipV="1">
              <a:off x="5453063" y="1701800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3" name="Line 870"/>
            <p:cNvSpPr>
              <a:spLocks noChangeShapeType="1"/>
            </p:cNvSpPr>
            <p:nvPr/>
          </p:nvSpPr>
          <p:spPr bwMode="auto">
            <a:xfrm flipV="1">
              <a:off x="5453063" y="170021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4" name="Line 871"/>
            <p:cNvSpPr>
              <a:spLocks noChangeShapeType="1"/>
            </p:cNvSpPr>
            <p:nvPr/>
          </p:nvSpPr>
          <p:spPr bwMode="auto">
            <a:xfrm flipV="1">
              <a:off x="5454651" y="169862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5" name="Line 872"/>
            <p:cNvSpPr>
              <a:spLocks noChangeShapeType="1"/>
            </p:cNvSpPr>
            <p:nvPr/>
          </p:nvSpPr>
          <p:spPr bwMode="auto">
            <a:xfrm flipV="1">
              <a:off x="5456238" y="1695450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6" name="Line 873"/>
            <p:cNvSpPr>
              <a:spLocks noChangeShapeType="1"/>
            </p:cNvSpPr>
            <p:nvPr/>
          </p:nvSpPr>
          <p:spPr bwMode="auto">
            <a:xfrm flipV="1">
              <a:off x="5457826" y="1692275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7" name="Line 874"/>
            <p:cNvSpPr>
              <a:spLocks noChangeShapeType="1"/>
            </p:cNvSpPr>
            <p:nvPr/>
          </p:nvSpPr>
          <p:spPr bwMode="auto">
            <a:xfrm flipV="1">
              <a:off x="5462588" y="1689100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8" name="Line 875"/>
            <p:cNvSpPr>
              <a:spLocks noChangeShapeType="1"/>
            </p:cNvSpPr>
            <p:nvPr/>
          </p:nvSpPr>
          <p:spPr bwMode="auto">
            <a:xfrm>
              <a:off x="5462588" y="16891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39" name="Line 876"/>
            <p:cNvSpPr>
              <a:spLocks noChangeShapeType="1"/>
            </p:cNvSpPr>
            <p:nvPr/>
          </p:nvSpPr>
          <p:spPr bwMode="auto">
            <a:xfrm flipV="1">
              <a:off x="5464176" y="16875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0" name="Line 877"/>
            <p:cNvSpPr>
              <a:spLocks noChangeShapeType="1"/>
            </p:cNvSpPr>
            <p:nvPr/>
          </p:nvSpPr>
          <p:spPr bwMode="auto">
            <a:xfrm flipV="1">
              <a:off x="5464176" y="168592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1" name="Line 878"/>
            <p:cNvSpPr>
              <a:spLocks noChangeShapeType="1"/>
            </p:cNvSpPr>
            <p:nvPr/>
          </p:nvSpPr>
          <p:spPr bwMode="auto">
            <a:xfrm flipV="1">
              <a:off x="5467351" y="16827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2" name="Line 879"/>
            <p:cNvSpPr>
              <a:spLocks noChangeShapeType="1"/>
            </p:cNvSpPr>
            <p:nvPr/>
          </p:nvSpPr>
          <p:spPr bwMode="auto">
            <a:xfrm>
              <a:off x="5470526" y="168275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3" name="Line 880"/>
            <p:cNvSpPr>
              <a:spLocks noChangeShapeType="1"/>
            </p:cNvSpPr>
            <p:nvPr/>
          </p:nvSpPr>
          <p:spPr bwMode="auto">
            <a:xfrm>
              <a:off x="5472113" y="168275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4" name="Line 881"/>
            <p:cNvSpPr>
              <a:spLocks noChangeShapeType="1"/>
            </p:cNvSpPr>
            <p:nvPr/>
          </p:nvSpPr>
          <p:spPr bwMode="auto">
            <a:xfrm flipV="1">
              <a:off x="5472113" y="16811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5" name="Line 882"/>
            <p:cNvSpPr>
              <a:spLocks noChangeShapeType="1"/>
            </p:cNvSpPr>
            <p:nvPr/>
          </p:nvSpPr>
          <p:spPr bwMode="auto">
            <a:xfrm flipV="1">
              <a:off x="5475288" y="167957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6" name="Line 883"/>
            <p:cNvSpPr>
              <a:spLocks noChangeShapeType="1"/>
            </p:cNvSpPr>
            <p:nvPr/>
          </p:nvSpPr>
          <p:spPr bwMode="auto">
            <a:xfrm>
              <a:off x="5478463" y="1679575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7" name="Line 884"/>
            <p:cNvSpPr>
              <a:spLocks noChangeShapeType="1"/>
            </p:cNvSpPr>
            <p:nvPr/>
          </p:nvSpPr>
          <p:spPr bwMode="auto">
            <a:xfrm flipV="1">
              <a:off x="5483226" y="1676400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8" name="Line 885"/>
            <p:cNvSpPr>
              <a:spLocks noChangeShapeType="1"/>
            </p:cNvSpPr>
            <p:nvPr/>
          </p:nvSpPr>
          <p:spPr bwMode="auto">
            <a:xfrm>
              <a:off x="5487988" y="16764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49" name="Line 886"/>
            <p:cNvSpPr>
              <a:spLocks noChangeShapeType="1"/>
            </p:cNvSpPr>
            <p:nvPr/>
          </p:nvSpPr>
          <p:spPr bwMode="auto">
            <a:xfrm>
              <a:off x="5489576" y="1676400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0" name="Line 887"/>
            <p:cNvSpPr>
              <a:spLocks noChangeShapeType="1"/>
            </p:cNvSpPr>
            <p:nvPr/>
          </p:nvSpPr>
          <p:spPr bwMode="auto">
            <a:xfrm>
              <a:off x="5492751" y="16764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1" name="Line 888"/>
            <p:cNvSpPr>
              <a:spLocks noChangeShapeType="1"/>
            </p:cNvSpPr>
            <p:nvPr/>
          </p:nvSpPr>
          <p:spPr bwMode="auto">
            <a:xfrm>
              <a:off x="5494338" y="1676400"/>
              <a:ext cx="635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2" name="Line 889"/>
            <p:cNvSpPr>
              <a:spLocks noChangeShapeType="1"/>
            </p:cNvSpPr>
            <p:nvPr/>
          </p:nvSpPr>
          <p:spPr bwMode="auto">
            <a:xfrm>
              <a:off x="5500688" y="1679575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3" name="Line 890"/>
            <p:cNvSpPr>
              <a:spLocks noChangeShapeType="1"/>
            </p:cNvSpPr>
            <p:nvPr/>
          </p:nvSpPr>
          <p:spPr bwMode="auto">
            <a:xfrm>
              <a:off x="5503863" y="1679575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4" name="Line 891"/>
            <p:cNvSpPr>
              <a:spLocks noChangeShapeType="1"/>
            </p:cNvSpPr>
            <p:nvPr/>
          </p:nvSpPr>
          <p:spPr bwMode="auto">
            <a:xfrm>
              <a:off x="5505451" y="167957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5" name="Line 892"/>
            <p:cNvSpPr>
              <a:spLocks noChangeShapeType="1"/>
            </p:cNvSpPr>
            <p:nvPr/>
          </p:nvSpPr>
          <p:spPr bwMode="auto">
            <a:xfrm>
              <a:off x="5507038" y="16811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6" name="Line 893"/>
            <p:cNvSpPr>
              <a:spLocks noChangeShapeType="1"/>
            </p:cNvSpPr>
            <p:nvPr/>
          </p:nvSpPr>
          <p:spPr bwMode="auto">
            <a:xfrm>
              <a:off x="5508626" y="168116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7" name="Line 894"/>
            <p:cNvSpPr>
              <a:spLocks noChangeShapeType="1"/>
            </p:cNvSpPr>
            <p:nvPr/>
          </p:nvSpPr>
          <p:spPr bwMode="auto">
            <a:xfrm>
              <a:off x="5513388" y="16827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8" name="Line 895"/>
            <p:cNvSpPr>
              <a:spLocks noChangeShapeType="1"/>
            </p:cNvSpPr>
            <p:nvPr/>
          </p:nvSpPr>
          <p:spPr bwMode="auto">
            <a:xfrm>
              <a:off x="5516563" y="168592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59" name="Line 896"/>
            <p:cNvSpPr>
              <a:spLocks noChangeShapeType="1"/>
            </p:cNvSpPr>
            <p:nvPr/>
          </p:nvSpPr>
          <p:spPr bwMode="auto">
            <a:xfrm>
              <a:off x="5519738" y="16875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0" name="Line 897"/>
            <p:cNvSpPr>
              <a:spLocks noChangeShapeType="1"/>
            </p:cNvSpPr>
            <p:nvPr/>
          </p:nvSpPr>
          <p:spPr bwMode="auto">
            <a:xfrm>
              <a:off x="5519738" y="168910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1" name="Line 898"/>
            <p:cNvSpPr>
              <a:spLocks noChangeShapeType="1"/>
            </p:cNvSpPr>
            <p:nvPr/>
          </p:nvSpPr>
          <p:spPr bwMode="auto">
            <a:xfrm>
              <a:off x="5519738" y="1689100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2" name="Line 899"/>
            <p:cNvSpPr>
              <a:spLocks noChangeShapeType="1"/>
            </p:cNvSpPr>
            <p:nvPr/>
          </p:nvSpPr>
          <p:spPr bwMode="auto">
            <a:xfrm>
              <a:off x="5521326" y="1692275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3" name="Line 900"/>
            <p:cNvSpPr>
              <a:spLocks noChangeShapeType="1"/>
            </p:cNvSpPr>
            <p:nvPr/>
          </p:nvSpPr>
          <p:spPr bwMode="auto">
            <a:xfrm>
              <a:off x="5522913" y="1695450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4" name="Line 901"/>
            <p:cNvSpPr>
              <a:spLocks noChangeShapeType="1"/>
            </p:cNvSpPr>
            <p:nvPr/>
          </p:nvSpPr>
          <p:spPr bwMode="auto">
            <a:xfrm>
              <a:off x="5527676" y="169862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5" name="Line 902"/>
            <p:cNvSpPr>
              <a:spLocks noChangeShapeType="1"/>
            </p:cNvSpPr>
            <p:nvPr/>
          </p:nvSpPr>
          <p:spPr bwMode="auto">
            <a:xfrm>
              <a:off x="5527676" y="1698625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6" name="Line 903"/>
            <p:cNvSpPr>
              <a:spLocks noChangeShapeType="1"/>
            </p:cNvSpPr>
            <p:nvPr/>
          </p:nvSpPr>
          <p:spPr bwMode="auto">
            <a:xfrm>
              <a:off x="5529263" y="169862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7" name="Line 904"/>
            <p:cNvSpPr>
              <a:spLocks noChangeShapeType="1"/>
            </p:cNvSpPr>
            <p:nvPr/>
          </p:nvSpPr>
          <p:spPr bwMode="auto">
            <a:xfrm>
              <a:off x="5529263" y="1700213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8" name="Line 905"/>
            <p:cNvSpPr>
              <a:spLocks noChangeShapeType="1"/>
            </p:cNvSpPr>
            <p:nvPr/>
          </p:nvSpPr>
          <p:spPr bwMode="auto">
            <a:xfrm>
              <a:off x="5530851" y="1704975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69" name="Line 906"/>
            <p:cNvSpPr>
              <a:spLocks noChangeShapeType="1"/>
            </p:cNvSpPr>
            <p:nvPr/>
          </p:nvSpPr>
          <p:spPr bwMode="auto">
            <a:xfrm>
              <a:off x="5530851" y="170973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0" name="Line 907"/>
            <p:cNvSpPr>
              <a:spLocks noChangeShapeType="1"/>
            </p:cNvSpPr>
            <p:nvPr/>
          </p:nvSpPr>
          <p:spPr bwMode="auto">
            <a:xfrm>
              <a:off x="5532438" y="1712913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1" name="Line 908"/>
            <p:cNvSpPr>
              <a:spLocks noChangeShapeType="1"/>
            </p:cNvSpPr>
            <p:nvPr/>
          </p:nvSpPr>
          <p:spPr bwMode="auto">
            <a:xfrm>
              <a:off x="5532438" y="171767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2" name="Freeform 909"/>
            <p:cNvSpPr>
              <a:spLocks/>
            </p:cNvSpPr>
            <p:nvPr/>
          </p:nvSpPr>
          <p:spPr bwMode="auto">
            <a:xfrm>
              <a:off x="5713413" y="1789113"/>
              <a:ext cx="85725" cy="85725"/>
            </a:xfrm>
            <a:custGeom>
              <a:avLst/>
              <a:gdLst>
                <a:gd name="T0" fmla="*/ 2147483647 w 54"/>
                <a:gd name="T1" fmla="*/ 0 h 54"/>
                <a:gd name="T2" fmla="*/ 2147483647 w 54"/>
                <a:gd name="T3" fmla="*/ 2147483647 h 54"/>
                <a:gd name="T4" fmla="*/ 2147483647 w 54"/>
                <a:gd name="T5" fmla="*/ 2147483647 h 54"/>
                <a:gd name="T6" fmla="*/ 2147483647 w 54"/>
                <a:gd name="T7" fmla="*/ 2147483647 h 54"/>
                <a:gd name="T8" fmla="*/ 2147483647 w 54"/>
                <a:gd name="T9" fmla="*/ 2147483647 h 54"/>
                <a:gd name="T10" fmla="*/ 2147483647 w 54"/>
                <a:gd name="T11" fmla="*/ 2147483647 h 54"/>
                <a:gd name="T12" fmla="*/ 2147483647 w 54"/>
                <a:gd name="T13" fmla="*/ 2147483647 h 54"/>
                <a:gd name="T14" fmla="*/ 2147483647 w 54"/>
                <a:gd name="T15" fmla="*/ 2147483647 h 54"/>
                <a:gd name="T16" fmla="*/ 2147483647 w 54"/>
                <a:gd name="T17" fmla="*/ 2147483647 h 54"/>
                <a:gd name="T18" fmla="*/ 2147483647 w 54"/>
                <a:gd name="T19" fmla="*/ 2147483647 h 54"/>
                <a:gd name="T20" fmla="*/ 2147483647 w 54"/>
                <a:gd name="T21" fmla="*/ 2147483647 h 54"/>
                <a:gd name="T22" fmla="*/ 2147483647 w 54"/>
                <a:gd name="T23" fmla="*/ 2147483647 h 54"/>
                <a:gd name="T24" fmla="*/ 2147483647 w 54"/>
                <a:gd name="T25" fmla="*/ 2147483647 h 54"/>
                <a:gd name="T26" fmla="*/ 2147483647 w 54"/>
                <a:gd name="T27" fmla="*/ 2147483647 h 54"/>
                <a:gd name="T28" fmla="*/ 2147483647 w 54"/>
                <a:gd name="T29" fmla="*/ 2147483647 h 54"/>
                <a:gd name="T30" fmla="*/ 2147483647 w 54"/>
                <a:gd name="T31" fmla="*/ 2147483647 h 54"/>
                <a:gd name="T32" fmla="*/ 2147483647 w 54"/>
                <a:gd name="T33" fmla="*/ 2147483647 h 54"/>
                <a:gd name="T34" fmla="*/ 2147483647 w 54"/>
                <a:gd name="T35" fmla="*/ 2147483647 h 54"/>
                <a:gd name="T36" fmla="*/ 2147483647 w 54"/>
                <a:gd name="T37" fmla="*/ 2147483647 h 54"/>
                <a:gd name="T38" fmla="*/ 2147483647 w 54"/>
                <a:gd name="T39" fmla="*/ 2147483647 h 54"/>
                <a:gd name="T40" fmla="*/ 2147483647 w 54"/>
                <a:gd name="T41" fmla="*/ 2147483647 h 54"/>
                <a:gd name="T42" fmla="*/ 2147483647 w 54"/>
                <a:gd name="T43" fmla="*/ 2147483647 h 54"/>
                <a:gd name="T44" fmla="*/ 2147483647 w 54"/>
                <a:gd name="T45" fmla="*/ 2147483647 h 54"/>
                <a:gd name="T46" fmla="*/ 2147483647 w 54"/>
                <a:gd name="T47" fmla="*/ 2147483647 h 54"/>
                <a:gd name="T48" fmla="*/ 2147483647 w 54"/>
                <a:gd name="T49" fmla="*/ 2147483647 h 54"/>
                <a:gd name="T50" fmla="*/ 2147483647 w 54"/>
                <a:gd name="T51" fmla="*/ 2147483647 h 54"/>
                <a:gd name="T52" fmla="*/ 2147483647 w 54"/>
                <a:gd name="T53" fmla="*/ 2147483647 h 54"/>
                <a:gd name="T54" fmla="*/ 2147483647 w 54"/>
                <a:gd name="T55" fmla="*/ 2147483647 h 54"/>
                <a:gd name="T56" fmla="*/ 2147483647 w 54"/>
                <a:gd name="T57" fmla="*/ 2147483647 h 54"/>
                <a:gd name="T58" fmla="*/ 2147483647 w 54"/>
                <a:gd name="T59" fmla="*/ 2147483647 h 54"/>
                <a:gd name="T60" fmla="*/ 2147483647 w 54"/>
                <a:gd name="T61" fmla="*/ 2147483647 h 54"/>
                <a:gd name="T62" fmla="*/ 2147483647 w 54"/>
                <a:gd name="T63" fmla="*/ 2147483647 h 54"/>
                <a:gd name="T64" fmla="*/ 2147483647 w 54"/>
                <a:gd name="T65" fmla="*/ 2147483647 h 54"/>
                <a:gd name="T66" fmla="*/ 0 w 54"/>
                <a:gd name="T67" fmla="*/ 2147483647 h 54"/>
                <a:gd name="T68" fmla="*/ 0 w 54"/>
                <a:gd name="T69" fmla="*/ 2147483647 h 54"/>
                <a:gd name="T70" fmla="*/ 2147483647 w 54"/>
                <a:gd name="T71" fmla="*/ 2147483647 h 54"/>
                <a:gd name="T72" fmla="*/ 2147483647 w 54"/>
                <a:gd name="T73" fmla="*/ 2147483647 h 54"/>
                <a:gd name="T74" fmla="*/ 2147483647 w 54"/>
                <a:gd name="T75" fmla="*/ 2147483647 h 54"/>
                <a:gd name="T76" fmla="*/ 2147483647 w 54"/>
                <a:gd name="T77" fmla="*/ 2147483647 h 54"/>
                <a:gd name="T78" fmla="*/ 2147483647 w 54"/>
                <a:gd name="T79" fmla="*/ 2147483647 h 54"/>
                <a:gd name="T80" fmla="*/ 2147483647 w 54"/>
                <a:gd name="T81" fmla="*/ 2147483647 h 54"/>
                <a:gd name="T82" fmla="*/ 2147483647 w 54"/>
                <a:gd name="T83" fmla="*/ 2147483647 h 54"/>
                <a:gd name="T84" fmla="*/ 2147483647 w 54"/>
                <a:gd name="T85" fmla="*/ 2147483647 h 54"/>
                <a:gd name="T86" fmla="*/ 2147483647 w 54"/>
                <a:gd name="T87" fmla="*/ 2147483647 h 54"/>
                <a:gd name="T88" fmla="*/ 2147483647 w 54"/>
                <a:gd name="T89" fmla="*/ 2147483647 h 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4" h="54">
                  <a:moveTo>
                    <a:pt x="25" y="0"/>
                  </a:moveTo>
                  <a:lnTo>
                    <a:pt x="26" y="0"/>
                  </a:lnTo>
                  <a:lnTo>
                    <a:pt x="29" y="1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8" y="12"/>
                  </a:lnTo>
                  <a:lnTo>
                    <a:pt x="49" y="14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52" y="18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4" y="26"/>
                  </a:lnTo>
                  <a:lnTo>
                    <a:pt x="53" y="30"/>
                  </a:lnTo>
                  <a:lnTo>
                    <a:pt x="53" y="33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0" y="38"/>
                  </a:lnTo>
                  <a:lnTo>
                    <a:pt x="49" y="40"/>
                  </a:lnTo>
                  <a:lnTo>
                    <a:pt x="48" y="42"/>
                  </a:lnTo>
                  <a:lnTo>
                    <a:pt x="46" y="45"/>
                  </a:lnTo>
                  <a:lnTo>
                    <a:pt x="46" y="46"/>
                  </a:lnTo>
                  <a:lnTo>
                    <a:pt x="45" y="46"/>
                  </a:lnTo>
                  <a:lnTo>
                    <a:pt x="45" y="47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39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2" y="53"/>
                  </a:lnTo>
                  <a:lnTo>
                    <a:pt x="30" y="53"/>
                  </a:lnTo>
                  <a:lnTo>
                    <a:pt x="29" y="54"/>
                  </a:lnTo>
                  <a:lnTo>
                    <a:pt x="26" y="54"/>
                  </a:lnTo>
                  <a:lnTo>
                    <a:pt x="24" y="53"/>
                  </a:lnTo>
                  <a:lnTo>
                    <a:pt x="21" y="53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8" y="46"/>
                  </a:lnTo>
                  <a:lnTo>
                    <a:pt x="7" y="45"/>
                  </a:lnTo>
                  <a:lnTo>
                    <a:pt x="6" y="42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3" name="Line 910"/>
            <p:cNvSpPr>
              <a:spLocks noChangeShapeType="1"/>
            </p:cNvSpPr>
            <p:nvPr/>
          </p:nvSpPr>
          <p:spPr bwMode="auto">
            <a:xfrm>
              <a:off x="5797551" y="183038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4" name="Line 911"/>
            <p:cNvSpPr>
              <a:spLocks noChangeShapeType="1"/>
            </p:cNvSpPr>
            <p:nvPr/>
          </p:nvSpPr>
          <p:spPr bwMode="auto">
            <a:xfrm flipH="1">
              <a:off x="5795963" y="1830388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5" name="Line 912"/>
            <p:cNvSpPr>
              <a:spLocks noChangeShapeType="1"/>
            </p:cNvSpPr>
            <p:nvPr/>
          </p:nvSpPr>
          <p:spPr bwMode="auto">
            <a:xfrm>
              <a:off x="5795963" y="1835150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6" name="Line 913"/>
            <p:cNvSpPr>
              <a:spLocks noChangeShapeType="1"/>
            </p:cNvSpPr>
            <p:nvPr/>
          </p:nvSpPr>
          <p:spPr bwMode="auto">
            <a:xfrm>
              <a:off x="5795963" y="1839913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7" name="Line 914"/>
            <p:cNvSpPr>
              <a:spLocks noChangeShapeType="1"/>
            </p:cNvSpPr>
            <p:nvPr/>
          </p:nvSpPr>
          <p:spPr bwMode="auto">
            <a:xfrm>
              <a:off x="5795963" y="184308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8" name="Line 915"/>
            <p:cNvSpPr>
              <a:spLocks noChangeShapeType="1"/>
            </p:cNvSpPr>
            <p:nvPr/>
          </p:nvSpPr>
          <p:spPr bwMode="auto">
            <a:xfrm>
              <a:off x="5795963" y="184308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79" name="Line 916"/>
            <p:cNvSpPr>
              <a:spLocks noChangeShapeType="1"/>
            </p:cNvSpPr>
            <p:nvPr/>
          </p:nvSpPr>
          <p:spPr bwMode="auto">
            <a:xfrm flipH="1">
              <a:off x="5792788" y="184626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0" name="Line 917"/>
            <p:cNvSpPr>
              <a:spLocks noChangeShapeType="1"/>
            </p:cNvSpPr>
            <p:nvPr/>
          </p:nvSpPr>
          <p:spPr bwMode="auto">
            <a:xfrm flipH="1">
              <a:off x="5791201" y="184943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1" name="Line 918"/>
            <p:cNvSpPr>
              <a:spLocks noChangeShapeType="1"/>
            </p:cNvSpPr>
            <p:nvPr/>
          </p:nvSpPr>
          <p:spPr bwMode="auto">
            <a:xfrm flipH="1">
              <a:off x="5789613" y="185261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2" name="Line 919"/>
            <p:cNvSpPr>
              <a:spLocks noChangeShapeType="1"/>
            </p:cNvSpPr>
            <p:nvPr/>
          </p:nvSpPr>
          <p:spPr bwMode="auto">
            <a:xfrm flipH="1">
              <a:off x="5786438" y="1855788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3" name="Line 920"/>
            <p:cNvSpPr>
              <a:spLocks noChangeShapeType="1"/>
            </p:cNvSpPr>
            <p:nvPr/>
          </p:nvSpPr>
          <p:spPr bwMode="auto">
            <a:xfrm>
              <a:off x="5786438" y="18605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4" name="Line 921"/>
            <p:cNvSpPr>
              <a:spLocks noChangeShapeType="1"/>
            </p:cNvSpPr>
            <p:nvPr/>
          </p:nvSpPr>
          <p:spPr bwMode="auto">
            <a:xfrm flipH="1">
              <a:off x="5784851" y="186213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5" name="Line 922"/>
            <p:cNvSpPr>
              <a:spLocks noChangeShapeType="1"/>
            </p:cNvSpPr>
            <p:nvPr/>
          </p:nvSpPr>
          <p:spPr bwMode="auto">
            <a:xfrm>
              <a:off x="5784851" y="186213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6" name="Line 923"/>
            <p:cNvSpPr>
              <a:spLocks noChangeShapeType="1"/>
            </p:cNvSpPr>
            <p:nvPr/>
          </p:nvSpPr>
          <p:spPr bwMode="auto">
            <a:xfrm flipH="1">
              <a:off x="5780088" y="1862138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7" name="Line 924"/>
            <p:cNvSpPr>
              <a:spLocks noChangeShapeType="1"/>
            </p:cNvSpPr>
            <p:nvPr/>
          </p:nvSpPr>
          <p:spPr bwMode="auto">
            <a:xfrm flipH="1">
              <a:off x="5776913" y="18653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8" name="Line 925"/>
            <p:cNvSpPr>
              <a:spLocks noChangeShapeType="1"/>
            </p:cNvSpPr>
            <p:nvPr/>
          </p:nvSpPr>
          <p:spPr bwMode="auto">
            <a:xfrm flipH="1">
              <a:off x="5775326" y="18669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89" name="Line 926"/>
            <p:cNvSpPr>
              <a:spLocks noChangeShapeType="1"/>
            </p:cNvSpPr>
            <p:nvPr/>
          </p:nvSpPr>
          <p:spPr bwMode="auto">
            <a:xfrm>
              <a:off x="5775326" y="186690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0" name="Line 927"/>
            <p:cNvSpPr>
              <a:spLocks noChangeShapeType="1"/>
            </p:cNvSpPr>
            <p:nvPr/>
          </p:nvSpPr>
          <p:spPr bwMode="auto">
            <a:xfrm flipH="1">
              <a:off x="5773738" y="186848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1" name="Line 928"/>
            <p:cNvSpPr>
              <a:spLocks noChangeShapeType="1"/>
            </p:cNvSpPr>
            <p:nvPr/>
          </p:nvSpPr>
          <p:spPr bwMode="auto">
            <a:xfrm flipH="1">
              <a:off x="5767388" y="1868488"/>
              <a:ext cx="635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2" name="Line 929"/>
            <p:cNvSpPr>
              <a:spLocks noChangeShapeType="1"/>
            </p:cNvSpPr>
            <p:nvPr/>
          </p:nvSpPr>
          <p:spPr bwMode="auto">
            <a:xfrm flipH="1">
              <a:off x="5764213" y="1871663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3" name="Line 930"/>
            <p:cNvSpPr>
              <a:spLocks noChangeShapeType="1"/>
            </p:cNvSpPr>
            <p:nvPr/>
          </p:nvSpPr>
          <p:spPr bwMode="auto">
            <a:xfrm flipH="1">
              <a:off x="5761038" y="18716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4" name="Line 931"/>
            <p:cNvSpPr>
              <a:spLocks noChangeShapeType="1"/>
            </p:cNvSpPr>
            <p:nvPr/>
          </p:nvSpPr>
          <p:spPr bwMode="auto">
            <a:xfrm flipH="1">
              <a:off x="5754688" y="1873250"/>
              <a:ext cx="63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5" name="Line 932"/>
            <p:cNvSpPr>
              <a:spLocks noChangeShapeType="1"/>
            </p:cNvSpPr>
            <p:nvPr/>
          </p:nvSpPr>
          <p:spPr bwMode="auto">
            <a:xfrm flipH="1" flipV="1">
              <a:off x="5751513" y="18716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6" name="Line 933"/>
            <p:cNvSpPr>
              <a:spLocks noChangeShapeType="1"/>
            </p:cNvSpPr>
            <p:nvPr/>
          </p:nvSpPr>
          <p:spPr bwMode="auto">
            <a:xfrm flipH="1">
              <a:off x="5746751" y="1871663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7" name="Line 934"/>
            <p:cNvSpPr>
              <a:spLocks noChangeShapeType="1"/>
            </p:cNvSpPr>
            <p:nvPr/>
          </p:nvSpPr>
          <p:spPr bwMode="auto">
            <a:xfrm flipH="1">
              <a:off x="5741988" y="1871663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8" name="Line 935"/>
            <p:cNvSpPr>
              <a:spLocks noChangeShapeType="1"/>
            </p:cNvSpPr>
            <p:nvPr/>
          </p:nvSpPr>
          <p:spPr bwMode="auto">
            <a:xfrm>
              <a:off x="5741988" y="1871663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99" name="Line 936"/>
            <p:cNvSpPr>
              <a:spLocks noChangeShapeType="1"/>
            </p:cNvSpPr>
            <p:nvPr/>
          </p:nvSpPr>
          <p:spPr bwMode="auto">
            <a:xfrm flipH="1">
              <a:off x="5740401" y="18716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0" name="Line 937"/>
            <p:cNvSpPr>
              <a:spLocks noChangeShapeType="1"/>
            </p:cNvSpPr>
            <p:nvPr/>
          </p:nvSpPr>
          <p:spPr bwMode="auto">
            <a:xfrm flipH="1" flipV="1">
              <a:off x="5738813" y="186848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1" name="Line 938"/>
            <p:cNvSpPr>
              <a:spLocks noChangeShapeType="1"/>
            </p:cNvSpPr>
            <p:nvPr/>
          </p:nvSpPr>
          <p:spPr bwMode="auto">
            <a:xfrm flipH="1" flipV="1">
              <a:off x="5735638" y="18669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2" name="Line 939"/>
            <p:cNvSpPr>
              <a:spLocks noChangeShapeType="1"/>
            </p:cNvSpPr>
            <p:nvPr/>
          </p:nvSpPr>
          <p:spPr bwMode="auto">
            <a:xfrm flipH="1" flipV="1">
              <a:off x="5732463" y="18653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3" name="Line 940"/>
            <p:cNvSpPr>
              <a:spLocks noChangeShapeType="1"/>
            </p:cNvSpPr>
            <p:nvPr/>
          </p:nvSpPr>
          <p:spPr bwMode="auto">
            <a:xfrm flipH="1" flipV="1">
              <a:off x="5727701" y="1862138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4" name="Line 941"/>
            <p:cNvSpPr>
              <a:spLocks noChangeShapeType="1"/>
            </p:cNvSpPr>
            <p:nvPr/>
          </p:nvSpPr>
          <p:spPr bwMode="auto">
            <a:xfrm>
              <a:off x="5727701" y="186213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5" name="Line 942"/>
            <p:cNvSpPr>
              <a:spLocks noChangeShapeType="1"/>
            </p:cNvSpPr>
            <p:nvPr/>
          </p:nvSpPr>
          <p:spPr bwMode="auto">
            <a:xfrm flipH="1">
              <a:off x="5726113" y="186213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6" name="Line 943"/>
            <p:cNvSpPr>
              <a:spLocks noChangeShapeType="1"/>
            </p:cNvSpPr>
            <p:nvPr/>
          </p:nvSpPr>
          <p:spPr bwMode="auto">
            <a:xfrm flipV="1">
              <a:off x="5726113" y="18605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7" name="Line 944"/>
            <p:cNvSpPr>
              <a:spLocks noChangeShapeType="1"/>
            </p:cNvSpPr>
            <p:nvPr/>
          </p:nvSpPr>
          <p:spPr bwMode="auto">
            <a:xfrm flipH="1" flipV="1">
              <a:off x="5722938" y="1855788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8" name="Line 945"/>
            <p:cNvSpPr>
              <a:spLocks noChangeShapeType="1"/>
            </p:cNvSpPr>
            <p:nvPr/>
          </p:nvSpPr>
          <p:spPr bwMode="auto">
            <a:xfrm flipH="1" flipV="1">
              <a:off x="5721351" y="185261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09" name="Line 946"/>
            <p:cNvSpPr>
              <a:spLocks noChangeShapeType="1"/>
            </p:cNvSpPr>
            <p:nvPr/>
          </p:nvSpPr>
          <p:spPr bwMode="auto">
            <a:xfrm flipV="1">
              <a:off x="5721351" y="185102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0" name="Line 947"/>
            <p:cNvSpPr>
              <a:spLocks noChangeShapeType="1"/>
            </p:cNvSpPr>
            <p:nvPr/>
          </p:nvSpPr>
          <p:spPr bwMode="auto">
            <a:xfrm flipH="1" flipV="1">
              <a:off x="5719763" y="18494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1" name="Line 948"/>
            <p:cNvSpPr>
              <a:spLocks noChangeShapeType="1"/>
            </p:cNvSpPr>
            <p:nvPr/>
          </p:nvSpPr>
          <p:spPr bwMode="auto">
            <a:xfrm>
              <a:off x="5719763" y="184943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2" name="Line 949"/>
            <p:cNvSpPr>
              <a:spLocks noChangeShapeType="1"/>
            </p:cNvSpPr>
            <p:nvPr/>
          </p:nvSpPr>
          <p:spPr bwMode="auto">
            <a:xfrm flipH="1" flipV="1">
              <a:off x="5716588" y="1843088"/>
              <a:ext cx="3175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3" name="Line 950"/>
            <p:cNvSpPr>
              <a:spLocks noChangeShapeType="1"/>
            </p:cNvSpPr>
            <p:nvPr/>
          </p:nvSpPr>
          <p:spPr bwMode="auto">
            <a:xfrm flipH="1" flipV="1">
              <a:off x="5715001" y="183991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4" name="Line 951"/>
            <p:cNvSpPr>
              <a:spLocks noChangeShapeType="1"/>
            </p:cNvSpPr>
            <p:nvPr/>
          </p:nvSpPr>
          <p:spPr bwMode="auto">
            <a:xfrm flipV="1">
              <a:off x="5715001" y="183673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5" name="Line 952"/>
            <p:cNvSpPr>
              <a:spLocks noChangeShapeType="1"/>
            </p:cNvSpPr>
            <p:nvPr/>
          </p:nvSpPr>
          <p:spPr bwMode="auto">
            <a:xfrm flipV="1">
              <a:off x="5715001" y="1833563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6" name="Line 953"/>
            <p:cNvSpPr>
              <a:spLocks noChangeShapeType="1"/>
            </p:cNvSpPr>
            <p:nvPr/>
          </p:nvSpPr>
          <p:spPr bwMode="auto">
            <a:xfrm flipV="1">
              <a:off x="5715001" y="183038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7" name="Line 954"/>
            <p:cNvSpPr>
              <a:spLocks noChangeShapeType="1"/>
            </p:cNvSpPr>
            <p:nvPr/>
          </p:nvSpPr>
          <p:spPr bwMode="auto">
            <a:xfrm flipV="1">
              <a:off x="5715001" y="1827213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8" name="Line 955"/>
            <p:cNvSpPr>
              <a:spLocks noChangeShapeType="1"/>
            </p:cNvSpPr>
            <p:nvPr/>
          </p:nvSpPr>
          <p:spPr bwMode="auto">
            <a:xfrm flipV="1">
              <a:off x="5715001" y="1822450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19" name="Line 956"/>
            <p:cNvSpPr>
              <a:spLocks noChangeShapeType="1"/>
            </p:cNvSpPr>
            <p:nvPr/>
          </p:nvSpPr>
          <p:spPr bwMode="auto">
            <a:xfrm flipV="1">
              <a:off x="5715001" y="1817688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0" name="Line 957"/>
            <p:cNvSpPr>
              <a:spLocks noChangeShapeType="1"/>
            </p:cNvSpPr>
            <p:nvPr/>
          </p:nvSpPr>
          <p:spPr bwMode="auto">
            <a:xfrm>
              <a:off x="5716588" y="181768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1" name="Line 958"/>
            <p:cNvSpPr>
              <a:spLocks noChangeShapeType="1"/>
            </p:cNvSpPr>
            <p:nvPr/>
          </p:nvSpPr>
          <p:spPr bwMode="auto">
            <a:xfrm flipV="1">
              <a:off x="5716588" y="181610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2" name="Line 959"/>
            <p:cNvSpPr>
              <a:spLocks noChangeShapeType="1"/>
            </p:cNvSpPr>
            <p:nvPr/>
          </p:nvSpPr>
          <p:spPr bwMode="auto">
            <a:xfrm flipV="1">
              <a:off x="5716588" y="18145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3" name="Line 960"/>
            <p:cNvSpPr>
              <a:spLocks noChangeShapeType="1"/>
            </p:cNvSpPr>
            <p:nvPr/>
          </p:nvSpPr>
          <p:spPr bwMode="auto">
            <a:xfrm flipV="1">
              <a:off x="5719763" y="181133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4" name="Line 961"/>
            <p:cNvSpPr>
              <a:spLocks noChangeShapeType="1"/>
            </p:cNvSpPr>
            <p:nvPr/>
          </p:nvSpPr>
          <p:spPr bwMode="auto">
            <a:xfrm flipV="1">
              <a:off x="5721351" y="18081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5" name="Line 962"/>
            <p:cNvSpPr>
              <a:spLocks noChangeShapeType="1"/>
            </p:cNvSpPr>
            <p:nvPr/>
          </p:nvSpPr>
          <p:spPr bwMode="auto">
            <a:xfrm flipV="1">
              <a:off x="5722938" y="18049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6" name="Line 963"/>
            <p:cNvSpPr>
              <a:spLocks noChangeShapeType="1"/>
            </p:cNvSpPr>
            <p:nvPr/>
          </p:nvSpPr>
          <p:spPr bwMode="auto">
            <a:xfrm flipV="1">
              <a:off x="5726113" y="180340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7" name="Line 964"/>
            <p:cNvSpPr>
              <a:spLocks noChangeShapeType="1"/>
            </p:cNvSpPr>
            <p:nvPr/>
          </p:nvSpPr>
          <p:spPr bwMode="auto">
            <a:xfrm>
              <a:off x="5726113" y="18034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8" name="Line 965"/>
            <p:cNvSpPr>
              <a:spLocks noChangeShapeType="1"/>
            </p:cNvSpPr>
            <p:nvPr/>
          </p:nvSpPr>
          <p:spPr bwMode="auto">
            <a:xfrm flipV="1">
              <a:off x="5727701" y="18018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29" name="Line 966"/>
            <p:cNvSpPr>
              <a:spLocks noChangeShapeType="1"/>
            </p:cNvSpPr>
            <p:nvPr/>
          </p:nvSpPr>
          <p:spPr bwMode="auto">
            <a:xfrm flipV="1">
              <a:off x="5727701" y="1800225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0" name="Line 967"/>
            <p:cNvSpPr>
              <a:spLocks noChangeShapeType="1"/>
            </p:cNvSpPr>
            <p:nvPr/>
          </p:nvSpPr>
          <p:spPr bwMode="auto">
            <a:xfrm flipV="1">
              <a:off x="5732463" y="17970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1" name="Line 968"/>
            <p:cNvSpPr>
              <a:spLocks noChangeShapeType="1"/>
            </p:cNvSpPr>
            <p:nvPr/>
          </p:nvSpPr>
          <p:spPr bwMode="auto">
            <a:xfrm>
              <a:off x="5735638" y="179705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2" name="Line 969"/>
            <p:cNvSpPr>
              <a:spLocks noChangeShapeType="1"/>
            </p:cNvSpPr>
            <p:nvPr/>
          </p:nvSpPr>
          <p:spPr bwMode="auto">
            <a:xfrm>
              <a:off x="5737226" y="179705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3" name="Line 970"/>
            <p:cNvSpPr>
              <a:spLocks noChangeShapeType="1"/>
            </p:cNvSpPr>
            <p:nvPr/>
          </p:nvSpPr>
          <p:spPr bwMode="auto">
            <a:xfrm flipV="1">
              <a:off x="5737226" y="17954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4" name="Line 971"/>
            <p:cNvSpPr>
              <a:spLocks noChangeShapeType="1"/>
            </p:cNvSpPr>
            <p:nvPr/>
          </p:nvSpPr>
          <p:spPr bwMode="auto">
            <a:xfrm flipV="1">
              <a:off x="5738813" y="179387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5" name="Line 972"/>
            <p:cNvSpPr>
              <a:spLocks noChangeShapeType="1"/>
            </p:cNvSpPr>
            <p:nvPr/>
          </p:nvSpPr>
          <p:spPr bwMode="auto">
            <a:xfrm>
              <a:off x="5741988" y="1793875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6" name="Line 973"/>
            <p:cNvSpPr>
              <a:spLocks noChangeShapeType="1"/>
            </p:cNvSpPr>
            <p:nvPr/>
          </p:nvSpPr>
          <p:spPr bwMode="auto">
            <a:xfrm flipV="1">
              <a:off x="5746751" y="179070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7" name="Line 974"/>
            <p:cNvSpPr>
              <a:spLocks noChangeShapeType="1"/>
            </p:cNvSpPr>
            <p:nvPr/>
          </p:nvSpPr>
          <p:spPr bwMode="auto">
            <a:xfrm>
              <a:off x="5749926" y="1790700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8" name="Line 975"/>
            <p:cNvSpPr>
              <a:spLocks noChangeShapeType="1"/>
            </p:cNvSpPr>
            <p:nvPr/>
          </p:nvSpPr>
          <p:spPr bwMode="auto">
            <a:xfrm>
              <a:off x="5753101" y="17907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39" name="Line 976"/>
            <p:cNvSpPr>
              <a:spLocks noChangeShapeType="1"/>
            </p:cNvSpPr>
            <p:nvPr/>
          </p:nvSpPr>
          <p:spPr bwMode="auto">
            <a:xfrm>
              <a:off x="5754688" y="179070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0" name="Line 977"/>
            <p:cNvSpPr>
              <a:spLocks noChangeShapeType="1"/>
            </p:cNvSpPr>
            <p:nvPr/>
          </p:nvSpPr>
          <p:spPr bwMode="auto">
            <a:xfrm>
              <a:off x="5754688" y="1790700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1" name="Line 978"/>
            <p:cNvSpPr>
              <a:spLocks noChangeShapeType="1"/>
            </p:cNvSpPr>
            <p:nvPr/>
          </p:nvSpPr>
          <p:spPr bwMode="auto">
            <a:xfrm>
              <a:off x="5759451" y="1790700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2" name="Line 979"/>
            <p:cNvSpPr>
              <a:spLocks noChangeShapeType="1"/>
            </p:cNvSpPr>
            <p:nvPr/>
          </p:nvSpPr>
          <p:spPr bwMode="auto">
            <a:xfrm>
              <a:off x="5764213" y="1793875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3" name="Line 980"/>
            <p:cNvSpPr>
              <a:spLocks noChangeShapeType="1"/>
            </p:cNvSpPr>
            <p:nvPr/>
          </p:nvSpPr>
          <p:spPr bwMode="auto">
            <a:xfrm>
              <a:off x="5767388" y="1793875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4" name="Line 981"/>
            <p:cNvSpPr>
              <a:spLocks noChangeShapeType="1"/>
            </p:cNvSpPr>
            <p:nvPr/>
          </p:nvSpPr>
          <p:spPr bwMode="auto">
            <a:xfrm>
              <a:off x="5770563" y="179387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5" name="Line 982"/>
            <p:cNvSpPr>
              <a:spLocks noChangeShapeType="1"/>
            </p:cNvSpPr>
            <p:nvPr/>
          </p:nvSpPr>
          <p:spPr bwMode="auto">
            <a:xfrm>
              <a:off x="5772151" y="17954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6" name="Line 983"/>
            <p:cNvSpPr>
              <a:spLocks noChangeShapeType="1"/>
            </p:cNvSpPr>
            <p:nvPr/>
          </p:nvSpPr>
          <p:spPr bwMode="auto">
            <a:xfrm>
              <a:off x="5773738" y="17954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7" name="Line 984"/>
            <p:cNvSpPr>
              <a:spLocks noChangeShapeType="1"/>
            </p:cNvSpPr>
            <p:nvPr/>
          </p:nvSpPr>
          <p:spPr bwMode="auto">
            <a:xfrm>
              <a:off x="5776913" y="17970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8" name="Line 985"/>
            <p:cNvSpPr>
              <a:spLocks noChangeShapeType="1"/>
            </p:cNvSpPr>
            <p:nvPr/>
          </p:nvSpPr>
          <p:spPr bwMode="auto">
            <a:xfrm>
              <a:off x="5780088" y="1800225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49" name="Line 986"/>
            <p:cNvSpPr>
              <a:spLocks noChangeShapeType="1"/>
            </p:cNvSpPr>
            <p:nvPr/>
          </p:nvSpPr>
          <p:spPr bwMode="auto">
            <a:xfrm>
              <a:off x="5784851" y="18018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0" name="Line 987"/>
            <p:cNvSpPr>
              <a:spLocks noChangeShapeType="1"/>
            </p:cNvSpPr>
            <p:nvPr/>
          </p:nvSpPr>
          <p:spPr bwMode="auto">
            <a:xfrm>
              <a:off x="5784851" y="18034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1" name="Line 988"/>
            <p:cNvSpPr>
              <a:spLocks noChangeShapeType="1"/>
            </p:cNvSpPr>
            <p:nvPr/>
          </p:nvSpPr>
          <p:spPr bwMode="auto">
            <a:xfrm>
              <a:off x="5786438" y="180340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2" name="Line 989"/>
            <p:cNvSpPr>
              <a:spLocks noChangeShapeType="1"/>
            </p:cNvSpPr>
            <p:nvPr/>
          </p:nvSpPr>
          <p:spPr bwMode="auto">
            <a:xfrm>
              <a:off x="5786438" y="18049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3" name="Line 990"/>
            <p:cNvSpPr>
              <a:spLocks noChangeShapeType="1"/>
            </p:cNvSpPr>
            <p:nvPr/>
          </p:nvSpPr>
          <p:spPr bwMode="auto">
            <a:xfrm>
              <a:off x="5789613" y="18081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4" name="Line 991"/>
            <p:cNvSpPr>
              <a:spLocks noChangeShapeType="1"/>
            </p:cNvSpPr>
            <p:nvPr/>
          </p:nvSpPr>
          <p:spPr bwMode="auto">
            <a:xfrm>
              <a:off x="5791201" y="18113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5" name="Line 992"/>
            <p:cNvSpPr>
              <a:spLocks noChangeShapeType="1"/>
            </p:cNvSpPr>
            <p:nvPr/>
          </p:nvSpPr>
          <p:spPr bwMode="auto">
            <a:xfrm>
              <a:off x="5792788" y="181292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6" name="Line 993"/>
            <p:cNvSpPr>
              <a:spLocks noChangeShapeType="1"/>
            </p:cNvSpPr>
            <p:nvPr/>
          </p:nvSpPr>
          <p:spPr bwMode="auto">
            <a:xfrm>
              <a:off x="5792788" y="181292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7" name="Line 994"/>
            <p:cNvSpPr>
              <a:spLocks noChangeShapeType="1"/>
            </p:cNvSpPr>
            <p:nvPr/>
          </p:nvSpPr>
          <p:spPr bwMode="auto">
            <a:xfrm>
              <a:off x="5792788" y="181451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8" name="Line 995"/>
            <p:cNvSpPr>
              <a:spLocks noChangeShapeType="1"/>
            </p:cNvSpPr>
            <p:nvPr/>
          </p:nvSpPr>
          <p:spPr bwMode="auto">
            <a:xfrm>
              <a:off x="5795963" y="1817688"/>
              <a:ext cx="1588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59" name="Line 996"/>
            <p:cNvSpPr>
              <a:spLocks noChangeShapeType="1"/>
            </p:cNvSpPr>
            <p:nvPr/>
          </p:nvSpPr>
          <p:spPr bwMode="auto">
            <a:xfrm>
              <a:off x="5797551" y="1824038"/>
              <a:ext cx="0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0" name="Freeform 997"/>
            <p:cNvSpPr>
              <a:spLocks/>
            </p:cNvSpPr>
            <p:nvPr/>
          </p:nvSpPr>
          <p:spPr bwMode="auto">
            <a:xfrm>
              <a:off x="1287463" y="3035300"/>
              <a:ext cx="80963" cy="63500"/>
            </a:xfrm>
            <a:custGeom>
              <a:avLst/>
              <a:gdLst>
                <a:gd name="T0" fmla="*/ 2147483647 w 51"/>
                <a:gd name="T1" fmla="*/ 0 h 40"/>
                <a:gd name="T2" fmla="*/ 2147483647 w 51"/>
                <a:gd name="T3" fmla="*/ 2147483647 h 40"/>
                <a:gd name="T4" fmla="*/ 0 w 51"/>
                <a:gd name="T5" fmla="*/ 2147483647 h 40"/>
                <a:gd name="T6" fmla="*/ 2147483647 w 51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0">
                  <a:moveTo>
                    <a:pt x="25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1" name="Freeform 998"/>
            <p:cNvSpPr>
              <a:spLocks/>
            </p:cNvSpPr>
            <p:nvPr/>
          </p:nvSpPr>
          <p:spPr bwMode="auto">
            <a:xfrm>
              <a:off x="1287463" y="3035300"/>
              <a:ext cx="42863" cy="68263"/>
            </a:xfrm>
            <a:custGeom>
              <a:avLst/>
              <a:gdLst>
                <a:gd name="T0" fmla="*/ 2147483647 w 27"/>
                <a:gd name="T1" fmla="*/ 0 h 43"/>
                <a:gd name="T2" fmla="*/ 2147483647 w 27"/>
                <a:gd name="T3" fmla="*/ 0 h 43"/>
                <a:gd name="T4" fmla="*/ 2147483647 w 27"/>
                <a:gd name="T5" fmla="*/ 2147483647 h 43"/>
                <a:gd name="T6" fmla="*/ 2147483647 w 27"/>
                <a:gd name="T7" fmla="*/ 2147483647 h 43"/>
                <a:gd name="T8" fmla="*/ 0 w 27"/>
                <a:gd name="T9" fmla="*/ 2147483647 h 43"/>
                <a:gd name="T10" fmla="*/ 0 w 27"/>
                <a:gd name="T11" fmla="*/ 2147483647 h 43"/>
                <a:gd name="T12" fmla="*/ 2147483647 w 2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3">
                  <a:moveTo>
                    <a:pt x="25" y="0"/>
                  </a:moveTo>
                  <a:lnTo>
                    <a:pt x="27" y="0"/>
                  </a:lnTo>
                  <a:lnTo>
                    <a:pt x="27" y="2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2" name="Freeform 1011"/>
            <p:cNvSpPr>
              <a:spLocks/>
            </p:cNvSpPr>
            <p:nvPr/>
          </p:nvSpPr>
          <p:spPr bwMode="auto">
            <a:xfrm>
              <a:off x="1152525" y="4148138"/>
              <a:ext cx="42863" cy="114300"/>
            </a:xfrm>
            <a:custGeom>
              <a:avLst/>
              <a:gdLst>
                <a:gd name="T0" fmla="*/ 2147483647 w 27"/>
                <a:gd name="T1" fmla="*/ 0 h 72"/>
                <a:gd name="T2" fmla="*/ 2147483647 w 27"/>
                <a:gd name="T3" fmla="*/ 0 h 72"/>
                <a:gd name="T4" fmla="*/ 2147483647 w 27"/>
                <a:gd name="T5" fmla="*/ 2147483647 h 72"/>
                <a:gd name="T6" fmla="*/ 2147483647 w 27"/>
                <a:gd name="T7" fmla="*/ 2147483647 h 72"/>
                <a:gd name="T8" fmla="*/ 2147483647 w 27"/>
                <a:gd name="T9" fmla="*/ 2147483647 h 72"/>
                <a:gd name="T10" fmla="*/ 2147483647 w 27"/>
                <a:gd name="T11" fmla="*/ 2147483647 h 72"/>
                <a:gd name="T12" fmla="*/ 2147483647 w 27"/>
                <a:gd name="T13" fmla="*/ 2147483647 h 72"/>
                <a:gd name="T14" fmla="*/ 2147483647 w 27"/>
                <a:gd name="T15" fmla="*/ 2147483647 h 72"/>
                <a:gd name="T16" fmla="*/ 0 w 27"/>
                <a:gd name="T17" fmla="*/ 2147483647 h 72"/>
                <a:gd name="T18" fmla="*/ 0 w 27"/>
                <a:gd name="T19" fmla="*/ 2147483647 h 72"/>
                <a:gd name="T20" fmla="*/ 2147483647 w 27"/>
                <a:gd name="T21" fmla="*/ 2147483647 h 72"/>
                <a:gd name="T22" fmla="*/ 2147483647 w 27"/>
                <a:gd name="T23" fmla="*/ 2147483647 h 72"/>
                <a:gd name="T24" fmla="*/ 2147483647 w 27"/>
                <a:gd name="T25" fmla="*/ 2147483647 h 72"/>
                <a:gd name="T26" fmla="*/ 2147483647 w 27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" h="72">
                  <a:moveTo>
                    <a:pt x="21" y="0"/>
                  </a:moveTo>
                  <a:lnTo>
                    <a:pt x="27" y="0"/>
                  </a:lnTo>
                  <a:lnTo>
                    <a:pt x="27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10" y="22"/>
                  </a:lnTo>
                  <a:lnTo>
                    <a:pt x="5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3" name="Freeform 1012"/>
            <p:cNvSpPr>
              <a:spLocks/>
            </p:cNvSpPr>
            <p:nvPr/>
          </p:nvSpPr>
          <p:spPr bwMode="auto">
            <a:xfrm>
              <a:off x="2779713" y="4148138"/>
              <a:ext cx="41275" cy="114300"/>
            </a:xfrm>
            <a:custGeom>
              <a:avLst/>
              <a:gdLst>
                <a:gd name="T0" fmla="*/ 2147483647 w 26"/>
                <a:gd name="T1" fmla="*/ 0 h 72"/>
                <a:gd name="T2" fmla="*/ 2147483647 w 26"/>
                <a:gd name="T3" fmla="*/ 0 h 72"/>
                <a:gd name="T4" fmla="*/ 2147483647 w 26"/>
                <a:gd name="T5" fmla="*/ 2147483647 h 72"/>
                <a:gd name="T6" fmla="*/ 2147483647 w 26"/>
                <a:gd name="T7" fmla="*/ 2147483647 h 72"/>
                <a:gd name="T8" fmla="*/ 2147483647 w 26"/>
                <a:gd name="T9" fmla="*/ 2147483647 h 72"/>
                <a:gd name="T10" fmla="*/ 2147483647 w 26"/>
                <a:gd name="T11" fmla="*/ 2147483647 h 72"/>
                <a:gd name="T12" fmla="*/ 2147483647 w 26"/>
                <a:gd name="T13" fmla="*/ 2147483647 h 72"/>
                <a:gd name="T14" fmla="*/ 2147483647 w 26"/>
                <a:gd name="T15" fmla="*/ 2147483647 h 72"/>
                <a:gd name="T16" fmla="*/ 0 w 26"/>
                <a:gd name="T17" fmla="*/ 2147483647 h 72"/>
                <a:gd name="T18" fmla="*/ 0 w 26"/>
                <a:gd name="T19" fmla="*/ 2147483647 h 72"/>
                <a:gd name="T20" fmla="*/ 2147483647 w 26"/>
                <a:gd name="T21" fmla="*/ 2147483647 h 72"/>
                <a:gd name="T22" fmla="*/ 2147483647 w 26"/>
                <a:gd name="T23" fmla="*/ 2147483647 h 72"/>
                <a:gd name="T24" fmla="*/ 2147483647 w 26"/>
                <a:gd name="T25" fmla="*/ 2147483647 h 72"/>
                <a:gd name="T26" fmla="*/ 2147483647 w 26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9" y="22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12" y="9"/>
                  </a:lnTo>
                  <a:lnTo>
                    <a:pt x="17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4" name="Freeform 1013"/>
            <p:cNvSpPr>
              <a:spLocks noEditPoints="1"/>
            </p:cNvSpPr>
            <p:nvPr/>
          </p:nvSpPr>
          <p:spPr bwMode="auto">
            <a:xfrm>
              <a:off x="2857500" y="4148138"/>
              <a:ext cx="74613" cy="114300"/>
            </a:xfrm>
            <a:custGeom>
              <a:avLst/>
              <a:gdLst>
                <a:gd name="T0" fmla="*/ 2147483647 w 47"/>
                <a:gd name="T1" fmla="*/ 2147483647 h 72"/>
                <a:gd name="T2" fmla="*/ 2147483647 w 47"/>
                <a:gd name="T3" fmla="*/ 2147483647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2147483647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2147483647 w 47"/>
                <a:gd name="T21" fmla="*/ 2147483647 h 72"/>
                <a:gd name="T22" fmla="*/ 2147483647 w 47"/>
                <a:gd name="T23" fmla="*/ 2147483647 h 72"/>
                <a:gd name="T24" fmla="*/ 2147483647 w 47"/>
                <a:gd name="T25" fmla="*/ 2147483647 h 72"/>
                <a:gd name="T26" fmla="*/ 2147483647 w 47"/>
                <a:gd name="T27" fmla="*/ 2147483647 h 72"/>
                <a:gd name="T28" fmla="*/ 2147483647 w 47"/>
                <a:gd name="T29" fmla="*/ 2147483647 h 72"/>
                <a:gd name="T30" fmla="*/ 2147483647 w 47"/>
                <a:gd name="T31" fmla="*/ 2147483647 h 72"/>
                <a:gd name="T32" fmla="*/ 2147483647 w 47"/>
                <a:gd name="T33" fmla="*/ 2147483647 h 72"/>
                <a:gd name="T34" fmla="*/ 2147483647 w 47"/>
                <a:gd name="T35" fmla="*/ 2147483647 h 72"/>
                <a:gd name="T36" fmla="*/ 2147483647 w 47"/>
                <a:gd name="T37" fmla="*/ 2147483647 h 72"/>
                <a:gd name="T38" fmla="*/ 2147483647 w 47"/>
                <a:gd name="T39" fmla="*/ 2147483647 h 72"/>
                <a:gd name="T40" fmla="*/ 2147483647 w 47"/>
                <a:gd name="T41" fmla="*/ 2147483647 h 72"/>
                <a:gd name="T42" fmla="*/ 2147483647 w 47"/>
                <a:gd name="T43" fmla="*/ 0 h 72"/>
                <a:gd name="T44" fmla="*/ 2147483647 w 47"/>
                <a:gd name="T45" fmla="*/ 0 h 72"/>
                <a:gd name="T46" fmla="*/ 2147483647 w 47"/>
                <a:gd name="T47" fmla="*/ 2147483647 h 72"/>
                <a:gd name="T48" fmla="*/ 2147483647 w 47"/>
                <a:gd name="T49" fmla="*/ 2147483647 h 72"/>
                <a:gd name="T50" fmla="*/ 2147483647 w 47"/>
                <a:gd name="T51" fmla="*/ 2147483647 h 72"/>
                <a:gd name="T52" fmla="*/ 2147483647 w 47"/>
                <a:gd name="T53" fmla="*/ 2147483647 h 72"/>
                <a:gd name="T54" fmla="*/ 2147483647 w 47"/>
                <a:gd name="T55" fmla="*/ 2147483647 h 72"/>
                <a:gd name="T56" fmla="*/ 2147483647 w 47"/>
                <a:gd name="T57" fmla="*/ 2147483647 h 72"/>
                <a:gd name="T58" fmla="*/ 2147483647 w 47"/>
                <a:gd name="T59" fmla="*/ 2147483647 h 72"/>
                <a:gd name="T60" fmla="*/ 2147483647 w 47"/>
                <a:gd name="T61" fmla="*/ 2147483647 h 72"/>
                <a:gd name="T62" fmla="*/ 2147483647 w 47"/>
                <a:gd name="T63" fmla="*/ 2147483647 h 72"/>
                <a:gd name="T64" fmla="*/ 2147483647 w 47"/>
                <a:gd name="T65" fmla="*/ 2147483647 h 72"/>
                <a:gd name="T66" fmla="*/ 2147483647 w 47"/>
                <a:gd name="T67" fmla="*/ 2147483647 h 72"/>
                <a:gd name="T68" fmla="*/ 2147483647 w 47"/>
                <a:gd name="T69" fmla="*/ 2147483647 h 72"/>
                <a:gd name="T70" fmla="*/ 2147483647 w 47"/>
                <a:gd name="T71" fmla="*/ 2147483647 h 72"/>
                <a:gd name="T72" fmla="*/ 2147483647 w 47"/>
                <a:gd name="T73" fmla="*/ 2147483647 h 72"/>
                <a:gd name="T74" fmla="*/ 2147483647 w 47"/>
                <a:gd name="T75" fmla="*/ 2147483647 h 72"/>
                <a:gd name="T76" fmla="*/ 2147483647 w 47"/>
                <a:gd name="T77" fmla="*/ 2147483647 h 72"/>
                <a:gd name="T78" fmla="*/ 2147483647 w 47"/>
                <a:gd name="T79" fmla="*/ 2147483647 h 72"/>
                <a:gd name="T80" fmla="*/ 2147483647 w 47"/>
                <a:gd name="T81" fmla="*/ 2147483647 h 72"/>
                <a:gd name="T82" fmla="*/ 2147483647 w 47"/>
                <a:gd name="T83" fmla="*/ 2147483647 h 72"/>
                <a:gd name="T84" fmla="*/ 2147483647 w 47"/>
                <a:gd name="T85" fmla="*/ 2147483647 h 72"/>
                <a:gd name="T86" fmla="*/ 2147483647 w 47"/>
                <a:gd name="T87" fmla="*/ 2147483647 h 72"/>
                <a:gd name="T88" fmla="*/ 0 w 47"/>
                <a:gd name="T89" fmla="*/ 2147483647 h 72"/>
                <a:gd name="T90" fmla="*/ 2147483647 w 47"/>
                <a:gd name="T91" fmla="*/ 2147483647 h 72"/>
                <a:gd name="T92" fmla="*/ 2147483647 w 47"/>
                <a:gd name="T93" fmla="*/ 2147483647 h 72"/>
                <a:gd name="T94" fmla="*/ 2147483647 w 47"/>
                <a:gd name="T95" fmla="*/ 2147483647 h 72"/>
                <a:gd name="T96" fmla="*/ 2147483647 w 47"/>
                <a:gd name="T97" fmla="*/ 2147483647 h 72"/>
                <a:gd name="T98" fmla="*/ 2147483647 w 47"/>
                <a:gd name="T99" fmla="*/ 2147483647 h 72"/>
                <a:gd name="T100" fmla="*/ 2147483647 w 47"/>
                <a:gd name="T101" fmla="*/ 2147483647 h 72"/>
                <a:gd name="T102" fmla="*/ 2147483647 w 47"/>
                <a:gd name="T103" fmla="*/ 0 h 72"/>
                <a:gd name="T104" fmla="*/ 2147483647 w 47"/>
                <a:gd name="T105" fmla="*/ 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2">
                  <a:moveTo>
                    <a:pt x="24" y="8"/>
                  </a:moveTo>
                  <a:lnTo>
                    <a:pt x="19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1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5" name="Freeform 1014"/>
            <p:cNvSpPr>
              <a:spLocks/>
            </p:cNvSpPr>
            <p:nvPr/>
          </p:nvSpPr>
          <p:spPr bwMode="auto">
            <a:xfrm>
              <a:off x="4446588" y="4148138"/>
              <a:ext cx="41275" cy="114300"/>
            </a:xfrm>
            <a:custGeom>
              <a:avLst/>
              <a:gdLst>
                <a:gd name="T0" fmla="*/ 2147483647 w 26"/>
                <a:gd name="T1" fmla="*/ 0 h 72"/>
                <a:gd name="T2" fmla="*/ 2147483647 w 26"/>
                <a:gd name="T3" fmla="*/ 0 h 72"/>
                <a:gd name="T4" fmla="*/ 2147483647 w 26"/>
                <a:gd name="T5" fmla="*/ 2147483647 h 72"/>
                <a:gd name="T6" fmla="*/ 2147483647 w 26"/>
                <a:gd name="T7" fmla="*/ 2147483647 h 72"/>
                <a:gd name="T8" fmla="*/ 2147483647 w 26"/>
                <a:gd name="T9" fmla="*/ 2147483647 h 72"/>
                <a:gd name="T10" fmla="*/ 2147483647 w 26"/>
                <a:gd name="T11" fmla="*/ 2147483647 h 72"/>
                <a:gd name="T12" fmla="*/ 2147483647 w 26"/>
                <a:gd name="T13" fmla="*/ 2147483647 h 72"/>
                <a:gd name="T14" fmla="*/ 2147483647 w 26"/>
                <a:gd name="T15" fmla="*/ 2147483647 h 72"/>
                <a:gd name="T16" fmla="*/ 0 w 26"/>
                <a:gd name="T17" fmla="*/ 2147483647 h 72"/>
                <a:gd name="T18" fmla="*/ 0 w 26"/>
                <a:gd name="T19" fmla="*/ 2147483647 h 72"/>
                <a:gd name="T20" fmla="*/ 2147483647 w 26"/>
                <a:gd name="T21" fmla="*/ 2147483647 h 72"/>
                <a:gd name="T22" fmla="*/ 2147483647 w 26"/>
                <a:gd name="T23" fmla="*/ 2147483647 h 72"/>
                <a:gd name="T24" fmla="*/ 2147483647 w 26"/>
                <a:gd name="T25" fmla="*/ 2147483647 h 72"/>
                <a:gd name="T26" fmla="*/ 2147483647 w 26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3" y="18"/>
                  </a:lnTo>
                  <a:lnTo>
                    <a:pt x="9" y="22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2" y="9"/>
                  </a:lnTo>
                  <a:lnTo>
                    <a:pt x="17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6" name="Freeform 1015"/>
            <p:cNvSpPr>
              <a:spLocks noEditPoints="1"/>
            </p:cNvSpPr>
            <p:nvPr/>
          </p:nvSpPr>
          <p:spPr bwMode="auto">
            <a:xfrm>
              <a:off x="4524375" y="4148138"/>
              <a:ext cx="73025" cy="114300"/>
            </a:xfrm>
            <a:custGeom>
              <a:avLst/>
              <a:gdLst>
                <a:gd name="T0" fmla="*/ 2147483647 w 46"/>
                <a:gd name="T1" fmla="*/ 2147483647 h 72"/>
                <a:gd name="T2" fmla="*/ 2147483647 w 46"/>
                <a:gd name="T3" fmla="*/ 2147483647 h 72"/>
                <a:gd name="T4" fmla="*/ 2147483647 w 46"/>
                <a:gd name="T5" fmla="*/ 2147483647 h 72"/>
                <a:gd name="T6" fmla="*/ 2147483647 w 46"/>
                <a:gd name="T7" fmla="*/ 2147483647 h 72"/>
                <a:gd name="T8" fmla="*/ 2147483647 w 46"/>
                <a:gd name="T9" fmla="*/ 2147483647 h 72"/>
                <a:gd name="T10" fmla="*/ 2147483647 w 46"/>
                <a:gd name="T11" fmla="*/ 2147483647 h 72"/>
                <a:gd name="T12" fmla="*/ 2147483647 w 46"/>
                <a:gd name="T13" fmla="*/ 2147483647 h 72"/>
                <a:gd name="T14" fmla="*/ 2147483647 w 46"/>
                <a:gd name="T15" fmla="*/ 2147483647 h 72"/>
                <a:gd name="T16" fmla="*/ 2147483647 w 46"/>
                <a:gd name="T17" fmla="*/ 2147483647 h 72"/>
                <a:gd name="T18" fmla="*/ 2147483647 w 46"/>
                <a:gd name="T19" fmla="*/ 2147483647 h 72"/>
                <a:gd name="T20" fmla="*/ 2147483647 w 46"/>
                <a:gd name="T21" fmla="*/ 2147483647 h 72"/>
                <a:gd name="T22" fmla="*/ 2147483647 w 46"/>
                <a:gd name="T23" fmla="*/ 2147483647 h 72"/>
                <a:gd name="T24" fmla="*/ 2147483647 w 46"/>
                <a:gd name="T25" fmla="*/ 2147483647 h 72"/>
                <a:gd name="T26" fmla="*/ 2147483647 w 46"/>
                <a:gd name="T27" fmla="*/ 2147483647 h 72"/>
                <a:gd name="T28" fmla="*/ 2147483647 w 46"/>
                <a:gd name="T29" fmla="*/ 2147483647 h 72"/>
                <a:gd name="T30" fmla="*/ 2147483647 w 46"/>
                <a:gd name="T31" fmla="*/ 2147483647 h 72"/>
                <a:gd name="T32" fmla="*/ 2147483647 w 46"/>
                <a:gd name="T33" fmla="*/ 2147483647 h 72"/>
                <a:gd name="T34" fmla="*/ 2147483647 w 46"/>
                <a:gd name="T35" fmla="*/ 2147483647 h 72"/>
                <a:gd name="T36" fmla="*/ 2147483647 w 46"/>
                <a:gd name="T37" fmla="*/ 2147483647 h 72"/>
                <a:gd name="T38" fmla="*/ 2147483647 w 46"/>
                <a:gd name="T39" fmla="*/ 2147483647 h 72"/>
                <a:gd name="T40" fmla="*/ 2147483647 w 46"/>
                <a:gd name="T41" fmla="*/ 2147483647 h 72"/>
                <a:gd name="T42" fmla="*/ 2147483647 w 46"/>
                <a:gd name="T43" fmla="*/ 0 h 72"/>
                <a:gd name="T44" fmla="*/ 2147483647 w 46"/>
                <a:gd name="T45" fmla="*/ 0 h 72"/>
                <a:gd name="T46" fmla="*/ 2147483647 w 46"/>
                <a:gd name="T47" fmla="*/ 2147483647 h 72"/>
                <a:gd name="T48" fmla="*/ 2147483647 w 46"/>
                <a:gd name="T49" fmla="*/ 2147483647 h 72"/>
                <a:gd name="T50" fmla="*/ 2147483647 w 46"/>
                <a:gd name="T51" fmla="*/ 2147483647 h 72"/>
                <a:gd name="T52" fmla="*/ 2147483647 w 46"/>
                <a:gd name="T53" fmla="*/ 2147483647 h 72"/>
                <a:gd name="T54" fmla="*/ 2147483647 w 46"/>
                <a:gd name="T55" fmla="*/ 2147483647 h 72"/>
                <a:gd name="T56" fmla="*/ 2147483647 w 46"/>
                <a:gd name="T57" fmla="*/ 2147483647 h 72"/>
                <a:gd name="T58" fmla="*/ 2147483647 w 46"/>
                <a:gd name="T59" fmla="*/ 2147483647 h 72"/>
                <a:gd name="T60" fmla="*/ 2147483647 w 46"/>
                <a:gd name="T61" fmla="*/ 2147483647 h 72"/>
                <a:gd name="T62" fmla="*/ 2147483647 w 46"/>
                <a:gd name="T63" fmla="*/ 2147483647 h 72"/>
                <a:gd name="T64" fmla="*/ 2147483647 w 46"/>
                <a:gd name="T65" fmla="*/ 2147483647 h 72"/>
                <a:gd name="T66" fmla="*/ 2147483647 w 46"/>
                <a:gd name="T67" fmla="*/ 2147483647 h 72"/>
                <a:gd name="T68" fmla="*/ 2147483647 w 46"/>
                <a:gd name="T69" fmla="*/ 2147483647 h 72"/>
                <a:gd name="T70" fmla="*/ 2147483647 w 46"/>
                <a:gd name="T71" fmla="*/ 2147483647 h 72"/>
                <a:gd name="T72" fmla="*/ 2147483647 w 46"/>
                <a:gd name="T73" fmla="*/ 2147483647 h 72"/>
                <a:gd name="T74" fmla="*/ 2147483647 w 46"/>
                <a:gd name="T75" fmla="*/ 2147483647 h 72"/>
                <a:gd name="T76" fmla="*/ 2147483647 w 46"/>
                <a:gd name="T77" fmla="*/ 2147483647 h 72"/>
                <a:gd name="T78" fmla="*/ 2147483647 w 46"/>
                <a:gd name="T79" fmla="*/ 2147483647 h 72"/>
                <a:gd name="T80" fmla="*/ 2147483647 w 46"/>
                <a:gd name="T81" fmla="*/ 2147483647 h 72"/>
                <a:gd name="T82" fmla="*/ 2147483647 w 46"/>
                <a:gd name="T83" fmla="*/ 2147483647 h 72"/>
                <a:gd name="T84" fmla="*/ 2147483647 w 46"/>
                <a:gd name="T85" fmla="*/ 2147483647 h 72"/>
                <a:gd name="T86" fmla="*/ 2147483647 w 46"/>
                <a:gd name="T87" fmla="*/ 2147483647 h 72"/>
                <a:gd name="T88" fmla="*/ 0 w 46"/>
                <a:gd name="T89" fmla="*/ 2147483647 h 72"/>
                <a:gd name="T90" fmla="*/ 2147483647 w 46"/>
                <a:gd name="T91" fmla="*/ 2147483647 h 72"/>
                <a:gd name="T92" fmla="*/ 2147483647 w 46"/>
                <a:gd name="T93" fmla="*/ 2147483647 h 72"/>
                <a:gd name="T94" fmla="*/ 2147483647 w 46"/>
                <a:gd name="T95" fmla="*/ 2147483647 h 72"/>
                <a:gd name="T96" fmla="*/ 2147483647 w 46"/>
                <a:gd name="T97" fmla="*/ 2147483647 h 72"/>
                <a:gd name="T98" fmla="*/ 2147483647 w 46"/>
                <a:gd name="T99" fmla="*/ 2147483647 h 72"/>
                <a:gd name="T100" fmla="*/ 2147483647 w 46"/>
                <a:gd name="T101" fmla="*/ 2147483647 h 72"/>
                <a:gd name="T102" fmla="*/ 2147483647 w 46"/>
                <a:gd name="T103" fmla="*/ 0 h 72"/>
                <a:gd name="T104" fmla="*/ 2147483647 w 46"/>
                <a:gd name="T105" fmla="*/ 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" h="72">
                  <a:moveTo>
                    <a:pt x="22" y="8"/>
                  </a:moveTo>
                  <a:lnTo>
                    <a:pt x="19" y="8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3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2" y="64"/>
                  </a:lnTo>
                  <a:lnTo>
                    <a:pt x="27" y="64"/>
                  </a:lnTo>
                  <a:lnTo>
                    <a:pt x="30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0" y="10"/>
                  </a:lnTo>
                  <a:lnTo>
                    <a:pt x="27" y="8"/>
                  </a:lnTo>
                  <a:lnTo>
                    <a:pt x="22" y="8"/>
                  </a:lnTo>
                  <a:close/>
                  <a:moveTo>
                    <a:pt x="22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5" y="20"/>
                  </a:lnTo>
                  <a:lnTo>
                    <a:pt x="45" y="24"/>
                  </a:lnTo>
                  <a:lnTo>
                    <a:pt x="46" y="30"/>
                  </a:lnTo>
                  <a:lnTo>
                    <a:pt x="46" y="36"/>
                  </a:lnTo>
                  <a:lnTo>
                    <a:pt x="45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13" y="71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7" name="Freeform 1016"/>
            <p:cNvSpPr>
              <a:spLocks noEditPoints="1"/>
            </p:cNvSpPr>
            <p:nvPr/>
          </p:nvSpPr>
          <p:spPr bwMode="auto">
            <a:xfrm>
              <a:off x="4610100" y="4148138"/>
              <a:ext cx="74613" cy="114300"/>
            </a:xfrm>
            <a:custGeom>
              <a:avLst/>
              <a:gdLst>
                <a:gd name="T0" fmla="*/ 2147483647 w 47"/>
                <a:gd name="T1" fmla="*/ 2147483647 h 72"/>
                <a:gd name="T2" fmla="*/ 2147483647 w 47"/>
                <a:gd name="T3" fmla="*/ 2147483647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2147483647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2147483647 w 47"/>
                <a:gd name="T21" fmla="*/ 2147483647 h 72"/>
                <a:gd name="T22" fmla="*/ 2147483647 w 47"/>
                <a:gd name="T23" fmla="*/ 2147483647 h 72"/>
                <a:gd name="T24" fmla="*/ 2147483647 w 47"/>
                <a:gd name="T25" fmla="*/ 2147483647 h 72"/>
                <a:gd name="T26" fmla="*/ 2147483647 w 47"/>
                <a:gd name="T27" fmla="*/ 2147483647 h 72"/>
                <a:gd name="T28" fmla="*/ 2147483647 w 47"/>
                <a:gd name="T29" fmla="*/ 2147483647 h 72"/>
                <a:gd name="T30" fmla="*/ 2147483647 w 47"/>
                <a:gd name="T31" fmla="*/ 2147483647 h 72"/>
                <a:gd name="T32" fmla="*/ 2147483647 w 47"/>
                <a:gd name="T33" fmla="*/ 2147483647 h 72"/>
                <a:gd name="T34" fmla="*/ 2147483647 w 47"/>
                <a:gd name="T35" fmla="*/ 2147483647 h 72"/>
                <a:gd name="T36" fmla="*/ 2147483647 w 47"/>
                <a:gd name="T37" fmla="*/ 2147483647 h 72"/>
                <a:gd name="T38" fmla="*/ 2147483647 w 47"/>
                <a:gd name="T39" fmla="*/ 2147483647 h 72"/>
                <a:gd name="T40" fmla="*/ 2147483647 w 47"/>
                <a:gd name="T41" fmla="*/ 2147483647 h 72"/>
                <a:gd name="T42" fmla="*/ 2147483647 w 47"/>
                <a:gd name="T43" fmla="*/ 0 h 72"/>
                <a:gd name="T44" fmla="*/ 2147483647 w 47"/>
                <a:gd name="T45" fmla="*/ 0 h 72"/>
                <a:gd name="T46" fmla="*/ 2147483647 w 47"/>
                <a:gd name="T47" fmla="*/ 2147483647 h 72"/>
                <a:gd name="T48" fmla="*/ 2147483647 w 47"/>
                <a:gd name="T49" fmla="*/ 2147483647 h 72"/>
                <a:gd name="T50" fmla="*/ 2147483647 w 47"/>
                <a:gd name="T51" fmla="*/ 2147483647 h 72"/>
                <a:gd name="T52" fmla="*/ 2147483647 w 47"/>
                <a:gd name="T53" fmla="*/ 2147483647 h 72"/>
                <a:gd name="T54" fmla="*/ 2147483647 w 47"/>
                <a:gd name="T55" fmla="*/ 2147483647 h 72"/>
                <a:gd name="T56" fmla="*/ 2147483647 w 47"/>
                <a:gd name="T57" fmla="*/ 2147483647 h 72"/>
                <a:gd name="T58" fmla="*/ 2147483647 w 47"/>
                <a:gd name="T59" fmla="*/ 2147483647 h 72"/>
                <a:gd name="T60" fmla="*/ 2147483647 w 47"/>
                <a:gd name="T61" fmla="*/ 2147483647 h 72"/>
                <a:gd name="T62" fmla="*/ 2147483647 w 47"/>
                <a:gd name="T63" fmla="*/ 2147483647 h 72"/>
                <a:gd name="T64" fmla="*/ 2147483647 w 47"/>
                <a:gd name="T65" fmla="*/ 2147483647 h 72"/>
                <a:gd name="T66" fmla="*/ 2147483647 w 47"/>
                <a:gd name="T67" fmla="*/ 2147483647 h 72"/>
                <a:gd name="T68" fmla="*/ 2147483647 w 47"/>
                <a:gd name="T69" fmla="*/ 2147483647 h 72"/>
                <a:gd name="T70" fmla="*/ 2147483647 w 47"/>
                <a:gd name="T71" fmla="*/ 2147483647 h 72"/>
                <a:gd name="T72" fmla="*/ 2147483647 w 47"/>
                <a:gd name="T73" fmla="*/ 2147483647 h 72"/>
                <a:gd name="T74" fmla="*/ 2147483647 w 47"/>
                <a:gd name="T75" fmla="*/ 2147483647 h 72"/>
                <a:gd name="T76" fmla="*/ 2147483647 w 47"/>
                <a:gd name="T77" fmla="*/ 2147483647 h 72"/>
                <a:gd name="T78" fmla="*/ 2147483647 w 47"/>
                <a:gd name="T79" fmla="*/ 2147483647 h 72"/>
                <a:gd name="T80" fmla="*/ 2147483647 w 47"/>
                <a:gd name="T81" fmla="*/ 2147483647 h 72"/>
                <a:gd name="T82" fmla="*/ 2147483647 w 47"/>
                <a:gd name="T83" fmla="*/ 2147483647 h 72"/>
                <a:gd name="T84" fmla="*/ 2147483647 w 47"/>
                <a:gd name="T85" fmla="*/ 2147483647 h 72"/>
                <a:gd name="T86" fmla="*/ 2147483647 w 47"/>
                <a:gd name="T87" fmla="*/ 2147483647 h 72"/>
                <a:gd name="T88" fmla="*/ 0 w 47"/>
                <a:gd name="T89" fmla="*/ 2147483647 h 72"/>
                <a:gd name="T90" fmla="*/ 2147483647 w 47"/>
                <a:gd name="T91" fmla="*/ 2147483647 h 72"/>
                <a:gd name="T92" fmla="*/ 2147483647 w 47"/>
                <a:gd name="T93" fmla="*/ 2147483647 h 72"/>
                <a:gd name="T94" fmla="*/ 2147483647 w 47"/>
                <a:gd name="T95" fmla="*/ 2147483647 h 72"/>
                <a:gd name="T96" fmla="*/ 2147483647 w 47"/>
                <a:gd name="T97" fmla="*/ 2147483647 h 72"/>
                <a:gd name="T98" fmla="*/ 2147483647 w 47"/>
                <a:gd name="T99" fmla="*/ 2147483647 h 72"/>
                <a:gd name="T100" fmla="*/ 2147483647 w 47"/>
                <a:gd name="T101" fmla="*/ 2147483647 h 72"/>
                <a:gd name="T102" fmla="*/ 2147483647 w 47"/>
                <a:gd name="T103" fmla="*/ 0 h 72"/>
                <a:gd name="T104" fmla="*/ 2147483647 w 47"/>
                <a:gd name="T105" fmla="*/ 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2">
                  <a:moveTo>
                    <a:pt x="24" y="8"/>
                  </a:moveTo>
                  <a:lnTo>
                    <a:pt x="21" y="8"/>
                  </a:lnTo>
                  <a:lnTo>
                    <a:pt x="17" y="10"/>
                  </a:lnTo>
                  <a:lnTo>
                    <a:pt x="14" y="13"/>
                  </a:lnTo>
                  <a:lnTo>
                    <a:pt x="11" y="22"/>
                  </a:lnTo>
                  <a:lnTo>
                    <a:pt x="11" y="36"/>
                  </a:lnTo>
                  <a:lnTo>
                    <a:pt x="11" y="50"/>
                  </a:lnTo>
                  <a:lnTo>
                    <a:pt x="14" y="58"/>
                  </a:lnTo>
                  <a:lnTo>
                    <a:pt x="17" y="62"/>
                  </a:lnTo>
                  <a:lnTo>
                    <a:pt x="21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1" y="62"/>
                  </a:lnTo>
                  <a:lnTo>
                    <a:pt x="35" y="58"/>
                  </a:lnTo>
                  <a:lnTo>
                    <a:pt x="37" y="50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5" y="14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1" y="8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5" y="56"/>
                  </a:lnTo>
                  <a:lnTo>
                    <a:pt x="43" y="62"/>
                  </a:lnTo>
                  <a:lnTo>
                    <a:pt x="40" y="65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2"/>
                  </a:lnTo>
                  <a:lnTo>
                    <a:pt x="24" y="72"/>
                  </a:lnTo>
                  <a:lnTo>
                    <a:pt x="20" y="72"/>
                  </a:lnTo>
                  <a:lnTo>
                    <a:pt x="15" y="71"/>
                  </a:lnTo>
                  <a:lnTo>
                    <a:pt x="11" y="69"/>
                  </a:lnTo>
                  <a:lnTo>
                    <a:pt x="8" y="65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2" y="24"/>
                  </a:lnTo>
                  <a:lnTo>
                    <a:pt x="4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8" name="Freeform 1017"/>
            <p:cNvSpPr>
              <a:spLocks/>
            </p:cNvSpPr>
            <p:nvPr/>
          </p:nvSpPr>
          <p:spPr bwMode="auto">
            <a:xfrm>
              <a:off x="6072188" y="4148138"/>
              <a:ext cx="41275" cy="114300"/>
            </a:xfrm>
            <a:custGeom>
              <a:avLst/>
              <a:gdLst>
                <a:gd name="T0" fmla="*/ 2147483647 w 26"/>
                <a:gd name="T1" fmla="*/ 0 h 72"/>
                <a:gd name="T2" fmla="*/ 2147483647 w 26"/>
                <a:gd name="T3" fmla="*/ 0 h 72"/>
                <a:gd name="T4" fmla="*/ 2147483647 w 26"/>
                <a:gd name="T5" fmla="*/ 2147483647 h 72"/>
                <a:gd name="T6" fmla="*/ 2147483647 w 26"/>
                <a:gd name="T7" fmla="*/ 2147483647 h 72"/>
                <a:gd name="T8" fmla="*/ 2147483647 w 26"/>
                <a:gd name="T9" fmla="*/ 2147483647 h 72"/>
                <a:gd name="T10" fmla="*/ 2147483647 w 26"/>
                <a:gd name="T11" fmla="*/ 2147483647 h 72"/>
                <a:gd name="T12" fmla="*/ 2147483647 w 26"/>
                <a:gd name="T13" fmla="*/ 2147483647 h 72"/>
                <a:gd name="T14" fmla="*/ 2147483647 w 26"/>
                <a:gd name="T15" fmla="*/ 2147483647 h 72"/>
                <a:gd name="T16" fmla="*/ 0 w 26"/>
                <a:gd name="T17" fmla="*/ 2147483647 h 72"/>
                <a:gd name="T18" fmla="*/ 0 w 26"/>
                <a:gd name="T19" fmla="*/ 2147483647 h 72"/>
                <a:gd name="T20" fmla="*/ 2147483647 w 26"/>
                <a:gd name="T21" fmla="*/ 2147483647 h 72"/>
                <a:gd name="T22" fmla="*/ 2147483647 w 26"/>
                <a:gd name="T23" fmla="*/ 2147483647 h 72"/>
                <a:gd name="T24" fmla="*/ 2147483647 w 26"/>
                <a:gd name="T25" fmla="*/ 2147483647 h 72"/>
                <a:gd name="T26" fmla="*/ 2147483647 w 26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2">
                  <a:moveTo>
                    <a:pt x="21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9" y="22"/>
                  </a:lnTo>
                  <a:lnTo>
                    <a:pt x="5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69" name="Freeform 1018"/>
            <p:cNvSpPr>
              <a:spLocks noEditPoints="1"/>
            </p:cNvSpPr>
            <p:nvPr/>
          </p:nvSpPr>
          <p:spPr bwMode="auto">
            <a:xfrm>
              <a:off x="6149975" y="4148138"/>
              <a:ext cx="74613" cy="114300"/>
            </a:xfrm>
            <a:custGeom>
              <a:avLst/>
              <a:gdLst>
                <a:gd name="T0" fmla="*/ 2147483647 w 47"/>
                <a:gd name="T1" fmla="*/ 2147483647 h 72"/>
                <a:gd name="T2" fmla="*/ 2147483647 w 47"/>
                <a:gd name="T3" fmla="*/ 2147483647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2147483647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2147483647 w 47"/>
                <a:gd name="T21" fmla="*/ 2147483647 h 72"/>
                <a:gd name="T22" fmla="*/ 2147483647 w 47"/>
                <a:gd name="T23" fmla="*/ 2147483647 h 72"/>
                <a:gd name="T24" fmla="*/ 2147483647 w 47"/>
                <a:gd name="T25" fmla="*/ 2147483647 h 72"/>
                <a:gd name="T26" fmla="*/ 2147483647 w 47"/>
                <a:gd name="T27" fmla="*/ 2147483647 h 72"/>
                <a:gd name="T28" fmla="*/ 2147483647 w 47"/>
                <a:gd name="T29" fmla="*/ 2147483647 h 72"/>
                <a:gd name="T30" fmla="*/ 2147483647 w 47"/>
                <a:gd name="T31" fmla="*/ 2147483647 h 72"/>
                <a:gd name="T32" fmla="*/ 2147483647 w 47"/>
                <a:gd name="T33" fmla="*/ 2147483647 h 72"/>
                <a:gd name="T34" fmla="*/ 2147483647 w 47"/>
                <a:gd name="T35" fmla="*/ 2147483647 h 72"/>
                <a:gd name="T36" fmla="*/ 2147483647 w 47"/>
                <a:gd name="T37" fmla="*/ 2147483647 h 72"/>
                <a:gd name="T38" fmla="*/ 2147483647 w 47"/>
                <a:gd name="T39" fmla="*/ 2147483647 h 72"/>
                <a:gd name="T40" fmla="*/ 2147483647 w 47"/>
                <a:gd name="T41" fmla="*/ 2147483647 h 72"/>
                <a:gd name="T42" fmla="*/ 2147483647 w 47"/>
                <a:gd name="T43" fmla="*/ 0 h 72"/>
                <a:gd name="T44" fmla="*/ 2147483647 w 47"/>
                <a:gd name="T45" fmla="*/ 0 h 72"/>
                <a:gd name="T46" fmla="*/ 2147483647 w 47"/>
                <a:gd name="T47" fmla="*/ 2147483647 h 72"/>
                <a:gd name="T48" fmla="*/ 2147483647 w 47"/>
                <a:gd name="T49" fmla="*/ 2147483647 h 72"/>
                <a:gd name="T50" fmla="*/ 2147483647 w 47"/>
                <a:gd name="T51" fmla="*/ 2147483647 h 72"/>
                <a:gd name="T52" fmla="*/ 2147483647 w 47"/>
                <a:gd name="T53" fmla="*/ 2147483647 h 72"/>
                <a:gd name="T54" fmla="*/ 2147483647 w 47"/>
                <a:gd name="T55" fmla="*/ 2147483647 h 72"/>
                <a:gd name="T56" fmla="*/ 2147483647 w 47"/>
                <a:gd name="T57" fmla="*/ 2147483647 h 72"/>
                <a:gd name="T58" fmla="*/ 2147483647 w 47"/>
                <a:gd name="T59" fmla="*/ 2147483647 h 72"/>
                <a:gd name="T60" fmla="*/ 2147483647 w 47"/>
                <a:gd name="T61" fmla="*/ 2147483647 h 72"/>
                <a:gd name="T62" fmla="*/ 2147483647 w 47"/>
                <a:gd name="T63" fmla="*/ 2147483647 h 72"/>
                <a:gd name="T64" fmla="*/ 2147483647 w 47"/>
                <a:gd name="T65" fmla="*/ 2147483647 h 72"/>
                <a:gd name="T66" fmla="*/ 2147483647 w 47"/>
                <a:gd name="T67" fmla="*/ 2147483647 h 72"/>
                <a:gd name="T68" fmla="*/ 2147483647 w 47"/>
                <a:gd name="T69" fmla="*/ 2147483647 h 72"/>
                <a:gd name="T70" fmla="*/ 2147483647 w 47"/>
                <a:gd name="T71" fmla="*/ 2147483647 h 72"/>
                <a:gd name="T72" fmla="*/ 2147483647 w 47"/>
                <a:gd name="T73" fmla="*/ 2147483647 h 72"/>
                <a:gd name="T74" fmla="*/ 2147483647 w 47"/>
                <a:gd name="T75" fmla="*/ 2147483647 h 72"/>
                <a:gd name="T76" fmla="*/ 2147483647 w 47"/>
                <a:gd name="T77" fmla="*/ 2147483647 h 72"/>
                <a:gd name="T78" fmla="*/ 2147483647 w 47"/>
                <a:gd name="T79" fmla="*/ 2147483647 h 72"/>
                <a:gd name="T80" fmla="*/ 2147483647 w 47"/>
                <a:gd name="T81" fmla="*/ 2147483647 h 72"/>
                <a:gd name="T82" fmla="*/ 2147483647 w 47"/>
                <a:gd name="T83" fmla="*/ 2147483647 h 72"/>
                <a:gd name="T84" fmla="*/ 2147483647 w 47"/>
                <a:gd name="T85" fmla="*/ 2147483647 h 72"/>
                <a:gd name="T86" fmla="*/ 2147483647 w 47"/>
                <a:gd name="T87" fmla="*/ 2147483647 h 72"/>
                <a:gd name="T88" fmla="*/ 0 w 47"/>
                <a:gd name="T89" fmla="*/ 2147483647 h 72"/>
                <a:gd name="T90" fmla="*/ 2147483647 w 47"/>
                <a:gd name="T91" fmla="*/ 2147483647 h 72"/>
                <a:gd name="T92" fmla="*/ 2147483647 w 47"/>
                <a:gd name="T93" fmla="*/ 2147483647 h 72"/>
                <a:gd name="T94" fmla="*/ 2147483647 w 47"/>
                <a:gd name="T95" fmla="*/ 2147483647 h 72"/>
                <a:gd name="T96" fmla="*/ 2147483647 w 47"/>
                <a:gd name="T97" fmla="*/ 2147483647 h 72"/>
                <a:gd name="T98" fmla="*/ 2147483647 w 47"/>
                <a:gd name="T99" fmla="*/ 2147483647 h 72"/>
                <a:gd name="T100" fmla="*/ 2147483647 w 47"/>
                <a:gd name="T101" fmla="*/ 2147483647 h 72"/>
                <a:gd name="T102" fmla="*/ 2147483647 w 47"/>
                <a:gd name="T103" fmla="*/ 0 h 72"/>
                <a:gd name="T104" fmla="*/ 2147483647 w 47"/>
                <a:gd name="T105" fmla="*/ 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2">
                  <a:moveTo>
                    <a:pt x="23" y="8"/>
                  </a:moveTo>
                  <a:lnTo>
                    <a:pt x="20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16" y="62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1" y="62"/>
                  </a:lnTo>
                  <a:lnTo>
                    <a:pt x="33" y="58"/>
                  </a:lnTo>
                  <a:lnTo>
                    <a:pt x="37" y="50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3" y="8"/>
                  </a:lnTo>
                  <a:close/>
                  <a:moveTo>
                    <a:pt x="24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5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70" name="Freeform 1019"/>
            <p:cNvSpPr>
              <a:spLocks noEditPoints="1"/>
            </p:cNvSpPr>
            <p:nvPr/>
          </p:nvSpPr>
          <p:spPr bwMode="auto">
            <a:xfrm>
              <a:off x="6237288" y="4148138"/>
              <a:ext cx="74613" cy="114300"/>
            </a:xfrm>
            <a:custGeom>
              <a:avLst/>
              <a:gdLst>
                <a:gd name="T0" fmla="*/ 2147483647 w 47"/>
                <a:gd name="T1" fmla="*/ 2147483647 h 72"/>
                <a:gd name="T2" fmla="*/ 2147483647 w 47"/>
                <a:gd name="T3" fmla="*/ 2147483647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2147483647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2147483647 w 47"/>
                <a:gd name="T21" fmla="*/ 2147483647 h 72"/>
                <a:gd name="T22" fmla="*/ 2147483647 w 47"/>
                <a:gd name="T23" fmla="*/ 2147483647 h 72"/>
                <a:gd name="T24" fmla="*/ 2147483647 w 47"/>
                <a:gd name="T25" fmla="*/ 2147483647 h 72"/>
                <a:gd name="T26" fmla="*/ 2147483647 w 47"/>
                <a:gd name="T27" fmla="*/ 2147483647 h 72"/>
                <a:gd name="T28" fmla="*/ 2147483647 w 47"/>
                <a:gd name="T29" fmla="*/ 2147483647 h 72"/>
                <a:gd name="T30" fmla="*/ 2147483647 w 47"/>
                <a:gd name="T31" fmla="*/ 2147483647 h 72"/>
                <a:gd name="T32" fmla="*/ 2147483647 w 47"/>
                <a:gd name="T33" fmla="*/ 2147483647 h 72"/>
                <a:gd name="T34" fmla="*/ 2147483647 w 47"/>
                <a:gd name="T35" fmla="*/ 2147483647 h 72"/>
                <a:gd name="T36" fmla="*/ 2147483647 w 47"/>
                <a:gd name="T37" fmla="*/ 2147483647 h 72"/>
                <a:gd name="T38" fmla="*/ 2147483647 w 47"/>
                <a:gd name="T39" fmla="*/ 2147483647 h 72"/>
                <a:gd name="T40" fmla="*/ 2147483647 w 47"/>
                <a:gd name="T41" fmla="*/ 2147483647 h 72"/>
                <a:gd name="T42" fmla="*/ 2147483647 w 47"/>
                <a:gd name="T43" fmla="*/ 0 h 72"/>
                <a:gd name="T44" fmla="*/ 2147483647 w 47"/>
                <a:gd name="T45" fmla="*/ 0 h 72"/>
                <a:gd name="T46" fmla="*/ 2147483647 w 47"/>
                <a:gd name="T47" fmla="*/ 2147483647 h 72"/>
                <a:gd name="T48" fmla="*/ 2147483647 w 47"/>
                <a:gd name="T49" fmla="*/ 2147483647 h 72"/>
                <a:gd name="T50" fmla="*/ 2147483647 w 47"/>
                <a:gd name="T51" fmla="*/ 2147483647 h 72"/>
                <a:gd name="T52" fmla="*/ 2147483647 w 47"/>
                <a:gd name="T53" fmla="*/ 2147483647 h 72"/>
                <a:gd name="T54" fmla="*/ 2147483647 w 47"/>
                <a:gd name="T55" fmla="*/ 2147483647 h 72"/>
                <a:gd name="T56" fmla="*/ 2147483647 w 47"/>
                <a:gd name="T57" fmla="*/ 2147483647 h 72"/>
                <a:gd name="T58" fmla="*/ 2147483647 w 47"/>
                <a:gd name="T59" fmla="*/ 2147483647 h 72"/>
                <a:gd name="T60" fmla="*/ 2147483647 w 47"/>
                <a:gd name="T61" fmla="*/ 2147483647 h 72"/>
                <a:gd name="T62" fmla="*/ 2147483647 w 47"/>
                <a:gd name="T63" fmla="*/ 2147483647 h 72"/>
                <a:gd name="T64" fmla="*/ 2147483647 w 47"/>
                <a:gd name="T65" fmla="*/ 2147483647 h 72"/>
                <a:gd name="T66" fmla="*/ 2147483647 w 47"/>
                <a:gd name="T67" fmla="*/ 2147483647 h 72"/>
                <a:gd name="T68" fmla="*/ 2147483647 w 47"/>
                <a:gd name="T69" fmla="*/ 2147483647 h 72"/>
                <a:gd name="T70" fmla="*/ 2147483647 w 47"/>
                <a:gd name="T71" fmla="*/ 2147483647 h 72"/>
                <a:gd name="T72" fmla="*/ 2147483647 w 47"/>
                <a:gd name="T73" fmla="*/ 2147483647 h 72"/>
                <a:gd name="T74" fmla="*/ 2147483647 w 47"/>
                <a:gd name="T75" fmla="*/ 2147483647 h 72"/>
                <a:gd name="T76" fmla="*/ 2147483647 w 47"/>
                <a:gd name="T77" fmla="*/ 2147483647 h 72"/>
                <a:gd name="T78" fmla="*/ 2147483647 w 47"/>
                <a:gd name="T79" fmla="*/ 2147483647 h 72"/>
                <a:gd name="T80" fmla="*/ 2147483647 w 47"/>
                <a:gd name="T81" fmla="*/ 2147483647 h 72"/>
                <a:gd name="T82" fmla="*/ 2147483647 w 47"/>
                <a:gd name="T83" fmla="*/ 2147483647 h 72"/>
                <a:gd name="T84" fmla="*/ 2147483647 w 47"/>
                <a:gd name="T85" fmla="*/ 2147483647 h 72"/>
                <a:gd name="T86" fmla="*/ 2147483647 w 47"/>
                <a:gd name="T87" fmla="*/ 2147483647 h 72"/>
                <a:gd name="T88" fmla="*/ 0 w 47"/>
                <a:gd name="T89" fmla="*/ 2147483647 h 72"/>
                <a:gd name="T90" fmla="*/ 2147483647 w 47"/>
                <a:gd name="T91" fmla="*/ 2147483647 h 72"/>
                <a:gd name="T92" fmla="*/ 2147483647 w 47"/>
                <a:gd name="T93" fmla="*/ 2147483647 h 72"/>
                <a:gd name="T94" fmla="*/ 2147483647 w 47"/>
                <a:gd name="T95" fmla="*/ 2147483647 h 72"/>
                <a:gd name="T96" fmla="*/ 2147483647 w 47"/>
                <a:gd name="T97" fmla="*/ 2147483647 h 72"/>
                <a:gd name="T98" fmla="*/ 2147483647 w 47"/>
                <a:gd name="T99" fmla="*/ 2147483647 h 72"/>
                <a:gd name="T100" fmla="*/ 2147483647 w 47"/>
                <a:gd name="T101" fmla="*/ 2147483647 h 72"/>
                <a:gd name="T102" fmla="*/ 2147483647 w 47"/>
                <a:gd name="T103" fmla="*/ 0 h 72"/>
                <a:gd name="T104" fmla="*/ 2147483647 w 47"/>
                <a:gd name="T105" fmla="*/ 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2">
                  <a:moveTo>
                    <a:pt x="24" y="8"/>
                  </a:moveTo>
                  <a:lnTo>
                    <a:pt x="20" y="8"/>
                  </a:lnTo>
                  <a:lnTo>
                    <a:pt x="17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10" y="36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17" y="62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1" y="62"/>
                  </a:lnTo>
                  <a:lnTo>
                    <a:pt x="34" y="58"/>
                  </a:lnTo>
                  <a:lnTo>
                    <a:pt x="36" y="50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4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4" y="2"/>
                  </a:lnTo>
                  <a:lnTo>
                    <a:pt x="39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6" y="2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9" y="72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8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71" name="Freeform 1020"/>
            <p:cNvSpPr>
              <a:spLocks noEditPoints="1"/>
            </p:cNvSpPr>
            <p:nvPr/>
          </p:nvSpPr>
          <p:spPr bwMode="auto">
            <a:xfrm>
              <a:off x="6326188" y="4148138"/>
              <a:ext cx="74613" cy="114300"/>
            </a:xfrm>
            <a:custGeom>
              <a:avLst/>
              <a:gdLst>
                <a:gd name="T0" fmla="*/ 2147483647 w 47"/>
                <a:gd name="T1" fmla="*/ 2147483647 h 72"/>
                <a:gd name="T2" fmla="*/ 2147483647 w 47"/>
                <a:gd name="T3" fmla="*/ 2147483647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2147483647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2147483647 w 47"/>
                <a:gd name="T21" fmla="*/ 2147483647 h 72"/>
                <a:gd name="T22" fmla="*/ 2147483647 w 47"/>
                <a:gd name="T23" fmla="*/ 2147483647 h 72"/>
                <a:gd name="T24" fmla="*/ 2147483647 w 47"/>
                <a:gd name="T25" fmla="*/ 2147483647 h 72"/>
                <a:gd name="T26" fmla="*/ 2147483647 w 47"/>
                <a:gd name="T27" fmla="*/ 2147483647 h 72"/>
                <a:gd name="T28" fmla="*/ 2147483647 w 47"/>
                <a:gd name="T29" fmla="*/ 2147483647 h 72"/>
                <a:gd name="T30" fmla="*/ 2147483647 w 47"/>
                <a:gd name="T31" fmla="*/ 2147483647 h 72"/>
                <a:gd name="T32" fmla="*/ 2147483647 w 47"/>
                <a:gd name="T33" fmla="*/ 2147483647 h 72"/>
                <a:gd name="T34" fmla="*/ 2147483647 w 47"/>
                <a:gd name="T35" fmla="*/ 2147483647 h 72"/>
                <a:gd name="T36" fmla="*/ 2147483647 w 47"/>
                <a:gd name="T37" fmla="*/ 2147483647 h 72"/>
                <a:gd name="T38" fmla="*/ 2147483647 w 47"/>
                <a:gd name="T39" fmla="*/ 2147483647 h 72"/>
                <a:gd name="T40" fmla="*/ 2147483647 w 47"/>
                <a:gd name="T41" fmla="*/ 2147483647 h 72"/>
                <a:gd name="T42" fmla="*/ 2147483647 w 47"/>
                <a:gd name="T43" fmla="*/ 0 h 72"/>
                <a:gd name="T44" fmla="*/ 2147483647 w 47"/>
                <a:gd name="T45" fmla="*/ 0 h 72"/>
                <a:gd name="T46" fmla="*/ 2147483647 w 47"/>
                <a:gd name="T47" fmla="*/ 2147483647 h 72"/>
                <a:gd name="T48" fmla="*/ 2147483647 w 47"/>
                <a:gd name="T49" fmla="*/ 2147483647 h 72"/>
                <a:gd name="T50" fmla="*/ 2147483647 w 47"/>
                <a:gd name="T51" fmla="*/ 2147483647 h 72"/>
                <a:gd name="T52" fmla="*/ 2147483647 w 47"/>
                <a:gd name="T53" fmla="*/ 2147483647 h 72"/>
                <a:gd name="T54" fmla="*/ 2147483647 w 47"/>
                <a:gd name="T55" fmla="*/ 2147483647 h 72"/>
                <a:gd name="T56" fmla="*/ 2147483647 w 47"/>
                <a:gd name="T57" fmla="*/ 2147483647 h 72"/>
                <a:gd name="T58" fmla="*/ 2147483647 w 47"/>
                <a:gd name="T59" fmla="*/ 2147483647 h 72"/>
                <a:gd name="T60" fmla="*/ 2147483647 w 47"/>
                <a:gd name="T61" fmla="*/ 2147483647 h 72"/>
                <a:gd name="T62" fmla="*/ 2147483647 w 47"/>
                <a:gd name="T63" fmla="*/ 2147483647 h 72"/>
                <a:gd name="T64" fmla="*/ 2147483647 w 47"/>
                <a:gd name="T65" fmla="*/ 2147483647 h 72"/>
                <a:gd name="T66" fmla="*/ 2147483647 w 47"/>
                <a:gd name="T67" fmla="*/ 2147483647 h 72"/>
                <a:gd name="T68" fmla="*/ 2147483647 w 47"/>
                <a:gd name="T69" fmla="*/ 2147483647 h 72"/>
                <a:gd name="T70" fmla="*/ 2147483647 w 47"/>
                <a:gd name="T71" fmla="*/ 2147483647 h 72"/>
                <a:gd name="T72" fmla="*/ 2147483647 w 47"/>
                <a:gd name="T73" fmla="*/ 2147483647 h 72"/>
                <a:gd name="T74" fmla="*/ 2147483647 w 47"/>
                <a:gd name="T75" fmla="*/ 2147483647 h 72"/>
                <a:gd name="T76" fmla="*/ 2147483647 w 47"/>
                <a:gd name="T77" fmla="*/ 2147483647 h 72"/>
                <a:gd name="T78" fmla="*/ 2147483647 w 47"/>
                <a:gd name="T79" fmla="*/ 2147483647 h 72"/>
                <a:gd name="T80" fmla="*/ 2147483647 w 47"/>
                <a:gd name="T81" fmla="*/ 2147483647 h 72"/>
                <a:gd name="T82" fmla="*/ 2147483647 w 47"/>
                <a:gd name="T83" fmla="*/ 2147483647 h 72"/>
                <a:gd name="T84" fmla="*/ 2147483647 w 47"/>
                <a:gd name="T85" fmla="*/ 2147483647 h 72"/>
                <a:gd name="T86" fmla="*/ 2147483647 w 47"/>
                <a:gd name="T87" fmla="*/ 2147483647 h 72"/>
                <a:gd name="T88" fmla="*/ 0 w 47"/>
                <a:gd name="T89" fmla="*/ 2147483647 h 72"/>
                <a:gd name="T90" fmla="*/ 0 w 47"/>
                <a:gd name="T91" fmla="*/ 2147483647 h 72"/>
                <a:gd name="T92" fmla="*/ 2147483647 w 47"/>
                <a:gd name="T93" fmla="*/ 2147483647 h 72"/>
                <a:gd name="T94" fmla="*/ 2147483647 w 47"/>
                <a:gd name="T95" fmla="*/ 2147483647 h 72"/>
                <a:gd name="T96" fmla="*/ 2147483647 w 47"/>
                <a:gd name="T97" fmla="*/ 2147483647 h 72"/>
                <a:gd name="T98" fmla="*/ 2147483647 w 47"/>
                <a:gd name="T99" fmla="*/ 2147483647 h 72"/>
                <a:gd name="T100" fmla="*/ 2147483647 w 47"/>
                <a:gd name="T101" fmla="*/ 2147483647 h 72"/>
                <a:gd name="T102" fmla="*/ 2147483647 w 47"/>
                <a:gd name="T103" fmla="*/ 0 h 72"/>
                <a:gd name="T104" fmla="*/ 2147483647 w 47"/>
                <a:gd name="T105" fmla="*/ 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2">
                  <a:moveTo>
                    <a:pt x="23" y="8"/>
                  </a:moveTo>
                  <a:lnTo>
                    <a:pt x="19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2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7" y="64"/>
                  </a:lnTo>
                  <a:lnTo>
                    <a:pt x="29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3" y="2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4" y="20"/>
                  </a:lnTo>
                  <a:lnTo>
                    <a:pt x="45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5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39" y="65"/>
                  </a:lnTo>
                  <a:lnTo>
                    <a:pt x="36" y="69"/>
                  </a:lnTo>
                  <a:lnTo>
                    <a:pt x="32" y="71"/>
                  </a:lnTo>
                  <a:lnTo>
                    <a:pt x="28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72" name="Freeform 1021"/>
            <p:cNvSpPr>
              <a:spLocks/>
            </p:cNvSpPr>
            <p:nvPr/>
          </p:nvSpPr>
          <p:spPr bwMode="auto">
            <a:xfrm>
              <a:off x="995363" y="1489075"/>
              <a:ext cx="39688" cy="114300"/>
            </a:xfrm>
            <a:custGeom>
              <a:avLst/>
              <a:gdLst>
                <a:gd name="T0" fmla="*/ 2147483647 w 25"/>
                <a:gd name="T1" fmla="*/ 0 h 72"/>
                <a:gd name="T2" fmla="*/ 2147483647 w 25"/>
                <a:gd name="T3" fmla="*/ 0 h 72"/>
                <a:gd name="T4" fmla="*/ 2147483647 w 25"/>
                <a:gd name="T5" fmla="*/ 2147483647 h 72"/>
                <a:gd name="T6" fmla="*/ 2147483647 w 25"/>
                <a:gd name="T7" fmla="*/ 2147483647 h 72"/>
                <a:gd name="T8" fmla="*/ 2147483647 w 25"/>
                <a:gd name="T9" fmla="*/ 2147483647 h 72"/>
                <a:gd name="T10" fmla="*/ 2147483647 w 25"/>
                <a:gd name="T11" fmla="*/ 2147483647 h 72"/>
                <a:gd name="T12" fmla="*/ 2147483647 w 25"/>
                <a:gd name="T13" fmla="*/ 2147483647 h 72"/>
                <a:gd name="T14" fmla="*/ 2147483647 w 25"/>
                <a:gd name="T15" fmla="*/ 2147483647 h 72"/>
                <a:gd name="T16" fmla="*/ 0 w 25"/>
                <a:gd name="T17" fmla="*/ 2147483647 h 72"/>
                <a:gd name="T18" fmla="*/ 0 w 25"/>
                <a:gd name="T19" fmla="*/ 2147483647 h 72"/>
                <a:gd name="T20" fmla="*/ 2147483647 w 25"/>
                <a:gd name="T21" fmla="*/ 2147483647 h 72"/>
                <a:gd name="T22" fmla="*/ 2147483647 w 25"/>
                <a:gd name="T23" fmla="*/ 2147483647 h 72"/>
                <a:gd name="T24" fmla="*/ 2147483647 w 25"/>
                <a:gd name="T25" fmla="*/ 2147483647 h 72"/>
                <a:gd name="T26" fmla="*/ 2147483647 w 25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72">
                  <a:moveTo>
                    <a:pt x="20" y="0"/>
                  </a:moveTo>
                  <a:lnTo>
                    <a:pt x="25" y="0"/>
                  </a:lnTo>
                  <a:lnTo>
                    <a:pt x="25" y="72"/>
                  </a:lnTo>
                  <a:lnTo>
                    <a:pt x="16" y="72"/>
                  </a:lnTo>
                  <a:lnTo>
                    <a:pt x="16" y="16"/>
                  </a:lnTo>
                  <a:lnTo>
                    <a:pt x="13" y="19"/>
                  </a:lnTo>
                  <a:lnTo>
                    <a:pt x="8" y="21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73" name="Freeform 1022"/>
            <p:cNvSpPr>
              <a:spLocks noEditPoints="1"/>
            </p:cNvSpPr>
            <p:nvPr/>
          </p:nvSpPr>
          <p:spPr bwMode="auto">
            <a:xfrm>
              <a:off x="865188" y="2122488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2147483647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21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0" y="23"/>
                  </a:lnTo>
                  <a:lnTo>
                    <a:pt x="10" y="37"/>
                  </a:lnTo>
                  <a:lnTo>
                    <a:pt x="10" y="52"/>
                  </a:lnTo>
                  <a:lnTo>
                    <a:pt x="14" y="60"/>
                  </a:lnTo>
                  <a:lnTo>
                    <a:pt x="17" y="63"/>
                  </a:lnTo>
                  <a:lnTo>
                    <a:pt x="21" y="65"/>
                  </a:lnTo>
                  <a:lnTo>
                    <a:pt x="24" y="65"/>
                  </a:lnTo>
                  <a:lnTo>
                    <a:pt x="27" y="65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6" y="52"/>
                  </a:lnTo>
                  <a:lnTo>
                    <a:pt x="38" y="37"/>
                  </a:lnTo>
                  <a:lnTo>
                    <a:pt x="36" y="23"/>
                  </a:lnTo>
                  <a:lnTo>
                    <a:pt x="34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1" y="9"/>
                  </a:lnTo>
                  <a:lnTo>
                    <a:pt x="43" y="15"/>
                  </a:lnTo>
                  <a:lnTo>
                    <a:pt x="46" y="21"/>
                  </a:lnTo>
                  <a:lnTo>
                    <a:pt x="47" y="25"/>
                  </a:lnTo>
                  <a:lnTo>
                    <a:pt x="47" y="31"/>
                  </a:lnTo>
                  <a:lnTo>
                    <a:pt x="47" y="37"/>
                  </a:lnTo>
                  <a:lnTo>
                    <a:pt x="47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3" y="72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2"/>
                  </a:lnTo>
                  <a:lnTo>
                    <a:pt x="10" y="70"/>
                  </a:lnTo>
                  <a:lnTo>
                    <a:pt x="8" y="66"/>
                  </a:lnTo>
                  <a:lnTo>
                    <a:pt x="2" y="55"/>
                  </a:lnTo>
                  <a:lnTo>
                    <a:pt x="0" y="37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74" name="Rectangle 1023"/>
            <p:cNvSpPr>
              <a:spLocks noChangeArrowheads="1"/>
            </p:cNvSpPr>
            <p:nvPr/>
          </p:nvSpPr>
          <p:spPr bwMode="auto">
            <a:xfrm>
              <a:off x="960438" y="2222500"/>
              <a:ext cx="1746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>
                <a:solidFill>
                  <a:srgbClr val="FF3300"/>
                </a:solidFill>
              </a:endParaRPr>
            </a:p>
          </p:txBody>
        </p:sp>
        <p:sp>
          <p:nvSpPr>
            <p:cNvPr id="8175" name="Freeform 1024"/>
            <p:cNvSpPr>
              <a:spLocks/>
            </p:cNvSpPr>
            <p:nvPr/>
          </p:nvSpPr>
          <p:spPr bwMode="auto">
            <a:xfrm>
              <a:off x="1008063" y="2122488"/>
              <a:ext cx="41275" cy="114300"/>
            </a:xfrm>
            <a:custGeom>
              <a:avLst/>
              <a:gdLst>
                <a:gd name="T0" fmla="*/ 2147483647 w 26"/>
                <a:gd name="T1" fmla="*/ 0 h 72"/>
                <a:gd name="T2" fmla="*/ 2147483647 w 26"/>
                <a:gd name="T3" fmla="*/ 0 h 72"/>
                <a:gd name="T4" fmla="*/ 2147483647 w 26"/>
                <a:gd name="T5" fmla="*/ 2147483647 h 72"/>
                <a:gd name="T6" fmla="*/ 2147483647 w 26"/>
                <a:gd name="T7" fmla="*/ 2147483647 h 72"/>
                <a:gd name="T8" fmla="*/ 2147483647 w 26"/>
                <a:gd name="T9" fmla="*/ 2147483647 h 72"/>
                <a:gd name="T10" fmla="*/ 2147483647 w 26"/>
                <a:gd name="T11" fmla="*/ 2147483647 h 72"/>
                <a:gd name="T12" fmla="*/ 2147483647 w 26"/>
                <a:gd name="T13" fmla="*/ 2147483647 h 72"/>
                <a:gd name="T14" fmla="*/ 2147483647 w 26"/>
                <a:gd name="T15" fmla="*/ 2147483647 h 72"/>
                <a:gd name="T16" fmla="*/ 0 w 26"/>
                <a:gd name="T17" fmla="*/ 2147483647 h 72"/>
                <a:gd name="T18" fmla="*/ 0 w 26"/>
                <a:gd name="T19" fmla="*/ 2147483647 h 72"/>
                <a:gd name="T20" fmla="*/ 2147483647 w 26"/>
                <a:gd name="T21" fmla="*/ 2147483647 h 72"/>
                <a:gd name="T22" fmla="*/ 2147483647 w 26"/>
                <a:gd name="T23" fmla="*/ 2147483647 h 72"/>
                <a:gd name="T24" fmla="*/ 2147483647 w 26"/>
                <a:gd name="T25" fmla="*/ 2147483647 h 72"/>
                <a:gd name="T26" fmla="*/ 2147483647 w 26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6" y="72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76" name="Freeform 1025"/>
            <p:cNvSpPr>
              <a:spLocks noEditPoints="1"/>
            </p:cNvSpPr>
            <p:nvPr/>
          </p:nvSpPr>
          <p:spPr bwMode="auto">
            <a:xfrm>
              <a:off x="787400" y="2759075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0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0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19" y="9"/>
                  </a:lnTo>
                  <a:lnTo>
                    <a:pt x="16" y="10"/>
                  </a:lnTo>
                  <a:lnTo>
                    <a:pt x="12" y="13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6" y="64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6" y="50"/>
                  </a:lnTo>
                  <a:lnTo>
                    <a:pt x="36" y="36"/>
                  </a:lnTo>
                  <a:lnTo>
                    <a:pt x="36" y="23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3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6" y="68"/>
                  </a:lnTo>
                  <a:lnTo>
                    <a:pt x="32" y="71"/>
                  </a:lnTo>
                  <a:lnTo>
                    <a:pt x="27" y="72"/>
                  </a:lnTo>
                  <a:lnTo>
                    <a:pt x="23" y="73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1" y="5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77" name="Rectangle 1026"/>
            <p:cNvSpPr>
              <a:spLocks noChangeArrowheads="1"/>
            </p:cNvSpPr>
            <p:nvPr/>
          </p:nvSpPr>
          <p:spPr bwMode="auto">
            <a:xfrm>
              <a:off x="881063" y="2859088"/>
              <a:ext cx="1746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>
                <a:solidFill>
                  <a:srgbClr val="FF3300"/>
                </a:solidFill>
              </a:endParaRPr>
            </a:p>
          </p:txBody>
        </p:sp>
        <p:sp>
          <p:nvSpPr>
            <p:cNvPr id="8178" name="Freeform 1027"/>
            <p:cNvSpPr>
              <a:spLocks noEditPoints="1"/>
            </p:cNvSpPr>
            <p:nvPr/>
          </p:nvSpPr>
          <p:spPr bwMode="auto">
            <a:xfrm>
              <a:off x="919163" y="2759075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0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0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20" y="9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3" y="65"/>
                  </a:lnTo>
                  <a:lnTo>
                    <a:pt x="26" y="64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7" y="50"/>
                  </a:lnTo>
                  <a:lnTo>
                    <a:pt x="37" y="36"/>
                  </a:lnTo>
                  <a:lnTo>
                    <a:pt x="37" y="23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5" y="19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7" y="68"/>
                  </a:lnTo>
                  <a:lnTo>
                    <a:pt x="32" y="71"/>
                  </a:lnTo>
                  <a:lnTo>
                    <a:pt x="28" y="72"/>
                  </a:lnTo>
                  <a:lnTo>
                    <a:pt x="23" y="73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1" y="5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79" name="Freeform 1028"/>
            <p:cNvSpPr>
              <a:spLocks/>
            </p:cNvSpPr>
            <p:nvPr/>
          </p:nvSpPr>
          <p:spPr bwMode="auto">
            <a:xfrm>
              <a:off x="1016000" y="2759075"/>
              <a:ext cx="41275" cy="114300"/>
            </a:xfrm>
            <a:custGeom>
              <a:avLst/>
              <a:gdLst>
                <a:gd name="T0" fmla="*/ 2147483647 w 26"/>
                <a:gd name="T1" fmla="*/ 0 h 72"/>
                <a:gd name="T2" fmla="*/ 2147483647 w 26"/>
                <a:gd name="T3" fmla="*/ 0 h 72"/>
                <a:gd name="T4" fmla="*/ 2147483647 w 26"/>
                <a:gd name="T5" fmla="*/ 2147483647 h 72"/>
                <a:gd name="T6" fmla="*/ 2147483647 w 26"/>
                <a:gd name="T7" fmla="*/ 2147483647 h 72"/>
                <a:gd name="T8" fmla="*/ 2147483647 w 26"/>
                <a:gd name="T9" fmla="*/ 2147483647 h 72"/>
                <a:gd name="T10" fmla="*/ 2147483647 w 26"/>
                <a:gd name="T11" fmla="*/ 2147483647 h 72"/>
                <a:gd name="T12" fmla="*/ 2147483647 w 26"/>
                <a:gd name="T13" fmla="*/ 2147483647 h 72"/>
                <a:gd name="T14" fmla="*/ 2147483647 w 26"/>
                <a:gd name="T15" fmla="*/ 2147483647 h 72"/>
                <a:gd name="T16" fmla="*/ 0 w 26"/>
                <a:gd name="T17" fmla="*/ 2147483647 h 72"/>
                <a:gd name="T18" fmla="*/ 0 w 26"/>
                <a:gd name="T19" fmla="*/ 2147483647 h 72"/>
                <a:gd name="T20" fmla="*/ 2147483647 w 26"/>
                <a:gd name="T21" fmla="*/ 2147483647 h 72"/>
                <a:gd name="T22" fmla="*/ 2147483647 w 26"/>
                <a:gd name="T23" fmla="*/ 2147483647 h 72"/>
                <a:gd name="T24" fmla="*/ 2147483647 w 26"/>
                <a:gd name="T25" fmla="*/ 2147483647 h 72"/>
                <a:gd name="T26" fmla="*/ 2147483647 w 26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6"/>
                  </a:lnTo>
                  <a:lnTo>
                    <a:pt x="13" y="18"/>
                  </a:lnTo>
                  <a:lnTo>
                    <a:pt x="9" y="21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12" y="9"/>
                  </a:lnTo>
                  <a:lnTo>
                    <a:pt x="17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80" name="Freeform 1029"/>
            <p:cNvSpPr>
              <a:spLocks noEditPoints="1"/>
            </p:cNvSpPr>
            <p:nvPr/>
          </p:nvSpPr>
          <p:spPr bwMode="auto">
            <a:xfrm>
              <a:off x="708025" y="3392488"/>
              <a:ext cx="73025" cy="115888"/>
            </a:xfrm>
            <a:custGeom>
              <a:avLst/>
              <a:gdLst>
                <a:gd name="T0" fmla="*/ 2147483647 w 46"/>
                <a:gd name="T1" fmla="*/ 2147483647 h 73"/>
                <a:gd name="T2" fmla="*/ 2147483647 w 46"/>
                <a:gd name="T3" fmla="*/ 2147483647 h 73"/>
                <a:gd name="T4" fmla="*/ 2147483647 w 46"/>
                <a:gd name="T5" fmla="*/ 2147483647 h 73"/>
                <a:gd name="T6" fmla="*/ 2147483647 w 46"/>
                <a:gd name="T7" fmla="*/ 2147483647 h 73"/>
                <a:gd name="T8" fmla="*/ 2147483647 w 46"/>
                <a:gd name="T9" fmla="*/ 2147483647 h 73"/>
                <a:gd name="T10" fmla="*/ 2147483647 w 46"/>
                <a:gd name="T11" fmla="*/ 2147483647 h 73"/>
                <a:gd name="T12" fmla="*/ 2147483647 w 46"/>
                <a:gd name="T13" fmla="*/ 2147483647 h 73"/>
                <a:gd name="T14" fmla="*/ 2147483647 w 46"/>
                <a:gd name="T15" fmla="*/ 2147483647 h 73"/>
                <a:gd name="T16" fmla="*/ 2147483647 w 46"/>
                <a:gd name="T17" fmla="*/ 2147483647 h 73"/>
                <a:gd name="T18" fmla="*/ 2147483647 w 46"/>
                <a:gd name="T19" fmla="*/ 2147483647 h 73"/>
                <a:gd name="T20" fmla="*/ 2147483647 w 46"/>
                <a:gd name="T21" fmla="*/ 2147483647 h 73"/>
                <a:gd name="T22" fmla="*/ 2147483647 w 46"/>
                <a:gd name="T23" fmla="*/ 2147483647 h 73"/>
                <a:gd name="T24" fmla="*/ 2147483647 w 46"/>
                <a:gd name="T25" fmla="*/ 2147483647 h 73"/>
                <a:gd name="T26" fmla="*/ 2147483647 w 46"/>
                <a:gd name="T27" fmla="*/ 2147483647 h 73"/>
                <a:gd name="T28" fmla="*/ 2147483647 w 46"/>
                <a:gd name="T29" fmla="*/ 2147483647 h 73"/>
                <a:gd name="T30" fmla="*/ 2147483647 w 46"/>
                <a:gd name="T31" fmla="*/ 2147483647 h 73"/>
                <a:gd name="T32" fmla="*/ 2147483647 w 46"/>
                <a:gd name="T33" fmla="*/ 2147483647 h 73"/>
                <a:gd name="T34" fmla="*/ 2147483647 w 46"/>
                <a:gd name="T35" fmla="*/ 2147483647 h 73"/>
                <a:gd name="T36" fmla="*/ 2147483647 w 46"/>
                <a:gd name="T37" fmla="*/ 2147483647 h 73"/>
                <a:gd name="T38" fmla="*/ 2147483647 w 46"/>
                <a:gd name="T39" fmla="*/ 2147483647 h 73"/>
                <a:gd name="T40" fmla="*/ 2147483647 w 46"/>
                <a:gd name="T41" fmla="*/ 2147483647 h 73"/>
                <a:gd name="T42" fmla="*/ 2147483647 w 46"/>
                <a:gd name="T43" fmla="*/ 0 h 73"/>
                <a:gd name="T44" fmla="*/ 2147483647 w 46"/>
                <a:gd name="T45" fmla="*/ 2147483647 h 73"/>
                <a:gd name="T46" fmla="*/ 2147483647 w 46"/>
                <a:gd name="T47" fmla="*/ 2147483647 h 73"/>
                <a:gd name="T48" fmla="*/ 2147483647 w 46"/>
                <a:gd name="T49" fmla="*/ 2147483647 h 73"/>
                <a:gd name="T50" fmla="*/ 2147483647 w 46"/>
                <a:gd name="T51" fmla="*/ 2147483647 h 73"/>
                <a:gd name="T52" fmla="*/ 2147483647 w 46"/>
                <a:gd name="T53" fmla="*/ 2147483647 h 73"/>
                <a:gd name="T54" fmla="*/ 2147483647 w 46"/>
                <a:gd name="T55" fmla="*/ 2147483647 h 73"/>
                <a:gd name="T56" fmla="*/ 2147483647 w 46"/>
                <a:gd name="T57" fmla="*/ 2147483647 h 73"/>
                <a:gd name="T58" fmla="*/ 2147483647 w 46"/>
                <a:gd name="T59" fmla="*/ 2147483647 h 73"/>
                <a:gd name="T60" fmla="*/ 2147483647 w 46"/>
                <a:gd name="T61" fmla="*/ 2147483647 h 73"/>
                <a:gd name="T62" fmla="*/ 2147483647 w 46"/>
                <a:gd name="T63" fmla="*/ 2147483647 h 73"/>
                <a:gd name="T64" fmla="*/ 2147483647 w 46"/>
                <a:gd name="T65" fmla="*/ 2147483647 h 73"/>
                <a:gd name="T66" fmla="*/ 2147483647 w 46"/>
                <a:gd name="T67" fmla="*/ 2147483647 h 73"/>
                <a:gd name="T68" fmla="*/ 2147483647 w 46"/>
                <a:gd name="T69" fmla="*/ 2147483647 h 73"/>
                <a:gd name="T70" fmla="*/ 2147483647 w 46"/>
                <a:gd name="T71" fmla="*/ 2147483647 h 73"/>
                <a:gd name="T72" fmla="*/ 2147483647 w 46"/>
                <a:gd name="T73" fmla="*/ 2147483647 h 73"/>
                <a:gd name="T74" fmla="*/ 2147483647 w 46"/>
                <a:gd name="T75" fmla="*/ 2147483647 h 73"/>
                <a:gd name="T76" fmla="*/ 2147483647 w 46"/>
                <a:gd name="T77" fmla="*/ 2147483647 h 73"/>
                <a:gd name="T78" fmla="*/ 2147483647 w 46"/>
                <a:gd name="T79" fmla="*/ 2147483647 h 73"/>
                <a:gd name="T80" fmla="*/ 2147483647 w 46"/>
                <a:gd name="T81" fmla="*/ 2147483647 h 73"/>
                <a:gd name="T82" fmla="*/ 2147483647 w 46"/>
                <a:gd name="T83" fmla="*/ 2147483647 h 73"/>
                <a:gd name="T84" fmla="*/ 2147483647 w 46"/>
                <a:gd name="T85" fmla="*/ 2147483647 h 73"/>
                <a:gd name="T86" fmla="*/ 2147483647 w 46"/>
                <a:gd name="T87" fmla="*/ 2147483647 h 73"/>
                <a:gd name="T88" fmla="*/ 0 w 46"/>
                <a:gd name="T89" fmla="*/ 2147483647 h 73"/>
                <a:gd name="T90" fmla="*/ 0 w 46"/>
                <a:gd name="T91" fmla="*/ 2147483647 h 73"/>
                <a:gd name="T92" fmla="*/ 2147483647 w 46"/>
                <a:gd name="T93" fmla="*/ 2147483647 h 73"/>
                <a:gd name="T94" fmla="*/ 2147483647 w 46"/>
                <a:gd name="T95" fmla="*/ 2147483647 h 73"/>
                <a:gd name="T96" fmla="*/ 2147483647 w 46"/>
                <a:gd name="T97" fmla="*/ 2147483647 h 73"/>
                <a:gd name="T98" fmla="*/ 2147483647 w 46"/>
                <a:gd name="T99" fmla="*/ 2147483647 h 73"/>
                <a:gd name="T100" fmla="*/ 2147483647 w 46"/>
                <a:gd name="T101" fmla="*/ 2147483647 h 73"/>
                <a:gd name="T102" fmla="*/ 2147483647 w 46"/>
                <a:gd name="T103" fmla="*/ 2147483647 h 73"/>
                <a:gd name="T104" fmla="*/ 2147483647 w 46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" h="73">
                  <a:moveTo>
                    <a:pt x="23" y="9"/>
                  </a:moveTo>
                  <a:lnTo>
                    <a:pt x="19" y="9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0" y="23"/>
                  </a:lnTo>
                  <a:lnTo>
                    <a:pt x="9" y="37"/>
                  </a:lnTo>
                  <a:lnTo>
                    <a:pt x="10" y="52"/>
                  </a:lnTo>
                  <a:lnTo>
                    <a:pt x="13" y="60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7" y="64"/>
                  </a:lnTo>
                  <a:lnTo>
                    <a:pt x="29" y="63"/>
                  </a:lnTo>
                  <a:lnTo>
                    <a:pt x="33" y="60"/>
                  </a:lnTo>
                  <a:lnTo>
                    <a:pt x="36" y="52"/>
                  </a:lnTo>
                  <a:lnTo>
                    <a:pt x="37" y="37"/>
                  </a:lnTo>
                  <a:lnTo>
                    <a:pt x="36" y="23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8" y="1"/>
                  </a:lnTo>
                  <a:lnTo>
                    <a:pt x="33" y="3"/>
                  </a:lnTo>
                  <a:lnTo>
                    <a:pt x="37" y="6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4" y="21"/>
                  </a:lnTo>
                  <a:lnTo>
                    <a:pt x="45" y="25"/>
                  </a:lnTo>
                  <a:lnTo>
                    <a:pt x="46" y="31"/>
                  </a:lnTo>
                  <a:lnTo>
                    <a:pt x="46" y="37"/>
                  </a:lnTo>
                  <a:lnTo>
                    <a:pt x="45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2" y="72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3" y="72"/>
                  </a:lnTo>
                  <a:lnTo>
                    <a:pt x="10" y="70"/>
                  </a:lnTo>
                  <a:lnTo>
                    <a:pt x="7" y="66"/>
                  </a:lnTo>
                  <a:lnTo>
                    <a:pt x="1" y="55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81" name="Rectangle 1030"/>
            <p:cNvSpPr>
              <a:spLocks noChangeArrowheads="1"/>
            </p:cNvSpPr>
            <p:nvPr/>
          </p:nvSpPr>
          <p:spPr bwMode="auto">
            <a:xfrm>
              <a:off x="803275" y="3492500"/>
              <a:ext cx="1428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>
                <a:solidFill>
                  <a:srgbClr val="FF3300"/>
                </a:solidFill>
              </a:endParaRPr>
            </a:p>
          </p:txBody>
        </p:sp>
        <p:sp>
          <p:nvSpPr>
            <p:cNvPr id="8182" name="Freeform 1031"/>
            <p:cNvSpPr>
              <a:spLocks noEditPoints="1"/>
            </p:cNvSpPr>
            <p:nvPr/>
          </p:nvSpPr>
          <p:spPr bwMode="auto">
            <a:xfrm>
              <a:off x="839788" y="3392488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23"/>
                  </a:lnTo>
                  <a:lnTo>
                    <a:pt x="9" y="37"/>
                  </a:lnTo>
                  <a:lnTo>
                    <a:pt x="10" y="52"/>
                  </a:lnTo>
                  <a:lnTo>
                    <a:pt x="14" y="60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7" y="64"/>
                  </a:lnTo>
                  <a:lnTo>
                    <a:pt x="31" y="63"/>
                  </a:lnTo>
                  <a:lnTo>
                    <a:pt x="33" y="60"/>
                  </a:lnTo>
                  <a:lnTo>
                    <a:pt x="37" y="52"/>
                  </a:lnTo>
                  <a:lnTo>
                    <a:pt x="38" y="37"/>
                  </a:lnTo>
                  <a:lnTo>
                    <a:pt x="37" y="23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4" y="21"/>
                  </a:lnTo>
                  <a:lnTo>
                    <a:pt x="46" y="25"/>
                  </a:lnTo>
                  <a:lnTo>
                    <a:pt x="47" y="31"/>
                  </a:lnTo>
                  <a:lnTo>
                    <a:pt x="47" y="37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7" y="70"/>
                  </a:lnTo>
                  <a:lnTo>
                    <a:pt x="32" y="72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7" y="66"/>
                  </a:lnTo>
                  <a:lnTo>
                    <a:pt x="1" y="55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83" name="Freeform 1032"/>
            <p:cNvSpPr>
              <a:spLocks noEditPoints="1"/>
            </p:cNvSpPr>
            <p:nvPr/>
          </p:nvSpPr>
          <p:spPr bwMode="auto">
            <a:xfrm>
              <a:off x="927100" y="3392488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2147483647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2147483647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2147483647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19" y="9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0" y="23"/>
                  </a:lnTo>
                  <a:lnTo>
                    <a:pt x="9" y="37"/>
                  </a:lnTo>
                  <a:lnTo>
                    <a:pt x="10" y="52"/>
                  </a:lnTo>
                  <a:lnTo>
                    <a:pt x="13" y="60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24" y="65"/>
                  </a:lnTo>
                  <a:lnTo>
                    <a:pt x="27" y="64"/>
                  </a:lnTo>
                  <a:lnTo>
                    <a:pt x="31" y="63"/>
                  </a:lnTo>
                  <a:lnTo>
                    <a:pt x="33" y="60"/>
                  </a:lnTo>
                  <a:lnTo>
                    <a:pt x="36" y="52"/>
                  </a:lnTo>
                  <a:lnTo>
                    <a:pt x="37" y="37"/>
                  </a:lnTo>
                  <a:lnTo>
                    <a:pt x="36" y="23"/>
                  </a:lnTo>
                  <a:lnTo>
                    <a:pt x="34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28" y="1"/>
                  </a:lnTo>
                  <a:lnTo>
                    <a:pt x="34" y="3"/>
                  </a:lnTo>
                  <a:lnTo>
                    <a:pt x="37" y="6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7" y="31"/>
                  </a:lnTo>
                  <a:lnTo>
                    <a:pt x="47" y="37"/>
                  </a:lnTo>
                  <a:lnTo>
                    <a:pt x="47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3" y="72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5" y="72"/>
                  </a:lnTo>
                  <a:lnTo>
                    <a:pt x="10" y="70"/>
                  </a:lnTo>
                  <a:lnTo>
                    <a:pt x="7" y="66"/>
                  </a:lnTo>
                  <a:lnTo>
                    <a:pt x="2" y="55"/>
                  </a:lnTo>
                  <a:lnTo>
                    <a:pt x="0" y="37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84" name="Freeform 1033"/>
            <p:cNvSpPr>
              <a:spLocks/>
            </p:cNvSpPr>
            <p:nvPr/>
          </p:nvSpPr>
          <p:spPr bwMode="auto">
            <a:xfrm>
              <a:off x="1023938" y="3392488"/>
              <a:ext cx="42863" cy="114300"/>
            </a:xfrm>
            <a:custGeom>
              <a:avLst/>
              <a:gdLst>
                <a:gd name="T0" fmla="*/ 2147483647 w 27"/>
                <a:gd name="T1" fmla="*/ 0 h 72"/>
                <a:gd name="T2" fmla="*/ 2147483647 w 27"/>
                <a:gd name="T3" fmla="*/ 0 h 72"/>
                <a:gd name="T4" fmla="*/ 2147483647 w 27"/>
                <a:gd name="T5" fmla="*/ 2147483647 h 72"/>
                <a:gd name="T6" fmla="*/ 2147483647 w 27"/>
                <a:gd name="T7" fmla="*/ 2147483647 h 72"/>
                <a:gd name="T8" fmla="*/ 2147483647 w 27"/>
                <a:gd name="T9" fmla="*/ 2147483647 h 72"/>
                <a:gd name="T10" fmla="*/ 2147483647 w 27"/>
                <a:gd name="T11" fmla="*/ 2147483647 h 72"/>
                <a:gd name="T12" fmla="*/ 2147483647 w 27"/>
                <a:gd name="T13" fmla="*/ 2147483647 h 72"/>
                <a:gd name="T14" fmla="*/ 2147483647 w 27"/>
                <a:gd name="T15" fmla="*/ 2147483647 h 72"/>
                <a:gd name="T16" fmla="*/ 0 w 27"/>
                <a:gd name="T17" fmla="*/ 2147483647 h 72"/>
                <a:gd name="T18" fmla="*/ 0 w 27"/>
                <a:gd name="T19" fmla="*/ 2147483647 h 72"/>
                <a:gd name="T20" fmla="*/ 2147483647 w 27"/>
                <a:gd name="T21" fmla="*/ 2147483647 h 72"/>
                <a:gd name="T22" fmla="*/ 2147483647 w 27"/>
                <a:gd name="T23" fmla="*/ 2147483647 h 72"/>
                <a:gd name="T24" fmla="*/ 2147483647 w 27"/>
                <a:gd name="T25" fmla="*/ 2147483647 h 72"/>
                <a:gd name="T26" fmla="*/ 2147483647 w 27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" h="72">
                  <a:moveTo>
                    <a:pt x="20" y="0"/>
                  </a:moveTo>
                  <a:lnTo>
                    <a:pt x="27" y="0"/>
                  </a:lnTo>
                  <a:lnTo>
                    <a:pt x="27" y="72"/>
                  </a:lnTo>
                  <a:lnTo>
                    <a:pt x="17" y="72"/>
                  </a:lnTo>
                  <a:lnTo>
                    <a:pt x="17" y="16"/>
                  </a:lnTo>
                  <a:lnTo>
                    <a:pt x="14" y="20"/>
                  </a:lnTo>
                  <a:lnTo>
                    <a:pt x="10" y="23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85" name="Freeform 1034"/>
            <p:cNvSpPr>
              <a:spLocks noEditPoints="1"/>
            </p:cNvSpPr>
            <p:nvPr/>
          </p:nvSpPr>
          <p:spPr bwMode="auto">
            <a:xfrm>
              <a:off x="628650" y="4029075"/>
              <a:ext cx="73025" cy="115888"/>
            </a:xfrm>
            <a:custGeom>
              <a:avLst/>
              <a:gdLst>
                <a:gd name="T0" fmla="*/ 2147483647 w 46"/>
                <a:gd name="T1" fmla="*/ 2147483647 h 73"/>
                <a:gd name="T2" fmla="*/ 2147483647 w 46"/>
                <a:gd name="T3" fmla="*/ 2147483647 h 73"/>
                <a:gd name="T4" fmla="*/ 2147483647 w 46"/>
                <a:gd name="T5" fmla="*/ 2147483647 h 73"/>
                <a:gd name="T6" fmla="*/ 2147483647 w 46"/>
                <a:gd name="T7" fmla="*/ 2147483647 h 73"/>
                <a:gd name="T8" fmla="*/ 2147483647 w 46"/>
                <a:gd name="T9" fmla="*/ 2147483647 h 73"/>
                <a:gd name="T10" fmla="*/ 2147483647 w 46"/>
                <a:gd name="T11" fmla="*/ 2147483647 h 73"/>
                <a:gd name="T12" fmla="*/ 2147483647 w 46"/>
                <a:gd name="T13" fmla="*/ 2147483647 h 73"/>
                <a:gd name="T14" fmla="*/ 2147483647 w 46"/>
                <a:gd name="T15" fmla="*/ 2147483647 h 73"/>
                <a:gd name="T16" fmla="*/ 2147483647 w 46"/>
                <a:gd name="T17" fmla="*/ 2147483647 h 73"/>
                <a:gd name="T18" fmla="*/ 2147483647 w 46"/>
                <a:gd name="T19" fmla="*/ 2147483647 h 73"/>
                <a:gd name="T20" fmla="*/ 2147483647 w 46"/>
                <a:gd name="T21" fmla="*/ 2147483647 h 73"/>
                <a:gd name="T22" fmla="*/ 2147483647 w 46"/>
                <a:gd name="T23" fmla="*/ 2147483647 h 73"/>
                <a:gd name="T24" fmla="*/ 2147483647 w 46"/>
                <a:gd name="T25" fmla="*/ 2147483647 h 73"/>
                <a:gd name="T26" fmla="*/ 2147483647 w 46"/>
                <a:gd name="T27" fmla="*/ 2147483647 h 73"/>
                <a:gd name="T28" fmla="*/ 2147483647 w 46"/>
                <a:gd name="T29" fmla="*/ 2147483647 h 73"/>
                <a:gd name="T30" fmla="*/ 2147483647 w 46"/>
                <a:gd name="T31" fmla="*/ 2147483647 h 73"/>
                <a:gd name="T32" fmla="*/ 2147483647 w 46"/>
                <a:gd name="T33" fmla="*/ 2147483647 h 73"/>
                <a:gd name="T34" fmla="*/ 2147483647 w 46"/>
                <a:gd name="T35" fmla="*/ 2147483647 h 73"/>
                <a:gd name="T36" fmla="*/ 2147483647 w 46"/>
                <a:gd name="T37" fmla="*/ 2147483647 h 73"/>
                <a:gd name="T38" fmla="*/ 2147483647 w 46"/>
                <a:gd name="T39" fmla="*/ 2147483647 h 73"/>
                <a:gd name="T40" fmla="*/ 2147483647 w 46"/>
                <a:gd name="T41" fmla="*/ 2147483647 h 73"/>
                <a:gd name="T42" fmla="*/ 2147483647 w 46"/>
                <a:gd name="T43" fmla="*/ 0 h 73"/>
                <a:gd name="T44" fmla="*/ 2147483647 w 46"/>
                <a:gd name="T45" fmla="*/ 0 h 73"/>
                <a:gd name="T46" fmla="*/ 2147483647 w 46"/>
                <a:gd name="T47" fmla="*/ 2147483647 h 73"/>
                <a:gd name="T48" fmla="*/ 2147483647 w 46"/>
                <a:gd name="T49" fmla="*/ 2147483647 h 73"/>
                <a:gd name="T50" fmla="*/ 2147483647 w 46"/>
                <a:gd name="T51" fmla="*/ 2147483647 h 73"/>
                <a:gd name="T52" fmla="*/ 2147483647 w 46"/>
                <a:gd name="T53" fmla="*/ 2147483647 h 73"/>
                <a:gd name="T54" fmla="*/ 2147483647 w 46"/>
                <a:gd name="T55" fmla="*/ 2147483647 h 73"/>
                <a:gd name="T56" fmla="*/ 2147483647 w 46"/>
                <a:gd name="T57" fmla="*/ 2147483647 h 73"/>
                <a:gd name="T58" fmla="*/ 2147483647 w 46"/>
                <a:gd name="T59" fmla="*/ 2147483647 h 73"/>
                <a:gd name="T60" fmla="*/ 2147483647 w 46"/>
                <a:gd name="T61" fmla="*/ 2147483647 h 73"/>
                <a:gd name="T62" fmla="*/ 2147483647 w 46"/>
                <a:gd name="T63" fmla="*/ 2147483647 h 73"/>
                <a:gd name="T64" fmla="*/ 2147483647 w 46"/>
                <a:gd name="T65" fmla="*/ 2147483647 h 73"/>
                <a:gd name="T66" fmla="*/ 2147483647 w 46"/>
                <a:gd name="T67" fmla="*/ 2147483647 h 73"/>
                <a:gd name="T68" fmla="*/ 2147483647 w 46"/>
                <a:gd name="T69" fmla="*/ 2147483647 h 73"/>
                <a:gd name="T70" fmla="*/ 2147483647 w 46"/>
                <a:gd name="T71" fmla="*/ 2147483647 h 73"/>
                <a:gd name="T72" fmla="*/ 2147483647 w 46"/>
                <a:gd name="T73" fmla="*/ 2147483647 h 73"/>
                <a:gd name="T74" fmla="*/ 2147483647 w 46"/>
                <a:gd name="T75" fmla="*/ 2147483647 h 73"/>
                <a:gd name="T76" fmla="*/ 2147483647 w 46"/>
                <a:gd name="T77" fmla="*/ 2147483647 h 73"/>
                <a:gd name="T78" fmla="*/ 2147483647 w 46"/>
                <a:gd name="T79" fmla="*/ 2147483647 h 73"/>
                <a:gd name="T80" fmla="*/ 2147483647 w 46"/>
                <a:gd name="T81" fmla="*/ 2147483647 h 73"/>
                <a:gd name="T82" fmla="*/ 2147483647 w 46"/>
                <a:gd name="T83" fmla="*/ 2147483647 h 73"/>
                <a:gd name="T84" fmla="*/ 2147483647 w 46"/>
                <a:gd name="T85" fmla="*/ 2147483647 h 73"/>
                <a:gd name="T86" fmla="*/ 2147483647 w 46"/>
                <a:gd name="T87" fmla="*/ 2147483647 h 73"/>
                <a:gd name="T88" fmla="*/ 0 w 46"/>
                <a:gd name="T89" fmla="*/ 2147483647 h 73"/>
                <a:gd name="T90" fmla="*/ 2147483647 w 46"/>
                <a:gd name="T91" fmla="*/ 2147483647 h 73"/>
                <a:gd name="T92" fmla="*/ 2147483647 w 46"/>
                <a:gd name="T93" fmla="*/ 2147483647 h 73"/>
                <a:gd name="T94" fmla="*/ 2147483647 w 46"/>
                <a:gd name="T95" fmla="*/ 2147483647 h 73"/>
                <a:gd name="T96" fmla="*/ 2147483647 w 46"/>
                <a:gd name="T97" fmla="*/ 2147483647 h 73"/>
                <a:gd name="T98" fmla="*/ 2147483647 w 46"/>
                <a:gd name="T99" fmla="*/ 2147483647 h 73"/>
                <a:gd name="T100" fmla="*/ 2147483647 w 46"/>
                <a:gd name="T101" fmla="*/ 2147483647 h 73"/>
                <a:gd name="T102" fmla="*/ 2147483647 w 46"/>
                <a:gd name="T103" fmla="*/ 0 h 73"/>
                <a:gd name="T104" fmla="*/ 2147483647 w 46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" h="73">
                  <a:moveTo>
                    <a:pt x="22" y="8"/>
                  </a:moveTo>
                  <a:lnTo>
                    <a:pt x="19" y="9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3" y="59"/>
                  </a:lnTo>
                  <a:lnTo>
                    <a:pt x="15" y="61"/>
                  </a:lnTo>
                  <a:lnTo>
                    <a:pt x="19" y="64"/>
                  </a:lnTo>
                  <a:lnTo>
                    <a:pt x="22" y="64"/>
                  </a:lnTo>
                  <a:lnTo>
                    <a:pt x="27" y="64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1"/>
                  </a:lnTo>
                  <a:lnTo>
                    <a:pt x="33" y="14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2" y="8"/>
                  </a:lnTo>
                  <a:close/>
                  <a:moveTo>
                    <a:pt x="22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7" y="4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4"/>
                  </a:lnTo>
                  <a:lnTo>
                    <a:pt x="46" y="29"/>
                  </a:lnTo>
                  <a:lnTo>
                    <a:pt x="46" y="36"/>
                  </a:lnTo>
                  <a:lnTo>
                    <a:pt x="45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2" y="73"/>
                  </a:lnTo>
                  <a:lnTo>
                    <a:pt x="18" y="72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6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86" name="Rectangle 1035"/>
            <p:cNvSpPr>
              <a:spLocks noChangeArrowheads="1"/>
            </p:cNvSpPr>
            <p:nvPr/>
          </p:nvSpPr>
          <p:spPr bwMode="auto">
            <a:xfrm>
              <a:off x="723900" y="4129088"/>
              <a:ext cx="1428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>
                <a:solidFill>
                  <a:srgbClr val="FF3300"/>
                </a:solidFill>
              </a:endParaRPr>
            </a:p>
          </p:txBody>
        </p:sp>
        <p:sp>
          <p:nvSpPr>
            <p:cNvPr id="8187" name="Freeform 1036"/>
            <p:cNvSpPr>
              <a:spLocks noEditPoints="1"/>
            </p:cNvSpPr>
            <p:nvPr/>
          </p:nvSpPr>
          <p:spPr bwMode="auto">
            <a:xfrm>
              <a:off x="760413" y="4029075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0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2147483647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0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19" y="9"/>
                  </a:lnTo>
                  <a:lnTo>
                    <a:pt x="16" y="10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7" y="64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1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7" y="4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4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5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40" y="66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3" y="73"/>
                  </a:lnTo>
                  <a:lnTo>
                    <a:pt x="18" y="72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88" name="Freeform 1037"/>
            <p:cNvSpPr>
              <a:spLocks noEditPoints="1"/>
            </p:cNvSpPr>
            <p:nvPr/>
          </p:nvSpPr>
          <p:spPr bwMode="auto">
            <a:xfrm>
              <a:off x="847725" y="4029075"/>
              <a:ext cx="73025" cy="115888"/>
            </a:xfrm>
            <a:custGeom>
              <a:avLst/>
              <a:gdLst>
                <a:gd name="T0" fmla="*/ 2147483647 w 46"/>
                <a:gd name="T1" fmla="*/ 2147483647 h 73"/>
                <a:gd name="T2" fmla="*/ 2147483647 w 46"/>
                <a:gd name="T3" fmla="*/ 2147483647 h 73"/>
                <a:gd name="T4" fmla="*/ 2147483647 w 46"/>
                <a:gd name="T5" fmla="*/ 2147483647 h 73"/>
                <a:gd name="T6" fmla="*/ 2147483647 w 46"/>
                <a:gd name="T7" fmla="*/ 2147483647 h 73"/>
                <a:gd name="T8" fmla="*/ 2147483647 w 46"/>
                <a:gd name="T9" fmla="*/ 2147483647 h 73"/>
                <a:gd name="T10" fmla="*/ 2147483647 w 46"/>
                <a:gd name="T11" fmla="*/ 2147483647 h 73"/>
                <a:gd name="T12" fmla="*/ 2147483647 w 46"/>
                <a:gd name="T13" fmla="*/ 2147483647 h 73"/>
                <a:gd name="T14" fmla="*/ 2147483647 w 46"/>
                <a:gd name="T15" fmla="*/ 2147483647 h 73"/>
                <a:gd name="T16" fmla="*/ 2147483647 w 46"/>
                <a:gd name="T17" fmla="*/ 2147483647 h 73"/>
                <a:gd name="T18" fmla="*/ 2147483647 w 46"/>
                <a:gd name="T19" fmla="*/ 2147483647 h 73"/>
                <a:gd name="T20" fmla="*/ 2147483647 w 46"/>
                <a:gd name="T21" fmla="*/ 2147483647 h 73"/>
                <a:gd name="T22" fmla="*/ 2147483647 w 46"/>
                <a:gd name="T23" fmla="*/ 2147483647 h 73"/>
                <a:gd name="T24" fmla="*/ 2147483647 w 46"/>
                <a:gd name="T25" fmla="*/ 2147483647 h 73"/>
                <a:gd name="T26" fmla="*/ 2147483647 w 46"/>
                <a:gd name="T27" fmla="*/ 2147483647 h 73"/>
                <a:gd name="T28" fmla="*/ 2147483647 w 46"/>
                <a:gd name="T29" fmla="*/ 2147483647 h 73"/>
                <a:gd name="T30" fmla="*/ 2147483647 w 46"/>
                <a:gd name="T31" fmla="*/ 2147483647 h 73"/>
                <a:gd name="T32" fmla="*/ 2147483647 w 46"/>
                <a:gd name="T33" fmla="*/ 2147483647 h 73"/>
                <a:gd name="T34" fmla="*/ 2147483647 w 46"/>
                <a:gd name="T35" fmla="*/ 2147483647 h 73"/>
                <a:gd name="T36" fmla="*/ 2147483647 w 46"/>
                <a:gd name="T37" fmla="*/ 2147483647 h 73"/>
                <a:gd name="T38" fmla="*/ 2147483647 w 46"/>
                <a:gd name="T39" fmla="*/ 2147483647 h 73"/>
                <a:gd name="T40" fmla="*/ 2147483647 w 46"/>
                <a:gd name="T41" fmla="*/ 2147483647 h 73"/>
                <a:gd name="T42" fmla="*/ 2147483647 w 46"/>
                <a:gd name="T43" fmla="*/ 0 h 73"/>
                <a:gd name="T44" fmla="*/ 2147483647 w 46"/>
                <a:gd name="T45" fmla="*/ 0 h 73"/>
                <a:gd name="T46" fmla="*/ 2147483647 w 46"/>
                <a:gd name="T47" fmla="*/ 2147483647 h 73"/>
                <a:gd name="T48" fmla="*/ 2147483647 w 46"/>
                <a:gd name="T49" fmla="*/ 2147483647 h 73"/>
                <a:gd name="T50" fmla="*/ 2147483647 w 46"/>
                <a:gd name="T51" fmla="*/ 2147483647 h 73"/>
                <a:gd name="T52" fmla="*/ 2147483647 w 46"/>
                <a:gd name="T53" fmla="*/ 2147483647 h 73"/>
                <a:gd name="T54" fmla="*/ 2147483647 w 46"/>
                <a:gd name="T55" fmla="*/ 2147483647 h 73"/>
                <a:gd name="T56" fmla="*/ 2147483647 w 46"/>
                <a:gd name="T57" fmla="*/ 2147483647 h 73"/>
                <a:gd name="T58" fmla="*/ 2147483647 w 46"/>
                <a:gd name="T59" fmla="*/ 2147483647 h 73"/>
                <a:gd name="T60" fmla="*/ 2147483647 w 46"/>
                <a:gd name="T61" fmla="*/ 2147483647 h 73"/>
                <a:gd name="T62" fmla="*/ 2147483647 w 46"/>
                <a:gd name="T63" fmla="*/ 2147483647 h 73"/>
                <a:gd name="T64" fmla="*/ 2147483647 w 46"/>
                <a:gd name="T65" fmla="*/ 2147483647 h 73"/>
                <a:gd name="T66" fmla="*/ 2147483647 w 46"/>
                <a:gd name="T67" fmla="*/ 2147483647 h 73"/>
                <a:gd name="T68" fmla="*/ 2147483647 w 46"/>
                <a:gd name="T69" fmla="*/ 2147483647 h 73"/>
                <a:gd name="T70" fmla="*/ 2147483647 w 46"/>
                <a:gd name="T71" fmla="*/ 2147483647 h 73"/>
                <a:gd name="T72" fmla="*/ 2147483647 w 46"/>
                <a:gd name="T73" fmla="*/ 2147483647 h 73"/>
                <a:gd name="T74" fmla="*/ 2147483647 w 46"/>
                <a:gd name="T75" fmla="*/ 2147483647 h 73"/>
                <a:gd name="T76" fmla="*/ 2147483647 w 46"/>
                <a:gd name="T77" fmla="*/ 2147483647 h 73"/>
                <a:gd name="T78" fmla="*/ 2147483647 w 46"/>
                <a:gd name="T79" fmla="*/ 2147483647 h 73"/>
                <a:gd name="T80" fmla="*/ 2147483647 w 46"/>
                <a:gd name="T81" fmla="*/ 2147483647 h 73"/>
                <a:gd name="T82" fmla="*/ 2147483647 w 46"/>
                <a:gd name="T83" fmla="*/ 2147483647 h 73"/>
                <a:gd name="T84" fmla="*/ 2147483647 w 46"/>
                <a:gd name="T85" fmla="*/ 2147483647 h 73"/>
                <a:gd name="T86" fmla="*/ 2147483647 w 46"/>
                <a:gd name="T87" fmla="*/ 2147483647 h 73"/>
                <a:gd name="T88" fmla="*/ 0 w 46"/>
                <a:gd name="T89" fmla="*/ 2147483647 h 73"/>
                <a:gd name="T90" fmla="*/ 2147483647 w 46"/>
                <a:gd name="T91" fmla="*/ 2147483647 h 73"/>
                <a:gd name="T92" fmla="*/ 2147483647 w 46"/>
                <a:gd name="T93" fmla="*/ 2147483647 h 73"/>
                <a:gd name="T94" fmla="*/ 2147483647 w 46"/>
                <a:gd name="T95" fmla="*/ 2147483647 h 73"/>
                <a:gd name="T96" fmla="*/ 2147483647 w 46"/>
                <a:gd name="T97" fmla="*/ 2147483647 h 73"/>
                <a:gd name="T98" fmla="*/ 2147483647 w 46"/>
                <a:gd name="T99" fmla="*/ 2147483647 h 73"/>
                <a:gd name="T100" fmla="*/ 2147483647 w 46"/>
                <a:gd name="T101" fmla="*/ 2147483647 h 73"/>
                <a:gd name="T102" fmla="*/ 2147483647 w 46"/>
                <a:gd name="T103" fmla="*/ 0 h 73"/>
                <a:gd name="T104" fmla="*/ 2147483647 w 46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" h="73">
                  <a:moveTo>
                    <a:pt x="24" y="8"/>
                  </a:moveTo>
                  <a:lnTo>
                    <a:pt x="19" y="9"/>
                  </a:lnTo>
                  <a:lnTo>
                    <a:pt x="17" y="10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10" y="36"/>
                  </a:lnTo>
                  <a:lnTo>
                    <a:pt x="10" y="50"/>
                  </a:lnTo>
                  <a:lnTo>
                    <a:pt x="13" y="59"/>
                  </a:lnTo>
                  <a:lnTo>
                    <a:pt x="17" y="61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0" y="61"/>
                  </a:lnTo>
                  <a:lnTo>
                    <a:pt x="34" y="59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1"/>
                  </a:lnTo>
                  <a:lnTo>
                    <a:pt x="34" y="14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6" y="36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4" y="73"/>
                  </a:lnTo>
                  <a:lnTo>
                    <a:pt x="19" y="72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8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89" name="Freeform 1038"/>
            <p:cNvSpPr>
              <a:spLocks noEditPoints="1"/>
            </p:cNvSpPr>
            <p:nvPr/>
          </p:nvSpPr>
          <p:spPr bwMode="auto">
            <a:xfrm>
              <a:off x="935038" y="4029075"/>
              <a:ext cx="74613" cy="115888"/>
            </a:xfrm>
            <a:custGeom>
              <a:avLst/>
              <a:gdLst>
                <a:gd name="T0" fmla="*/ 2147483647 w 47"/>
                <a:gd name="T1" fmla="*/ 2147483647 h 73"/>
                <a:gd name="T2" fmla="*/ 2147483647 w 47"/>
                <a:gd name="T3" fmla="*/ 2147483647 h 73"/>
                <a:gd name="T4" fmla="*/ 2147483647 w 47"/>
                <a:gd name="T5" fmla="*/ 2147483647 h 73"/>
                <a:gd name="T6" fmla="*/ 2147483647 w 47"/>
                <a:gd name="T7" fmla="*/ 2147483647 h 73"/>
                <a:gd name="T8" fmla="*/ 2147483647 w 47"/>
                <a:gd name="T9" fmla="*/ 2147483647 h 73"/>
                <a:gd name="T10" fmla="*/ 2147483647 w 47"/>
                <a:gd name="T11" fmla="*/ 2147483647 h 73"/>
                <a:gd name="T12" fmla="*/ 2147483647 w 47"/>
                <a:gd name="T13" fmla="*/ 2147483647 h 73"/>
                <a:gd name="T14" fmla="*/ 2147483647 w 47"/>
                <a:gd name="T15" fmla="*/ 2147483647 h 73"/>
                <a:gd name="T16" fmla="*/ 2147483647 w 47"/>
                <a:gd name="T17" fmla="*/ 2147483647 h 73"/>
                <a:gd name="T18" fmla="*/ 2147483647 w 47"/>
                <a:gd name="T19" fmla="*/ 2147483647 h 73"/>
                <a:gd name="T20" fmla="*/ 2147483647 w 47"/>
                <a:gd name="T21" fmla="*/ 2147483647 h 73"/>
                <a:gd name="T22" fmla="*/ 2147483647 w 47"/>
                <a:gd name="T23" fmla="*/ 2147483647 h 73"/>
                <a:gd name="T24" fmla="*/ 2147483647 w 47"/>
                <a:gd name="T25" fmla="*/ 2147483647 h 73"/>
                <a:gd name="T26" fmla="*/ 2147483647 w 47"/>
                <a:gd name="T27" fmla="*/ 2147483647 h 73"/>
                <a:gd name="T28" fmla="*/ 2147483647 w 47"/>
                <a:gd name="T29" fmla="*/ 2147483647 h 73"/>
                <a:gd name="T30" fmla="*/ 2147483647 w 47"/>
                <a:gd name="T31" fmla="*/ 2147483647 h 73"/>
                <a:gd name="T32" fmla="*/ 2147483647 w 47"/>
                <a:gd name="T33" fmla="*/ 2147483647 h 73"/>
                <a:gd name="T34" fmla="*/ 2147483647 w 47"/>
                <a:gd name="T35" fmla="*/ 2147483647 h 73"/>
                <a:gd name="T36" fmla="*/ 2147483647 w 47"/>
                <a:gd name="T37" fmla="*/ 2147483647 h 73"/>
                <a:gd name="T38" fmla="*/ 2147483647 w 47"/>
                <a:gd name="T39" fmla="*/ 2147483647 h 73"/>
                <a:gd name="T40" fmla="*/ 2147483647 w 47"/>
                <a:gd name="T41" fmla="*/ 2147483647 h 73"/>
                <a:gd name="T42" fmla="*/ 2147483647 w 47"/>
                <a:gd name="T43" fmla="*/ 0 h 73"/>
                <a:gd name="T44" fmla="*/ 2147483647 w 47"/>
                <a:gd name="T45" fmla="*/ 0 h 73"/>
                <a:gd name="T46" fmla="*/ 2147483647 w 47"/>
                <a:gd name="T47" fmla="*/ 2147483647 h 73"/>
                <a:gd name="T48" fmla="*/ 2147483647 w 47"/>
                <a:gd name="T49" fmla="*/ 2147483647 h 73"/>
                <a:gd name="T50" fmla="*/ 2147483647 w 47"/>
                <a:gd name="T51" fmla="*/ 2147483647 h 73"/>
                <a:gd name="T52" fmla="*/ 2147483647 w 47"/>
                <a:gd name="T53" fmla="*/ 2147483647 h 73"/>
                <a:gd name="T54" fmla="*/ 2147483647 w 47"/>
                <a:gd name="T55" fmla="*/ 2147483647 h 73"/>
                <a:gd name="T56" fmla="*/ 2147483647 w 47"/>
                <a:gd name="T57" fmla="*/ 2147483647 h 73"/>
                <a:gd name="T58" fmla="*/ 2147483647 w 47"/>
                <a:gd name="T59" fmla="*/ 2147483647 h 73"/>
                <a:gd name="T60" fmla="*/ 2147483647 w 47"/>
                <a:gd name="T61" fmla="*/ 2147483647 h 73"/>
                <a:gd name="T62" fmla="*/ 2147483647 w 47"/>
                <a:gd name="T63" fmla="*/ 2147483647 h 73"/>
                <a:gd name="T64" fmla="*/ 2147483647 w 47"/>
                <a:gd name="T65" fmla="*/ 2147483647 h 73"/>
                <a:gd name="T66" fmla="*/ 2147483647 w 47"/>
                <a:gd name="T67" fmla="*/ 2147483647 h 73"/>
                <a:gd name="T68" fmla="*/ 2147483647 w 47"/>
                <a:gd name="T69" fmla="*/ 2147483647 h 73"/>
                <a:gd name="T70" fmla="*/ 2147483647 w 47"/>
                <a:gd name="T71" fmla="*/ 2147483647 h 73"/>
                <a:gd name="T72" fmla="*/ 2147483647 w 47"/>
                <a:gd name="T73" fmla="*/ 2147483647 h 73"/>
                <a:gd name="T74" fmla="*/ 2147483647 w 47"/>
                <a:gd name="T75" fmla="*/ 2147483647 h 73"/>
                <a:gd name="T76" fmla="*/ 2147483647 w 47"/>
                <a:gd name="T77" fmla="*/ 2147483647 h 73"/>
                <a:gd name="T78" fmla="*/ 2147483647 w 47"/>
                <a:gd name="T79" fmla="*/ 2147483647 h 73"/>
                <a:gd name="T80" fmla="*/ 2147483647 w 47"/>
                <a:gd name="T81" fmla="*/ 2147483647 h 73"/>
                <a:gd name="T82" fmla="*/ 2147483647 w 47"/>
                <a:gd name="T83" fmla="*/ 2147483647 h 73"/>
                <a:gd name="T84" fmla="*/ 2147483647 w 47"/>
                <a:gd name="T85" fmla="*/ 2147483647 h 73"/>
                <a:gd name="T86" fmla="*/ 2147483647 w 47"/>
                <a:gd name="T87" fmla="*/ 2147483647 h 73"/>
                <a:gd name="T88" fmla="*/ 0 w 47"/>
                <a:gd name="T89" fmla="*/ 2147483647 h 73"/>
                <a:gd name="T90" fmla="*/ 0 w 47"/>
                <a:gd name="T91" fmla="*/ 2147483647 h 73"/>
                <a:gd name="T92" fmla="*/ 2147483647 w 47"/>
                <a:gd name="T93" fmla="*/ 2147483647 h 73"/>
                <a:gd name="T94" fmla="*/ 2147483647 w 47"/>
                <a:gd name="T95" fmla="*/ 2147483647 h 73"/>
                <a:gd name="T96" fmla="*/ 2147483647 w 47"/>
                <a:gd name="T97" fmla="*/ 2147483647 h 73"/>
                <a:gd name="T98" fmla="*/ 2147483647 w 47"/>
                <a:gd name="T99" fmla="*/ 2147483647 h 73"/>
                <a:gd name="T100" fmla="*/ 2147483647 w 47"/>
                <a:gd name="T101" fmla="*/ 2147483647 h 73"/>
                <a:gd name="T102" fmla="*/ 2147483647 w 47"/>
                <a:gd name="T103" fmla="*/ 0 h 73"/>
                <a:gd name="T104" fmla="*/ 2147483647 w 47"/>
                <a:gd name="T105" fmla="*/ 0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20" y="9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1" y="21"/>
                  </a:lnTo>
                  <a:lnTo>
                    <a:pt x="10" y="36"/>
                  </a:lnTo>
                  <a:lnTo>
                    <a:pt x="11" y="50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3" y="64"/>
                  </a:lnTo>
                  <a:lnTo>
                    <a:pt x="28" y="64"/>
                  </a:lnTo>
                  <a:lnTo>
                    <a:pt x="30" y="61"/>
                  </a:lnTo>
                  <a:lnTo>
                    <a:pt x="34" y="59"/>
                  </a:lnTo>
                  <a:lnTo>
                    <a:pt x="37" y="50"/>
                  </a:lnTo>
                  <a:lnTo>
                    <a:pt x="38" y="36"/>
                  </a:lnTo>
                  <a:lnTo>
                    <a:pt x="37" y="21"/>
                  </a:lnTo>
                  <a:lnTo>
                    <a:pt x="34" y="14"/>
                  </a:lnTo>
                  <a:lnTo>
                    <a:pt x="31" y="10"/>
                  </a:lnTo>
                  <a:lnTo>
                    <a:pt x="28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9"/>
                  </a:lnTo>
                  <a:lnTo>
                    <a:pt x="44" y="14"/>
                  </a:lnTo>
                  <a:lnTo>
                    <a:pt x="45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3" y="61"/>
                  </a:lnTo>
                  <a:lnTo>
                    <a:pt x="39" y="66"/>
                  </a:lnTo>
                  <a:lnTo>
                    <a:pt x="37" y="68"/>
                  </a:lnTo>
                  <a:lnTo>
                    <a:pt x="32" y="71"/>
                  </a:lnTo>
                  <a:lnTo>
                    <a:pt x="29" y="72"/>
                  </a:lnTo>
                  <a:lnTo>
                    <a:pt x="23" y="73"/>
                  </a:lnTo>
                  <a:lnTo>
                    <a:pt x="19" y="72"/>
                  </a:lnTo>
                  <a:lnTo>
                    <a:pt x="14" y="71"/>
                  </a:lnTo>
                  <a:lnTo>
                    <a:pt x="11" y="68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0" name="Freeform 1039"/>
            <p:cNvSpPr>
              <a:spLocks/>
            </p:cNvSpPr>
            <p:nvPr/>
          </p:nvSpPr>
          <p:spPr bwMode="auto">
            <a:xfrm>
              <a:off x="1033463" y="4029075"/>
              <a:ext cx="39688" cy="114300"/>
            </a:xfrm>
            <a:custGeom>
              <a:avLst/>
              <a:gdLst>
                <a:gd name="T0" fmla="*/ 2147483647 w 25"/>
                <a:gd name="T1" fmla="*/ 0 h 72"/>
                <a:gd name="T2" fmla="*/ 2147483647 w 25"/>
                <a:gd name="T3" fmla="*/ 0 h 72"/>
                <a:gd name="T4" fmla="*/ 2147483647 w 25"/>
                <a:gd name="T5" fmla="*/ 2147483647 h 72"/>
                <a:gd name="T6" fmla="*/ 2147483647 w 25"/>
                <a:gd name="T7" fmla="*/ 2147483647 h 72"/>
                <a:gd name="T8" fmla="*/ 2147483647 w 25"/>
                <a:gd name="T9" fmla="*/ 2147483647 h 72"/>
                <a:gd name="T10" fmla="*/ 2147483647 w 25"/>
                <a:gd name="T11" fmla="*/ 2147483647 h 72"/>
                <a:gd name="T12" fmla="*/ 2147483647 w 25"/>
                <a:gd name="T13" fmla="*/ 2147483647 h 72"/>
                <a:gd name="T14" fmla="*/ 2147483647 w 25"/>
                <a:gd name="T15" fmla="*/ 2147483647 h 72"/>
                <a:gd name="T16" fmla="*/ 0 w 25"/>
                <a:gd name="T17" fmla="*/ 2147483647 h 72"/>
                <a:gd name="T18" fmla="*/ 0 w 25"/>
                <a:gd name="T19" fmla="*/ 2147483647 h 72"/>
                <a:gd name="T20" fmla="*/ 2147483647 w 25"/>
                <a:gd name="T21" fmla="*/ 2147483647 h 72"/>
                <a:gd name="T22" fmla="*/ 2147483647 w 25"/>
                <a:gd name="T23" fmla="*/ 2147483647 h 72"/>
                <a:gd name="T24" fmla="*/ 2147483647 w 25"/>
                <a:gd name="T25" fmla="*/ 2147483647 h 72"/>
                <a:gd name="T26" fmla="*/ 2147483647 w 25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" h="72">
                  <a:moveTo>
                    <a:pt x="19" y="0"/>
                  </a:moveTo>
                  <a:lnTo>
                    <a:pt x="25" y="0"/>
                  </a:lnTo>
                  <a:lnTo>
                    <a:pt x="25" y="72"/>
                  </a:lnTo>
                  <a:lnTo>
                    <a:pt x="16" y="72"/>
                  </a:lnTo>
                  <a:lnTo>
                    <a:pt x="16" y="16"/>
                  </a:lnTo>
                  <a:lnTo>
                    <a:pt x="13" y="18"/>
                  </a:lnTo>
                  <a:lnTo>
                    <a:pt x="8" y="21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6" y="14"/>
                  </a:lnTo>
                  <a:lnTo>
                    <a:pt x="11" y="9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1" name="Freeform 1040"/>
            <p:cNvSpPr>
              <a:spLocks/>
            </p:cNvSpPr>
            <p:nvPr/>
          </p:nvSpPr>
          <p:spPr bwMode="auto">
            <a:xfrm>
              <a:off x="915988" y="893763"/>
              <a:ext cx="41275" cy="112713"/>
            </a:xfrm>
            <a:custGeom>
              <a:avLst/>
              <a:gdLst>
                <a:gd name="T0" fmla="*/ 2147483647 w 26"/>
                <a:gd name="T1" fmla="*/ 0 h 71"/>
                <a:gd name="T2" fmla="*/ 2147483647 w 26"/>
                <a:gd name="T3" fmla="*/ 0 h 71"/>
                <a:gd name="T4" fmla="*/ 2147483647 w 26"/>
                <a:gd name="T5" fmla="*/ 2147483647 h 71"/>
                <a:gd name="T6" fmla="*/ 2147483647 w 26"/>
                <a:gd name="T7" fmla="*/ 2147483647 h 71"/>
                <a:gd name="T8" fmla="*/ 2147483647 w 26"/>
                <a:gd name="T9" fmla="*/ 2147483647 h 71"/>
                <a:gd name="T10" fmla="*/ 2147483647 w 26"/>
                <a:gd name="T11" fmla="*/ 2147483647 h 71"/>
                <a:gd name="T12" fmla="*/ 2147483647 w 26"/>
                <a:gd name="T13" fmla="*/ 2147483647 h 71"/>
                <a:gd name="T14" fmla="*/ 2147483647 w 26"/>
                <a:gd name="T15" fmla="*/ 2147483647 h 71"/>
                <a:gd name="T16" fmla="*/ 0 w 26"/>
                <a:gd name="T17" fmla="*/ 2147483647 h 71"/>
                <a:gd name="T18" fmla="*/ 0 w 26"/>
                <a:gd name="T19" fmla="*/ 2147483647 h 71"/>
                <a:gd name="T20" fmla="*/ 2147483647 w 26"/>
                <a:gd name="T21" fmla="*/ 2147483647 h 71"/>
                <a:gd name="T22" fmla="*/ 2147483647 w 26"/>
                <a:gd name="T23" fmla="*/ 2147483647 h 71"/>
                <a:gd name="T24" fmla="*/ 2147483647 w 26"/>
                <a:gd name="T25" fmla="*/ 2147483647 h 71"/>
                <a:gd name="T26" fmla="*/ 2147483647 w 26"/>
                <a:gd name="T27" fmla="*/ 0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1">
                  <a:moveTo>
                    <a:pt x="19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6" y="71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8" y="22"/>
                  </a:lnTo>
                  <a:lnTo>
                    <a:pt x="3" y="24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17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2" name="Freeform 1041"/>
            <p:cNvSpPr>
              <a:spLocks noEditPoints="1"/>
            </p:cNvSpPr>
            <p:nvPr/>
          </p:nvSpPr>
          <p:spPr bwMode="auto">
            <a:xfrm>
              <a:off x="993775" y="893763"/>
              <a:ext cx="74613" cy="114300"/>
            </a:xfrm>
            <a:custGeom>
              <a:avLst/>
              <a:gdLst>
                <a:gd name="T0" fmla="*/ 2147483647 w 47"/>
                <a:gd name="T1" fmla="*/ 2147483647 h 72"/>
                <a:gd name="T2" fmla="*/ 2147483647 w 47"/>
                <a:gd name="T3" fmla="*/ 2147483647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2147483647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2147483647 w 47"/>
                <a:gd name="T21" fmla="*/ 2147483647 h 72"/>
                <a:gd name="T22" fmla="*/ 2147483647 w 47"/>
                <a:gd name="T23" fmla="*/ 2147483647 h 72"/>
                <a:gd name="T24" fmla="*/ 2147483647 w 47"/>
                <a:gd name="T25" fmla="*/ 2147483647 h 72"/>
                <a:gd name="T26" fmla="*/ 2147483647 w 47"/>
                <a:gd name="T27" fmla="*/ 2147483647 h 72"/>
                <a:gd name="T28" fmla="*/ 2147483647 w 47"/>
                <a:gd name="T29" fmla="*/ 2147483647 h 72"/>
                <a:gd name="T30" fmla="*/ 2147483647 w 47"/>
                <a:gd name="T31" fmla="*/ 2147483647 h 72"/>
                <a:gd name="T32" fmla="*/ 2147483647 w 47"/>
                <a:gd name="T33" fmla="*/ 2147483647 h 72"/>
                <a:gd name="T34" fmla="*/ 2147483647 w 47"/>
                <a:gd name="T35" fmla="*/ 2147483647 h 72"/>
                <a:gd name="T36" fmla="*/ 2147483647 w 47"/>
                <a:gd name="T37" fmla="*/ 2147483647 h 72"/>
                <a:gd name="T38" fmla="*/ 2147483647 w 47"/>
                <a:gd name="T39" fmla="*/ 2147483647 h 72"/>
                <a:gd name="T40" fmla="*/ 2147483647 w 47"/>
                <a:gd name="T41" fmla="*/ 2147483647 h 72"/>
                <a:gd name="T42" fmla="*/ 2147483647 w 47"/>
                <a:gd name="T43" fmla="*/ 0 h 72"/>
                <a:gd name="T44" fmla="*/ 2147483647 w 47"/>
                <a:gd name="T45" fmla="*/ 0 h 72"/>
                <a:gd name="T46" fmla="*/ 2147483647 w 47"/>
                <a:gd name="T47" fmla="*/ 2147483647 h 72"/>
                <a:gd name="T48" fmla="*/ 2147483647 w 47"/>
                <a:gd name="T49" fmla="*/ 2147483647 h 72"/>
                <a:gd name="T50" fmla="*/ 2147483647 w 47"/>
                <a:gd name="T51" fmla="*/ 2147483647 h 72"/>
                <a:gd name="T52" fmla="*/ 2147483647 w 47"/>
                <a:gd name="T53" fmla="*/ 2147483647 h 72"/>
                <a:gd name="T54" fmla="*/ 2147483647 w 47"/>
                <a:gd name="T55" fmla="*/ 2147483647 h 72"/>
                <a:gd name="T56" fmla="*/ 2147483647 w 47"/>
                <a:gd name="T57" fmla="*/ 2147483647 h 72"/>
                <a:gd name="T58" fmla="*/ 2147483647 w 47"/>
                <a:gd name="T59" fmla="*/ 2147483647 h 72"/>
                <a:gd name="T60" fmla="*/ 2147483647 w 47"/>
                <a:gd name="T61" fmla="*/ 2147483647 h 72"/>
                <a:gd name="T62" fmla="*/ 2147483647 w 47"/>
                <a:gd name="T63" fmla="*/ 2147483647 h 72"/>
                <a:gd name="T64" fmla="*/ 2147483647 w 47"/>
                <a:gd name="T65" fmla="*/ 2147483647 h 72"/>
                <a:gd name="T66" fmla="*/ 2147483647 w 47"/>
                <a:gd name="T67" fmla="*/ 2147483647 h 72"/>
                <a:gd name="T68" fmla="*/ 2147483647 w 47"/>
                <a:gd name="T69" fmla="*/ 2147483647 h 72"/>
                <a:gd name="T70" fmla="*/ 2147483647 w 47"/>
                <a:gd name="T71" fmla="*/ 2147483647 h 72"/>
                <a:gd name="T72" fmla="*/ 2147483647 w 47"/>
                <a:gd name="T73" fmla="*/ 2147483647 h 72"/>
                <a:gd name="T74" fmla="*/ 2147483647 w 47"/>
                <a:gd name="T75" fmla="*/ 2147483647 h 72"/>
                <a:gd name="T76" fmla="*/ 2147483647 w 47"/>
                <a:gd name="T77" fmla="*/ 2147483647 h 72"/>
                <a:gd name="T78" fmla="*/ 2147483647 w 47"/>
                <a:gd name="T79" fmla="*/ 2147483647 h 72"/>
                <a:gd name="T80" fmla="*/ 2147483647 w 47"/>
                <a:gd name="T81" fmla="*/ 2147483647 h 72"/>
                <a:gd name="T82" fmla="*/ 2147483647 w 47"/>
                <a:gd name="T83" fmla="*/ 2147483647 h 72"/>
                <a:gd name="T84" fmla="*/ 2147483647 w 47"/>
                <a:gd name="T85" fmla="*/ 2147483647 h 72"/>
                <a:gd name="T86" fmla="*/ 2147483647 w 47"/>
                <a:gd name="T87" fmla="*/ 2147483647 h 72"/>
                <a:gd name="T88" fmla="*/ 0 w 47"/>
                <a:gd name="T89" fmla="*/ 2147483647 h 72"/>
                <a:gd name="T90" fmla="*/ 0 w 47"/>
                <a:gd name="T91" fmla="*/ 2147483647 h 72"/>
                <a:gd name="T92" fmla="*/ 2147483647 w 47"/>
                <a:gd name="T93" fmla="*/ 2147483647 h 72"/>
                <a:gd name="T94" fmla="*/ 2147483647 w 47"/>
                <a:gd name="T95" fmla="*/ 2147483647 h 72"/>
                <a:gd name="T96" fmla="*/ 2147483647 w 47"/>
                <a:gd name="T97" fmla="*/ 2147483647 h 72"/>
                <a:gd name="T98" fmla="*/ 2147483647 w 47"/>
                <a:gd name="T99" fmla="*/ 2147483647 h 72"/>
                <a:gd name="T100" fmla="*/ 2147483647 w 47"/>
                <a:gd name="T101" fmla="*/ 2147483647 h 72"/>
                <a:gd name="T102" fmla="*/ 2147483647 w 47"/>
                <a:gd name="T103" fmla="*/ 0 h 72"/>
                <a:gd name="T104" fmla="*/ 2147483647 w 47"/>
                <a:gd name="T105" fmla="*/ 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" h="72">
                  <a:moveTo>
                    <a:pt x="23" y="8"/>
                  </a:moveTo>
                  <a:lnTo>
                    <a:pt x="19" y="8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6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1" y="11"/>
                  </a:lnTo>
                  <a:lnTo>
                    <a:pt x="27" y="8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4" y="20"/>
                  </a:lnTo>
                  <a:lnTo>
                    <a:pt x="46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3" y="56"/>
                  </a:lnTo>
                  <a:lnTo>
                    <a:pt x="42" y="62"/>
                  </a:lnTo>
                  <a:lnTo>
                    <a:pt x="39" y="65"/>
                  </a:lnTo>
                  <a:lnTo>
                    <a:pt x="36" y="69"/>
                  </a:lnTo>
                  <a:lnTo>
                    <a:pt x="32" y="71"/>
                  </a:lnTo>
                  <a:lnTo>
                    <a:pt x="29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3" name="Freeform 1042"/>
            <p:cNvSpPr>
              <a:spLocks/>
            </p:cNvSpPr>
            <p:nvPr/>
          </p:nvSpPr>
          <p:spPr bwMode="auto">
            <a:xfrm>
              <a:off x="836613" y="260350"/>
              <a:ext cx="41275" cy="112713"/>
            </a:xfrm>
            <a:custGeom>
              <a:avLst/>
              <a:gdLst>
                <a:gd name="T0" fmla="*/ 2147483647 w 26"/>
                <a:gd name="T1" fmla="*/ 0 h 71"/>
                <a:gd name="T2" fmla="*/ 2147483647 w 26"/>
                <a:gd name="T3" fmla="*/ 0 h 71"/>
                <a:gd name="T4" fmla="*/ 2147483647 w 26"/>
                <a:gd name="T5" fmla="*/ 2147483647 h 71"/>
                <a:gd name="T6" fmla="*/ 2147483647 w 26"/>
                <a:gd name="T7" fmla="*/ 2147483647 h 71"/>
                <a:gd name="T8" fmla="*/ 2147483647 w 26"/>
                <a:gd name="T9" fmla="*/ 2147483647 h 71"/>
                <a:gd name="T10" fmla="*/ 2147483647 w 26"/>
                <a:gd name="T11" fmla="*/ 2147483647 h 71"/>
                <a:gd name="T12" fmla="*/ 2147483647 w 26"/>
                <a:gd name="T13" fmla="*/ 2147483647 h 71"/>
                <a:gd name="T14" fmla="*/ 2147483647 w 26"/>
                <a:gd name="T15" fmla="*/ 2147483647 h 71"/>
                <a:gd name="T16" fmla="*/ 0 w 26"/>
                <a:gd name="T17" fmla="*/ 2147483647 h 71"/>
                <a:gd name="T18" fmla="*/ 0 w 26"/>
                <a:gd name="T19" fmla="*/ 2147483647 h 71"/>
                <a:gd name="T20" fmla="*/ 2147483647 w 26"/>
                <a:gd name="T21" fmla="*/ 2147483647 h 71"/>
                <a:gd name="T22" fmla="*/ 2147483647 w 26"/>
                <a:gd name="T23" fmla="*/ 2147483647 h 71"/>
                <a:gd name="T24" fmla="*/ 2147483647 w 26"/>
                <a:gd name="T25" fmla="*/ 2147483647 h 71"/>
                <a:gd name="T26" fmla="*/ 2147483647 w 26"/>
                <a:gd name="T27" fmla="*/ 0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71">
                  <a:moveTo>
                    <a:pt x="19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7" y="71"/>
                  </a:lnTo>
                  <a:lnTo>
                    <a:pt x="17" y="15"/>
                  </a:lnTo>
                  <a:lnTo>
                    <a:pt x="12" y="18"/>
                  </a:lnTo>
                  <a:lnTo>
                    <a:pt x="9" y="21"/>
                  </a:lnTo>
                  <a:lnTo>
                    <a:pt x="4" y="24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7" y="13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4" name="Freeform 1043"/>
            <p:cNvSpPr>
              <a:spLocks noEditPoints="1"/>
            </p:cNvSpPr>
            <p:nvPr/>
          </p:nvSpPr>
          <p:spPr bwMode="auto">
            <a:xfrm>
              <a:off x="914400" y="260350"/>
              <a:ext cx="74613" cy="114300"/>
            </a:xfrm>
            <a:custGeom>
              <a:avLst/>
              <a:gdLst>
                <a:gd name="T0" fmla="*/ 2147483647 w 47"/>
                <a:gd name="T1" fmla="*/ 2147483647 h 72"/>
                <a:gd name="T2" fmla="*/ 2147483647 w 47"/>
                <a:gd name="T3" fmla="*/ 2147483647 h 72"/>
                <a:gd name="T4" fmla="*/ 2147483647 w 47"/>
                <a:gd name="T5" fmla="*/ 2147483647 h 72"/>
                <a:gd name="T6" fmla="*/ 2147483647 w 47"/>
                <a:gd name="T7" fmla="*/ 2147483647 h 72"/>
                <a:gd name="T8" fmla="*/ 2147483647 w 47"/>
                <a:gd name="T9" fmla="*/ 2147483647 h 72"/>
                <a:gd name="T10" fmla="*/ 2147483647 w 47"/>
                <a:gd name="T11" fmla="*/ 2147483647 h 72"/>
                <a:gd name="T12" fmla="*/ 2147483647 w 47"/>
                <a:gd name="T13" fmla="*/ 2147483647 h 72"/>
                <a:gd name="T14" fmla="*/ 2147483647 w 47"/>
                <a:gd name="T15" fmla="*/ 2147483647 h 72"/>
                <a:gd name="T16" fmla="*/ 2147483647 w 47"/>
                <a:gd name="T17" fmla="*/ 2147483647 h 72"/>
                <a:gd name="T18" fmla="*/ 2147483647 w 47"/>
                <a:gd name="T19" fmla="*/ 2147483647 h 72"/>
                <a:gd name="T20" fmla="*/ 2147483647 w 47"/>
                <a:gd name="T21" fmla="*/ 2147483647 h 72"/>
                <a:gd name="T22" fmla="*/ 2147483647 w 47"/>
                <a:gd name="T23" fmla="*/ 2147483647 h 72"/>
                <a:gd name="T24" fmla="*/ 2147483647 w 47"/>
                <a:gd name="T25" fmla="*/ 2147483647 h 72"/>
                <a:gd name="T26" fmla="*/ 2147483647 w 47"/>
                <a:gd name="T27" fmla="*/ 2147483647 h 72"/>
                <a:gd name="T28" fmla="*/ 2147483647 w 47"/>
                <a:gd name="T29" fmla="*/ 2147483647 h 72"/>
                <a:gd name="T30" fmla="*/ 2147483647 w 47"/>
                <a:gd name="T31" fmla="*/ 2147483647 h 72"/>
                <a:gd name="T32" fmla="*/ 2147483647 w 47"/>
                <a:gd name="T33" fmla="*/ 2147483647 h 72"/>
                <a:gd name="T34" fmla="*/ 2147483647 w 47"/>
                <a:gd name="T35" fmla="*/ 2147483647 h 72"/>
                <a:gd name="T36" fmla="*/ 2147483647 w 47"/>
                <a:gd name="T37" fmla="*/ 2147483647 h 72"/>
                <a:gd name="T38" fmla="*/ 2147483647 w 47"/>
                <a:gd name="T39" fmla="*/ 2147483647 h 72"/>
                <a:gd name="T40" fmla="*/ 2147483647 w 47"/>
                <a:gd name="T41" fmla="*/ 2147483647 h 72"/>
                <a:gd name="T42" fmla="*/ 2147483647 w 47"/>
                <a:gd name="T43" fmla="*/ 0 h 72"/>
                <a:gd name="T44" fmla="*/ 2147483647 w 47"/>
                <a:gd name="T45" fmla="*/ 0 h 72"/>
                <a:gd name="T46" fmla="*/ 2147483647 w 47"/>
                <a:gd name="T47" fmla="*/ 2147483647 h 72"/>
                <a:gd name="T48" fmla="*/ 2147483647 w 47"/>
                <a:gd name="T49" fmla="*/ 2147483647 h 72"/>
                <a:gd name="T50" fmla="*/ 2147483647 w 47"/>
                <a:gd name="T51" fmla="*/ 2147483647 h 72"/>
                <a:gd name="T52" fmla="*/ 2147483647 w 47"/>
                <a:gd name="T53" fmla="*/ 2147483647 h 72"/>
                <a:gd name="T54" fmla="*/ 2147483647 w 47"/>
                <a:gd name="T55" fmla="*/ 2147483647 h 72"/>
                <a:gd name="T56" fmla="*/ 2147483647 w 47"/>
                <a:gd name="T57" fmla="*/ 2147483647 h 72"/>
                <a:gd name="T58" fmla="*/ 2147483647 w 47"/>
                <a:gd name="T59" fmla="*/ 2147483647 h 72"/>
                <a:gd name="T60" fmla="*/ 2147483647 w 47"/>
                <a:gd name="T61" fmla="*/ 2147483647 h 72"/>
                <a:gd name="T62" fmla="*/ 2147483647 w 47"/>
                <a:gd name="T63" fmla="*/ 2147483647 h 72"/>
                <a:gd name="T64" fmla="*/ 2147483647 w 47"/>
                <a:gd name="T65" fmla="*/ 2147483647 h 72"/>
                <a:gd name="T66" fmla="*/ 2147483647 w 47"/>
                <a:gd name="T67" fmla="*/ 2147483647 h 72"/>
                <a:gd name="T68" fmla="*/ 2147483647 w 47"/>
                <a:gd name="T69" fmla="*/ 2147483647 h 72"/>
                <a:gd name="T70" fmla="*/ 2147483647 w 47"/>
                <a:gd name="T71" fmla="*/ 2147483647 h 72"/>
                <a:gd name="T72" fmla="*/ 2147483647 w 47"/>
                <a:gd name="T73" fmla="*/ 2147483647 h 72"/>
                <a:gd name="T74" fmla="*/ 2147483647 w 47"/>
                <a:gd name="T75" fmla="*/ 2147483647 h 72"/>
                <a:gd name="T76" fmla="*/ 2147483647 w 47"/>
                <a:gd name="T77" fmla="*/ 2147483647 h 72"/>
                <a:gd name="T78" fmla="*/ 2147483647 w 47"/>
                <a:gd name="T79" fmla="*/ 2147483647 h 72"/>
                <a:gd name="T80" fmla="*/ 2147483647 w 47"/>
                <a:gd name="T81" fmla="*/ 2147483647 h 72"/>
                <a:gd name="T82" fmla="*/ 2147483647 w 47"/>
                <a:gd name="T83" fmla="*/ 2147483647 h 72"/>
                <a:gd name="T84" fmla="*/ 2147483647 w 47"/>
                <a:gd name="T85" fmla="*/ 2147483647 h 72"/>
                <a:gd name="T86" fmla="*/ 2147483647 w 47"/>
                <a:gd name="T87" fmla="*/ 2147483647 h 72"/>
                <a:gd name="T88" fmla="*/ 0 w 47"/>
                <a:gd name="T89" fmla="*/ 2147483647 h 72"/>
                <a:gd name="T90" fmla="*/ 0 w 47"/>
                <a:gd name="T91" fmla="*/ 2147483647 h 72"/>
                <a:gd name="T92" fmla="*/ 2147483647 w 47"/>
                <a:gd name="T93" fmla="*/ 2147483647 h 72"/>
                <a:gd name="T94" fmla="*/ 2147483647 w 47"/>
                <a:gd name="T95" fmla="*/ 2147483647 h 72"/>
                <a:gd name="T96" fmla="*/ 2147483647 w 47"/>
                <a:gd name="T97" fmla="*/ 2147483647 h 72"/>
                <a:gd name="T98" fmla="*/ 2147483647 w 47"/>
                <a:gd name="T99" fmla="*/ 2147483647 h 72"/>
                <a:gd name="T100" fmla="*/ 2147483647 w 47"/>
                <a:gd name="T101" fmla="*/ 2147483647 h 72"/>
                <a:gd name="T102" fmla="*/ 2147483647 w 47"/>
                <a:gd name="T103" fmla="*/ 0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7" h="72">
                  <a:moveTo>
                    <a:pt x="23" y="7"/>
                  </a:moveTo>
                  <a:lnTo>
                    <a:pt x="19" y="8"/>
                  </a:lnTo>
                  <a:lnTo>
                    <a:pt x="16" y="9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5"/>
                  </a:lnTo>
                  <a:lnTo>
                    <a:pt x="10" y="50"/>
                  </a:lnTo>
                  <a:lnTo>
                    <a:pt x="13" y="58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4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5"/>
                  </a:lnTo>
                  <a:lnTo>
                    <a:pt x="36" y="22"/>
                  </a:lnTo>
                  <a:lnTo>
                    <a:pt x="33" y="13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7"/>
                  </a:lnTo>
                  <a:close/>
                  <a:moveTo>
                    <a:pt x="17" y="0"/>
                  </a:moveTo>
                  <a:lnTo>
                    <a:pt x="29" y="0"/>
                  </a:lnTo>
                  <a:lnTo>
                    <a:pt x="33" y="1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3"/>
                  </a:lnTo>
                  <a:lnTo>
                    <a:pt x="44" y="18"/>
                  </a:lnTo>
                  <a:lnTo>
                    <a:pt x="45" y="23"/>
                  </a:lnTo>
                  <a:lnTo>
                    <a:pt x="47" y="29"/>
                  </a:lnTo>
                  <a:lnTo>
                    <a:pt x="47" y="35"/>
                  </a:lnTo>
                  <a:lnTo>
                    <a:pt x="45" y="47"/>
                  </a:lnTo>
                  <a:lnTo>
                    <a:pt x="44" y="56"/>
                  </a:lnTo>
                  <a:lnTo>
                    <a:pt x="42" y="60"/>
                  </a:lnTo>
                  <a:lnTo>
                    <a:pt x="40" y="65"/>
                  </a:lnTo>
                  <a:lnTo>
                    <a:pt x="36" y="67"/>
                  </a:lnTo>
                  <a:lnTo>
                    <a:pt x="33" y="70"/>
                  </a:lnTo>
                  <a:lnTo>
                    <a:pt x="28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3" y="70"/>
                  </a:lnTo>
                  <a:lnTo>
                    <a:pt x="10" y="68"/>
                  </a:lnTo>
                  <a:lnTo>
                    <a:pt x="7" y="65"/>
                  </a:lnTo>
                  <a:lnTo>
                    <a:pt x="1" y="52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5" name="Freeform 1044"/>
            <p:cNvSpPr>
              <a:spLocks noEditPoints="1"/>
            </p:cNvSpPr>
            <p:nvPr/>
          </p:nvSpPr>
          <p:spPr bwMode="auto">
            <a:xfrm>
              <a:off x="1001713" y="260350"/>
              <a:ext cx="73025" cy="114300"/>
            </a:xfrm>
            <a:custGeom>
              <a:avLst/>
              <a:gdLst>
                <a:gd name="T0" fmla="*/ 2147483647 w 46"/>
                <a:gd name="T1" fmla="*/ 2147483647 h 72"/>
                <a:gd name="T2" fmla="*/ 2147483647 w 46"/>
                <a:gd name="T3" fmla="*/ 2147483647 h 72"/>
                <a:gd name="T4" fmla="*/ 2147483647 w 46"/>
                <a:gd name="T5" fmla="*/ 2147483647 h 72"/>
                <a:gd name="T6" fmla="*/ 2147483647 w 46"/>
                <a:gd name="T7" fmla="*/ 2147483647 h 72"/>
                <a:gd name="T8" fmla="*/ 2147483647 w 46"/>
                <a:gd name="T9" fmla="*/ 2147483647 h 72"/>
                <a:gd name="T10" fmla="*/ 2147483647 w 46"/>
                <a:gd name="T11" fmla="*/ 2147483647 h 72"/>
                <a:gd name="T12" fmla="*/ 2147483647 w 46"/>
                <a:gd name="T13" fmla="*/ 2147483647 h 72"/>
                <a:gd name="T14" fmla="*/ 2147483647 w 46"/>
                <a:gd name="T15" fmla="*/ 2147483647 h 72"/>
                <a:gd name="T16" fmla="*/ 2147483647 w 46"/>
                <a:gd name="T17" fmla="*/ 2147483647 h 72"/>
                <a:gd name="T18" fmla="*/ 2147483647 w 46"/>
                <a:gd name="T19" fmla="*/ 2147483647 h 72"/>
                <a:gd name="T20" fmla="*/ 2147483647 w 46"/>
                <a:gd name="T21" fmla="*/ 2147483647 h 72"/>
                <a:gd name="T22" fmla="*/ 2147483647 w 46"/>
                <a:gd name="T23" fmla="*/ 2147483647 h 72"/>
                <a:gd name="T24" fmla="*/ 2147483647 w 46"/>
                <a:gd name="T25" fmla="*/ 2147483647 h 72"/>
                <a:gd name="T26" fmla="*/ 2147483647 w 46"/>
                <a:gd name="T27" fmla="*/ 2147483647 h 72"/>
                <a:gd name="T28" fmla="*/ 2147483647 w 46"/>
                <a:gd name="T29" fmla="*/ 2147483647 h 72"/>
                <a:gd name="T30" fmla="*/ 2147483647 w 46"/>
                <a:gd name="T31" fmla="*/ 2147483647 h 72"/>
                <a:gd name="T32" fmla="*/ 2147483647 w 46"/>
                <a:gd name="T33" fmla="*/ 2147483647 h 72"/>
                <a:gd name="T34" fmla="*/ 2147483647 w 46"/>
                <a:gd name="T35" fmla="*/ 2147483647 h 72"/>
                <a:gd name="T36" fmla="*/ 2147483647 w 46"/>
                <a:gd name="T37" fmla="*/ 2147483647 h 72"/>
                <a:gd name="T38" fmla="*/ 2147483647 w 46"/>
                <a:gd name="T39" fmla="*/ 2147483647 h 72"/>
                <a:gd name="T40" fmla="*/ 2147483647 w 46"/>
                <a:gd name="T41" fmla="*/ 2147483647 h 72"/>
                <a:gd name="T42" fmla="*/ 2147483647 w 46"/>
                <a:gd name="T43" fmla="*/ 0 h 72"/>
                <a:gd name="T44" fmla="*/ 2147483647 w 46"/>
                <a:gd name="T45" fmla="*/ 0 h 72"/>
                <a:gd name="T46" fmla="*/ 2147483647 w 46"/>
                <a:gd name="T47" fmla="*/ 2147483647 h 72"/>
                <a:gd name="T48" fmla="*/ 2147483647 w 46"/>
                <a:gd name="T49" fmla="*/ 2147483647 h 72"/>
                <a:gd name="T50" fmla="*/ 2147483647 w 46"/>
                <a:gd name="T51" fmla="*/ 2147483647 h 72"/>
                <a:gd name="T52" fmla="*/ 2147483647 w 46"/>
                <a:gd name="T53" fmla="*/ 2147483647 h 72"/>
                <a:gd name="T54" fmla="*/ 2147483647 w 46"/>
                <a:gd name="T55" fmla="*/ 2147483647 h 72"/>
                <a:gd name="T56" fmla="*/ 2147483647 w 46"/>
                <a:gd name="T57" fmla="*/ 2147483647 h 72"/>
                <a:gd name="T58" fmla="*/ 2147483647 w 46"/>
                <a:gd name="T59" fmla="*/ 2147483647 h 72"/>
                <a:gd name="T60" fmla="*/ 2147483647 w 46"/>
                <a:gd name="T61" fmla="*/ 2147483647 h 72"/>
                <a:gd name="T62" fmla="*/ 2147483647 w 46"/>
                <a:gd name="T63" fmla="*/ 2147483647 h 72"/>
                <a:gd name="T64" fmla="*/ 2147483647 w 46"/>
                <a:gd name="T65" fmla="*/ 2147483647 h 72"/>
                <a:gd name="T66" fmla="*/ 2147483647 w 46"/>
                <a:gd name="T67" fmla="*/ 2147483647 h 72"/>
                <a:gd name="T68" fmla="*/ 2147483647 w 46"/>
                <a:gd name="T69" fmla="*/ 2147483647 h 72"/>
                <a:gd name="T70" fmla="*/ 2147483647 w 46"/>
                <a:gd name="T71" fmla="*/ 2147483647 h 72"/>
                <a:gd name="T72" fmla="*/ 2147483647 w 46"/>
                <a:gd name="T73" fmla="*/ 2147483647 h 72"/>
                <a:gd name="T74" fmla="*/ 2147483647 w 46"/>
                <a:gd name="T75" fmla="*/ 2147483647 h 72"/>
                <a:gd name="T76" fmla="*/ 2147483647 w 46"/>
                <a:gd name="T77" fmla="*/ 2147483647 h 72"/>
                <a:gd name="T78" fmla="*/ 2147483647 w 46"/>
                <a:gd name="T79" fmla="*/ 2147483647 h 72"/>
                <a:gd name="T80" fmla="*/ 2147483647 w 46"/>
                <a:gd name="T81" fmla="*/ 2147483647 h 72"/>
                <a:gd name="T82" fmla="*/ 2147483647 w 46"/>
                <a:gd name="T83" fmla="*/ 2147483647 h 72"/>
                <a:gd name="T84" fmla="*/ 2147483647 w 46"/>
                <a:gd name="T85" fmla="*/ 2147483647 h 72"/>
                <a:gd name="T86" fmla="*/ 2147483647 w 46"/>
                <a:gd name="T87" fmla="*/ 2147483647 h 72"/>
                <a:gd name="T88" fmla="*/ 0 w 46"/>
                <a:gd name="T89" fmla="*/ 2147483647 h 72"/>
                <a:gd name="T90" fmla="*/ 2147483647 w 46"/>
                <a:gd name="T91" fmla="*/ 2147483647 h 72"/>
                <a:gd name="T92" fmla="*/ 2147483647 w 46"/>
                <a:gd name="T93" fmla="*/ 2147483647 h 72"/>
                <a:gd name="T94" fmla="*/ 2147483647 w 46"/>
                <a:gd name="T95" fmla="*/ 2147483647 h 72"/>
                <a:gd name="T96" fmla="*/ 2147483647 w 46"/>
                <a:gd name="T97" fmla="*/ 2147483647 h 72"/>
                <a:gd name="T98" fmla="*/ 2147483647 w 46"/>
                <a:gd name="T99" fmla="*/ 2147483647 h 72"/>
                <a:gd name="T100" fmla="*/ 2147483647 w 46"/>
                <a:gd name="T101" fmla="*/ 2147483647 h 72"/>
                <a:gd name="T102" fmla="*/ 2147483647 w 46"/>
                <a:gd name="T103" fmla="*/ 0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6" h="72">
                  <a:moveTo>
                    <a:pt x="24" y="7"/>
                  </a:moveTo>
                  <a:lnTo>
                    <a:pt x="19" y="8"/>
                  </a:lnTo>
                  <a:lnTo>
                    <a:pt x="17" y="9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5"/>
                  </a:lnTo>
                  <a:lnTo>
                    <a:pt x="10" y="50"/>
                  </a:lnTo>
                  <a:lnTo>
                    <a:pt x="13" y="58"/>
                  </a:lnTo>
                  <a:lnTo>
                    <a:pt x="17" y="62"/>
                  </a:lnTo>
                  <a:lnTo>
                    <a:pt x="19" y="63"/>
                  </a:lnTo>
                  <a:lnTo>
                    <a:pt x="24" y="64"/>
                  </a:lnTo>
                  <a:lnTo>
                    <a:pt x="27" y="63"/>
                  </a:lnTo>
                  <a:lnTo>
                    <a:pt x="30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5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0" y="10"/>
                  </a:lnTo>
                  <a:lnTo>
                    <a:pt x="27" y="8"/>
                  </a:lnTo>
                  <a:lnTo>
                    <a:pt x="24" y="7"/>
                  </a:lnTo>
                  <a:close/>
                  <a:moveTo>
                    <a:pt x="17" y="0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3"/>
                  </a:lnTo>
                  <a:lnTo>
                    <a:pt x="45" y="18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6" y="35"/>
                  </a:lnTo>
                  <a:lnTo>
                    <a:pt x="46" y="47"/>
                  </a:lnTo>
                  <a:lnTo>
                    <a:pt x="44" y="56"/>
                  </a:lnTo>
                  <a:lnTo>
                    <a:pt x="42" y="60"/>
                  </a:lnTo>
                  <a:lnTo>
                    <a:pt x="39" y="65"/>
                  </a:lnTo>
                  <a:lnTo>
                    <a:pt x="36" y="67"/>
                  </a:lnTo>
                  <a:lnTo>
                    <a:pt x="33" y="70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4" y="70"/>
                  </a:lnTo>
                  <a:lnTo>
                    <a:pt x="10" y="68"/>
                  </a:lnTo>
                  <a:lnTo>
                    <a:pt x="6" y="65"/>
                  </a:lnTo>
                  <a:lnTo>
                    <a:pt x="2" y="52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6" name="Freeform 1091"/>
            <p:cNvSpPr>
              <a:spLocks/>
            </p:cNvSpPr>
            <p:nvPr/>
          </p:nvSpPr>
          <p:spPr bwMode="auto">
            <a:xfrm>
              <a:off x="1327150" y="3035300"/>
              <a:ext cx="42863" cy="68263"/>
            </a:xfrm>
            <a:custGeom>
              <a:avLst/>
              <a:gdLst>
                <a:gd name="T0" fmla="*/ 0 w 27"/>
                <a:gd name="T1" fmla="*/ 0 h 43"/>
                <a:gd name="T2" fmla="*/ 2147483647 w 27"/>
                <a:gd name="T3" fmla="*/ 0 h 43"/>
                <a:gd name="T4" fmla="*/ 2147483647 w 27"/>
                <a:gd name="T5" fmla="*/ 2147483647 h 43"/>
                <a:gd name="T6" fmla="*/ 2147483647 w 27"/>
                <a:gd name="T7" fmla="*/ 2147483647 h 43"/>
                <a:gd name="T8" fmla="*/ 2147483647 w 27"/>
                <a:gd name="T9" fmla="*/ 2147483647 h 43"/>
                <a:gd name="T10" fmla="*/ 0 w 27"/>
                <a:gd name="T11" fmla="*/ 2147483647 h 43"/>
                <a:gd name="T12" fmla="*/ 0 w 2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2" y="0"/>
                  </a:lnTo>
                  <a:lnTo>
                    <a:pt x="27" y="40"/>
                  </a:lnTo>
                  <a:lnTo>
                    <a:pt x="27" y="43"/>
                  </a:lnTo>
                  <a:lnTo>
                    <a:pt x="26" y="4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7" name="Line 1092"/>
            <p:cNvSpPr>
              <a:spLocks noChangeShapeType="1"/>
            </p:cNvSpPr>
            <p:nvPr/>
          </p:nvSpPr>
          <p:spPr bwMode="auto">
            <a:xfrm>
              <a:off x="1287463" y="3100388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8" name="Freeform 1093"/>
            <p:cNvSpPr>
              <a:spLocks/>
            </p:cNvSpPr>
            <p:nvPr/>
          </p:nvSpPr>
          <p:spPr bwMode="auto">
            <a:xfrm>
              <a:off x="1490663" y="2979738"/>
              <a:ext cx="80963" cy="63500"/>
            </a:xfrm>
            <a:custGeom>
              <a:avLst/>
              <a:gdLst>
                <a:gd name="T0" fmla="*/ 2147483647 w 51"/>
                <a:gd name="T1" fmla="*/ 0 h 40"/>
                <a:gd name="T2" fmla="*/ 2147483647 w 51"/>
                <a:gd name="T3" fmla="*/ 2147483647 h 40"/>
                <a:gd name="T4" fmla="*/ 0 w 51"/>
                <a:gd name="T5" fmla="*/ 2147483647 h 40"/>
                <a:gd name="T6" fmla="*/ 2147483647 w 51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0">
                  <a:moveTo>
                    <a:pt x="26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99" name="Freeform 1094"/>
            <p:cNvSpPr>
              <a:spLocks/>
            </p:cNvSpPr>
            <p:nvPr/>
          </p:nvSpPr>
          <p:spPr bwMode="auto">
            <a:xfrm>
              <a:off x="1490663" y="2979738"/>
              <a:ext cx="42863" cy="65088"/>
            </a:xfrm>
            <a:custGeom>
              <a:avLst/>
              <a:gdLst>
                <a:gd name="T0" fmla="*/ 2147483647 w 27"/>
                <a:gd name="T1" fmla="*/ 0 h 41"/>
                <a:gd name="T2" fmla="*/ 2147483647 w 27"/>
                <a:gd name="T3" fmla="*/ 0 h 41"/>
                <a:gd name="T4" fmla="*/ 2147483647 w 27"/>
                <a:gd name="T5" fmla="*/ 2147483647 h 41"/>
                <a:gd name="T6" fmla="*/ 2147483647 w 27"/>
                <a:gd name="T7" fmla="*/ 2147483647 h 41"/>
                <a:gd name="T8" fmla="*/ 0 w 27"/>
                <a:gd name="T9" fmla="*/ 2147483647 h 41"/>
                <a:gd name="T10" fmla="*/ 0 w 27"/>
                <a:gd name="T11" fmla="*/ 2147483647 h 41"/>
                <a:gd name="T12" fmla="*/ 2147483647 w 2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1">
                  <a:moveTo>
                    <a:pt x="26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0" name="Freeform 1095"/>
            <p:cNvSpPr>
              <a:spLocks/>
            </p:cNvSpPr>
            <p:nvPr/>
          </p:nvSpPr>
          <p:spPr bwMode="auto">
            <a:xfrm>
              <a:off x="1531938" y="2979738"/>
              <a:ext cx="42863" cy="65088"/>
            </a:xfrm>
            <a:custGeom>
              <a:avLst/>
              <a:gdLst>
                <a:gd name="T0" fmla="*/ 0 w 27"/>
                <a:gd name="T1" fmla="*/ 0 h 41"/>
                <a:gd name="T2" fmla="*/ 2147483647 w 27"/>
                <a:gd name="T3" fmla="*/ 0 h 41"/>
                <a:gd name="T4" fmla="*/ 2147483647 w 27"/>
                <a:gd name="T5" fmla="*/ 2147483647 h 41"/>
                <a:gd name="T6" fmla="*/ 2147483647 w 27"/>
                <a:gd name="T7" fmla="*/ 2147483647 h 41"/>
                <a:gd name="T8" fmla="*/ 2147483647 w 27"/>
                <a:gd name="T9" fmla="*/ 2147483647 h 41"/>
                <a:gd name="T10" fmla="*/ 0 w 27"/>
                <a:gd name="T11" fmla="*/ 2147483647 h 41"/>
                <a:gd name="T12" fmla="*/ 0 w 2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1">
                  <a:moveTo>
                    <a:pt x="0" y="0"/>
                  </a:moveTo>
                  <a:lnTo>
                    <a:pt x="1" y="0"/>
                  </a:lnTo>
                  <a:lnTo>
                    <a:pt x="27" y="40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1" name="Line 1096"/>
            <p:cNvSpPr>
              <a:spLocks noChangeShapeType="1"/>
            </p:cNvSpPr>
            <p:nvPr/>
          </p:nvSpPr>
          <p:spPr bwMode="auto">
            <a:xfrm>
              <a:off x="1490663" y="3044825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2" name="Freeform 1097"/>
            <p:cNvSpPr>
              <a:spLocks/>
            </p:cNvSpPr>
            <p:nvPr/>
          </p:nvSpPr>
          <p:spPr bwMode="auto">
            <a:xfrm>
              <a:off x="1704975" y="2936875"/>
              <a:ext cx="80963" cy="65088"/>
            </a:xfrm>
            <a:custGeom>
              <a:avLst/>
              <a:gdLst>
                <a:gd name="T0" fmla="*/ 2147483647 w 51"/>
                <a:gd name="T1" fmla="*/ 0 h 41"/>
                <a:gd name="T2" fmla="*/ 2147483647 w 51"/>
                <a:gd name="T3" fmla="*/ 2147483647 h 41"/>
                <a:gd name="T4" fmla="*/ 0 w 51"/>
                <a:gd name="T5" fmla="*/ 2147483647 h 41"/>
                <a:gd name="T6" fmla="*/ 2147483647 w 5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3" name="Freeform 1098"/>
            <p:cNvSpPr>
              <a:spLocks/>
            </p:cNvSpPr>
            <p:nvPr/>
          </p:nvSpPr>
          <p:spPr bwMode="auto">
            <a:xfrm>
              <a:off x="1704975" y="2936875"/>
              <a:ext cx="42863" cy="66675"/>
            </a:xfrm>
            <a:custGeom>
              <a:avLst/>
              <a:gdLst>
                <a:gd name="T0" fmla="*/ 2147483647 w 27"/>
                <a:gd name="T1" fmla="*/ 0 h 42"/>
                <a:gd name="T2" fmla="*/ 2147483647 w 27"/>
                <a:gd name="T3" fmla="*/ 0 h 42"/>
                <a:gd name="T4" fmla="*/ 2147483647 w 27"/>
                <a:gd name="T5" fmla="*/ 2147483647 h 42"/>
                <a:gd name="T6" fmla="*/ 0 w 27"/>
                <a:gd name="T7" fmla="*/ 2147483647 h 42"/>
                <a:gd name="T8" fmla="*/ 0 w 27"/>
                <a:gd name="T9" fmla="*/ 2147483647 h 42"/>
                <a:gd name="T10" fmla="*/ 0 w 27"/>
                <a:gd name="T11" fmla="*/ 2147483647 h 42"/>
                <a:gd name="T12" fmla="*/ 2147483647 w 2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4" name="Freeform 1099"/>
            <p:cNvSpPr>
              <a:spLocks/>
            </p:cNvSpPr>
            <p:nvPr/>
          </p:nvSpPr>
          <p:spPr bwMode="auto">
            <a:xfrm>
              <a:off x="1744663" y="2936875"/>
              <a:ext cx="42863" cy="66675"/>
            </a:xfrm>
            <a:custGeom>
              <a:avLst/>
              <a:gdLst>
                <a:gd name="T0" fmla="*/ 0 w 27"/>
                <a:gd name="T1" fmla="*/ 0 h 42"/>
                <a:gd name="T2" fmla="*/ 2147483647 w 27"/>
                <a:gd name="T3" fmla="*/ 0 h 42"/>
                <a:gd name="T4" fmla="*/ 2147483647 w 27"/>
                <a:gd name="T5" fmla="*/ 2147483647 h 42"/>
                <a:gd name="T6" fmla="*/ 2147483647 w 27"/>
                <a:gd name="T7" fmla="*/ 2147483647 h 42"/>
                <a:gd name="T8" fmla="*/ 2147483647 w 27"/>
                <a:gd name="T9" fmla="*/ 2147483647 h 42"/>
                <a:gd name="T10" fmla="*/ 0 w 27"/>
                <a:gd name="T11" fmla="*/ 2147483647 h 42"/>
                <a:gd name="T12" fmla="*/ 0 w 2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5" name="Line 1100"/>
            <p:cNvSpPr>
              <a:spLocks noChangeShapeType="1"/>
            </p:cNvSpPr>
            <p:nvPr/>
          </p:nvSpPr>
          <p:spPr bwMode="auto">
            <a:xfrm>
              <a:off x="1704975" y="3003550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6" name="Freeform 1101"/>
            <p:cNvSpPr>
              <a:spLocks/>
            </p:cNvSpPr>
            <p:nvPr/>
          </p:nvSpPr>
          <p:spPr bwMode="auto">
            <a:xfrm>
              <a:off x="2070100" y="2913063"/>
              <a:ext cx="79375" cy="63500"/>
            </a:xfrm>
            <a:custGeom>
              <a:avLst/>
              <a:gdLst>
                <a:gd name="T0" fmla="*/ 2147483647 w 50"/>
                <a:gd name="T1" fmla="*/ 0 h 40"/>
                <a:gd name="T2" fmla="*/ 2147483647 w 50"/>
                <a:gd name="T3" fmla="*/ 2147483647 h 40"/>
                <a:gd name="T4" fmla="*/ 0 w 50"/>
                <a:gd name="T5" fmla="*/ 2147483647 h 40"/>
                <a:gd name="T6" fmla="*/ 2147483647 w 5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40">
                  <a:moveTo>
                    <a:pt x="25" y="0"/>
                  </a:moveTo>
                  <a:lnTo>
                    <a:pt x="50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7" name="Freeform 1102"/>
            <p:cNvSpPr>
              <a:spLocks/>
            </p:cNvSpPr>
            <p:nvPr/>
          </p:nvSpPr>
          <p:spPr bwMode="auto">
            <a:xfrm>
              <a:off x="2070100" y="2913063"/>
              <a:ext cx="41275" cy="66675"/>
            </a:xfrm>
            <a:custGeom>
              <a:avLst/>
              <a:gdLst>
                <a:gd name="T0" fmla="*/ 2147483647 w 26"/>
                <a:gd name="T1" fmla="*/ 0 h 42"/>
                <a:gd name="T2" fmla="*/ 2147483647 w 26"/>
                <a:gd name="T3" fmla="*/ 0 h 42"/>
                <a:gd name="T4" fmla="*/ 2147483647 w 26"/>
                <a:gd name="T5" fmla="*/ 0 h 42"/>
                <a:gd name="T6" fmla="*/ 0 w 26"/>
                <a:gd name="T7" fmla="*/ 2147483647 h 42"/>
                <a:gd name="T8" fmla="*/ 0 w 26"/>
                <a:gd name="T9" fmla="*/ 2147483647 h 42"/>
                <a:gd name="T10" fmla="*/ 0 w 26"/>
                <a:gd name="T11" fmla="*/ 2147483647 h 42"/>
                <a:gd name="T12" fmla="*/ 2147483647 w 26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8" name="Freeform 1103"/>
            <p:cNvSpPr>
              <a:spLocks/>
            </p:cNvSpPr>
            <p:nvPr/>
          </p:nvSpPr>
          <p:spPr bwMode="auto">
            <a:xfrm>
              <a:off x="2109788" y="2913063"/>
              <a:ext cx="41275" cy="66675"/>
            </a:xfrm>
            <a:custGeom>
              <a:avLst/>
              <a:gdLst>
                <a:gd name="T0" fmla="*/ 0 w 26"/>
                <a:gd name="T1" fmla="*/ 0 h 42"/>
                <a:gd name="T2" fmla="*/ 2147483647 w 26"/>
                <a:gd name="T3" fmla="*/ 0 h 42"/>
                <a:gd name="T4" fmla="*/ 2147483647 w 26"/>
                <a:gd name="T5" fmla="*/ 2147483647 h 42"/>
                <a:gd name="T6" fmla="*/ 2147483647 w 26"/>
                <a:gd name="T7" fmla="*/ 2147483647 h 42"/>
                <a:gd name="T8" fmla="*/ 2147483647 w 26"/>
                <a:gd name="T9" fmla="*/ 2147483647 h 42"/>
                <a:gd name="T10" fmla="*/ 0 w 26"/>
                <a:gd name="T11" fmla="*/ 0 h 42"/>
                <a:gd name="T12" fmla="*/ 0 w 26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9" name="Line 1104"/>
            <p:cNvSpPr>
              <a:spLocks noChangeShapeType="1"/>
            </p:cNvSpPr>
            <p:nvPr/>
          </p:nvSpPr>
          <p:spPr bwMode="auto">
            <a:xfrm>
              <a:off x="2070100" y="2978150"/>
              <a:ext cx="809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0" name="Freeform 1105"/>
            <p:cNvSpPr>
              <a:spLocks/>
            </p:cNvSpPr>
            <p:nvPr/>
          </p:nvSpPr>
          <p:spPr bwMode="auto">
            <a:xfrm>
              <a:off x="2232025" y="2930525"/>
              <a:ext cx="82550" cy="63500"/>
            </a:xfrm>
            <a:custGeom>
              <a:avLst/>
              <a:gdLst>
                <a:gd name="T0" fmla="*/ 2147483647 w 52"/>
                <a:gd name="T1" fmla="*/ 0 h 40"/>
                <a:gd name="T2" fmla="*/ 2147483647 w 52"/>
                <a:gd name="T3" fmla="*/ 2147483647 h 40"/>
                <a:gd name="T4" fmla="*/ 0 w 52"/>
                <a:gd name="T5" fmla="*/ 2147483647 h 40"/>
                <a:gd name="T6" fmla="*/ 2147483647 w 52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40">
                  <a:moveTo>
                    <a:pt x="27" y="0"/>
                  </a:moveTo>
                  <a:lnTo>
                    <a:pt x="52" y="40"/>
                  </a:lnTo>
                  <a:lnTo>
                    <a:pt x="0" y="4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1" name="Freeform 1106"/>
            <p:cNvSpPr>
              <a:spLocks/>
            </p:cNvSpPr>
            <p:nvPr/>
          </p:nvSpPr>
          <p:spPr bwMode="auto">
            <a:xfrm>
              <a:off x="2232025" y="2930525"/>
              <a:ext cx="44450" cy="65088"/>
            </a:xfrm>
            <a:custGeom>
              <a:avLst/>
              <a:gdLst>
                <a:gd name="T0" fmla="*/ 2147483647 w 28"/>
                <a:gd name="T1" fmla="*/ 0 h 41"/>
                <a:gd name="T2" fmla="*/ 2147483647 w 28"/>
                <a:gd name="T3" fmla="*/ 0 h 41"/>
                <a:gd name="T4" fmla="*/ 2147483647 w 28"/>
                <a:gd name="T5" fmla="*/ 0 h 41"/>
                <a:gd name="T6" fmla="*/ 2147483647 w 28"/>
                <a:gd name="T7" fmla="*/ 2147483647 h 41"/>
                <a:gd name="T8" fmla="*/ 0 w 28"/>
                <a:gd name="T9" fmla="*/ 2147483647 h 41"/>
                <a:gd name="T10" fmla="*/ 0 w 28"/>
                <a:gd name="T11" fmla="*/ 2147483647 h 41"/>
                <a:gd name="T12" fmla="*/ 2147483647 w 28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41">
                  <a:moveTo>
                    <a:pt x="27" y="0"/>
                  </a:moveTo>
                  <a:lnTo>
                    <a:pt x="28" y="0"/>
                  </a:lnTo>
                  <a:lnTo>
                    <a:pt x="3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2" name="Freeform 1107"/>
            <p:cNvSpPr>
              <a:spLocks/>
            </p:cNvSpPr>
            <p:nvPr/>
          </p:nvSpPr>
          <p:spPr bwMode="auto">
            <a:xfrm>
              <a:off x="2274888" y="2930525"/>
              <a:ext cx="42863" cy="65088"/>
            </a:xfrm>
            <a:custGeom>
              <a:avLst/>
              <a:gdLst>
                <a:gd name="T0" fmla="*/ 0 w 27"/>
                <a:gd name="T1" fmla="*/ 0 h 41"/>
                <a:gd name="T2" fmla="*/ 2147483647 w 27"/>
                <a:gd name="T3" fmla="*/ 0 h 41"/>
                <a:gd name="T4" fmla="*/ 2147483647 w 27"/>
                <a:gd name="T5" fmla="*/ 2147483647 h 41"/>
                <a:gd name="T6" fmla="*/ 2147483647 w 27"/>
                <a:gd name="T7" fmla="*/ 2147483647 h 41"/>
                <a:gd name="T8" fmla="*/ 2147483647 w 27"/>
                <a:gd name="T9" fmla="*/ 2147483647 h 41"/>
                <a:gd name="T10" fmla="*/ 0 w 27"/>
                <a:gd name="T11" fmla="*/ 0 h 41"/>
                <a:gd name="T12" fmla="*/ 0 w 2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1">
                  <a:moveTo>
                    <a:pt x="0" y="0"/>
                  </a:moveTo>
                  <a:lnTo>
                    <a:pt x="1" y="0"/>
                  </a:lnTo>
                  <a:lnTo>
                    <a:pt x="27" y="40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3" name="Line 1108"/>
            <p:cNvSpPr>
              <a:spLocks noChangeShapeType="1"/>
            </p:cNvSpPr>
            <p:nvPr/>
          </p:nvSpPr>
          <p:spPr bwMode="auto">
            <a:xfrm>
              <a:off x="2232025" y="2995613"/>
              <a:ext cx="857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4" name="Freeform 1109"/>
            <p:cNvSpPr>
              <a:spLocks/>
            </p:cNvSpPr>
            <p:nvPr/>
          </p:nvSpPr>
          <p:spPr bwMode="auto">
            <a:xfrm>
              <a:off x="2420938" y="2963863"/>
              <a:ext cx="80963" cy="63500"/>
            </a:xfrm>
            <a:custGeom>
              <a:avLst/>
              <a:gdLst>
                <a:gd name="T0" fmla="*/ 2147483647 w 51"/>
                <a:gd name="T1" fmla="*/ 0 h 40"/>
                <a:gd name="T2" fmla="*/ 2147483647 w 51"/>
                <a:gd name="T3" fmla="*/ 2147483647 h 40"/>
                <a:gd name="T4" fmla="*/ 0 w 51"/>
                <a:gd name="T5" fmla="*/ 2147483647 h 40"/>
                <a:gd name="T6" fmla="*/ 2147483647 w 51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0">
                  <a:moveTo>
                    <a:pt x="25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5" name="Freeform 1110"/>
            <p:cNvSpPr>
              <a:spLocks/>
            </p:cNvSpPr>
            <p:nvPr/>
          </p:nvSpPr>
          <p:spPr bwMode="auto">
            <a:xfrm>
              <a:off x="2420938" y="2963863"/>
              <a:ext cx="42863" cy="66675"/>
            </a:xfrm>
            <a:custGeom>
              <a:avLst/>
              <a:gdLst>
                <a:gd name="T0" fmla="*/ 2147483647 w 27"/>
                <a:gd name="T1" fmla="*/ 0 h 42"/>
                <a:gd name="T2" fmla="*/ 2147483647 w 27"/>
                <a:gd name="T3" fmla="*/ 0 h 42"/>
                <a:gd name="T4" fmla="*/ 2147483647 w 27"/>
                <a:gd name="T5" fmla="*/ 0 h 42"/>
                <a:gd name="T6" fmla="*/ 2147483647 w 27"/>
                <a:gd name="T7" fmla="*/ 2147483647 h 42"/>
                <a:gd name="T8" fmla="*/ 0 w 27"/>
                <a:gd name="T9" fmla="*/ 2147483647 h 42"/>
                <a:gd name="T10" fmla="*/ 0 w 27"/>
                <a:gd name="T11" fmla="*/ 2147483647 h 42"/>
                <a:gd name="T12" fmla="*/ 2147483647 w 2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6" name="Freeform 1111"/>
            <p:cNvSpPr>
              <a:spLocks/>
            </p:cNvSpPr>
            <p:nvPr/>
          </p:nvSpPr>
          <p:spPr bwMode="auto">
            <a:xfrm>
              <a:off x="2460625" y="2963863"/>
              <a:ext cx="42863" cy="66675"/>
            </a:xfrm>
            <a:custGeom>
              <a:avLst/>
              <a:gdLst>
                <a:gd name="T0" fmla="*/ 0 w 27"/>
                <a:gd name="T1" fmla="*/ 0 h 42"/>
                <a:gd name="T2" fmla="*/ 2147483647 w 27"/>
                <a:gd name="T3" fmla="*/ 0 h 42"/>
                <a:gd name="T4" fmla="*/ 2147483647 w 27"/>
                <a:gd name="T5" fmla="*/ 2147483647 h 42"/>
                <a:gd name="T6" fmla="*/ 2147483647 w 27"/>
                <a:gd name="T7" fmla="*/ 2147483647 h 42"/>
                <a:gd name="T8" fmla="*/ 2147483647 w 27"/>
                <a:gd name="T9" fmla="*/ 2147483647 h 42"/>
                <a:gd name="T10" fmla="*/ 0 w 27"/>
                <a:gd name="T11" fmla="*/ 0 h 42"/>
                <a:gd name="T12" fmla="*/ 0 w 2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7" name="Line 1112"/>
            <p:cNvSpPr>
              <a:spLocks noChangeShapeType="1"/>
            </p:cNvSpPr>
            <p:nvPr/>
          </p:nvSpPr>
          <p:spPr bwMode="auto">
            <a:xfrm>
              <a:off x="2420938" y="3028950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8" name="Freeform 1113"/>
            <p:cNvSpPr>
              <a:spLocks/>
            </p:cNvSpPr>
            <p:nvPr/>
          </p:nvSpPr>
          <p:spPr bwMode="auto">
            <a:xfrm>
              <a:off x="2660650" y="2903538"/>
              <a:ext cx="79375" cy="65088"/>
            </a:xfrm>
            <a:custGeom>
              <a:avLst/>
              <a:gdLst>
                <a:gd name="T0" fmla="*/ 2147483647 w 50"/>
                <a:gd name="T1" fmla="*/ 0 h 41"/>
                <a:gd name="T2" fmla="*/ 2147483647 w 50"/>
                <a:gd name="T3" fmla="*/ 2147483647 h 41"/>
                <a:gd name="T4" fmla="*/ 0 w 50"/>
                <a:gd name="T5" fmla="*/ 2147483647 h 41"/>
                <a:gd name="T6" fmla="*/ 2147483647 w 50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41">
                  <a:moveTo>
                    <a:pt x="25" y="0"/>
                  </a:moveTo>
                  <a:lnTo>
                    <a:pt x="50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19" name="Freeform 1114"/>
            <p:cNvSpPr>
              <a:spLocks/>
            </p:cNvSpPr>
            <p:nvPr/>
          </p:nvSpPr>
          <p:spPr bwMode="auto">
            <a:xfrm>
              <a:off x="2660650" y="2903538"/>
              <a:ext cx="41275" cy="66675"/>
            </a:xfrm>
            <a:custGeom>
              <a:avLst/>
              <a:gdLst>
                <a:gd name="T0" fmla="*/ 2147483647 w 26"/>
                <a:gd name="T1" fmla="*/ 0 h 42"/>
                <a:gd name="T2" fmla="*/ 2147483647 w 26"/>
                <a:gd name="T3" fmla="*/ 0 h 42"/>
                <a:gd name="T4" fmla="*/ 2147483647 w 26"/>
                <a:gd name="T5" fmla="*/ 2147483647 h 42"/>
                <a:gd name="T6" fmla="*/ 0 w 26"/>
                <a:gd name="T7" fmla="*/ 2147483647 h 42"/>
                <a:gd name="T8" fmla="*/ 0 w 26"/>
                <a:gd name="T9" fmla="*/ 2147483647 h 42"/>
                <a:gd name="T10" fmla="*/ 0 w 26"/>
                <a:gd name="T11" fmla="*/ 2147483647 h 42"/>
                <a:gd name="T12" fmla="*/ 2147483647 w 26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0" name="Freeform 1115"/>
            <p:cNvSpPr>
              <a:spLocks/>
            </p:cNvSpPr>
            <p:nvPr/>
          </p:nvSpPr>
          <p:spPr bwMode="auto">
            <a:xfrm>
              <a:off x="2700338" y="2903538"/>
              <a:ext cx="41275" cy="66675"/>
            </a:xfrm>
            <a:custGeom>
              <a:avLst/>
              <a:gdLst>
                <a:gd name="T0" fmla="*/ 0 w 26"/>
                <a:gd name="T1" fmla="*/ 0 h 42"/>
                <a:gd name="T2" fmla="*/ 2147483647 w 26"/>
                <a:gd name="T3" fmla="*/ 0 h 42"/>
                <a:gd name="T4" fmla="*/ 2147483647 w 26"/>
                <a:gd name="T5" fmla="*/ 2147483647 h 42"/>
                <a:gd name="T6" fmla="*/ 2147483647 w 26"/>
                <a:gd name="T7" fmla="*/ 2147483647 h 42"/>
                <a:gd name="T8" fmla="*/ 2147483647 w 26"/>
                <a:gd name="T9" fmla="*/ 2147483647 h 42"/>
                <a:gd name="T10" fmla="*/ 0 w 26"/>
                <a:gd name="T11" fmla="*/ 2147483647 h 42"/>
                <a:gd name="T12" fmla="*/ 0 w 26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1" name="Line 1116"/>
            <p:cNvSpPr>
              <a:spLocks noChangeShapeType="1"/>
            </p:cNvSpPr>
            <p:nvPr/>
          </p:nvSpPr>
          <p:spPr bwMode="auto">
            <a:xfrm>
              <a:off x="2660650" y="2970213"/>
              <a:ext cx="809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2" name="Freeform 1117"/>
            <p:cNvSpPr>
              <a:spLocks/>
            </p:cNvSpPr>
            <p:nvPr/>
          </p:nvSpPr>
          <p:spPr bwMode="auto">
            <a:xfrm>
              <a:off x="3122613" y="2738438"/>
              <a:ext cx="80963" cy="65088"/>
            </a:xfrm>
            <a:custGeom>
              <a:avLst/>
              <a:gdLst>
                <a:gd name="T0" fmla="*/ 2147483647 w 51"/>
                <a:gd name="T1" fmla="*/ 0 h 41"/>
                <a:gd name="T2" fmla="*/ 2147483647 w 51"/>
                <a:gd name="T3" fmla="*/ 2147483647 h 41"/>
                <a:gd name="T4" fmla="*/ 0 w 51"/>
                <a:gd name="T5" fmla="*/ 2147483647 h 41"/>
                <a:gd name="T6" fmla="*/ 2147483647 w 5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3" name="Freeform 1118"/>
            <p:cNvSpPr>
              <a:spLocks/>
            </p:cNvSpPr>
            <p:nvPr/>
          </p:nvSpPr>
          <p:spPr bwMode="auto">
            <a:xfrm>
              <a:off x="3122613" y="2738438"/>
              <a:ext cx="42863" cy="66675"/>
            </a:xfrm>
            <a:custGeom>
              <a:avLst/>
              <a:gdLst>
                <a:gd name="T0" fmla="*/ 2147483647 w 27"/>
                <a:gd name="T1" fmla="*/ 0 h 42"/>
                <a:gd name="T2" fmla="*/ 2147483647 w 27"/>
                <a:gd name="T3" fmla="*/ 0 h 42"/>
                <a:gd name="T4" fmla="*/ 2147483647 w 27"/>
                <a:gd name="T5" fmla="*/ 2147483647 h 42"/>
                <a:gd name="T6" fmla="*/ 2147483647 w 27"/>
                <a:gd name="T7" fmla="*/ 2147483647 h 42"/>
                <a:gd name="T8" fmla="*/ 0 w 27"/>
                <a:gd name="T9" fmla="*/ 2147483647 h 42"/>
                <a:gd name="T10" fmla="*/ 0 w 27"/>
                <a:gd name="T11" fmla="*/ 2147483647 h 42"/>
                <a:gd name="T12" fmla="*/ 2147483647 w 2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2">
                  <a:moveTo>
                    <a:pt x="26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4" name="Freeform 1119"/>
            <p:cNvSpPr>
              <a:spLocks/>
            </p:cNvSpPr>
            <p:nvPr/>
          </p:nvSpPr>
          <p:spPr bwMode="auto">
            <a:xfrm>
              <a:off x="2952750" y="1490663"/>
              <a:ext cx="82550" cy="107950"/>
            </a:xfrm>
            <a:custGeom>
              <a:avLst/>
              <a:gdLst>
                <a:gd name="T0" fmla="*/ 0 w 52"/>
                <a:gd name="T1" fmla="*/ 0 h 68"/>
                <a:gd name="T2" fmla="*/ 2147483647 w 52"/>
                <a:gd name="T3" fmla="*/ 2147483647 h 68"/>
                <a:gd name="T4" fmla="*/ 2147483647 w 52"/>
                <a:gd name="T5" fmla="*/ 0 h 68"/>
                <a:gd name="T6" fmla="*/ 2147483647 w 52"/>
                <a:gd name="T7" fmla="*/ 2147483647 h 68"/>
                <a:gd name="T8" fmla="*/ 0 w 52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68">
                  <a:moveTo>
                    <a:pt x="0" y="0"/>
                  </a:moveTo>
                  <a:lnTo>
                    <a:pt x="27" y="25"/>
                  </a:lnTo>
                  <a:lnTo>
                    <a:pt x="52" y="0"/>
                  </a:lnTo>
                  <a:lnTo>
                    <a:pt x="27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5" name="Line 1120"/>
            <p:cNvSpPr>
              <a:spLocks noChangeShapeType="1"/>
            </p:cNvSpPr>
            <p:nvPr/>
          </p:nvSpPr>
          <p:spPr bwMode="auto">
            <a:xfrm>
              <a:off x="2995613" y="1443038"/>
              <a:ext cx="0" cy="9048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6" name="Freeform 1121"/>
            <p:cNvSpPr>
              <a:spLocks/>
            </p:cNvSpPr>
            <p:nvPr/>
          </p:nvSpPr>
          <p:spPr bwMode="auto">
            <a:xfrm>
              <a:off x="3497263" y="1270000"/>
              <a:ext cx="80963" cy="107950"/>
            </a:xfrm>
            <a:custGeom>
              <a:avLst/>
              <a:gdLst>
                <a:gd name="T0" fmla="*/ 0 w 51"/>
                <a:gd name="T1" fmla="*/ 0 h 68"/>
                <a:gd name="T2" fmla="*/ 2147483647 w 51"/>
                <a:gd name="T3" fmla="*/ 2147483647 h 68"/>
                <a:gd name="T4" fmla="*/ 2147483647 w 51"/>
                <a:gd name="T5" fmla="*/ 0 h 68"/>
                <a:gd name="T6" fmla="*/ 2147483647 w 51"/>
                <a:gd name="T7" fmla="*/ 2147483647 h 68"/>
                <a:gd name="T8" fmla="*/ 0 w 51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68">
                  <a:moveTo>
                    <a:pt x="0" y="0"/>
                  </a:moveTo>
                  <a:lnTo>
                    <a:pt x="26" y="26"/>
                  </a:lnTo>
                  <a:lnTo>
                    <a:pt x="51" y="0"/>
                  </a:lnTo>
                  <a:lnTo>
                    <a:pt x="2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7" name="Line 1122"/>
            <p:cNvSpPr>
              <a:spLocks noChangeShapeType="1"/>
            </p:cNvSpPr>
            <p:nvPr/>
          </p:nvSpPr>
          <p:spPr bwMode="auto">
            <a:xfrm>
              <a:off x="3538538" y="1223963"/>
              <a:ext cx="0" cy="9048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8" name="Freeform 1123"/>
            <p:cNvSpPr>
              <a:spLocks/>
            </p:cNvSpPr>
            <p:nvPr/>
          </p:nvSpPr>
          <p:spPr bwMode="auto">
            <a:xfrm>
              <a:off x="2301875" y="2397125"/>
              <a:ext cx="80963" cy="109538"/>
            </a:xfrm>
            <a:custGeom>
              <a:avLst/>
              <a:gdLst>
                <a:gd name="T0" fmla="*/ 0 w 51"/>
                <a:gd name="T1" fmla="*/ 0 h 69"/>
                <a:gd name="T2" fmla="*/ 2147483647 w 51"/>
                <a:gd name="T3" fmla="*/ 2147483647 h 69"/>
                <a:gd name="T4" fmla="*/ 2147483647 w 51"/>
                <a:gd name="T5" fmla="*/ 0 h 69"/>
                <a:gd name="T6" fmla="*/ 2147483647 w 51"/>
                <a:gd name="T7" fmla="*/ 2147483647 h 69"/>
                <a:gd name="T8" fmla="*/ 0 w 51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69">
                  <a:moveTo>
                    <a:pt x="0" y="0"/>
                  </a:moveTo>
                  <a:lnTo>
                    <a:pt x="25" y="26"/>
                  </a:lnTo>
                  <a:lnTo>
                    <a:pt x="51" y="0"/>
                  </a:lnTo>
                  <a:lnTo>
                    <a:pt x="2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29" name="Line 1124"/>
            <p:cNvSpPr>
              <a:spLocks noChangeShapeType="1"/>
            </p:cNvSpPr>
            <p:nvPr/>
          </p:nvSpPr>
          <p:spPr bwMode="auto">
            <a:xfrm>
              <a:off x="2341563" y="2349500"/>
              <a:ext cx="0" cy="920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0" name="Freeform 1125"/>
            <p:cNvSpPr>
              <a:spLocks/>
            </p:cNvSpPr>
            <p:nvPr/>
          </p:nvSpPr>
          <p:spPr bwMode="auto">
            <a:xfrm>
              <a:off x="3163888" y="2738438"/>
              <a:ext cx="41275" cy="66675"/>
            </a:xfrm>
            <a:custGeom>
              <a:avLst/>
              <a:gdLst>
                <a:gd name="T0" fmla="*/ 0 w 26"/>
                <a:gd name="T1" fmla="*/ 0 h 42"/>
                <a:gd name="T2" fmla="*/ 2147483647 w 26"/>
                <a:gd name="T3" fmla="*/ 0 h 42"/>
                <a:gd name="T4" fmla="*/ 2147483647 w 26"/>
                <a:gd name="T5" fmla="*/ 2147483647 h 42"/>
                <a:gd name="T6" fmla="*/ 2147483647 w 26"/>
                <a:gd name="T7" fmla="*/ 2147483647 h 42"/>
                <a:gd name="T8" fmla="*/ 2147483647 w 26"/>
                <a:gd name="T9" fmla="*/ 2147483647 h 42"/>
                <a:gd name="T10" fmla="*/ 0 w 26"/>
                <a:gd name="T11" fmla="*/ 2147483647 h 42"/>
                <a:gd name="T12" fmla="*/ 0 w 26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1" name="Line 1126"/>
            <p:cNvSpPr>
              <a:spLocks noChangeShapeType="1"/>
            </p:cNvSpPr>
            <p:nvPr/>
          </p:nvSpPr>
          <p:spPr bwMode="auto">
            <a:xfrm>
              <a:off x="3122613" y="2803525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2" name="Freeform 1127"/>
            <p:cNvSpPr>
              <a:spLocks/>
            </p:cNvSpPr>
            <p:nvPr/>
          </p:nvSpPr>
          <p:spPr bwMode="auto">
            <a:xfrm>
              <a:off x="3470275" y="2578100"/>
              <a:ext cx="80963" cy="65088"/>
            </a:xfrm>
            <a:custGeom>
              <a:avLst/>
              <a:gdLst>
                <a:gd name="T0" fmla="*/ 2147483647 w 51"/>
                <a:gd name="T1" fmla="*/ 0 h 41"/>
                <a:gd name="T2" fmla="*/ 2147483647 w 51"/>
                <a:gd name="T3" fmla="*/ 2147483647 h 41"/>
                <a:gd name="T4" fmla="*/ 0 w 51"/>
                <a:gd name="T5" fmla="*/ 2147483647 h 41"/>
                <a:gd name="T6" fmla="*/ 2147483647 w 5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3" name="Freeform 1128"/>
            <p:cNvSpPr>
              <a:spLocks/>
            </p:cNvSpPr>
            <p:nvPr/>
          </p:nvSpPr>
          <p:spPr bwMode="auto">
            <a:xfrm>
              <a:off x="3470275" y="2578100"/>
              <a:ext cx="42863" cy="68263"/>
            </a:xfrm>
            <a:custGeom>
              <a:avLst/>
              <a:gdLst>
                <a:gd name="T0" fmla="*/ 2147483647 w 27"/>
                <a:gd name="T1" fmla="*/ 0 h 43"/>
                <a:gd name="T2" fmla="*/ 2147483647 w 27"/>
                <a:gd name="T3" fmla="*/ 0 h 43"/>
                <a:gd name="T4" fmla="*/ 2147483647 w 27"/>
                <a:gd name="T5" fmla="*/ 2147483647 h 43"/>
                <a:gd name="T6" fmla="*/ 2147483647 w 27"/>
                <a:gd name="T7" fmla="*/ 2147483647 h 43"/>
                <a:gd name="T8" fmla="*/ 0 w 27"/>
                <a:gd name="T9" fmla="*/ 2147483647 h 43"/>
                <a:gd name="T10" fmla="*/ 0 w 27"/>
                <a:gd name="T11" fmla="*/ 2147483647 h 43"/>
                <a:gd name="T12" fmla="*/ 2147483647 w 2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3">
                  <a:moveTo>
                    <a:pt x="26" y="0"/>
                  </a:moveTo>
                  <a:lnTo>
                    <a:pt x="27" y="0"/>
                  </a:lnTo>
                  <a:lnTo>
                    <a:pt x="27" y="2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4" name="Freeform 1129"/>
            <p:cNvSpPr>
              <a:spLocks/>
            </p:cNvSpPr>
            <p:nvPr/>
          </p:nvSpPr>
          <p:spPr bwMode="auto">
            <a:xfrm>
              <a:off x="3511550" y="2578100"/>
              <a:ext cx="42863" cy="68263"/>
            </a:xfrm>
            <a:custGeom>
              <a:avLst/>
              <a:gdLst>
                <a:gd name="T0" fmla="*/ 0 w 27"/>
                <a:gd name="T1" fmla="*/ 0 h 43"/>
                <a:gd name="T2" fmla="*/ 2147483647 w 27"/>
                <a:gd name="T3" fmla="*/ 0 h 43"/>
                <a:gd name="T4" fmla="*/ 2147483647 w 27"/>
                <a:gd name="T5" fmla="*/ 2147483647 h 43"/>
                <a:gd name="T6" fmla="*/ 2147483647 w 27"/>
                <a:gd name="T7" fmla="*/ 2147483647 h 43"/>
                <a:gd name="T8" fmla="*/ 2147483647 w 27"/>
                <a:gd name="T9" fmla="*/ 2147483647 h 43"/>
                <a:gd name="T10" fmla="*/ 0 w 27"/>
                <a:gd name="T11" fmla="*/ 2147483647 h 43"/>
                <a:gd name="T12" fmla="*/ 0 w 2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1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5" name="Line 1130"/>
            <p:cNvSpPr>
              <a:spLocks noChangeShapeType="1"/>
            </p:cNvSpPr>
            <p:nvPr/>
          </p:nvSpPr>
          <p:spPr bwMode="auto">
            <a:xfrm>
              <a:off x="3470275" y="2644775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6" name="Freeform 1131"/>
            <p:cNvSpPr>
              <a:spLocks/>
            </p:cNvSpPr>
            <p:nvPr/>
          </p:nvSpPr>
          <p:spPr bwMode="auto">
            <a:xfrm>
              <a:off x="4259263" y="2571750"/>
              <a:ext cx="80963" cy="65088"/>
            </a:xfrm>
            <a:custGeom>
              <a:avLst/>
              <a:gdLst>
                <a:gd name="T0" fmla="*/ 2147483647 w 51"/>
                <a:gd name="T1" fmla="*/ 0 h 41"/>
                <a:gd name="T2" fmla="*/ 2147483647 w 51"/>
                <a:gd name="T3" fmla="*/ 2147483647 h 41"/>
                <a:gd name="T4" fmla="*/ 0 w 51"/>
                <a:gd name="T5" fmla="*/ 2147483647 h 41"/>
                <a:gd name="T6" fmla="*/ 2147483647 w 5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7" name="Freeform 1132"/>
            <p:cNvSpPr>
              <a:spLocks/>
            </p:cNvSpPr>
            <p:nvPr/>
          </p:nvSpPr>
          <p:spPr bwMode="auto">
            <a:xfrm>
              <a:off x="4259263" y="2571750"/>
              <a:ext cx="42863" cy="66675"/>
            </a:xfrm>
            <a:custGeom>
              <a:avLst/>
              <a:gdLst>
                <a:gd name="T0" fmla="*/ 2147483647 w 27"/>
                <a:gd name="T1" fmla="*/ 0 h 42"/>
                <a:gd name="T2" fmla="*/ 2147483647 w 27"/>
                <a:gd name="T3" fmla="*/ 0 h 42"/>
                <a:gd name="T4" fmla="*/ 2147483647 w 27"/>
                <a:gd name="T5" fmla="*/ 2147483647 h 42"/>
                <a:gd name="T6" fmla="*/ 2147483647 w 27"/>
                <a:gd name="T7" fmla="*/ 2147483647 h 42"/>
                <a:gd name="T8" fmla="*/ 0 w 27"/>
                <a:gd name="T9" fmla="*/ 2147483647 h 42"/>
                <a:gd name="T10" fmla="*/ 0 w 27"/>
                <a:gd name="T11" fmla="*/ 2147483647 h 42"/>
                <a:gd name="T12" fmla="*/ 2147483647 w 2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8" name="Freeform 1133"/>
            <p:cNvSpPr>
              <a:spLocks/>
            </p:cNvSpPr>
            <p:nvPr/>
          </p:nvSpPr>
          <p:spPr bwMode="auto">
            <a:xfrm>
              <a:off x="4298950" y="2571750"/>
              <a:ext cx="44450" cy="66675"/>
            </a:xfrm>
            <a:custGeom>
              <a:avLst/>
              <a:gdLst>
                <a:gd name="T0" fmla="*/ 0 w 28"/>
                <a:gd name="T1" fmla="*/ 0 h 42"/>
                <a:gd name="T2" fmla="*/ 2147483647 w 28"/>
                <a:gd name="T3" fmla="*/ 0 h 42"/>
                <a:gd name="T4" fmla="*/ 2147483647 w 28"/>
                <a:gd name="T5" fmla="*/ 2147483647 h 42"/>
                <a:gd name="T6" fmla="*/ 2147483647 w 28"/>
                <a:gd name="T7" fmla="*/ 2147483647 h 42"/>
                <a:gd name="T8" fmla="*/ 2147483647 w 28"/>
                <a:gd name="T9" fmla="*/ 2147483647 h 42"/>
                <a:gd name="T10" fmla="*/ 0 w 28"/>
                <a:gd name="T11" fmla="*/ 2147483647 h 42"/>
                <a:gd name="T12" fmla="*/ 0 w 28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2" y="0"/>
                  </a:lnTo>
                  <a:lnTo>
                    <a:pt x="28" y="41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39" name="Line 1134"/>
            <p:cNvSpPr>
              <a:spLocks noChangeShapeType="1"/>
            </p:cNvSpPr>
            <p:nvPr/>
          </p:nvSpPr>
          <p:spPr bwMode="auto">
            <a:xfrm>
              <a:off x="4259263" y="2638425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0" name="Freeform 1135"/>
            <p:cNvSpPr>
              <a:spLocks/>
            </p:cNvSpPr>
            <p:nvPr/>
          </p:nvSpPr>
          <p:spPr bwMode="auto">
            <a:xfrm>
              <a:off x="4446588" y="2520950"/>
              <a:ext cx="80963" cy="65088"/>
            </a:xfrm>
            <a:custGeom>
              <a:avLst/>
              <a:gdLst>
                <a:gd name="T0" fmla="*/ 2147483647 w 51"/>
                <a:gd name="T1" fmla="*/ 0 h 41"/>
                <a:gd name="T2" fmla="*/ 2147483647 w 51"/>
                <a:gd name="T3" fmla="*/ 2147483647 h 41"/>
                <a:gd name="T4" fmla="*/ 0 w 51"/>
                <a:gd name="T5" fmla="*/ 2147483647 h 41"/>
                <a:gd name="T6" fmla="*/ 2147483647 w 5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1" name="Freeform 1136"/>
            <p:cNvSpPr>
              <a:spLocks/>
            </p:cNvSpPr>
            <p:nvPr/>
          </p:nvSpPr>
          <p:spPr bwMode="auto">
            <a:xfrm>
              <a:off x="4446588" y="2520950"/>
              <a:ext cx="44450" cy="68263"/>
            </a:xfrm>
            <a:custGeom>
              <a:avLst/>
              <a:gdLst>
                <a:gd name="T0" fmla="*/ 2147483647 w 28"/>
                <a:gd name="T1" fmla="*/ 0 h 43"/>
                <a:gd name="T2" fmla="*/ 2147483647 w 28"/>
                <a:gd name="T3" fmla="*/ 0 h 43"/>
                <a:gd name="T4" fmla="*/ 2147483647 w 28"/>
                <a:gd name="T5" fmla="*/ 2147483647 h 43"/>
                <a:gd name="T6" fmla="*/ 2147483647 w 28"/>
                <a:gd name="T7" fmla="*/ 2147483647 h 43"/>
                <a:gd name="T8" fmla="*/ 0 w 28"/>
                <a:gd name="T9" fmla="*/ 2147483647 h 43"/>
                <a:gd name="T10" fmla="*/ 0 w 28"/>
                <a:gd name="T11" fmla="*/ 2147483647 h 43"/>
                <a:gd name="T12" fmla="*/ 2147483647 w 28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43">
                  <a:moveTo>
                    <a:pt x="26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2" name="Freeform 1137"/>
            <p:cNvSpPr>
              <a:spLocks/>
            </p:cNvSpPr>
            <p:nvPr/>
          </p:nvSpPr>
          <p:spPr bwMode="auto">
            <a:xfrm>
              <a:off x="4487863" y="2520950"/>
              <a:ext cx="42863" cy="68263"/>
            </a:xfrm>
            <a:custGeom>
              <a:avLst/>
              <a:gdLst>
                <a:gd name="T0" fmla="*/ 0 w 27"/>
                <a:gd name="T1" fmla="*/ 0 h 43"/>
                <a:gd name="T2" fmla="*/ 2147483647 w 27"/>
                <a:gd name="T3" fmla="*/ 0 h 43"/>
                <a:gd name="T4" fmla="*/ 2147483647 w 27"/>
                <a:gd name="T5" fmla="*/ 2147483647 h 43"/>
                <a:gd name="T6" fmla="*/ 2147483647 w 27"/>
                <a:gd name="T7" fmla="*/ 2147483647 h 43"/>
                <a:gd name="T8" fmla="*/ 2147483647 w 27"/>
                <a:gd name="T9" fmla="*/ 2147483647 h 43"/>
                <a:gd name="T10" fmla="*/ 0 w 27"/>
                <a:gd name="T11" fmla="*/ 2147483647 h 43"/>
                <a:gd name="T12" fmla="*/ 0 w 2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3" name="Line 1138"/>
            <p:cNvSpPr>
              <a:spLocks noChangeShapeType="1"/>
            </p:cNvSpPr>
            <p:nvPr/>
          </p:nvSpPr>
          <p:spPr bwMode="auto">
            <a:xfrm>
              <a:off x="4446588" y="2586038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4" name="Freeform 1139"/>
            <p:cNvSpPr>
              <a:spLocks/>
            </p:cNvSpPr>
            <p:nvPr/>
          </p:nvSpPr>
          <p:spPr bwMode="auto">
            <a:xfrm>
              <a:off x="4873625" y="2224088"/>
              <a:ext cx="80963" cy="65088"/>
            </a:xfrm>
            <a:custGeom>
              <a:avLst/>
              <a:gdLst>
                <a:gd name="T0" fmla="*/ 2147483647 w 51"/>
                <a:gd name="T1" fmla="*/ 0 h 41"/>
                <a:gd name="T2" fmla="*/ 2147483647 w 51"/>
                <a:gd name="T3" fmla="*/ 2147483647 h 41"/>
                <a:gd name="T4" fmla="*/ 0 w 51"/>
                <a:gd name="T5" fmla="*/ 2147483647 h 41"/>
                <a:gd name="T6" fmla="*/ 2147483647 w 5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5" name="Freeform 1140"/>
            <p:cNvSpPr>
              <a:spLocks/>
            </p:cNvSpPr>
            <p:nvPr/>
          </p:nvSpPr>
          <p:spPr bwMode="auto">
            <a:xfrm>
              <a:off x="4873625" y="2224088"/>
              <a:ext cx="41275" cy="66675"/>
            </a:xfrm>
            <a:custGeom>
              <a:avLst/>
              <a:gdLst>
                <a:gd name="T0" fmla="*/ 2147483647 w 26"/>
                <a:gd name="T1" fmla="*/ 0 h 42"/>
                <a:gd name="T2" fmla="*/ 2147483647 w 26"/>
                <a:gd name="T3" fmla="*/ 0 h 42"/>
                <a:gd name="T4" fmla="*/ 2147483647 w 26"/>
                <a:gd name="T5" fmla="*/ 2147483647 h 42"/>
                <a:gd name="T6" fmla="*/ 0 w 26"/>
                <a:gd name="T7" fmla="*/ 2147483647 h 42"/>
                <a:gd name="T8" fmla="*/ 0 w 26"/>
                <a:gd name="T9" fmla="*/ 2147483647 h 42"/>
                <a:gd name="T10" fmla="*/ 0 w 26"/>
                <a:gd name="T11" fmla="*/ 2147483647 h 42"/>
                <a:gd name="T12" fmla="*/ 2147483647 w 26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6" name="Freeform 1141"/>
            <p:cNvSpPr>
              <a:spLocks/>
            </p:cNvSpPr>
            <p:nvPr/>
          </p:nvSpPr>
          <p:spPr bwMode="auto">
            <a:xfrm>
              <a:off x="4913313" y="2224088"/>
              <a:ext cx="41275" cy="66675"/>
            </a:xfrm>
            <a:custGeom>
              <a:avLst/>
              <a:gdLst>
                <a:gd name="T0" fmla="*/ 0 w 26"/>
                <a:gd name="T1" fmla="*/ 0 h 42"/>
                <a:gd name="T2" fmla="*/ 2147483647 w 26"/>
                <a:gd name="T3" fmla="*/ 0 h 42"/>
                <a:gd name="T4" fmla="*/ 2147483647 w 26"/>
                <a:gd name="T5" fmla="*/ 2147483647 h 42"/>
                <a:gd name="T6" fmla="*/ 2147483647 w 26"/>
                <a:gd name="T7" fmla="*/ 2147483647 h 42"/>
                <a:gd name="T8" fmla="*/ 2147483647 w 26"/>
                <a:gd name="T9" fmla="*/ 2147483647 h 42"/>
                <a:gd name="T10" fmla="*/ 0 w 26"/>
                <a:gd name="T11" fmla="*/ 2147483647 h 42"/>
                <a:gd name="T12" fmla="*/ 0 w 26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7" name="Line 1142"/>
            <p:cNvSpPr>
              <a:spLocks noChangeShapeType="1"/>
            </p:cNvSpPr>
            <p:nvPr/>
          </p:nvSpPr>
          <p:spPr bwMode="auto">
            <a:xfrm>
              <a:off x="4873625" y="2290763"/>
              <a:ext cx="809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8" name="Freeform 1143"/>
            <p:cNvSpPr>
              <a:spLocks/>
            </p:cNvSpPr>
            <p:nvPr/>
          </p:nvSpPr>
          <p:spPr bwMode="auto">
            <a:xfrm>
              <a:off x="5635625" y="1811338"/>
              <a:ext cx="80963" cy="65088"/>
            </a:xfrm>
            <a:custGeom>
              <a:avLst/>
              <a:gdLst>
                <a:gd name="T0" fmla="*/ 2147483647 w 51"/>
                <a:gd name="T1" fmla="*/ 0 h 41"/>
                <a:gd name="T2" fmla="*/ 2147483647 w 51"/>
                <a:gd name="T3" fmla="*/ 2147483647 h 41"/>
                <a:gd name="T4" fmla="*/ 0 w 51"/>
                <a:gd name="T5" fmla="*/ 2147483647 h 41"/>
                <a:gd name="T6" fmla="*/ 2147483647 w 5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49" name="Freeform 1144"/>
            <p:cNvSpPr>
              <a:spLocks/>
            </p:cNvSpPr>
            <p:nvPr/>
          </p:nvSpPr>
          <p:spPr bwMode="auto">
            <a:xfrm>
              <a:off x="5635625" y="1811338"/>
              <a:ext cx="41275" cy="66675"/>
            </a:xfrm>
            <a:custGeom>
              <a:avLst/>
              <a:gdLst>
                <a:gd name="T0" fmla="*/ 2147483647 w 26"/>
                <a:gd name="T1" fmla="*/ 0 h 42"/>
                <a:gd name="T2" fmla="*/ 2147483647 w 26"/>
                <a:gd name="T3" fmla="*/ 0 h 42"/>
                <a:gd name="T4" fmla="*/ 2147483647 w 26"/>
                <a:gd name="T5" fmla="*/ 2147483647 h 42"/>
                <a:gd name="T6" fmla="*/ 2147483647 w 26"/>
                <a:gd name="T7" fmla="*/ 2147483647 h 42"/>
                <a:gd name="T8" fmla="*/ 0 w 26"/>
                <a:gd name="T9" fmla="*/ 2147483647 h 42"/>
                <a:gd name="T10" fmla="*/ 0 w 26"/>
                <a:gd name="T11" fmla="*/ 2147483647 h 42"/>
                <a:gd name="T12" fmla="*/ 2147483647 w 26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0" name="Freeform 1145"/>
            <p:cNvSpPr>
              <a:spLocks/>
            </p:cNvSpPr>
            <p:nvPr/>
          </p:nvSpPr>
          <p:spPr bwMode="auto">
            <a:xfrm>
              <a:off x="5675313" y="1811338"/>
              <a:ext cx="44450" cy="66675"/>
            </a:xfrm>
            <a:custGeom>
              <a:avLst/>
              <a:gdLst>
                <a:gd name="T0" fmla="*/ 0 w 28"/>
                <a:gd name="T1" fmla="*/ 0 h 42"/>
                <a:gd name="T2" fmla="*/ 2147483647 w 28"/>
                <a:gd name="T3" fmla="*/ 0 h 42"/>
                <a:gd name="T4" fmla="*/ 2147483647 w 28"/>
                <a:gd name="T5" fmla="*/ 2147483647 h 42"/>
                <a:gd name="T6" fmla="*/ 2147483647 w 28"/>
                <a:gd name="T7" fmla="*/ 2147483647 h 42"/>
                <a:gd name="T8" fmla="*/ 2147483647 w 28"/>
                <a:gd name="T9" fmla="*/ 2147483647 h 42"/>
                <a:gd name="T10" fmla="*/ 0 w 28"/>
                <a:gd name="T11" fmla="*/ 2147483647 h 42"/>
                <a:gd name="T12" fmla="*/ 0 w 28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1" y="0"/>
                  </a:lnTo>
                  <a:lnTo>
                    <a:pt x="28" y="41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1" name="Line 1146"/>
            <p:cNvSpPr>
              <a:spLocks noChangeShapeType="1"/>
            </p:cNvSpPr>
            <p:nvPr/>
          </p:nvSpPr>
          <p:spPr bwMode="auto">
            <a:xfrm>
              <a:off x="5635625" y="1876425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2" name="Freeform 1147"/>
            <p:cNvSpPr>
              <a:spLocks/>
            </p:cNvSpPr>
            <p:nvPr/>
          </p:nvSpPr>
          <p:spPr bwMode="auto">
            <a:xfrm>
              <a:off x="6105525" y="2065338"/>
              <a:ext cx="80963" cy="65088"/>
            </a:xfrm>
            <a:custGeom>
              <a:avLst/>
              <a:gdLst>
                <a:gd name="T0" fmla="*/ 2147483647 w 51"/>
                <a:gd name="T1" fmla="*/ 0 h 41"/>
                <a:gd name="T2" fmla="*/ 2147483647 w 51"/>
                <a:gd name="T3" fmla="*/ 2147483647 h 41"/>
                <a:gd name="T4" fmla="*/ 0 w 51"/>
                <a:gd name="T5" fmla="*/ 2147483647 h 41"/>
                <a:gd name="T6" fmla="*/ 2147483647 w 5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3" name="Freeform 1148"/>
            <p:cNvSpPr>
              <a:spLocks/>
            </p:cNvSpPr>
            <p:nvPr/>
          </p:nvSpPr>
          <p:spPr bwMode="auto">
            <a:xfrm>
              <a:off x="6105525" y="2065338"/>
              <a:ext cx="42863" cy="66675"/>
            </a:xfrm>
            <a:custGeom>
              <a:avLst/>
              <a:gdLst>
                <a:gd name="T0" fmla="*/ 2147483647 w 27"/>
                <a:gd name="T1" fmla="*/ 0 h 42"/>
                <a:gd name="T2" fmla="*/ 2147483647 w 27"/>
                <a:gd name="T3" fmla="*/ 0 h 42"/>
                <a:gd name="T4" fmla="*/ 2147483647 w 27"/>
                <a:gd name="T5" fmla="*/ 2147483647 h 42"/>
                <a:gd name="T6" fmla="*/ 2147483647 w 27"/>
                <a:gd name="T7" fmla="*/ 2147483647 h 42"/>
                <a:gd name="T8" fmla="*/ 0 w 27"/>
                <a:gd name="T9" fmla="*/ 2147483647 h 42"/>
                <a:gd name="T10" fmla="*/ 0 w 27"/>
                <a:gd name="T11" fmla="*/ 2147483647 h 42"/>
                <a:gd name="T12" fmla="*/ 2147483647 w 2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4" name="Freeform 1149"/>
            <p:cNvSpPr>
              <a:spLocks/>
            </p:cNvSpPr>
            <p:nvPr/>
          </p:nvSpPr>
          <p:spPr bwMode="auto">
            <a:xfrm>
              <a:off x="6145213" y="2065338"/>
              <a:ext cx="42863" cy="66675"/>
            </a:xfrm>
            <a:custGeom>
              <a:avLst/>
              <a:gdLst>
                <a:gd name="T0" fmla="*/ 0 w 27"/>
                <a:gd name="T1" fmla="*/ 0 h 42"/>
                <a:gd name="T2" fmla="*/ 2147483647 w 27"/>
                <a:gd name="T3" fmla="*/ 0 h 42"/>
                <a:gd name="T4" fmla="*/ 2147483647 w 27"/>
                <a:gd name="T5" fmla="*/ 2147483647 h 42"/>
                <a:gd name="T6" fmla="*/ 2147483647 w 27"/>
                <a:gd name="T7" fmla="*/ 2147483647 h 42"/>
                <a:gd name="T8" fmla="*/ 2147483647 w 27"/>
                <a:gd name="T9" fmla="*/ 2147483647 h 42"/>
                <a:gd name="T10" fmla="*/ 0 w 27"/>
                <a:gd name="T11" fmla="*/ 2147483647 h 42"/>
                <a:gd name="T12" fmla="*/ 0 w 2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5" name="Line 1150"/>
            <p:cNvSpPr>
              <a:spLocks noChangeShapeType="1"/>
            </p:cNvSpPr>
            <p:nvPr/>
          </p:nvSpPr>
          <p:spPr bwMode="auto">
            <a:xfrm>
              <a:off x="6105525" y="2130425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6" name="Freeform 1151"/>
            <p:cNvSpPr>
              <a:spLocks/>
            </p:cNvSpPr>
            <p:nvPr/>
          </p:nvSpPr>
          <p:spPr bwMode="auto">
            <a:xfrm>
              <a:off x="1190625" y="3157538"/>
              <a:ext cx="82550" cy="65088"/>
            </a:xfrm>
            <a:custGeom>
              <a:avLst/>
              <a:gdLst>
                <a:gd name="T0" fmla="*/ 2147483647 w 52"/>
                <a:gd name="T1" fmla="*/ 0 h 41"/>
                <a:gd name="T2" fmla="*/ 2147483647 w 52"/>
                <a:gd name="T3" fmla="*/ 2147483647 h 41"/>
                <a:gd name="T4" fmla="*/ 0 w 52"/>
                <a:gd name="T5" fmla="*/ 2147483647 h 41"/>
                <a:gd name="T6" fmla="*/ 2147483647 w 52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41">
                  <a:moveTo>
                    <a:pt x="27" y="0"/>
                  </a:moveTo>
                  <a:lnTo>
                    <a:pt x="52" y="41"/>
                  </a:lnTo>
                  <a:lnTo>
                    <a:pt x="0" y="4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7" name="Freeform 1152"/>
            <p:cNvSpPr>
              <a:spLocks/>
            </p:cNvSpPr>
            <p:nvPr/>
          </p:nvSpPr>
          <p:spPr bwMode="auto">
            <a:xfrm>
              <a:off x="1190625" y="3157538"/>
              <a:ext cx="44450" cy="68263"/>
            </a:xfrm>
            <a:custGeom>
              <a:avLst/>
              <a:gdLst>
                <a:gd name="T0" fmla="*/ 2147483647 w 28"/>
                <a:gd name="T1" fmla="*/ 0 h 43"/>
                <a:gd name="T2" fmla="*/ 2147483647 w 28"/>
                <a:gd name="T3" fmla="*/ 0 h 43"/>
                <a:gd name="T4" fmla="*/ 2147483647 w 28"/>
                <a:gd name="T5" fmla="*/ 2147483647 h 43"/>
                <a:gd name="T6" fmla="*/ 2147483647 w 28"/>
                <a:gd name="T7" fmla="*/ 2147483647 h 43"/>
                <a:gd name="T8" fmla="*/ 0 w 28"/>
                <a:gd name="T9" fmla="*/ 2147483647 h 43"/>
                <a:gd name="T10" fmla="*/ 0 w 28"/>
                <a:gd name="T11" fmla="*/ 2147483647 h 43"/>
                <a:gd name="T12" fmla="*/ 2147483647 w 28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43">
                  <a:moveTo>
                    <a:pt x="27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8" name="Freeform 1153"/>
            <p:cNvSpPr>
              <a:spLocks/>
            </p:cNvSpPr>
            <p:nvPr/>
          </p:nvSpPr>
          <p:spPr bwMode="auto">
            <a:xfrm>
              <a:off x="1233488" y="3157538"/>
              <a:ext cx="42863" cy="68263"/>
            </a:xfrm>
            <a:custGeom>
              <a:avLst/>
              <a:gdLst>
                <a:gd name="T0" fmla="*/ 0 w 27"/>
                <a:gd name="T1" fmla="*/ 0 h 43"/>
                <a:gd name="T2" fmla="*/ 2147483647 w 27"/>
                <a:gd name="T3" fmla="*/ 0 h 43"/>
                <a:gd name="T4" fmla="*/ 2147483647 w 27"/>
                <a:gd name="T5" fmla="*/ 2147483647 h 43"/>
                <a:gd name="T6" fmla="*/ 2147483647 w 27"/>
                <a:gd name="T7" fmla="*/ 2147483647 h 43"/>
                <a:gd name="T8" fmla="*/ 2147483647 w 27"/>
                <a:gd name="T9" fmla="*/ 2147483647 h 43"/>
                <a:gd name="T10" fmla="*/ 0 w 27"/>
                <a:gd name="T11" fmla="*/ 2147483647 h 43"/>
                <a:gd name="T12" fmla="*/ 0 w 27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1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9" name="Line 1154"/>
            <p:cNvSpPr>
              <a:spLocks noChangeShapeType="1"/>
            </p:cNvSpPr>
            <p:nvPr/>
          </p:nvSpPr>
          <p:spPr bwMode="auto">
            <a:xfrm>
              <a:off x="1190625" y="3224213"/>
              <a:ext cx="857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0" name="Freeform 1155"/>
            <p:cNvSpPr>
              <a:spLocks/>
            </p:cNvSpPr>
            <p:nvPr/>
          </p:nvSpPr>
          <p:spPr bwMode="auto">
            <a:xfrm>
              <a:off x="1468438" y="3057525"/>
              <a:ext cx="80963" cy="63500"/>
            </a:xfrm>
            <a:custGeom>
              <a:avLst/>
              <a:gdLst>
                <a:gd name="T0" fmla="*/ 2147483647 w 51"/>
                <a:gd name="T1" fmla="*/ 0 h 40"/>
                <a:gd name="T2" fmla="*/ 2147483647 w 51"/>
                <a:gd name="T3" fmla="*/ 2147483647 h 40"/>
                <a:gd name="T4" fmla="*/ 0 w 51"/>
                <a:gd name="T5" fmla="*/ 2147483647 h 40"/>
                <a:gd name="T6" fmla="*/ 2147483647 w 51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0">
                  <a:moveTo>
                    <a:pt x="26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1" name="Freeform 1156"/>
            <p:cNvSpPr>
              <a:spLocks/>
            </p:cNvSpPr>
            <p:nvPr/>
          </p:nvSpPr>
          <p:spPr bwMode="auto">
            <a:xfrm>
              <a:off x="1468438" y="3057525"/>
              <a:ext cx="41275" cy="65088"/>
            </a:xfrm>
            <a:custGeom>
              <a:avLst/>
              <a:gdLst>
                <a:gd name="T0" fmla="*/ 2147483647 w 26"/>
                <a:gd name="T1" fmla="*/ 0 h 41"/>
                <a:gd name="T2" fmla="*/ 2147483647 w 26"/>
                <a:gd name="T3" fmla="*/ 0 h 41"/>
                <a:gd name="T4" fmla="*/ 2147483647 w 26"/>
                <a:gd name="T5" fmla="*/ 0 h 41"/>
                <a:gd name="T6" fmla="*/ 2147483647 w 26"/>
                <a:gd name="T7" fmla="*/ 2147483647 h 41"/>
                <a:gd name="T8" fmla="*/ 0 w 26"/>
                <a:gd name="T9" fmla="*/ 2147483647 h 41"/>
                <a:gd name="T10" fmla="*/ 0 w 26"/>
                <a:gd name="T11" fmla="*/ 2147483647 h 41"/>
                <a:gd name="T12" fmla="*/ 2147483647 w 26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1">
                  <a:moveTo>
                    <a:pt x="26" y="0"/>
                  </a:moveTo>
                  <a:lnTo>
                    <a:pt x="26" y="0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2" name="Freeform 1157"/>
            <p:cNvSpPr>
              <a:spLocks/>
            </p:cNvSpPr>
            <p:nvPr/>
          </p:nvSpPr>
          <p:spPr bwMode="auto">
            <a:xfrm>
              <a:off x="1509713" y="3057525"/>
              <a:ext cx="41275" cy="65088"/>
            </a:xfrm>
            <a:custGeom>
              <a:avLst/>
              <a:gdLst>
                <a:gd name="T0" fmla="*/ 0 w 26"/>
                <a:gd name="T1" fmla="*/ 0 h 41"/>
                <a:gd name="T2" fmla="*/ 0 w 26"/>
                <a:gd name="T3" fmla="*/ 0 h 41"/>
                <a:gd name="T4" fmla="*/ 2147483647 w 26"/>
                <a:gd name="T5" fmla="*/ 2147483647 h 41"/>
                <a:gd name="T6" fmla="*/ 2147483647 w 26"/>
                <a:gd name="T7" fmla="*/ 2147483647 h 41"/>
                <a:gd name="T8" fmla="*/ 2147483647 w 26"/>
                <a:gd name="T9" fmla="*/ 2147483647 h 41"/>
                <a:gd name="T10" fmla="*/ 0 w 26"/>
                <a:gd name="T11" fmla="*/ 0 h 41"/>
                <a:gd name="T12" fmla="*/ 0 w 26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1">
                  <a:moveTo>
                    <a:pt x="0" y="0"/>
                  </a:moveTo>
                  <a:lnTo>
                    <a:pt x="0" y="0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3" name="Line 1158"/>
            <p:cNvSpPr>
              <a:spLocks noChangeShapeType="1"/>
            </p:cNvSpPr>
            <p:nvPr/>
          </p:nvSpPr>
          <p:spPr bwMode="auto">
            <a:xfrm>
              <a:off x="1468438" y="3122613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4" name="Freeform 1159"/>
            <p:cNvSpPr>
              <a:spLocks/>
            </p:cNvSpPr>
            <p:nvPr/>
          </p:nvSpPr>
          <p:spPr bwMode="auto">
            <a:xfrm>
              <a:off x="4446588" y="1387475"/>
              <a:ext cx="79375" cy="109538"/>
            </a:xfrm>
            <a:custGeom>
              <a:avLst/>
              <a:gdLst>
                <a:gd name="T0" fmla="*/ 0 w 50"/>
                <a:gd name="T1" fmla="*/ 0 h 69"/>
                <a:gd name="T2" fmla="*/ 2147483647 w 50"/>
                <a:gd name="T3" fmla="*/ 2147483647 h 69"/>
                <a:gd name="T4" fmla="*/ 2147483647 w 50"/>
                <a:gd name="T5" fmla="*/ 0 h 69"/>
                <a:gd name="T6" fmla="*/ 2147483647 w 50"/>
                <a:gd name="T7" fmla="*/ 2147483647 h 69"/>
                <a:gd name="T8" fmla="*/ 0 w 50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69">
                  <a:moveTo>
                    <a:pt x="0" y="0"/>
                  </a:moveTo>
                  <a:lnTo>
                    <a:pt x="25" y="26"/>
                  </a:lnTo>
                  <a:lnTo>
                    <a:pt x="50" y="0"/>
                  </a:lnTo>
                  <a:lnTo>
                    <a:pt x="2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5" name="Line 1160"/>
            <p:cNvSpPr>
              <a:spLocks noChangeShapeType="1"/>
            </p:cNvSpPr>
            <p:nvPr/>
          </p:nvSpPr>
          <p:spPr bwMode="auto">
            <a:xfrm>
              <a:off x="4486275" y="1339850"/>
              <a:ext cx="0" cy="920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6" name="Freeform 1161"/>
            <p:cNvSpPr>
              <a:spLocks/>
            </p:cNvSpPr>
            <p:nvPr/>
          </p:nvSpPr>
          <p:spPr bwMode="auto">
            <a:xfrm>
              <a:off x="4148138" y="1963738"/>
              <a:ext cx="82550" cy="109538"/>
            </a:xfrm>
            <a:custGeom>
              <a:avLst/>
              <a:gdLst>
                <a:gd name="T0" fmla="*/ 0 w 52"/>
                <a:gd name="T1" fmla="*/ 0 h 69"/>
                <a:gd name="T2" fmla="*/ 2147483647 w 52"/>
                <a:gd name="T3" fmla="*/ 2147483647 h 69"/>
                <a:gd name="T4" fmla="*/ 2147483647 w 52"/>
                <a:gd name="T5" fmla="*/ 0 h 69"/>
                <a:gd name="T6" fmla="*/ 2147483647 w 52"/>
                <a:gd name="T7" fmla="*/ 2147483647 h 69"/>
                <a:gd name="T8" fmla="*/ 0 w 52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69">
                  <a:moveTo>
                    <a:pt x="0" y="0"/>
                  </a:moveTo>
                  <a:lnTo>
                    <a:pt x="27" y="25"/>
                  </a:lnTo>
                  <a:lnTo>
                    <a:pt x="52" y="0"/>
                  </a:lnTo>
                  <a:lnTo>
                    <a:pt x="27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7" name="Line 1162"/>
            <p:cNvSpPr>
              <a:spLocks noChangeShapeType="1"/>
            </p:cNvSpPr>
            <p:nvPr/>
          </p:nvSpPr>
          <p:spPr bwMode="auto">
            <a:xfrm>
              <a:off x="4191000" y="1916113"/>
              <a:ext cx="0" cy="920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8" name="Freeform 1163"/>
            <p:cNvSpPr>
              <a:spLocks/>
            </p:cNvSpPr>
            <p:nvPr/>
          </p:nvSpPr>
          <p:spPr bwMode="auto">
            <a:xfrm>
              <a:off x="4214813" y="1893888"/>
              <a:ext cx="61913" cy="61913"/>
            </a:xfrm>
            <a:custGeom>
              <a:avLst/>
              <a:gdLst>
                <a:gd name="T0" fmla="*/ 2147483647 w 39"/>
                <a:gd name="T1" fmla="*/ 0 h 39"/>
                <a:gd name="T2" fmla="*/ 2147483647 w 39"/>
                <a:gd name="T3" fmla="*/ 0 h 39"/>
                <a:gd name="T4" fmla="*/ 2147483647 w 39"/>
                <a:gd name="T5" fmla="*/ 2147483647 h 39"/>
                <a:gd name="T6" fmla="*/ 2147483647 w 39"/>
                <a:gd name="T7" fmla="*/ 2147483647 h 39"/>
                <a:gd name="T8" fmla="*/ 2147483647 w 39"/>
                <a:gd name="T9" fmla="*/ 2147483647 h 39"/>
                <a:gd name="T10" fmla="*/ 2147483647 w 39"/>
                <a:gd name="T11" fmla="*/ 2147483647 h 39"/>
                <a:gd name="T12" fmla="*/ 2147483647 w 39"/>
                <a:gd name="T13" fmla="*/ 2147483647 h 39"/>
                <a:gd name="T14" fmla="*/ 2147483647 w 39"/>
                <a:gd name="T15" fmla="*/ 2147483647 h 39"/>
                <a:gd name="T16" fmla="*/ 2147483647 w 39"/>
                <a:gd name="T17" fmla="*/ 2147483647 h 39"/>
                <a:gd name="T18" fmla="*/ 2147483647 w 39"/>
                <a:gd name="T19" fmla="*/ 2147483647 h 39"/>
                <a:gd name="T20" fmla="*/ 2147483647 w 39"/>
                <a:gd name="T21" fmla="*/ 2147483647 h 39"/>
                <a:gd name="T22" fmla="*/ 2147483647 w 39"/>
                <a:gd name="T23" fmla="*/ 2147483647 h 39"/>
                <a:gd name="T24" fmla="*/ 2147483647 w 39"/>
                <a:gd name="T25" fmla="*/ 2147483647 h 39"/>
                <a:gd name="T26" fmla="*/ 2147483647 w 39"/>
                <a:gd name="T27" fmla="*/ 2147483647 h 39"/>
                <a:gd name="T28" fmla="*/ 2147483647 w 39"/>
                <a:gd name="T29" fmla="*/ 2147483647 h 39"/>
                <a:gd name="T30" fmla="*/ 2147483647 w 39"/>
                <a:gd name="T31" fmla="*/ 2147483647 h 39"/>
                <a:gd name="T32" fmla="*/ 2147483647 w 39"/>
                <a:gd name="T33" fmla="*/ 2147483647 h 39"/>
                <a:gd name="T34" fmla="*/ 2147483647 w 39"/>
                <a:gd name="T35" fmla="*/ 2147483647 h 39"/>
                <a:gd name="T36" fmla="*/ 2147483647 w 39"/>
                <a:gd name="T37" fmla="*/ 2147483647 h 39"/>
                <a:gd name="T38" fmla="*/ 2147483647 w 39"/>
                <a:gd name="T39" fmla="*/ 2147483647 h 39"/>
                <a:gd name="T40" fmla="*/ 2147483647 w 39"/>
                <a:gd name="T41" fmla="*/ 2147483647 h 39"/>
                <a:gd name="T42" fmla="*/ 2147483647 w 39"/>
                <a:gd name="T43" fmla="*/ 2147483647 h 39"/>
                <a:gd name="T44" fmla="*/ 2147483647 w 39"/>
                <a:gd name="T45" fmla="*/ 2147483647 h 39"/>
                <a:gd name="T46" fmla="*/ 2147483647 w 39"/>
                <a:gd name="T47" fmla="*/ 2147483647 h 39"/>
                <a:gd name="T48" fmla="*/ 2147483647 w 39"/>
                <a:gd name="T49" fmla="*/ 2147483647 h 39"/>
                <a:gd name="T50" fmla="*/ 2147483647 w 39"/>
                <a:gd name="T51" fmla="*/ 2147483647 h 39"/>
                <a:gd name="T52" fmla="*/ 2147483647 w 39"/>
                <a:gd name="T53" fmla="*/ 2147483647 h 39"/>
                <a:gd name="T54" fmla="*/ 2147483647 w 39"/>
                <a:gd name="T55" fmla="*/ 2147483647 h 39"/>
                <a:gd name="T56" fmla="*/ 0 w 39"/>
                <a:gd name="T57" fmla="*/ 2147483647 h 39"/>
                <a:gd name="T58" fmla="*/ 0 w 39"/>
                <a:gd name="T59" fmla="*/ 2147483647 h 39"/>
                <a:gd name="T60" fmla="*/ 0 w 39"/>
                <a:gd name="T61" fmla="*/ 2147483647 h 39"/>
                <a:gd name="T62" fmla="*/ 2147483647 w 39"/>
                <a:gd name="T63" fmla="*/ 2147483647 h 39"/>
                <a:gd name="T64" fmla="*/ 2147483647 w 39"/>
                <a:gd name="T65" fmla="*/ 2147483647 h 39"/>
                <a:gd name="T66" fmla="*/ 2147483647 w 39"/>
                <a:gd name="T67" fmla="*/ 2147483647 h 39"/>
                <a:gd name="T68" fmla="*/ 2147483647 w 39"/>
                <a:gd name="T69" fmla="*/ 2147483647 h 39"/>
                <a:gd name="T70" fmla="*/ 2147483647 w 39"/>
                <a:gd name="T71" fmla="*/ 2147483647 h 39"/>
                <a:gd name="T72" fmla="*/ 2147483647 w 39"/>
                <a:gd name="T73" fmla="*/ 2147483647 h 39"/>
                <a:gd name="T74" fmla="*/ 2147483647 w 39"/>
                <a:gd name="T75" fmla="*/ 0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" h="39">
                  <a:moveTo>
                    <a:pt x="18" y="0"/>
                  </a:move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7" y="10"/>
                  </a:lnTo>
                  <a:lnTo>
                    <a:pt x="37" y="11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1" y="35"/>
                  </a:lnTo>
                  <a:lnTo>
                    <a:pt x="30" y="36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23" y="39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2" y="38"/>
                  </a:lnTo>
                  <a:lnTo>
                    <a:pt x="11" y="37"/>
                  </a:lnTo>
                  <a:lnTo>
                    <a:pt x="9" y="36"/>
                  </a:lnTo>
                  <a:lnTo>
                    <a:pt x="8" y="35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69" name="Line 1164"/>
            <p:cNvSpPr>
              <a:spLocks noChangeShapeType="1"/>
            </p:cNvSpPr>
            <p:nvPr/>
          </p:nvSpPr>
          <p:spPr bwMode="auto">
            <a:xfrm>
              <a:off x="4276725" y="19256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0" name="Line 1165"/>
            <p:cNvSpPr>
              <a:spLocks noChangeShapeType="1"/>
            </p:cNvSpPr>
            <p:nvPr/>
          </p:nvSpPr>
          <p:spPr bwMode="auto">
            <a:xfrm flipH="1">
              <a:off x="4275138" y="19256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1" name="Line 1166"/>
            <p:cNvSpPr>
              <a:spLocks noChangeShapeType="1"/>
            </p:cNvSpPr>
            <p:nvPr/>
          </p:nvSpPr>
          <p:spPr bwMode="auto">
            <a:xfrm>
              <a:off x="4275138" y="1927225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2" name="Line 1167"/>
            <p:cNvSpPr>
              <a:spLocks noChangeShapeType="1"/>
            </p:cNvSpPr>
            <p:nvPr/>
          </p:nvSpPr>
          <p:spPr bwMode="auto">
            <a:xfrm>
              <a:off x="4275138" y="1930400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3" name="Line 1168"/>
            <p:cNvSpPr>
              <a:spLocks noChangeShapeType="1"/>
            </p:cNvSpPr>
            <p:nvPr/>
          </p:nvSpPr>
          <p:spPr bwMode="auto">
            <a:xfrm>
              <a:off x="4275138" y="19351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4" name="Line 1169"/>
            <p:cNvSpPr>
              <a:spLocks noChangeShapeType="1"/>
            </p:cNvSpPr>
            <p:nvPr/>
          </p:nvSpPr>
          <p:spPr bwMode="auto">
            <a:xfrm flipH="1">
              <a:off x="4273550" y="19351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5" name="Line 1170"/>
            <p:cNvSpPr>
              <a:spLocks noChangeShapeType="1"/>
            </p:cNvSpPr>
            <p:nvPr/>
          </p:nvSpPr>
          <p:spPr bwMode="auto">
            <a:xfrm>
              <a:off x="4273550" y="19367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6" name="Line 1171"/>
            <p:cNvSpPr>
              <a:spLocks noChangeShapeType="1"/>
            </p:cNvSpPr>
            <p:nvPr/>
          </p:nvSpPr>
          <p:spPr bwMode="auto">
            <a:xfrm flipH="1">
              <a:off x="4271963" y="19383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7" name="Line 1172"/>
            <p:cNvSpPr>
              <a:spLocks noChangeShapeType="1"/>
            </p:cNvSpPr>
            <p:nvPr/>
          </p:nvSpPr>
          <p:spPr bwMode="auto">
            <a:xfrm flipH="1">
              <a:off x="4270375" y="1939925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8" name="Line 1173"/>
            <p:cNvSpPr>
              <a:spLocks noChangeShapeType="1"/>
            </p:cNvSpPr>
            <p:nvPr/>
          </p:nvSpPr>
          <p:spPr bwMode="auto">
            <a:xfrm flipH="1">
              <a:off x="4268788" y="194310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79" name="Line 1174"/>
            <p:cNvSpPr>
              <a:spLocks noChangeShapeType="1"/>
            </p:cNvSpPr>
            <p:nvPr/>
          </p:nvSpPr>
          <p:spPr bwMode="auto">
            <a:xfrm>
              <a:off x="4268788" y="194468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0" name="Line 1175"/>
            <p:cNvSpPr>
              <a:spLocks noChangeShapeType="1"/>
            </p:cNvSpPr>
            <p:nvPr/>
          </p:nvSpPr>
          <p:spPr bwMode="auto">
            <a:xfrm>
              <a:off x="4268788" y="19446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1" name="Line 1176"/>
            <p:cNvSpPr>
              <a:spLocks noChangeShapeType="1"/>
            </p:cNvSpPr>
            <p:nvPr/>
          </p:nvSpPr>
          <p:spPr bwMode="auto">
            <a:xfrm>
              <a:off x="4268788" y="19478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2" name="Line 1177"/>
            <p:cNvSpPr>
              <a:spLocks noChangeShapeType="1"/>
            </p:cNvSpPr>
            <p:nvPr/>
          </p:nvSpPr>
          <p:spPr bwMode="auto">
            <a:xfrm flipH="1">
              <a:off x="4264025" y="194786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3" name="Line 1178"/>
            <p:cNvSpPr>
              <a:spLocks noChangeShapeType="1"/>
            </p:cNvSpPr>
            <p:nvPr/>
          </p:nvSpPr>
          <p:spPr bwMode="auto">
            <a:xfrm flipH="1">
              <a:off x="4262438" y="19494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4" name="Line 1179"/>
            <p:cNvSpPr>
              <a:spLocks noChangeShapeType="1"/>
            </p:cNvSpPr>
            <p:nvPr/>
          </p:nvSpPr>
          <p:spPr bwMode="auto">
            <a:xfrm flipH="1">
              <a:off x="4260850" y="195103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5" name="Line 1180"/>
            <p:cNvSpPr>
              <a:spLocks noChangeShapeType="1"/>
            </p:cNvSpPr>
            <p:nvPr/>
          </p:nvSpPr>
          <p:spPr bwMode="auto">
            <a:xfrm flipH="1">
              <a:off x="4259263" y="19510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6" name="Line 1181"/>
            <p:cNvSpPr>
              <a:spLocks noChangeShapeType="1"/>
            </p:cNvSpPr>
            <p:nvPr/>
          </p:nvSpPr>
          <p:spPr bwMode="auto">
            <a:xfrm>
              <a:off x="4259263" y="195262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7" name="Line 1182"/>
            <p:cNvSpPr>
              <a:spLocks noChangeShapeType="1"/>
            </p:cNvSpPr>
            <p:nvPr/>
          </p:nvSpPr>
          <p:spPr bwMode="auto">
            <a:xfrm flipH="1">
              <a:off x="4256088" y="19526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8" name="Line 1183"/>
            <p:cNvSpPr>
              <a:spLocks noChangeShapeType="1"/>
            </p:cNvSpPr>
            <p:nvPr/>
          </p:nvSpPr>
          <p:spPr bwMode="auto">
            <a:xfrm flipH="1">
              <a:off x="4251325" y="195421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89" name="Line 1184"/>
            <p:cNvSpPr>
              <a:spLocks noChangeShapeType="1"/>
            </p:cNvSpPr>
            <p:nvPr/>
          </p:nvSpPr>
          <p:spPr bwMode="auto">
            <a:xfrm flipH="1">
              <a:off x="4244975" y="1954213"/>
              <a:ext cx="635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0" name="Line 1185"/>
            <p:cNvSpPr>
              <a:spLocks noChangeShapeType="1"/>
            </p:cNvSpPr>
            <p:nvPr/>
          </p:nvSpPr>
          <p:spPr bwMode="auto">
            <a:xfrm flipH="1">
              <a:off x="4243388" y="19542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1" name="Line 1186"/>
            <p:cNvSpPr>
              <a:spLocks noChangeShapeType="1"/>
            </p:cNvSpPr>
            <p:nvPr/>
          </p:nvSpPr>
          <p:spPr bwMode="auto">
            <a:xfrm flipH="1">
              <a:off x="4238625" y="195421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2" name="Line 1187"/>
            <p:cNvSpPr>
              <a:spLocks noChangeShapeType="1"/>
            </p:cNvSpPr>
            <p:nvPr/>
          </p:nvSpPr>
          <p:spPr bwMode="auto">
            <a:xfrm flipH="1">
              <a:off x="4235450" y="195421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3" name="Line 1188"/>
            <p:cNvSpPr>
              <a:spLocks noChangeShapeType="1"/>
            </p:cNvSpPr>
            <p:nvPr/>
          </p:nvSpPr>
          <p:spPr bwMode="auto">
            <a:xfrm flipH="1">
              <a:off x="4233863" y="19542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4" name="Line 1189"/>
            <p:cNvSpPr>
              <a:spLocks noChangeShapeType="1"/>
            </p:cNvSpPr>
            <p:nvPr/>
          </p:nvSpPr>
          <p:spPr bwMode="auto">
            <a:xfrm flipV="1">
              <a:off x="4233863" y="19526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5" name="Line 1190"/>
            <p:cNvSpPr>
              <a:spLocks noChangeShapeType="1"/>
            </p:cNvSpPr>
            <p:nvPr/>
          </p:nvSpPr>
          <p:spPr bwMode="auto">
            <a:xfrm flipH="1">
              <a:off x="4232275" y="19526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6" name="Line 1191"/>
            <p:cNvSpPr>
              <a:spLocks noChangeShapeType="1"/>
            </p:cNvSpPr>
            <p:nvPr/>
          </p:nvSpPr>
          <p:spPr bwMode="auto">
            <a:xfrm flipH="1" flipV="1">
              <a:off x="4229100" y="19510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7" name="Line 1192"/>
            <p:cNvSpPr>
              <a:spLocks noChangeShapeType="1"/>
            </p:cNvSpPr>
            <p:nvPr/>
          </p:nvSpPr>
          <p:spPr bwMode="auto">
            <a:xfrm flipH="1" flipV="1">
              <a:off x="4227513" y="19494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8" name="Line 1193"/>
            <p:cNvSpPr>
              <a:spLocks noChangeShapeType="1"/>
            </p:cNvSpPr>
            <p:nvPr/>
          </p:nvSpPr>
          <p:spPr bwMode="auto">
            <a:xfrm flipH="1" flipV="1">
              <a:off x="4222750" y="194786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99" name="Line 1194"/>
            <p:cNvSpPr>
              <a:spLocks noChangeShapeType="1"/>
            </p:cNvSpPr>
            <p:nvPr/>
          </p:nvSpPr>
          <p:spPr bwMode="auto">
            <a:xfrm>
              <a:off x="4222750" y="19478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0" name="Line 1195"/>
            <p:cNvSpPr>
              <a:spLocks noChangeShapeType="1"/>
            </p:cNvSpPr>
            <p:nvPr/>
          </p:nvSpPr>
          <p:spPr bwMode="auto">
            <a:xfrm flipV="1">
              <a:off x="4222750" y="19446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1" name="Line 1196"/>
            <p:cNvSpPr>
              <a:spLocks noChangeShapeType="1"/>
            </p:cNvSpPr>
            <p:nvPr/>
          </p:nvSpPr>
          <p:spPr bwMode="auto">
            <a:xfrm flipH="1">
              <a:off x="4221163" y="194468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2" name="Line 1197"/>
            <p:cNvSpPr>
              <a:spLocks noChangeShapeType="1"/>
            </p:cNvSpPr>
            <p:nvPr/>
          </p:nvSpPr>
          <p:spPr bwMode="auto">
            <a:xfrm flipV="1">
              <a:off x="4221163" y="194310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3" name="Line 1198"/>
            <p:cNvSpPr>
              <a:spLocks noChangeShapeType="1"/>
            </p:cNvSpPr>
            <p:nvPr/>
          </p:nvSpPr>
          <p:spPr bwMode="auto">
            <a:xfrm flipH="1" flipV="1">
              <a:off x="4219575" y="1939925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4" name="Line 1199"/>
            <p:cNvSpPr>
              <a:spLocks noChangeShapeType="1"/>
            </p:cNvSpPr>
            <p:nvPr/>
          </p:nvSpPr>
          <p:spPr bwMode="auto">
            <a:xfrm flipH="1" flipV="1">
              <a:off x="4217988" y="19383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5" name="Line 1200"/>
            <p:cNvSpPr>
              <a:spLocks noChangeShapeType="1"/>
            </p:cNvSpPr>
            <p:nvPr/>
          </p:nvSpPr>
          <p:spPr bwMode="auto">
            <a:xfrm>
              <a:off x="4217988" y="19383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6" name="Line 1201"/>
            <p:cNvSpPr>
              <a:spLocks noChangeShapeType="1"/>
            </p:cNvSpPr>
            <p:nvPr/>
          </p:nvSpPr>
          <p:spPr bwMode="auto">
            <a:xfrm>
              <a:off x="4217988" y="19383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7" name="Line 1202"/>
            <p:cNvSpPr>
              <a:spLocks noChangeShapeType="1"/>
            </p:cNvSpPr>
            <p:nvPr/>
          </p:nvSpPr>
          <p:spPr bwMode="auto">
            <a:xfrm flipH="1" flipV="1">
              <a:off x="4216400" y="193516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8" name="Line 1203"/>
            <p:cNvSpPr>
              <a:spLocks noChangeShapeType="1"/>
            </p:cNvSpPr>
            <p:nvPr/>
          </p:nvSpPr>
          <p:spPr bwMode="auto">
            <a:xfrm flipH="1" flipV="1">
              <a:off x="4214813" y="1930400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09" name="Line 1204"/>
            <p:cNvSpPr>
              <a:spLocks noChangeShapeType="1"/>
            </p:cNvSpPr>
            <p:nvPr/>
          </p:nvSpPr>
          <p:spPr bwMode="auto">
            <a:xfrm flipV="1">
              <a:off x="4214813" y="1924050"/>
              <a:ext cx="0" cy="63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0" name="Line 1205"/>
            <p:cNvSpPr>
              <a:spLocks noChangeShapeType="1"/>
            </p:cNvSpPr>
            <p:nvPr/>
          </p:nvSpPr>
          <p:spPr bwMode="auto">
            <a:xfrm flipV="1">
              <a:off x="4214813" y="19224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1" name="Line 1206"/>
            <p:cNvSpPr>
              <a:spLocks noChangeShapeType="1"/>
            </p:cNvSpPr>
            <p:nvPr/>
          </p:nvSpPr>
          <p:spPr bwMode="auto">
            <a:xfrm flipV="1">
              <a:off x="4216400" y="19192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2" name="Line 1207"/>
            <p:cNvSpPr>
              <a:spLocks noChangeShapeType="1"/>
            </p:cNvSpPr>
            <p:nvPr/>
          </p:nvSpPr>
          <p:spPr bwMode="auto">
            <a:xfrm flipV="1">
              <a:off x="4216400" y="191770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3" name="Line 1208"/>
            <p:cNvSpPr>
              <a:spLocks noChangeShapeType="1"/>
            </p:cNvSpPr>
            <p:nvPr/>
          </p:nvSpPr>
          <p:spPr bwMode="auto">
            <a:xfrm flipV="1">
              <a:off x="4216400" y="19161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4" name="Line 1209"/>
            <p:cNvSpPr>
              <a:spLocks noChangeShapeType="1"/>
            </p:cNvSpPr>
            <p:nvPr/>
          </p:nvSpPr>
          <p:spPr bwMode="auto">
            <a:xfrm>
              <a:off x="4216400" y="19161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5" name="Line 1210"/>
            <p:cNvSpPr>
              <a:spLocks noChangeShapeType="1"/>
            </p:cNvSpPr>
            <p:nvPr/>
          </p:nvSpPr>
          <p:spPr bwMode="auto">
            <a:xfrm flipV="1">
              <a:off x="4216400" y="191293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6" name="Line 1212"/>
            <p:cNvSpPr>
              <a:spLocks noChangeShapeType="1"/>
            </p:cNvSpPr>
            <p:nvPr/>
          </p:nvSpPr>
          <p:spPr bwMode="auto">
            <a:xfrm flipV="1">
              <a:off x="4217988" y="19113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7" name="Line 1213"/>
            <p:cNvSpPr>
              <a:spLocks noChangeShapeType="1"/>
            </p:cNvSpPr>
            <p:nvPr/>
          </p:nvSpPr>
          <p:spPr bwMode="auto">
            <a:xfrm flipV="1">
              <a:off x="4219576" y="19097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8" name="Line 1214"/>
            <p:cNvSpPr>
              <a:spLocks noChangeShapeType="1"/>
            </p:cNvSpPr>
            <p:nvPr/>
          </p:nvSpPr>
          <p:spPr bwMode="auto">
            <a:xfrm flipV="1">
              <a:off x="4221163" y="1905000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19" name="Line 1215"/>
            <p:cNvSpPr>
              <a:spLocks noChangeShapeType="1"/>
            </p:cNvSpPr>
            <p:nvPr/>
          </p:nvSpPr>
          <p:spPr bwMode="auto">
            <a:xfrm flipV="1">
              <a:off x="4221163" y="19034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0" name="Line 1216"/>
            <p:cNvSpPr>
              <a:spLocks noChangeShapeType="1"/>
            </p:cNvSpPr>
            <p:nvPr/>
          </p:nvSpPr>
          <p:spPr bwMode="auto">
            <a:xfrm>
              <a:off x="4222751" y="1903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1" name="Line 1217"/>
            <p:cNvSpPr>
              <a:spLocks noChangeShapeType="1"/>
            </p:cNvSpPr>
            <p:nvPr/>
          </p:nvSpPr>
          <p:spPr bwMode="auto">
            <a:xfrm>
              <a:off x="4222751" y="1903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2" name="Line 1218"/>
            <p:cNvSpPr>
              <a:spLocks noChangeShapeType="1"/>
            </p:cNvSpPr>
            <p:nvPr/>
          </p:nvSpPr>
          <p:spPr bwMode="auto">
            <a:xfrm flipV="1">
              <a:off x="4222751" y="190182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3" name="Line 1219"/>
            <p:cNvSpPr>
              <a:spLocks noChangeShapeType="1"/>
            </p:cNvSpPr>
            <p:nvPr/>
          </p:nvSpPr>
          <p:spPr bwMode="auto">
            <a:xfrm flipV="1">
              <a:off x="4227513" y="19002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4" name="Line 1220"/>
            <p:cNvSpPr>
              <a:spLocks noChangeShapeType="1"/>
            </p:cNvSpPr>
            <p:nvPr/>
          </p:nvSpPr>
          <p:spPr bwMode="auto">
            <a:xfrm>
              <a:off x="4229101" y="190023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5" name="Line 1221"/>
            <p:cNvSpPr>
              <a:spLocks noChangeShapeType="1"/>
            </p:cNvSpPr>
            <p:nvPr/>
          </p:nvSpPr>
          <p:spPr bwMode="auto">
            <a:xfrm>
              <a:off x="4230688" y="19002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6" name="Line 1222"/>
            <p:cNvSpPr>
              <a:spLocks noChangeShapeType="1"/>
            </p:cNvSpPr>
            <p:nvPr/>
          </p:nvSpPr>
          <p:spPr bwMode="auto">
            <a:xfrm flipV="1">
              <a:off x="4230688" y="18986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7" name="Line 1223"/>
            <p:cNvSpPr>
              <a:spLocks noChangeShapeType="1"/>
            </p:cNvSpPr>
            <p:nvPr/>
          </p:nvSpPr>
          <p:spPr bwMode="auto">
            <a:xfrm>
              <a:off x="4232276" y="1898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8" name="Line 1224"/>
            <p:cNvSpPr>
              <a:spLocks noChangeShapeType="1"/>
            </p:cNvSpPr>
            <p:nvPr/>
          </p:nvSpPr>
          <p:spPr bwMode="auto">
            <a:xfrm flipV="1">
              <a:off x="4235451" y="189706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9" name="Line 1225"/>
            <p:cNvSpPr>
              <a:spLocks noChangeShapeType="1"/>
            </p:cNvSpPr>
            <p:nvPr/>
          </p:nvSpPr>
          <p:spPr bwMode="auto">
            <a:xfrm>
              <a:off x="4238626" y="189706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0" name="Line 1226"/>
            <p:cNvSpPr>
              <a:spLocks noChangeShapeType="1"/>
            </p:cNvSpPr>
            <p:nvPr/>
          </p:nvSpPr>
          <p:spPr bwMode="auto">
            <a:xfrm>
              <a:off x="4243388" y="18970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1" name="Line 1227"/>
            <p:cNvSpPr>
              <a:spLocks noChangeShapeType="1"/>
            </p:cNvSpPr>
            <p:nvPr/>
          </p:nvSpPr>
          <p:spPr bwMode="auto">
            <a:xfrm flipV="1">
              <a:off x="4244976" y="18938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2" name="Line 1228"/>
            <p:cNvSpPr>
              <a:spLocks noChangeShapeType="1"/>
            </p:cNvSpPr>
            <p:nvPr/>
          </p:nvSpPr>
          <p:spPr bwMode="auto">
            <a:xfrm>
              <a:off x="4244976" y="189388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3" name="Line 1229"/>
            <p:cNvSpPr>
              <a:spLocks noChangeShapeType="1"/>
            </p:cNvSpPr>
            <p:nvPr/>
          </p:nvSpPr>
          <p:spPr bwMode="auto">
            <a:xfrm>
              <a:off x="4246563" y="189388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4" name="Line 1230"/>
            <p:cNvSpPr>
              <a:spLocks noChangeShapeType="1"/>
            </p:cNvSpPr>
            <p:nvPr/>
          </p:nvSpPr>
          <p:spPr bwMode="auto">
            <a:xfrm>
              <a:off x="4248151" y="189706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5" name="Line 1231"/>
            <p:cNvSpPr>
              <a:spLocks noChangeShapeType="1"/>
            </p:cNvSpPr>
            <p:nvPr/>
          </p:nvSpPr>
          <p:spPr bwMode="auto">
            <a:xfrm>
              <a:off x="4251326" y="189706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6" name="Line 1232"/>
            <p:cNvSpPr>
              <a:spLocks noChangeShapeType="1"/>
            </p:cNvSpPr>
            <p:nvPr/>
          </p:nvSpPr>
          <p:spPr bwMode="auto">
            <a:xfrm>
              <a:off x="4256088" y="18986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7" name="Line 1233"/>
            <p:cNvSpPr>
              <a:spLocks noChangeShapeType="1"/>
            </p:cNvSpPr>
            <p:nvPr/>
          </p:nvSpPr>
          <p:spPr bwMode="auto">
            <a:xfrm>
              <a:off x="4256088" y="189865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8" name="Line 1234"/>
            <p:cNvSpPr>
              <a:spLocks noChangeShapeType="1"/>
            </p:cNvSpPr>
            <p:nvPr/>
          </p:nvSpPr>
          <p:spPr bwMode="auto">
            <a:xfrm>
              <a:off x="4257676" y="189865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39" name="Line 1235"/>
            <p:cNvSpPr>
              <a:spLocks noChangeShapeType="1"/>
            </p:cNvSpPr>
            <p:nvPr/>
          </p:nvSpPr>
          <p:spPr bwMode="auto">
            <a:xfrm>
              <a:off x="4259263" y="18986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0" name="Line 1236"/>
            <p:cNvSpPr>
              <a:spLocks noChangeShapeType="1"/>
            </p:cNvSpPr>
            <p:nvPr/>
          </p:nvSpPr>
          <p:spPr bwMode="auto">
            <a:xfrm>
              <a:off x="4260851" y="19002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1" name="Line 1237"/>
            <p:cNvSpPr>
              <a:spLocks noChangeShapeType="1"/>
            </p:cNvSpPr>
            <p:nvPr/>
          </p:nvSpPr>
          <p:spPr bwMode="auto">
            <a:xfrm>
              <a:off x="4264026" y="190182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2" name="Line 1238"/>
            <p:cNvSpPr>
              <a:spLocks noChangeShapeType="1"/>
            </p:cNvSpPr>
            <p:nvPr/>
          </p:nvSpPr>
          <p:spPr bwMode="auto">
            <a:xfrm>
              <a:off x="4268788" y="1903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3" name="Line 1239"/>
            <p:cNvSpPr>
              <a:spLocks noChangeShapeType="1"/>
            </p:cNvSpPr>
            <p:nvPr/>
          </p:nvSpPr>
          <p:spPr bwMode="auto">
            <a:xfrm>
              <a:off x="4268788" y="1903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4" name="Line 1240"/>
            <p:cNvSpPr>
              <a:spLocks noChangeShapeType="1"/>
            </p:cNvSpPr>
            <p:nvPr/>
          </p:nvSpPr>
          <p:spPr bwMode="auto">
            <a:xfrm>
              <a:off x="4268788" y="19034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5" name="Line 1241"/>
            <p:cNvSpPr>
              <a:spLocks noChangeShapeType="1"/>
            </p:cNvSpPr>
            <p:nvPr/>
          </p:nvSpPr>
          <p:spPr bwMode="auto">
            <a:xfrm>
              <a:off x="4268788" y="1905000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6" name="Line 1242"/>
            <p:cNvSpPr>
              <a:spLocks noChangeShapeType="1"/>
            </p:cNvSpPr>
            <p:nvPr/>
          </p:nvSpPr>
          <p:spPr bwMode="auto">
            <a:xfrm>
              <a:off x="4270376" y="19097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7" name="Line 1243"/>
            <p:cNvSpPr>
              <a:spLocks noChangeShapeType="1"/>
            </p:cNvSpPr>
            <p:nvPr/>
          </p:nvSpPr>
          <p:spPr bwMode="auto">
            <a:xfrm>
              <a:off x="4271963" y="19113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8" name="Line 1244"/>
            <p:cNvSpPr>
              <a:spLocks noChangeShapeType="1"/>
            </p:cNvSpPr>
            <p:nvPr/>
          </p:nvSpPr>
          <p:spPr bwMode="auto">
            <a:xfrm>
              <a:off x="4273551" y="19129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49" name="Line 1245"/>
            <p:cNvSpPr>
              <a:spLocks noChangeShapeType="1"/>
            </p:cNvSpPr>
            <p:nvPr/>
          </p:nvSpPr>
          <p:spPr bwMode="auto">
            <a:xfrm>
              <a:off x="4273551" y="19129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0" name="Line 1246"/>
            <p:cNvSpPr>
              <a:spLocks noChangeShapeType="1"/>
            </p:cNvSpPr>
            <p:nvPr/>
          </p:nvSpPr>
          <p:spPr bwMode="auto">
            <a:xfrm>
              <a:off x="4273551" y="1914525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1" name="Line 1247"/>
            <p:cNvSpPr>
              <a:spLocks noChangeShapeType="1"/>
            </p:cNvSpPr>
            <p:nvPr/>
          </p:nvSpPr>
          <p:spPr bwMode="auto">
            <a:xfrm>
              <a:off x="4275138" y="191928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2" name="Line 1248"/>
            <p:cNvSpPr>
              <a:spLocks noChangeShapeType="1"/>
            </p:cNvSpPr>
            <p:nvPr/>
          </p:nvSpPr>
          <p:spPr bwMode="auto">
            <a:xfrm>
              <a:off x="4276726" y="1922463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3" name="Freeform 1249"/>
            <p:cNvSpPr>
              <a:spLocks/>
            </p:cNvSpPr>
            <p:nvPr/>
          </p:nvSpPr>
          <p:spPr bwMode="auto">
            <a:xfrm>
              <a:off x="4454526" y="1643063"/>
              <a:ext cx="63500" cy="61913"/>
            </a:xfrm>
            <a:custGeom>
              <a:avLst/>
              <a:gdLst>
                <a:gd name="T0" fmla="*/ 2147483647 w 40"/>
                <a:gd name="T1" fmla="*/ 2147483647 h 39"/>
                <a:gd name="T2" fmla="*/ 2147483647 w 40"/>
                <a:gd name="T3" fmla="*/ 2147483647 h 39"/>
                <a:gd name="T4" fmla="*/ 2147483647 w 40"/>
                <a:gd name="T5" fmla="*/ 2147483647 h 39"/>
                <a:gd name="T6" fmla="*/ 2147483647 w 40"/>
                <a:gd name="T7" fmla="*/ 2147483647 h 39"/>
                <a:gd name="T8" fmla="*/ 2147483647 w 40"/>
                <a:gd name="T9" fmla="*/ 2147483647 h 39"/>
                <a:gd name="T10" fmla="*/ 2147483647 w 40"/>
                <a:gd name="T11" fmla="*/ 2147483647 h 39"/>
                <a:gd name="T12" fmla="*/ 2147483647 w 40"/>
                <a:gd name="T13" fmla="*/ 2147483647 h 39"/>
                <a:gd name="T14" fmla="*/ 2147483647 w 40"/>
                <a:gd name="T15" fmla="*/ 2147483647 h 39"/>
                <a:gd name="T16" fmla="*/ 2147483647 w 40"/>
                <a:gd name="T17" fmla="*/ 2147483647 h 39"/>
                <a:gd name="T18" fmla="*/ 2147483647 w 40"/>
                <a:gd name="T19" fmla="*/ 2147483647 h 39"/>
                <a:gd name="T20" fmla="*/ 2147483647 w 40"/>
                <a:gd name="T21" fmla="*/ 2147483647 h 39"/>
                <a:gd name="T22" fmla="*/ 2147483647 w 40"/>
                <a:gd name="T23" fmla="*/ 2147483647 h 39"/>
                <a:gd name="T24" fmla="*/ 2147483647 w 40"/>
                <a:gd name="T25" fmla="*/ 2147483647 h 39"/>
                <a:gd name="T26" fmla="*/ 2147483647 w 40"/>
                <a:gd name="T27" fmla="*/ 2147483647 h 39"/>
                <a:gd name="T28" fmla="*/ 2147483647 w 40"/>
                <a:gd name="T29" fmla="*/ 2147483647 h 39"/>
                <a:gd name="T30" fmla="*/ 2147483647 w 40"/>
                <a:gd name="T31" fmla="*/ 2147483647 h 39"/>
                <a:gd name="T32" fmla="*/ 2147483647 w 40"/>
                <a:gd name="T33" fmla="*/ 2147483647 h 39"/>
                <a:gd name="T34" fmla="*/ 2147483647 w 40"/>
                <a:gd name="T35" fmla="*/ 2147483647 h 39"/>
                <a:gd name="T36" fmla="*/ 2147483647 w 40"/>
                <a:gd name="T37" fmla="*/ 2147483647 h 39"/>
                <a:gd name="T38" fmla="*/ 2147483647 w 40"/>
                <a:gd name="T39" fmla="*/ 2147483647 h 39"/>
                <a:gd name="T40" fmla="*/ 2147483647 w 40"/>
                <a:gd name="T41" fmla="*/ 2147483647 h 39"/>
                <a:gd name="T42" fmla="*/ 2147483647 w 40"/>
                <a:gd name="T43" fmla="*/ 2147483647 h 39"/>
                <a:gd name="T44" fmla="*/ 2147483647 w 40"/>
                <a:gd name="T45" fmla="*/ 2147483647 h 39"/>
                <a:gd name="T46" fmla="*/ 2147483647 w 40"/>
                <a:gd name="T47" fmla="*/ 2147483647 h 39"/>
                <a:gd name="T48" fmla="*/ 2147483647 w 40"/>
                <a:gd name="T49" fmla="*/ 2147483647 h 39"/>
                <a:gd name="T50" fmla="*/ 2147483647 w 40"/>
                <a:gd name="T51" fmla="*/ 2147483647 h 39"/>
                <a:gd name="T52" fmla="*/ 2147483647 w 40"/>
                <a:gd name="T53" fmla="*/ 2147483647 h 39"/>
                <a:gd name="T54" fmla="*/ 2147483647 w 40"/>
                <a:gd name="T55" fmla="*/ 2147483647 h 39"/>
                <a:gd name="T56" fmla="*/ 2147483647 w 40"/>
                <a:gd name="T57" fmla="*/ 2147483647 h 39"/>
                <a:gd name="T58" fmla="*/ 0 w 40"/>
                <a:gd name="T59" fmla="*/ 2147483647 h 39"/>
                <a:gd name="T60" fmla="*/ 0 w 40"/>
                <a:gd name="T61" fmla="*/ 2147483647 h 39"/>
                <a:gd name="T62" fmla="*/ 2147483647 w 40"/>
                <a:gd name="T63" fmla="*/ 2147483647 h 39"/>
                <a:gd name="T64" fmla="*/ 2147483647 w 40"/>
                <a:gd name="T65" fmla="*/ 2147483647 h 39"/>
                <a:gd name="T66" fmla="*/ 2147483647 w 40"/>
                <a:gd name="T67" fmla="*/ 2147483647 h 39"/>
                <a:gd name="T68" fmla="*/ 2147483647 w 40"/>
                <a:gd name="T69" fmla="*/ 2147483647 h 39"/>
                <a:gd name="T70" fmla="*/ 2147483647 w 40"/>
                <a:gd name="T71" fmla="*/ 2147483647 h 39"/>
                <a:gd name="T72" fmla="*/ 2147483647 w 40"/>
                <a:gd name="T73" fmla="*/ 2147483647 h 39"/>
                <a:gd name="T74" fmla="*/ 2147483647 w 40"/>
                <a:gd name="T75" fmla="*/ 2147483647 h 39"/>
                <a:gd name="T76" fmla="*/ 2147483647 w 40"/>
                <a:gd name="T77" fmla="*/ 2147483647 h 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0" h="39">
                  <a:moveTo>
                    <a:pt x="17" y="0"/>
                  </a:moveTo>
                  <a:lnTo>
                    <a:pt x="20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7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0" y="24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7" y="31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6" y="37"/>
                  </a:lnTo>
                  <a:lnTo>
                    <a:pt x="24" y="37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0" y="39"/>
                  </a:lnTo>
                  <a:lnTo>
                    <a:pt x="19" y="39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9" y="36"/>
                  </a:lnTo>
                  <a:lnTo>
                    <a:pt x="8" y="35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4" name="Line 1250"/>
            <p:cNvSpPr>
              <a:spLocks noChangeShapeType="1"/>
            </p:cNvSpPr>
            <p:nvPr/>
          </p:nvSpPr>
          <p:spPr bwMode="auto">
            <a:xfrm>
              <a:off x="4518026" y="167322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5" name="Line 1251"/>
            <p:cNvSpPr>
              <a:spLocks noChangeShapeType="1"/>
            </p:cNvSpPr>
            <p:nvPr/>
          </p:nvSpPr>
          <p:spPr bwMode="auto">
            <a:xfrm>
              <a:off x="4518026" y="16732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6" name="Line 1252"/>
            <p:cNvSpPr>
              <a:spLocks noChangeShapeType="1"/>
            </p:cNvSpPr>
            <p:nvPr/>
          </p:nvSpPr>
          <p:spPr bwMode="auto">
            <a:xfrm>
              <a:off x="4518026" y="1674813"/>
              <a:ext cx="0" cy="63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7" name="Line 1253"/>
            <p:cNvSpPr>
              <a:spLocks noChangeShapeType="1"/>
            </p:cNvSpPr>
            <p:nvPr/>
          </p:nvSpPr>
          <p:spPr bwMode="auto">
            <a:xfrm flipH="1">
              <a:off x="4516438" y="16811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8" name="Line 1254"/>
            <p:cNvSpPr>
              <a:spLocks noChangeShapeType="1"/>
            </p:cNvSpPr>
            <p:nvPr/>
          </p:nvSpPr>
          <p:spPr bwMode="auto">
            <a:xfrm>
              <a:off x="4516438" y="16827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59" name="Line 1255"/>
            <p:cNvSpPr>
              <a:spLocks noChangeShapeType="1"/>
            </p:cNvSpPr>
            <p:nvPr/>
          </p:nvSpPr>
          <p:spPr bwMode="auto">
            <a:xfrm>
              <a:off x="4516438" y="16827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0" name="Line 1256"/>
            <p:cNvSpPr>
              <a:spLocks noChangeShapeType="1"/>
            </p:cNvSpPr>
            <p:nvPr/>
          </p:nvSpPr>
          <p:spPr bwMode="auto">
            <a:xfrm>
              <a:off x="4516438" y="16843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1" name="Line 1257"/>
            <p:cNvSpPr>
              <a:spLocks noChangeShapeType="1"/>
            </p:cNvSpPr>
            <p:nvPr/>
          </p:nvSpPr>
          <p:spPr bwMode="auto">
            <a:xfrm flipH="1">
              <a:off x="4514851" y="16859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2" name="Line 1258"/>
            <p:cNvSpPr>
              <a:spLocks noChangeShapeType="1"/>
            </p:cNvSpPr>
            <p:nvPr/>
          </p:nvSpPr>
          <p:spPr bwMode="auto">
            <a:xfrm flipH="1">
              <a:off x="4513263" y="1687513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3" name="Line 1259"/>
            <p:cNvSpPr>
              <a:spLocks noChangeShapeType="1"/>
            </p:cNvSpPr>
            <p:nvPr/>
          </p:nvSpPr>
          <p:spPr bwMode="auto">
            <a:xfrm flipH="1">
              <a:off x="4508501" y="169227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4" name="Line 1260"/>
            <p:cNvSpPr>
              <a:spLocks noChangeShapeType="1"/>
            </p:cNvSpPr>
            <p:nvPr/>
          </p:nvSpPr>
          <p:spPr bwMode="auto">
            <a:xfrm>
              <a:off x="4508501" y="169386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5" name="Line 1261"/>
            <p:cNvSpPr>
              <a:spLocks noChangeShapeType="1"/>
            </p:cNvSpPr>
            <p:nvPr/>
          </p:nvSpPr>
          <p:spPr bwMode="auto">
            <a:xfrm>
              <a:off x="4508501" y="16954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6" name="Line 1262"/>
            <p:cNvSpPr>
              <a:spLocks noChangeShapeType="1"/>
            </p:cNvSpPr>
            <p:nvPr/>
          </p:nvSpPr>
          <p:spPr bwMode="auto">
            <a:xfrm flipH="1">
              <a:off x="4506913" y="16954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7" name="Line 1263"/>
            <p:cNvSpPr>
              <a:spLocks noChangeShapeType="1"/>
            </p:cNvSpPr>
            <p:nvPr/>
          </p:nvSpPr>
          <p:spPr bwMode="auto">
            <a:xfrm flipH="1">
              <a:off x="4505326" y="16970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8" name="Line 1264"/>
            <p:cNvSpPr>
              <a:spLocks noChangeShapeType="1"/>
            </p:cNvSpPr>
            <p:nvPr/>
          </p:nvSpPr>
          <p:spPr bwMode="auto">
            <a:xfrm flipH="1">
              <a:off x="4503738" y="16986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69" name="Line 1265"/>
            <p:cNvSpPr>
              <a:spLocks noChangeShapeType="1"/>
            </p:cNvSpPr>
            <p:nvPr/>
          </p:nvSpPr>
          <p:spPr bwMode="auto">
            <a:xfrm flipH="1">
              <a:off x="4502151" y="17002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0" name="Line 1266"/>
            <p:cNvSpPr>
              <a:spLocks noChangeShapeType="1"/>
            </p:cNvSpPr>
            <p:nvPr/>
          </p:nvSpPr>
          <p:spPr bwMode="auto">
            <a:xfrm flipH="1">
              <a:off x="4498976" y="170021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1" name="Line 1267"/>
            <p:cNvSpPr>
              <a:spLocks noChangeShapeType="1"/>
            </p:cNvSpPr>
            <p:nvPr/>
          </p:nvSpPr>
          <p:spPr bwMode="auto">
            <a:xfrm flipH="1">
              <a:off x="4495801" y="170021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2" name="Line 1268"/>
            <p:cNvSpPr>
              <a:spLocks noChangeShapeType="1"/>
            </p:cNvSpPr>
            <p:nvPr/>
          </p:nvSpPr>
          <p:spPr bwMode="auto">
            <a:xfrm flipH="1">
              <a:off x="4492626" y="170180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3" name="Line 1269"/>
            <p:cNvSpPr>
              <a:spLocks noChangeShapeType="1"/>
            </p:cNvSpPr>
            <p:nvPr/>
          </p:nvSpPr>
          <p:spPr bwMode="auto">
            <a:xfrm flipH="1">
              <a:off x="4491038" y="17018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4" name="Line 1270"/>
            <p:cNvSpPr>
              <a:spLocks noChangeShapeType="1"/>
            </p:cNvSpPr>
            <p:nvPr/>
          </p:nvSpPr>
          <p:spPr bwMode="auto">
            <a:xfrm flipH="1">
              <a:off x="4489451" y="17018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5" name="Line 1271"/>
            <p:cNvSpPr>
              <a:spLocks noChangeShapeType="1"/>
            </p:cNvSpPr>
            <p:nvPr/>
          </p:nvSpPr>
          <p:spPr bwMode="auto">
            <a:xfrm flipH="1">
              <a:off x="4486276" y="170497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6" name="Line 1272"/>
            <p:cNvSpPr>
              <a:spLocks noChangeShapeType="1"/>
            </p:cNvSpPr>
            <p:nvPr/>
          </p:nvSpPr>
          <p:spPr bwMode="auto">
            <a:xfrm flipH="1" flipV="1">
              <a:off x="4484688" y="17018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7" name="Line 1273"/>
            <p:cNvSpPr>
              <a:spLocks noChangeShapeType="1"/>
            </p:cNvSpPr>
            <p:nvPr/>
          </p:nvSpPr>
          <p:spPr bwMode="auto">
            <a:xfrm flipH="1">
              <a:off x="4478338" y="1701800"/>
              <a:ext cx="635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8" name="Line 1274"/>
            <p:cNvSpPr>
              <a:spLocks noChangeShapeType="1"/>
            </p:cNvSpPr>
            <p:nvPr/>
          </p:nvSpPr>
          <p:spPr bwMode="auto">
            <a:xfrm flipH="1">
              <a:off x="4476751" y="17018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79" name="Line 1275"/>
            <p:cNvSpPr>
              <a:spLocks noChangeShapeType="1"/>
            </p:cNvSpPr>
            <p:nvPr/>
          </p:nvSpPr>
          <p:spPr bwMode="auto">
            <a:xfrm flipH="1">
              <a:off x="4475163" y="17018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0" name="Line 1276"/>
            <p:cNvSpPr>
              <a:spLocks noChangeShapeType="1"/>
            </p:cNvSpPr>
            <p:nvPr/>
          </p:nvSpPr>
          <p:spPr bwMode="auto">
            <a:xfrm flipH="1" flipV="1">
              <a:off x="4473576" y="17002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1" name="Line 1277"/>
            <p:cNvSpPr>
              <a:spLocks noChangeShapeType="1"/>
            </p:cNvSpPr>
            <p:nvPr/>
          </p:nvSpPr>
          <p:spPr bwMode="auto">
            <a:xfrm flipH="1">
              <a:off x="4468813" y="170021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2" name="Line 1278"/>
            <p:cNvSpPr>
              <a:spLocks noChangeShapeType="1"/>
            </p:cNvSpPr>
            <p:nvPr/>
          </p:nvSpPr>
          <p:spPr bwMode="auto">
            <a:xfrm flipH="1" flipV="1">
              <a:off x="4467226" y="16986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3" name="Line 1279"/>
            <p:cNvSpPr>
              <a:spLocks noChangeShapeType="1"/>
            </p:cNvSpPr>
            <p:nvPr/>
          </p:nvSpPr>
          <p:spPr bwMode="auto">
            <a:xfrm flipH="1" flipV="1">
              <a:off x="4465638" y="16970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4" name="Line 1280"/>
            <p:cNvSpPr>
              <a:spLocks noChangeShapeType="1"/>
            </p:cNvSpPr>
            <p:nvPr/>
          </p:nvSpPr>
          <p:spPr bwMode="auto">
            <a:xfrm flipH="1" flipV="1">
              <a:off x="4464051" y="16954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5" name="Line 1281"/>
            <p:cNvSpPr>
              <a:spLocks noChangeShapeType="1"/>
            </p:cNvSpPr>
            <p:nvPr/>
          </p:nvSpPr>
          <p:spPr bwMode="auto">
            <a:xfrm>
              <a:off x="4464051" y="16954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6" name="Line 1282"/>
            <p:cNvSpPr>
              <a:spLocks noChangeShapeType="1"/>
            </p:cNvSpPr>
            <p:nvPr/>
          </p:nvSpPr>
          <p:spPr bwMode="auto">
            <a:xfrm flipH="1" flipV="1">
              <a:off x="4462463" y="16938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7" name="Line 1283"/>
            <p:cNvSpPr>
              <a:spLocks noChangeShapeType="1"/>
            </p:cNvSpPr>
            <p:nvPr/>
          </p:nvSpPr>
          <p:spPr bwMode="auto">
            <a:xfrm flipH="1" flipV="1">
              <a:off x="4460876" y="16922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8" name="Line 1284"/>
            <p:cNvSpPr>
              <a:spLocks noChangeShapeType="1"/>
            </p:cNvSpPr>
            <p:nvPr/>
          </p:nvSpPr>
          <p:spPr bwMode="auto">
            <a:xfrm flipH="1" flipV="1">
              <a:off x="4459288" y="1687513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9" name="Line 1285"/>
            <p:cNvSpPr>
              <a:spLocks noChangeShapeType="1"/>
            </p:cNvSpPr>
            <p:nvPr/>
          </p:nvSpPr>
          <p:spPr bwMode="auto">
            <a:xfrm>
              <a:off x="4459288" y="16875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0" name="Line 1286"/>
            <p:cNvSpPr>
              <a:spLocks noChangeShapeType="1"/>
            </p:cNvSpPr>
            <p:nvPr/>
          </p:nvSpPr>
          <p:spPr bwMode="auto">
            <a:xfrm flipH="1">
              <a:off x="4456113" y="168751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1" name="Line 1287"/>
            <p:cNvSpPr>
              <a:spLocks noChangeShapeType="1"/>
            </p:cNvSpPr>
            <p:nvPr/>
          </p:nvSpPr>
          <p:spPr bwMode="auto">
            <a:xfrm flipV="1">
              <a:off x="4456113" y="16859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2" name="Line 1288"/>
            <p:cNvSpPr>
              <a:spLocks noChangeShapeType="1"/>
            </p:cNvSpPr>
            <p:nvPr/>
          </p:nvSpPr>
          <p:spPr bwMode="auto">
            <a:xfrm flipV="1">
              <a:off x="4456113" y="168275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3" name="Line 1289"/>
            <p:cNvSpPr>
              <a:spLocks noChangeShapeType="1"/>
            </p:cNvSpPr>
            <p:nvPr/>
          </p:nvSpPr>
          <p:spPr bwMode="auto">
            <a:xfrm flipH="1" flipV="1">
              <a:off x="4454526" y="1679575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4" name="Line 1290"/>
            <p:cNvSpPr>
              <a:spLocks noChangeShapeType="1"/>
            </p:cNvSpPr>
            <p:nvPr/>
          </p:nvSpPr>
          <p:spPr bwMode="auto">
            <a:xfrm flipV="1">
              <a:off x="4454526" y="1673225"/>
              <a:ext cx="0" cy="63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5" name="Line 1291"/>
            <p:cNvSpPr>
              <a:spLocks noChangeShapeType="1"/>
            </p:cNvSpPr>
            <p:nvPr/>
          </p:nvSpPr>
          <p:spPr bwMode="auto">
            <a:xfrm>
              <a:off x="4454526" y="16732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6" name="Line 1292"/>
            <p:cNvSpPr>
              <a:spLocks noChangeShapeType="1"/>
            </p:cNvSpPr>
            <p:nvPr/>
          </p:nvSpPr>
          <p:spPr bwMode="auto">
            <a:xfrm flipV="1">
              <a:off x="4456113" y="1663700"/>
              <a:ext cx="0" cy="952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7" name="Line 1293"/>
            <p:cNvSpPr>
              <a:spLocks noChangeShapeType="1"/>
            </p:cNvSpPr>
            <p:nvPr/>
          </p:nvSpPr>
          <p:spPr bwMode="auto">
            <a:xfrm flipV="1">
              <a:off x="4456113" y="16621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8" name="Line 1294"/>
            <p:cNvSpPr>
              <a:spLocks noChangeShapeType="1"/>
            </p:cNvSpPr>
            <p:nvPr/>
          </p:nvSpPr>
          <p:spPr bwMode="auto">
            <a:xfrm flipV="1">
              <a:off x="4456113" y="16605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9" name="Line 1295"/>
            <p:cNvSpPr>
              <a:spLocks noChangeShapeType="1"/>
            </p:cNvSpPr>
            <p:nvPr/>
          </p:nvSpPr>
          <p:spPr bwMode="auto">
            <a:xfrm flipV="1">
              <a:off x="4456113" y="1657350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0" name="Line 1296"/>
            <p:cNvSpPr>
              <a:spLocks noChangeShapeType="1"/>
            </p:cNvSpPr>
            <p:nvPr/>
          </p:nvSpPr>
          <p:spPr bwMode="auto">
            <a:xfrm flipV="1">
              <a:off x="4459288" y="16557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1" name="Line 1297"/>
            <p:cNvSpPr>
              <a:spLocks noChangeShapeType="1"/>
            </p:cNvSpPr>
            <p:nvPr/>
          </p:nvSpPr>
          <p:spPr bwMode="auto">
            <a:xfrm flipV="1">
              <a:off x="4460876" y="16541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2" name="Line 1298"/>
            <p:cNvSpPr>
              <a:spLocks noChangeShapeType="1"/>
            </p:cNvSpPr>
            <p:nvPr/>
          </p:nvSpPr>
          <p:spPr bwMode="auto">
            <a:xfrm flipV="1">
              <a:off x="4462463" y="16510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3" name="Line 1299"/>
            <p:cNvSpPr>
              <a:spLocks noChangeShapeType="1"/>
            </p:cNvSpPr>
            <p:nvPr/>
          </p:nvSpPr>
          <p:spPr bwMode="auto">
            <a:xfrm>
              <a:off x="4464051" y="16510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4" name="Line 1300"/>
            <p:cNvSpPr>
              <a:spLocks noChangeShapeType="1"/>
            </p:cNvSpPr>
            <p:nvPr/>
          </p:nvSpPr>
          <p:spPr bwMode="auto">
            <a:xfrm flipV="1">
              <a:off x="4465638" y="16494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5" name="Line 1301"/>
            <p:cNvSpPr>
              <a:spLocks noChangeShapeType="1"/>
            </p:cNvSpPr>
            <p:nvPr/>
          </p:nvSpPr>
          <p:spPr bwMode="auto">
            <a:xfrm flipV="1">
              <a:off x="4467226" y="16478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6" name="Line 1302"/>
            <p:cNvSpPr>
              <a:spLocks noChangeShapeType="1"/>
            </p:cNvSpPr>
            <p:nvPr/>
          </p:nvSpPr>
          <p:spPr bwMode="auto">
            <a:xfrm flipV="1">
              <a:off x="4468813" y="16462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7" name="Line 1303"/>
            <p:cNvSpPr>
              <a:spLocks noChangeShapeType="1"/>
            </p:cNvSpPr>
            <p:nvPr/>
          </p:nvSpPr>
          <p:spPr bwMode="auto">
            <a:xfrm>
              <a:off x="4471988" y="16462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8" name="Line 1304"/>
            <p:cNvSpPr>
              <a:spLocks noChangeShapeType="1"/>
            </p:cNvSpPr>
            <p:nvPr/>
          </p:nvSpPr>
          <p:spPr bwMode="auto">
            <a:xfrm flipV="1">
              <a:off x="4471988" y="16446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9" name="Line 1305"/>
            <p:cNvSpPr>
              <a:spLocks noChangeShapeType="1"/>
            </p:cNvSpPr>
            <p:nvPr/>
          </p:nvSpPr>
          <p:spPr bwMode="auto">
            <a:xfrm>
              <a:off x="4473576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0" name="Line 1306"/>
            <p:cNvSpPr>
              <a:spLocks noChangeShapeType="1"/>
            </p:cNvSpPr>
            <p:nvPr/>
          </p:nvSpPr>
          <p:spPr bwMode="auto">
            <a:xfrm>
              <a:off x="4476751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1" name="Line 1307"/>
            <p:cNvSpPr>
              <a:spLocks noChangeShapeType="1"/>
            </p:cNvSpPr>
            <p:nvPr/>
          </p:nvSpPr>
          <p:spPr bwMode="auto">
            <a:xfrm flipV="1">
              <a:off x="4479926" y="16430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2" name="Line 1308"/>
            <p:cNvSpPr>
              <a:spLocks noChangeShapeType="1"/>
            </p:cNvSpPr>
            <p:nvPr/>
          </p:nvSpPr>
          <p:spPr bwMode="auto">
            <a:xfrm>
              <a:off x="4481513" y="164306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3" name="Line 1309"/>
            <p:cNvSpPr>
              <a:spLocks noChangeShapeType="1"/>
            </p:cNvSpPr>
            <p:nvPr/>
          </p:nvSpPr>
          <p:spPr bwMode="auto">
            <a:xfrm>
              <a:off x="4486276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4" name="Line 1310"/>
            <p:cNvSpPr>
              <a:spLocks noChangeShapeType="1"/>
            </p:cNvSpPr>
            <p:nvPr/>
          </p:nvSpPr>
          <p:spPr bwMode="auto">
            <a:xfrm>
              <a:off x="4489451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5" name="Line 1311"/>
            <p:cNvSpPr>
              <a:spLocks noChangeShapeType="1"/>
            </p:cNvSpPr>
            <p:nvPr/>
          </p:nvSpPr>
          <p:spPr bwMode="auto">
            <a:xfrm>
              <a:off x="4492626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6" name="Line 1312"/>
            <p:cNvSpPr>
              <a:spLocks noChangeShapeType="1"/>
            </p:cNvSpPr>
            <p:nvPr/>
          </p:nvSpPr>
          <p:spPr bwMode="auto">
            <a:xfrm>
              <a:off x="4495801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7" name="Line 1313"/>
            <p:cNvSpPr>
              <a:spLocks noChangeShapeType="1"/>
            </p:cNvSpPr>
            <p:nvPr/>
          </p:nvSpPr>
          <p:spPr bwMode="auto">
            <a:xfrm>
              <a:off x="4498976" y="16446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8" name="Line 1314"/>
            <p:cNvSpPr>
              <a:spLocks noChangeShapeType="1"/>
            </p:cNvSpPr>
            <p:nvPr/>
          </p:nvSpPr>
          <p:spPr bwMode="auto">
            <a:xfrm>
              <a:off x="4500563" y="16462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19" name="Line 1315"/>
            <p:cNvSpPr>
              <a:spLocks noChangeShapeType="1"/>
            </p:cNvSpPr>
            <p:nvPr/>
          </p:nvSpPr>
          <p:spPr bwMode="auto">
            <a:xfrm>
              <a:off x="4502151" y="16478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0" name="Line 1316"/>
            <p:cNvSpPr>
              <a:spLocks noChangeShapeType="1"/>
            </p:cNvSpPr>
            <p:nvPr/>
          </p:nvSpPr>
          <p:spPr bwMode="auto">
            <a:xfrm>
              <a:off x="4505326" y="16494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1" name="Line 1317"/>
            <p:cNvSpPr>
              <a:spLocks noChangeShapeType="1"/>
            </p:cNvSpPr>
            <p:nvPr/>
          </p:nvSpPr>
          <p:spPr bwMode="auto">
            <a:xfrm>
              <a:off x="4506913" y="16510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2" name="Line 1318"/>
            <p:cNvSpPr>
              <a:spLocks noChangeShapeType="1"/>
            </p:cNvSpPr>
            <p:nvPr/>
          </p:nvSpPr>
          <p:spPr bwMode="auto">
            <a:xfrm>
              <a:off x="4508501" y="165100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3" name="Line 1319"/>
            <p:cNvSpPr>
              <a:spLocks noChangeShapeType="1"/>
            </p:cNvSpPr>
            <p:nvPr/>
          </p:nvSpPr>
          <p:spPr bwMode="auto">
            <a:xfrm>
              <a:off x="4508501" y="165100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4" name="Line 1320"/>
            <p:cNvSpPr>
              <a:spLocks noChangeShapeType="1"/>
            </p:cNvSpPr>
            <p:nvPr/>
          </p:nvSpPr>
          <p:spPr bwMode="auto">
            <a:xfrm>
              <a:off x="4508501" y="165417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5" name="Line 1321"/>
            <p:cNvSpPr>
              <a:spLocks noChangeShapeType="1"/>
            </p:cNvSpPr>
            <p:nvPr/>
          </p:nvSpPr>
          <p:spPr bwMode="auto">
            <a:xfrm>
              <a:off x="4513263" y="16557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6" name="Line 1322"/>
            <p:cNvSpPr>
              <a:spLocks noChangeShapeType="1"/>
            </p:cNvSpPr>
            <p:nvPr/>
          </p:nvSpPr>
          <p:spPr bwMode="auto">
            <a:xfrm>
              <a:off x="4514851" y="16573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7" name="Line 1323"/>
            <p:cNvSpPr>
              <a:spLocks noChangeShapeType="1"/>
            </p:cNvSpPr>
            <p:nvPr/>
          </p:nvSpPr>
          <p:spPr bwMode="auto">
            <a:xfrm>
              <a:off x="4514851" y="16589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8" name="Line 1324"/>
            <p:cNvSpPr>
              <a:spLocks noChangeShapeType="1"/>
            </p:cNvSpPr>
            <p:nvPr/>
          </p:nvSpPr>
          <p:spPr bwMode="auto">
            <a:xfrm>
              <a:off x="4514851" y="16605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29" name="Line 1325"/>
            <p:cNvSpPr>
              <a:spLocks noChangeShapeType="1"/>
            </p:cNvSpPr>
            <p:nvPr/>
          </p:nvSpPr>
          <p:spPr bwMode="auto">
            <a:xfrm>
              <a:off x="4516438" y="1660525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0" name="Line 1326"/>
            <p:cNvSpPr>
              <a:spLocks noChangeShapeType="1"/>
            </p:cNvSpPr>
            <p:nvPr/>
          </p:nvSpPr>
          <p:spPr bwMode="auto">
            <a:xfrm>
              <a:off x="4516438" y="1663700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1" name="Line 1327"/>
            <p:cNvSpPr>
              <a:spLocks noChangeShapeType="1"/>
            </p:cNvSpPr>
            <p:nvPr/>
          </p:nvSpPr>
          <p:spPr bwMode="auto">
            <a:xfrm>
              <a:off x="4518026" y="1668463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2" name="Freeform 1328"/>
            <p:cNvSpPr>
              <a:spLocks/>
            </p:cNvSpPr>
            <p:nvPr/>
          </p:nvSpPr>
          <p:spPr bwMode="auto">
            <a:xfrm>
              <a:off x="4784726" y="1552575"/>
              <a:ext cx="60325" cy="58738"/>
            </a:xfrm>
            <a:custGeom>
              <a:avLst/>
              <a:gdLst>
                <a:gd name="T0" fmla="*/ 2147483647 w 38"/>
                <a:gd name="T1" fmla="*/ 0 h 37"/>
                <a:gd name="T2" fmla="*/ 2147483647 w 38"/>
                <a:gd name="T3" fmla="*/ 0 h 37"/>
                <a:gd name="T4" fmla="*/ 2147483647 w 38"/>
                <a:gd name="T5" fmla="*/ 0 h 37"/>
                <a:gd name="T6" fmla="*/ 2147483647 w 38"/>
                <a:gd name="T7" fmla="*/ 2147483647 h 37"/>
                <a:gd name="T8" fmla="*/ 2147483647 w 38"/>
                <a:gd name="T9" fmla="*/ 2147483647 h 37"/>
                <a:gd name="T10" fmla="*/ 2147483647 w 38"/>
                <a:gd name="T11" fmla="*/ 2147483647 h 37"/>
                <a:gd name="T12" fmla="*/ 2147483647 w 38"/>
                <a:gd name="T13" fmla="*/ 2147483647 h 37"/>
                <a:gd name="T14" fmla="*/ 2147483647 w 38"/>
                <a:gd name="T15" fmla="*/ 2147483647 h 37"/>
                <a:gd name="T16" fmla="*/ 2147483647 w 38"/>
                <a:gd name="T17" fmla="*/ 2147483647 h 37"/>
                <a:gd name="T18" fmla="*/ 2147483647 w 38"/>
                <a:gd name="T19" fmla="*/ 2147483647 h 37"/>
                <a:gd name="T20" fmla="*/ 2147483647 w 38"/>
                <a:gd name="T21" fmla="*/ 2147483647 h 37"/>
                <a:gd name="T22" fmla="*/ 2147483647 w 38"/>
                <a:gd name="T23" fmla="*/ 2147483647 h 37"/>
                <a:gd name="T24" fmla="*/ 2147483647 w 38"/>
                <a:gd name="T25" fmla="*/ 2147483647 h 37"/>
                <a:gd name="T26" fmla="*/ 2147483647 w 38"/>
                <a:gd name="T27" fmla="*/ 2147483647 h 37"/>
                <a:gd name="T28" fmla="*/ 2147483647 w 38"/>
                <a:gd name="T29" fmla="*/ 2147483647 h 37"/>
                <a:gd name="T30" fmla="*/ 2147483647 w 38"/>
                <a:gd name="T31" fmla="*/ 2147483647 h 37"/>
                <a:gd name="T32" fmla="*/ 2147483647 w 38"/>
                <a:gd name="T33" fmla="*/ 2147483647 h 37"/>
                <a:gd name="T34" fmla="*/ 2147483647 w 38"/>
                <a:gd name="T35" fmla="*/ 2147483647 h 37"/>
                <a:gd name="T36" fmla="*/ 2147483647 w 38"/>
                <a:gd name="T37" fmla="*/ 2147483647 h 37"/>
                <a:gd name="T38" fmla="*/ 2147483647 w 38"/>
                <a:gd name="T39" fmla="*/ 2147483647 h 37"/>
                <a:gd name="T40" fmla="*/ 2147483647 w 38"/>
                <a:gd name="T41" fmla="*/ 2147483647 h 37"/>
                <a:gd name="T42" fmla="*/ 2147483647 w 38"/>
                <a:gd name="T43" fmla="*/ 2147483647 h 37"/>
                <a:gd name="T44" fmla="*/ 2147483647 w 38"/>
                <a:gd name="T45" fmla="*/ 2147483647 h 37"/>
                <a:gd name="T46" fmla="*/ 2147483647 w 38"/>
                <a:gd name="T47" fmla="*/ 2147483647 h 37"/>
                <a:gd name="T48" fmla="*/ 2147483647 w 38"/>
                <a:gd name="T49" fmla="*/ 2147483647 h 37"/>
                <a:gd name="T50" fmla="*/ 2147483647 w 38"/>
                <a:gd name="T51" fmla="*/ 2147483647 h 37"/>
                <a:gd name="T52" fmla="*/ 2147483647 w 38"/>
                <a:gd name="T53" fmla="*/ 2147483647 h 37"/>
                <a:gd name="T54" fmla="*/ 2147483647 w 38"/>
                <a:gd name="T55" fmla="*/ 2147483647 h 37"/>
                <a:gd name="T56" fmla="*/ 0 w 38"/>
                <a:gd name="T57" fmla="*/ 2147483647 h 37"/>
                <a:gd name="T58" fmla="*/ 0 w 38"/>
                <a:gd name="T59" fmla="*/ 2147483647 h 37"/>
                <a:gd name="T60" fmla="*/ 2147483647 w 38"/>
                <a:gd name="T61" fmla="*/ 2147483647 h 37"/>
                <a:gd name="T62" fmla="*/ 2147483647 w 38"/>
                <a:gd name="T63" fmla="*/ 2147483647 h 37"/>
                <a:gd name="T64" fmla="*/ 2147483647 w 38"/>
                <a:gd name="T65" fmla="*/ 2147483647 h 37"/>
                <a:gd name="T66" fmla="*/ 2147483647 w 38"/>
                <a:gd name="T67" fmla="*/ 2147483647 h 37"/>
                <a:gd name="T68" fmla="*/ 2147483647 w 38"/>
                <a:gd name="T69" fmla="*/ 2147483647 h 37"/>
                <a:gd name="T70" fmla="*/ 2147483647 w 38"/>
                <a:gd name="T71" fmla="*/ 2147483647 h 37"/>
                <a:gd name="T72" fmla="*/ 2147483647 w 38"/>
                <a:gd name="T73" fmla="*/ 0 h 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8" h="37">
                  <a:moveTo>
                    <a:pt x="15" y="0"/>
                  </a:moveTo>
                  <a:lnTo>
                    <a:pt x="19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6" y="26"/>
                  </a:lnTo>
                  <a:lnTo>
                    <a:pt x="35" y="28"/>
                  </a:lnTo>
                  <a:lnTo>
                    <a:pt x="35" y="29"/>
                  </a:lnTo>
                  <a:lnTo>
                    <a:pt x="34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1" y="34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7" y="36"/>
                  </a:lnTo>
                  <a:lnTo>
                    <a:pt x="23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5" y="37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9" y="35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3" name="Line 1329"/>
            <p:cNvSpPr>
              <a:spLocks noChangeShapeType="1"/>
            </p:cNvSpPr>
            <p:nvPr/>
          </p:nvSpPr>
          <p:spPr bwMode="auto">
            <a:xfrm>
              <a:off x="4845051" y="15827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4" name="Line 1330"/>
            <p:cNvSpPr>
              <a:spLocks noChangeShapeType="1"/>
            </p:cNvSpPr>
            <p:nvPr/>
          </p:nvSpPr>
          <p:spPr bwMode="auto">
            <a:xfrm>
              <a:off x="4845051" y="15827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5" name="Line 1331"/>
            <p:cNvSpPr>
              <a:spLocks noChangeShapeType="1"/>
            </p:cNvSpPr>
            <p:nvPr/>
          </p:nvSpPr>
          <p:spPr bwMode="auto">
            <a:xfrm>
              <a:off x="4845051" y="1584325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6" name="Line 1332"/>
            <p:cNvSpPr>
              <a:spLocks noChangeShapeType="1"/>
            </p:cNvSpPr>
            <p:nvPr/>
          </p:nvSpPr>
          <p:spPr bwMode="auto">
            <a:xfrm>
              <a:off x="4845051" y="158908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7" name="Line 1333"/>
            <p:cNvSpPr>
              <a:spLocks noChangeShapeType="1"/>
            </p:cNvSpPr>
            <p:nvPr/>
          </p:nvSpPr>
          <p:spPr bwMode="auto">
            <a:xfrm>
              <a:off x="4845051" y="159067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8" name="Line 1334"/>
            <p:cNvSpPr>
              <a:spLocks noChangeShapeType="1"/>
            </p:cNvSpPr>
            <p:nvPr/>
          </p:nvSpPr>
          <p:spPr bwMode="auto">
            <a:xfrm>
              <a:off x="4845051" y="15922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39" name="Line 1335"/>
            <p:cNvSpPr>
              <a:spLocks noChangeShapeType="1"/>
            </p:cNvSpPr>
            <p:nvPr/>
          </p:nvSpPr>
          <p:spPr bwMode="auto">
            <a:xfrm flipH="1">
              <a:off x="4841876" y="159226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0" name="Line 1336"/>
            <p:cNvSpPr>
              <a:spLocks noChangeShapeType="1"/>
            </p:cNvSpPr>
            <p:nvPr/>
          </p:nvSpPr>
          <p:spPr bwMode="auto">
            <a:xfrm flipH="1">
              <a:off x="4840288" y="159385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1" name="Line 1337"/>
            <p:cNvSpPr>
              <a:spLocks noChangeShapeType="1"/>
            </p:cNvSpPr>
            <p:nvPr/>
          </p:nvSpPr>
          <p:spPr bwMode="auto">
            <a:xfrm>
              <a:off x="4840288" y="15970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2" name="Line 1338"/>
            <p:cNvSpPr>
              <a:spLocks noChangeShapeType="1"/>
            </p:cNvSpPr>
            <p:nvPr/>
          </p:nvSpPr>
          <p:spPr bwMode="auto">
            <a:xfrm flipH="1">
              <a:off x="4838701" y="159861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3" name="Line 1339"/>
            <p:cNvSpPr>
              <a:spLocks noChangeShapeType="1"/>
            </p:cNvSpPr>
            <p:nvPr/>
          </p:nvSpPr>
          <p:spPr bwMode="auto">
            <a:xfrm flipH="1">
              <a:off x="4837113" y="160178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4" name="Line 1340"/>
            <p:cNvSpPr>
              <a:spLocks noChangeShapeType="1"/>
            </p:cNvSpPr>
            <p:nvPr/>
          </p:nvSpPr>
          <p:spPr bwMode="auto">
            <a:xfrm>
              <a:off x="4837113" y="160337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5" name="Line 1341"/>
            <p:cNvSpPr>
              <a:spLocks noChangeShapeType="1"/>
            </p:cNvSpPr>
            <p:nvPr/>
          </p:nvSpPr>
          <p:spPr bwMode="auto">
            <a:xfrm flipH="1">
              <a:off x="4833938" y="160496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6" name="Line 1342"/>
            <p:cNvSpPr>
              <a:spLocks noChangeShapeType="1"/>
            </p:cNvSpPr>
            <p:nvPr/>
          </p:nvSpPr>
          <p:spPr bwMode="auto">
            <a:xfrm flipH="1">
              <a:off x="4832351" y="16065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7" name="Line 1343"/>
            <p:cNvSpPr>
              <a:spLocks noChangeShapeType="1"/>
            </p:cNvSpPr>
            <p:nvPr/>
          </p:nvSpPr>
          <p:spPr bwMode="auto">
            <a:xfrm flipH="1">
              <a:off x="4829176" y="1608138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8" name="Line 1344"/>
            <p:cNvSpPr>
              <a:spLocks noChangeShapeType="1"/>
            </p:cNvSpPr>
            <p:nvPr/>
          </p:nvSpPr>
          <p:spPr bwMode="auto">
            <a:xfrm flipH="1">
              <a:off x="4827588" y="16081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49" name="Line 1345"/>
            <p:cNvSpPr>
              <a:spLocks noChangeShapeType="1"/>
            </p:cNvSpPr>
            <p:nvPr/>
          </p:nvSpPr>
          <p:spPr bwMode="auto">
            <a:xfrm>
              <a:off x="4827588" y="160972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0" name="Line 1346"/>
            <p:cNvSpPr>
              <a:spLocks noChangeShapeType="1"/>
            </p:cNvSpPr>
            <p:nvPr/>
          </p:nvSpPr>
          <p:spPr bwMode="auto">
            <a:xfrm flipH="1">
              <a:off x="4824413" y="160972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1" name="Line 1347"/>
            <p:cNvSpPr>
              <a:spLocks noChangeShapeType="1"/>
            </p:cNvSpPr>
            <p:nvPr/>
          </p:nvSpPr>
          <p:spPr bwMode="auto">
            <a:xfrm flipH="1">
              <a:off x="4821238" y="16097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2" name="Line 1348"/>
            <p:cNvSpPr>
              <a:spLocks noChangeShapeType="1"/>
            </p:cNvSpPr>
            <p:nvPr/>
          </p:nvSpPr>
          <p:spPr bwMode="auto">
            <a:xfrm flipH="1">
              <a:off x="4819651" y="16113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3" name="Line 1349"/>
            <p:cNvSpPr>
              <a:spLocks noChangeShapeType="1"/>
            </p:cNvSpPr>
            <p:nvPr/>
          </p:nvSpPr>
          <p:spPr bwMode="auto">
            <a:xfrm flipH="1">
              <a:off x="4816476" y="161131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4" name="Line 1350"/>
            <p:cNvSpPr>
              <a:spLocks noChangeShapeType="1"/>
            </p:cNvSpPr>
            <p:nvPr/>
          </p:nvSpPr>
          <p:spPr bwMode="auto">
            <a:xfrm flipH="1">
              <a:off x="4811713" y="161131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5" name="Line 1351"/>
            <p:cNvSpPr>
              <a:spLocks noChangeShapeType="1"/>
            </p:cNvSpPr>
            <p:nvPr/>
          </p:nvSpPr>
          <p:spPr bwMode="auto">
            <a:xfrm flipH="1" flipV="1">
              <a:off x="4808538" y="16097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6" name="Line 1352"/>
            <p:cNvSpPr>
              <a:spLocks noChangeShapeType="1"/>
            </p:cNvSpPr>
            <p:nvPr/>
          </p:nvSpPr>
          <p:spPr bwMode="auto">
            <a:xfrm flipH="1">
              <a:off x="4803776" y="1609725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7" name="Line 1353"/>
            <p:cNvSpPr>
              <a:spLocks noChangeShapeType="1"/>
            </p:cNvSpPr>
            <p:nvPr/>
          </p:nvSpPr>
          <p:spPr bwMode="auto">
            <a:xfrm flipH="1">
              <a:off x="4802188" y="16097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8" name="Line 1354"/>
            <p:cNvSpPr>
              <a:spLocks noChangeShapeType="1"/>
            </p:cNvSpPr>
            <p:nvPr/>
          </p:nvSpPr>
          <p:spPr bwMode="auto">
            <a:xfrm flipH="1">
              <a:off x="4800601" y="16097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9" name="Line 1355"/>
            <p:cNvSpPr>
              <a:spLocks noChangeShapeType="1"/>
            </p:cNvSpPr>
            <p:nvPr/>
          </p:nvSpPr>
          <p:spPr bwMode="auto">
            <a:xfrm flipH="1" flipV="1">
              <a:off x="4799013" y="16081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0" name="Line 1356"/>
            <p:cNvSpPr>
              <a:spLocks noChangeShapeType="1"/>
            </p:cNvSpPr>
            <p:nvPr/>
          </p:nvSpPr>
          <p:spPr bwMode="auto">
            <a:xfrm flipH="1" flipV="1">
              <a:off x="4795838" y="1606550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1" name="Line 1357"/>
            <p:cNvSpPr>
              <a:spLocks noChangeShapeType="1"/>
            </p:cNvSpPr>
            <p:nvPr/>
          </p:nvSpPr>
          <p:spPr bwMode="auto">
            <a:xfrm flipH="1" flipV="1">
              <a:off x="4794251" y="16049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2" name="Line 1358"/>
            <p:cNvSpPr>
              <a:spLocks noChangeShapeType="1"/>
            </p:cNvSpPr>
            <p:nvPr/>
          </p:nvSpPr>
          <p:spPr bwMode="auto">
            <a:xfrm flipH="1" flipV="1">
              <a:off x="4791076" y="160337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3" name="Line 1359"/>
            <p:cNvSpPr>
              <a:spLocks noChangeShapeType="1"/>
            </p:cNvSpPr>
            <p:nvPr/>
          </p:nvSpPr>
          <p:spPr bwMode="auto">
            <a:xfrm flipV="1">
              <a:off x="4791076" y="160178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4" name="Line 1360"/>
            <p:cNvSpPr>
              <a:spLocks noChangeShapeType="1"/>
            </p:cNvSpPr>
            <p:nvPr/>
          </p:nvSpPr>
          <p:spPr bwMode="auto">
            <a:xfrm flipH="1" flipV="1">
              <a:off x="4789488" y="159861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5" name="Line 1361"/>
            <p:cNvSpPr>
              <a:spLocks noChangeShapeType="1"/>
            </p:cNvSpPr>
            <p:nvPr/>
          </p:nvSpPr>
          <p:spPr bwMode="auto">
            <a:xfrm flipH="1" flipV="1">
              <a:off x="4787901" y="15970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6" name="Line 1362"/>
            <p:cNvSpPr>
              <a:spLocks noChangeShapeType="1"/>
            </p:cNvSpPr>
            <p:nvPr/>
          </p:nvSpPr>
          <p:spPr bwMode="auto">
            <a:xfrm flipH="1" flipV="1">
              <a:off x="4786313" y="15954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7" name="Line 1363"/>
            <p:cNvSpPr>
              <a:spLocks noChangeShapeType="1"/>
            </p:cNvSpPr>
            <p:nvPr/>
          </p:nvSpPr>
          <p:spPr bwMode="auto">
            <a:xfrm>
              <a:off x="4786313" y="15954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8" name="Line 1364"/>
            <p:cNvSpPr>
              <a:spLocks noChangeShapeType="1"/>
            </p:cNvSpPr>
            <p:nvPr/>
          </p:nvSpPr>
          <p:spPr bwMode="auto">
            <a:xfrm flipV="1">
              <a:off x="4786313" y="15938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9" name="Line 1365"/>
            <p:cNvSpPr>
              <a:spLocks noChangeShapeType="1"/>
            </p:cNvSpPr>
            <p:nvPr/>
          </p:nvSpPr>
          <p:spPr bwMode="auto">
            <a:xfrm flipH="1" flipV="1">
              <a:off x="4784726" y="15922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0" name="Line 1366"/>
            <p:cNvSpPr>
              <a:spLocks noChangeShapeType="1"/>
            </p:cNvSpPr>
            <p:nvPr/>
          </p:nvSpPr>
          <p:spPr bwMode="auto">
            <a:xfrm flipV="1">
              <a:off x="4784726" y="15890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1" name="Line 1367"/>
            <p:cNvSpPr>
              <a:spLocks noChangeShapeType="1"/>
            </p:cNvSpPr>
            <p:nvPr/>
          </p:nvSpPr>
          <p:spPr bwMode="auto">
            <a:xfrm flipV="1">
              <a:off x="4784726" y="1584325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2" name="Line 1368"/>
            <p:cNvSpPr>
              <a:spLocks noChangeShapeType="1"/>
            </p:cNvSpPr>
            <p:nvPr/>
          </p:nvSpPr>
          <p:spPr bwMode="auto">
            <a:xfrm flipV="1">
              <a:off x="4784726" y="15827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3" name="Line 1369"/>
            <p:cNvSpPr>
              <a:spLocks noChangeShapeType="1"/>
            </p:cNvSpPr>
            <p:nvPr/>
          </p:nvSpPr>
          <p:spPr bwMode="auto">
            <a:xfrm flipV="1">
              <a:off x="4784726" y="1571625"/>
              <a:ext cx="0" cy="1111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4" name="Line 1370"/>
            <p:cNvSpPr>
              <a:spLocks noChangeShapeType="1"/>
            </p:cNvSpPr>
            <p:nvPr/>
          </p:nvSpPr>
          <p:spPr bwMode="auto">
            <a:xfrm flipV="1">
              <a:off x="4784726" y="15700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5" name="Line 1371"/>
            <p:cNvSpPr>
              <a:spLocks noChangeShapeType="1"/>
            </p:cNvSpPr>
            <p:nvPr/>
          </p:nvSpPr>
          <p:spPr bwMode="auto">
            <a:xfrm flipV="1">
              <a:off x="4786313" y="15684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6" name="Line 1372"/>
            <p:cNvSpPr>
              <a:spLocks noChangeShapeType="1"/>
            </p:cNvSpPr>
            <p:nvPr/>
          </p:nvSpPr>
          <p:spPr bwMode="auto">
            <a:xfrm flipV="1">
              <a:off x="4786313" y="15668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7" name="Line 1373"/>
            <p:cNvSpPr>
              <a:spLocks noChangeShapeType="1"/>
            </p:cNvSpPr>
            <p:nvPr/>
          </p:nvSpPr>
          <p:spPr bwMode="auto">
            <a:xfrm flipV="1">
              <a:off x="4787901" y="156368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8" name="Line 1374"/>
            <p:cNvSpPr>
              <a:spLocks noChangeShapeType="1"/>
            </p:cNvSpPr>
            <p:nvPr/>
          </p:nvSpPr>
          <p:spPr bwMode="auto">
            <a:xfrm flipV="1">
              <a:off x="4789488" y="156051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79" name="Line 1375"/>
            <p:cNvSpPr>
              <a:spLocks noChangeShapeType="1"/>
            </p:cNvSpPr>
            <p:nvPr/>
          </p:nvSpPr>
          <p:spPr bwMode="auto">
            <a:xfrm>
              <a:off x="4791076" y="15605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0" name="Line 1376"/>
            <p:cNvSpPr>
              <a:spLocks noChangeShapeType="1"/>
            </p:cNvSpPr>
            <p:nvPr/>
          </p:nvSpPr>
          <p:spPr bwMode="auto">
            <a:xfrm flipV="1">
              <a:off x="4791076" y="15589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1" name="Line 1377"/>
            <p:cNvSpPr>
              <a:spLocks noChangeShapeType="1"/>
            </p:cNvSpPr>
            <p:nvPr/>
          </p:nvSpPr>
          <p:spPr bwMode="auto">
            <a:xfrm flipV="1">
              <a:off x="4794251" y="15573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2" name="Line 1378"/>
            <p:cNvSpPr>
              <a:spLocks noChangeShapeType="1"/>
            </p:cNvSpPr>
            <p:nvPr/>
          </p:nvSpPr>
          <p:spPr bwMode="auto">
            <a:xfrm flipV="1">
              <a:off x="4795838" y="15557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3" name="Line 1379"/>
            <p:cNvSpPr>
              <a:spLocks noChangeShapeType="1"/>
            </p:cNvSpPr>
            <p:nvPr/>
          </p:nvSpPr>
          <p:spPr bwMode="auto">
            <a:xfrm>
              <a:off x="4797426" y="155575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4" name="Line 1380"/>
            <p:cNvSpPr>
              <a:spLocks noChangeShapeType="1"/>
            </p:cNvSpPr>
            <p:nvPr/>
          </p:nvSpPr>
          <p:spPr bwMode="auto">
            <a:xfrm flipV="1">
              <a:off x="4799013" y="15541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5" name="Line 1381"/>
            <p:cNvSpPr>
              <a:spLocks noChangeShapeType="1"/>
            </p:cNvSpPr>
            <p:nvPr/>
          </p:nvSpPr>
          <p:spPr bwMode="auto">
            <a:xfrm>
              <a:off x="4800601" y="15541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6" name="Line 1382"/>
            <p:cNvSpPr>
              <a:spLocks noChangeShapeType="1"/>
            </p:cNvSpPr>
            <p:nvPr/>
          </p:nvSpPr>
          <p:spPr bwMode="auto">
            <a:xfrm flipV="1">
              <a:off x="4802188" y="15525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7" name="Line 1383"/>
            <p:cNvSpPr>
              <a:spLocks noChangeShapeType="1"/>
            </p:cNvSpPr>
            <p:nvPr/>
          </p:nvSpPr>
          <p:spPr bwMode="auto">
            <a:xfrm>
              <a:off x="4803776" y="1552575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8" name="Line 1384"/>
            <p:cNvSpPr>
              <a:spLocks noChangeShapeType="1"/>
            </p:cNvSpPr>
            <p:nvPr/>
          </p:nvSpPr>
          <p:spPr bwMode="auto">
            <a:xfrm>
              <a:off x="4808538" y="1552575"/>
              <a:ext cx="635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89" name="Line 1385"/>
            <p:cNvSpPr>
              <a:spLocks noChangeShapeType="1"/>
            </p:cNvSpPr>
            <p:nvPr/>
          </p:nvSpPr>
          <p:spPr bwMode="auto">
            <a:xfrm>
              <a:off x="4814888" y="155257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0" name="Line 1386"/>
            <p:cNvSpPr>
              <a:spLocks noChangeShapeType="1"/>
            </p:cNvSpPr>
            <p:nvPr/>
          </p:nvSpPr>
          <p:spPr bwMode="auto">
            <a:xfrm>
              <a:off x="4816476" y="1552575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1" name="Line 1387"/>
            <p:cNvSpPr>
              <a:spLocks noChangeShapeType="1"/>
            </p:cNvSpPr>
            <p:nvPr/>
          </p:nvSpPr>
          <p:spPr bwMode="auto">
            <a:xfrm>
              <a:off x="4821238" y="155257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2" name="Line 1388"/>
            <p:cNvSpPr>
              <a:spLocks noChangeShapeType="1"/>
            </p:cNvSpPr>
            <p:nvPr/>
          </p:nvSpPr>
          <p:spPr bwMode="auto">
            <a:xfrm>
              <a:off x="4824413" y="155257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3" name="Line 1389"/>
            <p:cNvSpPr>
              <a:spLocks noChangeShapeType="1"/>
            </p:cNvSpPr>
            <p:nvPr/>
          </p:nvSpPr>
          <p:spPr bwMode="auto">
            <a:xfrm>
              <a:off x="4824413" y="15525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4" name="Line 1390"/>
            <p:cNvSpPr>
              <a:spLocks noChangeShapeType="1"/>
            </p:cNvSpPr>
            <p:nvPr/>
          </p:nvSpPr>
          <p:spPr bwMode="auto">
            <a:xfrm>
              <a:off x="4826001" y="15541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5" name="Line 1391"/>
            <p:cNvSpPr>
              <a:spLocks noChangeShapeType="1"/>
            </p:cNvSpPr>
            <p:nvPr/>
          </p:nvSpPr>
          <p:spPr bwMode="auto">
            <a:xfrm>
              <a:off x="4827588" y="15541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6" name="Line 1392"/>
            <p:cNvSpPr>
              <a:spLocks noChangeShapeType="1"/>
            </p:cNvSpPr>
            <p:nvPr/>
          </p:nvSpPr>
          <p:spPr bwMode="auto">
            <a:xfrm>
              <a:off x="4829176" y="1555750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7" name="Line 1393"/>
            <p:cNvSpPr>
              <a:spLocks noChangeShapeType="1"/>
            </p:cNvSpPr>
            <p:nvPr/>
          </p:nvSpPr>
          <p:spPr bwMode="auto">
            <a:xfrm>
              <a:off x="4833938" y="15573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8" name="Line 1394"/>
            <p:cNvSpPr>
              <a:spLocks noChangeShapeType="1"/>
            </p:cNvSpPr>
            <p:nvPr/>
          </p:nvSpPr>
          <p:spPr bwMode="auto">
            <a:xfrm>
              <a:off x="4837113" y="15589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99" name="Line 1395"/>
            <p:cNvSpPr>
              <a:spLocks noChangeShapeType="1"/>
            </p:cNvSpPr>
            <p:nvPr/>
          </p:nvSpPr>
          <p:spPr bwMode="auto">
            <a:xfrm>
              <a:off x="4837113" y="15605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0" name="Line 1396"/>
            <p:cNvSpPr>
              <a:spLocks noChangeShapeType="1"/>
            </p:cNvSpPr>
            <p:nvPr/>
          </p:nvSpPr>
          <p:spPr bwMode="auto">
            <a:xfrm>
              <a:off x="4838701" y="156051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1" name="Line 1397"/>
            <p:cNvSpPr>
              <a:spLocks noChangeShapeType="1"/>
            </p:cNvSpPr>
            <p:nvPr/>
          </p:nvSpPr>
          <p:spPr bwMode="auto">
            <a:xfrm>
              <a:off x="4840288" y="15636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2" name="Line 1398"/>
            <p:cNvSpPr>
              <a:spLocks noChangeShapeType="1"/>
            </p:cNvSpPr>
            <p:nvPr/>
          </p:nvSpPr>
          <p:spPr bwMode="auto">
            <a:xfrm>
              <a:off x="4840288" y="15668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3" name="Line 1399"/>
            <p:cNvSpPr>
              <a:spLocks noChangeShapeType="1"/>
            </p:cNvSpPr>
            <p:nvPr/>
          </p:nvSpPr>
          <p:spPr bwMode="auto">
            <a:xfrm>
              <a:off x="4841876" y="156686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4" name="Line 1400"/>
            <p:cNvSpPr>
              <a:spLocks noChangeShapeType="1"/>
            </p:cNvSpPr>
            <p:nvPr/>
          </p:nvSpPr>
          <p:spPr bwMode="auto">
            <a:xfrm>
              <a:off x="4841876" y="15684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5" name="Line 1401"/>
            <p:cNvSpPr>
              <a:spLocks noChangeShapeType="1"/>
            </p:cNvSpPr>
            <p:nvPr/>
          </p:nvSpPr>
          <p:spPr bwMode="auto">
            <a:xfrm>
              <a:off x="4841876" y="1568450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6" name="Line 1402"/>
            <p:cNvSpPr>
              <a:spLocks noChangeShapeType="1"/>
            </p:cNvSpPr>
            <p:nvPr/>
          </p:nvSpPr>
          <p:spPr bwMode="auto">
            <a:xfrm>
              <a:off x="4845051" y="1571625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7" name="Line 1403"/>
            <p:cNvSpPr>
              <a:spLocks noChangeShapeType="1"/>
            </p:cNvSpPr>
            <p:nvPr/>
          </p:nvSpPr>
          <p:spPr bwMode="auto">
            <a:xfrm>
              <a:off x="4845051" y="15763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8" name="Line 1404"/>
            <p:cNvSpPr>
              <a:spLocks noChangeShapeType="1"/>
            </p:cNvSpPr>
            <p:nvPr/>
          </p:nvSpPr>
          <p:spPr bwMode="auto">
            <a:xfrm>
              <a:off x="4845051" y="1579563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09" name="Freeform 1405"/>
            <p:cNvSpPr>
              <a:spLocks/>
            </p:cNvSpPr>
            <p:nvPr/>
          </p:nvSpPr>
          <p:spPr bwMode="auto">
            <a:xfrm>
              <a:off x="4879976" y="1620838"/>
              <a:ext cx="63500" cy="60325"/>
            </a:xfrm>
            <a:custGeom>
              <a:avLst/>
              <a:gdLst>
                <a:gd name="T0" fmla="*/ 2147483647 w 40"/>
                <a:gd name="T1" fmla="*/ 0 h 38"/>
                <a:gd name="T2" fmla="*/ 2147483647 w 40"/>
                <a:gd name="T3" fmla="*/ 0 h 38"/>
                <a:gd name="T4" fmla="*/ 2147483647 w 40"/>
                <a:gd name="T5" fmla="*/ 2147483647 h 38"/>
                <a:gd name="T6" fmla="*/ 2147483647 w 40"/>
                <a:gd name="T7" fmla="*/ 2147483647 h 38"/>
                <a:gd name="T8" fmla="*/ 2147483647 w 40"/>
                <a:gd name="T9" fmla="*/ 2147483647 h 38"/>
                <a:gd name="T10" fmla="*/ 2147483647 w 40"/>
                <a:gd name="T11" fmla="*/ 2147483647 h 38"/>
                <a:gd name="T12" fmla="*/ 2147483647 w 40"/>
                <a:gd name="T13" fmla="*/ 2147483647 h 38"/>
                <a:gd name="T14" fmla="*/ 2147483647 w 40"/>
                <a:gd name="T15" fmla="*/ 2147483647 h 38"/>
                <a:gd name="T16" fmla="*/ 2147483647 w 40"/>
                <a:gd name="T17" fmla="*/ 2147483647 h 38"/>
                <a:gd name="T18" fmla="*/ 2147483647 w 40"/>
                <a:gd name="T19" fmla="*/ 2147483647 h 38"/>
                <a:gd name="T20" fmla="*/ 2147483647 w 40"/>
                <a:gd name="T21" fmla="*/ 2147483647 h 38"/>
                <a:gd name="T22" fmla="*/ 2147483647 w 40"/>
                <a:gd name="T23" fmla="*/ 2147483647 h 38"/>
                <a:gd name="T24" fmla="*/ 2147483647 w 40"/>
                <a:gd name="T25" fmla="*/ 2147483647 h 38"/>
                <a:gd name="T26" fmla="*/ 2147483647 w 40"/>
                <a:gd name="T27" fmla="*/ 2147483647 h 38"/>
                <a:gd name="T28" fmla="*/ 2147483647 w 40"/>
                <a:gd name="T29" fmla="*/ 2147483647 h 38"/>
                <a:gd name="T30" fmla="*/ 2147483647 w 40"/>
                <a:gd name="T31" fmla="*/ 2147483647 h 38"/>
                <a:gd name="T32" fmla="*/ 2147483647 w 40"/>
                <a:gd name="T33" fmla="*/ 2147483647 h 38"/>
                <a:gd name="T34" fmla="*/ 2147483647 w 40"/>
                <a:gd name="T35" fmla="*/ 2147483647 h 38"/>
                <a:gd name="T36" fmla="*/ 2147483647 w 40"/>
                <a:gd name="T37" fmla="*/ 2147483647 h 38"/>
                <a:gd name="T38" fmla="*/ 2147483647 w 40"/>
                <a:gd name="T39" fmla="*/ 2147483647 h 38"/>
                <a:gd name="T40" fmla="*/ 2147483647 w 40"/>
                <a:gd name="T41" fmla="*/ 2147483647 h 38"/>
                <a:gd name="T42" fmla="*/ 2147483647 w 40"/>
                <a:gd name="T43" fmla="*/ 2147483647 h 38"/>
                <a:gd name="T44" fmla="*/ 2147483647 w 40"/>
                <a:gd name="T45" fmla="*/ 2147483647 h 38"/>
                <a:gd name="T46" fmla="*/ 2147483647 w 40"/>
                <a:gd name="T47" fmla="*/ 2147483647 h 38"/>
                <a:gd name="T48" fmla="*/ 2147483647 w 40"/>
                <a:gd name="T49" fmla="*/ 2147483647 h 38"/>
                <a:gd name="T50" fmla="*/ 2147483647 w 40"/>
                <a:gd name="T51" fmla="*/ 2147483647 h 38"/>
                <a:gd name="T52" fmla="*/ 2147483647 w 40"/>
                <a:gd name="T53" fmla="*/ 2147483647 h 38"/>
                <a:gd name="T54" fmla="*/ 2147483647 w 40"/>
                <a:gd name="T55" fmla="*/ 2147483647 h 38"/>
                <a:gd name="T56" fmla="*/ 0 w 40"/>
                <a:gd name="T57" fmla="*/ 2147483647 h 38"/>
                <a:gd name="T58" fmla="*/ 0 w 40"/>
                <a:gd name="T59" fmla="*/ 2147483647 h 38"/>
                <a:gd name="T60" fmla="*/ 2147483647 w 40"/>
                <a:gd name="T61" fmla="*/ 2147483647 h 38"/>
                <a:gd name="T62" fmla="*/ 2147483647 w 40"/>
                <a:gd name="T63" fmla="*/ 2147483647 h 38"/>
                <a:gd name="T64" fmla="*/ 2147483647 w 40"/>
                <a:gd name="T65" fmla="*/ 2147483647 h 38"/>
                <a:gd name="T66" fmla="*/ 2147483647 w 40"/>
                <a:gd name="T67" fmla="*/ 2147483647 h 38"/>
                <a:gd name="T68" fmla="*/ 2147483647 w 40"/>
                <a:gd name="T69" fmla="*/ 2147483647 h 38"/>
                <a:gd name="T70" fmla="*/ 2147483647 w 40"/>
                <a:gd name="T71" fmla="*/ 2147483647 h 38"/>
                <a:gd name="T72" fmla="*/ 2147483647 w 40"/>
                <a:gd name="T73" fmla="*/ 2147483647 h 38"/>
                <a:gd name="T74" fmla="*/ 2147483647 w 40"/>
                <a:gd name="T75" fmla="*/ 2147483647 h 38"/>
                <a:gd name="T76" fmla="*/ 2147483647 w 40"/>
                <a:gd name="T77" fmla="*/ 0 h 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0" h="38">
                  <a:moveTo>
                    <a:pt x="16" y="0"/>
                  </a:move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40" y="18"/>
                  </a:lnTo>
                  <a:lnTo>
                    <a:pt x="40" y="19"/>
                  </a:lnTo>
                  <a:lnTo>
                    <a:pt x="39" y="21"/>
                  </a:lnTo>
                  <a:lnTo>
                    <a:pt x="39" y="23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3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7" y="38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9" y="35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0" name="Line 1406"/>
            <p:cNvSpPr>
              <a:spLocks noChangeShapeType="1"/>
            </p:cNvSpPr>
            <p:nvPr/>
          </p:nvSpPr>
          <p:spPr bwMode="auto">
            <a:xfrm>
              <a:off x="4943476" y="16494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1" name="Line 1407"/>
            <p:cNvSpPr>
              <a:spLocks noChangeShapeType="1"/>
            </p:cNvSpPr>
            <p:nvPr/>
          </p:nvSpPr>
          <p:spPr bwMode="auto">
            <a:xfrm flipH="1">
              <a:off x="4941888" y="16510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2" name="Line 1408"/>
            <p:cNvSpPr>
              <a:spLocks noChangeShapeType="1"/>
            </p:cNvSpPr>
            <p:nvPr/>
          </p:nvSpPr>
          <p:spPr bwMode="auto">
            <a:xfrm>
              <a:off x="4941888" y="1654175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3" name="Line 1409"/>
            <p:cNvSpPr>
              <a:spLocks noChangeShapeType="1"/>
            </p:cNvSpPr>
            <p:nvPr/>
          </p:nvSpPr>
          <p:spPr bwMode="auto">
            <a:xfrm flipH="1">
              <a:off x="4940301" y="16573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4" name="Line 1410"/>
            <p:cNvSpPr>
              <a:spLocks noChangeShapeType="1"/>
            </p:cNvSpPr>
            <p:nvPr/>
          </p:nvSpPr>
          <p:spPr bwMode="auto">
            <a:xfrm>
              <a:off x="4940301" y="16589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5" name="Line 1411"/>
            <p:cNvSpPr>
              <a:spLocks noChangeShapeType="1"/>
            </p:cNvSpPr>
            <p:nvPr/>
          </p:nvSpPr>
          <p:spPr bwMode="auto">
            <a:xfrm>
              <a:off x="4940301" y="16589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6" name="Line 1413"/>
            <p:cNvSpPr>
              <a:spLocks noChangeShapeType="1"/>
            </p:cNvSpPr>
            <p:nvPr/>
          </p:nvSpPr>
          <p:spPr bwMode="auto">
            <a:xfrm flipH="1">
              <a:off x="4938713" y="16605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7" name="Line 1414"/>
            <p:cNvSpPr>
              <a:spLocks noChangeShapeType="1"/>
            </p:cNvSpPr>
            <p:nvPr/>
          </p:nvSpPr>
          <p:spPr bwMode="auto">
            <a:xfrm>
              <a:off x="4938713" y="16621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8" name="Line 1415"/>
            <p:cNvSpPr>
              <a:spLocks noChangeShapeType="1"/>
            </p:cNvSpPr>
            <p:nvPr/>
          </p:nvSpPr>
          <p:spPr bwMode="auto">
            <a:xfrm flipH="1">
              <a:off x="4937125" y="1663700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19" name="Line 1416"/>
            <p:cNvSpPr>
              <a:spLocks noChangeShapeType="1"/>
            </p:cNvSpPr>
            <p:nvPr/>
          </p:nvSpPr>
          <p:spPr bwMode="auto">
            <a:xfrm flipH="1">
              <a:off x="4935538" y="166846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0" name="Line 1417"/>
            <p:cNvSpPr>
              <a:spLocks noChangeShapeType="1"/>
            </p:cNvSpPr>
            <p:nvPr/>
          </p:nvSpPr>
          <p:spPr bwMode="auto">
            <a:xfrm flipH="1">
              <a:off x="4932363" y="1671638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1" name="Line 1418"/>
            <p:cNvSpPr>
              <a:spLocks noChangeShapeType="1"/>
            </p:cNvSpPr>
            <p:nvPr/>
          </p:nvSpPr>
          <p:spPr bwMode="auto">
            <a:xfrm>
              <a:off x="4932363" y="16716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2" name="Line 1419"/>
            <p:cNvSpPr>
              <a:spLocks noChangeShapeType="1"/>
            </p:cNvSpPr>
            <p:nvPr/>
          </p:nvSpPr>
          <p:spPr bwMode="auto">
            <a:xfrm flipH="1">
              <a:off x="4930775" y="16732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3" name="Line 1420"/>
            <p:cNvSpPr>
              <a:spLocks noChangeShapeType="1"/>
            </p:cNvSpPr>
            <p:nvPr/>
          </p:nvSpPr>
          <p:spPr bwMode="auto">
            <a:xfrm flipH="1">
              <a:off x="4929188" y="16732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4" name="Line 1421"/>
            <p:cNvSpPr>
              <a:spLocks noChangeShapeType="1"/>
            </p:cNvSpPr>
            <p:nvPr/>
          </p:nvSpPr>
          <p:spPr bwMode="auto">
            <a:xfrm flipH="1">
              <a:off x="4927600" y="16748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5" name="Line 1422"/>
            <p:cNvSpPr>
              <a:spLocks noChangeShapeType="1"/>
            </p:cNvSpPr>
            <p:nvPr/>
          </p:nvSpPr>
          <p:spPr bwMode="auto">
            <a:xfrm flipH="1">
              <a:off x="4926013" y="16764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6" name="Line 1423"/>
            <p:cNvSpPr>
              <a:spLocks noChangeShapeType="1"/>
            </p:cNvSpPr>
            <p:nvPr/>
          </p:nvSpPr>
          <p:spPr bwMode="auto">
            <a:xfrm>
              <a:off x="4926013" y="167640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7" name="Line 1424"/>
            <p:cNvSpPr>
              <a:spLocks noChangeShapeType="1"/>
            </p:cNvSpPr>
            <p:nvPr/>
          </p:nvSpPr>
          <p:spPr bwMode="auto">
            <a:xfrm flipH="1">
              <a:off x="4922838" y="1676400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8" name="Line 1425"/>
            <p:cNvSpPr>
              <a:spLocks noChangeShapeType="1"/>
            </p:cNvSpPr>
            <p:nvPr/>
          </p:nvSpPr>
          <p:spPr bwMode="auto">
            <a:xfrm flipH="1">
              <a:off x="4918075" y="1679575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9" name="Line 1426"/>
            <p:cNvSpPr>
              <a:spLocks noChangeShapeType="1"/>
            </p:cNvSpPr>
            <p:nvPr/>
          </p:nvSpPr>
          <p:spPr bwMode="auto">
            <a:xfrm flipH="1">
              <a:off x="4916488" y="16795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0" name="Line 1427"/>
            <p:cNvSpPr>
              <a:spLocks noChangeShapeType="1"/>
            </p:cNvSpPr>
            <p:nvPr/>
          </p:nvSpPr>
          <p:spPr bwMode="auto">
            <a:xfrm flipH="1">
              <a:off x="4914900" y="16811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1" name="Line 1428"/>
            <p:cNvSpPr>
              <a:spLocks noChangeShapeType="1"/>
            </p:cNvSpPr>
            <p:nvPr/>
          </p:nvSpPr>
          <p:spPr bwMode="auto">
            <a:xfrm flipH="1">
              <a:off x="4913313" y="16811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2" name="Line 1429"/>
            <p:cNvSpPr>
              <a:spLocks noChangeShapeType="1"/>
            </p:cNvSpPr>
            <p:nvPr/>
          </p:nvSpPr>
          <p:spPr bwMode="auto">
            <a:xfrm flipH="1">
              <a:off x="4910138" y="168116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3" name="Line 1430"/>
            <p:cNvSpPr>
              <a:spLocks noChangeShapeType="1"/>
            </p:cNvSpPr>
            <p:nvPr/>
          </p:nvSpPr>
          <p:spPr bwMode="auto">
            <a:xfrm flipH="1" flipV="1">
              <a:off x="4905375" y="167957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4" name="Line 1431"/>
            <p:cNvSpPr>
              <a:spLocks noChangeShapeType="1"/>
            </p:cNvSpPr>
            <p:nvPr/>
          </p:nvSpPr>
          <p:spPr bwMode="auto">
            <a:xfrm flipH="1">
              <a:off x="4903788" y="167957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5" name="Line 1432"/>
            <p:cNvSpPr>
              <a:spLocks noChangeShapeType="1"/>
            </p:cNvSpPr>
            <p:nvPr/>
          </p:nvSpPr>
          <p:spPr bwMode="auto">
            <a:xfrm flipH="1">
              <a:off x="4902200" y="167957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6" name="Line 1433"/>
            <p:cNvSpPr>
              <a:spLocks noChangeShapeType="1"/>
            </p:cNvSpPr>
            <p:nvPr/>
          </p:nvSpPr>
          <p:spPr bwMode="auto">
            <a:xfrm flipH="1">
              <a:off x="4900613" y="167957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7" name="Line 1434"/>
            <p:cNvSpPr>
              <a:spLocks noChangeShapeType="1"/>
            </p:cNvSpPr>
            <p:nvPr/>
          </p:nvSpPr>
          <p:spPr bwMode="auto">
            <a:xfrm flipH="1" flipV="1">
              <a:off x="4899025" y="16764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8" name="Line 1435"/>
            <p:cNvSpPr>
              <a:spLocks noChangeShapeType="1"/>
            </p:cNvSpPr>
            <p:nvPr/>
          </p:nvSpPr>
          <p:spPr bwMode="auto">
            <a:xfrm flipH="1" flipV="1">
              <a:off x="4894263" y="167481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39" name="Line 1436"/>
            <p:cNvSpPr>
              <a:spLocks noChangeShapeType="1"/>
            </p:cNvSpPr>
            <p:nvPr/>
          </p:nvSpPr>
          <p:spPr bwMode="auto">
            <a:xfrm flipH="1" flipV="1">
              <a:off x="4892675" y="16732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0" name="Line 1437"/>
            <p:cNvSpPr>
              <a:spLocks noChangeShapeType="1"/>
            </p:cNvSpPr>
            <p:nvPr/>
          </p:nvSpPr>
          <p:spPr bwMode="auto">
            <a:xfrm flipH="1">
              <a:off x="4891088" y="16732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1" name="Line 1438"/>
            <p:cNvSpPr>
              <a:spLocks noChangeShapeType="1"/>
            </p:cNvSpPr>
            <p:nvPr/>
          </p:nvSpPr>
          <p:spPr bwMode="auto">
            <a:xfrm flipV="1">
              <a:off x="4891088" y="16716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2" name="Line 1439"/>
            <p:cNvSpPr>
              <a:spLocks noChangeShapeType="1"/>
            </p:cNvSpPr>
            <p:nvPr/>
          </p:nvSpPr>
          <p:spPr bwMode="auto">
            <a:xfrm flipH="1">
              <a:off x="4889500" y="167163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3" name="Line 1440"/>
            <p:cNvSpPr>
              <a:spLocks noChangeShapeType="1"/>
            </p:cNvSpPr>
            <p:nvPr/>
          </p:nvSpPr>
          <p:spPr bwMode="auto">
            <a:xfrm flipH="1" flipV="1">
              <a:off x="4887913" y="166846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4" name="Line 1441"/>
            <p:cNvSpPr>
              <a:spLocks noChangeShapeType="1"/>
            </p:cNvSpPr>
            <p:nvPr/>
          </p:nvSpPr>
          <p:spPr bwMode="auto">
            <a:xfrm flipH="1" flipV="1">
              <a:off x="4886325" y="16668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5" name="Line 1442"/>
            <p:cNvSpPr>
              <a:spLocks noChangeShapeType="1"/>
            </p:cNvSpPr>
            <p:nvPr/>
          </p:nvSpPr>
          <p:spPr bwMode="auto">
            <a:xfrm flipV="1">
              <a:off x="4886325" y="166370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6" name="Line 1443"/>
            <p:cNvSpPr>
              <a:spLocks noChangeShapeType="1"/>
            </p:cNvSpPr>
            <p:nvPr/>
          </p:nvSpPr>
          <p:spPr bwMode="auto">
            <a:xfrm>
              <a:off x="4886325" y="166370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7" name="Line 1444"/>
            <p:cNvSpPr>
              <a:spLocks noChangeShapeType="1"/>
            </p:cNvSpPr>
            <p:nvPr/>
          </p:nvSpPr>
          <p:spPr bwMode="auto">
            <a:xfrm flipH="1" flipV="1">
              <a:off x="4884738" y="16621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8" name="Line 1445"/>
            <p:cNvSpPr>
              <a:spLocks noChangeShapeType="1"/>
            </p:cNvSpPr>
            <p:nvPr/>
          </p:nvSpPr>
          <p:spPr bwMode="auto">
            <a:xfrm flipV="1">
              <a:off x="4884738" y="165893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49" name="Line 1446"/>
            <p:cNvSpPr>
              <a:spLocks noChangeShapeType="1"/>
            </p:cNvSpPr>
            <p:nvPr/>
          </p:nvSpPr>
          <p:spPr bwMode="auto">
            <a:xfrm flipH="1" flipV="1">
              <a:off x="4883150" y="16573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0" name="Line 1447"/>
            <p:cNvSpPr>
              <a:spLocks noChangeShapeType="1"/>
            </p:cNvSpPr>
            <p:nvPr/>
          </p:nvSpPr>
          <p:spPr bwMode="auto">
            <a:xfrm flipH="1" flipV="1">
              <a:off x="4879975" y="1654175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1" name="Line 1448"/>
            <p:cNvSpPr>
              <a:spLocks noChangeShapeType="1"/>
            </p:cNvSpPr>
            <p:nvPr/>
          </p:nvSpPr>
          <p:spPr bwMode="auto">
            <a:xfrm flipV="1">
              <a:off x="4879975" y="165100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2" name="Line 1449"/>
            <p:cNvSpPr>
              <a:spLocks noChangeShapeType="1"/>
            </p:cNvSpPr>
            <p:nvPr/>
          </p:nvSpPr>
          <p:spPr bwMode="auto">
            <a:xfrm flipV="1">
              <a:off x="4879975" y="16494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3" name="Line 1450"/>
            <p:cNvSpPr>
              <a:spLocks noChangeShapeType="1"/>
            </p:cNvSpPr>
            <p:nvPr/>
          </p:nvSpPr>
          <p:spPr bwMode="auto">
            <a:xfrm>
              <a:off x="4879975" y="1649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4" name="Line 1451"/>
            <p:cNvSpPr>
              <a:spLocks noChangeShapeType="1"/>
            </p:cNvSpPr>
            <p:nvPr/>
          </p:nvSpPr>
          <p:spPr bwMode="auto">
            <a:xfrm flipV="1">
              <a:off x="4879975" y="16478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5" name="Line 1452"/>
            <p:cNvSpPr>
              <a:spLocks noChangeShapeType="1"/>
            </p:cNvSpPr>
            <p:nvPr/>
          </p:nvSpPr>
          <p:spPr bwMode="auto">
            <a:xfrm flipV="1">
              <a:off x="4883150" y="164465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6" name="Line 1453"/>
            <p:cNvSpPr>
              <a:spLocks noChangeShapeType="1"/>
            </p:cNvSpPr>
            <p:nvPr/>
          </p:nvSpPr>
          <p:spPr bwMode="auto">
            <a:xfrm flipV="1">
              <a:off x="4883150" y="16430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7" name="Line 1454"/>
            <p:cNvSpPr>
              <a:spLocks noChangeShapeType="1"/>
            </p:cNvSpPr>
            <p:nvPr/>
          </p:nvSpPr>
          <p:spPr bwMode="auto">
            <a:xfrm>
              <a:off x="4884738" y="16430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8" name="Line 1455"/>
            <p:cNvSpPr>
              <a:spLocks noChangeShapeType="1"/>
            </p:cNvSpPr>
            <p:nvPr/>
          </p:nvSpPr>
          <p:spPr bwMode="auto">
            <a:xfrm flipV="1">
              <a:off x="4884738" y="164147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59" name="Line 1456"/>
            <p:cNvSpPr>
              <a:spLocks noChangeShapeType="1"/>
            </p:cNvSpPr>
            <p:nvPr/>
          </p:nvSpPr>
          <p:spPr bwMode="auto">
            <a:xfrm flipV="1">
              <a:off x="4884738" y="163830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0" name="Line 1457"/>
            <p:cNvSpPr>
              <a:spLocks noChangeShapeType="1"/>
            </p:cNvSpPr>
            <p:nvPr/>
          </p:nvSpPr>
          <p:spPr bwMode="auto">
            <a:xfrm flipV="1">
              <a:off x="4884738" y="16367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1" name="Line 1458"/>
            <p:cNvSpPr>
              <a:spLocks noChangeShapeType="1"/>
            </p:cNvSpPr>
            <p:nvPr/>
          </p:nvSpPr>
          <p:spPr bwMode="auto">
            <a:xfrm flipV="1">
              <a:off x="4886325" y="163353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2" name="Line 1459"/>
            <p:cNvSpPr>
              <a:spLocks noChangeShapeType="1"/>
            </p:cNvSpPr>
            <p:nvPr/>
          </p:nvSpPr>
          <p:spPr bwMode="auto">
            <a:xfrm flipV="1">
              <a:off x="4887913" y="16319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3" name="Line 1460"/>
            <p:cNvSpPr>
              <a:spLocks noChangeShapeType="1"/>
            </p:cNvSpPr>
            <p:nvPr/>
          </p:nvSpPr>
          <p:spPr bwMode="auto">
            <a:xfrm flipV="1">
              <a:off x="4889500" y="16303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4" name="Line 1461"/>
            <p:cNvSpPr>
              <a:spLocks noChangeShapeType="1"/>
            </p:cNvSpPr>
            <p:nvPr/>
          </p:nvSpPr>
          <p:spPr bwMode="auto">
            <a:xfrm>
              <a:off x="4891088" y="16303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5" name="Line 1462"/>
            <p:cNvSpPr>
              <a:spLocks noChangeShapeType="1"/>
            </p:cNvSpPr>
            <p:nvPr/>
          </p:nvSpPr>
          <p:spPr bwMode="auto">
            <a:xfrm flipV="1">
              <a:off x="4891088" y="16287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6" name="Line 1463"/>
            <p:cNvSpPr>
              <a:spLocks noChangeShapeType="1"/>
            </p:cNvSpPr>
            <p:nvPr/>
          </p:nvSpPr>
          <p:spPr bwMode="auto">
            <a:xfrm flipV="1">
              <a:off x="4892675" y="162718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7" name="Line 1464"/>
            <p:cNvSpPr>
              <a:spLocks noChangeShapeType="1"/>
            </p:cNvSpPr>
            <p:nvPr/>
          </p:nvSpPr>
          <p:spPr bwMode="auto">
            <a:xfrm flipV="1">
              <a:off x="4894263" y="1624013"/>
              <a:ext cx="4763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8" name="Line 1465"/>
            <p:cNvSpPr>
              <a:spLocks noChangeShapeType="1"/>
            </p:cNvSpPr>
            <p:nvPr/>
          </p:nvSpPr>
          <p:spPr bwMode="auto">
            <a:xfrm>
              <a:off x="4899025" y="16240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69" name="Line 1466"/>
            <p:cNvSpPr>
              <a:spLocks noChangeShapeType="1"/>
            </p:cNvSpPr>
            <p:nvPr/>
          </p:nvSpPr>
          <p:spPr bwMode="auto">
            <a:xfrm flipV="1">
              <a:off x="4899025" y="16224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0" name="Line 1467"/>
            <p:cNvSpPr>
              <a:spLocks noChangeShapeType="1"/>
            </p:cNvSpPr>
            <p:nvPr/>
          </p:nvSpPr>
          <p:spPr bwMode="auto">
            <a:xfrm>
              <a:off x="4899025" y="16224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1" name="Line 1468"/>
            <p:cNvSpPr>
              <a:spLocks noChangeShapeType="1"/>
            </p:cNvSpPr>
            <p:nvPr/>
          </p:nvSpPr>
          <p:spPr bwMode="auto">
            <a:xfrm>
              <a:off x="4900613" y="162242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2" name="Line 1469"/>
            <p:cNvSpPr>
              <a:spLocks noChangeShapeType="1"/>
            </p:cNvSpPr>
            <p:nvPr/>
          </p:nvSpPr>
          <p:spPr bwMode="auto">
            <a:xfrm>
              <a:off x="4903788" y="16224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3" name="Line 1470"/>
            <p:cNvSpPr>
              <a:spLocks noChangeShapeType="1"/>
            </p:cNvSpPr>
            <p:nvPr/>
          </p:nvSpPr>
          <p:spPr bwMode="auto">
            <a:xfrm flipV="1">
              <a:off x="4905375" y="1620838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4" name="Line 1471"/>
            <p:cNvSpPr>
              <a:spLocks noChangeShapeType="1"/>
            </p:cNvSpPr>
            <p:nvPr/>
          </p:nvSpPr>
          <p:spPr bwMode="auto">
            <a:xfrm>
              <a:off x="4910138" y="1620838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5" name="Line 1472"/>
            <p:cNvSpPr>
              <a:spLocks noChangeShapeType="1"/>
            </p:cNvSpPr>
            <p:nvPr/>
          </p:nvSpPr>
          <p:spPr bwMode="auto">
            <a:xfrm>
              <a:off x="4913313" y="16208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6" name="Line 1473"/>
            <p:cNvSpPr>
              <a:spLocks noChangeShapeType="1"/>
            </p:cNvSpPr>
            <p:nvPr/>
          </p:nvSpPr>
          <p:spPr bwMode="auto">
            <a:xfrm>
              <a:off x="4916488" y="162242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7" name="Line 1474"/>
            <p:cNvSpPr>
              <a:spLocks noChangeShapeType="1"/>
            </p:cNvSpPr>
            <p:nvPr/>
          </p:nvSpPr>
          <p:spPr bwMode="auto">
            <a:xfrm>
              <a:off x="4919663" y="162242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8" name="Line 1475"/>
            <p:cNvSpPr>
              <a:spLocks noChangeShapeType="1"/>
            </p:cNvSpPr>
            <p:nvPr/>
          </p:nvSpPr>
          <p:spPr bwMode="auto">
            <a:xfrm>
              <a:off x="4922838" y="162242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79" name="Line 1476"/>
            <p:cNvSpPr>
              <a:spLocks noChangeShapeType="1"/>
            </p:cNvSpPr>
            <p:nvPr/>
          </p:nvSpPr>
          <p:spPr bwMode="auto">
            <a:xfrm>
              <a:off x="4922838" y="16224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0" name="Line 1477"/>
            <p:cNvSpPr>
              <a:spLocks noChangeShapeType="1"/>
            </p:cNvSpPr>
            <p:nvPr/>
          </p:nvSpPr>
          <p:spPr bwMode="auto">
            <a:xfrm>
              <a:off x="4924425" y="16224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1" name="Line 1478"/>
            <p:cNvSpPr>
              <a:spLocks noChangeShapeType="1"/>
            </p:cNvSpPr>
            <p:nvPr/>
          </p:nvSpPr>
          <p:spPr bwMode="auto">
            <a:xfrm>
              <a:off x="4926013" y="16224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2" name="Line 1479"/>
            <p:cNvSpPr>
              <a:spLocks noChangeShapeType="1"/>
            </p:cNvSpPr>
            <p:nvPr/>
          </p:nvSpPr>
          <p:spPr bwMode="auto">
            <a:xfrm>
              <a:off x="4926013" y="1624013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3" name="Line 1480"/>
            <p:cNvSpPr>
              <a:spLocks noChangeShapeType="1"/>
            </p:cNvSpPr>
            <p:nvPr/>
          </p:nvSpPr>
          <p:spPr bwMode="auto">
            <a:xfrm>
              <a:off x="4929188" y="162718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4" name="Line 1481"/>
            <p:cNvSpPr>
              <a:spLocks noChangeShapeType="1"/>
            </p:cNvSpPr>
            <p:nvPr/>
          </p:nvSpPr>
          <p:spPr bwMode="auto">
            <a:xfrm>
              <a:off x="4930775" y="16287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5" name="Line 1482"/>
            <p:cNvSpPr>
              <a:spLocks noChangeShapeType="1"/>
            </p:cNvSpPr>
            <p:nvPr/>
          </p:nvSpPr>
          <p:spPr bwMode="auto">
            <a:xfrm>
              <a:off x="4932363" y="16303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6" name="Line 1483"/>
            <p:cNvSpPr>
              <a:spLocks noChangeShapeType="1"/>
            </p:cNvSpPr>
            <p:nvPr/>
          </p:nvSpPr>
          <p:spPr bwMode="auto">
            <a:xfrm>
              <a:off x="4932363" y="163036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7" name="Line 1484"/>
            <p:cNvSpPr>
              <a:spLocks noChangeShapeType="1"/>
            </p:cNvSpPr>
            <p:nvPr/>
          </p:nvSpPr>
          <p:spPr bwMode="auto">
            <a:xfrm>
              <a:off x="4935538" y="16319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8" name="Line 1485"/>
            <p:cNvSpPr>
              <a:spLocks noChangeShapeType="1"/>
            </p:cNvSpPr>
            <p:nvPr/>
          </p:nvSpPr>
          <p:spPr bwMode="auto">
            <a:xfrm>
              <a:off x="4937125" y="16335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89" name="Line 1486"/>
            <p:cNvSpPr>
              <a:spLocks noChangeShapeType="1"/>
            </p:cNvSpPr>
            <p:nvPr/>
          </p:nvSpPr>
          <p:spPr bwMode="auto">
            <a:xfrm>
              <a:off x="4938713" y="16351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0" name="Line 1487"/>
            <p:cNvSpPr>
              <a:spLocks noChangeShapeType="1"/>
            </p:cNvSpPr>
            <p:nvPr/>
          </p:nvSpPr>
          <p:spPr bwMode="auto">
            <a:xfrm>
              <a:off x="4938713" y="16367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1" name="Line 1488"/>
            <p:cNvSpPr>
              <a:spLocks noChangeShapeType="1"/>
            </p:cNvSpPr>
            <p:nvPr/>
          </p:nvSpPr>
          <p:spPr bwMode="auto">
            <a:xfrm>
              <a:off x="4938713" y="16383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2" name="Line 1489"/>
            <p:cNvSpPr>
              <a:spLocks noChangeShapeType="1"/>
            </p:cNvSpPr>
            <p:nvPr/>
          </p:nvSpPr>
          <p:spPr bwMode="auto">
            <a:xfrm>
              <a:off x="4940300" y="1638300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3" name="Line 1490"/>
            <p:cNvSpPr>
              <a:spLocks noChangeShapeType="1"/>
            </p:cNvSpPr>
            <p:nvPr/>
          </p:nvSpPr>
          <p:spPr bwMode="auto">
            <a:xfrm>
              <a:off x="4940300" y="164306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4" name="Line 1491"/>
            <p:cNvSpPr>
              <a:spLocks noChangeShapeType="1"/>
            </p:cNvSpPr>
            <p:nvPr/>
          </p:nvSpPr>
          <p:spPr bwMode="auto">
            <a:xfrm>
              <a:off x="4941888" y="16462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5" name="Line 1492"/>
            <p:cNvSpPr>
              <a:spLocks noChangeShapeType="1"/>
            </p:cNvSpPr>
            <p:nvPr/>
          </p:nvSpPr>
          <p:spPr bwMode="auto">
            <a:xfrm>
              <a:off x="4941888" y="16478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6" name="Line 1493"/>
            <p:cNvSpPr>
              <a:spLocks noChangeShapeType="1"/>
            </p:cNvSpPr>
            <p:nvPr/>
          </p:nvSpPr>
          <p:spPr bwMode="auto">
            <a:xfrm>
              <a:off x="4943475" y="1649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7" name="Line 1494"/>
            <p:cNvSpPr>
              <a:spLocks noChangeShapeType="1"/>
            </p:cNvSpPr>
            <p:nvPr/>
          </p:nvSpPr>
          <p:spPr bwMode="auto">
            <a:xfrm>
              <a:off x="4244975" y="1752600"/>
              <a:ext cx="0" cy="1698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8" name="Line 1495"/>
            <p:cNvSpPr>
              <a:spLocks noChangeShapeType="1"/>
            </p:cNvSpPr>
            <p:nvPr/>
          </p:nvSpPr>
          <p:spPr bwMode="auto">
            <a:xfrm>
              <a:off x="4238625" y="1755775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99" name="Line 1496"/>
            <p:cNvSpPr>
              <a:spLocks noChangeShapeType="1"/>
            </p:cNvSpPr>
            <p:nvPr/>
          </p:nvSpPr>
          <p:spPr bwMode="auto">
            <a:xfrm>
              <a:off x="4244975" y="1919288"/>
              <a:ext cx="0" cy="52070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0" name="Line 1497"/>
            <p:cNvSpPr>
              <a:spLocks noChangeShapeType="1"/>
            </p:cNvSpPr>
            <p:nvPr/>
          </p:nvSpPr>
          <p:spPr bwMode="auto">
            <a:xfrm>
              <a:off x="4238625" y="2439988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1" name="Line 1498"/>
            <p:cNvSpPr>
              <a:spLocks noChangeShapeType="1"/>
            </p:cNvSpPr>
            <p:nvPr/>
          </p:nvSpPr>
          <p:spPr bwMode="auto">
            <a:xfrm>
              <a:off x="4486275" y="1606550"/>
              <a:ext cx="0" cy="666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2" name="Line 1499"/>
            <p:cNvSpPr>
              <a:spLocks noChangeShapeType="1"/>
            </p:cNvSpPr>
            <p:nvPr/>
          </p:nvSpPr>
          <p:spPr bwMode="auto">
            <a:xfrm>
              <a:off x="4479925" y="1606550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3" name="Line 1500"/>
            <p:cNvSpPr>
              <a:spLocks noChangeShapeType="1"/>
            </p:cNvSpPr>
            <p:nvPr/>
          </p:nvSpPr>
          <p:spPr bwMode="auto">
            <a:xfrm>
              <a:off x="4486275" y="1673225"/>
              <a:ext cx="0" cy="952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4" name="Line 1501"/>
            <p:cNvSpPr>
              <a:spLocks noChangeShapeType="1"/>
            </p:cNvSpPr>
            <p:nvPr/>
          </p:nvSpPr>
          <p:spPr bwMode="auto">
            <a:xfrm>
              <a:off x="4808538" y="1525588"/>
              <a:ext cx="1111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5" name="Line 1502"/>
            <p:cNvSpPr>
              <a:spLocks noChangeShapeType="1"/>
            </p:cNvSpPr>
            <p:nvPr/>
          </p:nvSpPr>
          <p:spPr bwMode="auto">
            <a:xfrm>
              <a:off x="4808538" y="1649413"/>
              <a:ext cx="1111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6" name="Line 1503"/>
            <p:cNvSpPr>
              <a:spLocks noChangeShapeType="1"/>
            </p:cNvSpPr>
            <p:nvPr/>
          </p:nvSpPr>
          <p:spPr bwMode="auto">
            <a:xfrm>
              <a:off x="4913313" y="1570038"/>
              <a:ext cx="0" cy="793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7" name="Line 1504"/>
            <p:cNvSpPr>
              <a:spLocks noChangeShapeType="1"/>
            </p:cNvSpPr>
            <p:nvPr/>
          </p:nvSpPr>
          <p:spPr bwMode="auto">
            <a:xfrm>
              <a:off x="4905375" y="1570038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8" name="Line 1505"/>
            <p:cNvSpPr>
              <a:spLocks noChangeShapeType="1"/>
            </p:cNvSpPr>
            <p:nvPr/>
          </p:nvSpPr>
          <p:spPr bwMode="auto">
            <a:xfrm>
              <a:off x="4913313" y="1649413"/>
              <a:ext cx="0" cy="1190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09" name="Line 1506"/>
            <p:cNvSpPr>
              <a:spLocks noChangeShapeType="1"/>
            </p:cNvSpPr>
            <p:nvPr/>
          </p:nvSpPr>
          <p:spPr bwMode="auto">
            <a:xfrm>
              <a:off x="4905375" y="1768475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10" name="Line 1507"/>
            <p:cNvSpPr>
              <a:spLocks noChangeShapeType="1"/>
            </p:cNvSpPr>
            <p:nvPr/>
          </p:nvSpPr>
          <p:spPr bwMode="auto">
            <a:xfrm>
              <a:off x="4813300" y="1525588"/>
              <a:ext cx="0" cy="571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11" name="Line 1508"/>
            <p:cNvSpPr>
              <a:spLocks noChangeShapeType="1"/>
            </p:cNvSpPr>
            <p:nvPr/>
          </p:nvSpPr>
          <p:spPr bwMode="auto">
            <a:xfrm>
              <a:off x="4813300" y="1582738"/>
              <a:ext cx="0" cy="666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12" name="Line 1509"/>
            <p:cNvSpPr>
              <a:spLocks noChangeShapeType="1"/>
            </p:cNvSpPr>
            <p:nvPr/>
          </p:nvSpPr>
          <p:spPr bwMode="auto">
            <a:xfrm>
              <a:off x="4479925" y="1768475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13" name="テキスト ボックス 1556"/>
            <p:cNvSpPr txBox="1">
              <a:spLocks noChangeArrowheads="1"/>
            </p:cNvSpPr>
            <p:nvPr/>
          </p:nvSpPr>
          <p:spPr bwMode="auto">
            <a:xfrm>
              <a:off x="5455515" y="407818"/>
              <a:ext cx="641705" cy="33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206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CMB</a:t>
              </a:r>
              <a:endParaRPr lang="ja-JP" altLang="en-US" sz="1400" b="1">
                <a:solidFill>
                  <a:srgbClr val="00206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614" name="テキスト ボックス 1557"/>
            <p:cNvSpPr txBox="1">
              <a:spLocks noChangeArrowheads="1"/>
            </p:cNvSpPr>
            <p:nvPr/>
          </p:nvSpPr>
          <p:spPr bwMode="auto">
            <a:xfrm>
              <a:off x="1443497" y="600332"/>
              <a:ext cx="1801071" cy="33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Zodiacal Emission</a:t>
              </a:r>
              <a:endParaRPr lang="ja-JP" altLang="en-US" sz="1400" b="1">
                <a:solidFill>
                  <a:srgbClr val="FF33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615" name="テキスト ボックス 1558"/>
            <p:cNvSpPr txBox="1">
              <a:spLocks noChangeArrowheads="1"/>
            </p:cNvSpPr>
            <p:nvPr/>
          </p:nvSpPr>
          <p:spPr bwMode="auto">
            <a:xfrm>
              <a:off x="856464" y="1812167"/>
              <a:ext cx="1427536" cy="33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206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Zodiacal Light</a:t>
              </a:r>
              <a:endParaRPr lang="ja-JP" altLang="en-US" sz="1400" b="1">
                <a:solidFill>
                  <a:srgbClr val="00206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616" name="テキスト ボックス 1559"/>
            <p:cNvSpPr txBox="1">
              <a:spLocks noChangeArrowheads="1"/>
            </p:cNvSpPr>
            <p:nvPr/>
          </p:nvSpPr>
          <p:spPr bwMode="auto">
            <a:xfrm>
              <a:off x="2782218" y="3068582"/>
              <a:ext cx="1227380" cy="57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70C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Interstellar Dust</a:t>
              </a:r>
              <a:endParaRPr lang="ja-JP" altLang="en-US" sz="14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617" name="テキスト ボックス 1560"/>
            <p:cNvSpPr txBox="1">
              <a:spLocks noChangeArrowheads="1"/>
            </p:cNvSpPr>
            <p:nvPr/>
          </p:nvSpPr>
          <p:spPr bwMode="auto">
            <a:xfrm>
              <a:off x="2684463" y="3428158"/>
              <a:ext cx="444366" cy="33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B0F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SL</a:t>
              </a:r>
              <a:endParaRPr lang="ja-JP" altLang="en-US" sz="1400" b="1">
                <a:solidFill>
                  <a:srgbClr val="00B0F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618" name="テキスト ボックス 1561"/>
            <p:cNvSpPr txBox="1">
              <a:spLocks noChangeArrowheads="1"/>
            </p:cNvSpPr>
            <p:nvPr/>
          </p:nvSpPr>
          <p:spPr bwMode="auto">
            <a:xfrm>
              <a:off x="1222706" y="3299279"/>
              <a:ext cx="608227" cy="33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B05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DGL</a:t>
              </a:r>
              <a:endParaRPr lang="ja-JP" altLang="en-US" sz="1400" b="1">
                <a:solidFill>
                  <a:srgbClr val="00B05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563" name="テキスト ボックス 156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953531" y="2973537"/>
              <a:ext cx="1523457" cy="919530"/>
            </a:xfrm>
            <a:prstGeom prst="rect">
              <a:avLst/>
            </a:prstGeom>
            <a:blipFill rotWithShape="1">
              <a:blip r:embed="rId3"/>
              <a:stretch>
                <a:fillRect t="-2920" r="-176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ja-JP" altLang="en-US">
                  <a:noFill/>
                </a:rPr>
                <a:t> </a:t>
              </a:r>
            </a:p>
          </p:txBody>
        </p:sp>
        <p:sp>
          <p:nvSpPr>
            <p:cNvPr id="8620" name="テキスト ボックス 1563"/>
            <p:cNvSpPr txBox="1">
              <a:spLocks noChangeArrowheads="1"/>
            </p:cNvSpPr>
            <p:nvPr/>
          </p:nvSpPr>
          <p:spPr bwMode="auto">
            <a:xfrm>
              <a:off x="2813130" y="4182185"/>
              <a:ext cx="1853930" cy="37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dirty="0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wavelength [m]</a:t>
              </a:r>
              <a:endParaRPr lang="ja-JP" altLang="en-US" sz="1600" b="1" dirty="0">
                <a:solidFill>
                  <a:srgbClr val="FF33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621" name="テキスト ボックス 1564"/>
            <p:cNvSpPr txBox="1">
              <a:spLocks noChangeArrowheads="1"/>
            </p:cNvSpPr>
            <p:nvPr/>
          </p:nvSpPr>
          <p:spPr bwMode="auto">
            <a:xfrm>
              <a:off x="3129723" y="4680691"/>
              <a:ext cx="1068098" cy="37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E</a:t>
              </a:r>
              <a:r>
                <a:rPr lang="en-US" altLang="ja-JP" sz="1600" b="1" baseline="-25000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</a:t>
              </a:r>
              <a:r>
                <a:rPr lang="en-US" altLang="ja-JP" sz="1600" b="1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 [meV]</a:t>
              </a:r>
              <a:endParaRPr lang="ja-JP" altLang="en-US" sz="1600" b="1">
                <a:solidFill>
                  <a:srgbClr val="FF33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622" name="テキスト ボックス 1565"/>
            <p:cNvSpPr txBox="1">
              <a:spLocks noChangeArrowheads="1"/>
            </p:cNvSpPr>
            <p:nvPr/>
          </p:nvSpPr>
          <p:spPr bwMode="auto">
            <a:xfrm rot="-5400000">
              <a:off x="-1480396" y="2009361"/>
              <a:ext cx="3961228" cy="43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dirty="0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Surface brightness  </a:t>
              </a:r>
              <a:r>
                <a:rPr lang="en-US" altLang="ja-JP" sz="2000" b="1" i="1" dirty="0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I</a:t>
              </a:r>
              <a:r>
                <a:rPr lang="en-US" altLang="ja-JP" sz="2000" b="1" i="1" baseline="-25000" dirty="0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</a:t>
              </a:r>
              <a:r>
                <a:rPr lang="en-US" altLang="ja-JP" sz="2000" b="1" dirty="0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 [</a:t>
              </a:r>
              <a:r>
                <a:rPr lang="en-US" altLang="ja-JP" sz="2000" b="1" dirty="0" err="1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MJy</a:t>
              </a:r>
              <a:r>
                <a:rPr lang="en-US" altLang="ja-JP" sz="2000" b="1" dirty="0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/</a:t>
              </a:r>
              <a:r>
                <a:rPr lang="en-US" altLang="ja-JP" sz="2000" b="1" dirty="0" err="1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sr</a:t>
              </a:r>
              <a:r>
                <a:rPr lang="en-US" altLang="ja-JP" sz="2000" b="1" dirty="0">
                  <a:solidFill>
                    <a:srgbClr val="FF33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  <a:sym typeface="Symbol" pitchFamily="18" charset="2"/>
                </a:rPr>
                <a:t>]</a:t>
              </a:r>
              <a:endParaRPr lang="ja-JP" altLang="en-US" sz="2000" b="1" dirty="0">
                <a:solidFill>
                  <a:srgbClr val="FF33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1567" name="Line 5"/>
          <p:cNvSpPr>
            <a:spLocks noChangeShapeType="1"/>
          </p:cNvSpPr>
          <p:nvPr/>
        </p:nvSpPr>
        <p:spPr bwMode="auto">
          <a:xfrm flipH="1">
            <a:off x="4706938" y="1728788"/>
            <a:ext cx="112712" cy="352425"/>
          </a:xfrm>
          <a:prstGeom prst="line">
            <a:avLst/>
          </a:prstGeom>
          <a:noFill/>
          <a:ln w="25400">
            <a:solidFill>
              <a:srgbClr val="B48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68" name="Text Box 6"/>
          <p:cNvSpPr txBox="1">
            <a:spLocks noChangeArrowheads="1"/>
          </p:cNvSpPr>
          <p:nvPr/>
        </p:nvSpPr>
        <p:spPr bwMode="auto">
          <a:xfrm>
            <a:off x="4306888" y="1438275"/>
            <a:ext cx="7985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>
                <a:solidFill>
                  <a:srgbClr val="B489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AKARI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5014913" y="1447800"/>
            <a:ext cx="7667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COBE</a:t>
            </a:r>
            <a:endParaRPr lang="ja-JP" altLang="en-US" sz="1600" b="1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5076825" y="1728788"/>
            <a:ext cx="147638" cy="3524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6" name="テキスト ボックス 1559"/>
          <p:cNvSpPr txBox="1">
            <a:spLocks noChangeArrowheads="1"/>
          </p:cNvSpPr>
          <p:nvPr/>
        </p:nvSpPr>
        <p:spPr bwMode="auto">
          <a:xfrm>
            <a:off x="1181100" y="4162425"/>
            <a:ext cx="316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00206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Integrated flux from galaxy counts</a:t>
            </a:r>
            <a:endParaRPr lang="ja-JP" altLang="en-US" sz="1400" b="1">
              <a:solidFill>
                <a:srgbClr val="00206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 flipV="1">
            <a:off x="2165350" y="3505200"/>
            <a:ext cx="71438" cy="811213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8" name="テキスト ボックス 1559"/>
          <p:cNvSpPr txBox="1">
            <a:spLocks noChangeArrowheads="1"/>
          </p:cNvSpPr>
          <p:nvPr/>
        </p:nvSpPr>
        <p:spPr bwMode="auto">
          <a:xfrm>
            <a:off x="4400550" y="2963863"/>
            <a:ext cx="1517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00206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Galaxy evolution model</a:t>
            </a:r>
            <a:endParaRPr lang="ja-JP" altLang="en-US" sz="1400" b="1">
              <a:solidFill>
                <a:srgbClr val="00206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179" name="Line 7"/>
          <p:cNvSpPr>
            <a:spLocks noChangeShapeType="1"/>
          </p:cNvSpPr>
          <p:nvPr/>
        </p:nvSpPr>
        <p:spPr bwMode="auto">
          <a:xfrm flipV="1">
            <a:off x="3533775" y="3324225"/>
            <a:ext cx="71438" cy="3254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0" name="Line 7"/>
          <p:cNvSpPr>
            <a:spLocks noChangeShapeType="1"/>
          </p:cNvSpPr>
          <p:nvPr/>
        </p:nvSpPr>
        <p:spPr bwMode="auto">
          <a:xfrm flipH="1" flipV="1">
            <a:off x="4400550" y="2497138"/>
            <a:ext cx="614363" cy="485775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0" name="テキスト ボックス 18"/>
          <p:cNvSpPr txBox="1">
            <a:spLocks noChangeArrowheads="1"/>
          </p:cNvSpPr>
          <p:nvPr/>
        </p:nvSpPr>
        <p:spPr bwMode="auto">
          <a:xfrm>
            <a:off x="6111875" y="1114425"/>
            <a:ext cx="1692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2"/>
                </a:solidFill>
                <a:latin typeface="Calibri" pitchFamily="34" charset="0"/>
                <a:ea typeface="ＭＳ 明朝" pitchFamily="17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˃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Calibri" pitchFamily="34" charset="0"/>
              <a:buChar char="+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  <a:ea typeface="Osaka" charset="-128"/>
              </a:rPr>
              <a:t>CIB measurements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  <a:ea typeface="Osaka" charset="-128"/>
              </a:rPr>
              <a:t>(</a:t>
            </a:r>
            <a:r>
              <a:rPr lang="en-US" altLang="ja-JP" sz="1800" b="1" dirty="0" smtClean="0">
                <a:solidFill>
                  <a:srgbClr val="B48900"/>
                </a:solidFill>
                <a:latin typeface="Times" pitchFamily="18" charset="0"/>
                <a:ea typeface="Osaka" charset="-128"/>
                <a:sym typeface="Symbol" pitchFamily="18" charset="2"/>
              </a:rPr>
              <a:t> AKARI</a:t>
            </a: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  <a:ea typeface="Osaka" charset="-128"/>
                <a:sym typeface="Symbol" pitchFamily="18" charset="2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 smtClean="0">
                <a:solidFill>
                  <a:srgbClr val="0070C0"/>
                </a:solidFill>
                <a:latin typeface="Times" pitchFamily="18" charset="0"/>
                <a:ea typeface="Osaka" charset="-128"/>
                <a:sym typeface="Symbol" pitchFamily="18" charset="2"/>
              </a:rPr>
              <a:t> COBE</a:t>
            </a: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  <a:ea typeface="Osaka" charset="-128"/>
              </a:rPr>
              <a:t>)</a:t>
            </a:r>
            <a:endParaRPr lang="ja-JP" altLang="en-US" sz="1600" b="1" dirty="0" smtClean="0">
              <a:solidFill>
                <a:schemeClr val="accent1">
                  <a:lumMod val="50000"/>
                </a:schemeClr>
              </a:solidFill>
              <a:latin typeface="Times" pitchFamily="18" charset="0"/>
              <a:ea typeface="Osaka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479425"/>
          </a:xfrm>
        </p:spPr>
        <p:txBody>
          <a:bodyPr/>
          <a:lstStyle/>
          <a:p>
            <a:pPr>
              <a:defRPr/>
            </a:pPr>
            <a:r>
              <a:rPr lang="en-US" altLang="ja-JP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Signal of Cosmic Background Neutrino Decay and its Backgrounds </a:t>
            </a:r>
            <a:endParaRPr lang="ja-JP" alt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7390" y="5373216"/>
            <a:ext cx="8467058" cy="1522340"/>
          </a:xfrm>
          <a:prstGeom prst="rect">
            <a:avLst/>
          </a:prstGeom>
          <a:blipFill rotWithShape="1">
            <a:blip r:embed="rId4"/>
            <a:stretch>
              <a:fillRect l="-648" t="-2000" b="-5200"/>
            </a:stretch>
          </a:blipFill>
        </p:spPr>
        <p:txBody>
          <a:bodyPr/>
          <a:lstStyle/>
          <a:p>
            <a:pPr>
              <a:defRPr/>
            </a:pPr>
            <a:r>
              <a:rPr lang="ja-JP" altLang="en-US">
                <a:noFill/>
              </a:rPr>
              <a:t> </a:t>
            </a:r>
          </a:p>
        </p:txBody>
      </p:sp>
      <p:sp>
        <p:nvSpPr>
          <p:cNvPr id="7184" name="テキスト ボックス 18"/>
          <p:cNvSpPr txBox="1">
            <a:spLocks noChangeArrowheads="1"/>
          </p:cNvSpPr>
          <p:nvPr/>
        </p:nvSpPr>
        <p:spPr bwMode="auto">
          <a:xfrm>
            <a:off x="6111875" y="3162300"/>
            <a:ext cx="29241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FF3300"/>
                </a:solidFill>
              </a:rPr>
              <a:t>By measuring the energy spectrum of the Zodiacal Emission with the </a:t>
            </a:r>
            <a:r>
              <a:rPr lang="en-US" altLang="ja-JP" sz="1800" b="1" dirty="0" err="1">
                <a:solidFill>
                  <a:srgbClr val="FF3300"/>
                </a:solidFill>
              </a:rPr>
              <a:t>CνB</a:t>
            </a:r>
            <a:r>
              <a:rPr lang="en-US" altLang="ja-JP" sz="1800" b="1" dirty="0">
                <a:solidFill>
                  <a:srgbClr val="FF3300"/>
                </a:solidFill>
              </a:rPr>
              <a:t> decay continuously</a:t>
            </a:r>
            <a:r>
              <a:rPr lang="en-US" altLang="ja-JP" sz="1800" b="1" dirty="0">
                <a:solidFill>
                  <a:srgbClr val="FF3300"/>
                </a:solidFill>
                <a:sym typeface="Symbol" pitchFamily="18" charset="2"/>
              </a:rPr>
              <a:t>,  we can see the </a:t>
            </a:r>
            <a:r>
              <a:rPr lang="en-US" altLang="ja-JP" sz="1800" b="1" dirty="0" err="1">
                <a:solidFill>
                  <a:srgbClr val="FF3300"/>
                </a:solidFill>
              </a:rPr>
              <a:t>CνB</a:t>
            </a:r>
            <a:r>
              <a:rPr lang="en-US" altLang="ja-JP" sz="1800" b="1" dirty="0">
                <a:solidFill>
                  <a:srgbClr val="FF3300"/>
                </a:solidFill>
              </a:rPr>
              <a:t> decay signal as a high energy cutoff.</a:t>
            </a:r>
            <a:endParaRPr lang="en-US" altLang="ja-JP" sz="1800" b="1" dirty="0">
              <a:solidFill>
                <a:srgbClr val="FF3300"/>
              </a:solidFill>
              <a:sym typeface="Symbol" pitchFamily="18" charset="2"/>
            </a:endParaRPr>
          </a:p>
        </p:txBody>
      </p:sp>
      <p:sp>
        <p:nvSpPr>
          <p:cNvPr id="7185" name="正方形/長方形 1454"/>
          <p:cNvSpPr>
            <a:spLocks noChangeArrowheads="1"/>
          </p:cNvSpPr>
          <p:nvPr/>
        </p:nvSpPr>
        <p:spPr bwMode="auto">
          <a:xfrm>
            <a:off x="1976438" y="698500"/>
            <a:ext cx="474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4A791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Rocket experiment coverage (λ</a:t>
            </a:r>
            <a:r>
              <a:rPr lang="ja-JP" altLang="en-US" sz="1800" b="1" dirty="0">
                <a:solidFill>
                  <a:srgbClr val="4A791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＝</a:t>
            </a:r>
            <a:r>
              <a:rPr lang="en-US" altLang="ja-JP" sz="1800" b="1" dirty="0">
                <a:solidFill>
                  <a:srgbClr val="4A791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40</a:t>
            </a:r>
            <a:r>
              <a:rPr lang="ja-JP" altLang="en-US" sz="1800" b="1" dirty="0">
                <a:solidFill>
                  <a:srgbClr val="4A791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～</a:t>
            </a:r>
            <a:r>
              <a:rPr lang="en-US" altLang="ja-JP" sz="1800" b="1" dirty="0">
                <a:solidFill>
                  <a:srgbClr val="4A791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80μm)</a:t>
            </a:r>
            <a:r>
              <a:rPr lang="ja-JP" altLang="en-US" sz="1800" b="1" dirty="0">
                <a:solidFill>
                  <a:srgbClr val="4A791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</a:t>
            </a:r>
            <a:r>
              <a:rPr lang="ja-JP" altLang="en-US" sz="18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</a:t>
            </a:r>
            <a:endParaRPr lang="en-US" altLang="ja-JP" sz="18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186" name="Line 5"/>
          <p:cNvSpPr>
            <a:spLocks noChangeShapeType="1"/>
          </p:cNvSpPr>
          <p:nvPr/>
        </p:nvSpPr>
        <p:spPr bwMode="auto">
          <a:xfrm>
            <a:off x="3730625" y="2851150"/>
            <a:ext cx="201613" cy="2651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7" name="テキスト ボックス 1557"/>
          <p:cNvSpPr txBox="1">
            <a:spLocks noChangeArrowheads="1"/>
          </p:cNvSpPr>
          <p:nvPr/>
        </p:nvSpPr>
        <p:spPr bwMode="auto">
          <a:xfrm>
            <a:off x="2492375" y="2341563"/>
            <a:ext cx="1506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High Energy Cutoff (25meV)</a:t>
            </a:r>
            <a:endParaRPr lang="ja-JP" altLang="en-US" sz="1400" b="1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188" name="Line 5"/>
          <p:cNvSpPr>
            <a:spLocks noChangeShapeType="1"/>
          </p:cNvSpPr>
          <p:nvPr/>
        </p:nvSpPr>
        <p:spPr bwMode="auto">
          <a:xfrm>
            <a:off x="3751263" y="1068388"/>
            <a:ext cx="598487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A51913-7F09-4E90-A406-462681C896FA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4204523"/>
      </p:ext>
    </p:extLst>
  </p:cSld>
  <p:clrMapOvr>
    <a:masterClrMapping/>
  </p:clrMapOvr>
  <p:transition spd="slow" advTm="13858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28" y="2053200"/>
            <a:ext cx="4228284" cy="332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Grp="1" noChangeArrowheads="1"/>
          </p:cNvSpPr>
          <p:nvPr>
            <p:ph type="title"/>
          </p:nvPr>
        </p:nvSpPr>
        <p:spPr>
          <a:xfrm>
            <a:off x="209358" y="-44243"/>
            <a:ext cx="8588698" cy="542925"/>
          </a:xfrm>
          <a:ln w="25400"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COBAND (</a:t>
            </a:r>
            <a:r>
              <a:rPr lang="en-US" altLang="ja-JP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COsmic</a:t>
            </a:r>
            <a:r>
              <a:rPr lang="en-US" altLang="ja-JP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BAckground</a:t>
            </a:r>
            <a:r>
              <a:rPr lang="en-US" altLang="ja-JP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Neutrino Decay Search)</a:t>
            </a:r>
            <a:r>
              <a:rPr lang="ja-JP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Experiment</a:t>
            </a:r>
            <a:r>
              <a:rPr lang="ja-JP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en-US" altLang="ja-JP" sz="2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8663434" y="6492875"/>
            <a:ext cx="49031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FA44B5-0506-4E08-83E7-34296D55BBE6}" type="slidenum">
              <a:rPr lang="en-US" altLang="ja-JP" sz="1400" smtClean="0"/>
              <a:pPr>
                <a:defRPr/>
              </a:pPr>
              <a:t>17</a:t>
            </a:fld>
            <a:endParaRPr lang="en-US" altLang="ja-JP" sz="1400" dirty="0"/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31775" y="3601196"/>
            <a:ext cx="18525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defRPr/>
            </a:pPr>
            <a:r>
              <a:rPr lang="en-US" altLang="ja-JP" sz="1800" dirty="0" smtClean="0">
                <a:latin typeface="+mj-lt"/>
              </a:rPr>
              <a:t>JAXA Rocket CIB Experiment </a:t>
            </a:r>
          </a:p>
          <a:p>
            <a:pPr eaLnBrk="1" hangingPunct="1">
              <a:defRPr/>
            </a:pPr>
            <a:r>
              <a:rPr lang="en-US" altLang="ja-JP" sz="1800" dirty="0">
                <a:latin typeface="+mj-lt"/>
              </a:rPr>
              <a:t> </a:t>
            </a:r>
            <a:r>
              <a:rPr lang="en-US" altLang="ja-JP" sz="1800" dirty="0" smtClean="0">
                <a:latin typeface="+mj-lt"/>
              </a:rPr>
              <a:t>                             </a:t>
            </a:r>
            <a:r>
              <a:rPr lang="ja-JP" altLang="en-US" sz="1800" dirty="0" smtClean="0">
                <a:latin typeface="+mj-lt"/>
                <a:ea typeface="ＭＳ Ｐゴシック" pitchFamily="50" charset="-128"/>
              </a:rPr>
              <a:t>（</a:t>
            </a:r>
            <a:r>
              <a:rPr lang="en-US" altLang="ja-JP" sz="1800" dirty="0" smtClean="0">
                <a:latin typeface="+mj-lt"/>
                <a:ea typeface="ＭＳ Ｐゴシック" pitchFamily="50" charset="-128"/>
              </a:rPr>
              <a:t>Feb 2, 1992</a:t>
            </a:r>
            <a:r>
              <a:rPr lang="ja-JP" altLang="en-US" sz="1800" dirty="0" smtClean="0">
                <a:latin typeface="+mj-lt"/>
                <a:ea typeface="ＭＳ Ｐゴシック" pitchFamily="50" charset="-128"/>
              </a:rPr>
              <a:t>） </a:t>
            </a:r>
          </a:p>
        </p:txBody>
      </p:sp>
      <p:pic>
        <p:nvPicPr>
          <p:cNvPr id="9221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359265"/>
            <a:ext cx="1771564" cy="123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881530"/>
            <a:ext cx="2952328" cy="355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65"/>
              <p:cNvSpPr txBox="1">
                <a:spLocks noChangeArrowheads="1"/>
              </p:cNvSpPr>
              <p:nvPr/>
            </p:nvSpPr>
            <p:spPr bwMode="auto">
              <a:xfrm>
                <a:off x="-174608" y="5517179"/>
                <a:ext cx="8970133" cy="1411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800">
                    <a:solidFill>
                      <a:schemeClr val="tx2"/>
                    </a:solidFill>
                    <a:latin typeface="Calibri" pitchFamily="34" charset="0"/>
                    <a:ea typeface="ＭＳ 明朝" pitchFamily="17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˃"/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明朝" pitchFamily="17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Calibri" pitchFamily="34" charset="0"/>
                  <a:buChar char="+"/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明朝" pitchFamily="17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明朝" pitchFamily="17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明朝" pitchFamily="17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明朝" pitchFamily="17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明朝" pitchFamily="17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明朝" pitchFamily="17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明朝" pitchFamily="17" charset="-128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altLang="ja-JP" sz="24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S</a:t>
                </a:r>
                <a:r>
                  <a:rPr lang="en-US" altLang="ja-JP" sz="24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atellite experiment  after 2020 </a:t>
                </a:r>
                <a:r>
                  <a:rPr lang="ja-JP" altLang="en-US" sz="24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→　</a:t>
                </a:r>
                <a:r>
                  <a:rPr lang="en-US" altLang="ja-JP" sz="2400" b="1" dirty="0" smtClean="0">
                    <a:solidFill>
                      <a:srgbClr val="C00000"/>
                    </a:solidFill>
                    <a:latin typeface="Times" panose="02020603050405020304" pitchFamily="18" charset="0"/>
                    <a:ea typeface="Arial Unicode MS" panose="020B0604020202020204" pitchFamily="50" charset="-128"/>
                    <a:cs typeface="Times" panose="02020603050405020304" pitchFamily="18" charset="0"/>
                  </a:rPr>
                  <a:t>sensitivity of τ(ν</a:t>
                </a:r>
                <a:r>
                  <a:rPr lang="en-US" altLang="ja-JP" sz="2400" b="1" baseline="-25000" dirty="0" smtClean="0">
                    <a:solidFill>
                      <a:srgbClr val="C00000"/>
                    </a:solidFill>
                    <a:latin typeface="Times" panose="02020603050405020304" pitchFamily="18" charset="0"/>
                    <a:ea typeface="Arial Unicode MS" panose="020B0604020202020204" pitchFamily="50" charset="-128"/>
                    <a:cs typeface="Times" panose="02020603050405020304" pitchFamily="18" charset="0"/>
                  </a:rPr>
                  <a:t>3</a:t>
                </a:r>
                <a:r>
                  <a:rPr lang="en-US" altLang="ja-JP" sz="2400" b="1" dirty="0" smtClean="0">
                    <a:solidFill>
                      <a:srgbClr val="C00000"/>
                    </a:solidFill>
                    <a:latin typeface="Times" panose="02020603050405020304" pitchFamily="18" charset="0"/>
                    <a:ea typeface="Arial Unicode MS" panose="020B0604020202020204" pitchFamily="50" charset="-128"/>
                    <a:cs typeface="Times" panose="02020603050405020304" pitchFamily="18" charset="0"/>
                  </a:rPr>
                  <a:t>) ~10</a:t>
                </a:r>
                <a:r>
                  <a:rPr lang="en-US" altLang="ja-JP" sz="2400" b="1" baseline="30000" dirty="0" smtClean="0">
                    <a:solidFill>
                      <a:srgbClr val="C00000"/>
                    </a:solidFill>
                    <a:latin typeface="Times" panose="02020603050405020304" pitchFamily="18" charset="0"/>
                    <a:ea typeface="Arial Unicode MS" panose="020B0604020202020204" pitchFamily="50" charset="-128"/>
                    <a:cs typeface="Times" panose="02020603050405020304" pitchFamily="18" charset="0"/>
                  </a:rPr>
                  <a:t>17</a:t>
                </a:r>
                <a:r>
                  <a:rPr lang="en-US" altLang="ja-JP" sz="2400" b="1" dirty="0" smtClean="0">
                    <a:solidFill>
                      <a:srgbClr val="C00000"/>
                    </a:solidFill>
                    <a:latin typeface="Times" panose="02020603050405020304" pitchFamily="18" charset="0"/>
                    <a:ea typeface="Arial Unicode MS" panose="020B0604020202020204" pitchFamily="50" charset="-128"/>
                    <a:cs typeface="Times" panose="02020603050405020304" pitchFamily="18" charset="0"/>
                  </a:rPr>
                  <a:t>year</a:t>
                </a:r>
              </a:p>
              <a:p>
                <a:pPr lvl="1"/>
                <a:r>
                  <a:rPr lang="en-US" altLang="ja-JP" sz="1800" dirty="0" smtClean="0"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STJ using Hafnium: Hf-STJ for satellite experiment ( </a:t>
                </a:r>
                <a:r>
                  <a:rPr lang="en-US" altLang="ja-JP" sz="1400" dirty="0" smtClean="0"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S. H. Kim et al. JPSJ 81,024101 (2012)</a:t>
                </a:r>
                <a:r>
                  <a:rPr lang="ja-JP" altLang="en-US" sz="1400" dirty="0" smtClean="0"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）</a:t>
                </a:r>
                <a:endParaRPr lang="en-US" altLang="ja-JP" sz="1400" dirty="0" smtClean="0">
                  <a:latin typeface="Times" panose="02020603050405020304" pitchFamily="18" charset="0"/>
                  <a:ea typeface="Arial Unicode MS" pitchFamily="50" charset="-128"/>
                  <a:cs typeface="Times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600" b="0" i="0" smtClean="0">
                        <a:latin typeface="Cambria Math"/>
                      </a:rPr>
                      <m:t>Δ</m:t>
                    </m:r>
                    <m:r>
                      <a:rPr lang="en-US" altLang="ja-JP" sz="1600" b="0" i="0" smtClean="0">
                        <a:latin typeface="Cambria Math"/>
                      </a:rPr>
                      <m:t>=20</m:t>
                    </m:r>
                    <m:r>
                      <a:rPr lang="en-US" altLang="ja-JP" sz="1600" b="0" i="1" smtClean="0">
                        <a:latin typeface="Cambria Math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ja-JP" sz="1600" b="0" i="1" smtClean="0">
                        <a:latin typeface="Cambria Math"/>
                      </a:rPr>
                      <m:t>eV</m:t>
                    </m:r>
                  </m:oMath>
                </a14:m>
                <a:r>
                  <a:rPr lang="en-US" altLang="ja-JP" sz="1600" dirty="0" smtClean="0"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 : Superconducting gap energy for Hafnium</a:t>
                </a:r>
              </a:p>
              <a:p>
                <a:pPr lvl="2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1600" b="0" i="1" smtClean="0">
                            <a:latin typeface="Cambria Math"/>
                          </a:rPr>
                          <m:t>q</m:t>
                        </m:r>
                        <m:r>
                          <a:rPr lang="en-US" altLang="ja-JP" sz="1600" b="0" i="1" smtClean="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ja-JP" sz="1600" b="0" i="1" smtClean="0">
                            <a:latin typeface="Cambria Math"/>
                          </a:rPr>
                          <m:t>p</m:t>
                        </m:r>
                        <m:r>
                          <a:rPr lang="en-US" altLang="ja-JP" sz="1600" b="0" i="1" smtClean="0">
                            <a:latin typeface="Cambria Math"/>
                          </a:rPr>
                          <m:t>.</m:t>
                        </m:r>
                      </m:sub>
                    </m:sSub>
                    <m:r>
                      <a:rPr lang="en-US" altLang="ja-JP" sz="1600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b="0" i="1" smtClean="0">
                            <a:latin typeface="Cambria Math"/>
                          </a:rPr>
                          <m:t>25</m:t>
                        </m:r>
                        <m:r>
                          <m:rPr>
                            <m:sty m:val="p"/>
                          </m:rPr>
                          <a:rPr lang="en-US" altLang="ja-JP" sz="1600" b="0" i="1" smtClean="0">
                            <a:latin typeface="Cambria Math"/>
                          </a:rPr>
                          <m:t>meV</m:t>
                        </m:r>
                      </m:num>
                      <m:den>
                        <m:r>
                          <a:rPr lang="en-US" altLang="ja-JP" sz="1600" b="0" i="0" smtClean="0">
                            <a:latin typeface="Cambria Math"/>
                          </a:rPr>
                          <m:t>1.7</m:t>
                        </m:r>
                        <m:r>
                          <m:rPr>
                            <m:sty m:val="p"/>
                          </m:rPr>
                          <a:rPr lang="en-US" altLang="ja-JP" sz="1600" b="0" i="0" smtClean="0">
                            <a:latin typeface="Cambria Math"/>
                          </a:rPr>
                          <m:t>Δ</m:t>
                        </m:r>
                      </m:den>
                    </m:f>
                    <m:r>
                      <a:rPr lang="en-US" altLang="ja-JP" sz="1600" b="0" i="1" smtClean="0">
                        <a:latin typeface="Cambria Math"/>
                      </a:rPr>
                      <m:t>=735</m:t>
                    </m:r>
                  </m:oMath>
                </a14:m>
                <a:r>
                  <a:rPr lang="en-US" altLang="ja-JP" sz="1600" dirty="0" smtClean="0"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 for 25meV photon: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 sz="1600" b="0" i="0" smtClean="0">
                            <a:latin typeface="Cambria Math"/>
                          </a:rPr>
                          <m:t>Δ</m:t>
                        </m:r>
                        <m:r>
                          <a:rPr lang="en-US" altLang="ja-JP" sz="1600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altLang="ja-JP" sz="1600" b="0" i="1" smtClean="0">
                            <a:latin typeface="Cambria Math"/>
                          </a:rPr>
                          <m:t>𝐸</m:t>
                        </m:r>
                      </m:den>
                    </m:f>
                    <m:r>
                      <a:rPr lang="en-US" altLang="ja-JP" sz="1600" b="0" i="1" smtClean="0">
                        <a:latin typeface="Cambria Math"/>
                      </a:rPr>
                      <m:t>&lt;2%</m:t>
                    </m:r>
                  </m:oMath>
                </a14:m>
                <a:r>
                  <a:rPr lang="en-US" altLang="ja-JP" sz="1600" dirty="0" smtClean="0"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 if </a:t>
                </a:r>
                <a:r>
                  <a:rPr lang="en-US" altLang="ja-JP" sz="1600" dirty="0" err="1" smtClean="0"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Fano</a:t>
                </a:r>
                <a:r>
                  <a:rPr lang="en-US" altLang="ja-JP" sz="1600" dirty="0" smtClean="0"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-factor is less than 0.3</a:t>
                </a:r>
                <a:endParaRPr lang="en-US" altLang="ja-JP" sz="1600" dirty="0">
                  <a:latin typeface="Times" panose="02020603050405020304" pitchFamily="18" charset="0"/>
                  <a:ea typeface="Arial Unicode MS" pitchFamily="50" charset="-128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74608" y="5517179"/>
                <a:ext cx="8970133" cy="1411284"/>
              </a:xfrm>
              <a:prstGeom prst="rect">
                <a:avLst/>
              </a:prstGeom>
              <a:blipFill rotWithShape="0">
                <a:blip r:embed="rId5"/>
                <a:stretch>
                  <a:fillRect t="-3879" b="-37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Text Box 65"/>
              <p:cNvSpPr txBox="1">
                <a:spLocks noChangeArrowheads="1"/>
              </p:cNvSpPr>
              <p:nvPr/>
            </p:nvSpPr>
            <p:spPr bwMode="auto">
              <a:xfrm>
                <a:off x="-6666" y="517982"/>
                <a:ext cx="9150666" cy="13726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800">
                    <a:solidFill>
                      <a:schemeClr val="tx2"/>
                    </a:solidFill>
                    <a:latin typeface="Calibri" pitchFamily="34" charset="0"/>
                    <a:ea typeface="ＭＳ 明朝" pitchFamily="17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˃"/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明朝" pitchFamily="17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Calibri" pitchFamily="34" charset="0"/>
                  <a:buChar char="+"/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明朝" pitchFamily="17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明朝" pitchFamily="17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明朝" pitchFamily="17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明朝" pitchFamily="17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明朝" pitchFamily="17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明朝" pitchFamily="17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明朝" pitchFamily="17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 panose="02020603050405020304" pitchFamily="18" charset="0"/>
                    <a:cs typeface="Times" panose="02020603050405020304" pitchFamily="18" charset="0"/>
                  </a:rPr>
                  <a:t>Rocket  </a:t>
                </a:r>
                <a:r>
                  <a:rPr lang="en-US" altLang="ja-JP" sz="20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 panose="02020603050405020304" pitchFamily="18" charset="0"/>
                    <a:cs typeface="Times" panose="02020603050405020304" pitchFamily="18" charset="0"/>
                  </a:rPr>
                  <a:t>Experiment </a:t>
                </a:r>
                <a:r>
                  <a:rPr lang="en-US" altLang="ja-JP" sz="2000" b="1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" panose="02020603050405020304" pitchFamily="18" charset="0"/>
                    <a:cs typeface="Times" panose="02020603050405020304" pitchFamily="18" charset="0"/>
                  </a:rPr>
                  <a:t>      </a:t>
                </a:r>
                <a:r>
                  <a:rPr lang="en-US" altLang="ja-JP" sz="2000" dirty="0" smtClean="0">
                    <a:solidFill>
                      <a:srgbClr val="002060"/>
                    </a:solidFill>
                    <a:latin typeface="Times" panose="02020603050405020304" pitchFamily="18" charset="0"/>
                    <a:ea typeface="Osaka" charset="-128"/>
                    <a:cs typeface="Times" panose="02020603050405020304" pitchFamily="18" charset="0"/>
                  </a:rPr>
                  <a:t>Plan</a:t>
                </a:r>
                <a:r>
                  <a:rPr lang="en-US" altLang="ja-JP" sz="2000" dirty="0">
                    <a:solidFill>
                      <a:srgbClr val="002060"/>
                    </a:solidFill>
                    <a:latin typeface="Times" panose="02020603050405020304" pitchFamily="18" charset="0"/>
                    <a:ea typeface="Osaka" charset="-128"/>
                    <a:cs typeface="Times" panose="02020603050405020304" pitchFamily="18" charset="0"/>
                  </a:rPr>
                  <a:t>:  5minutes data acquisition at 200 km height in </a:t>
                </a:r>
                <a:r>
                  <a:rPr lang="en-US" altLang="ja-JP" sz="2000" dirty="0" smtClean="0">
                    <a:solidFill>
                      <a:srgbClr val="002060"/>
                    </a:solidFill>
                    <a:latin typeface="Times" pitchFamily="18" charset="0"/>
                    <a:ea typeface="Osaka" charset="-128"/>
                    <a:cs typeface="Times" panose="02020603050405020304" pitchFamily="18" charset="0"/>
                  </a:rPr>
                  <a:t>2019.  </a:t>
                </a:r>
                <a:endParaRPr lang="en-US" altLang="ja-JP" sz="2000" dirty="0">
                  <a:solidFill>
                    <a:srgbClr val="002060"/>
                  </a:solidFill>
                  <a:latin typeface="Times" pitchFamily="18" charset="0"/>
                  <a:ea typeface="Osaka" charset="-128"/>
                  <a:cs typeface="Times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dirty="0">
                    <a:solidFill>
                      <a:srgbClr val="002060"/>
                    </a:solidFill>
                    <a:latin typeface="Times" pitchFamily="18" charset="0"/>
                    <a:ea typeface="Osaka" charset="-128"/>
                    <a:cs typeface="Times" panose="02020603050405020304" pitchFamily="18" charset="0"/>
                  </a:rPr>
                  <a:t>    </a:t>
                </a:r>
                <a:r>
                  <a:rPr lang="en-US" altLang="ja-JP" sz="2000" dirty="0" smtClean="0">
                    <a:solidFill>
                      <a:srgbClr val="002060"/>
                    </a:solidFill>
                    <a:latin typeface="Times" pitchFamily="18" charset="0"/>
                    <a:ea typeface="Osaka" charset="-128"/>
                    <a:cs typeface="Times" panose="02020603050405020304" pitchFamily="18" charset="0"/>
                  </a:rPr>
                  <a:t>Improve the current </a:t>
                </a:r>
                <a:r>
                  <a:rPr lang="en-US" altLang="ja-JP" sz="2000" dirty="0">
                    <a:solidFill>
                      <a:srgbClr val="002060"/>
                    </a:solidFill>
                    <a:latin typeface="Times" pitchFamily="18" charset="0"/>
                    <a:ea typeface="Osaka" charset="-128"/>
                    <a:cs typeface="Times" panose="02020603050405020304" pitchFamily="18" charset="0"/>
                  </a:rPr>
                  <a:t>limit of </a:t>
                </a:r>
                <a:r>
                  <a:rPr lang="en-US" altLang="ja-JP" sz="2000" dirty="0" smtClean="0">
                    <a:solidFill>
                      <a:srgbClr val="002060"/>
                    </a:solidFill>
                    <a:latin typeface="Times" panose="02020603050405020304" pitchFamily="18" charset="0"/>
                    <a:ea typeface="Osaka" charset="-128"/>
                    <a:cs typeface="Times" panose="02020603050405020304" pitchFamily="18" charset="0"/>
                  </a:rPr>
                  <a:t>lifetime </a:t>
                </a:r>
                <a:r>
                  <a:rPr lang="en-US" altLang="ja-JP" sz="2000" dirty="0" smtClean="0">
                    <a:solidFill>
                      <a:srgbClr val="002060"/>
                    </a:solidFill>
                    <a:latin typeface="Times" panose="02020603050405020304" pitchFamily="18" charset="0"/>
                    <a:ea typeface="Arial Unicode MS" panose="020B0604020202020204" pitchFamily="50" charset="-128"/>
                    <a:cs typeface="Times" panose="02020603050405020304" pitchFamily="18" charset="0"/>
                  </a:rPr>
                  <a:t>τ(ν</a:t>
                </a:r>
                <a:r>
                  <a:rPr lang="en-US" altLang="ja-JP" sz="2000" baseline="-25000" dirty="0" smtClean="0">
                    <a:solidFill>
                      <a:srgbClr val="002060"/>
                    </a:solidFill>
                    <a:latin typeface="Times" panose="02020603050405020304" pitchFamily="18" charset="0"/>
                    <a:ea typeface="Arial Unicode MS" panose="020B0604020202020204" pitchFamily="50" charset="-128"/>
                    <a:cs typeface="Times" panose="02020603050405020304" pitchFamily="18" charset="0"/>
                  </a:rPr>
                  <a:t>3</a:t>
                </a:r>
                <a:r>
                  <a:rPr lang="en-US" altLang="ja-JP" sz="2000" dirty="0">
                    <a:solidFill>
                      <a:srgbClr val="002060"/>
                    </a:solidFill>
                    <a:latin typeface="Times" panose="02020603050405020304" pitchFamily="18" charset="0"/>
                    <a:ea typeface="Arial Unicode MS" panose="020B0604020202020204" pitchFamily="50" charset="-128"/>
                    <a:cs typeface="Times" panose="02020603050405020304" pitchFamily="18" charset="0"/>
                  </a:rPr>
                  <a:t>)</a:t>
                </a:r>
                <a:r>
                  <a:rPr lang="en-US" altLang="ja-JP" sz="2000" dirty="0" smtClean="0">
                    <a:solidFill>
                      <a:srgbClr val="002060"/>
                    </a:solidFill>
                    <a:latin typeface="Times" pitchFamily="18" charset="0"/>
                    <a:ea typeface="Osaka" charset="-128"/>
                    <a:cs typeface="Times" panose="02020603050405020304" pitchFamily="18" charset="0"/>
                  </a:rPr>
                  <a:t> by </a:t>
                </a:r>
                <a:r>
                  <a:rPr lang="en-US" altLang="ja-JP" sz="2000" dirty="0">
                    <a:solidFill>
                      <a:srgbClr val="002060"/>
                    </a:solidFill>
                    <a:latin typeface="Times" pitchFamily="18" charset="0"/>
                    <a:ea typeface="Osaka" charset="-128"/>
                    <a:cs typeface="Times" panose="02020603050405020304" pitchFamily="18" charset="0"/>
                  </a:rPr>
                  <a:t>two orders of magnitude ( ~</a:t>
                </a:r>
                <a:r>
                  <a:rPr lang="en-US" altLang="ja-JP" sz="2000" dirty="0" smtClean="0">
                    <a:solidFill>
                      <a:srgbClr val="002060"/>
                    </a:solidFill>
                    <a:latin typeface="Times" pitchFamily="18" charset="0"/>
                    <a:ea typeface="Osaka" charset="-128"/>
                    <a:cs typeface="Times" panose="02020603050405020304" pitchFamily="18" charset="0"/>
                  </a:rPr>
                  <a:t>10</a:t>
                </a:r>
                <a:r>
                  <a:rPr lang="en-US" altLang="ja-JP" sz="2000" baseline="30000" dirty="0" smtClean="0">
                    <a:solidFill>
                      <a:srgbClr val="002060"/>
                    </a:solidFill>
                    <a:latin typeface="Times" pitchFamily="18" charset="0"/>
                    <a:ea typeface="Osaka" charset="-128"/>
                    <a:cs typeface="Times" panose="02020603050405020304" pitchFamily="18" charset="0"/>
                  </a:rPr>
                  <a:t>14</a:t>
                </a:r>
                <a:r>
                  <a:rPr lang="en-US" altLang="ja-JP" sz="2000" dirty="0" smtClean="0">
                    <a:solidFill>
                      <a:srgbClr val="002060"/>
                    </a:solidFill>
                    <a:latin typeface="Times" pitchFamily="18" charset="0"/>
                    <a:ea typeface="Osaka" charset="-128"/>
                    <a:cs typeface="Times" panose="02020603050405020304" pitchFamily="18" charset="0"/>
                  </a:rPr>
                  <a:t>years).</a:t>
                </a:r>
              </a:p>
              <a:p>
                <a:r>
                  <a:rPr lang="en-US" altLang="ja-JP" sz="1800" b="1" dirty="0" smtClean="0"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Superconducting </a:t>
                </a:r>
                <a:r>
                  <a:rPr lang="en-US" altLang="ja-JP" sz="1800" b="1" dirty="0"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Tunneling Junction (STJ) detectors in development</a:t>
                </a:r>
              </a:p>
              <a:p>
                <a:pPr lvl="1"/>
                <a:r>
                  <a:rPr lang="en-US" altLang="ja-JP" sz="1800" b="1" dirty="0"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Array of 50 </a:t>
                </a:r>
                <a:r>
                  <a:rPr lang="en-US" altLang="ja-JP" sz="1800" b="1" dirty="0" err="1"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Nb</a:t>
                </a:r>
                <a:r>
                  <a:rPr lang="en-US" altLang="ja-JP" sz="1800" b="1" dirty="0"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/Al-STJ </a:t>
                </a:r>
                <a:r>
                  <a:rPr lang="en-US" altLang="ja-JP" sz="1800" b="1" dirty="0" smtClean="0"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pixels </a:t>
                </a:r>
                <a:r>
                  <a:rPr lang="en-US" altLang="ja-JP" sz="1800" b="1" dirty="0"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with </a:t>
                </a:r>
                <a:r>
                  <a:rPr lang="en-US" altLang="ja-JP" sz="1800" b="1" dirty="0" smtClean="0"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diffractive </a:t>
                </a:r>
                <a:r>
                  <a:rPr lang="en-US" altLang="ja-JP" sz="1800" b="1" dirty="0">
                    <a:latin typeface="Times" panose="02020603050405020304" pitchFamily="18" charset="0"/>
                    <a:ea typeface="Arial Unicode MS" pitchFamily="50" charset="-128"/>
                    <a:cs typeface="Times" panose="02020603050405020304" pitchFamily="18" charset="0"/>
                  </a:rPr>
                  <a:t>grating  covering </a:t>
                </a:r>
                <a14:m>
                  <m:oMath xmlns:m="http://schemas.openxmlformats.org/officeDocument/2006/math">
                    <m:r>
                      <a:rPr lang="en-US" altLang="ja-JP" sz="1800" b="1" i="1" dirty="0">
                        <a:latin typeface="Cambria Math"/>
                      </a:rPr>
                      <m:t>𝝀</m:t>
                    </m:r>
                    <m:r>
                      <a:rPr lang="en-US" altLang="ja-JP" sz="1800" b="1" i="1" dirty="0">
                        <a:latin typeface="Cambria Math"/>
                      </a:rPr>
                      <m:t>=</m:t>
                    </m:r>
                    <m:r>
                      <a:rPr lang="en-US" altLang="ja-JP" sz="1800" b="1" i="1" dirty="0">
                        <a:latin typeface="Cambria Math"/>
                      </a:rPr>
                      <m:t>𝟒𝟎</m:t>
                    </m:r>
                    <m:r>
                      <m:rPr>
                        <m:lit/>
                      </m:rPr>
                      <a:rPr lang="en-US" altLang="ja-JP" sz="1800" b="1" i="1" dirty="0">
                        <a:latin typeface="Cambria Math"/>
                      </a:rPr>
                      <m:t>−</m:t>
                    </m:r>
                    <m:r>
                      <a:rPr lang="en-US" altLang="ja-JP" sz="1800" b="1" i="1" dirty="0">
                        <a:latin typeface="Cambria Math"/>
                      </a:rPr>
                      <m:t>𝟖𝟎</m:t>
                    </m:r>
                    <m:r>
                      <a:rPr lang="en-US" altLang="ja-JP" sz="1800" b="1" i="1" dirty="0">
                        <a:latin typeface="Cambria Math"/>
                      </a:rPr>
                      <m:t>𝝁</m:t>
                    </m:r>
                    <m:r>
                      <a:rPr lang="en-US" altLang="ja-JP" sz="1800" b="1" i="1" dirty="0">
                        <a:latin typeface="Cambria Math"/>
                      </a:rPr>
                      <m:t>𝒎</m:t>
                    </m:r>
                  </m:oMath>
                </a14:m>
                <a:endParaRPr lang="en-US" altLang="ja-JP" sz="1800" b="1" dirty="0">
                  <a:latin typeface="Times" panose="02020603050405020304" pitchFamily="18" charset="0"/>
                  <a:ea typeface="Arial Unicode MS" pitchFamily="50" charset="-128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9222" name="Text 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666" y="517982"/>
                <a:ext cx="9150666" cy="1372683"/>
              </a:xfrm>
              <a:prstGeom prst="rect">
                <a:avLst/>
              </a:prstGeom>
              <a:blipFill rotWithShape="0">
                <a:blip r:embed="rId6"/>
                <a:stretch>
                  <a:fillRect l="-733" t="-2667" b="-62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8064363" y="4421746"/>
            <a:ext cx="972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 baseline="30000" dirty="0" smtClean="0">
                <a:solidFill>
                  <a:schemeClr val="tx1"/>
                </a:solidFill>
              </a:rPr>
              <a:t>3</a:t>
            </a:r>
            <a:r>
              <a:rPr kumimoji="1" lang="en-US" altLang="ja-JP" sz="900" dirty="0" smtClean="0">
                <a:solidFill>
                  <a:schemeClr val="tx1"/>
                </a:solidFill>
              </a:rPr>
              <a:t>He  sorption  0.4K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10791" y="4953269"/>
            <a:ext cx="1693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2060"/>
                </a:solidFill>
                <a:cs typeface="Times" panose="02020603050405020304" pitchFamily="18" charset="0"/>
              </a:rPr>
              <a:t>FOV = 0.006°</a:t>
            </a:r>
            <a:r>
              <a:rPr kumimoji="1" lang="ja-JP" altLang="en-US" sz="1200" dirty="0" smtClean="0">
                <a:solidFill>
                  <a:srgbClr val="002060"/>
                </a:solidFill>
                <a:cs typeface="Times" panose="02020603050405020304" pitchFamily="18" charset="0"/>
              </a:rPr>
              <a:t>ｘ </a:t>
            </a:r>
            <a:r>
              <a:rPr kumimoji="1" lang="en-US" altLang="ja-JP" sz="1200" dirty="0" smtClean="0">
                <a:solidFill>
                  <a:srgbClr val="002060"/>
                </a:solidFill>
                <a:cs typeface="Times" panose="02020603050405020304" pitchFamily="18" charset="0"/>
              </a:rPr>
              <a:t>0.05°</a:t>
            </a:r>
            <a:endParaRPr kumimoji="1" lang="ja-JP" altLang="en-US" sz="1200" dirty="0">
              <a:solidFill>
                <a:srgbClr val="002060"/>
              </a:solidFill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24048"/>
      </p:ext>
    </p:extLst>
  </p:cSld>
  <p:clrMapOvr>
    <a:masterClrMapping/>
  </p:clrMapOvr>
  <p:transition advTm="12297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9990" y="229640"/>
            <a:ext cx="8229600" cy="562074"/>
          </a:xfrm>
        </p:spPr>
        <p:txBody>
          <a:bodyPr>
            <a:norm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Zodiacal Emission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29990" y="1484784"/>
                <a:ext cx="8229600" cy="482453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ja-JP" sz="2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Thermal emission from the interplanetary dust cloud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m:rPr>
                          <m:aln/>
                        </m:rP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m:rPr>
                          <m:brk m:alnAt="1"/>
                        </m:rPr>
                        <a:rPr lang="en-US" altLang="ja-JP" sz="2400" b="0" i="1" smtClean="0">
                          <a:latin typeface="Cambria Math" panose="02040503050406030204" pitchFamily="18" charset="0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m:t>×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Arial Unicode MS" panose="020B0604020202020204" pitchFamily="50" charset="-128"/>
                              <a:cs typeface="Arial Unicode MS" panose="020B0604020202020204" pitchFamily="50" charset="-128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Arial Unicode MS" panose="020B0604020202020204" pitchFamily="50" charset="-128"/>
                              <a:cs typeface="Arial Unicode MS" panose="020B0604020202020204" pitchFamily="50" charset="-128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Arial Unicode MS" panose="020B0604020202020204" pitchFamily="50" charset="-128"/>
                                  <a:cs typeface="Arial Unicode MS" panose="020B0604020202020204" pitchFamily="50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Arial Unicode MS" panose="020B0604020202020204" pitchFamily="50" charset="-128"/>
                                      <a:cs typeface="Arial Unicode MS" panose="020B0604020202020204" pitchFamily="50" charset="-128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Arial Unicode MS" panose="020B0604020202020204" pitchFamily="50" charset="-128"/>
                                      <a:cs typeface="Arial Unicode MS" panose="020B0604020202020204" pitchFamily="50" charset="-128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Arial Unicode MS" panose="020B0604020202020204" pitchFamily="50" charset="-128"/>
                                      <a:cs typeface="Arial Unicode MS" panose="020B0604020202020204" pitchFamily="50" charset="-128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Arial Unicode MS" panose="020B0604020202020204" pitchFamily="50" charset="-128"/>
                                  <a:cs typeface="Arial Unicode MS" panose="020B0604020202020204" pitchFamily="50" charset="-128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Arial Unicode MS" panose="020B0604020202020204" pitchFamily="50" charset="-128"/>
                                      <a:cs typeface="Arial Unicode MS" panose="020B0604020202020204" pitchFamily="50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Arial Unicode MS" panose="020B0604020202020204" pitchFamily="50" charset="-128"/>
                                      <a:cs typeface="Arial Unicode MS" panose="020B0604020202020204" pitchFamily="50" charset="-128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Arial Unicode MS" panose="020B0604020202020204" pitchFamily="50" charset="-128"/>
                                      <a:cs typeface="Arial Unicode MS" panose="020B0604020202020204" pitchFamily="50" charset="-128"/>
                                    </a:rPr>
                                    <m:t>−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ea typeface="Arial Unicode MS" panose="020B0604020202020204" pitchFamily="50" charset="-128"/>
                                      <a:cs typeface="Arial Unicode MS" panose="020B0604020202020204" pitchFamily="50" charset="-128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Arial Unicode MS" panose="020B0604020202020204" pitchFamily="50" charset="-128"/>
                              <a:cs typeface="Arial Unicode MS" panose="020B0604020202020204" pitchFamily="50" charset="-128"/>
                            </a:rPr>
                            <m:t>𝐵</m:t>
                          </m:r>
                        </m:sup>
                      </m:sSup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400" b="0" i="1" smtClean="0">
                          <a:latin typeface="Cambria Math" panose="02040503050406030204" pitchFamily="18" charset="0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m:t>W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Arial Unicode MS" panose="020B0604020202020204" pitchFamily="50" charset="-128"/>
                              <a:cs typeface="Arial Unicode MS" panose="020B0604020202020204" pitchFamily="50" charset="-128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  <a:ea typeface="Arial Unicode MS" panose="020B0604020202020204" pitchFamily="50" charset="-128"/>
                              <a:cs typeface="Arial Unicode MS" panose="020B0604020202020204" pitchFamily="50" charset="-128"/>
                            </a:rPr>
                            <m:t>m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Arial Unicode MS" panose="020B0604020202020204" pitchFamily="50" charset="-128"/>
                              <a:cs typeface="Arial Unicode MS" panose="020B0604020202020204" pitchFamily="50" charset="-128"/>
                            </a:rPr>
                            <m:t>−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Arial Unicode MS" panose="020B0604020202020204" pitchFamily="50" charset="-128"/>
                              <a:cs typeface="Arial Unicode MS" panose="020B0604020202020204" pitchFamily="50" charset="-128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Arial Unicode MS" panose="020B0604020202020204" pitchFamily="50" charset="-128"/>
                              <a:cs typeface="Arial Unicode MS" panose="020B0604020202020204" pitchFamily="50" charset="-128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  <a:ea typeface="Arial Unicode MS" panose="020B0604020202020204" pitchFamily="50" charset="-128"/>
                              <a:cs typeface="Arial Unicode MS" panose="020B0604020202020204" pitchFamily="50" charset="-128"/>
                            </a:rPr>
                            <m:t>sr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Arial Unicode MS" panose="020B0604020202020204" pitchFamily="50" charset="-128"/>
                              <a:cs typeface="Arial Unicode MS" panose="020B0604020202020204" pitchFamily="50" charset="-128"/>
                            </a:rPr>
                            <m:t>−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Arial Unicode MS" panose="020B0604020202020204" pitchFamily="50" charset="-128"/>
                              <a:cs typeface="Arial Unicode MS" panose="020B0604020202020204" pitchFamily="50" charset="-128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altLang="ja-JP" sz="2400" b="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 marL="400050"/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270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𝐾</m:t>
                    </m:r>
                  </m:oMath>
                </a14:m>
                <a:r>
                  <a:rPr lang="en-US" altLang="ja-JP" sz="2400" b="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6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×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10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−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ja-JP" sz="2400" b="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𝐵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0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.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3</m:t>
                    </m:r>
                  </m:oMath>
                </a14:m>
                <a:endParaRPr lang="en-US" altLang="ja-JP" sz="2400" b="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 marL="400050"/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h</m:t>
                    </m:r>
                  </m:oMath>
                </a14:m>
                <a:r>
                  <a:rPr lang="en-US" altLang="ja-JP" sz="2400" b="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[</a:t>
                </a:r>
                <a:r>
                  <a:rPr lang="en-US" altLang="ja-JP" sz="2400" b="0" dirty="0" err="1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Js</a:t>
                </a:r>
                <a:r>
                  <a:rPr lang="en-US" altLang="ja-JP" sz="2400" b="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],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𝑐</m:t>
                    </m:r>
                  </m:oMath>
                </a14:m>
                <a:r>
                  <a:rPr lang="en-US" altLang="ja-JP" sz="2400" b="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[m/s],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𝜆</m:t>
                    </m:r>
                  </m:oMath>
                </a14:m>
                <a:r>
                  <a:rPr lang="en-US" altLang="ja-JP" sz="2400" b="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[m] </a:t>
                </a:r>
              </a:p>
              <a:p>
                <a:pPr marL="57150" indent="0">
                  <a:buNone/>
                </a:pPr>
                <a:endParaRPr lang="en-US" altLang="ja-JP" sz="24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 marL="57150" indent="0">
                  <a:buNone/>
                </a:pPr>
                <a:r>
                  <a:rPr lang="en-US" altLang="ja-JP" sz="2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Zodiacal Emission(ZE) is overwhelmingly dominating. Here we consider only ZE as the background.</a:t>
                </a:r>
                <a:endParaRPr lang="en-US" altLang="ja-JP" sz="2400" b="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990" y="1484784"/>
                <a:ext cx="8229600" cy="4824536"/>
              </a:xfrm>
              <a:blipFill>
                <a:blip r:embed="rId2"/>
                <a:stretch>
                  <a:fillRect l="-1185" t="-885" r="-18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A51913-7F09-4E90-A406-462681C896FA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493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739"/>
    </mc:Choice>
    <mc:Fallback>
      <p:transition spd="slow" advTm="5673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9990" y="229640"/>
            <a:ext cx="8229600" cy="562074"/>
          </a:xfrm>
        </p:spPr>
        <p:txBody>
          <a:bodyPr>
            <a:norm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Zodiacal Emission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10466" r="11744" b="6078"/>
          <a:stretch/>
        </p:blipFill>
        <p:spPr bwMode="auto">
          <a:xfrm>
            <a:off x="1172099" y="1133191"/>
            <a:ext cx="7880050" cy="4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 rot="16200000">
            <a:off x="-1133242" y="3285797"/>
            <a:ext cx="4177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/>
              </a:rPr>
              <a:t>Surface brightness  </a:t>
            </a:r>
            <a:r>
              <a:rPr lang="en-US" altLang="ja-JP" sz="20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</a:t>
            </a:r>
            <a:r>
              <a:rPr lang="en-US" altLang="ja-JP" sz="2000" b="1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/>
              </a:rPr>
              <a:t>I</a:t>
            </a:r>
            <a:r>
              <a:rPr lang="en-US" altLang="ja-JP" sz="2000" b="1" i="1" baseline="-250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/>
              </a:rPr>
              <a:t></a:t>
            </a:r>
            <a:r>
              <a:rPr lang="en-US" altLang="ja-JP" sz="20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/>
              </a:rPr>
              <a:t> [W/m</a:t>
            </a:r>
            <a:r>
              <a:rPr lang="en-US" altLang="ja-JP" sz="2000" b="1" baseline="300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/>
              </a:rPr>
              <a:t>2</a:t>
            </a:r>
            <a:r>
              <a:rPr lang="en-US" altLang="ja-JP" sz="20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/>
              </a:rPr>
              <a:t>/</a:t>
            </a:r>
            <a:r>
              <a:rPr lang="en-US" altLang="ja-JP" sz="2000" b="1" dirty="0" err="1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/>
              </a:rPr>
              <a:t>sr</a:t>
            </a:r>
            <a:r>
              <a:rPr lang="en-US" altLang="ja-JP" sz="20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/>
              </a:rPr>
              <a:t>]</a:t>
            </a:r>
            <a:endParaRPr kumimoji="1" lang="ja-JP" altLang="en-US" sz="20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99792" y="5638457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</a:t>
            </a:r>
            <a:r>
              <a:rPr kumimoji="1" lang="en-US" altLang="ja-JP" sz="2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m</a:t>
            </a:r>
            <a:endParaRPr kumimoji="1" lang="ja-JP" altLang="en-US" sz="2400" b="1" dirty="0">
              <a:latin typeface="Arial Narrow" panose="020B060602020203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86420" y="563845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10</a:t>
            </a:r>
            <a:r>
              <a:rPr kumimoji="1" lang="en-US" altLang="ja-JP" sz="2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m</a:t>
            </a:r>
            <a:endParaRPr kumimoji="1" lang="ja-JP" altLang="en-US" sz="2400" b="1" dirty="0">
              <a:latin typeface="Arial Narrow" panose="020B060602020203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09922" y="5638457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100</a:t>
            </a:r>
            <a:r>
              <a:rPr kumimoji="1" lang="en-US" altLang="ja-JP" sz="2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m</a:t>
            </a:r>
            <a:endParaRPr kumimoji="1" lang="ja-JP" altLang="en-US" sz="2400" b="1" dirty="0">
              <a:latin typeface="Arial Narrow" panose="020B060602020203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11570" y="5638456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1m</a:t>
            </a:r>
            <a:r>
              <a:rPr kumimoji="1" lang="en-US" altLang="ja-JP" sz="2400" b="1" dirty="0">
                <a:latin typeface="Arial Narrow" panose="020B060602020203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endParaRPr kumimoji="1" lang="ja-JP" altLang="en-US" sz="2400" b="1" dirty="0">
              <a:latin typeface="Arial Narrow" panose="020B060602020203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A51913-7F09-4E90-A406-462681C896FA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05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38"/>
    </mc:Choice>
    <mc:Fallback>
      <p:transition spd="slow" advTm="2303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8763" cy="685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ja-JP" alt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Osaka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>
          <a:xfrm>
            <a:off x="-110887" y="190908"/>
            <a:ext cx="9144000" cy="510457"/>
          </a:xfrm>
          <a:noFill/>
          <a:ln w="381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COBAND (</a:t>
            </a:r>
            <a:r>
              <a:rPr lang="en-US" altLang="ja-JP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COsmic</a:t>
            </a:r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ja-JP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BAckground</a:t>
            </a:r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Neutrino Decay) Collaboration</a:t>
            </a:r>
            <a:endParaRPr lang="en-US" altLang="ja-JP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508BBD4-F3A1-41E4-BD5F-1CC6787B9E37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-857" y="3442654"/>
            <a:ext cx="9028748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2"/>
                </a:solidFill>
                <a:latin typeface="Calibri" pitchFamily="34" charset="0"/>
                <a:ea typeface="ＭＳ 明朝" pitchFamily="17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˃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Calibri" pitchFamily="34" charset="0"/>
              <a:buChar char="+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S.H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. Kim, Y. Takeuchi, 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K. </a:t>
            </a:r>
            <a:r>
              <a:rPr lang="en-US" altLang="ja-JP" sz="1600" b="1" dirty="0" err="1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Takemasa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, K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.</a:t>
            </a:r>
            <a:r>
              <a:rPr lang="en-US" altLang="ja-JP" sz="1600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Nagata, K. </a:t>
            </a:r>
            <a:r>
              <a:rPr lang="en-US" altLang="ja-JP" sz="1600" b="1" dirty="0" err="1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Kasahara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, 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S. Yagi, R. </a:t>
            </a:r>
            <a:r>
              <a:rPr lang="en-US" altLang="ja-JP" sz="1600" b="1" dirty="0" err="1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Wakasa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, R. </a:t>
            </a:r>
            <a:r>
              <a:rPr lang="en-US" altLang="ja-JP" sz="1600" b="1" dirty="0" err="1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Senzaki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 K. </a:t>
            </a:r>
            <a:r>
              <a:rPr lang="en-US" altLang="ja-JP" sz="1600" b="1" dirty="0" err="1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Moriuchi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, C. Asano, T. Iida</a:t>
            </a:r>
            <a:r>
              <a:rPr lang="en-US" altLang="ja-JP" sz="1600" b="1" dirty="0" smtClean="0">
                <a:solidFill>
                  <a:schemeClr val="accent2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 </a:t>
            </a:r>
            <a:r>
              <a:rPr lang="en-US" altLang="ja-JP" sz="1600" b="1" dirty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(University </a:t>
            </a:r>
            <a:r>
              <a:rPr lang="en-US" altLang="ja-JP" sz="1600" b="1" dirty="0" smtClean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of Tsukuba),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S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. 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Matsuura</a:t>
            </a:r>
            <a:r>
              <a:rPr lang="en-US" altLang="ja-JP" sz="1600" b="1" dirty="0" smtClean="0">
                <a:solidFill>
                  <a:schemeClr val="accent2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 </a:t>
            </a:r>
            <a:r>
              <a:rPr lang="en-US" altLang="ja-JP" sz="1600" b="1" dirty="0" smtClean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(</a:t>
            </a:r>
            <a:r>
              <a:rPr lang="en-US" altLang="ja-JP" sz="1600" b="1" dirty="0" err="1" smtClean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Kwansei</a:t>
            </a:r>
            <a:r>
              <a:rPr lang="en-US" altLang="ja-JP" sz="1600" b="1" dirty="0" smtClean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Gakuin</a:t>
            </a:r>
            <a:r>
              <a:rPr lang="en-US" altLang="ja-JP" sz="1600" b="1" dirty="0" smtClean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University),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 H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. Ikeda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, 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T. 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Wada, K. Nagase,</a:t>
            </a:r>
            <a:r>
              <a:rPr lang="en-US" altLang="ja-JP" sz="1600" b="1" dirty="0" smtClean="0">
                <a:solidFill>
                  <a:schemeClr val="accent2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</a:t>
            </a:r>
            <a:r>
              <a:rPr lang="en-US" altLang="ja-JP" sz="1600" b="1" dirty="0" err="1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S.Baba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</a:t>
            </a:r>
            <a:r>
              <a:rPr lang="en-US" altLang="ja-JP" sz="1600" b="1" dirty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(</a:t>
            </a:r>
            <a:r>
              <a:rPr lang="en-US" altLang="ja-JP" sz="1600" b="1" dirty="0" smtClean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JAXA),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Y. Arai, I. </a:t>
            </a:r>
            <a:r>
              <a:rPr lang="en-US" altLang="ja-JP" sz="1600" b="1" dirty="0" err="1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Kurachi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, M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. </a:t>
            </a:r>
            <a:r>
              <a:rPr lang="en-US" altLang="ja-JP" sz="1600" b="1" dirty="0" err="1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Hazumi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</a:t>
            </a:r>
            <a:r>
              <a:rPr lang="en-US" altLang="ja-JP" sz="1600" b="1" dirty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(</a:t>
            </a:r>
            <a:r>
              <a:rPr lang="en-US" altLang="ja-JP" sz="1600" b="1" dirty="0" smtClean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KEK),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6CB018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 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T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. Yoshida, 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M. Sakai, T. Nakamura</a:t>
            </a:r>
            <a:r>
              <a:rPr lang="en-US" altLang="ja-JP" sz="1600" b="1" dirty="0" smtClean="0">
                <a:solidFill>
                  <a:schemeClr val="accent2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</a:t>
            </a:r>
            <a:r>
              <a:rPr lang="en-US" altLang="ja-JP" sz="1600" b="1" dirty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(University</a:t>
            </a:r>
            <a:r>
              <a:rPr lang="ja-JP" altLang="en-US" sz="1600" b="1" dirty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</a:t>
            </a:r>
            <a:r>
              <a:rPr lang="en-US" altLang="ja-JP" sz="1600" b="1" dirty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of </a:t>
            </a:r>
            <a:r>
              <a:rPr lang="en-US" altLang="ja-JP" sz="1600" b="1" dirty="0" smtClean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Fukui),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Y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. Kato </a:t>
            </a:r>
            <a:r>
              <a:rPr lang="en-US" altLang="ja-JP" sz="1600" b="1" dirty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(</a:t>
            </a:r>
            <a:r>
              <a:rPr lang="en-US" altLang="ja-JP" sz="1600" b="1" dirty="0" err="1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Kindai</a:t>
            </a:r>
            <a:r>
              <a:rPr lang="en-US" altLang="ja-JP" sz="1600" b="1" dirty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University),</a:t>
            </a:r>
            <a:r>
              <a:rPr lang="ja-JP" altLang="en-US" sz="1600" b="1" dirty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</a:t>
            </a:r>
            <a:r>
              <a:rPr lang="ja-JP" altLang="en-US" sz="1600" b="1" dirty="0" smtClean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</a:t>
            </a:r>
            <a:endParaRPr lang="en-US" altLang="ja-JP" sz="1600" b="1" dirty="0" smtClean="0">
              <a:solidFill>
                <a:srgbClr val="009900"/>
              </a:solidFill>
              <a:latin typeface="Times New Roman" pitchFamily="18" charset="0"/>
              <a:ea typeface="HG明朝E" pitchFamily="17" charset="-128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K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. </a:t>
            </a:r>
            <a:r>
              <a:rPr lang="en-US" altLang="ja-JP" sz="1600" b="1" dirty="0" err="1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Kiuchi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,</a:t>
            </a:r>
            <a:r>
              <a:rPr lang="en-US" altLang="ja-JP" sz="1600" b="1" dirty="0">
                <a:solidFill>
                  <a:schemeClr val="accent2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</a:t>
            </a:r>
            <a:r>
              <a:rPr lang="en-US" altLang="ja-JP" sz="1600" b="1" dirty="0" smtClean="0">
                <a:solidFill>
                  <a:schemeClr val="accent2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 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S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. </a:t>
            </a:r>
            <a:r>
              <a:rPr lang="en-US" altLang="ja-JP" sz="1600" b="1" dirty="0" err="1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Mima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</a:t>
            </a:r>
            <a:r>
              <a:rPr lang="en-US" altLang="ja-JP" sz="1600" b="1" dirty="0" smtClean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(RIKEN),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6CB018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H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. </a:t>
            </a:r>
            <a:r>
              <a:rPr lang="en-US" altLang="ja-JP" sz="1600" b="1" dirty="0" err="1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Ishino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, H. </a:t>
            </a:r>
            <a:r>
              <a:rPr lang="en-US" altLang="ja-JP" sz="1600" b="1" dirty="0" err="1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Kibayashi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</a:t>
            </a:r>
            <a:r>
              <a:rPr lang="en-US" altLang="ja-JP" sz="1600" b="1" dirty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(Okayama </a:t>
            </a:r>
            <a:r>
              <a:rPr lang="en-US" altLang="ja-JP" sz="1600" b="1" dirty="0" smtClean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University),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S. Shiki, G. </a:t>
            </a:r>
            <a:r>
              <a:rPr lang="en-US" altLang="ja-JP" sz="1600" b="1" dirty="0" err="1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Fujii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, M. </a:t>
            </a:r>
            <a:r>
              <a:rPr lang="en-US" altLang="ja-JP" sz="1600" b="1" dirty="0" err="1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Ukibe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, M. Ohkubo </a:t>
            </a:r>
            <a:r>
              <a:rPr lang="en-US" altLang="ja-JP" sz="1600" b="1" dirty="0" smtClean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(AIST),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S. </a:t>
            </a:r>
            <a:r>
              <a:rPr lang="en-US" altLang="ja-JP" sz="1600" b="1" dirty="0" err="1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Kawahito</a:t>
            </a:r>
            <a:r>
              <a:rPr lang="en-US" altLang="ja-JP" sz="1600" b="1" dirty="0" smtClean="0">
                <a:solidFill>
                  <a:srgbClr val="6CB018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</a:t>
            </a:r>
            <a:r>
              <a:rPr lang="en-US" altLang="ja-JP" sz="1600" b="1" dirty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(Shizuoka University), </a:t>
            </a:r>
            <a:endParaRPr lang="en-US" altLang="ja-JP" sz="1600" b="1" dirty="0" smtClean="0">
              <a:solidFill>
                <a:srgbClr val="009900"/>
              </a:solidFill>
              <a:latin typeface="Times New Roman" pitchFamily="18" charset="0"/>
              <a:ea typeface="HG明朝E" pitchFamily="17" charset="-128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E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. </a:t>
            </a:r>
            <a:r>
              <a:rPr lang="en-US" altLang="ja-JP" sz="1600" b="1" dirty="0" err="1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Ramberg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, 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P. </a:t>
            </a:r>
            <a:r>
              <a:rPr lang="en-US" altLang="ja-JP" sz="1600" b="1" dirty="0" err="1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Ruvinov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, </a:t>
            </a: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D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. </a:t>
            </a:r>
            <a:r>
              <a:rPr lang="en-US" altLang="ja-JP" sz="1600" b="1" dirty="0" err="1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Sergatskov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 </a:t>
            </a:r>
            <a:r>
              <a:rPr lang="en-US" altLang="ja-JP" sz="1600" b="1" dirty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(</a:t>
            </a:r>
            <a:r>
              <a:rPr lang="en-US" altLang="ja-JP" sz="1600" b="1" dirty="0" err="1" smtClean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Fermilab</a:t>
            </a:r>
            <a:r>
              <a:rPr lang="en-US" altLang="ja-JP" sz="1600" b="1" dirty="0" smtClean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S.B</a:t>
            </a:r>
            <a:r>
              <a:rPr lang="en-US" altLang="ja-JP" sz="1600" b="1" dirty="0">
                <a:solidFill>
                  <a:srgbClr val="00206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. Kim </a:t>
            </a:r>
            <a:r>
              <a:rPr lang="en-US" altLang="ja-JP" sz="1600" b="1" dirty="0">
                <a:solidFill>
                  <a:srgbClr val="009900"/>
                </a:solidFill>
                <a:latin typeface="Times New Roman" pitchFamily="18" charset="0"/>
                <a:ea typeface="HG明朝E" pitchFamily="17" charset="-128"/>
                <a:cs typeface="Times New Roman" pitchFamily="18" charset="0"/>
              </a:rPr>
              <a:t>(Seoul National University)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36" y="4869160"/>
            <a:ext cx="1353713" cy="966073"/>
          </a:xfrm>
          <a:prstGeom prst="rect">
            <a:avLst/>
          </a:prstGeom>
        </p:spPr>
      </p:pic>
      <p:pic>
        <p:nvPicPr>
          <p:cNvPr id="7" name="Picture 4" descr="http://hep.px.tsukuba.ac.jp/coband/Images/coband-tit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5" y="788259"/>
            <a:ext cx="8350695" cy="23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374785"/>
      </p:ext>
    </p:extLst>
  </p:cSld>
  <p:clrMapOvr>
    <a:masterClrMapping/>
  </p:clrMapOvr>
  <p:transition spd="slow" advTm="6781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8611" y="84688"/>
            <a:ext cx="8229600" cy="634082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Discovery 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Potential </a:t>
            </a: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Neutrino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ecay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3934" y="750714"/>
            <a:ext cx="8659122" cy="354238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Create a pseudo-data 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for ND and ZE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 expectation on assumption of </a:t>
            </a:r>
            <a:r>
              <a:rPr lang="en-US" altLang="ja-JP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3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 mass and lifetime: N</a:t>
            </a:r>
            <a:r>
              <a:rPr lang="en-US" altLang="ja-JP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obs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(</a:t>
            </a:r>
            <a:r>
              <a:rPr lang="en-US" altLang="ja-JP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m</a:t>
            </a:r>
            <a:r>
              <a:rPr lang="en-US" altLang="ja-JP" baseline="300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true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, </a:t>
            </a:r>
            <a:r>
              <a:rPr lang="en-US" altLang="ja-JP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true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)</a:t>
            </a:r>
            <a:endParaRPr lang="en-US" altLang="ja-JP" baseline="-25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  <a:sym typeface="Symbol" panose="05050102010706020507" pitchFamily="18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Calculate expected distribution of ND+ZE on assumption of </a:t>
            </a:r>
            <a:r>
              <a:rPr lang="en-US" altLang="ja-JP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3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 mass and lifetime: </a:t>
            </a:r>
            <a:r>
              <a:rPr lang="en-US" altLang="ja-JP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N</a:t>
            </a:r>
            <a:r>
              <a:rPr lang="en-US" altLang="ja-JP" baseline="-250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exp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 (m, )</a:t>
            </a:r>
            <a:endParaRPr lang="en-US" altLang="ja-JP" baseline="-25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  <a:sym typeface="Symbol" panose="05050102010706020507" pitchFamily="18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Calculate likelihood of the pseudo-data as a function of the decay width for each neutrino mass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Obtain the most probable decay width and its significance</a:t>
            </a:r>
          </a:p>
          <a:p>
            <a:pPr marL="400050" lvl="1" indent="0">
              <a:buNone/>
            </a:pP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  <a:sym typeface="Symbol" panose="05050102010706020507" pitchFamily="18" charset="2"/>
            </a:endParaRPr>
          </a:p>
        </p:txBody>
      </p:sp>
      <p:pic>
        <p:nvPicPr>
          <p:cNvPr id="9" name="Shape 2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0949" y="3619428"/>
            <a:ext cx="6192688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6604877" y="4669931"/>
            <a:ext cx="207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m(</a:t>
            </a:r>
            <a:r>
              <a:rPr lang="en-US" altLang="ja-JP" sz="2400" baseline="-250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altLang="ja-JP" sz="24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)=50meV</a:t>
            </a:r>
            <a:endParaRPr kumimoji="1" lang="ja-JP" altLang="en-US" sz="240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6500354" y="5056907"/>
                <a:ext cx="23598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𝜏</m:t>
                    </m:r>
                    <m:r>
                      <a:rPr lang="en-US" altLang="ja-JP" sz="24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2</m:t>
                        </m:r>
                        <m:r>
                          <a:rPr lang="en-US" altLang="ja-JP" sz="2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×10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yrs </a:t>
                </a: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354" y="5056907"/>
                <a:ext cx="2359878" cy="461665"/>
              </a:xfrm>
              <a:prstGeom prst="rect">
                <a:avLst/>
              </a:prstGeom>
              <a:blipFill>
                <a:blip r:embed="rId3"/>
                <a:stretch>
                  <a:fillRect t="-9333" r="-3618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3278625" y="4335670"/>
                <a:ext cx="3000310" cy="477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sz="2400" i="1" dirty="0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𝜏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2400" b="0" i="1" dirty="0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obs</m:t>
                        </m:r>
                      </m:sup>
                    </m:sSup>
                    <m:r>
                      <a:rPr lang="en-US" altLang="ja-JP" sz="24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  <m:t>2.5</m:t>
                        </m:r>
                        <m:r>
                          <a:rPr lang="en-US" altLang="ja-JP" sz="2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×10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Arial" panose="020B0604020202020204" pitchFamily="34" charset="0"/>
                    <a:ea typeface="Arial Unicode MS" pitchFamily="50" charset="-128"/>
                    <a:cs typeface="Arial" panose="020B0604020202020204" pitchFamily="34" charset="0"/>
                  </a:rPr>
                  <a:t>yrs </a:t>
                </a: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625" y="4335670"/>
                <a:ext cx="3000310" cy="477695"/>
              </a:xfrm>
              <a:prstGeom prst="rect">
                <a:avLst/>
              </a:prstGeom>
              <a:blipFill>
                <a:blip r:embed="rId4"/>
                <a:stretch>
                  <a:fillRect t="-6329" r="-2439" b="-278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/>
          <p:cNvSpPr/>
          <p:nvPr/>
        </p:nvSpPr>
        <p:spPr>
          <a:xfrm>
            <a:off x="3509041" y="4709114"/>
            <a:ext cx="2539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Significance=3.9 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A51913-7F09-4E90-A406-462681C896FA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45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721"/>
    </mc:Choice>
    <mc:Fallback>
      <p:transition spd="slow" advTm="4672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695" y="116632"/>
            <a:ext cx="8229600" cy="634082"/>
          </a:xfrm>
        </p:spPr>
        <p:txBody>
          <a:bodyPr>
            <a:noAutofit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Sensitivity to Neutrino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ecay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4021" y="747127"/>
            <a:ext cx="8367926" cy="1785700"/>
          </a:xfrm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P</a:t>
            </a:r>
            <a:r>
              <a:rPr kumimoji="1"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arameters in the </a:t>
            </a:r>
            <a:r>
              <a:rPr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rocket </a:t>
            </a:r>
            <a:r>
              <a:rPr lang="en-US" altLang="ja-JP" sz="18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experiment </a:t>
            </a:r>
            <a:r>
              <a:rPr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simulation</a:t>
            </a:r>
            <a:endParaRPr kumimoji="1" lang="en-US" altLang="ja-JP" sz="1800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telescope diameter: 15cm</a:t>
            </a:r>
          </a:p>
          <a:p>
            <a:pPr>
              <a:lnSpc>
                <a:spcPts val="1600"/>
              </a:lnSpc>
            </a:pPr>
            <a:r>
              <a:rPr kumimoji="1"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50-column</a:t>
            </a:r>
            <a:r>
              <a:rPr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18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  <a:sym typeface="Symbol"/>
              </a:rPr>
              <a:t>: </a:t>
            </a:r>
            <a:r>
              <a:rPr lang="en-US" altLang="ja-JP" sz="18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40</a:t>
            </a:r>
            <a:r>
              <a:rPr lang="en-US" altLang="ja-JP" sz="18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  <a:sym typeface="Symbol"/>
              </a:rPr>
              <a:t>m – 80 m)</a:t>
            </a:r>
            <a:r>
              <a:rPr kumimoji="1"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  <a:sym typeface="Symbol"/>
              </a:rPr>
              <a:t></a:t>
            </a:r>
            <a:r>
              <a:rPr kumimoji="1"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8-row array</a:t>
            </a:r>
          </a:p>
          <a:p>
            <a:pPr>
              <a:lnSpc>
                <a:spcPts val="1500"/>
              </a:lnSpc>
            </a:pPr>
            <a:r>
              <a:rPr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Viewing angle per single pixel: 100</a:t>
            </a:r>
            <a:r>
              <a:rPr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  <a:sym typeface="Symbol"/>
              </a:rPr>
              <a:t>rad </a:t>
            </a:r>
            <a:r>
              <a:rPr lang="en-US" altLang="ja-JP" sz="18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  <a:sym typeface="Symbol"/>
              </a:rPr>
              <a:t> 100rad</a:t>
            </a:r>
          </a:p>
          <a:p>
            <a:pPr>
              <a:lnSpc>
                <a:spcPts val="1500"/>
              </a:lnSpc>
            </a:pPr>
            <a:r>
              <a:rPr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  <a:sym typeface="Symbol"/>
              </a:rPr>
              <a:t>Measurement time: 200 sec.</a:t>
            </a:r>
            <a:r>
              <a:rPr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500"/>
              </a:lnSpc>
            </a:pPr>
            <a:r>
              <a:rPr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Photon detection efficiency: 100%</a:t>
            </a:r>
            <a:endParaRPr kumimoji="1" lang="ja-JP" altLang="en-US" sz="18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7142"/>
            <a:ext cx="2133600" cy="365125"/>
          </a:xfrm>
          <a:prstGeom prst="rect">
            <a:avLst/>
          </a:prstGeom>
        </p:spPr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79512" y="5743314"/>
            <a:ext cx="8727966" cy="891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If </a:t>
            </a:r>
            <a:r>
              <a:rPr lang="en-US" altLang="ja-JP" sz="18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  <a:sym typeface="Symbol"/>
              </a:rPr>
              <a:t></a:t>
            </a:r>
            <a:r>
              <a:rPr lang="en-US" altLang="ja-JP" sz="1800" baseline="-25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  <a:sym typeface="Symbol"/>
              </a:rPr>
              <a:t>3</a:t>
            </a:r>
            <a:r>
              <a:rPr lang="en-US" altLang="ja-JP" sz="18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  <a:sym typeface="Symbol"/>
              </a:rPr>
              <a:t> lifetime </a:t>
            </a:r>
            <a:r>
              <a:rPr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  <a:sym typeface="Symbol"/>
              </a:rPr>
              <a:t>were 2</a:t>
            </a:r>
            <a:r>
              <a:rPr lang="en-US" altLang="ja-JP" sz="18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  <a:sym typeface="Symbol"/>
              </a:rPr>
              <a:t> 10</a:t>
            </a:r>
            <a:r>
              <a:rPr lang="en-US" altLang="ja-JP" sz="1800" baseline="30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  <a:sym typeface="Symbol"/>
              </a:rPr>
              <a:t>14</a:t>
            </a:r>
            <a:r>
              <a:rPr lang="en-US" altLang="ja-JP" sz="18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ja-JP" sz="1800" dirty="0" err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  <a:sym typeface="Symbol"/>
              </a:rPr>
              <a:t>yrs</a:t>
            </a:r>
            <a:r>
              <a:rPr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  <a:sym typeface="Symbol"/>
              </a:rPr>
              <a:t>, the signal significance is at 5 level</a:t>
            </a:r>
            <a:endParaRPr lang="en-US" altLang="ja-JP" sz="1800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6" y="2755462"/>
            <a:ext cx="4720310" cy="2326094"/>
          </a:xfrm>
          <a:prstGeom prst="rect">
            <a:avLst/>
          </a:prstGeom>
        </p:spPr>
      </p:pic>
      <p:pic>
        <p:nvPicPr>
          <p:cNvPr id="1035" name="Picture 11" descr="\\130.158.105.2\Linux\yuji\work\root\nudecay\c52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t="6668" r="9182" b="9416"/>
          <a:stretch/>
        </p:blipFill>
        <p:spPr bwMode="auto">
          <a:xfrm>
            <a:off x="4901919" y="2503449"/>
            <a:ext cx="3992926" cy="301256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0" name="テキスト ボックス 9"/>
          <p:cNvSpPr txBox="1"/>
          <p:nvPr/>
        </p:nvSpPr>
        <p:spPr>
          <a:xfrm>
            <a:off x="323528" y="4992794"/>
            <a:ext cx="45550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40"/>
            </a:pPr>
            <a:r>
              <a:rPr kumimoji="1" lang="en-US" altLang="ja-JP" sz="1400" b="1" dirty="0" smtClean="0"/>
              <a:t>             50                  60                 70                 80</a:t>
            </a:r>
          </a:p>
          <a:p>
            <a:pPr algn="r"/>
            <a:r>
              <a:rPr kumimoji="1" lang="en-US" altLang="ja-JP" sz="1400" b="1" dirty="0" smtClean="0"/>
              <a:t>λ</a:t>
            </a:r>
            <a:r>
              <a:rPr lang="ja-JP" altLang="en-US" sz="1400" b="1" dirty="0" smtClean="0"/>
              <a:t>（</a:t>
            </a:r>
            <a:r>
              <a:rPr lang="en-US" altLang="ja-JP" sz="1400" b="1" dirty="0" err="1" smtClean="0"/>
              <a:t>μm</a:t>
            </a:r>
            <a:r>
              <a:rPr lang="en-US" altLang="ja-JP" sz="1400" b="1" dirty="0" smtClean="0"/>
              <a:t>)</a:t>
            </a:r>
            <a:r>
              <a:rPr kumimoji="1" lang="ja-JP" altLang="en-US" sz="1400" b="1" dirty="0" smtClean="0"/>
              <a:t>　</a:t>
            </a:r>
            <a:endParaRPr kumimoji="1" lang="ja-JP" altLang="en-US" sz="1400" b="1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44021" y="4293096"/>
            <a:ext cx="4555075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195736" y="4316435"/>
            <a:ext cx="1903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Zodiacal Emission 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55387" y="2971030"/>
            <a:ext cx="2943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Excess due to Neutrino Decay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1547664" y="3645024"/>
            <a:ext cx="0" cy="64807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1561171" y="3646449"/>
            <a:ext cx="3122341" cy="345688"/>
          </a:xfrm>
          <a:custGeom>
            <a:avLst/>
            <a:gdLst>
              <a:gd name="connsiteX0" fmla="*/ 0 w 3122341"/>
              <a:gd name="connsiteY0" fmla="*/ 0 h 345688"/>
              <a:gd name="connsiteX1" fmla="*/ 1382751 w 3122341"/>
              <a:gd name="connsiteY1" fmla="*/ 89210 h 345688"/>
              <a:gd name="connsiteX2" fmla="*/ 3122341 w 3122341"/>
              <a:gd name="connsiteY2" fmla="*/ 345688 h 345688"/>
              <a:gd name="connsiteX3" fmla="*/ 3122341 w 3122341"/>
              <a:gd name="connsiteY3" fmla="*/ 345688 h 34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2341" h="345688">
                <a:moveTo>
                  <a:pt x="0" y="0"/>
                </a:moveTo>
                <a:cubicBezTo>
                  <a:pt x="431180" y="15797"/>
                  <a:pt x="862361" y="31595"/>
                  <a:pt x="1382751" y="89210"/>
                </a:cubicBezTo>
                <a:cubicBezTo>
                  <a:pt x="1903141" y="146825"/>
                  <a:pt x="3122341" y="345688"/>
                  <a:pt x="3122341" y="345688"/>
                </a:cubicBezTo>
                <a:lnTo>
                  <a:pt x="3122341" y="345688"/>
                </a:ln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79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070"/>
    </mc:Choice>
    <mc:Fallback>
      <p:transition spd="slow" advTm="10807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E9DC1-2056-4C3F-8988-21F6A85589EE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  <p:grpSp>
        <p:nvGrpSpPr>
          <p:cNvPr id="12" name="グループ化 11"/>
          <p:cNvGrpSpPr/>
          <p:nvPr/>
        </p:nvGrpSpPr>
        <p:grpSpPr>
          <a:xfrm>
            <a:off x="799079" y="1379347"/>
            <a:ext cx="7488832" cy="5326253"/>
            <a:chOff x="1403648" y="1196752"/>
            <a:chExt cx="6408712" cy="4392488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2" t="9028" r="7262" b="10350"/>
            <a:stretch/>
          </p:blipFill>
          <p:spPr>
            <a:xfrm>
              <a:off x="1403648" y="1196752"/>
              <a:ext cx="6408712" cy="4392488"/>
            </a:xfrm>
            <a:prstGeom prst="rect">
              <a:avLst/>
            </a:prstGeom>
          </p:spPr>
        </p:pic>
        <p:sp>
          <p:nvSpPr>
            <p:cNvPr id="6" name="コンテンツ プレースホルダー 2"/>
            <p:cNvSpPr txBox="1">
              <a:spLocks/>
            </p:cNvSpPr>
            <p:nvPr/>
          </p:nvSpPr>
          <p:spPr>
            <a:xfrm>
              <a:off x="4583357" y="4127334"/>
              <a:ext cx="2168660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altLang="ja-JP" sz="1600" dirty="0" err="1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S.H.Kim</a:t>
              </a:r>
              <a:r>
                <a:rPr lang="en-US" altLang="ja-JP" sz="1600" dirty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et. al (2012)</a:t>
              </a:r>
              <a:endPara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8" name="コンテンツ プレースホルダー 2"/>
            <p:cNvSpPr txBox="1">
              <a:spLocks/>
            </p:cNvSpPr>
            <p:nvPr/>
          </p:nvSpPr>
          <p:spPr>
            <a:xfrm>
              <a:off x="4608004" y="4514664"/>
              <a:ext cx="2168660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altLang="ja-JP" sz="1600" dirty="0" err="1">
                  <a:solidFill>
                    <a:srgbClr val="00B05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Mirizzi</a:t>
              </a:r>
              <a:r>
                <a:rPr lang="en-US" altLang="ja-JP" sz="1600" dirty="0">
                  <a:solidFill>
                    <a:srgbClr val="00B05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et. al (2007)</a:t>
              </a:r>
              <a:endParaRPr lang="en-US" altLang="ja-JP" sz="2000" dirty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9" name="コンテンツ プレースホルダー 2"/>
            <p:cNvSpPr txBox="1">
              <a:spLocks/>
            </p:cNvSpPr>
            <p:nvPr/>
          </p:nvSpPr>
          <p:spPr>
            <a:xfrm>
              <a:off x="3635896" y="1628800"/>
              <a:ext cx="3312368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altLang="ja-JP" sz="16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LRS </a:t>
              </a:r>
              <a:r>
                <a:rPr lang="en-US" altLang="ja-JP" sz="16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 panose="05050102010706020507" pitchFamily="18" charset="2"/>
                </a:rPr>
                <a:t>=0.02, M(W</a:t>
              </a:r>
              <a:r>
                <a:rPr lang="en-US" altLang="ja-JP" sz="1600" baseline="-25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 panose="05050102010706020507" pitchFamily="18" charset="2"/>
                </a:rPr>
                <a:t>2</a:t>
              </a:r>
              <a:r>
                <a:rPr lang="en-US" altLang="ja-JP" sz="16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 panose="05050102010706020507" pitchFamily="18" charset="2"/>
                </a:rPr>
                <a:t>)=750GeV</a:t>
              </a:r>
              <a:endPara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0" name="コンテンツ プレースホルダー 2"/>
            <p:cNvSpPr txBox="1">
              <a:spLocks/>
            </p:cNvSpPr>
            <p:nvPr/>
          </p:nvSpPr>
          <p:spPr>
            <a:xfrm rot="16200000">
              <a:off x="1569803" y="2091485"/>
              <a:ext cx="2049838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altLang="ja-JP" sz="16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 panose="05050102010706020507" pitchFamily="18" charset="2"/>
                </a:rPr>
                <a:t>m</a:t>
              </a:r>
              <a:r>
                <a:rPr lang="en-US" altLang="ja-JP" sz="1600" baseline="-25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 panose="05050102010706020507" pitchFamily="18" charset="2"/>
                </a:rPr>
                <a:t>31</a:t>
              </a:r>
              <a:r>
                <a:rPr lang="en-US" altLang="ja-JP" sz="1600" baseline="30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 panose="05050102010706020507" pitchFamily="18" charset="2"/>
                </a:rPr>
                <a:t>2 </a:t>
              </a:r>
              <a:r>
                <a:rPr lang="en-US" altLang="ja-JP" sz="16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 panose="05050102010706020507" pitchFamily="18" charset="2"/>
                </a:rPr>
                <a:t>= 2.510</a:t>
              </a:r>
              <a:r>
                <a:rPr lang="en-US" altLang="ja-JP" sz="1600" baseline="30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 panose="05050102010706020507" pitchFamily="18" charset="2"/>
                </a:rPr>
                <a:t>-3</a:t>
              </a:r>
              <a:r>
                <a:rPr lang="en-US" altLang="ja-JP" sz="16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 panose="05050102010706020507" pitchFamily="18" charset="2"/>
                </a:rPr>
                <a:t>eV</a:t>
              </a:r>
              <a:r>
                <a:rPr lang="en-US" altLang="ja-JP" sz="1600" baseline="30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 panose="05050102010706020507" pitchFamily="18" charset="2"/>
                </a:rPr>
                <a:t>2</a:t>
              </a:r>
              <a:endParaRPr lang="en-US" altLang="ja-JP" sz="20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1" name="コンテンツ プレースホルダー 2"/>
            <p:cNvSpPr txBox="1">
              <a:spLocks/>
            </p:cNvSpPr>
            <p:nvPr/>
          </p:nvSpPr>
          <p:spPr>
            <a:xfrm rot="16200000">
              <a:off x="6634105" y="1808820"/>
              <a:ext cx="1484508" cy="3600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altLang="ja-JP" sz="16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 panose="05050102010706020507" pitchFamily="18" charset="2"/>
                </a:rPr>
                <a:t>m</a:t>
              </a:r>
              <a:r>
                <a:rPr lang="en-US" altLang="ja-JP" sz="1600" baseline="-25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 panose="05050102010706020507" pitchFamily="18" charset="2"/>
                </a:rPr>
                <a:t>i</a:t>
              </a:r>
              <a:r>
                <a:rPr lang="en-US" altLang="ja-JP" sz="16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 panose="05050102010706020507" pitchFamily="18" charset="2"/>
                </a:rPr>
                <a:t> &lt; 0.23eV</a:t>
              </a:r>
              <a:endParaRPr lang="en-US" altLang="ja-JP" sz="20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-38100" y="98684"/>
            <a:ext cx="8229600" cy="634082"/>
          </a:xfrm>
        </p:spPr>
        <p:txBody>
          <a:bodyPr>
            <a:noAutofit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COBAND Experiment Sensitivity to Neutrino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ecay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55" y="2863713"/>
            <a:ext cx="917158" cy="65452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131775"/>
            <a:ext cx="917158" cy="654527"/>
          </a:xfrm>
          <a:prstGeom prst="rect">
            <a:avLst/>
          </a:prstGeom>
        </p:spPr>
      </p:pic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60637" y="3049608"/>
            <a:ext cx="3607899" cy="305609"/>
          </a:xfrm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altLang="ja-JP" sz="18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COBAND Rocket Experiment</a:t>
            </a:r>
            <a:endParaRPr kumimoji="1" lang="en-US" altLang="ja-JP" sz="1800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3558057" y="4042134"/>
            <a:ext cx="2580" cy="960472"/>
          </a:xfrm>
          <a:prstGeom prst="line">
            <a:avLst/>
          </a:prstGeom>
          <a:ln w="152400" cmpd="sng">
            <a:gradFill>
              <a:gsLst>
                <a:gs pos="0">
                  <a:srgbClr val="FF0000"/>
                </a:gs>
                <a:gs pos="79000">
                  <a:schemeClr val="accent1">
                    <a:lumMod val="45000"/>
                    <a:lumOff val="55000"/>
                  </a:schemeClr>
                </a:gs>
                <a:gs pos="97750">
                  <a:srgbClr val="E9F5F6"/>
                </a:gs>
                <a:gs pos="95500">
                  <a:srgbClr val="E6F4F5"/>
                </a:gs>
                <a:gs pos="91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w="lg" len="lg"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 bwMode="auto">
          <a:xfrm>
            <a:off x="3851921" y="4354203"/>
            <a:ext cx="2088232" cy="30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 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Font typeface="Times" pitchFamily="18" charset="0"/>
              <a:buChar char="•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kumimoji="1" sz="2000">
                <a:solidFill>
                  <a:srgbClr val="FF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1500"/>
              </a:lnSpc>
              <a:buFontTx/>
              <a:buNone/>
            </a:pPr>
            <a:r>
              <a:rPr lang="en-US" altLang="ja-JP" sz="1800" kern="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1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100 Improvement !</a:t>
            </a:r>
          </a:p>
        </p:txBody>
      </p:sp>
    </p:spTree>
    <p:extLst>
      <p:ext uri="{BB962C8B-B14F-4D97-AF65-F5344CB8AC3E}">
        <p14:creationId xmlns:p14="http://schemas.microsoft.com/office/powerpoint/2010/main" val="86609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64"/>
    </mc:Choice>
    <mc:Fallback>
      <p:transition spd="slow" advTm="6656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7772400" cy="1066800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R&amp;D Status of Superconducting Tunnel Junction Detector for COBAND experiment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A51913-7F09-4E90-A406-462681C896FA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917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58"/>
    </mc:Choice>
    <mc:Fallback>
      <p:transition spd="slow" advTm="915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8381" y="188640"/>
            <a:ext cx="8460494" cy="5746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STJ (Superconducting Tunnel Junction</a:t>
            </a:r>
            <a:r>
              <a:rPr lang="ja-JP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）</a:t>
            </a:r>
            <a:r>
              <a:rPr lang="en-US" altLang="ja-JP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Detector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395663" y="1412875"/>
            <a:ext cx="5748337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   </a:t>
            </a:r>
            <a:r>
              <a:rPr lang="en-US" altLang="ja-JP" sz="2000" dirty="0">
                <a:cs typeface="Times" panose="02020603050405020304" pitchFamily="18" charset="0"/>
              </a:rPr>
              <a:t>At the superconducting junction,</a:t>
            </a:r>
            <a:r>
              <a:rPr lang="ja-JP" altLang="en-US" sz="2000" dirty="0">
                <a:cs typeface="Times" panose="02020603050405020304" pitchFamily="18" charset="0"/>
              </a:rPr>
              <a:t> </a:t>
            </a:r>
            <a:r>
              <a:rPr lang="en-US" altLang="ja-JP" sz="2000" dirty="0">
                <a:cs typeface="Times" panose="02020603050405020304" pitchFamily="18" charset="0"/>
              </a:rPr>
              <a:t>quasi-particles over their energy gap go through tunnel barrier by a tunnel effect.  By measuring the tunnel current of quasi-particles excited by an incident particle, we measure the energy of the particle.  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893175" cy="43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000" dirty="0" smtClean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Superconductor </a:t>
            </a:r>
            <a:r>
              <a:rPr lang="en-US" altLang="ja-JP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/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000" dirty="0" smtClean="0">
                <a:solidFill>
                  <a:srgbClr val="FF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Insulator </a:t>
            </a:r>
            <a:r>
              <a:rPr lang="en-US" altLang="ja-JP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/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000" dirty="0" smtClean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Superconductor</a:t>
            </a:r>
            <a:r>
              <a:rPr lang="en-US" altLang="ja-JP" sz="2000" dirty="0" smtClean="0">
                <a:solidFill>
                  <a:schemeClr val="accent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Josephson Junction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412875"/>
            <a:ext cx="2970212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4982" name="Group 6"/>
          <p:cNvGraphicFramePr>
            <a:graphicFrameLocks noGrp="1"/>
          </p:cNvGraphicFramePr>
          <p:nvPr/>
        </p:nvGraphicFramePr>
        <p:xfrm>
          <a:off x="7356475" y="4910138"/>
          <a:ext cx="1296988" cy="441328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18" charset="0"/>
                        <a:ea typeface="Osaka" charset="-128"/>
                      </a:endParaRPr>
                    </a:p>
                  </a:txBody>
                  <a:tcPr marL="91500" marR="91500" marT="45404" marB="454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4988" name="Group 12"/>
          <p:cNvGraphicFramePr>
            <a:graphicFrameLocks noGrp="1"/>
          </p:cNvGraphicFramePr>
          <p:nvPr/>
        </p:nvGraphicFramePr>
        <p:xfrm>
          <a:off x="5484813" y="4778375"/>
          <a:ext cx="1727200" cy="441328"/>
        </p:xfrm>
        <a:graphic>
          <a:graphicData uri="http://schemas.openxmlformats.org/drawingml/2006/table">
            <a:tbl>
              <a:tblPr/>
              <a:tblGrid>
                <a:gridCol w="1727200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18" charset="0"/>
                        <a:ea typeface="Osaka" charset="-128"/>
                      </a:endParaRPr>
                    </a:p>
                  </a:txBody>
                  <a:tcPr marL="91388" marR="91388" marT="45404" marB="454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4994" name="Group 18"/>
          <p:cNvGraphicFramePr>
            <a:graphicFrameLocks noGrp="1"/>
          </p:cNvGraphicFramePr>
          <p:nvPr/>
        </p:nvGraphicFramePr>
        <p:xfrm>
          <a:off x="5484813" y="3759200"/>
          <a:ext cx="1727200" cy="441328"/>
        </p:xfrm>
        <a:graphic>
          <a:graphicData uri="http://schemas.openxmlformats.org/drawingml/2006/table">
            <a:tbl>
              <a:tblPr/>
              <a:tblGrid>
                <a:gridCol w="1727200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18" charset="0"/>
                        <a:ea typeface="Osaka" charset="-128"/>
                      </a:endParaRPr>
                    </a:p>
                  </a:txBody>
                  <a:tcPr marL="91388" marR="91388" marT="45404" marB="454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5000" name="Group 24"/>
          <p:cNvGraphicFramePr>
            <a:graphicFrameLocks noGrp="1"/>
          </p:cNvGraphicFramePr>
          <p:nvPr/>
        </p:nvGraphicFramePr>
        <p:xfrm>
          <a:off x="7356475" y="3890963"/>
          <a:ext cx="1296988" cy="441328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18" charset="0"/>
                        <a:ea typeface="Osaka" charset="-128"/>
                      </a:endParaRPr>
                    </a:p>
                  </a:txBody>
                  <a:tcPr marL="91500" marR="91500" marT="45404" marB="454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D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7140575" y="3122613"/>
          <a:ext cx="236538" cy="1871662"/>
        </p:xfrm>
        <a:graphic>
          <a:graphicData uri="http://schemas.openxmlformats.org/drawingml/2006/table">
            <a:tbl>
              <a:tblPr/>
              <a:tblGrid>
                <a:gridCol w="236538"/>
              </a:tblGrid>
              <a:tr h="1871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18" charset="0"/>
                        <a:ea typeface="Osaka" charset="-128"/>
                      </a:endParaRPr>
                    </a:p>
                  </a:txBody>
                  <a:tcPr marL="91318" marR="91318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</a:tr>
            </a:tbl>
          </a:graphicData>
        </a:graphic>
      </p:graphicFrame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7129463" y="4783138"/>
            <a:ext cx="263525" cy="425450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8" tIns="45420" rIns="91548" bIns="45420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2300" b="1">
              <a:solidFill>
                <a:srgbClr val="FFFFFF"/>
              </a:solidFill>
            </a:endParaRPr>
          </a:p>
        </p:txBody>
      </p:sp>
      <p:sp>
        <p:nvSpPr>
          <p:cNvPr id="15" name="円/楕円​​ 14"/>
          <p:cNvSpPr>
            <a:spLocks noChangeArrowheads="1"/>
          </p:cNvSpPr>
          <p:nvPr/>
        </p:nvSpPr>
        <p:spPr bwMode="auto">
          <a:xfrm flipV="1">
            <a:off x="6203950" y="3914775"/>
            <a:ext cx="107950" cy="1190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円/楕円​​ 15"/>
          <p:cNvSpPr>
            <a:spLocks noChangeArrowheads="1"/>
          </p:cNvSpPr>
          <p:nvPr/>
        </p:nvSpPr>
        <p:spPr bwMode="auto">
          <a:xfrm flipV="1">
            <a:off x="6456363" y="3914775"/>
            <a:ext cx="107950" cy="1190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303" name="テキスト ボックス 16"/>
          <p:cNvSpPr txBox="1">
            <a:spLocks noChangeArrowheads="1"/>
          </p:cNvSpPr>
          <p:nvPr/>
        </p:nvSpPr>
        <p:spPr bwMode="auto">
          <a:xfrm>
            <a:off x="6348413" y="512921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Constantia" pitchFamily="18" charset="0"/>
                <a:ea typeface="HGP明朝E" pitchFamily="18" charset="-128"/>
              </a:rPr>
              <a:t>S</a:t>
            </a:r>
          </a:p>
        </p:txBody>
      </p:sp>
      <p:sp>
        <p:nvSpPr>
          <p:cNvPr id="11304" name="テキスト ボックス 17"/>
          <p:cNvSpPr txBox="1">
            <a:spLocks noChangeArrowheads="1"/>
          </p:cNvSpPr>
          <p:nvPr/>
        </p:nvSpPr>
        <p:spPr bwMode="auto">
          <a:xfrm>
            <a:off x="7140575" y="5138738"/>
            <a:ext cx="263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Constantia" pitchFamily="18" charset="0"/>
                <a:ea typeface="HGP明朝E" pitchFamily="18" charset="-128"/>
              </a:rPr>
              <a:t>I</a:t>
            </a:r>
          </a:p>
        </p:txBody>
      </p:sp>
      <p:sp>
        <p:nvSpPr>
          <p:cNvPr id="11305" name="テキスト ボックス 18"/>
          <p:cNvSpPr txBox="1">
            <a:spLocks noChangeArrowheads="1"/>
          </p:cNvSpPr>
          <p:nvPr/>
        </p:nvSpPr>
        <p:spPr bwMode="auto">
          <a:xfrm>
            <a:off x="7847013" y="5138738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Constantia" pitchFamily="18" charset="0"/>
                <a:ea typeface="HGP明朝E" pitchFamily="18" charset="-128"/>
              </a:rPr>
              <a:t>S</a:t>
            </a:r>
          </a:p>
        </p:txBody>
      </p:sp>
      <p:sp>
        <p:nvSpPr>
          <p:cNvPr id="11306" name="テキスト ボックス 19"/>
          <p:cNvSpPr txBox="1">
            <a:spLocks noChangeArrowheads="1"/>
          </p:cNvSpPr>
          <p:nvPr/>
        </p:nvSpPr>
        <p:spPr bwMode="auto">
          <a:xfrm>
            <a:off x="8348663" y="4394200"/>
            <a:ext cx="523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Constantia" pitchFamily="18" charset="0"/>
                <a:ea typeface="HGP明朝E" pitchFamily="18" charset="-128"/>
              </a:rPr>
              <a:t>2Δ</a:t>
            </a:r>
          </a:p>
        </p:txBody>
      </p:sp>
      <p:cxnSp>
        <p:nvCxnSpPr>
          <p:cNvPr id="21" name="直線矢印​​コネクタ 20"/>
          <p:cNvCxnSpPr/>
          <p:nvPr/>
        </p:nvCxnSpPr>
        <p:spPr>
          <a:xfrm>
            <a:off x="8421688" y="4251325"/>
            <a:ext cx="0" cy="6477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​​ 21"/>
          <p:cNvSpPr/>
          <p:nvPr/>
        </p:nvSpPr>
        <p:spPr>
          <a:xfrm>
            <a:off x="6103938" y="4767263"/>
            <a:ext cx="427037" cy="28892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/>
          </a:p>
        </p:txBody>
      </p:sp>
      <p:sp>
        <p:nvSpPr>
          <p:cNvPr id="23" name="円/楕円​​ 22"/>
          <p:cNvSpPr>
            <a:spLocks noChangeArrowheads="1"/>
          </p:cNvSpPr>
          <p:nvPr/>
        </p:nvSpPr>
        <p:spPr bwMode="auto">
          <a:xfrm flipV="1">
            <a:off x="6169025" y="4849813"/>
            <a:ext cx="107950" cy="1206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円/楕円​​ 23"/>
          <p:cNvSpPr>
            <a:spLocks noChangeArrowheads="1"/>
          </p:cNvSpPr>
          <p:nvPr/>
        </p:nvSpPr>
        <p:spPr bwMode="auto">
          <a:xfrm flipV="1">
            <a:off x="6348413" y="4849813"/>
            <a:ext cx="107950" cy="1206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上矢印 25"/>
          <p:cNvSpPr>
            <a:spLocks noChangeArrowheads="1"/>
          </p:cNvSpPr>
          <p:nvPr/>
        </p:nvSpPr>
        <p:spPr bwMode="auto">
          <a:xfrm rot="5400000">
            <a:off x="7142163" y="3600450"/>
            <a:ext cx="247650" cy="825500"/>
          </a:xfrm>
          <a:prstGeom prst="upArrow">
            <a:avLst>
              <a:gd name="adj1" fmla="val 50843"/>
              <a:gd name="adj2" fmla="val 48025"/>
            </a:avLst>
          </a:prstGeom>
          <a:solidFill>
            <a:schemeClr val="accent1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円/楕円​​ 26"/>
          <p:cNvSpPr>
            <a:spLocks noChangeArrowheads="1"/>
          </p:cNvSpPr>
          <p:nvPr/>
        </p:nvSpPr>
        <p:spPr bwMode="auto">
          <a:xfrm flipV="1">
            <a:off x="7788275" y="4035425"/>
            <a:ext cx="107950" cy="1190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9" name="直線矢印​​コネクタ 28"/>
          <p:cNvCxnSpPr/>
          <p:nvPr/>
        </p:nvCxnSpPr>
        <p:spPr>
          <a:xfrm>
            <a:off x="6203950" y="3538538"/>
            <a:ext cx="36513" cy="27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​​コネクタ 29"/>
          <p:cNvCxnSpPr/>
          <p:nvPr/>
        </p:nvCxnSpPr>
        <p:spPr>
          <a:xfrm>
            <a:off x="6223000" y="3467100"/>
            <a:ext cx="3048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15" name="テキスト ボックス 30"/>
          <p:cNvSpPr txBox="1">
            <a:spLocks noChangeArrowheads="1"/>
          </p:cNvSpPr>
          <p:nvPr/>
        </p:nvSpPr>
        <p:spPr bwMode="auto">
          <a:xfrm>
            <a:off x="5037138" y="3135313"/>
            <a:ext cx="184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chemeClr val="accent2"/>
                </a:solidFill>
                <a:ea typeface="ＭＳ Ｐゴシック" charset="-128"/>
              </a:rPr>
              <a:t>Quasi-particles</a:t>
            </a:r>
          </a:p>
        </p:txBody>
      </p:sp>
      <p:cxnSp>
        <p:nvCxnSpPr>
          <p:cNvPr id="11316" name="直線矢印​​コネクタ 31"/>
          <p:cNvCxnSpPr>
            <a:cxnSpLocks noChangeShapeType="1"/>
          </p:cNvCxnSpPr>
          <p:nvPr/>
        </p:nvCxnSpPr>
        <p:spPr bwMode="auto">
          <a:xfrm>
            <a:off x="4921250" y="4251325"/>
            <a:ext cx="784225" cy="509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線矢印​​コネクタ 6"/>
          <p:cNvCxnSpPr/>
          <p:nvPr/>
        </p:nvCxnSpPr>
        <p:spPr>
          <a:xfrm flipV="1">
            <a:off x="5988050" y="4273550"/>
            <a:ext cx="0" cy="369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​​コネクタ 39"/>
          <p:cNvCxnSpPr/>
          <p:nvPr/>
        </p:nvCxnSpPr>
        <p:spPr>
          <a:xfrm flipV="1">
            <a:off x="6132513" y="4283075"/>
            <a:ext cx="0" cy="369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​​コネクタ 40"/>
          <p:cNvCxnSpPr/>
          <p:nvPr/>
        </p:nvCxnSpPr>
        <p:spPr>
          <a:xfrm flipV="1">
            <a:off x="6276975" y="4283075"/>
            <a:ext cx="0" cy="369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​​コネクタ 41"/>
          <p:cNvCxnSpPr/>
          <p:nvPr/>
        </p:nvCxnSpPr>
        <p:spPr>
          <a:xfrm flipV="1">
            <a:off x="6419850" y="4273550"/>
            <a:ext cx="0" cy="369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​​ 45"/>
          <p:cNvSpPr>
            <a:spLocks noChangeArrowheads="1"/>
          </p:cNvSpPr>
          <p:nvPr/>
        </p:nvSpPr>
        <p:spPr bwMode="auto">
          <a:xfrm flipV="1">
            <a:off x="5772150" y="3922713"/>
            <a:ext cx="107950" cy="1206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円/楕円​​ 46"/>
          <p:cNvSpPr>
            <a:spLocks noChangeArrowheads="1"/>
          </p:cNvSpPr>
          <p:nvPr/>
        </p:nvSpPr>
        <p:spPr bwMode="auto">
          <a:xfrm flipV="1">
            <a:off x="6024563" y="3922713"/>
            <a:ext cx="107950" cy="1206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8" name="直線矢印​​コネクタ 47"/>
          <p:cNvCxnSpPr/>
          <p:nvPr/>
        </p:nvCxnSpPr>
        <p:spPr>
          <a:xfrm flipH="1">
            <a:off x="6078538" y="3467100"/>
            <a:ext cx="90487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​​コネクタ 50"/>
          <p:cNvCxnSpPr/>
          <p:nvPr/>
        </p:nvCxnSpPr>
        <p:spPr>
          <a:xfrm flipH="1">
            <a:off x="5899150" y="3467100"/>
            <a:ext cx="204788" cy="352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5" name="テキスト ボックス 37"/>
          <p:cNvSpPr txBox="1">
            <a:spLocks noChangeArrowheads="1"/>
          </p:cNvSpPr>
          <p:nvPr/>
        </p:nvSpPr>
        <p:spPr bwMode="auto">
          <a:xfrm>
            <a:off x="3929063" y="3541713"/>
            <a:ext cx="1192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chemeClr val="accent2"/>
                </a:solidFill>
                <a:ea typeface="ＭＳ Ｐゴシック" charset="-128"/>
              </a:rPr>
              <a:t>Incident Particle</a:t>
            </a:r>
          </a:p>
        </p:txBody>
      </p:sp>
      <p:sp>
        <p:nvSpPr>
          <p:cNvPr id="49" name="円/楕円​​ 21"/>
          <p:cNvSpPr/>
          <p:nvPr/>
        </p:nvSpPr>
        <p:spPr>
          <a:xfrm>
            <a:off x="5584825" y="4849813"/>
            <a:ext cx="427038" cy="28733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/>
          </a:p>
        </p:txBody>
      </p:sp>
      <p:sp>
        <p:nvSpPr>
          <p:cNvPr id="50" name="円/楕円​​ 22"/>
          <p:cNvSpPr>
            <a:spLocks noChangeArrowheads="1"/>
          </p:cNvSpPr>
          <p:nvPr/>
        </p:nvSpPr>
        <p:spPr bwMode="auto">
          <a:xfrm flipV="1">
            <a:off x="5649913" y="4932363"/>
            <a:ext cx="107950" cy="1190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2" name="円/楕円​​ 23"/>
          <p:cNvSpPr>
            <a:spLocks noChangeArrowheads="1"/>
          </p:cNvSpPr>
          <p:nvPr/>
        </p:nvSpPr>
        <p:spPr bwMode="auto">
          <a:xfrm flipV="1">
            <a:off x="5829300" y="4932363"/>
            <a:ext cx="109538" cy="1190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3" name="円/楕円​​ 21"/>
          <p:cNvSpPr/>
          <p:nvPr/>
        </p:nvSpPr>
        <p:spPr>
          <a:xfrm>
            <a:off x="6584950" y="4851400"/>
            <a:ext cx="427038" cy="28733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/>
          </a:p>
        </p:txBody>
      </p:sp>
      <p:sp>
        <p:nvSpPr>
          <p:cNvPr id="54" name="円/楕円​​ 22"/>
          <p:cNvSpPr>
            <a:spLocks noChangeArrowheads="1"/>
          </p:cNvSpPr>
          <p:nvPr/>
        </p:nvSpPr>
        <p:spPr bwMode="auto">
          <a:xfrm flipV="1">
            <a:off x="6650038" y="4933950"/>
            <a:ext cx="107950" cy="1206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5" name="円/楕円​​ 23"/>
          <p:cNvSpPr>
            <a:spLocks noChangeArrowheads="1"/>
          </p:cNvSpPr>
          <p:nvPr/>
        </p:nvSpPr>
        <p:spPr bwMode="auto">
          <a:xfrm flipV="1">
            <a:off x="6829425" y="4933950"/>
            <a:ext cx="109538" cy="1206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6" name="円/楕円​​ 21"/>
          <p:cNvSpPr/>
          <p:nvPr/>
        </p:nvSpPr>
        <p:spPr>
          <a:xfrm>
            <a:off x="7442200" y="4953000"/>
            <a:ext cx="427038" cy="28733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/>
          </a:p>
        </p:txBody>
      </p:sp>
      <p:sp>
        <p:nvSpPr>
          <p:cNvPr id="57" name="円/楕円​​ 22"/>
          <p:cNvSpPr>
            <a:spLocks noChangeArrowheads="1"/>
          </p:cNvSpPr>
          <p:nvPr/>
        </p:nvSpPr>
        <p:spPr bwMode="auto">
          <a:xfrm flipV="1">
            <a:off x="7507288" y="5054600"/>
            <a:ext cx="107950" cy="1206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8" name="円/楕円​​ 23"/>
          <p:cNvSpPr>
            <a:spLocks noChangeArrowheads="1"/>
          </p:cNvSpPr>
          <p:nvPr/>
        </p:nvSpPr>
        <p:spPr bwMode="auto">
          <a:xfrm flipV="1">
            <a:off x="7686675" y="5054600"/>
            <a:ext cx="109538" cy="1206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" name="円/楕円​​ 21"/>
          <p:cNvSpPr/>
          <p:nvPr/>
        </p:nvSpPr>
        <p:spPr>
          <a:xfrm>
            <a:off x="7942263" y="4946650"/>
            <a:ext cx="427037" cy="28733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/>
          </a:p>
        </p:txBody>
      </p:sp>
      <p:sp>
        <p:nvSpPr>
          <p:cNvPr id="60" name="円/楕円​​ 22"/>
          <p:cNvSpPr>
            <a:spLocks noChangeArrowheads="1"/>
          </p:cNvSpPr>
          <p:nvPr/>
        </p:nvSpPr>
        <p:spPr bwMode="auto">
          <a:xfrm flipV="1">
            <a:off x="8007350" y="5054600"/>
            <a:ext cx="107950" cy="1206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円/楕円​​ 23"/>
          <p:cNvSpPr>
            <a:spLocks noChangeArrowheads="1"/>
          </p:cNvSpPr>
          <p:nvPr/>
        </p:nvSpPr>
        <p:spPr bwMode="auto">
          <a:xfrm flipV="1">
            <a:off x="8186738" y="5054600"/>
            <a:ext cx="109537" cy="1206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338" name="Line 75"/>
          <p:cNvSpPr>
            <a:spLocks noChangeShapeType="1"/>
          </p:cNvSpPr>
          <p:nvPr/>
        </p:nvSpPr>
        <p:spPr bwMode="auto">
          <a:xfrm flipV="1">
            <a:off x="5380038" y="4970463"/>
            <a:ext cx="161925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11339" name="テキスト ボックス 30"/>
          <p:cNvSpPr txBox="1">
            <a:spLocks noChangeArrowheads="1"/>
          </p:cNvSpPr>
          <p:nvPr/>
        </p:nvSpPr>
        <p:spPr bwMode="auto">
          <a:xfrm>
            <a:off x="3762375" y="4811713"/>
            <a:ext cx="161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chemeClr val="accent2"/>
                </a:solidFill>
                <a:ea typeface="ＭＳ Ｐゴシック" charset="-128"/>
              </a:rPr>
              <a:t>Cooper Pairs</a:t>
            </a:r>
          </a:p>
        </p:txBody>
      </p:sp>
      <p:sp>
        <p:nvSpPr>
          <p:cNvPr id="11340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8755857" y="6480034"/>
            <a:ext cx="439738" cy="45720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0DB4878-D624-451C-AFC0-70B1392C8583}" type="slidenum">
              <a:rPr lang="en-US" altLang="ja-JP" sz="1400" smtClean="0"/>
              <a:pPr algn="ct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ja-JP" sz="1400" dirty="0" smtClean="0"/>
          </a:p>
        </p:txBody>
      </p:sp>
      <p:pic>
        <p:nvPicPr>
          <p:cNvPr id="11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5673725"/>
            <a:ext cx="224631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43"/>
          <a:stretch>
            <a:fillRect/>
          </a:stretch>
        </p:blipFill>
        <p:spPr bwMode="auto">
          <a:xfrm>
            <a:off x="896938" y="4056063"/>
            <a:ext cx="286543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43" name="正方形/長方形 10"/>
          <p:cNvSpPr>
            <a:spLocks noChangeArrowheads="1"/>
          </p:cNvSpPr>
          <p:nvPr/>
        </p:nvSpPr>
        <p:spPr bwMode="auto">
          <a:xfrm>
            <a:off x="250825" y="3857625"/>
            <a:ext cx="3025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2060"/>
                </a:solidFill>
              </a:rPr>
              <a:t>current-voltage (I-V) curve for STJ</a:t>
            </a:r>
            <a:endParaRPr lang="ja-JP" altLang="en-US" sz="2000" dirty="0">
              <a:solidFill>
                <a:srgbClr val="00206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344" name="Text Box 59"/>
          <p:cNvSpPr txBox="1">
            <a:spLocks noChangeArrowheads="1"/>
          </p:cNvSpPr>
          <p:nvPr/>
        </p:nvSpPr>
        <p:spPr bwMode="auto">
          <a:xfrm>
            <a:off x="2447131" y="5892729"/>
            <a:ext cx="36766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Leakage current</a:t>
            </a:r>
            <a:r>
              <a:rPr lang="ja-JP" altLang="en-US" sz="1600" b="1" dirty="0"/>
              <a:t>　</a:t>
            </a:r>
            <a:endParaRPr lang="en-US" altLang="ja-JP" sz="1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/>
              <a:t>( Dynamic resistance  R</a:t>
            </a:r>
            <a:r>
              <a:rPr lang="en-US" altLang="ja-JP" sz="1600" b="1" baseline="-25000" dirty="0"/>
              <a:t>d  </a:t>
            </a:r>
            <a:r>
              <a:rPr lang="en-US" altLang="ja-JP" sz="1600" b="1" dirty="0"/>
              <a:t> in |V| &lt; 2Δ/e)</a:t>
            </a:r>
            <a:endParaRPr lang="en-US" altLang="ja-JP" sz="1600" b="1" baseline="-25000" dirty="0"/>
          </a:p>
        </p:txBody>
      </p:sp>
      <p:sp>
        <p:nvSpPr>
          <p:cNvPr id="11345" name="Text Box 59"/>
          <p:cNvSpPr txBox="1">
            <a:spLocks noChangeArrowheads="1"/>
          </p:cNvSpPr>
          <p:nvPr/>
        </p:nvSpPr>
        <p:spPr bwMode="auto">
          <a:xfrm>
            <a:off x="219075" y="4776788"/>
            <a:ext cx="19542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/>
              <a:t>Josephson Current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/>
              <a:t>Critical current </a:t>
            </a:r>
            <a:r>
              <a:rPr lang="en-US" altLang="ja-JP" sz="1600" b="1" dirty="0" err="1"/>
              <a:t>I</a:t>
            </a:r>
            <a:r>
              <a:rPr lang="en-US" altLang="ja-JP" sz="1600" b="1" baseline="-25000" dirty="0" err="1"/>
              <a:t>c</a:t>
            </a:r>
            <a:endParaRPr lang="en-US" altLang="ja-JP" sz="1600" b="1" baseline="-25000" dirty="0"/>
          </a:p>
        </p:txBody>
      </p:sp>
      <p:sp>
        <p:nvSpPr>
          <p:cNvPr id="11346" name="Text Box 59"/>
          <p:cNvSpPr txBox="1">
            <a:spLocks noChangeArrowheads="1"/>
          </p:cNvSpPr>
          <p:nvPr/>
        </p:nvSpPr>
        <p:spPr bwMode="auto">
          <a:xfrm>
            <a:off x="5438775" y="5364163"/>
            <a:ext cx="19653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/>
              <a:t>Energy gap</a:t>
            </a:r>
            <a:r>
              <a:rPr lang="ja-JP" altLang="en-US" sz="1600" b="1"/>
              <a:t>　</a:t>
            </a:r>
            <a:r>
              <a:rPr lang="en-US" altLang="ja-JP" sz="1600" b="1"/>
              <a:t>Δ</a:t>
            </a:r>
          </a:p>
        </p:txBody>
      </p:sp>
      <p:sp>
        <p:nvSpPr>
          <p:cNvPr id="11347" name="Line 75"/>
          <p:cNvSpPr>
            <a:spLocks noChangeShapeType="1"/>
          </p:cNvSpPr>
          <p:nvPr/>
        </p:nvSpPr>
        <p:spPr bwMode="auto">
          <a:xfrm flipV="1">
            <a:off x="2627313" y="5532438"/>
            <a:ext cx="0" cy="417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9599110"/>
      </p:ext>
    </p:extLst>
  </p:cSld>
  <p:clrMapOvr>
    <a:masterClrMapping/>
  </p:clrMapOvr>
  <p:transition spd="slow" advTm="175121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340600" cy="466725"/>
          </a:xfrm>
        </p:spPr>
        <p:txBody>
          <a:bodyPr/>
          <a:lstStyle/>
          <a:p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STJ Energy Resolution</a:t>
            </a:r>
          </a:p>
        </p:txBody>
      </p:sp>
      <p:sp>
        <p:nvSpPr>
          <p:cNvPr id="12291" name="Line 31"/>
          <p:cNvSpPr>
            <a:spLocks noChangeShapeType="1"/>
          </p:cNvSpPr>
          <p:nvPr/>
        </p:nvSpPr>
        <p:spPr bwMode="auto">
          <a:xfrm>
            <a:off x="6072188" y="1998663"/>
            <a:ext cx="1587" cy="14081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2" name="Rectangle 34"/>
          <p:cNvSpPr>
            <a:spLocks noChangeArrowheads="1"/>
          </p:cNvSpPr>
          <p:nvPr/>
        </p:nvSpPr>
        <p:spPr bwMode="auto">
          <a:xfrm>
            <a:off x="4932363" y="1700213"/>
            <a:ext cx="3924300" cy="1206500"/>
          </a:xfrm>
          <a:prstGeom prst="rect">
            <a:avLst/>
          </a:prstGeom>
          <a:noFill/>
          <a:ln w="9360">
            <a:solidFill>
              <a:srgbClr val="252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algn="l"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FFFFFF"/>
              </a:buClr>
              <a:buFont typeface="Tahoma" pitchFamily="34" charset="0"/>
              <a:buNone/>
            </a:pPr>
            <a:r>
              <a:rPr kumimoji="0" lang="en-GB" altLang="ja-JP" sz="2000">
                <a:solidFill>
                  <a:srgbClr val="000000"/>
                </a:solidFill>
                <a:latin typeface="Tahoma" pitchFamily="34" charset="0"/>
                <a:ea typeface="ＭＳ Ｐゴシック" charset="-128"/>
              </a:rPr>
              <a:t>Δ</a:t>
            </a:r>
            <a:r>
              <a:rPr kumimoji="0" lang="en-GB" altLang="ja-JP" sz="2000">
                <a:solidFill>
                  <a:srgbClr val="000000"/>
                </a:solidFill>
                <a:ea typeface="ＭＳ Ｐゴシック" charset="-128"/>
              </a:rPr>
              <a:t>:   </a:t>
            </a:r>
            <a:r>
              <a:rPr kumimoji="0" lang="en-GB" altLang="ja-JP" sz="2400">
                <a:solidFill>
                  <a:srgbClr val="000000"/>
                </a:solidFill>
                <a:ea typeface="ＭＳ Ｐゴシック" charset="-128"/>
              </a:rPr>
              <a:t>Band gap energy</a:t>
            </a:r>
            <a:endParaRPr kumimoji="0" lang="ja-JP" altLang="en-GB" sz="240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FFFFFF"/>
              </a:buClr>
              <a:buFont typeface="Tahoma" pitchFamily="34" charset="0"/>
              <a:buNone/>
            </a:pPr>
            <a:r>
              <a:rPr kumimoji="0" lang="en-GB" altLang="ja-JP" sz="2400">
                <a:solidFill>
                  <a:srgbClr val="000000"/>
                </a:solidFill>
                <a:ea typeface="ＭＳ Ｐゴシック" charset="-128"/>
              </a:rPr>
              <a:t>F:     Fano factor (= 0.2)</a:t>
            </a:r>
          </a:p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FFFFFF"/>
              </a:buClr>
              <a:buFont typeface="Tahoma" pitchFamily="34" charset="0"/>
              <a:buNone/>
            </a:pPr>
            <a:r>
              <a:rPr kumimoji="0" lang="en-GB" altLang="ja-JP" sz="2400">
                <a:solidFill>
                  <a:srgbClr val="000000"/>
                </a:solidFill>
                <a:ea typeface="ＭＳ Ｐゴシック" charset="-128"/>
              </a:rPr>
              <a:t>E:     Incident particle energy</a:t>
            </a:r>
            <a:endParaRPr kumimoji="0" lang="ja-JP" altLang="en-GB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2293" name="Rectangle 42"/>
          <p:cNvSpPr>
            <a:spLocks noChangeArrowheads="1"/>
          </p:cNvSpPr>
          <p:nvPr/>
        </p:nvSpPr>
        <p:spPr bwMode="auto">
          <a:xfrm>
            <a:off x="4427538" y="3860800"/>
            <a:ext cx="4572000" cy="1303338"/>
          </a:xfrm>
          <a:prstGeom prst="rect">
            <a:avLst/>
          </a:prstGeom>
          <a:noFill/>
          <a:ln w="9360">
            <a:solidFill>
              <a:srgbClr val="252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algn="l" defTabSz="44926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defTabSz="44926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lnSpc>
                <a:spcPct val="103000"/>
              </a:lnSpc>
              <a:buClr>
                <a:srgbClr val="FFFFFF"/>
              </a:buClr>
              <a:buFontTx/>
              <a:buNone/>
            </a:pPr>
            <a:r>
              <a:rPr kumimoji="0" lang="en-GB" altLang="ja-JP" sz="2400" b="1">
                <a:solidFill>
                  <a:srgbClr val="000000"/>
                </a:solidFill>
                <a:ea typeface="ＭＳ Ｐゴシック" charset="-128"/>
              </a:rPr>
              <a:t>Tc : Critical Temperature</a:t>
            </a:r>
            <a:endParaRPr kumimoji="0" lang="en-US" altLang="ja-JP" sz="2400" b="1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103000"/>
              </a:lnSpc>
              <a:buClr>
                <a:srgbClr val="FFFFFF"/>
              </a:buClr>
              <a:buFontTx/>
              <a:buNone/>
            </a:pPr>
            <a:r>
              <a:rPr kumimoji="0" lang="en-US" altLang="ja-JP" sz="2400">
                <a:solidFill>
                  <a:srgbClr val="000000"/>
                </a:solidFill>
                <a:ea typeface="ＭＳ Ｐゴシック" charset="-128"/>
              </a:rPr>
              <a:t>  Operation is done at a temperature around 1/10 of Tc</a:t>
            </a:r>
          </a:p>
        </p:txBody>
      </p:sp>
      <p:sp>
        <p:nvSpPr>
          <p:cNvPr id="12294" name="テキスト ボックス 54"/>
          <p:cNvSpPr txBox="1">
            <a:spLocks noChangeArrowheads="1"/>
          </p:cNvSpPr>
          <p:nvPr/>
        </p:nvSpPr>
        <p:spPr bwMode="auto">
          <a:xfrm>
            <a:off x="395288" y="1341438"/>
            <a:ext cx="34813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44926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defTabSz="44926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lnSpc>
                <a:spcPct val="103000"/>
              </a:lnSpc>
              <a:spcBef>
                <a:spcPct val="0"/>
              </a:spcBef>
              <a:buClr>
                <a:srgbClr val="FFFFFF"/>
              </a:buClr>
              <a:buFont typeface="Tahoma" pitchFamily="34" charset="0"/>
              <a:buNone/>
            </a:pPr>
            <a:r>
              <a:rPr lang="en-US" altLang="ja-JP" sz="2800">
                <a:solidFill>
                  <a:srgbClr val="000000"/>
                </a:solidFill>
                <a:ea typeface="ＭＳ Ｐゴシック" charset="-128"/>
              </a:rPr>
              <a:t>STJ Energy Resolution</a:t>
            </a:r>
          </a:p>
        </p:txBody>
      </p:sp>
      <p:sp>
        <p:nvSpPr>
          <p:cNvPr id="5" name="円形吹き出し 4"/>
          <p:cNvSpPr>
            <a:spLocks noChangeArrowheads="1"/>
          </p:cNvSpPr>
          <p:nvPr/>
        </p:nvSpPr>
        <p:spPr bwMode="auto">
          <a:xfrm>
            <a:off x="537341" y="5911576"/>
            <a:ext cx="8387978" cy="647700"/>
          </a:xfrm>
          <a:prstGeom prst="wedgeEllipseCallout">
            <a:avLst>
              <a:gd name="adj1" fmla="val -41741"/>
              <a:gd name="adj2" fmla="val -104903"/>
            </a:avLst>
          </a:prstGeom>
          <a:solidFill>
            <a:srgbClr val="FFFF00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ＭＳ Ｐゴシック" charset="-128"/>
                <a:ea typeface="ＭＳ Ｐゴシック" charset="-128"/>
              </a:rPr>
              <a:t>We reported that </a:t>
            </a:r>
            <a:r>
              <a:rPr lang="en-US" altLang="ja-JP" sz="2000" b="1" dirty="0" err="1">
                <a:latin typeface="ＭＳ Ｐゴシック" charset="-128"/>
                <a:ea typeface="ＭＳ Ｐゴシック" charset="-128"/>
              </a:rPr>
              <a:t>Hf</a:t>
            </a:r>
            <a:r>
              <a:rPr lang="en-US" altLang="ja-JP" sz="2000" b="1" dirty="0">
                <a:latin typeface="ＭＳ Ｐゴシック" charset="-128"/>
                <a:ea typeface="ＭＳ Ｐゴシック" charset="-128"/>
              </a:rPr>
              <a:t>-STJ worked as a STJ in 2011. </a:t>
            </a:r>
          </a:p>
        </p:txBody>
      </p:sp>
      <p:graphicFrame>
        <p:nvGraphicFramePr>
          <p:cNvPr id="12296" name="Object 18"/>
          <p:cNvGraphicFramePr>
            <a:graphicFrameLocks noChangeAspect="1"/>
          </p:cNvGraphicFramePr>
          <p:nvPr/>
        </p:nvGraphicFramePr>
        <p:xfrm>
          <a:off x="742950" y="1989138"/>
          <a:ext cx="4203700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数式" r:id="rId4" imgW="1955800" imgH="711200" progId="Equation.3">
                  <p:embed/>
                </p:oleObj>
              </mc:Choice>
              <mc:Fallback>
                <p:oleObj name="数式" r:id="rId4" imgW="1955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989138"/>
                        <a:ext cx="4203700" cy="152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/>
        </p:nvGraphicFramePr>
        <p:xfrm>
          <a:off x="395289" y="3715826"/>
          <a:ext cx="392222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720"/>
                <a:gridCol w="1018635"/>
                <a:gridCol w="1316869"/>
              </a:tblGrid>
              <a:tr h="457200">
                <a:tc>
                  <a:txBody>
                    <a:bodyPr/>
                    <a:lstStyle/>
                    <a:p>
                      <a:r>
                        <a:rPr lang="ja-JP" altLang="en-US" sz="2400" b="0" dirty="0" smtClean="0"/>
                        <a:t>　</a:t>
                      </a:r>
                      <a:r>
                        <a:rPr lang="en-US" altLang="ja-JP" sz="2400" b="0" dirty="0" smtClean="0"/>
                        <a:t>Material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6"/>
                      <a:stretch>
                        <a:fillRect l="-155484" t="-9333" r="-129032" b="-330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1">
                      <a:blip r:embed="rId6"/>
                      <a:stretch>
                        <a:fillRect l="-198000" t="-9333" b="-330667"/>
                      </a:stretch>
                    </a:blip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Niobium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9.20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1.550</a:t>
                      </a:r>
                      <a:endParaRPr lang="en-US" sz="2400" b="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Aluminum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1.14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0.172</a:t>
                      </a:r>
                      <a:endParaRPr lang="en-US" sz="2400" b="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Hafnium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0.13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0.021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298" name="正方形/長方形 55"/>
          <p:cNvSpPr>
            <a:spLocks noChangeArrowheads="1"/>
          </p:cNvSpPr>
          <p:nvPr/>
        </p:nvSpPr>
        <p:spPr bwMode="auto">
          <a:xfrm>
            <a:off x="395288" y="5084763"/>
            <a:ext cx="3889375" cy="4318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4926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defTabSz="44926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lnSpc>
                <a:spcPct val="103000"/>
              </a:lnSpc>
              <a:spcBef>
                <a:spcPct val="0"/>
              </a:spcBef>
              <a:buClr>
                <a:srgbClr val="FFFFFF"/>
              </a:buClr>
              <a:buFont typeface="Tahoma" pitchFamily="34" charset="0"/>
              <a:buNone/>
            </a:pPr>
            <a:endParaRPr kumimoji="0" lang="ja-JP" altLang="ja-JP" sz="2000">
              <a:solidFill>
                <a:srgbClr val="FFFFFF"/>
              </a:solidFill>
              <a:latin typeface="Tahoma" pitchFamily="34" charset="0"/>
              <a:ea typeface="ＭＳ Ｐゴシック" charset="-128"/>
            </a:endParaRPr>
          </a:p>
        </p:txBody>
      </p:sp>
      <p:sp>
        <p:nvSpPr>
          <p:cNvPr id="12299" name="正方形/長方形 55"/>
          <p:cNvSpPr>
            <a:spLocks noChangeArrowheads="1"/>
          </p:cNvSpPr>
          <p:nvPr/>
        </p:nvSpPr>
        <p:spPr bwMode="auto">
          <a:xfrm>
            <a:off x="323850" y="3068638"/>
            <a:ext cx="4824413" cy="4318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44926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defTabSz="44926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defTabSz="44926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defTabSz="44926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defTabSz="44926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lnSpc>
                <a:spcPct val="103000"/>
              </a:lnSpc>
              <a:spcBef>
                <a:spcPct val="0"/>
              </a:spcBef>
              <a:buClr>
                <a:srgbClr val="FFFFFF"/>
              </a:buClr>
              <a:buFont typeface="Tahoma" pitchFamily="34" charset="0"/>
              <a:buNone/>
            </a:pPr>
            <a:endParaRPr kumimoji="0" lang="ja-JP" altLang="ja-JP" sz="2000">
              <a:solidFill>
                <a:srgbClr val="FFFFFF"/>
              </a:solidFill>
              <a:latin typeface="Tahoma" pitchFamily="34" charset="0"/>
              <a:ea typeface="ＭＳ Ｐゴシック" charset="-128"/>
            </a:endParaRPr>
          </a:p>
        </p:txBody>
      </p:sp>
      <p:sp>
        <p:nvSpPr>
          <p:cNvPr id="12300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8704312" y="6545739"/>
            <a:ext cx="439688" cy="45720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2CED85CB-1256-44C9-9D35-7F6184FB5951}" type="slidenum">
              <a:rPr lang="en-US" altLang="ja-JP" sz="1400" smtClean="0"/>
              <a:pPr algn="ct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ja-JP" sz="1400" dirty="0" smtClean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7252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60"/>
    </mc:Choice>
    <mc:Fallback>
      <p:transition spd="slow" advTm="73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145" y="4287776"/>
            <a:ext cx="413693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48" y="79683"/>
            <a:ext cx="9144000" cy="712279"/>
          </a:xfrm>
        </p:spPr>
        <p:txBody>
          <a:bodyPr>
            <a:noAutofit/>
          </a:bodyPr>
          <a:lstStyle/>
          <a:p>
            <a:pPr algn="ctr"/>
            <a:r>
              <a:rPr lang="en-US" altLang="ja-JP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Nb</a:t>
            </a:r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/Al-STJ Photon Detector</a:t>
            </a:r>
            <a:endParaRPr lang="ja-JP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068995" y="1224229"/>
            <a:ext cx="6083053" cy="2955210"/>
          </a:xfrm>
        </p:spPr>
        <p:txBody>
          <a:bodyPr>
            <a:normAutofit fontScale="92500"/>
          </a:bodyPr>
          <a:lstStyle/>
          <a:p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Quasi-particles near the barrier can mediate Cooper pairs, resulting in true signal gain</a:t>
            </a:r>
            <a:endParaRPr kumimoji="1" lang="en-US" altLang="ja-JP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Bi-layer fabricated with superconductors of different gaps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</a:t>
            </a:r>
            <a:r>
              <a:rPr lang="en-US" altLang="ja-JP" sz="2000" baseline="-25000" dirty="0" err="1" smtClean="0"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Nb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&gt;</a:t>
            </a:r>
            <a:r>
              <a:rPr lang="en-US" altLang="ja-JP" sz="2000" baseline="-25000" dirty="0" smtClean="0"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Al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 to enhance quasi-particle density near the barrier</a:t>
            </a:r>
            <a:endParaRPr lang="en-US" altLang="ja-JP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  </a:t>
            </a:r>
            <a:r>
              <a:rPr lang="en-US" altLang="ja-JP" sz="2000" dirty="0" err="1" smtClean="0"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Nb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(200nm)/Al(70nm)/</a:t>
            </a:r>
            <a:r>
              <a:rPr lang="en-US" altLang="ja-JP" sz="2000" dirty="0" err="1" smtClean="0"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AlOx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/Al(70nm)/</a:t>
            </a:r>
            <a:r>
              <a:rPr lang="en-US" altLang="ja-JP" sz="2000" dirty="0" err="1" smtClean="0"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Nb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(100nm)</a:t>
            </a:r>
          </a:p>
          <a:p>
            <a:pPr marL="342900" lvl="1" indent="0">
              <a:buNone/>
            </a:pPr>
            <a:r>
              <a:rPr lang="en-US" altLang="ja-JP" sz="2000" dirty="0"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 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  <a:sym typeface="Wingdings"/>
              </a:rPr>
              <a:t>         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</a:t>
            </a:r>
            <a:r>
              <a:rPr lang="en-US" altLang="ja-JP" sz="2000" baseline="-25000" dirty="0" err="1" smtClean="0"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Nb</a:t>
            </a:r>
            <a:r>
              <a:rPr lang="en-US" altLang="ja-JP" sz="2000" baseline="-25000" dirty="0" smtClean="0"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/Al</a:t>
            </a:r>
            <a:r>
              <a:rPr lang="en-US" altLang="ja-JP" sz="2000" dirty="0" smtClean="0"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 = 0.57meV</a:t>
            </a:r>
            <a:endParaRPr lang="en-US" altLang="ja-JP" sz="2000" dirty="0" smtClean="0">
              <a:latin typeface="Times" panose="02020603050405020304" pitchFamily="18" charset="0"/>
              <a:cs typeface="Times" panose="02020603050405020304" pitchFamily="18" charset="0"/>
              <a:sym typeface="Wingdings"/>
            </a:endParaRPr>
          </a:p>
        </p:txBody>
      </p:sp>
      <p:sp>
        <p:nvSpPr>
          <p:cNvPr id="16" name="スライド番号プレースホルダー 11"/>
          <p:cNvSpPr>
            <a:spLocks noGrp="1"/>
          </p:cNvSpPr>
          <p:nvPr>
            <p:ph type="sldNum" sz="quarter" idx="4294967295"/>
          </p:nvPr>
        </p:nvSpPr>
        <p:spPr>
          <a:xfrm>
            <a:off x="7086600" y="6529301"/>
            <a:ext cx="2057400" cy="365125"/>
          </a:xfrm>
          <a:prstGeom prst="rect">
            <a:avLst/>
          </a:prstGeom>
        </p:spPr>
        <p:txBody>
          <a:bodyPr/>
          <a:lstStyle/>
          <a:p>
            <a:fld id="{41DDC036-969B-48DF-B8BA-5D43EAFB840D}" type="slidenum">
              <a:rPr lang="ja-JP" altLang="en-US"/>
              <a:t>26</a:t>
            </a:fld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9328" y="3452642"/>
            <a:ext cx="304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cs typeface="Times" panose="02020603050405020304" pitchFamily="18" charset="0"/>
              </a:rPr>
              <a:t>Number of Quasi-particles in Nb/Al-STJ</a:t>
            </a:r>
            <a:endParaRPr kumimoji="1" lang="ja-JP" altLang="en-US" sz="2000" b="1" dirty="0">
              <a:cs typeface="Times" panose="020206030504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49327" y="4796479"/>
            <a:ext cx="3842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800" dirty="0" smtClean="0">
                <a:cs typeface="Times" panose="02020603050405020304" pitchFamily="18" charset="0"/>
              </a:rPr>
              <a:t>G</a:t>
            </a:r>
            <a:r>
              <a:rPr kumimoji="1" lang="en-US" altLang="ja-JP" sz="1800" baseline="-25000" dirty="0" smtClean="0">
                <a:cs typeface="Times" panose="02020603050405020304" pitchFamily="18" charset="0"/>
              </a:rPr>
              <a:t>Al</a:t>
            </a:r>
            <a:r>
              <a:rPr kumimoji="1" lang="en-US" altLang="ja-JP" sz="1800" dirty="0" smtClean="0">
                <a:cs typeface="Times" panose="02020603050405020304" pitchFamily="18" charset="0"/>
              </a:rPr>
              <a:t> : Trapping Gain in Al(~10)</a:t>
            </a:r>
          </a:p>
          <a:p>
            <a:pPr algn="l"/>
            <a:r>
              <a:rPr kumimoji="1" lang="en-US" altLang="ja-JP" sz="1800" dirty="0" smtClean="0">
                <a:cs typeface="Times" panose="02020603050405020304" pitchFamily="18" charset="0"/>
              </a:rPr>
              <a:t> E</a:t>
            </a:r>
            <a:r>
              <a:rPr kumimoji="1" lang="en-US" altLang="ja-JP" sz="1800" baseline="-25000" dirty="0" smtClean="0">
                <a:cs typeface="Times" panose="02020603050405020304" pitchFamily="18" charset="0"/>
              </a:rPr>
              <a:t>0</a:t>
            </a:r>
            <a:r>
              <a:rPr kumimoji="1" lang="en-US" altLang="ja-JP" sz="1800" dirty="0" smtClean="0">
                <a:cs typeface="Times" panose="02020603050405020304" pitchFamily="18" charset="0"/>
              </a:rPr>
              <a:t> : </a:t>
            </a:r>
            <a:r>
              <a:rPr lang="en-US" altLang="ja-JP" sz="1800" dirty="0">
                <a:cs typeface="Times" panose="02020603050405020304" pitchFamily="18" charset="0"/>
              </a:rPr>
              <a:t>P</a:t>
            </a:r>
            <a:r>
              <a:rPr lang="en-US" altLang="ja-JP" sz="1800" dirty="0" smtClean="0">
                <a:cs typeface="Times" panose="02020603050405020304" pitchFamily="18" charset="0"/>
              </a:rPr>
              <a:t>hoton Energy</a:t>
            </a:r>
          </a:p>
          <a:p>
            <a:pPr algn="l"/>
            <a:r>
              <a:rPr lang="en-US" altLang="ja-JP" sz="1800" dirty="0" smtClean="0">
                <a:cs typeface="Times" panose="02020603050405020304" pitchFamily="18" charset="0"/>
              </a:rPr>
              <a:t> Δ  : E-Gap in superconductor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5110" y="5729926"/>
            <a:ext cx="332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For 25meV single photon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3" y="931671"/>
            <a:ext cx="2482542" cy="2320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639746" y="4287776"/>
                <a:ext cx="2652071" cy="400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2000" b="0" i="1" baseline="-2500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GAl</m:t>
                      </m:r>
                      <m:f>
                        <m:fPr>
                          <m:type m:val="skw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kumimoji="1" lang="en-US" altLang="ja-JP" sz="2000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1.7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kumimoji="1" lang="ja-JP" altLang="en-US" sz="2000" dirty="0"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46" y="4287776"/>
                <a:ext cx="2652071" cy="400366"/>
              </a:xfrm>
              <a:prstGeom prst="rect">
                <a:avLst/>
              </a:prstGeom>
              <a:blipFill rotWithShape="0">
                <a:blip r:embed="rId5"/>
                <a:stretch>
                  <a:fillRect t="-165152" r="-3448" b="-245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639746" y="6121128"/>
                <a:ext cx="2965228" cy="749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Khmer UI" panose="020B0502040204020203" pitchFamily="34" charset="0"/>
                    <a:cs typeface="Khmer UI" panose="020B0502040204020203" pitchFamily="34" charset="0"/>
                  </a:rPr>
                  <a:t>N</a:t>
                </a:r>
                <a:r>
                  <a:rPr kumimoji="1" lang="en-US" altLang="ja-JP" sz="2000" baseline="-25000" dirty="0" smtClean="0">
                    <a:latin typeface="Khmer UI" panose="020B0502040204020203" pitchFamily="34" charset="0"/>
                    <a:cs typeface="Khmer UI" panose="020B0502040204020203" pitchFamily="34" charset="0"/>
                  </a:rPr>
                  <a:t>q</a:t>
                </a:r>
                <a:r>
                  <a:rPr kumimoji="1" lang="en-US" altLang="ja-JP" sz="2000" dirty="0" smtClean="0">
                    <a:latin typeface="Khmer UI" panose="020B0502040204020203" pitchFamily="34" charset="0"/>
                    <a:cs typeface="Khmer UI" panose="020B0502040204020203" pitchFamily="34" charset="0"/>
                  </a:rPr>
                  <a:t> = 10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25 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𝑚𝑒𝑉</m:t>
                        </m:r>
                      </m:num>
                      <m:den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1.7 ∗0.57 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𝑚𝑒𝑉</m:t>
                        </m:r>
                      </m:den>
                    </m:f>
                  </m:oMath>
                </a14:m>
                <a:endParaRPr kumimoji="1" lang="en-US" altLang="ja-JP" sz="2000" dirty="0" smtClean="0">
                  <a:latin typeface="Khmer UI" panose="020B0502040204020203" pitchFamily="34" charset="0"/>
                  <a:cs typeface="Khmer UI" panose="020B0502040204020203" pitchFamily="34" charset="0"/>
                </a:endParaRPr>
              </a:p>
              <a:p>
                <a:pPr algn="ctr"/>
                <a:r>
                  <a:rPr lang="en-US" altLang="ja-JP" sz="2000" dirty="0" smtClean="0">
                    <a:latin typeface="Khmer UI" panose="020B0502040204020203" pitchFamily="34" charset="0"/>
                    <a:cs typeface="Khmer UI" panose="020B0502040204020203" pitchFamily="34" charset="0"/>
                  </a:rPr>
                  <a:t>   =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Khmer UI" panose="020B0502040204020203" pitchFamily="34" charset="0"/>
                    <a:cs typeface="Khmer UI" panose="020B0502040204020203" pitchFamily="34" charset="0"/>
                  </a:rPr>
                  <a:t>250 e</a:t>
                </a:r>
                <a:endParaRPr kumimoji="1" lang="ja-JP" altLang="en-US" sz="2000" dirty="0">
                  <a:solidFill>
                    <a:srgbClr val="FF0000"/>
                  </a:solidFill>
                  <a:latin typeface="Khmer UI" panose="020B0502040204020203" pitchFamily="34" charset="0"/>
                  <a:cs typeface="Khmer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46" y="6121128"/>
                <a:ext cx="2965228" cy="749372"/>
              </a:xfrm>
              <a:prstGeom prst="rect">
                <a:avLst/>
              </a:prstGeom>
              <a:blipFill rotWithShape="0">
                <a:blip r:embed="rId6"/>
                <a:stretch>
                  <a:fillRect t="-2439" b="-203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-83872" y="212415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00B050"/>
                </a:solidFill>
              </a:rPr>
              <a:t>3</a:t>
            </a:r>
            <a:r>
              <a:rPr kumimoji="1" lang="en-US" altLang="ja-JP" sz="1800" b="1" dirty="0" smtClean="0">
                <a:solidFill>
                  <a:srgbClr val="00B050"/>
                </a:solidFill>
              </a:rPr>
              <a:t>00nm</a:t>
            </a:r>
            <a:endParaRPr kumimoji="1" lang="ja-JP" altLang="en-US" sz="1800" b="1" dirty="0">
              <a:solidFill>
                <a:srgbClr val="00B05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792288" y="1969989"/>
            <a:ext cx="11732" cy="677656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コンテンツ プレースホルダー 1"/>
          <p:cNvSpPr txBox="1">
            <a:spLocks/>
          </p:cNvSpPr>
          <p:nvPr/>
        </p:nvSpPr>
        <p:spPr bwMode="auto">
          <a:xfrm>
            <a:off x="3670298" y="666665"/>
            <a:ext cx="56166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Back tunneling Effect </a:t>
            </a:r>
            <a:r>
              <a:rPr lang="ja-JP" altLang="en-US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→　</a:t>
            </a:r>
            <a:r>
              <a:rPr lang="en-US" altLang="ja-JP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Trapping Gain</a:t>
            </a:r>
          </a:p>
        </p:txBody>
      </p:sp>
      <p:sp>
        <p:nvSpPr>
          <p:cNvPr id="17" name="コンテンツ プレースホルダー 1"/>
          <p:cNvSpPr txBox="1">
            <a:spLocks/>
          </p:cNvSpPr>
          <p:nvPr/>
        </p:nvSpPr>
        <p:spPr>
          <a:xfrm>
            <a:off x="3473225" y="4116141"/>
            <a:ext cx="5561710" cy="743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ja-JP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Response of </a:t>
            </a:r>
            <a:r>
              <a:rPr lang="en-US" altLang="ja-JP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Nb</a:t>
            </a:r>
            <a:r>
              <a:rPr lang="en-US" altLang="ja-JP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/Al-STJ to visible laser light pulse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ja-JP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(λ=465nm) at 350mK</a:t>
            </a:r>
          </a:p>
        </p:txBody>
      </p:sp>
    </p:spTree>
    <p:extLst>
      <p:ext uri="{BB962C8B-B14F-4D97-AF65-F5344CB8AC3E}">
        <p14:creationId xmlns:p14="http://schemas.microsoft.com/office/powerpoint/2010/main" val="264847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481"/>
    </mc:Choice>
    <mc:Fallback>
      <p:transition spd="slow" advTm="10948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13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ja-JP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ＭＳ Ｐゴシック" panose="020B0600070205080204" pitchFamily="50" charset="-128"/>
                <a:cs typeface="Times" panose="02020603050405020304" pitchFamily="18" charset="0"/>
              </a:rPr>
              <a:t>Leakage Current of </a:t>
            </a:r>
            <a:r>
              <a:rPr lang="en-US" altLang="ja-JP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ＭＳ Ｐゴシック" panose="020B0600070205080204" pitchFamily="50" charset="-128"/>
                <a:cs typeface="Times" panose="02020603050405020304" pitchFamily="18" charset="0"/>
              </a:rPr>
              <a:t>Nb</a:t>
            </a:r>
            <a:r>
              <a:rPr lang="en-US" altLang="ja-JP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ＭＳ Ｐゴシック" panose="020B0600070205080204" pitchFamily="50" charset="-128"/>
                <a:cs typeface="Times" panose="02020603050405020304" pitchFamily="18" charset="0"/>
              </a:rPr>
              <a:t>/Al-STJ</a:t>
            </a:r>
            <a:endParaRPr lang="ja-JP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ea typeface="ＭＳ Ｐゴシック" panose="020B0600070205080204" pitchFamily="50" charset="-128"/>
              <a:cs typeface="Times" panose="02020603050405020304" pitchFamily="18" charset="0"/>
            </a:endParaRPr>
          </a:p>
        </p:txBody>
      </p:sp>
      <p:sp>
        <p:nvSpPr>
          <p:cNvPr id="15363" name="スライド番号プレースホルダー 11"/>
          <p:cNvSpPr>
            <a:spLocks noGrp="1"/>
          </p:cNvSpPr>
          <p:nvPr>
            <p:ph type="sldNum" sz="quarter" idx="4294967295"/>
          </p:nvPr>
        </p:nvSpPr>
        <p:spPr>
          <a:xfrm>
            <a:off x="8739536" y="6599453"/>
            <a:ext cx="53955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/>
              <a:t>34</a:t>
            </a:r>
            <a:endParaRPr lang="ja-JP" altLang="en-US" sz="1400" dirty="0" smtClean="0"/>
          </a:p>
        </p:txBody>
      </p:sp>
      <p:sp>
        <p:nvSpPr>
          <p:cNvPr id="15372" name="テキスト ボックス 34"/>
          <p:cNvSpPr txBox="1">
            <a:spLocks noChangeArrowheads="1"/>
          </p:cNvSpPr>
          <p:nvPr/>
        </p:nvSpPr>
        <p:spPr bwMode="auto">
          <a:xfrm>
            <a:off x="169958" y="1497808"/>
            <a:ext cx="4803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002060"/>
                </a:solidFill>
              </a:rPr>
              <a:t>Temperature Dependence of Leakage </a:t>
            </a:r>
            <a:r>
              <a:rPr lang="en-US" altLang="ja-JP" sz="1800" b="1" dirty="0" smtClean="0">
                <a:solidFill>
                  <a:srgbClr val="002060"/>
                </a:solidFill>
              </a:rPr>
              <a:t>Current</a:t>
            </a:r>
            <a:endParaRPr lang="ja-JP" altLang="en-US" sz="1800" b="1" dirty="0">
              <a:solidFill>
                <a:srgbClr val="00206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-401982" y="589603"/>
            <a:ext cx="94112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l">
              <a:buClr>
                <a:srgbClr val="00B050"/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Leakage current  </a:t>
            </a:r>
            <a:r>
              <a:rPr lang="en-US" altLang="ja-JP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b="1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leak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required to be below 0.1nA to </a:t>
            </a:r>
            <a:r>
              <a:rPr lang="en-US" altLang="ja-JP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 a single far-infrared photon (λ= 40 -80μm) 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647354" y="2593062"/>
            <a:ext cx="44966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buClr>
                <a:srgbClr val="00B050"/>
              </a:buClr>
              <a:defRPr/>
            </a:pPr>
            <a:r>
              <a:rPr lang="en-US" altLang="ja-JP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2014, </a:t>
            </a:r>
          </a:p>
          <a:p>
            <a:pPr lvl="1" algn="l">
              <a:buClr>
                <a:srgbClr val="00B050"/>
              </a:buClr>
              <a:defRPr/>
            </a:pPr>
            <a:r>
              <a:rPr lang="en-US" altLang="ja-JP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AIST group joined us and produced </a:t>
            </a:r>
            <a:r>
              <a:rPr lang="en-US" altLang="ja-JP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Nb</a:t>
            </a:r>
            <a:r>
              <a:rPr lang="en-US" altLang="ja-JP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/Al-STJ with AIST CRAVITY processing system. </a:t>
            </a:r>
          </a:p>
          <a:p>
            <a:pPr lvl="1" algn="l">
              <a:buClr>
                <a:srgbClr val="00B050"/>
              </a:buClr>
              <a:defRPr/>
            </a:pPr>
            <a:r>
              <a:rPr lang="en-US" altLang="ja-JP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Leakage current has satisfied our requirement of 0.1nA .</a:t>
            </a:r>
            <a:endParaRPr lang="en-US" altLang="ja-JP" sz="1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1925"/>
            <a:ext cx="4973126" cy="4011447"/>
          </a:xfrm>
          <a:prstGeom prst="rect">
            <a:avLst/>
          </a:prstGeom>
        </p:spPr>
      </p:pic>
      <p:sp>
        <p:nvSpPr>
          <p:cNvPr id="24" name="下矢印 23"/>
          <p:cNvSpPr/>
          <p:nvPr/>
        </p:nvSpPr>
        <p:spPr>
          <a:xfrm rot="5400000">
            <a:off x="2069296" y="4352631"/>
            <a:ext cx="210342" cy="379304"/>
          </a:xfrm>
          <a:prstGeom prst="downArrow">
            <a:avLst>
              <a:gd name="adj1" fmla="val 50000"/>
              <a:gd name="adj2" fmla="val 5268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89782" y="4263310"/>
            <a:ext cx="2062137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b="1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leak</a:t>
            </a:r>
            <a:r>
              <a:rPr lang="en-US" altLang="ja-JP" sz="2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0.2nA </a:t>
            </a:r>
          </a:p>
          <a:p>
            <a:pPr algn="l"/>
            <a:r>
              <a:rPr lang="en-US" altLang="ja-JP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300μV</a:t>
            </a:r>
          </a:p>
          <a:p>
            <a:pPr algn="l"/>
            <a:r>
              <a:rPr lang="en-US" altLang="ja-JP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 400mK 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326806" y="2106846"/>
            <a:ext cx="1428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/>
              <a:t>50μm</a:t>
            </a:r>
            <a:r>
              <a:rPr lang="ja-JP" altLang="en-US" sz="1600" b="1" dirty="0"/>
              <a:t> </a:t>
            </a:r>
            <a:r>
              <a:rPr lang="en-US" altLang="ja-JP" sz="1600" b="1" dirty="0"/>
              <a:t>x</a:t>
            </a:r>
            <a:r>
              <a:rPr lang="ja-JP" altLang="en-US" sz="1600" b="1" dirty="0"/>
              <a:t> </a:t>
            </a:r>
            <a:r>
              <a:rPr lang="en-US" altLang="ja-JP" sz="1600" b="1" dirty="0" smtClean="0"/>
              <a:t>50μm </a:t>
            </a:r>
            <a:endParaRPr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6628" y="5689632"/>
            <a:ext cx="1535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by T. </a:t>
            </a:r>
            <a:r>
              <a:rPr lang="en-US" altLang="ja-JP" sz="1400" dirty="0" err="1" smtClean="0"/>
              <a:t>Fujii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(AIST) </a:t>
            </a:r>
            <a:endParaRPr kumimoji="1" lang="ja-JP" altLang="en-US" sz="14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63566"/>
              </p:ext>
            </p:extLst>
          </p:nvPr>
        </p:nvGraphicFramePr>
        <p:xfrm>
          <a:off x="4561830" y="4862093"/>
          <a:ext cx="457502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393834"/>
                <a:gridCol w="1525009"/>
              </a:tblGrid>
              <a:tr h="14973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STJ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size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# of samples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I</a:t>
                      </a:r>
                      <a:r>
                        <a:rPr kumimoji="1" lang="en-US" altLang="ja-JP" baseline="-25000" dirty="0" err="1" smtClean="0"/>
                        <a:t>leak</a:t>
                      </a:r>
                      <a:r>
                        <a:rPr kumimoji="1" lang="en-US" altLang="ja-JP" baseline="-25000" dirty="0" smtClean="0"/>
                        <a:t> </a:t>
                      </a:r>
                      <a:r>
                        <a:rPr kumimoji="1" lang="en-US" altLang="ja-JP" dirty="0" smtClean="0"/>
                        <a:t>at 0.3mV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282312">
                <a:tc>
                  <a:txBody>
                    <a:bodyPr/>
                    <a:lstStyle/>
                    <a:p>
                      <a:r>
                        <a:rPr kumimoji="1" lang="en-US" altLang="ja-JP" sz="180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50 x 50μm</a:t>
                      </a:r>
                      <a:r>
                        <a:rPr kumimoji="1" lang="en-US" altLang="ja-JP" sz="1800" baseline="3000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</a:t>
                      </a:r>
                      <a:endParaRPr kumimoji="1" lang="ja-JP" altLang="en-US" sz="1800" baseline="300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18</a:t>
                      </a:r>
                      <a:endParaRPr kumimoji="1" lang="ja-JP" alt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224±29 </a:t>
                      </a:r>
                      <a:r>
                        <a:rPr kumimoji="1" lang="en-US" altLang="ja-JP" sz="1800" dirty="0" err="1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pA</a:t>
                      </a:r>
                      <a:endParaRPr kumimoji="1" lang="ja-JP" alt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 x 20 μm</a:t>
                      </a:r>
                      <a:r>
                        <a:rPr kumimoji="1" lang="en-US" altLang="ja-JP" sz="1800" baseline="300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</a:t>
                      </a:r>
                      <a:endParaRPr kumimoji="1" lang="ja-JP" altLang="en-US" sz="1800" baseline="30000" dirty="0" smtClean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</a:t>
                      </a:r>
                      <a:r>
                        <a:rPr kumimoji="1" lang="en-US" altLang="ja-JP" sz="18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7</a:t>
                      </a:r>
                      <a:endParaRPr kumimoji="1" lang="ja-JP" alt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 </a:t>
                      </a:r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39±13 </a:t>
                      </a:r>
                      <a:r>
                        <a:rPr kumimoji="1" lang="en-US" altLang="ja-JP" sz="1800" b="1" dirty="0" err="1" smtClean="0">
                          <a:solidFill>
                            <a:srgbClr val="FF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pA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10 x 10 μm</a:t>
                      </a:r>
                      <a:r>
                        <a:rPr kumimoji="1" lang="en-US" altLang="ja-JP" sz="1800" baseline="300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</a:t>
                      </a:r>
                      <a:endParaRPr kumimoji="1" lang="ja-JP" altLang="en-US" sz="1800" baseline="30000" dirty="0" smtClean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20</a:t>
                      </a:r>
                      <a:endParaRPr kumimoji="1" lang="ja-JP" altLang="en-US" sz="1800" dirty="0"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 smtClean="0"/>
                        <a:t>   </a:t>
                      </a:r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14±7   </a:t>
                      </a:r>
                      <a:r>
                        <a:rPr kumimoji="1" lang="en-US" altLang="ja-JP" sz="1800" b="1" dirty="0" err="1" smtClean="0">
                          <a:solidFill>
                            <a:srgbClr val="FF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pA</a:t>
                      </a:r>
                      <a:endParaRPr kumimoji="1" lang="ja-JP" altLang="en-US" sz="1800" b="1" dirty="0" smtClean="0">
                        <a:solidFill>
                          <a:srgbClr val="FF000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下矢印 19"/>
          <p:cNvSpPr/>
          <p:nvPr/>
        </p:nvSpPr>
        <p:spPr>
          <a:xfrm rot="16200000">
            <a:off x="4127531" y="5841660"/>
            <a:ext cx="585787" cy="425189"/>
          </a:xfrm>
          <a:prstGeom prst="downArrow">
            <a:avLst>
              <a:gd name="adj1" fmla="val 50000"/>
              <a:gd name="adj2" fmla="val 52683"/>
            </a:avLst>
          </a:prstGeom>
          <a:solidFill>
            <a:srgbClr val="FF99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664296" y="3470225"/>
                <a:ext cx="2182212" cy="611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altLang="ja-JP" sz="2400" b="1" baseline="-25000" dirty="0" smtClean="0">
                    <a:solidFill>
                      <a:srgbClr val="FF0000"/>
                    </a:solidFill>
                  </a:rPr>
                  <a:t>leak</a:t>
                </a:r>
                <a:r>
                  <a:rPr kumimoji="1" lang="ja-JP" altLang="en-US" sz="2400" b="1" dirty="0" smtClean="0">
                    <a:solidFill>
                      <a:srgbClr val="FF0000"/>
                    </a:solidFill>
                  </a:rPr>
                  <a:t>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ja-JP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rad>
                    <m:sSup>
                      <m:sSupPr>
                        <m:ctrlP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</m:num>
                          <m:den>
                            <m:r>
                              <a:rPr kumimoji="1"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kumimoji="1" lang="en-US" altLang="ja-JP" sz="2400" b="1" i="1" baseline="-250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kumimoji="1"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den>
                        </m:f>
                      </m:sup>
                    </m:sSup>
                  </m:oMath>
                </a14:m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296" y="3470225"/>
                <a:ext cx="2182212" cy="611321"/>
              </a:xfrm>
              <a:prstGeom prst="rect">
                <a:avLst/>
              </a:prstGeom>
              <a:blipFill rotWithShape="0">
                <a:blip r:embed="rId4"/>
                <a:stretch>
                  <a:fillRect l="-4190" b="-217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219355"/>
      </p:ext>
    </p:extLst>
  </p:cSld>
  <p:clrMapOvr>
    <a:masterClrMapping/>
  </p:clrMapOvr>
  <p:transition spd="slow" advTm="12739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07551"/>
            <a:ext cx="7886700" cy="466147"/>
          </a:xfrm>
        </p:spPr>
        <p:txBody>
          <a:bodyPr>
            <a:noAutofit/>
          </a:bodyPr>
          <a:lstStyle/>
          <a:p>
            <a:r>
              <a:rPr kumimoji="1" lang="en-US" altLang="ja-JP" dirty="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Tes</a:t>
            </a:r>
            <a:r>
              <a:rPr lang="en-US" altLang="ja-JP" dirty="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t Results of </a:t>
            </a:r>
            <a:r>
              <a:rPr lang="en-US" altLang="ja-JP" dirty="0" err="1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Nb</a:t>
            </a:r>
            <a:r>
              <a:rPr lang="en-US" altLang="ja-JP" dirty="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/Al-STJ with Far-Infrared laser </a:t>
            </a:r>
            <a:endParaRPr kumimoji="1" lang="ja-JP" altLang="en-US" dirty="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1342" y="902499"/>
            <a:ext cx="4850602" cy="456245"/>
          </a:xfrm>
        </p:spPr>
        <p:txBody>
          <a:bodyPr>
            <a:normAutofit/>
          </a:bodyPr>
          <a:lstStyle/>
          <a:p>
            <a:r>
              <a:rPr kumimoji="1" lang="en-US" altLang="ja-JP" sz="1800" dirty="0" err="1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Nb</a:t>
            </a:r>
            <a:r>
              <a:rPr kumimoji="1" lang="en-US" altLang="ja-JP" sz="1800" dirty="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/Al-STJ Response to Far-Infrared Laser</a:t>
            </a:r>
            <a:endParaRPr kumimoji="1" lang="ja-JP" altLang="en-US" sz="1800" dirty="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2" name="コンテンツ プレースホルダー 2"/>
          <p:cNvSpPr txBox="1">
            <a:spLocks/>
          </p:cNvSpPr>
          <p:nvPr/>
        </p:nvSpPr>
        <p:spPr>
          <a:xfrm>
            <a:off x="251520" y="5361401"/>
            <a:ext cx="8569461" cy="149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</a:t>
            </a:r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Symbol"/>
              </a:rPr>
              <a:t>m</a:t>
            </a:r>
            <a:r>
              <a:rPr lang="en-US" altLang="ja-JP" sz="1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Symbol"/>
              </a:rPr>
              <a:t>-</a:t>
            </a:r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Symbol"/>
              </a:rPr>
              <a:t>square </a:t>
            </a:r>
            <a:r>
              <a:rPr lang="en-US" altLang="ja-JP" sz="18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Nb</a:t>
            </a:r>
            <a:r>
              <a:rPr lang="en-US" altLang="ja-JP" sz="1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/Al-STJ </a:t>
            </a:r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made at AIST CRAVITY system</a:t>
            </a:r>
            <a:endParaRPr lang="en-US" altLang="ja-JP" sz="1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Laser light was turned on and off with a chopper at a frequency of 200Hz.</a:t>
            </a:r>
            <a:r>
              <a: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Measured the change of the</a:t>
            </a:r>
            <a:r>
              <a:rPr lang="ja-JP" altLang="en-US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I-V</a:t>
            </a:r>
            <a:r>
              <a: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curve between the laser on and off to be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Wingdings" panose="05000000000000000000" pitchFamily="2" charset="2"/>
              </a:rPr>
              <a:t>50~100nA</a:t>
            </a:r>
            <a:r>
              <a: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Wingdings" panose="05000000000000000000" pitchFamily="2" charset="2"/>
              </a:rPr>
              <a:t>in current.</a:t>
            </a:r>
            <a:endParaRPr lang="en-US" altLang="ja-JP" sz="1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ja-JP" altLang="en-US" sz="1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0" y="1416622"/>
            <a:ext cx="9011442" cy="3690533"/>
          </a:xfrm>
          <a:prstGeom prst="rect">
            <a:avLst/>
          </a:prstGeom>
        </p:spPr>
      </p:pic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0" y="756471"/>
            <a:ext cx="4427984" cy="74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Far-Infrared Laser at University of Fukui</a:t>
            </a:r>
            <a:r>
              <a:rPr lang="ja-JP" altLang="en-US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（</a:t>
            </a:r>
            <a:r>
              <a: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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=57.2m</a:t>
            </a:r>
            <a:r>
              <a:rPr lang="ja-JP" altLang="en-US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）</a:t>
            </a:r>
            <a:endParaRPr lang="en-US" altLang="ja-JP" sz="1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A51913-7F09-4E90-A406-462681C896FA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002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389"/>
    </mc:Choice>
    <mc:Fallback>
      <p:transition spd="slow" advTm="101389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136904" cy="1066800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R&amp;D Status of SOI Cryogenic Preamplifier for STJ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A51913-7F09-4E90-A406-462681C896FA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507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70"/>
    </mc:Choice>
    <mc:Fallback>
      <p:transition spd="slow" advTm="1047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88" y="69850"/>
            <a:ext cx="9123362" cy="514350"/>
          </a:xfrm>
        </p:spPr>
        <p:txBody>
          <a:bodyPr/>
          <a:lstStyle/>
          <a:p>
            <a:pPr eaLnBrk="1" hangingPunct="1"/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Motivation of Search for Cosmic Background Neutrino Decay</a:t>
            </a:r>
          </a:p>
        </p:txBody>
      </p:sp>
      <p:graphicFrame>
        <p:nvGraphicFramePr>
          <p:cNvPr id="4099" name="Object 1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71550" y="2852738"/>
          <a:ext cx="3103563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数式" r:id="rId3" imgW="2451100" imgH="1193800" progId="Equation.3">
                  <p:embed/>
                </p:oleObj>
              </mc:Choice>
              <mc:Fallback>
                <p:oleObj name="数式" r:id="rId3" imgW="2451100" imgH="1193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852738"/>
                        <a:ext cx="3103563" cy="1512887"/>
                      </a:xfrm>
                      <a:prstGeom prst="rect">
                        <a:avLst/>
                      </a:prstGeom>
                      <a:solidFill>
                        <a:srgbClr val="00B0F0">
                          <a:alpha val="12157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01613" y="4635500"/>
            <a:ext cx="8704262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9pPr>
          </a:lstStyle>
          <a:p>
            <a:pPr marL="285750" indent="-285750" algn="l" eaLnBrk="1" hangingPunct="1">
              <a:buFont typeface="Wingdings" panose="05000000000000000000" pitchFamily="2" charset="2"/>
              <a:buChar char="l"/>
              <a:defRPr/>
            </a:pPr>
            <a:r>
              <a:rPr lang="en-US" altLang="ja-JP" sz="1800" b="1" dirty="0" smtClean="0">
                <a:solidFill>
                  <a:srgbClr val="000066"/>
                </a:solidFill>
              </a:rPr>
              <a:t>As the neutrino lifetime is very long, we need use cosmic background neutrino to observe the neutrino decay.  To observe this decay of the cosmic background neutrino means </a:t>
            </a:r>
            <a:r>
              <a:rPr lang="en-US" altLang="ja-JP" sz="1800" b="1" dirty="0" smtClean="0"/>
              <a:t>a discovery of</a:t>
            </a:r>
            <a:r>
              <a:rPr lang="en-US" altLang="ja-JP" sz="1800" b="1" dirty="0" smtClean="0">
                <a:solidFill>
                  <a:srgbClr val="000066"/>
                </a:solidFill>
              </a:rPr>
              <a:t> </a:t>
            </a:r>
            <a:r>
              <a:rPr lang="en-US" altLang="ja-JP" sz="1800" b="1" dirty="0" smtClean="0"/>
              <a:t>the cosmic background neutrino</a:t>
            </a:r>
            <a:r>
              <a:rPr lang="en-US" altLang="ja-JP" sz="1800" b="1" dirty="0" smtClean="0">
                <a:solidFill>
                  <a:srgbClr val="000066"/>
                </a:solidFill>
              </a:rPr>
              <a:t> predicted by cosmology.</a:t>
            </a:r>
          </a:p>
          <a:p>
            <a:pPr algn="l" eaLnBrk="1" hangingPunct="1">
              <a:defRPr/>
            </a:pPr>
            <a:endParaRPr lang="en-US" altLang="ja-JP" sz="1800" b="1" dirty="0" smtClean="0">
              <a:solidFill>
                <a:srgbClr val="000066"/>
              </a:solidFill>
            </a:endParaRPr>
          </a:p>
          <a:p>
            <a:pPr marL="285750" indent="-285750" algn="l" eaLnBrk="1" hangingPunct="1">
              <a:buFont typeface="Wingdings" panose="05000000000000000000" pitchFamily="2" charset="2"/>
              <a:buChar char="l"/>
              <a:defRPr/>
            </a:pPr>
            <a:r>
              <a:rPr lang="en-US" altLang="ja-JP" sz="1800" b="1" dirty="0" smtClean="0">
                <a:solidFill>
                  <a:srgbClr val="000066"/>
                </a:solidFill>
              </a:rPr>
              <a:t>Left-Right symmetric model predicts the neutrino lifetime larger than 10</a:t>
            </a:r>
            <a:r>
              <a:rPr lang="en-US" altLang="ja-JP" sz="1800" b="1" baseline="30000" dirty="0" smtClean="0">
                <a:solidFill>
                  <a:srgbClr val="000066"/>
                </a:solidFill>
              </a:rPr>
              <a:t>17</a:t>
            </a:r>
            <a:r>
              <a:rPr lang="en-US" altLang="ja-JP" sz="1800" b="1" dirty="0" smtClean="0">
                <a:solidFill>
                  <a:srgbClr val="000066"/>
                </a:solidFill>
              </a:rPr>
              <a:t> year while the standard model predicts 2 x 10</a:t>
            </a:r>
            <a:r>
              <a:rPr lang="en-US" altLang="ja-JP" sz="1800" b="1" baseline="30000" dirty="0" smtClean="0">
                <a:solidFill>
                  <a:srgbClr val="000066"/>
                </a:solidFill>
              </a:rPr>
              <a:t>43</a:t>
            </a:r>
            <a:r>
              <a:rPr lang="en-US" altLang="ja-JP" sz="1800" b="1" dirty="0" smtClean="0">
                <a:solidFill>
                  <a:srgbClr val="000066"/>
                </a:solidFill>
              </a:rPr>
              <a:t> year. </a:t>
            </a:r>
          </a:p>
          <a:p>
            <a:pPr algn="l" eaLnBrk="1" hangingPunct="1">
              <a:defRPr/>
            </a:pPr>
            <a:r>
              <a:rPr lang="en-US" altLang="ja-JP" sz="1800" b="1" dirty="0">
                <a:solidFill>
                  <a:srgbClr val="000066"/>
                </a:solidFill>
              </a:rPr>
              <a:t> </a:t>
            </a:r>
            <a:r>
              <a:rPr lang="en-US" altLang="ja-JP" sz="1800" b="1" dirty="0" smtClean="0">
                <a:solidFill>
                  <a:srgbClr val="000066"/>
                </a:solidFill>
              </a:rPr>
              <a:t>    Measured neutrino lifetime limit τ &gt; 3 x 10</a:t>
            </a:r>
            <a:r>
              <a:rPr lang="en-US" altLang="ja-JP" sz="1800" b="1" baseline="30000" dirty="0" smtClean="0">
                <a:solidFill>
                  <a:srgbClr val="000066"/>
                </a:solidFill>
              </a:rPr>
              <a:t>12</a:t>
            </a:r>
            <a:r>
              <a:rPr lang="en-US" altLang="ja-JP" sz="1800" b="1" dirty="0" smtClean="0">
                <a:solidFill>
                  <a:srgbClr val="000066"/>
                </a:solidFill>
              </a:rPr>
              <a:t> year. </a:t>
            </a:r>
          </a:p>
        </p:txBody>
      </p:sp>
      <p:grpSp>
        <p:nvGrpSpPr>
          <p:cNvPr id="4101" name="グループ化 2"/>
          <p:cNvGrpSpPr>
            <a:grpSpLocks/>
          </p:cNvGrpSpPr>
          <p:nvPr/>
        </p:nvGrpSpPr>
        <p:grpSpPr bwMode="auto">
          <a:xfrm>
            <a:off x="1042988" y="2011363"/>
            <a:ext cx="1441450" cy="655637"/>
            <a:chOff x="609600" y="3479800"/>
            <a:chExt cx="3225800" cy="1820863"/>
          </a:xfrm>
        </p:grpSpPr>
        <p:sp>
          <p:nvSpPr>
            <p:cNvPr id="4106" name="Line 4"/>
            <p:cNvSpPr>
              <a:spLocks noChangeShapeType="1"/>
            </p:cNvSpPr>
            <p:nvPr/>
          </p:nvSpPr>
          <p:spPr bwMode="auto">
            <a:xfrm>
              <a:off x="685800" y="447040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07" name="Freeform 5"/>
            <p:cNvSpPr>
              <a:spLocks/>
            </p:cNvSpPr>
            <p:nvPr/>
          </p:nvSpPr>
          <p:spPr bwMode="auto">
            <a:xfrm>
              <a:off x="1308100" y="3937000"/>
              <a:ext cx="1592263" cy="558800"/>
            </a:xfrm>
            <a:custGeom>
              <a:avLst/>
              <a:gdLst>
                <a:gd name="T0" fmla="*/ 0 w 1003"/>
                <a:gd name="T1" fmla="*/ 2147483647 h 168"/>
                <a:gd name="T2" fmla="*/ 2147483647 w 1003"/>
                <a:gd name="T3" fmla="*/ 2147483647 h 168"/>
                <a:gd name="T4" fmla="*/ 2147483647 w 1003"/>
                <a:gd name="T5" fmla="*/ 2147483647 h 168"/>
                <a:gd name="T6" fmla="*/ 2147483647 w 1003"/>
                <a:gd name="T7" fmla="*/ 2147483647 h 168"/>
                <a:gd name="T8" fmla="*/ 2147483647 w 1003"/>
                <a:gd name="T9" fmla="*/ 2147483647 h 168"/>
                <a:gd name="T10" fmla="*/ 2147483647 w 1003"/>
                <a:gd name="T11" fmla="*/ 2147483647 h 168"/>
                <a:gd name="T12" fmla="*/ 2147483647 w 1003"/>
                <a:gd name="T13" fmla="*/ 2147483647 h 168"/>
                <a:gd name="T14" fmla="*/ 2147483647 w 1003"/>
                <a:gd name="T15" fmla="*/ 2147483647 h 168"/>
                <a:gd name="T16" fmla="*/ 2147483647 w 1003"/>
                <a:gd name="T17" fmla="*/ 2147483647 h 168"/>
                <a:gd name="T18" fmla="*/ 2147483647 w 1003"/>
                <a:gd name="T19" fmla="*/ 0 h 168"/>
                <a:gd name="T20" fmla="*/ 2147483647 w 1003"/>
                <a:gd name="T21" fmla="*/ 2147483647 h 168"/>
                <a:gd name="T22" fmla="*/ 2147483647 w 1003"/>
                <a:gd name="T23" fmla="*/ 2147483647 h 168"/>
                <a:gd name="T24" fmla="*/ 2147483647 w 1003"/>
                <a:gd name="T25" fmla="*/ 2147483647 h 168"/>
                <a:gd name="T26" fmla="*/ 2147483647 w 1003"/>
                <a:gd name="T27" fmla="*/ 2147483647 h 168"/>
                <a:gd name="T28" fmla="*/ 2147483647 w 1003"/>
                <a:gd name="T29" fmla="*/ 2147483647 h 168"/>
                <a:gd name="T30" fmla="*/ 2147483647 w 1003"/>
                <a:gd name="T31" fmla="*/ 2147483647 h 168"/>
                <a:gd name="T32" fmla="*/ 2147483647 w 1003"/>
                <a:gd name="T33" fmla="*/ 2147483647 h 168"/>
                <a:gd name="T34" fmla="*/ 2147483647 w 1003"/>
                <a:gd name="T35" fmla="*/ 2147483647 h 168"/>
                <a:gd name="T36" fmla="*/ 2147483647 w 1003"/>
                <a:gd name="T37" fmla="*/ 2147483647 h 168"/>
                <a:gd name="T38" fmla="*/ 2147483647 w 1003"/>
                <a:gd name="T39" fmla="*/ 2147483647 h 168"/>
                <a:gd name="T40" fmla="*/ 2147483647 w 1003"/>
                <a:gd name="T41" fmla="*/ 2147483647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3" h="168">
                  <a:moveTo>
                    <a:pt x="0" y="160"/>
                  </a:moveTo>
                  <a:cubicBezTo>
                    <a:pt x="5" y="152"/>
                    <a:pt x="12" y="145"/>
                    <a:pt x="16" y="136"/>
                  </a:cubicBezTo>
                  <a:cubicBezTo>
                    <a:pt x="23" y="121"/>
                    <a:pt x="32" y="88"/>
                    <a:pt x="32" y="88"/>
                  </a:cubicBezTo>
                  <a:cubicBezTo>
                    <a:pt x="76" y="97"/>
                    <a:pt x="99" y="97"/>
                    <a:pt x="136" y="72"/>
                  </a:cubicBezTo>
                  <a:cubicBezTo>
                    <a:pt x="145" y="59"/>
                    <a:pt x="157" y="34"/>
                    <a:pt x="176" y="32"/>
                  </a:cubicBezTo>
                  <a:cubicBezTo>
                    <a:pt x="189" y="30"/>
                    <a:pt x="203" y="36"/>
                    <a:pt x="216" y="40"/>
                  </a:cubicBezTo>
                  <a:cubicBezTo>
                    <a:pt x="232" y="44"/>
                    <a:pt x="264" y="56"/>
                    <a:pt x="264" y="56"/>
                  </a:cubicBezTo>
                  <a:cubicBezTo>
                    <a:pt x="328" y="47"/>
                    <a:pt x="319" y="46"/>
                    <a:pt x="368" y="24"/>
                  </a:cubicBezTo>
                  <a:cubicBezTo>
                    <a:pt x="383" y="17"/>
                    <a:pt x="400" y="13"/>
                    <a:pt x="416" y="8"/>
                  </a:cubicBezTo>
                  <a:cubicBezTo>
                    <a:pt x="424" y="5"/>
                    <a:pt x="440" y="0"/>
                    <a:pt x="440" y="0"/>
                  </a:cubicBezTo>
                  <a:cubicBezTo>
                    <a:pt x="456" y="3"/>
                    <a:pt x="473" y="3"/>
                    <a:pt x="488" y="8"/>
                  </a:cubicBezTo>
                  <a:cubicBezTo>
                    <a:pt x="523" y="20"/>
                    <a:pt x="542" y="58"/>
                    <a:pt x="584" y="72"/>
                  </a:cubicBezTo>
                  <a:cubicBezTo>
                    <a:pt x="665" y="62"/>
                    <a:pt x="628" y="71"/>
                    <a:pt x="696" y="48"/>
                  </a:cubicBezTo>
                  <a:cubicBezTo>
                    <a:pt x="712" y="43"/>
                    <a:pt x="744" y="32"/>
                    <a:pt x="744" y="32"/>
                  </a:cubicBezTo>
                  <a:cubicBezTo>
                    <a:pt x="761" y="38"/>
                    <a:pt x="787" y="45"/>
                    <a:pt x="800" y="56"/>
                  </a:cubicBezTo>
                  <a:cubicBezTo>
                    <a:pt x="838" y="87"/>
                    <a:pt x="792" y="75"/>
                    <a:pt x="840" y="96"/>
                  </a:cubicBezTo>
                  <a:cubicBezTo>
                    <a:pt x="862" y="105"/>
                    <a:pt x="922" y="110"/>
                    <a:pt x="936" y="112"/>
                  </a:cubicBezTo>
                  <a:cubicBezTo>
                    <a:pt x="944" y="117"/>
                    <a:pt x="953" y="121"/>
                    <a:pt x="960" y="128"/>
                  </a:cubicBezTo>
                  <a:cubicBezTo>
                    <a:pt x="967" y="135"/>
                    <a:pt x="968" y="146"/>
                    <a:pt x="976" y="152"/>
                  </a:cubicBezTo>
                  <a:cubicBezTo>
                    <a:pt x="983" y="157"/>
                    <a:pt x="994" y="154"/>
                    <a:pt x="1000" y="160"/>
                  </a:cubicBezTo>
                  <a:cubicBezTo>
                    <a:pt x="1003" y="163"/>
                    <a:pt x="995" y="165"/>
                    <a:pt x="992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08" name="Line 6"/>
            <p:cNvSpPr>
              <a:spLocks noChangeShapeType="1"/>
            </p:cNvSpPr>
            <p:nvPr/>
          </p:nvSpPr>
          <p:spPr bwMode="auto">
            <a:xfrm>
              <a:off x="2133600" y="4470400"/>
              <a:ext cx="12954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4109" name="Object 7"/>
            <p:cNvGraphicFramePr>
              <a:graphicFrameLocks noChangeAspect="1"/>
            </p:cNvGraphicFramePr>
            <p:nvPr/>
          </p:nvGraphicFramePr>
          <p:xfrm>
            <a:off x="609600" y="3860800"/>
            <a:ext cx="473075" cy="614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7" name="数式" r:id="rId5" imgW="253890" imgH="330057" progId="Equation.3">
                    <p:embed/>
                  </p:oleObj>
                </mc:Choice>
                <mc:Fallback>
                  <p:oleObj name="数式" r:id="rId5" imgW="253890" imgH="3300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3860800"/>
                          <a:ext cx="473075" cy="614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0" name="Object 8"/>
            <p:cNvGraphicFramePr>
              <a:graphicFrameLocks noChangeAspect="1"/>
            </p:cNvGraphicFramePr>
            <p:nvPr/>
          </p:nvGraphicFramePr>
          <p:xfrm>
            <a:off x="3276600" y="3860800"/>
            <a:ext cx="496888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" name="数式" r:id="rId7" imgW="266353" imgH="317087" progId="Equation.3">
                    <p:embed/>
                  </p:oleObj>
                </mc:Choice>
                <mc:Fallback>
                  <p:oleObj name="数式" r:id="rId7" imgW="266353" imgH="31708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3860800"/>
                          <a:ext cx="496888" cy="590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1" name="Object 9"/>
            <p:cNvGraphicFramePr>
              <a:graphicFrameLocks noChangeAspect="1"/>
            </p:cNvGraphicFramePr>
            <p:nvPr/>
          </p:nvGraphicFramePr>
          <p:xfrm>
            <a:off x="3505200" y="4851400"/>
            <a:ext cx="330200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9" name="数式" r:id="rId9" imgW="177646" imgH="241091" progId="Equation.3">
                    <p:embed/>
                  </p:oleObj>
                </mc:Choice>
                <mc:Fallback>
                  <p:oleObj name="数式" r:id="rId9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0" y="4851400"/>
                          <a:ext cx="330200" cy="44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2" name="Object 10"/>
            <p:cNvGraphicFramePr>
              <a:graphicFrameLocks noChangeAspect="1"/>
            </p:cNvGraphicFramePr>
            <p:nvPr/>
          </p:nvGraphicFramePr>
          <p:xfrm>
            <a:off x="1428750" y="4500563"/>
            <a:ext cx="804863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0" name="数式" r:id="rId11" imgW="431613" imgH="241195" progId="Equation.3">
                    <p:embed/>
                  </p:oleObj>
                </mc:Choice>
                <mc:Fallback>
                  <p:oleObj name="数式" r:id="rId11" imgW="431613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8750" y="4500563"/>
                          <a:ext cx="804863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3" name="Object 11"/>
            <p:cNvGraphicFramePr>
              <a:graphicFrameLocks noChangeAspect="1"/>
            </p:cNvGraphicFramePr>
            <p:nvPr/>
          </p:nvGraphicFramePr>
          <p:xfrm>
            <a:off x="1905000" y="3479800"/>
            <a:ext cx="495300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1" name="数式" r:id="rId13" imgW="266469" imgH="241091" progId="Equation.3">
                    <p:embed/>
                  </p:oleObj>
                </mc:Choice>
                <mc:Fallback>
                  <p:oleObj name="数式" r:id="rId13" imgW="266469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3479800"/>
                          <a:ext cx="495300" cy="44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02" name="オブジェクト 2"/>
          <p:cNvGraphicFramePr>
            <a:graphicFrameLocks noChangeAspect="1"/>
          </p:cNvGraphicFramePr>
          <p:nvPr/>
        </p:nvGraphicFramePr>
        <p:xfrm>
          <a:off x="2843213" y="2249488"/>
          <a:ext cx="14446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数式" r:id="rId15" imgW="787400" imgH="241300" progId="Equation.3">
                  <p:embed/>
                </p:oleObj>
              </mc:Choice>
              <mc:Fallback>
                <p:oleObj name="数式" r:id="rId15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249488"/>
                        <a:ext cx="14446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8689975" y="6464771"/>
            <a:ext cx="381000" cy="365125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B2BD625-6801-4AA5-9393-09943B6EE40F}" type="slidenum">
              <a:rPr lang="en-US" altLang="ja-JP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1400" dirty="0" smtClean="0"/>
          </a:p>
        </p:txBody>
      </p:sp>
      <p:pic>
        <p:nvPicPr>
          <p:cNvPr id="4104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5750"/>
            <a:ext cx="36861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01613" y="677863"/>
            <a:ext cx="89423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9pPr>
          </a:lstStyle>
          <a:p>
            <a:pPr marL="285750" indent="-285750" algn="l" eaLnBrk="1" hangingPunct="1">
              <a:buFont typeface="Wingdings" pitchFamily="2" charset="2"/>
              <a:buChar char="l"/>
              <a:defRPr/>
            </a:pPr>
            <a:r>
              <a:rPr lang="en-US" altLang="ja-JP" sz="1800" b="1" dirty="0" smtClean="0"/>
              <a:t>Only neutrino mass is unknown in elementary particles.</a:t>
            </a:r>
            <a:r>
              <a:rPr lang="en-US" altLang="ja-JP" sz="1800" b="1" dirty="0" smtClean="0">
                <a:solidFill>
                  <a:srgbClr val="000066"/>
                </a:solidFill>
              </a:rPr>
              <a:t> </a:t>
            </a:r>
            <a:r>
              <a:rPr lang="en-US" altLang="ja-JP" sz="1800" b="1" dirty="0" smtClean="0"/>
              <a:t>Detection of neutrino decay </a:t>
            </a:r>
            <a:r>
              <a:rPr lang="en-US" altLang="ja-JP" sz="1800" b="1" dirty="0" smtClean="0">
                <a:solidFill>
                  <a:srgbClr val="002060"/>
                </a:solidFill>
              </a:rPr>
              <a:t>enables us to measure an independent quantity of </a:t>
            </a:r>
            <a:r>
              <a:rPr lang="en-US" altLang="ja-JP" sz="1800" b="1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altLang="ja-JP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ja-JP" sz="18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ja-JP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measured by neutrino oscillation experiments</a:t>
            </a:r>
            <a:r>
              <a:rPr lang="en-US" altLang="ja-JP" sz="1800" b="1" dirty="0" smtClean="0">
                <a:solidFill>
                  <a:srgbClr val="002060"/>
                </a:solidFill>
              </a:rPr>
              <a:t>.</a:t>
            </a:r>
            <a:r>
              <a:rPr lang="en-US" altLang="ja-JP" sz="1800" b="1" dirty="0" smtClean="0"/>
              <a:t> Thus we can obtain neutrino mass itself </a:t>
            </a:r>
          </a:p>
          <a:p>
            <a:pPr algn="l" eaLnBrk="1" hangingPunct="1">
              <a:defRPr/>
            </a:pPr>
            <a:r>
              <a:rPr lang="en-US" altLang="ja-JP" sz="1800" b="1" dirty="0" smtClean="0">
                <a:solidFill>
                  <a:srgbClr val="002060"/>
                </a:solidFill>
              </a:rPr>
              <a:t>     from these two independent measurements.</a:t>
            </a:r>
          </a:p>
        </p:txBody>
      </p:sp>
    </p:spTree>
    <p:extLst>
      <p:ext uri="{BB962C8B-B14F-4D97-AF65-F5344CB8AC3E}">
        <p14:creationId xmlns:p14="http://schemas.microsoft.com/office/powerpoint/2010/main" val="1089977192"/>
      </p:ext>
    </p:extLst>
  </p:cSld>
  <p:clrMapOvr>
    <a:masterClrMapping/>
  </p:clrMapOvr>
  <p:transition spd="slow" advTm="299703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037126" y="11295"/>
            <a:ext cx="5134835" cy="542925"/>
          </a:xfrm>
          <a:prstGeom prst="rect">
            <a:avLst/>
          </a:prstGeom>
          <a:ln w="25400">
            <a:miter lim="800000"/>
            <a:headEnd/>
            <a:tailEnd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800" dirty="0" smtClean="0">
                <a:solidFill>
                  <a:srgbClr val="FF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R&amp;D of SOI-STJ Detector</a:t>
            </a:r>
          </a:p>
        </p:txBody>
      </p:sp>
      <p:sp>
        <p:nvSpPr>
          <p:cNvPr id="12292" name="テキスト ボックス 4"/>
          <p:cNvSpPr txBox="1">
            <a:spLocks noChangeArrowheads="1"/>
          </p:cNvSpPr>
          <p:nvPr/>
        </p:nvSpPr>
        <p:spPr bwMode="auto">
          <a:xfrm>
            <a:off x="440705" y="3156824"/>
            <a:ext cx="8525495" cy="6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2"/>
                </a:solidFill>
                <a:latin typeface="Calibri" pitchFamily="34" charset="0"/>
                <a:ea typeface="ＭＳ 明朝" pitchFamily="17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˃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Calibri" pitchFamily="34" charset="0"/>
              <a:buChar char="+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 smtClean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To improve the </a:t>
            </a:r>
            <a:r>
              <a:rPr lang="en-US" altLang="ja-JP" sz="1800" b="1" dirty="0" smtClean="0">
                <a:solidFill>
                  <a:srgbClr val="FF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signal-to-noise ratio </a:t>
            </a:r>
            <a:r>
              <a:rPr lang="en-US" altLang="ja-JP" sz="1800" b="1" dirty="0" smtClean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and to make </a:t>
            </a:r>
            <a:r>
              <a:rPr lang="en-US" altLang="ja-JP" sz="1800" b="1" dirty="0" smtClean="0">
                <a:solidFill>
                  <a:srgbClr val="FF000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multi-pixel device </a:t>
            </a:r>
            <a:r>
              <a:rPr lang="en-US" altLang="ja-JP" sz="1800" b="1" dirty="0" smtClean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easily, we made a SOI-STJ detector where we processed </a:t>
            </a:r>
            <a:r>
              <a:rPr lang="en-US" altLang="ja-JP" sz="1800" b="1" dirty="0" err="1" smtClean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Nb</a:t>
            </a:r>
            <a:r>
              <a:rPr lang="en-US" altLang="ja-JP" sz="1800" b="1" dirty="0" smtClean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/Al-STJ on a SOI transistor board.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4" y="4039427"/>
            <a:ext cx="39608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8776320" y="6400800"/>
            <a:ext cx="367680" cy="45720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A8CF04C2-6D4C-4C62-BFDB-FBEA7A23BE90}" type="slidenum">
              <a:rPr lang="en-US" altLang="ja-JP" sz="1400" smtClean="0"/>
              <a:pPr algn="ct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ja-JP" sz="1400" dirty="0" smtClean="0"/>
          </a:p>
        </p:txBody>
      </p:sp>
      <p:pic>
        <p:nvPicPr>
          <p:cNvPr id="16390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1247775"/>
            <a:ext cx="267017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4"/>
          <p:cNvSpPr txBox="1">
            <a:spLocks noChangeArrowheads="1"/>
          </p:cNvSpPr>
          <p:nvPr/>
        </p:nvSpPr>
        <p:spPr bwMode="auto">
          <a:xfrm>
            <a:off x="248271" y="688197"/>
            <a:ext cx="4929188" cy="230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2"/>
                </a:solidFill>
                <a:latin typeface="Calibri" pitchFamily="34" charset="0"/>
                <a:ea typeface="ＭＳ 明朝" pitchFamily="17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˃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Calibri" pitchFamily="34" charset="0"/>
              <a:buChar char="+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9pPr>
          </a:lstStyle>
          <a:p>
            <a:pPr marL="0" lvl="2" indent="0" eaLnBrk="1" hangingPunct="1">
              <a:spcBef>
                <a:spcPct val="0"/>
              </a:spcBef>
              <a:buNone/>
              <a:defRPr/>
            </a:pPr>
            <a:r>
              <a:rPr lang="en-US" altLang="ja-JP" sz="1600" b="1" dirty="0" smtClean="0">
                <a:solidFill>
                  <a:srgbClr val="0070C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 </a:t>
            </a:r>
            <a:r>
              <a:rPr lang="en-US" altLang="ja-JP" sz="1800" b="1" dirty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FD-SOI </a:t>
            </a:r>
            <a:r>
              <a:rPr lang="en-US" altLang="ja-JP" sz="1800" b="1" dirty="0" smtClean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(Fully Depleted Silicon-On-Insulator</a:t>
            </a:r>
            <a:r>
              <a:rPr lang="en-US" altLang="ja-JP" sz="1800" b="1" dirty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) device was proved to operate at 4K by a JAXA/KEK group (AIPC 1185,286-289(200</a:t>
            </a:r>
            <a:r>
              <a:rPr lang="en-US" altLang="ja-JP" sz="1800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FD-SOI </a:t>
            </a:r>
            <a:r>
              <a:rPr lang="en-US" altLang="ja-JP" sz="1800" b="1" dirty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9)).</a:t>
            </a:r>
            <a:r>
              <a:rPr lang="en-US" altLang="ja-JP" sz="18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1800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It has the following  characteristics:</a:t>
            </a:r>
            <a:endParaRPr lang="en-US" altLang="ja-JP" sz="18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lvl="2" indent="0" eaLnBrk="1" hangingPunct="1">
              <a:spcBef>
                <a:spcPct val="0"/>
              </a:spcBef>
              <a:buNone/>
              <a:defRPr/>
            </a:pPr>
            <a:r>
              <a:rPr lang="en-US" altLang="ja-JP" sz="18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low-power consumption, high speed, easy large scale integration and </a:t>
            </a:r>
            <a:r>
              <a:rPr lang="en-US" altLang="ja-JP" sz="1800" b="1" u="sng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suppression of charge-up by high mobility carrier due to thin depletion layer(</a:t>
            </a:r>
            <a:r>
              <a:rPr lang="ja-JP" altLang="en-US" sz="1800" b="1" u="sng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～</a:t>
            </a:r>
            <a:r>
              <a:rPr lang="en-US" altLang="ja-JP" sz="1800" b="1" u="sng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50nm).</a:t>
            </a:r>
            <a:endParaRPr lang="en-US" altLang="ja-JP" sz="1800" b="1" dirty="0" smtClean="0">
              <a:solidFill>
                <a:srgbClr val="0070C0"/>
              </a:solidFill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</p:txBody>
      </p:sp>
      <p:sp>
        <p:nvSpPr>
          <p:cNvPr id="14" name="テキスト ボックス 4"/>
          <p:cNvSpPr txBox="1">
            <a:spLocks noChangeArrowheads="1"/>
          </p:cNvSpPr>
          <p:nvPr/>
        </p:nvSpPr>
        <p:spPr bwMode="auto">
          <a:xfrm>
            <a:off x="5924550" y="738188"/>
            <a:ext cx="1908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2"/>
                </a:solidFill>
                <a:latin typeface="Calibri" pitchFamily="34" charset="0"/>
                <a:ea typeface="ＭＳ 明朝" pitchFamily="17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˃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Calibri" pitchFamily="34" charset="0"/>
              <a:buChar char="+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9pPr>
          </a:lstStyle>
          <a:p>
            <a:pPr marL="0" lvl="2" indent="0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r>
              <a:rPr lang="en-US" altLang="ja-JP" sz="1600" b="1" dirty="0" smtClean="0">
                <a:solidFill>
                  <a:srgbClr val="002060"/>
                </a:solidFill>
                <a:latin typeface="+mj-ea"/>
                <a:ea typeface="+mj-ea"/>
              </a:rPr>
              <a:t>FD-SOI -MOSFET</a:t>
            </a:r>
          </a:p>
        </p:txBody>
      </p:sp>
      <p:sp>
        <p:nvSpPr>
          <p:cNvPr id="15" name="テキスト ボックス 4"/>
          <p:cNvSpPr txBox="1">
            <a:spLocks noChangeArrowheads="1"/>
          </p:cNvSpPr>
          <p:nvPr/>
        </p:nvSpPr>
        <p:spPr bwMode="auto">
          <a:xfrm>
            <a:off x="8145463" y="1952625"/>
            <a:ext cx="896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2"/>
                </a:solidFill>
                <a:latin typeface="Calibri" pitchFamily="34" charset="0"/>
                <a:ea typeface="ＭＳ 明朝" pitchFamily="17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˃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Calibri" pitchFamily="34" charset="0"/>
              <a:buChar char="+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9pPr>
          </a:lstStyle>
          <a:p>
            <a:pPr marL="0" lvl="2" indent="0" eaLnBrk="1" hangingPunct="1">
              <a:spcBef>
                <a:spcPct val="0"/>
              </a:spcBef>
              <a:buFont typeface="Calibri" pitchFamily="34" charset="0"/>
              <a:buNone/>
              <a:defRPr/>
            </a:pPr>
            <a:r>
              <a:rPr lang="ja-JP" altLang="en-US" sz="1600" b="1" dirty="0" smtClean="0">
                <a:solidFill>
                  <a:srgbClr val="FF0000"/>
                </a:solidFill>
                <a:latin typeface="+mj-ea"/>
                <a:cs typeface="Khmer UI" panose="020B0502040204020203" pitchFamily="34" charset="0"/>
              </a:rPr>
              <a:t>～</a:t>
            </a:r>
            <a:r>
              <a:rPr lang="en-US" altLang="ja-JP" sz="1600" b="1" dirty="0" smtClean="0">
                <a:solidFill>
                  <a:srgbClr val="FF0000"/>
                </a:solidFill>
                <a:latin typeface="+mj-ea"/>
                <a:cs typeface="Khmer UI" panose="020B0502040204020203" pitchFamily="34" charset="0"/>
              </a:rPr>
              <a:t>50nm</a:t>
            </a:r>
            <a:endParaRPr lang="en-US" altLang="ja-JP" sz="1600" b="1" dirty="0">
              <a:solidFill>
                <a:srgbClr val="FF0000"/>
              </a:solidFill>
              <a:latin typeface="+mj-ea"/>
              <a:cs typeface="Khmer UI" panose="020B0502040204020203" pitchFamily="34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8145463" y="1927225"/>
            <a:ext cx="0" cy="36353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/>
          <a:stretch/>
        </p:blipFill>
        <p:spPr>
          <a:xfrm>
            <a:off x="4721803" y="3738558"/>
            <a:ext cx="3973840" cy="2967042"/>
          </a:xfrm>
          <a:prstGeom prst="rect">
            <a:avLst/>
          </a:prstGeom>
        </p:spPr>
      </p:pic>
      <p:sp>
        <p:nvSpPr>
          <p:cNvPr id="17" name="テキスト ボックス 4"/>
          <p:cNvSpPr txBox="1">
            <a:spLocks noChangeArrowheads="1"/>
          </p:cNvSpPr>
          <p:nvPr/>
        </p:nvSpPr>
        <p:spPr bwMode="auto">
          <a:xfrm>
            <a:off x="6515261" y="3919725"/>
            <a:ext cx="1995264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2"/>
                </a:solidFill>
                <a:latin typeface="Calibri" pitchFamily="34" charset="0"/>
                <a:ea typeface="ＭＳ 明朝" pitchFamily="17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˃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Calibri" pitchFamily="34" charset="0"/>
              <a:buChar char="+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9pPr>
          </a:lstStyle>
          <a:p>
            <a:pPr marL="0" lvl="2" indent="0" eaLnBrk="1" hangingPunct="1">
              <a:spcBef>
                <a:spcPct val="0"/>
              </a:spcBef>
              <a:buNone/>
              <a:defRPr/>
            </a:pPr>
            <a:r>
              <a:rPr lang="en-US" altLang="ja-JP" sz="1600" b="1" dirty="0" err="1" smtClean="0">
                <a:solidFill>
                  <a:srgbClr val="002060"/>
                </a:solidFill>
                <a:latin typeface="+mj-ea"/>
                <a:ea typeface="+mj-ea"/>
              </a:rPr>
              <a:t>Nb</a:t>
            </a:r>
            <a:r>
              <a:rPr lang="en-US" altLang="ja-JP" sz="1600" b="1" dirty="0" smtClean="0">
                <a:solidFill>
                  <a:srgbClr val="002060"/>
                </a:solidFill>
                <a:latin typeface="+mj-ea"/>
                <a:ea typeface="+mj-ea"/>
              </a:rPr>
              <a:t>/Al-STJ</a:t>
            </a:r>
            <a:endParaRPr lang="en-US" altLang="ja-JP" sz="1600" b="1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18" name="テキスト ボックス 4"/>
          <p:cNvSpPr txBox="1">
            <a:spLocks noChangeArrowheads="1"/>
          </p:cNvSpPr>
          <p:nvPr/>
        </p:nvSpPr>
        <p:spPr bwMode="auto">
          <a:xfrm>
            <a:off x="7318319" y="4672924"/>
            <a:ext cx="1789458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2"/>
                </a:solidFill>
                <a:latin typeface="Calibri" pitchFamily="34" charset="0"/>
                <a:ea typeface="ＭＳ 明朝" pitchFamily="17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˃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Calibri" pitchFamily="34" charset="0"/>
              <a:buChar char="+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明朝" pitchFamily="17" charset="-128"/>
              </a:defRPr>
            </a:lvl9pPr>
          </a:lstStyle>
          <a:p>
            <a:pPr marL="0" lvl="2" indent="0" eaLnBrk="1" hangingPunct="1">
              <a:spcBef>
                <a:spcPct val="0"/>
              </a:spcBef>
              <a:buNone/>
              <a:defRPr/>
            </a:pPr>
            <a:r>
              <a:rPr lang="en-US" altLang="ja-JP" sz="1600" b="1" dirty="0" smtClean="0">
                <a:solidFill>
                  <a:srgbClr val="002060"/>
                </a:solidFill>
                <a:latin typeface="+mj-ea"/>
                <a:ea typeface="+mj-ea"/>
              </a:rPr>
              <a:t>SOI</a:t>
            </a:r>
            <a:r>
              <a:rPr lang="ja-JP" altLang="en-US" sz="16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ja-JP" sz="1600" b="1" dirty="0" smtClean="0">
                <a:solidFill>
                  <a:srgbClr val="002060"/>
                </a:solidFill>
                <a:latin typeface="+mj-ea"/>
                <a:ea typeface="+mj-ea"/>
              </a:rPr>
              <a:t>preamplifier</a:t>
            </a:r>
            <a:endParaRPr lang="en-US" altLang="ja-JP" sz="1600" b="1" dirty="0">
              <a:solidFill>
                <a:srgbClr val="00206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08495616"/>
      </p:ext>
    </p:extLst>
  </p:cSld>
  <p:clrMapOvr>
    <a:masterClrMapping/>
  </p:clrMapOvr>
  <p:transition spd="slow" advTm="97515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二等辺三角形 5"/>
          <p:cNvSpPr/>
          <p:nvPr/>
        </p:nvSpPr>
        <p:spPr>
          <a:xfrm rot="5400000" flipH="1" flipV="1">
            <a:off x="5495255" y="-2423644"/>
            <a:ext cx="1223494" cy="607078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5" name="スライド番号プレースホルダー 11"/>
          <p:cNvSpPr>
            <a:spLocks noGrp="1"/>
          </p:cNvSpPr>
          <p:nvPr>
            <p:ph type="sldNum" sz="quarter" idx="4294967295"/>
          </p:nvPr>
        </p:nvSpPr>
        <p:spPr>
          <a:xfrm>
            <a:off x="7086600" y="6529301"/>
            <a:ext cx="2057400" cy="365125"/>
          </a:xfrm>
          <a:prstGeom prst="rect">
            <a:avLst/>
          </a:prstGeom>
        </p:spPr>
        <p:txBody>
          <a:bodyPr/>
          <a:lstStyle/>
          <a:p>
            <a:fld id="{41DDC036-969B-48DF-B8BA-5D43EAFB840D}" type="slidenum">
              <a:rPr lang="ja-JP" altLang="en-US"/>
              <a:t>31</a:t>
            </a:fld>
            <a:endParaRPr lang="ja-JP" altLang="en-US" dirty="0"/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8048" y="28167"/>
            <a:ext cx="9144000" cy="712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Performance </a:t>
            </a:r>
            <a:r>
              <a:rPr lang="en-US" altLang="ja-JP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of </a:t>
            </a:r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STJ and SOIFET </a:t>
            </a:r>
            <a:r>
              <a:rPr lang="en-US" altLang="ja-JP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in </a:t>
            </a:r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SOI-STJ detector</a:t>
            </a:r>
            <a:endParaRPr lang="en-US" altLang="ja-JP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893002"/>
            <a:ext cx="2515643" cy="2636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テキスト ボックス 21"/>
          <p:cNvSpPr txBox="1"/>
          <p:nvPr/>
        </p:nvSpPr>
        <p:spPr>
          <a:xfrm>
            <a:off x="1906096" y="502641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r0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196" y="943274"/>
            <a:ext cx="2515643" cy="2513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4" name="直線矢印コネクタ 23"/>
          <p:cNvCxnSpPr/>
          <p:nvPr/>
        </p:nvCxnSpPr>
        <p:spPr>
          <a:xfrm flipV="1">
            <a:off x="5620105" y="2385265"/>
            <a:ext cx="0" cy="3992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5620106" y="2784508"/>
            <a:ext cx="28011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504196" y="2124681"/>
            <a:ext cx="1246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0070C0"/>
                </a:solidFill>
                <a:latin typeface="+mj-ea"/>
                <a:ea typeface="+mj-ea"/>
              </a:rPr>
              <a:t>500uV /DIV.</a:t>
            </a:r>
            <a:endParaRPr lang="ja-JP" altLang="en-US" sz="16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900221" y="2599842"/>
            <a:ext cx="1246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  <a:latin typeface="+mj-ea"/>
                <a:ea typeface="+mj-ea"/>
              </a:rPr>
              <a:t>1μs </a:t>
            </a:r>
            <a:r>
              <a:rPr lang="en-US" altLang="ja-JP" sz="1600" b="1" dirty="0">
                <a:solidFill>
                  <a:srgbClr val="FF0000"/>
                </a:solidFill>
                <a:latin typeface="+mj-ea"/>
                <a:ea typeface="+mj-ea"/>
              </a:rPr>
              <a:t>/DIV.</a:t>
            </a:r>
            <a:endParaRPr lang="ja-JP" altLang="en-US" sz="1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285957" y="1478351"/>
            <a:ext cx="1152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00B0F0"/>
                </a:solidFill>
                <a:latin typeface="+mj-ea"/>
                <a:ea typeface="+mj-ea"/>
              </a:rPr>
              <a:t>Signal</a:t>
            </a:r>
          </a:p>
          <a:p>
            <a:pPr algn="ctr"/>
            <a:r>
              <a:rPr lang="en-US" altLang="ja-JP" sz="1600" b="1" dirty="0" smtClean="0">
                <a:solidFill>
                  <a:srgbClr val="00B0F0"/>
                </a:solidFill>
                <a:latin typeface="+mj-ea"/>
                <a:ea typeface="+mj-ea"/>
              </a:rPr>
              <a:t>(1.5μs)</a:t>
            </a:r>
            <a:endParaRPr lang="ja-JP" altLang="en-US" sz="16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5049" y="1449185"/>
            <a:ext cx="4507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66FF66"/>
              </a:buClr>
              <a:buFont typeface="Wingdings" panose="05000000000000000000" pitchFamily="2" charset="2"/>
              <a:buChar char="p"/>
            </a:pP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 observed the signal of </a:t>
            </a:r>
            <a:r>
              <a:rPr lang="en-US" altLang="ja-JP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Nb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/Al-STJ processed on the SOI board to 465nm laser pulse at 700mK.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473023" y="4177269"/>
            <a:ext cx="34914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66FF66"/>
              </a:buClr>
              <a:buFont typeface="Wingdings" panose="05000000000000000000" pitchFamily="2" charset="2"/>
              <a:buChar char="p"/>
            </a:pP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 confirmed that the SOI-FET work as a preamplifier with a gain of 8.7 at 4K up to 100kHz.</a:t>
            </a:r>
          </a:p>
          <a:p>
            <a:pPr marL="285750" indent="-285750" algn="l">
              <a:buClr>
                <a:srgbClr val="66FF66"/>
              </a:buClr>
              <a:buFont typeface="Wingdings" panose="05000000000000000000" pitchFamily="2" charset="2"/>
              <a:buChar char="p"/>
            </a:pPr>
            <a:endParaRPr kumimoji="1" lang="en-US" altLang="ja-JP" sz="20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5">
            <a:clrChange>
              <a:clrFrom>
                <a:srgbClr val="4C4C4C"/>
              </a:clrFrom>
              <a:clrTo>
                <a:srgbClr val="4C4C4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0602" y="3883870"/>
            <a:ext cx="2606698" cy="2608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テキスト ボックス 41"/>
          <p:cNvSpPr txBox="1"/>
          <p:nvPr/>
        </p:nvSpPr>
        <p:spPr>
          <a:xfrm>
            <a:off x="3076453" y="3893002"/>
            <a:ext cx="320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 8.7 @ </a:t>
            </a:r>
            <a:r>
              <a:rPr kumimoji="1" lang="en-US" altLang="ja-JP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LHe</a:t>
            </a:r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temp.</a:t>
            </a:r>
            <a:endParaRPr kumimoji="1" lang="ja-JP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1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13"/>
    </mc:Choice>
    <mc:Fallback>
      <p:transition spd="slow" advTm="33613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5" y="1350161"/>
            <a:ext cx="4383755" cy="470246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714375"/>
            <a:ext cx="9144000" cy="53975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1588" y="776288"/>
            <a:ext cx="9144001" cy="539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9461" name="スライド番号プレースホルダー 11"/>
          <p:cNvSpPr>
            <a:spLocks noGrp="1"/>
          </p:cNvSpPr>
          <p:nvPr>
            <p:ph type="sldNum" sz="quarter" idx="4294967295"/>
          </p:nvPr>
        </p:nvSpPr>
        <p:spPr>
          <a:xfrm>
            <a:off x="7086600" y="6529388"/>
            <a:ext cx="2057400" cy="365125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0F5FBCE-83B1-4F03-B2B9-C426BC5ADAE1}" type="slidenum">
              <a:rPr lang="ja-JP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ja-JP" altLang="en-US" sz="1400" dirty="0" smtClean="0"/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7938" y="28575"/>
            <a:ext cx="9144000" cy="711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SOI Cryogenic 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mplifier</a:t>
            </a:r>
            <a:endParaRPr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19577" y="2211676"/>
            <a:ext cx="3840892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buClr>
                <a:srgbClr val="66FF66"/>
              </a:buClr>
              <a:defRPr/>
            </a:pPr>
            <a:r>
              <a:rPr lang="en-US" altLang="ja-JP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Amplification</a:t>
            </a:r>
          </a:p>
          <a:p>
            <a:pPr algn="l">
              <a:buClr>
                <a:srgbClr val="66FF66"/>
              </a:buClr>
              <a:defRPr/>
            </a:pP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Replace </a:t>
            </a:r>
            <a:r>
              <a:rPr lang="en-US" altLang="ja-JP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resistance 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by a </a:t>
            </a:r>
            <a:r>
              <a:rPr lang="en-US" altLang="ja-JP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SOIFET 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 </a:t>
            </a:r>
            <a:r>
              <a:rPr lang="en-US" altLang="ja-JP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current 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source (M2).</a:t>
            </a:r>
            <a:endParaRPr lang="en-US" altLang="ja-JP" sz="20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l">
              <a:buClr>
                <a:srgbClr val="66FF66"/>
              </a:buClr>
              <a:defRPr/>
            </a:pPr>
            <a:r>
              <a:rPr lang="en-US" altLang="ja-JP" sz="2000" b="1" dirty="0" smtClean="0">
                <a:solidFill>
                  <a:srgbClr val="C898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Feedback</a:t>
            </a:r>
            <a:endParaRPr lang="en-US" altLang="ja-JP" sz="2000" b="1" dirty="0">
              <a:solidFill>
                <a:srgbClr val="C898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l">
              <a:buClr>
                <a:srgbClr val="66FF66"/>
              </a:buClr>
              <a:defRPr/>
            </a:pP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Use </a:t>
            </a:r>
            <a:r>
              <a:rPr lang="en-US" altLang="ja-JP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feedback between the drain and the gate 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 M1 to </a:t>
            </a:r>
            <a:r>
              <a:rPr lang="en-US" altLang="ja-JP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apply a stable bias 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voltage (M3).</a:t>
            </a:r>
            <a:endParaRPr lang="en-US" altLang="ja-JP" sz="20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l">
              <a:buClr>
                <a:srgbClr val="66FF66"/>
              </a:buClr>
              <a:defRPr/>
            </a:pPr>
            <a:r>
              <a:rPr lang="en-US" altLang="ja-JP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Buffer</a:t>
            </a:r>
            <a:endParaRPr lang="en-US" altLang="ja-JP" sz="2000" b="1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l">
              <a:buClr>
                <a:srgbClr val="66FF66"/>
              </a:buClr>
              <a:defRPr/>
            </a:pP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Add </a:t>
            </a:r>
            <a:r>
              <a:rPr lang="en-US" altLang="ja-JP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follower to reduce the output 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impedance (M4 and M5).</a:t>
            </a:r>
            <a:endParaRPr lang="en-US" altLang="ja-JP" sz="20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16455" y="5414777"/>
            <a:ext cx="47291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Designed </a:t>
            </a:r>
            <a:r>
              <a:rPr lang="en-US" altLang="ja-JP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ratio (W/L) to set 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</a:t>
            </a:r>
          </a:p>
          <a:p>
            <a:pPr algn="l">
              <a:defRPr/>
            </a:pP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operation </a:t>
            </a:r>
            <a:r>
              <a:rPr lang="en-US" altLang="ja-JP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power consumption 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below 120μW</a:t>
            </a:r>
            <a:r>
              <a:rPr lang="en-US" altLang="ja-JP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ja-JP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9158" y="6445716"/>
            <a:ext cx="8651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This </a:t>
            </a:r>
            <a:r>
              <a:rPr lang="en-US" altLang="ja-JP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SOI a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mplifier board was made </a:t>
            </a:r>
            <a:r>
              <a:rPr lang="en-US" altLang="ja-JP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by 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LAPIS semiconductor company.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26888" y="939274"/>
            <a:ext cx="4022824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SOI-STJ4 (the 4</a:t>
            </a:r>
            <a:r>
              <a:rPr kumimoji="1" lang="en-US" altLang="ja-JP" sz="20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1"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prototype)</a:t>
            </a:r>
            <a:endParaRPr kumimoji="1" lang="ja-JP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078417" y="5679915"/>
            <a:ext cx="3285461" cy="372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10854" y="4326472"/>
            <a:ext cx="967563" cy="372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176061" y="3515038"/>
            <a:ext cx="641658" cy="372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07479" y="5583787"/>
            <a:ext cx="465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err="1" smtClean="0">
                <a:solidFill>
                  <a:schemeClr val="tx1"/>
                </a:solidFill>
              </a:rPr>
              <a:t>V</a:t>
            </a:r>
            <a:r>
              <a:rPr kumimoji="1" lang="en-US" altLang="ja-JP" sz="2000" b="1" baseline="-25000" dirty="0" err="1" smtClean="0">
                <a:solidFill>
                  <a:schemeClr val="tx1"/>
                </a:solidFill>
              </a:rPr>
              <a:t>b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19040" y="5601737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</a:rPr>
              <a:t>V</a:t>
            </a:r>
            <a:r>
              <a:rPr kumimoji="1" lang="en-US" altLang="ja-JP" sz="2000" b="1" baseline="-25000" dirty="0" smtClean="0">
                <a:solidFill>
                  <a:schemeClr val="tx1"/>
                </a:solidFill>
              </a:rPr>
              <a:t>ss</a:t>
            </a:r>
            <a:r>
              <a:rPr kumimoji="1" lang="en-US" altLang="ja-JP" sz="2000" b="1" dirty="0" smtClean="0">
                <a:solidFill>
                  <a:schemeClr val="tx1"/>
                </a:solidFill>
              </a:rPr>
              <a:t>1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68509" y="5583787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</a:rPr>
              <a:t>V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5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85418" y="5393877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</a:rPr>
              <a:t>V</a:t>
            </a:r>
            <a:r>
              <a:rPr kumimoji="1" lang="en-US" altLang="ja-JP" sz="2000" b="1" baseline="-25000" dirty="0" smtClean="0">
                <a:solidFill>
                  <a:schemeClr val="tx1"/>
                </a:solidFill>
              </a:rPr>
              <a:t>ss</a:t>
            </a:r>
            <a:r>
              <a:rPr kumimoji="1" lang="en-US" altLang="ja-JP" sz="2000" b="1" dirty="0" smtClean="0">
                <a:solidFill>
                  <a:schemeClr val="tx1"/>
                </a:solidFill>
              </a:rPr>
              <a:t>2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727289" y="1392980"/>
            <a:ext cx="3285461" cy="372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64552" y="1308803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</a:rPr>
              <a:t>V</a:t>
            </a:r>
            <a:r>
              <a:rPr kumimoji="1" lang="en-US" altLang="ja-JP" sz="2000" b="1" baseline="-25000" dirty="0" smtClean="0">
                <a:solidFill>
                  <a:schemeClr val="tx1"/>
                </a:solidFill>
              </a:rPr>
              <a:t>dd</a:t>
            </a:r>
            <a:r>
              <a:rPr kumimoji="1" lang="en-US" altLang="ja-JP" sz="2000" b="1" dirty="0" smtClean="0">
                <a:solidFill>
                  <a:schemeClr val="tx1"/>
                </a:solidFill>
              </a:rPr>
              <a:t>1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34127" y="1313485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</a:rPr>
              <a:t>V</a:t>
            </a:r>
            <a:r>
              <a:rPr kumimoji="1" lang="en-US" altLang="ja-JP" sz="2000" b="1" baseline="-25000" dirty="0" smtClean="0">
                <a:solidFill>
                  <a:schemeClr val="tx1"/>
                </a:solidFill>
              </a:rPr>
              <a:t>dd</a:t>
            </a:r>
            <a:r>
              <a:rPr kumimoji="1" lang="en-US" altLang="ja-JP" sz="2000" b="1" dirty="0">
                <a:solidFill>
                  <a:schemeClr val="tx1"/>
                </a:solidFill>
              </a:rPr>
              <a:t>2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39158" y="2064158"/>
            <a:ext cx="710953" cy="324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3386" y="2285865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</a:rPr>
              <a:t>V2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3386" y="3534993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</a:rPr>
              <a:t>V3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7" name="ホームベース 26"/>
          <p:cNvSpPr/>
          <p:nvPr/>
        </p:nvSpPr>
        <p:spPr>
          <a:xfrm>
            <a:off x="100009" y="4347651"/>
            <a:ext cx="978408" cy="307564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kumimoji="1" lang="ja-JP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ホームベース 28"/>
          <p:cNvSpPr/>
          <p:nvPr/>
        </p:nvSpPr>
        <p:spPr>
          <a:xfrm rot="10800000">
            <a:off x="4155874" y="3629449"/>
            <a:ext cx="978408" cy="307564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183075" y="3616739"/>
            <a:ext cx="1037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endParaRPr kumimoji="1" lang="ja-JP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81271" y="1332575"/>
            <a:ext cx="3840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rgbClr val="66FF66"/>
              </a:buClr>
              <a:defRPr/>
            </a:pPr>
            <a:r>
              <a:rPr lang="en-US" altLang="ja-JP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 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updated the SOI cryogenic </a:t>
            </a:r>
            <a:r>
              <a:rPr lang="en-US" altLang="ja-JP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mplifier </a:t>
            </a:r>
            <a:r>
              <a:rPr lang="en-US" altLang="ja-JP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altLang="ja-JP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Nb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/Al-STJ. </a:t>
            </a:r>
          </a:p>
        </p:txBody>
      </p:sp>
    </p:spTree>
    <p:extLst>
      <p:ext uri="{BB962C8B-B14F-4D97-AF65-F5344CB8AC3E}">
        <p14:creationId xmlns:p14="http://schemas.microsoft.com/office/powerpoint/2010/main" val="2245821747"/>
      </p:ext>
    </p:extLst>
  </p:cSld>
  <p:clrMapOvr>
    <a:masterClrMapping/>
  </p:clrMapOvr>
  <p:transition spd="slow" advTm="47776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458" y="1386893"/>
            <a:ext cx="5793186" cy="439431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714375"/>
            <a:ext cx="9144000" cy="53975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1588" y="776288"/>
            <a:ext cx="9144001" cy="539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-47956" y="-860"/>
            <a:ext cx="9144000" cy="711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Test Results of the 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SOI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Cryogenic 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mplifier </a:t>
            </a:r>
            <a:endParaRPr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044" y="3359115"/>
            <a:ext cx="4762735" cy="3528989"/>
          </a:xfrm>
          <a:prstGeom prst="rect">
            <a:avLst/>
          </a:prstGeom>
        </p:spPr>
      </p:pic>
      <p:sp>
        <p:nvSpPr>
          <p:cNvPr id="16" name="スライド番号プレースホルダー 2"/>
          <p:cNvSpPr>
            <a:spLocks noGrp="1"/>
          </p:cNvSpPr>
          <p:nvPr>
            <p:ph type="sldNum" sz="quarter" idx="11"/>
          </p:nvPr>
        </p:nvSpPr>
        <p:spPr>
          <a:xfrm>
            <a:off x="7383767" y="6511394"/>
            <a:ext cx="1905000" cy="304800"/>
          </a:xfrm>
        </p:spPr>
        <p:txBody>
          <a:bodyPr/>
          <a:lstStyle/>
          <a:p>
            <a:pPr>
              <a:defRPr/>
            </a:pPr>
            <a:fld id="{E837CF87-B47D-4BDB-B819-491B25D431C0}" type="slidenum">
              <a:rPr lang="en-US" altLang="ja-JP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33</a:t>
            </a:fld>
            <a:endParaRPr lang="en-US" altLang="ja-JP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84196" y="3735148"/>
            <a:ext cx="2185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 vs. Frequency</a:t>
            </a:r>
          </a:p>
          <a:p>
            <a:pPr algn="r"/>
            <a:r>
              <a:rPr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300mK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76335" y="776288"/>
            <a:ext cx="2129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Amplifier + Buffer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19099" y="1001223"/>
            <a:ext cx="3036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and Amplified Output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523" y="1114842"/>
            <a:ext cx="1975935" cy="207330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7061" y="3359115"/>
            <a:ext cx="3284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Amplified Output (50mV/div)</a:t>
            </a:r>
            <a:endParaRPr kumimoji="1" lang="ja-JP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4462" y="1836445"/>
            <a:ext cx="1975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ja-JP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(1mV/div)</a:t>
            </a:r>
            <a:endParaRPr kumimoji="1" lang="ja-JP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70482" y="1925412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336267" y="1630275"/>
            <a:ext cx="896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32494" y="1586858"/>
            <a:ext cx="2179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scale 2ms/div</a:t>
            </a:r>
            <a:endParaRPr kumimoji="1" lang="ja-JP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0" y="6003095"/>
            <a:ext cx="5086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 of 80 was achieved for a signal frequency </a:t>
            </a:r>
          </a:p>
          <a:p>
            <a:pPr algn="l"/>
            <a:r>
              <a:rPr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400kHz signals at 300mK.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092280" y="5956928"/>
            <a:ext cx="1061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00kHz 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7994131" y="4472063"/>
            <a:ext cx="0" cy="2010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1096"/>
      </p:ext>
    </p:extLst>
  </p:cSld>
  <p:clrMapOvr>
    <a:masterClrMapping/>
  </p:clrMapOvr>
  <p:transition spd="slow" advTm="61611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タイトル 1"/>
          <p:cNvSpPr>
            <a:spLocks noGrp="1"/>
          </p:cNvSpPr>
          <p:nvPr>
            <p:ph type="title"/>
          </p:nvPr>
        </p:nvSpPr>
        <p:spPr>
          <a:xfrm>
            <a:off x="-63070" y="86239"/>
            <a:ext cx="9207070" cy="5746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Setup of STJ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ignal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mplification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with the SOI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Cryogenic 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mplifier 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754744" y="6484834"/>
            <a:ext cx="2133600" cy="365125"/>
          </a:xfrm>
          <a:prstGeom prst="rect">
            <a:avLst/>
          </a:prstGeom>
        </p:spPr>
        <p:txBody>
          <a:bodyPr/>
          <a:lstStyle/>
          <a:p>
            <a:fld id="{D2D8002D-B5B0-4BAC-B1F6-782DDCCE6D9C}" type="slidenum">
              <a:rPr kumimoji="1" lang="ja-JP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コンテンツ プレースホルダー 1"/>
          <p:cNvSpPr txBox="1">
            <a:spLocks/>
          </p:cNvSpPr>
          <p:nvPr/>
        </p:nvSpPr>
        <p:spPr>
          <a:xfrm>
            <a:off x="-63070" y="4952710"/>
            <a:ext cx="9324527" cy="15521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m-square </a:t>
            </a:r>
            <a:r>
              <a:rPr lang="en-US" altLang="ja-JP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Nb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/Al-STJ with SOI-STJ4 amplifier through 4.7μF capacitance.</a:t>
            </a:r>
          </a:p>
          <a:p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Input impedance of the SOI amplifier is about 20kΩ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ja-JP" sz="20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/>
            <a:r>
              <a:rPr lang="en-US" altLang="ja-JP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STJ operation at a constant current mode.</a:t>
            </a:r>
            <a:endParaRPr lang="en-US" altLang="ja-JP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STJ bias cable capacitance is around 1nF</a:t>
            </a:r>
            <a:r>
              <a:rPr lang="ja-JP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Z=160Ω for 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 signal.</a:t>
            </a:r>
            <a:endParaRPr lang="en-US" altLang="ja-JP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09123" y="853389"/>
            <a:ext cx="6368140" cy="3899835"/>
            <a:chOff x="1475656" y="1075831"/>
            <a:chExt cx="6368140" cy="3899835"/>
          </a:xfrm>
        </p:grpSpPr>
        <p:sp>
          <p:nvSpPr>
            <p:cNvPr id="66" name="角丸四角形 65"/>
            <p:cNvSpPr/>
            <p:nvPr/>
          </p:nvSpPr>
          <p:spPr bwMode="auto">
            <a:xfrm>
              <a:off x="3246211" y="1591540"/>
              <a:ext cx="2890779" cy="22061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20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5385" name="テキスト ボックス 110"/>
            <p:cNvSpPr txBox="1">
              <a:spLocks noChangeArrowheads="1"/>
            </p:cNvSpPr>
            <p:nvPr/>
          </p:nvSpPr>
          <p:spPr bwMode="auto">
            <a:xfrm>
              <a:off x="4061876" y="3259289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400" b="1" dirty="0"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rPr>
                <a:t>STJ</a:t>
              </a:r>
              <a:endParaRPr lang="ja-JP" altLang="en-US" sz="1400" b="1" dirty="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68" name="グループ化 67"/>
            <p:cNvGrpSpPr/>
            <p:nvPr/>
          </p:nvGrpSpPr>
          <p:grpSpPr bwMode="auto">
            <a:xfrm rot="16200000">
              <a:off x="3730861" y="3024607"/>
              <a:ext cx="518124" cy="283871"/>
              <a:chOff x="6012160" y="2708920"/>
              <a:chExt cx="576065" cy="360040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125" name="円/楕円 124"/>
              <p:cNvSpPr/>
              <p:nvPr/>
            </p:nvSpPr>
            <p:spPr>
              <a:xfrm>
                <a:off x="6012160" y="2708920"/>
                <a:ext cx="360040" cy="360040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ja-JP" altLang="en-US" sz="1200"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円/楕円 125"/>
              <p:cNvSpPr/>
              <p:nvPr/>
            </p:nvSpPr>
            <p:spPr>
              <a:xfrm>
                <a:off x="6228185" y="2708920"/>
                <a:ext cx="360040" cy="360040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ja-JP" altLang="en-US" sz="1200"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9" name="直線コネクタ 68"/>
            <p:cNvCxnSpPr/>
            <p:nvPr/>
          </p:nvCxnSpPr>
          <p:spPr bwMode="auto">
            <a:xfrm flipH="1">
              <a:off x="3990814" y="3429054"/>
              <a:ext cx="3966" cy="49676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394" name="グループ化 59"/>
            <p:cNvGrpSpPr>
              <a:grpSpLocks/>
            </p:cNvGrpSpPr>
            <p:nvPr/>
          </p:nvGrpSpPr>
          <p:grpSpPr bwMode="auto">
            <a:xfrm>
              <a:off x="3791213" y="3931712"/>
              <a:ext cx="397419" cy="129531"/>
              <a:chOff x="6876256" y="6381328"/>
              <a:chExt cx="504056" cy="144016"/>
            </a:xfrm>
          </p:grpSpPr>
          <p:cxnSp>
            <p:nvCxnSpPr>
              <p:cNvPr id="111" name="直線コネクタ 110"/>
              <p:cNvCxnSpPr/>
              <p:nvPr/>
            </p:nvCxnSpPr>
            <p:spPr>
              <a:xfrm>
                <a:off x="6875945" y="6378846"/>
                <a:ext cx="50336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 flipH="1">
                <a:off x="6875945" y="6378846"/>
                <a:ext cx="142957" cy="14649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 flipH="1">
                <a:off x="7018902" y="6378846"/>
                <a:ext cx="142955" cy="14649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7161857" y="6378846"/>
                <a:ext cx="144969" cy="14649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6" name="二等辺三角形 85"/>
            <p:cNvSpPr/>
            <p:nvPr/>
          </p:nvSpPr>
          <p:spPr bwMode="auto">
            <a:xfrm rot="5400000">
              <a:off x="5265513" y="2618511"/>
              <a:ext cx="444827" cy="379285"/>
            </a:xfrm>
            <a:prstGeom prst="triangle">
              <a:avLst/>
            </a:prstGeom>
            <a:solidFill>
              <a:srgbClr val="B48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200" dirty="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01" name="直線矢印コネクタ 100"/>
            <p:cNvCxnSpPr/>
            <p:nvPr/>
          </p:nvCxnSpPr>
          <p:spPr bwMode="auto">
            <a:xfrm>
              <a:off x="6764670" y="2877568"/>
              <a:ext cx="2841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2835333" y="1255667"/>
              <a:ext cx="877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rPr>
                <a:t>10MΩ</a:t>
              </a:r>
              <a:endParaRPr kumimoji="1" lang="ja-JP" altLang="en-US" sz="2000" dirty="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5368" name="テキスト ボックス 121"/>
            <p:cNvSpPr txBox="1">
              <a:spLocks noChangeArrowheads="1"/>
            </p:cNvSpPr>
            <p:nvPr/>
          </p:nvSpPr>
          <p:spPr bwMode="auto">
            <a:xfrm>
              <a:off x="3981096" y="1681572"/>
              <a:ext cx="12009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800" dirty="0"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rPr>
                <a:t>T~350mK </a:t>
              </a: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4852857" y="2620824"/>
              <a:ext cx="101046" cy="379012"/>
              <a:chOff x="3030794" y="1259527"/>
              <a:chExt cx="101046" cy="379012"/>
            </a:xfrm>
          </p:grpSpPr>
          <p:cxnSp>
            <p:nvCxnSpPr>
              <p:cNvPr id="72" name="直線コネクタ 71"/>
              <p:cNvCxnSpPr/>
              <p:nvPr/>
            </p:nvCxnSpPr>
            <p:spPr bwMode="auto">
              <a:xfrm>
                <a:off x="3030794" y="1259527"/>
                <a:ext cx="0" cy="379012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 bwMode="auto">
              <a:xfrm>
                <a:off x="3131840" y="1259527"/>
                <a:ext cx="0" cy="379012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直線コネクタ 64"/>
            <p:cNvCxnSpPr>
              <a:cxnSpLocks/>
              <a:endCxn id="86" idx="3"/>
            </p:cNvCxnSpPr>
            <p:nvPr/>
          </p:nvCxnSpPr>
          <p:spPr bwMode="auto">
            <a:xfrm flipV="1">
              <a:off x="4953903" y="2808154"/>
              <a:ext cx="344381" cy="217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>
              <a:cxnSpLocks/>
            </p:cNvCxnSpPr>
            <p:nvPr/>
          </p:nvCxnSpPr>
          <p:spPr bwMode="auto">
            <a:xfrm>
              <a:off x="5689322" y="2802091"/>
              <a:ext cx="707815" cy="358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グループ化 7"/>
            <p:cNvGrpSpPr/>
            <p:nvPr/>
          </p:nvGrpSpPr>
          <p:grpSpPr>
            <a:xfrm>
              <a:off x="2128674" y="1445607"/>
              <a:ext cx="404669" cy="119470"/>
              <a:chOff x="183038" y="1097835"/>
              <a:chExt cx="404669" cy="119470"/>
            </a:xfrm>
          </p:grpSpPr>
          <p:cxnSp>
            <p:nvCxnSpPr>
              <p:cNvPr id="120" name="直線コネクタ 119"/>
              <p:cNvCxnSpPr/>
              <p:nvPr/>
            </p:nvCxnSpPr>
            <p:spPr bwMode="auto">
              <a:xfrm flipV="1">
                <a:off x="183038" y="1097835"/>
                <a:ext cx="404669" cy="3033"/>
              </a:xfrm>
              <a:prstGeom prst="line">
                <a:avLst/>
              </a:prstGeom>
              <a:ln w="317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 bwMode="auto">
              <a:xfrm>
                <a:off x="259471" y="1217305"/>
                <a:ext cx="252000" cy="0"/>
              </a:xfrm>
              <a:prstGeom prst="line">
                <a:avLst/>
              </a:prstGeom>
              <a:ln w="508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グループ化 59"/>
            <p:cNvGrpSpPr>
              <a:grpSpLocks/>
            </p:cNvGrpSpPr>
            <p:nvPr/>
          </p:nvGrpSpPr>
          <p:grpSpPr bwMode="auto">
            <a:xfrm>
              <a:off x="2147047" y="2020563"/>
              <a:ext cx="397419" cy="129531"/>
              <a:chOff x="6876256" y="6381328"/>
              <a:chExt cx="504056" cy="144016"/>
            </a:xfrm>
          </p:grpSpPr>
          <p:cxnSp>
            <p:nvCxnSpPr>
              <p:cNvPr id="52" name="直線コネクタ 51"/>
              <p:cNvCxnSpPr/>
              <p:nvPr/>
            </p:nvCxnSpPr>
            <p:spPr>
              <a:xfrm>
                <a:off x="6875945" y="6378846"/>
                <a:ext cx="50336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H="1">
                <a:off x="6875945" y="6378846"/>
                <a:ext cx="142957" cy="14649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H="1">
                <a:off x="7018902" y="6378846"/>
                <a:ext cx="142955" cy="14649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H="1">
                <a:off x="7161857" y="6378846"/>
                <a:ext cx="144969" cy="14649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直線コネクタ 56"/>
            <p:cNvCxnSpPr/>
            <p:nvPr/>
          </p:nvCxnSpPr>
          <p:spPr bwMode="auto">
            <a:xfrm flipV="1">
              <a:off x="2345757" y="1550885"/>
              <a:ext cx="834" cy="47860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フリーフォーム: 図形 8"/>
            <p:cNvSpPr/>
            <p:nvPr/>
          </p:nvSpPr>
          <p:spPr>
            <a:xfrm>
              <a:off x="2337843" y="1185347"/>
              <a:ext cx="556133" cy="265369"/>
            </a:xfrm>
            <a:custGeom>
              <a:avLst/>
              <a:gdLst>
                <a:gd name="connsiteX0" fmla="*/ 0 w 652006"/>
                <a:gd name="connsiteY0" fmla="*/ 190831 h 190831"/>
                <a:gd name="connsiteX1" fmla="*/ 7951 w 652006"/>
                <a:gd name="connsiteY1" fmla="*/ 0 h 190831"/>
                <a:gd name="connsiteX2" fmla="*/ 652006 w 652006"/>
                <a:gd name="connsiteY2" fmla="*/ 7951 h 190831"/>
                <a:gd name="connsiteX0" fmla="*/ 23593 w 675599"/>
                <a:gd name="connsiteY0" fmla="*/ 197851 h 197851"/>
                <a:gd name="connsiteX1" fmla="*/ 0 w 675599"/>
                <a:gd name="connsiteY1" fmla="*/ 0 h 197851"/>
                <a:gd name="connsiteX2" fmla="*/ 675599 w 675599"/>
                <a:gd name="connsiteY2" fmla="*/ 14971 h 197851"/>
                <a:gd name="connsiteX0" fmla="*/ 0 w 683496"/>
                <a:gd name="connsiteY0" fmla="*/ 200654 h 200654"/>
                <a:gd name="connsiteX1" fmla="*/ 7897 w 683496"/>
                <a:gd name="connsiteY1" fmla="*/ 0 h 200654"/>
                <a:gd name="connsiteX2" fmla="*/ 683496 w 683496"/>
                <a:gd name="connsiteY2" fmla="*/ 14971 h 200654"/>
                <a:gd name="connsiteX0" fmla="*/ 17295 w 675599"/>
                <a:gd name="connsiteY0" fmla="*/ 234292 h 234292"/>
                <a:gd name="connsiteX1" fmla="*/ 0 w 675599"/>
                <a:gd name="connsiteY1" fmla="*/ 0 h 234292"/>
                <a:gd name="connsiteX2" fmla="*/ 675599 w 675599"/>
                <a:gd name="connsiteY2" fmla="*/ 14971 h 234292"/>
                <a:gd name="connsiteX0" fmla="*/ 0 w 658304"/>
                <a:gd name="connsiteY0" fmla="*/ 234292 h 234292"/>
                <a:gd name="connsiteX1" fmla="*/ 1599 w 658304"/>
                <a:gd name="connsiteY1" fmla="*/ 0 h 234292"/>
                <a:gd name="connsiteX2" fmla="*/ 658304 w 658304"/>
                <a:gd name="connsiteY2" fmla="*/ 14971 h 234292"/>
                <a:gd name="connsiteX0" fmla="*/ 1550 w 659854"/>
                <a:gd name="connsiteY0" fmla="*/ 234292 h 234292"/>
                <a:gd name="connsiteX1" fmla="*/ 0 w 659854"/>
                <a:gd name="connsiteY1" fmla="*/ 0 h 234292"/>
                <a:gd name="connsiteX2" fmla="*/ 659854 w 659854"/>
                <a:gd name="connsiteY2" fmla="*/ 14971 h 234292"/>
                <a:gd name="connsiteX0" fmla="*/ 1550 w 659854"/>
                <a:gd name="connsiteY0" fmla="*/ 234292 h 234292"/>
                <a:gd name="connsiteX1" fmla="*/ 0 w 659854"/>
                <a:gd name="connsiteY1" fmla="*/ 0 h 234292"/>
                <a:gd name="connsiteX2" fmla="*/ 659854 w 659854"/>
                <a:gd name="connsiteY2" fmla="*/ 955 h 234292"/>
                <a:gd name="connsiteX0" fmla="*/ 1550 w 659854"/>
                <a:gd name="connsiteY0" fmla="*/ 234292 h 234292"/>
                <a:gd name="connsiteX1" fmla="*/ 0 w 659854"/>
                <a:gd name="connsiteY1" fmla="*/ 0 h 234292"/>
                <a:gd name="connsiteX2" fmla="*/ 659854 w 659854"/>
                <a:gd name="connsiteY2" fmla="*/ 3758 h 234292"/>
                <a:gd name="connsiteX0" fmla="*/ 1550 w 551568"/>
                <a:gd name="connsiteY0" fmla="*/ 234292 h 234292"/>
                <a:gd name="connsiteX1" fmla="*/ 0 w 551568"/>
                <a:gd name="connsiteY1" fmla="*/ 0 h 234292"/>
                <a:gd name="connsiteX2" fmla="*/ 551568 w 551568"/>
                <a:gd name="connsiteY2" fmla="*/ 3758 h 23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1568" h="234292">
                  <a:moveTo>
                    <a:pt x="1550" y="234292"/>
                  </a:moveTo>
                  <a:cubicBezTo>
                    <a:pt x="1033" y="156195"/>
                    <a:pt x="517" y="78097"/>
                    <a:pt x="0" y="0"/>
                  </a:cubicBezTo>
                  <a:lnTo>
                    <a:pt x="551568" y="375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2893976" y="1075831"/>
              <a:ext cx="722734" cy="216662"/>
            </a:xfrm>
            <a:custGeom>
              <a:avLst/>
              <a:gdLst>
                <a:gd name="T0" fmla="*/ 0 w 1410"/>
                <a:gd name="T1" fmla="*/ 258 h 456"/>
                <a:gd name="T2" fmla="*/ 222 w 1410"/>
                <a:gd name="T3" fmla="*/ 258 h 456"/>
                <a:gd name="T4" fmla="*/ 318 w 1410"/>
                <a:gd name="T5" fmla="*/ 30 h 456"/>
                <a:gd name="T6" fmla="*/ 468 w 1410"/>
                <a:gd name="T7" fmla="*/ 456 h 456"/>
                <a:gd name="T8" fmla="*/ 672 w 1410"/>
                <a:gd name="T9" fmla="*/ 12 h 456"/>
                <a:gd name="T10" fmla="*/ 858 w 1410"/>
                <a:gd name="T11" fmla="*/ 450 h 456"/>
                <a:gd name="T12" fmla="*/ 1020 w 1410"/>
                <a:gd name="T13" fmla="*/ 0 h 456"/>
                <a:gd name="T14" fmla="*/ 1176 w 1410"/>
                <a:gd name="T15" fmla="*/ 246 h 456"/>
                <a:gd name="T16" fmla="*/ 1410 w 1410"/>
                <a:gd name="T17" fmla="*/ 246 h 456"/>
                <a:gd name="connsiteX0" fmla="*/ 0 w 10000"/>
                <a:gd name="connsiteY0" fmla="*/ 5658 h 10000"/>
                <a:gd name="connsiteX1" fmla="*/ 1574 w 10000"/>
                <a:gd name="connsiteY1" fmla="*/ 5658 h 10000"/>
                <a:gd name="connsiteX2" fmla="*/ 2255 w 10000"/>
                <a:gd name="connsiteY2" fmla="*/ 658 h 10000"/>
                <a:gd name="connsiteX3" fmla="*/ 3319 w 10000"/>
                <a:gd name="connsiteY3" fmla="*/ 10000 h 10000"/>
                <a:gd name="connsiteX4" fmla="*/ 4766 w 10000"/>
                <a:gd name="connsiteY4" fmla="*/ 263 h 10000"/>
                <a:gd name="connsiteX5" fmla="*/ 6085 w 10000"/>
                <a:gd name="connsiteY5" fmla="*/ 9868 h 10000"/>
                <a:gd name="connsiteX6" fmla="*/ 7234 w 10000"/>
                <a:gd name="connsiteY6" fmla="*/ 0 h 10000"/>
                <a:gd name="connsiteX7" fmla="*/ 9171 w 10000"/>
                <a:gd name="connsiteY7" fmla="*/ 9677 h 10000"/>
                <a:gd name="connsiteX8" fmla="*/ 10000 w 10000"/>
                <a:gd name="connsiteY8" fmla="*/ 5395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9171 w 11592"/>
                <a:gd name="connsiteY7" fmla="*/ 9677 h 10000"/>
                <a:gd name="connsiteX8" fmla="*/ 11592 w 11592"/>
                <a:gd name="connsiteY8" fmla="*/ 5181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9171 w 11592"/>
                <a:gd name="connsiteY7" fmla="*/ 9677 h 10000"/>
                <a:gd name="connsiteX8" fmla="*/ 11592 w 11592"/>
                <a:gd name="connsiteY8" fmla="*/ 5181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48 w 11592"/>
                <a:gd name="connsiteY7" fmla="*/ 9463 h 10000"/>
                <a:gd name="connsiteX8" fmla="*/ 11592 w 11592"/>
                <a:gd name="connsiteY8" fmla="*/ 5181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48 w 11592"/>
                <a:gd name="connsiteY7" fmla="*/ 9463 h 10000"/>
                <a:gd name="connsiteX8" fmla="*/ 11592 w 11592"/>
                <a:gd name="connsiteY8" fmla="*/ 5181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48 w 11592"/>
                <a:gd name="connsiteY7" fmla="*/ 9463 h 10000"/>
                <a:gd name="connsiteX8" fmla="*/ 11592 w 11592"/>
                <a:gd name="connsiteY8" fmla="*/ 5181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48 w 11592"/>
                <a:gd name="connsiteY7" fmla="*/ 9463 h 10000"/>
                <a:gd name="connsiteX8" fmla="*/ 10065 w 11592"/>
                <a:gd name="connsiteY8" fmla="*/ 5087 h 10000"/>
                <a:gd name="connsiteX9" fmla="*/ 11592 w 11592"/>
                <a:gd name="connsiteY9" fmla="*/ 5181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48 w 11592"/>
                <a:gd name="connsiteY7" fmla="*/ 9463 h 10000"/>
                <a:gd name="connsiteX8" fmla="*/ 10065 w 11592"/>
                <a:gd name="connsiteY8" fmla="*/ 5087 h 10000"/>
                <a:gd name="connsiteX9" fmla="*/ 11592 w 11592"/>
                <a:gd name="connsiteY9" fmla="*/ 5181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48 w 11592"/>
                <a:gd name="connsiteY7" fmla="*/ 9463 h 10000"/>
                <a:gd name="connsiteX8" fmla="*/ 10065 w 11592"/>
                <a:gd name="connsiteY8" fmla="*/ 5087 h 10000"/>
                <a:gd name="connsiteX9" fmla="*/ 11592 w 11592"/>
                <a:gd name="connsiteY9" fmla="*/ 5181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48 w 11592"/>
                <a:gd name="connsiteY7" fmla="*/ 9463 h 10000"/>
                <a:gd name="connsiteX8" fmla="*/ 10065 w 11592"/>
                <a:gd name="connsiteY8" fmla="*/ 5087 h 10000"/>
                <a:gd name="connsiteX9" fmla="*/ 11592 w 11592"/>
                <a:gd name="connsiteY9" fmla="*/ 5181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48 w 11592"/>
                <a:gd name="connsiteY7" fmla="*/ 9463 h 10000"/>
                <a:gd name="connsiteX8" fmla="*/ 10065 w 11592"/>
                <a:gd name="connsiteY8" fmla="*/ 5087 h 10000"/>
                <a:gd name="connsiteX9" fmla="*/ 11592 w 11592"/>
                <a:gd name="connsiteY9" fmla="*/ 4539 h 10000"/>
                <a:gd name="connsiteX0" fmla="*/ 0 w 11631"/>
                <a:gd name="connsiteY0" fmla="*/ 5658 h 10000"/>
                <a:gd name="connsiteX1" fmla="*/ 1574 w 11631"/>
                <a:gd name="connsiteY1" fmla="*/ 5658 h 10000"/>
                <a:gd name="connsiteX2" fmla="*/ 2255 w 11631"/>
                <a:gd name="connsiteY2" fmla="*/ 658 h 10000"/>
                <a:gd name="connsiteX3" fmla="*/ 3319 w 11631"/>
                <a:gd name="connsiteY3" fmla="*/ 10000 h 10000"/>
                <a:gd name="connsiteX4" fmla="*/ 4766 w 11631"/>
                <a:gd name="connsiteY4" fmla="*/ 263 h 10000"/>
                <a:gd name="connsiteX5" fmla="*/ 6085 w 11631"/>
                <a:gd name="connsiteY5" fmla="*/ 9868 h 10000"/>
                <a:gd name="connsiteX6" fmla="*/ 7234 w 11631"/>
                <a:gd name="connsiteY6" fmla="*/ 0 h 10000"/>
                <a:gd name="connsiteX7" fmla="*/ 8548 w 11631"/>
                <a:gd name="connsiteY7" fmla="*/ 9463 h 10000"/>
                <a:gd name="connsiteX8" fmla="*/ 10065 w 11631"/>
                <a:gd name="connsiteY8" fmla="*/ 5087 h 10000"/>
                <a:gd name="connsiteX9" fmla="*/ 11592 w 11631"/>
                <a:gd name="connsiteY9" fmla="*/ 4539 h 10000"/>
                <a:gd name="connsiteX0" fmla="*/ 0 w 11607"/>
                <a:gd name="connsiteY0" fmla="*/ 5658 h 10000"/>
                <a:gd name="connsiteX1" fmla="*/ 1574 w 11607"/>
                <a:gd name="connsiteY1" fmla="*/ 5658 h 10000"/>
                <a:gd name="connsiteX2" fmla="*/ 2255 w 11607"/>
                <a:gd name="connsiteY2" fmla="*/ 658 h 10000"/>
                <a:gd name="connsiteX3" fmla="*/ 3319 w 11607"/>
                <a:gd name="connsiteY3" fmla="*/ 10000 h 10000"/>
                <a:gd name="connsiteX4" fmla="*/ 4766 w 11607"/>
                <a:gd name="connsiteY4" fmla="*/ 263 h 10000"/>
                <a:gd name="connsiteX5" fmla="*/ 6085 w 11607"/>
                <a:gd name="connsiteY5" fmla="*/ 9868 h 10000"/>
                <a:gd name="connsiteX6" fmla="*/ 7234 w 11607"/>
                <a:gd name="connsiteY6" fmla="*/ 0 h 10000"/>
                <a:gd name="connsiteX7" fmla="*/ 8548 w 11607"/>
                <a:gd name="connsiteY7" fmla="*/ 9463 h 10000"/>
                <a:gd name="connsiteX8" fmla="*/ 10065 w 11607"/>
                <a:gd name="connsiteY8" fmla="*/ 5087 h 10000"/>
                <a:gd name="connsiteX9" fmla="*/ 11592 w 11607"/>
                <a:gd name="connsiteY9" fmla="*/ 4539 h 10000"/>
                <a:gd name="connsiteX0" fmla="*/ 0 w 11607"/>
                <a:gd name="connsiteY0" fmla="*/ 5658 h 10000"/>
                <a:gd name="connsiteX1" fmla="*/ 1574 w 11607"/>
                <a:gd name="connsiteY1" fmla="*/ 5658 h 10000"/>
                <a:gd name="connsiteX2" fmla="*/ 2255 w 11607"/>
                <a:gd name="connsiteY2" fmla="*/ 658 h 10000"/>
                <a:gd name="connsiteX3" fmla="*/ 3319 w 11607"/>
                <a:gd name="connsiteY3" fmla="*/ 10000 h 10000"/>
                <a:gd name="connsiteX4" fmla="*/ 4766 w 11607"/>
                <a:gd name="connsiteY4" fmla="*/ 263 h 10000"/>
                <a:gd name="connsiteX5" fmla="*/ 6085 w 11607"/>
                <a:gd name="connsiteY5" fmla="*/ 9868 h 10000"/>
                <a:gd name="connsiteX6" fmla="*/ 7234 w 11607"/>
                <a:gd name="connsiteY6" fmla="*/ 0 h 10000"/>
                <a:gd name="connsiteX7" fmla="*/ 8548 w 11607"/>
                <a:gd name="connsiteY7" fmla="*/ 9463 h 10000"/>
                <a:gd name="connsiteX8" fmla="*/ 10065 w 11607"/>
                <a:gd name="connsiteY8" fmla="*/ 5087 h 10000"/>
                <a:gd name="connsiteX9" fmla="*/ 11592 w 11607"/>
                <a:gd name="connsiteY9" fmla="*/ 4539 h 10000"/>
                <a:gd name="connsiteX0" fmla="*/ 0 w 11607"/>
                <a:gd name="connsiteY0" fmla="*/ 5658 h 10000"/>
                <a:gd name="connsiteX1" fmla="*/ 1574 w 11607"/>
                <a:gd name="connsiteY1" fmla="*/ 5658 h 10000"/>
                <a:gd name="connsiteX2" fmla="*/ 2255 w 11607"/>
                <a:gd name="connsiteY2" fmla="*/ 658 h 10000"/>
                <a:gd name="connsiteX3" fmla="*/ 3319 w 11607"/>
                <a:gd name="connsiteY3" fmla="*/ 10000 h 10000"/>
                <a:gd name="connsiteX4" fmla="*/ 4766 w 11607"/>
                <a:gd name="connsiteY4" fmla="*/ 263 h 10000"/>
                <a:gd name="connsiteX5" fmla="*/ 6085 w 11607"/>
                <a:gd name="connsiteY5" fmla="*/ 9868 h 10000"/>
                <a:gd name="connsiteX6" fmla="*/ 7234 w 11607"/>
                <a:gd name="connsiteY6" fmla="*/ 0 h 10000"/>
                <a:gd name="connsiteX7" fmla="*/ 8548 w 11607"/>
                <a:gd name="connsiteY7" fmla="*/ 9463 h 10000"/>
                <a:gd name="connsiteX8" fmla="*/ 10065 w 11607"/>
                <a:gd name="connsiteY8" fmla="*/ 5087 h 10000"/>
                <a:gd name="connsiteX9" fmla="*/ 11592 w 11607"/>
                <a:gd name="connsiteY9" fmla="*/ 4539 h 10000"/>
                <a:gd name="connsiteX0" fmla="*/ 0 w 11607"/>
                <a:gd name="connsiteY0" fmla="*/ 5658 h 10000"/>
                <a:gd name="connsiteX1" fmla="*/ 1574 w 11607"/>
                <a:gd name="connsiteY1" fmla="*/ 5658 h 10000"/>
                <a:gd name="connsiteX2" fmla="*/ 2255 w 11607"/>
                <a:gd name="connsiteY2" fmla="*/ 658 h 10000"/>
                <a:gd name="connsiteX3" fmla="*/ 3319 w 11607"/>
                <a:gd name="connsiteY3" fmla="*/ 10000 h 10000"/>
                <a:gd name="connsiteX4" fmla="*/ 4766 w 11607"/>
                <a:gd name="connsiteY4" fmla="*/ 263 h 10000"/>
                <a:gd name="connsiteX5" fmla="*/ 6085 w 11607"/>
                <a:gd name="connsiteY5" fmla="*/ 9868 h 10000"/>
                <a:gd name="connsiteX6" fmla="*/ 7234 w 11607"/>
                <a:gd name="connsiteY6" fmla="*/ 0 h 10000"/>
                <a:gd name="connsiteX7" fmla="*/ 8548 w 11607"/>
                <a:gd name="connsiteY7" fmla="*/ 9463 h 10000"/>
                <a:gd name="connsiteX8" fmla="*/ 10065 w 11607"/>
                <a:gd name="connsiteY8" fmla="*/ 5087 h 10000"/>
                <a:gd name="connsiteX9" fmla="*/ 11592 w 11607"/>
                <a:gd name="connsiteY9" fmla="*/ 4539 h 10000"/>
                <a:gd name="connsiteX0" fmla="*/ 0 w 11607"/>
                <a:gd name="connsiteY0" fmla="*/ 5658 h 10000"/>
                <a:gd name="connsiteX1" fmla="*/ 1574 w 11607"/>
                <a:gd name="connsiteY1" fmla="*/ 5658 h 10000"/>
                <a:gd name="connsiteX2" fmla="*/ 2255 w 11607"/>
                <a:gd name="connsiteY2" fmla="*/ 658 h 10000"/>
                <a:gd name="connsiteX3" fmla="*/ 3319 w 11607"/>
                <a:gd name="connsiteY3" fmla="*/ 10000 h 10000"/>
                <a:gd name="connsiteX4" fmla="*/ 4766 w 11607"/>
                <a:gd name="connsiteY4" fmla="*/ 263 h 10000"/>
                <a:gd name="connsiteX5" fmla="*/ 6085 w 11607"/>
                <a:gd name="connsiteY5" fmla="*/ 9868 h 10000"/>
                <a:gd name="connsiteX6" fmla="*/ 7234 w 11607"/>
                <a:gd name="connsiteY6" fmla="*/ 0 h 10000"/>
                <a:gd name="connsiteX7" fmla="*/ 8548 w 11607"/>
                <a:gd name="connsiteY7" fmla="*/ 9180 h 10000"/>
                <a:gd name="connsiteX8" fmla="*/ 10065 w 11607"/>
                <a:gd name="connsiteY8" fmla="*/ 5087 h 10000"/>
                <a:gd name="connsiteX9" fmla="*/ 11592 w 11607"/>
                <a:gd name="connsiteY9" fmla="*/ 4539 h 10000"/>
                <a:gd name="connsiteX0" fmla="*/ 0 w 11607"/>
                <a:gd name="connsiteY0" fmla="*/ 5658 h 10000"/>
                <a:gd name="connsiteX1" fmla="*/ 1574 w 11607"/>
                <a:gd name="connsiteY1" fmla="*/ 5658 h 10000"/>
                <a:gd name="connsiteX2" fmla="*/ 2255 w 11607"/>
                <a:gd name="connsiteY2" fmla="*/ 658 h 10000"/>
                <a:gd name="connsiteX3" fmla="*/ 3319 w 11607"/>
                <a:gd name="connsiteY3" fmla="*/ 10000 h 10000"/>
                <a:gd name="connsiteX4" fmla="*/ 4766 w 11607"/>
                <a:gd name="connsiteY4" fmla="*/ 263 h 10000"/>
                <a:gd name="connsiteX5" fmla="*/ 6085 w 11607"/>
                <a:gd name="connsiteY5" fmla="*/ 9868 h 10000"/>
                <a:gd name="connsiteX6" fmla="*/ 7234 w 11607"/>
                <a:gd name="connsiteY6" fmla="*/ 0 h 10000"/>
                <a:gd name="connsiteX7" fmla="*/ 8578 w 11607"/>
                <a:gd name="connsiteY7" fmla="*/ 9746 h 10000"/>
                <a:gd name="connsiteX8" fmla="*/ 10065 w 11607"/>
                <a:gd name="connsiteY8" fmla="*/ 5087 h 10000"/>
                <a:gd name="connsiteX9" fmla="*/ 11592 w 11607"/>
                <a:gd name="connsiteY9" fmla="*/ 4539 h 10000"/>
                <a:gd name="connsiteX0" fmla="*/ 0 w 11607"/>
                <a:gd name="connsiteY0" fmla="*/ 5658 h 10000"/>
                <a:gd name="connsiteX1" fmla="*/ 1574 w 11607"/>
                <a:gd name="connsiteY1" fmla="*/ 5658 h 10000"/>
                <a:gd name="connsiteX2" fmla="*/ 2255 w 11607"/>
                <a:gd name="connsiteY2" fmla="*/ 658 h 10000"/>
                <a:gd name="connsiteX3" fmla="*/ 3319 w 11607"/>
                <a:gd name="connsiteY3" fmla="*/ 10000 h 10000"/>
                <a:gd name="connsiteX4" fmla="*/ 4766 w 11607"/>
                <a:gd name="connsiteY4" fmla="*/ 263 h 10000"/>
                <a:gd name="connsiteX5" fmla="*/ 6085 w 11607"/>
                <a:gd name="connsiteY5" fmla="*/ 9868 h 10000"/>
                <a:gd name="connsiteX6" fmla="*/ 7234 w 11607"/>
                <a:gd name="connsiteY6" fmla="*/ 0 h 10000"/>
                <a:gd name="connsiteX7" fmla="*/ 8578 w 11607"/>
                <a:gd name="connsiteY7" fmla="*/ 9746 h 10000"/>
                <a:gd name="connsiteX8" fmla="*/ 10065 w 11607"/>
                <a:gd name="connsiteY8" fmla="*/ 5087 h 10000"/>
                <a:gd name="connsiteX9" fmla="*/ 11592 w 11607"/>
                <a:gd name="connsiteY9" fmla="*/ 5010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78 w 11592"/>
                <a:gd name="connsiteY7" fmla="*/ 9746 h 10000"/>
                <a:gd name="connsiteX8" fmla="*/ 10065 w 11592"/>
                <a:gd name="connsiteY8" fmla="*/ 5087 h 10000"/>
                <a:gd name="connsiteX9" fmla="*/ 11592 w 11592"/>
                <a:gd name="connsiteY9" fmla="*/ 5010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78 w 11592"/>
                <a:gd name="connsiteY7" fmla="*/ 9746 h 10000"/>
                <a:gd name="connsiteX8" fmla="*/ 9577 w 11592"/>
                <a:gd name="connsiteY8" fmla="*/ 5464 h 10000"/>
                <a:gd name="connsiteX9" fmla="*/ 11592 w 11592"/>
                <a:gd name="connsiteY9" fmla="*/ 5010 h 10000"/>
                <a:gd name="connsiteX0" fmla="*/ 0 w 12933"/>
                <a:gd name="connsiteY0" fmla="*/ 2924 h 10000"/>
                <a:gd name="connsiteX1" fmla="*/ 2915 w 12933"/>
                <a:gd name="connsiteY1" fmla="*/ 5658 h 10000"/>
                <a:gd name="connsiteX2" fmla="*/ 3596 w 12933"/>
                <a:gd name="connsiteY2" fmla="*/ 658 h 10000"/>
                <a:gd name="connsiteX3" fmla="*/ 4660 w 12933"/>
                <a:gd name="connsiteY3" fmla="*/ 10000 h 10000"/>
                <a:gd name="connsiteX4" fmla="*/ 6107 w 12933"/>
                <a:gd name="connsiteY4" fmla="*/ 263 h 10000"/>
                <a:gd name="connsiteX5" fmla="*/ 7426 w 12933"/>
                <a:gd name="connsiteY5" fmla="*/ 9868 h 10000"/>
                <a:gd name="connsiteX6" fmla="*/ 8575 w 12933"/>
                <a:gd name="connsiteY6" fmla="*/ 0 h 10000"/>
                <a:gd name="connsiteX7" fmla="*/ 9919 w 12933"/>
                <a:gd name="connsiteY7" fmla="*/ 9746 h 10000"/>
                <a:gd name="connsiteX8" fmla="*/ 10918 w 12933"/>
                <a:gd name="connsiteY8" fmla="*/ 5464 h 10000"/>
                <a:gd name="connsiteX9" fmla="*/ 12933 w 12933"/>
                <a:gd name="connsiteY9" fmla="*/ 5010 h 10000"/>
                <a:gd name="connsiteX0" fmla="*/ 0 w 12933"/>
                <a:gd name="connsiteY0" fmla="*/ 2924 h 10000"/>
                <a:gd name="connsiteX1" fmla="*/ 2915 w 12933"/>
                <a:gd name="connsiteY1" fmla="*/ 5658 h 10000"/>
                <a:gd name="connsiteX2" fmla="*/ 3596 w 12933"/>
                <a:gd name="connsiteY2" fmla="*/ 658 h 10000"/>
                <a:gd name="connsiteX3" fmla="*/ 4660 w 12933"/>
                <a:gd name="connsiteY3" fmla="*/ 10000 h 10000"/>
                <a:gd name="connsiteX4" fmla="*/ 6107 w 12933"/>
                <a:gd name="connsiteY4" fmla="*/ 263 h 10000"/>
                <a:gd name="connsiteX5" fmla="*/ 7426 w 12933"/>
                <a:gd name="connsiteY5" fmla="*/ 9868 h 10000"/>
                <a:gd name="connsiteX6" fmla="*/ 8575 w 12933"/>
                <a:gd name="connsiteY6" fmla="*/ 0 h 10000"/>
                <a:gd name="connsiteX7" fmla="*/ 9919 w 12933"/>
                <a:gd name="connsiteY7" fmla="*/ 9746 h 10000"/>
                <a:gd name="connsiteX8" fmla="*/ 10918 w 12933"/>
                <a:gd name="connsiteY8" fmla="*/ 5464 h 10000"/>
                <a:gd name="connsiteX9" fmla="*/ 12933 w 12933"/>
                <a:gd name="connsiteY9" fmla="*/ 5010 h 10000"/>
                <a:gd name="connsiteX0" fmla="*/ 0 w 12933"/>
                <a:gd name="connsiteY0" fmla="*/ 2924 h 10000"/>
                <a:gd name="connsiteX1" fmla="*/ 1543 w 12933"/>
                <a:gd name="connsiteY1" fmla="*/ 3113 h 10000"/>
                <a:gd name="connsiteX2" fmla="*/ 3596 w 12933"/>
                <a:gd name="connsiteY2" fmla="*/ 658 h 10000"/>
                <a:gd name="connsiteX3" fmla="*/ 4660 w 12933"/>
                <a:gd name="connsiteY3" fmla="*/ 10000 h 10000"/>
                <a:gd name="connsiteX4" fmla="*/ 6107 w 12933"/>
                <a:gd name="connsiteY4" fmla="*/ 263 h 10000"/>
                <a:gd name="connsiteX5" fmla="*/ 7426 w 12933"/>
                <a:gd name="connsiteY5" fmla="*/ 9868 h 10000"/>
                <a:gd name="connsiteX6" fmla="*/ 8575 w 12933"/>
                <a:gd name="connsiteY6" fmla="*/ 0 h 10000"/>
                <a:gd name="connsiteX7" fmla="*/ 9919 w 12933"/>
                <a:gd name="connsiteY7" fmla="*/ 9746 h 10000"/>
                <a:gd name="connsiteX8" fmla="*/ 10918 w 12933"/>
                <a:gd name="connsiteY8" fmla="*/ 5464 h 10000"/>
                <a:gd name="connsiteX9" fmla="*/ 12933 w 12933"/>
                <a:gd name="connsiteY9" fmla="*/ 5010 h 10000"/>
                <a:gd name="connsiteX0" fmla="*/ 0 w 12933"/>
                <a:gd name="connsiteY0" fmla="*/ 2924 h 10000"/>
                <a:gd name="connsiteX1" fmla="*/ 1543 w 12933"/>
                <a:gd name="connsiteY1" fmla="*/ 3113 h 10000"/>
                <a:gd name="connsiteX2" fmla="*/ 3596 w 12933"/>
                <a:gd name="connsiteY2" fmla="*/ 658 h 10000"/>
                <a:gd name="connsiteX3" fmla="*/ 4660 w 12933"/>
                <a:gd name="connsiteY3" fmla="*/ 10000 h 10000"/>
                <a:gd name="connsiteX4" fmla="*/ 6107 w 12933"/>
                <a:gd name="connsiteY4" fmla="*/ 263 h 10000"/>
                <a:gd name="connsiteX5" fmla="*/ 7426 w 12933"/>
                <a:gd name="connsiteY5" fmla="*/ 9868 h 10000"/>
                <a:gd name="connsiteX6" fmla="*/ 8575 w 12933"/>
                <a:gd name="connsiteY6" fmla="*/ 0 h 10000"/>
                <a:gd name="connsiteX7" fmla="*/ 9919 w 12933"/>
                <a:gd name="connsiteY7" fmla="*/ 9746 h 10000"/>
                <a:gd name="connsiteX8" fmla="*/ 10918 w 12933"/>
                <a:gd name="connsiteY8" fmla="*/ 5464 h 10000"/>
                <a:gd name="connsiteX9" fmla="*/ 12933 w 12933"/>
                <a:gd name="connsiteY9" fmla="*/ 5010 h 10000"/>
                <a:gd name="connsiteX0" fmla="*/ 0 w 12933"/>
                <a:gd name="connsiteY0" fmla="*/ 2924 h 10000"/>
                <a:gd name="connsiteX1" fmla="*/ 1543 w 12933"/>
                <a:gd name="connsiteY1" fmla="*/ 3113 h 10000"/>
                <a:gd name="connsiteX2" fmla="*/ 3596 w 12933"/>
                <a:gd name="connsiteY2" fmla="*/ 658 h 10000"/>
                <a:gd name="connsiteX3" fmla="*/ 4660 w 12933"/>
                <a:gd name="connsiteY3" fmla="*/ 10000 h 10000"/>
                <a:gd name="connsiteX4" fmla="*/ 6107 w 12933"/>
                <a:gd name="connsiteY4" fmla="*/ 263 h 10000"/>
                <a:gd name="connsiteX5" fmla="*/ 7426 w 12933"/>
                <a:gd name="connsiteY5" fmla="*/ 9868 h 10000"/>
                <a:gd name="connsiteX6" fmla="*/ 8575 w 12933"/>
                <a:gd name="connsiteY6" fmla="*/ 0 h 10000"/>
                <a:gd name="connsiteX7" fmla="*/ 9919 w 12933"/>
                <a:gd name="connsiteY7" fmla="*/ 9746 h 10000"/>
                <a:gd name="connsiteX8" fmla="*/ 10918 w 12933"/>
                <a:gd name="connsiteY8" fmla="*/ 5464 h 10000"/>
                <a:gd name="connsiteX9" fmla="*/ 12933 w 12933"/>
                <a:gd name="connsiteY9" fmla="*/ 5010 h 10000"/>
                <a:gd name="connsiteX0" fmla="*/ 0 w 12933"/>
                <a:gd name="connsiteY0" fmla="*/ 10184 h 17260"/>
                <a:gd name="connsiteX1" fmla="*/ 1543 w 12933"/>
                <a:gd name="connsiteY1" fmla="*/ 10373 h 17260"/>
                <a:gd name="connsiteX2" fmla="*/ 3230 w 12933"/>
                <a:gd name="connsiteY2" fmla="*/ 0 h 17260"/>
                <a:gd name="connsiteX3" fmla="*/ 4660 w 12933"/>
                <a:gd name="connsiteY3" fmla="*/ 17260 h 17260"/>
                <a:gd name="connsiteX4" fmla="*/ 6107 w 12933"/>
                <a:gd name="connsiteY4" fmla="*/ 7523 h 17260"/>
                <a:gd name="connsiteX5" fmla="*/ 7426 w 12933"/>
                <a:gd name="connsiteY5" fmla="*/ 17128 h 17260"/>
                <a:gd name="connsiteX6" fmla="*/ 8575 w 12933"/>
                <a:gd name="connsiteY6" fmla="*/ 7260 h 17260"/>
                <a:gd name="connsiteX7" fmla="*/ 9919 w 12933"/>
                <a:gd name="connsiteY7" fmla="*/ 17006 h 17260"/>
                <a:gd name="connsiteX8" fmla="*/ 10918 w 12933"/>
                <a:gd name="connsiteY8" fmla="*/ 12724 h 17260"/>
                <a:gd name="connsiteX9" fmla="*/ 12933 w 12933"/>
                <a:gd name="connsiteY9" fmla="*/ 12270 h 17260"/>
                <a:gd name="connsiteX0" fmla="*/ 0 w 12933"/>
                <a:gd name="connsiteY0" fmla="*/ 10184 h 17260"/>
                <a:gd name="connsiteX1" fmla="*/ 1543 w 12933"/>
                <a:gd name="connsiteY1" fmla="*/ 10373 h 17260"/>
                <a:gd name="connsiteX2" fmla="*/ 3230 w 12933"/>
                <a:gd name="connsiteY2" fmla="*/ 0 h 17260"/>
                <a:gd name="connsiteX3" fmla="*/ 4660 w 12933"/>
                <a:gd name="connsiteY3" fmla="*/ 17260 h 17260"/>
                <a:gd name="connsiteX4" fmla="*/ 6107 w 12933"/>
                <a:gd name="connsiteY4" fmla="*/ 7523 h 17260"/>
                <a:gd name="connsiteX5" fmla="*/ 7426 w 12933"/>
                <a:gd name="connsiteY5" fmla="*/ 17128 h 17260"/>
                <a:gd name="connsiteX6" fmla="*/ 8575 w 12933"/>
                <a:gd name="connsiteY6" fmla="*/ 7260 h 17260"/>
                <a:gd name="connsiteX7" fmla="*/ 9919 w 12933"/>
                <a:gd name="connsiteY7" fmla="*/ 17006 h 17260"/>
                <a:gd name="connsiteX8" fmla="*/ 10918 w 12933"/>
                <a:gd name="connsiteY8" fmla="*/ 12724 h 17260"/>
                <a:gd name="connsiteX9" fmla="*/ 12933 w 12933"/>
                <a:gd name="connsiteY9" fmla="*/ 12270 h 17260"/>
                <a:gd name="connsiteX0" fmla="*/ 0 w 12933"/>
                <a:gd name="connsiteY0" fmla="*/ 10184 h 17260"/>
                <a:gd name="connsiteX1" fmla="*/ 1543 w 12933"/>
                <a:gd name="connsiteY1" fmla="*/ 10373 h 17260"/>
                <a:gd name="connsiteX2" fmla="*/ 3230 w 12933"/>
                <a:gd name="connsiteY2" fmla="*/ 0 h 17260"/>
                <a:gd name="connsiteX3" fmla="*/ 4660 w 12933"/>
                <a:gd name="connsiteY3" fmla="*/ 17260 h 17260"/>
                <a:gd name="connsiteX4" fmla="*/ 6107 w 12933"/>
                <a:gd name="connsiteY4" fmla="*/ 7523 h 17260"/>
                <a:gd name="connsiteX5" fmla="*/ 7426 w 12933"/>
                <a:gd name="connsiteY5" fmla="*/ 17128 h 17260"/>
                <a:gd name="connsiteX6" fmla="*/ 8575 w 12933"/>
                <a:gd name="connsiteY6" fmla="*/ 7260 h 17260"/>
                <a:gd name="connsiteX7" fmla="*/ 9919 w 12933"/>
                <a:gd name="connsiteY7" fmla="*/ 17006 h 17260"/>
                <a:gd name="connsiteX8" fmla="*/ 10918 w 12933"/>
                <a:gd name="connsiteY8" fmla="*/ 12724 h 17260"/>
                <a:gd name="connsiteX9" fmla="*/ 12933 w 12933"/>
                <a:gd name="connsiteY9" fmla="*/ 12270 h 17260"/>
                <a:gd name="connsiteX0" fmla="*/ 0 w 12933"/>
                <a:gd name="connsiteY0" fmla="*/ 10184 h 20256"/>
                <a:gd name="connsiteX1" fmla="*/ 1543 w 12933"/>
                <a:gd name="connsiteY1" fmla="*/ 10373 h 20256"/>
                <a:gd name="connsiteX2" fmla="*/ 3230 w 12933"/>
                <a:gd name="connsiteY2" fmla="*/ 0 h 20256"/>
                <a:gd name="connsiteX3" fmla="*/ 4660 w 12933"/>
                <a:gd name="connsiteY3" fmla="*/ 17260 h 20256"/>
                <a:gd name="connsiteX4" fmla="*/ 6469 w 12933"/>
                <a:gd name="connsiteY4" fmla="*/ 20252 h 20256"/>
                <a:gd name="connsiteX5" fmla="*/ 6107 w 12933"/>
                <a:gd name="connsiteY5" fmla="*/ 7523 h 20256"/>
                <a:gd name="connsiteX6" fmla="*/ 7426 w 12933"/>
                <a:gd name="connsiteY6" fmla="*/ 17128 h 20256"/>
                <a:gd name="connsiteX7" fmla="*/ 8575 w 12933"/>
                <a:gd name="connsiteY7" fmla="*/ 7260 h 20256"/>
                <a:gd name="connsiteX8" fmla="*/ 9919 w 12933"/>
                <a:gd name="connsiteY8" fmla="*/ 17006 h 20256"/>
                <a:gd name="connsiteX9" fmla="*/ 10918 w 12933"/>
                <a:gd name="connsiteY9" fmla="*/ 12724 h 20256"/>
                <a:gd name="connsiteX10" fmla="*/ 12933 w 12933"/>
                <a:gd name="connsiteY10" fmla="*/ 12270 h 20256"/>
                <a:gd name="connsiteX0" fmla="*/ 0 w 12933"/>
                <a:gd name="connsiteY0" fmla="*/ 10184 h 20252"/>
                <a:gd name="connsiteX1" fmla="*/ 1543 w 12933"/>
                <a:gd name="connsiteY1" fmla="*/ 10373 h 20252"/>
                <a:gd name="connsiteX2" fmla="*/ 3230 w 12933"/>
                <a:gd name="connsiteY2" fmla="*/ 0 h 20252"/>
                <a:gd name="connsiteX3" fmla="*/ 6469 w 12933"/>
                <a:gd name="connsiteY3" fmla="*/ 20252 h 20252"/>
                <a:gd name="connsiteX4" fmla="*/ 6107 w 12933"/>
                <a:gd name="connsiteY4" fmla="*/ 7523 h 20252"/>
                <a:gd name="connsiteX5" fmla="*/ 7426 w 12933"/>
                <a:gd name="connsiteY5" fmla="*/ 17128 h 20252"/>
                <a:gd name="connsiteX6" fmla="*/ 8575 w 12933"/>
                <a:gd name="connsiteY6" fmla="*/ 7260 h 20252"/>
                <a:gd name="connsiteX7" fmla="*/ 9919 w 12933"/>
                <a:gd name="connsiteY7" fmla="*/ 17006 h 20252"/>
                <a:gd name="connsiteX8" fmla="*/ 10918 w 12933"/>
                <a:gd name="connsiteY8" fmla="*/ 12724 h 20252"/>
                <a:gd name="connsiteX9" fmla="*/ 12933 w 12933"/>
                <a:gd name="connsiteY9" fmla="*/ 12270 h 20252"/>
                <a:gd name="connsiteX0" fmla="*/ 0 w 12933"/>
                <a:gd name="connsiteY0" fmla="*/ 10184 h 20252"/>
                <a:gd name="connsiteX1" fmla="*/ 1543 w 12933"/>
                <a:gd name="connsiteY1" fmla="*/ 10373 h 20252"/>
                <a:gd name="connsiteX2" fmla="*/ 3230 w 12933"/>
                <a:gd name="connsiteY2" fmla="*/ 0 h 20252"/>
                <a:gd name="connsiteX3" fmla="*/ 6469 w 12933"/>
                <a:gd name="connsiteY3" fmla="*/ 20252 h 20252"/>
                <a:gd name="connsiteX4" fmla="*/ 6107 w 12933"/>
                <a:gd name="connsiteY4" fmla="*/ 7523 h 20252"/>
                <a:gd name="connsiteX5" fmla="*/ 7426 w 12933"/>
                <a:gd name="connsiteY5" fmla="*/ 17128 h 20252"/>
                <a:gd name="connsiteX6" fmla="*/ 8575 w 12933"/>
                <a:gd name="connsiteY6" fmla="*/ 7260 h 20252"/>
                <a:gd name="connsiteX7" fmla="*/ 9919 w 12933"/>
                <a:gd name="connsiteY7" fmla="*/ 17006 h 20252"/>
                <a:gd name="connsiteX8" fmla="*/ 10918 w 12933"/>
                <a:gd name="connsiteY8" fmla="*/ 12724 h 20252"/>
                <a:gd name="connsiteX9" fmla="*/ 12933 w 12933"/>
                <a:gd name="connsiteY9" fmla="*/ 12270 h 20252"/>
                <a:gd name="connsiteX0" fmla="*/ 0 w 12933"/>
                <a:gd name="connsiteY0" fmla="*/ 10184 h 20252"/>
                <a:gd name="connsiteX1" fmla="*/ 1543 w 12933"/>
                <a:gd name="connsiteY1" fmla="*/ 10373 h 20252"/>
                <a:gd name="connsiteX2" fmla="*/ 3230 w 12933"/>
                <a:gd name="connsiteY2" fmla="*/ 0 h 20252"/>
                <a:gd name="connsiteX3" fmla="*/ 6469 w 12933"/>
                <a:gd name="connsiteY3" fmla="*/ 20252 h 20252"/>
                <a:gd name="connsiteX4" fmla="*/ 6107 w 12933"/>
                <a:gd name="connsiteY4" fmla="*/ 7523 h 20252"/>
                <a:gd name="connsiteX5" fmla="*/ 7426 w 12933"/>
                <a:gd name="connsiteY5" fmla="*/ 17128 h 20252"/>
                <a:gd name="connsiteX6" fmla="*/ 8575 w 12933"/>
                <a:gd name="connsiteY6" fmla="*/ 7260 h 20252"/>
                <a:gd name="connsiteX7" fmla="*/ 9919 w 12933"/>
                <a:gd name="connsiteY7" fmla="*/ 17006 h 20252"/>
                <a:gd name="connsiteX8" fmla="*/ 10918 w 12933"/>
                <a:gd name="connsiteY8" fmla="*/ 12724 h 20252"/>
                <a:gd name="connsiteX9" fmla="*/ 12933 w 12933"/>
                <a:gd name="connsiteY9" fmla="*/ 12270 h 20252"/>
                <a:gd name="connsiteX0" fmla="*/ 0 w 12933"/>
                <a:gd name="connsiteY0" fmla="*/ 10202 h 20270"/>
                <a:gd name="connsiteX1" fmla="*/ 1543 w 12933"/>
                <a:gd name="connsiteY1" fmla="*/ 10391 h 20270"/>
                <a:gd name="connsiteX2" fmla="*/ 3230 w 12933"/>
                <a:gd name="connsiteY2" fmla="*/ 18 h 20270"/>
                <a:gd name="connsiteX3" fmla="*/ 6469 w 12933"/>
                <a:gd name="connsiteY3" fmla="*/ 20270 h 20270"/>
                <a:gd name="connsiteX4" fmla="*/ 9735 w 12933"/>
                <a:gd name="connsiteY4" fmla="*/ 0 h 20270"/>
                <a:gd name="connsiteX5" fmla="*/ 7426 w 12933"/>
                <a:gd name="connsiteY5" fmla="*/ 17146 h 20270"/>
                <a:gd name="connsiteX6" fmla="*/ 8575 w 12933"/>
                <a:gd name="connsiteY6" fmla="*/ 7278 h 20270"/>
                <a:gd name="connsiteX7" fmla="*/ 9919 w 12933"/>
                <a:gd name="connsiteY7" fmla="*/ 17024 h 20270"/>
                <a:gd name="connsiteX8" fmla="*/ 10918 w 12933"/>
                <a:gd name="connsiteY8" fmla="*/ 12742 h 20270"/>
                <a:gd name="connsiteX9" fmla="*/ 12933 w 12933"/>
                <a:gd name="connsiteY9" fmla="*/ 12288 h 20270"/>
                <a:gd name="connsiteX0" fmla="*/ 0 w 12933"/>
                <a:gd name="connsiteY0" fmla="*/ 10202 h 20270"/>
                <a:gd name="connsiteX1" fmla="*/ 1543 w 12933"/>
                <a:gd name="connsiteY1" fmla="*/ 10391 h 20270"/>
                <a:gd name="connsiteX2" fmla="*/ 3230 w 12933"/>
                <a:gd name="connsiteY2" fmla="*/ 18 h 20270"/>
                <a:gd name="connsiteX3" fmla="*/ 6469 w 12933"/>
                <a:gd name="connsiteY3" fmla="*/ 20270 h 20270"/>
                <a:gd name="connsiteX4" fmla="*/ 9735 w 12933"/>
                <a:gd name="connsiteY4" fmla="*/ 0 h 20270"/>
                <a:gd name="connsiteX5" fmla="*/ 7426 w 12933"/>
                <a:gd name="connsiteY5" fmla="*/ 17146 h 20270"/>
                <a:gd name="connsiteX6" fmla="*/ 8575 w 12933"/>
                <a:gd name="connsiteY6" fmla="*/ 7278 h 20270"/>
                <a:gd name="connsiteX7" fmla="*/ 9919 w 12933"/>
                <a:gd name="connsiteY7" fmla="*/ 17024 h 20270"/>
                <a:gd name="connsiteX8" fmla="*/ 10918 w 12933"/>
                <a:gd name="connsiteY8" fmla="*/ 12742 h 20270"/>
                <a:gd name="connsiteX9" fmla="*/ 12933 w 12933"/>
                <a:gd name="connsiteY9" fmla="*/ 12288 h 20270"/>
                <a:gd name="connsiteX0" fmla="*/ 0 w 12933"/>
                <a:gd name="connsiteY0" fmla="*/ 10202 h 20270"/>
                <a:gd name="connsiteX1" fmla="*/ 1543 w 12933"/>
                <a:gd name="connsiteY1" fmla="*/ 10391 h 20270"/>
                <a:gd name="connsiteX2" fmla="*/ 3230 w 12933"/>
                <a:gd name="connsiteY2" fmla="*/ 18 h 20270"/>
                <a:gd name="connsiteX3" fmla="*/ 6469 w 12933"/>
                <a:gd name="connsiteY3" fmla="*/ 20270 h 20270"/>
                <a:gd name="connsiteX4" fmla="*/ 9735 w 12933"/>
                <a:gd name="connsiteY4" fmla="*/ 0 h 20270"/>
                <a:gd name="connsiteX5" fmla="*/ 7426 w 12933"/>
                <a:gd name="connsiteY5" fmla="*/ 17146 h 20270"/>
                <a:gd name="connsiteX6" fmla="*/ 8575 w 12933"/>
                <a:gd name="connsiteY6" fmla="*/ 7278 h 20270"/>
                <a:gd name="connsiteX7" fmla="*/ 9919 w 12933"/>
                <a:gd name="connsiteY7" fmla="*/ 17024 h 20270"/>
                <a:gd name="connsiteX8" fmla="*/ 10918 w 12933"/>
                <a:gd name="connsiteY8" fmla="*/ 12742 h 20270"/>
                <a:gd name="connsiteX9" fmla="*/ 12933 w 12933"/>
                <a:gd name="connsiteY9" fmla="*/ 12288 h 20270"/>
                <a:gd name="connsiteX0" fmla="*/ 0 w 16195"/>
                <a:gd name="connsiteY0" fmla="*/ 10202 h 20270"/>
                <a:gd name="connsiteX1" fmla="*/ 1543 w 16195"/>
                <a:gd name="connsiteY1" fmla="*/ 10391 h 20270"/>
                <a:gd name="connsiteX2" fmla="*/ 3230 w 16195"/>
                <a:gd name="connsiteY2" fmla="*/ 18 h 20270"/>
                <a:gd name="connsiteX3" fmla="*/ 6469 w 16195"/>
                <a:gd name="connsiteY3" fmla="*/ 20270 h 20270"/>
                <a:gd name="connsiteX4" fmla="*/ 9735 w 16195"/>
                <a:gd name="connsiteY4" fmla="*/ 0 h 20270"/>
                <a:gd name="connsiteX5" fmla="*/ 7426 w 16195"/>
                <a:gd name="connsiteY5" fmla="*/ 17146 h 20270"/>
                <a:gd name="connsiteX6" fmla="*/ 8575 w 16195"/>
                <a:gd name="connsiteY6" fmla="*/ 7278 h 20270"/>
                <a:gd name="connsiteX7" fmla="*/ 9919 w 16195"/>
                <a:gd name="connsiteY7" fmla="*/ 17024 h 20270"/>
                <a:gd name="connsiteX8" fmla="*/ 10918 w 16195"/>
                <a:gd name="connsiteY8" fmla="*/ 12742 h 20270"/>
                <a:gd name="connsiteX9" fmla="*/ 16195 w 16195"/>
                <a:gd name="connsiteY9" fmla="*/ 10214 h 20270"/>
                <a:gd name="connsiteX0" fmla="*/ 0 w 16195"/>
                <a:gd name="connsiteY0" fmla="*/ 10202 h 20270"/>
                <a:gd name="connsiteX1" fmla="*/ 1543 w 16195"/>
                <a:gd name="connsiteY1" fmla="*/ 10391 h 20270"/>
                <a:gd name="connsiteX2" fmla="*/ 3230 w 16195"/>
                <a:gd name="connsiteY2" fmla="*/ 18 h 20270"/>
                <a:gd name="connsiteX3" fmla="*/ 6469 w 16195"/>
                <a:gd name="connsiteY3" fmla="*/ 20270 h 20270"/>
                <a:gd name="connsiteX4" fmla="*/ 9735 w 16195"/>
                <a:gd name="connsiteY4" fmla="*/ 0 h 20270"/>
                <a:gd name="connsiteX5" fmla="*/ 7426 w 16195"/>
                <a:gd name="connsiteY5" fmla="*/ 17146 h 20270"/>
                <a:gd name="connsiteX6" fmla="*/ 8575 w 16195"/>
                <a:gd name="connsiteY6" fmla="*/ 7278 h 20270"/>
                <a:gd name="connsiteX7" fmla="*/ 9919 w 16195"/>
                <a:gd name="connsiteY7" fmla="*/ 17024 h 20270"/>
                <a:gd name="connsiteX8" fmla="*/ 12961 w 16195"/>
                <a:gd name="connsiteY8" fmla="*/ 10103 h 20270"/>
                <a:gd name="connsiteX9" fmla="*/ 16195 w 16195"/>
                <a:gd name="connsiteY9" fmla="*/ 10214 h 20270"/>
                <a:gd name="connsiteX0" fmla="*/ 0 w 19335"/>
                <a:gd name="connsiteY0" fmla="*/ 10202 h 20270"/>
                <a:gd name="connsiteX1" fmla="*/ 1543 w 19335"/>
                <a:gd name="connsiteY1" fmla="*/ 10391 h 20270"/>
                <a:gd name="connsiteX2" fmla="*/ 3230 w 19335"/>
                <a:gd name="connsiteY2" fmla="*/ 18 h 20270"/>
                <a:gd name="connsiteX3" fmla="*/ 6469 w 19335"/>
                <a:gd name="connsiteY3" fmla="*/ 20270 h 20270"/>
                <a:gd name="connsiteX4" fmla="*/ 9735 w 19335"/>
                <a:gd name="connsiteY4" fmla="*/ 0 h 20270"/>
                <a:gd name="connsiteX5" fmla="*/ 7426 w 19335"/>
                <a:gd name="connsiteY5" fmla="*/ 17146 h 20270"/>
                <a:gd name="connsiteX6" fmla="*/ 8575 w 19335"/>
                <a:gd name="connsiteY6" fmla="*/ 7278 h 20270"/>
                <a:gd name="connsiteX7" fmla="*/ 9919 w 19335"/>
                <a:gd name="connsiteY7" fmla="*/ 17024 h 20270"/>
                <a:gd name="connsiteX8" fmla="*/ 12961 w 19335"/>
                <a:gd name="connsiteY8" fmla="*/ 10103 h 20270"/>
                <a:gd name="connsiteX9" fmla="*/ 19335 w 19335"/>
                <a:gd name="connsiteY9" fmla="*/ 10308 h 20270"/>
                <a:gd name="connsiteX0" fmla="*/ 0 w 19335"/>
                <a:gd name="connsiteY0" fmla="*/ 10202 h 20270"/>
                <a:gd name="connsiteX1" fmla="*/ 1543 w 19335"/>
                <a:gd name="connsiteY1" fmla="*/ 10391 h 20270"/>
                <a:gd name="connsiteX2" fmla="*/ 3230 w 19335"/>
                <a:gd name="connsiteY2" fmla="*/ 18 h 20270"/>
                <a:gd name="connsiteX3" fmla="*/ 6469 w 19335"/>
                <a:gd name="connsiteY3" fmla="*/ 20270 h 20270"/>
                <a:gd name="connsiteX4" fmla="*/ 9735 w 19335"/>
                <a:gd name="connsiteY4" fmla="*/ 0 h 20270"/>
                <a:gd name="connsiteX5" fmla="*/ 7426 w 19335"/>
                <a:gd name="connsiteY5" fmla="*/ 17146 h 20270"/>
                <a:gd name="connsiteX6" fmla="*/ 8575 w 19335"/>
                <a:gd name="connsiteY6" fmla="*/ 7278 h 20270"/>
                <a:gd name="connsiteX7" fmla="*/ 9919 w 19335"/>
                <a:gd name="connsiteY7" fmla="*/ 17024 h 20270"/>
                <a:gd name="connsiteX8" fmla="*/ 17900 w 19335"/>
                <a:gd name="connsiteY8" fmla="*/ 10386 h 20270"/>
                <a:gd name="connsiteX9" fmla="*/ 19335 w 19335"/>
                <a:gd name="connsiteY9" fmla="*/ 10308 h 20270"/>
                <a:gd name="connsiteX0" fmla="*/ 0 w 19335"/>
                <a:gd name="connsiteY0" fmla="*/ 10202 h 20270"/>
                <a:gd name="connsiteX1" fmla="*/ 1543 w 19335"/>
                <a:gd name="connsiteY1" fmla="*/ 10391 h 20270"/>
                <a:gd name="connsiteX2" fmla="*/ 3230 w 19335"/>
                <a:gd name="connsiteY2" fmla="*/ 18 h 20270"/>
                <a:gd name="connsiteX3" fmla="*/ 6469 w 19335"/>
                <a:gd name="connsiteY3" fmla="*/ 20270 h 20270"/>
                <a:gd name="connsiteX4" fmla="*/ 9735 w 19335"/>
                <a:gd name="connsiteY4" fmla="*/ 0 h 20270"/>
                <a:gd name="connsiteX5" fmla="*/ 7426 w 19335"/>
                <a:gd name="connsiteY5" fmla="*/ 17146 h 20270"/>
                <a:gd name="connsiteX6" fmla="*/ 8575 w 19335"/>
                <a:gd name="connsiteY6" fmla="*/ 7278 h 20270"/>
                <a:gd name="connsiteX7" fmla="*/ 16108 w 19335"/>
                <a:gd name="connsiteY7" fmla="*/ 20229 h 20270"/>
                <a:gd name="connsiteX8" fmla="*/ 17900 w 19335"/>
                <a:gd name="connsiteY8" fmla="*/ 10386 h 20270"/>
                <a:gd name="connsiteX9" fmla="*/ 19335 w 19335"/>
                <a:gd name="connsiteY9" fmla="*/ 10308 h 20270"/>
                <a:gd name="connsiteX0" fmla="*/ 0 w 19335"/>
                <a:gd name="connsiteY0" fmla="*/ 10202 h 20270"/>
                <a:gd name="connsiteX1" fmla="*/ 1543 w 19335"/>
                <a:gd name="connsiteY1" fmla="*/ 10391 h 20270"/>
                <a:gd name="connsiteX2" fmla="*/ 3230 w 19335"/>
                <a:gd name="connsiteY2" fmla="*/ 18 h 20270"/>
                <a:gd name="connsiteX3" fmla="*/ 6469 w 19335"/>
                <a:gd name="connsiteY3" fmla="*/ 20270 h 20270"/>
                <a:gd name="connsiteX4" fmla="*/ 9735 w 19335"/>
                <a:gd name="connsiteY4" fmla="*/ 0 h 20270"/>
                <a:gd name="connsiteX5" fmla="*/ 7426 w 19335"/>
                <a:gd name="connsiteY5" fmla="*/ 17146 h 20270"/>
                <a:gd name="connsiteX6" fmla="*/ 12934 w 19335"/>
                <a:gd name="connsiteY6" fmla="*/ 397 h 20270"/>
                <a:gd name="connsiteX7" fmla="*/ 16108 w 19335"/>
                <a:gd name="connsiteY7" fmla="*/ 20229 h 20270"/>
                <a:gd name="connsiteX8" fmla="*/ 17900 w 19335"/>
                <a:gd name="connsiteY8" fmla="*/ 10386 h 20270"/>
                <a:gd name="connsiteX9" fmla="*/ 19335 w 19335"/>
                <a:gd name="connsiteY9" fmla="*/ 10308 h 20270"/>
                <a:gd name="connsiteX0" fmla="*/ 0 w 19335"/>
                <a:gd name="connsiteY0" fmla="*/ 10202 h 20270"/>
                <a:gd name="connsiteX1" fmla="*/ 1543 w 19335"/>
                <a:gd name="connsiteY1" fmla="*/ 10391 h 20270"/>
                <a:gd name="connsiteX2" fmla="*/ 3230 w 19335"/>
                <a:gd name="connsiteY2" fmla="*/ 18 h 20270"/>
                <a:gd name="connsiteX3" fmla="*/ 6469 w 19335"/>
                <a:gd name="connsiteY3" fmla="*/ 20270 h 20270"/>
                <a:gd name="connsiteX4" fmla="*/ 9735 w 19335"/>
                <a:gd name="connsiteY4" fmla="*/ 0 h 20270"/>
                <a:gd name="connsiteX5" fmla="*/ 12944 w 19335"/>
                <a:gd name="connsiteY5" fmla="*/ 20162 h 20270"/>
                <a:gd name="connsiteX6" fmla="*/ 12934 w 19335"/>
                <a:gd name="connsiteY6" fmla="*/ 397 h 20270"/>
                <a:gd name="connsiteX7" fmla="*/ 16108 w 19335"/>
                <a:gd name="connsiteY7" fmla="*/ 20229 h 20270"/>
                <a:gd name="connsiteX8" fmla="*/ 17900 w 19335"/>
                <a:gd name="connsiteY8" fmla="*/ 10386 h 20270"/>
                <a:gd name="connsiteX9" fmla="*/ 19335 w 19335"/>
                <a:gd name="connsiteY9" fmla="*/ 10308 h 20270"/>
                <a:gd name="connsiteX0" fmla="*/ 0 w 19335"/>
                <a:gd name="connsiteY0" fmla="*/ 10202 h 20270"/>
                <a:gd name="connsiteX1" fmla="*/ 1543 w 19335"/>
                <a:gd name="connsiteY1" fmla="*/ 10391 h 20270"/>
                <a:gd name="connsiteX2" fmla="*/ 3230 w 19335"/>
                <a:gd name="connsiteY2" fmla="*/ 18 h 20270"/>
                <a:gd name="connsiteX3" fmla="*/ 6469 w 19335"/>
                <a:gd name="connsiteY3" fmla="*/ 20270 h 20270"/>
                <a:gd name="connsiteX4" fmla="*/ 9735 w 19335"/>
                <a:gd name="connsiteY4" fmla="*/ 0 h 20270"/>
                <a:gd name="connsiteX5" fmla="*/ 12944 w 19335"/>
                <a:gd name="connsiteY5" fmla="*/ 20162 h 20270"/>
                <a:gd name="connsiteX6" fmla="*/ 16165 w 19335"/>
                <a:gd name="connsiteY6" fmla="*/ 208 h 20270"/>
                <a:gd name="connsiteX7" fmla="*/ 16108 w 19335"/>
                <a:gd name="connsiteY7" fmla="*/ 20229 h 20270"/>
                <a:gd name="connsiteX8" fmla="*/ 17900 w 19335"/>
                <a:gd name="connsiteY8" fmla="*/ 10386 h 20270"/>
                <a:gd name="connsiteX9" fmla="*/ 19335 w 19335"/>
                <a:gd name="connsiteY9" fmla="*/ 10308 h 20270"/>
                <a:gd name="connsiteX0" fmla="*/ 0 w 19335"/>
                <a:gd name="connsiteY0" fmla="*/ 10202 h 20323"/>
                <a:gd name="connsiteX1" fmla="*/ 1543 w 19335"/>
                <a:gd name="connsiteY1" fmla="*/ 10391 h 20323"/>
                <a:gd name="connsiteX2" fmla="*/ 3230 w 19335"/>
                <a:gd name="connsiteY2" fmla="*/ 18 h 20323"/>
                <a:gd name="connsiteX3" fmla="*/ 6469 w 19335"/>
                <a:gd name="connsiteY3" fmla="*/ 20270 h 20323"/>
                <a:gd name="connsiteX4" fmla="*/ 9735 w 19335"/>
                <a:gd name="connsiteY4" fmla="*/ 0 h 20323"/>
                <a:gd name="connsiteX5" fmla="*/ 12944 w 19335"/>
                <a:gd name="connsiteY5" fmla="*/ 20162 h 20323"/>
                <a:gd name="connsiteX6" fmla="*/ 16165 w 19335"/>
                <a:gd name="connsiteY6" fmla="*/ 208 h 20323"/>
                <a:gd name="connsiteX7" fmla="*/ 19309 w 19335"/>
                <a:gd name="connsiteY7" fmla="*/ 20323 h 20323"/>
                <a:gd name="connsiteX8" fmla="*/ 17900 w 19335"/>
                <a:gd name="connsiteY8" fmla="*/ 10386 h 20323"/>
                <a:gd name="connsiteX9" fmla="*/ 19335 w 19335"/>
                <a:gd name="connsiteY9" fmla="*/ 10308 h 20323"/>
                <a:gd name="connsiteX0" fmla="*/ 0 w 22567"/>
                <a:gd name="connsiteY0" fmla="*/ 10202 h 20323"/>
                <a:gd name="connsiteX1" fmla="*/ 1543 w 22567"/>
                <a:gd name="connsiteY1" fmla="*/ 10391 h 20323"/>
                <a:gd name="connsiteX2" fmla="*/ 3230 w 22567"/>
                <a:gd name="connsiteY2" fmla="*/ 18 h 20323"/>
                <a:gd name="connsiteX3" fmla="*/ 6469 w 22567"/>
                <a:gd name="connsiteY3" fmla="*/ 20270 h 20323"/>
                <a:gd name="connsiteX4" fmla="*/ 9735 w 22567"/>
                <a:gd name="connsiteY4" fmla="*/ 0 h 20323"/>
                <a:gd name="connsiteX5" fmla="*/ 12944 w 22567"/>
                <a:gd name="connsiteY5" fmla="*/ 20162 h 20323"/>
                <a:gd name="connsiteX6" fmla="*/ 16165 w 22567"/>
                <a:gd name="connsiteY6" fmla="*/ 208 h 20323"/>
                <a:gd name="connsiteX7" fmla="*/ 19309 w 22567"/>
                <a:gd name="connsiteY7" fmla="*/ 20323 h 20323"/>
                <a:gd name="connsiteX8" fmla="*/ 17900 w 22567"/>
                <a:gd name="connsiteY8" fmla="*/ 10386 h 20323"/>
                <a:gd name="connsiteX9" fmla="*/ 22567 w 22567"/>
                <a:gd name="connsiteY9" fmla="*/ 10308 h 20323"/>
                <a:gd name="connsiteX0" fmla="*/ 0 w 22567"/>
                <a:gd name="connsiteY0" fmla="*/ 10202 h 20323"/>
                <a:gd name="connsiteX1" fmla="*/ 1543 w 22567"/>
                <a:gd name="connsiteY1" fmla="*/ 10391 h 20323"/>
                <a:gd name="connsiteX2" fmla="*/ 3230 w 22567"/>
                <a:gd name="connsiteY2" fmla="*/ 18 h 20323"/>
                <a:gd name="connsiteX3" fmla="*/ 6469 w 22567"/>
                <a:gd name="connsiteY3" fmla="*/ 20270 h 20323"/>
                <a:gd name="connsiteX4" fmla="*/ 9735 w 22567"/>
                <a:gd name="connsiteY4" fmla="*/ 0 h 20323"/>
                <a:gd name="connsiteX5" fmla="*/ 12944 w 22567"/>
                <a:gd name="connsiteY5" fmla="*/ 20162 h 20323"/>
                <a:gd name="connsiteX6" fmla="*/ 16165 w 22567"/>
                <a:gd name="connsiteY6" fmla="*/ 208 h 20323"/>
                <a:gd name="connsiteX7" fmla="*/ 19309 w 22567"/>
                <a:gd name="connsiteY7" fmla="*/ 20323 h 20323"/>
                <a:gd name="connsiteX8" fmla="*/ 20949 w 22567"/>
                <a:gd name="connsiteY8" fmla="*/ 10386 h 20323"/>
                <a:gd name="connsiteX9" fmla="*/ 22567 w 22567"/>
                <a:gd name="connsiteY9" fmla="*/ 10308 h 20323"/>
                <a:gd name="connsiteX0" fmla="*/ 0 w 22567"/>
                <a:gd name="connsiteY0" fmla="*/ 10202 h 20323"/>
                <a:gd name="connsiteX1" fmla="*/ 1543 w 22567"/>
                <a:gd name="connsiteY1" fmla="*/ 10391 h 20323"/>
                <a:gd name="connsiteX2" fmla="*/ 3230 w 22567"/>
                <a:gd name="connsiteY2" fmla="*/ 18 h 20323"/>
                <a:gd name="connsiteX3" fmla="*/ 6469 w 22567"/>
                <a:gd name="connsiteY3" fmla="*/ 20270 h 20323"/>
                <a:gd name="connsiteX4" fmla="*/ 9735 w 22567"/>
                <a:gd name="connsiteY4" fmla="*/ 0 h 20323"/>
                <a:gd name="connsiteX5" fmla="*/ 12944 w 22567"/>
                <a:gd name="connsiteY5" fmla="*/ 20162 h 20323"/>
                <a:gd name="connsiteX6" fmla="*/ 16165 w 22567"/>
                <a:gd name="connsiteY6" fmla="*/ 208 h 20323"/>
                <a:gd name="connsiteX7" fmla="*/ 19309 w 22567"/>
                <a:gd name="connsiteY7" fmla="*/ 20323 h 20323"/>
                <a:gd name="connsiteX8" fmla="*/ 20949 w 22567"/>
                <a:gd name="connsiteY8" fmla="*/ 10386 h 20323"/>
                <a:gd name="connsiteX9" fmla="*/ 22567 w 22567"/>
                <a:gd name="connsiteY9" fmla="*/ 10308 h 20323"/>
                <a:gd name="connsiteX0" fmla="*/ 0 w 22567"/>
                <a:gd name="connsiteY0" fmla="*/ 10202 h 20323"/>
                <a:gd name="connsiteX1" fmla="*/ 1543 w 22567"/>
                <a:gd name="connsiteY1" fmla="*/ 10391 h 20323"/>
                <a:gd name="connsiteX2" fmla="*/ 3230 w 22567"/>
                <a:gd name="connsiteY2" fmla="*/ 18 h 20323"/>
                <a:gd name="connsiteX3" fmla="*/ 6469 w 22567"/>
                <a:gd name="connsiteY3" fmla="*/ 20270 h 20323"/>
                <a:gd name="connsiteX4" fmla="*/ 9735 w 22567"/>
                <a:gd name="connsiteY4" fmla="*/ 0 h 20323"/>
                <a:gd name="connsiteX5" fmla="*/ 12944 w 22567"/>
                <a:gd name="connsiteY5" fmla="*/ 20162 h 20323"/>
                <a:gd name="connsiteX6" fmla="*/ 16165 w 22567"/>
                <a:gd name="connsiteY6" fmla="*/ 208 h 20323"/>
                <a:gd name="connsiteX7" fmla="*/ 19309 w 22567"/>
                <a:gd name="connsiteY7" fmla="*/ 20323 h 20323"/>
                <a:gd name="connsiteX8" fmla="*/ 20949 w 22567"/>
                <a:gd name="connsiteY8" fmla="*/ 10386 h 20323"/>
                <a:gd name="connsiteX9" fmla="*/ 22567 w 22567"/>
                <a:gd name="connsiteY9" fmla="*/ 10308 h 20323"/>
                <a:gd name="connsiteX0" fmla="*/ 0 w 22567"/>
                <a:gd name="connsiteY0" fmla="*/ 10202 h 20323"/>
                <a:gd name="connsiteX1" fmla="*/ 1543 w 22567"/>
                <a:gd name="connsiteY1" fmla="*/ 10391 h 20323"/>
                <a:gd name="connsiteX2" fmla="*/ 3230 w 22567"/>
                <a:gd name="connsiteY2" fmla="*/ 18 h 20323"/>
                <a:gd name="connsiteX3" fmla="*/ 6469 w 22567"/>
                <a:gd name="connsiteY3" fmla="*/ 20270 h 20323"/>
                <a:gd name="connsiteX4" fmla="*/ 9735 w 22567"/>
                <a:gd name="connsiteY4" fmla="*/ 0 h 20323"/>
                <a:gd name="connsiteX5" fmla="*/ 12944 w 22567"/>
                <a:gd name="connsiteY5" fmla="*/ 20162 h 20323"/>
                <a:gd name="connsiteX6" fmla="*/ 16165 w 22567"/>
                <a:gd name="connsiteY6" fmla="*/ 208 h 20323"/>
                <a:gd name="connsiteX7" fmla="*/ 19309 w 22567"/>
                <a:gd name="connsiteY7" fmla="*/ 20323 h 20323"/>
                <a:gd name="connsiteX8" fmla="*/ 20949 w 22567"/>
                <a:gd name="connsiteY8" fmla="*/ 10386 h 20323"/>
                <a:gd name="connsiteX9" fmla="*/ 22567 w 22567"/>
                <a:gd name="connsiteY9" fmla="*/ 10308 h 20323"/>
                <a:gd name="connsiteX0" fmla="*/ 0 w 22567"/>
                <a:gd name="connsiteY0" fmla="*/ 10202 h 20323"/>
                <a:gd name="connsiteX1" fmla="*/ 1543 w 22567"/>
                <a:gd name="connsiteY1" fmla="*/ 10391 h 20323"/>
                <a:gd name="connsiteX2" fmla="*/ 3230 w 22567"/>
                <a:gd name="connsiteY2" fmla="*/ 18 h 20323"/>
                <a:gd name="connsiteX3" fmla="*/ 6469 w 22567"/>
                <a:gd name="connsiteY3" fmla="*/ 20270 h 20323"/>
                <a:gd name="connsiteX4" fmla="*/ 9735 w 22567"/>
                <a:gd name="connsiteY4" fmla="*/ 0 h 20323"/>
                <a:gd name="connsiteX5" fmla="*/ 12944 w 22567"/>
                <a:gd name="connsiteY5" fmla="*/ 20162 h 20323"/>
                <a:gd name="connsiteX6" fmla="*/ 16165 w 22567"/>
                <a:gd name="connsiteY6" fmla="*/ 208 h 20323"/>
                <a:gd name="connsiteX7" fmla="*/ 19309 w 22567"/>
                <a:gd name="connsiteY7" fmla="*/ 20323 h 20323"/>
                <a:gd name="connsiteX8" fmla="*/ 20949 w 22567"/>
                <a:gd name="connsiteY8" fmla="*/ 10386 h 20323"/>
                <a:gd name="connsiteX9" fmla="*/ 22567 w 22567"/>
                <a:gd name="connsiteY9" fmla="*/ 10308 h 20323"/>
                <a:gd name="connsiteX0" fmla="*/ 0 w 22567"/>
                <a:gd name="connsiteY0" fmla="*/ 10202 h 20323"/>
                <a:gd name="connsiteX1" fmla="*/ 1543 w 22567"/>
                <a:gd name="connsiteY1" fmla="*/ 10391 h 20323"/>
                <a:gd name="connsiteX2" fmla="*/ 3230 w 22567"/>
                <a:gd name="connsiteY2" fmla="*/ 18 h 20323"/>
                <a:gd name="connsiteX3" fmla="*/ 6469 w 22567"/>
                <a:gd name="connsiteY3" fmla="*/ 20270 h 20323"/>
                <a:gd name="connsiteX4" fmla="*/ 9735 w 22567"/>
                <a:gd name="connsiteY4" fmla="*/ 0 h 20323"/>
                <a:gd name="connsiteX5" fmla="*/ 12944 w 22567"/>
                <a:gd name="connsiteY5" fmla="*/ 20162 h 20323"/>
                <a:gd name="connsiteX6" fmla="*/ 16165 w 22567"/>
                <a:gd name="connsiteY6" fmla="*/ 208 h 20323"/>
                <a:gd name="connsiteX7" fmla="*/ 19309 w 22567"/>
                <a:gd name="connsiteY7" fmla="*/ 20323 h 20323"/>
                <a:gd name="connsiteX8" fmla="*/ 20949 w 22567"/>
                <a:gd name="connsiteY8" fmla="*/ 10386 h 20323"/>
                <a:gd name="connsiteX9" fmla="*/ 22567 w 22567"/>
                <a:gd name="connsiteY9" fmla="*/ 10308 h 20323"/>
                <a:gd name="connsiteX0" fmla="*/ 0 w 22567"/>
                <a:gd name="connsiteY0" fmla="*/ 10202 h 20323"/>
                <a:gd name="connsiteX1" fmla="*/ 1543 w 22567"/>
                <a:gd name="connsiteY1" fmla="*/ 10391 h 20323"/>
                <a:gd name="connsiteX2" fmla="*/ 3230 w 22567"/>
                <a:gd name="connsiteY2" fmla="*/ 18 h 20323"/>
                <a:gd name="connsiteX3" fmla="*/ 6469 w 22567"/>
                <a:gd name="connsiteY3" fmla="*/ 20270 h 20323"/>
                <a:gd name="connsiteX4" fmla="*/ 9735 w 22567"/>
                <a:gd name="connsiteY4" fmla="*/ 0 h 20323"/>
                <a:gd name="connsiteX5" fmla="*/ 12944 w 22567"/>
                <a:gd name="connsiteY5" fmla="*/ 20162 h 20323"/>
                <a:gd name="connsiteX6" fmla="*/ 16165 w 22567"/>
                <a:gd name="connsiteY6" fmla="*/ 208 h 20323"/>
                <a:gd name="connsiteX7" fmla="*/ 19309 w 22567"/>
                <a:gd name="connsiteY7" fmla="*/ 20323 h 20323"/>
                <a:gd name="connsiteX8" fmla="*/ 20949 w 22567"/>
                <a:gd name="connsiteY8" fmla="*/ 10386 h 20323"/>
                <a:gd name="connsiteX9" fmla="*/ 22567 w 22567"/>
                <a:gd name="connsiteY9" fmla="*/ 10308 h 2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7" h="20323">
                  <a:moveTo>
                    <a:pt x="0" y="10202"/>
                  </a:moveTo>
                  <a:cubicBezTo>
                    <a:pt x="27" y="10170"/>
                    <a:pt x="1486" y="10328"/>
                    <a:pt x="1543" y="10391"/>
                  </a:cubicBezTo>
                  <a:cubicBezTo>
                    <a:pt x="1526" y="10139"/>
                    <a:pt x="3202" y="68"/>
                    <a:pt x="3230" y="18"/>
                  </a:cubicBezTo>
                  <a:cubicBezTo>
                    <a:pt x="3258" y="-32"/>
                    <a:pt x="6447" y="20430"/>
                    <a:pt x="6469" y="20270"/>
                  </a:cubicBezTo>
                  <a:cubicBezTo>
                    <a:pt x="6439" y="20269"/>
                    <a:pt x="9734" y="190"/>
                    <a:pt x="9735" y="0"/>
                  </a:cubicBezTo>
                  <a:cubicBezTo>
                    <a:pt x="9738" y="122"/>
                    <a:pt x="12911" y="19851"/>
                    <a:pt x="12944" y="20162"/>
                  </a:cubicBezTo>
                  <a:cubicBezTo>
                    <a:pt x="12911" y="19890"/>
                    <a:pt x="16138" y="386"/>
                    <a:pt x="16165" y="208"/>
                  </a:cubicBezTo>
                  <a:cubicBezTo>
                    <a:pt x="16146" y="440"/>
                    <a:pt x="19364" y="20354"/>
                    <a:pt x="19309" y="20323"/>
                  </a:cubicBezTo>
                  <a:cubicBezTo>
                    <a:pt x="19419" y="20430"/>
                    <a:pt x="20927" y="10030"/>
                    <a:pt x="20949" y="10386"/>
                  </a:cubicBezTo>
                  <a:cubicBezTo>
                    <a:pt x="20902" y="10100"/>
                    <a:pt x="22580" y="10210"/>
                    <a:pt x="22567" y="10308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フリーフォーム: 図形 10"/>
            <p:cNvSpPr/>
            <p:nvPr/>
          </p:nvSpPr>
          <p:spPr>
            <a:xfrm>
              <a:off x="3623531" y="1188813"/>
              <a:ext cx="371475" cy="1704975"/>
            </a:xfrm>
            <a:custGeom>
              <a:avLst/>
              <a:gdLst>
                <a:gd name="connsiteX0" fmla="*/ 0 w 371475"/>
                <a:gd name="connsiteY0" fmla="*/ 0 h 1704975"/>
                <a:gd name="connsiteX1" fmla="*/ 371475 w 371475"/>
                <a:gd name="connsiteY1" fmla="*/ 0 h 1704975"/>
                <a:gd name="connsiteX2" fmla="*/ 371475 w 371475"/>
                <a:gd name="connsiteY2" fmla="*/ 1704975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1704975">
                  <a:moveTo>
                    <a:pt x="0" y="0"/>
                  </a:moveTo>
                  <a:lnTo>
                    <a:pt x="371475" y="0"/>
                  </a:lnTo>
                  <a:lnTo>
                    <a:pt x="371475" y="17049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楕円 14"/>
            <p:cNvSpPr/>
            <p:nvPr/>
          </p:nvSpPr>
          <p:spPr>
            <a:xfrm>
              <a:off x="3956230" y="2773752"/>
              <a:ext cx="79852" cy="731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フリーフォーム: 図形 15"/>
            <p:cNvSpPr/>
            <p:nvPr/>
          </p:nvSpPr>
          <p:spPr>
            <a:xfrm>
              <a:off x="5447967" y="2946767"/>
              <a:ext cx="938440" cy="665504"/>
            </a:xfrm>
            <a:custGeom>
              <a:avLst/>
              <a:gdLst>
                <a:gd name="connsiteX0" fmla="*/ 0 w 752168"/>
                <a:gd name="connsiteY0" fmla="*/ 1327355 h 1327355"/>
                <a:gd name="connsiteX1" fmla="*/ 294968 w 752168"/>
                <a:gd name="connsiteY1" fmla="*/ 1327355 h 1327355"/>
                <a:gd name="connsiteX2" fmla="*/ 294968 w 752168"/>
                <a:gd name="connsiteY2" fmla="*/ 0 h 1327355"/>
                <a:gd name="connsiteX3" fmla="*/ 752168 w 752168"/>
                <a:gd name="connsiteY3" fmla="*/ 0 h 1327355"/>
                <a:gd name="connsiteX0" fmla="*/ 0 w 943756"/>
                <a:gd name="connsiteY0" fmla="*/ 639378 h 1327355"/>
                <a:gd name="connsiteX1" fmla="*/ 486556 w 943756"/>
                <a:gd name="connsiteY1" fmla="*/ 1327355 h 1327355"/>
                <a:gd name="connsiteX2" fmla="*/ 486556 w 943756"/>
                <a:gd name="connsiteY2" fmla="*/ 0 h 1327355"/>
                <a:gd name="connsiteX3" fmla="*/ 943756 w 943756"/>
                <a:gd name="connsiteY3" fmla="*/ 0 h 1327355"/>
                <a:gd name="connsiteX0" fmla="*/ 0 w 943756"/>
                <a:gd name="connsiteY0" fmla="*/ 639378 h 665504"/>
                <a:gd name="connsiteX1" fmla="*/ 495264 w 943756"/>
                <a:gd name="connsiteY1" fmla="*/ 665504 h 665504"/>
                <a:gd name="connsiteX2" fmla="*/ 486556 w 943756"/>
                <a:gd name="connsiteY2" fmla="*/ 0 h 665504"/>
                <a:gd name="connsiteX3" fmla="*/ 943756 w 943756"/>
                <a:gd name="connsiteY3" fmla="*/ 0 h 665504"/>
                <a:gd name="connsiteX0" fmla="*/ 0 w 938440"/>
                <a:gd name="connsiteY0" fmla="*/ 671275 h 671275"/>
                <a:gd name="connsiteX1" fmla="*/ 489948 w 938440"/>
                <a:gd name="connsiteY1" fmla="*/ 665504 h 671275"/>
                <a:gd name="connsiteX2" fmla="*/ 481240 w 938440"/>
                <a:gd name="connsiteY2" fmla="*/ 0 h 671275"/>
                <a:gd name="connsiteX3" fmla="*/ 938440 w 938440"/>
                <a:gd name="connsiteY3" fmla="*/ 0 h 671275"/>
                <a:gd name="connsiteX0" fmla="*/ 0 w 938440"/>
                <a:gd name="connsiteY0" fmla="*/ 655327 h 665504"/>
                <a:gd name="connsiteX1" fmla="*/ 489948 w 938440"/>
                <a:gd name="connsiteY1" fmla="*/ 665504 h 665504"/>
                <a:gd name="connsiteX2" fmla="*/ 481240 w 938440"/>
                <a:gd name="connsiteY2" fmla="*/ 0 h 665504"/>
                <a:gd name="connsiteX3" fmla="*/ 938440 w 938440"/>
                <a:gd name="connsiteY3" fmla="*/ 0 h 665504"/>
                <a:gd name="connsiteX0" fmla="*/ 0 w 938440"/>
                <a:gd name="connsiteY0" fmla="*/ 655327 h 665504"/>
                <a:gd name="connsiteX1" fmla="*/ 489948 w 938440"/>
                <a:gd name="connsiteY1" fmla="*/ 665504 h 665504"/>
                <a:gd name="connsiteX2" fmla="*/ 481240 w 938440"/>
                <a:gd name="connsiteY2" fmla="*/ 0 h 665504"/>
                <a:gd name="connsiteX3" fmla="*/ 938440 w 938440"/>
                <a:gd name="connsiteY3" fmla="*/ 0 h 66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440" h="665504">
                  <a:moveTo>
                    <a:pt x="0" y="655327"/>
                  </a:moveTo>
                  <a:lnTo>
                    <a:pt x="489948" y="665504"/>
                  </a:lnTo>
                  <a:lnTo>
                    <a:pt x="481240" y="0"/>
                  </a:lnTo>
                  <a:lnTo>
                    <a:pt x="93844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フリーフォーム: 図形 18"/>
            <p:cNvSpPr/>
            <p:nvPr/>
          </p:nvSpPr>
          <p:spPr>
            <a:xfrm>
              <a:off x="2118080" y="1781877"/>
              <a:ext cx="1636294" cy="1328119"/>
            </a:xfrm>
            <a:custGeom>
              <a:avLst/>
              <a:gdLst>
                <a:gd name="connsiteX0" fmla="*/ 0 w 1636294"/>
                <a:gd name="connsiteY0" fmla="*/ 737929 h 1328119"/>
                <a:gd name="connsiteX1" fmla="*/ 625642 w 1636294"/>
                <a:gd name="connsiteY1" fmla="*/ 593550 h 1328119"/>
                <a:gd name="connsiteX2" fmla="*/ 1010652 w 1636294"/>
                <a:gd name="connsiteY2" fmla="*/ 76193 h 1328119"/>
                <a:gd name="connsiteX3" fmla="*/ 1263315 w 1636294"/>
                <a:gd name="connsiteY3" fmla="*/ 40098 h 1328119"/>
                <a:gd name="connsiteX4" fmla="*/ 1335505 w 1636294"/>
                <a:gd name="connsiteY4" fmla="*/ 437140 h 1328119"/>
                <a:gd name="connsiteX5" fmla="*/ 1335505 w 1636294"/>
                <a:gd name="connsiteY5" fmla="*/ 870277 h 1328119"/>
                <a:gd name="connsiteX6" fmla="*/ 1335505 w 1636294"/>
                <a:gd name="connsiteY6" fmla="*/ 1255287 h 1328119"/>
                <a:gd name="connsiteX7" fmla="*/ 1636294 w 1636294"/>
                <a:gd name="connsiteY7" fmla="*/ 1327477 h 132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6294" h="1328119">
                  <a:moveTo>
                    <a:pt x="0" y="737929"/>
                  </a:moveTo>
                  <a:cubicBezTo>
                    <a:pt x="228600" y="720884"/>
                    <a:pt x="457200" y="703839"/>
                    <a:pt x="625642" y="593550"/>
                  </a:cubicBezTo>
                  <a:cubicBezTo>
                    <a:pt x="794084" y="483261"/>
                    <a:pt x="904373" y="168435"/>
                    <a:pt x="1010652" y="76193"/>
                  </a:cubicBezTo>
                  <a:cubicBezTo>
                    <a:pt x="1116931" y="-16049"/>
                    <a:pt x="1209173" y="-20060"/>
                    <a:pt x="1263315" y="40098"/>
                  </a:cubicBezTo>
                  <a:cubicBezTo>
                    <a:pt x="1317457" y="100256"/>
                    <a:pt x="1323473" y="298777"/>
                    <a:pt x="1335505" y="437140"/>
                  </a:cubicBezTo>
                  <a:cubicBezTo>
                    <a:pt x="1347537" y="575503"/>
                    <a:pt x="1335505" y="870277"/>
                    <a:pt x="1335505" y="870277"/>
                  </a:cubicBezTo>
                  <a:cubicBezTo>
                    <a:pt x="1335505" y="1006635"/>
                    <a:pt x="1285374" y="1179087"/>
                    <a:pt x="1335505" y="1255287"/>
                  </a:cubicBezTo>
                  <a:cubicBezTo>
                    <a:pt x="1385636" y="1331487"/>
                    <a:pt x="1510965" y="1329482"/>
                    <a:pt x="1636294" y="1327477"/>
                  </a:cubicBezTo>
                </a:path>
              </a:pathLst>
            </a:custGeom>
            <a:noFill/>
            <a:ln w="44450">
              <a:solidFill>
                <a:srgbClr val="FCAD1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1475656" y="2577869"/>
              <a:ext cx="1623315" cy="830997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rPr>
                <a:t>465nm laser through optical fiber</a:t>
              </a:r>
              <a:r>
                <a:rPr lang="ja-JP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rPr>
                <a:t>　</a:t>
              </a:r>
              <a:endParaRPr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54" name="直線コネクタ 53"/>
            <p:cNvCxnSpPr>
              <a:cxnSpLocks/>
            </p:cNvCxnSpPr>
            <p:nvPr/>
          </p:nvCxnSpPr>
          <p:spPr bwMode="auto">
            <a:xfrm>
              <a:off x="4016393" y="2810330"/>
              <a:ext cx="824453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楕円 63"/>
            <p:cNvSpPr/>
            <p:nvPr/>
          </p:nvSpPr>
          <p:spPr>
            <a:xfrm>
              <a:off x="3959332" y="3562979"/>
              <a:ext cx="79852" cy="731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フリーフォーム: 図形 21"/>
            <p:cNvSpPr/>
            <p:nvPr/>
          </p:nvSpPr>
          <p:spPr>
            <a:xfrm>
              <a:off x="5122766" y="2812689"/>
              <a:ext cx="8709" cy="1297578"/>
            </a:xfrm>
            <a:custGeom>
              <a:avLst/>
              <a:gdLst>
                <a:gd name="connsiteX0" fmla="*/ 0 w 8709"/>
                <a:gd name="connsiteY0" fmla="*/ 0 h 1297578"/>
                <a:gd name="connsiteX1" fmla="*/ 8709 w 8709"/>
                <a:gd name="connsiteY1" fmla="*/ 1297578 h 129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09" h="1297578">
                  <a:moveTo>
                    <a:pt x="0" y="0"/>
                  </a:moveTo>
                  <a:lnTo>
                    <a:pt x="8709" y="129757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フリーフォーム: 図形 22"/>
            <p:cNvSpPr/>
            <p:nvPr/>
          </p:nvSpPr>
          <p:spPr>
            <a:xfrm>
              <a:off x="3999360" y="3596461"/>
              <a:ext cx="992777" cy="513806"/>
            </a:xfrm>
            <a:custGeom>
              <a:avLst/>
              <a:gdLst>
                <a:gd name="connsiteX0" fmla="*/ 0 w 992777"/>
                <a:gd name="connsiteY0" fmla="*/ 8708 h 513806"/>
                <a:gd name="connsiteX1" fmla="*/ 984069 w 992777"/>
                <a:gd name="connsiteY1" fmla="*/ 0 h 513806"/>
                <a:gd name="connsiteX2" fmla="*/ 992777 w 992777"/>
                <a:gd name="connsiteY2" fmla="*/ 513806 h 51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2777" h="513806">
                  <a:moveTo>
                    <a:pt x="0" y="8708"/>
                  </a:moveTo>
                  <a:lnTo>
                    <a:pt x="984069" y="0"/>
                  </a:lnTo>
                  <a:lnTo>
                    <a:pt x="992777" y="51380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二等辺三角形 70"/>
            <p:cNvSpPr/>
            <p:nvPr/>
          </p:nvSpPr>
          <p:spPr bwMode="auto">
            <a:xfrm rot="10800000">
              <a:off x="4850928" y="4112316"/>
              <a:ext cx="444827" cy="37928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200" dirty="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76" name="直線矢印コネクタ 75"/>
            <p:cNvCxnSpPr>
              <a:cxnSpLocks/>
            </p:cNvCxnSpPr>
            <p:nvPr/>
          </p:nvCxnSpPr>
          <p:spPr bwMode="auto">
            <a:xfrm>
              <a:off x="5070410" y="4491601"/>
              <a:ext cx="2931" cy="25078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2" name="楕円 81"/>
            <p:cNvSpPr/>
            <p:nvPr/>
          </p:nvSpPr>
          <p:spPr>
            <a:xfrm>
              <a:off x="4947886" y="3558859"/>
              <a:ext cx="79852" cy="731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フリーフォーム: 図形 24"/>
            <p:cNvSpPr/>
            <p:nvPr/>
          </p:nvSpPr>
          <p:spPr>
            <a:xfrm>
              <a:off x="4983429" y="2952027"/>
              <a:ext cx="461554" cy="653142"/>
            </a:xfrm>
            <a:custGeom>
              <a:avLst/>
              <a:gdLst>
                <a:gd name="connsiteX0" fmla="*/ 461554 w 461554"/>
                <a:gd name="connsiteY0" fmla="*/ 0 h 653142"/>
                <a:gd name="connsiteX1" fmla="*/ 461554 w 461554"/>
                <a:gd name="connsiteY1" fmla="*/ 653142 h 653142"/>
                <a:gd name="connsiteX2" fmla="*/ 0 w 461554"/>
                <a:gd name="connsiteY2" fmla="*/ 653142 h 65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554" h="653142">
                  <a:moveTo>
                    <a:pt x="461554" y="0"/>
                  </a:moveTo>
                  <a:lnTo>
                    <a:pt x="461554" y="653142"/>
                  </a:lnTo>
                  <a:lnTo>
                    <a:pt x="0" y="65314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テキスト ボックス 110"/>
            <p:cNvSpPr txBox="1">
              <a:spLocks noChangeArrowheads="1"/>
            </p:cNvSpPr>
            <p:nvPr/>
          </p:nvSpPr>
          <p:spPr bwMode="auto">
            <a:xfrm rot="16200000">
              <a:off x="5114278" y="3079454"/>
              <a:ext cx="5010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 b="1" dirty="0"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rPr>
                <a:t>GND</a:t>
              </a:r>
              <a:endParaRPr lang="ja-JP" altLang="en-US" sz="1000" b="1" dirty="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91" name="直線矢印コネクタ 90"/>
            <p:cNvCxnSpPr>
              <a:cxnSpLocks/>
            </p:cNvCxnSpPr>
            <p:nvPr/>
          </p:nvCxnSpPr>
          <p:spPr bwMode="auto">
            <a:xfrm flipH="1">
              <a:off x="5511379" y="2901117"/>
              <a:ext cx="6354" cy="18641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テキスト ボックス 110"/>
            <p:cNvSpPr txBox="1">
              <a:spLocks noChangeArrowheads="1"/>
            </p:cNvSpPr>
            <p:nvPr/>
          </p:nvSpPr>
          <p:spPr bwMode="auto">
            <a:xfrm rot="16200000">
              <a:off x="5407916" y="3063731"/>
              <a:ext cx="40775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 b="1" dirty="0" err="1"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rPr>
                <a:t>Vss</a:t>
              </a:r>
              <a:endParaRPr lang="ja-JP" altLang="en-US" sz="1000" b="1" dirty="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93" name="直線矢印コネクタ 92"/>
            <p:cNvCxnSpPr>
              <a:cxnSpLocks/>
              <a:stCxn id="86" idx="1"/>
            </p:cNvCxnSpPr>
            <p:nvPr/>
          </p:nvCxnSpPr>
          <p:spPr bwMode="auto">
            <a:xfrm flipV="1">
              <a:off x="5487926" y="1184162"/>
              <a:ext cx="1" cy="15127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4" name="テキスト ボックス 110"/>
            <p:cNvSpPr txBox="1">
              <a:spLocks noChangeArrowheads="1"/>
            </p:cNvSpPr>
            <p:nvPr/>
          </p:nvSpPr>
          <p:spPr bwMode="auto">
            <a:xfrm rot="16200000">
              <a:off x="5342797" y="1813680"/>
              <a:ext cx="51255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000" b="1" dirty="0" err="1"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rPr>
                <a:t>Vdd</a:t>
              </a:r>
              <a:endParaRPr lang="ja-JP" altLang="en-US" sz="1000" b="1" dirty="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5" name="テキスト ボックス 110"/>
            <p:cNvSpPr txBox="1">
              <a:spLocks noChangeArrowheads="1"/>
            </p:cNvSpPr>
            <p:nvPr/>
          </p:nvSpPr>
          <p:spPr bwMode="auto">
            <a:xfrm>
              <a:off x="4484925" y="2955488"/>
              <a:ext cx="6463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400" b="1" dirty="0"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rPr>
                <a:t>4.7</a:t>
              </a:r>
              <a:r>
                <a:rPr lang="en-US" altLang="ja-JP" sz="1400" b="1" dirty="0"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F</a:t>
              </a:r>
              <a:endParaRPr lang="ja-JP" altLang="en-US" sz="1400" b="1" dirty="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6" name="楕円 95"/>
            <p:cNvSpPr/>
            <p:nvPr/>
          </p:nvSpPr>
          <p:spPr>
            <a:xfrm>
              <a:off x="5074891" y="2769714"/>
              <a:ext cx="79852" cy="731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二等辺三角形 96"/>
            <p:cNvSpPr/>
            <p:nvPr/>
          </p:nvSpPr>
          <p:spPr bwMode="auto">
            <a:xfrm rot="5400000">
              <a:off x="6352614" y="2689721"/>
              <a:ext cx="444827" cy="37928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200" dirty="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8" name="楕円 97"/>
            <p:cNvSpPr/>
            <p:nvPr/>
          </p:nvSpPr>
          <p:spPr>
            <a:xfrm>
              <a:off x="5398329" y="3562816"/>
              <a:ext cx="79852" cy="731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0" name="直線矢印コネクタ 99"/>
            <p:cNvCxnSpPr>
              <a:cxnSpLocks/>
              <a:stCxn id="15" idx="2"/>
            </p:cNvCxnSpPr>
            <p:nvPr/>
          </p:nvCxnSpPr>
          <p:spPr bwMode="auto">
            <a:xfrm flipH="1">
              <a:off x="3034626" y="2810330"/>
              <a:ext cx="921604" cy="83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直線矢印コネクタ 101"/>
            <p:cNvCxnSpPr>
              <a:cxnSpLocks/>
            </p:cNvCxnSpPr>
            <p:nvPr/>
          </p:nvCxnSpPr>
          <p:spPr bwMode="auto">
            <a:xfrm flipH="1">
              <a:off x="3042863" y="3600999"/>
              <a:ext cx="921604" cy="83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3" name="テキスト ボックス 121"/>
            <p:cNvSpPr txBox="1">
              <a:spLocks noChangeArrowheads="1"/>
            </p:cNvSpPr>
            <p:nvPr/>
          </p:nvSpPr>
          <p:spPr bwMode="auto">
            <a:xfrm>
              <a:off x="4128750" y="4329335"/>
              <a:ext cx="142419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800" dirty="0" smtClean="0"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rPr>
                <a:t>Input Monitor</a:t>
              </a:r>
              <a:endParaRPr lang="ja-JP" altLang="en-US" sz="1800" dirty="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4" name="テキスト ボックス 121"/>
            <p:cNvSpPr txBox="1">
              <a:spLocks noChangeArrowheads="1"/>
            </p:cNvSpPr>
            <p:nvPr/>
          </p:nvSpPr>
          <p:spPr bwMode="auto">
            <a:xfrm>
              <a:off x="6419605" y="3003577"/>
              <a:ext cx="14241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800" dirty="0" smtClean="0"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rPr>
                <a:t>Output</a:t>
              </a:r>
              <a:endParaRPr lang="ja-JP" altLang="en-US" sz="1800" dirty="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6521280" y="853389"/>
            <a:ext cx="2367064" cy="3580943"/>
            <a:chOff x="6521280" y="853389"/>
            <a:chExt cx="2367064" cy="3580943"/>
          </a:xfrm>
        </p:grpSpPr>
        <p:pic>
          <p:nvPicPr>
            <p:cNvPr id="67" name="図 6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21280" y="853389"/>
              <a:ext cx="2367064" cy="3580943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7074492" y="1567746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STJ</a:t>
              </a:r>
              <a:endParaRPr kumimoji="1" lang="ja-JP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7668109" y="1524119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SOI</a:t>
              </a:r>
              <a:endParaRPr kumimoji="1" lang="ja-JP" alt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7340751" y="3372995"/>
              <a:ext cx="8098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4.7</a:t>
              </a:r>
              <a:r>
                <a:rPr lang="en-US" altLang="ja-JP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F</a:t>
              </a:r>
              <a:endParaRPr kumimoji="1" lang="ja-JP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テキスト ボックス 121"/>
          <p:cNvSpPr txBox="1">
            <a:spLocks noChangeArrowheads="1"/>
          </p:cNvSpPr>
          <p:nvPr/>
        </p:nvSpPr>
        <p:spPr bwMode="auto">
          <a:xfrm>
            <a:off x="3725604" y="1764101"/>
            <a:ext cx="14298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l" eaLnBrk="1" hangingPunct="1"/>
            <a:r>
              <a:rPr lang="en-US" altLang="ja-JP" sz="1800" dirty="0" smtClean="0">
                <a:solidFill>
                  <a:srgbClr val="544000"/>
                </a:solidFill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rPr>
              <a:t>SOI</a:t>
            </a:r>
            <a:r>
              <a:rPr lang="ja-JP" altLang="en-US" sz="1800" dirty="0" smtClean="0">
                <a:solidFill>
                  <a:srgbClr val="544000"/>
                </a:solidFill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dirty="0" smtClean="0">
                <a:solidFill>
                  <a:srgbClr val="544000"/>
                </a:solidFill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rPr>
              <a:t>Amplifier</a:t>
            </a:r>
            <a:endParaRPr lang="ja-JP" altLang="en-US" sz="1800" dirty="0">
              <a:solidFill>
                <a:srgbClr val="544000"/>
              </a:solidFill>
              <a:latin typeface="Times New Roman" panose="02020603050405020304" pitchFamily="18" charset="0"/>
              <a:ea typeface="Arial Unicode MS" pitchFamily="50" charset="-128"/>
              <a:cs typeface="Times New Roman" panose="02020603050405020304" pitchFamily="18" charset="0"/>
            </a:endParaRPr>
          </a:p>
        </p:txBody>
      </p:sp>
      <p:sp>
        <p:nvSpPr>
          <p:cNvPr id="78" name="テキスト ボックス 121"/>
          <p:cNvSpPr txBox="1">
            <a:spLocks noChangeArrowheads="1"/>
          </p:cNvSpPr>
          <p:nvPr/>
        </p:nvSpPr>
        <p:spPr bwMode="auto">
          <a:xfrm>
            <a:off x="2755573" y="722766"/>
            <a:ext cx="1808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800" baseline="30000" dirty="0" smtClean="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rPr>
              <a:t>3</a:t>
            </a:r>
            <a:r>
              <a:rPr lang="en-US" altLang="ja-JP" sz="1800" dirty="0" smtClean="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rPr>
              <a:t>He sorption refrigerator</a:t>
            </a:r>
            <a:endParaRPr lang="ja-JP" altLang="en-US" sz="1800" dirty="0">
              <a:latin typeface="Times New Roman" panose="02020603050405020304" pitchFamily="18" charset="0"/>
              <a:ea typeface="Arial Unicode MS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7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891"/>
    </mc:Choice>
    <mc:Fallback>
      <p:transition spd="slow" advTm="10989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" y="1567948"/>
            <a:ext cx="8671501" cy="401059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714375"/>
            <a:ext cx="9144000" cy="53975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1588" y="776288"/>
            <a:ext cx="9144001" cy="539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9461" name="スライド番号プレースホルダー 11"/>
          <p:cNvSpPr>
            <a:spLocks noGrp="1"/>
          </p:cNvSpPr>
          <p:nvPr>
            <p:ph type="sldNum" sz="quarter" idx="4294967295"/>
          </p:nvPr>
        </p:nvSpPr>
        <p:spPr>
          <a:xfrm>
            <a:off x="7086600" y="6529388"/>
            <a:ext cx="2057400" cy="365125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0F5FBCE-83B1-4F03-B2B9-C426BC5ADAE1}" type="slidenum">
              <a:rPr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ja-JP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-108520" y="7937"/>
            <a:ext cx="9144000" cy="711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STJ signal amplified with the 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SOI cryogenic preamplifier </a:t>
            </a:r>
            <a:endParaRPr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0584" y="880562"/>
            <a:ext cx="8316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6FF66"/>
              </a:buClr>
              <a:defRPr/>
            </a:pPr>
            <a:r>
              <a:rPr lang="en-US" altLang="ja-JP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Nb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/Al-STJ laser light response signal was amplified with this SOI</a:t>
            </a:r>
            <a:r>
              <a:rPr lang="en-US" altLang="ja-JP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cryogenic 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preamplifier at 350mK.     </a:t>
            </a:r>
            <a:endParaRPr lang="en-US" altLang="ja-JP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41840" y="4068805"/>
            <a:ext cx="262450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rgbClr val="66FF66"/>
              </a:buClr>
              <a:defRPr/>
            </a:pP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Amplification Gain :  70</a:t>
            </a:r>
            <a:endParaRPr lang="en-US" altLang="ja-JP" sz="20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buClr>
                <a:srgbClr val="66FF66"/>
              </a:buClr>
              <a:defRPr/>
            </a:pP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S/N improved by a factor of 2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3458" y="5821502"/>
            <a:ext cx="8314208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buClr>
                <a:srgbClr val="66FF66"/>
              </a:buClr>
              <a:defRPr/>
            </a:pP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Development of the SOI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</a:t>
            </a:r>
            <a:r>
              <a:rPr lang="en-US" altLang="ja-JP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preamplifier is now moving to the stage of the final design for COBAND experiment.     </a:t>
            </a:r>
            <a:endParaRPr lang="en-US" altLang="ja-JP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7464"/>
      </p:ext>
    </p:extLst>
  </p:cSld>
  <p:clrMapOvr>
    <a:masterClrMapping/>
  </p:clrMapOvr>
  <p:transition spd="slow" advTm="59094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136904" cy="1066800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R&amp;D Status of 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-STJ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A51913-7F09-4E90-A406-462681C896FA}" type="slidenum">
              <a:rPr lang="en-US" altLang="ja-JP" smtClean="0"/>
              <a:pPr>
                <a:defRPr/>
              </a:pPr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399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2"/>
    </mc:Choice>
    <mc:Fallback>
      <p:transition spd="slow" advTm="9002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415386" y="-33837"/>
            <a:ext cx="4650833" cy="542925"/>
          </a:xfrm>
          <a:prstGeom prst="rect">
            <a:avLst/>
          </a:prstGeom>
          <a:ln w="25400">
            <a:miter lim="800000"/>
            <a:headEnd/>
            <a:tailEnd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 smtClean="0">
                <a:solidFill>
                  <a:schemeClr val="accent6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R&amp;D Status  of </a:t>
            </a:r>
            <a:r>
              <a:rPr lang="en-US" altLang="ja-JP" sz="2800" dirty="0" err="1" smtClean="0">
                <a:solidFill>
                  <a:schemeClr val="accent6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Hf</a:t>
            </a:r>
            <a:r>
              <a:rPr lang="en-US" altLang="ja-JP" sz="2800" dirty="0" smtClean="0">
                <a:solidFill>
                  <a:schemeClr val="accent6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-STJ</a:t>
            </a:r>
          </a:p>
        </p:txBody>
      </p:sp>
      <p:sp>
        <p:nvSpPr>
          <p:cNvPr id="20483" name="テキスト ボックス 2"/>
          <p:cNvSpPr txBox="1">
            <a:spLocks noChangeArrowheads="1"/>
          </p:cNvSpPr>
          <p:nvPr/>
        </p:nvSpPr>
        <p:spPr bwMode="auto">
          <a:xfrm>
            <a:off x="126779" y="613461"/>
            <a:ext cx="8983662" cy="12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Goal</a:t>
            </a:r>
            <a:r>
              <a:rPr lang="en-US" altLang="ja-JP" sz="1800" dirty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:  Measure energy of  a single far-infrared photon for neutrino decay search experiment within 2% energy resolution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  Micro-calorimeter: </a:t>
            </a: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</a:t>
            </a:r>
            <a:r>
              <a:rPr lang="en-US" altLang="ja-JP" sz="180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-STJ can 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generate enough quasi-particles from cooper pair breakings to achieve 2% energy resolution for photons with </a:t>
            </a:r>
            <a:r>
              <a:rPr lang="en-US" altLang="ja-JP" sz="1800" i="1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E</a:t>
            </a:r>
            <a:r>
              <a:rPr lang="en-US" altLang="ja-JP" sz="1800" i="1" dirty="0" err="1" smtClean="0">
                <a:solidFill>
                  <a:srgbClr val="002060"/>
                </a:solidFill>
                <a:latin typeface="Symbol" panose="05050102010706020507" pitchFamily="18" charset="2"/>
                <a:ea typeface="HGS明朝E" pitchFamily="18" charset="-128"/>
              </a:rPr>
              <a:t>g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 = 25meV.</a:t>
            </a:r>
            <a:endParaRPr lang="en-US" altLang="ja-JP" sz="1800" dirty="0">
              <a:solidFill>
                <a:srgbClr val="002060"/>
              </a:solidFill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20495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8631535" y="6580126"/>
            <a:ext cx="487163" cy="45720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51BE8D7-23AE-403F-AA89-3EAF02523DEC}" type="slidenum">
              <a:rPr lang="en-US" altLang="ja-JP" sz="1400" smtClean="0"/>
              <a:pPr algn="ct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ja-JP" sz="1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91" y="4510186"/>
            <a:ext cx="2183006" cy="194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16" y="4510186"/>
            <a:ext cx="2126723" cy="194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4874166" y="3803291"/>
            <a:ext cx="3954435" cy="58477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ja-JP" sz="1600" dirty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  <a:cs typeface="Arial Unicode MS" pitchFamily="50" charset="-128"/>
              </a:rPr>
              <a:t>I-V curve of </a:t>
            </a:r>
            <a:r>
              <a:rPr lang="en-US" altLang="ja-JP" sz="1600" dirty="0" err="1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  <a:cs typeface="Arial Unicode MS" pitchFamily="50" charset="-128"/>
              </a:rPr>
              <a:t>Hf</a:t>
            </a:r>
            <a:r>
              <a:rPr lang="en-US" altLang="ja-JP" sz="1600" dirty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  <a:cs typeface="Arial Unicode MS" pitchFamily="50" charset="-128"/>
              </a:rPr>
              <a:t>-STJ (</a:t>
            </a:r>
            <a:r>
              <a:rPr lang="en-US" altLang="ja-JP" sz="1600" b="1" dirty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  <a:cs typeface="Arial Unicode MS" pitchFamily="50" charset="-128"/>
              </a:rPr>
              <a:t>100x100</a:t>
            </a:r>
            <a:r>
              <a:rPr lang="en-US" altLang="ja-JP" sz="1600" b="1" dirty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  <a:cs typeface="Arial Unicode MS" pitchFamily="50" charset="-128"/>
                <a:sym typeface="Symbol"/>
              </a:rPr>
              <a:t>m</a:t>
            </a:r>
            <a:r>
              <a:rPr lang="en-US" altLang="ja-JP" sz="1600" b="1" baseline="30000" dirty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  <a:cs typeface="Arial Unicode MS" pitchFamily="50" charset="-128"/>
                <a:sym typeface="Symbol"/>
              </a:rPr>
              <a:t>2</a:t>
            </a:r>
            <a:r>
              <a:rPr lang="en-US" altLang="ja-JP" sz="1600" b="1" dirty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  <a:cs typeface="Arial Unicode MS" pitchFamily="50" charset="-128"/>
                <a:sym typeface="Symbol"/>
              </a:rPr>
              <a:t> </a:t>
            </a:r>
            <a:r>
              <a:rPr lang="en-US" altLang="ja-JP" sz="1600" dirty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  <a:cs typeface="Arial Unicode MS" pitchFamily="50" charset="-128"/>
              </a:rPr>
              <a:t>)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US" altLang="ja-JP" sz="1600" dirty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  <a:cs typeface="Arial Unicode MS" pitchFamily="50" charset="-128"/>
                <a:sym typeface="Symbol"/>
              </a:rPr>
              <a:t>T~40mK, </a:t>
            </a:r>
            <a:r>
              <a:rPr lang="en-US" altLang="ja-JP" sz="1600" dirty="0" err="1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  <a:cs typeface="Arial Unicode MS" pitchFamily="50" charset="-128"/>
              </a:rPr>
              <a:t>I</a:t>
            </a:r>
            <a:r>
              <a:rPr lang="en-US" altLang="ja-JP" sz="1600" baseline="-25000" dirty="0" err="1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  <a:cs typeface="Arial Unicode MS" pitchFamily="50" charset="-128"/>
              </a:rPr>
              <a:t>c</a:t>
            </a:r>
            <a:r>
              <a:rPr lang="en-US" altLang="ja-JP" sz="1600" dirty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  <a:cs typeface="Arial Unicode MS" pitchFamily="50" charset="-128"/>
              </a:rPr>
              <a:t>=10μA, </a:t>
            </a:r>
            <a:r>
              <a:rPr lang="en-US" altLang="ja-JP" sz="1600" b="1" dirty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  <a:cs typeface="Arial Unicode MS" pitchFamily="50" charset="-128"/>
              </a:rPr>
              <a:t>R</a:t>
            </a:r>
            <a:r>
              <a:rPr lang="en-US" altLang="ja-JP" sz="1600" b="1" baseline="-25000" dirty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  <a:cs typeface="Arial Unicode MS" pitchFamily="50" charset="-128"/>
              </a:rPr>
              <a:t>d</a:t>
            </a:r>
            <a:r>
              <a:rPr lang="en-US" altLang="ja-JP" sz="1600" b="1" dirty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  <a:cs typeface="Arial Unicode MS" pitchFamily="50" charset="-128"/>
              </a:rPr>
              <a:t>=0.6Ω</a:t>
            </a:r>
            <a:endParaRPr lang="ja-JP" altLang="en-US" sz="1600" b="1" dirty="0">
              <a:solidFill>
                <a:srgbClr val="002060"/>
              </a:solidFill>
              <a:latin typeface="HGS明朝E" pitchFamily="18" charset="-128"/>
              <a:ea typeface="HGS明朝E" pitchFamily="18" charset="-128"/>
              <a:cs typeface="Arial Unicode MS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6663266" y="5165823"/>
            <a:ext cx="37623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5"/>
          <p:cNvSpPr txBox="1">
            <a:spLocks noChangeArrowheads="1"/>
          </p:cNvSpPr>
          <p:nvPr/>
        </p:nvSpPr>
        <p:spPr bwMode="auto">
          <a:xfrm>
            <a:off x="4740803" y="4589561"/>
            <a:ext cx="1458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33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B=0 Gauss</a:t>
            </a:r>
            <a:endParaRPr lang="ja-JP" altLang="en-US" sz="2000">
              <a:solidFill>
                <a:srgbClr val="FF33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テキスト ボックス 23"/>
          <p:cNvSpPr txBox="1">
            <a:spLocks noChangeArrowheads="1"/>
          </p:cNvSpPr>
          <p:nvPr/>
        </p:nvSpPr>
        <p:spPr bwMode="auto">
          <a:xfrm>
            <a:off x="6512453" y="4589561"/>
            <a:ext cx="1601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33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B=10 Gauss</a:t>
            </a:r>
            <a:endParaRPr lang="ja-JP" altLang="en-US" sz="2000">
              <a:solidFill>
                <a:srgbClr val="FF33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9" y="3339131"/>
            <a:ext cx="3293953" cy="130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08267" y="2708920"/>
            <a:ext cx="361423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Direct wire bonding on </a:t>
            </a:r>
            <a:r>
              <a:rPr kumimoji="1" lang="en-US" altLang="ja-JP" sz="1600" b="1" dirty="0" err="1" smtClean="0"/>
              <a:t>Hf</a:t>
            </a:r>
            <a:r>
              <a:rPr kumimoji="1" lang="en-US" altLang="ja-JP" sz="1600" b="1" dirty="0" smtClean="0"/>
              <a:t> layer</a:t>
            </a:r>
            <a:endParaRPr kumimoji="1" lang="ja-JP" altLang="en-US" sz="1600" b="1" dirty="0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032879"/>
              </p:ext>
            </p:extLst>
          </p:nvPr>
        </p:nvGraphicFramePr>
        <p:xfrm>
          <a:off x="251359" y="5296281"/>
          <a:ext cx="4367251" cy="1015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968"/>
                <a:gridCol w="1330533"/>
                <a:gridCol w="1455750"/>
              </a:tblGrid>
              <a:tr h="33860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STJ</a:t>
                      </a:r>
                      <a:r>
                        <a:rPr kumimoji="1" lang="en-US" altLang="ja-JP" sz="1200" baseline="0" dirty="0" smtClean="0"/>
                        <a:t> </a:t>
                      </a:r>
                      <a:r>
                        <a:rPr kumimoji="1" lang="en-US" altLang="ja-JP" sz="1200" dirty="0" smtClean="0"/>
                        <a:t>size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# of samples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R</a:t>
                      </a:r>
                      <a:r>
                        <a:rPr kumimoji="1" lang="en-US" altLang="ja-JP" sz="1200" baseline="-25000" dirty="0" smtClean="0"/>
                        <a:t>d</a:t>
                      </a:r>
                      <a:endParaRPr kumimoji="1" lang="ja-JP" altLang="en-US" sz="1200" dirty="0" smtClean="0"/>
                    </a:p>
                  </a:txBody>
                  <a:tcPr/>
                </a:tc>
              </a:tr>
              <a:tr h="338602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/>
                        <a:t>200 x 200μm</a:t>
                      </a:r>
                      <a:r>
                        <a:rPr kumimoji="1" lang="en-US" altLang="ja-JP" sz="1200" b="1" baseline="30000" dirty="0" smtClean="0"/>
                        <a:t>2</a:t>
                      </a:r>
                      <a:endParaRPr kumimoji="1" lang="ja-JP" altLang="en-US" sz="12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/>
                        <a:t>  3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/>
                        <a:t>0.22±0.01 Ω</a:t>
                      </a:r>
                      <a:endParaRPr kumimoji="1" lang="ja-JP" altLang="en-US" sz="1200" b="1" dirty="0"/>
                    </a:p>
                  </a:txBody>
                  <a:tcPr/>
                </a:tc>
              </a:tr>
              <a:tr h="3386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/>
                        <a:t>100 x 100 μm</a:t>
                      </a:r>
                      <a:r>
                        <a:rPr kumimoji="1" lang="en-US" altLang="ja-JP" sz="1200" b="1" baseline="30000" dirty="0" smtClean="0"/>
                        <a:t>2</a:t>
                      </a:r>
                      <a:endParaRPr kumimoji="1" lang="ja-JP" altLang="en-US" sz="1200" b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/>
                        <a:t>  3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/>
                        <a:t>0.60±0.10 Ω</a:t>
                      </a:r>
                      <a:endParaRPr kumimoji="1" lang="ja-JP" altLang="en-US" sz="1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944" y="1865958"/>
            <a:ext cx="4178697" cy="181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97303"/>
      </p:ext>
    </p:extLst>
  </p:cSld>
  <p:clrMapOvr>
    <a:masterClrMapping/>
  </p:clrMapOvr>
  <p:transition spd="slow" advTm="1199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テキスト ボックス 2"/>
          <p:cNvSpPr txBox="1">
            <a:spLocks noChangeArrowheads="1"/>
          </p:cNvSpPr>
          <p:nvPr/>
        </p:nvSpPr>
        <p:spPr bwMode="auto">
          <a:xfrm>
            <a:off x="160338" y="728251"/>
            <a:ext cx="8983662" cy="6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In 2016, we made a thin aluminum layer (9nm) on the </a:t>
            </a: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HfO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layer (1-2 nm) to improve the insulation of the </a:t>
            </a: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HfO</a:t>
            </a:r>
            <a:r>
              <a:rPr lang="en-US" altLang="ja-JP" sz="1800" baseline="-250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X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layer.    </a:t>
            </a: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/Al/</a:t>
            </a: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HfO</a:t>
            </a:r>
            <a:r>
              <a:rPr lang="en-US" altLang="ja-JP" sz="1800" baseline="-250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X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/</a:t>
            </a: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-STJ</a:t>
            </a:r>
          </a:p>
        </p:txBody>
      </p:sp>
      <p:sp>
        <p:nvSpPr>
          <p:cNvPr id="20495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8587810" y="6551371"/>
            <a:ext cx="556190" cy="45720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51BE8D7-23AE-403F-AA89-3EAF02523DEC}" type="slidenum">
              <a:rPr lang="en-US" altLang="ja-JP" sz="1400" smtClean="0"/>
              <a:pPr algn="ct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ja-JP" sz="1400" dirty="0" smtClean="0"/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111301" y="0"/>
            <a:ext cx="9123619" cy="542925"/>
          </a:xfrm>
          <a:prstGeom prst="rect">
            <a:avLst/>
          </a:prstGeom>
          <a:ln w="25400">
            <a:miter lim="800000"/>
            <a:headEnd/>
            <a:tailEnd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Latest Results of </a:t>
            </a:r>
            <a:r>
              <a:rPr lang="en-US" altLang="ja-JP" sz="2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</a:t>
            </a:r>
            <a:r>
              <a:rPr lang="en-US" altLang="ja-JP" sz="2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-STJ R&amp;D</a:t>
            </a:r>
            <a:endParaRPr lang="en-US" altLang="ja-JP" sz="2800" dirty="0">
              <a:solidFill>
                <a:srgbClr val="002060"/>
              </a:solidFill>
              <a:latin typeface="HGS明朝E" pitchFamily="18" charset="-128"/>
              <a:ea typeface="HGS明朝E" pitchFamily="18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37727"/>
            <a:ext cx="5360146" cy="2555822"/>
          </a:xfrm>
          <a:prstGeom prst="rect">
            <a:avLst/>
          </a:prstGeom>
        </p:spPr>
      </p:pic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3047080" y="3150255"/>
            <a:ext cx="1440160" cy="3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</a:t>
            </a:r>
            <a:endParaRPr lang="en-US" altLang="ja-JP" sz="1800" dirty="0">
              <a:solidFill>
                <a:srgbClr val="002060"/>
              </a:solidFill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4204174" y="2839272"/>
            <a:ext cx="1440160" cy="3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</a:t>
            </a:r>
            <a:r>
              <a:rPr lang="en-US" altLang="ja-JP" sz="1800" dirty="0" err="1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O</a:t>
            </a:r>
            <a:r>
              <a:rPr lang="en-US" altLang="ja-JP" sz="1800" baseline="-25000" dirty="0" err="1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X</a:t>
            </a:r>
            <a:endParaRPr lang="en-US" altLang="ja-JP" sz="1800" dirty="0">
              <a:solidFill>
                <a:srgbClr val="002060"/>
              </a:solidFill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3827387" y="2423480"/>
            <a:ext cx="1440160" cy="3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Al(9nm)</a:t>
            </a:r>
            <a:endParaRPr lang="en-US" altLang="ja-JP" sz="1800" dirty="0">
              <a:solidFill>
                <a:srgbClr val="002060"/>
              </a:solidFill>
              <a:latin typeface="HGS明朝E" pitchFamily="18" charset="-128"/>
              <a:ea typeface="HGS明朝E" pitchFamily="18" charset="-128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 flipH="1">
            <a:off x="3767160" y="2746316"/>
            <a:ext cx="376787" cy="393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9" idx="1"/>
          </p:cNvCxnSpPr>
          <p:nvPr/>
        </p:nvCxnSpPr>
        <p:spPr>
          <a:xfrm flipH="1">
            <a:off x="3835102" y="3023929"/>
            <a:ext cx="369072" cy="161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71" y="4101383"/>
            <a:ext cx="4784082" cy="2678588"/>
          </a:xfrm>
          <a:prstGeom prst="rect">
            <a:avLst/>
          </a:prstGeom>
        </p:spPr>
      </p:pic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5267547" y="4980697"/>
            <a:ext cx="3707904" cy="147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I</a:t>
            </a:r>
            <a:r>
              <a:rPr lang="en-US" altLang="ja-JP" sz="1800" baseline="-250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leak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= 5μA at 10μV.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R</a:t>
            </a:r>
            <a:r>
              <a:rPr lang="en-US" altLang="ja-JP" sz="1800" baseline="-250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d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=  2Ω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Dynamic</a:t>
            </a:r>
            <a:r>
              <a:rPr lang="ja-JP" altLang="en-US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Resistance</a:t>
            </a:r>
            <a:r>
              <a:rPr lang="ja-JP" altLang="en-US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was</a:t>
            </a:r>
            <a:r>
              <a:rPr lang="ja-JP" altLang="en-US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improved</a:t>
            </a:r>
            <a:r>
              <a:rPr lang="ja-JP" altLang="en-US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by</a:t>
            </a:r>
            <a:r>
              <a:rPr lang="ja-JP" altLang="en-US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a</a:t>
            </a:r>
            <a:r>
              <a:rPr lang="ja-JP" altLang="en-US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factor</a:t>
            </a:r>
            <a:r>
              <a:rPr lang="ja-JP" altLang="en-US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of</a:t>
            </a:r>
            <a:r>
              <a:rPr lang="ja-JP" altLang="en-US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15</a:t>
            </a:r>
            <a:r>
              <a:rPr lang="ja-JP" altLang="en-US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in </a:t>
            </a: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/Al/</a:t>
            </a: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HfO</a:t>
            </a:r>
            <a:r>
              <a:rPr lang="en-US" altLang="ja-JP" sz="1800" baseline="-250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X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/</a:t>
            </a: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-STJ.</a:t>
            </a:r>
          </a:p>
        </p:txBody>
      </p:sp>
    </p:spTree>
    <p:extLst>
      <p:ext uri="{BB962C8B-B14F-4D97-AF65-F5344CB8AC3E}">
        <p14:creationId xmlns:p14="http://schemas.microsoft.com/office/powerpoint/2010/main" val="2667472930"/>
      </p:ext>
    </p:extLst>
  </p:cSld>
  <p:clrMapOvr>
    <a:masterClrMapping/>
  </p:clrMapOvr>
  <p:transition spd="slow" advTm="56265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テキスト ボックス 2"/>
          <p:cNvSpPr txBox="1">
            <a:spLocks noChangeArrowheads="1"/>
          </p:cNvSpPr>
          <p:nvPr/>
        </p:nvSpPr>
        <p:spPr bwMode="auto">
          <a:xfrm>
            <a:off x="111301" y="1126954"/>
            <a:ext cx="2971502" cy="452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/Al/</a:t>
            </a: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HfO</a:t>
            </a:r>
            <a:r>
              <a:rPr lang="en-US" altLang="ja-JP" sz="1800" baseline="-250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X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/</a:t>
            </a: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-STJ reduced the leakage current to one-fourth.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ja-JP" sz="1800" dirty="0">
              <a:solidFill>
                <a:srgbClr val="002060"/>
              </a:solidFill>
              <a:latin typeface="HGS明朝E" pitchFamily="18" charset="-128"/>
              <a:ea typeface="HGS明朝E" pitchFamily="18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By making the size smaller, we will be able to decrease the leakage current by a factor of 1/400.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ja-JP" sz="1800" dirty="0">
              <a:solidFill>
                <a:srgbClr val="002060"/>
              </a:solidFill>
              <a:latin typeface="HGS明朝E" pitchFamily="18" charset="-128"/>
              <a:ea typeface="HGS明朝E" pitchFamily="18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By decreasing the operation temperature, we will be </a:t>
            </a:r>
            <a:r>
              <a:rPr lang="en-US" altLang="ja-JP" sz="1800" dirty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able to decrease the leakage 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current significantly.</a:t>
            </a:r>
            <a:endParaRPr lang="en-US" altLang="ja-JP" sz="1800" dirty="0">
              <a:solidFill>
                <a:srgbClr val="002060"/>
              </a:solidFill>
              <a:latin typeface="HGS明朝E" pitchFamily="18" charset="-128"/>
              <a:ea typeface="HGS明朝E" pitchFamily="18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</a:t>
            </a:r>
          </a:p>
        </p:txBody>
      </p:sp>
      <p:sp>
        <p:nvSpPr>
          <p:cNvPr id="20495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8587810" y="6551371"/>
            <a:ext cx="556190" cy="45720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51BE8D7-23AE-403F-AA89-3EAF02523DEC}" type="slidenum">
              <a:rPr lang="en-US" altLang="ja-JP" sz="1400" smtClean="0"/>
              <a:pPr algn="ct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ja-JP" sz="1400" dirty="0" smtClean="0"/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111301" y="0"/>
            <a:ext cx="9123619" cy="542925"/>
          </a:xfrm>
          <a:prstGeom prst="rect">
            <a:avLst/>
          </a:prstGeom>
          <a:ln w="25400">
            <a:miter lim="800000"/>
            <a:headEnd/>
            <a:tailEnd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Leakage Current of </a:t>
            </a:r>
            <a:r>
              <a:rPr lang="en-US" altLang="ja-JP" sz="2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</a:t>
            </a:r>
            <a:r>
              <a:rPr lang="en-US" altLang="ja-JP" sz="2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-STJ</a:t>
            </a:r>
            <a:endParaRPr lang="en-US" altLang="ja-JP" sz="2800" dirty="0">
              <a:solidFill>
                <a:srgbClr val="002060"/>
              </a:solidFill>
              <a:latin typeface="HGS明朝E" pitchFamily="18" charset="-128"/>
              <a:ea typeface="HGS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038" y="1093587"/>
            <a:ext cx="6189993" cy="471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9063"/>
      </p:ext>
    </p:extLst>
  </p:cSld>
  <p:clrMapOvr>
    <a:masterClrMapping/>
  </p:clrMapOvr>
  <p:transition spd="slow" advTm="1273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正方形/長方形 1"/>
          <p:cNvSpPr>
            <a:spLocks noChangeArrowheads="1"/>
          </p:cNvSpPr>
          <p:nvPr/>
        </p:nvSpPr>
        <p:spPr bwMode="auto">
          <a:xfrm>
            <a:off x="4697413" y="1557338"/>
            <a:ext cx="227012" cy="3240087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>
              <a:solidFill>
                <a:srgbClr val="FF3300"/>
              </a:solidFill>
            </a:endParaRPr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39" y="151607"/>
            <a:ext cx="8612188" cy="957263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Big-Bang Cosmology </a:t>
            </a:r>
            <a:br>
              <a:rPr lang="en-US" altLang="ja-JP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Cosmic Background Neutrino (</a:t>
            </a:r>
            <a:r>
              <a:rPr lang="en-US" altLang="ja-JP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CνB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1"/>
            <a:ext cx="7416824" cy="39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7236916" y="64008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CFC22FB-AF66-4494-BB6C-131B8C8B7C98}" type="slidenum">
              <a:rPr lang="en-US" altLang="ja-JP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0285" y="5367160"/>
            <a:ext cx="9011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few seconds after Big Bang</a:t>
            </a:r>
            <a:r>
              <a:rPr lang="ja-JP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ja-JP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　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Cosmic Background Neutrino (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CνB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</a:p>
          <a:p>
            <a:pPr algn="l"/>
            <a:r>
              <a:rPr lang="en-US" altLang="ja-JP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became free.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ja-JP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300,000 years after Big Bang</a:t>
            </a:r>
            <a:r>
              <a:rPr lang="ja-JP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ja-JP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Cosmic Microwave Background (CMB) </a:t>
            </a:r>
          </a:p>
          <a:p>
            <a:pPr algn="l"/>
            <a:r>
              <a:rPr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became free. </a:t>
            </a:r>
            <a:endParaRPr lang="en-US" altLang="ja-JP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64223"/>
      </p:ext>
    </p:extLst>
  </p:cSld>
  <p:clrMapOvr>
    <a:masterClrMapping/>
  </p:clrMapOvr>
  <p:transition spd="slow" advTm="41267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0" y="116632"/>
            <a:ext cx="9123619" cy="542925"/>
          </a:xfrm>
          <a:prstGeom prst="rect">
            <a:avLst/>
          </a:prstGeom>
          <a:ln w="25400">
            <a:miter lim="800000"/>
            <a:headEnd/>
            <a:tailEnd/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7200" b="1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Respons</a:t>
            </a:r>
            <a:r>
              <a:rPr lang="en-US" altLang="ja-JP" sz="2800" dirty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e</a:t>
            </a:r>
            <a:r>
              <a:rPr lang="en-US" altLang="ja-JP" sz="2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of </a:t>
            </a:r>
            <a:r>
              <a:rPr lang="en-US" altLang="ja-JP" sz="2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</a:t>
            </a:r>
            <a:r>
              <a:rPr lang="en-US" altLang="ja-JP" sz="2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-STJ</a:t>
            </a:r>
            <a:r>
              <a:rPr lang="ja-JP" altLang="en-US" sz="2800" dirty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 </a:t>
            </a:r>
            <a:r>
              <a:rPr lang="en-US" altLang="ja-JP" sz="2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to Laser Pulse Light</a:t>
            </a:r>
            <a:endParaRPr lang="en-US" altLang="ja-JP" sz="2800" dirty="0">
              <a:solidFill>
                <a:srgbClr val="002060"/>
              </a:solidFill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20495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8668129" y="6594050"/>
            <a:ext cx="375320" cy="45720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51BE8D7-23AE-403F-AA89-3EAF02523DEC}" type="slidenum">
              <a:rPr lang="en-US" altLang="ja-JP" sz="1400" smtClean="0"/>
              <a:pPr algn="ct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ja-JP" sz="1400" dirty="0" smtClean="0"/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75251" y="1305473"/>
            <a:ext cx="5116829" cy="3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Visible light laser (λ=465nm)     10Hz duration </a:t>
            </a:r>
            <a:endParaRPr lang="en-US" altLang="ja-JP" sz="1800" dirty="0">
              <a:solidFill>
                <a:srgbClr val="002060"/>
              </a:solidFill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80168" y="5949280"/>
            <a:ext cx="8963281" cy="3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Response speed (120</a:t>
            </a:r>
            <a:r>
              <a:rPr lang="en-US" altLang="ja-JP" sz="1800" dirty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μs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) is slower than </a:t>
            </a: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Nb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/Al-STJ response speed ( around a </a:t>
            </a: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fewμs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).</a:t>
            </a:r>
            <a:endParaRPr lang="en-US" altLang="ja-JP" sz="1800" dirty="0">
              <a:solidFill>
                <a:srgbClr val="002060"/>
              </a:solidFill>
              <a:latin typeface="HGS明朝E" pitchFamily="18" charset="-128"/>
              <a:ea typeface="HGS明朝E" pitchFamily="18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5169"/>
            <a:ext cx="4861302" cy="3530055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3099667" y="677951"/>
            <a:ext cx="2520280" cy="3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/Al/</a:t>
            </a: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HfO</a:t>
            </a:r>
            <a:r>
              <a:rPr lang="en-US" altLang="ja-JP" sz="1800" baseline="-250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X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/</a:t>
            </a:r>
            <a:r>
              <a:rPr lang="en-US" altLang="ja-JP" sz="1800" dirty="0" err="1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Hf</a:t>
            </a:r>
            <a:r>
              <a:rPr lang="en-US" altLang="ja-JP" sz="1800" dirty="0" smtClean="0">
                <a:solidFill>
                  <a:srgbClr val="002060"/>
                </a:solidFill>
                <a:latin typeface="HGS明朝E" pitchFamily="18" charset="-128"/>
                <a:ea typeface="HGS明朝E" pitchFamily="18" charset="-128"/>
              </a:rPr>
              <a:t>-STJ</a:t>
            </a:r>
          </a:p>
        </p:txBody>
      </p:sp>
    </p:spTree>
    <p:extLst>
      <p:ext uri="{BB962C8B-B14F-4D97-AF65-F5344CB8AC3E}">
        <p14:creationId xmlns:p14="http://schemas.microsoft.com/office/powerpoint/2010/main" val="66202080"/>
      </p:ext>
    </p:extLst>
  </p:cSld>
  <p:clrMapOvr>
    <a:masterClrMapping/>
  </p:clrMapOvr>
  <p:transition spd="slow" advTm="48753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ー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2CB0FB-83F3-4D71-A92B-3FBEA74DF1F7}" type="slidenum">
              <a:rPr lang="en-US" altLang="ja-JP" sz="1400"/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ja-JP" sz="1400"/>
          </a:p>
        </p:txBody>
      </p:sp>
      <p:sp>
        <p:nvSpPr>
          <p:cNvPr id="10243" name="スライド番号プレースホルダー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9946C07-6FD6-4D5A-A4F3-ADEA0C42ACA3}" type="slidenum">
              <a:rPr lang="en-US" altLang="ja-JP" sz="1400"/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ja-JP" sz="1400"/>
          </a:p>
        </p:txBody>
      </p:sp>
      <p:sp>
        <p:nvSpPr>
          <p:cNvPr id="10" name="角丸四角形 9"/>
          <p:cNvSpPr/>
          <p:nvPr/>
        </p:nvSpPr>
        <p:spPr>
          <a:xfrm>
            <a:off x="1692275" y="3213100"/>
            <a:ext cx="7056438" cy="3587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>
                <a:solidFill>
                  <a:srgbClr val="FF0000"/>
                </a:solidFill>
                <a:ea typeface="ＭＳ Ｐゴシック" pitchFamily="50" charset="-128"/>
              </a:rPr>
              <a:t>Nb/Al-STJ</a:t>
            </a:r>
            <a:r>
              <a:rPr lang="ja-JP" altLang="en-US" sz="1600">
                <a:solidFill>
                  <a:srgbClr val="FF0000"/>
                </a:solidFill>
                <a:ea typeface="ＭＳ Ｐゴシック" pitchFamily="50" charset="-128"/>
              </a:rPr>
              <a:t>設計・開発</a:t>
            </a:r>
          </a:p>
        </p:txBody>
      </p:sp>
      <p:sp>
        <p:nvSpPr>
          <p:cNvPr id="10245" name="タイトル 1"/>
          <p:cNvSpPr>
            <a:spLocks noGrp="1"/>
          </p:cNvSpPr>
          <p:nvPr>
            <p:ph type="ctrTitle" idx="4294967295"/>
          </p:nvPr>
        </p:nvSpPr>
        <p:spPr>
          <a:xfrm>
            <a:off x="2636838" y="115888"/>
            <a:ext cx="4032250" cy="404812"/>
          </a:xfrm>
        </p:spPr>
        <p:txBody>
          <a:bodyPr/>
          <a:lstStyle/>
          <a:p>
            <a:pPr eaLnBrk="1" hangingPunct="1"/>
            <a:r>
              <a:rPr lang="en-US" altLang="ja-JP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</a:p>
        </p:txBody>
      </p:sp>
      <p:graphicFrame>
        <p:nvGraphicFramePr>
          <p:cNvPr id="384117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826047"/>
              </p:ext>
            </p:extLst>
          </p:nvPr>
        </p:nvGraphicFramePr>
        <p:xfrm>
          <a:off x="39688" y="565150"/>
          <a:ext cx="9001127" cy="61404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16096"/>
                <a:gridCol w="1044877"/>
                <a:gridCol w="1152128"/>
                <a:gridCol w="1118501"/>
                <a:gridCol w="1223729"/>
                <a:gridCol w="1222068"/>
                <a:gridCol w="1223728"/>
              </a:tblGrid>
              <a:tr h="715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" pitchFamily="18" charset="0"/>
                        <a:ea typeface="Osaka" charset="-128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92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 Design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14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Superconducting Tunnel Junction (STJ ) Detector 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</a:tr>
              <a:tr h="1066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Preamplifier at 1K and Post-Preamp (</a:t>
                      </a:r>
                      <a:r>
                        <a:rPr kumimoji="1" lang="en-US" altLang="ja-JP" sz="16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Fermilab</a:t>
                      </a:r>
                      <a:r>
                        <a:rPr kumimoji="1" lang="en-US" altLang="ja-JP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JAXA, KEK, AIST, Tsukuba</a:t>
                      </a:r>
                      <a:r>
                        <a:rPr kumimoji="1" lang="ja-JP" alt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</a:tr>
              <a:tr h="579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Dispersive Element, Optics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</a:tr>
              <a:tr h="748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Cryostat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</a:tr>
              <a:tr h="822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Measurements</a:t>
                      </a:r>
                      <a:r>
                        <a:rPr kumimoji="1" lang="ja-JP" alt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kumimoji="1" lang="en-US" altLang="ja-JP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marT="45718" marB="45718" horzOverflow="overflow"/>
                </a:tc>
              </a:tr>
            </a:tbl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2054949" y="1605033"/>
            <a:ext cx="2366968" cy="7588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Experiment design with FIR Rocket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2067184" y="1272724"/>
            <a:ext cx="6964272" cy="3603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Experiment design with Satellite such as SPICA</a:t>
            </a:r>
          </a:p>
        </p:txBody>
      </p:sp>
      <p:sp>
        <p:nvSpPr>
          <p:cNvPr id="2" name="角丸四角形 9"/>
          <p:cNvSpPr/>
          <p:nvPr/>
        </p:nvSpPr>
        <p:spPr>
          <a:xfrm>
            <a:off x="2045144" y="2346943"/>
            <a:ext cx="2435290" cy="7477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R&amp;D </a:t>
            </a:r>
            <a:endParaRPr lang="en-US" altLang="ja-JP" sz="1600" b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of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Nb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/Al-STJ</a:t>
            </a:r>
            <a:endParaRPr lang="en-US" altLang="ja-JP" sz="1600" b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480435" y="2397638"/>
            <a:ext cx="1243694" cy="5016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Production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4468337" y="4558043"/>
            <a:ext cx="1255792" cy="4958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Production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2020890" y="3615109"/>
            <a:ext cx="2417690" cy="69450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Design and R&amp;D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2054949" y="6237288"/>
            <a:ext cx="3647034" cy="3587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Simulation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2074863" y="4558043"/>
            <a:ext cx="2363717" cy="5505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Design and R&amp;D</a:t>
            </a:r>
          </a:p>
        </p:txBody>
      </p:sp>
      <p:sp>
        <p:nvSpPr>
          <p:cNvPr id="3" name="角丸四角形 9"/>
          <p:cNvSpPr/>
          <p:nvPr/>
        </p:nvSpPr>
        <p:spPr>
          <a:xfrm>
            <a:off x="2020890" y="3128107"/>
            <a:ext cx="7019925" cy="3587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Design </a:t>
            </a:r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and R&amp;D of </a:t>
            </a:r>
            <a:r>
              <a:rPr lang="en-US" altLang="ja-JP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Hf</a:t>
            </a:r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-STJ 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Detector   </a:t>
            </a:r>
            <a:r>
              <a:rPr lang="ja-JP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　　　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                (for Satellite Experiment)</a:t>
            </a:r>
            <a:endParaRPr lang="en-US" altLang="ja-JP" sz="1600" b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角丸四角形 10"/>
          <p:cNvSpPr/>
          <p:nvPr/>
        </p:nvSpPr>
        <p:spPr>
          <a:xfrm>
            <a:off x="4484874" y="3616580"/>
            <a:ext cx="1243695" cy="6694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Production</a:t>
            </a:r>
          </a:p>
        </p:txBody>
      </p:sp>
      <p:sp>
        <p:nvSpPr>
          <p:cNvPr id="7" name="角丸四角形 13"/>
          <p:cNvSpPr/>
          <p:nvPr/>
        </p:nvSpPr>
        <p:spPr>
          <a:xfrm>
            <a:off x="2703441" y="5889787"/>
            <a:ext cx="3092695" cy="3363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Analysis Program</a:t>
            </a:r>
          </a:p>
        </p:txBody>
      </p:sp>
      <p:sp>
        <p:nvSpPr>
          <p:cNvPr id="8" name="角丸四角形 13"/>
          <p:cNvSpPr/>
          <p:nvPr/>
        </p:nvSpPr>
        <p:spPr>
          <a:xfrm>
            <a:off x="5796136" y="6263481"/>
            <a:ext cx="3235320" cy="3063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                      </a:t>
            </a:r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Analysis</a:t>
            </a:r>
          </a:p>
        </p:txBody>
      </p:sp>
      <p:sp>
        <p:nvSpPr>
          <p:cNvPr id="9" name="角丸四角形 12"/>
          <p:cNvSpPr/>
          <p:nvPr/>
        </p:nvSpPr>
        <p:spPr>
          <a:xfrm>
            <a:off x="2055645" y="5218113"/>
            <a:ext cx="2354491" cy="5434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Design and R&amp;D</a:t>
            </a:r>
          </a:p>
        </p:txBody>
      </p:sp>
      <p:sp>
        <p:nvSpPr>
          <p:cNvPr id="16" name="角丸四角形 13"/>
          <p:cNvSpPr/>
          <p:nvPr/>
        </p:nvSpPr>
        <p:spPr>
          <a:xfrm>
            <a:off x="4456431" y="5262611"/>
            <a:ext cx="1245552" cy="4799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Production</a:t>
            </a:r>
          </a:p>
        </p:txBody>
      </p:sp>
      <p:sp>
        <p:nvSpPr>
          <p:cNvPr id="10326" name="角丸四角形 10"/>
          <p:cNvSpPr>
            <a:spLocks noChangeArrowheads="1"/>
          </p:cNvSpPr>
          <p:nvPr/>
        </p:nvSpPr>
        <p:spPr bwMode="auto">
          <a:xfrm rot="-5400000">
            <a:off x="3694052" y="3800762"/>
            <a:ext cx="4968875" cy="730703"/>
          </a:xfrm>
          <a:prstGeom prst="roundRect">
            <a:avLst>
              <a:gd name="adj" fmla="val 16667"/>
            </a:avLst>
          </a:prstGeom>
          <a:solidFill>
            <a:srgbClr val="D7E4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   </a:t>
            </a:r>
            <a:r>
              <a:rPr lang="en-US" altLang="ja-JP" sz="18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Far-Infrared Observatory Rocket Experiment</a:t>
            </a:r>
          </a:p>
        </p:txBody>
      </p:sp>
      <p:sp>
        <p:nvSpPr>
          <p:cNvPr id="10327" name="スライド番号プレースホルダー 11"/>
          <p:cNvSpPr>
            <a:spLocks noGrp="1"/>
          </p:cNvSpPr>
          <p:nvPr>
            <p:ph type="sldNum" sz="quarter" idx="4294967295"/>
          </p:nvPr>
        </p:nvSpPr>
        <p:spPr>
          <a:xfrm>
            <a:off x="8751595" y="6606415"/>
            <a:ext cx="394040" cy="457200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D7A9B654-8A6D-4091-BB77-E209E7DCF0D3}" type="slidenum">
              <a:rPr lang="en-US" altLang="ja-JP" sz="1400" smtClean="0"/>
              <a:pPr algn="ct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ja-JP" sz="1400" dirty="0" smtClean="0"/>
          </a:p>
        </p:txBody>
      </p:sp>
      <p:sp>
        <p:nvSpPr>
          <p:cNvPr id="23" name="角丸四角形 22"/>
          <p:cNvSpPr/>
          <p:nvPr/>
        </p:nvSpPr>
        <p:spPr>
          <a:xfrm>
            <a:off x="6540188" y="4581224"/>
            <a:ext cx="2546921" cy="5382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Design, R&amp;D, Production</a:t>
            </a:r>
            <a:endParaRPr lang="en-US" altLang="ja-JP" sz="1600" b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6513349" y="5208972"/>
            <a:ext cx="2518108" cy="68081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Design, R&amp;D, Production</a:t>
            </a:r>
            <a:endParaRPr lang="en-US" altLang="ja-JP" sz="1600" b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6526840" y="3594115"/>
            <a:ext cx="2607837" cy="68081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Design, R&amp;D, Production</a:t>
            </a:r>
            <a:endParaRPr lang="en-US" altLang="ja-JP" sz="1600" b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20491"/>
      </p:ext>
    </p:extLst>
  </p:cSld>
  <p:clrMapOvr>
    <a:masterClrMapping/>
  </p:clrMapOvr>
  <p:transition advTm="6696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28813"/>
            <a:ext cx="58864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テキスト ボックス 2"/>
          <p:cNvSpPr txBox="1">
            <a:spLocks noChangeArrowheads="1"/>
          </p:cNvSpPr>
          <p:nvPr/>
        </p:nvSpPr>
        <p:spPr bwMode="auto">
          <a:xfrm>
            <a:off x="-9755" y="37467"/>
            <a:ext cx="7622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2060"/>
                </a:solidFill>
              </a:rPr>
              <a:t>Research Core for the History of the Universe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2060"/>
                </a:solidFill>
              </a:rPr>
              <a:t>under  Center for integrated Research in Fundamental Science and </a:t>
            </a:r>
            <a:r>
              <a:rPr lang="en-US" altLang="ja-JP" sz="1800" dirty="0" smtClean="0">
                <a:solidFill>
                  <a:srgbClr val="002060"/>
                </a:solidFill>
              </a:rPr>
              <a:t>Engineering,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2060"/>
                </a:solidFill>
              </a:rPr>
              <a:t>University of Tsukuba</a:t>
            </a:r>
            <a:r>
              <a:rPr lang="en-US" altLang="ja-JP" sz="1800" dirty="0">
                <a:solidFill>
                  <a:srgbClr val="002060"/>
                </a:solidFill>
              </a:rPr>
              <a:t> </a:t>
            </a:r>
            <a:r>
              <a:rPr lang="en-US" altLang="ja-JP" sz="1800" dirty="0" smtClean="0">
                <a:solidFill>
                  <a:srgbClr val="002060"/>
                </a:solidFill>
              </a:rPr>
              <a:t> </a:t>
            </a:r>
            <a:r>
              <a:rPr lang="en-US" altLang="ja-JP" sz="1800" dirty="0">
                <a:solidFill>
                  <a:srgbClr val="002060"/>
                </a:solidFill>
              </a:rPr>
              <a:t>(founded on Sep. 1, 2014)</a:t>
            </a:r>
            <a:endParaRPr lang="ja-JP" altLang="en-US" sz="1800" b="1" dirty="0">
              <a:solidFill>
                <a:srgbClr val="00206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22541" y="1218568"/>
            <a:ext cx="916654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Mission:  coordinate the studies in elementary </a:t>
            </a:r>
            <a:r>
              <a:rPr lang="en-US" altLang="ja-JP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particles, quark nuclear matters and astrophysics to construct an integrated view of </a:t>
            </a:r>
            <a:r>
              <a:rPr lang="en-US" altLang="ja-JP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History of the Universe. </a:t>
            </a:r>
          </a:p>
        </p:txBody>
      </p:sp>
      <p:sp>
        <p:nvSpPr>
          <p:cNvPr id="2053" name="テキスト ボックス 1"/>
          <p:cNvSpPr txBox="1">
            <a:spLocks noChangeArrowheads="1"/>
          </p:cNvSpPr>
          <p:nvPr/>
        </p:nvSpPr>
        <p:spPr bwMode="auto">
          <a:xfrm>
            <a:off x="3055938" y="2420938"/>
            <a:ext cx="327025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Simulation of the Universe Evolution</a:t>
            </a:r>
            <a:endParaRPr lang="ja-JP" altLang="en-US" sz="1600"/>
          </a:p>
        </p:txBody>
      </p:sp>
      <p:sp>
        <p:nvSpPr>
          <p:cNvPr id="2054" name="テキスト ボックス 11"/>
          <p:cNvSpPr txBox="1">
            <a:spLocks noChangeArrowheads="1"/>
          </p:cNvSpPr>
          <p:nvPr/>
        </p:nvSpPr>
        <p:spPr bwMode="auto">
          <a:xfrm>
            <a:off x="423863" y="2776538"/>
            <a:ext cx="11334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Superstring</a:t>
            </a:r>
            <a:endParaRPr lang="ja-JP" altLang="en-US" sz="1600"/>
          </a:p>
        </p:txBody>
      </p:sp>
      <p:sp>
        <p:nvSpPr>
          <p:cNvPr id="2055" name="テキスト ボックス 12"/>
          <p:cNvSpPr txBox="1">
            <a:spLocks noChangeArrowheads="1"/>
          </p:cNvSpPr>
          <p:nvPr/>
        </p:nvSpPr>
        <p:spPr bwMode="auto">
          <a:xfrm>
            <a:off x="3365500" y="5949950"/>
            <a:ext cx="265112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Cosmic Neutrino Background</a:t>
            </a:r>
            <a:endParaRPr lang="ja-JP" altLang="en-US" sz="1600"/>
          </a:p>
        </p:txBody>
      </p:sp>
      <p:sp>
        <p:nvSpPr>
          <p:cNvPr id="2056" name="テキスト ボックス 13"/>
          <p:cNvSpPr txBox="1">
            <a:spLocks noChangeArrowheads="1"/>
          </p:cNvSpPr>
          <p:nvPr/>
        </p:nvSpPr>
        <p:spPr bwMode="auto">
          <a:xfrm>
            <a:off x="3786188" y="5241925"/>
            <a:ext cx="13668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Dark Galaxies</a:t>
            </a:r>
            <a:endParaRPr lang="ja-JP" altLang="en-US" sz="1600"/>
          </a:p>
        </p:txBody>
      </p:sp>
      <p:sp>
        <p:nvSpPr>
          <p:cNvPr id="2057" name="テキスト ボックス 14"/>
          <p:cNvSpPr txBox="1">
            <a:spLocks noChangeArrowheads="1"/>
          </p:cNvSpPr>
          <p:nvPr/>
        </p:nvSpPr>
        <p:spPr bwMode="auto">
          <a:xfrm>
            <a:off x="1755775" y="2946400"/>
            <a:ext cx="12398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Lattice QCD</a:t>
            </a:r>
            <a:endParaRPr lang="ja-JP" altLang="en-US" sz="1600"/>
          </a:p>
        </p:txBody>
      </p:sp>
      <p:sp>
        <p:nvSpPr>
          <p:cNvPr id="2058" name="テキスト ボックス 15"/>
          <p:cNvSpPr txBox="1">
            <a:spLocks noChangeArrowheads="1"/>
          </p:cNvSpPr>
          <p:nvPr/>
        </p:nvSpPr>
        <p:spPr bwMode="auto">
          <a:xfrm>
            <a:off x="3408363" y="3597275"/>
            <a:ext cx="192246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C00000"/>
                </a:solidFill>
              </a:rPr>
              <a:t>Creation of Structure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C00000"/>
                </a:solidFill>
              </a:rPr>
              <a:t>Matter Evolution</a:t>
            </a:r>
          </a:p>
        </p:txBody>
      </p:sp>
      <p:sp>
        <p:nvSpPr>
          <p:cNvPr id="2059" name="テキスト ボックス 16"/>
          <p:cNvSpPr txBox="1">
            <a:spLocks noChangeArrowheads="1"/>
          </p:cNvSpPr>
          <p:nvPr/>
        </p:nvSpPr>
        <p:spPr bwMode="auto">
          <a:xfrm>
            <a:off x="311150" y="4995863"/>
            <a:ext cx="135731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Higgs Particle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    Neutrino    </a:t>
            </a:r>
            <a:endParaRPr lang="ja-JP" altLang="en-US" sz="1600"/>
          </a:p>
        </p:txBody>
      </p:sp>
      <p:sp>
        <p:nvSpPr>
          <p:cNvPr id="2060" name="テキスト ボックス 17"/>
          <p:cNvSpPr txBox="1">
            <a:spLocks noChangeArrowheads="1"/>
          </p:cNvSpPr>
          <p:nvPr/>
        </p:nvSpPr>
        <p:spPr bwMode="auto">
          <a:xfrm>
            <a:off x="357188" y="5949950"/>
            <a:ext cx="279717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Quark Gluon Plasma    </a:t>
            </a:r>
            <a:endParaRPr lang="ja-JP" altLang="en-US" sz="1600"/>
          </a:p>
        </p:txBody>
      </p:sp>
      <p:sp>
        <p:nvSpPr>
          <p:cNvPr id="2061" name="テキスト ボックス 18"/>
          <p:cNvSpPr txBox="1">
            <a:spLocks noChangeArrowheads="1"/>
          </p:cNvSpPr>
          <p:nvPr/>
        </p:nvSpPr>
        <p:spPr bwMode="auto">
          <a:xfrm>
            <a:off x="2160588" y="4259263"/>
            <a:ext cx="1739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C00000"/>
                </a:solidFill>
              </a:rPr>
              <a:t>Critical Point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C00000"/>
                </a:solidFill>
              </a:rPr>
              <a:t>Genesis of Matters</a:t>
            </a:r>
          </a:p>
        </p:txBody>
      </p:sp>
      <p:sp>
        <p:nvSpPr>
          <p:cNvPr id="2062" name="テキスト ボックス 19"/>
          <p:cNvSpPr txBox="1">
            <a:spLocks noChangeArrowheads="1"/>
          </p:cNvSpPr>
          <p:nvPr/>
        </p:nvSpPr>
        <p:spPr bwMode="auto">
          <a:xfrm>
            <a:off x="1273175" y="3619500"/>
            <a:ext cx="12414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C00000"/>
                </a:solidFill>
              </a:rPr>
              <a:t>Mass Origin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C00000"/>
                </a:solidFill>
              </a:rPr>
              <a:t>Force Origin</a:t>
            </a:r>
            <a:endParaRPr lang="ja-JP" altLang="en-US" sz="160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61025" y="4171950"/>
            <a:ext cx="3563938" cy="1600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Illuminate the “Darkness”:</a:t>
            </a:r>
          </a:p>
          <a:p>
            <a:pPr>
              <a:defRPr/>
            </a:pPr>
            <a:r>
              <a:rPr lang="en-US" altLang="ja-JP" sz="1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=&gt;Dark matter, Dark energy , Dark galaxies</a:t>
            </a:r>
          </a:p>
          <a:p>
            <a:pPr>
              <a:defRPr/>
            </a:pPr>
            <a:r>
              <a:rPr lang="en-US" altLang="ja-JP" sz="1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=&gt;Genesis of matters, creation of structure and their evolution</a:t>
            </a:r>
          </a:p>
          <a:p>
            <a:pPr>
              <a:defRPr/>
            </a:pPr>
            <a:endParaRPr lang="en-US" altLang="ja-JP" sz="18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CiRf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039" y="452077"/>
            <a:ext cx="1009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as.tsukuba.ac.jp/%7ECiRfSE/Images/UTsukuba-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467"/>
            <a:ext cx="33337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as.tsukuba.ac.jp/%7ECiRfSE/Images/logo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92" y="47250"/>
            <a:ext cx="94297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455288-B92B-4374-BCDB-C991580378E3}" type="slidenum">
              <a:rPr lang="en-US" altLang="ja-JP" smtClean="0"/>
              <a:pPr>
                <a:defRPr/>
              </a:pPr>
              <a:t>42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1577688"/>
      </p:ext>
    </p:extLst>
  </p:cSld>
  <p:clrMapOvr>
    <a:masterClrMapping/>
  </p:clrMapOvr>
  <p:transition spd="slow" advTm="9702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71" y="743134"/>
            <a:ext cx="8978753" cy="6135972"/>
          </a:xfrm>
          <a:prstGeom prst="rect">
            <a:avLst/>
          </a:prstGeom>
        </p:spPr>
      </p:pic>
      <p:sp>
        <p:nvSpPr>
          <p:cNvPr id="7170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C48CA5CB-0A53-4089-B450-D23BB0E9D9B7}" type="slidenum">
              <a:rPr lang="en-US" altLang="ja-JP" sz="1400" smtClean="0"/>
              <a:pPr eaLnBrk="1" hangingPunct="1"/>
              <a:t>43</a:t>
            </a:fld>
            <a:endParaRPr lang="en-US" altLang="ja-JP" sz="1400" smtClean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541337"/>
          </a:xfrm>
        </p:spPr>
        <p:txBody>
          <a:bodyPr/>
          <a:lstStyle/>
          <a:p>
            <a:pPr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of Research Core for the History of the Universe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3795663" y="3219734"/>
            <a:ext cx="3942909" cy="1215760"/>
          </a:xfrm>
          <a:prstGeom prst="wedgeRoundRectCallout">
            <a:avLst>
              <a:gd name="adj1" fmla="val -95055"/>
              <a:gd name="adj2" fmla="val -753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吹き出し 33"/>
          <p:cNvSpPr/>
          <p:nvPr/>
        </p:nvSpPr>
        <p:spPr>
          <a:xfrm>
            <a:off x="3757363" y="3234758"/>
            <a:ext cx="3968877" cy="1206586"/>
          </a:xfrm>
          <a:prstGeom prst="wedgeRoundRectCallout">
            <a:avLst>
              <a:gd name="adj1" fmla="val -90936"/>
              <a:gd name="adj2" fmla="val -322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3883421" y="3210948"/>
            <a:ext cx="3942910" cy="1206330"/>
          </a:xfrm>
          <a:prstGeom prst="wedgeRoundRectCallout">
            <a:avLst>
              <a:gd name="adj1" fmla="val -105605"/>
              <a:gd name="adj2" fmla="val 800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吹き出し 36"/>
          <p:cNvSpPr/>
          <p:nvPr/>
        </p:nvSpPr>
        <p:spPr>
          <a:xfrm>
            <a:off x="3695572" y="3232054"/>
            <a:ext cx="3942909" cy="1215760"/>
          </a:xfrm>
          <a:prstGeom prst="wedgeRoundRectCallout">
            <a:avLst>
              <a:gd name="adj1" fmla="val -111321"/>
              <a:gd name="adj2" fmla="val -148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吹き出し 37"/>
          <p:cNvSpPr/>
          <p:nvPr/>
        </p:nvSpPr>
        <p:spPr>
          <a:xfrm>
            <a:off x="3707904" y="3193504"/>
            <a:ext cx="4179884" cy="1235231"/>
          </a:xfrm>
          <a:prstGeom prst="wedgeRoundRectCallout">
            <a:avLst>
              <a:gd name="adj1" fmla="val -114106"/>
              <a:gd name="adj2" fmla="val 186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five projects were approved as large research projects in </a:t>
            </a:r>
            <a:r>
              <a:rPr lang="en-US" altLang="ja-JP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Master Plan 2017 by Science Council of Japan</a:t>
            </a:r>
            <a:r>
              <a:rPr lang="en-US" altLang="ja-JP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ja-JP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847" y="1732228"/>
            <a:ext cx="2650084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Cosmic Background Neutrino</a:t>
            </a:r>
            <a:endParaRPr kumimoji="1" lang="ja-JP" altLang="en-US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9495" y="2553556"/>
            <a:ext cx="1915781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ntarctic Astronomy</a:t>
            </a:r>
            <a:endParaRPr kumimoji="1" lang="ja-JP" altLang="en-US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9277" y="3937720"/>
            <a:ext cx="894331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endParaRPr kumimoji="1" lang="ja-JP" altLang="en-US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1827" y="4752734"/>
            <a:ext cx="1515158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Unstable Nuclei</a:t>
            </a:r>
            <a:endParaRPr kumimoji="1" lang="ja-JP" altLang="en-US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671" y="3282041"/>
            <a:ext cx="1907895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Quark Gluon Plasma</a:t>
            </a:r>
            <a:endParaRPr kumimoji="1" lang="ja-JP" altLang="en-US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6671" y="6054150"/>
            <a:ext cx="3001143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Simulation on Universe Evolution</a:t>
            </a:r>
            <a:endParaRPr kumimoji="1" lang="ja-JP" altLang="en-US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79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680"/>
    </mc:Choice>
    <mc:Fallback>
      <p:transition spd="slow" advTm="34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091" y="438987"/>
            <a:ext cx="8458200" cy="972344"/>
          </a:xfrm>
        </p:spPr>
        <p:txBody>
          <a:bodyPr/>
          <a:lstStyle/>
          <a:p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 Core for the History of the Universe</a:t>
            </a:r>
            <a:b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1"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Tomonaga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Center for the History of the Universe</a:t>
            </a:r>
            <a:b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ja-JP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Re-O</a:t>
            </a:r>
            <a:r>
              <a:rPr kumimoji="1" lang="en-US" altLang="ja-JP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rganization</a:t>
            </a:r>
            <a:endParaRPr kumimoji="1" lang="ja-JP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68721" y="1203099"/>
            <a:ext cx="2306634" cy="393429"/>
          </a:xfrm>
        </p:spPr>
        <p:txBody>
          <a:bodyPr/>
          <a:lstStyle/>
          <a:p>
            <a:r>
              <a:rPr kumimoji="1" lang="en-US" altLang="ja-JP" sz="1800" dirty="0" smtClean="0"/>
              <a:t>From Oct. 2017</a:t>
            </a:r>
            <a:endParaRPr kumimoji="1" lang="ja-JP" altLang="en-US" sz="18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25280A-4364-41C5-B917-9D75DB576EF5}" type="slidenum">
              <a:rPr lang="en-US" altLang="ja-JP" smtClean="0"/>
              <a:pPr>
                <a:defRPr/>
              </a:pPr>
              <a:t>44</a:t>
            </a:fld>
            <a:endParaRPr lang="en-US" altLang="ja-JP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65" y="1643270"/>
            <a:ext cx="5853587" cy="445285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526159" y="2814981"/>
            <a:ext cx="31300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Cosmic Background Neutrino</a:t>
            </a:r>
            <a:endParaRPr kumimoji="1" lang="ja-JP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14701" y="2364300"/>
            <a:ext cx="22602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ntarctic Astronomy</a:t>
            </a:r>
            <a:endParaRPr kumimoji="1" lang="ja-JP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26159" y="3212104"/>
            <a:ext cx="17128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 (ATLAS)</a:t>
            </a:r>
            <a:endParaRPr kumimoji="1" lang="ja-JP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14701" y="4037653"/>
            <a:ext cx="17427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 Nuclei</a:t>
            </a:r>
            <a:endParaRPr kumimoji="1" lang="ja-JP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27483" y="3661739"/>
            <a:ext cx="228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Quark Gluon Plasma</a:t>
            </a:r>
            <a:endParaRPr kumimoji="1" lang="ja-JP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36031" y="4499424"/>
            <a:ext cx="24375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Detector R&amp;D</a:t>
            </a:r>
            <a:endParaRPr kumimoji="1" lang="ja-JP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36867" y="1017072"/>
            <a:ext cx="664138" cy="0"/>
          </a:xfrm>
          <a:prstGeom prst="straightConnector1">
            <a:avLst/>
          </a:prstGeom>
          <a:ln w="349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4"/>
          <p:cNvSpPr txBox="1"/>
          <p:nvPr/>
        </p:nvSpPr>
        <p:spPr>
          <a:xfrm>
            <a:off x="512822" y="6268228"/>
            <a:ext cx="7566738" cy="58079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w15="http://schemas.microsoft.com/office/word/2012/wordml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hangingPunct="0">
              <a:spcAft>
                <a:spcPts val="0"/>
              </a:spcAft>
            </a:pPr>
            <a:r>
              <a:rPr lang="en-US" altLang="ja-JP" sz="1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Approved for </a:t>
            </a:r>
            <a:r>
              <a:rPr lang="en-US" altLang="ja-JP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October</a:t>
            </a:r>
            <a:r>
              <a:rPr lang="en-US" altLang="ja-JP" sz="1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2017 to March 2022</a:t>
            </a:r>
            <a:r>
              <a:rPr lang="ja-JP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(10,500kYen/year)</a:t>
            </a:r>
            <a:r>
              <a:rPr lang="en-US" altLang="ja-JP" sz="1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 </a:t>
            </a:r>
            <a:r>
              <a:rPr lang="en-US" altLang="ja-JP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</a:p>
          <a:p>
            <a:pPr algn="just" hangingPunct="0">
              <a:spcAft>
                <a:spcPts val="0"/>
              </a:spcAft>
            </a:pPr>
            <a:r>
              <a:rPr lang="en-US" altLang="ja-JP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Budget for Postdocs, Detector R&amp;D and travel expenses</a:t>
            </a:r>
            <a:r>
              <a:rPr lang="en-US" altLang="ja-JP" sz="1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928955" y="801048"/>
            <a:ext cx="6739389" cy="366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Picture 2" descr="CiRf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4" y="28176"/>
            <a:ext cx="903502" cy="71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60" y="490418"/>
            <a:ext cx="636095" cy="6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6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50"/>
    </mc:Choice>
    <mc:Fallback>
      <p:transition spd="slow" advTm="1715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5"/>
          <p:cNvGraphicFramePr>
            <a:graphicFrameLocks noChangeAspect="1"/>
          </p:cNvGraphicFramePr>
          <p:nvPr>
            <p:extLst/>
          </p:nvPr>
        </p:nvGraphicFramePr>
        <p:xfrm>
          <a:off x="611560" y="758826"/>
          <a:ext cx="7128792" cy="4059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073" y="-15354"/>
            <a:ext cx="8712808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rPr>
              <a:t>R&amp;D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rPr>
              <a:t>Budgets for the COBAND in the period of JFY2013-2017</a:t>
            </a:r>
          </a:p>
        </p:txBody>
      </p:sp>
      <p:sp>
        <p:nvSpPr>
          <p:cNvPr id="26627" name="Text Box 19"/>
          <p:cNvSpPr txBox="1">
            <a:spLocks noChangeArrowheads="1"/>
          </p:cNvSpPr>
          <p:nvPr/>
        </p:nvSpPr>
        <p:spPr bwMode="auto">
          <a:xfrm>
            <a:off x="735013" y="55165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/>
          </a:p>
        </p:txBody>
      </p:sp>
      <p:graphicFrame>
        <p:nvGraphicFramePr>
          <p:cNvPr id="499891" name="Group 17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50825" y="4525375"/>
          <a:ext cx="8640763" cy="1982376"/>
        </p:xfrm>
        <a:graphic>
          <a:graphicData uri="http://schemas.openxmlformats.org/drawingml/2006/table">
            <a:tbl>
              <a:tblPr/>
              <a:tblGrid>
                <a:gridCol w="2368550"/>
                <a:gridCol w="3297141"/>
                <a:gridCol w="1678803"/>
                <a:gridCol w="1296269"/>
              </a:tblGrid>
              <a:tr h="4274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Grant in Aid “Neutrino” from MEXT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T="45797" marB="45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R&amp;D of Superconducting Infrared Detector for Neutrino Decay Experiment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T="45797" marB="45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JFY2013</a:t>
                      </a: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T="45797" marB="45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77.5</a:t>
                      </a: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MYen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T="45797" marB="45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4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University</a:t>
                      </a: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Support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T="45797" marB="45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He</a:t>
                      </a: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Sorption Refrigerator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T="45797" marB="45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JFY2013, 2016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T="45797" marB="45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21.0 </a:t>
                      </a:r>
                      <a:r>
                        <a:rPr kumimoji="1" lang="en-US" altLang="ja-JP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MYen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T="45797" marB="45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4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KEK</a:t>
                      </a: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Support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T="45797" marB="45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Cooperative Project of University of Tsukuba and KEK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T="45797" marB="45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JFY2013-2016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T="45797" marB="45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5.0</a:t>
                      </a: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MYen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T="45797" marB="45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4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Japan-US Project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T="45797" marB="45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Neutrino Decay Search Experiment Cooperative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T="45797" marB="45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JFY2012-2014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T="45797" marB="45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17.0</a:t>
                      </a: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itchFamily="50" charset="-128"/>
                          <a:cs typeface="Times New Roman" panose="02020603050405020304" pitchFamily="18" charset="0"/>
                        </a:rPr>
                        <a:t>MYen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Osaka" charset="-128"/>
                        <a:cs typeface="Times New Roman" panose="02020603050405020304" pitchFamily="18" charset="0"/>
                      </a:endParaRPr>
                    </a:p>
                  </a:txBody>
                  <a:tcPr marT="45797" marB="45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5652120" y="3645024"/>
            <a:ext cx="1889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Total :  120.5Myen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(~ $1.1M)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25280A-4364-41C5-B917-9D75DB576EF5}" type="slidenum">
              <a:rPr lang="en-US" altLang="ja-JP" smtClean="0"/>
              <a:pPr>
                <a:defRPr/>
              </a:pPr>
              <a:t>45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950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36"/>
    </mc:Choice>
    <mc:Fallback>
      <p:transition spd="slow" advTm="14536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8763" cy="685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ja-JP" alt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ea typeface="Osaka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1013499"/>
            <a:ext cx="885666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R&amp;D of STJ detectors and the design of the COBAND rocket experiment are underway. </a:t>
            </a:r>
          </a:p>
          <a:p>
            <a:pPr marL="1257300" lvl="5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ja-JP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the neutrino mass</a:t>
            </a:r>
            <a:endParaRPr lang="en-US" altLang="ja-JP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8" indent="-342900" eaLnBrk="1" hangingPunct="1"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ja-JP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 of elementary particle mass spectra</a:t>
            </a:r>
          </a:p>
          <a:p>
            <a:pPr marL="1200150" lvl="3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ja-JP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 of the cosmic background neutrino</a:t>
            </a:r>
          </a:p>
          <a:p>
            <a:pPr marL="2571750" lvl="6" indent="-342900" eaLnBrk="1" hangingPunct="1"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ja-JP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probe of the very early universe</a:t>
            </a:r>
          </a:p>
          <a:p>
            <a:pPr marL="857250" lvl="3" indent="0" eaLnBrk="1" hangingPunct="1">
              <a:spcBef>
                <a:spcPct val="0"/>
              </a:spcBef>
              <a:buNone/>
            </a:pPr>
            <a:endParaRPr lang="en-US" altLang="ja-JP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far-infrared photon detector is being developed:</a:t>
            </a:r>
          </a:p>
          <a:p>
            <a:pPr marL="1200150" lvl="3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ja-JP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altLang="ja-JP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/Al-STJ satisfied our requirement </a:t>
            </a:r>
            <a:r>
              <a:rPr lang="en-US" altLang="ja-JP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ja-JP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leakage current </a:t>
            </a:r>
            <a:r>
              <a:rPr lang="en-US" altLang="ja-JP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altLang="ja-JP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0.1pA</a:t>
            </a:r>
          </a:p>
          <a:p>
            <a:pPr marL="1200150" lvl="3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amplifier with the SOI technology worked at 300mK</a:t>
            </a:r>
          </a:p>
          <a:p>
            <a:pPr marL="857250" lvl="3" indent="0" eaLnBrk="1" hangingPunct="1">
              <a:spcBef>
                <a:spcPct val="0"/>
              </a:spcBef>
              <a:buNone/>
            </a:pPr>
            <a:r>
              <a:rPr lang="en-US" altLang="ja-JP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succeeded in amplifying the STJ signal with the SOI cryogenic amplifier.</a:t>
            </a:r>
          </a:p>
          <a:p>
            <a:pPr marL="1200150" lvl="3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Aiming at one photon detection in the far-infrared range</a:t>
            </a:r>
          </a:p>
          <a:p>
            <a:pPr marL="1200150" lvl="3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ja-JP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applicable to the other fields such as X-ray energy measurement with higher energy resolution. </a:t>
            </a:r>
            <a:endParaRPr lang="en-US" altLang="ja-JP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3" indent="0" eaLnBrk="1" hangingPunct="1">
              <a:spcBef>
                <a:spcPct val="0"/>
              </a:spcBef>
              <a:buNone/>
            </a:pPr>
            <a:endParaRPr lang="en-US" altLang="ja-JP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3" indent="0" eaLnBrk="1" hangingPunct="1">
              <a:spcBef>
                <a:spcPct val="0"/>
              </a:spcBef>
              <a:buNone/>
            </a:pPr>
            <a:r>
              <a:rPr lang="en-US" altLang="ja-JP" b="1" dirty="0">
                <a:solidFill>
                  <a:srgbClr val="002060"/>
                </a:solidFill>
                <a:cs typeface="Times" panose="02020603050405020304" pitchFamily="18" charset="0"/>
              </a:rPr>
              <a:t>COBAND WEB page      http://hep.px.tsukuba.ac.jp/coband/eng</a:t>
            </a:r>
            <a:r>
              <a:rPr lang="en-US" altLang="ja-JP" b="1" dirty="0" smtClean="0">
                <a:solidFill>
                  <a:srgbClr val="002060"/>
                </a:solidFill>
                <a:cs typeface="Times" panose="02020603050405020304" pitchFamily="18" charset="0"/>
              </a:rPr>
              <a:t>/</a:t>
            </a:r>
            <a:endParaRPr lang="en-US" altLang="ja-JP" b="1" dirty="0">
              <a:solidFill>
                <a:srgbClr val="002060"/>
              </a:solidFill>
              <a:cs typeface="Times" panose="02020603050405020304" pitchFamily="18" charset="0"/>
            </a:endParaRP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title"/>
          </p:nvPr>
        </p:nvSpPr>
        <p:spPr>
          <a:xfrm>
            <a:off x="1475656" y="98762"/>
            <a:ext cx="5759450" cy="815975"/>
          </a:xfr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ja-JP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ja-JP" alt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37CF87-B47D-4BDB-B819-491B25D431C0}" type="slidenum">
              <a:rPr lang="en-US" altLang="ja-JP" smtClean="0"/>
              <a:pPr>
                <a:defRPr/>
              </a:pPr>
              <a:t>46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419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075"/>
    </mc:Choice>
    <mc:Fallback>
      <p:transition spd="slow" advTm="115075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12519" y="1988840"/>
            <a:ext cx="9252520" cy="1512168"/>
          </a:xfrm>
        </p:spPr>
        <p:txBody>
          <a:bodyPr/>
          <a:lstStyle/>
          <a:p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who will join 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COBAND collaboration </a:t>
            </a:r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very welcome.</a:t>
            </a:r>
            <a:b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join us.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37CF87-B47D-4BDB-B819-491B25D431C0}" type="slidenum">
              <a:rPr lang="en-US" altLang="ja-JP" smtClean="0"/>
              <a:pPr>
                <a:defRPr/>
              </a:pPr>
              <a:t>47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164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13"/>
    </mc:Choice>
    <mc:Fallback>
      <p:transition spd="slow" advTm="11913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772400" cy="1066800"/>
          </a:xfrm>
        </p:spPr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37CF87-B47D-4BDB-B819-491B25D431C0}" type="slidenum">
              <a:rPr lang="en-US" altLang="ja-JP" smtClean="0"/>
              <a:pPr>
                <a:defRPr/>
              </a:pPr>
              <a:t>48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72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96280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Cosmic Background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eutrino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A51913-7F09-4E90-A406-462681C896FA}" type="slidenum">
              <a:rPr lang="en-US" altLang="ja-JP" smtClean="0"/>
              <a:pPr>
                <a:defRPr/>
              </a:pPr>
              <a:t>49</a:t>
            </a:fld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5458" y="3203471"/>
                <a:ext cx="9033083" cy="3682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i="1" dirty="0" smtClean="0"/>
                  <a:t>Temperature:      </a:t>
                </a:r>
              </a:p>
              <a:p>
                <a:endParaRPr kumimoji="1" lang="en-US" altLang="ja-JP" i="1" dirty="0" smtClean="0"/>
              </a:p>
              <a:p>
                <a:r>
                  <a:rPr lang="en-US" altLang="ja-JP" dirty="0"/>
                  <a:t> </a:t>
                </a:r>
                <a:r>
                  <a:rPr lang="en-US" altLang="ja-JP" dirty="0" smtClean="0"/>
                  <a:t>    Below 3MeV, ν is decoupled from other particles because the weak interaction cross section becomes too small.</a:t>
                </a:r>
              </a:p>
              <a:p>
                <a:r>
                  <a:rPr kumimoji="1" lang="en-US" altLang="ja-JP" dirty="0"/>
                  <a:t> </a:t>
                </a:r>
                <a:r>
                  <a:rPr kumimoji="1" lang="en-US" altLang="ja-JP" dirty="0" smtClean="0"/>
                  <a:t>    Below 1MeV, </a:t>
                </a:r>
                <a:r>
                  <a:rPr kumimoji="1" lang="en-US" altLang="ja-JP" dirty="0" err="1" smtClean="0"/>
                  <a:t>e</a:t>
                </a:r>
                <a:r>
                  <a:rPr kumimoji="1" lang="en-US" altLang="ja-JP" baseline="30000" dirty="0" err="1" smtClean="0"/>
                  <a:t>+</a:t>
                </a:r>
                <a:r>
                  <a:rPr kumimoji="1" lang="en-US" altLang="ja-JP" dirty="0" err="1" smtClean="0"/>
                  <a:t>e</a:t>
                </a:r>
                <a:r>
                  <a:rPr kumimoji="1" lang="en-US" altLang="ja-JP" baseline="30000" dirty="0" smtClean="0"/>
                  <a:t>-</a:t>
                </a:r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→</a:t>
                </a:r>
                <a:r>
                  <a:rPr kumimoji="1" lang="en-US" altLang="ja-JP" dirty="0" err="1" smtClean="0"/>
                  <a:t>γγ</a:t>
                </a:r>
                <a:r>
                  <a:rPr kumimoji="1" lang="en-US" altLang="ja-JP" dirty="0" smtClean="0"/>
                  <a:t> is possible, but </a:t>
                </a:r>
                <a:r>
                  <a:rPr kumimoji="1" lang="en-US" altLang="ja-JP" dirty="0" err="1" smtClean="0"/>
                  <a:t>γγ</a:t>
                </a:r>
                <a:r>
                  <a:rPr kumimoji="1" lang="ja-JP" altLang="en-US" dirty="0" smtClean="0"/>
                  <a:t>→</a:t>
                </a:r>
                <a:r>
                  <a:rPr lang="en-US" altLang="ja-JP" dirty="0" err="1" smtClean="0"/>
                  <a:t>e</a:t>
                </a:r>
                <a:r>
                  <a:rPr lang="en-US" altLang="ja-JP" baseline="30000" dirty="0" err="1" smtClean="0"/>
                  <a:t>+</a:t>
                </a:r>
                <a:r>
                  <a:rPr lang="en-US" altLang="ja-JP" dirty="0" err="1" smtClean="0"/>
                  <a:t>e</a:t>
                </a:r>
                <a:r>
                  <a:rPr lang="en-US" altLang="ja-JP" baseline="30000" dirty="0" smtClean="0"/>
                  <a:t>-</a:t>
                </a:r>
                <a:r>
                  <a:rPr lang="ja-JP" altLang="en-US" dirty="0" smtClean="0"/>
                  <a:t> </a:t>
                </a:r>
                <a:r>
                  <a:rPr kumimoji="1" lang="en-US" altLang="ja-JP" dirty="0" smtClean="0"/>
                  <a:t>is impossible. </a:t>
                </a:r>
                <a:r>
                  <a:rPr lang="en-US" altLang="ja-JP" dirty="0" smtClean="0"/>
                  <a:t>so </a:t>
                </a:r>
                <a:r>
                  <a:rPr lang="en-US" altLang="ja-JP" dirty="0"/>
                  <a:t>photons </a:t>
                </a:r>
                <a:r>
                  <a:rPr lang="en-US" altLang="ja-JP" dirty="0" smtClean="0"/>
                  <a:t>are reheated by this process. </a:t>
                </a:r>
                <a:r>
                  <a:rPr kumimoji="1" lang="en-US" altLang="ja-JP" dirty="0" smtClean="0"/>
                  <a:t>The entropies </a:t>
                </a:r>
                <a:r>
                  <a:rPr lang="en-US" altLang="ja-JP" dirty="0" smtClean="0"/>
                  <a:t>before and after this time</a:t>
                </a:r>
                <a:r>
                  <a:rPr kumimoji="1" lang="en-US" altLang="ja-JP" dirty="0" smtClean="0"/>
                  <a:t> </a:t>
                </a:r>
                <a:r>
                  <a:rPr lang="en-US" altLang="ja-JP" dirty="0" smtClean="0"/>
                  <a:t>are</a:t>
                </a:r>
                <a:r>
                  <a:rPr kumimoji="1" lang="en-US" altLang="ja-JP" dirty="0" smtClean="0"/>
                  <a:t> equal to each other:</a:t>
                </a:r>
                <a:endParaRPr lang="en-US" altLang="ja-JP" dirty="0"/>
              </a:p>
              <a:p>
                <a:r>
                  <a:rPr lang="en-US" altLang="ja-JP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𝐸𝑛𝑡𝑟𝑜𝑝𝑦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(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1" lang="en-US" altLang="ja-JP" dirty="0" smtClean="0"/>
                  <a:t>                 </a:t>
                </a:r>
                <a:r>
                  <a:rPr kumimoji="1" lang="en-US" altLang="ja-JP" i="1" dirty="0" smtClean="0"/>
                  <a:t>g</a:t>
                </a:r>
                <a:r>
                  <a:rPr kumimoji="1" lang="en-US" altLang="ja-JP" dirty="0" smtClean="0"/>
                  <a:t>=2( for γ), 2( for e</a:t>
                </a:r>
                <a:r>
                  <a:rPr kumimoji="1" lang="en-US" altLang="ja-JP" baseline="30000" dirty="0" smtClean="0"/>
                  <a:t>-</a:t>
                </a:r>
                <a:r>
                  <a:rPr kumimoji="1" lang="en-US" altLang="ja-JP" dirty="0" smtClean="0"/>
                  <a:t> or e</a:t>
                </a:r>
                <a:r>
                  <a:rPr kumimoji="1" lang="en-US" altLang="ja-JP" baseline="30000" dirty="0" smtClean="0"/>
                  <a:t>+</a:t>
                </a:r>
                <a:r>
                  <a:rPr kumimoji="1" lang="en-US" altLang="ja-JP" dirty="0" smtClean="0"/>
                  <a:t>), 1(for</a:t>
                </a:r>
                <a:r>
                  <a:rPr lang="ja-JP" altLang="en-US" dirty="0"/>
                  <a:t> </a:t>
                </a:r>
                <a:r>
                  <a:rPr kumimoji="1" lang="en-US" altLang="ja-JP" dirty="0" smtClean="0"/>
                  <a:t>ν </a:t>
                </a:r>
                <a:r>
                  <a:rPr lang="en-US" altLang="ja-JP" dirty="0"/>
                  <a:t>or </a:t>
                </a:r>
                <a:r>
                  <a:rPr lang="en-US" altLang="ja-JP" dirty="0" smtClean="0"/>
                  <a:t>anti-ν) </a:t>
                </a:r>
                <a:endParaRPr kumimoji="1" lang="en-US" altLang="ja-JP" dirty="0" smtClean="0"/>
              </a:p>
              <a:p>
                <a:r>
                  <a:rPr lang="ja-JP" altLang="en-US" dirty="0"/>
                  <a:t>　</a:t>
                </a:r>
                <a:r>
                  <a:rPr lang="ja-JP" altLang="en-US" dirty="0" smtClean="0"/>
                  <a:t>　</a:t>
                </a:r>
                <a:r>
                  <a:rPr kumimoji="1" lang="en-US" altLang="ja-JP" dirty="0" smtClean="0"/>
                  <a:t>where </a:t>
                </a:r>
                <a:r>
                  <a:rPr kumimoji="1" lang="en-US" altLang="ja-JP" i="1" dirty="0" smtClean="0"/>
                  <a:t>g</a:t>
                </a:r>
                <a:r>
                  <a:rPr kumimoji="1" lang="en-US" altLang="ja-JP" dirty="0" smtClean="0"/>
                  <a:t> is the spin degree of freedom, and</a:t>
                </a:r>
                <a:r>
                  <a:rPr lang="en-US" altLang="ja-JP" dirty="0" smtClean="0"/>
                  <a:t> </a:t>
                </a:r>
                <a:r>
                  <a:rPr lang="en-US" altLang="ja-JP" i="1" dirty="0" smtClean="0"/>
                  <a:t>F</a:t>
                </a:r>
                <a:r>
                  <a:rPr lang="en-US" altLang="ja-JP" dirty="0" smtClean="0"/>
                  <a:t> = 1( for fermions) and 0 (for bosons).</a:t>
                </a:r>
              </a:p>
              <a:p>
                <a:r>
                  <a:rPr lang="ja-JP" altLang="en-US" dirty="0"/>
                  <a:t>　</a:t>
                </a:r>
                <a:r>
                  <a:rPr lang="ja-JP" altLang="en-US" dirty="0" smtClean="0"/>
                  <a:t>　　  </a:t>
                </a:r>
                <a:r>
                  <a:rPr lang="en-US" altLang="ja-JP" dirty="0" smtClean="0"/>
                  <a:t>The present entropies of photons and neutrinos,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dirty="0" smtClean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 dirty="0">
                            <a:latin typeface="Cambria Math" panose="02040503050406030204" pitchFamily="18" charset="0"/>
                          </a:rPr>
                          <m:t>ν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i="1" dirty="0" smtClean="0"/>
                  <a:t> </a:t>
                </a:r>
                <a:r>
                  <a:rPr lang="en-US" altLang="ja-JP" dirty="0" smtClean="0"/>
                  <a:t>are </a:t>
                </a:r>
                <a:r>
                  <a:rPr lang="en-US" altLang="ja-JP" dirty="0"/>
                  <a:t>given by </a:t>
                </a:r>
                <a:endParaRPr kumimoji="1" lang="en-US" altLang="ja-JP" i="1" dirty="0" smtClean="0"/>
              </a:p>
              <a:p>
                <a:r>
                  <a:rPr lang="ja-JP" altLang="en-US" b="0" dirty="0" smtClean="0"/>
                  <a:t>　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　</m:t>
                    </m:r>
                    <m:func>
                      <m:func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ja-JP" alt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ja-JP" alt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  ,   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ν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ν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sub>
                        </m:s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𝑤h𝑒𝑟𝑒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𝑠𝑐𝑎𝑙𝑒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𝑓𝑎𝑐𝑡𝑜𝑟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. </m:t>
                        </m:r>
                      </m:e>
                    </m:func>
                  </m:oMath>
                </a14:m>
                <a:r>
                  <a:rPr lang="en-US" altLang="ja-JP" dirty="0" smtClean="0"/>
                  <a:t>  </a:t>
                </a:r>
              </a:p>
              <a:p>
                <a:r>
                  <a:rPr lang="en-US" altLang="ja-JP" dirty="0" smtClean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   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ν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ν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sub>
                            </m:sSub>
                          </m:den>
                        </m:f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2+4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den>
                        </m:f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22</m:t>
                            </m:r>
                          </m:den>
                        </m:f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               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 dirty="0">
                            <a:latin typeface="Cambria Math" panose="02040503050406030204" pitchFamily="18" charset="0"/>
                          </a:rPr>
                          <m:t>ν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den>
                        </m:f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      </m:t>
                        </m:r>
                      </m:sub>
                    </m:sSub>
                  </m:oMath>
                </a14:m>
                <a:r>
                  <a:rPr lang="en-US" altLang="ja-JP" dirty="0" smtClean="0"/>
                  <a:t>                                                    </a:t>
                </a:r>
              </a:p>
              <a:p>
                <a:r>
                  <a:rPr lang="en-US" altLang="ja-JP" dirty="0"/>
                  <a:t> </a:t>
                </a:r>
                <a:r>
                  <a:rPr lang="en-US" altLang="ja-JP" dirty="0" smtClean="0"/>
                  <a:t>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altLang="ja-JP" dirty="0"/>
                  <a:t>   </a:t>
                </a:r>
                <a:r>
                  <a:rPr kumimoji="1" lang="ja-JP" altLang="en-US" dirty="0" smtClean="0"/>
                  <a:t>→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 dirty="0"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 dirty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           </m:t>
                        </m:r>
                      </m:sub>
                    </m:sSub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𝐴𝑠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ja-JP" altLang="en-US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=2.73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,       ∴</m:t>
                    </m:r>
                  </m:oMath>
                </a14:m>
                <a:r>
                  <a:rPr kumimoji="1" lang="en-US" altLang="ja-JP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 dirty="0"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</m:oMath>
                </a14:m>
                <a:r>
                  <a:rPr lang="en-US" altLang="ja-JP" dirty="0"/>
                  <a:t>= </a:t>
                </a:r>
                <a:r>
                  <a:rPr lang="en-US" altLang="ja-JP" dirty="0" smtClean="0"/>
                  <a:t>1.95K                                         </a:t>
                </a:r>
                <a:r>
                  <a:rPr lang="ja-JP" altLang="en-US" dirty="0" smtClean="0"/>
                  <a:t>　　　　　　　　　　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8" y="3203471"/>
                <a:ext cx="9033083" cy="3682162"/>
              </a:xfrm>
              <a:prstGeom prst="rect">
                <a:avLst/>
              </a:prstGeom>
              <a:blipFill rotWithShape="0">
                <a:blip r:embed="rId2"/>
                <a:stretch>
                  <a:fillRect l="-337" t="-497" r="-117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46111" y="572639"/>
                <a:ext cx="8026556" cy="25321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𝐹𝑒𝑟𝑚𝑖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𝐵𝑜𝑠𝑒</m:t>
                      </m:r>
                      <m:func>
                        <m:func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𝐷𝑖𝑠𝑡𝑟𝑖𝑏𝑢𝑡𝑖𝑜𝑛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𝐹𝑢𝑛𝑐𝑡𝑖𝑜𝑛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                 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)=</m:t>
                          </m:r>
                        </m:fName>
                        <m:e>
                          <m:f>
                            <m:f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)/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sup>
                              </m:s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1" lang="en-US" altLang="ja-JP" dirty="0" smtClean="0"/>
              </a:p>
              <a:p>
                <a:r>
                  <a:rPr lang="en-US" altLang="ja-JP" dirty="0"/>
                  <a:t> </a:t>
                </a:r>
                <a:r>
                  <a:rPr lang="en-US" altLang="ja-JP" dirty="0" smtClean="0"/>
                  <a:t>  </a:t>
                </a:r>
                <a:r>
                  <a:rPr lang="en-US" altLang="ja-JP" i="1" dirty="0" smtClean="0"/>
                  <a:t>where </a:t>
                </a:r>
                <a:r>
                  <a:rPr lang="en-US" altLang="ja-JP" dirty="0" smtClean="0"/>
                  <a:t>+ for fermions and - for bosons, and E is energy and μ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is a chemical potential.</a:t>
                </a:r>
              </a:p>
              <a:p>
                <a:endParaRPr lang="en-US" altLang="ja-JP" dirty="0" smtClean="0"/>
              </a:p>
              <a:p>
                <a:r>
                  <a:rPr lang="ja-JP" altLang="en-US" i="1" dirty="0">
                    <a:latin typeface="Cambria Math" panose="02040503050406030204" pitchFamily="18" charset="0"/>
                  </a:rPr>
                  <a:t>　</a:t>
                </a:r>
                <a:r>
                  <a:rPr lang="en-US" altLang="ja-JP" dirty="0" smtClean="0">
                    <a:latin typeface="Cambria Math" panose="02040503050406030204" pitchFamily="18" charset="0"/>
                  </a:rPr>
                  <a:t>For</a:t>
                </a:r>
                <a:r>
                  <a:rPr lang="ja-JP" altLang="en-US" dirty="0" smtClean="0">
                    <a:latin typeface="Cambria Math" panose="02040503050406030204" pitchFamily="18" charset="0"/>
                  </a:rPr>
                  <a:t>　</a:t>
                </a:r>
                <a:r>
                  <a:rPr lang="en-US" altLang="ja-JP" dirty="0" smtClean="0">
                    <a:latin typeface="Cambria Math" panose="02040503050406030204" pitchFamily="18" charset="0"/>
                  </a:rPr>
                  <a:t>μ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ja-JP" altLang="en-US" i="1" dirty="0" smtClean="0">
                    <a:latin typeface="Cambria Math" panose="02040503050406030204" pitchFamily="18" charset="0"/>
                  </a:rPr>
                  <a:t>　</a:t>
                </a:r>
                <a:r>
                  <a:rPr lang="en-US" altLang="ja-JP" i="1" dirty="0" smtClean="0">
                    <a:latin typeface="Cambria Math" panose="02040503050406030204" pitchFamily="18" charset="0"/>
                  </a:rPr>
                  <a:t>and  m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altLang="ja-JP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T,</a:t>
                </a:r>
              </a:p>
              <a:p>
                <a:r>
                  <a:rPr lang="en-US" altLang="ja-JP" i="1" dirty="0" smtClean="0">
                    <a:latin typeface="Cambria Math" panose="02040503050406030204" pitchFamily="18" charset="0"/>
                  </a:rPr>
                  <a:t>                Energy density </a:t>
                </a:r>
                <a:r>
                  <a:rPr lang="ja-JP" altLang="en-US" i="1" dirty="0" smtClean="0">
                    <a:latin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𝑔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𝐸𝐹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(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  <m:f>
                          <m:f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r>
                  <a:rPr lang="en-US" altLang="ja-JP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i="1" dirty="0" smtClean="0">
                    <a:latin typeface="Cambria Math" panose="02040503050406030204" pitchFamily="18" charset="0"/>
                  </a:rPr>
                  <a:t>                Number density   n =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𝑔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altLang="ja-JP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ja-JP" i="1">
                                <a:latin typeface="Cambria Math" panose="02040503050406030204" pitchFamily="18" charset="0"/>
                              </a:rPr>
                              <m:t>ζ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(3)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ja-JP" i="1" dirty="0" smtClean="0">
                  <a:latin typeface="Cambria Math" panose="02040503050406030204" pitchFamily="18" charset="0"/>
                </a:endParaRPr>
              </a:p>
              <a:p>
                <a:r>
                  <a:rPr lang="en-US" altLang="ja-JP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i="1" dirty="0" smtClean="0">
                    <a:latin typeface="Cambria Math" panose="02040503050406030204" pitchFamily="18" charset="0"/>
                  </a:rPr>
                  <a:t>                Entropy 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45</m:t>
                            </m:r>
                          </m:den>
                        </m:f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　　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　</m:t>
                    </m:r>
                  </m:oMath>
                </a14:m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11" y="572639"/>
                <a:ext cx="8026556" cy="2532168"/>
              </a:xfrm>
              <a:prstGeom prst="rect">
                <a:avLst/>
              </a:prstGeom>
              <a:blipFill rotWithShape="0">
                <a:blip r:embed="rId3"/>
                <a:stretch>
                  <a:fillRect b="-93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14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"/>
    </mc:Choice>
    <mc:Fallback xmlns="">
      <p:transition spd="slow" advTm="130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29" y="1969194"/>
            <a:ext cx="4266622" cy="311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6592"/>
            <a:ext cx="8880251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pitchFamily="18" charset="0"/>
                <a:ea typeface="Osak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pitchFamily="18" charset="0"/>
                <a:ea typeface="Osak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pitchFamily="18" charset="0"/>
                <a:ea typeface="Osak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pitchFamily="18" charset="0"/>
                <a:ea typeface="Osak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pitchFamily="18" charset="0"/>
                <a:ea typeface="Osaka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pitchFamily="18" charset="0"/>
                <a:ea typeface="Osaka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pitchFamily="18" charset="0"/>
                <a:ea typeface="Osaka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defRPr/>
            </a:pPr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Large Scale Structure of the Universe and </a:t>
            </a:r>
            <a:r>
              <a:rPr lang="en-US" altLang="ja-JP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CνB</a:t>
            </a:r>
            <a:endParaRPr lang="en-US" altLang="ja-JP" sz="32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テキスト ボックス 2"/>
          <p:cNvSpPr txBox="1">
            <a:spLocks noChangeArrowheads="1"/>
          </p:cNvSpPr>
          <p:nvPr/>
        </p:nvSpPr>
        <p:spPr bwMode="auto">
          <a:xfrm>
            <a:off x="4751267" y="5061169"/>
            <a:ext cx="411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ja-JP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scale(180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°/</a:t>
            </a:r>
            <a:r>
              <a:rPr lang="en-US" altLang="ja-JP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</a:t>
            </a:r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endParaRPr lang="ja-JP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Planck_CMB_node_full_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7" y="1494572"/>
            <a:ext cx="374491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1"/>
          <p:cNvSpPr>
            <a:spLocks noChangeArrowheads="1"/>
          </p:cNvSpPr>
          <p:nvPr/>
        </p:nvSpPr>
        <p:spPr bwMode="auto">
          <a:xfrm>
            <a:off x="467544" y="848241"/>
            <a:ext cx="3840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Temperature fluctuation of CMB observed by Planck satellite</a:t>
            </a:r>
            <a:endParaRPr lang="en-US" altLang="ja-JP" sz="1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正方形/長方形 1"/>
          <p:cNvSpPr>
            <a:spLocks noChangeArrowheads="1"/>
          </p:cNvSpPr>
          <p:nvPr/>
        </p:nvSpPr>
        <p:spPr bwMode="auto">
          <a:xfrm>
            <a:off x="4810776" y="768865"/>
            <a:ext cx="40414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Theoretical prediction on Power Spectra of the </a:t>
            </a:r>
            <a:r>
              <a:rPr lang="en-US" altLang="ja-JP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correlation </a:t>
            </a:r>
            <a:r>
              <a:rPr lang="en-US" altLang="ja-JP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ja-JP" sz="1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CMB temperature fluctuation </a:t>
            </a:r>
            <a:r>
              <a:rPr lang="ja-JP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ja-JP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depending on the neutrino mass</a:t>
            </a:r>
            <a:r>
              <a:rPr lang="ja-JP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endParaRPr lang="en-US" altLang="ja-JP" sz="1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正方形/長方形 1"/>
          <p:cNvSpPr>
            <a:spLocks noChangeArrowheads="1"/>
          </p:cNvSpPr>
          <p:nvPr/>
        </p:nvSpPr>
        <p:spPr bwMode="auto">
          <a:xfrm>
            <a:off x="3408343" y="3161879"/>
            <a:ext cx="13150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Angular correlation at high temperature</a:t>
            </a:r>
            <a:endParaRPr lang="en-US" altLang="ja-JP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3866743" y="2959427"/>
            <a:ext cx="686196" cy="2349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正方形/長方形 1"/>
          <p:cNvSpPr>
            <a:spLocks noChangeArrowheads="1"/>
          </p:cNvSpPr>
          <p:nvPr/>
        </p:nvSpPr>
        <p:spPr bwMode="auto">
          <a:xfrm>
            <a:off x="4751267" y="5315963"/>
            <a:ext cx="447006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Temperature</a:t>
            </a:r>
            <a:r>
              <a:rPr lang="ja-JP" altLang="en-US" sz="14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＝　</a:t>
            </a:r>
            <a:r>
              <a:rPr lang="en-US" altLang="ja-JP" sz="14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Galaxy matter density</a:t>
            </a:r>
            <a:endParaRPr lang="en-US" altLang="ja-JP" sz="1400" b="1" dirty="0">
              <a:solidFill>
                <a:srgbClr val="FF33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CνB</a:t>
            </a:r>
            <a:r>
              <a:rPr lang="en-US" altLang="ja-JP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exists</a:t>
            </a:r>
            <a:r>
              <a:rPr lang="ja-JP" altLang="en-US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→　</a:t>
            </a:r>
            <a:r>
              <a:rPr lang="en-US" altLang="ja-JP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large angular correlation at high angle  higher  neutrino mass  </a:t>
            </a:r>
            <a:r>
              <a:rPr lang="ja-JP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→　</a:t>
            </a:r>
            <a:r>
              <a:rPr lang="en-US" altLang="ja-JP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</a:t>
            </a:r>
            <a:r>
              <a:rPr lang="en-US" altLang="ja-JP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correlation at high </a:t>
            </a:r>
            <a:r>
              <a:rPr lang="en-US" altLang="ja-JP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Ref. J. </a:t>
            </a:r>
            <a:r>
              <a:rPr lang="en-US" altLang="ja-JP" sz="1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Lesgourgues</a:t>
            </a:r>
            <a:r>
              <a:rPr lang="en-US" altLang="ja-JP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S. Pastor Phys. Rep. 429 (2006) 307</a:t>
            </a:r>
            <a:endParaRPr lang="en-US" altLang="ja-JP" sz="14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 smtClean="0">
                <a:solidFill>
                  <a:srgbClr val="0070C0"/>
                </a:solidFill>
                <a:latin typeface="+mn-ea"/>
                <a:ea typeface="+mn-ea"/>
              </a:rPr>
              <a:t>      </a:t>
            </a:r>
            <a:endParaRPr lang="en-US" altLang="ja-JP" sz="1400" b="1" dirty="0" smtClean="0"/>
          </a:p>
        </p:txBody>
      </p:sp>
      <p:sp>
        <p:nvSpPr>
          <p:cNvPr id="15" name="正方形/長方形 1"/>
          <p:cNvSpPr>
            <a:spLocks noChangeArrowheads="1"/>
          </p:cNvSpPr>
          <p:nvPr/>
        </p:nvSpPr>
        <p:spPr bwMode="auto">
          <a:xfrm>
            <a:off x="156342" y="4239535"/>
            <a:ext cx="484770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Decision Factor of Temperature Fluctuation</a:t>
            </a:r>
            <a:r>
              <a:rPr lang="ja-JP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endParaRPr lang="en-US" altLang="ja-JP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Dark matter, Dark energy,</a:t>
            </a:r>
            <a:r>
              <a:rPr lang="ja-JP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Neutrino</a:t>
            </a:r>
            <a:endParaRPr lang="en-US" altLang="ja-JP" sz="2000" b="1" dirty="0" smtClean="0">
              <a:solidFill>
                <a:srgbClr val="99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　　　　↓</a:t>
            </a:r>
            <a:endParaRPr lang="ja-JP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Matter density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Large scale structure of the Universe</a:t>
            </a:r>
            <a:endParaRPr lang="en-US" altLang="ja-JP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正方形/長方形 1"/>
          <p:cNvSpPr>
            <a:spLocks noChangeArrowheads="1"/>
          </p:cNvSpPr>
          <p:nvPr/>
        </p:nvSpPr>
        <p:spPr bwMode="auto">
          <a:xfrm>
            <a:off x="7092280" y="2108973"/>
            <a:ext cx="101943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 b="1" dirty="0" smtClean="0"/>
              <a:t>no </a:t>
            </a:r>
            <a:r>
              <a:rPr lang="en-US" altLang="ja-JP" sz="1400" b="1" dirty="0" smtClean="0">
                <a:latin typeface="Symbol" panose="05050102010706020507" pitchFamily="18" charset="2"/>
              </a:rPr>
              <a:t>n</a:t>
            </a:r>
            <a:r>
              <a:rPr lang="en-US" altLang="ja-JP" sz="1400" b="1" dirty="0" smtClean="0">
                <a:latin typeface="+mj-lt"/>
              </a:rPr>
              <a:t>’s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 b="1" dirty="0" err="1" smtClean="0"/>
              <a:t>m</a:t>
            </a:r>
            <a:r>
              <a:rPr lang="en-US" altLang="ja-JP" sz="1400" b="1" baseline="-25000" dirty="0" err="1" smtClean="0">
                <a:latin typeface="Symbol" panose="05050102010706020507" pitchFamily="18" charset="2"/>
              </a:rPr>
              <a:t>n</a:t>
            </a:r>
            <a:r>
              <a:rPr lang="en-US" altLang="ja-JP" sz="1400" b="1" dirty="0" smtClean="0">
                <a:latin typeface="Symbol" panose="05050102010706020507" pitchFamily="18" charset="2"/>
              </a:rPr>
              <a:t> = 0</a:t>
            </a:r>
            <a:endParaRPr lang="ja-JP" altLang="en-US" sz="1400" b="1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 b="1" dirty="0" err="1" smtClean="0">
                <a:latin typeface="Symbol" panose="05050102010706020507" pitchFamily="18" charset="2"/>
              </a:rPr>
              <a:t>S</a:t>
            </a:r>
            <a:r>
              <a:rPr lang="en-US" altLang="ja-JP" sz="1400" b="1" dirty="0" err="1" smtClean="0"/>
              <a:t>m</a:t>
            </a:r>
            <a:r>
              <a:rPr lang="en-US" altLang="ja-JP" sz="1400" b="1" baseline="-25000" dirty="0" err="1" smtClean="0">
                <a:latin typeface="Symbol" panose="05050102010706020507" pitchFamily="18" charset="2"/>
              </a:rPr>
              <a:t>n</a:t>
            </a:r>
            <a:r>
              <a:rPr lang="en-US" altLang="ja-JP" sz="1400" b="1" dirty="0" smtClean="0">
                <a:latin typeface="Symbol" panose="05050102010706020507" pitchFamily="18" charset="2"/>
              </a:rPr>
              <a:t> = </a:t>
            </a:r>
            <a:r>
              <a:rPr lang="en-US" altLang="ja-JP" sz="1400" b="1" dirty="0" smtClean="0">
                <a:latin typeface="+mn-lt"/>
              </a:rPr>
              <a:t>1eV</a:t>
            </a:r>
            <a:endParaRPr lang="ja-JP" altLang="en-US" sz="1400" b="1" dirty="0" smtClean="0">
              <a:latin typeface="+mn-lt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455288-B92B-4374-BCDB-C991580378E3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6595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522"/>
    </mc:Choice>
    <mc:Fallback>
      <p:transition spd="slow" advTm="101522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96280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Cosmic Background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eutrino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A51913-7F09-4E90-A406-462681C896FA}" type="slidenum">
              <a:rPr lang="en-US" altLang="ja-JP" smtClean="0"/>
              <a:pPr>
                <a:defRPr/>
              </a:pPr>
              <a:t>50</a:t>
            </a:fld>
            <a:endParaRPr lang="en-US" altLang="ja-JP" dirty="0"/>
          </a:p>
        </p:txBody>
      </p:sp>
      <p:pic>
        <p:nvPicPr>
          <p:cNvPr id="6" name="Picture 4" descr="http://hep.px.tsukuba.ac.jp/coband/Images/coband-tit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350695" cy="23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51520" y="3044571"/>
                <a:ext cx="367895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i="1" dirty="0" smtClean="0"/>
                  <a:t>Temperature:</a:t>
                </a:r>
              </a:p>
              <a:p>
                <a:r>
                  <a:rPr lang="en-US" altLang="ja-JP" i="1" dirty="0" smtClean="0"/>
                  <a:t>                          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 dirty="0"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</m:oMath>
                </a14:m>
                <a:r>
                  <a:rPr lang="en-US" altLang="ja-JP" dirty="0"/>
                  <a:t>= 1.95K</a:t>
                </a:r>
                <a:r>
                  <a:rPr lang="en-US" altLang="ja-JP" i="1" dirty="0" smtClean="0"/>
                  <a:t>                  </a:t>
                </a:r>
                <a:endParaRPr lang="en-US" altLang="ja-JP" i="1" dirty="0"/>
              </a:p>
              <a:p>
                <a:endParaRPr lang="en-US" altLang="ja-JP" i="1" dirty="0" smtClean="0"/>
              </a:p>
              <a:p>
                <a:r>
                  <a:rPr lang="en-US" altLang="ja-JP" i="1" dirty="0" smtClean="0"/>
                  <a:t>Number density</a:t>
                </a:r>
                <a:r>
                  <a:rPr kumimoji="1" lang="en-US" altLang="ja-JP" i="1" dirty="0" smtClean="0"/>
                  <a:t>:</a:t>
                </a:r>
                <a:endParaRPr lang="en-US" altLang="ja-JP" i="1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44571"/>
                <a:ext cx="3678956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828" t="-1695" b="-62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827584" y="4092323"/>
                <a:ext cx="7867288" cy="1828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en-US" altLang="ja-JP" dirty="0" smtClean="0"/>
              </a:p>
              <a:p>
                <a:r>
                  <a:rPr lang="ja-JP" altLang="en-US" dirty="0"/>
                  <a:t>　</a:t>
                </a:r>
                <a:r>
                  <a:rPr lang="en-US" altLang="ja-JP" dirty="0" smtClean="0"/>
                  <a:t>As μ/T  </a:t>
                </a:r>
                <a:r>
                  <a:rPr lang="ja-JP" altLang="en-US" dirty="0"/>
                  <a:t>≪</a:t>
                </a:r>
                <a:r>
                  <a:rPr lang="en-US" altLang="ja-JP" dirty="0"/>
                  <a:t>1</a:t>
                </a:r>
                <a:r>
                  <a:rPr lang="ja-JP" altLang="en-US" dirty="0" err="1"/>
                  <a:t>，</a:t>
                </a:r>
                <a:r>
                  <a:rPr lang="ja-JP" altLang="en-US" dirty="0" smtClean="0"/>
                  <a:t>       </a:t>
                </a:r>
                <a:r>
                  <a:rPr lang="en-US" altLang="ja-JP" i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(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1" lang="en-US" altLang="ja-JP" dirty="0" smtClean="0"/>
              </a:p>
              <a:p>
                <a:r>
                  <a:rPr lang="en-US" altLang="ja-JP" dirty="0"/>
                  <a:t>where </a:t>
                </a:r>
                <a:r>
                  <a:rPr lang="en-US" altLang="ja-JP" i="1" dirty="0"/>
                  <a:t>g</a:t>
                </a:r>
                <a:r>
                  <a:rPr lang="en-US" altLang="ja-JP" dirty="0"/>
                  <a:t> is the spin degree of freedom, </a:t>
                </a:r>
                <a:r>
                  <a:rPr lang="en-US" altLang="ja-JP" dirty="0" smtClean="0"/>
                  <a:t>and </a:t>
                </a:r>
                <a:r>
                  <a:rPr lang="en-US" altLang="ja-JP" i="1" dirty="0" smtClean="0"/>
                  <a:t>F</a:t>
                </a:r>
                <a:r>
                  <a:rPr lang="en-US" altLang="ja-JP" dirty="0" smtClean="0"/>
                  <a:t> </a:t>
                </a:r>
                <a:r>
                  <a:rPr lang="en-US" altLang="ja-JP" dirty="0"/>
                  <a:t>= 1( for fermions) and 0 (for bosons).</a:t>
                </a:r>
                <a:endParaRPr lang="en-US" altLang="ja-JP" i="1" dirty="0"/>
              </a:p>
              <a:p>
                <a:endParaRPr lang="en-US" altLang="ja-JP" dirty="0"/>
              </a:p>
              <a:p>
                <a:r>
                  <a:rPr kumimoji="1" lang="en-US" altLang="ja-JP" dirty="0" smtClean="0"/>
                  <a:t>  </a:t>
                </a:r>
                <a:r>
                  <a:rPr lang="ja-JP" altLang="en-US" b="0" dirty="0" smtClean="0"/>
                  <a:t>　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　</m:t>
                    </m:r>
                  </m:oMath>
                </a14:m>
                <a:r>
                  <a:rPr kumimoji="1" lang="en-US" altLang="ja-JP" dirty="0" smtClean="0"/>
                  <a:t>   </a:t>
                </a:r>
                <a:r>
                  <a:rPr kumimoji="1" lang="ja-JP" altLang="en-US" dirty="0" smtClean="0"/>
                  <a:t>→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i="1" dirty="0"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ν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1" lang="ja-JP" altLang="en-US" b="0" i="1" dirty="0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</m:den>
                        </m:f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>
                      <m:f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ja-JP" altLang="en-US" b="0" i="1" dirty="0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num>
                      <m:den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en-US" altLang="ja-JP" dirty="0" smtClean="0"/>
                  <a:t>    </a:t>
                </a:r>
              </a:p>
              <a:p>
                <a:r>
                  <a:rPr lang="en-US" altLang="ja-JP" dirty="0"/>
                  <a:t> </a:t>
                </a:r>
                <a:r>
                  <a:rPr lang="en-US" altLang="ja-JP" dirty="0" smtClean="0"/>
                  <a:t>                           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92323"/>
                <a:ext cx="7867288" cy="1828001"/>
              </a:xfrm>
              <a:prstGeom prst="rect">
                <a:avLst/>
              </a:prstGeom>
              <a:blipFill rotWithShape="0">
                <a:blip r:embed="rId4"/>
                <a:stretch>
                  <a:fillRect l="-4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505" y="5890857"/>
            <a:ext cx="3162234" cy="5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"/>
    </mc:Choice>
    <mc:Fallback xmlns="">
      <p:transition spd="slow" advTm="684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17055"/>
            <a:ext cx="7772400" cy="599064"/>
          </a:xfrm>
        </p:spPr>
        <p:txBody>
          <a:bodyPr/>
          <a:lstStyle/>
          <a:p>
            <a:r>
              <a:rPr kumimoji="1" lang="en-US" altLang="ja-JP" dirty="0" smtClean="0"/>
              <a:t>Prototype of Cryostat for the Rocket Experiment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65402" y="6405736"/>
            <a:ext cx="3275856" cy="452264"/>
          </a:xfrm>
        </p:spPr>
        <p:txBody>
          <a:bodyPr/>
          <a:lstStyle/>
          <a:p>
            <a:r>
              <a:rPr kumimoji="1" lang="en-US" altLang="ja-JP" sz="1600" dirty="0" smtClean="0"/>
              <a:t>Made by </a:t>
            </a:r>
            <a:r>
              <a:rPr kumimoji="1" lang="en-US" altLang="ja-JP" sz="1600" dirty="0" err="1" smtClean="0"/>
              <a:t>Jeck</a:t>
            </a:r>
            <a:r>
              <a:rPr kumimoji="1" lang="en-US" altLang="ja-JP" sz="1600" dirty="0" smtClean="0"/>
              <a:t> </a:t>
            </a:r>
            <a:r>
              <a:rPr kumimoji="1" lang="en-US" altLang="ja-JP" sz="1600" dirty="0" err="1" smtClean="0"/>
              <a:t>Tohri</a:t>
            </a:r>
            <a:r>
              <a:rPr kumimoji="1" lang="en-US" altLang="ja-JP" sz="1600" dirty="0" smtClean="0"/>
              <a:t> company.</a:t>
            </a:r>
            <a:endParaRPr kumimoji="1" lang="ja-JP" altLang="en-US" sz="1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A51913-7F09-4E90-A406-462681C896FA}" type="slidenum">
              <a:rPr lang="en-US" altLang="ja-JP" smtClean="0"/>
              <a:pPr>
                <a:defRPr/>
              </a:pPr>
              <a:t>51</a:t>
            </a:fld>
            <a:endParaRPr lang="en-US" altLang="ja-JP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30" y="2205653"/>
            <a:ext cx="2333625" cy="414337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60584"/>
            <a:ext cx="3521789" cy="439750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0" y="82663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 April 2017, a prototype of the cryostat for </a:t>
            </a:r>
            <a:r>
              <a:rPr lang="en-US" altLang="ja-JP" dirty="0" smtClean="0"/>
              <a:t>the rocket experiment was made.  This is a </a:t>
            </a:r>
            <a:r>
              <a:rPr lang="en-US" altLang="ja-JP" baseline="30000" dirty="0"/>
              <a:t>3</a:t>
            </a:r>
            <a:r>
              <a:rPr lang="en-US" altLang="ja-JP" dirty="0" smtClean="0"/>
              <a:t>He</a:t>
            </a:r>
            <a:r>
              <a:rPr lang="en-US" altLang="ja-JP" baseline="30000" dirty="0" smtClean="0"/>
              <a:t> </a:t>
            </a:r>
            <a:r>
              <a:rPr lang="en-US" altLang="ja-JP" dirty="0"/>
              <a:t>sorption </a:t>
            </a:r>
            <a:r>
              <a:rPr lang="en-US" altLang="ja-JP" dirty="0" smtClean="0"/>
              <a:t>0.3K refrigerator </a:t>
            </a:r>
            <a:r>
              <a:rPr lang="en-US" altLang="ja-JP" dirty="0"/>
              <a:t> </a:t>
            </a:r>
            <a:r>
              <a:rPr lang="en-US" altLang="ja-JP" dirty="0" smtClean="0"/>
              <a:t>inside of  </a:t>
            </a:r>
            <a:r>
              <a:rPr lang="en-US" altLang="ja-JP" baseline="30000" dirty="0"/>
              <a:t>4</a:t>
            </a:r>
            <a:r>
              <a:rPr lang="en-US" altLang="ja-JP" dirty="0" smtClean="0"/>
              <a:t>He depressurized 1.8K refrigerator. (For now it does not have</a:t>
            </a:r>
            <a:r>
              <a:rPr lang="en-US" altLang="ja-JP" dirty="0"/>
              <a:t> a </a:t>
            </a:r>
            <a:r>
              <a:rPr lang="en-US" altLang="ja-JP" baseline="30000" dirty="0"/>
              <a:t>3</a:t>
            </a:r>
            <a:r>
              <a:rPr lang="en-US" altLang="ja-JP" dirty="0" smtClean="0"/>
              <a:t>He</a:t>
            </a:r>
            <a:r>
              <a:rPr lang="en-US" altLang="ja-JP" baseline="30000" dirty="0" smtClean="0"/>
              <a:t> </a:t>
            </a:r>
            <a:r>
              <a:rPr lang="en-US" altLang="ja-JP" dirty="0"/>
              <a:t>sorption 0.3K refrigerator  </a:t>
            </a:r>
            <a:r>
              <a:rPr lang="en-US" altLang="ja-JP" dirty="0" smtClean="0"/>
              <a:t>inside</a:t>
            </a:r>
            <a:r>
              <a:rPr lang="ja-JP" altLang="en-US" dirty="0"/>
              <a:t> </a:t>
            </a:r>
            <a:r>
              <a:rPr lang="en-US" altLang="ja-JP" dirty="0" smtClean="0"/>
              <a:t>yet.) </a:t>
            </a:r>
          </a:p>
          <a:p>
            <a:r>
              <a:rPr lang="en-US" altLang="ja-JP" dirty="0" smtClean="0"/>
              <a:t> </a:t>
            </a:r>
          </a:p>
          <a:p>
            <a:r>
              <a:rPr kumimoji="1" lang="en-US" altLang="ja-JP" dirty="0" smtClean="0"/>
              <a:t>We will test </a:t>
            </a:r>
            <a:r>
              <a:rPr kumimoji="1" lang="en-US" altLang="ja-JP" dirty="0" err="1" smtClean="0"/>
              <a:t>Nb</a:t>
            </a:r>
            <a:r>
              <a:rPr kumimoji="1" lang="en-US" altLang="ja-JP" dirty="0" smtClean="0"/>
              <a:t>/Al-STJ  inside of this cryostat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 far-infrared(50μ) photon beam at Fukui this winter.</a:t>
            </a:r>
            <a:endParaRPr kumimoji="1" lang="en-US" altLang="ja-JP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2195" y="2260584"/>
            <a:ext cx="2304257" cy="409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7" y="1676568"/>
            <a:ext cx="5899183" cy="4632751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479425"/>
          </a:xfrm>
        </p:spPr>
        <p:txBody>
          <a:bodyPr/>
          <a:lstStyle/>
          <a:p>
            <a:pPr>
              <a:defRPr/>
            </a:pP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Near-Infrared Photon Energy Spectrum from Outer Space</a:t>
            </a:r>
            <a:endParaRPr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4" name="テキスト ボックス 18"/>
          <p:cNvSpPr txBox="1">
            <a:spLocks noChangeArrowheads="1"/>
          </p:cNvSpPr>
          <p:nvPr/>
        </p:nvSpPr>
        <p:spPr bwMode="auto">
          <a:xfrm>
            <a:off x="179512" y="753239"/>
            <a:ext cx="88569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>
                <a:solidFill>
                  <a:srgbClr val="0000FF"/>
                </a:solidFill>
              </a:rPr>
              <a:t>April 2017 (Press Release):  CIBER rocket experiment measured </a:t>
            </a:r>
            <a:r>
              <a:rPr lang="en-US" altLang="ja-JP" sz="1800" b="1" dirty="0">
                <a:solidFill>
                  <a:srgbClr val="0000FF"/>
                </a:solidFill>
              </a:rPr>
              <a:t>the energy spectrum </a:t>
            </a:r>
            <a:r>
              <a:rPr lang="en-US" altLang="ja-JP" sz="1800" b="1" dirty="0" smtClean="0">
                <a:solidFill>
                  <a:srgbClr val="0000FF"/>
                </a:solidFill>
              </a:rPr>
              <a:t>of the cosmic </a:t>
            </a:r>
            <a:r>
              <a:rPr lang="en-US" altLang="ja-JP" sz="1800" b="1" dirty="0">
                <a:solidFill>
                  <a:srgbClr val="0000FF"/>
                </a:solidFill>
              </a:rPr>
              <a:t>infrared </a:t>
            </a:r>
            <a:r>
              <a:rPr lang="en-US" altLang="ja-JP" sz="1800" b="1" dirty="0" smtClean="0">
                <a:solidFill>
                  <a:srgbClr val="0000FF"/>
                </a:solidFill>
              </a:rPr>
              <a:t>background (CIB) in the near-infrared region. They found an excess of the CIB spectrum over the prediction by integrated galaxy light (IGL). </a:t>
            </a:r>
            <a:endParaRPr lang="en-US" altLang="ja-JP" sz="1800" b="1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1455" name="テキスト ボックス 18"/>
          <p:cNvSpPr txBox="1">
            <a:spLocks noChangeArrowheads="1"/>
          </p:cNvSpPr>
          <p:nvPr/>
        </p:nvSpPr>
        <p:spPr bwMode="auto">
          <a:xfrm>
            <a:off x="179512" y="6000957"/>
            <a:ext cx="88569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>
                <a:solidFill>
                  <a:srgbClr val="0000FF"/>
                </a:solidFill>
              </a:rPr>
              <a:t>This excess might be due to first-generation stars Ly-α.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>
                <a:solidFill>
                  <a:srgbClr val="0000FF"/>
                </a:solidFill>
              </a:rPr>
              <a:t>CIBER collaboration plans to do CIBER-2 rocket experiment which has 10 times larger sensitivity. </a:t>
            </a:r>
          </a:p>
        </p:txBody>
      </p:sp>
      <p:sp>
        <p:nvSpPr>
          <p:cNvPr id="1457" name="テキスト ボックス 18"/>
          <p:cNvSpPr txBox="1">
            <a:spLocks noChangeArrowheads="1"/>
          </p:cNvSpPr>
          <p:nvPr/>
        </p:nvSpPr>
        <p:spPr bwMode="auto">
          <a:xfrm>
            <a:off x="5436096" y="4919701"/>
            <a:ext cx="32403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/>
              <a:t>Integrated Galaxy Light (IGL)</a:t>
            </a:r>
          </a:p>
        </p:txBody>
      </p:sp>
      <p:sp>
        <p:nvSpPr>
          <p:cNvPr id="1458" name="テキスト ボックス 18"/>
          <p:cNvSpPr txBox="1">
            <a:spLocks noChangeArrowheads="1"/>
          </p:cNvSpPr>
          <p:nvPr/>
        </p:nvSpPr>
        <p:spPr bwMode="auto">
          <a:xfrm>
            <a:off x="3059832" y="2651803"/>
            <a:ext cx="2736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FF0000"/>
                </a:solidFill>
              </a:rPr>
              <a:t>CIBER Extragalactic Background Light (EBL)</a:t>
            </a:r>
          </a:p>
        </p:txBody>
      </p:sp>
      <p:cxnSp>
        <p:nvCxnSpPr>
          <p:cNvPr id="6" name="直線矢印コネクタ 5"/>
          <p:cNvCxnSpPr/>
          <p:nvPr/>
        </p:nvCxnSpPr>
        <p:spPr>
          <a:xfrm flipH="1" flipV="1">
            <a:off x="6228184" y="4440948"/>
            <a:ext cx="360040" cy="47875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3" name="直線矢印コネクタ 1462"/>
          <p:cNvCxnSpPr/>
          <p:nvPr/>
        </p:nvCxnSpPr>
        <p:spPr>
          <a:xfrm>
            <a:off x="3995936" y="3236419"/>
            <a:ext cx="432048" cy="1232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A51913-7F09-4E90-A406-462681C896FA}" type="slidenum">
              <a:rPr lang="en-US" altLang="ja-JP" smtClean="0"/>
              <a:pPr>
                <a:defRPr/>
              </a:pPr>
              <a:t>52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9052"/>
      </p:ext>
    </p:extLst>
  </p:cSld>
  <p:clrMapOvr>
    <a:masterClrMapping/>
  </p:clrMapOvr>
  <p:transition spd="slow" advTm="54482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365324" y="664421"/>
            <a:ext cx="7882286" cy="338554"/>
          </a:xfrm>
          <a:prstGeom prst="rect">
            <a:avLst/>
          </a:prstGeom>
          <a:gradFill>
            <a:gsLst>
              <a:gs pos="0">
                <a:srgbClr val="FF0000"/>
              </a:gs>
              <a:gs pos="83737">
                <a:srgbClr val="F38F90"/>
              </a:gs>
              <a:gs pos="61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NIR </a:t>
            </a:r>
            <a:r>
              <a:rPr lang="en-US" altLang="ja-JP" dirty="0" smtClean="0"/>
              <a:t>         Middle-IR                                                         </a:t>
            </a:r>
            <a:r>
              <a:rPr kumimoji="1" lang="en-US" altLang="ja-JP" dirty="0" smtClean="0"/>
              <a:t>Far-IR                                  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2400" cy="468288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Astrophysics with NIR and FIR by AKARI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A51913-7F09-4E90-A406-462681C896FA}" type="slidenum">
              <a:rPr lang="en-US" altLang="ja-JP" smtClean="0"/>
              <a:pPr>
                <a:defRPr/>
              </a:pPr>
              <a:t>53</a:t>
            </a:fld>
            <a:endParaRPr lang="en-US" altLang="ja-JP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4" y="2824869"/>
            <a:ext cx="4899033" cy="357301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326" y="2117358"/>
            <a:ext cx="3170012" cy="43609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64428" y="1499276"/>
            <a:ext cx="8588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 and FIR from 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nterstellar gas   </a:t>
            </a:r>
            <a:r>
              <a:rPr kumimoji="1" lang="ja-JP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　</a:t>
            </a:r>
            <a:r>
              <a:rPr kumimoji="1"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and evolution</a:t>
            </a:r>
            <a:r>
              <a:rPr lang="ja-JP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galaxies, stars and dusts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NIR:  Search for first-generation stars using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y-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line.</a:t>
            </a:r>
            <a:endParaRPr kumimoji="1" lang="en-US" altLang="ja-JP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FIR:  Search for first-generation heavy element dusts.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349699" y="1047191"/>
            <a:ext cx="7920880" cy="7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/>
          <p:cNvSpPr/>
          <p:nvPr/>
        </p:nvSpPr>
        <p:spPr>
          <a:xfrm>
            <a:off x="4085675" y="101118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5323" y="1193277"/>
            <a:ext cx="8928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 4 7    11  15        24                             65                      90                                 140        λ(</a:t>
            </a:r>
            <a:r>
              <a:rPr kumimoji="1" lang="en-US" altLang="ja-JP" dirty="0" err="1" smtClean="0"/>
              <a:t>μm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5486762" y="102239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7774695" y="97518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93715" y="103351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799272" y="102531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1111635" y="102446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1437931" y="103351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2169157" y="104535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37731" y="103351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2519496"/>
            <a:ext cx="527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Map of NIR from Milky Way Galaxy measured by AKARI</a:t>
            </a:r>
            <a:endParaRPr kumimoji="1" lang="ja-JP" altLang="en-US" dirty="0"/>
          </a:p>
        </p:txBody>
      </p:sp>
      <p:sp>
        <p:nvSpPr>
          <p:cNvPr id="22" name="ホームベース 21"/>
          <p:cNvSpPr/>
          <p:nvPr/>
        </p:nvSpPr>
        <p:spPr>
          <a:xfrm>
            <a:off x="365323" y="674157"/>
            <a:ext cx="8134177" cy="588779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15816" y="6445089"/>
            <a:ext cx="601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Molecular cloud IR in the arm of </a:t>
            </a:r>
            <a:r>
              <a:rPr kumimoji="1" lang="en-US" altLang="ja-JP" dirty="0" smtClean="0"/>
              <a:t> NGC1313 measured by AKARI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00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88"/>
    </mc:Choice>
    <mc:Fallback xmlns="">
      <p:transition spd="slow" advTm="61688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二等辺三角形 5"/>
          <p:cNvSpPr/>
          <p:nvPr/>
        </p:nvSpPr>
        <p:spPr>
          <a:xfrm rot="5400000" flipH="1" flipV="1">
            <a:off x="5495131" y="-2423318"/>
            <a:ext cx="1223963" cy="60706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38" y="28575"/>
            <a:ext cx="9144000" cy="711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Khmer UI" panose="020B0502040204020203" pitchFamily="34" charset="0"/>
              </a:rPr>
              <a:t>Performance of </a:t>
            </a:r>
            <a:r>
              <a:rPr lang="en-US" altLang="ja-JP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Khmer UI" panose="020B0502040204020203" pitchFamily="34" charset="0"/>
              </a:rPr>
              <a:t>Nb</a:t>
            </a:r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Khmer UI" panose="020B0502040204020203" pitchFamily="34" charset="0"/>
              </a:rPr>
              <a:t>/Al-STJ in SOI-STJ Detector</a:t>
            </a:r>
            <a:endParaRPr lang="ja-JP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cs typeface="Khmer UI" panose="020B0502040204020203" pitchFamily="34" charset="0"/>
            </a:endParaRPr>
          </a:p>
        </p:txBody>
      </p:sp>
      <p:sp>
        <p:nvSpPr>
          <p:cNvPr id="17412" name="スライド番号プレースホルダー 11"/>
          <p:cNvSpPr>
            <a:spLocks noGrp="1"/>
          </p:cNvSpPr>
          <p:nvPr>
            <p:ph type="sldNum" sz="quarter" idx="4294967295"/>
          </p:nvPr>
        </p:nvSpPr>
        <p:spPr>
          <a:xfrm>
            <a:off x="7086600" y="6529388"/>
            <a:ext cx="2057400" cy="365125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6CFD43F-92D7-499A-A444-8AF585964541}" type="slidenum">
              <a:rPr lang="ja-JP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ja-JP" altLang="en-US" sz="1400" dirty="0" smtClean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213" y="2886075"/>
            <a:ext cx="1468437" cy="196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425" y="3814763"/>
            <a:ext cx="1511300" cy="2005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8" y="2886075"/>
            <a:ext cx="1470025" cy="196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/>
          <a:srcRect l="16827" t="7582" r="18105" b="3407"/>
          <a:stretch/>
        </p:blipFill>
        <p:spPr>
          <a:xfrm>
            <a:off x="1079500" y="3794125"/>
            <a:ext cx="1352550" cy="2025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右矢印 6"/>
          <p:cNvSpPr/>
          <p:nvPr/>
        </p:nvSpPr>
        <p:spPr>
          <a:xfrm>
            <a:off x="2549525" y="3714750"/>
            <a:ext cx="517525" cy="471488"/>
          </a:xfrm>
          <a:prstGeom prst="rightArrow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7418" name="テキスト ボックス 21"/>
          <p:cNvSpPr txBox="1">
            <a:spLocks noChangeArrowheads="1"/>
          </p:cNvSpPr>
          <p:nvPr/>
        </p:nvSpPr>
        <p:spPr bwMode="auto">
          <a:xfrm>
            <a:off x="63500" y="3086100"/>
            <a:ext cx="1306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FF0000"/>
                </a:solidFill>
              </a:rPr>
              <a:t>2 mV /DIV.</a:t>
            </a:r>
            <a:endParaRPr lang="ja-JP" altLang="en-US" sz="1800" b="1">
              <a:solidFill>
                <a:srgbClr val="FF0000"/>
              </a:solidFill>
            </a:endParaRPr>
          </a:p>
        </p:txBody>
      </p:sp>
      <p:sp>
        <p:nvSpPr>
          <p:cNvPr id="17419" name="テキスト ボックス 22"/>
          <p:cNvSpPr txBox="1">
            <a:spLocks noChangeArrowheads="1"/>
          </p:cNvSpPr>
          <p:nvPr/>
        </p:nvSpPr>
        <p:spPr bwMode="auto">
          <a:xfrm>
            <a:off x="66675" y="2787650"/>
            <a:ext cx="154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chemeClr val="accent1"/>
                </a:solidFill>
              </a:rPr>
              <a:t>1 mA /DIV.</a:t>
            </a:r>
            <a:endParaRPr lang="ja-JP" altLang="en-US" sz="1800" b="1">
              <a:solidFill>
                <a:schemeClr val="accent1"/>
              </a:solidFill>
            </a:endParaRPr>
          </a:p>
        </p:txBody>
      </p:sp>
      <p:sp>
        <p:nvSpPr>
          <p:cNvPr id="17420" name="テキスト ボックス 23"/>
          <p:cNvSpPr txBox="1">
            <a:spLocks noChangeArrowheads="1"/>
          </p:cNvSpPr>
          <p:nvPr/>
        </p:nvSpPr>
        <p:spPr bwMode="auto">
          <a:xfrm>
            <a:off x="4108450" y="4081463"/>
            <a:ext cx="1733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FF0000"/>
                </a:solidFill>
              </a:rPr>
              <a:t>500μV /DIV.</a:t>
            </a:r>
            <a:endParaRPr lang="ja-JP" altLang="en-US" sz="1800" b="1">
              <a:solidFill>
                <a:srgbClr val="FF0000"/>
              </a:solidFill>
            </a:endParaRPr>
          </a:p>
        </p:txBody>
      </p:sp>
      <p:sp>
        <p:nvSpPr>
          <p:cNvPr id="17421" name="テキスト ボックス 24"/>
          <p:cNvSpPr txBox="1">
            <a:spLocks noChangeArrowheads="1"/>
          </p:cNvSpPr>
          <p:nvPr/>
        </p:nvSpPr>
        <p:spPr bwMode="auto">
          <a:xfrm>
            <a:off x="4108450" y="3814763"/>
            <a:ext cx="1733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chemeClr val="accent1"/>
                </a:solidFill>
              </a:rPr>
              <a:t>10 nA /DIV.</a:t>
            </a:r>
            <a:endParaRPr lang="ja-JP" altLang="en-US" sz="1800" b="1">
              <a:solidFill>
                <a:schemeClr val="accent1"/>
              </a:solidFill>
            </a:endParaRPr>
          </a:p>
        </p:txBody>
      </p:sp>
      <p:sp>
        <p:nvSpPr>
          <p:cNvPr id="17422" name="テキスト ボックス 25"/>
          <p:cNvSpPr txBox="1">
            <a:spLocks noChangeArrowheads="1"/>
          </p:cNvSpPr>
          <p:nvPr/>
        </p:nvSpPr>
        <p:spPr bwMode="auto">
          <a:xfrm>
            <a:off x="1489075" y="5484813"/>
            <a:ext cx="173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FF0000"/>
                </a:solidFill>
              </a:rPr>
              <a:t>2mV /DIV.</a:t>
            </a:r>
            <a:endParaRPr lang="ja-JP" altLang="en-US" sz="1800" b="1">
              <a:solidFill>
                <a:srgbClr val="FF0000"/>
              </a:solidFill>
            </a:endParaRPr>
          </a:p>
        </p:txBody>
      </p:sp>
      <p:sp>
        <p:nvSpPr>
          <p:cNvPr id="17423" name="テキスト ボックス 26"/>
          <p:cNvSpPr txBox="1">
            <a:spLocks noChangeArrowheads="1"/>
          </p:cNvSpPr>
          <p:nvPr/>
        </p:nvSpPr>
        <p:spPr bwMode="auto">
          <a:xfrm>
            <a:off x="1511300" y="5154613"/>
            <a:ext cx="1733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chemeClr val="accent1"/>
                </a:solidFill>
              </a:rPr>
              <a:t>50μA /DIV.</a:t>
            </a:r>
            <a:endParaRPr lang="ja-JP" altLang="en-US" sz="1800" b="1">
              <a:solidFill>
                <a:schemeClr val="accent1"/>
              </a:solidFill>
            </a:endParaRPr>
          </a:p>
        </p:txBody>
      </p:sp>
      <p:sp>
        <p:nvSpPr>
          <p:cNvPr id="17424" name="テキスト ボックス 29"/>
          <p:cNvSpPr txBox="1">
            <a:spLocks noChangeArrowheads="1"/>
          </p:cNvSpPr>
          <p:nvPr/>
        </p:nvSpPr>
        <p:spPr bwMode="auto">
          <a:xfrm>
            <a:off x="3097213" y="3086100"/>
            <a:ext cx="1306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FF0000"/>
                </a:solidFill>
              </a:rPr>
              <a:t>2 mV /DIV.</a:t>
            </a:r>
            <a:endParaRPr lang="ja-JP" altLang="en-US" sz="1800" b="1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100388" y="2787650"/>
            <a:ext cx="1543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800" b="1" dirty="0">
                <a:solidFill>
                  <a:schemeClr val="accent1"/>
                </a:solidFill>
                <a:ea typeface="+mj-ea"/>
                <a:cs typeface="Times" panose="02020603050405020304" pitchFamily="18" charset="0"/>
              </a:rPr>
              <a:t>1 mA /DIV.</a:t>
            </a:r>
            <a:endParaRPr lang="ja-JP" altLang="en-US" sz="1800" b="1" dirty="0">
              <a:solidFill>
                <a:schemeClr val="accent1"/>
              </a:solidFill>
              <a:ea typeface="+mj-ea"/>
              <a:cs typeface="Times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09725" y="2686050"/>
            <a:ext cx="14620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b="1" dirty="0" err="1">
                <a:solidFill>
                  <a:srgbClr val="FF0000"/>
                </a:solidFill>
                <a:latin typeface="+mj-ea"/>
                <a:ea typeface="+mj-ea"/>
              </a:rPr>
              <a:t>I</a:t>
            </a:r>
            <a:r>
              <a:rPr lang="en-US" altLang="ja-JP" sz="2000" b="1" baseline="-25000" dirty="0" err="1">
                <a:solidFill>
                  <a:srgbClr val="FF0000"/>
                </a:solidFill>
                <a:latin typeface="+mj-ea"/>
                <a:ea typeface="+mj-ea"/>
              </a:rPr>
              <a:t>c</a:t>
            </a:r>
            <a:r>
              <a:rPr lang="ja-JP" altLang="en-US" sz="2000" b="1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2000" b="1" dirty="0">
                <a:solidFill>
                  <a:srgbClr val="FF0000"/>
                </a:solidFill>
                <a:latin typeface="+mj-ea"/>
                <a:ea typeface="+mj-ea"/>
              </a:rPr>
              <a:t>200μA</a:t>
            </a:r>
            <a:endParaRPr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427" name="テキスト ボックス 33"/>
          <p:cNvSpPr txBox="1">
            <a:spLocks noChangeArrowheads="1"/>
          </p:cNvSpPr>
          <p:nvPr/>
        </p:nvSpPr>
        <p:spPr bwMode="auto">
          <a:xfrm rot="2083142">
            <a:off x="3370263" y="4954588"/>
            <a:ext cx="12906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>
                <a:solidFill>
                  <a:srgbClr val="66FF66"/>
                </a:solidFill>
              </a:rPr>
              <a:t>Ｅｎｌａｒｇｅｄ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" y="896938"/>
            <a:ext cx="60594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ja-JP" sz="2000" dirty="0">
                <a:solidFill>
                  <a:srgbClr val="002060"/>
                </a:solidFill>
                <a:latin typeface="+mj-ea"/>
                <a:ea typeface="+mj-ea"/>
                <a:cs typeface="Khmer UI" panose="020B0502040204020203" pitchFamily="34" charset="0"/>
              </a:rPr>
              <a:t>We measured the I-V curve of the </a:t>
            </a:r>
            <a:r>
              <a:rPr lang="en-US" altLang="ja-JP" sz="2000" dirty="0" err="1">
                <a:solidFill>
                  <a:srgbClr val="002060"/>
                </a:solidFill>
                <a:latin typeface="+mj-ea"/>
                <a:ea typeface="+mj-ea"/>
                <a:cs typeface="Khmer UI" panose="020B0502040204020203" pitchFamily="34" charset="0"/>
              </a:rPr>
              <a:t>Nb</a:t>
            </a:r>
            <a:r>
              <a:rPr lang="en-US" altLang="ja-JP" sz="2000" dirty="0">
                <a:solidFill>
                  <a:srgbClr val="002060"/>
                </a:solidFill>
                <a:latin typeface="+mj-ea"/>
                <a:ea typeface="+mj-ea"/>
                <a:cs typeface="Khmer UI" panose="020B0502040204020203" pitchFamily="34" charset="0"/>
              </a:rPr>
              <a:t>/Al-STJ (50 x 50μm</a:t>
            </a:r>
            <a:r>
              <a:rPr lang="en-US" altLang="ja-JP" sz="2000" baseline="30000" dirty="0">
                <a:solidFill>
                  <a:srgbClr val="002060"/>
                </a:solidFill>
                <a:latin typeface="+mj-ea"/>
                <a:ea typeface="+mj-ea"/>
                <a:cs typeface="Khmer UI" panose="020B0502040204020203" pitchFamily="34" charset="0"/>
              </a:rPr>
              <a:t>2</a:t>
            </a:r>
            <a:r>
              <a:rPr lang="en-US" altLang="ja-JP" sz="2000" dirty="0">
                <a:solidFill>
                  <a:srgbClr val="002060"/>
                </a:solidFill>
                <a:latin typeface="+mj-ea"/>
                <a:ea typeface="+mj-ea"/>
                <a:cs typeface="Khmer UI" panose="020B0502040204020203" pitchFamily="34" charset="0"/>
              </a:rPr>
              <a:t> junction) processed on the SOI wafer</a:t>
            </a:r>
            <a:endParaRPr lang="ja-JP" altLang="en-US" sz="2000" dirty="0">
              <a:solidFill>
                <a:srgbClr val="002060"/>
              </a:solidFill>
              <a:latin typeface="+mj-ea"/>
              <a:ea typeface="+mj-ea"/>
              <a:cs typeface="Khmer UI" panose="020B0502040204020203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63563" y="1604963"/>
            <a:ext cx="4127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ja-JP" sz="2000" dirty="0">
                <a:solidFill>
                  <a:srgbClr val="0070C0"/>
                </a:solidFill>
                <a:latin typeface="+mj-ea"/>
                <a:ea typeface="+mj-ea"/>
                <a:cs typeface="Khmer UI" panose="020B0502040204020203" pitchFamily="34" charset="0"/>
              </a:rPr>
              <a:t>at </a:t>
            </a:r>
            <a:r>
              <a:rPr lang="en-US" altLang="ja-JP" sz="2000" b="1" dirty="0">
                <a:solidFill>
                  <a:srgbClr val="0070C0"/>
                </a:solidFill>
                <a:latin typeface="+mj-ea"/>
                <a:ea typeface="+mj-ea"/>
                <a:cs typeface="Khmer UI" panose="020B0502040204020203" pitchFamily="34" charset="0"/>
              </a:rPr>
              <a:t>700mK </a:t>
            </a:r>
            <a:r>
              <a:rPr lang="en-US" altLang="ja-JP" sz="2000" dirty="0">
                <a:solidFill>
                  <a:srgbClr val="0070C0"/>
                </a:solidFill>
                <a:latin typeface="+mj-ea"/>
                <a:ea typeface="+mj-ea"/>
                <a:cs typeface="Khmer UI" panose="020B0502040204020203" pitchFamily="34" charset="0"/>
              </a:rPr>
              <a:t>with a dilution refrigerator. </a:t>
            </a:r>
            <a:endParaRPr lang="ja-JP" altLang="en-US" sz="2000" dirty="0">
              <a:solidFill>
                <a:srgbClr val="0070C0"/>
              </a:solidFill>
              <a:latin typeface="+mj-ea"/>
              <a:ea typeface="+mj-ea"/>
              <a:cs typeface="Khmer UI" panose="020B0502040204020203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06375" y="2015332"/>
            <a:ext cx="868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l">
              <a:buClr>
                <a:srgbClr val="66FF66"/>
              </a:buClr>
              <a:buFont typeface="Wingdings" panose="05000000000000000000" pitchFamily="2" charset="2"/>
              <a:buChar char="p"/>
              <a:defRPr/>
            </a:pPr>
            <a:r>
              <a:rPr lang="en-US" altLang="ja-JP" b="1" dirty="0">
                <a:solidFill>
                  <a:srgbClr val="002060"/>
                </a:solidFill>
                <a:latin typeface="+mj-ea"/>
                <a:ea typeface="+mj-ea"/>
                <a:cs typeface="Khmer UI" panose="020B0502040204020203" pitchFamily="34" charset="0"/>
              </a:rPr>
              <a:t> I-V curve of Josephson Junction</a:t>
            </a:r>
            <a:endParaRPr lang="ja-JP" altLang="en-US" b="1" dirty="0">
              <a:solidFill>
                <a:srgbClr val="002060"/>
              </a:solidFill>
              <a:latin typeface="+mj-ea"/>
              <a:ea typeface="+mj-ea"/>
              <a:cs typeface="Khmer UI" panose="020B0502040204020203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03188" y="6021388"/>
            <a:ext cx="34623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l">
              <a:buClr>
                <a:srgbClr val="66FF66"/>
              </a:buClr>
              <a:buFont typeface="Wingdings" panose="05000000000000000000" pitchFamily="2" charset="2"/>
              <a:buChar char="p"/>
              <a:defRPr/>
            </a:pPr>
            <a:r>
              <a:rPr lang="en-US" altLang="ja-JP" sz="2000" dirty="0">
                <a:latin typeface="+mj-ea"/>
                <a:ea typeface="+mj-ea"/>
                <a:cs typeface="Khmer UI" panose="020B0502040204020203" pitchFamily="34" charset="0"/>
              </a:rPr>
              <a:t>Quality Factor (R</a:t>
            </a:r>
            <a:r>
              <a:rPr lang="en-US" altLang="ja-JP" sz="2000" baseline="-25000" dirty="0">
                <a:latin typeface="+mj-ea"/>
                <a:ea typeface="+mj-ea"/>
                <a:cs typeface="Khmer UI" panose="020B0502040204020203" pitchFamily="34" charset="0"/>
              </a:rPr>
              <a:t>dynamic</a:t>
            </a:r>
            <a:r>
              <a:rPr lang="en-US" altLang="ja-JP" sz="2000" dirty="0">
                <a:latin typeface="+mj-ea"/>
                <a:ea typeface="+mj-ea"/>
                <a:cs typeface="Khmer UI" panose="020B0502040204020203" pitchFamily="34" charset="0"/>
              </a:rPr>
              <a:t>/R</a:t>
            </a:r>
            <a:r>
              <a:rPr lang="en-US" altLang="ja-JP" sz="2000" baseline="-25000" dirty="0">
                <a:latin typeface="+mj-ea"/>
                <a:ea typeface="+mj-ea"/>
                <a:cs typeface="Khmer UI" panose="020B0502040204020203" pitchFamily="34" charset="0"/>
              </a:rPr>
              <a:t>normal</a:t>
            </a:r>
            <a:r>
              <a:rPr lang="en-US" altLang="ja-JP" sz="2000" dirty="0">
                <a:latin typeface="+mj-ea"/>
                <a:ea typeface="+mj-ea"/>
                <a:cs typeface="Khmer UI" panose="020B0502040204020203" pitchFamily="34" charset="0"/>
              </a:rPr>
              <a:t>)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339975" y="6021388"/>
            <a:ext cx="26082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2000" b="1" dirty="0">
                <a:latin typeface="+mj-ea"/>
                <a:ea typeface="+mj-ea"/>
              </a:rPr>
              <a:t>On Si wafer : 5 x 10</a:t>
            </a:r>
            <a:r>
              <a:rPr lang="en-US" altLang="ja-JP" sz="2000" b="1" baseline="30000" dirty="0">
                <a:latin typeface="+mj-ea"/>
                <a:ea typeface="+mj-ea"/>
              </a:rPr>
              <a:t>5</a:t>
            </a:r>
          </a:p>
          <a:p>
            <a:pPr algn="l">
              <a:defRPr/>
            </a:pPr>
            <a:r>
              <a:rPr lang="en-US" altLang="ja-JP" sz="2000" b="1" dirty="0">
                <a:latin typeface="+mj-ea"/>
                <a:ea typeface="+mj-ea"/>
              </a:rPr>
              <a:t>On SOI wafer : 3 x 10</a:t>
            </a:r>
            <a:r>
              <a:rPr lang="en-US" altLang="ja-JP" sz="2000" b="1" baseline="30000" dirty="0">
                <a:latin typeface="+mj-ea"/>
                <a:ea typeface="+mj-ea"/>
              </a:rPr>
              <a:t>5</a:t>
            </a:r>
            <a:endParaRPr lang="ja-JP" altLang="en-US" sz="2000" b="1" baseline="30000" dirty="0">
              <a:latin typeface="+mj-ea"/>
              <a:ea typeface="+mj-ea"/>
            </a:endParaRPr>
          </a:p>
        </p:txBody>
      </p:sp>
      <p:sp>
        <p:nvSpPr>
          <p:cNvPr id="17434" name="テキスト ボックス 2"/>
          <p:cNvSpPr txBox="1">
            <a:spLocks noChangeArrowheads="1"/>
          </p:cNvSpPr>
          <p:nvPr/>
        </p:nvSpPr>
        <p:spPr bwMode="auto">
          <a:xfrm>
            <a:off x="2225675" y="3375025"/>
            <a:ext cx="8556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2060"/>
                </a:solidFill>
              </a:rPr>
              <a:t>B=35 G</a:t>
            </a:r>
            <a:endParaRPr lang="ja-JP" altLang="en-US" sz="1600" b="1">
              <a:solidFill>
                <a:srgbClr val="002060"/>
              </a:solidFill>
            </a:endParaRPr>
          </a:p>
        </p:txBody>
      </p:sp>
      <p:pic>
        <p:nvPicPr>
          <p:cNvPr id="1743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68363"/>
            <a:ext cx="23622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6" name="テキスト ボックス 41"/>
          <p:cNvSpPr txBox="1">
            <a:spLocks noChangeArrowheads="1"/>
          </p:cNvSpPr>
          <p:nvPr/>
        </p:nvSpPr>
        <p:spPr bwMode="auto">
          <a:xfrm rot="2083142">
            <a:off x="179388" y="4995863"/>
            <a:ext cx="12922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>
                <a:solidFill>
                  <a:srgbClr val="66FF66"/>
                </a:solidFill>
              </a:rPr>
              <a:t>Ｅｎｌａｒｇｅｄ</a:t>
            </a:r>
          </a:p>
        </p:txBody>
      </p:sp>
      <p:pic>
        <p:nvPicPr>
          <p:cNvPr id="1743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2" y="3059113"/>
            <a:ext cx="2809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341177"/>
      </p:ext>
    </p:extLst>
  </p:cSld>
  <p:clrMapOvr>
    <a:masterClrMapping/>
  </p:clrMapOvr>
  <p:transition spd="slow" advTm="96971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スライド番号プレースホルダー 11"/>
          <p:cNvSpPr>
            <a:spLocks noGrp="1"/>
          </p:cNvSpPr>
          <p:nvPr>
            <p:ph type="sldNum" sz="quarter" idx="4294967295"/>
          </p:nvPr>
        </p:nvSpPr>
        <p:spPr>
          <a:xfrm>
            <a:off x="8748464" y="6529388"/>
            <a:ext cx="39553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192B93-27E8-4C27-A2B6-E0C9ED19F81A}" type="slidenum">
              <a:rPr lang="ja-JP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ja-JP" altLang="en-US" sz="1400" smtClean="0"/>
          </a:p>
        </p:txBody>
      </p:sp>
      <p:sp>
        <p:nvSpPr>
          <p:cNvPr id="13321" name="タイトル 1"/>
          <p:cNvSpPr txBox="1">
            <a:spLocks/>
          </p:cNvSpPr>
          <p:nvPr/>
        </p:nvSpPr>
        <p:spPr bwMode="auto">
          <a:xfrm>
            <a:off x="395536" y="214915"/>
            <a:ext cx="914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Performance of </a:t>
            </a:r>
            <a:r>
              <a:rPr lang="en-US" altLang="ja-JP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SOIFET at Cryogenic Temperature</a:t>
            </a:r>
          </a:p>
        </p:txBody>
      </p:sp>
      <p:sp>
        <p:nvSpPr>
          <p:cNvPr id="18437" name="テキスト ボックス 1"/>
          <p:cNvSpPr txBox="1">
            <a:spLocks noChangeArrowheads="1"/>
          </p:cNvSpPr>
          <p:nvPr/>
        </p:nvSpPr>
        <p:spPr bwMode="auto">
          <a:xfrm>
            <a:off x="224393" y="1303693"/>
            <a:ext cx="444365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66FF66"/>
              </a:buClr>
              <a:buFontTx/>
              <a:buNone/>
            </a:pPr>
            <a:r>
              <a:rPr lang="en-US" altLang="ja-JP" sz="1600" b="1" dirty="0" smtClean="0">
                <a:solidFill>
                  <a:srgbClr val="002060"/>
                </a:solidFill>
                <a:latin typeface="+mn-lt"/>
              </a:rPr>
              <a:t>Saturating current is higher as the temperature becomes lower.</a:t>
            </a:r>
          </a:p>
          <a:p>
            <a:pPr eaLnBrk="1" hangingPunct="1">
              <a:spcBef>
                <a:spcPct val="0"/>
              </a:spcBef>
              <a:buClr>
                <a:srgbClr val="66FF66"/>
              </a:buClr>
              <a:buFontTx/>
              <a:buNone/>
            </a:pPr>
            <a:endParaRPr lang="en-US" altLang="ja-JP" sz="1600" b="1" dirty="0" smtClean="0">
              <a:solidFill>
                <a:srgbClr val="0070C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66FF66"/>
              </a:buClr>
              <a:buFontTx/>
              <a:buNone/>
            </a:pPr>
            <a:r>
              <a:rPr lang="en-US" altLang="ja-JP" sz="1600" b="1" dirty="0" smtClean="0">
                <a:solidFill>
                  <a:srgbClr val="0070C0"/>
                </a:solidFill>
                <a:latin typeface="+mn-lt"/>
              </a:rPr>
              <a:t>Non-linearity was found at cryogenic temperature near threshold region. This problem was solved by improving LDD(Lightly Doped Drain).</a:t>
            </a:r>
            <a:endParaRPr lang="en-US" altLang="ja-JP" sz="1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8439" name="テキスト ボックス 1"/>
          <p:cNvSpPr txBox="1">
            <a:spLocks noChangeArrowheads="1"/>
          </p:cNvSpPr>
          <p:nvPr/>
        </p:nvSpPr>
        <p:spPr bwMode="auto">
          <a:xfrm>
            <a:off x="4892143" y="1285798"/>
            <a:ext cx="426515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66FF66"/>
              </a:buClr>
              <a:buFontTx/>
              <a:buNone/>
            </a:pPr>
            <a:r>
              <a:rPr lang="en-US" altLang="ja-JP" sz="2000" dirty="0">
                <a:solidFill>
                  <a:srgbClr val="FF3300"/>
                </a:solidFill>
              </a:rPr>
              <a:t> </a:t>
            </a:r>
            <a:r>
              <a:rPr lang="en-US" altLang="ja-JP" sz="1600" b="1" dirty="0" smtClean="0">
                <a:solidFill>
                  <a:srgbClr val="002060"/>
                </a:solidFill>
                <a:latin typeface="+mn-lt"/>
              </a:rPr>
              <a:t>At cryogenic temperature (3K),</a:t>
            </a:r>
            <a:endParaRPr lang="en-US" altLang="ja-JP" sz="1600" b="1" dirty="0">
              <a:solidFill>
                <a:srgbClr val="002060"/>
              </a:solidFill>
              <a:latin typeface="+mn-lt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66FF66"/>
              </a:buClr>
              <a:buFont typeface="Wingdings" panose="05000000000000000000" pitchFamily="2" charset="2"/>
              <a:buChar char="l"/>
            </a:pPr>
            <a:r>
              <a:rPr lang="en-US" altLang="ja-JP" sz="1600" b="1" dirty="0" smtClean="0">
                <a:solidFill>
                  <a:srgbClr val="002060"/>
                </a:solidFill>
                <a:latin typeface="+mn-lt"/>
              </a:rPr>
              <a:t>Threshold rise in I</a:t>
            </a:r>
            <a:r>
              <a:rPr lang="en-US" altLang="ja-JP" sz="1600" b="1" baseline="-25000" dirty="0" smtClean="0">
                <a:solidFill>
                  <a:srgbClr val="002060"/>
                </a:solidFill>
                <a:latin typeface="+mn-lt"/>
              </a:rPr>
              <a:t>ds</a:t>
            </a:r>
            <a:r>
              <a:rPr lang="en-US" altLang="ja-JP" sz="1600" b="1" dirty="0" smtClean="0">
                <a:solidFill>
                  <a:srgbClr val="002060"/>
                </a:solidFill>
                <a:latin typeface="+mn-lt"/>
              </a:rPr>
              <a:t>-</a:t>
            </a:r>
            <a:r>
              <a:rPr lang="en-US" altLang="ja-JP" sz="1600" b="1" dirty="0" err="1" smtClean="0">
                <a:solidFill>
                  <a:srgbClr val="002060"/>
                </a:solidFill>
                <a:latin typeface="+mn-lt"/>
              </a:rPr>
              <a:t>V</a:t>
            </a:r>
            <a:r>
              <a:rPr lang="en-US" altLang="ja-JP" sz="1600" b="1" baseline="-25000" dirty="0" err="1" smtClean="0">
                <a:solidFill>
                  <a:srgbClr val="002060"/>
                </a:solidFill>
                <a:latin typeface="+mn-lt"/>
              </a:rPr>
              <a:t>ds</a:t>
            </a:r>
            <a:r>
              <a:rPr lang="en-US" altLang="ja-JP" sz="1600" b="1" dirty="0" smtClean="0">
                <a:solidFill>
                  <a:srgbClr val="002060"/>
                </a:solidFill>
                <a:latin typeface="+mn-lt"/>
              </a:rPr>
              <a:t> curve become much sharper.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66FF66"/>
              </a:buClr>
              <a:buFont typeface="Wingdings" panose="05000000000000000000" pitchFamily="2" charset="2"/>
              <a:buChar char="l"/>
            </a:pPr>
            <a:r>
              <a:rPr lang="en-US" altLang="ja-JP" sz="1600" b="1" dirty="0" smtClean="0">
                <a:solidFill>
                  <a:srgbClr val="002060"/>
                </a:solidFill>
                <a:latin typeface="+mn-lt"/>
              </a:rPr>
              <a:t>Subthreshold current is suppressed.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554494" y="3161389"/>
            <a:ext cx="3817277" cy="3426653"/>
            <a:chOff x="39273" y="1861435"/>
            <a:chExt cx="3817277" cy="3426653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105" y="1861435"/>
              <a:ext cx="3586445" cy="3049076"/>
            </a:xfrm>
            <a:prstGeom prst="rect">
              <a:avLst/>
            </a:prstGeom>
          </p:spPr>
        </p:pic>
        <p:sp>
          <p:nvSpPr>
            <p:cNvPr id="11" name="矢印: 上 7"/>
            <p:cNvSpPr/>
            <p:nvPr/>
          </p:nvSpPr>
          <p:spPr>
            <a:xfrm>
              <a:off x="2915816" y="2276872"/>
              <a:ext cx="484632" cy="54636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8"/>
            <p:cNvSpPr/>
            <p:nvPr/>
          </p:nvSpPr>
          <p:spPr>
            <a:xfrm rot="18966111">
              <a:off x="417163" y="4054038"/>
              <a:ext cx="1378496" cy="440043"/>
            </a:xfrm>
            <a:prstGeom prst="ellipse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209609" y="3578388"/>
              <a:ext cx="119295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̶̶   </a:t>
              </a:r>
              <a:r>
                <a:rPr kumimoji="1" lang="en-US" altLang="ja-JP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ROOM</a:t>
              </a:r>
              <a:endPara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kumimoji="1" lang="en-US" altLang="ja-JP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̶̶̶</a:t>
              </a:r>
              <a:r>
                <a:rPr kumimoji="1" lang="ja-JP" alt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altLang="ja-JP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3K</a:t>
              </a:r>
              <a:endParaRPr kumimoji="1" lang="ja-JP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552838" y="4826423"/>
              <a:ext cx="1210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err="1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Vds</a:t>
              </a:r>
              <a:r>
                <a:rPr kumimoji="1" lang="en-US" altLang="ja-JP" sz="24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(V)</a:t>
              </a:r>
              <a:endParaRPr kumimoji="1" lang="ja-JP" altLang="en-US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16200000">
              <a:off x="-275076" y="2635240"/>
              <a:ext cx="10903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Ids</a:t>
              </a:r>
              <a:r>
                <a:rPr kumimoji="1" lang="en-US" altLang="ja-JP" sz="24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(A)</a:t>
              </a:r>
              <a:endParaRPr kumimoji="1" lang="ja-JP" altLang="en-US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313304" y="3031369"/>
            <a:ext cx="4427816" cy="3698374"/>
            <a:chOff x="4341167" y="1589713"/>
            <a:chExt cx="4427816" cy="3698374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1783" y="1589713"/>
              <a:ext cx="3989958" cy="3373743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7558395" y="4826422"/>
              <a:ext cx="1210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err="1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Vgs</a:t>
              </a:r>
              <a:r>
                <a:rPr kumimoji="1" lang="en-US" altLang="ja-JP" sz="24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(V)</a:t>
              </a:r>
              <a:endParaRPr kumimoji="1" lang="ja-JP" altLang="en-US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 rot="16200000">
              <a:off x="4026818" y="2591221"/>
              <a:ext cx="10903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Ids</a:t>
              </a:r>
              <a:r>
                <a:rPr kumimoji="1" lang="en-US" altLang="ja-JP" sz="24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(A)</a:t>
              </a:r>
              <a:endParaRPr kumimoji="1" lang="ja-JP" altLang="en-US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994835" y="3570914"/>
              <a:ext cx="119295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̶̶   </a:t>
              </a:r>
              <a:r>
                <a:rPr kumimoji="1" lang="en-US" altLang="ja-JP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ROOM</a:t>
              </a:r>
              <a:endPara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kumimoji="1" lang="en-US" altLang="ja-JP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̶̶̶</a:t>
              </a:r>
              <a:r>
                <a:rPr kumimoji="1" lang="ja-JP" alt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altLang="ja-JP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3K</a:t>
              </a:r>
              <a:endParaRPr kumimoji="1" lang="ja-JP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006375"/>
      </p:ext>
    </p:extLst>
  </p:cSld>
  <p:clrMapOvr>
    <a:masterClrMapping/>
  </p:clrMapOvr>
  <p:transition spd="slow" advTm="103388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334" y="1089606"/>
            <a:ext cx="7107604" cy="303014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944927"/>
            <a:ext cx="6939538" cy="300328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714375"/>
            <a:ext cx="9144000" cy="53975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1588" y="776288"/>
            <a:ext cx="9144001" cy="539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9461" name="スライド番号プレースホルダー 11"/>
          <p:cNvSpPr>
            <a:spLocks noGrp="1"/>
          </p:cNvSpPr>
          <p:nvPr>
            <p:ph type="sldNum" sz="quarter" idx="4294967295"/>
          </p:nvPr>
        </p:nvSpPr>
        <p:spPr>
          <a:xfrm>
            <a:off x="7086600" y="6529388"/>
            <a:ext cx="2057400" cy="365125"/>
          </a:xfrm>
          <a:prstGeom prst="rect">
            <a:avLst/>
          </a:prstGeo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0F5FBCE-83B1-4F03-B2B9-C426BC5ADAE1}" type="slidenum">
              <a:rPr lang="ja-JP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ja-JP" altLang="en-US" sz="1400" dirty="0" smtClean="0"/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-47956" y="-860"/>
            <a:ext cx="9144000" cy="711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Khmer UI" panose="020B0502040204020203" pitchFamily="34" charset="0"/>
              </a:rPr>
              <a:t>Test Results of the cryogenic SOI preamplifier </a:t>
            </a:r>
            <a:endParaRPr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cs typeface="Khmer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7491" y="1526883"/>
            <a:ext cx="24192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6FF66"/>
              </a:buClr>
              <a:defRPr/>
            </a:pPr>
            <a:r>
              <a:rPr lang="en-US" altLang="ja-JP" sz="2000" b="1" dirty="0" smtClean="0">
                <a:solidFill>
                  <a:srgbClr val="002060"/>
                </a:solidFill>
                <a:latin typeface="+mj-ea"/>
                <a:ea typeface="+mj-ea"/>
                <a:cs typeface="Khmer UI" panose="020B0502040204020203" pitchFamily="34" charset="0"/>
              </a:rPr>
              <a:t>Amplifier gains are around 50 both </a:t>
            </a:r>
            <a:r>
              <a:rPr lang="en-US" altLang="ja-JP" sz="2000" b="1" dirty="0" smtClean="0">
                <a:solidFill>
                  <a:srgbClr val="002060"/>
                </a:solidFill>
                <a:latin typeface="+mj-ea"/>
                <a:cs typeface="Khmer UI" panose="020B0502040204020203" pitchFamily="34" charset="0"/>
              </a:rPr>
              <a:t>at </a:t>
            </a:r>
            <a:r>
              <a:rPr lang="en-US" altLang="ja-JP" sz="2000" b="1" dirty="0">
                <a:solidFill>
                  <a:srgbClr val="002060"/>
                </a:solidFill>
                <a:latin typeface="+mj-ea"/>
                <a:cs typeface="Khmer UI" panose="020B0502040204020203" pitchFamily="34" charset="0"/>
              </a:rPr>
              <a:t>room temperature and 3K </a:t>
            </a:r>
            <a:r>
              <a:rPr lang="en-US" altLang="ja-JP" sz="2000" b="1" dirty="0" smtClean="0">
                <a:solidFill>
                  <a:srgbClr val="002060"/>
                </a:solidFill>
                <a:latin typeface="+mj-ea"/>
                <a:ea typeface="+mj-ea"/>
                <a:cs typeface="Khmer UI" panose="020B0502040204020203" pitchFamily="34" charset="0"/>
              </a:rPr>
              <a:t>with adjusted bias voltages of M2. </a:t>
            </a:r>
            <a:endParaRPr lang="en-US" altLang="ja-JP" b="1" dirty="0">
              <a:latin typeface="+mj-ea"/>
              <a:ea typeface="+mj-ea"/>
              <a:cs typeface="Khmer UI" panose="020B0502040204020203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24114" y="4477072"/>
            <a:ext cx="25078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rgbClr val="66FF66"/>
              </a:buClr>
              <a:defRPr/>
            </a:pPr>
            <a:r>
              <a:rPr lang="en-US" altLang="ja-JP" sz="2000" b="1" dirty="0">
                <a:solidFill>
                  <a:srgbClr val="002060"/>
                </a:solidFill>
                <a:latin typeface="+mj-ea"/>
                <a:ea typeface="+mj-ea"/>
                <a:cs typeface="Khmer UI" panose="020B0502040204020203" pitchFamily="34" charset="0"/>
              </a:rPr>
              <a:t>B</a:t>
            </a:r>
            <a:r>
              <a:rPr lang="en-US" altLang="ja-JP" sz="2000" b="1" dirty="0" smtClean="0">
                <a:solidFill>
                  <a:srgbClr val="002060"/>
                </a:solidFill>
                <a:latin typeface="+mj-ea"/>
                <a:ea typeface="+mj-ea"/>
                <a:cs typeface="Khmer UI" panose="020B0502040204020203" pitchFamily="34" charset="0"/>
              </a:rPr>
              <a:t>andwidth of buffer is  enough high for the amplifier of STJ signal (up to 200kHz) both at room temperature and 3K. </a:t>
            </a:r>
            <a:endParaRPr lang="en-US" altLang="ja-JP" b="1" dirty="0">
              <a:latin typeface="+mj-ea"/>
              <a:ea typeface="+mj-ea"/>
              <a:cs typeface="Khmer UI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14948" y="891754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Amplifier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41040" y="3866138"/>
            <a:ext cx="729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Buffer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3836791"/>
      </p:ext>
    </p:extLst>
  </p:cSld>
  <p:clrMapOvr>
    <a:masterClrMapping/>
  </p:clrMapOvr>
  <p:transition spd="slow" advTm="17834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169" y="89742"/>
            <a:ext cx="8795320" cy="803961"/>
          </a:xfrm>
        </p:spPr>
        <p:txBody>
          <a:bodyPr>
            <a:noAutofit/>
          </a:bodyPr>
          <a:lstStyle/>
          <a:p>
            <a:r>
              <a:rPr kumimoji="1" lang="en-US" altLang="ja-JP" sz="3600" dirty="0"/>
              <a:t>STJ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response at a constant current mode</a:t>
            </a:r>
            <a:endParaRPr kumimoji="1" lang="ja-JP" altLang="en-US" sz="3600" dirty="0"/>
          </a:p>
        </p:txBody>
      </p:sp>
      <p:sp>
        <p:nvSpPr>
          <p:cNvPr id="40" name="コンテンツ プレースホルダー 4"/>
          <p:cNvSpPr txBox="1">
            <a:spLocks/>
          </p:cNvSpPr>
          <p:nvPr/>
        </p:nvSpPr>
        <p:spPr>
          <a:xfrm>
            <a:off x="152351" y="5055599"/>
            <a:ext cx="5389546" cy="1665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ja-JP" sz="2000" dirty="0" smtClean="0"/>
              <a:t>STJ has a large resistance in series.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 </a:t>
            </a:r>
            <a:r>
              <a:rPr lang="ja-JP" altLang="en-US" sz="2000" dirty="0" smtClean="0"/>
              <a:t>→　</a:t>
            </a:r>
            <a:r>
              <a:rPr lang="en-US" altLang="ja-JP" sz="2000" dirty="0" smtClean="0"/>
              <a:t>constant current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mode</a:t>
            </a:r>
          </a:p>
          <a:p>
            <a:pPr fontAlgn="auto">
              <a:spcAft>
                <a:spcPts val="0"/>
              </a:spcAft>
            </a:pPr>
            <a:r>
              <a:rPr lang="en-US" altLang="ja-JP" sz="2000" dirty="0" smtClean="0"/>
              <a:t>STJ response to light is observed as a voltage drop. </a:t>
            </a:r>
            <a:endParaRPr lang="en-US" altLang="ja-JP" sz="2000" dirty="0"/>
          </a:p>
        </p:txBody>
      </p:sp>
      <p:grpSp>
        <p:nvGrpSpPr>
          <p:cNvPr id="41" name="グループ化 40"/>
          <p:cNvGrpSpPr/>
          <p:nvPr/>
        </p:nvGrpSpPr>
        <p:grpSpPr>
          <a:xfrm>
            <a:off x="4845926" y="2031346"/>
            <a:ext cx="3988262" cy="2720014"/>
            <a:chOff x="4361080" y="3804577"/>
            <a:chExt cx="3988262" cy="2720014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361080" y="3804577"/>
              <a:ext cx="3988262" cy="2720014"/>
              <a:chOff x="1043608" y="787836"/>
              <a:chExt cx="4761425" cy="3247315"/>
            </a:xfrm>
          </p:grpSpPr>
          <p:cxnSp>
            <p:nvCxnSpPr>
              <p:cNvPr id="49" name="直線矢印コネクタ 48"/>
              <p:cNvCxnSpPr/>
              <p:nvPr/>
            </p:nvCxnSpPr>
            <p:spPr>
              <a:xfrm flipV="1">
                <a:off x="2483768" y="981943"/>
                <a:ext cx="0" cy="2465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直線矢印コネクタ 49"/>
              <p:cNvCxnSpPr/>
              <p:nvPr/>
            </p:nvCxnSpPr>
            <p:spPr>
              <a:xfrm>
                <a:off x="1043608" y="2780928"/>
                <a:ext cx="42484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フリーフォーム 50"/>
              <p:cNvSpPr/>
              <p:nvPr/>
            </p:nvSpPr>
            <p:spPr>
              <a:xfrm>
                <a:off x="2493274" y="787836"/>
                <a:ext cx="2568267" cy="1999967"/>
              </a:xfrm>
              <a:custGeom>
                <a:avLst/>
                <a:gdLst>
                  <a:gd name="connsiteX0" fmla="*/ 0 w 1534332"/>
                  <a:gd name="connsiteY0" fmla="*/ 1596325 h 1596325"/>
                  <a:gd name="connsiteX1" fmla="*/ 263471 w 1534332"/>
                  <a:gd name="connsiteY1" fmla="*/ 1193369 h 1596325"/>
                  <a:gd name="connsiteX2" fmla="*/ 898902 w 1534332"/>
                  <a:gd name="connsiteY2" fmla="*/ 805912 h 1596325"/>
                  <a:gd name="connsiteX3" fmla="*/ 1332854 w 1534332"/>
                  <a:gd name="connsiteY3" fmla="*/ 604434 h 1596325"/>
                  <a:gd name="connsiteX4" fmla="*/ 1534332 w 1534332"/>
                  <a:gd name="connsiteY4" fmla="*/ 0 h 1596325"/>
                  <a:gd name="connsiteX0" fmla="*/ 0 w 1534332"/>
                  <a:gd name="connsiteY0" fmla="*/ 1596325 h 1596325"/>
                  <a:gd name="connsiteX1" fmla="*/ 263471 w 1534332"/>
                  <a:gd name="connsiteY1" fmla="*/ 1193369 h 1596325"/>
                  <a:gd name="connsiteX2" fmla="*/ 821410 w 1534332"/>
                  <a:gd name="connsiteY2" fmla="*/ 929899 h 1596325"/>
                  <a:gd name="connsiteX3" fmla="*/ 1332854 w 1534332"/>
                  <a:gd name="connsiteY3" fmla="*/ 604434 h 1596325"/>
                  <a:gd name="connsiteX4" fmla="*/ 1534332 w 1534332"/>
                  <a:gd name="connsiteY4" fmla="*/ 0 h 1596325"/>
                  <a:gd name="connsiteX0" fmla="*/ 0 w 1534332"/>
                  <a:gd name="connsiteY0" fmla="*/ 1596325 h 1596325"/>
                  <a:gd name="connsiteX1" fmla="*/ 263471 w 1534332"/>
                  <a:gd name="connsiteY1" fmla="*/ 1193369 h 1596325"/>
                  <a:gd name="connsiteX2" fmla="*/ 821410 w 1534332"/>
                  <a:gd name="connsiteY2" fmla="*/ 929899 h 1596325"/>
                  <a:gd name="connsiteX3" fmla="*/ 1115878 w 1534332"/>
                  <a:gd name="connsiteY3" fmla="*/ 821410 h 1596325"/>
                  <a:gd name="connsiteX4" fmla="*/ 1332854 w 1534332"/>
                  <a:gd name="connsiteY4" fmla="*/ 604434 h 1596325"/>
                  <a:gd name="connsiteX5" fmla="*/ 1534332 w 1534332"/>
                  <a:gd name="connsiteY5" fmla="*/ 0 h 1596325"/>
                  <a:gd name="connsiteX0" fmla="*/ 0 w 1534332"/>
                  <a:gd name="connsiteY0" fmla="*/ 1596325 h 1596325"/>
                  <a:gd name="connsiteX1" fmla="*/ 263471 w 1534332"/>
                  <a:gd name="connsiteY1" fmla="*/ 1193369 h 1596325"/>
                  <a:gd name="connsiteX2" fmla="*/ 619932 w 1534332"/>
                  <a:gd name="connsiteY2" fmla="*/ 1022888 h 1596325"/>
                  <a:gd name="connsiteX3" fmla="*/ 821410 w 1534332"/>
                  <a:gd name="connsiteY3" fmla="*/ 929899 h 1596325"/>
                  <a:gd name="connsiteX4" fmla="*/ 1115878 w 1534332"/>
                  <a:gd name="connsiteY4" fmla="*/ 821410 h 1596325"/>
                  <a:gd name="connsiteX5" fmla="*/ 1332854 w 1534332"/>
                  <a:gd name="connsiteY5" fmla="*/ 604434 h 1596325"/>
                  <a:gd name="connsiteX6" fmla="*/ 1534332 w 1534332"/>
                  <a:gd name="connsiteY6" fmla="*/ 0 h 1596325"/>
                  <a:gd name="connsiteX0" fmla="*/ 0 w 1534332"/>
                  <a:gd name="connsiteY0" fmla="*/ 1716006 h 1716006"/>
                  <a:gd name="connsiteX1" fmla="*/ 263471 w 1534332"/>
                  <a:gd name="connsiteY1" fmla="*/ 1193369 h 1716006"/>
                  <a:gd name="connsiteX2" fmla="*/ 619932 w 1534332"/>
                  <a:gd name="connsiteY2" fmla="*/ 1022888 h 1716006"/>
                  <a:gd name="connsiteX3" fmla="*/ 821410 w 1534332"/>
                  <a:gd name="connsiteY3" fmla="*/ 929899 h 1716006"/>
                  <a:gd name="connsiteX4" fmla="*/ 1115878 w 1534332"/>
                  <a:gd name="connsiteY4" fmla="*/ 821410 h 1716006"/>
                  <a:gd name="connsiteX5" fmla="*/ 1332854 w 1534332"/>
                  <a:gd name="connsiteY5" fmla="*/ 604434 h 1716006"/>
                  <a:gd name="connsiteX6" fmla="*/ 1534332 w 1534332"/>
                  <a:gd name="connsiteY6" fmla="*/ 0 h 1716006"/>
                  <a:gd name="connsiteX0" fmla="*/ 0 w 1534332"/>
                  <a:gd name="connsiteY0" fmla="*/ 1716006 h 1716006"/>
                  <a:gd name="connsiteX1" fmla="*/ 263471 w 1534332"/>
                  <a:gd name="connsiteY1" fmla="*/ 1233262 h 1716006"/>
                  <a:gd name="connsiteX2" fmla="*/ 619932 w 1534332"/>
                  <a:gd name="connsiteY2" fmla="*/ 1022888 h 1716006"/>
                  <a:gd name="connsiteX3" fmla="*/ 821410 w 1534332"/>
                  <a:gd name="connsiteY3" fmla="*/ 929899 h 1716006"/>
                  <a:gd name="connsiteX4" fmla="*/ 1115878 w 1534332"/>
                  <a:gd name="connsiteY4" fmla="*/ 821410 h 1716006"/>
                  <a:gd name="connsiteX5" fmla="*/ 1332854 w 1534332"/>
                  <a:gd name="connsiteY5" fmla="*/ 604434 h 1716006"/>
                  <a:gd name="connsiteX6" fmla="*/ 1534332 w 1534332"/>
                  <a:gd name="connsiteY6" fmla="*/ 0 h 1716006"/>
                  <a:gd name="connsiteX0" fmla="*/ 0 w 1534332"/>
                  <a:gd name="connsiteY0" fmla="*/ 1716006 h 1716006"/>
                  <a:gd name="connsiteX1" fmla="*/ 263471 w 1534332"/>
                  <a:gd name="connsiteY1" fmla="*/ 1286454 h 1716006"/>
                  <a:gd name="connsiteX2" fmla="*/ 619932 w 1534332"/>
                  <a:gd name="connsiteY2" fmla="*/ 1022888 h 1716006"/>
                  <a:gd name="connsiteX3" fmla="*/ 821410 w 1534332"/>
                  <a:gd name="connsiteY3" fmla="*/ 929899 h 1716006"/>
                  <a:gd name="connsiteX4" fmla="*/ 1115878 w 1534332"/>
                  <a:gd name="connsiteY4" fmla="*/ 821410 h 1716006"/>
                  <a:gd name="connsiteX5" fmla="*/ 1332854 w 1534332"/>
                  <a:gd name="connsiteY5" fmla="*/ 604434 h 1716006"/>
                  <a:gd name="connsiteX6" fmla="*/ 1534332 w 1534332"/>
                  <a:gd name="connsiteY6" fmla="*/ 0 h 1716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4332" h="1716006">
                    <a:moveTo>
                      <a:pt x="0" y="1716006"/>
                    </a:moveTo>
                    <a:cubicBezTo>
                      <a:pt x="56827" y="1580395"/>
                      <a:pt x="160149" y="1401974"/>
                      <a:pt x="263471" y="1286454"/>
                    </a:cubicBezTo>
                    <a:cubicBezTo>
                      <a:pt x="366793" y="1170934"/>
                      <a:pt x="526942" y="1082314"/>
                      <a:pt x="619932" y="1022888"/>
                    </a:cubicBezTo>
                    <a:cubicBezTo>
                      <a:pt x="712922" y="963462"/>
                      <a:pt x="738752" y="963479"/>
                      <a:pt x="821410" y="929899"/>
                    </a:cubicBezTo>
                    <a:cubicBezTo>
                      <a:pt x="904068" y="896319"/>
                      <a:pt x="1030637" y="875654"/>
                      <a:pt x="1115878" y="821410"/>
                    </a:cubicBezTo>
                    <a:cubicBezTo>
                      <a:pt x="1201119" y="767166"/>
                      <a:pt x="1263112" y="741336"/>
                      <a:pt x="1332854" y="604434"/>
                    </a:cubicBezTo>
                    <a:cubicBezTo>
                      <a:pt x="1402596" y="467532"/>
                      <a:pt x="1486545" y="235057"/>
                      <a:pt x="1534332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52" name="フリーフォーム 51"/>
              <p:cNvSpPr/>
              <p:nvPr/>
            </p:nvSpPr>
            <p:spPr>
              <a:xfrm rot="10800000">
                <a:off x="1446086" y="2786028"/>
                <a:ext cx="1037684" cy="807813"/>
              </a:xfrm>
              <a:custGeom>
                <a:avLst/>
                <a:gdLst>
                  <a:gd name="connsiteX0" fmla="*/ 0 w 1534332"/>
                  <a:gd name="connsiteY0" fmla="*/ 1596325 h 1596325"/>
                  <a:gd name="connsiteX1" fmla="*/ 263471 w 1534332"/>
                  <a:gd name="connsiteY1" fmla="*/ 1193369 h 1596325"/>
                  <a:gd name="connsiteX2" fmla="*/ 898902 w 1534332"/>
                  <a:gd name="connsiteY2" fmla="*/ 805912 h 1596325"/>
                  <a:gd name="connsiteX3" fmla="*/ 1332854 w 1534332"/>
                  <a:gd name="connsiteY3" fmla="*/ 604434 h 1596325"/>
                  <a:gd name="connsiteX4" fmla="*/ 1534332 w 1534332"/>
                  <a:gd name="connsiteY4" fmla="*/ 0 h 1596325"/>
                  <a:gd name="connsiteX0" fmla="*/ 0 w 1534332"/>
                  <a:gd name="connsiteY0" fmla="*/ 1596325 h 1596325"/>
                  <a:gd name="connsiteX1" fmla="*/ 263471 w 1534332"/>
                  <a:gd name="connsiteY1" fmla="*/ 1193369 h 1596325"/>
                  <a:gd name="connsiteX2" fmla="*/ 821410 w 1534332"/>
                  <a:gd name="connsiteY2" fmla="*/ 929899 h 1596325"/>
                  <a:gd name="connsiteX3" fmla="*/ 1332854 w 1534332"/>
                  <a:gd name="connsiteY3" fmla="*/ 604434 h 1596325"/>
                  <a:gd name="connsiteX4" fmla="*/ 1534332 w 1534332"/>
                  <a:gd name="connsiteY4" fmla="*/ 0 h 1596325"/>
                  <a:gd name="connsiteX0" fmla="*/ 0 w 1534332"/>
                  <a:gd name="connsiteY0" fmla="*/ 1596325 h 1596325"/>
                  <a:gd name="connsiteX1" fmla="*/ 263471 w 1534332"/>
                  <a:gd name="connsiteY1" fmla="*/ 1193369 h 1596325"/>
                  <a:gd name="connsiteX2" fmla="*/ 821410 w 1534332"/>
                  <a:gd name="connsiteY2" fmla="*/ 929899 h 1596325"/>
                  <a:gd name="connsiteX3" fmla="*/ 1115878 w 1534332"/>
                  <a:gd name="connsiteY3" fmla="*/ 821410 h 1596325"/>
                  <a:gd name="connsiteX4" fmla="*/ 1332854 w 1534332"/>
                  <a:gd name="connsiteY4" fmla="*/ 604434 h 1596325"/>
                  <a:gd name="connsiteX5" fmla="*/ 1534332 w 1534332"/>
                  <a:gd name="connsiteY5" fmla="*/ 0 h 1596325"/>
                  <a:gd name="connsiteX0" fmla="*/ 0 w 1534332"/>
                  <a:gd name="connsiteY0" fmla="*/ 1596325 h 1596325"/>
                  <a:gd name="connsiteX1" fmla="*/ 263471 w 1534332"/>
                  <a:gd name="connsiteY1" fmla="*/ 1193369 h 1596325"/>
                  <a:gd name="connsiteX2" fmla="*/ 619932 w 1534332"/>
                  <a:gd name="connsiteY2" fmla="*/ 1022888 h 1596325"/>
                  <a:gd name="connsiteX3" fmla="*/ 821410 w 1534332"/>
                  <a:gd name="connsiteY3" fmla="*/ 929899 h 1596325"/>
                  <a:gd name="connsiteX4" fmla="*/ 1115878 w 1534332"/>
                  <a:gd name="connsiteY4" fmla="*/ 821410 h 1596325"/>
                  <a:gd name="connsiteX5" fmla="*/ 1332854 w 1534332"/>
                  <a:gd name="connsiteY5" fmla="*/ 604434 h 1596325"/>
                  <a:gd name="connsiteX6" fmla="*/ 1534332 w 1534332"/>
                  <a:gd name="connsiteY6" fmla="*/ 0 h 1596325"/>
                  <a:gd name="connsiteX0" fmla="*/ 0 w 1534332"/>
                  <a:gd name="connsiteY0" fmla="*/ 1716006 h 1716006"/>
                  <a:gd name="connsiteX1" fmla="*/ 263471 w 1534332"/>
                  <a:gd name="connsiteY1" fmla="*/ 1193369 h 1716006"/>
                  <a:gd name="connsiteX2" fmla="*/ 619932 w 1534332"/>
                  <a:gd name="connsiteY2" fmla="*/ 1022888 h 1716006"/>
                  <a:gd name="connsiteX3" fmla="*/ 821410 w 1534332"/>
                  <a:gd name="connsiteY3" fmla="*/ 929899 h 1716006"/>
                  <a:gd name="connsiteX4" fmla="*/ 1115878 w 1534332"/>
                  <a:gd name="connsiteY4" fmla="*/ 821410 h 1716006"/>
                  <a:gd name="connsiteX5" fmla="*/ 1332854 w 1534332"/>
                  <a:gd name="connsiteY5" fmla="*/ 604434 h 1716006"/>
                  <a:gd name="connsiteX6" fmla="*/ 1534332 w 1534332"/>
                  <a:gd name="connsiteY6" fmla="*/ 0 h 1716006"/>
                  <a:gd name="connsiteX0" fmla="*/ 0 w 1534332"/>
                  <a:gd name="connsiteY0" fmla="*/ 1716006 h 1716006"/>
                  <a:gd name="connsiteX1" fmla="*/ 263471 w 1534332"/>
                  <a:gd name="connsiteY1" fmla="*/ 1233262 h 1716006"/>
                  <a:gd name="connsiteX2" fmla="*/ 619932 w 1534332"/>
                  <a:gd name="connsiteY2" fmla="*/ 1022888 h 1716006"/>
                  <a:gd name="connsiteX3" fmla="*/ 821410 w 1534332"/>
                  <a:gd name="connsiteY3" fmla="*/ 929899 h 1716006"/>
                  <a:gd name="connsiteX4" fmla="*/ 1115878 w 1534332"/>
                  <a:gd name="connsiteY4" fmla="*/ 821410 h 1716006"/>
                  <a:gd name="connsiteX5" fmla="*/ 1332854 w 1534332"/>
                  <a:gd name="connsiteY5" fmla="*/ 604434 h 1716006"/>
                  <a:gd name="connsiteX6" fmla="*/ 1534332 w 1534332"/>
                  <a:gd name="connsiteY6" fmla="*/ 0 h 1716006"/>
                  <a:gd name="connsiteX0" fmla="*/ 0 w 1534332"/>
                  <a:gd name="connsiteY0" fmla="*/ 1716006 h 1716006"/>
                  <a:gd name="connsiteX1" fmla="*/ 263471 w 1534332"/>
                  <a:gd name="connsiteY1" fmla="*/ 1286454 h 1716006"/>
                  <a:gd name="connsiteX2" fmla="*/ 619932 w 1534332"/>
                  <a:gd name="connsiteY2" fmla="*/ 1022888 h 1716006"/>
                  <a:gd name="connsiteX3" fmla="*/ 821410 w 1534332"/>
                  <a:gd name="connsiteY3" fmla="*/ 929899 h 1716006"/>
                  <a:gd name="connsiteX4" fmla="*/ 1115878 w 1534332"/>
                  <a:gd name="connsiteY4" fmla="*/ 821410 h 1716006"/>
                  <a:gd name="connsiteX5" fmla="*/ 1332854 w 1534332"/>
                  <a:gd name="connsiteY5" fmla="*/ 604434 h 1716006"/>
                  <a:gd name="connsiteX6" fmla="*/ 1534332 w 1534332"/>
                  <a:gd name="connsiteY6" fmla="*/ 0 h 1716006"/>
                  <a:gd name="connsiteX0" fmla="*/ 0 w 1332854"/>
                  <a:gd name="connsiteY0" fmla="*/ 1111572 h 1111572"/>
                  <a:gd name="connsiteX1" fmla="*/ 263471 w 1332854"/>
                  <a:gd name="connsiteY1" fmla="*/ 682020 h 1111572"/>
                  <a:gd name="connsiteX2" fmla="*/ 619932 w 1332854"/>
                  <a:gd name="connsiteY2" fmla="*/ 418454 h 1111572"/>
                  <a:gd name="connsiteX3" fmla="*/ 821410 w 1332854"/>
                  <a:gd name="connsiteY3" fmla="*/ 325465 h 1111572"/>
                  <a:gd name="connsiteX4" fmla="*/ 1115878 w 1332854"/>
                  <a:gd name="connsiteY4" fmla="*/ 216976 h 1111572"/>
                  <a:gd name="connsiteX5" fmla="*/ 1332854 w 1332854"/>
                  <a:gd name="connsiteY5" fmla="*/ 0 h 1111572"/>
                  <a:gd name="connsiteX0" fmla="*/ 0 w 1115878"/>
                  <a:gd name="connsiteY0" fmla="*/ 894596 h 894596"/>
                  <a:gd name="connsiteX1" fmla="*/ 263471 w 1115878"/>
                  <a:gd name="connsiteY1" fmla="*/ 465044 h 894596"/>
                  <a:gd name="connsiteX2" fmla="*/ 619932 w 1115878"/>
                  <a:gd name="connsiteY2" fmla="*/ 201478 h 894596"/>
                  <a:gd name="connsiteX3" fmla="*/ 821410 w 1115878"/>
                  <a:gd name="connsiteY3" fmla="*/ 108489 h 894596"/>
                  <a:gd name="connsiteX4" fmla="*/ 1115878 w 1115878"/>
                  <a:gd name="connsiteY4" fmla="*/ 0 h 894596"/>
                  <a:gd name="connsiteX0" fmla="*/ 0 w 821410"/>
                  <a:gd name="connsiteY0" fmla="*/ 786107 h 786107"/>
                  <a:gd name="connsiteX1" fmla="*/ 263471 w 821410"/>
                  <a:gd name="connsiteY1" fmla="*/ 356555 h 786107"/>
                  <a:gd name="connsiteX2" fmla="*/ 619932 w 821410"/>
                  <a:gd name="connsiteY2" fmla="*/ 92989 h 786107"/>
                  <a:gd name="connsiteX3" fmla="*/ 821410 w 821410"/>
                  <a:gd name="connsiteY3" fmla="*/ 0 h 786107"/>
                  <a:gd name="connsiteX0" fmla="*/ 0 w 619932"/>
                  <a:gd name="connsiteY0" fmla="*/ 693118 h 693118"/>
                  <a:gd name="connsiteX1" fmla="*/ 263471 w 619932"/>
                  <a:gd name="connsiteY1" fmla="*/ 263566 h 693118"/>
                  <a:gd name="connsiteX2" fmla="*/ 619932 w 619932"/>
                  <a:gd name="connsiteY2" fmla="*/ 0 h 693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9932" h="693118">
                    <a:moveTo>
                      <a:pt x="0" y="693118"/>
                    </a:moveTo>
                    <a:cubicBezTo>
                      <a:pt x="56827" y="557507"/>
                      <a:pt x="160149" y="379086"/>
                      <a:pt x="263471" y="263566"/>
                    </a:cubicBezTo>
                    <a:cubicBezTo>
                      <a:pt x="366793" y="148046"/>
                      <a:pt x="526942" y="59426"/>
                      <a:pt x="619932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>
                <a:off x="2497268" y="981943"/>
                <a:ext cx="2568720" cy="1818551"/>
              </a:xfrm>
              <a:custGeom>
                <a:avLst/>
                <a:gdLst>
                  <a:gd name="connsiteX0" fmla="*/ 0 w 1534332"/>
                  <a:gd name="connsiteY0" fmla="*/ 1596325 h 1596325"/>
                  <a:gd name="connsiteX1" fmla="*/ 263471 w 1534332"/>
                  <a:gd name="connsiteY1" fmla="*/ 1193369 h 1596325"/>
                  <a:gd name="connsiteX2" fmla="*/ 898902 w 1534332"/>
                  <a:gd name="connsiteY2" fmla="*/ 805912 h 1596325"/>
                  <a:gd name="connsiteX3" fmla="*/ 1332854 w 1534332"/>
                  <a:gd name="connsiteY3" fmla="*/ 604434 h 1596325"/>
                  <a:gd name="connsiteX4" fmla="*/ 1534332 w 1534332"/>
                  <a:gd name="connsiteY4" fmla="*/ 0 h 1596325"/>
                  <a:gd name="connsiteX0" fmla="*/ 0 w 1534332"/>
                  <a:gd name="connsiteY0" fmla="*/ 1596325 h 1596325"/>
                  <a:gd name="connsiteX1" fmla="*/ 263471 w 1534332"/>
                  <a:gd name="connsiteY1" fmla="*/ 1193369 h 1596325"/>
                  <a:gd name="connsiteX2" fmla="*/ 821410 w 1534332"/>
                  <a:gd name="connsiteY2" fmla="*/ 929899 h 1596325"/>
                  <a:gd name="connsiteX3" fmla="*/ 1332854 w 1534332"/>
                  <a:gd name="connsiteY3" fmla="*/ 604434 h 1596325"/>
                  <a:gd name="connsiteX4" fmla="*/ 1534332 w 1534332"/>
                  <a:gd name="connsiteY4" fmla="*/ 0 h 1596325"/>
                  <a:gd name="connsiteX0" fmla="*/ 0 w 1534332"/>
                  <a:gd name="connsiteY0" fmla="*/ 1596325 h 1596325"/>
                  <a:gd name="connsiteX1" fmla="*/ 263471 w 1534332"/>
                  <a:gd name="connsiteY1" fmla="*/ 1193369 h 1596325"/>
                  <a:gd name="connsiteX2" fmla="*/ 821410 w 1534332"/>
                  <a:gd name="connsiteY2" fmla="*/ 929899 h 1596325"/>
                  <a:gd name="connsiteX3" fmla="*/ 1115878 w 1534332"/>
                  <a:gd name="connsiteY3" fmla="*/ 821410 h 1596325"/>
                  <a:gd name="connsiteX4" fmla="*/ 1332854 w 1534332"/>
                  <a:gd name="connsiteY4" fmla="*/ 604434 h 1596325"/>
                  <a:gd name="connsiteX5" fmla="*/ 1534332 w 1534332"/>
                  <a:gd name="connsiteY5" fmla="*/ 0 h 1596325"/>
                  <a:gd name="connsiteX0" fmla="*/ 0 w 1534332"/>
                  <a:gd name="connsiteY0" fmla="*/ 1596325 h 1596325"/>
                  <a:gd name="connsiteX1" fmla="*/ 263471 w 1534332"/>
                  <a:gd name="connsiteY1" fmla="*/ 1193369 h 1596325"/>
                  <a:gd name="connsiteX2" fmla="*/ 619932 w 1534332"/>
                  <a:gd name="connsiteY2" fmla="*/ 1022888 h 1596325"/>
                  <a:gd name="connsiteX3" fmla="*/ 821410 w 1534332"/>
                  <a:gd name="connsiteY3" fmla="*/ 929899 h 1596325"/>
                  <a:gd name="connsiteX4" fmla="*/ 1115878 w 1534332"/>
                  <a:gd name="connsiteY4" fmla="*/ 821410 h 1596325"/>
                  <a:gd name="connsiteX5" fmla="*/ 1332854 w 1534332"/>
                  <a:gd name="connsiteY5" fmla="*/ 604434 h 1596325"/>
                  <a:gd name="connsiteX6" fmla="*/ 1534332 w 1534332"/>
                  <a:gd name="connsiteY6" fmla="*/ 0 h 1596325"/>
                  <a:gd name="connsiteX0" fmla="*/ 0 w 1534332"/>
                  <a:gd name="connsiteY0" fmla="*/ 1716006 h 1716006"/>
                  <a:gd name="connsiteX1" fmla="*/ 263471 w 1534332"/>
                  <a:gd name="connsiteY1" fmla="*/ 1193369 h 1716006"/>
                  <a:gd name="connsiteX2" fmla="*/ 619932 w 1534332"/>
                  <a:gd name="connsiteY2" fmla="*/ 1022888 h 1716006"/>
                  <a:gd name="connsiteX3" fmla="*/ 821410 w 1534332"/>
                  <a:gd name="connsiteY3" fmla="*/ 929899 h 1716006"/>
                  <a:gd name="connsiteX4" fmla="*/ 1115878 w 1534332"/>
                  <a:gd name="connsiteY4" fmla="*/ 821410 h 1716006"/>
                  <a:gd name="connsiteX5" fmla="*/ 1332854 w 1534332"/>
                  <a:gd name="connsiteY5" fmla="*/ 604434 h 1716006"/>
                  <a:gd name="connsiteX6" fmla="*/ 1534332 w 1534332"/>
                  <a:gd name="connsiteY6" fmla="*/ 0 h 1716006"/>
                  <a:gd name="connsiteX0" fmla="*/ 0 w 1534332"/>
                  <a:gd name="connsiteY0" fmla="*/ 1716006 h 1716006"/>
                  <a:gd name="connsiteX1" fmla="*/ 263471 w 1534332"/>
                  <a:gd name="connsiteY1" fmla="*/ 1233262 h 1716006"/>
                  <a:gd name="connsiteX2" fmla="*/ 619932 w 1534332"/>
                  <a:gd name="connsiteY2" fmla="*/ 1022888 h 1716006"/>
                  <a:gd name="connsiteX3" fmla="*/ 821410 w 1534332"/>
                  <a:gd name="connsiteY3" fmla="*/ 929899 h 1716006"/>
                  <a:gd name="connsiteX4" fmla="*/ 1115878 w 1534332"/>
                  <a:gd name="connsiteY4" fmla="*/ 821410 h 1716006"/>
                  <a:gd name="connsiteX5" fmla="*/ 1332854 w 1534332"/>
                  <a:gd name="connsiteY5" fmla="*/ 604434 h 1716006"/>
                  <a:gd name="connsiteX6" fmla="*/ 1534332 w 1534332"/>
                  <a:gd name="connsiteY6" fmla="*/ 0 h 1716006"/>
                  <a:gd name="connsiteX0" fmla="*/ 0 w 1534332"/>
                  <a:gd name="connsiteY0" fmla="*/ 1716006 h 1716006"/>
                  <a:gd name="connsiteX1" fmla="*/ 263471 w 1534332"/>
                  <a:gd name="connsiteY1" fmla="*/ 1286454 h 1716006"/>
                  <a:gd name="connsiteX2" fmla="*/ 619932 w 1534332"/>
                  <a:gd name="connsiteY2" fmla="*/ 1022888 h 1716006"/>
                  <a:gd name="connsiteX3" fmla="*/ 821410 w 1534332"/>
                  <a:gd name="connsiteY3" fmla="*/ 929899 h 1716006"/>
                  <a:gd name="connsiteX4" fmla="*/ 1115878 w 1534332"/>
                  <a:gd name="connsiteY4" fmla="*/ 821410 h 1716006"/>
                  <a:gd name="connsiteX5" fmla="*/ 1332854 w 1534332"/>
                  <a:gd name="connsiteY5" fmla="*/ 604434 h 1716006"/>
                  <a:gd name="connsiteX6" fmla="*/ 1534332 w 1534332"/>
                  <a:gd name="connsiteY6" fmla="*/ 0 h 1716006"/>
                  <a:gd name="connsiteX0" fmla="*/ 0 w 1551674"/>
                  <a:gd name="connsiteY0" fmla="*/ 1331016 h 1331016"/>
                  <a:gd name="connsiteX1" fmla="*/ 280813 w 1551674"/>
                  <a:gd name="connsiteY1" fmla="*/ 1286454 h 1331016"/>
                  <a:gd name="connsiteX2" fmla="*/ 637274 w 1551674"/>
                  <a:gd name="connsiteY2" fmla="*/ 1022888 h 1331016"/>
                  <a:gd name="connsiteX3" fmla="*/ 838752 w 1551674"/>
                  <a:gd name="connsiteY3" fmla="*/ 929899 h 1331016"/>
                  <a:gd name="connsiteX4" fmla="*/ 1133220 w 1551674"/>
                  <a:gd name="connsiteY4" fmla="*/ 821410 h 1331016"/>
                  <a:gd name="connsiteX5" fmla="*/ 1350196 w 1551674"/>
                  <a:gd name="connsiteY5" fmla="*/ 604434 h 1331016"/>
                  <a:gd name="connsiteX6" fmla="*/ 1551674 w 1551674"/>
                  <a:gd name="connsiteY6" fmla="*/ 0 h 1331016"/>
                  <a:gd name="connsiteX0" fmla="*/ 0 w 1534603"/>
                  <a:gd name="connsiteY0" fmla="*/ 1303702 h 1303702"/>
                  <a:gd name="connsiteX1" fmla="*/ 263742 w 1534603"/>
                  <a:gd name="connsiteY1" fmla="*/ 1286454 h 1303702"/>
                  <a:gd name="connsiteX2" fmla="*/ 620203 w 1534603"/>
                  <a:gd name="connsiteY2" fmla="*/ 1022888 h 1303702"/>
                  <a:gd name="connsiteX3" fmla="*/ 821681 w 1534603"/>
                  <a:gd name="connsiteY3" fmla="*/ 929899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63742 w 1534603"/>
                  <a:gd name="connsiteY1" fmla="*/ 1286454 h 1303702"/>
                  <a:gd name="connsiteX2" fmla="*/ 620203 w 1534603"/>
                  <a:gd name="connsiteY2" fmla="*/ 1022888 h 1303702"/>
                  <a:gd name="connsiteX3" fmla="*/ 821681 w 1534603"/>
                  <a:gd name="connsiteY3" fmla="*/ 929899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86504 w 1534603"/>
                  <a:gd name="connsiteY1" fmla="*/ 1061118 h 1303702"/>
                  <a:gd name="connsiteX2" fmla="*/ 620203 w 1534603"/>
                  <a:gd name="connsiteY2" fmla="*/ 1022888 h 1303702"/>
                  <a:gd name="connsiteX3" fmla="*/ 821681 w 1534603"/>
                  <a:gd name="connsiteY3" fmla="*/ 929899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86504 w 1534603"/>
                  <a:gd name="connsiteY1" fmla="*/ 1061118 h 1303702"/>
                  <a:gd name="connsiteX2" fmla="*/ 557609 w 1534603"/>
                  <a:gd name="connsiteY2" fmla="*/ 1029716 h 1303702"/>
                  <a:gd name="connsiteX3" fmla="*/ 821681 w 1534603"/>
                  <a:gd name="connsiteY3" fmla="*/ 929899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86504 w 1534603"/>
                  <a:gd name="connsiteY1" fmla="*/ 1061118 h 1303702"/>
                  <a:gd name="connsiteX2" fmla="*/ 557609 w 1534603"/>
                  <a:gd name="connsiteY2" fmla="*/ 1029716 h 1303702"/>
                  <a:gd name="connsiteX3" fmla="*/ 821681 w 1534603"/>
                  <a:gd name="connsiteY3" fmla="*/ 929899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46671 w 1534603"/>
                  <a:gd name="connsiteY1" fmla="*/ 1088431 h 1303702"/>
                  <a:gd name="connsiteX2" fmla="*/ 557609 w 1534603"/>
                  <a:gd name="connsiteY2" fmla="*/ 1029716 h 1303702"/>
                  <a:gd name="connsiteX3" fmla="*/ 821681 w 1534603"/>
                  <a:gd name="connsiteY3" fmla="*/ 929899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46671 w 1534603"/>
                  <a:gd name="connsiteY1" fmla="*/ 1088431 h 1303702"/>
                  <a:gd name="connsiteX2" fmla="*/ 557609 w 1534603"/>
                  <a:gd name="connsiteY2" fmla="*/ 1029716 h 1303702"/>
                  <a:gd name="connsiteX3" fmla="*/ 821681 w 1534603"/>
                  <a:gd name="connsiteY3" fmla="*/ 929899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46671 w 1534603"/>
                  <a:gd name="connsiteY1" fmla="*/ 1088431 h 1303702"/>
                  <a:gd name="connsiteX2" fmla="*/ 557609 w 1534603"/>
                  <a:gd name="connsiteY2" fmla="*/ 1029716 h 1303702"/>
                  <a:gd name="connsiteX3" fmla="*/ 821681 w 1534603"/>
                  <a:gd name="connsiteY3" fmla="*/ 929899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46671 w 1534603"/>
                  <a:gd name="connsiteY1" fmla="*/ 1088431 h 1303702"/>
                  <a:gd name="connsiteX2" fmla="*/ 557609 w 1534603"/>
                  <a:gd name="connsiteY2" fmla="*/ 1029716 h 1303702"/>
                  <a:gd name="connsiteX3" fmla="*/ 821681 w 1534603"/>
                  <a:gd name="connsiteY3" fmla="*/ 929899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46671 w 1534603"/>
                  <a:gd name="connsiteY1" fmla="*/ 1088431 h 1303702"/>
                  <a:gd name="connsiteX2" fmla="*/ 557609 w 1534603"/>
                  <a:gd name="connsiteY2" fmla="*/ 1029716 h 1303702"/>
                  <a:gd name="connsiteX3" fmla="*/ 855824 w 1534603"/>
                  <a:gd name="connsiteY3" fmla="*/ 950384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46671 w 1534603"/>
                  <a:gd name="connsiteY1" fmla="*/ 1088431 h 1303702"/>
                  <a:gd name="connsiteX2" fmla="*/ 557609 w 1534603"/>
                  <a:gd name="connsiteY2" fmla="*/ 1029716 h 1303702"/>
                  <a:gd name="connsiteX3" fmla="*/ 855824 w 1534603"/>
                  <a:gd name="connsiteY3" fmla="*/ 950384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46671 w 1534603"/>
                  <a:gd name="connsiteY1" fmla="*/ 1088431 h 1303702"/>
                  <a:gd name="connsiteX2" fmla="*/ 557609 w 1534603"/>
                  <a:gd name="connsiteY2" fmla="*/ 1029716 h 1303702"/>
                  <a:gd name="connsiteX3" fmla="*/ 855824 w 1534603"/>
                  <a:gd name="connsiteY3" fmla="*/ 950384 h 1303702"/>
                  <a:gd name="connsiteX4" fmla="*/ 1144601 w 1534603"/>
                  <a:gd name="connsiteY4" fmla="*/ 807754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46671 w 1534603"/>
                  <a:gd name="connsiteY1" fmla="*/ 1088431 h 1303702"/>
                  <a:gd name="connsiteX2" fmla="*/ 557609 w 1534603"/>
                  <a:gd name="connsiteY2" fmla="*/ 1029716 h 1303702"/>
                  <a:gd name="connsiteX3" fmla="*/ 855824 w 1534603"/>
                  <a:gd name="connsiteY3" fmla="*/ 950384 h 1303702"/>
                  <a:gd name="connsiteX4" fmla="*/ 1144601 w 1534603"/>
                  <a:gd name="connsiteY4" fmla="*/ 807754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4603" h="1303702">
                    <a:moveTo>
                      <a:pt x="0" y="1303702"/>
                    </a:moveTo>
                    <a:cubicBezTo>
                      <a:pt x="119422" y="1168091"/>
                      <a:pt x="130974" y="1140924"/>
                      <a:pt x="246671" y="1088431"/>
                    </a:cubicBezTo>
                    <a:cubicBezTo>
                      <a:pt x="362368" y="1035938"/>
                      <a:pt x="456084" y="1052724"/>
                      <a:pt x="557609" y="1029716"/>
                    </a:cubicBezTo>
                    <a:cubicBezTo>
                      <a:pt x="659135" y="1006708"/>
                      <a:pt x="757992" y="987378"/>
                      <a:pt x="855824" y="950384"/>
                    </a:cubicBezTo>
                    <a:cubicBezTo>
                      <a:pt x="953656" y="913390"/>
                      <a:pt x="1042289" y="892725"/>
                      <a:pt x="1144601" y="807754"/>
                    </a:cubicBezTo>
                    <a:cubicBezTo>
                      <a:pt x="1246913" y="722783"/>
                      <a:pt x="1263383" y="741336"/>
                      <a:pt x="1333125" y="604434"/>
                    </a:cubicBezTo>
                    <a:cubicBezTo>
                      <a:pt x="1402867" y="467532"/>
                      <a:pt x="1486816" y="235057"/>
                      <a:pt x="1534603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54" name="フリーフォーム 53"/>
              <p:cNvSpPr/>
              <p:nvPr/>
            </p:nvSpPr>
            <p:spPr>
              <a:xfrm rot="10800000">
                <a:off x="1327459" y="2790453"/>
                <a:ext cx="1156310" cy="435698"/>
              </a:xfrm>
              <a:custGeom>
                <a:avLst/>
                <a:gdLst>
                  <a:gd name="connsiteX0" fmla="*/ 0 w 1534332"/>
                  <a:gd name="connsiteY0" fmla="*/ 1596325 h 1596325"/>
                  <a:gd name="connsiteX1" fmla="*/ 263471 w 1534332"/>
                  <a:gd name="connsiteY1" fmla="*/ 1193369 h 1596325"/>
                  <a:gd name="connsiteX2" fmla="*/ 898902 w 1534332"/>
                  <a:gd name="connsiteY2" fmla="*/ 805912 h 1596325"/>
                  <a:gd name="connsiteX3" fmla="*/ 1332854 w 1534332"/>
                  <a:gd name="connsiteY3" fmla="*/ 604434 h 1596325"/>
                  <a:gd name="connsiteX4" fmla="*/ 1534332 w 1534332"/>
                  <a:gd name="connsiteY4" fmla="*/ 0 h 1596325"/>
                  <a:gd name="connsiteX0" fmla="*/ 0 w 1534332"/>
                  <a:gd name="connsiteY0" fmla="*/ 1596325 h 1596325"/>
                  <a:gd name="connsiteX1" fmla="*/ 263471 w 1534332"/>
                  <a:gd name="connsiteY1" fmla="*/ 1193369 h 1596325"/>
                  <a:gd name="connsiteX2" fmla="*/ 821410 w 1534332"/>
                  <a:gd name="connsiteY2" fmla="*/ 929899 h 1596325"/>
                  <a:gd name="connsiteX3" fmla="*/ 1332854 w 1534332"/>
                  <a:gd name="connsiteY3" fmla="*/ 604434 h 1596325"/>
                  <a:gd name="connsiteX4" fmla="*/ 1534332 w 1534332"/>
                  <a:gd name="connsiteY4" fmla="*/ 0 h 1596325"/>
                  <a:gd name="connsiteX0" fmla="*/ 0 w 1534332"/>
                  <a:gd name="connsiteY0" fmla="*/ 1596325 h 1596325"/>
                  <a:gd name="connsiteX1" fmla="*/ 263471 w 1534332"/>
                  <a:gd name="connsiteY1" fmla="*/ 1193369 h 1596325"/>
                  <a:gd name="connsiteX2" fmla="*/ 821410 w 1534332"/>
                  <a:gd name="connsiteY2" fmla="*/ 929899 h 1596325"/>
                  <a:gd name="connsiteX3" fmla="*/ 1115878 w 1534332"/>
                  <a:gd name="connsiteY3" fmla="*/ 821410 h 1596325"/>
                  <a:gd name="connsiteX4" fmla="*/ 1332854 w 1534332"/>
                  <a:gd name="connsiteY4" fmla="*/ 604434 h 1596325"/>
                  <a:gd name="connsiteX5" fmla="*/ 1534332 w 1534332"/>
                  <a:gd name="connsiteY5" fmla="*/ 0 h 1596325"/>
                  <a:gd name="connsiteX0" fmla="*/ 0 w 1534332"/>
                  <a:gd name="connsiteY0" fmla="*/ 1596325 h 1596325"/>
                  <a:gd name="connsiteX1" fmla="*/ 263471 w 1534332"/>
                  <a:gd name="connsiteY1" fmla="*/ 1193369 h 1596325"/>
                  <a:gd name="connsiteX2" fmla="*/ 619932 w 1534332"/>
                  <a:gd name="connsiteY2" fmla="*/ 1022888 h 1596325"/>
                  <a:gd name="connsiteX3" fmla="*/ 821410 w 1534332"/>
                  <a:gd name="connsiteY3" fmla="*/ 929899 h 1596325"/>
                  <a:gd name="connsiteX4" fmla="*/ 1115878 w 1534332"/>
                  <a:gd name="connsiteY4" fmla="*/ 821410 h 1596325"/>
                  <a:gd name="connsiteX5" fmla="*/ 1332854 w 1534332"/>
                  <a:gd name="connsiteY5" fmla="*/ 604434 h 1596325"/>
                  <a:gd name="connsiteX6" fmla="*/ 1534332 w 1534332"/>
                  <a:gd name="connsiteY6" fmla="*/ 0 h 1596325"/>
                  <a:gd name="connsiteX0" fmla="*/ 0 w 1534332"/>
                  <a:gd name="connsiteY0" fmla="*/ 1716006 h 1716006"/>
                  <a:gd name="connsiteX1" fmla="*/ 263471 w 1534332"/>
                  <a:gd name="connsiteY1" fmla="*/ 1193369 h 1716006"/>
                  <a:gd name="connsiteX2" fmla="*/ 619932 w 1534332"/>
                  <a:gd name="connsiteY2" fmla="*/ 1022888 h 1716006"/>
                  <a:gd name="connsiteX3" fmla="*/ 821410 w 1534332"/>
                  <a:gd name="connsiteY3" fmla="*/ 929899 h 1716006"/>
                  <a:gd name="connsiteX4" fmla="*/ 1115878 w 1534332"/>
                  <a:gd name="connsiteY4" fmla="*/ 821410 h 1716006"/>
                  <a:gd name="connsiteX5" fmla="*/ 1332854 w 1534332"/>
                  <a:gd name="connsiteY5" fmla="*/ 604434 h 1716006"/>
                  <a:gd name="connsiteX6" fmla="*/ 1534332 w 1534332"/>
                  <a:gd name="connsiteY6" fmla="*/ 0 h 1716006"/>
                  <a:gd name="connsiteX0" fmla="*/ 0 w 1534332"/>
                  <a:gd name="connsiteY0" fmla="*/ 1716006 h 1716006"/>
                  <a:gd name="connsiteX1" fmla="*/ 263471 w 1534332"/>
                  <a:gd name="connsiteY1" fmla="*/ 1233262 h 1716006"/>
                  <a:gd name="connsiteX2" fmla="*/ 619932 w 1534332"/>
                  <a:gd name="connsiteY2" fmla="*/ 1022888 h 1716006"/>
                  <a:gd name="connsiteX3" fmla="*/ 821410 w 1534332"/>
                  <a:gd name="connsiteY3" fmla="*/ 929899 h 1716006"/>
                  <a:gd name="connsiteX4" fmla="*/ 1115878 w 1534332"/>
                  <a:gd name="connsiteY4" fmla="*/ 821410 h 1716006"/>
                  <a:gd name="connsiteX5" fmla="*/ 1332854 w 1534332"/>
                  <a:gd name="connsiteY5" fmla="*/ 604434 h 1716006"/>
                  <a:gd name="connsiteX6" fmla="*/ 1534332 w 1534332"/>
                  <a:gd name="connsiteY6" fmla="*/ 0 h 1716006"/>
                  <a:gd name="connsiteX0" fmla="*/ 0 w 1534332"/>
                  <a:gd name="connsiteY0" fmla="*/ 1716006 h 1716006"/>
                  <a:gd name="connsiteX1" fmla="*/ 263471 w 1534332"/>
                  <a:gd name="connsiteY1" fmla="*/ 1286454 h 1716006"/>
                  <a:gd name="connsiteX2" fmla="*/ 619932 w 1534332"/>
                  <a:gd name="connsiteY2" fmla="*/ 1022888 h 1716006"/>
                  <a:gd name="connsiteX3" fmla="*/ 821410 w 1534332"/>
                  <a:gd name="connsiteY3" fmla="*/ 929899 h 1716006"/>
                  <a:gd name="connsiteX4" fmla="*/ 1115878 w 1534332"/>
                  <a:gd name="connsiteY4" fmla="*/ 821410 h 1716006"/>
                  <a:gd name="connsiteX5" fmla="*/ 1332854 w 1534332"/>
                  <a:gd name="connsiteY5" fmla="*/ 604434 h 1716006"/>
                  <a:gd name="connsiteX6" fmla="*/ 1534332 w 1534332"/>
                  <a:gd name="connsiteY6" fmla="*/ 0 h 1716006"/>
                  <a:gd name="connsiteX0" fmla="*/ 0 w 1551674"/>
                  <a:gd name="connsiteY0" fmla="*/ 1331016 h 1331016"/>
                  <a:gd name="connsiteX1" fmla="*/ 280813 w 1551674"/>
                  <a:gd name="connsiteY1" fmla="*/ 1286454 h 1331016"/>
                  <a:gd name="connsiteX2" fmla="*/ 637274 w 1551674"/>
                  <a:gd name="connsiteY2" fmla="*/ 1022888 h 1331016"/>
                  <a:gd name="connsiteX3" fmla="*/ 838752 w 1551674"/>
                  <a:gd name="connsiteY3" fmla="*/ 929899 h 1331016"/>
                  <a:gd name="connsiteX4" fmla="*/ 1133220 w 1551674"/>
                  <a:gd name="connsiteY4" fmla="*/ 821410 h 1331016"/>
                  <a:gd name="connsiteX5" fmla="*/ 1350196 w 1551674"/>
                  <a:gd name="connsiteY5" fmla="*/ 604434 h 1331016"/>
                  <a:gd name="connsiteX6" fmla="*/ 1551674 w 1551674"/>
                  <a:gd name="connsiteY6" fmla="*/ 0 h 1331016"/>
                  <a:gd name="connsiteX0" fmla="*/ 0 w 1534603"/>
                  <a:gd name="connsiteY0" fmla="*/ 1303702 h 1303702"/>
                  <a:gd name="connsiteX1" fmla="*/ 263742 w 1534603"/>
                  <a:gd name="connsiteY1" fmla="*/ 1286454 h 1303702"/>
                  <a:gd name="connsiteX2" fmla="*/ 620203 w 1534603"/>
                  <a:gd name="connsiteY2" fmla="*/ 1022888 h 1303702"/>
                  <a:gd name="connsiteX3" fmla="*/ 821681 w 1534603"/>
                  <a:gd name="connsiteY3" fmla="*/ 929899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63742 w 1534603"/>
                  <a:gd name="connsiteY1" fmla="*/ 1286454 h 1303702"/>
                  <a:gd name="connsiteX2" fmla="*/ 620203 w 1534603"/>
                  <a:gd name="connsiteY2" fmla="*/ 1022888 h 1303702"/>
                  <a:gd name="connsiteX3" fmla="*/ 821681 w 1534603"/>
                  <a:gd name="connsiteY3" fmla="*/ 929899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86504 w 1534603"/>
                  <a:gd name="connsiteY1" fmla="*/ 1061118 h 1303702"/>
                  <a:gd name="connsiteX2" fmla="*/ 620203 w 1534603"/>
                  <a:gd name="connsiteY2" fmla="*/ 1022888 h 1303702"/>
                  <a:gd name="connsiteX3" fmla="*/ 821681 w 1534603"/>
                  <a:gd name="connsiteY3" fmla="*/ 929899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86504 w 1534603"/>
                  <a:gd name="connsiteY1" fmla="*/ 1061118 h 1303702"/>
                  <a:gd name="connsiteX2" fmla="*/ 557609 w 1534603"/>
                  <a:gd name="connsiteY2" fmla="*/ 1029716 h 1303702"/>
                  <a:gd name="connsiteX3" fmla="*/ 821681 w 1534603"/>
                  <a:gd name="connsiteY3" fmla="*/ 929899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86504 w 1534603"/>
                  <a:gd name="connsiteY1" fmla="*/ 1061118 h 1303702"/>
                  <a:gd name="connsiteX2" fmla="*/ 557609 w 1534603"/>
                  <a:gd name="connsiteY2" fmla="*/ 1029716 h 1303702"/>
                  <a:gd name="connsiteX3" fmla="*/ 821681 w 1534603"/>
                  <a:gd name="connsiteY3" fmla="*/ 929899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46671 w 1534603"/>
                  <a:gd name="connsiteY1" fmla="*/ 1088431 h 1303702"/>
                  <a:gd name="connsiteX2" fmla="*/ 557609 w 1534603"/>
                  <a:gd name="connsiteY2" fmla="*/ 1029716 h 1303702"/>
                  <a:gd name="connsiteX3" fmla="*/ 821681 w 1534603"/>
                  <a:gd name="connsiteY3" fmla="*/ 929899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46671 w 1534603"/>
                  <a:gd name="connsiteY1" fmla="*/ 1088431 h 1303702"/>
                  <a:gd name="connsiteX2" fmla="*/ 557609 w 1534603"/>
                  <a:gd name="connsiteY2" fmla="*/ 1029716 h 1303702"/>
                  <a:gd name="connsiteX3" fmla="*/ 821681 w 1534603"/>
                  <a:gd name="connsiteY3" fmla="*/ 929899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46671 w 1534603"/>
                  <a:gd name="connsiteY1" fmla="*/ 1088431 h 1303702"/>
                  <a:gd name="connsiteX2" fmla="*/ 557609 w 1534603"/>
                  <a:gd name="connsiteY2" fmla="*/ 1029716 h 1303702"/>
                  <a:gd name="connsiteX3" fmla="*/ 821681 w 1534603"/>
                  <a:gd name="connsiteY3" fmla="*/ 929899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46671 w 1534603"/>
                  <a:gd name="connsiteY1" fmla="*/ 1088431 h 1303702"/>
                  <a:gd name="connsiteX2" fmla="*/ 557609 w 1534603"/>
                  <a:gd name="connsiteY2" fmla="*/ 1029716 h 1303702"/>
                  <a:gd name="connsiteX3" fmla="*/ 821681 w 1534603"/>
                  <a:gd name="connsiteY3" fmla="*/ 929899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46671 w 1534603"/>
                  <a:gd name="connsiteY1" fmla="*/ 1088431 h 1303702"/>
                  <a:gd name="connsiteX2" fmla="*/ 557609 w 1534603"/>
                  <a:gd name="connsiteY2" fmla="*/ 1029716 h 1303702"/>
                  <a:gd name="connsiteX3" fmla="*/ 855824 w 1534603"/>
                  <a:gd name="connsiteY3" fmla="*/ 950384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46671 w 1534603"/>
                  <a:gd name="connsiteY1" fmla="*/ 1088431 h 1303702"/>
                  <a:gd name="connsiteX2" fmla="*/ 557609 w 1534603"/>
                  <a:gd name="connsiteY2" fmla="*/ 1029716 h 1303702"/>
                  <a:gd name="connsiteX3" fmla="*/ 855824 w 1534603"/>
                  <a:gd name="connsiteY3" fmla="*/ 950384 h 1303702"/>
                  <a:gd name="connsiteX4" fmla="*/ 1116149 w 1534603"/>
                  <a:gd name="connsiteY4" fmla="*/ 821410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46671 w 1534603"/>
                  <a:gd name="connsiteY1" fmla="*/ 1088431 h 1303702"/>
                  <a:gd name="connsiteX2" fmla="*/ 557609 w 1534603"/>
                  <a:gd name="connsiteY2" fmla="*/ 1029716 h 1303702"/>
                  <a:gd name="connsiteX3" fmla="*/ 855824 w 1534603"/>
                  <a:gd name="connsiteY3" fmla="*/ 950384 h 1303702"/>
                  <a:gd name="connsiteX4" fmla="*/ 1144601 w 1534603"/>
                  <a:gd name="connsiteY4" fmla="*/ 807754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534603"/>
                  <a:gd name="connsiteY0" fmla="*/ 1303702 h 1303702"/>
                  <a:gd name="connsiteX1" fmla="*/ 246671 w 1534603"/>
                  <a:gd name="connsiteY1" fmla="*/ 1088431 h 1303702"/>
                  <a:gd name="connsiteX2" fmla="*/ 557609 w 1534603"/>
                  <a:gd name="connsiteY2" fmla="*/ 1029716 h 1303702"/>
                  <a:gd name="connsiteX3" fmla="*/ 855824 w 1534603"/>
                  <a:gd name="connsiteY3" fmla="*/ 950384 h 1303702"/>
                  <a:gd name="connsiteX4" fmla="*/ 1144601 w 1534603"/>
                  <a:gd name="connsiteY4" fmla="*/ 807754 h 1303702"/>
                  <a:gd name="connsiteX5" fmla="*/ 1333125 w 1534603"/>
                  <a:gd name="connsiteY5" fmla="*/ 604434 h 1303702"/>
                  <a:gd name="connsiteX6" fmla="*/ 1534603 w 1534603"/>
                  <a:gd name="connsiteY6" fmla="*/ 0 h 1303702"/>
                  <a:gd name="connsiteX0" fmla="*/ 0 w 1333125"/>
                  <a:gd name="connsiteY0" fmla="*/ 699268 h 699268"/>
                  <a:gd name="connsiteX1" fmla="*/ 246671 w 1333125"/>
                  <a:gd name="connsiteY1" fmla="*/ 483997 h 699268"/>
                  <a:gd name="connsiteX2" fmla="*/ 557609 w 1333125"/>
                  <a:gd name="connsiteY2" fmla="*/ 425282 h 699268"/>
                  <a:gd name="connsiteX3" fmla="*/ 855824 w 1333125"/>
                  <a:gd name="connsiteY3" fmla="*/ 345950 h 699268"/>
                  <a:gd name="connsiteX4" fmla="*/ 1144601 w 1333125"/>
                  <a:gd name="connsiteY4" fmla="*/ 203320 h 699268"/>
                  <a:gd name="connsiteX5" fmla="*/ 1333125 w 1333125"/>
                  <a:gd name="connsiteY5" fmla="*/ 0 h 699268"/>
                  <a:gd name="connsiteX0" fmla="*/ 0 w 1144601"/>
                  <a:gd name="connsiteY0" fmla="*/ 495948 h 495948"/>
                  <a:gd name="connsiteX1" fmla="*/ 246671 w 1144601"/>
                  <a:gd name="connsiteY1" fmla="*/ 280677 h 495948"/>
                  <a:gd name="connsiteX2" fmla="*/ 557609 w 1144601"/>
                  <a:gd name="connsiteY2" fmla="*/ 221962 h 495948"/>
                  <a:gd name="connsiteX3" fmla="*/ 855824 w 1144601"/>
                  <a:gd name="connsiteY3" fmla="*/ 142630 h 495948"/>
                  <a:gd name="connsiteX4" fmla="*/ 1144601 w 1144601"/>
                  <a:gd name="connsiteY4" fmla="*/ 0 h 495948"/>
                  <a:gd name="connsiteX0" fmla="*/ 0 w 855824"/>
                  <a:gd name="connsiteY0" fmla="*/ 353318 h 353318"/>
                  <a:gd name="connsiteX1" fmla="*/ 246671 w 855824"/>
                  <a:gd name="connsiteY1" fmla="*/ 138047 h 353318"/>
                  <a:gd name="connsiteX2" fmla="*/ 557609 w 855824"/>
                  <a:gd name="connsiteY2" fmla="*/ 79332 h 353318"/>
                  <a:gd name="connsiteX3" fmla="*/ 855824 w 855824"/>
                  <a:gd name="connsiteY3" fmla="*/ 0 h 353318"/>
                  <a:gd name="connsiteX0" fmla="*/ 0 w 690802"/>
                  <a:gd name="connsiteY0" fmla="*/ 312348 h 312348"/>
                  <a:gd name="connsiteX1" fmla="*/ 246671 w 690802"/>
                  <a:gd name="connsiteY1" fmla="*/ 97077 h 312348"/>
                  <a:gd name="connsiteX2" fmla="*/ 557609 w 690802"/>
                  <a:gd name="connsiteY2" fmla="*/ 38362 h 312348"/>
                  <a:gd name="connsiteX3" fmla="*/ 690802 w 690802"/>
                  <a:gd name="connsiteY3" fmla="*/ 0 h 312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802" h="312348">
                    <a:moveTo>
                      <a:pt x="0" y="312348"/>
                    </a:moveTo>
                    <a:cubicBezTo>
                      <a:pt x="119422" y="176737"/>
                      <a:pt x="130974" y="149570"/>
                      <a:pt x="246671" y="97077"/>
                    </a:cubicBezTo>
                    <a:cubicBezTo>
                      <a:pt x="362368" y="44584"/>
                      <a:pt x="483587" y="54541"/>
                      <a:pt x="557609" y="38362"/>
                    </a:cubicBezTo>
                    <a:cubicBezTo>
                      <a:pt x="631631" y="22183"/>
                      <a:pt x="592970" y="36994"/>
                      <a:pt x="690802" y="0"/>
                    </a:cubicBezTo>
                  </a:path>
                </a:pathLst>
              </a:cu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2572649" y="817205"/>
                <a:ext cx="2840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I</a:t>
                </a:r>
                <a:endParaRPr kumimoji="1" lang="ja-JP" altLang="en-US" dirty="0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5069156" y="274669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V</a:t>
                </a:r>
                <a:endParaRPr kumimoji="1" lang="ja-JP" altLang="en-US" dirty="0"/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1159100" y="3557476"/>
                <a:ext cx="4645933" cy="477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STJ I-V curve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w/light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kumimoji="1" lang="en-US" altLang="ja-JP" sz="2000" dirty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w/o light</a:t>
                </a:r>
                <a:endParaRPr kumimoji="1" lang="ja-JP" altLang="en-US" sz="2000" dirty="0">
                  <a:solidFill>
                    <a:srgbClr val="0070C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cxnSp>
          <p:nvCxnSpPr>
            <p:cNvPr id="43" name="直線コネクタ 42"/>
            <p:cNvCxnSpPr>
              <a:cxnSpLocks/>
            </p:cNvCxnSpPr>
            <p:nvPr/>
          </p:nvCxnSpPr>
          <p:spPr>
            <a:xfrm>
              <a:off x="4361080" y="4778380"/>
              <a:ext cx="3558603" cy="7141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4445958" y="4255160"/>
              <a:ext cx="15744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V</a:t>
              </a:r>
              <a:r>
                <a:rPr kumimoji="1" lang="en-US" altLang="ja-JP" baseline="-25000" dirty="0"/>
                <a:t>0</a:t>
              </a:r>
              <a:r>
                <a:rPr kumimoji="1" lang="en-US" altLang="ja-JP" dirty="0"/>
                <a:t>=V+RI</a:t>
              </a:r>
              <a:endParaRPr kumimoji="1" lang="ja-JP" altLang="en-US" dirty="0"/>
            </a:p>
          </p:txBody>
        </p:sp>
        <p:cxnSp>
          <p:nvCxnSpPr>
            <p:cNvPr id="45" name="直線矢印コネクタ 44"/>
            <p:cNvCxnSpPr>
              <a:cxnSpLocks/>
            </p:cNvCxnSpPr>
            <p:nvPr/>
          </p:nvCxnSpPr>
          <p:spPr>
            <a:xfrm flipV="1">
              <a:off x="7327514" y="4858736"/>
              <a:ext cx="0" cy="5794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V="1">
              <a:off x="6306842" y="4849791"/>
              <a:ext cx="0" cy="6478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左矢印 46"/>
            <p:cNvSpPr/>
            <p:nvPr/>
          </p:nvSpPr>
          <p:spPr>
            <a:xfrm>
              <a:off x="6478839" y="5285000"/>
              <a:ext cx="648072" cy="212600"/>
            </a:xfrm>
            <a:prstGeom prst="lef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786593" y="5514941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>
                  <a:latin typeface="Arial" panose="020B0604020202020204" pitchFamily="34" charset="0"/>
                  <a:cs typeface="Arial" panose="020B0604020202020204" pitchFamily="34" charset="0"/>
                </a:rPr>
                <a:t>~1mV</a:t>
              </a:r>
              <a:endParaRPr kumimoji="1" lang="ja-JP" alt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スライド番号プレースホルダー 1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8002D-B5B0-4BAC-B1F6-782DDCCE6D9C}" type="slidenum">
              <a:rPr kumimoji="1" lang="ja-JP" altLang="en-US" smtClean="0"/>
              <a:t>57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516" y="1844783"/>
            <a:ext cx="2044631" cy="830997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Laser light pulse</a:t>
            </a:r>
            <a:r>
              <a:rPr lang="ja-JP" altLang="en-US" sz="24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</a:t>
            </a:r>
            <a:endParaRPr lang="en-US" altLang="ja-JP" sz="24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1574882" y="2652905"/>
            <a:ext cx="2602600" cy="17666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ja-JP" altLang="en-US" sz="12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0" name="直線コネクタ 9"/>
          <p:cNvCxnSpPr>
            <a:cxnSpLocks/>
          </p:cNvCxnSpPr>
          <p:nvPr/>
        </p:nvCxnSpPr>
        <p:spPr bwMode="auto">
          <a:xfrm>
            <a:off x="2641935" y="4419596"/>
            <a:ext cx="0" cy="196112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 bwMode="auto">
          <a:xfrm>
            <a:off x="2668405" y="3185133"/>
            <a:ext cx="846138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 bwMode="auto">
          <a:xfrm>
            <a:off x="2437114" y="1176577"/>
            <a:ext cx="396875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5" name="グループ化 59"/>
          <p:cNvGrpSpPr>
            <a:grpSpLocks/>
          </p:cNvGrpSpPr>
          <p:nvPr/>
        </p:nvGrpSpPr>
        <p:grpSpPr bwMode="auto">
          <a:xfrm>
            <a:off x="2443225" y="4621829"/>
            <a:ext cx="397419" cy="129531"/>
            <a:chOff x="6876256" y="6381328"/>
            <a:chExt cx="504056" cy="144016"/>
          </a:xfrm>
        </p:grpSpPr>
        <p:cxnSp>
          <p:nvCxnSpPr>
            <p:cNvPr id="31" name="直線コネクタ 30"/>
            <p:cNvCxnSpPr/>
            <p:nvPr/>
          </p:nvCxnSpPr>
          <p:spPr>
            <a:xfrm>
              <a:off x="6875945" y="6378846"/>
              <a:ext cx="50336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H="1">
              <a:off x="6875945" y="6378846"/>
              <a:ext cx="142957" cy="1464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H="1">
              <a:off x="7018902" y="6378846"/>
              <a:ext cx="142955" cy="1464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>
              <a:off x="7161857" y="6378846"/>
              <a:ext cx="144969" cy="1464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二等辺三角形 15"/>
          <p:cNvSpPr/>
          <p:nvPr/>
        </p:nvSpPr>
        <p:spPr bwMode="auto">
          <a:xfrm rot="5400000">
            <a:off x="3392357" y="2954075"/>
            <a:ext cx="711200" cy="455613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7" name="直線コネクタ 16"/>
          <p:cNvCxnSpPr>
            <a:cxnSpLocks/>
          </p:cNvCxnSpPr>
          <p:nvPr/>
        </p:nvCxnSpPr>
        <p:spPr bwMode="auto">
          <a:xfrm>
            <a:off x="2641935" y="1173760"/>
            <a:ext cx="0" cy="46055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133"/>
          <p:cNvSpPr txBox="1">
            <a:spLocks noChangeArrowheads="1"/>
          </p:cNvSpPr>
          <p:nvPr/>
        </p:nvSpPr>
        <p:spPr bwMode="auto">
          <a:xfrm>
            <a:off x="3505520" y="2993825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</a:t>
            </a:r>
            <a:endParaRPr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 rot="5400000">
            <a:off x="2193058" y="1944159"/>
            <a:ext cx="884989" cy="265303"/>
          </a:xfrm>
          <a:custGeom>
            <a:avLst/>
            <a:gdLst>
              <a:gd name="T0" fmla="*/ 0 w 1410"/>
              <a:gd name="T1" fmla="*/ 258 h 456"/>
              <a:gd name="T2" fmla="*/ 222 w 1410"/>
              <a:gd name="T3" fmla="*/ 258 h 456"/>
              <a:gd name="T4" fmla="*/ 318 w 1410"/>
              <a:gd name="T5" fmla="*/ 30 h 456"/>
              <a:gd name="T6" fmla="*/ 468 w 1410"/>
              <a:gd name="T7" fmla="*/ 456 h 456"/>
              <a:gd name="T8" fmla="*/ 672 w 1410"/>
              <a:gd name="T9" fmla="*/ 12 h 456"/>
              <a:gd name="T10" fmla="*/ 858 w 1410"/>
              <a:gd name="T11" fmla="*/ 450 h 456"/>
              <a:gd name="T12" fmla="*/ 1020 w 1410"/>
              <a:gd name="T13" fmla="*/ 0 h 456"/>
              <a:gd name="T14" fmla="*/ 1176 w 1410"/>
              <a:gd name="T15" fmla="*/ 246 h 456"/>
              <a:gd name="T16" fmla="*/ 1410 w 1410"/>
              <a:gd name="T17" fmla="*/ 246 h 456"/>
              <a:gd name="connsiteX0" fmla="*/ 0 w 10000"/>
              <a:gd name="connsiteY0" fmla="*/ 5658 h 10000"/>
              <a:gd name="connsiteX1" fmla="*/ 1574 w 10000"/>
              <a:gd name="connsiteY1" fmla="*/ 5658 h 10000"/>
              <a:gd name="connsiteX2" fmla="*/ 2255 w 10000"/>
              <a:gd name="connsiteY2" fmla="*/ 658 h 10000"/>
              <a:gd name="connsiteX3" fmla="*/ 3319 w 10000"/>
              <a:gd name="connsiteY3" fmla="*/ 10000 h 10000"/>
              <a:gd name="connsiteX4" fmla="*/ 4766 w 10000"/>
              <a:gd name="connsiteY4" fmla="*/ 263 h 10000"/>
              <a:gd name="connsiteX5" fmla="*/ 6085 w 10000"/>
              <a:gd name="connsiteY5" fmla="*/ 9868 h 10000"/>
              <a:gd name="connsiteX6" fmla="*/ 7234 w 10000"/>
              <a:gd name="connsiteY6" fmla="*/ 0 h 10000"/>
              <a:gd name="connsiteX7" fmla="*/ 9171 w 10000"/>
              <a:gd name="connsiteY7" fmla="*/ 9677 h 10000"/>
              <a:gd name="connsiteX8" fmla="*/ 10000 w 10000"/>
              <a:gd name="connsiteY8" fmla="*/ 5395 h 10000"/>
              <a:gd name="connsiteX0" fmla="*/ 0 w 11592"/>
              <a:gd name="connsiteY0" fmla="*/ 5658 h 10000"/>
              <a:gd name="connsiteX1" fmla="*/ 1574 w 11592"/>
              <a:gd name="connsiteY1" fmla="*/ 5658 h 10000"/>
              <a:gd name="connsiteX2" fmla="*/ 2255 w 11592"/>
              <a:gd name="connsiteY2" fmla="*/ 658 h 10000"/>
              <a:gd name="connsiteX3" fmla="*/ 3319 w 11592"/>
              <a:gd name="connsiteY3" fmla="*/ 10000 h 10000"/>
              <a:gd name="connsiteX4" fmla="*/ 4766 w 11592"/>
              <a:gd name="connsiteY4" fmla="*/ 263 h 10000"/>
              <a:gd name="connsiteX5" fmla="*/ 6085 w 11592"/>
              <a:gd name="connsiteY5" fmla="*/ 9868 h 10000"/>
              <a:gd name="connsiteX6" fmla="*/ 7234 w 11592"/>
              <a:gd name="connsiteY6" fmla="*/ 0 h 10000"/>
              <a:gd name="connsiteX7" fmla="*/ 9171 w 11592"/>
              <a:gd name="connsiteY7" fmla="*/ 9677 h 10000"/>
              <a:gd name="connsiteX8" fmla="*/ 11592 w 11592"/>
              <a:gd name="connsiteY8" fmla="*/ 5181 h 10000"/>
              <a:gd name="connsiteX0" fmla="*/ 0 w 11592"/>
              <a:gd name="connsiteY0" fmla="*/ 5658 h 10000"/>
              <a:gd name="connsiteX1" fmla="*/ 1574 w 11592"/>
              <a:gd name="connsiteY1" fmla="*/ 5658 h 10000"/>
              <a:gd name="connsiteX2" fmla="*/ 2255 w 11592"/>
              <a:gd name="connsiteY2" fmla="*/ 658 h 10000"/>
              <a:gd name="connsiteX3" fmla="*/ 3319 w 11592"/>
              <a:gd name="connsiteY3" fmla="*/ 10000 h 10000"/>
              <a:gd name="connsiteX4" fmla="*/ 4766 w 11592"/>
              <a:gd name="connsiteY4" fmla="*/ 263 h 10000"/>
              <a:gd name="connsiteX5" fmla="*/ 6085 w 11592"/>
              <a:gd name="connsiteY5" fmla="*/ 9868 h 10000"/>
              <a:gd name="connsiteX6" fmla="*/ 7234 w 11592"/>
              <a:gd name="connsiteY6" fmla="*/ 0 h 10000"/>
              <a:gd name="connsiteX7" fmla="*/ 9171 w 11592"/>
              <a:gd name="connsiteY7" fmla="*/ 9677 h 10000"/>
              <a:gd name="connsiteX8" fmla="*/ 11592 w 11592"/>
              <a:gd name="connsiteY8" fmla="*/ 5181 h 10000"/>
              <a:gd name="connsiteX0" fmla="*/ 0 w 11592"/>
              <a:gd name="connsiteY0" fmla="*/ 5658 h 10000"/>
              <a:gd name="connsiteX1" fmla="*/ 1574 w 11592"/>
              <a:gd name="connsiteY1" fmla="*/ 5658 h 10000"/>
              <a:gd name="connsiteX2" fmla="*/ 2255 w 11592"/>
              <a:gd name="connsiteY2" fmla="*/ 658 h 10000"/>
              <a:gd name="connsiteX3" fmla="*/ 3319 w 11592"/>
              <a:gd name="connsiteY3" fmla="*/ 10000 h 10000"/>
              <a:gd name="connsiteX4" fmla="*/ 4766 w 11592"/>
              <a:gd name="connsiteY4" fmla="*/ 263 h 10000"/>
              <a:gd name="connsiteX5" fmla="*/ 6085 w 11592"/>
              <a:gd name="connsiteY5" fmla="*/ 9868 h 10000"/>
              <a:gd name="connsiteX6" fmla="*/ 7234 w 11592"/>
              <a:gd name="connsiteY6" fmla="*/ 0 h 10000"/>
              <a:gd name="connsiteX7" fmla="*/ 8548 w 11592"/>
              <a:gd name="connsiteY7" fmla="*/ 9463 h 10000"/>
              <a:gd name="connsiteX8" fmla="*/ 11592 w 11592"/>
              <a:gd name="connsiteY8" fmla="*/ 5181 h 10000"/>
              <a:gd name="connsiteX0" fmla="*/ 0 w 11592"/>
              <a:gd name="connsiteY0" fmla="*/ 5658 h 10000"/>
              <a:gd name="connsiteX1" fmla="*/ 1574 w 11592"/>
              <a:gd name="connsiteY1" fmla="*/ 5658 h 10000"/>
              <a:gd name="connsiteX2" fmla="*/ 2255 w 11592"/>
              <a:gd name="connsiteY2" fmla="*/ 658 h 10000"/>
              <a:gd name="connsiteX3" fmla="*/ 3319 w 11592"/>
              <a:gd name="connsiteY3" fmla="*/ 10000 h 10000"/>
              <a:gd name="connsiteX4" fmla="*/ 4766 w 11592"/>
              <a:gd name="connsiteY4" fmla="*/ 263 h 10000"/>
              <a:gd name="connsiteX5" fmla="*/ 6085 w 11592"/>
              <a:gd name="connsiteY5" fmla="*/ 9868 h 10000"/>
              <a:gd name="connsiteX6" fmla="*/ 7234 w 11592"/>
              <a:gd name="connsiteY6" fmla="*/ 0 h 10000"/>
              <a:gd name="connsiteX7" fmla="*/ 8548 w 11592"/>
              <a:gd name="connsiteY7" fmla="*/ 9463 h 10000"/>
              <a:gd name="connsiteX8" fmla="*/ 11592 w 11592"/>
              <a:gd name="connsiteY8" fmla="*/ 5181 h 10000"/>
              <a:gd name="connsiteX0" fmla="*/ 0 w 11592"/>
              <a:gd name="connsiteY0" fmla="*/ 5658 h 10000"/>
              <a:gd name="connsiteX1" fmla="*/ 1574 w 11592"/>
              <a:gd name="connsiteY1" fmla="*/ 5658 h 10000"/>
              <a:gd name="connsiteX2" fmla="*/ 2255 w 11592"/>
              <a:gd name="connsiteY2" fmla="*/ 658 h 10000"/>
              <a:gd name="connsiteX3" fmla="*/ 3319 w 11592"/>
              <a:gd name="connsiteY3" fmla="*/ 10000 h 10000"/>
              <a:gd name="connsiteX4" fmla="*/ 4766 w 11592"/>
              <a:gd name="connsiteY4" fmla="*/ 263 h 10000"/>
              <a:gd name="connsiteX5" fmla="*/ 6085 w 11592"/>
              <a:gd name="connsiteY5" fmla="*/ 9868 h 10000"/>
              <a:gd name="connsiteX6" fmla="*/ 7234 w 11592"/>
              <a:gd name="connsiteY6" fmla="*/ 0 h 10000"/>
              <a:gd name="connsiteX7" fmla="*/ 8548 w 11592"/>
              <a:gd name="connsiteY7" fmla="*/ 9463 h 10000"/>
              <a:gd name="connsiteX8" fmla="*/ 11592 w 11592"/>
              <a:gd name="connsiteY8" fmla="*/ 5181 h 10000"/>
              <a:gd name="connsiteX0" fmla="*/ 0 w 11592"/>
              <a:gd name="connsiteY0" fmla="*/ 5658 h 10000"/>
              <a:gd name="connsiteX1" fmla="*/ 1574 w 11592"/>
              <a:gd name="connsiteY1" fmla="*/ 5658 h 10000"/>
              <a:gd name="connsiteX2" fmla="*/ 2255 w 11592"/>
              <a:gd name="connsiteY2" fmla="*/ 658 h 10000"/>
              <a:gd name="connsiteX3" fmla="*/ 3319 w 11592"/>
              <a:gd name="connsiteY3" fmla="*/ 10000 h 10000"/>
              <a:gd name="connsiteX4" fmla="*/ 4766 w 11592"/>
              <a:gd name="connsiteY4" fmla="*/ 263 h 10000"/>
              <a:gd name="connsiteX5" fmla="*/ 6085 w 11592"/>
              <a:gd name="connsiteY5" fmla="*/ 9868 h 10000"/>
              <a:gd name="connsiteX6" fmla="*/ 7234 w 11592"/>
              <a:gd name="connsiteY6" fmla="*/ 0 h 10000"/>
              <a:gd name="connsiteX7" fmla="*/ 8548 w 11592"/>
              <a:gd name="connsiteY7" fmla="*/ 9463 h 10000"/>
              <a:gd name="connsiteX8" fmla="*/ 10065 w 11592"/>
              <a:gd name="connsiteY8" fmla="*/ 5087 h 10000"/>
              <a:gd name="connsiteX9" fmla="*/ 11592 w 11592"/>
              <a:gd name="connsiteY9" fmla="*/ 5181 h 10000"/>
              <a:gd name="connsiteX0" fmla="*/ 0 w 11592"/>
              <a:gd name="connsiteY0" fmla="*/ 5658 h 10000"/>
              <a:gd name="connsiteX1" fmla="*/ 1574 w 11592"/>
              <a:gd name="connsiteY1" fmla="*/ 5658 h 10000"/>
              <a:gd name="connsiteX2" fmla="*/ 2255 w 11592"/>
              <a:gd name="connsiteY2" fmla="*/ 658 h 10000"/>
              <a:gd name="connsiteX3" fmla="*/ 3319 w 11592"/>
              <a:gd name="connsiteY3" fmla="*/ 10000 h 10000"/>
              <a:gd name="connsiteX4" fmla="*/ 4766 w 11592"/>
              <a:gd name="connsiteY4" fmla="*/ 263 h 10000"/>
              <a:gd name="connsiteX5" fmla="*/ 6085 w 11592"/>
              <a:gd name="connsiteY5" fmla="*/ 9868 h 10000"/>
              <a:gd name="connsiteX6" fmla="*/ 7234 w 11592"/>
              <a:gd name="connsiteY6" fmla="*/ 0 h 10000"/>
              <a:gd name="connsiteX7" fmla="*/ 8548 w 11592"/>
              <a:gd name="connsiteY7" fmla="*/ 9463 h 10000"/>
              <a:gd name="connsiteX8" fmla="*/ 10065 w 11592"/>
              <a:gd name="connsiteY8" fmla="*/ 5087 h 10000"/>
              <a:gd name="connsiteX9" fmla="*/ 11592 w 11592"/>
              <a:gd name="connsiteY9" fmla="*/ 5181 h 10000"/>
              <a:gd name="connsiteX0" fmla="*/ 0 w 11592"/>
              <a:gd name="connsiteY0" fmla="*/ 5658 h 10000"/>
              <a:gd name="connsiteX1" fmla="*/ 1574 w 11592"/>
              <a:gd name="connsiteY1" fmla="*/ 5658 h 10000"/>
              <a:gd name="connsiteX2" fmla="*/ 2255 w 11592"/>
              <a:gd name="connsiteY2" fmla="*/ 658 h 10000"/>
              <a:gd name="connsiteX3" fmla="*/ 3319 w 11592"/>
              <a:gd name="connsiteY3" fmla="*/ 10000 h 10000"/>
              <a:gd name="connsiteX4" fmla="*/ 4766 w 11592"/>
              <a:gd name="connsiteY4" fmla="*/ 263 h 10000"/>
              <a:gd name="connsiteX5" fmla="*/ 6085 w 11592"/>
              <a:gd name="connsiteY5" fmla="*/ 9868 h 10000"/>
              <a:gd name="connsiteX6" fmla="*/ 7234 w 11592"/>
              <a:gd name="connsiteY6" fmla="*/ 0 h 10000"/>
              <a:gd name="connsiteX7" fmla="*/ 8548 w 11592"/>
              <a:gd name="connsiteY7" fmla="*/ 9463 h 10000"/>
              <a:gd name="connsiteX8" fmla="*/ 10065 w 11592"/>
              <a:gd name="connsiteY8" fmla="*/ 5087 h 10000"/>
              <a:gd name="connsiteX9" fmla="*/ 11592 w 11592"/>
              <a:gd name="connsiteY9" fmla="*/ 5181 h 10000"/>
              <a:gd name="connsiteX0" fmla="*/ 0 w 11592"/>
              <a:gd name="connsiteY0" fmla="*/ 5658 h 10000"/>
              <a:gd name="connsiteX1" fmla="*/ 1574 w 11592"/>
              <a:gd name="connsiteY1" fmla="*/ 5658 h 10000"/>
              <a:gd name="connsiteX2" fmla="*/ 2255 w 11592"/>
              <a:gd name="connsiteY2" fmla="*/ 658 h 10000"/>
              <a:gd name="connsiteX3" fmla="*/ 3319 w 11592"/>
              <a:gd name="connsiteY3" fmla="*/ 10000 h 10000"/>
              <a:gd name="connsiteX4" fmla="*/ 4766 w 11592"/>
              <a:gd name="connsiteY4" fmla="*/ 263 h 10000"/>
              <a:gd name="connsiteX5" fmla="*/ 6085 w 11592"/>
              <a:gd name="connsiteY5" fmla="*/ 9868 h 10000"/>
              <a:gd name="connsiteX6" fmla="*/ 7234 w 11592"/>
              <a:gd name="connsiteY6" fmla="*/ 0 h 10000"/>
              <a:gd name="connsiteX7" fmla="*/ 8548 w 11592"/>
              <a:gd name="connsiteY7" fmla="*/ 9463 h 10000"/>
              <a:gd name="connsiteX8" fmla="*/ 10065 w 11592"/>
              <a:gd name="connsiteY8" fmla="*/ 5087 h 10000"/>
              <a:gd name="connsiteX9" fmla="*/ 11592 w 11592"/>
              <a:gd name="connsiteY9" fmla="*/ 5181 h 10000"/>
              <a:gd name="connsiteX0" fmla="*/ 0 w 11592"/>
              <a:gd name="connsiteY0" fmla="*/ 5658 h 10000"/>
              <a:gd name="connsiteX1" fmla="*/ 1574 w 11592"/>
              <a:gd name="connsiteY1" fmla="*/ 5658 h 10000"/>
              <a:gd name="connsiteX2" fmla="*/ 2255 w 11592"/>
              <a:gd name="connsiteY2" fmla="*/ 658 h 10000"/>
              <a:gd name="connsiteX3" fmla="*/ 3319 w 11592"/>
              <a:gd name="connsiteY3" fmla="*/ 10000 h 10000"/>
              <a:gd name="connsiteX4" fmla="*/ 4766 w 11592"/>
              <a:gd name="connsiteY4" fmla="*/ 263 h 10000"/>
              <a:gd name="connsiteX5" fmla="*/ 6085 w 11592"/>
              <a:gd name="connsiteY5" fmla="*/ 9868 h 10000"/>
              <a:gd name="connsiteX6" fmla="*/ 7234 w 11592"/>
              <a:gd name="connsiteY6" fmla="*/ 0 h 10000"/>
              <a:gd name="connsiteX7" fmla="*/ 8548 w 11592"/>
              <a:gd name="connsiteY7" fmla="*/ 9463 h 10000"/>
              <a:gd name="connsiteX8" fmla="*/ 10065 w 11592"/>
              <a:gd name="connsiteY8" fmla="*/ 5087 h 10000"/>
              <a:gd name="connsiteX9" fmla="*/ 11592 w 11592"/>
              <a:gd name="connsiteY9" fmla="*/ 4539 h 10000"/>
              <a:gd name="connsiteX0" fmla="*/ 0 w 11631"/>
              <a:gd name="connsiteY0" fmla="*/ 5658 h 10000"/>
              <a:gd name="connsiteX1" fmla="*/ 1574 w 11631"/>
              <a:gd name="connsiteY1" fmla="*/ 5658 h 10000"/>
              <a:gd name="connsiteX2" fmla="*/ 2255 w 11631"/>
              <a:gd name="connsiteY2" fmla="*/ 658 h 10000"/>
              <a:gd name="connsiteX3" fmla="*/ 3319 w 11631"/>
              <a:gd name="connsiteY3" fmla="*/ 10000 h 10000"/>
              <a:gd name="connsiteX4" fmla="*/ 4766 w 11631"/>
              <a:gd name="connsiteY4" fmla="*/ 263 h 10000"/>
              <a:gd name="connsiteX5" fmla="*/ 6085 w 11631"/>
              <a:gd name="connsiteY5" fmla="*/ 9868 h 10000"/>
              <a:gd name="connsiteX6" fmla="*/ 7234 w 11631"/>
              <a:gd name="connsiteY6" fmla="*/ 0 h 10000"/>
              <a:gd name="connsiteX7" fmla="*/ 8548 w 11631"/>
              <a:gd name="connsiteY7" fmla="*/ 9463 h 10000"/>
              <a:gd name="connsiteX8" fmla="*/ 10065 w 11631"/>
              <a:gd name="connsiteY8" fmla="*/ 5087 h 10000"/>
              <a:gd name="connsiteX9" fmla="*/ 11592 w 11631"/>
              <a:gd name="connsiteY9" fmla="*/ 4539 h 10000"/>
              <a:gd name="connsiteX0" fmla="*/ 0 w 11607"/>
              <a:gd name="connsiteY0" fmla="*/ 5658 h 10000"/>
              <a:gd name="connsiteX1" fmla="*/ 1574 w 11607"/>
              <a:gd name="connsiteY1" fmla="*/ 5658 h 10000"/>
              <a:gd name="connsiteX2" fmla="*/ 2255 w 11607"/>
              <a:gd name="connsiteY2" fmla="*/ 658 h 10000"/>
              <a:gd name="connsiteX3" fmla="*/ 3319 w 11607"/>
              <a:gd name="connsiteY3" fmla="*/ 10000 h 10000"/>
              <a:gd name="connsiteX4" fmla="*/ 4766 w 11607"/>
              <a:gd name="connsiteY4" fmla="*/ 263 h 10000"/>
              <a:gd name="connsiteX5" fmla="*/ 6085 w 11607"/>
              <a:gd name="connsiteY5" fmla="*/ 9868 h 10000"/>
              <a:gd name="connsiteX6" fmla="*/ 7234 w 11607"/>
              <a:gd name="connsiteY6" fmla="*/ 0 h 10000"/>
              <a:gd name="connsiteX7" fmla="*/ 8548 w 11607"/>
              <a:gd name="connsiteY7" fmla="*/ 9463 h 10000"/>
              <a:gd name="connsiteX8" fmla="*/ 10065 w 11607"/>
              <a:gd name="connsiteY8" fmla="*/ 5087 h 10000"/>
              <a:gd name="connsiteX9" fmla="*/ 11592 w 11607"/>
              <a:gd name="connsiteY9" fmla="*/ 4539 h 10000"/>
              <a:gd name="connsiteX0" fmla="*/ 0 w 11607"/>
              <a:gd name="connsiteY0" fmla="*/ 5658 h 10000"/>
              <a:gd name="connsiteX1" fmla="*/ 1574 w 11607"/>
              <a:gd name="connsiteY1" fmla="*/ 5658 h 10000"/>
              <a:gd name="connsiteX2" fmla="*/ 2255 w 11607"/>
              <a:gd name="connsiteY2" fmla="*/ 658 h 10000"/>
              <a:gd name="connsiteX3" fmla="*/ 3319 w 11607"/>
              <a:gd name="connsiteY3" fmla="*/ 10000 h 10000"/>
              <a:gd name="connsiteX4" fmla="*/ 4766 w 11607"/>
              <a:gd name="connsiteY4" fmla="*/ 263 h 10000"/>
              <a:gd name="connsiteX5" fmla="*/ 6085 w 11607"/>
              <a:gd name="connsiteY5" fmla="*/ 9868 h 10000"/>
              <a:gd name="connsiteX6" fmla="*/ 7234 w 11607"/>
              <a:gd name="connsiteY6" fmla="*/ 0 h 10000"/>
              <a:gd name="connsiteX7" fmla="*/ 8548 w 11607"/>
              <a:gd name="connsiteY7" fmla="*/ 9463 h 10000"/>
              <a:gd name="connsiteX8" fmla="*/ 10065 w 11607"/>
              <a:gd name="connsiteY8" fmla="*/ 5087 h 10000"/>
              <a:gd name="connsiteX9" fmla="*/ 11592 w 11607"/>
              <a:gd name="connsiteY9" fmla="*/ 4539 h 10000"/>
              <a:gd name="connsiteX0" fmla="*/ 0 w 11607"/>
              <a:gd name="connsiteY0" fmla="*/ 5658 h 10000"/>
              <a:gd name="connsiteX1" fmla="*/ 1574 w 11607"/>
              <a:gd name="connsiteY1" fmla="*/ 5658 h 10000"/>
              <a:gd name="connsiteX2" fmla="*/ 2255 w 11607"/>
              <a:gd name="connsiteY2" fmla="*/ 658 h 10000"/>
              <a:gd name="connsiteX3" fmla="*/ 3319 w 11607"/>
              <a:gd name="connsiteY3" fmla="*/ 10000 h 10000"/>
              <a:gd name="connsiteX4" fmla="*/ 4766 w 11607"/>
              <a:gd name="connsiteY4" fmla="*/ 263 h 10000"/>
              <a:gd name="connsiteX5" fmla="*/ 6085 w 11607"/>
              <a:gd name="connsiteY5" fmla="*/ 9868 h 10000"/>
              <a:gd name="connsiteX6" fmla="*/ 7234 w 11607"/>
              <a:gd name="connsiteY6" fmla="*/ 0 h 10000"/>
              <a:gd name="connsiteX7" fmla="*/ 8548 w 11607"/>
              <a:gd name="connsiteY7" fmla="*/ 9463 h 10000"/>
              <a:gd name="connsiteX8" fmla="*/ 10065 w 11607"/>
              <a:gd name="connsiteY8" fmla="*/ 5087 h 10000"/>
              <a:gd name="connsiteX9" fmla="*/ 11592 w 11607"/>
              <a:gd name="connsiteY9" fmla="*/ 4539 h 10000"/>
              <a:gd name="connsiteX0" fmla="*/ 0 w 11607"/>
              <a:gd name="connsiteY0" fmla="*/ 5658 h 10000"/>
              <a:gd name="connsiteX1" fmla="*/ 1574 w 11607"/>
              <a:gd name="connsiteY1" fmla="*/ 5658 h 10000"/>
              <a:gd name="connsiteX2" fmla="*/ 2255 w 11607"/>
              <a:gd name="connsiteY2" fmla="*/ 658 h 10000"/>
              <a:gd name="connsiteX3" fmla="*/ 3319 w 11607"/>
              <a:gd name="connsiteY3" fmla="*/ 10000 h 10000"/>
              <a:gd name="connsiteX4" fmla="*/ 4766 w 11607"/>
              <a:gd name="connsiteY4" fmla="*/ 263 h 10000"/>
              <a:gd name="connsiteX5" fmla="*/ 6085 w 11607"/>
              <a:gd name="connsiteY5" fmla="*/ 9868 h 10000"/>
              <a:gd name="connsiteX6" fmla="*/ 7234 w 11607"/>
              <a:gd name="connsiteY6" fmla="*/ 0 h 10000"/>
              <a:gd name="connsiteX7" fmla="*/ 8548 w 11607"/>
              <a:gd name="connsiteY7" fmla="*/ 9463 h 10000"/>
              <a:gd name="connsiteX8" fmla="*/ 10065 w 11607"/>
              <a:gd name="connsiteY8" fmla="*/ 5087 h 10000"/>
              <a:gd name="connsiteX9" fmla="*/ 11592 w 11607"/>
              <a:gd name="connsiteY9" fmla="*/ 4539 h 10000"/>
              <a:gd name="connsiteX0" fmla="*/ 0 w 11607"/>
              <a:gd name="connsiteY0" fmla="*/ 5658 h 10000"/>
              <a:gd name="connsiteX1" fmla="*/ 1574 w 11607"/>
              <a:gd name="connsiteY1" fmla="*/ 5658 h 10000"/>
              <a:gd name="connsiteX2" fmla="*/ 2255 w 11607"/>
              <a:gd name="connsiteY2" fmla="*/ 658 h 10000"/>
              <a:gd name="connsiteX3" fmla="*/ 3319 w 11607"/>
              <a:gd name="connsiteY3" fmla="*/ 10000 h 10000"/>
              <a:gd name="connsiteX4" fmla="*/ 4766 w 11607"/>
              <a:gd name="connsiteY4" fmla="*/ 263 h 10000"/>
              <a:gd name="connsiteX5" fmla="*/ 6085 w 11607"/>
              <a:gd name="connsiteY5" fmla="*/ 9868 h 10000"/>
              <a:gd name="connsiteX6" fmla="*/ 7234 w 11607"/>
              <a:gd name="connsiteY6" fmla="*/ 0 h 10000"/>
              <a:gd name="connsiteX7" fmla="*/ 8548 w 11607"/>
              <a:gd name="connsiteY7" fmla="*/ 9180 h 10000"/>
              <a:gd name="connsiteX8" fmla="*/ 10065 w 11607"/>
              <a:gd name="connsiteY8" fmla="*/ 5087 h 10000"/>
              <a:gd name="connsiteX9" fmla="*/ 11592 w 11607"/>
              <a:gd name="connsiteY9" fmla="*/ 4539 h 10000"/>
              <a:gd name="connsiteX0" fmla="*/ 0 w 11607"/>
              <a:gd name="connsiteY0" fmla="*/ 5658 h 10000"/>
              <a:gd name="connsiteX1" fmla="*/ 1574 w 11607"/>
              <a:gd name="connsiteY1" fmla="*/ 5658 h 10000"/>
              <a:gd name="connsiteX2" fmla="*/ 2255 w 11607"/>
              <a:gd name="connsiteY2" fmla="*/ 658 h 10000"/>
              <a:gd name="connsiteX3" fmla="*/ 3319 w 11607"/>
              <a:gd name="connsiteY3" fmla="*/ 10000 h 10000"/>
              <a:gd name="connsiteX4" fmla="*/ 4766 w 11607"/>
              <a:gd name="connsiteY4" fmla="*/ 263 h 10000"/>
              <a:gd name="connsiteX5" fmla="*/ 6085 w 11607"/>
              <a:gd name="connsiteY5" fmla="*/ 9868 h 10000"/>
              <a:gd name="connsiteX6" fmla="*/ 7234 w 11607"/>
              <a:gd name="connsiteY6" fmla="*/ 0 h 10000"/>
              <a:gd name="connsiteX7" fmla="*/ 8578 w 11607"/>
              <a:gd name="connsiteY7" fmla="*/ 9746 h 10000"/>
              <a:gd name="connsiteX8" fmla="*/ 10065 w 11607"/>
              <a:gd name="connsiteY8" fmla="*/ 5087 h 10000"/>
              <a:gd name="connsiteX9" fmla="*/ 11592 w 11607"/>
              <a:gd name="connsiteY9" fmla="*/ 4539 h 10000"/>
              <a:gd name="connsiteX0" fmla="*/ 0 w 11607"/>
              <a:gd name="connsiteY0" fmla="*/ 5658 h 10000"/>
              <a:gd name="connsiteX1" fmla="*/ 1574 w 11607"/>
              <a:gd name="connsiteY1" fmla="*/ 5658 h 10000"/>
              <a:gd name="connsiteX2" fmla="*/ 2255 w 11607"/>
              <a:gd name="connsiteY2" fmla="*/ 658 h 10000"/>
              <a:gd name="connsiteX3" fmla="*/ 3319 w 11607"/>
              <a:gd name="connsiteY3" fmla="*/ 10000 h 10000"/>
              <a:gd name="connsiteX4" fmla="*/ 4766 w 11607"/>
              <a:gd name="connsiteY4" fmla="*/ 263 h 10000"/>
              <a:gd name="connsiteX5" fmla="*/ 6085 w 11607"/>
              <a:gd name="connsiteY5" fmla="*/ 9868 h 10000"/>
              <a:gd name="connsiteX6" fmla="*/ 7234 w 11607"/>
              <a:gd name="connsiteY6" fmla="*/ 0 h 10000"/>
              <a:gd name="connsiteX7" fmla="*/ 8578 w 11607"/>
              <a:gd name="connsiteY7" fmla="*/ 9746 h 10000"/>
              <a:gd name="connsiteX8" fmla="*/ 10065 w 11607"/>
              <a:gd name="connsiteY8" fmla="*/ 5087 h 10000"/>
              <a:gd name="connsiteX9" fmla="*/ 11592 w 11607"/>
              <a:gd name="connsiteY9" fmla="*/ 5010 h 10000"/>
              <a:gd name="connsiteX0" fmla="*/ 0 w 11592"/>
              <a:gd name="connsiteY0" fmla="*/ 5658 h 10000"/>
              <a:gd name="connsiteX1" fmla="*/ 1574 w 11592"/>
              <a:gd name="connsiteY1" fmla="*/ 5658 h 10000"/>
              <a:gd name="connsiteX2" fmla="*/ 2255 w 11592"/>
              <a:gd name="connsiteY2" fmla="*/ 658 h 10000"/>
              <a:gd name="connsiteX3" fmla="*/ 3319 w 11592"/>
              <a:gd name="connsiteY3" fmla="*/ 10000 h 10000"/>
              <a:gd name="connsiteX4" fmla="*/ 4766 w 11592"/>
              <a:gd name="connsiteY4" fmla="*/ 263 h 10000"/>
              <a:gd name="connsiteX5" fmla="*/ 6085 w 11592"/>
              <a:gd name="connsiteY5" fmla="*/ 9868 h 10000"/>
              <a:gd name="connsiteX6" fmla="*/ 7234 w 11592"/>
              <a:gd name="connsiteY6" fmla="*/ 0 h 10000"/>
              <a:gd name="connsiteX7" fmla="*/ 8578 w 11592"/>
              <a:gd name="connsiteY7" fmla="*/ 9746 h 10000"/>
              <a:gd name="connsiteX8" fmla="*/ 10065 w 11592"/>
              <a:gd name="connsiteY8" fmla="*/ 5087 h 10000"/>
              <a:gd name="connsiteX9" fmla="*/ 11592 w 11592"/>
              <a:gd name="connsiteY9" fmla="*/ 5010 h 10000"/>
              <a:gd name="connsiteX0" fmla="*/ 0 w 11592"/>
              <a:gd name="connsiteY0" fmla="*/ 5658 h 10000"/>
              <a:gd name="connsiteX1" fmla="*/ 1574 w 11592"/>
              <a:gd name="connsiteY1" fmla="*/ 5658 h 10000"/>
              <a:gd name="connsiteX2" fmla="*/ 2255 w 11592"/>
              <a:gd name="connsiteY2" fmla="*/ 658 h 10000"/>
              <a:gd name="connsiteX3" fmla="*/ 3319 w 11592"/>
              <a:gd name="connsiteY3" fmla="*/ 10000 h 10000"/>
              <a:gd name="connsiteX4" fmla="*/ 4766 w 11592"/>
              <a:gd name="connsiteY4" fmla="*/ 263 h 10000"/>
              <a:gd name="connsiteX5" fmla="*/ 6085 w 11592"/>
              <a:gd name="connsiteY5" fmla="*/ 9868 h 10000"/>
              <a:gd name="connsiteX6" fmla="*/ 7234 w 11592"/>
              <a:gd name="connsiteY6" fmla="*/ 0 h 10000"/>
              <a:gd name="connsiteX7" fmla="*/ 8578 w 11592"/>
              <a:gd name="connsiteY7" fmla="*/ 9746 h 10000"/>
              <a:gd name="connsiteX8" fmla="*/ 9577 w 11592"/>
              <a:gd name="connsiteY8" fmla="*/ 5464 h 10000"/>
              <a:gd name="connsiteX9" fmla="*/ 11592 w 11592"/>
              <a:gd name="connsiteY9" fmla="*/ 5010 h 10000"/>
              <a:gd name="connsiteX0" fmla="*/ 0 w 12933"/>
              <a:gd name="connsiteY0" fmla="*/ 2924 h 10000"/>
              <a:gd name="connsiteX1" fmla="*/ 2915 w 12933"/>
              <a:gd name="connsiteY1" fmla="*/ 5658 h 10000"/>
              <a:gd name="connsiteX2" fmla="*/ 3596 w 12933"/>
              <a:gd name="connsiteY2" fmla="*/ 658 h 10000"/>
              <a:gd name="connsiteX3" fmla="*/ 4660 w 12933"/>
              <a:gd name="connsiteY3" fmla="*/ 10000 h 10000"/>
              <a:gd name="connsiteX4" fmla="*/ 6107 w 12933"/>
              <a:gd name="connsiteY4" fmla="*/ 263 h 10000"/>
              <a:gd name="connsiteX5" fmla="*/ 7426 w 12933"/>
              <a:gd name="connsiteY5" fmla="*/ 9868 h 10000"/>
              <a:gd name="connsiteX6" fmla="*/ 8575 w 12933"/>
              <a:gd name="connsiteY6" fmla="*/ 0 h 10000"/>
              <a:gd name="connsiteX7" fmla="*/ 9919 w 12933"/>
              <a:gd name="connsiteY7" fmla="*/ 9746 h 10000"/>
              <a:gd name="connsiteX8" fmla="*/ 10918 w 12933"/>
              <a:gd name="connsiteY8" fmla="*/ 5464 h 10000"/>
              <a:gd name="connsiteX9" fmla="*/ 12933 w 12933"/>
              <a:gd name="connsiteY9" fmla="*/ 5010 h 10000"/>
              <a:gd name="connsiteX0" fmla="*/ 0 w 12933"/>
              <a:gd name="connsiteY0" fmla="*/ 2924 h 10000"/>
              <a:gd name="connsiteX1" fmla="*/ 2915 w 12933"/>
              <a:gd name="connsiteY1" fmla="*/ 5658 h 10000"/>
              <a:gd name="connsiteX2" fmla="*/ 3596 w 12933"/>
              <a:gd name="connsiteY2" fmla="*/ 658 h 10000"/>
              <a:gd name="connsiteX3" fmla="*/ 4660 w 12933"/>
              <a:gd name="connsiteY3" fmla="*/ 10000 h 10000"/>
              <a:gd name="connsiteX4" fmla="*/ 6107 w 12933"/>
              <a:gd name="connsiteY4" fmla="*/ 263 h 10000"/>
              <a:gd name="connsiteX5" fmla="*/ 7426 w 12933"/>
              <a:gd name="connsiteY5" fmla="*/ 9868 h 10000"/>
              <a:gd name="connsiteX6" fmla="*/ 8575 w 12933"/>
              <a:gd name="connsiteY6" fmla="*/ 0 h 10000"/>
              <a:gd name="connsiteX7" fmla="*/ 9919 w 12933"/>
              <a:gd name="connsiteY7" fmla="*/ 9746 h 10000"/>
              <a:gd name="connsiteX8" fmla="*/ 10918 w 12933"/>
              <a:gd name="connsiteY8" fmla="*/ 5464 h 10000"/>
              <a:gd name="connsiteX9" fmla="*/ 12933 w 12933"/>
              <a:gd name="connsiteY9" fmla="*/ 5010 h 10000"/>
              <a:gd name="connsiteX0" fmla="*/ 0 w 12933"/>
              <a:gd name="connsiteY0" fmla="*/ 2924 h 10000"/>
              <a:gd name="connsiteX1" fmla="*/ 1543 w 12933"/>
              <a:gd name="connsiteY1" fmla="*/ 3113 h 10000"/>
              <a:gd name="connsiteX2" fmla="*/ 3596 w 12933"/>
              <a:gd name="connsiteY2" fmla="*/ 658 h 10000"/>
              <a:gd name="connsiteX3" fmla="*/ 4660 w 12933"/>
              <a:gd name="connsiteY3" fmla="*/ 10000 h 10000"/>
              <a:gd name="connsiteX4" fmla="*/ 6107 w 12933"/>
              <a:gd name="connsiteY4" fmla="*/ 263 h 10000"/>
              <a:gd name="connsiteX5" fmla="*/ 7426 w 12933"/>
              <a:gd name="connsiteY5" fmla="*/ 9868 h 10000"/>
              <a:gd name="connsiteX6" fmla="*/ 8575 w 12933"/>
              <a:gd name="connsiteY6" fmla="*/ 0 h 10000"/>
              <a:gd name="connsiteX7" fmla="*/ 9919 w 12933"/>
              <a:gd name="connsiteY7" fmla="*/ 9746 h 10000"/>
              <a:gd name="connsiteX8" fmla="*/ 10918 w 12933"/>
              <a:gd name="connsiteY8" fmla="*/ 5464 h 10000"/>
              <a:gd name="connsiteX9" fmla="*/ 12933 w 12933"/>
              <a:gd name="connsiteY9" fmla="*/ 5010 h 10000"/>
              <a:gd name="connsiteX0" fmla="*/ 0 w 12933"/>
              <a:gd name="connsiteY0" fmla="*/ 2924 h 10000"/>
              <a:gd name="connsiteX1" fmla="*/ 1543 w 12933"/>
              <a:gd name="connsiteY1" fmla="*/ 3113 h 10000"/>
              <a:gd name="connsiteX2" fmla="*/ 3596 w 12933"/>
              <a:gd name="connsiteY2" fmla="*/ 658 h 10000"/>
              <a:gd name="connsiteX3" fmla="*/ 4660 w 12933"/>
              <a:gd name="connsiteY3" fmla="*/ 10000 h 10000"/>
              <a:gd name="connsiteX4" fmla="*/ 6107 w 12933"/>
              <a:gd name="connsiteY4" fmla="*/ 263 h 10000"/>
              <a:gd name="connsiteX5" fmla="*/ 7426 w 12933"/>
              <a:gd name="connsiteY5" fmla="*/ 9868 h 10000"/>
              <a:gd name="connsiteX6" fmla="*/ 8575 w 12933"/>
              <a:gd name="connsiteY6" fmla="*/ 0 h 10000"/>
              <a:gd name="connsiteX7" fmla="*/ 9919 w 12933"/>
              <a:gd name="connsiteY7" fmla="*/ 9746 h 10000"/>
              <a:gd name="connsiteX8" fmla="*/ 10918 w 12933"/>
              <a:gd name="connsiteY8" fmla="*/ 5464 h 10000"/>
              <a:gd name="connsiteX9" fmla="*/ 12933 w 12933"/>
              <a:gd name="connsiteY9" fmla="*/ 5010 h 10000"/>
              <a:gd name="connsiteX0" fmla="*/ 0 w 12933"/>
              <a:gd name="connsiteY0" fmla="*/ 2924 h 10000"/>
              <a:gd name="connsiteX1" fmla="*/ 1543 w 12933"/>
              <a:gd name="connsiteY1" fmla="*/ 3113 h 10000"/>
              <a:gd name="connsiteX2" fmla="*/ 3596 w 12933"/>
              <a:gd name="connsiteY2" fmla="*/ 658 h 10000"/>
              <a:gd name="connsiteX3" fmla="*/ 4660 w 12933"/>
              <a:gd name="connsiteY3" fmla="*/ 10000 h 10000"/>
              <a:gd name="connsiteX4" fmla="*/ 6107 w 12933"/>
              <a:gd name="connsiteY4" fmla="*/ 263 h 10000"/>
              <a:gd name="connsiteX5" fmla="*/ 7426 w 12933"/>
              <a:gd name="connsiteY5" fmla="*/ 9868 h 10000"/>
              <a:gd name="connsiteX6" fmla="*/ 8575 w 12933"/>
              <a:gd name="connsiteY6" fmla="*/ 0 h 10000"/>
              <a:gd name="connsiteX7" fmla="*/ 9919 w 12933"/>
              <a:gd name="connsiteY7" fmla="*/ 9746 h 10000"/>
              <a:gd name="connsiteX8" fmla="*/ 10918 w 12933"/>
              <a:gd name="connsiteY8" fmla="*/ 5464 h 10000"/>
              <a:gd name="connsiteX9" fmla="*/ 12933 w 12933"/>
              <a:gd name="connsiteY9" fmla="*/ 5010 h 10000"/>
              <a:gd name="connsiteX0" fmla="*/ 0 w 12933"/>
              <a:gd name="connsiteY0" fmla="*/ 10184 h 17260"/>
              <a:gd name="connsiteX1" fmla="*/ 1543 w 12933"/>
              <a:gd name="connsiteY1" fmla="*/ 10373 h 17260"/>
              <a:gd name="connsiteX2" fmla="*/ 3230 w 12933"/>
              <a:gd name="connsiteY2" fmla="*/ 0 h 17260"/>
              <a:gd name="connsiteX3" fmla="*/ 4660 w 12933"/>
              <a:gd name="connsiteY3" fmla="*/ 17260 h 17260"/>
              <a:gd name="connsiteX4" fmla="*/ 6107 w 12933"/>
              <a:gd name="connsiteY4" fmla="*/ 7523 h 17260"/>
              <a:gd name="connsiteX5" fmla="*/ 7426 w 12933"/>
              <a:gd name="connsiteY5" fmla="*/ 17128 h 17260"/>
              <a:gd name="connsiteX6" fmla="*/ 8575 w 12933"/>
              <a:gd name="connsiteY6" fmla="*/ 7260 h 17260"/>
              <a:gd name="connsiteX7" fmla="*/ 9919 w 12933"/>
              <a:gd name="connsiteY7" fmla="*/ 17006 h 17260"/>
              <a:gd name="connsiteX8" fmla="*/ 10918 w 12933"/>
              <a:gd name="connsiteY8" fmla="*/ 12724 h 17260"/>
              <a:gd name="connsiteX9" fmla="*/ 12933 w 12933"/>
              <a:gd name="connsiteY9" fmla="*/ 12270 h 17260"/>
              <a:gd name="connsiteX0" fmla="*/ 0 w 12933"/>
              <a:gd name="connsiteY0" fmla="*/ 10184 h 17260"/>
              <a:gd name="connsiteX1" fmla="*/ 1543 w 12933"/>
              <a:gd name="connsiteY1" fmla="*/ 10373 h 17260"/>
              <a:gd name="connsiteX2" fmla="*/ 3230 w 12933"/>
              <a:gd name="connsiteY2" fmla="*/ 0 h 17260"/>
              <a:gd name="connsiteX3" fmla="*/ 4660 w 12933"/>
              <a:gd name="connsiteY3" fmla="*/ 17260 h 17260"/>
              <a:gd name="connsiteX4" fmla="*/ 6107 w 12933"/>
              <a:gd name="connsiteY4" fmla="*/ 7523 h 17260"/>
              <a:gd name="connsiteX5" fmla="*/ 7426 w 12933"/>
              <a:gd name="connsiteY5" fmla="*/ 17128 h 17260"/>
              <a:gd name="connsiteX6" fmla="*/ 8575 w 12933"/>
              <a:gd name="connsiteY6" fmla="*/ 7260 h 17260"/>
              <a:gd name="connsiteX7" fmla="*/ 9919 w 12933"/>
              <a:gd name="connsiteY7" fmla="*/ 17006 h 17260"/>
              <a:gd name="connsiteX8" fmla="*/ 10918 w 12933"/>
              <a:gd name="connsiteY8" fmla="*/ 12724 h 17260"/>
              <a:gd name="connsiteX9" fmla="*/ 12933 w 12933"/>
              <a:gd name="connsiteY9" fmla="*/ 12270 h 17260"/>
              <a:gd name="connsiteX0" fmla="*/ 0 w 12933"/>
              <a:gd name="connsiteY0" fmla="*/ 10184 h 17260"/>
              <a:gd name="connsiteX1" fmla="*/ 1543 w 12933"/>
              <a:gd name="connsiteY1" fmla="*/ 10373 h 17260"/>
              <a:gd name="connsiteX2" fmla="*/ 3230 w 12933"/>
              <a:gd name="connsiteY2" fmla="*/ 0 h 17260"/>
              <a:gd name="connsiteX3" fmla="*/ 4660 w 12933"/>
              <a:gd name="connsiteY3" fmla="*/ 17260 h 17260"/>
              <a:gd name="connsiteX4" fmla="*/ 6107 w 12933"/>
              <a:gd name="connsiteY4" fmla="*/ 7523 h 17260"/>
              <a:gd name="connsiteX5" fmla="*/ 7426 w 12933"/>
              <a:gd name="connsiteY5" fmla="*/ 17128 h 17260"/>
              <a:gd name="connsiteX6" fmla="*/ 8575 w 12933"/>
              <a:gd name="connsiteY6" fmla="*/ 7260 h 17260"/>
              <a:gd name="connsiteX7" fmla="*/ 9919 w 12933"/>
              <a:gd name="connsiteY7" fmla="*/ 17006 h 17260"/>
              <a:gd name="connsiteX8" fmla="*/ 10918 w 12933"/>
              <a:gd name="connsiteY8" fmla="*/ 12724 h 17260"/>
              <a:gd name="connsiteX9" fmla="*/ 12933 w 12933"/>
              <a:gd name="connsiteY9" fmla="*/ 12270 h 17260"/>
              <a:gd name="connsiteX0" fmla="*/ 0 w 12933"/>
              <a:gd name="connsiteY0" fmla="*/ 10184 h 20256"/>
              <a:gd name="connsiteX1" fmla="*/ 1543 w 12933"/>
              <a:gd name="connsiteY1" fmla="*/ 10373 h 20256"/>
              <a:gd name="connsiteX2" fmla="*/ 3230 w 12933"/>
              <a:gd name="connsiteY2" fmla="*/ 0 h 20256"/>
              <a:gd name="connsiteX3" fmla="*/ 4660 w 12933"/>
              <a:gd name="connsiteY3" fmla="*/ 17260 h 20256"/>
              <a:gd name="connsiteX4" fmla="*/ 6469 w 12933"/>
              <a:gd name="connsiteY4" fmla="*/ 20252 h 20256"/>
              <a:gd name="connsiteX5" fmla="*/ 6107 w 12933"/>
              <a:gd name="connsiteY5" fmla="*/ 7523 h 20256"/>
              <a:gd name="connsiteX6" fmla="*/ 7426 w 12933"/>
              <a:gd name="connsiteY6" fmla="*/ 17128 h 20256"/>
              <a:gd name="connsiteX7" fmla="*/ 8575 w 12933"/>
              <a:gd name="connsiteY7" fmla="*/ 7260 h 20256"/>
              <a:gd name="connsiteX8" fmla="*/ 9919 w 12933"/>
              <a:gd name="connsiteY8" fmla="*/ 17006 h 20256"/>
              <a:gd name="connsiteX9" fmla="*/ 10918 w 12933"/>
              <a:gd name="connsiteY9" fmla="*/ 12724 h 20256"/>
              <a:gd name="connsiteX10" fmla="*/ 12933 w 12933"/>
              <a:gd name="connsiteY10" fmla="*/ 12270 h 20256"/>
              <a:gd name="connsiteX0" fmla="*/ 0 w 12933"/>
              <a:gd name="connsiteY0" fmla="*/ 10184 h 20252"/>
              <a:gd name="connsiteX1" fmla="*/ 1543 w 12933"/>
              <a:gd name="connsiteY1" fmla="*/ 10373 h 20252"/>
              <a:gd name="connsiteX2" fmla="*/ 3230 w 12933"/>
              <a:gd name="connsiteY2" fmla="*/ 0 h 20252"/>
              <a:gd name="connsiteX3" fmla="*/ 6469 w 12933"/>
              <a:gd name="connsiteY3" fmla="*/ 20252 h 20252"/>
              <a:gd name="connsiteX4" fmla="*/ 6107 w 12933"/>
              <a:gd name="connsiteY4" fmla="*/ 7523 h 20252"/>
              <a:gd name="connsiteX5" fmla="*/ 7426 w 12933"/>
              <a:gd name="connsiteY5" fmla="*/ 17128 h 20252"/>
              <a:gd name="connsiteX6" fmla="*/ 8575 w 12933"/>
              <a:gd name="connsiteY6" fmla="*/ 7260 h 20252"/>
              <a:gd name="connsiteX7" fmla="*/ 9919 w 12933"/>
              <a:gd name="connsiteY7" fmla="*/ 17006 h 20252"/>
              <a:gd name="connsiteX8" fmla="*/ 10918 w 12933"/>
              <a:gd name="connsiteY8" fmla="*/ 12724 h 20252"/>
              <a:gd name="connsiteX9" fmla="*/ 12933 w 12933"/>
              <a:gd name="connsiteY9" fmla="*/ 12270 h 20252"/>
              <a:gd name="connsiteX0" fmla="*/ 0 w 12933"/>
              <a:gd name="connsiteY0" fmla="*/ 10184 h 20252"/>
              <a:gd name="connsiteX1" fmla="*/ 1543 w 12933"/>
              <a:gd name="connsiteY1" fmla="*/ 10373 h 20252"/>
              <a:gd name="connsiteX2" fmla="*/ 3230 w 12933"/>
              <a:gd name="connsiteY2" fmla="*/ 0 h 20252"/>
              <a:gd name="connsiteX3" fmla="*/ 6469 w 12933"/>
              <a:gd name="connsiteY3" fmla="*/ 20252 h 20252"/>
              <a:gd name="connsiteX4" fmla="*/ 6107 w 12933"/>
              <a:gd name="connsiteY4" fmla="*/ 7523 h 20252"/>
              <a:gd name="connsiteX5" fmla="*/ 7426 w 12933"/>
              <a:gd name="connsiteY5" fmla="*/ 17128 h 20252"/>
              <a:gd name="connsiteX6" fmla="*/ 8575 w 12933"/>
              <a:gd name="connsiteY6" fmla="*/ 7260 h 20252"/>
              <a:gd name="connsiteX7" fmla="*/ 9919 w 12933"/>
              <a:gd name="connsiteY7" fmla="*/ 17006 h 20252"/>
              <a:gd name="connsiteX8" fmla="*/ 10918 w 12933"/>
              <a:gd name="connsiteY8" fmla="*/ 12724 h 20252"/>
              <a:gd name="connsiteX9" fmla="*/ 12933 w 12933"/>
              <a:gd name="connsiteY9" fmla="*/ 12270 h 20252"/>
              <a:gd name="connsiteX0" fmla="*/ 0 w 12933"/>
              <a:gd name="connsiteY0" fmla="*/ 10184 h 20252"/>
              <a:gd name="connsiteX1" fmla="*/ 1543 w 12933"/>
              <a:gd name="connsiteY1" fmla="*/ 10373 h 20252"/>
              <a:gd name="connsiteX2" fmla="*/ 3230 w 12933"/>
              <a:gd name="connsiteY2" fmla="*/ 0 h 20252"/>
              <a:gd name="connsiteX3" fmla="*/ 6469 w 12933"/>
              <a:gd name="connsiteY3" fmla="*/ 20252 h 20252"/>
              <a:gd name="connsiteX4" fmla="*/ 6107 w 12933"/>
              <a:gd name="connsiteY4" fmla="*/ 7523 h 20252"/>
              <a:gd name="connsiteX5" fmla="*/ 7426 w 12933"/>
              <a:gd name="connsiteY5" fmla="*/ 17128 h 20252"/>
              <a:gd name="connsiteX6" fmla="*/ 8575 w 12933"/>
              <a:gd name="connsiteY6" fmla="*/ 7260 h 20252"/>
              <a:gd name="connsiteX7" fmla="*/ 9919 w 12933"/>
              <a:gd name="connsiteY7" fmla="*/ 17006 h 20252"/>
              <a:gd name="connsiteX8" fmla="*/ 10918 w 12933"/>
              <a:gd name="connsiteY8" fmla="*/ 12724 h 20252"/>
              <a:gd name="connsiteX9" fmla="*/ 12933 w 12933"/>
              <a:gd name="connsiteY9" fmla="*/ 12270 h 20252"/>
              <a:gd name="connsiteX0" fmla="*/ 0 w 12933"/>
              <a:gd name="connsiteY0" fmla="*/ 10202 h 20270"/>
              <a:gd name="connsiteX1" fmla="*/ 1543 w 12933"/>
              <a:gd name="connsiteY1" fmla="*/ 10391 h 20270"/>
              <a:gd name="connsiteX2" fmla="*/ 3230 w 12933"/>
              <a:gd name="connsiteY2" fmla="*/ 18 h 20270"/>
              <a:gd name="connsiteX3" fmla="*/ 6469 w 12933"/>
              <a:gd name="connsiteY3" fmla="*/ 20270 h 20270"/>
              <a:gd name="connsiteX4" fmla="*/ 9735 w 12933"/>
              <a:gd name="connsiteY4" fmla="*/ 0 h 20270"/>
              <a:gd name="connsiteX5" fmla="*/ 7426 w 12933"/>
              <a:gd name="connsiteY5" fmla="*/ 17146 h 20270"/>
              <a:gd name="connsiteX6" fmla="*/ 8575 w 12933"/>
              <a:gd name="connsiteY6" fmla="*/ 7278 h 20270"/>
              <a:gd name="connsiteX7" fmla="*/ 9919 w 12933"/>
              <a:gd name="connsiteY7" fmla="*/ 17024 h 20270"/>
              <a:gd name="connsiteX8" fmla="*/ 10918 w 12933"/>
              <a:gd name="connsiteY8" fmla="*/ 12742 h 20270"/>
              <a:gd name="connsiteX9" fmla="*/ 12933 w 12933"/>
              <a:gd name="connsiteY9" fmla="*/ 12288 h 20270"/>
              <a:gd name="connsiteX0" fmla="*/ 0 w 12933"/>
              <a:gd name="connsiteY0" fmla="*/ 10202 h 20270"/>
              <a:gd name="connsiteX1" fmla="*/ 1543 w 12933"/>
              <a:gd name="connsiteY1" fmla="*/ 10391 h 20270"/>
              <a:gd name="connsiteX2" fmla="*/ 3230 w 12933"/>
              <a:gd name="connsiteY2" fmla="*/ 18 h 20270"/>
              <a:gd name="connsiteX3" fmla="*/ 6469 w 12933"/>
              <a:gd name="connsiteY3" fmla="*/ 20270 h 20270"/>
              <a:gd name="connsiteX4" fmla="*/ 9735 w 12933"/>
              <a:gd name="connsiteY4" fmla="*/ 0 h 20270"/>
              <a:gd name="connsiteX5" fmla="*/ 7426 w 12933"/>
              <a:gd name="connsiteY5" fmla="*/ 17146 h 20270"/>
              <a:gd name="connsiteX6" fmla="*/ 8575 w 12933"/>
              <a:gd name="connsiteY6" fmla="*/ 7278 h 20270"/>
              <a:gd name="connsiteX7" fmla="*/ 9919 w 12933"/>
              <a:gd name="connsiteY7" fmla="*/ 17024 h 20270"/>
              <a:gd name="connsiteX8" fmla="*/ 10918 w 12933"/>
              <a:gd name="connsiteY8" fmla="*/ 12742 h 20270"/>
              <a:gd name="connsiteX9" fmla="*/ 12933 w 12933"/>
              <a:gd name="connsiteY9" fmla="*/ 12288 h 20270"/>
              <a:gd name="connsiteX0" fmla="*/ 0 w 12933"/>
              <a:gd name="connsiteY0" fmla="*/ 10202 h 20270"/>
              <a:gd name="connsiteX1" fmla="*/ 1543 w 12933"/>
              <a:gd name="connsiteY1" fmla="*/ 10391 h 20270"/>
              <a:gd name="connsiteX2" fmla="*/ 3230 w 12933"/>
              <a:gd name="connsiteY2" fmla="*/ 18 h 20270"/>
              <a:gd name="connsiteX3" fmla="*/ 6469 w 12933"/>
              <a:gd name="connsiteY3" fmla="*/ 20270 h 20270"/>
              <a:gd name="connsiteX4" fmla="*/ 9735 w 12933"/>
              <a:gd name="connsiteY4" fmla="*/ 0 h 20270"/>
              <a:gd name="connsiteX5" fmla="*/ 7426 w 12933"/>
              <a:gd name="connsiteY5" fmla="*/ 17146 h 20270"/>
              <a:gd name="connsiteX6" fmla="*/ 8575 w 12933"/>
              <a:gd name="connsiteY6" fmla="*/ 7278 h 20270"/>
              <a:gd name="connsiteX7" fmla="*/ 9919 w 12933"/>
              <a:gd name="connsiteY7" fmla="*/ 17024 h 20270"/>
              <a:gd name="connsiteX8" fmla="*/ 10918 w 12933"/>
              <a:gd name="connsiteY8" fmla="*/ 12742 h 20270"/>
              <a:gd name="connsiteX9" fmla="*/ 12933 w 12933"/>
              <a:gd name="connsiteY9" fmla="*/ 12288 h 20270"/>
              <a:gd name="connsiteX0" fmla="*/ 0 w 16195"/>
              <a:gd name="connsiteY0" fmla="*/ 10202 h 20270"/>
              <a:gd name="connsiteX1" fmla="*/ 1543 w 16195"/>
              <a:gd name="connsiteY1" fmla="*/ 10391 h 20270"/>
              <a:gd name="connsiteX2" fmla="*/ 3230 w 16195"/>
              <a:gd name="connsiteY2" fmla="*/ 18 h 20270"/>
              <a:gd name="connsiteX3" fmla="*/ 6469 w 16195"/>
              <a:gd name="connsiteY3" fmla="*/ 20270 h 20270"/>
              <a:gd name="connsiteX4" fmla="*/ 9735 w 16195"/>
              <a:gd name="connsiteY4" fmla="*/ 0 h 20270"/>
              <a:gd name="connsiteX5" fmla="*/ 7426 w 16195"/>
              <a:gd name="connsiteY5" fmla="*/ 17146 h 20270"/>
              <a:gd name="connsiteX6" fmla="*/ 8575 w 16195"/>
              <a:gd name="connsiteY6" fmla="*/ 7278 h 20270"/>
              <a:gd name="connsiteX7" fmla="*/ 9919 w 16195"/>
              <a:gd name="connsiteY7" fmla="*/ 17024 h 20270"/>
              <a:gd name="connsiteX8" fmla="*/ 10918 w 16195"/>
              <a:gd name="connsiteY8" fmla="*/ 12742 h 20270"/>
              <a:gd name="connsiteX9" fmla="*/ 16195 w 16195"/>
              <a:gd name="connsiteY9" fmla="*/ 10214 h 20270"/>
              <a:gd name="connsiteX0" fmla="*/ 0 w 16195"/>
              <a:gd name="connsiteY0" fmla="*/ 10202 h 20270"/>
              <a:gd name="connsiteX1" fmla="*/ 1543 w 16195"/>
              <a:gd name="connsiteY1" fmla="*/ 10391 h 20270"/>
              <a:gd name="connsiteX2" fmla="*/ 3230 w 16195"/>
              <a:gd name="connsiteY2" fmla="*/ 18 h 20270"/>
              <a:gd name="connsiteX3" fmla="*/ 6469 w 16195"/>
              <a:gd name="connsiteY3" fmla="*/ 20270 h 20270"/>
              <a:gd name="connsiteX4" fmla="*/ 9735 w 16195"/>
              <a:gd name="connsiteY4" fmla="*/ 0 h 20270"/>
              <a:gd name="connsiteX5" fmla="*/ 7426 w 16195"/>
              <a:gd name="connsiteY5" fmla="*/ 17146 h 20270"/>
              <a:gd name="connsiteX6" fmla="*/ 8575 w 16195"/>
              <a:gd name="connsiteY6" fmla="*/ 7278 h 20270"/>
              <a:gd name="connsiteX7" fmla="*/ 9919 w 16195"/>
              <a:gd name="connsiteY7" fmla="*/ 17024 h 20270"/>
              <a:gd name="connsiteX8" fmla="*/ 12961 w 16195"/>
              <a:gd name="connsiteY8" fmla="*/ 10103 h 20270"/>
              <a:gd name="connsiteX9" fmla="*/ 16195 w 16195"/>
              <a:gd name="connsiteY9" fmla="*/ 10214 h 20270"/>
              <a:gd name="connsiteX0" fmla="*/ 0 w 19335"/>
              <a:gd name="connsiteY0" fmla="*/ 10202 h 20270"/>
              <a:gd name="connsiteX1" fmla="*/ 1543 w 19335"/>
              <a:gd name="connsiteY1" fmla="*/ 10391 h 20270"/>
              <a:gd name="connsiteX2" fmla="*/ 3230 w 19335"/>
              <a:gd name="connsiteY2" fmla="*/ 18 h 20270"/>
              <a:gd name="connsiteX3" fmla="*/ 6469 w 19335"/>
              <a:gd name="connsiteY3" fmla="*/ 20270 h 20270"/>
              <a:gd name="connsiteX4" fmla="*/ 9735 w 19335"/>
              <a:gd name="connsiteY4" fmla="*/ 0 h 20270"/>
              <a:gd name="connsiteX5" fmla="*/ 7426 w 19335"/>
              <a:gd name="connsiteY5" fmla="*/ 17146 h 20270"/>
              <a:gd name="connsiteX6" fmla="*/ 8575 w 19335"/>
              <a:gd name="connsiteY6" fmla="*/ 7278 h 20270"/>
              <a:gd name="connsiteX7" fmla="*/ 9919 w 19335"/>
              <a:gd name="connsiteY7" fmla="*/ 17024 h 20270"/>
              <a:gd name="connsiteX8" fmla="*/ 12961 w 19335"/>
              <a:gd name="connsiteY8" fmla="*/ 10103 h 20270"/>
              <a:gd name="connsiteX9" fmla="*/ 19335 w 19335"/>
              <a:gd name="connsiteY9" fmla="*/ 10308 h 20270"/>
              <a:gd name="connsiteX0" fmla="*/ 0 w 19335"/>
              <a:gd name="connsiteY0" fmla="*/ 10202 h 20270"/>
              <a:gd name="connsiteX1" fmla="*/ 1543 w 19335"/>
              <a:gd name="connsiteY1" fmla="*/ 10391 h 20270"/>
              <a:gd name="connsiteX2" fmla="*/ 3230 w 19335"/>
              <a:gd name="connsiteY2" fmla="*/ 18 h 20270"/>
              <a:gd name="connsiteX3" fmla="*/ 6469 w 19335"/>
              <a:gd name="connsiteY3" fmla="*/ 20270 h 20270"/>
              <a:gd name="connsiteX4" fmla="*/ 9735 w 19335"/>
              <a:gd name="connsiteY4" fmla="*/ 0 h 20270"/>
              <a:gd name="connsiteX5" fmla="*/ 7426 w 19335"/>
              <a:gd name="connsiteY5" fmla="*/ 17146 h 20270"/>
              <a:gd name="connsiteX6" fmla="*/ 8575 w 19335"/>
              <a:gd name="connsiteY6" fmla="*/ 7278 h 20270"/>
              <a:gd name="connsiteX7" fmla="*/ 9919 w 19335"/>
              <a:gd name="connsiteY7" fmla="*/ 17024 h 20270"/>
              <a:gd name="connsiteX8" fmla="*/ 17900 w 19335"/>
              <a:gd name="connsiteY8" fmla="*/ 10386 h 20270"/>
              <a:gd name="connsiteX9" fmla="*/ 19335 w 19335"/>
              <a:gd name="connsiteY9" fmla="*/ 10308 h 20270"/>
              <a:gd name="connsiteX0" fmla="*/ 0 w 19335"/>
              <a:gd name="connsiteY0" fmla="*/ 10202 h 20270"/>
              <a:gd name="connsiteX1" fmla="*/ 1543 w 19335"/>
              <a:gd name="connsiteY1" fmla="*/ 10391 h 20270"/>
              <a:gd name="connsiteX2" fmla="*/ 3230 w 19335"/>
              <a:gd name="connsiteY2" fmla="*/ 18 h 20270"/>
              <a:gd name="connsiteX3" fmla="*/ 6469 w 19335"/>
              <a:gd name="connsiteY3" fmla="*/ 20270 h 20270"/>
              <a:gd name="connsiteX4" fmla="*/ 9735 w 19335"/>
              <a:gd name="connsiteY4" fmla="*/ 0 h 20270"/>
              <a:gd name="connsiteX5" fmla="*/ 7426 w 19335"/>
              <a:gd name="connsiteY5" fmla="*/ 17146 h 20270"/>
              <a:gd name="connsiteX6" fmla="*/ 8575 w 19335"/>
              <a:gd name="connsiteY6" fmla="*/ 7278 h 20270"/>
              <a:gd name="connsiteX7" fmla="*/ 16108 w 19335"/>
              <a:gd name="connsiteY7" fmla="*/ 20229 h 20270"/>
              <a:gd name="connsiteX8" fmla="*/ 17900 w 19335"/>
              <a:gd name="connsiteY8" fmla="*/ 10386 h 20270"/>
              <a:gd name="connsiteX9" fmla="*/ 19335 w 19335"/>
              <a:gd name="connsiteY9" fmla="*/ 10308 h 20270"/>
              <a:gd name="connsiteX0" fmla="*/ 0 w 19335"/>
              <a:gd name="connsiteY0" fmla="*/ 10202 h 20270"/>
              <a:gd name="connsiteX1" fmla="*/ 1543 w 19335"/>
              <a:gd name="connsiteY1" fmla="*/ 10391 h 20270"/>
              <a:gd name="connsiteX2" fmla="*/ 3230 w 19335"/>
              <a:gd name="connsiteY2" fmla="*/ 18 h 20270"/>
              <a:gd name="connsiteX3" fmla="*/ 6469 w 19335"/>
              <a:gd name="connsiteY3" fmla="*/ 20270 h 20270"/>
              <a:gd name="connsiteX4" fmla="*/ 9735 w 19335"/>
              <a:gd name="connsiteY4" fmla="*/ 0 h 20270"/>
              <a:gd name="connsiteX5" fmla="*/ 7426 w 19335"/>
              <a:gd name="connsiteY5" fmla="*/ 17146 h 20270"/>
              <a:gd name="connsiteX6" fmla="*/ 12934 w 19335"/>
              <a:gd name="connsiteY6" fmla="*/ 397 h 20270"/>
              <a:gd name="connsiteX7" fmla="*/ 16108 w 19335"/>
              <a:gd name="connsiteY7" fmla="*/ 20229 h 20270"/>
              <a:gd name="connsiteX8" fmla="*/ 17900 w 19335"/>
              <a:gd name="connsiteY8" fmla="*/ 10386 h 20270"/>
              <a:gd name="connsiteX9" fmla="*/ 19335 w 19335"/>
              <a:gd name="connsiteY9" fmla="*/ 10308 h 20270"/>
              <a:gd name="connsiteX0" fmla="*/ 0 w 19335"/>
              <a:gd name="connsiteY0" fmla="*/ 10202 h 20270"/>
              <a:gd name="connsiteX1" fmla="*/ 1543 w 19335"/>
              <a:gd name="connsiteY1" fmla="*/ 10391 h 20270"/>
              <a:gd name="connsiteX2" fmla="*/ 3230 w 19335"/>
              <a:gd name="connsiteY2" fmla="*/ 18 h 20270"/>
              <a:gd name="connsiteX3" fmla="*/ 6469 w 19335"/>
              <a:gd name="connsiteY3" fmla="*/ 20270 h 20270"/>
              <a:gd name="connsiteX4" fmla="*/ 9735 w 19335"/>
              <a:gd name="connsiteY4" fmla="*/ 0 h 20270"/>
              <a:gd name="connsiteX5" fmla="*/ 12944 w 19335"/>
              <a:gd name="connsiteY5" fmla="*/ 20162 h 20270"/>
              <a:gd name="connsiteX6" fmla="*/ 12934 w 19335"/>
              <a:gd name="connsiteY6" fmla="*/ 397 h 20270"/>
              <a:gd name="connsiteX7" fmla="*/ 16108 w 19335"/>
              <a:gd name="connsiteY7" fmla="*/ 20229 h 20270"/>
              <a:gd name="connsiteX8" fmla="*/ 17900 w 19335"/>
              <a:gd name="connsiteY8" fmla="*/ 10386 h 20270"/>
              <a:gd name="connsiteX9" fmla="*/ 19335 w 19335"/>
              <a:gd name="connsiteY9" fmla="*/ 10308 h 20270"/>
              <a:gd name="connsiteX0" fmla="*/ 0 w 19335"/>
              <a:gd name="connsiteY0" fmla="*/ 10202 h 20270"/>
              <a:gd name="connsiteX1" fmla="*/ 1543 w 19335"/>
              <a:gd name="connsiteY1" fmla="*/ 10391 h 20270"/>
              <a:gd name="connsiteX2" fmla="*/ 3230 w 19335"/>
              <a:gd name="connsiteY2" fmla="*/ 18 h 20270"/>
              <a:gd name="connsiteX3" fmla="*/ 6469 w 19335"/>
              <a:gd name="connsiteY3" fmla="*/ 20270 h 20270"/>
              <a:gd name="connsiteX4" fmla="*/ 9735 w 19335"/>
              <a:gd name="connsiteY4" fmla="*/ 0 h 20270"/>
              <a:gd name="connsiteX5" fmla="*/ 12944 w 19335"/>
              <a:gd name="connsiteY5" fmla="*/ 20162 h 20270"/>
              <a:gd name="connsiteX6" fmla="*/ 16165 w 19335"/>
              <a:gd name="connsiteY6" fmla="*/ 208 h 20270"/>
              <a:gd name="connsiteX7" fmla="*/ 16108 w 19335"/>
              <a:gd name="connsiteY7" fmla="*/ 20229 h 20270"/>
              <a:gd name="connsiteX8" fmla="*/ 17900 w 19335"/>
              <a:gd name="connsiteY8" fmla="*/ 10386 h 20270"/>
              <a:gd name="connsiteX9" fmla="*/ 19335 w 19335"/>
              <a:gd name="connsiteY9" fmla="*/ 10308 h 20270"/>
              <a:gd name="connsiteX0" fmla="*/ 0 w 19335"/>
              <a:gd name="connsiteY0" fmla="*/ 10202 h 20323"/>
              <a:gd name="connsiteX1" fmla="*/ 1543 w 19335"/>
              <a:gd name="connsiteY1" fmla="*/ 10391 h 20323"/>
              <a:gd name="connsiteX2" fmla="*/ 3230 w 19335"/>
              <a:gd name="connsiteY2" fmla="*/ 18 h 20323"/>
              <a:gd name="connsiteX3" fmla="*/ 6469 w 19335"/>
              <a:gd name="connsiteY3" fmla="*/ 20270 h 20323"/>
              <a:gd name="connsiteX4" fmla="*/ 9735 w 19335"/>
              <a:gd name="connsiteY4" fmla="*/ 0 h 20323"/>
              <a:gd name="connsiteX5" fmla="*/ 12944 w 19335"/>
              <a:gd name="connsiteY5" fmla="*/ 20162 h 20323"/>
              <a:gd name="connsiteX6" fmla="*/ 16165 w 19335"/>
              <a:gd name="connsiteY6" fmla="*/ 208 h 20323"/>
              <a:gd name="connsiteX7" fmla="*/ 19309 w 19335"/>
              <a:gd name="connsiteY7" fmla="*/ 20323 h 20323"/>
              <a:gd name="connsiteX8" fmla="*/ 17900 w 19335"/>
              <a:gd name="connsiteY8" fmla="*/ 10386 h 20323"/>
              <a:gd name="connsiteX9" fmla="*/ 19335 w 19335"/>
              <a:gd name="connsiteY9" fmla="*/ 10308 h 20323"/>
              <a:gd name="connsiteX0" fmla="*/ 0 w 22567"/>
              <a:gd name="connsiteY0" fmla="*/ 10202 h 20323"/>
              <a:gd name="connsiteX1" fmla="*/ 1543 w 22567"/>
              <a:gd name="connsiteY1" fmla="*/ 10391 h 20323"/>
              <a:gd name="connsiteX2" fmla="*/ 3230 w 22567"/>
              <a:gd name="connsiteY2" fmla="*/ 18 h 20323"/>
              <a:gd name="connsiteX3" fmla="*/ 6469 w 22567"/>
              <a:gd name="connsiteY3" fmla="*/ 20270 h 20323"/>
              <a:gd name="connsiteX4" fmla="*/ 9735 w 22567"/>
              <a:gd name="connsiteY4" fmla="*/ 0 h 20323"/>
              <a:gd name="connsiteX5" fmla="*/ 12944 w 22567"/>
              <a:gd name="connsiteY5" fmla="*/ 20162 h 20323"/>
              <a:gd name="connsiteX6" fmla="*/ 16165 w 22567"/>
              <a:gd name="connsiteY6" fmla="*/ 208 h 20323"/>
              <a:gd name="connsiteX7" fmla="*/ 19309 w 22567"/>
              <a:gd name="connsiteY7" fmla="*/ 20323 h 20323"/>
              <a:gd name="connsiteX8" fmla="*/ 17900 w 22567"/>
              <a:gd name="connsiteY8" fmla="*/ 10386 h 20323"/>
              <a:gd name="connsiteX9" fmla="*/ 22567 w 22567"/>
              <a:gd name="connsiteY9" fmla="*/ 10308 h 20323"/>
              <a:gd name="connsiteX0" fmla="*/ 0 w 22567"/>
              <a:gd name="connsiteY0" fmla="*/ 10202 h 20323"/>
              <a:gd name="connsiteX1" fmla="*/ 1543 w 22567"/>
              <a:gd name="connsiteY1" fmla="*/ 10391 h 20323"/>
              <a:gd name="connsiteX2" fmla="*/ 3230 w 22567"/>
              <a:gd name="connsiteY2" fmla="*/ 18 h 20323"/>
              <a:gd name="connsiteX3" fmla="*/ 6469 w 22567"/>
              <a:gd name="connsiteY3" fmla="*/ 20270 h 20323"/>
              <a:gd name="connsiteX4" fmla="*/ 9735 w 22567"/>
              <a:gd name="connsiteY4" fmla="*/ 0 h 20323"/>
              <a:gd name="connsiteX5" fmla="*/ 12944 w 22567"/>
              <a:gd name="connsiteY5" fmla="*/ 20162 h 20323"/>
              <a:gd name="connsiteX6" fmla="*/ 16165 w 22567"/>
              <a:gd name="connsiteY6" fmla="*/ 208 h 20323"/>
              <a:gd name="connsiteX7" fmla="*/ 19309 w 22567"/>
              <a:gd name="connsiteY7" fmla="*/ 20323 h 20323"/>
              <a:gd name="connsiteX8" fmla="*/ 20949 w 22567"/>
              <a:gd name="connsiteY8" fmla="*/ 10386 h 20323"/>
              <a:gd name="connsiteX9" fmla="*/ 22567 w 22567"/>
              <a:gd name="connsiteY9" fmla="*/ 10308 h 20323"/>
              <a:gd name="connsiteX0" fmla="*/ 0 w 22567"/>
              <a:gd name="connsiteY0" fmla="*/ 10202 h 20323"/>
              <a:gd name="connsiteX1" fmla="*/ 1543 w 22567"/>
              <a:gd name="connsiteY1" fmla="*/ 10391 h 20323"/>
              <a:gd name="connsiteX2" fmla="*/ 3230 w 22567"/>
              <a:gd name="connsiteY2" fmla="*/ 18 h 20323"/>
              <a:gd name="connsiteX3" fmla="*/ 6469 w 22567"/>
              <a:gd name="connsiteY3" fmla="*/ 20270 h 20323"/>
              <a:gd name="connsiteX4" fmla="*/ 9735 w 22567"/>
              <a:gd name="connsiteY4" fmla="*/ 0 h 20323"/>
              <a:gd name="connsiteX5" fmla="*/ 12944 w 22567"/>
              <a:gd name="connsiteY5" fmla="*/ 20162 h 20323"/>
              <a:gd name="connsiteX6" fmla="*/ 16165 w 22567"/>
              <a:gd name="connsiteY6" fmla="*/ 208 h 20323"/>
              <a:gd name="connsiteX7" fmla="*/ 19309 w 22567"/>
              <a:gd name="connsiteY7" fmla="*/ 20323 h 20323"/>
              <a:gd name="connsiteX8" fmla="*/ 20949 w 22567"/>
              <a:gd name="connsiteY8" fmla="*/ 10386 h 20323"/>
              <a:gd name="connsiteX9" fmla="*/ 22567 w 22567"/>
              <a:gd name="connsiteY9" fmla="*/ 10308 h 20323"/>
              <a:gd name="connsiteX0" fmla="*/ 0 w 22567"/>
              <a:gd name="connsiteY0" fmla="*/ 10202 h 20323"/>
              <a:gd name="connsiteX1" fmla="*/ 1543 w 22567"/>
              <a:gd name="connsiteY1" fmla="*/ 10391 h 20323"/>
              <a:gd name="connsiteX2" fmla="*/ 3230 w 22567"/>
              <a:gd name="connsiteY2" fmla="*/ 18 h 20323"/>
              <a:gd name="connsiteX3" fmla="*/ 6469 w 22567"/>
              <a:gd name="connsiteY3" fmla="*/ 20270 h 20323"/>
              <a:gd name="connsiteX4" fmla="*/ 9735 w 22567"/>
              <a:gd name="connsiteY4" fmla="*/ 0 h 20323"/>
              <a:gd name="connsiteX5" fmla="*/ 12944 w 22567"/>
              <a:gd name="connsiteY5" fmla="*/ 20162 h 20323"/>
              <a:gd name="connsiteX6" fmla="*/ 16165 w 22567"/>
              <a:gd name="connsiteY6" fmla="*/ 208 h 20323"/>
              <a:gd name="connsiteX7" fmla="*/ 19309 w 22567"/>
              <a:gd name="connsiteY7" fmla="*/ 20323 h 20323"/>
              <a:gd name="connsiteX8" fmla="*/ 20949 w 22567"/>
              <a:gd name="connsiteY8" fmla="*/ 10386 h 20323"/>
              <a:gd name="connsiteX9" fmla="*/ 22567 w 22567"/>
              <a:gd name="connsiteY9" fmla="*/ 10308 h 20323"/>
              <a:gd name="connsiteX0" fmla="*/ 0 w 22567"/>
              <a:gd name="connsiteY0" fmla="*/ 10202 h 20323"/>
              <a:gd name="connsiteX1" fmla="*/ 1543 w 22567"/>
              <a:gd name="connsiteY1" fmla="*/ 10391 h 20323"/>
              <a:gd name="connsiteX2" fmla="*/ 3230 w 22567"/>
              <a:gd name="connsiteY2" fmla="*/ 18 h 20323"/>
              <a:gd name="connsiteX3" fmla="*/ 6469 w 22567"/>
              <a:gd name="connsiteY3" fmla="*/ 20270 h 20323"/>
              <a:gd name="connsiteX4" fmla="*/ 9735 w 22567"/>
              <a:gd name="connsiteY4" fmla="*/ 0 h 20323"/>
              <a:gd name="connsiteX5" fmla="*/ 12944 w 22567"/>
              <a:gd name="connsiteY5" fmla="*/ 20162 h 20323"/>
              <a:gd name="connsiteX6" fmla="*/ 16165 w 22567"/>
              <a:gd name="connsiteY6" fmla="*/ 208 h 20323"/>
              <a:gd name="connsiteX7" fmla="*/ 19309 w 22567"/>
              <a:gd name="connsiteY7" fmla="*/ 20323 h 20323"/>
              <a:gd name="connsiteX8" fmla="*/ 20949 w 22567"/>
              <a:gd name="connsiteY8" fmla="*/ 10386 h 20323"/>
              <a:gd name="connsiteX9" fmla="*/ 22567 w 22567"/>
              <a:gd name="connsiteY9" fmla="*/ 10308 h 20323"/>
              <a:gd name="connsiteX0" fmla="*/ 0 w 22567"/>
              <a:gd name="connsiteY0" fmla="*/ 10202 h 20323"/>
              <a:gd name="connsiteX1" fmla="*/ 1543 w 22567"/>
              <a:gd name="connsiteY1" fmla="*/ 10391 h 20323"/>
              <a:gd name="connsiteX2" fmla="*/ 3230 w 22567"/>
              <a:gd name="connsiteY2" fmla="*/ 18 h 20323"/>
              <a:gd name="connsiteX3" fmla="*/ 6469 w 22567"/>
              <a:gd name="connsiteY3" fmla="*/ 20270 h 20323"/>
              <a:gd name="connsiteX4" fmla="*/ 9735 w 22567"/>
              <a:gd name="connsiteY4" fmla="*/ 0 h 20323"/>
              <a:gd name="connsiteX5" fmla="*/ 12944 w 22567"/>
              <a:gd name="connsiteY5" fmla="*/ 20162 h 20323"/>
              <a:gd name="connsiteX6" fmla="*/ 16165 w 22567"/>
              <a:gd name="connsiteY6" fmla="*/ 208 h 20323"/>
              <a:gd name="connsiteX7" fmla="*/ 19309 w 22567"/>
              <a:gd name="connsiteY7" fmla="*/ 20323 h 20323"/>
              <a:gd name="connsiteX8" fmla="*/ 20949 w 22567"/>
              <a:gd name="connsiteY8" fmla="*/ 10386 h 20323"/>
              <a:gd name="connsiteX9" fmla="*/ 22567 w 22567"/>
              <a:gd name="connsiteY9" fmla="*/ 10308 h 20323"/>
              <a:gd name="connsiteX0" fmla="*/ 0 w 22567"/>
              <a:gd name="connsiteY0" fmla="*/ 10202 h 20323"/>
              <a:gd name="connsiteX1" fmla="*/ 1543 w 22567"/>
              <a:gd name="connsiteY1" fmla="*/ 10391 h 20323"/>
              <a:gd name="connsiteX2" fmla="*/ 3230 w 22567"/>
              <a:gd name="connsiteY2" fmla="*/ 18 h 20323"/>
              <a:gd name="connsiteX3" fmla="*/ 6469 w 22567"/>
              <a:gd name="connsiteY3" fmla="*/ 20270 h 20323"/>
              <a:gd name="connsiteX4" fmla="*/ 9735 w 22567"/>
              <a:gd name="connsiteY4" fmla="*/ 0 h 20323"/>
              <a:gd name="connsiteX5" fmla="*/ 12944 w 22567"/>
              <a:gd name="connsiteY5" fmla="*/ 20162 h 20323"/>
              <a:gd name="connsiteX6" fmla="*/ 16165 w 22567"/>
              <a:gd name="connsiteY6" fmla="*/ 208 h 20323"/>
              <a:gd name="connsiteX7" fmla="*/ 19309 w 22567"/>
              <a:gd name="connsiteY7" fmla="*/ 20323 h 20323"/>
              <a:gd name="connsiteX8" fmla="*/ 20949 w 22567"/>
              <a:gd name="connsiteY8" fmla="*/ 10386 h 20323"/>
              <a:gd name="connsiteX9" fmla="*/ 22567 w 22567"/>
              <a:gd name="connsiteY9" fmla="*/ 10308 h 20323"/>
              <a:gd name="connsiteX0" fmla="*/ 0 w 22567"/>
              <a:gd name="connsiteY0" fmla="*/ 10202 h 20323"/>
              <a:gd name="connsiteX1" fmla="*/ 1543 w 22567"/>
              <a:gd name="connsiteY1" fmla="*/ 10391 h 20323"/>
              <a:gd name="connsiteX2" fmla="*/ 3230 w 22567"/>
              <a:gd name="connsiteY2" fmla="*/ 18 h 20323"/>
              <a:gd name="connsiteX3" fmla="*/ 6469 w 22567"/>
              <a:gd name="connsiteY3" fmla="*/ 20270 h 20323"/>
              <a:gd name="connsiteX4" fmla="*/ 9735 w 22567"/>
              <a:gd name="connsiteY4" fmla="*/ 0 h 20323"/>
              <a:gd name="connsiteX5" fmla="*/ 12944 w 22567"/>
              <a:gd name="connsiteY5" fmla="*/ 20162 h 20323"/>
              <a:gd name="connsiteX6" fmla="*/ 16165 w 22567"/>
              <a:gd name="connsiteY6" fmla="*/ 208 h 20323"/>
              <a:gd name="connsiteX7" fmla="*/ 19309 w 22567"/>
              <a:gd name="connsiteY7" fmla="*/ 20323 h 20323"/>
              <a:gd name="connsiteX8" fmla="*/ 20949 w 22567"/>
              <a:gd name="connsiteY8" fmla="*/ 10386 h 20323"/>
              <a:gd name="connsiteX9" fmla="*/ 22567 w 22567"/>
              <a:gd name="connsiteY9" fmla="*/ 10308 h 2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67" h="20323">
                <a:moveTo>
                  <a:pt x="0" y="10202"/>
                </a:moveTo>
                <a:cubicBezTo>
                  <a:pt x="27" y="10170"/>
                  <a:pt x="1486" y="10328"/>
                  <a:pt x="1543" y="10391"/>
                </a:cubicBezTo>
                <a:cubicBezTo>
                  <a:pt x="1526" y="10139"/>
                  <a:pt x="3202" y="68"/>
                  <a:pt x="3230" y="18"/>
                </a:cubicBezTo>
                <a:cubicBezTo>
                  <a:pt x="3258" y="-32"/>
                  <a:pt x="6447" y="20430"/>
                  <a:pt x="6469" y="20270"/>
                </a:cubicBezTo>
                <a:cubicBezTo>
                  <a:pt x="6439" y="20269"/>
                  <a:pt x="9734" y="190"/>
                  <a:pt x="9735" y="0"/>
                </a:cubicBezTo>
                <a:cubicBezTo>
                  <a:pt x="9738" y="122"/>
                  <a:pt x="12911" y="19851"/>
                  <a:pt x="12944" y="20162"/>
                </a:cubicBezTo>
                <a:cubicBezTo>
                  <a:pt x="12911" y="19890"/>
                  <a:pt x="16138" y="386"/>
                  <a:pt x="16165" y="208"/>
                </a:cubicBezTo>
                <a:cubicBezTo>
                  <a:pt x="16146" y="440"/>
                  <a:pt x="19364" y="20354"/>
                  <a:pt x="19309" y="20323"/>
                </a:cubicBezTo>
                <a:cubicBezTo>
                  <a:pt x="19419" y="20430"/>
                  <a:pt x="20927" y="10030"/>
                  <a:pt x="20949" y="10386"/>
                </a:cubicBezTo>
                <a:cubicBezTo>
                  <a:pt x="20902" y="10100"/>
                  <a:pt x="22580" y="10210"/>
                  <a:pt x="22567" y="10308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1456326" y="1921281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R=1M~100M</a:t>
            </a:r>
            <a:endParaRPr kumimoji="1"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61" name="直線矢印コネクタ 60"/>
          <p:cNvCxnSpPr>
            <a:cxnSpLocks/>
          </p:cNvCxnSpPr>
          <p:nvPr/>
        </p:nvCxnSpPr>
        <p:spPr bwMode="auto">
          <a:xfrm flipH="1">
            <a:off x="3809050" y="1922168"/>
            <a:ext cx="2313" cy="94171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直線コネクタ 63"/>
          <p:cNvCxnSpPr>
            <a:cxnSpLocks/>
          </p:cNvCxnSpPr>
          <p:nvPr/>
        </p:nvCxnSpPr>
        <p:spPr bwMode="auto">
          <a:xfrm>
            <a:off x="3974175" y="3181881"/>
            <a:ext cx="597825" cy="0"/>
          </a:xfrm>
          <a:prstGeom prst="line">
            <a:avLst/>
          </a:prstGeom>
          <a:ln w="3175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3072861" y="1183143"/>
            <a:ext cx="2400778" cy="707886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High impedance voltage amplifier</a:t>
            </a:r>
            <a:endParaRPr lang="en-US" altLang="ja-JP" sz="20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8" name="Freeform 82"/>
          <p:cNvSpPr>
            <a:spLocks/>
          </p:cNvSpPr>
          <p:nvPr/>
        </p:nvSpPr>
        <p:spPr bwMode="auto">
          <a:xfrm rot="2166290" flipV="1">
            <a:off x="507281" y="3069849"/>
            <a:ext cx="1531821" cy="242112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  <a:gd name="connsiteX0" fmla="*/ 0 w 9167"/>
              <a:gd name="connsiteY0" fmla="*/ 10000 h 10000"/>
              <a:gd name="connsiteX1" fmla="*/ 833 w 9167"/>
              <a:gd name="connsiteY1" fmla="*/ 0 h 10000"/>
              <a:gd name="connsiteX2" fmla="*/ 1667 w 9167"/>
              <a:gd name="connsiteY2" fmla="*/ 10000 h 10000"/>
              <a:gd name="connsiteX3" fmla="*/ 2500 w 9167"/>
              <a:gd name="connsiteY3" fmla="*/ 0 h 10000"/>
              <a:gd name="connsiteX4" fmla="*/ 3333 w 9167"/>
              <a:gd name="connsiteY4" fmla="*/ 10000 h 10000"/>
              <a:gd name="connsiteX5" fmla="*/ 4167 w 9167"/>
              <a:gd name="connsiteY5" fmla="*/ 0 h 10000"/>
              <a:gd name="connsiteX6" fmla="*/ 5000 w 9167"/>
              <a:gd name="connsiteY6" fmla="*/ 10000 h 10000"/>
              <a:gd name="connsiteX7" fmla="*/ 5833 w 9167"/>
              <a:gd name="connsiteY7" fmla="*/ 0 h 10000"/>
              <a:gd name="connsiteX8" fmla="*/ 6667 w 9167"/>
              <a:gd name="connsiteY8" fmla="*/ 10000 h 10000"/>
              <a:gd name="connsiteX9" fmla="*/ 7500 w 9167"/>
              <a:gd name="connsiteY9" fmla="*/ 0 h 10000"/>
              <a:gd name="connsiteX10" fmla="*/ 8333 w 9167"/>
              <a:gd name="connsiteY10" fmla="*/ 10000 h 10000"/>
              <a:gd name="connsiteX11" fmla="*/ 9167 w 9167"/>
              <a:gd name="connsiteY11" fmla="*/ 0 h 10000"/>
              <a:gd name="connsiteX0" fmla="*/ 0 w 9090"/>
              <a:gd name="connsiteY0" fmla="*/ 10000 h 10000"/>
              <a:gd name="connsiteX1" fmla="*/ 909 w 9090"/>
              <a:gd name="connsiteY1" fmla="*/ 0 h 10000"/>
              <a:gd name="connsiteX2" fmla="*/ 1818 w 9090"/>
              <a:gd name="connsiteY2" fmla="*/ 10000 h 10000"/>
              <a:gd name="connsiteX3" fmla="*/ 2727 w 9090"/>
              <a:gd name="connsiteY3" fmla="*/ 0 h 10000"/>
              <a:gd name="connsiteX4" fmla="*/ 3636 w 9090"/>
              <a:gd name="connsiteY4" fmla="*/ 10000 h 10000"/>
              <a:gd name="connsiteX5" fmla="*/ 4546 w 9090"/>
              <a:gd name="connsiteY5" fmla="*/ 0 h 10000"/>
              <a:gd name="connsiteX6" fmla="*/ 5454 w 9090"/>
              <a:gd name="connsiteY6" fmla="*/ 10000 h 10000"/>
              <a:gd name="connsiteX7" fmla="*/ 6363 w 9090"/>
              <a:gd name="connsiteY7" fmla="*/ 0 h 10000"/>
              <a:gd name="connsiteX8" fmla="*/ 7273 w 9090"/>
              <a:gd name="connsiteY8" fmla="*/ 10000 h 10000"/>
              <a:gd name="connsiteX9" fmla="*/ 8182 w 9090"/>
              <a:gd name="connsiteY9" fmla="*/ 0 h 10000"/>
              <a:gd name="connsiteX10" fmla="*/ 9090 w 9090"/>
              <a:gd name="connsiteY10" fmla="*/ 10000 h 10000"/>
              <a:gd name="connsiteX0" fmla="*/ 0 w 9001"/>
              <a:gd name="connsiteY0" fmla="*/ 10000 h 10000"/>
              <a:gd name="connsiteX1" fmla="*/ 1000 w 9001"/>
              <a:gd name="connsiteY1" fmla="*/ 0 h 10000"/>
              <a:gd name="connsiteX2" fmla="*/ 2000 w 9001"/>
              <a:gd name="connsiteY2" fmla="*/ 10000 h 10000"/>
              <a:gd name="connsiteX3" fmla="*/ 3000 w 9001"/>
              <a:gd name="connsiteY3" fmla="*/ 0 h 10000"/>
              <a:gd name="connsiteX4" fmla="*/ 4000 w 9001"/>
              <a:gd name="connsiteY4" fmla="*/ 10000 h 10000"/>
              <a:gd name="connsiteX5" fmla="*/ 5001 w 9001"/>
              <a:gd name="connsiteY5" fmla="*/ 0 h 10000"/>
              <a:gd name="connsiteX6" fmla="*/ 6000 w 9001"/>
              <a:gd name="connsiteY6" fmla="*/ 10000 h 10000"/>
              <a:gd name="connsiteX7" fmla="*/ 7000 w 9001"/>
              <a:gd name="connsiteY7" fmla="*/ 0 h 10000"/>
              <a:gd name="connsiteX8" fmla="*/ 8001 w 9001"/>
              <a:gd name="connsiteY8" fmla="*/ 10000 h 10000"/>
              <a:gd name="connsiteX9" fmla="*/ 9001 w 9001"/>
              <a:gd name="connsiteY9" fmla="*/ 0 h 10000"/>
              <a:gd name="connsiteX0" fmla="*/ 0 w 8889"/>
              <a:gd name="connsiteY0" fmla="*/ 10000 h 10000"/>
              <a:gd name="connsiteX1" fmla="*/ 1111 w 8889"/>
              <a:gd name="connsiteY1" fmla="*/ 0 h 10000"/>
              <a:gd name="connsiteX2" fmla="*/ 2222 w 8889"/>
              <a:gd name="connsiteY2" fmla="*/ 10000 h 10000"/>
              <a:gd name="connsiteX3" fmla="*/ 3333 w 8889"/>
              <a:gd name="connsiteY3" fmla="*/ 0 h 10000"/>
              <a:gd name="connsiteX4" fmla="*/ 4444 w 8889"/>
              <a:gd name="connsiteY4" fmla="*/ 10000 h 10000"/>
              <a:gd name="connsiteX5" fmla="*/ 5556 w 8889"/>
              <a:gd name="connsiteY5" fmla="*/ 0 h 10000"/>
              <a:gd name="connsiteX6" fmla="*/ 6666 w 8889"/>
              <a:gd name="connsiteY6" fmla="*/ 10000 h 10000"/>
              <a:gd name="connsiteX7" fmla="*/ 7777 w 8889"/>
              <a:gd name="connsiteY7" fmla="*/ 0 h 10000"/>
              <a:gd name="connsiteX8" fmla="*/ 8889 w 8889"/>
              <a:gd name="connsiteY8" fmla="*/ 10000 h 10000"/>
              <a:gd name="connsiteX0" fmla="*/ 0 w 8749"/>
              <a:gd name="connsiteY0" fmla="*/ 10000 h 10000"/>
              <a:gd name="connsiteX1" fmla="*/ 1250 w 8749"/>
              <a:gd name="connsiteY1" fmla="*/ 0 h 10000"/>
              <a:gd name="connsiteX2" fmla="*/ 2500 w 8749"/>
              <a:gd name="connsiteY2" fmla="*/ 10000 h 10000"/>
              <a:gd name="connsiteX3" fmla="*/ 3750 w 8749"/>
              <a:gd name="connsiteY3" fmla="*/ 0 h 10000"/>
              <a:gd name="connsiteX4" fmla="*/ 4999 w 8749"/>
              <a:gd name="connsiteY4" fmla="*/ 10000 h 10000"/>
              <a:gd name="connsiteX5" fmla="*/ 6250 w 8749"/>
              <a:gd name="connsiteY5" fmla="*/ 0 h 10000"/>
              <a:gd name="connsiteX6" fmla="*/ 7499 w 8749"/>
              <a:gd name="connsiteY6" fmla="*/ 10000 h 10000"/>
              <a:gd name="connsiteX7" fmla="*/ 8749 w 8749"/>
              <a:gd name="connsiteY7" fmla="*/ 0 h 10000"/>
              <a:gd name="connsiteX0" fmla="*/ 0 w 8571"/>
              <a:gd name="connsiteY0" fmla="*/ 10000 h 10000"/>
              <a:gd name="connsiteX1" fmla="*/ 1429 w 8571"/>
              <a:gd name="connsiteY1" fmla="*/ 0 h 10000"/>
              <a:gd name="connsiteX2" fmla="*/ 2857 w 8571"/>
              <a:gd name="connsiteY2" fmla="*/ 10000 h 10000"/>
              <a:gd name="connsiteX3" fmla="*/ 4286 w 8571"/>
              <a:gd name="connsiteY3" fmla="*/ 0 h 10000"/>
              <a:gd name="connsiteX4" fmla="*/ 5714 w 8571"/>
              <a:gd name="connsiteY4" fmla="*/ 10000 h 10000"/>
              <a:gd name="connsiteX5" fmla="*/ 7144 w 8571"/>
              <a:gd name="connsiteY5" fmla="*/ 0 h 10000"/>
              <a:gd name="connsiteX6" fmla="*/ 8571 w 8571"/>
              <a:gd name="connsiteY6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1" h="10000">
                <a:moveTo>
                  <a:pt x="0" y="10000"/>
                </a:moveTo>
                <a:cubicBezTo>
                  <a:pt x="475" y="5000"/>
                  <a:pt x="954" y="0"/>
                  <a:pt x="1429" y="0"/>
                </a:cubicBezTo>
                <a:cubicBezTo>
                  <a:pt x="1904" y="0"/>
                  <a:pt x="2381" y="10000"/>
                  <a:pt x="2857" y="10000"/>
                </a:cubicBezTo>
                <a:cubicBezTo>
                  <a:pt x="3333" y="10000"/>
                  <a:pt x="3810" y="0"/>
                  <a:pt x="4286" y="0"/>
                </a:cubicBezTo>
                <a:cubicBezTo>
                  <a:pt x="4762" y="0"/>
                  <a:pt x="5239" y="10000"/>
                  <a:pt x="5714" y="10000"/>
                </a:cubicBezTo>
                <a:cubicBezTo>
                  <a:pt x="6190" y="10000"/>
                  <a:pt x="6667" y="0"/>
                  <a:pt x="7144" y="0"/>
                </a:cubicBezTo>
                <a:cubicBezTo>
                  <a:pt x="7619" y="0"/>
                  <a:pt x="8096" y="10000"/>
                  <a:pt x="8571" y="10000"/>
                </a:cubicBezTo>
              </a:path>
            </a:pathLst>
          </a:custGeom>
          <a:noFill/>
          <a:ln w="38100" cmpd="sng">
            <a:solidFill>
              <a:schemeClr val="accent6">
                <a:lumMod val="7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200"/>
          </a:p>
        </p:txBody>
      </p:sp>
      <p:grpSp>
        <p:nvGrpSpPr>
          <p:cNvPr id="60" name="グループ化 59"/>
          <p:cNvGrpSpPr/>
          <p:nvPr/>
        </p:nvGrpSpPr>
        <p:grpSpPr>
          <a:xfrm>
            <a:off x="2005775" y="3018000"/>
            <a:ext cx="1313773" cy="1404850"/>
            <a:chOff x="1592206" y="3686406"/>
            <a:chExt cx="1313773" cy="1404850"/>
          </a:xfrm>
        </p:grpSpPr>
        <p:sp>
          <p:nvSpPr>
            <p:cNvPr id="62" name="テキスト ボックス 110"/>
            <p:cNvSpPr txBox="1">
              <a:spLocks noChangeArrowheads="1"/>
            </p:cNvSpPr>
            <p:nvPr/>
          </p:nvSpPr>
          <p:spPr bwMode="auto">
            <a:xfrm>
              <a:off x="1592206" y="3686406"/>
              <a:ext cx="5693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800" b="1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STJ</a:t>
              </a:r>
              <a:endParaRPr lang="ja-JP" altLang="en-US" sz="18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cxnSp>
          <p:nvCxnSpPr>
            <p:cNvPr id="63" name="直線コネクタ 62"/>
            <p:cNvCxnSpPr/>
            <p:nvPr/>
          </p:nvCxnSpPr>
          <p:spPr bwMode="auto">
            <a:xfrm flipV="1">
              <a:off x="2228366" y="4736422"/>
              <a:ext cx="1" cy="35483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 bwMode="auto">
            <a:xfrm flipH="1">
              <a:off x="2020273" y="4137026"/>
              <a:ext cx="44595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 bwMode="auto">
            <a:xfrm flipH="1">
              <a:off x="2020274" y="4735572"/>
              <a:ext cx="445953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8" name="グループ化 67"/>
            <p:cNvGrpSpPr/>
            <p:nvPr/>
          </p:nvGrpSpPr>
          <p:grpSpPr>
            <a:xfrm>
              <a:off x="2335628" y="4142026"/>
              <a:ext cx="264733" cy="594448"/>
              <a:chOff x="5763999" y="2383205"/>
              <a:chExt cx="265869" cy="571206"/>
            </a:xfrm>
          </p:grpSpPr>
          <p:cxnSp>
            <p:nvCxnSpPr>
              <p:cNvPr id="78" name="直線コネクタ 77"/>
              <p:cNvCxnSpPr/>
              <p:nvPr/>
            </p:nvCxnSpPr>
            <p:spPr bwMode="auto">
              <a:xfrm>
                <a:off x="5763999" y="2574263"/>
                <a:ext cx="260975" cy="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 bwMode="auto">
              <a:xfrm>
                <a:off x="5768893" y="2688573"/>
                <a:ext cx="260975" cy="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 bwMode="auto">
              <a:xfrm flipH="1" flipV="1">
                <a:off x="5896503" y="2684723"/>
                <a:ext cx="954" cy="26968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 bwMode="auto">
              <a:xfrm flipH="1" flipV="1">
                <a:off x="5895157" y="2383205"/>
                <a:ext cx="954" cy="18140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9" name="正方形/長方形 68"/>
            <p:cNvSpPr/>
            <p:nvPr/>
          </p:nvSpPr>
          <p:spPr>
            <a:xfrm>
              <a:off x="1607567" y="4001968"/>
              <a:ext cx="1298412" cy="95287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grpSp>
          <p:nvGrpSpPr>
            <p:cNvPr id="70" name="グループ化 69"/>
            <p:cNvGrpSpPr/>
            <p:nvPr/>
          </p:nvGrpSpPr>
          <p:grpSpPr>
            <a:xfrm>
              <a:off x="1882500" y="4137026"/>
              <a:ext cx="268718" cy="598546"/>
              <a:chOff x="4499992" y="4033064"/>
              <a:chExt cx="360040" cy="767309"/>
            </a:xfrm>
          </p:grpSpPr>
          <p:cxnSp>
            <p:nvCxnSpPr>
              <p:cNvPr id="74" name="直線コネクタ 73"/>
              <p:cNvCxnSpPr/>
              <p:nvPr/>
            </p:nvCxnSpPr>
            <p:spPr bwMode="auto">
              <a:xfrm flipH="1">
                <a:off x="4674705" y="4286214"/>
                <a:ext cx="5307" cy="254996"/>
              </a:xfrm>
              <a:prstGeom prst="line">
                <a:avLst/>
              </a:prstGeom>
              <a:ln w="25400"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円/楕円 95"/>
              <p:cNvSpPr/>
              <p:nvPr/>
            </p:nvSpPr>
            <p:spPr>
              <a:xfrm>
                <a:off x="4499992" y="4232866"/>
                <a:ext cx="360040" cy="3482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cxnSp>
            <p:nvCxnSpPr>
              <p:cNvPr id="76" name="直線コネクタ 75"/>
              <p:cNvCxnSpPr>
                <a:stCxn id="75" idx="0"/>
              </p:cNvCxnSpPr>
              <p:nvPr/>
            </p:nvCxnSpPr>
            <p:spPr bwMode="auto">
              <a:xfrm flipH="1" flipV="1">
                <a:off x="4674706" y="4033064"/>
                <a:ext cx="5307" cy="199802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 bwMode="auto">
              <a:xfrm flipV="1">
                <a:off x="4674706" y="4581129"/>
                <a:ext cx="0" cy="21924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直線コネクタ 70"/>
            <p:cNvCxnSpPr/>
            <p:nvPr/>
          </p:nvCxnSpPr>
          <p:spPr bwMode="auto">
            <a:xfrm flipV="1">
              <a:off x="2230070" y="3768081"/>
              <a:ext cx="1" cy="35483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テキスト ボックス 110"/>
            <p:cNvSpPr txBox="1">
              <a:spLocks noChangeArrowheads="1"/>
            </p:cNvSpPr>
            <p:nvPr/>
          </p:nvSpPr>
          <p:spPr bwMode="auto">
            <a:xfrm rot="16200000">
              <a:off x="2347250" y="4383061"/>
              <a:ext cx="6254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800" b="1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C</a:t>
              </a:r>
              <a:r>
                <a:rPr lang="en-US" altLang="ja-JP" sz="1800" b="1" baseline="-250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STJ</a:t>
              </a:r>
              <a:endParaRPr lang="ja-JP" altLang="en-US" sz="1800" b="1" baseline="-25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73" name="テキスト ボックス 110"/>
            <p:cNvSpPr txBox="1">
              <a:spLocks noChangeArrowheads="1"/>
            </p:cNvSpPr>
            <p:nvPr/>
          </p:nvSpPr>
          <p:spPr bwMode="auto">
            <a:xfrm rot="16200000">
              <a:off x="1439921" y="4294418"/>
              <a:ext cx="627095" cy="29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400" b="1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I=I(V)</a:t>
              </a:r>
              <a:endParaRPr lang="ja-JP" altLang="en-US" sz="14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cxnSp>
        <p:nvCxnSpPr>
          <p:cNvPr id="82" name="直線コネクタ 81"/>
          <p:cNvCxnSpPr>
            <a:cxnSpLocks/>
          </p:cNvCxnSpPr>
          <p:nvPr/>
        </p:nvCxnSpPr>
        <p:spPr bwMode="auto">
          <a:xfrm>
            <a:off x="2645076" y="2509780"/>
            <a:ext cx="0" cy="72435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2442980" y="744836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1"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556792"/>
            <a:ext cx="3294093" cy="4078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6652" y="228600"/>
            <a:ext cx="8350696" cy="1066800"/>
          </a:xfrm>
        </p:spPr>
        <p:txBody>
          <a:bodyPr/>
          <a:lstStyle/>
          <a:p>
            <a:r>
              <a:rPr kumimoji="1" lang="en-US" altLang="ja-JP" dirty="0" smtClean="0"/>
              <a:t>Development of SOI Charge sensitive preamplifier</a:t>
            </a:r>
            <a:br>
              <a:rPr kumimoji="1" lang="en-US" altLang="ja-JP" dirty="0" smtClean="0"/>
            </a:br>
            <a:r>
              <a:rPr lang="en-US" altLang="ja-JP" dirty="0" smtClean="0"/>
              <a:t>(SOISTJ5)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752600"/>
            <a:ext cx="4536504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STJ capacitance is not so small      ( 20pF for 20μm square STJ).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STJ response speed is a few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μsec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STJ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at a constant voltage </a:t>
            </a:r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is favorable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　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ow input impedance</a:t>
            </a:r>
          </a:p>
          <a:p>
            <a:pPr marL="457200" lvl="1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   charge amplifier </a:t>
            </a:r>
          </a:p>
          <a:p>
            <a:pPr marL="457200" lvl="1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   operational for 1MHz.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A51913-7F09-4E90-A406-462681C896FA}" type="slidenum">
              <a:rPr lang="en-US" altLang="ja-JP" smtClean="0"/>
              <a:pPr>
                <a:defRPr/>
              </a:pPr>
              <a:t>58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33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1264951" y="1844825"/>
            <a:ext cx="2359952" cy="42740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0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707904" y="1844825"/>
            <a:ext cx="2376264" cy="4392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0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660232" y="1414306"/>
            <a:ext cx="792088" cy="35268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089" y="98925"/>
            <a:ext cx="8229600" cy="528605"/>
          </a:xfrm>
        </p:spPr>
        <p:txBody>
          <a:bodyPr>
            <a:no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Op-amp Circuit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for STJ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(SOI-STJ5 design)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73" y="1124744"/>
            <a:ext cx="7553325" cy="523875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011241" y="4521909"/>
            <a:ext cx="1051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70C0"/>
                </a:solidFill>
              </a:rPr>
              <a:t>Buffer stage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59170" y="5887603"/>
            <a:ext cx="2606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Telescopic </a:t>
            </a:r>
            <a:r>
              <a:rPr lang="en-US" altLang="ja-JP" sz="2000" b="1" dirty="0" err="1">
                <a:solidFill>
                  <a:schemeClr val="accent6">
                    <a:lumMod val="75000"/>
                  </a:schemeClr>
                </a:solidFill>
              </a:rPr>
              <a:t>cascode</a:t>
            </a:r>
            <a:endParaRPr kumimoji="1" lang="ja-JP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75655" y="2775456"/>
            <a:ext cx="96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Bias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058061" y="554467"/>
            <a:ext cx="5085939" cy="10037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telescopic 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cascode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differential amplifier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Feedback C=2pF x R=5MOhm = 10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Power consumption ~150W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32741" y="34307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Iref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50832" y="129926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Iref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77944" y="156486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Iref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39322" y="1564867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Iref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2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32741" y="58464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10/10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8887" y="1496745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W(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m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)/L(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m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44927" y="175399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10/10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08505" y="205539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10/10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35338" y="206208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20/10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56362" y="27554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12/7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420386" y="259586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100/7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719387" y="259586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100/7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39220" y="337478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100/1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14358" y="337478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100/1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75216" y="48060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4/1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777384" y="48060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4/1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052767" y="49907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2/10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167194" y="509495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4/10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106600" y="509269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4/10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181853" y="5395140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</a:t>
            </a:r>
            <a:r>
              <a:rPr lang="en-US" altLang="ja-JP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DD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=-V</a:t>
            </a:r>
            <a:r>
              <a:rPr lang="en-US" altLang="ja-JP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SS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=1.5V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235886" y="5792541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Iref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&gt;10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A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792847" y="444806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Iref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/5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045044" y="5700675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Iref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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2/5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745222" y="5697740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Iref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 panose="05050102010706020507" pitchFamily="18" charset="2"/>
              </a:rPr>
              <a:t>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2/5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8002D-B5B0-4BAC-B1F6-782DDCCE6D9C}" type="slidenum">
              <a:rPr kumimoji="1" lang="ja-JP" altLang="en-US" smtClean="0"/>
              <a:t>59</a:t>
            </a:fld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150273" y="589572"/>
            <a:ext cx="3598437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This cryogenic charge amplifier test is now underway.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86867" y="0"/>
            <a:ext cx="8282233" cy="685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Photon Energy from Neutrino Decay</a:t>
            </a:r>
            <a:endParaRPr lang="ja-JP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Line 2054"/>
          <p:cNvSpPr>
            <a:spLocks noChangeShapeType="1"/>
          </p:cNvSpPr>
          <p:nvPr/>
        </p:nvSpPr>
        <p:spPr bwMode="auto">
          <a:xfrm>
            <a:off x="1606908" y="4004742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2" name="Line 2055"/>
          <p:cNvSpPr>
            <a:spLocks noChangeShapeType="1"/>
          </p:cNvSpPr>
          <p:nvPr/>
        </p:nvSpPr>
        <p:spPr bwMode="auto">
          <a:xfrm>
            <a:off x="1683108" y="5833542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3" name="Line 2056"/>
          <p:cNvSpPr>
            <a:spLocks noChangeShapeType="1"/>
          </p:cNvSpPr>
          <p:nvPr/>
        </p:nvSpPr>
        <p:spPr bwMode="auto">
          <a:xfrm>
            <a:off x="1683108" y="6290742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4" name="Text Box 2057"/>
          <p:cNvSpPr txBox="1">
            <a:spLocks noChangeArrowheads="1"/>
          </p:cNvSpPr>
          <p:nvPr/>
        </p:nvSpPr>
        <p:spPr bwMode="auto">
          <a:xfrm>
            <a:off x="82908" y="3776142"/>
            <a:ext cx="14542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=50meV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5" name="Text Box 2058"/>
          <p:cNvSpPr txBox="1">
            <a:spLocks noChangeArrowheads="1"/>
          </p:cNvSpPr>
          <p:nvPr/>
        </p:nvSpPr>
        <p:spPr bwMode="auto">
          <a:xfrm>
            <a:off x="161508" y="6042487"/>
            <a:ext cx="13115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=1meV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6" name="Text Box 2059"/>
          <p:cNvSpPr txBox="1">
            <a:spLocks noChangeArrowheads="1"/>
          </p:cNvSpPr>
          <p:nvPr/>
        </p:nvSpPr>
        <p:spPr bwMode="auto">
          <a:xfrm>
            <a:off x="131109" y="5630094"/>
            <a:ext cx="15247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=8.7meV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7" name="Line 2060"/>
          <p:cNvSpPr>
            <a:spLocks noChangeShapeType="1"/>
          </p:cNvSpPr>
          <p:nvPr/>
        </p:nvSpPr>
        <p:spPr bwMode="auto">
          <a:xfrm>
            <a:off x="2520132" y="4004742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8" name="Line 2061"/>
          <p:cNvSpPr>
            <a:spLocks noChangeShapeType="1"/>
          </p:cNvSpPr>
          <p:nvPr/>
        </p:nvSpPr>
        <p:spPr bwMode="auto">
          <a:xfrm>
            <a:off x="2826108" y="583354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400" name="Text Box 2063"/>
          <p:cNvSpPr txBox="1">
            <a:spLocks noChangeArrowheads="1"/>
          </p:cNvSpPr>
          <p:nvPr/>
        </p:nvSpPr>
        <p:spPr bwMode="auto">
          <a:xfrm>
            <a:off x="2920840" y="5862087"/>
            <a:ext cx="1507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</a:t>
            </a:r>
            <a:r>
              <a:rPr lang="en-US" altLang="ja-JP" sz="2000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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=4.4meV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408" name="Line 2084"/>
          <p:cNvSpPr>
            <a:spLocks noChangeShapeType="1"/>
          </p:cNvSpPr>
          <p:nvPr/>
        </p:nvSpPr>
        <p:spPr bwMode="auto">
          <a:xfrm>
            <a:off x="2049821" y="4012680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287529" y="2166595"/>
                <a:ext cx="1983941" cy="769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altLang="ja-JP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1,2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529" y="2166595"/>
                <a:ext cx="1983941" cy="76912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5" name="Text Box 2062"/>
          <p:cNvSpPr txBox="1">
            <a:spLocks noChangeArrowheads="1"/>
          </p:cNvSpPr>
          <p:nvPr/>
        </p:nvSpPr>
        <p:spPr bwMode="auto">
          <a:xfrm>
            <a:off x="2605830" y="4531367"/>
            <a:ext cx="1471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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=24meV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53890" y="1640931"/>
            <a:ext cx="2366523" cy="1676827"/>
            <a:chOff x="5503188" y="1200517"/>
            <a:chExt cx="2366523" cy="1676827"/>
          </a:xfrm>
        </p:grpSpPr>
        <p:sp>
          <p:nvSpPr>
            <p:cNvPr id="16388" name="Line 2051"/>
            <p:cNvSpPr>
              <a:spLocks noChangeShapeType="1"/>
            </p:cNvSpPr>
            <p:nvPr/>
          </p:nvSpPr>
          <p:spPr bwMode="auto">
            <a:xfrm flipV="1">
              <a:off x="6576144" y="1505744"/>
              <a:ext cx="7620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6389" name="Line 2052"/>
            <p:cNvSpPr>
              <a:spLocks noChangeShapeType="1"/>
            </p:cNvSpPr>
            <p:nvPr/>
          </p:nvSpPr>
          <p:spPr bwMode="auto">
            <a:xfrm flipH="1">
              <a:off x="5814144" y="2191544"/>
              <a:ext cx="7620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6390" name="Oval 2053"/>
            <p:cNvSpPr>
              <a:spLocks noChangeArrowheads="1"/>
            </p:cNvSpPr>
            <p:nvPr/>
          </p:nvSpPr>
          <p:spPr bwMode="auto">
            <a:xfrm>
              <a:off x="6478489" y="2159242"/>
              <a:ext cx="129459" cy="1403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6086021" y="1757586"/>
                  <a:ext cx="4996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021" y="1757586"/>
                  <a:ext cx="499688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7375601" y="1223986"/>
                  <a:ext cx="494110" cy="3915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5601" y="1223986"/>
                  <a:ext cx="494110" cy="39151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6972531" y="1200517"/>
                  <a:ext cx="3768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𝛾</m:t>
                        </m:r>
                      </m:oMath>
                    </m:oMathPara>
                  </a14:m>
                  <a:endParaRPr kumimoji="1" lang="ja-JP" altLang="en-US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531" y="1200517"/>
                  <a:ext cx="37683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1" name="テキスト ボックス 1000"/>
                <p:cNvSpPr txBox="1"/>
                <p:nvPr/>
              </p:nvSpPr>
              <p:spPr>
                <a:xfrm>
                  <a:off x="5503188" y="2379593"/>
                  <a:ext cx="4686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001" name="テキスト ボックス 10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3188" y="2379593"/>
                  <a:ext cx="46865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49" y="3597903"/>
            <a:ext cx="3893635" cy="272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ine 5"/>
          <p:cNvSpPr>
            <a:spLocks noChangeShapeType="1"/>
          </p:cNvSpPr>
          <p:nvPr/>
        </p:nvSpPr>
        <p:spPr bwMode="auto">
          <a:xfrm flipH="1" flipV="1">
            <a:off x="7244803" y="4246129"/>
            <a:ext cx="292155" cy="22234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V="1">
            <a:off x="6194976" y="4300794"/>
            <a:ext cx="54390" cy="33535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7258056" y="4519034"/>
            <a:ext cx="1533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4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Sharp Edge with 1.9K smearing</a:t>
            </a:r>
            <a:endParaRPr lang="en-US" altLang="ja-JP" sz="1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423101" y="4706468"/>
            <a:ext cx="15888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6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Red Shift effect</a:t>
            </a:r>
            <a:endParaRPr lang="en-US" altLang="ja-JP" sz="16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 rot="16200000">
            <a:off x="4268648" y="4345824"/>
            <a:ext cx="14943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dN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/</a:t>
            </a:r>
            <a:r>
              <a:rPr kumimoji="1"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</a:t>
            </a:r>
            <a:r>
              <a:rPr kumimoji="1"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a.u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.)</a:t>
            </a:r>
            <a:endParaRPr kumimoji="1"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6198334" y="6286759"/>
                <a:ext cx="255210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latin typeface="Cambria Math"/>
                          <a:ea typeface="+mn-ea"/>
                        </a:rPr>
                        <m:t>𝟐𝟓</m:t>
                      </m:r>
                      <m:r>
                        <a:rPr kumimoji="1" lang="en-US" altLang="ja-JP" sz="2000" b="1" i="1" smtClean="0">
                          <a:latin typeface="Cambria Math"/>
                          <a:ea typeface="+mn-ea"/>
                        </a:rPr>
                        <m:t>𝒎𝒆𝑽</m:t>
                      </m:r>
                      <m:r>
                        <a:rPr kumimoji="1" lang="en-US" altLang="ja-JP" sz="2000" b="1" i="1" smtClean="0">
                          <a:latin typeface="Cambria Math"/>
                          <a:ea typeface="+mn-ea"/>
                        </a:rPr>
                        <m:t>( </m:t>
                      </m:r>
                      <m:r>
                        <m:rPr>
                          <m:sty m:val="p"/>
                        </m:rPr>
                        <a:rPr lang="en-US" altLang="ja-JP" sz="2000" b="1" i="1">
                          <a:latin typeface="Cambria Math" panose="02040503050406030204" pitchFamily="18" charset="0"/>
                          <a:ea typeface="+mn-ea"/>
                        </a:rPr>
                        <m:t>λ</m:t>
                      </m:r>
                      <m:r>
                        <a:rPr lang="en-US" altLang="ja-JP" sz="2000" b="1" i="1" smtClean="0"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1" lang="en-US" altLang="ja-JP" sz="2000" b="1" i="1" smtClean="0">
                          <a:latin typeface="Cambria Math"/>
                          <a:ea typeface="+mn-ea"/>
                        </a:rPr>
                        <m:t>𝟓𝟎</m:t>
                      </m:r>
                      <m:r>
                        <a:rPr kumimoji="1" lang="en-US" altLang="ja-JP" sz="2000" b="1" i="1" smtClean="0">
                          <a:latin typeface="Cambria Math"/>
                          <a:ea typeface="+mn-ea"/>
                        </a:rPr>
                        <m:t>𝝁</m:t>
                      </m:r>
                      <m:r>
                        <a:rPr kumimoji="1" lang="en-US" altLang="ja-JP" sz="2000" b="1" i="1" smtClean="0">
                          <a:latin typeface="Cambria Math"/>
                          <a:ea typeface="+mn-ea"/>
                        </a:rPr>
                        <m:t>𝒎</m:t>
                      </m:r>
                      <m:r>
                        <a:rPr kumimoji="1" lang="en-US" altLang="ja-JP" sz="2000" b="1" i="1" smtClean="0">
                          <a:latin typeface="Cambria Math"/>
                          <a:ea typeface="+mn-ea"/>
                        </a:rPr>
                        <m:t>)</m:t>
                      </m:r>
                    </m:oMath>
                  </m:oMathPara>
                </a14:m>
                <a:endParaRPr kumimoji="1" lang="ja-JP" altLang="en-US" sz="2000" b="1" dirty="0">
                  <a:latin typeface="+mn-ea"/>
                  <a:ea typeface="+mn-ea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334" y="6286759"/>
                <a:ext cx="2552109" cy="400110"/>
              </a:xfrm>
              <a:prstGeom prst="rect">
                <a:avLst/>
              </a:prstGeom>
              <a:blipFill rotWithShape="0">
                <a:blip r:embed="rId2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6"/>
          <p:cNvSpPr>
            <a:spLocks noChangeShapeType="1"/>
          </p:cNvSpPr>
          <p:nvPr/>
        </p:nvSpPr>
        <p:spPr bwMode="auto">
          <a:xfrm flipV="1">
            <a:off x="7244804" y="5956909"/>
            <a:ext cx="0" cy="33535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4412062" y="3290383"/>
                <a:ext cx="4655890" cy="4514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Photon energy distribution</a:t>
                </a:r>
                <a14:m>
                  <m:oMath xmlns:m="http://schemas.openxmlformats.org/officeDocument/2006/math">
                    <m:r>
                      <a:rPr lang="ja-JP" altLang="en-US" sz="2000" b="1" i="1" smtClean="0">
                        <a:latin typeface="Cambria Math"/>
                        <a:ea typeface="+mn-ea"/>
                      </a:rPr>
                      <m:t>　</m:t>
                    </m:r>
                    <m:sSub>
                      <m:sSubPr>
                        <m:ctrlPr>
                          <a:rPr lang="en-US" altLang="ja-JP" sz="2000" b="1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latin typeface="Cambria Math"/>
                            <a:ea typeface="+mn-ea"/>
                          </a:rPr>
                          <m:t>𝝂</m:t>
                        </m:r>
                      </m:e>
                      <m:sub>
                        <m:r>
                          <a:rPr lang="en-US" altLang="ja-JP" sz="2000" b="1" i="1">
                            <a:latin typeface="Cambria Math"/>
                            <a:ea typeface="+mn-ea"/>
                          </a:rPr>
                          <m:t>𝟑</m:t>
                        </m:r>
                      </m:sub>
                    </m:sSub>
                    <m:r>
                      <a:rPr lang="en-US" altLang="ja-JP" sz="2000" b="1">
                        <a:latin typeface="Cambria Math"/>
                        <a:ea typeface="+mn-ea"/>
                      </a:rPr>
                      <m:t>→</m:t>
                    </m:r>
                    <m:sSub>
                      <m:sSubPr>
                        <m:ctrlPr>
                          <a:rPr lang="en-US" altLang="ja-JP" sz="2000" b="1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latin typeface="Cambria Math"/>
                            <a:ea typeface="+mn-ea"/>
                          </a:rPr>
                          <m:t>𝝂</m:t>
                        </m:r>
                      </m:e>
                      <m:sub>
                        <m:r>
                          <a:rPr lang="en-US" altLang="ja-JP" sz="2000" b="1" i="1">
                            <a:latin typeface="Cambria Math"/>
                            <a:ea typeface="+mn-ea"/>
                          </a:rPr>
                          <m:t>𝟐</m:t>
                        </m:r>
                      </m:sub>
                    </m:sSub>
                    <m:r>
                      <a:rPr lang="en-US" altLang="ja-JP" sz="2000" b="1" i="1">
                        <a:latin typeface="Cambria Math"/>
                        <a:ea typeface="+mn-ea"/>
                      </a:rPr>
                      <m:t>+</m:t>
                    </m:r>
                    <m:r>
                      <a:rPr lang="en-US" altLang="ja-JP" sz="2000" b="1" i="1">
                        <a:latin typeface="Cambria Math"/>
                        <a:ea typeface="+mn-ea"/>
                      </a:rPr>
                      <m:t>𝜸</m:t>
                    </m:r>
                  </m:oMath>
                </a14:m>
                <a:endParaRPr lang="en-US" altLang="ja-JP" sz="2000" b="1" dirty="0">
                  <a:latin typeface="+mn-ea"/>
                  <a:ea typeface="+mn-ea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062" y="3290383"/>
                <a:ext cx="4655890" cy="451406"/>
              </a:xfrm>
              <a:prstGeom prst="rect">
                <a:avLst/>
              </a:prstGeom>
              <a:blipFill rotWithShape="0">
                <a:blip r:embed="rId25"/>
                <a:stretch>
                  <a:fillRect l="-1440" b="-243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7536958" y="5962176"/>
                <a:ext cx="1145122" cy="424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US" altLang="ja-JP" sz="2000" b="0" i="0" smtClean="0">
                        <a:latin typeface="Cambria Math"/>
                      </a:rPr>
                      <m:t>[</m:t>
                    </m:r>
                  </m:oMath>
                </a14:m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meV]</a:t>
                </a:r>
                <a:endParaRPr lang="ja-JP" altLang="en-US" sz="20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958" y="5962176"/>
                <a:ext cx="1145122" cy="424603"/>
              </a:xfrm>
              <a:prstGeom prst="rect">
                <a:avLst/>
              </a:prstGeom>
              <a:blipFill rotWithShape="0">
                <a:blip r:embed="rId26"/>
                <a:stretch>
                  <a:fillRect t="-7143" r="-5319" b="-1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スライド番号プレースホルダー 6"/>
          <p:cNvSpPr>
            <a:spLocks noGrp="1"/>
          </p:cNvSpPr>
          <p:nvPr>
            <p:ph type="sldNum" sz="quarter" idx="4294967295"/>
          </p:nvPr>
        </p:nvSpPr>
        <p:spPr>
          <a:xfrm>
            <a:off x="7042719" y="6479549"/>
            <a:ext cx="2133600" cy="365125"/>
          </a:xfrm>
          <a:prstGeom prst="rect">
            <a:avLst/>
          </a:prstGeom>
        </p:spPr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6</a:t>
            </a:fld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7308304" y="3717032"/>
                <a:ext cx="17596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=50 </m:t>
                      </m:r>
                      <m:r>
                        <m:rPr>
                          <m:sty m:val="p"/>
                        </m:rPr>
                        <a:rPr kumimoji="1" lang="en-US" altLang="ja-JP" sz="2000" b="0" i="1" smtClean="0"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kumimoji="1" lang="ja-JP" altLang="en-US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717032"/>
                <a:ext cx="1759649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2062"/>
          <p:cNvSpPr txBox="1">
            <a:spLocks noChangeArrowheads="1"/>
          </p:cNvSpPr>
          <p:nvPr/>
        </p:nvSpPr>
        <p:spPr bwMode="auto">
          <a:xfrm>
            <a:off x="463894" y="4531367"/>
            <a:ext cx="1649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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=24.8meV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062"/>
              <p:cNvSpPr txBox="1">
                <a:spLocks noChangeArrowheads="1"/>
              </p:cNvSpPr>
              <p:nvPr/>
            </p:nvSpPr>
            <p:spPr bwMode="auto">
              <a:xfrm>
                <a:off x="1037079" y="4865114"/>
                <a:ext cx="10001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b="0" dirty="0" smtClean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50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𝜇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𝑚</m:t>
                    </m:r>
                  </m:oMath>
                </a14:m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  <a:endParaRPr lang="en-US" altLang="ja-JP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43" name="Text Box 20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079" y="4865114"/>
                <a:ext cx="1000146" cy="400110"/>
              </a:xfrm>
              <a:prstGeom prst="rect">
                <a:avLst/>
              </a:prstGeom>
              <a:blipFill rotWithShape="1">
                <a:blip r:embed="rId15"/>
                <a:stretch>
                  <a:fillRect l="-6098" t="-7576" r="-6098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2062"/>
              <p:cNvSpPr txBox="1">
                <a:spLocks noChangeArrowheads="1"/>
              </p:cNvSpPr>
              <p:nvPr/>
            </p:nvSpPr>
            <p:spPr bwMode="auto">
              <a:xfrm>
                <a:off x="3224032" y="4883960"/>
                <a:ext cx="10001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b="0" dirty="0" smtClean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52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𝜇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𝑚</m:t>
                    </m:r>
                  </m:oMath>
                </a14:m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  <a:endParaRPr lang="en-US" altLang="ja-JP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44" name="Text Box 20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4032" y="4883960"/>
                <a:ext cx="1000146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6707" t="-7576" r="-5488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062"/>
              <p:cNvSpPr txBox="1">
                <a:spLocks noChangeArrowheads="1"/>
              </p:cNvSpPr>
              <p:nvPr/>
            </p:nvSpPr>
            <p:spPr bwMode="auto">
              <a:xfrm>
                <a:off x="3246128" y="6197242"/>
                <a:ext cx="11428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dirty="0" smtClean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2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82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𝜇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𝑚</m:t>
                    </m:r>
                  </m:oMath>
                </a14:m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  <a:endParaRPr lang="en-US" altLang="ja-JP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45" name="Text Box 20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6128" y="6197242"/>
                <a:ext cx="1142813" cy="400110"/>
              </a:xfrm>
              <a:prstGeom prst="rect">
                <a:avLst/>
              </a:prstGeom>
              <a:blipFill rotWithShape="1">
                <a:blip r:embed="rId17"/>
                <a:stretch>
                  <a:fillRect l="-5882" t="-7692" r="-4813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コンテンツ プレースホルダー 4"/>
              <p:cNvSpPr txBox="1">
                <a:spLocks/>
              </p:cNvSpPr>
              <p:nvPr/>
            </p:nvSpPr>
            <p:spPr>
              <a:xfrm>
                <a:off x="4492687" y="686691"/>
                <a:ext cx="4575265" cy="266858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1800" b="1" dirty="0" smtClean="0">
                    <a:latin typeface="Times New Roman" panose="02020603050405020304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Neutrino oscillation results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1600" b="1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dPr>
                      <m:e>
                        <m:r>
                          <a:rPr lang="en-US" altLang="ja-JP" sz="1600" b="1" i="0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𝚫</m:t>
                        </m:r>
                        <m:sSubSup>
                          <m:sSubSupPr>
                            <m:ctrlPr>
                              <a:rPr lang="en-US" altLang="ja-JP" sz="1600" b="1" i="1" smtClean="0">
                                <a:latin typeface="Cambria Math" panose="02040503050406030204" pitchFamily="18" charset="0"/>
                                <a:ea typeface="Arial Unicode MS" pitchFamily="50" charset="-128"/>
                                <a:cs typeface="Arial Unicode MS" pitchFamily="50" charset="-128"/>
                              </a:rPr>
                            </m:ctrlPr>
                          </m:sSubSupPr>
                          <m:e>
                            <m:r>
                              <a:rPr lang="en-US" altLang="ja-JP" sz="1600" b="1" i="1" smtClean="0">
                                <a:latin typeface="Cambria Math"/>
                                <a:ea typeface="Arial Unicode MS" pitchFamily="50" charset="-128"/>
                                <a:cs typeface="Arial Unicode MS" pitchFamily="50" charset="-128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1600" b="1" i="1" smtClean="0">
                                <a:latin typeface="Cambria Math"/>
                                <a:ea typeface="Arial Unicode MS" pitchFamily="50" charset="-128"/>
                                <a:cs typeface="Arial Unicode MS" pitchFamily="50" charset="-128"/>
                              </a:rPr>
                              <m:t>𝟐𝟑</m:t>
                            </m:r>
                          </m:sub>
                          <m:sup>
                            <m:r>
                              <a:rPr lang="en-US" altLang="ja-JP" sz="1600" b="1" i="1" smtClean="0">
                                <a:latin typeface="Cambria Math"/>
                                <a:ea typeface="Arial Unicode MS" pitchFamily="50" charset="-128"/>
                                <a:cs typeface="Arial Unicode MS" pitchFamily="50" charset="-128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en-US" altLang="ja-JP" sz="1600" b="1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  <m:sSubSup>
                      <m:sSubSupPr>
                        <m:ctrlPr>
                          <a:rPr lang="en-US" altLang="ja-JP" sz="1600" b="1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SupPr>
                      <m:e>
                        <m:r>
                          <a:rPr lang="en-US" altLang="ja-JP" sz="1600" b="1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|</m:t>
                        </m:r>
                        <m:r>
                          <a:rPr lang="en-US" altLang="ja-JP" sz="1600" b="1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𝒎</m:t>
                        </m:r>
                      </m:e>
                      <m:sub>
                        <m:r>
                          <a:rPr lang="en-US" altLang="ja-JP" sz="1600" b="1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𝟑</m:t>
                        </m:r>
                      </m:sub>
                      <m:sup>
                        <m:r>
                          <a:rPr lang="en-US" altLang="ja-JP" sz="1600" b="1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𝟐</m:t>
                        </m:r>
                      </m:sup>
                    </m:sSubSup>
                    <m:r>
                      <a:rPr lang="en-US" altLang="ja-JP" sz="1600" b="1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−</m:t>
                    </m:r>
                    <m:sSubSup>
                      <m:sSubSupPr>
                        <m:ctrlPr>
                          <a:rPr lang="en-US" altLang="ja-JP" sz="1600" b="1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SupPr>
                      <m:e>
                        <m:r>
                          <a:rPr lang="en-US" altLang="ja-JP" sz="1600" b="1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𝒎</m:t>
                        </m:r>
                      </m:e>
                      <m:sub>
                        <m:r>
                          <a:rPr lang="en-US" altLang="ja-JP" sz="1600" b="1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𝟐</m:t>
                        </m:r>
                      </m:sub>
                      <m:sup>
                        <m:r>
                          <a:rPr lang="en-US" altLang="ja-JP" sz="1600" b="1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𝟐</m:t>
                        </m:r>
                      </m:sup>
                    </m:sSubSup>
                    <m:r>
                      <a:rPr lang="en-US" altLang="ja-JP" sz="1600" b="1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| ~ </m:t>
                    </m:r>
                    <m:r>
                      <a:rPr lang="en-US" altLang="ja-JP" sz="1600" b="1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𝟐</m:t>
                    </m:r>
                    <m:r>
                      <a:rPr lang="en-US" altLang="ja-JP" sz="1600" b="1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.</m:t>
                    </m:r>
                    <m:r>
                      <a:rPr lang="en-US" altLang="ja-JP" sz="1600" b="1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𝟒</m:t>
                    </m:r>
                    <m:r>
                      <a:rPr lang="en-US" altLang="ja-JP" sz="1600" b="1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ja-JP" sz="1600" b="1" i="1">
                            <a:latin typeface="Cambria Math"/>
                          </a:rPr>
                          <m:t>−</m:t>
                        </m:r>
                        <m:r>
                          <a:rPr lang="en-US" altLang="ja-JP" sz="16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altLang="ja-JP" sz="1600" b="1" i="1">
                        <a:latin typeface="Cambria Math"/>
                      </a:rPr>
                      <m:t> </m:t>
                    </m:r>
                    <m:r>
                      <a:rPr lang="en-US" altLang="ja-JP" sz="1600" b="1" i="1">
                        <a:latin typeface="Cambria Math"/>
                      </a:rPr>
                      <m:t>𝒆</m:t>
                    </m:r>
                    <m:sSup>
                      <m:sSupPr>
                        <m:ctrlPr>
                          <a:rPr lang="en-US" altLang="ja-JP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b="1" i="1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en-US" altLang="ja-JP" sz="16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ja-JP" sz="1600" b="1" dirty="0" smtClean="0"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z="1600" b="1" i="1">
                        <a:latin typeface="Cambria Math"/>
                      </a:rPr>
                      <m:t>𝚫</m:t>
                    </m:r>
                    <m:sSubSup>
                      <m:sSubSupPr>
                        <m:ctrlPr>
                          <a:rPr lang="en-US" altLang="ja-JP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16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altLang="ja-JP" sz="1600" b="1" i="1">
                            <a:latin typeface="Cambria Math"/>
                          </a:rPr>
                          <m:t>𝟏𝟐</m:t>
                        </m:r>
                      </m:sub>
                      <m:sup>
                        <m:r>
                          <a:rPr lang="en-US" altLang="ja-JP" sz="16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ja-JP" sz="1600" b="1" i="1" smtClean="0">
                        <a:latin typeface="Cambria Math"/>
                      </a:rPr>
                      <m:t> ~ </m:t>
                    </m:r>
                    <m:r>
                      <a:rPr lang="en-US" altLang="ja-JP" sz="1600" b="1" i="1">
                        <a:latin typeface="Cambria Math"/>
                      </a:rPr>
                      <m:t>𝟕</m:t>
                    </m:r>
                    <m:r>
                      <a:rPr lang="en-US" altLang="ja-JP" sz="1600" b="1" i="1">
                        <a:latin typeface="Cambria Math"/>
                      </a:rPr>
                      <m:t>.</m:t>
                    </m:r>
                    <m:r>
                      <a:rPr lang="en-US" altLang="ja-JP" sz="1600" b="1" i="1">
                        <a:latin typeface="Cambria Math"/>
                      </a:rPr>
                      <m:t>𝟔𝟓</m:t>
                    </m:r>
                    <m:r>
                      <a:rPr lang="en-US" altLang="ja-JP" sz="1600" b="1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ja-JP" sz="1600" b="1" i="1">
                            <a:latin typeface="Cambria Math"/>
                          </a:rPr>
                          <m:t>−</m:t>
                        </m:r>
                        <m:r>
                          <a:rPr lang="en-US" altLang="ja-JP" sz="1600" b="1" i="1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altLang="ja-JP" sz="1600" b="1" i="1">
                        <a:latin typeface="Cambria Math"/>
                      </a:rPr>
                      <m:t> </m:t>
                    </m:r>
                    <m:r>
                      <a:rPr lang="en-US" altLang="ja-JP" sz="1600" b="1" i="1">
                        <a:latin typeface="Cambria Math"/>
                      </a:rPr>
                      <m:t>𝒆</m:t>
                    </m:r>
                    <m:sSup>
                      <m:sSupPr>
                        <m:ctrlPr>
                          <a:rPr lang="en-US" altLang="ja-JP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b="1" i="1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en-US" altLang="ja-JP" sz="16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ja-JP" sz="1600" b="1" dirty="0" smtClean="0"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1800" b="1" dirty="0" smtClean="0">
                    <a:latin typeface="Times New Roman" panose="02020603050405020304" pitchFamily="18" charset="0"/>
                    <a:ea typeface="Arial Unicode MS" pitchFamily="50" charset="-128"/>
                    <a:cs typeface="Times New Roman" panose="02020603050405020304" pitchFamily="18" charset="0"/>
                  </a:rPr>
                  <a:t>Space observatory results</a:t>
                </a:r>
                <a:r>
                  <a:rPr lang="ja-JP" altLang="en-US" sz="1800" b="1" dirty="0" smtClean="0">
                    <a:latin typeface="Times New Roman" panose="02020603050405020304" pitchFamily="18" charset="0"/>
                    <a:ea typeface="Arial Unicode MS" pitchFamily="50" charset="-128"/>
                    <a:cs typeface="Times New Roman" panose="02020603050405020304" pitchFamily="18" charset="0"/>
                  </a:rPr>
                  <a:t>（</a:t>
                </a:r>
                <a:r>
                  <a:rPr lang="en-US" altLang="ja-JP" sz="1800" b="1" dirty="0" smtClean="0">
                    <a:latin typeface="Times New Roman" panose="02020603050405020304" pitchFamily="18" charset="0"/>
                    <a:ea typeface="Arial Unicode MS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800" b="1" dirty="0" err="1" smtClean="0">
                    <a:latin typeface="Times New Roman" panose="02020603050405020304" pitchFamily="18" charset="0"/>
                    <a:ea typeface="Arial Unicode MS" pitchFamily="50" charset="-128"/>
                    <a:cs typeface="Times New Roman" panose="02020603050405020304" pitchFamily="18" charset="0"/>
                  </a:rPr>
                  <a:t>Planck+WP+highL+BAO</a:t>
                </a:r>
                <a:r>
                  <a:rPr lang="ja-JP" altLang="en-US" sz="1800" b="1" dirty="0" smtClean="0">
                    <a:latin typeface="Times New Roman" panose="02020603050405020304" pitchFamily="18" charset="0"/>
                    <a:ea typeface="Arial Unicode MS" pitchFamily="50" charset="-128"/>
                    <a:cs typeface="Times New Roman" panose="02020603050405020304" pitchFamily="18" charset="0"/>
                  </a:rPr>
                  <a:t>）</a:t>
                </a:r>
                <a:endParaRPr lang="en-US" altLang="ja-JP" sz="1800" b="1" dirty="0" smtClean="0"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z="1600" b="1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∑</m:t>
                    </m:r>
                    <m:sSub>
                      <m:sSubPr>
                        <m:ctrlPr>
                          <a:rPr lang="en-US" altLang="ja-JP" sz="1600" b="1" i="1" smtClean="0"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1600" b="1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𝒎</m:t>
                        </m:r>
                      </m:e>
                      <m:sub>
                        <m:r>
                          <a:rPr lang="en-US" altLang="ja-JP" sz="1600" b="1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𝒊</m:t>
                        </m:r>
                      </m:sub>
                    </m:sSub>
                    <m:r>
                      <a:rPr lang="en-US" altLang="ja-JP" sz="1600" b="1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&lt;</m:t>
                    </m:r>
                    <m:r>
                      <a:rPr lang="en-US" altLang="ja-JP" sz="1600" b="1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𝟎</m:t>
                    </m:r>
                    <m:r>
                      <a:rPr lang="en-US" altLang="ja-JP" sz="1600" b="1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.</m:t>
                    </m:r>
                    <m:r>
                      <a:rPr lang="en-US" altLang="ja-JP" sz="1600" b="1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𝟐𝟑</m:t>
                    </m:r>
                    <m:r>
                      <a:rPr lang="en-US" altLang="ja-JP" sz="1600" b="1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 </m:t>
                    </m:r>
                    <m:r>
                      <a:rPr lang="en-US" altLang="ja-JP" sz="1600" b="1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𝒆𝑽</m:t>
                    </m:r>
                  </m:oMath>
                </a14:m>
                <a:endParaRPr lang="en-US" altLang="ja-JP" sz="1600" b="1" dirty="0" smtClean="0"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Char char="è"/>
                </a:pPr>
                <a:r>
                  <a:rPr lang="en-US" altLang="ja-JP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itchFamily="50" charset="-128"/>
                    <a:cs typeface="Times New Roman" panose="02020603050405020304" pitchFamily="18" charset="0"/>
                  </a:rPr>
                  <a:t>50meV&lt;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𝒎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ja-JP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itchFamily="50" charset="-128"/>
                    <a:cs typeface="Times New Roman" panose="02020603050405020304" pitchFamily="18" charset="0"/>
                  </a:rPr>
                  <a:t>&lt;87meV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18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𝑬</m:t>
                        </m:r>
                      </m:e>
                      <m:sub>
                        <m:r>
                          <a:rPr lang="en-US" altLang="ja-JP" sz="18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𝜸</m:t>
                        </m:r>
                      </m:sub>
                    </m:sSub>
                    <m:r>
                      <a:rPr lang="en-US" altLang="ja-JP" sz="1800" b="1" i="1" smtClean="0">
                        <a:solidFill>
                          <a:srgbClr val="FF0000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</m:oMath>
                </a14:m>
                <a:r>
                  <a:rPr lang="en-US" altLang="ja-JP" sz="1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itchFamily="50" charset="-128"/>
                    <a:cs typeface="Times New Roman" panose="02020603050405020304" pitchFamily="18" charset="0"/>
                  </a:rPr>
                  <a:t>14~24meV</a:t>
                </a:r>
                <a:r>
                  <a:rPr lang="en-US" altLang="ja-JP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itchFamily="50" charset="-128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𝝀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𝜸</m:t>
                        </m:r>
                      </m:sub>
                    </m:sSub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</m:oMath>
                </a14:m>
                <a:r>
                  <a:rPr lang="en-US" altLang="ja-JP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itchFamily="50" charset="-128"/>
                    <a:cs typeface="Times New Roman" panose="02020603050405020304" pitchFamily="18" charset="0"/>
                  </a:rPr>
                  <a:t>51~89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itchFamily="50" charset="-128"/>
                    <a:cs typeface="Times New Roman" panose="02020603050405020304" pitchFamily="18" charset="0"/>
                    <a:sym typeface="Symbol"/>
                  </a:rPr>
                  <a:t>m)</a:t>
                </a:r>
                <a:endParaRPr lang="en-US" altLang="ja-JP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687" y="686691"/>
                <a:ext cx="4575265" cy="2668581"/>
              </a:xfrm>
              <a:prstGeom prst="rect">
                <a:avLst/>
              </a:prstGeom>
              <a:blipFill rotWithShape="0">
                <a:blip r:embed="rId27"/>
                <a:stretch>
                  <a:fillRect l="-1198" t="-1373" b="-32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893849" y="980728"/>
                <a:ext cx="21237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>
                    <a:latin typeface="Times New Roman" panose="02020603050405020304" pitchFamily="18" charset="0"/>
                    <a:ea typeface="Arial Unicode MS" pitchFamily="50" charset="-128"/>
                    <a:cs typeface="Times New Roman" panose="02020603050405020304" pitchFamily="18" charset="0"/>
                  </a:rPr>
                  <a:t>Neutrino decay</a:t>
                </a:r>
                <a:endParaRPr lang="en-US" altLang="ja-JP" sz="2000" b="1" dirty="0">
                  <a:latin typeface="Times New Roman" panose="02020603050405020304" pitchFamily="18" charset="0"/>
                  <a:ea typeface="Arial Unicode MS" pitchFamily="50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b="1" i="1" smtClean="0">
                          <a:latin typeface="Cambria Math"/>
                          <a:ea typeface="+mn-ea"/>
                        </a:rPr>
                        <m:t>　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+mn-ea"/>
                            </a:rPr>
                            <m:t>𝝂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+mn-ea"/>
                            </a:rPr>
                            <m:t>𝟑</m:t>
                          </m:r>
                        </m:sub>
                      </m:sSub>
                      <m:r>
                        <a:rPr lang="en-US" altLang="ja-JP" sz="2000" b="1">
                          <a:latin typeface="Cambria Math"/>
                          <a:ea typeface="+mn-ea"/>
                        </a:rPr>
                        <m:t>→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+mn-ea"/>
                            </a:rPr>
                            <m:t>𝝂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+mn-ea"/>
                            </a:rPr>
                            <m:t>𝟐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+mn-ea"/>
                            </a:rPr>
                            <m:t>,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+mn-ea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+mn-ea"/>
                        </a:rPr>
                        <m:t>+</m:t>
                      </m:r>
                      <m:r>
                        <a:rPr lang="en-US" altLang="ja-JP" sz="2000" b="1" i="1">
                          <a:latin typeface="Cambria Math"/>
                          <a:ea typeface="+mn-ea"/>
                        </a:rPr>
                        <m:t>𝜸</m:t>
                      </m:r>
                    </m:oMath>
                  </m:oMathPara>
                </a14:m>
                <a:endParaRPr lang="en-US" altLang="ja-JP" sz="2000" b="1" dirty="0">
                  <a:latin typeface="+mn-ea"/>
                  <a:ea typeface="+mn-ea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49" y="980728"/>
                <a:ext cx="2123723" cy="779701"/>
              </a:xfrm>
              <a:prstGeom prst="rect">
                <a:avLst/>
              </a:prstGeom>
              <a:blipFill rotWithShape="0">
                <a:blip r:embed="rId28"/>
                <a:stretch>
                  <a:fillRect l="-3161" t="-4688" b="-7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13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482"/>
    </mc:Choice>
    <mc:Fallback>
      <p:transition spd="slow" advTm="209482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 bwMode="auto">
          <a:xfrm>
            <a:off x="460375" y="6308354"/>
            <a:ext cx="7973360" cy="347381"/>
          </a:xfrm>
          <a:prstGeom prst="roundRect">
            <a:avLst/>
          </a:prstGeom>
          <a:solidFill>
            <a:srgbClr val="FFCC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altLang="ja-JP" sz="1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2007</a:t>
            </a:r>
            <a:r>
              <a:rPr lang="ja-JP" altLang="en-US" sz="1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ja-JP" sz="1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Univ. of Tsukuba,</a:t>
            </a:r>
            <a:r>
              <a:rPr lang="ja-JP" altLang="en-US" sz="1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1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JAXA/ISAS, RIKEN, KEK, Seoul National Univ.</a:t>
            </a:r>
            <a:endParaRPr lang="en-US" altLang="ja-JP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角丸四角形 34"/>
          <p:cNvSpPr/>
          <p:nvPr/>
        </p:nvSpPr>
        <p:spPr bwMode="auto">
          <a:xfrm>
            <a:off x="1359597" y="770346"/>
            <a:ext cx="6265648" cy="52912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r>
              <a:rPr lang="en-US" altLang="ja-JP" sz="1800" b="1" dirty="0" smtClean="0">
                <a:latin typeface="+mj-ea"/>
              </a:rPr>
              <a:t> </a:t>
            </a:r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 of the consortium of the History of the Universe</a:t>
            </a:r>
            <a:endParaRPr lang="en-US" altLang="ja-JP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線コネクタ 15"/>
          <p:cNvCxnSpPr/>
          <p:nvPr/>
        </p:nvCxnSpPr>
        <p:spPr bwMode="auto">
          <a:xfrm>
            <a:off x="1608660" y="1632956"/>
            <a:ext cx="1098168" cy="1709414"/>
          </a:xfrm>
          <a:prstGeom prst="line">
            <a:avLst/>
          </a:prstGeom>
          <a:solidFill>
            <a:schemeClr val="accent1"/>
          </a:solidFill>
          <a:ln w="136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直線コネクタ 3"/>
          <p:cNvCxnSpPr/>
          <p:nvPr/>
        </p:nvCxnSpPr>
        <p:spPr bwMode="auto">
          <a:xfrm flipH="1">
            <a:off x="5906059" y="1557872"/>
            <a:ext cx="1349524" cy="1438572"/>
          </a:xfrm>
          <a:prstGeom prst="line">
            <a:avLst/>
          </a:prstGeom>
          <a:solidFill>
            <a:schemeClr val="accent1"/>
          </a:solidFill>
          <a:ln w="136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6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8763" cy="685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ja-JP" alt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Osaka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title"/>
          </p:nvPr>
        </p:nvSpPr>
        <p:spPr>
          <a:xfrm>
            <a:off x="185919" y="69056"/>
            <a:ext cx="8713788" cy="792163"/>
          </a:xfrm>
          <a:noFill/>
          <a:ln w="38100"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COBAND Collaboration </a:t>
            </a:r>
            <a:b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Cosmic Background Neutrino Decay Search)</a:t>
            </a:r>
            <a:endParaRPr lang="ja-JP" alt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角丸四角形 1"/>
          <p:cNvSpPr/>
          <p:nvPr/>
        </p:nvSpPr>
        <p:spPr bwMode="auto">
          <a:xfrm>
            <a:off x="1608660" y="2788825"/>
            <a:ext cx="5008288" cy="17438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altLang="ja-JP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Univ. of Tsukuba</a:t>
            </a:r>
            <a:endParaRPr lang="en-US" altLang="ja-JP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S. H. Kim, Y. Takeuchi</a:t>
            </a:r>
          </a:p>
          <a:p>
            <a:pPr algn="ctr">
              <a:defRPr/>
            </a:pP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STJ detector,</a:t>
            </a:r>
          </a:p>
          <a:p>
            <a:pPr algn="ctr">
              <a:defRPr/>
            </a:pP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Electronics,</a:t>
            </a:r>
          </a:p>
          <a:p>
            <a:pPr algn="ctr">
              <a:defRPr/>
            </a:pP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Cryostat, Optical system</a:t>
            </a:r>
            <a:endParaRPr lang="en-US" altLang="ja-JP" sz="1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ja-JP" sz="16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6516216" y="3731270"/>
            <a:ext cx="2627784" cy="89813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ja-JP" sz="18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Kwansei</a:t>
            </a:r>
            <a:r>
              <a:rPr lang="en-US" altLang="ja-JP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18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Gakuin</a:t>
            </a:r>
            <a:r>
              <a:rPr lang="en-US" altLang="ja-JP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Univ</a:t>
            </a:r>
            <a:r>
              <a:rPr lang="en-US" altLang="ja-JP" sz="1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altLang="ja-JP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ja-JP" altLang="en-US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</a:t>
            </a: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S. Matsuura</a:t>
            </a:r>
          </a:p>
          <a:p>
            <a:pPr algn="ctr">
              <a:defRPr/>
            </a:pPr>
            <a:r>
              <a:rPr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Cryostat</a:t>
            </a:r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Optical system</a:t>
            </a:r>
          </a:p>
          <a:p>
            <a:pPr algn="ctr">
              <a:defRPr/>
            </a:pPr>
            <a:endParaRPr lang="en-US" altLang="ja-JP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93413" y="2975518"/>
            <a:ext cx="2265742" cy="9054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KEK</a:t>
            </a:r>
            <a:endParaRPr lang="en-US" altLang="ja-JP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Y. Arai, M. </a:t>
            </a:r>
            <a:r>
              <a:rPr lang="en-US" altLang="ja-JP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Hazumi</a:t>
            </a:r>
            <a:endParaRPr lang="en-US" altLang="ja-JP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sz="1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lectronics</a:t>
            </a:r>
            <a:endParaRPr lang="ja-JP" altLang="en-US" sz="1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4612852" y="2019172"/>
            <a:ext cx="1311426" cy="106045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ja-JP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Kindai</a:t>
            </a: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Univ.</a:t>
            </a:r>
            <a:endParaRPr lang="en-US" altLang="ja-JP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Y. Kato</a:t>
            </a:r>
            <a:endParaRPr lang="en-US" altLang="ja-JP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Data transfer</a:t>
            </a:r>
            <a:endParaRPr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2328826" y="4377410"/>
            <a:ext cx="1379078" cy="10163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RIKEN</a:t>
            </a:r>
            <a:endParaRPr lang="en-US" altLang="ja-JP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S. </a:t>
            </a:r>
            <a:r>
              <a:rPr lang="en-US" altLang="ja-JP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Mima</a:t>
            </a:r>
            <a:endParaRPr lang="en-US" altLang="ja-JP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STJ</a:t>
            </a:r>
            <a:r>
              <a:rPr lang="ja-JP" altLang="en-US" sz="1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detector</a:t>
            </a:r>
            <a:endParaRPr lang="en-US" altLang="ja-JP" sz="1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3715356" y="4362161"/>
            <a:ext cx="1296999" cy="1029077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Okayama Univ.</a:t>
            </a:r>
            <a:endParaRPr lang="en-US" altLang="ja-JP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H. </a:t>
            </a:r>
            <a:r>
              <a:rPr lang="en-US" altLang="ja-JP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Ishino</a:t>
            </a:r>
            <a:endParaRPr lang="en-US" altLang="ja-JP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STJ</a:t>
            </a:r>
            <a:r>
              <a:rPr lang="ja-JP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endParaRPr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3048757" y="2005929"/>
            <a:ext cx="1372118" cy="1045068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Fukui Univ.</a:t>
            </a:r>
          </a:p>
          <a:p>
            <a:pPr algn="ctr">
              <a:defRPr/>
            </a:pP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T. Yoshida</a:t>
            </a:r>
          </a:p>
          <a:p>
            <a:pPr algn="ctr">
              <a:defRPr/>
            </a:pP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FIR photon beam source</a:t>
            </a:r>
            <a:endParaRPr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6752169" y="1480690"/>
            <a:ext cx="2160587" cy="995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ja-JP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FNAL</a:t>
            </a:r>
          </a:p>
          <a:p>
            <a:pPr algn="ctr">
              <a:defRPr/>
            </a:pPr>
            <a:r>
              <a:rPr lang="en-US" altLang="ja-JP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E. </a:t>
            </a:r>
            <a:r>
              <a:rPr lang="en-US" altLang="ja-JP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Ramberg</a:t>
            </a:r>
            <a:endParaRPr lang="en-US" altLang="ja-JP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sz="1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Electronics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184474" y="1494494"/>
            <a:ext cx="2160588" cy="993169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ja-JP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Seoul National Univ.</a:t>
            </a:r>
            <a:endParaRPr lang="en-US" altLang="ja-JP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altLang="ja-JP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B. Kim</a:t>
            </a:r>
            <a:endParaRPr lang="en-US" altLang="ja-JP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sz="1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STJ</a:t>
            </a:r>
            <a:r>
              <a:rPr lang="ja-JP" altLang="en-US" sz="1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1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detector</a:t>
            </a:r>
            <a:endParaRPr lang="ja-JP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93413" y="3978535"/>
            <a:ext cx="2198513" cy="897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AIST</a:t>
            </a:r>
            <a:endParaRPr lang="en-US" altLang="ja-JP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M. Ohkubo, M. </a:t>
            </a:r>
            <a:r>
              <a:rPr lang="en-US" altLang="ja-JP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Ukibe</a:t>
            </a:r>
            <a:endParaRPr lang="en-US" altLang="ja-JP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SOI-STJ</a:t>
            </a:r>
            <a:r>
              <a:rPr lang="ja-JP" altLang="en-US" sz="1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detector</a:t>
            </a:r>
            <a:endParaRPr lang="en-US" altLang="ja-JP" sz="1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" name="角丸四角形 21"/>
          <p:cNvSpPr/>
          <p:nvPr/>
        </p:nvSpPr>
        <p:spPr bwMode="auto">
          <a:xfrm>
            <a:off x="3137346" y="6017187"/>
            <a:ext cx="5187508" cy="301991"/>
          </a:xfrm>
          <a:prstGeom prst="roundRect">
            <a:avLst/>
          </a:prstGeom>
          <a:solidFill>
            <a:srgbClr val="FFCC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2011</a:t>
            </a:r>
            <a:r>
              <a:rPr lang="ja-JP" altLang="en-US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</a:t>
            </a: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FNAL, Okayama Univ., Fukui Univ., </a:t>
            </a:r>
            <a:r>
              <a:rPr lang="en-US" altLang="ja-JP" sz="14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Kindai</a:t>
            </a: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Univ. </a:t>
            </a:r>
            <a:endParaRPr lang="en-US" altLang="ja-JP" sz="1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5292080" y="5734226"/>
            <a:ext cx="3087165" cy="305394"/>
          </a:xfrm>
          <a:prstGeom prst="roundRect">
            <a:avLst/>
          </a:prstGeom>
          <a:solidFill>
            <a:srgbClr val="FFCC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2014</a:t>
            </a:r>
            <a:r>
              <a:rPr lang="ja-JP" altLang="en-US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</a:t>
            </a: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AIST</a:t>
            </a:r>
            <a:endParaRPr lang="en-US" altLang="ja-JP" sz="1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AutoShape 6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" name="AutoShape 8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7" name="AutoShape 10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角丸四角形 28"/>
          <p:cNvSpPr/>
          <p:nvPr/>
        </p:nvSpPr>
        <p:spPr bwMode="auto">
          <a:xfrm>
            <a:off x="6516215" y="2718310"/>
            <a:ext cx="2523781" cy="9424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JAXA/ISAS</a:t>
            </a:r>
            <a:endParaRPr lang="en-US" altLang="ja-JP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T. Wada, H. Ikeda</a:t>
            </a:r>
          </a:p>
          <a:p>
            <a:pPr algn="ctr">
              <a:defRPr/>
            </a:pP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Rocket, Electronics</a:t>
            </a:r>
            <a:endParaRPr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角丸四角形 29"/>
          <p:cNvSpPr/>
          <p:nvPr/>
        </p:nvSpPr>
        <p:spPr bwMode="auto">
          <a:xfrm>
            <a:off x="6526829" y="5369622"/>
            <a:ext cx="1906906" cy="461319"/>
          </a:xfrm>
          <a:prstGeom prst="roundRect">
            <a:avLst/>
          </a:prstGeom>
          <a:solidFill>
            <a:srgbClr val="FFCC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ja-JP" altLang="en-US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　</a:t>
            </a:r>
            <a:r>
              <a:rPr lang="en-US" altLang="ja-JP" sz="14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Kwansei</a:t>
            </a: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14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Gakuin</a:t>
            </a:r>
            <a:endParaRPr lang="en-US" altLang="ja-JP" sz="14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ja-JP" altLang="en-US" sz="1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</a:t>
            </a:r>
            <a:r>
              <a:rPr lang="ja-JP" altLang="en-US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</a:t>
            </a: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Univ.</a:t>
            </a:r>
            <a:r>
              <a:rPr lang="ja-JP" altLang="en-US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altLang="ja-JP" sz="1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" name="角丸四角形 27"/>
          <p:cNvSpPr/>
          <p:nvPr/>
        </p:nvSpPr>
        <p:spPr bwMode="auto">
          <a:xfrm>
            <a:off x="5047285" y="4351337"/>
            <a:ext cx="1401702" cy="1029077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Shizuoka Univ.</a:t>
            </a:r>
            <a:endParaRPr lang="en-US" altLang="ja-JP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en-US" altLang="ja-JP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altLang="ja-JP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Kawahito</a:t>
            </a:r>
            <a:endParaRPr lang="en-US" altLang="ja-JP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Electronics</a:t>
            </a:r>
            <a:endParaRPr lang="ja-JP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6526829" y="5116911"/>
            <a:ext cx="1852416" cy="330345"/>
          </a:xfrm>
          <a:prstGeom prst="roundRect">
            <a:avLst/>
          </a:prstGeom>
          <a:solidFill>
            <a:srgbClr val="FFCC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l">
              <a:defRPr/>
            </a:pP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2015</a:t>
            </a:r>
            <a:r>
              <a:rPr lang="ja-JP" altLang="en-US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</a:t>
            </a:r>
            <a:r>
              <a:rPr lang="en-US" altLang="ja-JP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Shizuoka Univ.</a:t>
            </a:r>
            <a:r>
              <a:rPr lang="ja-JP" altLang="en-US" sz="1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altLang="ja-JP" sz="1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二等辺三角形 23"/>
          <p:cNvSpPr/>
          <p:nvPr/>
        </p:nvSpPr>
        <p:spPr bwMode="auto">
          <a:xfrm>
            <a:off x="7662030" y="5619827"/>
            <a:ext cx="1871491" cy="556890"/>
          </a:xfrm>
          <a:prstGeom prst="triangl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ea typeface="Osaka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37CF87-B47D-4BDB-B819-491B25D431C0}" type="slidenum">
              <a:rPr lang="en-US" altLang="ja-JP" smtClean="0"/>
              <a:pPr>
                <a:defRPr/>
              </a:pPr>
              <a:t>60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07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"/>
    </mc:Choice>
    <mc:Fallback xmlns="">
      <p:transition spd="slow" advTm="49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3914" y="1412776"/>
            <a:ext cx="90364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Cosmic Infrared</a:t>
            </a:r>
            <a:r>
              <a:rPr lang="ja-JP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Background Radiation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455288-B92B-4374-BCDB-C991580378E3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725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54"/>
    </mc:Choice>
    <mc:Fallback>
      <p:transition spd="slow" advTm="3115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7413"/>
            <a:ext cx="8418512" cy="609600"/>
          </a:xfrm>
        </p:spPr>
        <p:txBody>
          <a:bodyPr/>
          <a:lstStyle/>
          <a:p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Cosmic Infrared Background Observation by COBE</a:t>
            </a:r>
            <a:endParaRPr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2932" name="Picture 4" descr="e90_45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5184775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33" name="Picture 5" descr="e90_89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57338"/>
            <a:ext cx="30257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0" y="1471341"/>
            <a:ext cx="513007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Infrared light from star-heated dust in the Milky Way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048" y="628560"/>
            <a:ext cx="92170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1998</a:t>
            </a:r>
            <a:r>
              <a:rPr lang="ja-JP" altLang="en-US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(Press</a:t>
            </a:r>
            <a:r>
              <a:rPr lang="ja-JP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Release):</a:t>
            </a:r>
            <a:r>
              <a:rPr lang="ja-JP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COBE (Cosmic Background Explorer) announced the first observation of the cosmic infrared background (CIB)</a:t>
            </a:r>
            <a:endParaRPr lang="ja-JP" alt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5148064" y="1870868"/>
            <a:ext cx="1728192" cy="550020"/>
          </a:xfrm>
          <a:prstGeom prst="straightConnector1">
            <a:avLst/>
          </a:prstGeom>
          <a:ln w="25400">
            <a:solidFill>
              <a:srgbClr val="00206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5211729" y="2734418"/>
            <a:ext cx="1664527" cy="81581"/>
          </a:xfrm>
          <a:prstGeom prst="straightConnector1">
            <a:avLst/>
          </a:prstGeom>
          <a:ln w="25400">
            <a:solidFill>
              <a:srgbClr val="00206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4842154" y="2913098"/>
            <a:ext cx="161894" cy="803934"/>
          </a:xfrm>
          <a:prstGeom prst="straightConnector1">
            <a:avLst/>
          </a:prstGeom>
          <a:ln w="25400">
            <a:solidFill>
              <a:srgbClr val="00206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1655" y="2266767"/>
            <a:ext cx="513007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Infrared light emitted from interplanetary dust heated by the Sun  (zodiacal light)  : S-shaped</a:t>
            </a:r>
            <a:endParaRPr lang="ja-JP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37CF87-B47D-4BDB-B819-491B25D431C0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382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357"/>
    </mc:Choice>
    <mc:Fallback>
      <p:transition spd="slow" advTm="8435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cobe-infra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0" y="259535"/>
            <a:ext cx="4436735" cy="573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4358269" y="866949"/>
            <a:ext cx="4687517" cy="4524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(Top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ja-JP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ja-JP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Sky at 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= 60 </a:t>
            </a:r>
            <a:r>
              <a:rPr lang="en-US" altLang="ja-JP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(blue</a:t>
            </a:r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altLang="ja-JP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 </a:t>
            </a:r>
            <a:r>
              <a:rPr lang="en-US" altLang="ja-JP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(red</a:t>
            </a:r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band corresponds to Infrared 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from </a:t>
            </a:r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interstellar gas in the plane of our Milky Way Galaxy. The blue S-shaped region corresponds to Infrared 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from interplanetary dust </a:t>
            </a:r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system </a:t>
            </a:r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called zodiacal emission. </a:t>
            </a:r>
          </a:p>
          <a:p>
            <a:endParaRPr lang="ja-JP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(Middle)</a:t>
            </a:r>
            <a:r>
              <a:rPr lang="ja-JP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ja-JP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removing the zodiacal emission.</a:t>
            </a:r>
          </a:p>
          <a:p>
            <a:pPr algn="l"/>
            <a:endParaRPr lang="ja-JP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(Bottom)</a:t>
            </a:r>
            <a:r>
              <a:rPr lang="ja-JP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ja-JP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removing the infrared light from our solar system and Galaxy </a:t>
            </a:r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λ = </a:t>
            </a:r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240μm.</a:t>
            </a:r>
            <a:endParaRPr lang="ja-JP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3852" y="5909857"/>
            <a:ext cx="9002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COBE announced that they observed the extragalactic residual </a:t>
            </a:r>
            <a:r>
              <a:rPr lang="en-US" altLang="ja-JP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infrared light </a:t>
            </a:r>
            <a:r>
              <a:rPr lang="en-US" altLang="ja-JP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“Cosmic Infrared Background” at </a:t>
            </a:r>
            <a:r>
              <a:rPr lang="en-US" altLang="ja-JP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240 and 140 micrometer </a:t>
            </a:r>
            <a:r>
              <a:rPr lang="en-US" altLang="ja-JP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wavelength.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90" y="25192"/>
            <a:ext cx="9036496" cy="468686"/>
          </a:xfrm>
        </p:spPr>
        <p:txBody>
          <a:bodyPr/>
          <a:lstStyle/>
          <a:p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Cosmic Infrared Background Observation by 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COBE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37CF87-B47D-4BDB-B819-491B25D431C0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05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518"/>
    </mc:Choice>
    <mc:Fallback>
      <p:transition spd="slow" advTm="9851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&#10;&#10;\end{document}&#10;"/>
  <p:tag name="TEX2PS" val="platex $(base).tex; dvips -D $(res) -E -o $(base).ps $(base).dvi"/>
  <p:tag name="EXTERNALEDITCOMMAND" val="notepad %"/>
  <p:tag name="GHOSTSCRIPTCOMMAND" val="gswin32c -dWINKANJI"/>
  <p:tag name="DEFAULTBITMAP" val="png256"/>
  <p:tag name="DEFAULTBLEND" val="False"/>
  <p:tag name="DEFAULTTRANSPARENT" val="False"/>
  <p:tag name="DEFAULTWORKAROUNDTRANSPARENCYBUG" val="False"/>
  <p:tag name="DEFAULTRESOLUTION" val="300"/>
  <p:tag name="DEFAULTMAGNIFICATION" val="1"/>
  <p:tag name="DEFAULTFONTSIZE" val="10"/>
  <p:tag name="DEFAULTWIDTH" val="348"/>
  <p:tag name="DEFAULTHEIGHT" val="3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12873</TotalTime>
  <Words>3635</Words>
  <Application>Microsoft Office PowerPoint</Application>
  <PresentationFormat>画面に合わせる (4:3)</PresentationFormat>
  <Paragraphs>797</Paragraphs>
  <Slides>60</Slides>
  <Notes>20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60</vt:i4>
      </vt:variant>
    </vt:vector>
  </HeadingPairs>
  <TitlesOfParts>
    <vt:vector size="81" baseType="lpstr">
      <vt:lpstr>Arial Unicode MS</vt:lpstr>
      <vt:lpstr>HGP明朝E</vt:lpstr>
      <vt:lpstr>HGS明朝E</vt:lpstr>
      <vt:lpstr>HG明朝E</vt:lpstr>
      <vt:lpstr>ＭＳ Ｐゴシック</vt:lpstr>
      <vt:lpstr>ＭＳ ゴシック</vt:lpstr>
      <vt:lpstr>ＭＳ 明朝</vt:lpstr>
      <vt:lpstr>Osaka</vt:lpstr>
      <vt:lpstr>Arial</vt:lpstr>
      <vt:lpstr>Arial Narrow</vt:lpstr>
      <vt:lpstr>Calibri</vt:lpstr>
      <vt:lpstr>Cambria Math</vt:lpstr>
      <vt:lpstr>Constantia</vt:lpstr>
      <vt:lpstr>Khmer UI</vt:lpstr>
      <vt:lpstr>Symbol</vt:lpstr>
      <vt:lpstr>Tahoma</vt:lpstr>
      <vt:lpstr>Times</vt:lpstr>
      <vt:lpstr>Times New Roman</vt:lpstr>
      <vt:lpstr>Wingdings</vt:lpstr>
      <vt:lpstr>新しいプレゼンテーション</vt:lpstr>
      <vt:lpstr>数式</vt:lpstr>
      <vt:lpstr>PowerPoint プレゼンテーション</vt:lpstr>
      <vt:lpstr>COBAND (COsmic BAckground Neutrino Decay) Collaboration</vt:lpstr>
      <vt:lpstr>Motivation of Search for Cosmic Background Neutrino Decay</vt:lpstr>
      <vt:lpstr>Big-Bang Cosmology  and Cosmic Background Neutrino (CνB)</vt:lpstr>
      <vt:lpstr>PowerPoint プレゼンテーション</vt:lpstr>
      <vt:lpstr>Photon Energy from Neutrino Decay</vt:lpstr>
      <vt:lpstr>PowerPoint プレゼンテーション</vt:lpstr>
      <vt:lpstr>Cosmic Infrared Background Observation by COBE</vt:lpstr>
      <vt:lpstr>Cosmic Infrared Background Observation by COBE</vt:lpstr>
      <vt:lpstr>Cosmic Far-Infrared Background Observation by AKARI</vt:lpstr>
      <vt:lpstr>Photon Energy Spectrum from Outer Space</vt:lpstr>
      <vt:lpstr>Our paper published in JPSJ on Jan. 18th, 2012 </vt:lpstr>
      <vt:lpstr>Lower Limit of Lifetime from the Energy Spectrum Fit to the CIB measured by COBE and AKARI(1)</vt:lpstr>
      <vt:lpstr>Lower Limit of Lifetime from the Energy Spectrum Fit to the CIB measured by COBE and AKARI(2)</vt:lpstr>
      <vt:lpstr>PowerPoint プレゼンテーション</vt:lpstr>
      <vt:lpstr>Signal of Cosmic Background Neutrino Decay and its Backgrounds </vt:lpstr>
      <vt:lpstr>COBAND (COsmic BAckground Neutrino Decay Search) Experiment </vt:lpstr>
      <vt:lpstr>Zodiacal Emission</vt:lpstr>
      <vt:lpstr>Zodiacal Emission</vt:lpstr>
      <vt:lpstr>Discovery Potential for Neutrino Decay</vt:lpstr>
      <vt:lpstr>Sensitivity to Neutrino Decay</vt:lpstr>
      <vt:lpstr>COBAND Experiment Sensitivity to Neutrino Decay</vt:lpstr>
      <vt:lpstr>R&amp;D Status of Superconducting Tunnel Junction Detector for COBAND experiment</vt:lpstr>
      <vt:lpstr>STJ (Superconducting Tunnel Junction）Detector</vt:lpstr>
      <vt:lpstr>STJ Energy Resolution</vt:lpstr>
      <vt:lpstr>Nb/Al-STJ Photon Detector</vt:lpstr>
      <vt:lpstr>Leakage Current of Nb/Al-STJ</vt:lpstr>
      <vt:lpstr>Test Results of Nb/Al-STJ with Far-Infrared laser </vt:lpstr>
      <vt:lpstr>R&amp;D Status of SOI Cryogenic Preamplifier for STJ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Setup of STJ Signal Amplification with the SOI Cryogenic Amplifier </vt:lpstr>
      <vt:lpstr>PowerPoint プレゼンテーション</vt:lpstr>
      <vt:lpstr>R&amp;D Status of Hf-STJ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Schedule</vt:lpstr>
      <vt:lpstr>PowerPoint プレゼンテーション</vt:lpstr>
      <vt:lpstr>Schedule of Research Core for the History of the Universe</vt:lpstr>
      <vt:lpstr>Research Core for the History of the Universe Tomonaga Center for the History of the Universe Re-Organization</vt:lpstr>
      <vt:lpstr>R&amp;D Budgets for the COBAND in the period of JFY2013-2017</vt:lpstr>
      <vt:lpstr>Summary</vt:lpstr>
      <vt:lpstr>People who will join COBAND collaboration are very welcome.  Please join us.</vt:lpstr>
      <vt:lpstr>BACKUP</vt:lpstr>
      <vt:lpstr>Cosmic Background Neutrino</vt:lpstr>
      <vt:lpstr>Cosmic Background Neutrino</vt:lpstr>
      <vt:lpstr>Prototype of Cryostat for the Rocket Experiment</vt:lpstr>
      <vt:lpstr>Near-Infrared Photon Energy Spectrum from Outer Space</vt:lpstr>
      <vt:lpstr>Astrophysics with NIR and FIR by AKARI</vt:lpstr>
      <vt:lpstr>Performance of Nb/Al-STJ in SOI-STJ Detector</vt:lpstr>
      <vt:lpstr>PowerPoint プレゼンテーション</vt:lpstr>
      <vt:lpstr>PowerPoint プレゼンテーション</vt:lpstr>
      <vt:lpstr>STJ response at a constant current mode</vt:lpstr>
      <vt:lpstr>Development of SOI Charge sensitive preamplifier (SOISTJ5) </vt:lpstr>
      <vt:lpstr>Op-amp Circuit for STJ (SOI-STJ5 design)</vt:lpstr>
      <vt:lpstr>COBAND Collaboration  ( Cosmic Background Neutrino Decay Search)</vt:lpstr>
    </vt:vector>
  </TitlesOfParts>
  <Company>三明 康郎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宇宙史国際連携研究・教育プログラム</dc:title>
  <dc:creator>金信弘</dc:creator>
  <cp:lastModifiedBy> </cp:lastModifiedBy>
  <cp:revision>670</cp:revision>
  <cp:lastPrinted>2017-11-17T05:17:03Z</cp:lastPrinted>
  <dcterms:created xsi:type="dcterms:W3CDTF">2005-03-05T13:29:36Z</dcterms:created>
  <dcterms:modified xsi:type="dcterms:W3CDTF">2017-11-21T13:09:58Z</dcterms:modified>
</cp:coreProperties>
</file>