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4"/>
  </p:sldMasterIdLst>
  <p:notesMasterIdLst>
    <p:notesMasterId r:id="rId15"/>
  </p:notesMasterIdLst>
  <p:handoutMasterIdLst>
    <p:handoutMasterId r:id="rId16"/>
  </p:handoutMasterIdLst>
  <p:sldIdLst>
    <p:sldId id="387" r:id="rId5"/>
    <p:sldId id="542" r:id="rId6"/>
    <p:sldId id="543" r:id="rId7"/>
    <p:sldId id="544" r:id="rId8"/>
    <p:sldId id="545" r:id="rId9"/>
    <p:sldId id="547" r:id="rId10"/>
    <p:sldId id="546" r:id="rId11"/>
    <p:sldId id="548" r:id="rId12"/>
    <p:sldId id="549" r:id="rId13"/>
    <p:sldId id="536" r:id="rId14"/>
  </p:sldIdLst>
  <p:sldSz cx="96012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02"/>
    <a:srgbClr val="400080"/>
    <a:srgbClr val="242444"/>
    <a:srgbClr val="1F013E"/>
    <a:srgbClr val="2B245D"/>
    <a:srgbClr val="674A89"/>
    <a:srgbClr val="44890C"/>
    <a:srgbClr val="7A00FF"/>
    <a:srgbClr val="FF006D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9" autoAdjust="0"/>
    <p:restoredTop sz="95541" autoAdjust="0"/>
  </p:normalViewPr>
  <p:slideViewPr>
    <p:cSldViewPr>
      <p:cViewPr varScale="1">
        <p:scale>
          <a:sx n="83" d="100"/>
          <a:sy n="83" d="100"/>
        </p:scale>
        <p:origin x="-1744" y="-112"/>
      </p:cViewPr>
      <p:guideLst>
        <p:guide orient="horz" pos="102"/>
        <p:guide pos="27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Facility for Rare Isotope Beams Briefing for </a:t>
            </a:r>
            <a:br>
              <a:rPr lang="en-US"/>
            </a:br>
            <a:r>
              <a:rPr lang="en-US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B7016C78-ECB3-43F2-8986-1B494CF39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26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388938"/>
            <a:ext cx="5078412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198790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bkg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3247814"/>
            <a:ext cx="8161020" cy="518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632960"/>
            <a:ext cx="6720840" cy="130048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324600" y="6934200"/>
            <a:ext cx="3097213" cy="155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Artemis</a:t>
            </a:r>
            <a:r>
              <a:rPr lang="en-US" sz="11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 Spyrou, FRIB Decay, Jan. 2018</a:t>
            </a: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97F26045-EFAF-4618-8EDF-874E6A216DC5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671151"/>
          </a:xfrm>
        </p:spPr>
        <p:txBody>
          <a:bodyPr/>
          <a:lstStyle>
            <a:lvl1pPr>
              <a:defRPr sz="4500" b="0">
                <a:solidFill>
                  <a:srgbClr val="008000"/>
                </a:solidFill>
                <a:latin typeface="Imprint MT Shadow"/>
                <a:cs typeface="Imprint MT Shad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6643688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 Box 1032"/>
          <p:cNvSpPr txBox="1">
            <a:spLocks noChangeArrowheads="1"/>
          </p:cNvSpPr>
          <p:nvPr userDrawn="1"/>
        </p:nvSpPr>
        <p:spPr bwMode="auto">
          <a:xfrm>
            <a:off x="6096000" y="7010399"/>
            <a:ext cx="3325813" cy="155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Artemis</a:t>
            </a:r>
            <a:r>
              <a:rPr lang="en-US" sz="1100" kern="12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 Spyrou, FRIB Decay, Jan. 2018</a:t>
            </a: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, </a:t>
            </a:r>
            <a:r>
              <a:rPr lang="en-US" sz="1100" kern="1200" dirty="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t>Slide </a:t>
            </a:r>
            <a:fld id="{97F26045-EFAF-4618-8EDF-874E6A216DC5}" type="slidenum">
              <a:rPr lang="en-US" sz="1100" kern="120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kern="12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0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6643688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Box 1032"/>
          <p:cNvSpPr txBox="1">
            <a:spLocks noChangeArrowheads="1"/>
          </p:cNvSpPr>
          <p:nvPr userDrawn="1"/>
        </p:nvSpPr>
        <p:spPr bwMode="auto">
          <a:xfrm>
            <a:off x="6248400" y="6934200"/>
            <a:ext cx="3173413" cy="155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Artemis</a:t>
            </a:r>
            <a:r>
              <a:rPr lang="en-US" sz="1100" kern="12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 Spyrou, FRIB Decay, Jan. 2018</a:t>
            </a: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, </a:t>
            </a:r>
            <a:r>
              <a:rPr lang="en-US" sz="1100" kern="1200" dirty="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t>Slide </a:t>
            </a:r>
            <a:fld id="{97F26045-EFAF-4618-8EDF-874E6A216DC5}" type="slidenum">
              <a:rPr lang="en-US" sz="1100" kern="120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kern="12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5867400" y="6934200"/>
            <a:ext cx="3554413" cy="155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Artemis</a:t>
            </a:r>
            <a:r>
              <a:rPr lang="en-US" sz="1100" kern="12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 Spyrou, FRIB Decay, Jan. 2018</a:t>
            </a: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, </a:t>
            </a:r>
            <a:r>
              <a:rPr lang="en-US" sz="1100" kern="1200" dirty="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t>Slide </a:t>
            </a:r>
            <a:fld id="{97F26045-EFAF-4618-8EDF-874E6A216DC5}" type="slidenum">
              <a:rPr lang="en-US" sz="1100" kern="120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kern="12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bkg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Box 1032"/>
          <p:cNvSpPr txBox="1">
            <a:spLocks noChangeArrowheads="1"/>
          </p:cNvSpPr>
          <p:nvPr userDrawn="1"/>
        </p:nvSpPr>
        <p:spPr bwMode="auto">
          <a:xfrm>
            <a:off x="6019800" y="7010399"/>
            <a:ext cx="3402013" cy="155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Artemis</a:t>
            </a:r>
            <a:r>
              <a:rPr lang="en-US" sz="1100" kern="12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 Spyrou, FRIB Decay, Jan. 2018</a:t>
            </a:r>
            <a:r>
              <a:rPr lang="en-US" sz="1100" kern="12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ヒラギノ角ゴ Pro W3"/>
              </a:rPr>
              <a:t>, </a:t>
            </a:r>
            <a:r>
              <a:rPr lang="en-US" sz="1100" kern="1200" dirty="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t>Slide </a:t>
            </a:r>
            <a:fld id="{97F26045-EFAF-4618-8EDF-874E6A216DC5}" type="slidenum">
              <a:rPr lang="en-US" sz="1100" kern="1200" smtClean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ヒラギノ角ゴ Pro W3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kern="12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166" y="108374"/>
            <a:ext cx="6647498" cy="518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090" y="1300480"/>
            <a:ext cx="8161020" cy="2519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90" y="3982720"/>
            <a:ext cx="8161020" cy="2519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80963"/>
            <a:ext cx="66484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138238"/>
            <a:ext cx="8639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1" r:id="rId7"/>
    <p:sldLayoutId id="2147483782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306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612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918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3224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975" indent="-180975" algn="l" defTabSz="85407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1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482600" indent="-180975" algn="l" defTabSz="854075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784225" indent="-180975" algn="l" defTabSz="854075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700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1328738" indent="-241300" algn="l" defTabSz="85407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866900" indent="-158750" algn="l" defTabSz="85407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51083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4390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7696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801002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8"/>
          <p:cNvSpPr txBox="1">
            <a:spLocks noChangeArrowheads="1"/>
          </p:cNvSpPr>
          <p:nvPr/>
        </p:nvSpPr>
        <p:spPr bwMode="auto">
          <a:xfrm>
            <a:off x="-152400" y="4419600"/>
            <a:ext cx="4556125" cy="6731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rint MT Shadow" charset="0"/>
                <a:ea typeface="Imprint MT Shadow" charset="0"/>
                <a:cs typeface="Imprint MT Shadow" charset="0"/>
                <a:sym typeface="Imprint MT Shadow" charset="0"/>
              </a:rPr>
              <a:t>Artemis Spyrou</a:t>
            </a:r>
            <a:endParaRPr kumimoji="0" lang="en-US" sz="3000" b="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rint MT Shadow" charset="0"/>
              <a:ea typeface="ヒラギノ明朝 ProN W3" charset="-128"/>
              <a:cs typeface="ヒラギノ明朝 ProN W3" charset="-128"/>
              <a:sym typeface="Imprint MT Shadow" charset="0"/>
            </a:endParaRPr>
          </a:p>
        </p:txBody>
      </p:sp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4495800"/>
            <a:ext cx="1130300" cy="1412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perspectiveRight" fov="2700000">
              <a:rot lat="0" lon="20400000" rev="0"/>
            </a:camera>
            <a:lightRig rig="threePt" dir="t"/>
          </a:scene3d>
        </p:spPr>
      </p:pic>
      <p:pic>
        <p:nvPicPr>
          <p:cNvPr id="13" name="Picture 12" descr="MSU_logo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724400"/>
            <a:ext cx="2996711" cy="9989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52400" y="1072277"/>
            <a:ext cx="9525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Imprint MT Shadow"/>
                <a:cs typeface="Imprint MT Shadow"/>
              </a:rPr>
              <a:t>Neutron-capture constraints and n</a:t>
            </a:r>
            <a:r>
              <a:rPr lang="en-US" sz="5400" dirty="0" smtClean="0">
                <a:solidFill>
                  <a:srgbClr val="008000"/>
                </a:solidFill>
                <a:latin typeface="Imprint MT Shadow"/>
                <a:cs typeface="Imprint MT Shadow"/>
              </a:rPr>
              <a:t>-</a:t>
            </a:r>
            <a:r>
              <a:rPr lang="el-GR" sz="5400" i="1" dirty="0" smtClean="0">
                <a:solidFill>
                  <a:srgbClr val="008000"/>
                </a:solidFill>
                <a:latin typeface="Times"/>
                <a:cs typeface="Times"/>
              </a:rPr>
              <a:t>γ</a:t>
            </a:r>
            <a:r>
              <a:rPr lang="en-US" sz="5400" dirty="0" smtClean="0">
                <a:solidFill>
                  <a:srgbClr val="008000"/>
                </a:solidFill>
                <a:latin typeface="Imprint MT Shadow"/>
                <a:cs typeface="Imprint MT Shadow"/>
              </a:rPr>
              <a:t> </a:t>
            </a:r>
            <a:r>
              <a:rPr lang="en-US" sz="5400" dirty="0">
                <a:solidFill>
                  <a:srgbClr val="008000"/>
                </a:solidFill>
                <a:latin typeface="Imprint MT Shadow"/>
                <a:cs typeface="Imprint MT Shadow"/>
              </a:rPr>
              <a:t>competition </a:t>
            </a:r>
            <a:endParaRPr lang="en-US" sz="5400" dirty="0" smtClean="0">
              <a:solidFill>
                <a:srgbClr val="008000"/>
              </a:solidFill>
              <a:latin typeface="Imprint MT Shadow"/>
              <a:cs typeface="Imprint MT Shadow"/>
            </a:endParaRPr>
          </a:p>
          <a:p>
            <a:pPr algn="ctr"/>
            <a:r>
              <a:rPr lang="en-US" sz="5400" dirty="0" smtClean="0">
                <a:solidFill>
                  <a:srgbClr val="008000"/>
                </a:solidFill>
                <a:latin typeface="Imprint MT Shadow"/>
                <a:cs typeface="Imprint MT Shadow"/>
              </a:rPr>
              <a:t>far </a:t>
            </a:r>
            <a:r>
              <a:rPr lang="en-US" sz="5400" dirty="0">
                <a:solidFill>
                  <a:srgbClr val="008000"/>
                </a:solidFill>
                <a:latin typeface="Imprint MT Shadow"/>
                <a:cs typeface="Imprint MT Shadow"/>
              </a:rPr>
              <a:t>from stability</a:t>
            </a:r>
            <a:endParaRPr lang="en-US" sz="5000" dirty="0" smtClean="0">
              <a:solidFill>
                <a:srgbClr val="008000"/>
              </a:solidFill>
              <a:latin typeface="Imprint MT Shadow"/>
              <a:cs typeface="Imprint MT Shadow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6019800"/>
            <a:ext cx="6096000" cy="595746"/>
          </a:xfrm>
        </p:spPr>
        <p:txBody>
          <a:bodyPr/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Decay Station Workshop, East Lansing,  Jan. 2018</a:t>
            </a:r>
            <a:endParaRPr lang="en-US" sz="20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" y="1022354"/>
            <a:ext cx="8361698" cy="54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FRB Rates</a:t>
            </a:r>
            <a:endParaRPr lang="en-US" dirty="0"/>
          </a:p>
        </p:txBody>
      </p:sp>
      <p:pic>
        <p:nvPicPr>
          <p:cNvPr id="5" name="Content Placeholder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b="6171"/>
          <a:stretch/>
        </p:blipFill>
        <p:spPr bwMode="auto">
          <a:xfrm>
            <a:off x="6631320" y="3886200"/>
            <a:ext cx="2893680" cy="26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54864" y="4731914"/>
            <a:ext cx="2895600" cy="23622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  <a:gs pos="40000">
                <a:schemeClr val="accent1">
                  <a:tint val="50000"/>
                  <a:shade val="100000"/>
                  <a:satMod val="350000"/>
                </a:schemeClr>
              </a:gs>
              <a:gs pos="61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43674" y="6636914"/>
            <a:ext cx="1155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Half-life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6698" y="6213934"/>
            <a:ext cx="29290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Discrete </a:t>
            </a:r>
            <a:r>
              <a:rPr lang="el-GR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Spectroscopy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7866" y="5801449"/>
            <a:ext cx="2318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 - measurements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74" y="5357332"/>
            <a:ext cx="695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TAS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0274" y="4808114"/>
            <a:ext cx="1761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-Oslo – (n,</a:t>
            </a:r>
            <a:r>
              <a:rPr lang="el-GR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γ)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rapezoid 16"/>
          <p:cNvSpPr/>
          <p:nvPr/>
        </p:nvSpPr>
        <p:spPr>
          <a:xfrm rot="5400000">
            <a:off x="6431100" y="5646314"/>
            <a:ext cx="2362200" cy="533400"/>
          </a:xfrm>
          <a:prstGeom prst="trapezoid">
            <a:avLst>
              <a:gd name="adj" fmla="val 119527"/>
            </a:avLst>
          </a:prstGeom>
          <a:gradFill>
            <a:gsLst>
              <a:gs pos="0">
                <a:srgbClr val="FFFF00"/>
              </a:gs>
              <a:gs pos="100000">
                <a:srgbClr val="FF0000"/>
              </a:gs>
              <a:gs pos="43000">
                <a:schemeClr val="accent1">
                  <a:lumMod val="60000"/>
                  <a:lumOff val="40000"/>
                </a:schemeClr>
              </a:gs>
              <a:gs pos="62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2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6" y="971791"/>
            <a:ext cx="9169146" cy="49211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152400"/>
            <a:ext cx="864108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noAutofit/>
          </a:bodyPr>
          <a:lstStyle>
            <a:lvl1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4500" b="0">
                <a:solidFill>
                  <a:srgbClr val="008000"/>
                </a:solidFill>
                <a:latin typeface="Imprint MT Shadow"/>
                <a:ea typeface="ＭＳ Ｐゴシック" pitchFamily="-65" charset="-128"/>
                <a:cs typeface="Imprint MT Shadow"/>
              </a:defRPr>
            </a:lvl1pPr>
            <a:lvl2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3306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612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918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3224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r-process in neutron-star mergers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707" y="1236078"/>
            <a:ext cx="2892740" cy="1834204"/>
            <a:chOff x="-1" y="1143000"/>
            <a:chExt cx="2952751" cy="1740607"/>
          </a:xfrm>
        </p:grpSpPr>
        <p:sp>
          <p:nvSpPr>
            <p:cNvPr id="7" name="Rectangle 6"/>
            <p:cNvSpPr/>
            <p:nvPr/>
          </p:nvSpPr>
          <p:spPr>
            <a:xfrm>
              <a:off x="0" y="1143000"/>
              <a:ext cx="2952750" cy="14446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2386964"/>
              <a:ext cx="2741158" cy="4547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593" y="2581275"/>
              <a:ext cx="2502248" cy="302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2570" y="2323296"/>
            <a:ext cx="7606426" cy="1951254"/>
            <a:chOff x="97686" y="2178091"/>
            <a:chExt cx="7244216" cy="1829301"/>
          </a:xfrm>
        </p:grpSpPr>
        <p:sp>
          <p:nvSpPr>
            <p:cNvPr id="11" name="Oval 10"/>
            <p:cNvSpPr/>
            <p:nvPr/>
          </p:nvSpPr>
          <p:spPr>
            <a:xfrm rot="3496646">
              <a:off x="2589445" y="2835244"/>
              <a:ext cx="738987" cy="136843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3496646">
              <a:off x="4261373" y="1261130"/>
              <a:ext cx="738987" cy="257291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686" y="2390977"/>
              <a:ext cx="2366440" cy="112530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  <a:latin typeface="Calibri"/>
                  <a:cs typeface="Calibri"/>
                </a:rPr>
                <a:t>Blue component: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Light r-process elements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Optical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Bright and brief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57706" y="2622397"/>
              <a:ext cx="2484196" cy="13849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  <a:cs typeface="Calibri"/>
                </a:rPr>
                <a:t>“Red” component: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Heavy r-process elements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Lanthanides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Infrared</a:t>
              </a:r>
            </a:p>
            <a:p>
              <a:r>
                <a:rPr lang="en-US" sz="1800" dirty="0" smtClean="0">
                  <a:latin typeface="Calibri"/>
                  <a:cs typeface="Calibri"/>
                </a:rPr>
                <a:t>Longer-lasting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152" y="6172200"/>
            <a:ext cx="2735537" cy="2976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661" tIns="48331" rIns="96661" bIns="48331" rtlCol="0">
            <a:spAutoFit/>
          </a:bodyPr>
          <a:lstStyle/>
          <a:p>
            <a:r>
              <a:rPr lang="en-US" sz="1300" i="1" dirty="0">
                <a:latin typeface="Times"/>
                <a:cs typeface="Times"/>
              </a:rPr>
              <a:t>Made with </a:t>
            </a:r>
            <a:r>
              <a:rPr lang="en-US" sz="1300" i="1" dirty="0" err="1">
                <a:latin typeface="Times"/>
                <a:cs typeface="Times"/>
              </a:rPr>
              <a:t>SkyNet</a:t>
            </a:r>
            <a:r>
              <a:rPr lang="en-US" sz="1300" i="1" dirty="0">
                <a:latin typeface="Times"/>
                <a:cs typeface="Times"/>
              </a:rPr>
              <a:t> by Jonas </a:t>
            </a:r>
            <a:r>
              <a:rPr lang="en-US" sz="1300" i="1" dirty="0" err="1">
                <a:latin typeface="Times"/>
                <a:cs typeface="Times"/>
              </a:rPr>
              <a:t>Lippuner</a:t>
            </a:r>
            <a:endParaRPr lang="en-US" sz="1300" i="1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4495800"/>
            <a:ext cx="4800600" cy="14826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6661" tIns="48331" rIns="96661" bIns="48331" rtlCol="0">
            <a:spAutoFit/>
          </a:bodyPr>
          <a:lstStyle/>
          <a:p>
            <a:pPr marL="302066" indent="-302066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GW170817 observations distinguish between heavy (red) and light (blue) components, but cannot get individual element contributions. </a:t>
            </a:r>
          </a:p>
          <a:p>
            <a:pPr marL="302066" indent="-302066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Nuclear physics data needed to figure out the different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61689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222"/>
          </a:xfrm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rint MT Shadow"/>
                <a:cs typeface="Imprint MT Shadow"/>
              </a:rPr>
              <a:t>Nuclear Input for r-process</a:t>
            </a:r>
            <a:endParaRPr lang="en-US" sz="4500" dirty="0">
              <a:solidFill>
                <a:schemeClr val="tx1">
                  <a:lumMod val="50000"/>
                  <a:lumOff val="50000"/>
                </a:schemeClr>
              </a:solidFill>
              <a:latin typeface="Imprint MT Shadow"/>
              <a:cs typeface="Imprint MT Shadow"/>
            </a:endParaRPr>
          </a:p>
        </p:txBody>
      </p:sp>
      <p:pic>
        <p:nvPicPr>
          <p:cNvPr id="6" name="Picture 5" descr="wwk_theory-frib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74" y="1285886"/>
            <a:ext cx="9146750" cy="4573375"/>
          </a:xfrm>
          <a:prstGeom prst="rect">
            <a:avLst/>
          </a:prstGeom>
        </p:spPr>
      </p:pic>
      <p:pic>
        <p:nvPicPr>
          <p:cNvPr id="7" name="Picture 6" descr="wwk_masses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74" y="1285886"/>
            <a:ext cx="9146750" cy="4573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478" y="948604"/>
            <a:ext cx="4819703" cy="2620421"/>
          </a:xfrm>
          <a:prstGeom prst="rect">
            <a:avLst/>
          </a:prstGeom>
          <a:noFill/>
        </p:spPr>
        <p:txBody>
          <a:bodyPr wrap="square" lIns="126203" tIns="63099" rIns="126203" bIns="63099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masses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beta-decay rates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beta-delayed neutron emission probabilities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Calibri"/>
                <a:cs typeface="Calibri"/>
              </a:rPr>
              <a:t>n</a:t>
            </a:r>
            <a:r>
              <a:rPr lang="en-US" sz="1800" dirty="0" smtClean="0">
                <a:latin typeface="Calibri"/>
                <a:cs typeface="Calibri"/>
              </a:rPr>
              <a:t>eutron capture rates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Calibri"/>
                <a:cs typeface="Calibri"/>
              </a:rPr>
              <a:t>f</a:t>
            </a:r>
            <a:r>
              <a:rPr lang="en-US" sz="1800" dirty="0" smtClean="0">
                <a:latin typeface="Calibri"/>
                <a:cs typeface="Calibri"/>
              </a:rPr>
              <a:t>ission rates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Calibri"/>
                <a:cs typeface="Calibri"/>
              </a:rPr>
              <a:t>f</a:t>
            </a:r>
            <a:r>
              <a:rPr lang="en-US" sz="1800" dirty="0" smtClean="0">
                <a:latin typeface="Calibri"/>
                <a:cs typeface="Calibri"/>
              </a:rPr>
              <a:t>ission product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neutrino interaction rates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Equation of state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01" y="6172200"/>
            <a:ext cx="1887195" cy="312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6203" tIns="63099" rIns="126203" bIns="63099" rtlCol="0">
            <a:spAutoFit/>
          </a:bodyPr>
          <a:lstStyle/>
          <a:p>
            <a:r>
              <a:rPr lang="en-US" sz="1200" i="1" dirty="0">
                <a:latin typeface="Times New Roman"/>
                <a:cs typeface="Times New Roman"/>
              </a:rPr>
              <a:t>f</a:t>
            </a:r>
            <a:r>
              <a:rPr lang="en-US" sz="1200" i="1" dirty="0" smtClean="0">
                <a:latin typeface="Times New Roman"/>
                <a:cs typeface="Times New Roman"/>
              </a:rPr>
              <a:t>igure by M. </a:t>
            </a:r>
            <a:r>
              <a:rPr lang="en-US" sz="1200" i="1" dirty="0" err="1" smtClean="0">
                <a:latin typeface="Times New Roman"/>
                <a:cs typeface="Times New Roman"/>
              </a:rPr>
              <a:t>Mumpower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6371" y="4840069"/>
            <a:ext cx="4999029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Nuclear properties not known for all nuclei that participate in NS merger r-process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Current facilities can access some isotopes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FRIB will give access to the majority of r-process nuclei 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20654755">
            <a:off x="5503476" y="3494765"/>
            <a:ext cx="157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libri"/>
                <a:cs typeface="Calibri"/>
              </a:rPr>
              <a:t>r-process path</a:t>
            </a:r>
            <a:endParaRPr lang="en-US" sz="1800" i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39344" y="2811988"/>
            <a:ext cx="5305685" cy="2195409"/>
            <a:chOff x="2239344" y="2811988"/>
            <a:chExt cx="5305685" cy="2195409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13" name="Straight Connector 12"/>
            <p:cNvCxnSpPr/>
            <p:nvPr/>
          </p:nvCxnSpPr>
          <p:spPr>
            <a:xfrm flipV="1">
              <a:off x="2239344" y="4729637"/>
              <a:ext cx="655500" cy="27776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907472" y="4583175"/>
              <a:ext cx="0" cy="14646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907472" y="4084906"/>
              <a:ext cx="1775236" cy="498271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682708" y="3908189"/>
              <a:ext cx="0" cy="17671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682708" y="3297363"/>
              <a:ext cx="2424253" cy="625708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106961" y="3001932"/>
              <a:ext cx="0" cy="28379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7106961" y="2811988"/>
              <a:ext cx="438068" cy="189944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506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Neutron-capture sensitivity 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1066800"/>
            <a:ext cx="6858000" cy="2794744"/>
            <a:chOff x="0" y="1676400"/>
            <a:chExt cx="9601200" cy="39126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750"/>
            <a:stretch/>
          </p:blipFill>
          <p:spPr>
            <a:xfrm>
              <a:off x="0" y="1743540"/>
              <a:ext cx="9601200" cy="384550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2103" y="1676400"/>
              <a:ext cx="457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4-09-18 at 4.40.46 PM.png"/>
          <p:cNvPicPr>
            <a:picLocks noChangeAspect="1"/>
          </p:cNvPicPr>
          <p:nvPr/>
        </p:nvPicPr>
        <p:blipFill>
          <a:blip r:embed="rId3"/>
          <a:srcRect l="2778" t="4482" r="2098" b="1853"/>
          <a:stretch>
            <a:fillRect/>
          </a:stretch>
        </p:blipFill>
        <p:spPr>
          <a:xfrm>
            <a:off x="3003737" y="3810000"/>
            <a:ext cx="6629400" cy="2743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6550701"/>
            <a:ext cx="3429000" cy="276999"/>
          </a:xfrm>
          <a:prstGeom prst="rect">
            <a:avLst/>
          </a:prstGeom>
          <a:ln w="38100" cap="flat" cmpd="dbl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>
                <a:latin typeface="Times New Roman"/>
                <a:cs typeface="Times New Roman"/>
              </a:rPr>
              <a:t>Surman</a:t>
            </a:r>
            <a:r>
              <a:rPr lang="en-US" sz="1200" i="1" dirty="0" smtClean="0">
                <a:latin typeface="Times New Roman"/>
                <a:cs typeface="Times New Roman"/>
              </a:rPr>
              <a:t>, et al., , </a:t>
            </a:r>
            <a:r>
              <a:rPr lang="en-US" sz="1200" dirty="0" smtClean="0">
                <a:latin typeface="Times New Roman"/>
                <a:cs typeface="Times New Roman"/>
              </a:rPr>
              <a:t>AIP Advances 4, 041008 (2014) 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657600"/>
            <a:ext cx="2667000" cy="299278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13504" tIns="56752" rIns="113504" bIns="56752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Mumpower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et. al., PPNP 86 (2016) 86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066800"/>
            <a:ext cx="2110148" cy="47705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/>
                <a:cs typeface="Times New Roman"/>
              </a:rPr>
              <a:t>Main r-process</a:t>
            </a:r>
            <a:endParaRPr lang="en-US" sz="25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3505200"/>
            <a:ext cx="2155232" cy="47705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/>
                <a:cs typeface="Times New Roman"/>
              </a:rPr>
              <a:t>Weak r-process</a:t>
            </a:r>
            <a:endParaRPr lang="en-US" sz="25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7426" y="1504890"/>
            <a:ext cx="2381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Neutron-star merger</a:t>
            </a:r>
            <a:endParaRPr lang="en-US" sz="2000" i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2794" y="3124200"/>
            <a:ext cx="136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Supernova</a:t>
            </a:r>
            <a:endParaRPr lang="en-US" sz="2000" i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813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281"/>
            <a:ext cx="9601200" cy="1088804"/>
          </a:xfrm>
        </p:spPr>
        <p:txBody>
          <a:bodyPr/>
          <a:lstStyle/>
          <a:p>
            <a:r>
              <a:rPr lang="en-US" sz="3800" dirty="0" smtClean="0"/>
              <a:t>Neutron Captures within the Statistical Model </a:t>
            </a:r>
            <a:endParaRPr lang="en-US" sz="3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90083" y="1219200"/>
            <a:ext cx="2629317" cy="2927208"/>
            <a:chOff x="190083" y="1219200"/>
            <a:chExt cx="3775365" cy="292720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52183" y="41448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52183" y="36876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52183" y="33066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52183" y="30780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752183" y="29256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752183" y="27732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52183" y="26208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52183" y="25446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52183" y="2468420"/>
              <a:ext cx="22098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752600" y="1219200"/>
              <a:ext cx="2212848" cy="1219200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90083" y="2316814"/>
              <a:ext cx="1219200" cy="794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608389" y="1896920"/>
              <a:ext cx="534194" cy="7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75883" y="1630220"/>
              <a:ext cx="8382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57200" y="1143000"/>
            <a:ext cx="725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FF0000"/>
                </a:solidFill>
                <a:latin typeface="Times"/>
                <a:cs typeface="Times"/>
              </a:rPr>
              <a:t>(</a:t>
            </a:r>
            <a:r>
              <a:rPr lang="en-US" sz="2200" dirty="0" err="1" smtClean="0">
                <a:solidFill>
                  <a:srgbClr val="FF0000"/>
                </a:solidFill>
                <a:latin typeface="Times"/>
                <a:cs typeface="Times"/>
              </a:rPr>
              <a:t>n</a:t>
            </a:r>
            <a:r>
              <a:rPr lang="en-US" sz="2200" dirty="0" smtClean="0">
                <a:solidFill>
                  <a:srgbClr val="FF0000"/>
                </a:solidFill>
                <a:latin typeface="Times"/>
                <a:cs typeface="Times"/>
              </a:rPr>
              <a:t>,</a:t>
            </a:r>
            <a:r>
              <a:rPr lang="el-GR" sz="2200" dirty="0" smtClean="0">
                <a:solidFill>
                  <a:srgbClr val="FF0000"/>
                </a:solidFill>
                <a:latin typeface="Times"/>
                <a:cs typeface="Times"/>
              </a:rPr>
              <a:t>γ</a:t>
            </a:r>
            <a:r>
              <a:rPr lang="en-US" sz="2200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en-US" sz="22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14400" y="1859614"/>
            <a:ext cx="1752600" cy="2286000"/>
            <a:chOff x="2550285" y="3124994"/>
            <a:chExt cx="2936909" cy="2286000"/>
          </a:xfrm>
        </p:grpSpPr>
        <p:grpSp>
          <p:nvGrpSpPr>
            <p:cNvPr id="21" name="Group 82"/>
            <p:cNvGrpSpPr/>
            <p:nvPr/>
          </p:nvGrpSpPr>
          <p:grpSpPr>
            <a:xfrm>
              <a:off x="3657600" y="3124994"/>
              <a:ext cx="1829594" cy="2286000"/>
              <a:chOff x="3657600" y="3124994"/>
              <a:chExt cx="1829594" cy="2286000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rot="5400000">
                <a:off x="3657600" y="3505200"/>
                <a:ext cx="762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>
                <a:off x="3886994" y="3809206"/>
                <a:ext cx="762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5400000">
                <a:off x="3886200" y="3810000"/>
                <a:ext cx="10668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4190206" y="4571206"/>
                <a:ext cx="762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5400000">
                <a:off x="3924300" y="4076700"/>
                <a:ext cx="17526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3886200" y="4267200"/>
                <a:ext cx="22860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5400000">
                <a:off x="4495800" y="4724400"/>
                <a:ext cx="13716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5400000">
                <a:off x="5105400" y="5181600"/>
                <a:ext cx="4572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4610100" y="4533900"/>
                <a:ext cx="1752600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>
                <a:off x="3429794" y="4267200"/>
                <a:ext cx="456406" cy="794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>
                <a:off x="3658394" y="4114006"/>
                <a:ext cx="456406" cy="794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550285" y="4114800"/>
              <a:ext cx="32572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200" dirty="0" smtClean="0">
                  <a:solidFill>
                    <a:schemeClr val="accent1"/>
                  </a:solidFill>
                  <a:latin typeface="Times"/>
                  <a:cs typeface="Times"/>
                </a:rPr>
                <a:t>γ</a:t>
              </a:r>
              <a:endParaRPr lang="en-US" sz="2200" baseline="30000" dirty="0">
                <a:solidFill>
                  <a:schemeClr val="accent1"/>
                </a:solidFill>
                <a:latin typeface="Times"/>
                <a:cs typeface="Time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4473" y="2236113"/>
            <a:ext cx="1124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"/>
                <a:cs typeface="Times"/>
              </a:rPr>
              <a:t>(A-1, Z)</a:t>
            </a:r>
            <a:endParaRPr lang="en-US" sz="22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76400" y="4221020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"/>
                <a:cs typeface="Times"/>
              </a:rPr>
              <a:t>(A, Z)</a:t>
            </a:r>
            <a:endParaRPr lang="en-US" sz="22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71800" y="973991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000000"/>
                </a:solidFill>
                <a:latin typeface="Calibri"/>
                <a:cs typeface="Calibri"/>
              </a:rPr>
              <a:t>Hauser – </a:t>
            </a:r>
            <a:r>
              <a:rPr lang="en-US" sz="2200" b="1" u="sng" dirty="0" err="1" smtClean="0">
                <a:solidFill>
                  <a:srgbClr val="000000"/>
                </a:solidFill>
                <a:latin typeface="Calibri"/>
                <a:cs typeface="Calibri"/>
              </a:rPr>
              <a:t>Feshbach</a:t>
            </a:r>
            <a:endParaRPr lang="en-US" sz="2200" b="1" u="sng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600" b="1" u="sng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Calibri"/>
                <a:cs typeface="Calibri"/>
              </a:rPr>
              <a:t>Nuclear Level Density (NLD)</a:t>
            </a:r>
          </a:p>
          <a:p>
            <a:pPr marL="0" lvl="2" indent="0"/>
            <a:r>
              <a:rPr lang="en-US" sz="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l-GR" sz="2200" dirty="0" smtClean="0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-ray strength function (</a:t>
            </a:r>
            <a:r>
              <a:rPr lang="el-GR" sz="2200" dirty="0" smtClean="0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SF)</a:t>
            </a:r>
          </a:p>
          <a:p>
            <a:pPr marL="0" lvl="2" indent="0"/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008000"/>
                </a:solidFill>
                <a:latin typeface="Calibri"/>
                <a:cs typeface="Calibri"/>
              </a:rPr>
              <a:t> Optical model potential</a:t>
            </a:r>
          </a:p>
          <a:p>
            <a:endParaRPr lang="en-US" sz="2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014410" y="1569666"/>
            <a:ext cx="3662990" cy="1402134"/>
            <a:chOff x="6014410" y="1577107"/>
            <a:chExt cx="3662990" cy="1402134"/>
          </a:xfrm>
        </p:grpSpPr>
        <p:sp>
          <p:nvSpPr>
            <p:cNvPr id="38" name="Right Brace 37"/>
            <p:cNvSpPr/>
            <p:nvPr/>
          </p:nvSpPr>
          <p:spPr>
            <a:xfrm>
              <a:off x="6477000" y="1577107"/>
              <a:ext cx="152400" cy="609600"/>
            </a:xfrm>
            <a:prstGeom prst="rightBrace">
              <a:avLst>
                <a:gd name="adj1" fmla="val 28535"/>
                <a:gd name="adj2" fmla="val 50000"/>
              </a:avLst>
            </a:prstGeom>
            <a:ln>
              <a:solidFill>
                <a:srgbClr val="7A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A00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17027" y="1600200"/>
              <a:ext cx="28841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Dominate uncertainties</a:t>
              </a:r>
              <a:endParaRPr lang="en-US" sz="2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1800" y="2209800"/>
              <a:ext cx="2895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Large uncertainties further from stability </a:t>
              </a:r>
              <a:endParaRPr lang="en-US" sz="2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014410" y="2723907"/>
              <a:ext cx="664456" cy="0"/>
            </a:xfrm>
            <a:prstGeom prst="straightConnector1">
              <a:avLst/>
            </a:prstGeom>
            <a:ln>
              <a:solidFill>
                <a:srgbClr val="559D4E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28600" y="4800600"/>
            <a:ext cx="8648521" cy="1446550"/>
          </a:xfrm>
          <a:prstGeom prst="rect">
            <a:avLst/>
          </a:prstGeom>
          <a:noFill/>
          <a:ln w="38100" cmpd="dbl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rgbClr val="0000FF"/>
                </a:solidFill>
                <a:latin typeface="Calibri"/>
                <a:cs typeface="Calibri"/>
              </a:rPr>
              <a:t>β</a:t>
            </a:r>
            <a:r>
              <a:rPr lang="en-US" sz="2200" b="1" dirty="0" smtClean="0">
                <a:solidFill>
                  <a:srgbClr val="0000FF"/>
                </a:solidFill>
                <a:latin typeface="Calibri"/>
                <a:cs typeface="Calibri"/>
              </a:rPr>
              <a:t>-Oslo method: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Combine traditional 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Oslo Method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with </a:t>
            </a:r>
            <a:r>
              <a:rPr lang="en-US" sz="2200" b="1" dirty="0">
                <a:solidFill>
                  <a:srgbClr val="FF0000"/>
                </a:solidFill>
                <a:latin typeface="Calibri"/>
                <a:cs typeface="Calibri"/>
              </a:rPr>
              <a:t>Total Absorption 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Spectroscopy</a:t>
            </a:r>
            <a:endParaRPr lang="en-US" sz="2200" b="1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Use </a:t>
            </a:r>
            <a:r>
              <a:rPr lang="el-GR" sz="2200" dirty="0" smtClean="0">
                <a:solidFill>
                  <a:schemeClr val="tx1"/>
                </a:solidFill>
                <a:latin typeface="Calibri"/>
                <a:cs typeface="Calibri"/>
              </a:rPr>
              <a:t>β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-decay to populate the compound nucleus of interest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Advantage: study nuclei far from stability</a:t>
            </a:r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3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440" b="32928"/>
          <a:stretch/>
        </p:blipFill>
        <p:spPr>
          <a:xfrm>
            <a:off x="4081709" y="3657600"/>
            <a:ext cx="5486400" cy="142506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237" t="17359" r="11164" b="21150"/>
          <a:stretch/>
        </p:blipFill>
        <p:spPr>
          <a:xfrm>
            <a:off x="7841245" y="4800600"/>
            <a:ext cx="1759955" cy="179029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353" t="21125" r="18695" b="28051"/>
          <a:stretch/>
        </p:blipFill>
        <p:spPr>
          <a:xfrm>
            <a:off x="0" y="1066800"/>
            <a:ext cx="3947585" cy="371784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4342" t="14168" r="3267" b="21666"/>
          <a:stretch/>
        </p:blipFill>
        <p:spPr>
          <a:xfrm>
            <a:off x="381000" y="4800600"/>
            <a:ext cx="2699374" cy="157671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362200" y="6019800"/>
            <a:ext cx="362047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DSSD</a:t>
            </a:r>
          </a:p>
          <a:p>
            <a:r>
              <a:rPr lang="en-US" sz="2000" dirty="0" smtClean="0">
                <a:latin typeface="Arial"/>
                <a:cs typeface="Arial"/>
              </a:rPr>
              <a:t>Implantation-decay correlation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08" y="762000"/>
            <a:ext cx="397677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SuN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l-GR" sz="2000" dirty="0" smtClean="0">
                <a:latin typeface="Arial"/>
                <a:cs typeface="Arial"/>
              </a:rPr>
              <a:t>γ</a:t>
            </a:r>
            <a:r>
              <a:rPr lang="en-US" sz="2000" dirty="0" smtClean="0">
                <a:latin typeface="Arial"/>
                <a:cs typeface="Arial"/>
              </a:rPr>
              <a:t>-Total Absorption Spectrometer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4876800"/>
            <a:ext cx="181331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Fiber Detector</a:t>
            </a:r>
          </a:p>
          <a:p>
            <a:r>
              <a:rPr lang="el-GR" sz="2000" dirty="0">
                <a:latin typeface="Arial"/>
                <a:cs typeface="Arial"/>
              </a:rPr>
              <a:t>β</a:t>
            </a:r>
            <a:r>
              <a:rPr lang="en-US" sz="2000" dirty="0" smtClean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detection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4" name="Picture 13" descr="TapeDrawing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17149" b="19186"/>
          <a:stretch/>
        </p:blipFill>
        <p:spPr>
          <a:xfrm>
            <a:off x="5185547" y="762000"/>
            <a:ext cx="4389545" cy="296021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581400" y="2743200"/>
            <a:ext cx="282185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SuNTAN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Tape Transport System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3352800"/>
            <a:ext cx="20056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Design by LSU and ANL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5600" y="5638800"/>
            <a:ext cx="117685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Hope College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477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 from NSCL</a:t>
            </a:r>
            <a:endParaRPr lang="en-US" dirty="0"/>
          </a:p>
        </p:txBody>
      </p:sp>
      <p:pic>
        <p:nvPicPr>
          <p:cNvPr id="4" name="Picture 3" descr="Ni68ng_ra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7362"/>
          <a:stretch/>
        </p:blipFill>
        <p:spPr>
          <a:xfrm rot="5400000">
            <a:off x="655079" y="274080"/>
            <a:ext cx="3200400" cy="4481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/>
          <a:stretch/>
        </p:blipFill>
        <p:spPr>
          <a:xfrm>
            <a:off x="5120640" y="914400"/>
            <a:ext cx="4480560" cy="3532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40040" y="560483"/>
            <a:ext cx="1617854" cy="430887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2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69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Ni(n,</a:t>
            </a:r>
            <a:r>
              <a:rPr lang="el-GR" sz="2200" dirty="0" smtClean="0">
                <a:solidFill>
                  <a:schemeClr val="tx1"/>
                </a:solidFill>
                <a:latin typeface="Calibri"/>
                <a:cs typeface="Calibri"/>
              </a:rPr>
              <a:t>γ)</a:t>
            </a:r>
            <a:r>
              <a:rPr lang="en-US" sz="22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70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864513"/>
            <a:ext cx="1617854" cy="430887"/>
          </a:xfrm>
          <a:prstGeom prst="rect">
            <a:avLst/>
          </a:prstGeom>
          <a:ln>
            <a:solidFill>
              <a:srgbClr val="559D4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2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68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Ni(n,</a:t>
            </a:r>
            <a:r>
              <a:rPr lang="el-GR" sz="2200" dirty="0" smtClean="0">
                <a:solidFill>
                  <a:schemeClr val="tx1"/>
                </a:solidFill>
                <a:latin typeface="Calibri"/>
                <a:cs typeface="Calibri"/>
              </a:rPr>
              <a:t>γ)</a:t>
            </a:r>
            <a:r>
              <a:rPr lang="el-GR" sz="22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69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Ni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6553200"/>
            <a:ext cx="2209800" cy="276999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dirty="0" err="1" smtClean="0">
                <a:latin typeface="Times"/>
                <a:cs typeface="Times"/>
              </a:rPr>
              <a:t>Liddick</a:t>
            </a:r>
            <a:r>
              <a:rPr lang="en-US" sz="1200" i="1" dirty="0" smtClean="0">
                <a:latin typeface="Times"/>
                <a:cs typeface="Times"/>
              </a:rPr>
              <a:t>, Spyrou, et al, PRL 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6553200"/>
            <a:ext cx="2209800" cy="276999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Spyrou, Larsen, et al, JPG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8606"/>
          <a:stretch/>
        </p:blipFill>
        <p:spPr>
          <a:xfrm>
            <a:off x="1124083" y="4191000"/>
            <a:ext cx="3150101" cy="27827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4419600" y="5105400"/>
            <a:ext cx="3422016" cy="769441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Impact on weak r-process abundance calculations</a:t>
            </a:r>
            <a:endParaRPr lang="en-US" sz="22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083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588"/>
          </a:xfrm>
        </p:spPr>
        <p:txBody>
          <a:bodyPr/>
          <a:lstStyle/>
          <a:p>
            <a:r>
              <a:rPr lang="el-GR" sz="4000" dirty="0" smtClean="0"/>
              <a:t>γ</a:t>
            </a:r>
            <a:r>
              <a:rPr lang="en-US" sz="4000" dirty="0" smtClean="0"/>
              <a:t> emission above the neutron threshold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6629400"/>
            <a:ext cx="2514600" cy="276999"/>
          </a:xfrm>
          <a:prstGeom prst="rect">
            <a:avLst/>
          </a:prstGeom>
          <a:noFill/>
          <a:ln w="38100" cap="flat" cmpd="dbl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Times"/>
                <a:cs typeface="Times"/>
              </a:rPr>
              <a:t>Spyrou, </a:t>
            </a:r>
            <a:r>
              <a:rPr lang="en-US" sz="1200" i="1" dirty="0" err="1" smtClean="0">
                <a:latin typeface="Times"/>
                <a:cs typeface="Times"/>
              </a:rPr>
              <a:t>Liddick</a:t>
            </a:r>
            <a:r>
              <a:rPr lang="en-US" sz="1200" i="1" dirty="0">
                <a:latin typeface="Times"/>
                <a:cs typeface="Times"/>
              </a:rPr>
              <a:t> </a:t>
            </a:r>
            <a:r>
              <a:rPr lang="en-US" sz="1200" i="1" dirty="0" smtClean="0">
                <a:latin typeface="Times"/>
                <a:cs typeface="Times"/>
              </a:rPr>
              <a:t>et al, PRL 2016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008" y="1066800"/>
            <a:ext cx="5329576" cy="4008195"/>
            <a:chOff x="837672" y="1254327"/>
            <a:chExt cx="7798679" cy="5168718"/>
          </a:xfrm>
        </p:grpSpPr>
        <p:pic>
          <p:nvPicPr>
            <p:cNvPr id="13" name="Picture 12" descr="Co70_matrix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2"/>
            <a:stretch/>
          </p:blipFill>
          <p:spPr>
            <a:xfrm rot="5400000">
              <a:off x="2543193" y="244493"/>
              <a:ext cx="4514814" cy="72009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91001" y="5867400"/>
              <a:ext cx="1565633" cy="555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E</a:t>
              </a:r>
              <a:r>
                <a:rPr lang="el-GR" sz="2200" baseline="-25000" dirty="0" smtClean="0">
                  <a:solidFill>
                    <a:srgbClr val="000000"/>
                  </a:solidFill>
                  <a:latin typeface="Calibri"/>
                  <a:cs typeface="Calibri"/>
                </a:rPr>
                <a:t>γ</a:t>
              </a:r>
              <a:r>
                <a:rPr lang="el-G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(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keV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  <a:endParaRPr lang="en-US" sz="2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64659" y="3023278"/>
              <a:ext cx="1376536" cy="630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E</a:t>
              </a:r>
              <a:r>
                <a:rPr lang="en-US" sz="2200" baseline="-25000" dirty="0" smtClean="0">
                  <a:solidFill>
                    <a:srgbClr val="000000"/>
                  </a:solidFill>
                  <a:latin typeface="Calibri"/>
                  <a:cs typeface="Calibri"/>
                </a:rPr>
                <a:t>x</a:t>
              </a:r>
              <a:r>
                <a:rPr lang="el-G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(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keV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  <a:endParaRPr lang="en-US" sz="2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905000" y="2750804"/>
              <a:ext cx="5791200" cy="0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931999" y="1254327"/>
              <a:ext cx="2704352" cy="14288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aseline="30000" dirty="0" smtClean="0">
                  <a:solidFill>
                    <a:schemeClr val="tx1"/>
                  </a:solidFill>
                  <a:latin typeface="Calibri"/>
                  <a:cs typeface="Calibri"/>
                </a:rPr>
                <a:t>70</a:t>
              </a:r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Co-&gt; </a:t>
              </a:r>
              <a:r>
                <a:rPr lang="en-US" sz="2200" baseline="30000" dirty="0" smtClean="0">
                  <a:solidFill>
                    <a:schemeClr val="tx1"/>
                  </a:solidFill>
                  <a:latin typeface="Calibri"/>
                  <a:cs typeface="Calibri"/>
                </a:rPr>
                <a:t>70</a:t>
              </a:r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Ni</a:t>
              </a:r>
            </a:p>
            <a:p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Q</a:t>
              </a:r>
              <a:r>
                <a:rPr lang="el-GR" sz="2200" baseline="-25000" dirty="0" smtClean="0">
                  <a:solidFill>
                    <a:schemeClr val="tx1"/>
                  </a:solidFill>
                  <a:latin typeface="Calibri"/>
                  <a:cs typeface="Calibri"/>
                </a:rPr>
                <a:t>β</a:t>
              </a:r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 = 12.3 MeV</a:t>
              </a:r>
            </a:p>
            <a:p>
              <a:r>
                <a:rPr lang="en-US" sz="2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S</a:t>
              </a:r>
              <a:r>
                <a:rPr lang="en-US" sz="2200" baseline="-250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n</a:t>
              </a:r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 =7.3 MeV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60409" y="2388341"/>
              <a:ext cx="413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S</a:t>
              </a:r>
              <a:r>
                <a:rPr lang="en-US" sz="2200" baseline="-250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n</a:t>
              </a:r>
              <a:endParaRPr lang="en-US" sz="2200" baseline="-250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67200" y="2819400"/>
            <a:ext cx="5184309" cy="3681399"/>
            <a:chOff x="902054" y="1040366"/>
            <a:chExt cx="7482655" cy="5079433"/>
          </a:xfrm>
        </p:grpSpPr>
        <p:sp>
          <p:nvSpPr>
            <p:cNvPr id="20" name="Rounded Rectangle 19"/>
            <p:cNvSpPr/>
            <p:nvPr/>
          </p:nvSpPr>
          <p:spPr>
            <a:xfrm>
              <a:off x="902054" y="1040366"/>
              <a:ext cx="7482655" cy="507943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36027" y="1306126"/>
              <a:ext cx="7078629" cy="4685851"/>
              <a:chOff x="1036027" y="1306126"/>
              <a:chExt cx="7078629" cy="4685851"/>
            </a:xfrm>
          </p:grpSpPr>
          <p:pic>
            <p:nvPicPr>
              <p:cNvPr id="22" name="Picture 21" descr="comparison2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0"/>
              <a:stretch/>
            </p:blipFill>
            <p:spPr>
              <a:xfrm rot="5400000">
                <a:off x="2399317" y="164117"/>
                <a:ext cx="4340528" cy="685800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411298" y="1306126"/>
                <a:ext cx="2703358" cy="1146573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        Experimental</a:t>
                </a:r>
              </a:p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        Full fit</a:t>
                </a:r>
              </a:p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        No </a:t>
                </a:r>
                <a:r>
                  <a:rPr lang="el-GR" sz="1600" dirty="0" smtClean="0">
                    <a:solidFill>
                      <a:srgbClr val="000000"/>
                    </a:solidFill>
                  </a:rPr>
                  <a:t>γ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above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Sn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5706402" y="1539362"/>
                <a:ext cx="39453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706402" y="1880082"/>
                <a:ext cx="39453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706402" y="2211145"/>
                <a:ext cx="394539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 rot="16200000">
                <a:off x="701754" y="3096921"/>
                <a:ext cx="1157189" cy="488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Counts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225028" y="5524855"/>
                <a:ext cx="3327792" cy="467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Summing Energy (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keV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5410200" y="12192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592" indent="-164592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Observation of </a:t>
            </a:r>
            <a:r>
              <a:rPr lang="el-GR" sz="1800" dirty="0" smtClean="0">
                <a:solidFill>
                  <a:srgbClr val="000000"/>
                </a:solidFill>
                <a:latin typeface="Arial"/>
                <a:cs typeface="Arial"/>
              </a:rPr>
              <a:t>γ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emission above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Sn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64592" indent="-164592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Observed previously due to spin mismatch</a:t>
            </a:r>
          </a:p>
          <a:p>
            <a:pPr marL="164592" indent="-164592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Here interpretation based on spectroscopic overlap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5105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592" indent="-164592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Expected right below proton magic numbers</a:t>
            </a:r>
          </a:p>
          <a:p>
            <a:pPr marL="164592" indent="-164592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Future experiments to investigate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7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52E-6 8.33333E-7 L -0.19868 -0.1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2" y="-5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601901"/>
          </a:xfrm>
        </p:spPr>
        <p:txBody>
          <a:bodyPr/>
          <a:lstStyle/>
          <a:p>
            <a:r>
              <a:rPr lang="en-US" sz="4000" dirty="0" smtClean="0"/>
              <a:t>Current and short-term plans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1117936"/>
            <a:ext cx="9270288" cy="4638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743200"/>
            <a:ext cx="17526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113" y="914400"/>
            <a:ext cx="1350598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724400"/>
            <a:ext cx="1368307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61925"/>
            <a:ext cx="1353702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7575" y="5105400"/>
            <a:ext cx="1250663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890" y="5486400"/>
            <a:ext cx="136831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05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Stephanie Lyons, MSU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2090" y="5766137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Mallory Smith, MSU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59436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Debra Richman, MSU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6800" y="54102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Caley</a:t>
            </a:r>
            <a:r>
              <a:rPr lang="en-US" sz="2000" dirty="0" smtClean="0">
                <a:solidFill>
                  <a:srgbClr val="000000"/>
                </a:solidFill>
              </a:rPr>
              <a:t> Harris, MSU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3505200"/>
            <a:ext cx="176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Adriana </a:t>
            </a:r>
            <a:r>
              <a:rPr lang="en-US" sz="2000" dirty="0" err="1" smtClean="0">
                <a:solidFill>
                  <a:srgbClr val="000000"/>
                </a:solidFill>
              </a:rPr>
              <a:t>Ureche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</a:p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 UC Berkeley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17526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Alex </a:t>
            </a:r>
            <a:r>
              <a:rPr lang="en-US" sz="2000" dirty="0" err="1" smtClean="0">
                <a:solidFill>
                  <a:srgbClr val="000000"/>
                </a:solidFill>
              </a:rPr>
              <a:t>Dmobos</a:t>
            </a:r>
            <a:r>
              <a:rPr lang="en-US" sz="2000" dirty="0" smtClean="0">
                <a:solidFill>
                  <a:srgbClr val="000000"/>
                </a:solidFill>
              </a:rPr>
              <a:t>, MSU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867400" y="1447800"/>
            <a:ext cx="2362200" cy="3810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572000" y="2971800"/>
            <a:ext cx="3200400" cy="3810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581400" y="3124200"/>
            <a:ext cx="3657600" cy="19050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2" idx="6"/>
          </p:cNvCxnSpPr>
          <p:nvPr/>
        </p:nvCxnSpPr>
        <p:spPr>
          <a:xfrm flipH="1" flipV="1">
            <a:off x="1295400" y="4724400"/>
            <a:ext cx="4648200" cy="9906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33" idx="5"/>
          </p:cNvCxnSpPr>
          <p:nvPr/>
        </p:nvCxnSpPr>
        <p:spPr>
          <a:xfrm flipH="1" flipV="1">
            <a:off x="1533245" y="5060763"/>
            <a:ext cx="1667155" cy="578037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447800" y="1981200"/>
            <a:ext cx="228600" cy="24384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219200" y="1981200"/>
            <a:ext cx="76200" cy="1905000"/>
          </a:xfrm>
          <a:prstGeom prst="straightConnector1">
            <a:avLst/>
          </a:prstGeom>
          <a:ln w="38100" cmpd="sng">
            <a:solidFill>
              <a:schemeClr val="tx2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16" y="5334000"/>
            <a:ext cx="1276213" cy="1828800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endCxn id="30" idx="4"/>
          </p:cNvCxnSpPr>
          <p:nvPr/>
        </p:nvCxnSpPr>
        <p:spPr>
          <a:xfrm flipV="1">
            <a:off x="1295400" y="4572000"/>
            <a:ext cx="914400" cy="12192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410200" y="1676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08303" y="26367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76600" y="2895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905000" y="3962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71600" y="43434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8200" y="4572000"/>
            <a:ext cx="457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43000" y="4800600"/>
            <a:ext cx="457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90600" y="3810000"/>
            <a:ext cx="457200" cy="304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" y="5689937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Becky Lewis, MSU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l="12802" r="9489" b="14499"/>
          <a:stretch/>
        </p:blipFill>
        <p:spPr>
          <a:xfrm>
            <a:off x="2895600" y="762000"/>
            <a:ext cx="1662119" cy="1828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47800" y="1356600"/>
            <a:ext cx="153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solidFill>
                  <a:srgbClr val="000000"/>
                </a:solidFill>
              </a:rPr>
              <a:t>Farheen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Naqvi</a:t>
            </a:r>
            <a:r>
              <a:rPr lang="en-US" sz="2000" dirty="0" smtClean="0">
                <a:solidFill>
                  <a:srgbClr val="000000"/>
                </a:solidFill>
              </a:rPr>
              <a:t>, Notre Dame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37"/>
          <p:cNvCxnSpPr>
            <a:endCxn id="33" idx="7"/>
          </p:cNvCxnSpPr>
          <p:nvPr/>
        </p:nvCxnSpPr>
        <p:spPr>
          <a:xfrm flipH="1">
            <a:off x="1533245" y="2590800"/>
            <a:ext cx="1590955" cy="2254437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07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0_CKG FRIB no-line 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9A41C97AA4240A809E54C96C8C657" ma:contentTypeVersion="0" ma:contentTypeDescription="Create a new document." ma:contentTypeScope="" ma:versionID="7368578e693ffb2d784f86fdb9aba6d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DD7563-2609-4D5A-A892-A27232C5F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98FFB72-7312-4AB8-BA51-02DAE641B5F5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71753</TotalTime>
  <Pages>23</Pages>
  <Words>516</Words>
  <Application>Microsoft Macintosh PowerPoint</Application>
  <PresentationFormat>Custom</PresentationFormat>
  <Paragraphs>108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10_CKG FRIB no-line h</vt:lpstr>
      <vt:lpstr>Decay Station Workshop, East Lansing,  Jan. 2018</vt:lpstr>
      <vt:lpstr>PowerPoint Presentation</vt:lpstr>
      <vt:lpstr>Nuclear Input for r-process</vt:lpstr>
      <vt:lpstr>Neutron-capture sensitivity </vt:lpstr>
      <vt:lpstr>Neutron Captures within the Statistical Model </vt:lpstr>
      <vt:lpstr>Experimental Setup</vt:lpstr>
      <vt:lpstr>First Results from NSCL</vt:lpstr>
      <vt:lpstr>γ emission above the neutron threshold</vt:lpstr>
      <vt:lpstr>Current and short-term plans</vt:lpstr>
      <vt:lpstr>FRB Rates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subject/>
  <dc:creator>Thomas Glasmacher</dc:creator>
  <cp:keywords/>
  <dc:description/>
  <cp:lastModifiedBy>Artemis Spyrou</cp:lastModifiedBy>
  <cp:revision>1051</cp:revision>
  <cp:lastPrinted>2014-05-07T15:03:18Z</cp:lastPrinted>
  <dcterms:created xsi:type="dcterms:W3CDTF">2015-05-15T19:42:10Z</dcterms:created>
  <dcterms:modified xsi:type="dcterms:W3CDTF">2018-01-29T20:40:17Z</dcterms:modified>
</cp:coreProperties>
</file>