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63" r:id="rId3"/>
    <p:sldId id="359" r:id="rId4"/>
    <p:sldId id="360" r:id="rId5"/>
    <p:sldId id="362" r:id="rId6"/>
    <p:sldId id="361" r:id="rId7"/>
    <p:sldId id="365" r:id="rId8"/>
    <p:sldId id="364" r:id="rId9"/>
    <p:sldId id="370" r:id="rId10"/>
    <p:sldId id="371" r:id="rId11"/>
    <p:sldId id="372" r:id="rId12"/>
    <p:sldId id="363" r:id="rId13"/>
    <p:sldId id="367" r:id="rId14"/>
    <p:sldId id="368" r:id="rId15"/>
    <p:sldId id="369" r:id="rId16"/>
    <p:sldId id="366" r:id="rId17"/>
    <p:sldId id="373" r:id="rId18"/>
    <p:sldId id="358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K. Lundin x2826 15592N" initials="TKLx1" lastIdx="6" clrIdx="0">
    <p:extLst>
      <p:ext uri="{19B8F6BF-5375-455C-9EA6-DF929625EA0E}">
        <p15:presenceInfo xmlns:p15="http://schemas.microsoft.com/office/powerpoint/2012/main" userId="S-1-5-21-1644491937-1202660629-839522115-11052" providerId="AD"/>
      </p:ext>
    </p:extLst>
  </p:cmAuthor>
  <p:cmAuthor id="2" name="Emily Collett x 33646N" initials="ECx3" lastIdx="5" clrIdx="1">
    <p:extLst>
      <p:ext uri="{19B8F6BF-5375-455C-9EA6-DF929625EA0E}">
        <p15:presenceInfo xmlns:p15="http://schemas.microsoft.com/office/powerpoint/2012/main" userId="S-1-5-21-1644491937-1202660629-839522115-66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66FF66"/>
    <a:srgbClr val="5A5A5A"/>
    <a:srgbClr val="00FFFF"/>
    <a:srgbClr val="FFFF99"/>
    <a:srgbClr val="F79646"/>
    <a:srgbClr val="4F81BD"/>
    <a:srgbClr val="C0504D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108" d="100"/>
          <a:sy n="108" d="100"/>
        </p:scale>
        <p:origin x="909" y="65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Willhite" userId="c0d91825-bca5-4d75-9a1b-f8a70b965457" providerId="ADAL" clId="{01E11442-DF30-4E18-B416-34FBB3C2C282}"/>
    <pc:docChg chg="undo custSel addSld modSld">
      <pc:chgData name="Joshua Willhite" userId="c0d91825-bca5-4d75-9a1b-f8a70b965457" providerId="ADAL" clId="{01E11442-DF30-4E18-B416-34FBB3C2C282}" dt="2017-12-07T16:50:28.224" v="401" actId="20577"/>
      <pc:docMkLst>
        <pc:docMk/>
      </pc:docMkLst>
      <pc:sldChg chg="delSp">
        <pc:chgData name="Joshua Willhite" userId="c0d91825-bca5-4d75-9a1b-f8a70b965457" providerId="ADAL" clId="{01E11442-DF30-4E18-B416-34FBB3C2C282}" dt="2017-12-07T15:43:08.397" v="105" actId="478"/>
        <pc:sldMkLst>
          <pc:docMk/>
          <pc:sldMk cId="1066484142" sldId="374"/>
        </pc:sldMkLst>
        <pc:spChg chg="del">
          <ac:chgData name="Joshua Willhite" userId="c0d91825-bca5-4d75-9a1b-f8a70b965457" providerId="ADAL" clId="{01E11442-DF30-4E18-B416-34FBB3C2C282}" dt="2017-12-07T15:43:07.077" v="104" actId="478"/>
          <ac:spMkLst>
            <pc:docMk/>
            <pc:sldMk cId="1066484142" sldId="374"/>
            <ac:spMk id="2" creationId="{B48AA201-92B1-4639-875C-AAD99E484F27}"/>
          </ac:spMkLst>
        </pc:spChg>
        <pc:spChg chg="del">
          <ac:chgData name="Joshua Willhite" userId="c0d91825-bca5-4d75-9a1b-f8a70b965457" providerId="ADAL" clId="{01E11442-DF30-4E18-B416-34FBB3C2C282}" dt="2017-12-07T15:43:08.397" v="105" actId="478"/>
          <ac:spMkLst>
            <pc:docMk/>
            <pc:sldMk cId="1066484142" sldId="374"/>
            <ac:spMk id="6" creationId="{31174F98-6F50-48FB-9DC9-5BD3CE6F435C}"/>
          </ac:spMkLst>
        </pc:spChg>
      </pc:sldChg>
      <pc:sldChg chg="addSp delSp modSp add">
        <pc:chgData name="Joshua Willhite" userId="c0d91825-bca5-4d75-9a1b-f8a70b965457" providerId="ADAL" clId="{01E11442-DF30-4E18-B416-34FBB3C2C282}" dt="2017-12-07T16:50:28.224" v="401" actId="20577"/>
        <pc:sldMkLst>
          <pc:docMk/>
          <pc:sldMk cId="1208562474" sldId="379"/>
        </pc:sldMkLst>
        <pc:spChg chg="del">
          <ac:chgData name="Joshua Willhite" userId="c0d91825-bca5-4d75-9a1b-f8a70b965457" providerId="ADAL" clId="{01E11442-DF30-4E18-B416-34FBB3C2C282}" dt="2017-12-01T17:35:50.435" v="1" actId="14100"/>
          <ac:spMkLst>
            <pc:docMk/>
            <pc:sldMk cId="1208562474" sldId="379"/>
            <ac:spMk id="2" creationId="{831BA8C8-A050-4A4E-BDE2-F2039CC1D006}"/>
          </ac:spMkLst>
        </pc:spChg>
        <pc:spChg chg="del">
          <ac:chgData name="Joshua Willhite" userId="c0d91825-bca5-4d75-9a1b-f8a70b965457" providerId="ADAL" clId="{01E11442-DF30-4E18-B416-34FBB3C2C282}" dt="2017-12-01T17:35:50.435" v="1" actId="14100"/>
          <ac:spMkLst>
            <pc:docMk/>
            <pc:sldMk cId="1208562474" sldId="379"/>
            <ac:spMk id="6" creationId="{98F96728-60E4-4E66-858B-A5FB4D05CE31}"/>
          </ac:spMkLst>
        </pc:spChg>
        <pc:spChg chg="del">
          <ac:chgData name="Joshua Willhite" userId="c0d91825-bca5-4d75-9a1b-f8a70b965457" providerId="ADAL" clId="{01E11442-DF30-4E18-B416-34FBB3C2C282}" dt="2017-12-01T17:35:50.435" v="1" actId="14100"/>
          <ac:spMkLst>
            <pc:docMk/>
            <pc:sldMk cId="1208562474" sldId="379"/>
            <ac:spMk id="7" creationId="{0D95B6C9-E832-4A9F-8CAB-82FFE5A4A8CB}"/>
          </ac:spMkLst>
        </pc:spChg>
        <pc:spChg chg="add mod">
          <ac:chgData name="Joshua Willhite" userId="c0d91825-bca5-4d75-9a1b-f8a70b965457" providerId="ADAL" clId="{01E11442-DF30-4E18-B416-34FBB3C2C282}" dt="2017-12-01T17:35:57.542" v="17" actId="20577"/>
          <ac:spMkLst>
            <pc:docMk/>
            <pc:sldMk cId="1208562474" sldId="379"/>
            <ac:spMk id="8" creationId="{E3484210-85FA-4F37-B276-687FB19D1262}"/>
          </ac:spMkLst>
        </pc:spChg>
        <pc:spChg chg="add del mod">
          <ac:chgData name="Joshua Willhite" userId="c0d91825-bca5-4d75-9a1b-f8a70b965457" providerId="ADAL" clId="{01E11442-DF30-4E18-B416-34FBB3C2C282}" dt="2017-12-01T17:36:58.645" v="20" actId="14100"/>
          <ac:spMkLst>
            <pc:docMk/>
            <pc:sldMk cId="1208562474" sldId="379"/>
            <ac:spMk id="9" creationId="{F1C11700-579E-4943-888D-8067DB1936FF}"/>
          </ac:spMkLst>
        </pc:spChg>
        <pc:spChg chg="add del mod">
          <ac:chgData name="Joshua Willhite" userId="c0d91825-bca5-4d75-9a1b-f8a70b965457" providerId="ADAL" clId="{01E11442-DF30-4E18-B416-34FBB3C2C282}" dt="2017-12-01T17:38:56.206" v="88" actId="478"/>
          <ac:spMkLst>
            <pc:docMk/>
            <pc:sldMk cId="1208562474" sldId="379"/>
            <ac:spMk id="11" creationId="{14FBA609-5DE5-446E-9AC8-3C06C4680CC8}"/>
          </ac:spMkLst>
        </pc:spChg>
        <pc:spChg chg="add mod">
          <ac:chgData name="Joshua Willhite" userId="c0d91825-bca5-4d75-9a1b-f8a70b965457" providerId="ADAL" clId="{01E11442-DF30-4E18-B416-34FBB3C2C282}" dt="2017-12-07T15:44:44.569" v="387" actId="14100"/>
          <ac:spMkLst>
            <pc:docMk/>
            <pc:sldMk cId="1208562474" sldId="379"/>
            <ac:spMk id="12" creationId="{D820FD21-8E60-4122-8B92-61F1CFD197B4}"/>
          </ac:spMkLst>
        </pc:spChg>
        <pc:spChg chg="add del mod">
          <ac:chgData name="Joshua Willhite" userId="c0d91825-bca5-4d75-9a1b-f8a70b965457" providerId="ADAL" clId="{01E11442-DF30-4E18-B416-34FBB3C2C282}" dt="2017-12-01T17:38:54.871" v="87" actId="478"/>
          <ac:spMkLst>
            <pc:docMk/>
            <pc:sldMk cId="1208562474" sldId="379"/>
            <ac:spMk id="12" creationId="{E084B3C2-169D-4836-99E9-B851F73FA41A}"/>
          </ac:spMkLst>
        </pc:spChg>
        <pc:spChg chg="add del mod">
          <ac:chgData name="Joshua Willhite" userId="c0d91825-bca5-4d75-9a1b-f8a70b965457" providerId="ADAL" clId="{01E11442-DF30-4E18-B416-34FBB3C2C282}" dt="2017-12-07T16:50:28.224" v="401" actId="20577"/>
          <ac:spMkLst>
            <pc:docMk/>
            <pc:sldMk cId="1208562474" sldId="379"/>
            <ac:spMk id="13" creationId="{FC59895D-2229-49CB-B9E6-9F0626776FDD}"/>
          </ac:spMkLst>
        </pc:spChg>
        <pc:spChg chg="add del mod">
          <ac:chgData name="Joshua Willhite" userId="c0d91825-bca5-4d75-9a1b-f8a70b965457" providerId="ADAL" clId="{01E11442-DF30-4E18-B416-34FBB3C2C282}" dt="2017-12-01T17:38:52.599" v="86" actId="478"/>
          <ac:spMkLst>
            <pc:docMk/>
            <pc:sldMk cId="1208562474" sldId="379"/>
            <ac:spMk id="15" creationId="{32F77477-3644-4A1B-B355-C216000D877D}"/>
          </ac:spMkLst>
        </pc:spChg>
        <pc:spChg chg="add mod">
          <ac:chgData name="Joshua Willhite" userId="c0d91825-bca5-4d75-9a1b-f8a70b965457" providerId="ADAL" clId="{01E11442-DF30-4E18-B416-34FBB3C2C282}" dt="2017-12-01T17:39:27.136" v="92" actId="14100"/>
          <ac:spMkLst>
            <pc:docMk/>
            <pc:sldMk cId="1208562474" sldId="379"/>
            <ac:spMk id="16" creationId="{538FAFDC-1071-4483-A930-D216ABAEA121}"/>
          </ac:spMkLst>
        </pc:spChg>
        <pc:spChg chg="add mod">
          <ac:chgData name="Joshua Willhite" userId="c0d91825-bca5-4d75-9a1b-f8a70b965457" providerId="ADAL" clId="{01E11442-DF30-4E18-B416-34FBB3C2C282}" dt="2017-12-01T18:49:42.764" v="95" actId="14100"/>
          <ac:spMkLst>
            <pc:docMk/>
            <pc:sldMk cId="1208562474" sldId="379"/>
            <ac:spMk id="17" creationId="{7F1052FE-4E26-4D84-8822-62805199647F}"/>
          </ac:spMkLst>
        </pc:spChg>
        <pc:spChg chg="add mod">
          <ac:chgData name="Joshua Willhite" userId="c0d91825-bca5-4d75-9a1b-f8a70b965457" providerId="ADAL" clId="{01E11442-DF30-4E18-B416-34FBB3C2C282}" dt="2017-12-01T18:50:04.967" v="100" actId="14100"/>
          <ac:spMkLst>
            <pc:docMk/>
            <pc:sldMk cId="1208562474" sldId="379"/>
            <ac:spMk id="18" creationId="{57C8333B-277F-4AE9-AFF1-9BF576E2E7B0}"/>
          </ac:spMkLst>
        </pc:spChg>
        <pc:spChg chg="add mod">
          <ac:chgData name="Joshua Willhite" userId="c0d91825-bca5-4d75-9a1b-f8a70b965457" providerId="ADAL" clId="{01E11442-DF30-4E18-B416-34FBB3C2C282}" dt="2017-12-01T18:50:14.068" v="103" actId="14100"/>
          <ac:spMkLst>
            <pc:docMk/>
            <pc:sldMk cId="1208562474" sldId="379"/>
            <ac:spMk id="19" creationId="{329F105C-7E1F-4AC9-B5AC-BF689FBDDE7B}"/>
          </ac:spMkLst>
        </pc:spChg>
        <pc:picChg chg="add del mod modCrop">
          <ac:chgData name="Joshua Willhite" userId="c0d91825-bca5-4d75-9a1b-f8a70b965457" providerId="ADAL" clId="{01E11442-DF30-4E18-B416-34FBB3C2C282}" dt="2017-12-01T17:38:52.599" v="86" actId="478"/>
          <ac:picMkLst>
            <pc:docMk/>
            <pc:sldMk cId="1208562474" sldId="379"/>
            <ac:picMk id="10" creationId="{922DAE80-6DB8-43D1-B0D1-14375047BFE8}"/>
          </ac:picMkLst>
        </pc:picChg>
      </pc:sldChg>
    </pc:docChg>
  </pc:docChgLst>
  <pc:docChgLst>
    <pc:chgData name="Joshua Willhite" userId="c0d91825-bca5-4d75-9a1b-f8a70b965457" providerId="ADAL" clId="{1A4AC6A4-554B-4B07-955F-35E5BF38F31A}"/>
    <pc:docChg chg="modSld sldOrd">
      <pc:chgData name="Joshua Willhite" userId="c0d91825-bca5-4d75-9a1b-f8a70b965457" providerId="ADAL" clId="{1A4AC6A4-554B-4B07-955F-35E5BF38F31A}" dt="2017-11-22T19:32:23.663" v="2" actId="732"/>
      <pc:docMkLst>
        <pc:docMk/>
      </pc:docMkLst>
      <pc:sldChg chg="modSp ord">
        <pc:chgData name="Joshua Willhite" userId="c0d91825-bca5-4d75-9a1b-f8a70b965457" providerId="ADAL" clId="{1A4AC6A4-554B-4B07-955F-35E5BF38F31A}" dt="2017-11-22T19:32:23.663" v="2" actId="732"/>
        <pc:sldMkLst>
          <pc:docMk/>
          <pc:sldMk cId="1617205361" sldId="370"/>
        </pc:sldMkLst>
        <pc:picChg chg="mod modCrop">
          <ac:chgData name="Joshua Willhite" userId="c0d91825-bca5-4d75-9a1b-f8a70b965457" providerId="ADAL" clId="{1A4AC6A4-554B-4B07-955F-35E5BF38F31A}" dt="2017-11-22T19:32:23.663" v="2" actId="732"/>
          <ac:picMkLst>
            <pc:docMk/>
            <pc:sldMk cId="1617205361" sldId="370"/>
            <ac:picMk id="7" creationId="{77A83AB3-8AD6-43E1-AF00-F413C3F2B823}"/>
          </ac:picMkLst>
        </pc:picChg>
      </pc:sldChg>
      <pc:sldChg chg="ord">
        <pc:chgData name="Joshua Willhite" userId="c0d91825-bca5-4d75-9a1b-f8a70b965457" providerId="ADAL" clId="{1A4AC6A4-554B-4B07-955F-35E5BF38F31A}" dt="2017-11-22T19:31:48.233" v="0" actId="732"/>
        <pc:sldMkLst>
          <pc:docMk/>
          <pc:sldMk cId="4240764060" sldId="3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19226"/>
          </a:xfrm>
          <a:prstGeom prst="rect">
            <a:avLst/>
          </a:prstGeom>
        </p:spPr>
        <p:txBody>
          <a:bodyPr/>
          <a:lstStyle>
            <a:lvl1pPr>
              <a:defRPr sz="335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21" y="1043415"/>
            <a:ext cx="8786813" cy="5089922"/>
          </a:xfrm>
          <a:prstGeom prst="rect">
            <a:avLst/>
          </a:prstGeom>
        </p:spPr>
        <p:txBody>
          <a:bodyPr/>
          <a:lstStyle>
            <a:lvl1pPr>
              <a:defRPr sz="1765"/>
            </a:lvl1pPr>
            <a:lvl2pPr>
              <a:defRPr sz="1588"/>
            </a:lvl2pPr>
            <a:lvl3pPr>
              <a:defRPr sz="1235"/>
            </a:lvl3pPr>
            <a:lvl4pPr>
              <a:defRPr sz="1235"/>
            </a:lvl4pPr>
            <a:lvl5pPr>
              <a:defRPr sz="105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750848" y="6583532"/>
            <a:ext cx="304047" cy="22324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E095-63F4-374A-8770-367832AFA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1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19226"/>
          </a:xfrm>
          <a:prstGeom prst="rect">
            <a:avLst/>
          </a:prstGeom>
        </p:spPr>
        <p:txBody>
          <a:bodyPr/>
          <a:lstStyle>
            <a:lvl1pPr>
              <a:defRPr sz="335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750848" y="6583532"/>
            <a:ext cx="304047" cy="22324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7324-5813-824C-A405-DED4E11F2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085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Joshua Willhite | LBNF/DUNE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88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12.14.17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Joshua Willhite | LBNF/DUNE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SURF Space Availability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Joshua Willhite</a:t>
            </a:r>
          </a:p>
          <a:p>
            <a:r>
              <a:rPr lang="en-US" dirty="0">
                <a:latin typeface="Helvetica" charset="0"/>
              </a:rPr>
              <a:t>LBNF Far Site Conventional Facilities Project Manager</a:t>
            </a:r>
          </a:p>
          <a:p>
            <a:r>
              <a:rPr lang="en-US" dirty="0">
                <a:latin typeface="Helvetica" charset="0"/>
              </a:rPr>
              <a:t>14 December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1CCC40-5E80-42BE-A7D6-F843BE28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CM/GC Used Space (Yates)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F6986-E704-49BF-A810-91638817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13E7BE-82E8-4B52-B822-D085B65DBC6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9939"/>
            <a:ext cx="9144000" cy="58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1ABC-2F66-4CC4-91C8-2BFD11EC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Relationship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A6EA-6BD4-4305-A183-AF7DC57289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90E9A-B7DF-48B8-B776-7699F90BAA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8" y="698415"/>
            <a:ext cx="8127585" cy="61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8589"/>
            <a:ext cx="9144000" cy="43808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5B5-E0F8-D44A-A3DE-E2CD0DCDE7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3231" y="3219908"/>
            <a:ext cx="2075249" cy="1179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6240" y="2245360"/>
            <a:ext cx="2326640" cy="58928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3155500">
            <a:off x="7039218" y="2794065"/>
            <a:ext cx="497840" cy="9836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63" y="5493008"/>
            <a:ext cx="1718099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Existing facilities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14" y="5898386"/>
            <a:ext cx="189327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Proposed facilities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10.24.17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Joshua Willhite | LBNF/DUNE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1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57250"/>
            <a:ext cx="9144001" cy="5143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018802">
            <a:off x="1301734" y="3649391"/>
            <a:ext cx="99290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Chamber 1</a:t>
            </a:r>
          </a:p>
        </p:txBody>
      </p:sp>
      <p:sp>
        <p:nvSpPr>
          <p:cNvPr id="6" name="Rectangle 5"/>
          <p:cNvSpPr/>
          <p:nvPr/>
        </p:nvSpPr>
        <p:spPr>
          <a:xfrm rot="20018802">
            <a:off x="6798340" y="3849416"/>
            <a:ext cx="99290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Chamber 4</a:t>
            </a:r>
          </a:p>
        </p:txBody>
      </p:sp>
      <p:sp>
        <p:nvSpPr>
          <p:cNvPr id="7" name="Rectangle 6"/>
          <p:cNvSpPr/>
          <p:nvPr/>
        </p:nvSpPr>
        <p:spPr>
          <a:xfrm rot="20018802">
            <a:off x="4506217" y="4912815"/>
            <a:ext cx="99290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Chamber 3</a:t>
            </a:r>
          </a:p>
        </p:txBody>
      </p:sp>
      <p:sp>
        <p:nvSpPr>
          <p:cNvPr id="8" name="Rectangle 7"/>
          <p:cNvSpPr/>
          <p:nvPr/>
        </p:nvSpPr>
        <p:spPr>
          <a:xfrm rot="20018802">
            <a:off x="3781636" y="2534966"/>
            <a:ext cx="99290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Chamber 2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500000">
            <a:off x="1755391" y="4830502"/>
            <a:ext cx="1001877" cy="438582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Room</a:t>
            </a:r>
          </a:p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DAQ</a:t>
            </a:r>
          </a:p>
        </p:txBody>
      </p:sp>
      <p:sp>
        <p:nvSpPr>
          <p:cNvPr id="11" name="Rectangle 10"/>
          <p:cNvSpPr/>
          <p:nvPr/>
        </p:nvSpPr>
        <p:spPr>
          <a:xfrm rot="1500000">
            <a:off x="2640081" y="4545507"/>
            <a:ext cx="797975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Substation</a:t>
            </a:r>
          </a:p>
        </p:txBody>
      </p:sp>
      <p:sp>
        <p:nvSpPr>
          <p:cNvPr id="12" name="Rectangle 11"/>
          <p:cNvSpPr/>
          <p:nvPr/>
        </p:nvSpPr>
        <p:spPr>
          <a:xfrm rot="19986308">
            <a:off x="4663309" y="3499009"/>
            <a:ext cx="1096006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Purification</a:t>
            </a:r>
          </a:p>
        </p:txBody>
      </p:sp>
      <p:sp>
        <p:nvSpPr>
          <p:cNvPr id="13" name="Rectangle 12"/>
          <p:cNvSpPr/>
          <p:nvPr/>
        </p:nvSpPr>
        <p:spPr>
          <a:xfrm rot="1500000">
            <a:off x="3257698" y="4248783"/>
            <a:ext cx="973536" cy="438582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Emergency</a:t>
            </a:r>
          </a:p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Power Room</a:t>
            </a:r>
          </a:p>
        </p:txBody>
      </p:sp>
      <p:sp>
        <p:nvSpPr>
          <p:cNvPr id="14" name="Rectangle 13"/>
          <p:cNvSpPr/>
          <p:nvPr/>
        </p:nvSpPr>
        <p:spPr>
          <a:xfrm rot="1508318">
            <a:off x="3770063" y="4005251"/>
            <a:ext cx="59433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Chillers</a:t>
            </a:r>
          </a:p>
        </p:txBody>
      </p:sp>
      <p:sp>
        <p:nvSpPr>
          <p:cNvPr id="15" name="Rectangle 14"/>
          <p:cNvSpPr/>
          <p:nvPr/>
        </p:nvSpPr>
        <p:spPr>
          <a:xfrm rot="19986308">
            <a:off x="6125764" y="2771315"/>
            <a:ext cx="10147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 Cold Boxes</a:t>
            </a:r>
          </a:p>
        </p:txBody>
      </p:sp>
      <p:sp>
        <p:nvSpPr>
          <p:cNvPr id="16" name="Rectangle 15"/>
          <p:cNvSpPr/>
          <p:nvPr/>
        </p:nvSpPr>
        <p:spPr>
          <a:xfrm rot="1239481">
            <a:off x="7329912" y="2281108"/>
            <a:ext cx="1355243" cy="253916"/>
          </a:xfrm>
          <a:prstGeom prst="rect">
            <a:avLst/>
          </a:prstGeom>
          <a:solidFill>
            <a:schemeClr val="bg1">
              <a:lumMod val="95000"/>
              <a:alpha val="53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 Booster Blowers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96832" y="4639100"/>
            <a:ext cx="12693" cy="16762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 rot="2619982">
            <a:off x="1857681" y="4040520"/>
            <a:ext cx="685800" cy="612567"/>
          </a:xfrm>
          <a:prstGeom prst="cloud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2619982">
            <a:off x="2380320" y="3851083"/>
            <a:ext cx="685800" cy="544403"/>
          </a:xfrm>
          <a:prstGeom prst="cloud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2619982">
            <a:off x="2754852" y="3712565"/>
            <a:ext cx="685800" cy="358209"/>
          </a:xfrm>
          <a:prstGeom prst="cloud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619982">
            <a:off x="3016112" y="3559689"/>
            <a:ext cx="685800" cy="358209"/>
          </a:xfrm>
          <a:prstGeom prst="cloud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3897487">
            <a:off x="4916873" y="2153233"/>
            <a:ext cx="113862" cy="2484926"/>
          </a:xfrm>
          <a:prstGeom prst="rightBrace">
            <a:avLst>
              <a:gd name="adj1" fmla="val 8333"/>
              <a:gd name="adj2" fmla="val 49755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3897487">
            <a:off x="6465996" y="2339584"/>
            <a:ext cx="133495" cy="684476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 rot="2619982">
            <a:off x="6528164" y="1947672"/>
            <a:ext cx="685800" cy="358209"/>
          </a:xfrm>
          <a:prstGeom prst="cloud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180735" y="2290287"/>
            <a:ext cx="146659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0"/>
          </p:cNvCxnSpPr>
          <p:nvPr/>
        </p:nvCxnSpPr>
        <p:spPr>
          <a:xfrm flipH="1" flipV="1">
            <a:off x="3606643" y="3975157"/>
            <a:ext cx="104705" cy="8807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277671" y="4141546"/>
            <a:ext cx="12693" cy="16762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89989" y="4352187"/>
            <a:ext cx="12693" cy="16762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794848" y="1216867"/>
            <a:ext cx="1083053" cy="253916"/>
          </a:xfrm>
          <a:prstGeom prst="rect">
            <a:avLst/>
          </a:prstGeom>
          <a:solidFill>
            <a:schemeClr val="bg1">
              <a:lumMod val="95000"/>
              <a:alpha val="53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Spray Chamber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BSI Scope - Central Utility Cavern Elements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11.1.2017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Joshua Willhite | LBNF FSCF Scope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680B0F-F1DE-4C6C-B810-53C6FA19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Space Available to DUNE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AABDA-CAC1-4803-BDE3-F644751A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0079102E-0D75-4F28-97C6-D4C7FEFB93C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2" y="1834056"/>
            <a:ext cx="9133718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F98B40-45A5-421D-89EB-CA7FF53217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474" y="0"/>
            <a:ext cx="5048446" cy="2459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BBA6C-90A6-4234-9FA2-213E0E4B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9B615-5EF0-488D-8218-7322B30ED6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66830-022A-4A15-87E1-CE84616749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42" y="1933904"/>
            <a:ext cx="4788889" cy="4358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C5277-3E2A-4A47-B9D9-412F7877A8AA}"/>
              </a:ext>
            </a:extLst>
          </p:cNvPr>
          <p:cNvSpPr txBox="1"/>
          <p:nvPr/>
        </p:nvSpPr>
        <p:spPr>
          <a:xfrm rot="16200000">
            <a:off x="3370426" y="405222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05C2-11DD-4F60-9403-D037AB9E77C5}"/>
              </a:ext>
            </a:extLst>
          </p:cNvPr>
          <p:cNvSpPr txBox="1"/>
          <p:nvPr/>
        </p:nvSpPr>
        <p:spPr>
          <a:xfrm>
            <a:off x="1397591" y="602125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(5.2m)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831A5-0F19-4929-89DD-CC87FB63882D}"/>
              </a:ext>
            </a:extLst>
          </p:cNvPr>
          <p:cNvSpPr txBox="1"/>
          <p:nvPr/>
        </p:nvSpPr>
        <p:spPr>
          <a:xfrm rot="16200000">
            <a:off x="3971788" y="373867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C7DC3-BFAA-4F65-9773-5EF3E89375FF}"/>
              </a:ext>
            </a:extLst>
          </p:cNvPr>
          <p:cNvSpPr txBox="1"/>
          <p:nvPr/>
        </p:nvSpPr>
        <p:spPr>
          <a:xfrm rot="16200000">
            <a:off x="3370426" y="238045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(1m)</a:t>
            </a:r>
          </a:p>
        </p:txBody>
      </p:sp>
    </p:spTree>
    <p:extLst>
      <p:ext uri="{BB962C8B-B14F-4D97-AF65-F5344CB8AC3E}">
        <p14:creationId xmlns:p14="http://schemas.microsoft.com/office/powerpoint/2010/main" val="127532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3B1F-44C7-434E-B4C7-D28FDAFC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09771-FD05-44EC-A715-DC396D83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36DF9-A176-4F9A-9445-6ABF479195E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Based on P6 as of today (12/18/17):</a:t>
            </a:r>
          </a:p>
          <a:p>
            <a:pPr lvl="1"/>
            <a:r>
              <a:rPr lang="en-US" dirty="0"/>
              <a:t>Chamber 1 is turned over to cryostat December 29, 2021</a:t>
            </a:r>
          </a:p>
          <a:p>
            <a:pPr lvl="1"/>
            <a:r>
              <a:rPr lang="en-US" dirty="0"/>
              <a:t>Chamber 2 is turned over January 23, 2022</a:t>
            </a:r>
          </a:p>
          <a:p>
            <a:pPr lvl="1"/>
            <a:r>
              <a:rPr lang="en-US" dirty="0"/>
              <a:t>All phase 1 and 2 BSI is done June 2022</a:t>
            </a:r>
          </a:p>
          <a:p>
            <a:pPr lvl="1"/>
            <a:r>
              <a:rPr lang="en-US" dirty="0"/>
              <a:t>Chamber 3 and 4 excavation completes May 19, 2023</a:t>
            </a:r>
          </a:p>
          <a:p>
            <a:pPr lvl="1"/>
            <a:r>
              <a:rPr lang="en-US" dirty="0"/>
              <a:t>Cryogenics in the CUC begins September 2023 </a:t>
            </a:r>
          </a:p>
          <a:p>
            <a:pPr lvl="2"/>
            <a:r>
              <a:rPr lang="en-US" dirty="0"/>
              <a:t>currently shown as all four at once</a:t>
            </a:r>
          </a:p>
          <a:p>
            <a:pPr lvl="1"/>
            <a:r>
              <a:rPr lang="en-US" dirty="0"/>
              <a:t>Ross Shaft gas piping is done October 2022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34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2E331-E199-40C5-856A-D344EE80C1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CA8E095-63F4-374A-8770-367832AFA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A3474-1381-45F6-9945-FC6618504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214" y="0"/>
            <a:ext cx="529913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8D80E-42E6-40E2-94B1-67D86E5D19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9" y="299544"/>
            <a:ext cx="3568780" cy="23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89AD78-CAEB-45BE-B546-7227F526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Area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9FAF711-7AFF-45DC-A206-8F02541A14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06" y="991061"/>
            <a:ext cx="9148888" cy="53467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3D1E5-BC50-40F8-BAEB-50A734D12E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F71154-E60D-9942-9C7E-C9963561CB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7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4278-44E1-4274-B017-D47C5313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E8B8-704D-4C58-B125-44B4A37F0A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99BF2-2F54-47BA-84B0-912A34E20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6" y="826564"/>
            <a:ext cx="8890551" cy="60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6D47-A5B8-4342-BCC2-E046B4D9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Areas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D1EC-5D80-4E96-A7F5-4AE4DF8F1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A57F4-7C19-4486-9F2E-B40FE03BD7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7" y="869446"/>
            <a:ext cx="8848326" cy="59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8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A354-F36E-40F8-A5C6-10A97210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 Complex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93D8-D3AE-4FB4-89D8-9437F74A5C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34CD8-446F-493D-8F3E-04054E7D5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2826"/>
            <a:ext cx="9144000" cy="58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8686-EDE9-4796-98EC-9F9AE45E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Ellison and Yates Complex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483B-49B7-4CA3-9952-0613515A23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73645-69CC-4FD1-94F3-DACA886EF8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2579"/>
            <a:ext cx="9144000" cy="57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371B1C-213A-4E8C-A567-00C3AFF8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CM/GC Used Space (Admin Parking)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60BA8-E43E-4D06-992B-6C4DA6D8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80255E-3391-4AA8-B84C-23B930BE00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EC0C4-6EFB-481B-AA6B-AE8FBE51D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0" y="1001878"/>
            <a:ext cx="9144000" cy="58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8419E-6360-42F2-9498-DF02949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CM/GC Used Space (Ross)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1A52-4E45-434F-9C59-5AF37667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2CD928-8FA2-4C2E-A01A-6CD8D63B6C7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7691"/>
            <a:ext cx="9144000" cy="58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333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22554</TotalTime>
  <Words>220</Words>
  <Application>Microsoft Office PowerPoint</Application>
  <PresentationFormat>On-screen Show (4:3)</PresentationFormat>
  <Paragraphs>68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Geneva</vt:lpstr>
      <vt:lpstr>Helvetica</vt:lpstr>
      <vt:lpstr>Lucida Grande</vt:lpstr>
      <vt:lpstr>LBNF Template_051215</vt:lpstr>
      <vt:lpstr>LBNF Content-Footer Theme</vt:lpstr>
      <vt:lpstr>SURF Space Availability</vt:lpstr>
      <vt:lpstr>PowerPoint Presentation</vt:lpstr>
      <vt:lpstr>Lead Area</vt:lpstr>
      <vt:lpstr>Access</vt:lpstr>
      <vt:lpstr>General Areas</vt:lpstr>
      <vt:lpstr>Ross Complex</vt:lpstr>
      <vt:lpstr>Ellison and Yates Complex</vt:lpstr>
      <vt:lpstr>CM/GC Used Space (Admin Parking)</vt:lpstr>
      <vt:lpstr>CM/GC Used Space (Ross)</vt:lpstr>
      <vt:lpstr>CM/GC Used Space (Yates)</vt:lpstr>
      <vt:lpstr>Underground Relationship</vt:lpstr>
      <vt:lpstr>Underground</vt:lpstr>
      <vt:lpstr>FY20 BSI Scope - Central Utility Cavern Elements</vt:lpstr>
      <vt:lpstr>Primary Space Available to DUNE</vt:lpstr>
      <vt:lpstr>Drift Dimensions</vt:lpstr>
      <vt:lpstr>Timeline</vt:lpstr>
      <vt:lpstr>Questions?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Joshua Willhite</cp:lastModifiedBy>
  <cp:revision>436</cp:revision>
  <cp:lastPrinted>2015-05-22T11:54:13Z</cp:lastPrinted>
  <dcterms:created xsi:type="dcterms:W3CDTF">2015-04-30T14:29:22Z</dcterms:created>
  <dcterms:modified xsi:type="dcterms:W3CDTF">2017-12-18T14:13:58Z</dcterms:modified>
</cp:coreProperties>
</file>