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30"/>
  </p:notesMasterIdLst>
  <p:handoutMasterIdLst>
    <p:handoutMasterId r:id="rId31"/>
  </p:handoutMasterIdLst>
  <p:sldIdLst>
    <p:sldId id="256" r:id="rId3"/>
    <p:sldId id="257" r:id="rId4"/>
    <p:sldId id="314" r:id="rId5"/>
    <p:sldId id="307" r:id="rId6"/>
    <p:sldId id="323" r:id="rId7"/>
    <p:sldId id="259" r:id="rId8"/>
    <p:sldId id="295" r:id="rId9"/>
    <p:sldId id="310" r:id="rId10"/>
    <p:sldId id="317" r:id="rId11"/>
    <p:sldId id="316" r:id="rId12"/>
    <p:sldId id="311" r:id="rId13"/>
    <p:sldId id="320" r:id="rId14"/>
    <p:sldId id="359" r:id="rId15"/>
    <p:sldId id="354" r:id="rId16"/>
    <p:sldId id="358" r:id="rId17"/>
    <p:sldId id="349" r:id="rId18"/>
    <p:sldId id="361" r:id="rId19"/>
    <p:sldId id="265" r:id="rId20"/>
    <p:sldId id="348" r:id="rId21"/>
    <p:sldId id="360" r:id="rId22"/>
    <p:sldId id="350" r:id="rId23"/>
    <p:sldId id="351" r:id="rId24"/>
    <p:sldId id="352" r:id="rId25"/>
    <p:sldId id="353" r:id="rId26"/>
    <p:sldId id="339" r:id="rId27"/>
    <p:sldId id="341" r:id="rId28"/>
    <p:sldId id="362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4">
          <p15:clr>
            <a:srgbClr val="A4A3A4"/>
          </p15:clr>
        </p15:guide>
        <p15:guide id="2" orient="horz" pos="476">
          <p15:clr>
            <a:srgbClr val="A4A3A4"/>
          </p15:clr>
        </p15:guide>
        <p15:guide id="3" orient="horz" pos="1443">
          <p15:clr>
            <a:srgbClr val="A4A3A4"/>
          </p15:clr>
        </p15:guide>
        <p15:guide id="4" orient="horz" pos="966">
          <p15:clr>
            <a:srgbClr val="A4A3A4"/>
          </p15:clr>
        </p15:guide>
        <p15:guide id="5" orient="horz" pos="1876">
          <p15:clr>
            <a:srgbClr val="A4A3A4"/>
          </p15:clr>
        </p15:guide>
        <p15:guide id="6" orient="horz" pos="3616">
          <p15:clr>
            <a:srgbClr val="A4A3A4"/>
          </p15:clr>
        </p15:guide>
        <p15:guide id="7" pos="2190">
          <p15:clr>
            <a:srgbClr val="A4A3A4"/>
          </p15:clr>
        </p15:guide>
        <p15:guide id="8" pos="2188">
          <p15:clr>
            <a:srgbClr val="A4A3A4"/>
          </p15:clr>
        </p15:guide>
        <p15:guide id="9" pos="5026">
          <p15:clr>
            <a:srgbClr val="A4A3A4"/>
          </p15:clr>
        </p15:guide>
        <p15:guide id="10" pos="282">
          <p15:clr>
            <a:srgbClr val="A4A3A4"/>
          </p15:clr>
        </p15:guide>
        <p15:guide id="11" orient="horz" pos="3132">
          <p15:clr>
            <a:srgbClr val="A4A3A4"/>
          </p15:clr>
        </p15:guide>
        <p15:guide id="12" orient="horz" pos="416">
          <p15:clr>
            <a:srgbClr val="A4A3A4"/>
          </p15:clr>
        </p15:guide>
        <p15:guide id="13" orient="horz" pos="716">
          <p15:clr>
            <a:srgbClr val="A4A3A4"/>
          </p15:clr>
        </p15:guide>
        <p15:guide id="14" pos="5724">
          <p15:clr>
            <a:srgbClr val="A4A3A4"/>
          </p15:clr>
        </p15:guide>
        <p15:guide id="15" pos="5700">
          <p15:clr>
            <a:srgbClr val="A4A3A4"/>
          </p15:clr>
        </p15:guide>
        <p15:guide id="16" pos="56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125"/>
    <a:srgbClr val="17B103"/>
    <a:srgbClr val="F37C23"/>
    <a:srgbClr val="3C5A77"/>
    <a:srgbClr val="BC5F2B"/>
    <a:srgbClr val="32547A"/>
    <a:srgbClr val="B8561A"/>
    <a:srgbClr val="B65A1F"/>
    <a:srgbClr val="5680AB"/>
    <a:srgbClr val="7A7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3" autoAdjust="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728" y="168"/>
      </p:cViewPr>
      <p:guideLst>
        <p:guide orient="horz" pos="4204"/>
        <p:guide orient="horz" pos="476"/>
        <p:guide orient="horz" pos="1443"/>
        <p:guide orient="horz" pos="966"/>
        <p:guide orient="horz" pos="1876"/>
        <p:guide orient="horz" pos="3616"/>
        <p:guide pos="2190"/>
        <p:guide pos="2188"/>
        <p:guide pos="5026"/>
        <p:guide pos="282"/>
        <p:guide orient="horz" pos="3132"/>
        <p:guide orient="horz" pos="416"/>
        <p:guide orient="horz" pos="716"/>
        <p:guide pos="5724"/>
        <p:guide pos="5700"/>
        <p:guide pos="560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5/10/18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5/10/18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30416"/>
            <a:ext cx="8218488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2696827"/>
            <a:ext cx="8221663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002" y="5894048"/>
            <a:ext cx="814899" cy="81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10.05.2018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G. Lehmann Miotto | DAQ Status &amp; Overview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10.05.2018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G. Lehmann Miotto | DAQ Status &amp; Overview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10.05.2018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G. Lehmann Miotto | DAQ Status &amp; Overview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10.05.2018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G. Lehmann Miotto | DAQ Status &amp; Overview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10.05.2018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G. Lehmann Miotto | DAQ Status &amp; Overview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10.05.2018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G. Lehmann Miotto | DAQ Status &amp; Overview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59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58988"/>
            <a:ext cx="82296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10.05.2018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G. Lehmann Miotto | DAQ Status &amp; Overview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" y="5760720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472239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3082" y="5953373"/>
            <a:ext cx="1370067" cy="578035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095044" y="240226"/>
            <a:ext cx="3598105" cy="199542"/>
            <a:chOff x="5136243" y="672026"/>
            <a:chExt cx="3598105" cy="19954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6243" y="682088"/>
              <a:ext cx="1690006" cy="1894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7491" y="672026"/>
              <a:ext cx="1886857" cy="18948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10.05.2018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/>
              <a:t>G. Lehmann Miotto | DAQ Status &amp; Overview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5" y="6489520"/>
            <a:ext cx="561974" cy="2370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964" y="6443534"/>
            <a:ext cx="358811" cy="3582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twiki.cern.ch/twiki/bin/view/CENF/DUNEProtSPDAQ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ProtoDUNE</a:t>
            </a:r>
            <a:r>
              <a:rPr lang="en-GB" dirty="0"/>
              <a:t> SP (NP04) DAQ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Karol Hennessy, </a:t>
            </a:r>
            <a:r>
              <a:rPr lang="en-GB" b="1" dirty="0"/>
              <a:t>Giovanna Lehmann Miotto</a:t>
            </a:r>
          </a:p>
          <a:p>
            <a:r>
              <a:rPr lang="en-GB" dirty="0"/>
              <a:t>DAQ Status overview</a:t>
            </a:r>
          </a:p>
          <a:p>
            <a:r>
              <a:rPr lang="en-GB" dirty="0"/>
              <a:t>10 May 2018</a:t>
            </a:r>
          </a:p>
          <a:p>
            <a:endParaRPr lang="en-GB" dirty="0"/>
          </a:p>
          <a:p>
            <a:r>
              <a:rPr lang="en-GB" dirty="0"/>
              <a:t>DAQ “nations”: Netherlands, UK, US, CERN</a:t>
            </a:r>
          </a:p>
        </p:txBody>
      </p:sp>
    </p:spTree>
    <p:extLst>
      <p:ext uri="{BB962C8B-B14F-4D97-AF65-F5344CB8AC3E}">
        <p14:creationId xmlns:p14="http://schemas.microsoft.com/office/powerpoint/2010/main" val="1741762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Readout of detectors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PDS</a:t>
            </a:r>
          </a:p>
          <a:p>
            <a:pPr lvl="1"/>
            <a:r>
              <a:rPr lang="en-US" dirty="0"/>
              <a:t>On detector electronics already does data reduction and sends data over TCP/IP (-&gt; DAQ starts at Board Reader)</a:t>
            </a:r>
          </a:p>
          <a:p>
            <a:r>
              <a:rPr lang="en-US" dirty="0"/>
              <a:t>TPC (point-to-point optical links from </a:t>
            </a:r>
            <a:r>
              <a:rPr lang="en-US" dirty="0" err="1"/>
              <a:t>WiB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2 solutions being implemented</a:t>
            </a:r>
          </a:p>
          <a:p>
            <a:pPr lvl="2"/>
            <a:r>
              <a:rPr lang="en-US" dirty="0"/>
              <a:t>Baseline: ATCA platform from SLAC</a:t>
            </a:r>
          </a:p>
          <a:p>
            <a:pPr lvl="2"/>
            <a:r>
              <a:rPr lang="en-US" dirty="0"/>
              <a:t>Prototype alternative: ATLAS FELIX + network connected PCs</a:t>
            </a:r>
          </a:p>
          <a:p>
            <a:pPr lvl="1"/>
            <a:r>
              <a:rPr lang="en-US" dirty="0"/>
              <a:t>5 APAs will be readout via ATCA boards (12800 </a:t>
            </a:r>
            <a:r>
              <a:rPr lang="en-US" dirty="0" err="1"/>
              <a:t>ch</a:t>
            </a:r>
            <a:r>
              <a:rPr lang="en-US" dirty="0"/>
              <a:t>), 1 APA (2560 </a:t>
            </a:r>
            <a:r>
              <a:rPr lang="en-US" dirty="0" err="1"/>
              <a:t>ch</a:t>
            </a:r>
            <a:r>
              <a:rPr lang="en-US" dirty="0"/>
              <a:t>) via FELIX</a:t>
            </a:r>
          </a:p>
          <a:p>
            <a:pPr lvl="2"/>
            <a:r>
              <a:rPr lang="en-US" dirty="0"/>
              <a:t>2 firmware variants in electronics (</a:t>
            </a:r>
            <a:r>
              <a:rPr lang="en-US" dirty="0" err="1"/>
              <a:t>WiB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API for transparently treating data at software level</a:t>
            </a:r>
          </a:p>
          <a:p>
            <a:r>
              <a:rPr lang="en-US" dirty="0"/>
              <a:t>From a software point of view the interface towards the event builder is the Board Reader application for all readout systems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9DC27-51E3-5A48-B6C0-ABCDC7CD452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10.05.2018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DA382-86C2-4542-9DE2-1CE35F13F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G. Lehmann Miotto | DAQ Status &amp; Overview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6C9D3-009E-674B-9CB2-AB0A3BB63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334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ProtoDUNE</a:t>
            </a:r>
            <a:r>
              <a:rPr lang="en-US" dirty="0"/>
              <a:t> data flow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10.05.2018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G. Lehmann Miotto | DAQ Status &amp;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756693" y="2121496"/>
            <a:ext cx="1804170" cy="70034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Board Reader</a:t>
            </a:r>
          </a:p>
        </p:txBody>
      </p:sp>
      <p:sp>
        <p:nvSpPr>
          <p:cNvPr id="9" name="Oval 8"/>
          <p:cNvSpPr/>
          <p:nvPr/>
        </p:nvSpPr>
        <p:spPr>
          <a:xfrm>
            <a:off x="2906131" y="5251400"/>
            <a:ext cx="1804170" cy="70034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Event Builder</a:t>
            </a:r>
          </a:p>
        </p:txBody>
      </p:sp>
      <p:sp>
        <p:nvSpPr>
          <p:cNvPr id="10" name="Oval 9"/>
          <p:cNvSpPr/>
          <p:nvPr/>
        </p:nvSpPr>
        <p:spPr>
          <a:xfrm>
            <a:off x="5278132" y="5251400"/>
            <a:ext cx="1804170" cy="70034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Event Builder</a:t>
            </a:r>
          </a:p>
        </p:txBody>
      </p:sp>
      <p:sp>
        <p:nvSpPr>
          <p:cNvPr id="11" name="Oval 10"/>
          <p:cNvSpPr/>
          <p:nvPr/>
        </p:nvSpPr>
        <p:spPr>
          <a:xfrm>
            <a:off x="4041802" y="2121496"/>
            <a:ext cx="1804170" cy="70034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Board Reader</a:t>
            </a:r>
          </a:p>
        </p:txBody>
      </p:sp>
      <p:sp>
        <p:nvSpPr>
          <p:cNvPr id="12" name="Oval 11"/>
          <p:cNvSpPr/>
          <p:nvPr/>
        </p:nvSpPr>
        <p:spPr>
          <a:xfrm>
            <a:off x="6485016" y="2117671"/>
            <a:ext cx="1804170" cy="70034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Board Reader</a:t>
            </a:r>
          </a:p>
        </p:txBody>
      </p:sp>
      <p:sp>
        <p:nvSpPr>
          <p:cNvPr id="13" name="Oval 12"/>
          <p:cNvSpPr/>
          <p:nvPr/>
        </p:nvSpPr>
        <p:spPr>
          <a:xfrm>
            <a:off x="104923" y="3757669"/>
            <a:ext cx="2150290" cy="700341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Routing Master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9212" y="1290584"/>
            <a:ext cx="1336868" cy="5647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Trg</a:t>
            </a:r>
            <a:r>
              <a:rPr lang="en-US" dirty="0"/>
              <a:t>/Timing</a:t>
            </a:r>
          </a:p>
        </p:txBody>
      </p:sp>
      <p:cxnSp>
        <p:nvCxnSpPr>
          <p:cNvPr id="15" name="Straight Arrow Connector 14"/>
          <p:cNvCxnSpPr>
            <a:stCxn id="14" idx="2"/>
            <a:endCxn id="13" idx="0"/>
          </p:cNvCxnSpPr>
          <p:nvPr/>
        </p:nvCxnSpPr>
        <p:spPr>
          <a:xfrm flipH="1">
            <a:off x="1179689" y="1855304"/>
            <a:ext cx="8336" cy="19023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4" idx="3"/>
            <a:endCxn id="8" idx="0"/>
          </p:cNvCxnSpPr>
          <p:nvPr/>
        </p:nvCxnSpPr>
        <p:spPr>
          <a:xfrm>
            <a:off x="1815945" y="1572944"/>
            <a:ext cx="882968" cy="548552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4" idx="3"/>
            <a:endCxn id="11" idx="0"/>
          </p:cNvCxnSpPr>
          <p:nvPr/>
        </p:nvCxnSpPr>
        <p:spPr>
          <a:xfrm>
            <a:off x="1856080" y="1572944"/>
            <a:ext cx="3087807" cy="548552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4" idx="3"/>
            <a:endCxn id="12" idx="0"/>
          </p:cNvCxnSpPr>
          <p:nvPr/>
        </p:nvCxnSpPr>
        <p:spPr>
          <a:xfrm>
            <a:off x="1856080" y="1572944"/>
            <a:ext cx="5531021" cy="544727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3" idx="4"/>
            <a:endCxn id="9" idx="2"/>
          </p:cNvCxnSpPr>
          <p:nvPr/>
        </p:nvCxnSpPr>
        <p:spPr>
          <a:xfrm rot="16200000" flipH="1">
            <a:off x="1471319" y="4166758"/>
            <a:ext cx="1143561" cy="1726063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9" idx="1"/>
            <a:endCxn id="8" idx="4"/>
          </p:cNvCxnSpPr>
          <p:nvPr/>
        </p:nvCxnSpPr>
        <p:spPr>
          <a:xfrm rot="16200000" flipV="1">
            <a:off x="1648499" y="3832116"/>
            <a:ext cx="2532126" cy="511568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endCxn id="11" idx="4"/>
          </p:cNvCxnSpPr>
          <p:nvPr/>
        </p:nvCxnSpPr>
        <p:spPr>
          <a:xfrm rot="5400000" flipH="1" flipV="1">
            <a:off x="2791053" y="3201130"/>
            <a:ext cx="2532126" cy="1773541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endCxn id="12" idx="4"/>
          </p:cNvCxnSpPr>
          <p:nvPr/>
        </p:nvCxnSpPr>
        <p:spPr>
          <a:xfrm flipV="1">
            <a:off x="4943887" y="2818012"/>
            <a:ext cx="2443214" cy="1273936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8" idx="5"/>
            <a:endCxn id="9" idx="0"/>
          </p:cNvCxnSpPr>
          <p:nvPr/>
        </p:nvCxnSpPr>
        <p:spPr>
          <a:xfrm rot="16200000" flipH="1">
            <a:off x="2286369" y="3729553"/>
            <a:ext cx="2532126" cy="51156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1" idx="3"/>
          </p:cNvCxnSpPr>
          <p:nvPr/>
        </p:nvCxnSpPr>
        <p:spPr>
          <a:xfrm rot="5400000">
            <a:off x="2791054" y="3736437"/>
            <a:ext cx="2532126" cy="49780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2" idx="3"/>
            <a:endCxn id="9" idx="0"/>
          </p:cNvCxnSpPr>
          <p:nvPr/>
        </p:nvCxnSpPr>
        <p:spPr>
          <a:xfrm rot="5400000">
            <a:off x="4010749" y="2512917"/>
            <a:ext cx="2535951" cy="2941015"/>
          </a:xfrm>
          <a:prstGeom prst="bentConnector3">
            <a:avLst>
              <a:gd name="adj1" fmla="val 5043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9" idx="3"/>
            <a:endCxn id="13" idx="3"/>
          </p:cNvCxnSpPr>
          <p:nvPr/>
        </p:nvCxnSpPr>
        <p:spPr>
          <a:xfrm rot="5400000" flipH="1">
            <a:off x="1048220" y="3727053"/>
            <a:ext cx="1493731" cy="2750520"/>
          </a:xfrm>
          <a:prstGeom prst="bentConnector3">
            <a:avLst>
              <a:gd name="adj1" fmla="val -2217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07133" y="2204587"/>
            <a:ext cx="309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79268" y="4764716"/>
            <a:ext cx="309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14563" y="3154204"/>
            <a:ext cx="309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54037" y="3284774"/>
            <a:ext cx="309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35840" y="587433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41" name="Cloud 40"/>
          <p:cNvSpPr/>
          <p:nvPr/>
        </p:nvSpPr>
        <p:spPr>
          <a:xfrm>
            <a:off x="2630056" y="3154204"/>
            <a:ext cx="4978912" cy="1859535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 </a:t>
            </a:r>
            <a:r>
              <a:rPr lang="en-US" dirty="0" err="1"/>
              <a:t>Gbps</a:t>
            </a:r>
            <a:r>
              <a:rPr lang="en-US" dirty="0"/>
              <a:t> Ethernet</a:t>
            </a:r>
          </a:p>
        </p:txBody>
      </p:sp>
      <p:sp>
        <p:nvSpPr>
          <p:cNvPr id="42" name="Can 41"/>
          <p:cNvSpPr/>
          <p:nvPr/>
        </p:nvSpPr>
        <p:spPr>
          <a:xfrm>
            <a:off x="7608968" y="5254575"/>
            <a:ext cx="1035867" cy="74719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Aggregator/Storage</a:t>
            </a:r>
          </a:p>
        </p:txBody>
      </p:sp>
      <p:cxnSp>
        <p:nvCxnSpPr>
          <p:cNvPr id="44" name="Elbow Connector 43"/>
          <p:cNvCxnSpPr>
            <a:stCxn id="9" idx="4"/>
            <a:endCxn id="42" idx="3"/>
          </p:cNvCxnSpPr>
          <p:nvPr/>
        </p:nvCxnSpPr>
        <p:spPr>
          <a:xfrm rot="16200000" flipH="1">
            <a:off x="5942547" y="3817410"/>
            <a:ext cx="50025" cy="4318686"/>
          </a:xfrm>
          <a:prstGeom prst="bentConnector3">
            <a:avLst>
              <a:gd name="adj1" fmla="val 55697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720411" y="5834810"/>
            <a:ext cx="309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7810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ProtoDUNE</a:t>
            </a:r>
            <a:r>
              <a:rPr lang="en-US" dirty="0"/>
              <a:t> trigger throttling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10.05.2018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G. Lehmann Miotto | DAQ Status &amp;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756693" y="2121496"/>
            <a:ext cx="1804170" cy="70034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Board Reader</a:t>
            </a:r>
          </a:p>
        </p:txBody>
      </p:sp>
      <p:sp>
        <p:nvSpPr>
          <p:cNvPr id="9" name="Oval 8"/>
          <p:cNvSpPr/>
          <p:nvPr/>
        </p:nvSpPr>
        <p:spPr>
          <a:xfrm>
            <a:off x="2906131" y="5251400"/>
            <a:ext cx="1804170" cy="70034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Event Builder</a:t>
            </a:r>
          </a:p>
        </p:txBody>
      </p:sp>
      <p:sp>
        <p:nvSpPr>
          <p:cNvPr id="10" name="Oval 9"/>
          <p:cNvSpPr/>
          <p:nvPr/>
        </p:nvSpPr>
        <p:spPr>
          <a:xfrm>
            <a:off x="5278132" y="5251400"/>
            <a:ext cx="1804170" cy="70034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Event Builder</a:t>
            </a:r>
          </a:p>
        </p:txBody>
      </p:sp>
      <p:sp>
        <p:nvSpPr>
          <p:cNvPr id="11" name="Oval 10"/>
          <p:cNvSpPr/>
          <p:nvPr/>
        </p:nvSpPr>
        <p:spPr>
          <a:xfrm>
            <a:off x="4041802" y="2121496"/>
            <a:ext cx="1804170" cy="70034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Board Reader</a:t>
            </a:r>
          </a:p>
        </p:txBody>
      </p:sp>
      <p:sp>
        <p:nvSpPr>
          <p:cNvPr id="12" name="Oval 11"/>
          <p:cNvSpPr/>
          <p:nvPr/>
        </p:nvSpPr>
        <p:spPr>
          <a:xfrm>
            <a:off x="6485016" y="2117671"/>
            <a:ext cx="1804170" cy="70034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Board Reader</a:t>
            </a:r>
          </a:p>
        </p:txBody>
      </p:sp>
      <p:sp>
        <p:nvSpPr>
          <p:cNvPr id="13" name="Oval 12"/>
          <p:cNvSpPr/>
          <p:nvPr/>
        </p:nvSpPr>
        <p:spPr>
          <a:xfrm>
            <a:off x="104923" y="3757669"/>
            <a:ext cx="2150290" cy="700341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Routing Master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1997" y="1102041"/>
            <a:ext cx="1336868" cy="5647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Trg</a:t>
            </a:r>
            <a:r>
              <a:rPr lang="en-US" dirty="0"/>
              <a:t>/Timing</a:t>
            </a:r>
          </a:p>
        </p:txBody>
      </p:sp>
      <p:sp>
        <p:nvSpPr>
          <p:cNvPr id="42" name="Can 41"/>
          <p:cNvSpPr/>
          <p:nvPr/>
        </p:nvSpPr>
        <p:spPr>
          <a:xfrm>
            <a:off x="7608968" y="5254575"/>
            <a:ext cx="1035867" cy="74719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Aggregator/Storage</a:t>
            </a:r>
          </a:p>
        </p:txBody>
      </p:sp>
      <p:cxnSp>
        <p:nvCxnSpPr>
          <p:cNvPr id="7" name="Curved Connector 6"/>
          <p:cNvCxnSpPr>
            <a:stCxn id="42" idx="1"/>
          </p:cNvCxnSpPr>
          <p:nvPr/>
        </p:nvCxnSpPr>
        <p:spPr>
          <a:xfrm rot="16200000" flipV="1">
            <a:off x="7227408" y="4355080"/>
            <a:ext cx="12700" cy="1798989"/>
          </a:xfrm>
          <a:prstGeom prst="curvedConnector4">
            <a:avLst>
              <a:gd name="adj1" fmla="val 4634780"/>
              <a:gd name="adj2" fmla="val 10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845972" y="3557796"/>
            <a:ext cx="2913270" cy="92333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 storage space or slowed down disk writing</a:t>
            </a:r>
          </a:p>
          <a:p>
            <a:r>
              <a:rPr lang="en-US" dirty="0"/>
              <a:t>-&gt; EB cannot clear events</a:t>
            </a:r>
          </a:p>
        </p:txBody>
      </p:sp>
      <p:cxnSp>
        <p:nvCxnSpPr>
          <p:cNvPr id="35" name="Curved Connector 34"/>
          <p:cNvCxnSpPr>
            <a:endCxn id="13" idx="6"/>
          </p:cNvCxnSpPr>
          <p:nvPr/>
        </p:nvCxnSpPr>
        <p:spPr>
          <a:xfrm rot="10800000">
            <a:off x="2255213" y="4107841"/>
            <a:ext cx="3774526" cy="1153085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19212" y="4535311"/>
            <a:ext cx="3378691" cy="64633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EB cannot get rid of events</a:t>
            </a:r>
          </a:p>
          <a:p>
            <a:r>
              <a:rPr lang="en-US" dirty="0"/>
              <a:t>-&gt; RM cannot assign new events</a:t>
            </a:r>
          </a:p>
        </p:txBody>
      </p:sp>
      <p:cxnSp>
        <p:nvCxnSpPr>
          <p:cNvPr id="37" name="Curved Connector 36"/>
          <p:cNvCxnSpPr>
            <a:cxnSpLocks/>
            <a:stCxn id="13" idx="2"/>
            <a:endCxn id="23" idx="1"/>
          </p:cNvCxnSpPr>
          <p:nvPr/>
        </p:nvCxnSpPr>
        <p:spPr>
          <a:xfrm rot="10800000" flipH="1">
            <a:off x="104922" y="2310922"/>
            <a:ext cx="94767" cy="1796919"/>
          </a:xfrm>
          <a:prstGeom prst="curvedConnector3">
            <a:avLst>
              <a:gd name="adj1" fmla="val -69393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88441" y="2920755"/>
            <a:ext cx="1667640" cy="64633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DFO full/free</a:t>
            </a:r>
          </a:p>
          <a:p>
            <a:r>
              <a:rPr lang="en-US" dirty="0"/>
              <a:t>-&gt; BUSY/NBUSY</a:t>
            </a:r>
          </a:p>
        </p:txBody>
      </p:sp>
      <p:cxnSp>
        <p:nvCxnSpPr>
          <p:cNvPr id="48" name="Curved Connector 47"/>
          <p:cNvCxnSpPr>
            <a:cxnSpLocks/>
            <a:stCxn id="8" idx="0"/>
            <a:endCxn id="23" idx="3"/>
          </p:cNvCxnSpPr>
          <p:nvPr/>
        </p:nvCxnSpPr>
        <p:spPr>
          <a:xfrm rot="16200000" flipH="1" flipV="1">
            <a:off x="2002955" y="1655098"/>
            <a:ext cx="189425" cy="1122220"/>
          </a:xfrm>
          <a:prstGeom prst="curvedConnector4">
            <a:avLst>
              <a:gd name="adj1" fmla="val -28104"/>
              <a:gd name="adj2" fmla="val 9019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658777" y="1249778"/>
            <a:ext cx="2051523" cy="64633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Readout full/free</a:t>
            </a:r>
          </a:p>
          <a:p>
            <a:r>
              <a:rPr lang="en-US" dirty="0"/>
              <a:t>-&gt; BUSY/NBUSY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855804" y="2446154"/>
            <a:ext cx="6176165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Due to the low trigger rates and the “continuous” readout mode</a:t>
            </a:r>
            <a:br>
              <a:rPr lang="en-US" dirty="0"/>
            </a:br>
            <a:r>
              <a:rPr lang="en-US" dirty="0"/>
              <a:t>of on-detector electronics, software throttling seems sufficient</a:t>
            </a:r>
          </a:p>
          <a:p>
            <a:r>
              <a:rPr lang="en-US" dirty="0"/>
              <a:t>-&gt; hardware throttling still possible as an option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2DD792-3BC1-0E44-8AAD-7635F4285BE6}"/>
              </a:ext>
            </a:extLst>
          </p:cNvPr>
          <p:cNvSpPr/>
          <p:nvPr/>
        </p:nvSpPr>
        <p:spPr>
          <a:xfrm>
            <a:off x="199690" y="2028561"/>
            <a:ext cx="1336868" cy="5647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Inhibit Master</a:t>
            </a:r>
          </a:p>
        </p:txBody>
      </p: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49C2F2A6-DBFD-924F-B059-F94082601BCE}"/>
              </a:ext>
            </a:extLst>
          </p:cNvPr>
          <p:cNvCxnSpPr>
            <a:cxnSpLocks/>
            <a:stCxn id="11" idx="1"/>
            <a:endCxn id="23" idx="3"/>
          </p:cNvCxnSpPr>
          <p:nvPr/>
        </p:nvCxnSpPr>
        <p:spPr>
          <a:xfrm rot="16200000" flipH="1" flipV="1">
            <a:off x="2877857" y="882760"/>
            <a:ext cx="86862" cy="2769459"/>
          </a:xfrm>
          <a:prstGeom prst="curvedConnector4">
            <a:avLst>
              <a:gd name="adj1" fmla="val -263176"/>
              <a:gd name="adj2" fmla="val 9547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535EFFAF-CB06-A145-9EDF-F53BA848E73F}"/>
              </a:ext>
            </a:extLst>
          </p:cNvPr>
          <p:cNvCxnSpPr>
            <a:cxnSpLocks/>
            <a:stCxn id="12" idx="1"/>
            <a:endCxn id="23" idx="3"/>
          </p:cNvCxnSpPr>
          <p:nvPr/>
        </p:nvCxnSpPr>
        <p:spPr>
          <a:xfrm rot="16200000" flipH="1" flipV="1">
            <a:off x="4097551" y="-340760"/>
            <a:ext cx="90687" cy="5212673"/>
          </a:xfrm>
          <a:prstGeom prst="curvedConnector4">
            <a:avLst>
              <a:gd name="adj1" fmla="val -252076"/>
              <a:gd name="adj2" fmla="val 9795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4A7AD03-2B8A-6C46-925A-DADD329B61A3}"/>
              </a:ext>
            </a:extLst>
          </p:cNvPr>
          <p:cNvCxnSpPr>
            <a:stCxn id="23" idx="0"/>
          </p:cNvCxnSpPr>
          <p:nvPr/>
        </p:nvCxnSpPr>
        <p:spPr>
          <a:xfrm flipV="1">
            <a:off x="868124" y="1694921"/>
            <a:ext cx="0" cy="3336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44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C2791CDA-EC39-D843-9F7D-6271A79517A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6AE0BC1D-94FB-8946-891B-CF7C42414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EHN1 today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BB6E6-43DA-6F47-A3A1-8B57218ABBE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10.05.2018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64667-0EF4-B749-A6B2-30A393E5D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G. Lehmann Miotto | DAQ Status &amp; Overview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08516-E7B8-C943-A822-810C4FFAD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CF654E46-B35A-264B-84DF-D650A19FB4E3}"/>
              </a:ext>
            </a:extLst>
          </p:cNvPr>
          <p:cNvSpPr/>
          <p:nvPr/>
        </p:nvSpPr>
        <p:spPr>
          <a:xfrm>
            <a:off x="758433" y="3130150"/>
            <a:ext cx="2238703" cy="612648"/>
          </a:xfrm>
          <a:prstGeom prst="wedgeEllipseCallout">
            <a:avLst>
              <a:gd name="adj1" fmla="val 91247"/>
              <a:gd name="adj2" fmla="val 11019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NP04</a:t>
            </a:r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4E8CBB58-7122-F04D-9258-24037CBC3E5E}"/>
              </a:ext>
            </a:extLst>
          </p:cNvPr>
          <p:cNvSpPr/>
          <p:nvPr/>
        </p:nvSpPr>
        <p:spPr>
          <a:xfrm>
            <a:off x="2200790" y="1442922"/>
            <a:ext cx="2238703" cy="612648"/>
          </a:xfrm>
          <a:prstGeom prst="wedgeEllipseCallout">
            <a:avLst>
              <a:gd name="adj1" fmla="val 91247"/>
              <a:gd name="adj2" fmla="val 11019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NP02</a:t>
            </a:r>
          </a:p>
        </p:txBody>
      </p:sp>
      <p:sp>
        <p:nvSpPr>
          <p:cNvPr id="15" name="Oval Callout 14">
            <a:extLst>
              <a:ext uri="{FF2B5EF4-FFF2-40B4-BE49-F238E27FC236}">
                <a16:creationId xmlns:a16="http://schemas.microsoft.com/office/drawing/2014/main" id="{3EAD6A13-973A-9F49-80B9-5FA4BAC35C7F}"/>
              </a:ext>
            </a:extLst>
          </p:cNvPr>
          <p:cNvSpPr/>
          <p:nvPr/>
        </p:nvSpPr>
        <p:spPr>
          <a:xfrm>
            <a:off x="4546472" y="2823826"/>
            <a:ext cx="2238703" cy="612648"/>
          </a:xfrm>
          <a:prstGeom prst="wedgeEllipseCallout">
            <a:avLst>
              <a:gd name="adj1" fmla="val 91247"/>
              <a:gd name="adj2" fmla="val 11019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DAQ</a:t>
            </a:r>
          </a:p>
        </p:txBody>
      </p:sp>
    </p:spTree>
    <p:extLst>
      <p:ext uri="{BB962C8B-B14F-4D97-AF65-F5344CB8AC3E}">
        <p14:creationId xmlns:p14="http://schemas.microsoft.com/office/powerpoint/2010/main" val="313666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1C4049-83D4-FB47-949A-573BAD517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DAQ status - HW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BBCC8-0B58-B949-ACE7-15637F43A5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10.05.2018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6E75C-A4B2-984B-A52E-358F81251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G. Lehmann Miotto | DAQ Status &amp; Overview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2504D-9110-B048-97C1-8E0C2B49B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E88DDA-9670-3348-80D4-75599EBBFD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79219" y="1050589"/>
            <a:ext cx="6971863" cy="5228897"/>
          </a:xfrm>
          <a:prstGeom prst="rect">
            <a:avLst/>
          </a:prstGeom>
        </p:spPr>
      </p:pic>
      <p:sp>
        <p:nvSpPr>
          <p:cNvPr id="10" name="Oval Callout 9">
            <a:extLst>
              <a:ext uri="{FF2B5EF4-FFF2-40B4-BE49-F238E27FC236}">
                <a16:creationId xmlns:a16="http://schemas.microsoft.com/office/drawing/2014/main" id="{D5B6347D-4B4E-AB43-97A6-93B2B130C360}"/>
              </a:ext>
            </a:extLst>
          </p:cNvPr>
          <p:cNvSpPr/>
          <p:nvPr/>
        </p:nvSpPr>
        <p:spPr>
          <a:xfrm>
            <a:off x="2796720" y="1752491"/>
            <a:ext cx="2238703" cy="612648"/>
          </a:xfrm>
          <a:prstGeom prst="wedgeEllipseCallout">
            <a:avLst>
              <a:gd name="adj1" fmla="val -102037"/>
              <a:gd name="adj2" fmla="val 14484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NP04 control room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E451046C-DCEF-9148-B31E-C3E4ABFC6AE6}"/>
              </a:ext>
            </a:extLst>
          </p:cNvPr>
          <p:cNvSpPr/>
          <p:nvPr/>
        </p:nvSpPr>
        <p:spPr>
          <a:xfrm>
            <a:off x="4868150" y="2650416"/>
            <a:ext cx="2717892" cy="612648"/>
          </a:xfrm>
          <a:prstGeom prst="wedgeEllipseCallout">
            <a:avLst>
              <a:gd name="adj1" fmla="val -85600"/>
              <a:gd name="adj2" fmla="val 19288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SSPs and DAQ patch panels</a:t>
            </a: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F63D96B6-8825-FB45-8B50-E5F159A38704}"/>
              </a:ext>
            </a:extLst>
          </p:cNvPr>
          <p:cNvSpPr/>
          <p:nvPr/>
        </p:nvSpPr>
        <p:spPr>
          <a:xfrm>
            <a:off x="5023059" y="4858296"/>
            <a:ext cx="2717892" cy="612648"/>
          </a:xfrm>
          <a:prstGeom prst="wedgeEllipseCallout">
            <a:avLst>
              <a:gd name="adj1" fmla="val -77092"/>
              <a:gd name="adj2" fmla="val 6936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Fiber bundles to DAQ</a:t>
            </a:r>
          </a:p>
        </p:txBody>
      </p:sp>
    </p:spTree>
    <p:extLst>
      <p:ext uri="{BB962C8B-B14F-4D97-AF65-F5344CB8AC3E}">
        <p14:creationId xmlns:p14="http://schemas.microsoft.com/office/powerpoint/2010/main" val="162326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D2F57A-30F0-8241-B14C-1EE5BE301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DAQ status - HW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5C182-1D98-E547-9EA1-75EA72402F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10.05.2018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B9245-BCD3-F144-B33A-A0837699C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G. Lehmann Miotto | DAQ Status &amp; Overview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183D7-7AF5-624F-A7A0-4C5BF040F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D6CFF4-69FE-5B42-9977-2B42D603C1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27427" y="1569472"/>
            <a:ext cx="5203595" cy="4192596"/>
          </a:xfrm>
          <a:prstGeom prst="rect">
            <a:avLst/>
          </a:prstGeom>
        </p:spPr>
      </p:pic>
      <p:sp>
        <p:nvSpPr>
          <p:cNvPr id="22" name="Oval Callout 21">
            <a:extLst>
              <a:ext uri="{FF2B5EF4-FFF2-40B4-BE49-F238E27FC236}">
                <a16:creationId xmlns:a16="http://schemas.microsoft.com/office/drawing/2014/main" id="{0AC1E63D-64DF-4142-940A-886AF1581D30}"/>
              </a:ext>
            </a:extLst>
          </p:cNvPr>
          <p:cNvSpPr/>
          <p:nvPr/>
        </p:nvSpPr>
        <p:spPr>
          <a:xfrm>
            <a:off x="25714" y="4402337"/>
            <a:ext cx="2238703" cy="612648"/>
          </a:xfrm>
          <a:prstGeom prst="wedgeEllipseCallout">
            <a:avLst>
              <a:gd name="adj1" fmla="val 77305"/>
              <a:gd name="adj2" fmla="val 10882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DAQ storage</a:t>
            </a:r>
          </a:p>
        </p:txBody>
      </p:sp>
      <p:sp>
        <p:nvSpPr>
          <p:cNvPr id="23" name="Oval Callout 22">
            <a:extLst>
              <a:ext uri="{FF2B5EF4-FFF2-40B4-BE49-F238E27FC236}">
                <a16:creationId xmlns:a16="http://schemas.microsoft.com/office/drawing/2014/main" id="{D242914C-DFA1-2A40-941A-29069255D4CA}"/>
              </a:ext>
            </a:extLst>
          </p:cNvPr>
          <p:cNvSpPr/>
          <p:nvPr/>
        </p:nvSpPr>
        <p:spPr>
          <a:xfrm>
            <a:off x="82821" y="2628340"/>
            <a:ext cx="2591362" cy="783397"/>
          </a:xfrm>
          <a:prstGeom prst="wedgeEllipseCallout">
            <a:avLst>
              <a:gd name="adj1" fmla="val 56780"/>
              <a:gd name="adj2" fmla="val 11490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Event builder, </a:t>
            </a:r>
            <a:br>
              <a:rPr lang="en-US" sz="1600" dirty="0"/>
            </a:br>
            <a:r>
              <a:rPr lang="en-US" sz="1600" dirty="0"/>
              <a:t>data logger, monitoring</a:t>
            </a:r>
          </a:p>
        </p:txBody>
      </p:sp>
      <p:sp>
        <p:nvSpPr>
          <p:cNvPr id="24" name="Oval Callout 23">
            <a:extLst>
              <a:ext uri="{FF2B5EF4-FFF2-40B4-BE49-F238E27FC236}">
                <a16:creationId xmlns:a16="http://schemas.microsoft.com/office/drawing/2014/main" id="{02DF2A0B-E0EC-7D4E-ADD5-F0B73E26B18E}"/>
              </a:ext>
            </a:extLst>
          </p:cNvPr>
          <p:cNvSpPr/>
          <p:nvPr/>
        </p:nvSpPr>
        <p:spPr>
          <a:xfrm>
            <a:off x="5877956" y="152664"/>
            <a:ext cx="2238703" cy="612648"/>
          </a:xfrm>
          <a:prstGeom prst="wedgeEllipseCallout">
            <a:avLst>
              <a:gd name="adj1" fmla="val -69643"/>
              <a:gd name="adj2" fmla="val 14484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Cryostat fibers</a:t>
            </a:r>
          </a:p>
        </p:txBody>
      </p:sp>
      <p:sp>
        <p:nvSpPr>
          <p:cNvPr id="25" name="Oval Callout 24">
            <a:extLst>
              <a:ext uri="{FF2B5EF4-FFF2-40B4-BE49-F238E27FC236}">
                <a16:creationId xmlns:a16="http://schemas.microsoft.com/office/drawing/2014/main" id="{3F2B9DD7-1DA3-C64C-A600-54EA09DB77CE}"/>
              </a:ext>
            </a:extLst>
          </p:cNvPr>
          <p:cNvSpPr/>
          <p:nvPr/>
        </p:nvSpPr>
        <p:spPr>
          <a:xfrm>
            <a:off x="6507952" y="1006801"/>
            <a:ext cx="2238703" cy="612648"/>
          </a:xfrm>
          <a:prstGeom prst="wedgeEllipseCallout">
            <a:avLst>
              <a:gd name="adj1" fmla="val -105324"/>
              <a:gd name="adj2" fmla="val 11568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Trigger board</a:t>
            </a:r>
          </a:p>
        </p:txBody>
      </p:sp>
      <p:sp>
        <p:nvSpPr>
          <p:cNvPr id="26" name="Oval Callout 25">
            <a:extLst>
              <a:ext uri="{FF2B5EF4-FFF2-40B4-BE49-F238E27FC236}">
                <a16:creationId xmlns:a16="http://schemas.microsoft.com/office/drawing/2014/main" id="{9D76AE93-2A5B-C34E-9258-B3ED28D846E0}"/>
              </a:ext>
            </a:extLst>
          </p:cNvPr>
          <p:cNvSpPr/>
          <p:nvPr/>
        </p:nvSpPr>
        <p:spPr>
          <a:xfrm>
            <a:off x="6579562" y="1936684"/>
            <a:ext cx="2238703" cy="612648"/>
          </a:xfrm>
          <a:prstGeom prst="wedgeEllipseCallout">
            <a:avLst>
              <a:gd name="adj1" fmla="val -112835"/>
              <a:gd name="adj2" fmla="val 3162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Timing master</a:t>
            </a:r>
          </a:p>
        </p:txBody>
      </p:sp>
      <p:sp>
        <p:nvSpPr>
          <p:cNvPr id="27" name="Oval Callout 26">
            <a:extLst>
              <a:ext uri="{FF2B5EF4-FFF2-40B4-BE49-F238E27FC236}">
                <a16:creationId xmlns:a16="http://schemas.microsoft.com/office/drawing/2014/main" id="{9D3B36F3-13CC-B648-8DC8-C2E4B09B6587}"/>
              </a:ext>
            </a:extLst>
          </p:cNvPr>
          <p:cNvSpPr/>
          <p:nvPr/>
        </p:nvSpPr>
        <p:spPr>
          <a:xfrm>
            <a:off x="6668900" y="2799089"/>
            <a:ext cx="2238703" cy="612648"/>
          </a:xfrm>
          <a:prstGeom prst="wedgeEllipseCallout">
            <a:avLst>
              <a:gd name="adj1" fmla="val -117530"/>
              <a:gd name="adj2" fmla="val 10024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RCE readout</a:t>
            </a:r>
          </a:p>
        </p:txBody>
      </p:sp>
      <p:sp>
        <p:nvSpPr>
          <p:cNvPr id="28" name="Oval Callout 27">
            <a:extLst>
              <a:ext uri="{FF2B5EF4-FFF2-40B4-BE49-F238E27FC236}">
                <a16:creationId xmlns:a16="http://schemas.microsoft.com/office/drawing/2014/main" id="{A66088F7-E0A4-A044-AC22-F58F7A409AE1}"/>
              </a:ext>
            </a:extLst>
          </p:cNvPr>
          <p:cNvSpPr/>
          <p:nvPr/>
        </p:nvSpPr>
        <p:spPr>
          <a:xfrm>
            <a:off x="6507952" y="4780289"/>
            <a:ext cx="2238703" cy="612648"/>
          </a:xfrm>
          <a:prstGeom prst="wedgeEllipseCallout">
            <a:avLst>
              <a:gd name="adj1" fmla="val -142413"/>
              <a:gd name="adj2" fmla="val 6764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FELIX readout</a:t>
            </a:r>
          </a:p>
        </p:txBody>
      </p:sp>
      <p:sp>
        <p:nvSpPr>
          <p:cNvPr id="29" name="Oval Callout 28">
            <a:extLst>
              <a:ext uri="{FF2B5EF4-FFF2-40B4-BE49-F238E27FC236}">
                <a16:creationId xmlns:a16="http://schemas.microsoft.com/office/drawing/2014/main" id="{2AF7B548-666B-0740-A42E-CC2CC78A2E96}"/>
              </a:ext>
            </a:extLst>
          </p:cNvPr>
          <p:cNvSpPr/>
          <p:nvPr/>
        </p:nvSpPr>
        <p:spPr>
          <a:xfrm>
            <a:off x="6448101" y="3789689"/>
            <a:ext cx="2238703" cy="612648"/>
          </a:xfrm>
          <a:prstGeom prst="wedgeEllipseCallout">
            <a:avLst>
              <a:gd name="adj1" fmla="val -142413"/>
              <a:gd name="adj2" fmla="val 6764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Board readers</a:t>
            </a:r>
          </a:p>
        </p:txBody>
      </p:sp>
      <p:sp>
        <p:nvSpPr>
          <p:cNvPr id="30" name="Oval Callout 29">
            <a:extLst>
              <a:ext uri="{FF2B5EF4-FFF2-40B4-BE49-F238E27FC236}">
                <a16:creationId xmlns:a16="http://schemas.microsoft.com/office/drawing/2014/main" id="{7951F019-F46F-984A-9BDD-407D93D977F5}"/>
              </a:ext>
            </a:extLst>
          </p:cNvPr>
          <p:cNvSpPr/>
          <p:nvPr/>
        </p:nvSpPr>
        <p:spPr>
          <a:xfrm>
            <a:off x="25714" y="1303915"/>
            <a:ext cx="2591362" cy="783397"/>
          </a:xfrm>
          <a:prstGeom prst="wedgeEllipseCallout">
            <a:avLst>
              <a:gd name="adj1" fmla="val 113157"/>
              <a:gd name="adj2" fmla="val 16320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DAQ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76842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Sub-systems status: Timing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1" y="1150674"/>
            <a:ext cx="4305352" cy="5070302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Requirements:</a:t>
            </a:r>
          </a:p>
          <a:p>
            <a:pPr lvl="1"/>
            <a:r>
              <a:rPr lang="en-GB" dirty="0"/>
              <a:t>Receive spill signals and global time </a:t>
            </a:r>
            <a:r>
              <a:rPr lang="en-GB" dirty="0">
                <a:solidFill>
                  <a:schemeClr val="accent2"/>
                </a:solidFill>
              </a:rPr>
              <a:t>✗</a:t>
            </a:r>
            <a:endParaRPr lang="en-GB" dirty="0"/>
          </a:p>
          <a:p>
            <a:pPr lvl="1"/>
            <a:r>
              <a:rPr lang="en-GB" dirty="0"/>
              <a:t>Distribute clock and synchronize endpoints </a:t>
            </a:r>
            <a:r>
              <a:rPr lang="en-GB" dirty="0">
                <a:solidFill>
                  <a:srgbClr val="17B103"/>
                </a:solidFill>
              </a:rPr>
              <a:t>✓</a:t>
            </a:r>
            <a:endParaRPr lang="en-GB" dirty="0"/>
          </a:p>
          <a:p>
            <a:pPr lvl="1"/>
            <a:r>
              <a:rPr lang="en-GB" dirty="0"/>
              <a:t>Distribute internally generated triggers </a:t>
            </a:r>
            <a:r>
              <a:rPr lang="en-GB" dirty="0">
                <a:solidFill>
                  <a:srgbClr val="17B103"/>
                </a:solidFill>
              </a:rPr>
              <a:t>✓</a:t>
            </a:r>
            <a:endParaRPr lang="en-GB" dirty="0"/>
          </a:p>
          <a:p>
            <a:pPr lvl="1"/>
            <a:r>
              <a:rPr lang="en-GB" dirty="0"/>
              <a:t>Distribute externally generated triggers </a:t>
            </a:r>
            <a:r>
              <a:rPr lang="en-GB" dirty="0">
                <a:solidFill>
                  <a:schemeClr val="accent2"/>
                </a:solidFill>
              </a:rPr>
              <a:t>✗</a:t>
            </a:r>
            <a:endParaRPr lang="en-GB" dirty="0"/>
          </a:p>
          <a:p>
            <a:pPr lvl="1"/>
            <a:r>
              <a:rPr lang="en-GB" dirty="0"/>
              <a:t>Manage and track dead-time </a:t>
            </a:r>
            <a:r>
              <a:rPr lang="en-GB" dirty="0">
                <a:solidFill>
                  <a:schemeClr val="accent2"/>
                </a:solidFill>
              </a:rPr>
              <a:t>✗</a:t>
            </a:r>
            <a:endParaRPr lang="en-GB" dirty="0"/>
          </a:p>
          <a:p>
            <a:pPr lvl="1"/>
            <a:r>
              <a:rPr lang="en-GB" dirty="0"/>
              <a:t>Support multiple partitions </a:t>
            </a:r>
            <a:r>
              <a:rPr lang="en-GB" dirty="0">
                <a:solidFill>
                  <a:srgbClr val="17B103"/>
                </a:solidFill>
              </a:rPr>
              <a:t>✓</a:t>
            </a:r>
            <a:endParaRPr lang="en-GB" dirty="0"/>
          </a:p>
          <a:p>
            <a:pPr lvl="1"/>
            <a:r>
              <a:rPr lang="en-GB" dirty="0"/>
              <a:t>Drive the data flow </a:t>
            </a:r>
            <a:r>
              <a:rPr lang="en-GB" dirty="0">
                <a:solidFill>
                  <a:srgbClr val="17B103"/>
                </a:solidFill>
              </a:rPr>
              <a:t>✓</a:t>
            </a:r>
            <a:endParaRPr lang="en-GB" dirty="0"/>
          </a:p>
          <a:p>
            <a:pPr lvl="1"/>
            <a:r>
              <a:rPr lang="en-GB" dirty="0"/>
              <a:t>Respond to trigger inhibit commands </a:t>
            </a:r>
            <a:r>
              <a:rPr lang="en-GB" dirty="0">
                <a:solidFill>
                  <a:srgbClr val="17B103"/>
                </a:solidFill>
              </a:rPr>
              <a:t>✓</a:t>
            </a:r>
            <a:endParaRPr lang="en-GB" dirty="0"/>
          </a:p>
          <a:p>
            <a:pPr lvl="1"/>
            <a:r>
              <a:rPr lang="en-GB" dirty="0"/>
              <a:t>Integrate with run control </a:t>
            </a:r>
            <a:r>
              <a:rPr lang="en-GB" dirty="0">
                <a:solidFill>
                  <a:srgbClr val="17B103"/>
                </a:solidFill>
              </a:rPr>
              <a:t>✓</a:t>
            </a:r>
            <a:endParaRPr lang="en-GB" dirty="0"/>
          </a:p>
          <a:p>
            <a:pPr lvl="1"/>
            <a:r>
              <a:rPr lang="en-GB" dirty="0"/>
              <a:t>Provide operational errors and monitoring information </a:t>
            </a:r>
            <a:r>
              <a:rPr lang="en-GB" dirty="0">
                <a:solidFill>
                  <a:srgbClr val="17B103"/>
                </a:solidFill>
              </a:rPr>
              <a:t>✓</a:t>
            </a:r>
            <a:endParaRPr lang="en-GB" dirty="0"/>
          </a:p>
          <a:p>
            <a:pPr lvl="1"/>
            <a:r>
              <a:rPr lang="en-GB" dirty="0"/>
              <a:t>Provide overlay classes do decode data fragments </a:t>
            </a:r>
            <a:r>
              <a:rPr lang="en-GB" dirty="0">
                <a:solidFill>
                  <a:srgbClr val="17B103"/>
                </a:solidFill>
              </a:rPr>
              <a:t>✓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5214080" y="3159274"/>
            <a:ext cx="1362889" cy="97319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Timing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022328" y="4986927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Run Control</a:t>
            </a:r>
          </a:p>
        </p:txBody>
      </p:sp>
      <p:sp>
        <p:nvSpPr>
          <p:cNvPr id="11" name="Oval 10"/>
          <p:cNvSpPr/>
          <p:nvPr/>
        </p:nvSpPr>
        <p:spPr>
          <a:xfrm>
            <a:off x="7067617" y="4713330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Data Mon</a:t>
            </a:r>
          </a:p>
        </p:txBody>
      </p:sp>
      <p:sp>
        <p:nvSpPr>
          <p:cNvPr id="12" name="Oval 11"/>
          <p:cNvSpPr/>
          <p:nvPr/>
        </p:nvSpPr>
        <p:spPr>
          <a:xfrm>
            <a:off x="7715533" y="3996517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Op Mon</a:t>
            </a:r>
          </a:p>
        </p:txBody>
      </p:sp>
      <p:sp>
        <p:nvSpPr>
          <p:cNvPr id="13" name="Oval 12"/>
          <p:cNvSpPr/>
          <p:nvPr/>
        </p:nvSpPr>
        <p:spPr>
          <a:xfrm>
            <a:off x="7393067" y="2238393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artDAQ</a:t>
            </a:r>
            <a:endParaRPr lang="en-US" sz="1000" dirty="0"/>
          </a:p>
        </p:txBody>
      </p:sp>
      <p:sp>
        <p:nvSpPr>
          <p:cNvPr id="14" name="Oval 13"/>
          <p:cNvSpPr/>
          <p:nvPr/>
        </p:nvSpPr>
        <p:spPr>
          <a:xfrm>
            <a:off x="5872401" y="1691198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Trigger</a:t>
            </a:r>
          </a:p>
        </p:txBody>
      </p:sp>
      <p:sp>
        <p:nvSpPr>
          <p:cNvPr id="15" name="Oval 14"/>
          <p:cNvSpPr/>
          <p:nvPr/>
        </p:nvSpPr>
        <p:spPr>
          <a:xfrm>
            <a:off x="4706787" y="1570000"/>
            <a:ext cx="960217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SSP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5265644" y="2238393"/>
            <a:ext cx="216883" cy="932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976825" y="2364294"/>
            <a:ext cx="176822" cy="69173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585995" y="2785588"/>
            <a:ext cx="745122" cy="616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6065236" y="4235710"/>
            <a:ext cx="385576" cy="716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flipH="1" flipV="1">
            <a:off x="6605036" y="3890613"/>
            <a:ext cx="1014749" cy="332079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6467905" y="4132466"/>
            <a:ext cx="599712" cy="58086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879296" y="1417600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WIB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6339496" y="2117195"/>
            <a:ext cx="728121" cy="1042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06A6E-B3CF-8A41-8C1D-4E897B664C3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10.05.2018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77B85D10-269F-1141-B761-248177E5D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G. Lehmann Miotto | DAQ Status &amp; Overview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2AB2EFFE-CD66-254D-A1CA-816BB2A6E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35C4ECC-A2A8-0E48-8C8D-D34685AA7E8D}"/>
              </a:ext>
            </a:extLst>
          </p:cNvPr>
          <p:cNvSpPr/>
          <p:nvPr/>
        </p:nvSpPr>
        <p:spPr>
          <a:xfrm>
            <a:off x="3856219" y="3362268"/>
            <a:ext cx="960217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8E41812-BE1B-0945-9F4D-4223A1C028E0}"/>
              </a:ext>
            </a:extLst>
          </p:cNvPr>
          <p:cNvSpPr/>
          <p:nvPr/>
        </p:nvSpPr>
        <p:spPr>
          <a:xfrm>
            <a:off x="4297852" y="4105686"/>
            <a:ext cx="960217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CRT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ED643FC-3AB8-1744-A90E-A04E76D6CA31}"/>
              </a:ext>
            </a:extLst>
          </p:cNvPr>
          <p:cNvSpPr/>
          <p:nvPr/>
        </p:nvSpPr>
        <p:spPr>
          <a:xfrm>
            <a:off x="7826658" y="3117455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TriggerInhibit</a:t>
            </a:r>
            <a:endParaRPr lang="en-US" sz="10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52BBF6-EA5A-6646-A258-6951F120F4EA}"/>
              </a:ext>
            </a:extLst>
          </p:cNvPr>
          <p:cNvCxnSpPr>
            <a:cxnSpLocks/>
          </p:cNvCxnSpPr>
          <p:nvPr/>
        </p:nvCxnSpPr>
        <p:spPr>
          <a:xfrm flipH="1">
            <a:off x="6696110" y="3432872"/>
            <a:ext cx="1040154" cy="1752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03E40D2B-1061-D74A-82C8-6320332ADC14}"/>
              </a:ext>
            </a:extLst>
          </p:cNvPr>
          <p:cNvSpPr/>
          <p:nvPr/>
        </p:nvSpPr>
        <p:spPr>
          <a:xfrm>
            <a:off x="4253729" y="2375458"/>
            <a:ext cx="960217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RCE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61B483A-DAF6-3A4F-816F-8E92E0D31264}"/>
              </a:ext>
            </a:extLst>
          </p:cNvPr>
          <p:cNvCxnSpPr>
            <a:cxnSpLocks/>
          </p:cNvCxnSpPr>
          <p:nvPr/>
        </p:nvCxnSpPr>
        <p:spPr>
          <a:xfrm>
            <a:off x="4906830" y="2995615"/>
            <a:ext cx="351239" cy="3874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95039D25-5E01-3E46-B21D-9B300B8C24A8}"/>
              </a:ext>
            </a:extLst>
          </p:cNvPr>
          <p:cNvSpPr/>
          <p:nvPr/>
        </p:nvSpPr>
        <p:spPr>
          <a:xfrm>
            <a:off x="4733837" y="4971707"/>
            <a:ext cx="960217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White Rabbit</a:t>
            </a:r>
          </a:p>
        </p:txBody>
      </p:sp>
    </p:spTree>
    <p:extLst>
      <p:ext uri="{BB962C8B-B14F-4D97-AF65-F5344CB8AC3E}">
        <p14:creationId xmlns:p14="http://schemas.microsoft.com/office/powerpoint/2010/main" val="1937411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Sub-systems status: Trigger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179620" y="1150674"/>
            <a:ext cx="4597058" cy="507030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Requirements:</a:t>
            </a:r>
          </a:p>
          <a:p>
            <a:pPr lvl="1"/>
            <a:r>
              <a:rPr lang="en-GB" dirty="0"/>
              <a:t>Receive spill signals </a:t>
            </a:r>
            <a:r>
              <a:rPr lang="en-GB" dirty="0">
                <a:solidFill>
                  <a:schemeClr val="accent2"/>
                </a:solidFill>
              </a:rPr>
              <a:t>✗</a:t>
            </a:r>
            <a:endParaRPr lang="en-GB" dirty="0"/>
          </a:p>
          <a:p>
            <a:pPr lvl="1"/>
            <a:r>
              <a:rPr lang="en-GB" dirty="0"/>
              <a:t>Receive BI signals </a:t>
            </a:r>
            <a:r>
              <a:rPr lang="en-GB" dirty="0">
                <a:solidFill>
                  <a:schemeClr val="accent2"/>
                </a:solidFill>
              </a:rPr>
              <a:t>✗</a:t>
            </a:r>
            <a:endParaRPr lang="en-GB" dirty="0"/>
          </a:p>
          <a:p>
            <a:pPr lvl="1"/>
            <a:r>
              <a:rPr lang="en-GB" dirty="0"/>
              <a:t>Receive CRT signals </a:t>
            </a:r>
            <a:r>
              <a:rPr lang="en-GB" dirty="0">
                <a:solidFill>
                  <a:schemeClr val="accent2"/>
                </a:solidFill>
              </a:rPr>
              <a:t>✗</a:t>
            </a:r>
            <a:endParaRPr lang="en-GB" dirty="0"/>
          </a:p>
          <a:p>
            <a:pPr lvl="1"/>
            <a:r>
              <a:rPr lang="en-GB" dirty="0"/>
              <a:t>Receive SSP signals </a:t>
            </a:r>
            <a:r>
              <a:rPr lang="en-GB" dirty="0">
                <a:solidFill>
                  <a:srgbClr val="17B103"/>
                </a:solidFill>
              </a:rPr>
              <a:t>✓</a:t>
            </a:r>
            <a:endParaRPr lang="en-GB" dirty="0"/>
          </a:p>
          <a:p>
            <a:pPr lvl="1"/>
            <a:r>
              <a:rPr lang="en-GB" dirty="0"/>
              <a:t>Form trigger decision</a:t>
            </a:r>
          </a:p>
          <a:p>
            <a:pPr lvl="2"/>
            <a:r>
              <a:rPr lang="en-GB" dirty="0"/>
              <a:t>Pass it to timing master  for distribution </a:t>
            </a:r>
            <a:r>
              <a:rPr lang="en-GB" dirty="0">
                <a:solidFill>
                  <a:srgbClr val="17B103"/>
                </a:solidFill>
              </a:rPr>
              <a:t>✓</a:t>
            </a:r>
            <a:endParaRPr lang="en-GB" dirty="0"/>
          </a:p>
          <a:p>
            <a:pPr lvl="1"/>
            <a:r>
              <a:rPr lang="en-GB" dirty="0"/>
              <a:t>Pass data on to data flow </a:t>
            </a:r>
            <a:r>
              <a:rPr lang="en-GB" dirty="0">
                <a:solidFill>
                  <a:schemeClr val="accent2"/>
                </a:solidFill>
              </a:rPr>
              <a:t>✗</a:t>
            </a:r>
            <a:endParaRPr lang="en-GB" dirty="0"/>
          </a:p>
          <a:p>
            <a:pPr lvl="1"/>
            <a:r>
              <a:rPr lang="en-GB" dirty="0"/>
              <a:t>Generate trigger inhibit </a:t>
            </a:r>
            <a:r>
              <a:rPr lang="en-GB" dirty="0">
                <a:solidFill>
                  <a:schemeClr val="accent2"/>
                </a:solidFill>
              </a:rPr>
              <a:t>✗</a:t>
            </a:r>
            <a:endParaRPr lang="en-GB" dirty="0"/>
          </a:p>
          <a:p>
            <a:pPr lvl="1"/>
            <a:r>
              <a:rPr lang="en-GB" dirty="0"/>
              <a:t>Integrate with run control </a:t>
            </a:r>
            <a:r>
              <a:rPr lang="en-GB" dirty="0">
                <a:solidFill>
                  <a:schemeClr val="accent2"/>
                </a:solidFill>
              </a:rPr>
              <a:t>✗</a:t>
            </a:r>
            <a:endParaRPr lang="en-GB" dirty="0"/>
          </a:p>
          <a:p>
            <a:pPr lvl="1"/>
            <a:r>
              <a:rPr lang="en-GB" dirty="0"/>
              <a:t>Provide operational errors and monitoring information </a:t>
            </a:r>
            <a:r>
              <a:rPr lang="en-GB" dirty="0">
                <a:solidFill>
                  <a:schemeClr val="accent2"/>
                </a:solidFill>
              </a:rPr>
              <a:t>✗</a:t>
            </a:r>
            <a:endParaRPr lang="en-GB" dirty="0"/>
          </a:p>
          <a:p>
            <a:pPr lvl="1"/>
            <a:r>
              <a:rPr lang="en-GB" dirty="0"/>
              <a:t>Provide overlay classes do decode data fragments </a:t>
            </a:r>
            <a:r>
              <a:rPr lang="en-GB" dirty="0">
                <a:solidFill>
                  <a:srgbClr val="17B103"/>
                </a:solidFill>
              </a:rPr>
              <a:t>✓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5214080" y="3159274"/>
            <a:ext cx="1362889" cy="97319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Trigger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93628" y="4986927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Run Control</a:t>
            </a:r>
          </a:p>
        </p:txBody>
      </p:sp>
      <p:sp>
        <p:nvSpPr>
          <p:cNvPr id="11" name="Oval 10"/>
          <p:cNvSpPr/>
          <p:nvPr/>
        </p:nvSpPr>
        <p:spPr>
          <a:xfrm>
            <a:off x="7067617" y="4713330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Data Mon</a:t>
            </a:r>
          </a:p>
        </p:txBody>
      </p:sp>
      <p:sp>
        <p:nvSpPr>
          <p:cNvPr id="12" name="Oval 11"/>
          <p:cNvSpPr/>
          <p:nvPr/>
        </p:nvSpPr>
        <p:spPr>
          <a:xfrm>
            <a:off x="7924585" y="4041718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Op Mon</a:t>
            </a:r>
          </a:p>
        </p:txBody>
      </p:sp>
      <p:sp>
        <p:nvSpPr>
          <p:cNvPr id="13" name="Oval 12"/>
          <p:cNvSpPr/>
          <p:nvPr/>
        </p:nvSpPr>
        <p:spPr>
          <a:xfrm>
            <a:off x="7619785" y="2436564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artDAQ</a:t>
            </a:r>
            <a:endParaRPr lang="en-US" sz="1000" dirty="0"/>
          </a:p>
        </p:txBody>
      </p:sp>
      <p:sp>
        <p:nvSpPr>
          <p:cNvPr id="14" name="Oval 13"/>
          <p:cNvSpPr/>
          <p:nvPr/>
        </p:nvSpPr>
        <p:spPr>
          <a:xfrm>
            <a:off x="5872401" y="1691198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Timing</a:t>
            </a:r>
          </a:p>
        </p:txBody>
      </p:sp>
      <p:sp>
        <p:nvSpPr>
          <p:cNvPr id="15" name="Oval 14"/>
          <p:cNvSpPr/>
          <p:nvPr/>
        </p:nvSpPr>
        <p:spPr>
          <a:xfrm>
            <a:off x="4443619" y="1756903"/>
            <a:ext cx="960217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5976825" y="2364294"/>
            <a:ext cx="176822" cy="691736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6585995" y="2839191"/>
            <a:ext cx="948717" cy="56270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72401" y="4264217"/>
            <a:ext cx="104424" cy="60891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flipH="1" flipV="1">
            <a:off x="6694623" y="3887400"/>
            <a:ext cx="1132035" cy="32055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6467905" y="4132466"/>
            <a:ext cx="599712" cy="58086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879296" y="1417600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SSP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6339496" y="2117195"/>
            <a:ext cx="728121" cy="1042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06A6E-B3CF-8A41-8C1D-4E897B664C3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10.05.2018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77B85D10-269F-1141-B761-248177E5D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G. Lehmann Miotto | DAQ Status &amp; Overview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2AB2EFFE-CD66-254D-A1CA-816BB2A6E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35C4ECC-A2A8-0E48-8C8D-D34685AA7E8D}"/>
              </a:ext>
            </a:extLst>
          </p:cNvPr>
          <p:cNvSpPr/>
          <p:nvPr/>
        </p:nvSpPr>
        <p:spPr>
          <a:xfrm>
            <a:off x="3767546" y="2630942"/>
            <a:ext cx="960217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8E41812-BE1B-0945-9F4D-4223A1C028E0}"/>
              </a:ext>
            </a:extLst>
          </p:cNvPr>
          <p:cNvSpPr/>
          <p:nvPr/>
        </p:nvSpPr>
        <p:spPr>
          <a:xfrm>
            <a:off x="4297852" y="4105686"/>
            <a:ext cx="960217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CRT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B7EA714-7ACD-6240-A233-0BF4BF6EBB92}"/>
              </a:ext>
            </a:extLst>
          </p:cNvPr>
          <p:cNvSpPr/>
          <p:nvPr/>
        </p:nvSpPr>
        <p:spPr>
          <a:xfrm>
            <a:off x="7847678" y="3201535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TriggerInhibit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12521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Sub-systems status: WIB readout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54029" y="1207770"/>
            <a:ext cx="4191748" cy="5070302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Requirements:</a:t>
            </a:r>
          </a:p>
          <a:p>
            <a:pPr lvl="1"/>
            <a:r>
              <a:rPr lang="en-GB" dirty="0"/>
              <a:t>Take data from 30 WIBs</a:t>
            </a:r>
          </a:p>
          <a:p>
            <a:pPr lvl="2"/>
            <a:r>
              <a:rPr lang="en-GB" dirty="0"/>
              <a:t>5 in </a:t>
            </a:r>
            <a:r>
              <a:rPr lang="en-GB" dirty="0" err="1"/>
              <a:t>coldbox</a:t>
            </a:r>
            <a:r>
              <a:rPr lang="en-GB" dirty="0"/>
              <a:t> (RCE) </a:t>
            </a:r>
            <a:r>
              <a:rPr lang="en-GB" dirty="0">
                <a:solidFill>
                  <a:srgbClr val="17B103"/>
                </a:solidFill>
              </a:rPr>
              <a:t>✓</a:t>
            </a:r>
          </a:p>
          <a:p>
            <a:pPr lvl="2"/>
            <a:r>
              <a:rPr lang="en-GB" dirty="0"/>
              <a:t>1+1 in test setup (RCE + FELIX) </a:t>
            </a:r>
            <a:r>
              <a:rPr lang="en-GB" dirty="0">
                <a:solidFill>
                  <a:srgbClr val="17B103"/>
                </a:solidFill>
              </a:rPr>
              <a:t>✓</a:t>
            </a:r>
            <a:endParaRPr lang="en-GB" dirty="0"/>
          </a:p>
          <a:p>
            <a:pPr lvl="1"/>
            <a:r>
              <a:rPr lang="en-GB" dirty="0"/>
              <a:t>Pass data on to data flow</a:t>
            </a:r>
          </a:p>
          <a:p>
            <a:pPr lvl="2"/>
            <a:r>
              <a:rPr lang="en-GB" dirty="0"/>
              <a:t>without compression </a:t>
            </a:r>
            <a:r>
              <a:rPr lang="en-GB" dirty="0">
                <a:solidFill>
                  <a:srgbClr val="17B103"/>
                </a:solidFill>
              </a:rPr>
              <a:t>✓</a:t>
            </a:r>
          </a:p>
          <a:p>
            <a:pPr lvl="2"/>
            <a:r>
              <a:rPr lang="en-GB" dirty="0"/>
              <a:t>compressed </a:t>
            </a:r>
            <a:r>
              <a:rPr lang="en-GB" dirty="0">
                <a:solidFill>
                  <a:schemeClr val="accent2"/>
                </a:solidFill>
              </a:rPr>
              <a:t>✗</a:t>
            </a:r>
          </a:p>
          <a:p>
            <a:pPr lvl="1"/>
            <a:r>
              <a:rPr lang="en-GB" dirty="0"/>
              <a:t>Continuous readout for noise studies</a:t>
            </a:r>
          </a:p>
          <a:p>
            <a:pPr lvl="2"/>
            <a:r>
              <a:rPr lang="en-GB" dirty="0"/>
              <a:t>3 Hz (“equiv.” 40 Hz in spill, compressed )</a:t>
            </a:r>
            <a:r>
              <a:rPr lang="en-GB" dirty="0">
                <a:solidFill>
                  <a:srgbClr val="17B103"/>
                </a:solidFill>
              </a:rPr>
              <a:t>✓</a:t>
            </a:r>
          </a:p>
          <a:p>
            <a:pPr lvl="1"/>
            <a:r>
              <a:rPr lang="en-GB" dirty="0"/>
              <a:t>Externally triggered with spill structure </a:t>
            </a:r>
            <a:r>
              <a:rPr lang="en-GB" dirty="0">
                <a:solidFill>
                  <a:schemeClr val="accent2"/>
                </a:solidFill>
              </a:rPr>
              <a:t>✗</a:t>
            </a:r>
            <a:endParaRPr lang="en-GB" dirty="0"/>
          </a:p>
          <a:p>
            <a:pPr lvl="1"/>
            <a:r>
              <a:rPr lang="en-GB" dirty="0"/>
              <a:t>Generate trigger inhibit </a:t>
            </a:r>
            <a:r>
              <a:rPr lang="en-GB" dirty="0">
                <a:solidFill>
                  <a:schemeClr val="accent2"/>
                </a:solidFill>
              </a:rPr>
              <a:t>✗</a:t>
            </a:r>
            <a:endParaRPr lang="en-GB" dirty="0"/>
          </a:p>
          <a:p>
            <a:pPr lvl="1"/>
            <a:r>
              <a:rPr lang="en-GB" dirty="0"/>
              <a:t>Integrate with run control </a:t>
            </a:r>
            <a:r>
              <a:rPr lang="en-GB" dirty="0">
                <a:solidFill>
                  <a:srgbClr val="17B103"/>
                </a:solidFill>
              </a:rPr>
              <a:t>✓</a:t>
            </a:r>
            <a:endParaRPr lang="en-GB" dirty="0"/>
          </a:p>
          <a:p>
            <a:pPr lvl="1"/>
            <a:r>
              <a:rPr lang="en-GB" dirty="0"/>
              <a:t>Provide operational errors and monitoring information </a:t>
            </a:r>
            <a:r>
              <a:rPr lang="en-GB" dirty="0">
                <a:solidFill>
                  <a:srgbClr val="17B103"/>
                </a:solidFill>
              </a:rPr>
              <a:t>✓</a:t>
            </a:r>
            <a:endParaRPr lang="en-GB" dirty="0"/>
          </a:p>
          <a:p>
            <a:pPr lvl="1"/>
            <a:r>
              <a:rPr lang="en-GB" dirty="0"/>
              <a:t>Provide overlay classes do decode data fragments </a:t>
            </a:r>
            <a:r>
              <a:rPr lang="en-GB" dirty="0">
                <a:solidFill>
                  <a:srgbClr val="17B103"/>
                </a:solidFill>
              </a:rPr>
              <a:t>✓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5214080" y="3159274"/>
            <a:ext cx="1362889" cy="97319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RCE</a:t>
            </a:r>
            <a:r>
              <a:rPr lang="en-US" dirty="0"/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FELIX</a:t>
            </a:r>
          </a:p>
        </p:txBody>
      </p:sp>
      <p:sp>
        <p:nvSpPr>
          <p:cNvPr id="10" name="Oval 9"/>
          <p:cNvSpPr/>
          <p:nvPr/>
        </p:nvSpPr>
        <p:spPr>
          <a:xfrm>
            <a:off x="5593628" y="4986927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Run Control</a:t>
            </a:r>
          </a:p>
        </p:txBody>
      </p:sp>
      <p:sp>
        <p:nvSpPr>
          <p:cNvPr id="11" name="Oval 10"/>
          <p:cNvSpPr/>
          <p:nvPr/>
        </p:nvSpPr>
        <p:spPr>
          <a:xfrm>
            <a:off x="7067617" y="4713330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Data Mon</a:t>
            </a:r>
          </a:p>
        </p:txBody>
      </p:sp>
      <p:sp>
        <p:nvSpPr>
          <p:cNvPr id="12" name="Oval 11"/>
          <p:cNvSpPr/>
          <p:nvPr/>
        </p:nvSpPr>
        <p:spPr>
          <a:xfrm>
            <a:off x="7798953" y="3900171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Op Mon</a:t>
            </a:r>
          </a:p>
        </p:txBody>
      </p:sp>
      <p:sp>
        <p:nvSpPr>
          <p:cNvPr id="13" name="Oval 12"/>
          <p:cNvSpPr/>
          <p:nvPr/>
        </p:nvSpPr>
        <p:spPr>
          <a:xfrm>
            <a:off x="7393067" y="2238393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artDAQ</a:t>
            </a:r>
            <a:endParaRPr lang="en-US" sz="1000" dirty="0"/>
          </a:p>
        </p:txBody>
      </p:sp>
      <p:sp>
        <p:nvSpPr>
          <p:cNvPr id="14" name="Oval 13"/>
          <p:cNvSpPr/>
          <p:nvPr/>
        </p:nvSpPr>
        <p:spPr>
          <a:xfrm>
            <a:off x="5872401" y="1691198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Timing</a:t>
            </a:r>
          </a:p>
        </p:txBody>
      </p:sp>
      <p:sp>
        <p:nvSpPr>
          <p:cNvPr id="15" name="Oval 14"/>
          <p:cNvSpPr/>
          <p:nvPr/>
        </p:nvSpPr>
        <p:spPr>
          <a:xfrm>
            <a:off x="4282364" y="1674006"/>
            <a:ext cx="960217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WIB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945632" y="2272518"/>
            <a:ext cx="536895" cy="898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024801" y="2333320"/>
            <a:ext cx="202296" cy="7123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585995" y="2785588"/>
            <a:ext cx="745122" cy="616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72401" y="4264217"/>
            <a:ext cx="104424" cy="608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flipH="1" flipV="1">
            <a:off x="6654489" y="3844621"/>
            <a:ext cx="1089470" cy="202347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973176" y="4313377"/>
            <a:ext cx="104424" cy="60891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 flipH="1" flipV="1">
            <a:off x="6605036" y="3931142"/>
            <a:ext cx="1110856" cy="23165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576969" y="2656529"/>
            <a:ext cx="745122" cy="616311"/>
          </a:xfrm>
          <a:prstGeom prst="line">
            <a:avLst/>
          </a:prstGeom>
          <a:ln>
            <a:solidFill>
              <a:srgbClr val="4A452A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6467905" y="4132466"/>
            <a:ext cx="599712" cy="580864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7183518">
            <a:off x="5828513" y="2621825"/>
            <a:ext cx="923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4A452A"/>
                </a:solidFill>
              </a:rPr>
              <a:t>Not needed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5036082" y="2228762"/>
            <a:ext cx="536895" cy="898225"/>
          </a:xfrm>
          <a:prstGeom prst="line">
            <a:avLst/>
          </a:prstGeom>
          <a:ln>
            <a:solidFill>
              <a:srgbClr val="4A452A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D93DE-EF08-904F-A7D7-DD92724623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10.05.2018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F63F0745-E3EF-FC43-89BE-43DEF83F6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G. Lehmann Miotto | DAQ Status &amp; Overview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11FD0EF-4396-6840-9107-3E0182C1C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06314B0-35EF-BE48-9D38-6477F01B745F}"/>
              </a:ext>
            </a:extLst>
          </p:cNvPr>
          <p:cNvSpPr/>
          <p:nvPr/>
        </p:nvSpPr>
        <p:spPr>
          <a:xfrm>
            <a:off x="7828012" y="2911832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TriggerInhibit</a:t>
            </a:r>
            <a:endParaRPr lang="en-US" sz="10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3E5D75D-D6FF-C243-9C91-A66BCEA38115}"/>
              </a:ext>
            </a:extLst>
          </p:cNvPr>
          <p:cNvCxnSpPr/>
          <p:nvPr/>
        </p:nvCxnSpPr>
        <p:spPr>
          <a:xfrm flipH="1" flipV="1">
            <a:off x="6450596" y="4212700"/>
            <a:ext cx="599712" cy="580864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998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Sub-systems status: SSP readout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54029" y="1207770"/>
            <a:ext cx="4078607" cy="507030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Requirements:</a:t>
            </a:r>
          </a:p>
          <a:p>
            <a:pPr lvl="1"/>
            <a:r>
              <a:rPr lang="en-GB" dirty="0"/>
              <a:t>Take data from 24 SSPs</a:t>
            </a:r>
          </a:p>
          <a:p>
            <a:pPr lvl="2"/>
            <a:r>
              <a:rPr lang="en-GB" dirty="0"/>
              <a:t>Done 23 </a:t>
            </a:r>
            <a:r>
              <a:rPr lang="en-GB" dirty="0">
                <a:solidFill>
                  <a:srgbClr val="17B103"/>
                </a:solidFill>
              </a:rPr>
              <a:t>✓</a:t>
            </a:r>
            <a:endParaRPr lang="en-GB" dirty="0"/>
          </a:p>
          <a:p>
            <a:pPr lvl="1"/>
            <a:r>
              <a:rPr lang="en-GB" dirty="0"/>
              <a:t>Pass data on to data flow without compression </a:t>
            </a:r>
            <a:r>
              <a:rPr lang="en-GB" dirty="0">
                <a:solidFill>
                  <a:srgbClr val="17B103"/>
                </a:solidFill>
              </a:rPr>
              <a:t>✓</a:t>
            </a:r>
            <a:endParaRPr lang="en-GB" dirty="0"/>
          </a:p>
          <a:p>
            <a:pPr lvl="1"/>
            <a:r>
              <a:rPr lang="en-GB" dirty="0"/>
              <a:t>Continuous readout for noise studies (full wave forms)</a:t>
            </a:r>
          </a:p>
          <a:p>
            <a:pPr lvl="2"/>
            <a:r>
              <a:rPr lang="en-GB" dirty="0"/>
              <a:t>24 Hz </a:t>
            </a:r>
            <a:r>
              <a:rPr lang="en-GB" dirty="0">
                <a:solidFill>
                  <a:srgbClr val="17B103"/>
                </a:solidFill>
              </a:rPr>
              <a:t>✓</a:t>
            </a:r>
          </a:p>
          <a:p>
            <a:pPr lvl="1"/>
            <a:r>
              <a:rPr lang="en-GB" dirty="0"/>
              <a:t>Externally triggered with spill structure </a:t>
            </a:r>
            <a:r>
              <a:rPr lang="en-GB" dirty="0">
                <a:solidFill>
                  <a:schemeClr val="accent2"/>
                </a:solidFill>
              </a:rPr>
              <a:t>✗</a:t>
            </a:r>
            <a:endParaRPr lang="en-GB" dirty="0"/>
          </a:p>
          <a:p>
            <a:pPr lvl="1"/>
            <a:r>
              <a:rPr lang="en-GB" dirty="0"/>
              <a:t>Generate trigger inhibit </a:t>
            </a:r>
            <a:r>
              <a:rPr lang="en-GB" dirty="0">
                <a:solidFill>
                  <a:schemeClr val="accent2"/>
                </a:solidFill>
              </a:rPr>
              <a:t>✗</a:t>
            </a:r>
            <a:endParaRPr lang="en-GB" dirty="0"/>
          </a:p>
          <a:p>
            <a:pPr lvl="1"/>
            <a:r>
              <a:rPr lang="en-GB" dirty="0"/>
              <a:t>Integrate with run control </a:t>
            </a:r>
            <a:r>
              <a:rPr lang="en-GB" dirty="0">
                <a:solidFill>
                  <a:srgbClr val="17B103"/>
                </a:solidFill>
              </a:rPr>
              <a:t>✓</a:t>
            </a:r>
            <a:endParaRPr lang="en-GB" dirty="0"/>
          </a:p>
          <a:p>
            <a:pPr lvl="1"/>
            <a:r>
              <a:rPr lang="en-GB" dirty="0"/>
              <a:t>Provide operational errors and monitoring information </a:t>
            </a:r>
            <a:r>
              <a:rPr lang="en-GB" dirty="0">
                <a:solidFill>
                  <a:srgbClr val="17B103"/>
                </a:solidFill>
              </a:rPr>
              <a:t>✓</a:t>
            </a:r>
            <a:endParaRPr lang="en-GB" dirty="0"/>
          </a:p>
          <a:p>
            <a:pPr lvl="1"/>
            <a:r>
              <a:rPr lang="en-GB" dirty="0"/>
              <a:t>Provide overlay classes do decode data fragments </a:t>
            </a:r>
            <a:r>
              <a:rPr lang="en-GB" dirty="0">
                <a:solidFill>
                  <a:srgbClr val="17B103"/>
                </a:solidFill>
              </a:rPr>
              <a:t>✓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5214080" y="3159274"/>
            <a:ext cx="1362889" cy="97319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SSP Board Reader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93628" y="4986927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Run Control</a:t>
            </a:r>
          </a:p>
        </p:txBody>
      </p:sp>
      <p:sp>
        <p:nvSpPr>
          <p:cNvPr id="11" name="Oval 10"/>
          <p:cNvSpPr/>
          <p:nvPr/>
        </p:nvSpPr>
        <p:spPr>
          <a:xfrm>
            <a:off x="7067617" y="4713330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Data Mon</a:t>
            </a:r>
          </a:p>
        </p:txBody>
      </p:sp>
      <p:sp>
        <p:nvSpPr>
          <p:cNvPr id="12" name="Oval 11"/>
          <p:cNvSpPr/>
          <p:nvPr/>
        </p:nvSpPr>
        <p:spPr>
          <a:xfrm>
            <a:off x="7821551" y="3971916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Op Mon</a:t>
            </a:r>
          </a:p>
        </p:txBody>
      </p:sp>
      <p:sp>
        <p:nvSpPr>
          <p:cNvPr id="13" name="Oval 12"/>
          <p:cNvSpPr/>
          <p:nvPr/>
        </p:nvSpPr>
        <p:spPr>
          <a:xfrm>
            <a:off x="7393067" y="2238393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artDAQ</a:t>
            </a:r>
            <a:endParaRPr lang="en-US" sz="1000" dirty="0"/>
          </a:p>
        </p:txBody>
      </p:sp>
      <p:sp>
        <p:nvSpPr>
          <p:cNvPr id="15" name="Oval 14"/>
          <p:cNvSpPr/>
          <p:nvPr/>
        </p:nvSpPr>
        <p:spPr>
          <a:xfrm>
            <a:off x="5551652" y="1655940"/>
            <a:ext cx="960217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SSP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H="1">
            <a:off x="5923998" y="2304813"/>
            <a:ext cx="52827" cy="7527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6511869" y="2785588"/>
            <a:ext cx="819248" cy="5299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72401" y="4264217"/>
            <a:ext cx="104424" cy="608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flipH="1" flipV="1">
            <a:off x="6638695" y="3834268"/>
            <a:ext cx="1087471" cy="331868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 flipH="1" flipV="1">
            <a:off x="6450596" y="4166136"/>
            <a:ext cx="617022" cy="547195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9D975-1211-8947-8D43-70ECAC359C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10.05.2018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22741484-B733-374B-ADFA-544F3E34C0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G. Lehmann Miotto | DAQ Status &amp; Overview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A8E0F23-7EAD-4141-8054-90D876635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0471BE5-1A53-3F46-AE53-D2268261B594}"/>
              </a:ext>
            </a:extLst>
          </p:cNvPr>
          <p:cNvSpPr/>
          <p:nvPr/>
        </p:nvSpPr>
        <p:spPr>
          <a:xfrm>
            <a:off x="7826658" y="3117455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TriggerInhibit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83858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/>
              <a:t>Introduction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ProtoDUNE</a:t>
            </a:r>
            <a:r>
              <a:rPr lang="en-GB" dirty="0"/>
              <a:t> DAQ environment</a:t>
            </a:r>
          </a:p>
          <a:p>
            <a:r>
              <a:rPr lang="en-GB" dirty="0"/>
              <a:t>External interfaces and constraints</a:t>
            </a:r>
          </a:p>
          <a:p>
            <a:r>
              <a:rPr lang="en-GB" dirty="0"/>
              <a:t>DAQ logical architecture</a:t>
            </a:r>
          </a:p>
          <a:p>
            <a:r>
              <a:rPr lang="en-GB" dirty="0"/>
              <a:t>Main DAQ components and their interaction</a:t>
            </a:r>
          </a:p>
          <a:p>
            <a:r>
              <a:rPr lang="en-GB" dirty="0"/>
              <a:t>DAQ status</a:t>
            </a:r>
          </a:p>
          <a:p>
            <a:r>
              <a:rPr lang="en-GB" dirty="0"/>
              <a:t>Summary</a:t>
            </a:r>
          </a:p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33C557-C447-3B47-A6C4-515FADCD9D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10.05.2018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CAABBC-2DFB-6647-98F0-ADBABC4A5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G. Lehmann Miotto | DAQ Status &amp; Overview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AE154-B82B-8C46-89A5-19B3844E65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254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Sub-systems status: CRT readout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54029" y="1207770"/>
            <a:ext cx="4078607" cy="507030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Development started only recently</a:t>
            </a:r>
          </a:p>
          <a:p>
            <a:r>
              <a:rPr lang="en-GB" dirty="0"/>
              <a:t>Responsibility of CRT group</a:t>
            </a:r>
          </a:p>
          <a:p>
            <a:r>
              <a:rPr lang="en-GB" dirty="0"/>
              <a:t>Requirements:</a:t>
            </a:r>
          </a:p>
          <a:p>
            <a:pPr lvl="1"/>
            <a:r>
              <a:rPr lang="en-GB" dirty="0"/>
              <a:t>Take data from CRT </a:t>
            </a:r>
            <a:r>
              <a:rPr lang="en-GB" dirty="0">
                <a:solidFill>
                  <a:schemeClr val="accent2"/>
                </a:solidFill>
              </a:rPr>
              <a:t>✗</a:t>
            </a:r>
            <a:endParaRPr lang="en-GB" dirty="0"/>
          </a:p>
          <a:p>
            <a:pPr lvl="1"/>
            <a:r>
              <a:rPr lang="en-GB" dirty="0"/>
              <a:t>Pass data on to data flow without compression </a:t>
            </a:r>
            <a:r>
              <a:rPr lang="en-GB" dirty="0">
                <a:solidFill>
                  <a:schemeClr val="accent2"/>
                </a:solidFill>
              </a:rPr>
              <a:t>✗</a:t>
            </a:r>
            <a:endParaRPr lang="en-GB" dirty="0"/>
          </a:p>
          <a:p>
            <a:pPr lvl="1"/>
            <a:r>
              <a:rPr lang="en-GB" dirty="0"/>
              <a:t>Generate trigger inhibit </a:t>
            </a:r>
            <a:r>
              <a:rPr lang="en-GB" dirty="0">
                <a:solidFill>
                  <a:schemeClr val="accent2"/>
                </a:solidFill>
              </a:rPr>
              <a:t>✗</a:t>
            </a:r>
            <a:endParaRPr lang="en-GB" dirty="0"/>
          </a:p>
          <a:p>
            <a:pPr lvl="1"/>
            <a:r>
              <a:rPr lang="en-GB" dirty="0"/>
              <a:t>Integrate with run control </a:t>
            </a:r>
            <a:r>
              <a:rPr lang="en-GB" dirty="0">
                <a:solidFill>
                  <a:schemeClr val="accent2"/>
                </a:solidFill>
              </a:rPr>
              <a:t>✗</a:t>
            </a:r>
            <a:endParaRPr lang="en-GB" dirty="0"/>
          </a:p>
          <a:p>
            <a:pPr lvl="1"/>
            <a:r>
              <a:rPr lang="en-GB" dirty="0"/>
              <a:t>Provide operational errors and monitoring information </a:t>
            </a:r>
            <a:r>
              <a:rPr lang="en-GB" dirty="0">
                <a:solidFill>
                  <a:schemeClr val="accent2"/>
                </a:solidFill>
              </a:rPr>
              <a:t>✗</a:t>
            </a:r>
            <a:endParaRPr lang="en-GB" dirty="0"/>
          </a:p>
          <a:p>
            <a:pPr lvl="1"/>
            <a:r>
              <a:rPr lang="en-GB" dirty="0"/>
              <a:t>Provide overlay classes do decode data fragments </a:t>
            </a:r>
            <a:r>
              <a:rPr lang="en-GB" dirty="0">
                <a:solidFill>
                  <a:schemeClr val="accent2"/>
                </a:solidFill>
              </a:rPr>
              <a:t>✗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5214080" y="3159274"/>
            <a:ext cx="1362889" cy="97319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CRT Board Reader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93628" y="4986927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Run Control</a:t>
            </a:r>
          </a:p>
        </p:txBody>
      </p:sp>
      <p:sp>
        <p:nvSpPr>
          <p:cNvPr id="11" name="Oval 10"/>
          <p:cNvSpPr/>
          <p:nvPr/>
        </p:nvSpPr>
        <p:spPr>
          <a:xfrm>
            <a:off x="7067617" y="4713330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Data Mon</a:t>
            </a:r>
          </a:p>
        </p:txBody>
      </p:sp>
      <p:sp>
        <p:nvSpPr>
          <p:cNvPr id="12" name="Oval 11"/>
          <p:cNvSpPr/>
          <p:nvPr/>
        </p:nvSpPr>
        <p:spPr>
          <a:xfrm>
            <a:off x="7821336" y="3914361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Op Mon</a:t>
            </a:r>
          </a:p>
        </p:txBody>
      </p:sp>
      <p:sp>
        <p:nvSpPr>
          <p:cNvPr id="13" name="Oval 12"/>
          <p:cNvSpPr/>
          <p:nvPr/>
        </p:nvSpPr>
        <p:spPr>
          <a:xfrm>
            <a:off x="7393067" y="2238393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artDAQ</a:t>
            </a:r>
            <a:endParaRPr lang="en-US" sz="1000" dirty="0"/>
          </a:p>
        </p:txBody>
      </p:sp>
      <p:sp>
        <p:nvSpPr>
          <p:cNvPr id="14" name="Oval 13"/>
          <p:cNvSpPr/>
          <p:nvPr/>
        </p:nvSpPr>
        <p:spPr>
          <a:xfrm>
            <a:off x="6022112" y="1677136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Timing</a:t>
            </a:r>
          </a:p>
        </p:txBody>
      </p:sp>
      <p:sp>
        <p:nvSpPr>
          <p:cNvPr id="15" name="Oval 14"/>
          <p:cNvSpPr/>
          <p:nvPr/>
        </p:nvSpPr>
        <p:spPr>
          <a:xfrm>
            <a:off x="4429387" y="1570000"/>
            <a:ext cx="960217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9D975-1211-8947-8D43-70ECAC359C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10.05.2018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22741484-B733-374B-ADFA-544F3E34C0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G. Lehmann Miotto | DAQ Status &amp; Overview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A8E0F23-7EAD-4141-8054-90D876635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BB0EC66-20E8-1749-8E74-89283AFD7532}"/>
              </a:ext>
            </a:extLst>
          </p:cNvPr>
          <p:cNvSpPr/>
          <p:nvPr/>
        </p:nvSpPr>
        <p:spPr>
          <a:xfrm>
            <a:off x="7826658" y="3117455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TriggerInhibit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42635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Sub-systems status: </a:t>
            </a:r>
            <a:r>
              <a:rPr lang="en-GB" dirty="0" err="1"/>
              <a:t>artDAQ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54028" y="1207770"/>
            <a:ext cx="4689337" cy="5070302"/>
          </a:xfrm>
        </p:spPr>
        <p:txBody>
          <a:bodyPr>
            <a:normAutofit fontScale="92500"/>
          </a:bodyPr>
          <a:lstStyle/>
          <a:p>
            <a:r>
              <a:rPr lang="en-GB" dirty="0"/>
              <a:t>Requirements:</a:t>
            </a:r>
          </a:p>
          <a:p>
            <a:pPr lvl="1"/>
            <a:r>
              <a:rPr lang="en-GB" dirty="0"/>
              <a:t>Readout framework </a:t>
            </a:r>
            <a:r>
              <a:rPr lang="en-GB" dirty="0">
                <a:solidFill>
                  <a:srgbClr val="17B103"/>
                </a:solidFill>
              </a:rPr>
              <a:t>✓</a:t>
            </a:r>
            <a:endParaRPr lang="en-GB" dirty="0"/>
          </a:p>
          <a:p>
            <a:pPr lvl="1"/>
            <a:r>
              <a:rPr lang="en-GB" dirty="0"/>
              <a:t>Event Building </a:t>
            </a:r>
            <a:r>
              <a:rPr lang="en-GB" dirty="0">
                <a:solidFill>
                  <a:srgbClr val="17B103"/>
                </a:solidFill>
              </a:rPr>
              <a:t>✓</a:t>
            </a:r>
            <a:endParaRPr lang="en-GB" dirty="0"/>
          </a:p>
          <a:p>
            <a:pPr lvl="1"/>
            <a:r>
              <a:rPr lang="en-GB" dirty="0"/>
              <a:t>Data Storage </a:t>
            </a:r>
            <a:r>
              <a:rPr lang="en-GB" dirty="0">
                <a:solidFill>
                  <a:srgbClr val="17B103"/>
                </a:solidFill>
              </a:rPr>
              <a:t>✓</a:t>
            </a:r>
            <a:endParaRPr lang="en-GB" dirty="0"/>
          </a:p>
          <a:p>
            <a:pPr lvl="2"/>
            <a:r>
              <a:rPr lang="en-GB" dirty="0"/>
              <a:t>Files metadata creation </a:t>
            </a:r>
            <a:r>
              <a:rPr lang="en-GB" dirty="0">
                <a:solidFill>
                  <a:srgbClr val="17B103"/>
                </a:solidFill>
              </a:rPr>
              <a:t>✓</a:t>
            </a:r>
            <a:endParaRPr lang="en-GB" dirty="0"/>
          </a:p>
          <a:p>
            <a:pPr lvl="1"/>
            <a:r>
              <a:rPr lang="en-GB" dirty="0"/>
              <a:t>Data dispatching for monitoring </a:t>
            </a:r>
            <a:r>
              <a:rPr lang="en-GB" dirty="0">
                <a:solidFill>
                  <a:srgbClr val="17B103"/>
                </a:solidFill>
              </a:rPr>
              <a:t>✓</a:t>
            </a:r>
            <a:endParaRPr lang="en-GB" dirty="0"/>
          </a:p>
          <a:p>
            <a:pPr lvl="1"/>
            <a:r>
              <a:rPr lang="en-GB" dirty="0"/>
              <a:t>Load balancing and back-pressure </a:t>
            </a:r>
            <a:r>
              <a:rPr lang="en-GB" dirty="0">
                <a:solidFill>
                  <a:schemeClr val="accent2"/>
                </a:solidFill>
              </a:rPr>
              <a:t>✗</a:t>
            </a:r>
            <a:endParaRPr lang="en-GB" dirty="0"/>
          </a:p>
          <a:p>
            <a:pPr lvl="1"/>
            <a:r>
              <a:rPr lang="en-GB" dirty="0"/>
              <a:t>DAQ Configuration </a:t>
            </a:r>
            <a:r>
              <a:rPr lang="en-GB" dirty="0">
                <a:solidFill>
                  <a:srgbClr val="17B103"/>
                </a:solidFill>
              </a:rPr>
              <a:t>✓</a:t>
            </a:r>
          </a:p>
          <a:p>
            <a:pPr lvl="2"/>
            <a:r>
              <a:rPr lang="en-GB" dirty="0"/>
              <a:t>Run history</a:t>
            </a:r>
          </a:p>
          <a:p>
            <a:pPr lvl="1"/>
            <a:r>
              <a:rPr lang="en-GB" dirty="0"/>
              <a:t>Integrate with run control </a:t>
            </a:r>
            <a:r>
              <a:rPr lang="en-GB" dirty="0">
                <a:solidFill>
                  <a:srgbClr val="17B103"/>
                </a:solidFill>
              </a:rPr>
              <a:t>✓</a:t>
            </a:r>
            <a:endParaRPr lang="en-GB" dirty="0"/>
          </a:p>
          <a:p>
            <a:pPr lvl="1"/>
            <a:r>
              <a:rPr lang="en-GB" dirty="0"/>
              <a:t>Provide operational errors and monitoring information </a:t>
            </a:r>
            <a:r>
              <a:rPr lang="en-GB" dirty="0">
                <a:solidFill>
                  <a:srgbClr val="17B103"/>
                </a:solidFill>
              </a:rPr>
              <a:t>✓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5214080" y="3159274"/>
            <a:ext cx="1362889" cy="97319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artDAQ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93628" y="4986927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Run Control</a:t>
            </a:r>
          </a:p>
        </p:txBody>
      </p:sp>
      <p:sp>
        <p:nvSpPr>
          <p:cNvPr id="11" name="Oval 10"/>
          <p:cNvSpPr/>
          <p:nvPr/>
        </p:nvSpPr>
        <p:spPr>
          <a:xfrm>
            <a:off x="7067617" y="4713330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Data Mon</a:t>
            </a:r>
          </a:p>
        </p:txBody>
      </p:sp>
      <p:sp>
        <p:nvSpPr>
          <p:cNvPr id="12" name="Oval 11"/>
          <p:cNvSpPr/>
          <p:nvPr/>
        </p:nvSpPr>
        <p:spPr>
          <a:xfrm>
            <a:off x="7754055" y="4136573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Op Mon</a:t>
            </a:r>
          </a:p>
        </p:txBody>
      </p:sp>
      <p:sp>
        <p:nvSpPr>
          <p:cNvPr id="14" name="Oval 13"/>
          <p:cNvSpPr/>
          <p:nvPr/>
        </p:nvSpPr>
        <p:spPr>
          <a:xfrm>
            <a:off x="8096525" y="3359451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Timing</a:t>
            </a:r>
          </a:p>
        </p:txBody>
      </p:sp>
      <p:sp>
        <p:nvSpPr>
          <p:cNvPr id="15" name="Oval 14"/>
          <p:cNvSpPr/>
          <p:nvPr/>
        </p:nvSpPr>
        <p:spPr>
          <a:xfrm>
            <a:off x="4429387" y="1570000"/>
            <a:ext cx="960217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SSP Board Reader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945632" y="2272518"/>
            <a:ext cx="536895" cy="898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 flipH="1" flipV="1">
            <a:off x="6637666" y="3656015"/>
            <a:ext cx="1376177" cy="180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5924613" y="4255240"/>
            <a:ext cx="52212" cy="617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flipH="1" flipV="1">
            <a:off x="6576969" y="3916267"/>
            <a:ext cx="1106372" cy="48243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 flipH="1" flipV="1">
            <a:off x="6434261" y="4175812"/>
            <a:ext cx="633356" cy="53751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496716" y="1207770"/>
            <a:ext cx="960217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RCE Board Reader</a:t>
            </a:r>
          </a:p>
        </p:txBody>
      </p:sp>
      <p:sp>
        <p:nvSpPr>
          <p:cNvPr id="23" name="Oval 22"/>
          <p:cNvSpPr/>
          <p:nvPr/>
        </p:nvSpPr>
        <p:spPr>
          <a:xfrm>
            <a:off x="6723124" y="1570000"/>
            <a:ext cx="960217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FELIX Board Reader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5872401" y="1889370"/>
            <a:ext cx="104424" cy="11873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227096" y="2272518"/>
            <a:ext cx="700921" cy="886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675668" y="2333323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WIB Board Reader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594173-6A72-774E-A2AD-8EF4E248FC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10.05.2018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E394E0D-9BA2-5441-8018-FF6697B96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G. Lehmann Miotto | DAQ Status &amp; Overview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F4F7E47-660B-5A42-A2D1-0EE04BA69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B17BDD-90A5-4249-A7C2-349407F5417C}"/>
              </a:ext>
            </a:extLst>
          </p:cNvPr>
          <p:cNvSpPr/>
          <p:nvPr/>
        </p:nvSpPr>
        <p:spPr>
          <a:xfrm>
            <a:off x="7917415" y="1615772"/>
            <a:ext cx="960217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CRT Board Reader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1593EAD-A4DE-8746-A6B1-2F122EAC825F}"/>
              </a:ext>
            </a:extLst>
          </p:cNvPr>
          <p:cNvCxnSpPr>
            <a:cxnSpLocks/>
          </p:cNvCxnSpPr>
          <p:nvPr/>
        </p:nvCxnSpPr>
        <p:spPr>
          <a:xfrm flipH="1">
            <a:off x="6450596" y="2117195"/>
            <a:ext cx="1414515" cy="114050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CDB610B-8D6B-1B48-BF42-523F4000EB16}"/>
              </a:ext>
            </a:extLst>
          </p:cNvPr>
          <p:cNvCxnSpPr>
            <a:cxnSpLocks/>
          </p:cNvCxnSpPr>
          <p:nvPr/>
        </p:nvCxnSpPr>
        <p:spPr>
          <a:xfrm>
            <a:off x="4570593" y="2750446"/>
            <a:ext cx="666457" cy="6090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3E64125E-1E84-F04D-B70C-996D469684B7}"/>
              </a:ext>
            </a:extLst>
          </p:cNvPr>
          <p:cNvSpPr/>
          <p:nvPr/>
        </p:nvSpPr>
        <p:spPr>
          <a:xfrm>
            <a:off x="7924585" y="2570067"/>
            <a:ext cx="960217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/>
              <a:t>Trg</a:t>
            </a:r>
            <a:r>
              <a:rPr lang="en-US" sz="1100" dirty="0"/>
              <a:t> Board Reader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D759DD5-2CCC-1B46-B680-E2B0A3805DF5}"/>
              </a:ext>
            </a:extLst>
          </p:cNvPr>
          <p:cNvCxnSpPr>
            <a:cxnSpLocks/>
          </p:cNvCxnSpPr>
          <p:nvPr/>
        </p:nvCxnSpPr>
        <p:spPr>
          <a:xfrm flipH="1">
            <a:off x="6576969" y="2901201"/>
            <a:ext cx="1288142" cy="51090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0CE5530E-88C7-3F43-BB81-B4B085F6ECC9}"/>
              </a:ext>
            </a:extLst>
          </p:cNvPr>
          <p:cNvSpPr/>
          <p:nvPr/>
        </p:nvSpPr>
        <p:spPr>
          <a:xfrm>
            <a:off x="4353125" y="4490162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TriggerInhibit</a:t>
            </a:r>
            <a:endParaRPr lang="en-US" sz="1000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8347B74-8727-DE46-80F3-D1721A87E2DE}"/>
              </a:ext>
            </a:extLst>
          </p:cNvPr>
          <p:cNvCxnSpPr>
            <a:cxnSpLocks/>
          </p:cNvCxnSpPr>
          <p:nvPr/>
        </p:nvCxnSpPr>
        <p:spPr>
          <a:xfrm flipV="1">
            <a:off x="4983972" y="4071069"/>
            <a:ext cx="368829" cy="41909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887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Sub-systems status: Run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182611" y="1202295"/>
            <a:ext cx="4359051" cy="507030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Requirements:</a:t>
            </a:r>
          </a:p>
          <a:p>
            <a:pPr lvl="1"/>
            <a:r>
              <a:rPr lang="en-GB" dirty="0"/>
              <a:t>Start/stop processes </a:t>
            </a:r>
            <a:r>
              <a:rPr lang="en-GB" dirty="0">
                <a:solidFill>
                  <a:srgbClr val="17B103"/>
                </a:solidFill>
              </a:rPr>
              <a:t>✓</a:t>
            </a:r>
            <a:endParaRPr lang="en-GB" dirty="0"/>
          </a:p>
          <a:p>
            <a:pPr lvl="1"/>
            <a:r>
              <a:rPr lang="en-GB" dirty="0"/>
              <a:t>Coherently step through</a:t>
            </a:r>
            <a:br>
              <a:rPr lang="en-GB" dirty="0"/>
            </a:br>
            <a:r>
              <a:rPr lang="en-GB" dirty="0"/>
              <a:t>finite state machine</a:t>
            </a:r>
            <a:r>
              <a:rPr lang="en-GB" dirty="0">
                <a:solidFill>
                  <a:srgbClr val="17B103"/>
                </a:solidFill>
              </a:rPr>
              <a:t> ✓</a:t>
            </a:r>
            <a:endParaRPr lang="en-GB" dirty="0"/>
          </a:p>
          <a:p>
            <a:pPr lvl="1"/>
            <a:r>
              <a:rPr lang="en-GB" dirty="0"/>
              <a:t>Distribute commands to all endpoints</a:t>
            </a:r>
            <a:r>
              <a:rPr lang="en-GB" dirty="0">
                <a:solidFill>
                  <a:srgbClr val="17B103"/>
                </a:solidFill>
              </a:rPr>
              <a:t> ✓</a:t>
            </a:r>
            <a:endParaRPr lang="en-GB" dirty="0"/>
          </a:p>
          <a:p>
            <a:pPr lvl="1"/>
            <a:r>
              <a:rPr lang="en-GB" dirty="0"/>
              <a:t>Inhibit/release trigger </a:t>
            </a:r>
            <a:r>
              <a:rPr lang="en-GB" dirty="0">
                <a:solidFill>
                  <a:srgbClr val="17B103"/>
                </a:solidFill>
              </a:rPr>
              <a:t>✓</a:t>
            </a:r>
            <a:endParaRPr lang="en-GB" dirty="0"/>
          </a:p>
          <a:p>
            <a:pPr lvl="1"/>
            <a:r>
              <a:rPr lang="en-GB" dirty="0"/>
              <a:t>Create run number </a:t>
            </a:r>
            <a:r>
              <a:rPr lang="en-GB" dirty="0">
                <a:solidFill>
                  <a:srgbClr val="17B103"/>
                </a:solidFill>
              </a:rPr>
              <a:t>✓</a:t>
            </a:r>
            <a:endParaRPr lang="en-GB" dirty="0"/>
          </a:p>
          <a:p>
            <a:pPr lvl="2"/>
            <a:r>
              <a:rPr lang="en-GB" dirty="0"/>
              <a:t>And set run type </a:t>
            </a:r>
            <a:r>
              <a:rPr lang="en-GB" dirty="0">
                <a:solidFill>
                  <a:schemeClr val="accent2"/>
                </a:solidFill>
              </a:rPr>
              <a:t>✗</a:t>
            </a:r>
            <a:endParaRPr lang="en-GB" dirty="0"/>
          </a:p>
          <a:p>
            <a:pPr lvl="1"/>
            <a:r>
              <a:rPr lang="en-GB" dirty="0"/>
              <a:t>Visualize operational </a:t>
            </a:r>
            <a:br>
              <a:rPr lang="en-GB" dirty="0"/>
            </a:br>
            <a:r>
              <a:rPr lang="en-GB" dirty="0"/>
              <a:t>monitoring data</a:t>
            </a:r>
            <a:r>
              <a:rPr lang="en-GB" dirty="0">
                <a:solidFill>
                  <a:srgbClr val="17B103"/>
                </a:solidFill>
              </a:rPr>
              <a:t> ✓</a:t>
            </a:r>
            <a:endParaRPr lang="en-GB" dirty="0"/>
          </a:p>
          <a:p>
            <a:pPr lvl="1"/>
            <a:r>
              <a:rPr lang="en-GB" dirty="0"/>
              <a:t>Support multiple concurrent data taking partitions </a:t>
            </a:r>
            <a:r>
              <a:rPr lang="en-GB" dirty="0">
                <a:solidFill>
                  <a:srgbClr val="17B103"/>
                </a:solidFill>
              </a:rPr>
              <a:t>✓</a:t>
            </a:r>
            <a:endParaRPr lang="en-GB" dirty="0"/>
          </a:p>
          <a:p>
            <a:pPr lvl="1"/>
            <a:r>
              <a:rPr lang="en-GB" dirty="0"/>
              <a:t>React to slow control information </a:t>
            </a:r>
            <a:r>
              <a:rPr lang="en-GB" dirty="0">
                <a:solidFill>
                  <a:schemeClr val="accent2"/>
                </a:solidFill>
              </a:rPr>
              <a:t>✗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5214080" y="3159274"/>
            <a:ext cx="1362889" cy="97319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Run Control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93628" y="4986927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Slow Control</a:t>
            </a:r>
          </a:p>
        </p:txBody>
      </p:sp>
      <p:sp>
        <p:nvSpPr>
          <p:cNvPr id="11" name="Oval 10"/>
          <p:cNvSpPr/>
          <p:nvPr/>
        </p:nvSpPr>
        <p:spPr>
          <a:xfrm>
            <a:off x="7067617" y="4713330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artDAQ</a:t>
            </a:r>
            <a:endParaRPr lang="en-US" sz="1000" dirty="0"/>
          </a:p>
        </p:txBody>
      </p:sp>
      <p:sp>
        <p:nvSpPr>
          <p:cNvPr id="12" name="Oval 11"/>
          <p:cNvSpPr/>
          <p:nvPr/>
        </p:nvSpPr>
        <p:spPr>
          <a:xfrm>
            <a:off x="7759668" y="3977601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Op Mon</a:t>
            </a:r>
          </a:p>
        </p:txBody>
      </p:sp>
      <p:sp>
        <p:nvSpPr>
          <p:cNvPr id="14" name="Oval 13"/>
          <p:cNvSpPr/>
          <p:nvPr/>
        </p:nvSpPr>
        <p:spPr>
          <a:xfrm>
            <a:off x="7619785" y="2421995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Timing</a:t>
            </a:r>
          </a:p>
        </p:txBody>
      </p:sp>
      <p:sp>
        <p:nvSpPr>
          <p:cNvPr id="15" name="Oval 14"/>
          <p:cNvSpPr/>
          <p:nvPr/>
        </p:nvSpPr>
        <p:spPr>
          <a:xfrm>
            <a:off x="4429387" y="1570000"/>
            <a:ext cx="960217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SSP Board Reader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945632" y="2272518"/>
            <a:ext cx="536895" cy="898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6534833" y="2880515"/>
            <a:ext cx="971378" cy="4943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72401" y="4264217"/>
            <a:ext cx="104424" cy="60891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flipH="1" flipV="1">
            <a:off x="6576969" y="3921734"/>
            <a:ext cx="1106372" cy="329465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496716" y="1207770"/>
            <a:ext cx="960217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RCE Board Reader</a:t>
            </a:r>
          </a:p>
        </p:txBody>
      </p:sp>
      <p:sp>
        <p:nvSpPr>
          <p:cNvPr id="23" name="Oval 22"/>
          <p:cNvSpPr/>
          <p:nvPr/>
        </p:nvSpPr>
        <p:spPr>
          <a:xfrm>
            <a:off x="6723124" y="1570000"/>
            <a:ext cx="960217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FELIXBoard</a:t>
            </a:r>
            <a:r>
              <a:rPr lang="en-US" sz="1000" dirty="0"/>
              <a:t> Reader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5872401" y="1889370"/>
            <a:ext cx="104424" cy="11873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227096" y="2272518"/>
            <a:ext cx="700921" cy="886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675668" y="2333323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WIB Board Reader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429947" y="4111818"/>
            <a:ext cx="735542" cy="580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D1FFC7-FAFF-1346-957B-A90F9C71E70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10.05.2018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E2C102A-3B4D-C34F-9C1B-9BDD5BE24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G. Lehmann Miotto | DAQ Status &amp; Overview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B1183AE-F25A-6A40-BA27-EDADABA90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EFA8265-61B1-F642-A8E8-7BDF5F06A6B3}"/>
              </a:ext>
            </a:extLst>
          </p:cNvPr>
          <p:cNvSpPr/>
          <p:nvPr/>
        </p:nvSpPr>
        <p:spPr>
          <a:xfrm>
            <a:off x="3684694" y="3282388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CRT Board Reader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FF50748-D887-7040-ABD2-93F68478F2D7}"/>
              </a:ext>
            </a:extLst>
          </p:cNvPr>
          <p:cNvCxnSpPr>
            <a:cxnSpLocks/>
          </p:cNvCxnSpPr>
          <p:nvPr/>
        </p:nvCxnSpPr>
        <p:spPr>
          <a:xfrm flipH="1" flipV="1">
            <a:off x="4440669" y="2870245"/>
            <a:ext cx="773411" cy="50460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1FD756EB-B8F4-1644-840E-3D8A61F32E6A}"/>
              </a:ext>
            </a:extLst>
          </p:cNvPr>
          <p:cNvSpPr/>
          <p:nvPr/>
        </p:nvSpPr>
        <p:spPr>
          <a:xfrm>
            <a:off x="7826658" y="3117455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TriggerInhibit</a:t>
            </a:r>
            <a:endParaRPr lang="en-US" sz="1000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FD318D5-D269-E446-881D-BEC1990DAC2A}"/>
              </a:ext>
            </a:extLst>
          </p:cNvPr>
          <p:cNvCxnSpPr>
            <a:cxnSpLocks/>
          </p:cNvCxnSpPr>
          <p:nvPr/>
        </p:nvCxnSpPr>
        <p:spPr>
          <a:xfrm flipH="1">
            <a:off x="6619518" y="3459603"/>
            <a:ext cx="1140151" cy="1837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D5051F8D-3601-134C-B8B2-6CA1CA9F3CEF}"/>
              </a:ext>
            </a:extLst>
          </p:cNvPr>
          <p:cNvSpPr/>
          <p:nvPr/>
        </p:nvSpPr>
        <p:spPr>
          <a:xfrm>
            <a:off x="4101556" y="4230845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Trg</a:t>
            </a:r>
            <a:r>
              <a:rPr lang="en-US" sz="1000" dirty="0"/>
              <a:t> Board Reader</a:t>
            </a:r>
          </a:p>
        </p:txBody>
      </p:sp>
    </p:spTree>
    <p:extLst>
      <p:ext uri="{BB962C8B-B14F-4D97-AF65-F5344CB8AC3E}">
        <p14:creationId xmlns:p14="http://schemas.microsoft.com/office/powerpoint/2010/main" val="1697435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Sub-systems status: Operational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206231" y="1729066"/>
            <a:ext cx="4078607" cy="45351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Requirements:</a:t>
            </a:r>
          </a:p>
          <a:p>
            <a:pPr lvl="1"/>
            <a:r>
              <a:rPr lang="en-GB" dirty="0"/>
              <a:t>Provide plugins to publish counters, statistics and messages in a coherent way </a:t>
            </a:r>
            <a:r>
              <a:rPr lang="en-GB" dirty="0">
                <a:solidFill>
                  <a:srgbClr val="17B103"/>
                </a:solidFill>
              </a:rPr>
              <a:t>✓</a:t>
            </a:r>
            <a:endParaRPr lang="en-GB" dirty="0"/>
          </a:p>
          <a:p>
            <a:pPr lvl="1"/>
            <a:r>
              <a:rPr lang="en-GB" dirty="0"/>
              <a:t>Gather counters/statistics data for all endpoints </a:t>
            </a:r>
            <a:r>
              <a:rPr lang="en-GB" dirty="0">
                <a:solidFill>
                  <a:srgbClr val="17B103"/>
                </a:solidFill>
              </a:rPr>
              <a:t>✓</a:t>
            </a:r>
            <a:endParaRPr lang="en-GB" dirty="0"/>
          </a:p>
          <a:p>
            <a:pPr lvl="1"/>
            <a:r>
              <a:rPr lang="en-GB" dirty="0"/>
              <a:t>Archive a selection of data for later analysis </a:t>
            </a:r>
            <a:r>
              <a:rPr lang="en-GB" dirty="0">
                <a:solidFill>
                  <a:srgbClr val="17B103"/>
                </a:solidFill>
              </a:rPr>
              <a:t>✓</a:t>
            </a:r>
            <a:endParaRPr lang="en-GB" dirty="0"/>
          </a:p>
          <a:p>
            <a:pPr lvl="1"/>
            <a:r>
              <a:rPr lang="en-GB" dirty="0"/>
              <a:t>Provide data visualization in run control framework </a:t>
            </a:r>
            <a:r>
              <a:rPr lang="en-GB" dirty="0">
                <a:solidFill>
                  <a:srgbClr val="17B103"/>
                </a:solidFill>
              </a:rPr>
              <a:t>✓</a:t>
            </a:r>
            <a:endParaRPr lang="en-GB" dirty="0"/>
          </a:p>
          <a:p>
            <a:pPr lvl="2"/>
            <a:r>
              <a:rPr lang="en-GB" dirty="0"/>
              <a:t>Further improvements planned</a:t>
            </a:r>
          </a:p>
          <a:p>
            <a:pPr lvl="1"/>
            <a:r>
              <a:rPr lang="en-GB" dirty="0"/>
              <a:t>Gather, archive, visualize log messages (info, warnings, errors) </a:t>
            </a:r>
            <a:r>
              <a:rPr lang="en-GB" dirty="0">
                <a:solidFill>
                  <a:srgbClr val="17B103"/>
                </a:solidFill>
              </a:rPr>
              <a:t>✓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5180377" y="3191150"/>
            <a:ext cx="1362889" cy="97319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Operational Monitoring</a:t>
            </a:r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899169" y="5040630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Run Control</a:t>
            </a:r>
          </a:p>
        </p:txBody>
      </p:sp>
      <p:sp>
        <p:nvSpPr>
          <p:cNvPr id="11" name="Oval 10"/>
          <p:cNvSpPr/>
          <p:nvPr/>
        </p:nvSpPr>
        <p:spPr>
          <a:xfrm>
            <a:off x="6028449" y="5067409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artDAQ</a:t>
            </a:r>
            <a:endParaRPr lang="en-US" sz="1000" dirty="0"/>
          </a:p>
        </p:txBody>
      </p:sp>
      <p:sp>
        <p:nvSpPr>
          <p:cNvPr id="12" name="Oval 11"/>
          <p:cNvSpPr/>
          <p:nvPr/>
        </p:nvSpPr>
        <p:spPr>
          <a:xfrm>
            <a:off x="4181473" y="2723540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WIB Board Reader</a:t>
            </a:r>
          </a:p>
        </p:txBody>
      </p:sp>
      <p:sp>
        <p:nvSpPr>
          <p:cNvPr id="14" name="Oval 13"/>
          <p:cNvSpPr/>
          <p:nvPr/>
        </p:nvSpPr>
        <p:spPr>
          <a:xfrm>
            <a:off x="7619785" y="2421995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Timing</a:t>
            </a:r>
          </a:p>
        </p:txBody>
      </p:sp>
      <p:sp>
        <p:nvSpPr>
          <p:cNvPr id="15" name="Oval 14"/>
          <p:cNvSpPr/>
          <p:nvPr/>
        </p:nvSpPr>
        <p:spPr>
          <a:xfrm>
            <a:off x="4429387" y="1570000"/>
            <a:ext cx="960217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SSP Board Reader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945632" y="2272518"/>
            <a:ext cx="536895" cy="898225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585995" y="2880515"/>
            <a:ext cx="920216" cy="521384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H="1">
            <a:off x="5351178" y="4241642"/>
            <a:ext cx="380972" cy="716789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496716" y="1207770"/>
            <a:ext cx="960217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RCE Board Reader</a:t>
            </a:r>
          </a:p>
        </p:txBody>
      </p:sp>
      <p:sp>
        <p:nvSpPr>
          <p:cNvPr id="23" name="Oval 22"/>
          <p:cNvSpPr/>
          <p:nvPr/>
        </p:nvSpPr>
        <p:spPr>
          <a:xfrm>
            <a:off x="6723124" y="1570000"/>
            <a:ext cx="960217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FELIX Board Reader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5872401" y="1889370"/>
            <a:ext cx="104424" cy="1187309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227096" y="2272518"/>
            <a:ext cx="700921" cy="886756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5987582" y="4227654"/>
            <a:ext cx="379516" cy="771631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F2746-4BF9-834F-A7E7-10369C4A424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10.05.2018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37230E1-8BE4-BF4E-876F-D6FD520A27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G. Lehmann Miotto | DAQ Status &amp; Overview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70F5BB9-F294-B542-9D3B-5EE816214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634D2DB-D002-BA48-9A27-EC0D8808B5C1}"/>
              </a:ext>
            </a:extLst>
          </p:cNvPr>
          <p:cNvSpPr/>
          <p:nvPr/>
        </p:nvSpPr>
        <p:spPr>
          <a:xfrm>
            <a:off x="7670392" y="4096456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Trg</a:t>
            </a:r>
            <a:r>
              <a:rPr lang="en-US" sz="1000" dirty="0"/>
              <a:t> Board Reader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198C333-8795-914A-82D8-1FB869B8979C}"/>
              </a:ext>
            </a:extLst>
          </p:cNvPr>
          <p:cNvCxnSpPr>
            <a:cxnSpLocks/>
          </p:cNvCxnSpPr>
          <p:nvPr/>
        </p:nvCxnSpPr>
        <p:spPr>
          <a:xfrm flipH="1" flipV="1">
            <a:off x="4839888" y="3291308"/>
            <a:ext cx="297760" cy="17946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A7FE1D59-5DCB-BB49-9C55-4088FF44A438}"/>
              </a:ext>
            </a:extLst>
          </p:cNvPr>
          <p:cNvSpPr/>
          <p:nvPr/>
        </p:nvSpPr>
        <p:spPr>
          <a:xfrm>
            <a:off x="6994261" y="4725688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CRT Board Reader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16B4E06-4D30-B048-9155-81E4067CCF5A}"/>
              </a:ext>
            </a:extLst>
          </p:cNvPr>
          <p:cNvSpPr/>
          <p:nvPr/>
        </p:nvSpPr>
        <p:spPr>
          <a:xfrm>
            <a:off x="4119162" y="4341136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Web viewer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0E768E6-9C39-3E41-998B-8B020E4E92EC}"/>
              </a:ext>
            </a:extLst>
          </p:cNvPr>
          <p:cNvCxnSpPr>
            <a:cxnSpLocks/>
          </p:cNvCxnSpPr>
          <p:nvPr/>
        </p:nvCxnSpPr>
        <p:spPr>
          <a:xfrm flipV="1">
            <a:off x="4742741" y="3958861"/>
            <a:ext cx="483879" cy="36170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D1848B7C-B19F-814C-8A9F-F040DFF70A30}"/>
              </a:ext>
            </a:extLst>
          </p:cNvPr>
          <p:cNvSpPr/>
          <p:nvPr/>
        </p:nvSpPr>
        <p:spPr>
          <a:xfrm>
            <a:off x="7883476" y="3259225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TriggerInhibit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8544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Sub-systems status: Online Data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206231" y="1729066"/>
            <a:ext cx="4078607" cy="5070302"/>
          </a:xfrm>
        </p:spPr>
        <p:txBody>
          <a:bodyPr>
            <a:normAutofit/>
          </a:bodyPr>
          <a:lstStyle/>
          <a:p>
            <a:r>
              <a:rPr lang="en-GB" dirty="0"/>
              <a:t>Requirements:</a:t>
            </a:r>
          </a:p>
          <a:p>
            <a:pPr lvl="1"/>
            <a:r>
              <a:rPr lang="en-GB" dirty="0"/>
              <a:t>Analyse events dispatched by </a:t>
            </a:r>
            <a:r>
              <a:rPr lang="en-GB" dirty="0" err="1"/>
              <a:t>artDAQ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Noise, channel maps, data verification, 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Basic event display </a:t>
            </a:r>
            <a:endParaRPr lang="en-GB" dirty="0"/>
          </a:p>
          <a:p>
            <a:pPr lvl="1"/>
            <a:r>
              <a:rPr lang="en-GB" dirty="0"/>
              <a:t>Instantaneous,  integrated, historical visualization of histograms, graphs, …</a:t>
            </a:r>
          </a:p>
        </p:txBody>
      </p:sp>
      <p:sp>
        <p:nvSpPr>
          <p:cNvPr id="4" name="Oval 3"/>
          <p:cNvSpPr/>
          <p:nvPr/>
        </p:nvSpPr>
        <p:spPr>
          <a:xfrm>
            <a:off x="5214080" y="3159274"/>
            <a:ext cx="1362889" cy="97319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Data Monitoring</a:t>
            </a: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93628" y="4986927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Run Control</a:t>
            </a:r>
          </a:p>
        </p:txBody>
      </p:sp>
      <p:sp>
        <p:nvSpPr>
          <p:cNvPr id="11" name="Oval 10"/>
          <p:cNvSpPr/>
          <p:nvPr/>
        </p:nvSpPr>
        <p:spPr>
          <a:xfrm>
            <a:off x="7067617" y="4713330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artDAQ</a:t>
            </a:r>
            <a:endParaRPr lang="en-US" sz="1000" dirty="0"/>
          </a:p>
        </p:txBody>
      </p:sp>
      <p:sp>
        <p:nvSpPr>
          <p:cNvPr id="12" name="Oval 11"/>
          <p:cNvSpPr/>
          <p:nvPr/>
        </p:nvSpPr>
        <p:spPr>
          <a:xfrm>
            <a:off x="4284838" y="4793812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Op Mon</a:t>
            </a:r>
          </a:p>
        </p:txBody>
      </p:sp>
      <p:sp>
        <p:nvSpPr>
          <p:cNvPr id="14" name="Oval 13"/>
          <p:cNvSpPr/>
          <p:nvPr/>
        </p:nvSpPr>
        <p:spPr>
          <a:xfrm>
            <a:off x="7619785" y="2421995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Timing data</a:t>
            </a:r>
          </a:p>
        </p:txBody>
      </p:sp>
      <p:sp>
        <p:nvSpPr>
          <p:cNvPr id="15" name="Oval 14"/>
          <p:cNvSpPr/>
          <p:nvPr/>
        </p:nvSpPr>
        <p:spPr>
          <a:xfrm>
            <a:off x="4429387" y="1570000"/>
            <a:ext cx="960217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SSP data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4965591" y="2206018"/>
            <a:ext cx="531125" cy="975702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585995" y="2880515"/>
            <a:ext cx="920216" cy="52138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496716" y="1207770"/>
            <a:ext cx="960217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RCE data</a:t>
            </a:r>
          </a:p>
        </p:txBody>
      </p:sp>
      <p:sp>
        <p:nvSpPr>
          <p:cNvPr id="23" name="Oval 22"/>
          <p:cNvSpPr/>
          <p:nvPr/>
        </p:nvSpPr>
        <p:spPr>
          <a:xfrm>
            <a:off x="6723124" y="1570000"/>
            <a:ext cx="960217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FELIX data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6227096" y="2272518"/>
            <a:ext cx="700921" cy="88675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429947" y="4111818"/>
            <a:ext cx="735542" cy="580864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1E3BE-392F-A540-8686-A15D0898EB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10.05.2018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86AEE159-1729-6E4F-BF8E-3D75409B63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G. Lehmann Miotto | DAQ Status &amp; Overview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AC4E8C8-B5F5-B54F-90E8-6928C2228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D6F7C60-3B59-C345-B240-0EEBC72D77B2}"/>
              </a:ext>
            </a:extLst>
          </p:cNvPr>
          <p:cNvSpPr/>
          <p:nvPr/>
        </p:nvSpPr>
        <p:spPr>
          <a:xfrm>
            <a:off x="7865110" y="3231584"/>
            <a:ext cx="960217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CRT data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AD355F7-AD21-DA46-86BD-A9B1A7E782D2}"/>
              </a:ext>
            </a:extLst>
          </p:cNvPr>
          <p:cNvSpPr/>
          <p:nvPr/>
        </p:nvSpPr>
        <p:spPr>
          <a:xfrm>
            <a:off x="7506211" y="4007023"/>
            <a:ext cx="960217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Trigger data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415D032-B577-174F-8A44-A02EC97C15F0}"/>
              </a:ext>
            </a:extLst>
          </p:cNvPr>
          <p:cNvCxnSpPr>
            <a:cxnSpLocks/>
          </p:cNvCxnSpPr>
          <p:nvPr/>
        </p:nvCxnSpPr>
        <p:spPr>
          <a:xfrm flipH="1">
            <a:off x="5900152" y="1910123"/>
            <a:ext cx="78676" cy="1158028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B17834B-1DD0-0042-A942-82130483511E}"/>
              </a:ext>
            </a:extLst>
          </p:cNvPr>
          <p:cNvCxnSpPr>
            <a:cxnSpLocks/>
          </p:cNvCxnSpPr>
          <p:nvPr/>
        </p:nvCxnSpPr>
        <p:spPr>
          <a:xfrm>
            <a:off x="5895525" y="4223589"/>
            <a:ext cx="126587" cy="672215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906A40-48E3-A143-A7C7-38D48375E5EA}"/>
              </a:ext>
            </a:extLst>
          </p:cNvPr>
          <p:cNvCxnSpPr>
            <a:cxnSpLocks/>
          </p:cNvCxnSpPr>
          <p:nvPr/>
        </p:nvCxnSpPr>
        <p:spPr>
          <a:xfrm flipH="1">
            <a:off x="4909495" y="4111818"/>
            <a:ext cx="480109" cy="68199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460FD049-3A95-3149-9D9D-C1E5A89FA4D3}"/>
              </a:ext>
            </a:extLst>
          </p:cNvPr>
          <p:cNvSpPr/>
          <p:nvPr/>
        </p:nvSpPr>
        <p:spPr>
          <a:xfrm>
            <a:off x="3680831" y="3676394"/>
            <a:ext cx="856968" cy="5471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Web viewer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D454591-51C2-9F4E-855B-0BB2E7266C22}"/>
              </a:ext>
            </a:extLst>
          </p:cNvPr>
          <p:cNvCxnSpPr>
            <a:cxnSpLocks/>
          </p:cNvCxnSpPr>
          <p:nvPr/>
        </p:nvCxnSpPr>
        <p:spPr>
          <a:xfrm flipV="1">
            <a:off x="4553286" y="3688323"/>
            <a:ext cx="596263" cy="90064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847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Status of DAQ integration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Most of the hardware available at CERN</a:t>
            </a:r>
          </a:p>
          <a:p>
            <a:pPr lvl="1"/>
            <a:r>
              <a:rPr lang="en-US" dirty="0"/>
              <a:t>Few more hosts being purchased to increase monitoring and data flow capacity</a:t>
            </a:r>
          </a:p>
          <a:p>
            <a:pPr lvl="1"/>
            <a:r>
              <a:rPr lang="en-US" dirty="0"/>
              <a:t>Final timing master hardware expected in June</a:t>
            </a:r>
          </a:p>
          <a:p>
            <a:r>
              <a:rPr lang="en-US" dirty="0"/>
              <a:t>Cabling to cryostat complete</a:t>
            </a:r>
          </a:p>
          <a:p>
            <a:pPr lvl="1"/>
            <a:r>
              <a:rPr lang="en-US" dirty="0"/>
              <a:t>Not fully tested</a:t>
            </a:r>
          </a:p>
          <a:p>
            <a:r>
              <a:rPr lang="en-US" dirty="0"/>
              <a:t>BI cables pulled, to be terminated and tested</a:t>
            </a:r>
          </a:p>
          <a:p>
            <a:r>
              <a:rPr lang="en-US" dirty="0"/>
              <a:t>Connection to SPS and White rabbit to be done</a:t>
            </a:r>
          </a:p>
          <a:p>
            <a:r>
              <a:rPr lang="en-US" dirty="0"/>
              <a:t>Status of DAQ </a:t>
            </a:r>
            <a:r>
              <a:rPr lang="en-US" dirty="0" err="1"/>
              <a:t>sw</a:t>
            </a:r>
            <a:r>
              <a:rPr lang="en-US" dirty="0"/>
              <a:t>/</a:t>
            </a:r>
            <a:r>
              <a:rPr lang="en-US" dirty="0" err="1"/>
              <a:t>fw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Successfully </a:t>
            </a:r>
            <a:r>
              <a:rPr lang="en-US" b="1" dirty="0"/>
              <a:t>run WIBs + RCEs + SSPs + timing</a:t>
            </a:r>
            <a:r>
              <a:rPr lang="en-US" dirty="0"/>
              <a:t> with low rate continuous triggering for cold-box tests (1 APA at the time)</a:t>
            </a:r>
          </a:p>
          <a:p>
            <a:pPr lvl="1"/>
            <a:r>
              <a:rPr lang="en-US" dirty="0"/>
              <a:t>Successfully </a:t>
            </a:r>
            <a:r>
              <a:rPr lang="en-US" b="1" dirty="0"/>
              <a:t>run WIB + FELIX+ timing</a:t>
            </a:r>
            <a:r>
              <a:rPr lang="en-US" dirty="0"/>
              <a:t> with continuous triggering on vertical slice test HW</a:t>
            </a:r>
          </a:p>
          <a:p>
            <a:pPr lvl="1"/>
            <a:r>
              <a:rPr lang="en-US" dirty="0"/>
              <a:t>Successfully run </a:t>
            </a:r>
            <a:r>
              <a:rPr lang="en-US" b="1" dirty="0"/>
              <a:t>SSPs + timing </a:t>
            </a:r>
            <a:r>
              <a:rPr lang="en-US" dirty="0"/>
              <a:t>for all 6 APAs with periodic trigger</a:t>
            </a:r>
          </a:p>
          <a:p>
            <a:pPr lvl="2"/>
            <a:r>
              <a:rPr lang="en-US" dirty="0"/>
              <a:t>Successfully received SSP trigger signals into central trigger</a:t>
            </a:r>
          </a:p>
          <a:p>
            <a:pPr lvl="1"/>
            <a:r>
              <a:rPr lang="en-US" dirty="0"/>
              <a:t>Successfully established </a:t>
            </a:r>
            <a:r>
              <a:rPr lang="en-US" b="1" dirty="0"/>
              <a:t>data transfer to EOS</a:t>
            </a:r>
          </a:p>
          <a:p>
            <a:pPr lvl="1"/>
            <a:r>
              <a:rPr lang="en-US" dirty="0"/>
              <a:t>Successfully used </a:t>
            </a:r>
            <a:r>
              <a:rPr lang="en-US" b="1" dirty="0"/>
              <a:t>run control </a:t>
            </a:r>
            <a:r>
              <a:rPr lang="en-US" dirty="0"/>
              <a:t>and </a:t>
            </a:r>
            <a:r>
              <a:rPr lang="en-US" b="1" dirty="0"/>
              <a:t>operational monitoring </a:t>
            </a:r>
            <a:r>
              <a:rPr lang="en-US" dirty="0"/>
              <a:t>to control and monitor DAQ</a:t>
            </a:r>
          </a:p>
          <a:p>
            <a:pPr lvl="1"/>
            <a:r>
              <a:rPr lang="en-US" dirty="0"/>
              <a:t>Successfully used </a:t>
            </a:r>
            <a:r>
              <a:rPr lang="en-US" b="1" dirty="0"/>
              <a:t>Online monitoring </a:t>
            </a:r>
            <a:r>
              <a:rPr lang="en-US" dirty="0"/>
              <a:t>during cold-box tests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02224A-B3F0-B144-BA7B-499B013E1E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10.05.2018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0D5B9-6AC9-864C-8197-0A2582886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G. Lehmann Miotto | DAQ Status &amp; Overview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A877A-DD9C-2A46-BDF0-2BBAF2E85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050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and Outlook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The DAQ design presented/reviewed in Nov 2016 has been retained and implemented</a:t>
            </a:r>
          </a:p>
          <a:p>
            <a:r>
              <a:rPr lang="en-GB" dirty="0"/>
              <a:t>The firmware and software components of the DAQ are in an advanced stage of development</a:t>
            </a:r>
          </a:p>
          <a:p>
            <a:pPr lvl="1"/>
            <a:r>
              <a:rPr lang="en-GB" dirty="0"/>
              <a:t>Still pending: data compression, integration of trigger board, trigger inhibit, load balancing</a:t>
            </a:r>
          </a:p>
          <a:p>
            <a:r>
              <a:rPr lang="en-GB" dirty="0"/>
              <a:t>All hardware components required for the DAQ are available</a:t>
            </a:r>
          </a:p>
          <a:p>
            <a:pPr lvl="1"/>
            <a:r>
              <a:rPr lang="en-GB" dirty="0"/>
              <a:t>Servers, switches, interconnects, storage, ATCA based readout solution, FELIX PCIe based readout solution, preliminary timing master and fanout, central trigger board</a:t>
            </a:r>
          </a:p>
          <a:p>
            <a:pPr lvl="1"/>
            <a:r>
              <a:rPr lang="en-GB" dirty="0"/>
              <a:t>Few more servers will be purchased to have more head-room for monitoring and dataflow performance</a:t>
            </a:r>
          </a:p>
          <a:p>
            <a:r>
              <a:rPr lang="en-GB" dirty="0"/>
              <a:t>Integration with the WIBs and SSPs done (still pending: CRT, BI, SPS)</a:t>
            </a:r>
          </a:p>
          <a:p>
            <a:r>
              <a:rPr lang="en-GB" dirty="0"/>
              <a:t>Data transfer to EOS being used routinely (and stress tested during data challenges)</a:t>
            </a:r>
          </a:p>
          <a:p>
            <a:r>
              <a:rPr lang="en-GB" dirty="0"/>
              <a:t>Continued effort to improve stability and performance of data flow</a:t>
            </a:r>
          </a:p>
          <a:p>
            <a:r>
              <a:rPr lang="en-GB" dirty="0"/>
              <a:t>Continuous improvement and extension of online monitoring capabilities</a:t>
            </a:r>
          </a:p>
          <a:p>
            <a:r>
              <a:rPr lang="en-GB" dirty="0"/>
              <a:t>User </a:t>
            </a:r>
            <a:r>
              <a:rPr lang="en-GB" dirty="0">
                <a:hlinkClick r:id="rId2"/>
              </a:rPr>
              <a:t>documentation </a:t>
            </a:r>
            <a:r>
              <a:rPr lang="en-GB" dirty="0"/>
              <a:t>is being written and updated continuously</a:t>
            </a:r>
          </a:p>
          <a:p>
            <a:r>
              <a:rPr lang="en-GB" dirty="0"/>
              <a:t>The cold-box has been an essential step towards the preparation of the DAQ for NP04</a:t>
            </a:r>
          </a:p>
          <a:p>
            <a:pPr lvl="1"/>
            <a:r>
              <a:rPr lang="en-GB" dirty="0"/>
              <a:t>Created excellent links between detectors, </a:t>
            </a:r>
            <a:r>
              <a:rPr lang="en-GB" dirty="0" err="1"/>
              <a:t>daq</a:t>
            </a:r>
            <a:r>
              <a:rPr lang="en-GB" dirty="0"/>
              <a:t>, offline</a:t>
            </a:r>
          </a:p>
          <a:p>
            <a:pPr lvl="1"/>
            <a:r>
              <a:rPr lang="en-GB" dirty="0"/>
              <a:t>Tested operation models and started training the expert shifters of tomorrow!</a:t>
            </a:r>
            <a:br>
              <a:rPr lang="en-GB" dirty="0"/>
            </a:br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3E722-C18B-1B42-BAD3-D09CCE296F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10.05.2018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B8159-79DB-BF45-9C42-824B1A1E9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G. Lehmann Miotto | DAQ Status &amp; Overview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32023-DC4E-5749-8983-67B73992D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165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061F4987-501F-8C44-9343-3973E2B180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68166"/>
            <a:ext cx="9144000" cy="6237106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8BE8FA-13D2-674C-A5C8-3A06262EED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10.05.2018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E639C9-AD3D-A747-8036-890D1C7F99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G. Lehmann Miotto | DAQ Status &amp; Overview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909E2E-C67F-5541-959F-F1377CAF3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BC6CBB-F168-8446-8C02-7987B7BDAE56}"/>
              </a:ext>
            </a:extLst>
          </p:cNvPr>
          <p:cNvSpPr txBox="1"/>
          <p:nvPr/>
        </p:nvSpPr>
        <p:spPr>
          <a:xfrm>
            <a:off x="6611007" y="882869"/>
            <a:ext cx="1337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Celebrating</a:t>
            </a:r>
            <a:br>
              <a:rPr lang="en-US" dirty="0"/>
            </a:br>
            <a:r>
              <a:rPr lang="en-US" dirty="0"/>
              <a:t>“cold-box 5”</a:t>
            </a:r>
          </a:p>
        </p:txBody>
      </p:sp>
    </p:spTree>
    <p:extLst>
      <p:ext uri="{BB962C8B-B14F-4D97-AF65-F5344CB8AC3E}">
        <p14:creationId xmlns:p14="http://schemas.microsoft.com/office/powerpoint/2010/main" val="3491684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the </a:t>
            </a:r>
            <a:r>
              <a:rPr lang="en-US" dirty="0" err="1"/>
              <a:t>ProtoDUNE</a:t>
            </a:r>
            <a:r>
              <a:rPr lang="en-US" dirty="0"/>
              <a:t> DAQ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Provide service to the detector/electronics validation</a:t>
            </a:r>
          </a:p>
          <a:p>
            <a:pPr lvl="1"/>
            <a:r>
              <a:rPr lang="en-US" dirty="0"/>
              <a:t>Take and store data safely and efficiently</a:t>
            </a:r>
          </a:p>
          <a:p>
            <a:pPr lvl="1"/>
            <a:r>
              <a:rPr lang="en-US" dirty="0"/>
              <a:t>Reuse existing components, experience, </a:t>
            </a:r>
            <a:r>
              <a:rPr lang="is-IS" dirty="0"/>
              <a:t>…</a:t>
            </a:r>
            <a:endParaRPr lang="en-US" dirty="0"/>
          </a:p>
          <a:p>
            <a:r>
              <a:rPr lang="en-US" dirty="0"/>
              <a:t>Evaluate DAQ solutions and technologies that may be suitable for DUNE</a:t>
            </a:r>
          </a:p>
          <a:p>
            <a:pPr lvl="1"/>
            <a:r>
              <a:rPr lang="en-US" dirty="0"/>
              <a:t>TPC readout system</a:t>
            </a:r>
          </a:p>
          <a:p>
            <a:pPr lvl="1"/>
            <a:r>
              <a:rPr lang="en-US" dirty="0"/>
              <a:t>Data storage</a:t>
            </a:r>
          </a:p>
          <a:p>
            <a:pPr lvl="1"/>
            <a:r>
              <a:rPr lang="en-US" dirty="0"/>
              <a:t>Dataflow software (hardware fully COTs servers + switches)</a:t>
            </a:r>
          </a:p>
          <a:p>
            <a:pPr lvl="1"/>
            <a:r>
              <a:rPr lang="en-US" dirty="0"/>
              <a:t>Control and monitoring software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8DCC7-03C0-BE44-A68C-E87E0DC7A4A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10.05.2018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35F4F-5BD6-E545-AD64-898CED7AEF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G. Lehmann Miotto | DAQ Status &amp; Overview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F457B-74DB-FE45-875C-54F9484E4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849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ProtoDUNE</a:t>
            </a:r>
            <a:r>
              <a:rPr lang="en-US" dirty="0"/>
              <a:t> SP environment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Detector</a:t>
            </a:r>
          </a:p>
          <a:p>
            <a:pPr lvl="1"/>
            <a:r>
              <a:rPr lang="en-US" dirty="0"/>
              <a:t>6 Anode Plane Assemblies </a:t>
            </a:r>
          </a:p>
          <a:p>
            <a:pPr lvl="1"/>
            <a:r>
              <a:rPr lang="en-US" dirty="0"/>
              <a:t>TPC (15kCh @ 2 MHz)  </a:t>
            </a:r>
          </a:p>
          <a:p>
            <a:pPr lvl="1"/>
            <a:r>
              <a:rPr lang="en-US" dirty="0"/>
              <a:t>Photon detectors (720 </a:t>
            </a:r>
            <a:r>
              <a:rPr lang="en-US" dirty="0" err="1"/>
              <a:t>SiPM</a:t>
            </a:r>
            <a:r>
              <a:rPr lang="en-US" dirty="0"/>
              <a:t>/ 240 </a:t>
            </a:r>
            <a:r>
              <a:rPr lang="en-US" dirty="0" err="1"/>
              <a:t>ch</a:t>
            </a:r>
            <a:r>
              <a:rPr lang="en-US" dirty="0"/>
              <a:t>) </a:t>
            </a:r>
          </a:p>
          <a:p>
            <a:r>
              <a:rPr lang="en-US" dirty="0"/>
              <a:t>On surface</a:t>
            </a:r>
          </a:p>
          <a:p>
            <a:pPr lvl="1"/>
            <a:r>
              <a:rPr lang="en-US" dirty="0"/>
              <a:t>High flux of cosmic ray particles</a:t>
            </a:r>
          </a:p>
          <a:p>
            <a:r>
              <a:rPr lang="en-US" dirty="0"/>
              <a:t>On SPS beam line</a:t>
            </a:r>
          </a:p>
          <a:p>
            <a:pPr lvl="1"/>
            <a:r>
              <a:rPr lang="en-US" b="1" dirty="0"/>
              <a:t>charged particles </a:t>
            </a:r>
            <a:r>
              <a:rPr lang="en-US" dirty="0"/>
              <a:t>0.5 – 7 </a:t>
            </a:r>
            <a:r>
              <a:rPr lang="en-US" dirty="0" err="1"/>
              <a:t>Gev</a:t>
            </a:r>
            <a:r>
              <a:rPr lang="en-US" dirty="0"/>
              <a:t>/c</a:t>
            </a:r>
          </a:p>
          <a:p>
            <a:r>
              <a:rPr lang="en-US" dirty="0"/>
              <a:t>The </a:t>
            </a:r>
            <a:r>
              <a:rPr lang="en-US" b="1" dirty="0"/>
              <a:t>rate and volume of data </a:t>
            </a:r>
            <a:br>
              <a:rPr lang="en-US" b="1" dirty="0"/>
            </a:br>
            <a:r>
              <a:rPr lang="en-US" dirty="0"/>
              <a:t>produced by these detectors will </a:t>
            </a:r>
            <a:br>
              <a:rPr lang="en-US" dirty="0"/>
            </a:br>
            <a:r>
              <a:rPr lang="en-US" dirty="0"/>
              <a:t>be </a:t>
            </a:r>
            <a:r>
              <a:rPr lang="en-US" b="1" dirty="0"/>
              <a:t>substantial </a:t>
            </a:r>
            <a:r>
              <a:rPr lang="en-US" dirty="0"/>
              <a:t>(</a:t>
            </a:r>
            <a:r>
              <a:rPr lang="en-US" i="1" dirty="0"/>
              <a:t>O</a:t>
            </a:r>
            <a:r>
              <a:rPr lang="en-US" dirty="0"/>
              <a:t>(Tb/s))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88F193-FB46-0C4E-8449-4435203E25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3145" y="1583610"/>
            <a:ext cx="3908121" cy="427032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127B8-DC12-CC4E-B8BB-A5BD4F3A133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10.05.2018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161F8-F835-2A42-8E4E-B1132AF6C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G. Lehmann Miotto | DAQ Status &amp; Overview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D640B7-C2B5-B847-879D-0FC000DCC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003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4026" y="475044"/>
            <a:ext cx="8229600" cy="647102"/>
          </a:xfrm>
        </p:spPr>
        <p:txBody>
          <a:bodyPr/>
          <a:lstStyle/>
          <a:p>
            <a:r>
              <a:rPr lang="en-US" dirty="0"/>
              <a:t>DAQ in numbers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Data Production at Detector ≈ 450 Gb/s</a:t>
            </a:r>
          </a:p>
          <a:p>
            <a:r>
              <a:rPr lang="en-US" dirty="0"/>
              <a:t>Readout to DAQ ≈ 450 Gb/s</a:t>
            </a:r>
          </a:p>
          <a:p>
            <a:r>
              <a:rPr lang="en-US" dirty="0"/>
              <a:t>If continuous readout:</a:t>
            </a:r>
          </a:p>
          <a:p>
            <a:pPr lvl="1"/>
            <a:r>
              <a:rPr lang="en-US" dirty="0"/>
              <a:t>Averaged bandwidth over </a:t>
            </a:r>
            <a:r>
              <a:rPr lang="en-US" b="1" dirty="0">
                <a:solidFill>
                  <a:srgbClr val="C00000"/>
                </a:solidFill>
              </a:rPr>
              <a:t>SPS cycle </a:t>
            </a:r>
            <a:r>
              <a:rPr lang="en-US" dirty="0"/>
              <a:t>(and if no data when no beam) </a:t>
            </a:r>
            <a:br>
              <a:rPr lang="en-US" dirty="0"/>
            </a:br>
            <a:r>
              <a:rPr lang="en-US" dirty="0"/>
              <a:t>≈ </a:t>
            </a:r>
            <a:r>
              <a:rPr lang="en-US" dirty="0">
                <a:solidFill>
                  <a:srgbClr val="C00000"/>
                </a:solidFill>
              </a:rPr>
              <a:t>135 Gb/s</a:t>
            </a:r>
          </a:p>
          <a:p>
            <a:pPr lvl="1"/>
            <a:r>
              <a:rPr lang="en-US" dirty="0"/>
              <a:t>Expected DAQ compression capacity ≈ x 4</a:t>
            </a:r>
          </a:p>
          <a:p>
            <a:pPr lvl="2"/>
            <a:r>
              <a:rPr lang="en-US" dirty="0"/>
              <a:t>Average storage throughput ≈ </a:t>
            </a:r>
            <a:r>
              <a:rPr lang="en-US" dirty="0">
                <a:solidFill>
                  <a:srgbClr val="C00000"/>
                </a:solidFill>
              </a:rPr>
              <a:t>34 Gb/s</a:t>
            </a:r>
          </a:p>
          <a:p>
            <a:r>
              <a:rPr lang="en-US" u="sng" dirty="0"/>
              <a:t>Triggered readout</a:t>
            </a:r>
            <a:r>
              <a:rPr lang="en-US" dirty="0"/>
              <a:t> to control bandwidth and take selected data instead of any data</a:t>
            </a:r>
          </a:p>
          <a:p>
            <a:pPr lvl="1"/>
            <a:r>
              <a:rPr lang="en-US" dirty="0"/>
              <a:t>Design figure TDR =&gt; min 25 Hz [max 100 Hz] of triggers during spill</a:t>
            </a:r>
          </a:p>
          <a:p>
            <a:pPr lvl="1"/>
            <a:r>
              <a:rPr lang="en-US" dirty="0"/>
              <a:t>Corresponds to </a:t>
            </a:r>
            <a:r>
              <a:rPr lang="en-US" dirty="0">
                <a:solidFill>
                  <a:srgbClr val="C00000"/>
                </a:solidFill>
              </a:rPr>
              <a:t>17 Gb/s [68 Gb/s]</a:t>
            </a:r>
            <a:r>
              <a:rPr lang="en-US" dirty="0"/>
              <a:t> of average storage bandwidth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4.2 Gb/s [17 Gb/s]</a:t>
            </a:r>
            <a:r>
              <a:rPr lang="en-US" dirty="0"/>
              <a:t> with x4 compression)</a:t>
            </a:r>
          </a:p>
          <a:p>
            <a:pPr lvl="2"/>
            <a:r>
              <a:rPr lang="en-US" dirty="0"/>
              <a:t>Peak ≈ 56 Gb/s [225 Gb/s] (14 Gb/s [56 Gb/s] with x4 compression)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72AF66-670E-704D-8418-11D326D517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10.05.2018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E83757-4A32-974E-BA7C-78863B59E8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G. Lehmann Miotto | DAQ Status &amp; Overview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46F56A-CC95-A747-A8DC-59EDF5A44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36A94A-94E4-0140-9837-3EFDF7632992}"/>
              </a:ext>
            </a:extLst>
          </p:cNvPr>
          <p:cNvSpPr txBox="1"/>
          <p:nvPr/>
        </p:nvSpPr>
        <p:spPr>
          <a:xfrm rot="20272053">
            <a:off x="3972169" y="1538607"/>
            <a:ext cx="4067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Bradley Hand" pitchFamily="2" charset="77"/>
              </a:rPr>
              <a:t>Changed! 2x4.8s extractions in 32.4 s</a:t>
            </a:r>
          </a:p>
        </p:txBody>
      </p:sp>
    </p:spTree>
    <p:extLst>
      <p:ext uri="{BB962C8B-B14F-4D97-AF65-F5344CB8AC3E}">
        <p14:creationId xmlns:p14="http://schemas.microsoft.com/office/powerpoint/2010/main" val="257448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/>
              <a:t>Interfaces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10.05.2018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G. Lehmann Miotto | DAQ Status &amp; 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613727" y="3117173"/>
            <a:ext cx="1339273" cy="94672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DAQ</a:t>
            </a:r>
          </a:p>
        </p:txBody>
      </p:sp>
      <p:sp>
        <p:nvSpPr>
          <p:cNvPr id="9" name="Rectangle 8"/>
          <p:cNvSpPr/>
          <p:nvPr/>
        </p:nvSpPr>
        <p:spPr>
          <a:xfrm>
            <a:off x="6562437" y="2522682"/>
            <a:ext cx="2124363" cy="4964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Photon Detectors (SSP)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99711" y="1281545"/>
            <a:ext cx="2124363" cy="4964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TPC (</a:t>
            </a:r>
            <a:r>
              <a:rPr lang="en-US" dirty="0" err="1"/>
              <a:t>WiB</a:t>
            </a:r>
            <a:r>
              <a:rPr lang="en-US" dirty="0"/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9565" y="3273038"/>
            <a:ext cx="2124363" cy="6407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Beam Instrumentation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8818" y="5411354"/>
            <a:ext cx="2124363" cy="6407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9565" y="1581727"/>
            <a:ext cx="1101435" cy="6407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27096" y="5411354"/>
            <a:ext cx="2124363" cy="6407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Offline Computing</a:t>
            </a:r>
          </a:p>
        </p:txBody>
      </p:sp>
      <p:cxnSp>
        <p:nvCxnSpPr>
          <p:cNvPr id="16" name="Straight Arrow Connector 15"/>
          <p:cNvCxnSpPr>
            <a:stCxn id="8" idx="6"/>
            <a:endCxn id="9" idx="1"/>
          </p:cNvCxnSpPr>
          <p:nvPr/>
        </p:nvCxnSpPr>
        <p:spPr>
          <a:xfrm flipV="1">
            <a:off x="4953000" y="2770910"/>
            <a:ext cx="1609437" cy="81962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2"/>
            <a:endCxn id="8" idx="7"/>
          </p:cNvCxnSpPr>
          <p:nvPr/>
        </p:nvCxnSpPr>
        <p:spPr>
          <a:xfrm flipH="1">
            <a:off x="4756868" y="1778000"/>
            <a:ext cx="905025" cy="147781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  <a:endCxn id="8" idx="2"/>
          </p:cNvCxnSpPr>
          <p:nvPr/>
        </p:nvCxnSpPr>
        <p:spPr>
          <a:xfrm flipV="1">
            <a:off x="2673928" y="3590537"/>
            <a:ext cx="939799" cy="2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0"/>
            <a:endCxn id="8" idx="3"/>
          </p:cNvCxnSpPr>
          <p:nvPr/>
        </p:nvCxnSpPr>
        <p:spPr>
          <a:xfrm flipV="1">
            <a:off x="1651000" y="3925255"/>
            <a:ext cx="2158859" cy="14860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  <a:stCxn id="8" idx="5"/>
            <a:endCxn id="14" idx="1"/>
          </p:cNvCxnSpPr>
          <p:nvPr/>
        </p:nvCxnSpPr>
        <p:spPr>
          <a:xfrm>
            <a:off x="4756868" y="3925255"/>
            <a:ext cx="1470228" cy="1806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3"/>
            <a:endCxn id="8" idx="1"/>
          </p:cNvCxnSpPr>
          <p:nvPr/>
        </p:nvCxnSpPr>
        <p:spPr>
          <a:xfrm>
            <a:off x="1651000" y="1902114"/>
            <a:ext cx="2158859" cy="13537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25370" y="1913595"/>
            <a:ext cx="117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Spill Signal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7786" y="4063900"/>
            <a:ext cx="717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Trg</a:t>
            </a:r>
            <a:r>
              <a:rPr lang="en-US" dirty="0"/>
              <a:t> In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46832" y="3287286"/>
            <a:ext cx="717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Trg</a:t>
            </a:r>
            <a:r>
              <a:rPr lang="en-US" dirty="0"/>
              <a:t> 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46832" y="2098261"/>
            <a:ext cx="171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Timing + </a:t>
            </a:r>
            <a:r>
              <a:rPr lang="en-US" dirty="0" err="1"/>
              <a:t>Trg</a:t>
            </a:r>
            <a:r>
              <a:rPr lang="en-US" dirty="0"/>
              <a:t> out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57304" y="2770911"/>
            <a:ext cx="62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68386" y="4433232"/>
            <a:ext cx="2183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files + metadata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C21F6C-5EAB-1B4A-B3B8-906150AFAD71}"/>
              </a:ext>
            </a:extLst>
          </p:cNvPr>
          <p:cNvSpPr txBox="1"/>
          <p:nvPr/>
        </p:nvSpPr>
        <p:spPr>
          <a:xfrm>
            <a:off x="523058" y="4643832"/>
            <a:ext cx="171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Timing + </a:t>
            </a:r>
            <a:r>
              <a:rPr lang="en-US" dirty="0" err="1"/>
              <a:t>Trg</a:t>
            </a:r>
            <a:r>
              <a:rPr lang="en-US" dirty="0"/>
              <a:t> out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23D393-D2B8-B64F-B6F3-DABEE1C05032}"/>
              </a:ext>
            </a:extLst>
          </p:cNvPr>
          <p:cNvSpPr txBox="1"/>
          <p:nvPr/>
        </p:nvSpPr>
        <p:spPr>
          <a:xfrm>
            <a:off x="2677817" y="4802564"/>
            <a:ext cx="62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69614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1" grpId="0"/>
      <p:bldP spid="15" grpId="1"/>
      <p:bldP spid="17" grpId="0"/>
      <p:bldP spid="25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Decoupling</a:t>
            </a:r>
          </a:p>
          <a:p>
            <a:pPr lvl="1"/>
            <a:r>
              <a:rPr lang="en-US" dirty="0"/>
              <a:t>The DAQ needs to ensure a proper decoupling between the “online” and the “offline” worlds</a:t>
            </a:r>
          </a:p>
          <a:p>
            <a:pPr lvl="2"/>
            <a:r>
              <a:rPr lang="en-US" dirty="0"/>
              <a:t>Sufficient storage space for raw data files on the DAQ side should be available to store up to </a:t>
            </a:r>
            <a:r>
              <a:rPr lang="en-US" b="1" dirty="0"/>
              <a:t>3 days </a:t>
            </a:r>
            <a:r>
              <a:rPr lang="en-US" dirty="0"/>
              <a:t>worth of data taking.</a:t>
            </a:r>
          </a:p>
          <a:p>
            <a:pPr lvl="2"/>
            <a:r>
              <a:rPr lang="en-US" dirty="0"/>
              <a:t>Min 135 TB required (25 Hz in spill + x4 compression), 460 TB of usable space installed</a:t>
            </a:r>
          </a:p>
          <a:p>
            <a:pPr lvl="1"/>
            <a:r>
              <a:rPr lang="en-US" dirty="0"/>
              <a:t>The maximum allowed throughput from online to offline is </a:t>
            </a:r>
            <a:r>
              <a:rPr lang="en-US" b="1" dirty="0"/>
              <a:t>20 Gb/s</a:t>
            </a:r>
          </a:p>
          <a:p>
            <a:r>
              <a:rPr lang="en-US" dirty="0"/>
              <a:t>Grounding</a:t>
            </a:r>
          </a:p>
          <a:p>
            <a:pPr lvl="1"/>
            <a:r>
              <a:rPr lang="en-US" dirty="0"/>
              <a:t>Keep all DAQ equipment on building ground</a:t>
            </a:r>
          </a:p>
          <a:p>
            <a:pPr lvl="1"/>
            <a:r>
              <a:rPr lang="en-US" dirty="0"/>
              <a:t>Any link connecting the detector must be isolated -&gt; optical</a:t>
            </a:r>
          </a:p>
          <a:p>
            <a:pPr lvl="2"/>
            <a:r>
              <a:rPr lang="en-US" dirty="0"/>
              <a:t>Direct impact on readout, timing, trigger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29071-5BAC-354E-8535-6E4C9549E6B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10.05.2018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0C820-C597-404F-B014-41DC15A358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G. Lehmann Miotto | DAQ Status &amp; Overview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7685F-EAF6-F74D-B17B-657538B1B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460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ProtoDUNE</a:t>
            </a:r>
            <a:r>
              <a:rPr lang="en-US" dirty="0"/>
              <a:t> DAQ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10.05.2018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G. Lehmann Miotto | DAQ Status &amp;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602890" y="2373196"/>
            <a:ext cx="624690" cy="369332"/>
          </a:xfrm>
          <a:prstGeom prst="rect">
            <a:avLst/>
          </a:prstGeom>
          <a:noFill/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TPC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3063" y="1199995"/>
            <a:ext cx="3241618" cy="1754327"/>
          </a:xfrm>
          <a:prstGeom prst="rect">
            <a:avLst/>
          </a:prstGeom>
          <a:solidFill>
            <a:srgbClr val="8FD9FB"/>
          </a:solidFill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Off detector readout systems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6407" y="1908743"/>
            <a:ext cx="1361708" cy="369332"/>
          </a:xfrm>
          <a:prstGeom prst="rect">
            <a:avLst/>
          </a:prstGeom>
          <a:solidFill>
            <a:schemeClr val="bg1"/>
          </a:solidFill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Ring Buffer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39578" y="2769656"/>
            <a:ext cx="172790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Event Building</a:t>
            </a:r>
          </a:p>
        </p:txBody>
      </p:sp>
      <p:sp>
        <p:nvSpPr>
          <p:cNvPr id="11" name="Can 10"/>
          <p:cNvSpPr/>
          <p:nvPr/>
        </p:nvSpPr>
        <p:spPr>
          <a:xfrm>
            <a:off x="6236800" y="4271063"/>
            <a:ext cx="1532871" cy="79337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Rockwell"/>
              </a:rPr>
              <a:t>Temporary Storage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8893" y="6090040"/>
            <a:ext cx="2832827" cy="369332"/>
          </a:xfrm>
          <a:prstGeom prst="rect">
            <a:avLst/>
          </a:prstGeom>
          <a:solidFill>
            <a:schemeClr val="bg1"/>
          </a:solidFill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Beam Instrumentation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04289" y="4975188"/>
            <a:ext cx="144804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Trg+Timing</a:t>
            </a:r>
            <a:endParaRPr lang="en-US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04501" y="3855087"/>
            <a:ext cx="2049359" cy="369332"/>
          </a:xfrm>
          <a:prstGeom prst="rect">
            <a:avLst/>
          </a:prstGeom>
          <a:noFill/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Photon Detectors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83063" y="3660719"/>
            <a:ext cx="3241618" cy="892552"/>
            <a:chOff x="1683063" y="3660719"/>
            <a:chExt cx="3241618" cy="892552"/>
          </a:xfrm>
        </p:grpSpPr>
        <p:sp>
          <p:nvSpPr>
            <p:cNvPr id="16" name="TextBox 15"/>
            <p:cNvSpPr txBox="1"/>
            <p:nvPr/>
          </p:nvSpPr>
          <p:spPr>
            <a:xfrm>
              <a:off x="1683063" y="3660719"/>
              <a:ext cx="3241618" cy="892552"/>
            </a:xfrm>
            <a:prstGeom prst="rect">
              <a:avLst/>
            </a:prstGeom>
            <a:solidFill>
              <a:srgbClr val="8FD9FB"/>
            </a:solidFill>
            <a:ln>
              <a:solidFill>
                <a:srgbClr val="073779"/>
              </a:solidFill>
            </a:ln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Rockwell"/>
                  <a:ea typeface="+mn-ea"/>
                  <a:cs typeface="+mn-cs"/>
                </a:rPr>
                <a:t>Off detector readout system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Rockwell"/>
                <a:ea typeface="+mn-ea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Rockwell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43407" y="4073275"/>
              <a:ext cx="183470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73779"/>
              </a:solidFill>
            </a:ln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Rockwell"/>
                  <a:ea typeface="+mn-ea"/>
                  <a:cs typeface="+mn-cs"/>
                </a:rPr>
                <a:t>Summary Info</a:t>
              </a:r>
            </a:p>
          </p:txBody>
        </p:sp>
      </p:grpSp>
      <p:cxnSp>
        <p:nvCxnSpPr>
          <p:cNvPr id="18" name="Elbow Connector 17"/>
          <p:cNvCxnSpPr>
            <a:stCxn id="7" idx="2"/>
            <a:endCxn id="9" idx="1"/>
          </p:cNvCxnSpPr>
          <p:nvPr/>
        </p:nvCxnSpPr>
        <p:spPr>
          <a:xfrm flipV="1">
            <a:off x="1099901" y="2093409"/>
            <a:ext cx="1516506" cy="464453"/>
          </a:xfrm>
          <a:prstGeom prst="bentConnector3">
            <a:avLst>
              <a:gd name="adj1" fmla="val 3354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cxnSpLocks/>
            <a:stCxn id="14" idx="2"/>
            <a:endCxn id="17" idx="1"/>
          </p:cNvCxnSpPr>
          <p:nvPr/>
        </p:nvCxnSpPr>
        <p:spPr>
          <a:xfrm>
            <a:off x="1104845" y="4039753"/>
            <a:ext cx="1038562" cy="21818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4" idx="1"/>
            <a:endCxn id="13" idx="1"/>
          </p:cNvCxnSpPr>
          <p:nvPr/>
        </p:nvCxnSpPr>
        <p:spPr>
          <a:xfrm rot="16200000" flipH="1">
            <a:off x="1714524" y="4270088"/>
            <a:ext cx="95421" cy="1684110"/>
          </a:xfrm>
          <a:prstGeom prst="bentConnector2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cxnSpLocks/>
            <a:stCxn id="12" idx="0"/>
            <a:endCxn id="13" idx="1"/>
          </p:cNvCxnSpPr>
          <p:nvPr/>
        </p:nvCxnSpPr>
        <p:spPr>
          <a:xfrm rot="5400000" flipH="1" flipV="1">
            <a:off x="1664705" y="5150456"/>
            <a:ext cx="930186" cy="948982"/>
          </a:xfrm>
          <a:prstGeom prst="bentConnector2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cxnSpLocks/>
            <a:endCxn id="16" idx="2"/>
          </p:cNvCxnSpPr>
          <p:nvPr/>
        </p:nvCxnSpPr>
        <p:spPr>
          <a:xfrm rot="16200000" flipV="1">
            <a:off x="3247030" y="4610113"/>
            <a:ext cx="393840" cy="280156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cxnSpLocks/>
            <a:stCxn id="13" idx="3"/>
          </p:cNvCxnSpPr>
          <p:nvPr/>
        </p:nvCxnSpPr>
        <p:spPr>
          <a:xfrm>
            <a:off x="4052334" y="5159854"/>
            <a:ext cx="425927" cy="557774"/>
          </a:xfrm>
          <a:prstGeom prst="bentConnector2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1099902" y="5009210"/>
            <a:ext cx="148529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3" idx="3"/>
            <a:endCxn id="8" idx="2"/>
          </p:cNvCxnSpPr>
          <p:nvPr/>
        </p:nvCxnSpPr>
        <p:spPr>
          <a:xfrm flipH="1" flipV="1">
            <a:off x="3303872" y="2954322"/>
            <a:ext cx="748462" cy="2205532"/>
          </a:xfrm>
          <a:prstGeom prst="bentConnector4">
            <a:avLst>
              <a:gd name="adj1" fmla="val -132352"/>
              <a:gd name="adj2" fmla="val 79222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8" idx="3"/>
            <a:endCxn id="10" idx="1"/>
          </p:cNvCxnSpPr>
          <p:nvPr/>
        </p:nvCxnSpPr>
        <p:spPr>
          <a:xfrm>
            <a:off x="4924681" y="2077159"/>
            <a:ext cx="1214897" cy="877163"/>
          </a:xfrm>
          <a:prstGeom prst="bentConnector3">
            <a:avLst>
              <a:gd name="adj1" fmla="val 50000"/>
            </a:avLst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cxnSpLocks/>
            <a:stCxn id="16" idx="3"/>
            <a:endCxn id="10" idx="1"/>
          </p:cNvCxnSpPr>
          <p:nvPr/>
        </p:nvCxnSpPr>
        <p:spPr>
          <a:xfrm flipV="1">
            <a:off x="4924681" y="2954322"/>
            <a:ext cx="1214897" cy="1152673"/>
          </a:xfrm>
          <a:prstGeom prst="bentConnector3">
            <a:avLst>
              <a:gd name="adj1" fmla="val 50000"/>
            </a:avLst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0" idx="2"/>
            <a:endCxn id="11" idx="1"/>
          </p:cNvCxnSpPr>
          <p:nvPr/>
        </p:nvCxnSpPr>
        <p:spPr>
          <a:xfrm rot="5400000">
            <a:off x="6437347" y="3704877"/>
            <a:ext cx="1132075" cy="296"/>
          </a:xfrm>
          <a:prstGeom prst="bentConnector3">
            <a:avLst/>
          </a:prstGeom>
          <a:ln>
            <a:solidFill>
              <a:srgbClr val="8064A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273248" y="2459729"/>
            <a:ext cx="220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Data Compression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96825" y="3021078"/>
            <a:ext cx="918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450 Gb/s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03428" y="4639334"/>
            <a:ext cx="1189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25 Hz in spill</a:t>
            </a:r>
          </a:p>
        </p:txBody>
      </p:sp>
      <p:sp>
        <p:nvSpPr>
          <p:cNvPr id="33" name="Can 32"/>
          <p:cNvSpPr/>
          <p:nvPr/>
        </p:nvSpPr>
        <p:spPr>
          <a:xfrm>
            <a:off x="7769671" y="5564006"/>
            <a:ext cx="836332" cy="79337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Rockwell"/>
              </a:rPr>
              <a:t>EOS</a:t>
            </a:r>
          </a:p>
        </p:txBody>
      </p:sp>
      <p:cxnSp>
        <p:nvCxnSpPr>
          <p:cNvPr id="34" name="Elbow Connector 33"/>
          <p:cNvCxnSpPr>
            <a:stCxn id="11" idx="3"/>
            <a:endCxn id="33" idx="2"/>
          </p:cNvCxnSpPr>
          <p:nvPr/>
        </p:nvCxnSpPr>
        <p:spPr>
          <a:xfrm rot="16200000" flipH="1">
            <a:off x="6938324" y="5129344"/>
            <a:ext cx="896258" cy="766435"/>
          </a:xfrm>
          <a:prstGeom prst="bentConnector2">
            <a:avLst/>
          </a:prstGeom>
          <a:ln>
            <a:solidFill>
              <a:srgbClr val="8064A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52535" y="5247522"/>
            <a:ext cx="1260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solidFill>
                  <a:srgbClr val="FF0000"/>
                </a:solidFill>
                <a:latin typeface="Rockwell"/>
                <a:ea typeface="+mn-ea"/>
                <a:cs typeface="+mn-cs"/>
              </a:rPr>
              <a:t>Max 20 Gb/s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10079" y="1953129"/>
            <a:ext cx="3374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Event size ~70 MB </a:t>
            </a:r>
            <a:br>
              <a:rPr lang="en-US" sz="1600" dirty="0">
                <a:solidFill>
                  <a:prstClr val="black"/>
                </a:solidFill>
                <a:latin typeface="Rockwell"/>
                <a:ea typeface="+mn-ea"/>
                <a:cs typeface="+mn-cs"/>
              </a:rPr>
            </a:br>
            <a:r>
              <a:rPr lang="en-US" sz="1600" dirty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(5ms window, x4 compression)</a:t>
            </a:r>
          </a:p>
        </p:txBody>
      </p:sp>
      <p:sp>
        <p:nvSpPr>
          <p:cNvPr id="37" name="Can 36"/>
          <p:cNvSpPr/>
          <p:nvPr/>
        </p:nvSpPr>
        <p:spPr>
          <a:xfrm>
            <a:off x="5994502" y="5380317"/>
            <a:ext cx="836332" cy="79337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Rockwell"/>
              </a:rPr>
              <a:t>DB</a:t>
            </a:r>
          </a:p>
        </p:txBody>
      </p:sp>
      <p:cxnSp>
        <p:nvCxnSpPr>
          <p:cNvPr id="38" name="Elbow Connector 37"/>
          <p:cNvCxnSpPr>
            <a:cxnSpLocks/>
            <a:stCxn id="12" idx="3"/>
          </p:cNvCxnSpPr>
          <p:nvPr/>
        </p:nvCxnSpPr>
        <p:spPr>
          <a:xfrm flipV="1">
            <a:off x="3071720" y="6011984"/>
            <a:ext cx="2870232" cy="262722"/>
          </a:xfrm>
          <a:prstGeom prst="bentConnector3">
            <a:avLst>
              <a:gd name="adj1" fmla="val 9015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Curved Right Arrow 38"/>
          <p:cNvSpPr/>
          <p:nvPr/>
        </p:nvSpPr>
        <p:spPr>
          <a:xfrm>
            <a:off x="498473" y="4039753"/>
            <a:ext cx="232095" cy="608075"/>
          </a:xfrm>
          <a:prstGeom prst="curvedRightArrow">
            <a:avLst>
              <a:gd name="adj1" fmla="val 25000"/>
              <a:gd name="adj2" fmla="val 50000"/>
              <a:gd name="adj3" fmla="val 2307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Rockwell"/>
            </a:endParaRPr>
          </a:p>
        </p:txBody>
      </p:sp>
      <p:cxnSp>
        <p:nvCxnSpPr>
          <p:cNvPr id="50" name="Elbow Connector 49"/>
          <p:cNvCxnSpPr>
            <a:stCxn id="13" idx="3"/>
            <a:endCxn id="10" idx="1"/>
          </p:cNvCxnSpPr>
          <p:nvPr/>
        </p:nvCxnSpPr>
        <p:spPr>
          <a:xfrm flipV="1">
            <a:off x="4052334" y="2954322"/>
            <a:ext cx="2087244" cy="2205532"/>
          </a:xfrm>
          <a:prstGeom prst="bentConnector3">
            <a:avLst>
              <a:gd name="adj1" fmla="val 71489"/>
            </a:avLst>
          </a:prstGeom>
          <a:ln>
            <a:solidFill>
              <a:srgbClr val="8064A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cxnSpLocks/>
            <a:stCxn id="42" idx="3"/>
            <a:endCxn id="10" idx="1"/>
          </p:cNvCxnSpPr>
          <p:nvPr/>
        </p:nvCxnSpPr>
        <p:spPr>
          <a:xfrm flipV="1">
            <a:off x="4901355" y="2954322"/>
            <a:ext cx="1238223" cy="2870200"/>
          </a:xfrm>
          <a:prstGeom prst="bentConnector3">
            <a:avLst>
              <a:gd name="adj1" fmla="val 51698"/>
            </a:avLst>
          </a:prstGeom>
          <a:ln>
            <a:solidFill>
              <a:srgbClr val="8064A2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508097" y="3506652"/>
            <a:ext cx="1365541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Monitoring</a:t>
            </a:r>
          </a:p>
        </p:txBody>
      </p:sp>
      <p:cxnSp>
        <p:nvCxnSpPr>
          <p:cNvPr id="58" name="Elbow Connector 57"/>
          <p:cNvCxnSpPr>
            <a:stCxn id="10" idx="2"/>
            <a:endCxn id="51" idx="1"/>
          </p:cNvCxnSpPr>
          <p:nvPr/>
        </p:nvCxnSpPr>
        <p:spPr>
          <a:xfrm rot="16200000" flipH="1">
            <a:off x="6979649" y="3162870"/>
            <a:ext cx="552330" cy="504565"/>
          </a:xfrm>
          <a:prstGeom prst="bentConnector2">
            <a:avLst/>
          </a:prstGeom>
          <a:ln>
            <a:solidFill>
              <a:srgbClr val="8064A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57D3E6F4-9CD9-8845-851D-3683620D556D}"/>
              </a:ext>
            </a:extLst>
          </p:cNvPr>
          <p:cNvSpPr txBox="1"/>
          <p:nvPr/>
        </p:nvSpPr>
        <p:spPr>
          <a:xfrm>
            <a:off x="2454851" y="5639856"/>
            <a:ext cx="2446504" cy="369332"/>
          </a:xfrm>
          <a:prstGeom prst="rect">
            <a:avLst/>
          </a:prstGeom>
          <a:noFill/>
          <a:ln>
            <a:solidFill>
              <a:srgbClr val="073779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Cosmic rays tagger</a:t>
            </a:r>
          </a:p>
        </p:txBody>
      </p:sp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52F34237-7F40-5D4A-AD06-79F1A9A4EC18}"/>
              </a:ext>
            </a:extLst>
          </p:cNvPr>
          <p:cNvCxnSpPr>
            <a:cxnSpLocks/>
            <a:stCxn id="42" idx="0"/>
            <a:endCxn id="13" idx="2"/>
          </p:cNvCxnSpPr>
          <p:nvPr/>
        </p:nvCxnSpPr>
        <p:spPr>
          <a:xfrm rot="16200000" flipV="1">
            <a:off x="3355540" y="5317292"/>
            <a:ext cx="295336" cy="349791"/>
          </a:xfrm>
          <a:prstGeom prst="bentConnector3">
            <a:avLst>
              <a:gd name="adj1" fmla="val 50000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39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ProtoDUNE</a:t>
            </a:r>
            <a:r>
              <a:rPr lang="en-US" sz="4000" dirty="0"/>
              <a:t> software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Dataflow software is based on </a:t>
            </a:r>
            <a:r>
              <a:rPr lang="en-US" dirty="0" err="1"/>
              <a:t>artDAQ</a:t>
            </a:r>
            <a:r>
              <a:rPr lang="en-US" dirty="0"/>
              <a:t> developed at FNAL</a:t>
            </a:r>
          </a:p>
          <a:p>
            <a:pPr lvl="1"/>
            <a:r>
              <a:rPr lang="en-US" dirty="0"/>
              <a:t>Customizable “Board Reader” application</a:t>
            </a:r>
          </a:p>
          <a:p>
            <a:pPr lvl="1"/>
            <a:r>
              <a:rPr lang="en-US" dirty="0"/>
              <a:t>Event building</a:t>
            </a:r>
          </a:p>
          <a:p>
            <a:pPr lvl="1"/>
            <a:r>
              <a:rPr lang="en-US" dirty="0"/>
              <a:t>Dispatching to monitoring apps</a:t>
            </a:r>
          </a:p>
          <a:p>
            <a:pPr lvl="1"/>
            <a:r>
              <a:rPr lang="en-US" dirty="0"/>
              <a:t>Aggregation and storage</a:t>
            </a:r>
          </a:p>
          <a:p>
            <a:pPr lvl="1"/>
            <a:r>
              <a:rPr lang="en-US" dirty="0"/>
              <a:t>Data flow control through load balancing &amp; trigger inhibit</a:t>
            </a:r>
          </a:p>
          <a:p>
            <a:r>
              <a:rPr lang="en-US" dirty="0"/>
              <a:t>Control, operational monitoring, graphical UIs</a:t>
            </a:r>
          </a:p>
          <a:p>
            <a:pPr lvl="1"/>
            <a:r>
              <a:rPr lang="en-US" dirty="0"/>
              <a:t>Joint </a:t>
            </a:r>
            <a:r>
              <a:rPr lang="en-US" dirty="0" err="1"/>
              <a:t>COntrols</a:t>
            </a:r>
            <a:r>
              <a:rPr lang="en-US" dirty="0"/>
              <a:t> Project (JCOP) toolkit developed at CERN originally for control of LHC experiments</a:t>
            </a:r>
          </a:p>
          <a:p>
            <a:pPr lvl="1"/>
            <a:r>
              <a:rPr lang="en-US" dirty="0"/>
              <a:t>Uniform interface also for detector control and safety systems</a:t>
            </a:r>
          </a:p>
          <a:p>
            <a:r>
              <a:rPr lang="en-US" dirty="0"/>
              <a:t>Software approach</a:t>
            </a:r>
          </a:p>
          <a:p>
            <a:pPr lvl="1"/>
            <a:r>
              <a:rPr lang="en-US" dirty="0"/>
              <a:t>Minimize the risks by relying on existing frameworks</a:t>
            </a:r>
          </a:p>
          <a:p>
            <a:pPr lvl="1"/>
            <a:r>
              <a:rPr lang="en-US" dirty="0"/>
              <a:t>Focus effort only on experiment specific needs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913EF-D670-C341-B992-D72F5F6153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10.05.2018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68D16-018B-F149-8199-1FD0C92B2A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G. Lehmann Miotto | DAQ Status &amp; Overview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D7A89-AC19-AF40-B89E-1B90D65FE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506448"/>
      </p:ext>
    </p:extLst>
  </p:cSld>
  <p:clrMapOvr>
    <a:masterClrMapping/>
  </p:clrMapOvr>
</p:sld>
</file>

<file path=ppt/theme/theme1.xml><?xml version="1.0" encoding="utf-8"?>
<a:theme xmlns:a="http://schemas.openxmlformats.org/drawingml/2006/main" name="Dune Template_051215">
  <a:themeElements>
    <a:clrScheme name="DUNE">
      <a:dk1>
        <a:srgbClr val="BC5F2B"/>
      </a:dk1>
      <a:lt1>
        <a:sysClr val="window" lastClr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11956</TotalTime>
  <Words>2042</Words>
  <Application>Microsoft Macintosh PowerPoint</Application>
  <PresentationFormat>On-screen Show (4:3)</PresentationFormat>
  <Paragraphs>480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Bradley Hand</vt:lpstr>
      <vt:lpstr>Calibri</vt:lpstr>
      <vt:lpstr>Geneva</vt:lpstr>
      <vt:lpstr>Helvetica</vt:lpstr>
      <vt:lpstr>Lucida Grande</vt:lpstr>
      <vt:lpstr>Mangal</vt:lpstr>
      <vt:lpstr>Rockwell</vt:lpstr>
      <vt:lpstr>Dune Template_051215</vt:lpstr>
      <vt:lpstr>LBNF Content-Footer Theme</vt:lpstr>
      <vt:lpstr>ProtoDUNE SP (NP04) DAQ</vt:lpstr>
      <vt:lpstr>Introduction</vt:lpstr>
      <vt:lpstr>Scope of the ProtoDUNE DAQ</vt:lpstr>
      <vt:lpstr>ProtoDUNE SP environment</vt:lpstr>
      <vt:lpstr>DAQ in numbers</vt:lpstr>
      <vt:lpstr>Interfaces</vt:lpstr>
      <vt:lpstr>Constraints</vt:lpstr>
      <vt:lpstr>The ProtoDUNE DAQ</vt:lpstr>
      <vt:lpstr>ProtoDUNE software</vt:lpstr>
      <vt:lpstr>Readout of detectors</vt:lpstr>
      <vt:lpstr>ProtoDUNE data flow</vt:lpstr>
      <vt:lpstr>ProtoDUNE trigger throttling</vt:lpstr>
      <vt:lpstr>EHN1 today</vt:lpstr>
      <vt:lpstr>DAQ status - HW</vt:lpstr>
      <vt:lpstr>DAQ status - HW</vt:lpstr>
      <vt:lpstr>Sub-systems status: Timing</vt:lpstr>
      <vt:lpstr>Sub-systems status: Trigger</vt:lpstr>
      <vt:lpstr>Sub-systems status: WIB readout</vt:lpstr>
      <vt:lpstr>Sub-systems status: SSP readout</vt:lpstr>
      <vt:lpstr>Sub-systems status: CRT readout </vt:lpstr>
      <vt:lpstr>Sub-systems status: artDAQ</vt:lpstr>
      <vt:lpstr>Sub-systems status: Run control</vt:lpstr>
      <vt:lpstr>Sub-systems status: Operational Monitoring</vt:lpstr>
      <vt:lpstr>Sub-systems status: Online Data Monitoring</vt:lpstr>
      <vt:lpstr>Status of DAQ integration</vt:lpstr>
      <vt:lpstr>Summary and Outlook</vt:lpstr>
      <vt:lpstr>PowerPoint Presentation</vt:lpstr>
    </vt:vector>
  </TitlesOfParts>
  <Manager/>
  <Company>Sandbox Studio</Company>
  <LinksUpToDate>false</LinksUpToDate>
  <SharedDoc>false</SharedDoc>
  <HyperlinkBase/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DUNE PowerPoint Presentation</dc:title>
  <dc:subject/>
  <dc:creator>Sandbox Studio</dc:creator>
  <cp:keywords/>
  <dc:description>Modified by A. Weber</dc:description>
  <cp:lastModifiedBy>Microsoft Office User</cp:lastModifiedBy>
  <cp:revision>266</cp:revision>
  <dcterms:created xsi:type="dcterms:W3CDTF">2015-04-30T14:29:22Z</dcterms:created>
  <dcterms:modified xsi:type="dcterms:W3CDTF">2018-05-10T12:18:36Z</dcterms:modified>
  <cp:category/>
</cp:coreProperties>
</file>