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333" r:id="rId3"/>
    <p:sldId id="337" r:id="rId4"/>
    <p:sldId id="334" r:id="rId5"/>
    <p:sldId id="335" r:id="rId6"/>
    <p:sldId id="336" r:id="rId7"/>
    <p:sldId id="311" r:id="rId8"/>
    <p:sldId id="307" r:id="rId9"/>
    <p:sldId id="308" r:id="rId10"/>
    <p:sldId id="300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505050"/>
    <a:srgbClr val="50504E"/>
    <a:srgbClr val="404040"/>
    <a:srgbClr val="004C97"/>
    <a:srgbClr val="63666A"/>
    <a:srgbClr val="99D6EA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138" y="25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0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5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4886325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fld id="{B1DB564C-C174-4D4F-A89D-4FE8B59478F7}" type="datetime1">
              <a:rPr lang="en-US" altLang="en-US" smtClean="0"/>
              <a:t>12/4/2017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8A0D1-53B1-4305-BAD7-7641163D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05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12/4/2017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Status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Daniel Johnson	</a:t>
            </a:r>
          </a:p>
          <a:p>
            <a:r>
              <a:rPr lang="en-US" dirty="0"/>
              <a:t>All Experimenters’ Meeting/Lab Status Meeting</a:t>
            </a:r>
          </a:p>
          <a:p>
            <a:r>
              <a:rPr lang="en-US" dirty="0"/>
              <a:t>04 December 2017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324796" cy="3825230"/>
          </a:xfrm>
        </p:spPr>
        <p:txBody>
          <a:bodyPr/>
          <a:lstStyle/>
          <a:p>
            <a:pPr marL="0" indent="0" algn="just">
              <a:buNone/>
            </a:pPr>
            <a:r>
              <a:rPr lang="en-US" sz="1100" dirty="0"/>
              <a:t>From:  November       27, 2017 (0000 hours)</a:t>
            </a:r>
          </a:p>
          <a:p>
            <a:pPr marL="0" indent="0" algn="just">
              <a:buNone/>
            </a:pPr>
            <a:r>
              <a:rPr lang="en-US" sz="1100" dirty="0"/>
              <a:t>To:      December       04, 2017 (0000 hours)</a:t>
            </a:r>
          </a:p>
          <a:p>
            <a:pPr marL="0" indent="0" algn="just">
              <a:buNone/>
            </a:pPr>
            <a:endParaRPr lang="en-US" sz="1100" dirty="0"/>
          </a:p>
          <a:p>
            <a:pPr marL="0" indent="0" algn="just">
              <a:buNone/>
            </a:pPr>
            <a:r>
              <a:rPr lang="en-US" sz="1100" dirty="0"/>
              <a:t>                                   Calendar Week # 48</a:t>
            </a:r>
          </a:p>
          <a:p>
            <a:pPr marL="0" indent="0" algn="ctr">
              <a:buNone/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 </a:t>
            </a:r>
            <a:r>
              <a:rPr lang="en-US" sz="1100" b="1" dirty="0">
                <a:solidFill>
                  <a:schemeClr val="tx2"/>
                </a:solidFill>
              </a:rPr>
              <a:t>8.60 E18  </a:t>
            </a:r>
            <a:r>
              <a:rPr lang="en-US" sz="1100" dirty="0">
                <a:solidFill>
                  <a:schemeClr val="tx2"/>
                </a:solidFill>
              </a:rPr>
              <a:t>protons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NuMI</a:t>
            </a:r>
            <a:r>
              <a:rPr lang="en-US" sz="1100" dirty="0">
                <a:solidFill>
                  <a:schemeClr val="tx2"/>
                </a:solidFill>
              </a:rPr>
              <a:t>	                                   </a:t>
            </a:r>
            <a:r>
              <a:rPr lang="en-US" sz="1100" b="1" dirty="0">
                <a:solidFill>
                  <a:schemeClr val="tx2"/>
                </a:solidFill>
              </a:rPr>
              <a:t>113.9 </a:t>
            </a:r>
            <a:r>
              <a:rPr lang="en-US" sz="1100" dirty="0">
                <a:solidFill>
                  <a:schemeClr val="tx2"/>
                </a:solidFill>
              </a:rPr>
              <a:t> hours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 				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BNB Weekly Integrated Intensity	      </a:t>
            </a:r>
            <a:r>
              <a:rPr lang="en-US" sz="1100" b="1" dirty="0">
                <a:solidFill>
                  <a:schemeClr val="tx2"/>
                </a:solidFill>
              </a:rPr>
              <a:t>1.25 E19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BNB			           </a:t>
            </a:r>
            <a:r>
              <a:rPr lang="en-US" sz="1100" b="1" dirty="0">
                <a:solidFill>
                  <a:schemeClr val="tx2"/>
                </a:solidFill>
              </a:rPr>
              <a:t> 152.6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Muon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3.98 E16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Muon	</a:t>
            </a:r>
            <a:r>
              <a:rPr lang="en-US" sz="1100" b="1" dirty="0">
                <a:solidFill>
                  <a:schemeClr val="tx2"/>
                </a:solidFill>
              </a:rPr>
              <a:t>                                     52.5  </a:t>
            </a:r>
            <a:r>
              <a:rPr lang="en-US" sz="1100" dirty="0">
                <a:solidFill>
                  <a:schemeClr val="tx2"/>
                </a:solidFill>
              </a:rPr>
              <a:t>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    </a:t>
            </a:r>
            <a:r>
              <a:rPr lang="en-US" sz="1100" b="1" dirty="0">
                <a:solidFill>
                  <a:schemeClr val="tx2"/>
                </a:solidFill>
              </a:rPr>
              <a:t>2.61 E13 </a:t>
            </a:r>
            <a:r>
              <a:rPr lang="en-US" sz="1100" dirty="0">
                <a:solidFill>
                  <a:schemeClr val="tx2"/>
                </a:solidFill>
              </a:rPr>
              <a:t>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MTest</a:t>
            </a:r>
            <a:r>
              <a:rPr lang="en-US" sz="1100" dirty="0">
                <a:solidFill>
                  <a:schemeClr val="tx2"/>
                </a:solidFill>
              </a:rPr>
              <a:t>	                     </a:t>
            </a:r>
            <a:r>
              <a:rPr lang="en-US" sz="1100" b="1" dirty="0">
                <a:solidFill>
                  <a:schemeClr val="tx2"/>
                </a:solidFill>
              </a:rPr>
              <a:t>     46.1 </a:t>
            </a:r>
            <a:r>
              <a:rPr lang="en-US" sz="1100" dirty="0">
                <a:solidFill>
                  <a:schemeClr val="tx2"/>
                </a:solidFill>
              </a:rPr>
              <a:t> hours</a:t>
            </a:r>
          </a:p>
          <a:p>
            <a:pPr marL="0" indent="0"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 Weekly Integrated Intensity       </a:t>
            </a:r>
            <a:r>
              <a:rPr lang="en-US" sz="1100" b="1" dirty="0">
                <a:solidFill>
                  <a:schemeClr val="tx2"/>
                </a:solidFill>
              </a:rPr>
              <a:t>0.00 E00</a:t>
            </a:r>
            <a:r>
              <a:rPr lang="en-US" sz="1100" dirty="0">
                <a:solidFill>
                  <a:schemeClr val="tx2"/>
                </a:solidFill>
              </a:rPr>
              <a:t>  protons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tx2"/>
                </a:solidFill>
              </a:rPr>
              <a:t>Beam Hours To </a:t>
            </a:r>
            <a:r>
              <a:rPr lang="en-US" sz="1100" dirty="0" err="1">
                <a:solidFill>
                  <a:schemeClr val="tx2"/>
                </a:solidFill>
              </a:rPr>
              <a:t>MCenter</a:t>
            </a:r>
            <a:r>
              <a:rPr lang="en-US" sz="1100" dirty="0">
                <a:solidFill>
                  <a:schemeClr val="tx2"/>
                </a:solidFill>
              </a:rPr>
              <a:t>	   </a:t>
            </a:r>
            <a:r>
              <a:rPr lang="en-US" sz="1100" b="1" dirty="0">
                <a:solidFill>
                  <a:schemeClr val="tx2"/>
                </a:solidFill>
              </a:rPr>
              <a:t>                         0.0</a:t>
            </a:r>
            <a:r>
              <a:rPr lang="en-US" sz="1100" dirty="0">
                <a:solidFill>
                  <a:schemeClr val="tx2"/>
                </a:solidFill>
              </a:rPr>
              <a:t> 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92455" y="188814"/>
            <a:ext cx="4318503" cy="320908"/>
          </a:xfrm>
        </p:spPr>
        <p:txBody>
          <a:bodyPr/>
          <a:lstStyle/>
          <a:p>
            <a:r>
              <a:rPr lang="en-US" sz="2000" dirty="0"/>
              <a:t>Accelerator Operations Summary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839C77-EC35-4563-B281-CDCD0A6FFEF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 rot="5400000">
            <a:off x="113243" y="812397"/>
            <a:ext cx="4365079" cy="3117914"/>
          </a:xfrm>
        </p:spPr>
      </p:pic>
    </p:spTree>
    <p:extLst>
      <p:ext uri="{BB962C8B-B14F-4D97-AF65-F5344CB8AC3E}">
        <p14:creationId xmlns:p14="http://schemas.microsoft.com/office/powerpoint/2010/main" val="174778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60F0A-9790-4B33-8E23-3491ABEA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A Septum Wire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CCFE4D-43B0-4C56-9D0B-393A9E045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554" r="13409" b="29062"/>
          <a:stretch/>
        </p:blipFill>
        <p:spPr>
          <a:xfrm>
            <a:off x="4469641" y="714725"/>
            <a:ext cx="3289507" cy="364232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D99A6-5FE5-49E7-907E-92AD696B2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B564C-C174-4D4F-A89D-4FE8B59478F7}" type="datetime1">
              <a:rPr lang="en-US" altLang="en-US" smtClean="0"/>
              <a:t>12/4/2017</a:t>
            </a:fld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B8659-9486-452E-AC91-5058EA61C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8A0D1-53B1-4305-BAD7-7641163DAB84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FF6AC3-C96B-470D-B72C-5700D0F7FECF}"/>
              </a:ext>
            </a:extLst>
          </p:cNvPr>
          <p:cNvSpPr/>
          <p:nvPr/>
        </p:nvSpPr>
        <p:spPr>
          <a:xfrm>
            <a:off x="5472752" y="972403"/>
            <a:ext cx="1617260" cy="7983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CC0FB9-D904-4168-93B7-741318408DF7}"/>
              </a:ext>
            </a:extLst>
          </p:cNvPr>
          <p:cNvSpPr txBox="1">
            <a:spLocks/>
          </p:cNvSpPr>
          <p:nvPr/>
        </p:nvSpPr>
        <p:spPr>
          <a:xfrm>
            <a:off x="222251" y="782285"/>
            <a:ext cx="4031698" cy="374090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Wire shorted on Tuesday</a:t>
            </a:r>
          </a:p>
          <a:p>
            <a:r>
              <a:rPr lang="en-US" sz="1800" dirty="0"/>
              <a:t>Access Wednesday to fix</a:t>
            </a:r>
          </a:p>
          <a:p>
            <a:pPr lvl="1"/>
            <a:r>
              <a:rPr lang="en-US" sz="1650" dirty="0"/>
              <a:t>Found 1 shorted wire and 2 broken wires at D/S end of tank A</a:t>
            </a:r>
          </a:p>
          <a:p>
            <a:r>
              <a:rPr lang="en-US" sz="1800" dirty="0"/>
              <a:t>Back on Thursday afternoon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131C1BB-8DCB-4F9D-A7E4-A481B9F0A68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726058" y="4870307"/>
            <a:ext cx="4223629" cy="1821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dirty="0"/>
              <a:t>Phil Adamson | AD Weekly Scheduling Meeting on 12/1/17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119451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NuMI</a:t>
            </a:r>
            <a:r>
              <a:rPr lang="en-US" dirty="0"/>
              <a:t> Operation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447691-4ED0-4F4D-9B40-2FF552ED7B9A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5BBC344-AECD-4889-A594-5D4B6EA4A916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09371" y="728662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14257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BNB Operation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5E1E45-BB7E-4564-818E-69DC0113E85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01AF71E-9114-4067-A70A-2EFC36A818B2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728663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108450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Operation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4F1C1C0-4630-4C04-95F0-6D4D52AB283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287735" y="728663"/>
            <a:ext cx="4088605" cy="2725737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486942D-5ECF-42A1-8C45-C5AA10EEA0F8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/>
          <a:stretch>
            <a:fillRect/>
          </a:stretch>
        </p:blipFill>
        <p:spPr>
          <a:xfrm>
            <a:off x="4755754" y="728663"/>
            <a:ext cx="4088605" cy="2725737"/>
          </a:xfrm>
        </p:spPr>
      </p:pic>
    </p:spTree>
    <p:extLst>
      <p:ext uri="{BB962C8B-B14F-4D97-AF65-F5344CB8AC3E}">
        <p14:creationId xmlns:p14="http://schemas.microsoft.com/office/powerpoint/2010/main" val="200293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LINAC</a:t>
            </a:r>
          </a:p>
          <a:p>
            <a:pPr lvl="1"/>
            <a:r>
              <a:rPr lang="en-US" dirty="0"/>
              <a:t>Investigating LRF3 MARX trips 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</a:t>
            </a:r>
          </a:p>
          <a:p>
            <a:pPr lvl="1"/>
            <a:r>
              <a:rPr lang="en-US" dirty="0"/>
              <a:t>Tuning continues 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MI/RR</a:t>
            </a:r>
            <a:r>
              <a:rPr lang="en-US" dirty="0"/>
              <a:t>	</a:t>
            </a:r>
          </a:p>
          <a:p>
            <a:pPr lvl="1"/>
            <a:r>
              <a:rPr lang="en-US" dirty="0"/>
              <a:t>RR beam for operation</a:t>
            </a:r>
          </a:p>
          <a:p>
            <a:pPr lvl="1"/>
            <a:r>
              <a:rPr lang="en-US" dirty="0" err="1"/>
              <a:t>Slipstacking</a:t>
            </a:r>
            <a:endParaRPr lang="en-US" dirty="0"/>
          </a:p>
          <a:p>
            <a:pPr lvl="0"/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NuMI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/>
              <a:t>Running at ~550kW (with switchyard)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Booster Neutrino Beamline (BNB)</a:t>
            </a:r>
          </a:p>
          <a:p>
            <a:pPr lvl="1"/>
            <a:r>
              <a:rPr lang="en-US" dirty="0"/>
              <a:t>Stable operation </a:t>
            </a:r>
          </a:p>
          <a:p>
            <a:pPr lvl="1"/>
            <a:r>
              <a:rPr lang="en-US" dirty="0"/>
              <a:t>Running at 5 Hz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2"/>
            <a:ext cx="4215383" cy="397841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Switchyard</a:t>
            </a:r>
          </a:p>
          <a:p>
            <a:pPr lvl="1"/>
            <a:r>
              <a:rPr lang="en-US" sz="1400" dirty="0"/>
              <a:t>Meson Test Operating</a:t>
            </a:r>
          </a:p>
          <a:p>
            <a:pPr lvl="2"/>
            <a:r>
              <a:rPr lang="en-US" sz="1300" dirty="0"/>
              <a:t>MI-52 Septum </a:t>
            </a:r>
          </a:p>
          <a:p>
            <a:pPr lvl="1"/>
            <a:r>
              <a:rPr lang="en-US" sz="1400" dirty="0"/>
              <a:t>Meson Center</a:t>
            </a:r>
          </a:p>
          <a:p>
            <a:pPr lvl="2"/>
            <a:r>
              <a:rPr lang="en-US" sz="1300"/>
              <a:t>Waiting</a:t>
            </a:r>
            <a:endParaRPr lang="en-US" sz="1300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Muon Campus</a:t>
            </a:r>
          </a:p>
          <a:p>
            <a:pPr lvl="1"/>
            <a:r>
              <a:rPr lang="en-US" sz="1400" dirty="0"/>
              <a:t>Startup underway</a:t>
            </a:r>
          </a:p>
          <a:p>
            <a:pPr lvl="1"/>
            <a:r>
              <a:rPr lang="en-US" sz="1400" dirty="0"/>
              <a:t>Tuning &amp; studies</a:t>
            </a:r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</a:t>
            </a:r>
            <a:r>
              <a:rPr lang="en-US" sz="1400" dirty="0"/>
              <a:t>	</a:t>
            </a:r>
          </a:p>
          <a:p>
            <a:pPr marL="577850" lvl="2" indent="0">
              <a:buNone/>
            </a:pP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734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8288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PIP-II Injector Test</a:t>
            </a:r>
          </a:p>
          <a:p>
            <a:pPr lvl="1"/>
            <a:r>
              <a:rPr lang="en-US" dirty="0"/>
              <a:t>Startup </a:t>
            </a:r>
          </a:p>
          <a:p>
            <a:pPr lvl="2"/>
            <a:r>
              <a:rPr lang="en-US" dirty="0"/>
              <a:t>November 27th</a:t>
            </a:r>
          </a:p>
          <a:p>
            <a:pPr lvl="2"/>
            <a:r>
              <a:rPr lang="en-US" dirty="0"/>
              <a:t>Get beam through new differential pumping section with low losses</a:t>
            </a:r>
          </a:p>
          <a:p>
            <a:pPr lvl="2"/>
            <a:r>
              <a:rPr lang="en-US" dirty="0" err="1"/>
              <a:t>Buncher</a:t>
            </a:r>
            <a:r>
              <a:rPr lang="en-US" dirty="0"/>
              <a:t> phasing checks</a:t>
            </a:r>
          </a:p>
          <a:p>
            <a:pPr lvl="2"/>
            <a:r>
              <a:rPr lang="en-US" dirty="0"/>
              <a:t>Scans and measurements</a:t>
            </a:r>
          </a:p>
          <a:p>
            <a:pPr lvl="2"/>
            <a:r>
              <a:rPr lang="en-US" dirty="0"/>
              <a:t>50 Ohm Kicker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63440" y="606587"/>
            <a:ext cx="429768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FAST</a:t>
            </a:r>
          </a:p>
          <a:p>
            <a:pPr lvl="1"/>
            <a:r>
              <a:rPr lang="en-US" dirty="0"/>
              <a:t>Milestone Achievements</a:t>
            </a:r>
          </a:p>
          <a:p>
            <a:pPr lvl="3"/>
            <a:r>
              <a:rPr lang="en-US" dirty="0"/>
              <a:t>Average design ILC gradient of 31.5 MeV/m for a cryomodule with beam</a:t>
            </a:r>
          </a:p>
          <a:p>
            <a:pPr lvl="3"/>
            <a:r>
              <a:rPr lang="en-US" dirty="0"/>
              <a:t>300 MeV electron beam energy to the FAST high-energy beam absorber</a:t>
            </a:r>
          </a:p>
          <a:p>
            <a:pPr lvl="1"/>
            <a:r>
              <a:rPr lang="en-US" dirty="0"/>
              <a:t>300 MeV Commissioning Run Successful</a:t>
            </a:r>
          </a:p>
          <a:p>
            <a:pPr lvl="3"/>
            <a:r>
              <a:rPr lang="en-US" dirty="0"/>
              <a:t>Turned off December 4</a:t>
            </a:r>
            <a:r>
              <a:rPr lang="en-US" baseline="30000" dirty="0"/>
              <a:t>th</a:t>
            </a:r>
            <a:r>
              <a:rPr lang="en-US" dirty="0"/>
              <a:t>, 2017 in the early morning</a:t>
            </a:r>
          </a:p>
          <a:p>
            <a:pPr lvl="3"/>
            <a:r>
              <a:rPr lang="en-US" dirty="0"/>
              <a:t>Many studies performed and much data to analyze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Injector Test &amp; FAST Status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08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597095"/>
            <a:ext cx="4206240" cy="41418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LCLSII Prototype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Cryo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Module</a:t>
            </a:r>
          </a:p>
          <a:p>
            <a:pPr lvl="1"/>
            <a:r>
              <a:rPr lang="en-US" dirty="0"/>
              <a:t>F1.3-05</a:t>
            </a:r>
          </a:p>
          <a:p>
            <a:pPr lvl="2"/>
            <a:r>
              <a:rPr lang="en-US" dirty="0"/>
              <a:t>Cooling Down</a:t>
            </a:r>
          </a:p>
          <a:p>
            <a:pPr marL="857250" lvl="3" indent="0">
              <a:buNone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12/4/2017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CMTS1 Status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5035827" y="90580"/>
            <a:ext cx="3432312" cy="4576416"/>
          </a:xfr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All Experimenters’ Meeting/Lab Status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542924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28427</TotalTime>
  <Words>342</Words>
  <Application>Microsoft Office PowerPoint</Application>
  <PresentationFormat>On-screen Show (16:9)</PresentationFormat>
  <Paragraphs>108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Accelerator Operations Summary</vt:lpstr>
      <vt:lpstr>Broken A Septum Wire</vt:lpstr>
      <vt:lpstr>NuMI Operation</vt:lpstr>
      <vt:lpstr>BNB Operation</vt:lpstr>
      <vt:lpstr>Muon Operation</vt:lpstr>
      <vt:lpstr>Complex Status</vt:lpstr>
      <vt:lpstr>PIP-II Injector Test &amp; FAST Status</vt:lpstr>
      <vt:lpstr>CMTS1 Status</vt:lpstr>
      <vt:lpstr>Schedules and Links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Daniel A. Johnson x2074 05157N</cp:lastModifiedBy>
  <cp:revision>463</cp:revision>
  <cp:lastPrinted>2014-01-20T19:40:21Z</cp:lastPrinted>
  <dcterms:created xsi:type="dcterms:W3CDTF">2016-08-16T13:41:08Z</dcterms:created>
  <dcterms:modified xsi:type="dcterms:W3CDTF">2017-12-04T20:38:34Z</dcterms:modified>
</cp:coreProperties>
</file>