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63" r:id="rId5"/>
    <p:sldId id="306" r:id="rId6"/>
    <p:sldId id="307" r:id="rId7"/>
    <p:sldId id="312" r:id="rId8"/>
    <p:sldId id="313" r:id="rId9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09900"/>
    <a:srgbClr val="B4C6E7"/>
    <a:srgbClr val="FFE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87"/>
    <p:restoredTop sz="96292" autoAdjust="0"/>
  </p:normalViewPr>
  <p:slideViewPr>
    <p:cSldViewPr snapToObjects="1" showGuides="1">
      <p:cViewPr varScale="1">
        <p:scale>
          <a:sx n="108" d="100"/>
          <a:sy n="108" d="100"/>
        </p:scale>
        <p:origin x="1392" y="102"/>
      </p:cViewPr>
      <p:guideLst>
        <p:guide orient="horz" pos="4080"/>
        <p:guide pos="2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06/12/2017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0430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06/12/2017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35872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449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3819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4190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3A2339-41DF-D34F-893D-CD7D0A0F306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194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Presentation title - line 1 - Arial 30pt - bold HiLumi dark grey - line 2</a:t>
            </a:r>
            <a:br>
              <a:rPr lang="en-GB" noProof="0"/>
            </a:br>
            <a:r>
              <a:rPr lang="en-GB" noProof="0"/>
              <a:t>line 3</a:t>
            </a:r>
            <a:br>
              <a:rPr lang="en-GB" noProof="0"/>
            </a:br>
            <a:r>
              <a:rPr lang="en-GB" noProof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371600" y="6356350"/>
            <a:ext cx="6309000" cy="360000"/>
          </a:xfrm>
        </p:spPr>
        <p:txBody>
          <a:bodyPr lIns="0" tIns="0" rIns="0" bIns="0" anchor="b" anchorCtr="0"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G. Ambrosio - Review Intro &amp; Charge</a:t>
            </a:r>
            <a:endParaRPr lang="en-GB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59632" y="476672"/>
            <a:ext cx="4048095" cy="18960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/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6627000" cy="360000"/>
          </a:xfrm>
        </p:spPr>
        <p:txBody>
          <a:bodyPr/>
          <a:lstStyle/>
          <a:p>
            <a:r>
              <a:rPr lang="en-US" noProof="0"/>
              <a:t>G. Ambrosio - Review Intro &amp; Charge</a:t>
            </a:r>
            <a:endParaRPr lang="en-GB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grpSp>
        <p:nvGrpSpPr>
          <p:cNvPr id="8" name="Grouper 7"/>
          <p:cNvGrpSpPr/>
          <p:nvPr userDrawn="1"/>
        </p:nvGrpSpPr>
        <p:grpSpPr>
          <a:xfrm>
            <a:off x="1440000" y="6300000"/>
            <a:ext cx="457200" cy="457200"/>
            <a:chOff x="1462200" y="4620913"/>
            <a:chExt cx="457200" cy="457200"/>
          </a:xfrm>
        </p:grpSpPr>
        <p:sp>
          <p:nvSpPr>
            <p:cNvPr id="9" name="Rectangle 8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ZoneTexte 9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dirty="0"/>
                <a:t>logo</a:t>
              </a:r>
            </a:p>
            <a:p>
              <a:pPr algn="ctr"/>
              <a:r>
                <a:rPr lang="en-GB" sz="900" dirty="0"/>
                <a:t>area</a:t>
              </a: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6627000" cy="360000"/>
          </a:xfrm>
        </p:spPr>
        <p:txBody>
          <a:bodyPr/>
          <a:lstStyle/>
          <a:p>
            <a:r>
              <a:rPr lang="en-US" noProof="0"/>
              <a:t>G. Ambrosio - Review Intro &amp; Charge</a:t>
            </a:r>
            <a:endParaRPr lang="en-GB" noProof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grpSp>
        <p:nvGrpSpPr>
          <p:cNvPr id="11" name="Grouper 10"/>
          <p:cNvGrpSpPr/>
          <p:nvPr userDrawn="1"/>
        </p:nvGrpSpPr>
        <p:grpSpPr>
          <a:xfrm>
            <a:off x="1440000" y="6300000"/>
            <a:ext cx="457200" cy="457200"/>
            <a:chOff x="1462200" y="4620913"/>
            <a:chExt cx="457200" cy="45720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ZoneTexte 12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dirty="0"/>
                <a:t>logo</a:t>
              </a:r>
            </a:p>
            <a:p>
              <a:pPr algn="ctr"/>
              <a:r>
                <a:rPr lang="en-GB" sz="900" dirty="0"/>
                <a:t>area</a:t>
              </a: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6627000" cy="360000"/>
          </a:xfrm>
        </p:spPr>
        <p:txBody>
          <a:bodyPr/>
          <a:lstStyle/>
          <a:p>
            <a:r>
              <a:rPr lang="en-US" noProof="0"/>
              <a:t>G. Ambrosio - Review Intro &amp; Charge</a:t>
            </a:r>
            <a:endParaRPr lang="en-GB" noProof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grpSp>
        <p:nvGrpSpPr>
          <p:cNvPr id="7" name="Grouper 6"/>
          <p:cNvGrpSpPr/>
          <p:nvPr userDrawn="1"/>
        </p:nvGrpSpPr>
        <p:grpSpPr>
          <a:xfrm>
            <a:off x="1440000" y="6300000"/>
            <a:ext cx="457200" cy="457200"/>
            <a:chOff x="1462200" y="4620913"/>
            <a:chExt cx="457200" cy="457200"/>
          </a:xfrm>
        </p:grpSpPr>
        <p:sp>
          <p:nvSpPr>
            <p:cNvPr id="8" name="Rectangle 7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ZoneTexte 8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dirty="0"/>
                <a:t>logo</a:t>
              </a:r>
            </a:p>
            <a:p>
              <a:pPr algn="ctr"/>
              <a:r>
                <a:rPr lang="en-GB" sz="900" dirty="0"/>
                <a:t>area</a:t>
              </a: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6553200" cy="360000"/>
          </a:xfrm>
        </p:spPr>
        <p:txBody>
          <a:bodyPr/>
          <a:lstStyle/>
          <a:p>
            <a:r>
              <a:rPr lang="en-US" noProof="0"/>
              <a:t>G. Ambrosio - Review Intro &amp; Charge</a:t>
            </a:r>
            <a:endParaRPr lang="en-GB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grpSp>
        <p:nvGrpSpPr>
          <p:cNvPr id="6" name="Grouper 5"/>
          <p:cNvGrpSpPr/>
          <p:nvPr userDrawn="1"/>
        </p:nvGrpSpPr>
        <p:grpSpPr>
          <a:xfrm>
            <a:off x="1440000" y="6300000"/>
            <a:ext cx="457200" cy="457200"/>
            <a:chOff x="1462200" y="4620913"/>
            <a:chExt cx="457200" cy="457200"/>
          </a:xfrm>
        </p:grpSpPr>
        <p:sp>
          <p:nvSpPr>
            <p:cNvPr id="7" name="Rectangle 6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ZoneTexte 7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dirty="0"/>
                <a:t>logo</a:t>
              </a:r>
            </a:p>
            <a:p>
              <a:pPr algn="ctr"/>
              <a:r>
                <a:rPr lang="en-GB" sz="900" dirty="0"/>
                <a:t>area</a:t>
              </a: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 noProof="0"/>
              <a:t>G. Ambrosio - Review Intro &amp; Charge</a:t>
            </a:r>
            <a:endParaRPr lang="en-GB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grpSp>
        <p:nvGrpSpPr>
          <p:cNvPr id="10" name="Grouper 9"/>
          <p:cNvGrpSpPr/>
          <p:nvPr userDrawn="1"/>
        </p:nvGrpSpPr>
        <p:grpSpPr>
          <a:xfrm>
            <a:off x="1440000" y="6300000"/>
            <a:ext cx="457200" cy="457200"/>
            <a:chOff x="1462200" y="4620913"/>
            <a:chExt cx="457200" cy="4572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462200" y="462091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ZoneTexte 11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dirty="0"/>
                <a:t>logo</a:t>
              </a:r>
            </a:p>
            <a:p>
              <a:pPr algn="ctr"/>
              <a:r>
                <a:rPr lang="en-GB" sz="900" dirty="0"/>
                <a:t>area</a:t>
              </a: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G. Ambrosio - Review Intro &amp; Charge</a:t>
            </a:r>
            <a:endParaRPr lang="en-GB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Review Introduction </a:t>
            </a:r>
            <a:r>
              <a:rPr lang="en-GB" dirty="0"/>
              <a:t>&amp; Charge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Giorgio Ambrosio</a:t>
            </a:r>
          </a:p>
          <a:p>
            <a:r>
              <a:rPr lang="en-GB" dirty="0"/>
              <a:t>Magnets L2</a:t>
            </a:r>
          </a:p>
          <a:p>
            <a:r>
              <a:rPr lang="en-GB" dirty="0"/>
              <a:t>U.S. HL-LHC Accelerator Upgrade Project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MQXFAP2 Conductor &amp; Coils Readiness Review</a:t>
            </a:r>
          </a:p>
          <a:p>
            <a:r>
              <a:rPr lang="en-GB" dirty="0"/>
              <a:t>December 7, 2017</a:t>
            </a:r>
          </a:p>
        </p:txBody>
      </p:sp>
      <p:pic>
        <p:nvPicPr>
          <p:cNvPr id="7" name="Image 6" descr="Logo-APO-LAR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176" y="511165"/>
            <a:ext cx="1604480" cy="19097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5536" y="6073775"/>
            <a:ext cx="576064" cy="6263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MQXFAP2 is the </a:t>
            </a:r>
            <a:r>
              <a:rPr lang="en-US" u="sng" dirty="0"/>
              <a:t>second prototype</a:t>
            </a:r>
            <a:r>
              <a:rPr lang="en-US" dirty="0"/>
              <a:t> of the MQXFA magnets to be used in Q1 and Q3 for the High Luminosity LHC. </a:t>
            </a:r>
          </a:p>
          <a:p>
            <a:r>
              <a:rPr lang="en-US" dirty="0"/>
              <a:t>MQXFAP2 is the first prototype using coils with </a:t>
            </a:r>
            <a:r>
              <a:rPr lang="en-US" u="sng" dirty="0"/>
              <a:t>4.2 m magnetic length</a:t>
            </a:r>
            <a:r>
              <a:rPr lang="en-US" dirty="0"/>
              <a:t> (QXFA coils). </a:t>
            </a:r>
          </a:p>
          <a:p>
            <a:pPr lvl="1"/>
            <a:r>
              <a:rPr lang="en-US" dirty="0"/>
              <a:t>GOAL: meet all MQXFA requirements</a:t>
            </a:r>
          </a:p>
          <a:p>
            <a:r>
              <a:rPr lang="en-US" dirty="0"/>
              <a:t>Five QXFA coils (#101/2/4/5/6) were completed for MQXFAP2. The baseline plan is to use coils </a:t>
            </a:r>
            <a:r>
              <a:rPr lang="en-US" u="sng" dirty="0"/>
              <a:t>#101/2/4/5</a:t>
            </a:r>
            <a:r>
              <a:rPr lang="en-US" dirty="0"/>
              <a:t> and to keep #106 as spare coil.</a:t>
            </a:r>
          </a:p>
          <a:p>
            <a:pPr lvl="1"/>
            <a:r>
              <a:rPr lang="en-US" dirty="0"/>
              <a:t>This is an internal review where L3s in charge of conductor and coil fabrication are going to present the data for coil acceptance.   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G. Ambrosio - Review Intro &amp; Charge</a:t>
            </a:r>
            <a:endParaRPr lang="en-GB" noProof="0" dirty="0"/>
          </a:p>
        </p:txBody>
      </p:sp>
      <p:pic>
        <p:nvPicPr>
          <p:cNvPr id="6" name="Image 5" descr="Logo-APO-LAR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1930" y="6183563"/>
            <a:ext cx="499889" cy="59499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</a:t>
            </a:fld>
            <a:endParaRPr lang="fr-F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64664"/>
            <a:ext cx="1434505" cy="67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023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The committee is requested to answer the following questions:</a:t>
            </a:r>
          </a:p>
          <a:p>
            <a:pPr lvl="0"/>
            <a:r>
              <a:rPr lang="en-US" dirty="0"/>
              <a:t>Is the baseline plan (to use coils #101/2/4/5) for MQXFAP2 assembly and test fine?</a:t>
            </a:r>
          </a:p>
          <a:p>
            <a:pPr lvl="0"/>
            <a:r>
              <a:rPr lang="en-US" dirty="0"/>
              <a:t>Are conductor and coils fabrication and QC data adequate for a thorough evaluation? </a:t>
            </a:r>
          </a:p>
          <a:p>
            <a:pPr lvl="0"/>
            <a:r>
              <a:rPr lang="en-US" dirty="0"/>
              <a:t>Are there major non-conformities?  If answer is yes, have they been adequately documented and processed?</a:t>
            </a:r>
          </a:p>
          <a:p>
            <a:pPr lvl="0"/>
            <a:r>
              <a:rPr lang="en-US" dirty="0"/>
              <a:t>Do you have any other comment or recommendation regarding coil selection to assure successful MQXFAP2 assembly and test?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G. Ambrosio - Review Intro &amp; Charge</a:t>
            </a:r>
            <a:endParaRPr lang="en-GB" noProof="0" dirty="0"/>
          </a:p>
        </p:txBody>
      </p:sp>
      <p:pic>
        <p:nvPicPr>
          <p:cNvPr id="6" name="Image 5" descr="Logo-APO-LAR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1930" y="6183563"/>
            <a:ext cx="499889" cy="59499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64664"/>
            <a:ext cx="1434505" cy="67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609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568" y="0"/>
            <a:ext cx="8458200" cy="827874"/>
          </a:xfrm>
        </p:spPr>
        <p:txBody>
          <a:bodyPr>
            <a:normAutofit/>
          </a:bodyPr>
          <a:lstStyle/>
          <a:p>
            <a:r>
              <a:rPr lang="en-US" dirty="0"/>
              <a:t>US Contribution to HL-LHC Inner Triplets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64944"/>
            <a:ext cx="7426252" cy="3292950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  <a:defRPr/>
            </a:pPr>
            <a:r>
              <a:rPr lang="en-GB" b="1" dirty="0">
                <a:solidFill>
                  <a:srgbClr val="009900"/>
                </a:solidFill>
              </a:rPr>
              <a:t>Q1/Q3 </a:t>
            </a:r>
            <a:r>
              <a:rPr lang="en-GB" b="1" dirty="0" err="1">
                <a:solidFill>
                  <a:srgbClr val="009900"/>
                </a:solidFill>
              </a:rPr>
              <a:t>Cryostated</a:t>
            </a:r>
            <a:r>
              <a:rPr lang="en-GB" b="1" dirty="0">
                <a:solidFill>
                  <a:srgbClr val="009900"/>
                </a:solidFill>
              </a:rPr>
              <a:t> Magnets</a:t>
            </a:r>
            <a:endParaRPr lang="en-GB" dirty="0">
              <a:solidFill>
                <a:srgbClr val="009900"/>
              </a:solidFill>
            </a:endParaRPr>
          </a:p>
          <a:p>
            <a:pPr lvl="1">
              <a:buFont typeface="Arial" charset="0"/>
              <a:buChar char="•"/>
              <a:defRPr/>
            </a:pPr>
            <a:r>
              <a:rPr lang="en-GB" dirty="0">
                <a:solidFill>
                  <a:srgbClr val="009900"/>
                </a:solidFill>
              </a:rPr>
              <a:t>Magnetic length: 4.2 + 4.2 m (MQXFA)</a:t>
            </a:r>
          </a:p>
          <a:p>
            <a:pPr lvl="1">
              <a:buFont typeface="Arial" charset="0"/>
              <a:buChar char="•"/>
              <a:defRPr/>
            </a:pPr>
            <a:r>
              <a:rPr lang="en-GB" dirty="0">
                <a:solidFill>
                  <a:srgbClr val="009900"/>
                </a:solidFill>
              </a:rPr>
              <a:t>Cryostat parts provided by CERN (kit)</a:t>
            </a:r>
          </a:p>
          <a:p>
            <a:pPr>
              <a:buFont typeface="Arial" charset="0"/>
              <a:buChar char="•"/>
              <a:defRPr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Q2 cold masses by CERN</a:t>
            </a:r>
          </a:p>
          <a:p>
            <a:pPr lvl="1">
              <a:buFont typeface="Arial" charset="0"/>
              <a:buChar char="•"/>
              <a:defRPr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Magnetic length: 7.15 m (MQXFB)</a:t>
            </a:r>
          </a:p>
          <a:p>
            <a:pPr marL="0" indent="0">
              <a:buNone/>
              <a:defRPr/>
            </a:pPr>
            <a:endParaRPr lang="en-GB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1F497D"/>
                </a:solidFill>
              </a:rPr>
              <a:t>G. Ambrosio - Review Intro &amp; Charge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B49E4E-039F-472C-94D3-961E32C09AC1}" type="slidenum">
              <a:rPr lang="en-US" smtClean="0">
                <a:solidFill>
                  <a:srgbClr val="1F497D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1F497D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9" y="4495802"/>
            <a:ext cx="9100479" cy="23621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67300" y="4418172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sz="2000" b="1" dirty="0">
                <a:solidFill>
                  <a:srgbClr val="00E266"/>
                </a:solidFill>
                <a:latin typeface="Arial" pitchFamily="34" charset="0"/>
              </a:rPr>
              <a:t>US cold mass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733800" y="4739604"/>
            <a:ext cx="1333500" cy="664451"/>
          </a:xfrm>
          <a:prstGeom prst="straightConnector1">
            <a:avLst/>
          </a:prstGeom>
          <a:ln w="38100"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835652" y="4818282"/>
            <a:ext cx="631948" cy="971490"/>
          </a:xfrm>
          <a:prstGeom prst="straightConnector1">
            <a:avLst/>
          </a:prstGeom>
          <a:ln w="38100"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0681" y="3092089"/>
            <a:ext cx="3011685" cy="9388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73" t="7285" r="3922" b="47060"/>
          <a:stretch/>
        </p:blipFill>
        <p:spPr>
          <a:xfrm>
            <a:off x="1475656" y="3192428"/>
            <a:ext cx="7771791" cy="232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615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5" descr="Logo-APO-LAR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1930" y="6183563"/>
            <a:ext cx="499889" cy="5949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64664"/>
            <a:ext cx="1434505" cy="6718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MQXFA/B Main Parameters</a:t>
            </a:r>
          </a:p>
        </p:txBody>
      </p:sp>
      <p:graphicFrame>
        <p:nvGraphicFramePr>
          <p:cNvPr id="6" name="Content Placeholder 6"/>
          <p:cNvGraphicFramePr>
            <a:graphicFrameLocks/>
          </p:cNvGraphicFramePr>
          <p:nvPr>
            <p:extLst/>
          </p:nvPr>
        </p:nvGraphicFramePr>
        <p:xfrm>
          <a:off x="19050" y="1219200"/>
          <a:ext cx="5562599" cy="4443173"/>
        </p:xfrm>
        <a:graphic>
          <a:graphicData uri="http://schemas.openxmlformats.org/drawingml/2006/table">
            <a:tbl>
              <a:tblPr firstCol="1" bandRow="1">
                <a:solidFill>
                  <a:schemeClr val="accent1">
                    <a:lumMod val="20000"/>
                    <a:lumOff val="80000"/>
                  </a:schemeClr>
                </a:solidFill>
              </a:tblPr>
              <a:tblGrid>
                <a:gridCol w="3231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8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3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83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cap="small" dirty="0">
                          <a:effectLst/>
                        </a:rPr>
                        <a:t>Parameter</a:t>
                      </a:r>
                      <a:endParaRPr lang="en-US" sz="1800" cap="small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Unit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MQXFA/B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Coil aperture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mm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150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Magnetic length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4.2/7.15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N. of layers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N. of turns Inner-Outer layer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22</a:t>
                      </a:r>
                      <a:r>
                        <a:rPr lang="en-US" sz="1800" baseline="0" dirty="0">
                          <a:effectLst/>
                        </a:rPr>
                        <a:t>-</a:t>
                      </a:r>
                      <a:r>
                        <a:rPr lang="en-US" sz="1800" dirty="0">
                          <a:effectLst/>
                        </a:rPr>
                        <a:t>28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Operation temperature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K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1.9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Nominal gradient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T/m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132.6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Nominal current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kA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16.5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Peak field at nom. current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11.4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Stored energy at nom. </a:t>
                      </a:r>
                      <a:r>
                        <a:rPr lang="en-US" sz="1800" dirty="0" err="1">
                          <a:effectLst/>
                        </a:rPr>
                        <a:t>curr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MJ/m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1.2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Diff. inductance</a:t>
                      </a: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D6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mH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/m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3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F3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Strand diameter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720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mm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0.85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Strand</a:t>
                      </a:r>
                      <a:r>
                        <a:rPr lang="en-US" sz="1800" baseline="0" dirty="0">
                          <a:effectLst/>
                        </a:rPr>
                        <a:t> number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720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40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Cable</a:t>
                      </a:r>
                      <a:r>
                        <a:rPr lang="en-US" sz="1800" baseline="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width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720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mm</a:t>
                      </a: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18.15</a:t>
                      </a: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Cable mid thickness</a:t>
                      </a: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720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mm</a:t>
                      </a: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1.525</a:t>
                      </a: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Keystone angle</a:t>
                      </a: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720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0.4</a:t>
                      </a: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1313" b="5868"/>
          <a:stretch/>
        </p:blipFill>
        <p:spPr>
          <a:xfrm>
            <a:off x="5581649" y="4413279"/>
            <a:ext cx="3581400" cy="24447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2600" y="833887"/>
            <a:ext cx="3581400" cy="3569362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149A-14C6-B749-AF60-1744CFF2A84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6192296"/>
            <a:ext cx="5698105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G. Ambrosio et al., “MQXFS1 Quadrupole Design Report” LARP DocDB 1074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46" y="5715012"/>
            <a:ext cx="569495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P. Ferracin et al., “</a:t>
            </a:r>
            <a:r>
              <a:rPr lang="x-none" sz="1200" dirty="0"/>
              <a:t>Development of MQXF, the Nb</a:t>
            </a:r>
            <a:r>
              <a:rPr lang="x-none" sz="1200" baseline="-25000" dirty="0"/>
              <a:t>3</a:t>
            </a:r>
            <a:r>
              <a:rPr lang="x-none" sz="1200" dirty="0"/>
              <a:t>Sn Low-β Quadrupole for the HiLumi LHC 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” IEEE Trans App.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</a:rPr>
              <a:t>Supercond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. Vol. 26, no. 4, 4000207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G. Ambrosio - Review Intro &amp; Charge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34079739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ABA85A245EC45AA49FA36F10E0232" ma:contentTypeVersion="2" ma:contentTypeDescription="Create a new document." ma:contentTypeScope="" ma:versionID="adcd0aad5aed504a8f0da929d2112ad6">
  <xsd:schema xmlns:xsd="http://www.w3.org/2001/XMLSchema" xmlns:xs="http://www.w3.org/2001/XMLSchema" xmlns:p="http://schemas.microsoft.com/office/2006/metadata/properties" xmlns:ns2="8946e33d-fd2f-4ae4-8ee9-d90c129cdf9e" targetNamespace="http://schemas.microsoft.com/office/2006/metadata/properties" ma:root="true" ma:fieldsID="8f86ca1f070cacaf1fa8f62c9f76043c" ns2:_="">
    <xsd:import namespace="8946e33d-fd2f-4ae4-8ee9-d90c129cdf9e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No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6e33d-fd2f-4ae4-8ee9-d90c129cdf9e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Text">
          <xsd:maxLength value="255"/>
        </xsd:restriction>
      </xsd:simpleType>
    </xsd:element>
    <xsd:element name="Note" ma:index="9" nillable="true" ma:displayName="Note" ma:internalName="Not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8946e33d-fd2f-4ae4-8ee9-d90c129cdf9e">HL-LHC PowerPoint Presentation, incl. LARP logo, 4:3 format</Description0>
    <Note xmlns="8946e33d-fd2f-4ae4-8ee9-d90c129cdf9e">For presentations to be given at Joint HL-LHC/LARP annual meetings (US or European locations).
https://edms.cern.ch/document/1607180/</Note>
  </documentManagement>
</p:properties>
</file>

<file path=customXml/itemProps1.xml><?xml version="1.0" encoding="utf-8"?>
<ds:datastoreItem xmlns:ds="http://schemas.openxmlformats.org/officeDocument/2006/customXml" ds:itemID="{1A7292EC-A4CC-4379-ABA5-C61E3A4C43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46e33d-fd2f-4ae4-8ee9-d90c129cdf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CC4280F-E911-4FF7-B1B5-10F770B636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8EF391-2BAD-45F4-B22E-736040720C99}">
  <ds:schemaRefs>
    <ds:schemaRef ds:uri="8946e33d-fd2f-4ae4-8ee9-d90c129cdf9e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7916</TotalTime>
  <Words>428</Words>
  <Application>Microsoft Office PowerPoint</Application>
  <PresentationFormat>On-screen Show (4:3)</PresentationFormat>
  <Paragraphs>86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Times New Roman</vt:lpstr>
      <vt:lpstr>Wingdings</vt:lpstr>
      <vt:lpstr>Thème Office</vt:lpstr>
      <vt:lpstr>Review Introduction &amp; Charge</vt:lpstr>
      <vt:lpstr>Introduction</vt:lpstr>
      <vt:lpstr>CHARGE</vt:lpstr>
      <vt:lpstr>US Contribution to HL-LHC Inner Triplets</vt:lpstr>
      <vt:lpstr>MQXFA/B Main Parameters</vt:lpstr>
    </vt:vector>
  </TitlesOfParts>
  <Company>APO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HiLumi-Pres-Template-4-3-LARP</dc:title>
  <dc:creator>André-Pierre OLIVIER</dc:creator>
  <cp:lastModifiedBy>Giorgio Ambrosio x2297 12326N</cp:lastModifiedBy>
  <cp:revision>406</cp:revision>
  <cp:lastPrinted>2016-09-22T19:01:15Z</cp:lastPrinted>
  <dcterms:created xsi:type="dcterms:W3CDTF">2016-03-23T12:58:39Z</dcterms:created>
  <dcterms:modified xsi:type="dcterms:W3CDTF">2017-12-07T00:15:55Z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0x010100689ABA85A245EC45AA49FA36F10E0232</vt:lpwstr>
  </property>
</Properties>
</file>