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8" r:id="rId3"/>
    <p:sldId id="257" r:id="rId4"/>
    <p:sldId id="259" r:id="rId5"/>
    <p:sldId id="262" r:id="rId6"/>
    <p:sldId id="263" r:id="rId7"/>
    <p:sldId id="268" r:id="rId8"/>
    <p:sldId id="294" r:id="rId9"/>
    <p:sldId id="295" r:id="rId10"/>
    <p:sldId id="296" r:id="rId11"/>
    <p:sldId id="297" r:id="rId12"/>
    <p:sldId id="298" r:id="rId13"/>
    <p:sldId id="300" r:id="rId14"/>
    <p:sldId id="301" r:id="rId15"/>
    <p:sldId id="299" r:id="rId16"/>
    <p:sldId id="269" r:id="rId17"/>
    <p:sldId id="270" r:id="rId18"/>
    <p:sldId id="271" r:id="rId19"/>
    <p:sldId id="272" r:id="rId20"/>
    <p:sldId id="273" r:id="rId21"/>
    <p:sldId id="260" r:id="rId22"/>
    <p:sldId id="261" r:id="rId23"/>
    <p:sldId id="264" r:id="rId24"/>
    <p:sldId id="267" r:id="rId25"/>
    <p:sldId id="265" r:id="rId26"/>
    <p:sldId id="266"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92" r:id="rId41"/>
    <p:sldId id="287" r:id="rId42"/>
    <p:sldId id="288" r:id="rId43"/>
    <p:sldId id="289" r:id="rId44"/>
    <p:sldId id="290" r:id="rId45"/>
    <p:sldId id="291" r:id="rId46"/>
    <p:sldId id="311" r:id="rId47"/>
    <p:sldId id="313" r:id="rId48"/>
    <p:sldId id="314" r:id="rId49"/>
    <p:sldId id="315" r:id="rId50"/>
    <p:sldId id="316" r:id="rId51"/>
    <p:sldId id="317" r:id="rId52"/>
    <p:sldId id="309" r:id="rId53"/>
    <p:sldId id="318" r:id="rId54"/>
    <p:sldId id="319" r:id="rId55"/>
    <p:sldId id="320" r:id="rId56"/>
    <p:sldId id="321" r:id="rId57"/>
    <p:sldId id="322" r:id="rId58"/>
    <p:sldId id="323" r:id="rId59"/>
    <p:sldId id="325" r:id="rId60"/>
    <p:sldId id="302" r:id="rId61"/>
    <p:sldId id="303" r:id="rId62"/>
    <p:sldId id="304" r:id="rId63"/>
    <p:sldId id="305" r:id="rId64"/>
    <p:sldId id="307" r:id="rId65"/>
    <p:sldId id="306" r:id="rId66"/>
    <p:sldId id="308" r:id="rId67"/>
    <p:sldId id="326" r:id="rId68"/>
    <p:sldId id="32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32E0E8-8009-4D39-9AD2-6AD8F7C77FAC}">
          <p14:sldIdLst>
            <p14:sldId id="256"/>
            <p14:sldId id="258"/>
          </p14:sldIdLst>
        </p14:section>
        <p14:section name="Cable Overview" id="{FF798458-B4C8-4280-997C-367731FBA660}">
          <p14:sldIdLst>
            <p14:sldId id="257"/>
          </p14:sldIdLst>
        </p14:section>
        <p14:section name="Wire Details" id="{C82278D9-06B1-4F4F-BE16-B3C8CF181D34}">
          <p14:sldIdLst>
            <p14:sldId id="259"/>
            <p14:sldId id="262"/>
            <p14:sldId id="263"/>
          </p14:sldIdLst>
        </p14:section>
        <p14:section name="P43OL1072" id="{7A9A6B19-4B20-4130-9E3A-0DA14C61F90D}">
          <p14:sldIdLst>
            <p14:sldId id="268"/>
            <p14:sldId id="294"/>
            <p14:sldId id="295"/>
            <p14:sldId id="296"/>
            <p14:sldId id="297"/>
            <p14:sldId id="298"/>
            <p14:sldId id="300"/>
            <p14:sldId id="301"/>
            <p14:sldId id="299"/>
            <p14:sldId id="269"/>
            <p14:sldId id="270"/>
            <p14:sldId id="271"/>
            <p14:sldId id="272"/>
            <p14:sldId id="273"/>
          </p14:sldIdLst>
        </p14:section>
        <p14:section name="P43OL1073" id="{A4537161-A4B5-4EE5-8299-929F8D29DD48}">
          <p14:sldIdLst>
            <p14:sldId id="260"/>
            <p14:sldId id="261"/>
            <p14:sldId id="264"/>
            <p14:sldId id="267"/>
            <p14:sldId id="265"/>
            <p14:sldId id="266"/>
          </p14:sldIdLst>
        </p14:section>
        <p14:section name="P43OL1074" id="{FBE40F8D-3F9C-42A8-892B-0CE7D2A75414}">
          <p14:sldIdLst>
            <p14:sldId id="274"/>
            <p14:sldId id="275"/>
            <p14:sldId id="276"/>
            <p14:sldId id="277"/>
            <p14:sldId id="278"/>
            <p14:sldId id="279"/>
          </p14:sldIdLst>
        </p14:section>
        <p14:section name="P43OL1081" id="{D26D3154-33E9-47D0-90CC-4E0560B7DB14}">
          <p14:sldIdLst>
            <p14:sldId id="280"/>
            <p14:sldId id="281"/>
            <p14:sldId id="282"/>
            <p14:sldId id="283"/>
            <p14:sldId id="284"/>
            <p14:sldId id="285"/>
          </p14:sldIdLst>
        </p14:section>
        <p14:section name="P43OL1082" id="{0DB0B246-B864-4D78-A2CF-67BE4C571722}">
          <p14:sldIdLst>
            <p14:sldId id="286"/>
            <p14:sldId id="292"/>
            <p14:sldId id="287"/>
            <p14:sldId id="288"/>
            <p14:sldId id="289"/>
            <p14:sldId id="290"/>
            <p14:sldId id="291"/>
          </p14:sldIdLst>
        </p14:section>
        <p14:section name="P43OL1084" id="{5C8F023B-34D4-47BA-91FB-9D27C15AC5D4}">
          <p14:sldIdLst>
            <p14:sldId id="311"/>
            <p14:sldId id="313"/>
            <p14:sldId id="314"/>
            <p14:sldId id="315"/>
            <p14:sldId id="316"/>
            <p14:sldId id="317"/>
          </p14:sldIdLst>
        </p14:section>
        <p14:section name="Cable Summary" id="{46C688D4-93C4-4BA5-98CC-E06A54A3B656}">
          <p14:sldIdLst>
            <p14:sldId id="309"/>
            <p14:sldId id="318"/>
            <p14:sldId id="319"/>
            <p14:sldId id="320"/>
            <p14:sldId id="321"/>
            <p14:sldId id="322"/>
            <p14:sldId id="323"/>
          </p14:sldIdLst>
        </p14:section>
        <p14:section name="Insulation" id="{EA0ED037-54AB-45FF-9FEA-8D44BFDFBB34}">
          <p14:sldIdLst>
            <p14:sldId id="325"/>
            <p14:sldId id="302"/>
            <p14:sldId id="303"/>
            <p14:sldId id="304"/>
            <p14:sldId id="305"/>
            <p14:sldId id="307"/>
            <p14:sldId id="306"/>
            <p14:sldId id="308"/>
          </p14:sldIdLst>
        </p14:section>
        <p14:section name="Insulation Summary" id="{A86ED8D1-C571-4F0A-B832-E2416B2E72A3}">
          <p14:sldIdLst>
            <p14:sldId id="326"/>
            <p14:sldId id="32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83560" autoAdjust="0"/>
  </p:normalViewPr>
  <p:slideViewPr>
    <p:cSldViewPr>
      <p:cViewPr varScale="1">
        <p:scale>
          <a:sx n="69" d="100"/>
          <a:sy n="69" d="100"/>
        </p:scale>
        <p:origin x="408" y="44"/>
      </p:cViewPr>
      <p:guideLst>
        <p:guide orient="horz" pos="2160"/>
        <p:guide pos="3840"/>
      </p:guideLst>
    </p:cSldViewPr>
  </p:slideViewPr>
  <p:notesTextViewPr>
    <p:cViewPr>
      <p:scale>
        <a:sx n="1" d="1"/>
        <a:sy n="1" d="1"/>
      </p:scale>
      <p:origin x="0" y="0"/>
    </p:cViewPr>
  </p:notesTextViewPr>
  <p:sorterViewPr>
    <p:cViewPr>
      <p:scale>
        <a:sx n="100" d="100"/>
        <a:sy n="100" d="100"/>
      </p:scale>
      <p:origin x="0" y="-33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4635416666666"/>
          <c:y val="3.7940104166666669E-2"/>
          <c:w val="0.86676597222222218"/>
          <c:h val="0.7490444444444444"/>
        </c:manualLayout>
      </c:layout>
      <c:scatterChart>
        <c:scatterStyle val="lineMarker"/>
        <c:varyColors val="0"/>
        <c:ser>
          <c:idx val="0"/>
          <c:order val="0"/>
          <c:tx>
            <c:strRef>
              <c:f>Sheet3!$T$1</c:f>
              <c:strCache>
                <c:ptCount val="1"/>
                <c:pt idx="0">
                  <c:v>FNAL 624035 A - Spec 0</c:v>
                </c:pt>
              </c:strCache>
            </c:strRef>
          </c:tx>
          <c:spPr>
            <a:ln w="25400" cap="rnd">
              <a:noFill/>
              <a:round/>
            </a:ln>
            <a:effectLst/>
          </c:spPr>
          <c:marker>
            <c:symbol val="circle"/>
            <c:size val="5"/>
            <c:spPr>
              <a:solidFill>
                <a:schemeClr val="accent1"/>
              </a:solidFill>
              <a:ln w="9525">
                <a:solidFill>
                  <a:schemeClr val="accent1"/>
                </a:solidFill>
              </a:ln>
              <a:effectLst/>
            </c:spPr>
          </c:marker>
          <c:yVal>
            <c:numRef>
              <c:f>Sheet3!$T$3:$T$405</c:f>
              <c:numCache>
                <c:formatCode>General</c:formatCode>
                <c:ptCount val="76"/>
                <c:pt idx="0">
                  <c:v>348</c:v>
                </c:pt>
                <c:pt idx="1">
                  <c:v>354</c:v>
                </c:pt>
                <c:pt idx="2">
                  <c:v>309</c:v>
                </c:pt>
                <c:pt idx="3">
                  <c:v>226</c:v>
                </c:pt>
                <c:pt idx="4">
                  <c:v>321</c:v>
                </c:pt>
                <c:pt idx="5">
                  <c:v>313</c:v>
                </c:pt>
                <c:pt idx="6">
                  <c:v>265</c:v>
                </c:pt>
                <c:pt idx="7">
                  <c:v>183</c:v>
                </c:pt>
                <c:pt idx="8">
                  <c:v>345</c:v>
                </c:pt>
                <c:pt idx="9">
                  <c:v>350</c:v>
                </c:pt>
                <c:pt idx="10">
                  <c:v>268</c:v>
                </c:pt>
                <c:pt idx="11">
                  <c:v>172</c:v>
                </c:pt>
                <c:pt idx="12">
                  <c:v>303</c:v>
                </c:pt>
                <c:pt idx="13">
                  <c:v>303</c:v>
                </c:pt>
                <c:pt idx="14">
                  <c:v>226</c:v>
                </c:pt>
                <c:pt idx="15">
                  <c:v>141</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numCache>
            </c:numRef>
          </c:yVal>
          <c:smooth val="0"/>
          <c:extLst>
            <c:ext xmlns:c16="http://schemas.microsoft.com/office/drawing/2014/chart" uri="{C3380CC4-5D6E-409C-BE32-E72D297353CC}">
              <c16:uniqueId val="{00000000-C6DB-4851-86B6-7CF2B9766369}"/>
            </c:ext>
          </c:extLst>
        </c:ser>
        <c:ser>
          <c:idx val="1"/>
          <c:order val="1"/>
          <c:tx>
            <c:strRef>
              <c:f>Sheet3!$U$1</c:f>
              <c:strCache>
                <c:ptCount val="1"/>
                <c:pt idx="0">
                  <c:v>FNAL 624035 B - Spec 0</c:v>
                </c:pt>
              </c:strCache>
            </c:strRef>
          </c:tx>
          <c:spPr>
            <a:ln w="25400" cap="rnd">
              <a:noFill/>
              <a:round/>
            </a:ln>
            <a:effectLst/>
          </c:spPr>
          <c:marker>
            <c:symbol val="circle"/>
            <c:size val="5"/>
            <c:spPr>
              <a:solidFill>
                <a:schemeClr val="accent2"/>
              </a:solidFill>
              <a:ln w="9525">
                <a:solidFill>
                  <a:schemeClr val="accent2"/>
                </a:solidFill>
              </a:ln>
              <a:effectLst/>
            </c:spPr>
          </c:marker>
          <c:yVal>
            <c:numRef>
              <c:f>Sheet3!$U$3:$U$405</c:f>
              <c:numCache>
                <c:formatCode>General</c:formatCode>
                <c:ptCount val="7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363</c:v>
                </c:pt>
                <c:pt idx="17">
                  <c:v>361</c:v>
                </c:pt>
                <c:pt idx="18">
                  <c:v>373</c:v>
                </c:pt>
                <c:pt idx="19">
                  <c:v>241</c:v>
                </c:pt>
                <c:pt idx="20">
                  <c:v>274</c:v>
                </c:pt>
                <c:pt idx="21">
                  <c:v>296</c:v>
                </c:pt>
                <c:pt idx="22">
                  <c:v>282</c:v>
                </c:pt>
                <c:pt idx="23">
                  <c:v>205</c:v>
                </c:pt>
                <c:pt idx="24">
                  <c:v>294</c:v>
                </c:pt>
                <c:pt idx="25">
                  <c:v>292</c:v>
                </c:pt>
                <c:pt idx="26">
                  <c:v>252</c:v>
                </c:pt>
                <c:pt idx="27">
                  <c:v>184</c:v>
                </c:pt>
                <c:pt idx="28">
                  <c:v>297</c:v>
                </c:pt>
                <c:pt idx="29">
                  <c:v>303</c:v>
                </c:pt>
                <c:pt idx="30">
                  <c:v>261</c:v>
                </c:pt>
                <c:pt idx="31">
                  <c:v>169</c:v>
                </c:pt>
                <c:pt idx="32">
                  <c:v>334</c:v>
                </c:pt>
                <c:pt idx="33">
                  <c:v>372</c:v>
                </c:pt>
                <c:pt idx="34">
                  <c:v>311</c:v>
                </c:pt>
                <c:pt idx="35">
                  <c:v>179</c:v>
                </c:pt>
                <c:pt idx="36">
                  <c:v>309</c:v>
                </c:pt>
                <c:pt idx="37">
                  <c:v>294</c:v>
                </c:pt>
                <c:pt idx="38">
                  <c:v>255</c:v>
                </c:pt>
                <c:pt idx="39">
                  <c:v>207</c:v>
                </c:pt>
                <c:pt idx="40">
                  <c:v>328</c:v>
                </c:pt>
                <c:pt idx="41">
                  <c:v>363</c:v>
                </c:pt>
                <c:pt idx="42">
                  <c:v>356</c:v>
                </c:pt>
                <c:pt idx="43">
                  <c:v>238</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numCache>
            </c:numRef>
          </c:yVal>
          <c:smooth val="0"/>
          <c:extLst>
            <c:ext xmlns:c16="http://schemas.microsoft.com/office/drawing/2014/chart" uri="{C3380CC4-5D6E-409C-BE32-E72D297353CC}">
              <c16:uniqueId val="{00000001-C6DB-4851-86B6-7CF2B9766369}"/>
            </c:ext>
          </c:extLst>
        </c:ser>
        <c:ser>
          <c:idx val="2"/>
          <c:order val="2"/>
          <c:tx>
            <c:strRef>
              <c:f>Sheet3!$V$1</c:f>
              <c:strCache>
                <c:ptCount val="1"/>
                <c:pt idx="0">
                  <c:v>FNAL 624035 C1 - spec 0</c:v>
                </c:pt>
              </c:strCache>
            </c:strRef>
          </c:tx>
          <c:spPr>
            <a:ln w="25400" cap="rnd">
              <a:noFill/>
              <a:round/>
            </a:ln>
            <a:effectLst/>
          </c:spPr>
          <c:marker>
            <c:symbol val="circle"/>
            <c:size val="5"/>
            <c:spPr>
              <a:solidFill>
                <a:schemeClr val="accent3"/>
              </a:solidFill>
              <a:ln w="9525">
                <a:solidFill>
                  <a:schemeClr val="accent3"/>
                </a:solidFill>
              </a:ln>
              <a:effectLst/>
            </c:spPr>
          </c:marker>
          <c:yVal>
            <c:numRef>
              <c:f>Sheet3!$V$3:$V$405</c:f>
              <c:numCache>
                <c:formatCode>General</c:formatCode>
                <c:ptCount val="7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275</c:v>
                </c:pt>
                <c:pt idx="45">
                  <c:v>288</c:v>
                </c:pt>
                <c:pt idx="46">
                  <c:v>269</c:v>
                </c:pt>
                <c:pt idx="47">
                  <c:v>175</c:v>
                </c:pt>
                <c:pt idx="48">
                  <c:v>232</c:v>
                </c:pt>
                <c:pt idx="49">
                  <c:v>285</c:v>
                </c:pt>
                <c:pt idx="50">
                  <c:v>259</c:v>
                </c:pt>
                <c:pt idx="51">
                  <c:v>198</c:v>
                </c:pt>
                <c:pt idx="52">
                  <c:v>318</c:v>
                </c:pt>
                <c:pt idx="53">
                  <c:v>337</c:v>
                </c:pt>
                <c:pt idx="54">
                  <c:v>298</c:v>
                </c:pt>
                <c:pt idx="55">
                  <c:v>183</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numCache>
            </c:numRef>
          </c:yVal>
          <c:smooth val="0"/>
          <c:extLst>
            <c:ext xmlns:c16="http://schemas.microsoft.com/office/drawing/2014/chart" uri="{C3380CC4-5D6E-409C-BE32-E72D297353CC}">
              <c16:uniqueId val="{00000002-C6DB-4851-86B6-7CF2B9766369}"/>
            </c:ext>
          </c:extLst>
        </c:ser>
        <c:ser>
          <c:idx val="3"/>
          <c:order val="3"/>
          <c:tx>
            <c:strRef>
              <c:f>Sheet3!$W$1</c:f>
              <c:strCache>
                <c:ptCount val="1"/>
                <c:pt idx="0">
                  <c:v>FNAL 624035 C2 - spec 0</c:v>
                </c:pt>
              </c:strCache>
            </c:strRef>
          </c:tx>
          <c:spPr>
            <a:ln w="25400" cap="rnd">
              <a:noFill/>
              <a:round/>
            </a:ln>
            <a:effectLst/>
          </c:spPr>
          <c:marker>
            <c:symbol val="circle"/>
            <c:size val="5"/>
            <c:spPr>
              <a:solidFill>
                <a:schemeClr val="accent4"/>
              </a:solidFill>
              <a:ln w="9525">
                <a:solidFill>
                  <a:schemeClr val="accent4"/>
                </a:solidFill>
              </a:ln>
              <a:effectLst/>
            </c:spPr>
          </c:marker>
          <c:yVal>
            <c:numRef>
              <c:f>Sheet3!$W$3:$W$405</c:f>
              <c:numCache>
                <c:formatCode>General</c:formatCode>
                <c:ptCount val="7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278</c:v>
                </c:pt>
                <c:pt idx="57">
                  <c:v>262</c:v>
                </c:pt>
                <c:pt idx="58">
                  <c:v>246</c:v>
                </c:pt>
                <c:pt idx="59">
                  <c:v>155</c:v>
                </c:pt>
                <c:pt idx="60">
                  <c:v>269</c:v>
                </c:pt>
                <c:pt idx="61">
                  <c:v>230</c:v>
                </c:pt>
                <c:pt idx="62">
                  <c:v>169</c:v>
                </c:pt>
                <c:pt idx="63">
                  <c:v>114</c:v>
                </c:pt>
                <c:pt idx="64">
                  <c:v>329</c:v>
                </c:pt>
                <c:pt idx="65">
                  <c:v>325</c:v>
                </c:pt>
                <c:pt idx="66">
                  <c:v>233</c:v>
                </c:pt>
                <c:pt idx="67">
                  <c:v>182</c:v>
                </c:pt>
                <c:pt idx="68">
                  <c:v>353</c:v>
                </c:pt>
                <c:pt idx="69">
                  <c:v>348</c:v>
                </c:pt>
                <c:pt idx="70">
                  <c:v>281</c:v>
                </c:pt>
                <c:pt idx="71">
                  <c:v>206</c:v>
                </c:pt>
                <c:pt idx="72">
                  <c:v>279</c:v>
                </c:pt>
                <c:pt idx="73">
                  <c:v>278</c:v>
                </c:pt>
                <c:pt idx="74">
                  <c:v>225</c:v>
                </c:pt>
                <c:pt idx="75">
                  <c:v>137</c:v>
                </c:pt>
              </c:numCache>
            </c:numRef>
          </c:yVal>
          <c:smooth val="0"/>
          <c:extLst>
            <c:ext xmlns:c16="http://schemas.microsoft.com/office/drawing/2014/chart" uri="{C3380CC4-5D6E-409C-BE32-E72D297353CC}">
              <c16:uniqueId val="{00000003-C6DB-4851-86B6-7CF2B9766369}"/>
            </c:ext>
          </c:extLst>
        </c:ser>
        <c:ser>
          <c:idx val="4"/>
          <c:order val="4"/>
          <c:tx>
            <c:strRef>
              <c:f>Sheet3!$R$1</c:f>
              <c:strCache>
                <c:ptCount val="1"/>
                <c:pt idx="0">
                  <c:v>10% rolled</c:v>
                </c:pt>
              </c:strCache>
            </c:strRef>
          </c:tx>
          <c:spPr>
            <a:ln w="25400" cap="rnd">
              <a:noFill/>
              <a:round/>
            </a:ln>
            <a:effectLst/>
          </c:spPr>
          <c:marker>
            <c:symbol val="circle"/>
            <c:size val="7"/>
            <c:spPr>
              <a:solidFill>
                <a:schemeClr val="bg1"/>
              </a:solidFill>
              <a:ln w="9525">
                <a:solidFill>
                  <a:schemeClr val="accent1"/>
                </a:solidFill>
              </a:ln>
              <a:effectLst/>
            </c:spPr>
          </c:marker>
          <c:yVal>
            <c:numRef>
              <c:f>Sheet3!$X$3:$X$405</c:f>
              <c:numCache>
                <c:formatCode>General</c:formatCode>
                <c:ptCount val="76"/>
                <c:pt idx="0">
                  <c:v>#N/A</c:v>
                </c:pt>
                <c:pt idx="1">
                  <c:v>#N/A</c:v>
                </c:pt>
                <c:pt idx="2">
                  <c:v>309</c:v>
                </c:pt>
                <c:pt idx="3">
                  <c:v>#N/A</c:v>
                </c:pt>
                <c:pt idx="4">
                  <c:v>#N/A</c:v>
                </c:pt>
                <c:pt idx="5">
                  <c:v>#N/A</c:v>
                </c:pt>
                <c:pt idx="6">
                  <c:v>265</c:v>
                </c:pt>
                <c:pt idx="7">
                  <c:v>#N/A</c:v>
                </c:pt>
                <c:pt idx="8">
                  <c:v>#N/A</c:v>
                </c:pt>
                <c:pt idx="9">
                  <c:v>#N/A</c:v>
                </c:pt>
                <c:pt idx="10">
                  <c:v>268</c:v>
                </c:pt>
                <c:pt idx="11">
                  <c:v>#N/A</c:v>
                </c:pt>
                <c:pt idx="12">
                  <c:v>#N/A</c:v>
                </c:pt>
                <c:pt idx="13">
                  <c:v>#N/A</c:v>
                </c:pt>
                <c:pt idx="14">
                  <c:v>226</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numCache>
            </c:numRef>
          </c:yVal>
          <c:smooth val="0"/>
          <c:extLst>
            <c:ext xmlns:c16="http://schemas.microsoft.com/office/drawing/2014/chart" uri="{C3380CC4-5D6E-409C-BE32-E72D297353CC}">
              <c16:uniqueId val="{00000004-C6DB-4851-86B6-7CF2B9766369}"/>
            </c:ext>
          </c:extLst>
        </c:ser>
        <c:ser>
          <c:idx val="5"/>
          <c:order val="5"/>
          <c:tx>
            <c:strRef>
              <c:f>Sheet3!$S$1</c:f>
              <c:strCache>
                <c:ptCount val="1"/>
                <c:pt idx="0">
                  <c:v>15% rolled</c:v>
                </c:pt>
              </c:strCache>
            </c:strRef>
          </c:tx>
          <c:spPr>
            <a:ln w="25400" cap="rnd">
              <a:noFill/>
              <a:round/>
            </a:ln>
            <a:effectLst/>
          </c:spPr>
          <c:marker>
            <c:symbol val="circle"/>
            <c:size val="7"/>
            <c:spPr>
              <a:solidFill>
                <a:schemeClr val="bg1"/>
              </a:solidFill>
              <a:ln w="9525">
                <a:solidFill>
                  <a:schemeClr val="accent2"/>
                </a:solidFill>
              </a:ln>
              <a:effectLst/>
            </c:spPr>
          </c:marker>
          <c:yVal>
            <c:numRef>
              <c:f>Sheet3!$Y$3:$Y$405</c:f>
              <c:numCache>
                <c:formatCode>General</c:formatCode>
                <c:ptCount val="7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373</c:v>
                </c:pt>
                <c:pt idx="19">
                  <c:v>#N/A</c:v>
                </c:pt>
                <c:pt idx="20">
                  <c:v>#N/A</c:v>
                </c:pt>
                <c:pt idx="21">
                  <c:v>#N/A</c:v>
                </c:pt>
                <c:pt idx="22">
                  <c:v>282</c:v>
                </c:pt>
                <c:pt idx="23">
                  <c:v>#N/A</c:v>
                </c:pt>
                <c:pt idx="24">
                  <c:v>#N/A</c:v>
                </c:pt>
                <c:pt idx="25">
                  <c:v>#N/A</c:v>
                </c:pt>
                <c:pt idx="26">
                  <c:v>252</c:v>
                </c:pt>
                <c:pt idx="27">
                  <c:v>#N/A</c:v>
                </c:pt>
                <c:pt idx="28">
                  <c:v>#N/A</c:v>
                </c:pt>
                <c:pt idx="29">
                  <c:v>#N/A</c:v>
                </c:pt>
                <c:pt idx="30">
                  <c:v>261</c:v>
                </c:pt>
                <c:pt idx="31">
                  <c:v>#N/A</c:v>
                </c:pt>
                <c:pt idx="32">
                  <c:v>#N/A</c:v>
                </c:pt>
                <c:pt idx="33">
                  <c:v>#N/A</c:v>
                </c:pt>
                <c:pt idx="34">
                  <c:v>311</c:v>
                </c:pt>
                <c:pt idx="35">
                  <c:v>#N/A</c:v>
                </c:pt>
                <c:pt idx="36">
                  <c:v>#N/A</c:v>
                </c:pt>
                <c:pt idx="37">
                  <c:v>#N/A</c:v>
                </c:pt>
                <c:pt idx="38">
                  <c:v>255</c:v>
                </c:pt>
                <c:pt idx="39">
                  <c:v>#N/A</c:v>
                </c:pt>
                <c:pt idx="40">
                  <c:v>#N/A</c:v>
                </c:pt>
                <c:pt idx="41">
                  <c:v>#N/A</c:v>
                </c:pt>
                <c:pt idx="42">
                  <c:v>356</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numCache>
            </c:numRef>
          </c:yVal>
          <c:smooth val="0"/>
          <c:extLst>
            <c:ext xmlns:c16="http://schemas.microsoft.com/office/drawing/2014/chart" uri="{C3380CC4-5D6E-409C-BE32-E72D297353CC}">
              <c16:uniqueId val="{00000005-C6DB-4851-86B6-7CF2B9766369}"/>
            </c:ext>
          </c:extLst>
        </c:ser>
        <c:ser>
          <c:idx val="6"/>
          <c:order val="6"/>
          <c:tx>
            <c:strRef>
              <c:f>Sheet3!$Z$1</c:f>
              <c:strCache>
                <c:ptCount val="1"/>
                <c:pt idx="0">
                  <c:v>FNAL 624035 C1 - spec 0</c:v>
                </c:pt>
              </c:strCache>
            </c:strRef>
          </c:tx>
          <c:spPr>
            <a:ln w="25400" cap="rnd">
              <a:noFill/>
              <a:round/>
            </a:ln>
            <a:effectLst/>
          </c:spPr>
          <c:marker>
            <c:symbol val="circle"/>
            <c:size val="7"/>
            <c:spPr>
              <a:solidFill>
                <a:schemeClr val="bg1"/>
              </a:solidFill>
              <a:ln w="9525">
                <a:solidFill>
                  <a:schemeClr val="bg2">
                    <a:lumMod val="90000"/>
                  </a:schemeClr>
                </a:solidFill>
              </a:ln>
              <a:effectLst/>
            </c:spPr>
          </c:marker>
          <c:yVal>
            <c:numRef>
              <c:f>Sheet3!$Z$3:$Z$405</c:f>
              <c:numCache>
                <c:formatCode>General</c:formatCode>
                <c:ptCount val="7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269</c:v>
                </c:pt>
                <c:pt idx="47">
                  <c:v>#N/A</c:v>
                </c:pt>
                <c:pt idx="48">
                  <c:v>#N/A</c:v>
                </c:pt>
                <c:pt idx="49">
                  <c:v>#N/A</c:v>
                </c:pt>
                <c:pt idx="50">
                  <c:v>259</c:v>
                </c:pt>
                <c:pt idx="51">
                  <c:v>#N/A</c:v>
                </c:pt>
                <c:pt idx="52">
                  <c:v>#N/A</c:v>
                </c:pt>
                <c:pt idx="53">
                  <c:v>#N/A</c:v>
                </c:pt>
                <c:pt idx="54">
                  <c:v>298</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numCache>
            </c:numRef>
          </c:yVal>
          <c:smooth val="0"/>
          <c:extLst>
            <c:ext xmlns:c16="http://schemas.microsoft.com/office/drawing/2014/chart" uri="{C3380CC4-5D6E-409C-BE32-E72D297353CC}">
              <c16:uniqueId val="{00000006-C6DB-4851-86B6-7CF2B9766369}"/>
            </c:ext>
          </c:extLst>
        </c:ser>
        <c:ser>
          <c:idx val="7"/>
          <c:order val="7"/>
          <c:tx>
            <c:strRef>
              <c:f>Sheet3!$AA$1</c:f>
              <c:strCache>
                <c:ptCount val="1"/>
                <c:pt idx="0">
                  <c:v>FNAL 624035 C2 - spec 0</c:v>
                </c:pt>
              </c:strCache>
            </c:strRef>
          </c:tx>
          <c:spPr>
            <a:ln w="25400" cap="rnd">
              <a:noFill/>
              <a:round/>
            </a:ln>
            <a:effectLst/>
          </c:spPr>
          <c:marker>
            <c:symbol val="circle"/>
            <c:size val="7"/>
            <c:spPr>
              <a:solidFill>
                <a:schemeClr val="bg1"/>
              </a:solidFill>
              <a:ln w="9525">
                <a:solidFill>
                  <a:schemeClr val="accent4"/>
                </a:solidFill>
              </a:ln>
              <a:effectLst/>
            </c:spPr>
          </c:marker>
          <c:yVal>
            <c:numRef>
              <c:f>Sheet3!$AA$3:$AA$405</c:f>
              <c:numCache>
                <c:formatCode>General</c:formatCode>
                <c:ptCount val="7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246</c:v>
                </c:pt>
                <c:pt idx="59">
                  <c:v>#N/A</c:v>
                </c:pt>
                <c:pt idx="60">
                  <c:v>#N/A</c:v>
                </c:pt>
                <c:pt idx="61">
                  <c:v>#N/A</c:v>
                </c:pt>
                <c:pt idx="62">
                  <c:v>169</c:v>
                </c:pt>
                <c:pt idx="63">
                  <c:v>#N/A</c:v>
                </c:pt>
                <c:pt idx="64">
                  <c:v>#N/A</c:v>
                </c:pt>
                <c:pt idx="65">
                  <c:v>#N/A</c:v>
                </c:pt>
                <c:pt idx="66">
                  <c:v>233</c:v>
                </c:pt>
                <c:pt idx="67">
                  <c:v>#N/A</c:v>
                </c:pt>
                <c:pt idx="68">
                  <c:v>#N/A</c:v>
                </c:pt>
                <c:pt idx="69">
                  <c:v>#N/A</c:v>
                </c:pt>
                <c:pt idx="70">
                  <c:v>281</c:v>
                </c:pt>
                <c:pt idx="71">
                  <c:v>#N/A</c:v>
                </c:pt>
                <c:pt idx="72">
                  <c:v>#N/A</c:v>
                </c:pt>
                <c:pt idx="73">
                  <c:v>#N/A</c:v>
                </c:pt>
                <c:pt idx="74">
                  <c:v>225</c:v>
                </c:pt>
                <c:pt idx="75">
                  <c:v>#N/A</c:v>
                </c:pt>
              </c:numCache>
            </c:numRef>
          </c:yVal>
          <c:smooth val="0"/>
          <c:extLst>
            <c:ext xmlns:c16="http://schemas.microsoft.com/office/drawing/2014/chart" uri="{C3380CC4-5D6E-409C-BE32-E72D297353CC}">
              <c16:uniqueId val="{00000007-C6DB-4851-86B6-7CF2B9766369}"/>
            </c:ext>
          </c:extLst>
        </c:ser>
        <c:ser>
          <c:idx val="8"/>
          <c:order val="8"/>
          <c:tx>
            <c:strRef>
              <c:f>Sheet3!$AB$1</c:f>
              <c:strCache>
                <c:ptCount val="1"/>
                <c:pt idx="0">
                  <c:v>FNAL 624035 A - Spec 0</c:v>
                </c:pt>
              </c:strCache>
            </c:strRef>
          </c:tx>
          <c:spPr>
            <a:ln w="25400" cap="rnd">
              <a:noFill/>
              <a:round/>
            </a:ln>
            <a:effectLst/>
          </c:spPr>
          <c:marker>
            <c:symbol val="triangle"/>
            <c:size val="7"/>
            <c:spPr>
              <a:solidFill>
                <a:schemeClr val="bg1"/>
              </a:solidFill>
              <a:ln w="9525">
                <a:solidFill>
                  <a:schemeClr val="accent1"/>
                </a:solidFill>
              </a:ln>
              <a:effectLst/>
            </c:spPr>
          </c:marker>
          <c:yVal>
            <c:numRef>
              <c:f>Sheet3!$AB$3:$AB$405</c:f>
              <c:numCache>
                <c:formatCode>General</c:formatCode>
                <c:ptCount val="76"/>
                <c:pt idx="0">
                  <c:v>#N/A</c:v>
                </c:pt>
                <c:pt idx="1">
                  <c:v>#N/A</c:v>
                </c:pt>
                <c:pt idx="2">
                  <c:v>#N/A</c:v>
                </c:pt>
                <c:pt idx="3">
                  <c:v>226</c:v>
                </c:pt>
                <c:pt idx="4">
                  <c:v>#N/A</c:v>
                </c:pt>
                <c:pt idx="5">
                  <c:v>#N/A</c:v>
                </c:pt>
                <c:pt idx="6">
                  <c:v>#N/A</c:v>
                </c:pt>
                <c:pt idx="7">
                  <c:v>183</c:v>
                </c:pt>
                <c:pt idx="8">
                  <c:v>#N/A</c:v>
                </c:pt>
                <c:pt idx="9">
                  <c:v>#N/A</c:v>
                </c:pt>
                <c:pt idx="10">
                  <c:v>#N/A</c:v>
                </c:pt>
                <c:pt idx="11">
                  <c:v>172</c:v>
                </c:pt>
                <c:pt idx="12">
                  <c:v>#N/A</c:v>
                </c:pt>
                <c:pt idx="13">
                  <c:v>#N/A</c:v>
                </c:pt>
                <c:pt idx="14">
                  <c:v>#N/A</c:v>
                </c:pt>
                <c:pt idx="15">
                  <c:v>141</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numCache>
            </c:numRef>
          </c:yVal>
          <c:smooth val="0"/>
          <c:extLst>
            <c:ext xmlns:c16="http://schemas.microsoft.com/office/drawing/2014/chart" uri="{C3380CC4-5D6E-409C-BE32-E72D297353CC}">
              <c16:uniqueId val="{00000008-C6DB-4851-86B6-7CF2B9766369}"/>
            </c:ext>
          </c:extLst>
        </c:ser>
        <c:ser>
          <c:idx val="9"/>
          <c:order val="9"/>
          <c:tx>
            <c:strRef>
              <c:f>Sheet3!$AC$1</c:f>
              <c:strCache>
                <c:ptCount val="1"/>
                <c:pt idx="0">
                  <c:v>FNAL 624035 B - Spec 0</c:v>
                </c:pt>
              </c:strCache>
            </c:strRef>
          </c:tx>
          <c:spPr>
            <a:ln w="25400" cap="rnd">
              <a:noFill/>
              <a:round/>
            </a:ln>
            <a:effectLst/>
          </c:spPr>
          <c:marker>
            <c:symbol val="triangle"/>
            <c:size val="7"/>
            <c:spPr>
              <a:solidFill>
                <a:schemeClr val="bg1"/>
              </a:solidFill>
              <a:ln w="9525">
                <a:solidFill>
                  <a:schemeClr val="accent2"/>
                </a:solidFill>
              </a:ln>
              <a:effectLst/>
            </c:spPr>
          </c:marker>
          <c:yVal>
            <c:numRef>
              <c:f>Sheet3!$AC$3:$AC$405</c:f>
              <c:numCache>
                <c:formatCode>General</c:formatCode>
                <c:ptCount val="7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241</c:v>
                </c:pt>
                <c:pt idx="20">
                  <c:v>#N/A</c:v>
                </c:pt>
                <c:pt idx="21">
                  <c:v>#N/A</c:v>
                </c:pt>
                <c:pt idx="22">
                  <c:v>#N/A</c:v>
                </c:pt>
                <c:pt idx="23">
                  <c:v>205</c:v>
                </c:pt>
                <c:pt idx="24">
                  <c:v>#N/A</c:v>
                </c:pt>
                <c:pt idx="25">
                  <c:v>#N/A</c:v>
                </c:pt>
                <c:pt idx="26">
                  <c:v>#N/A</c:v>
                </c:pt>
                <c:pt idx="27">
                  <c:v>184</c:v>
                </c:pt>
                <c:pt idx="28">
                  <c:v>#N/A</c:v>
                </c:pt>
                <c:pt idx="29">
                  <c:v>#N/A</c:v>
                </c:pt>
                <c:pt idx="30">
                  <c:v>#N/A</c:v>
                </c:pt>
                <c:pt idx="31">
                  <c:v>169</c:v>
                </c:pt>
                <c:pt idx="32">
                  <c:v>#N/A</c:v>
                </c:pt>
                <c:pt idx="33">
                  <c:v>#N/A</c:v>
                </c:pt>
                <c:pt idx="34">
                  <c:v>#N/A</c:v>
                </c:pt>
                <c:pt idx="35">
                  <c:v>179</c:v>
                </c:pt>
                <c:pt idx="36">
                  <c:v>#N/A</c:v>
                </c:pt>
                <c:pt idx="37">
                  <c:v>#N/A</c:v>
                </c:pt>
                <c:pt idx="38">
                  <c:v>#N/A</c:v>
                </c:pt>
                <c:pt idx="39">
                  <c:v>207</c:v>
                </c:pt>
                <c:pt idx="40">
                  <c:v>#N/A</c:v>
                </c:pt>
                <c:pt idx="41">
                  <c:v>#N/A</c:v>
                </c:pt>
                <c:pt idx="42">
                  <c:v>#N/A</c:v>
                </c:pt>
                <c:pt idx="43">
                  <c:v>238</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numCache>
            </c:numRef>
          </c:yVal>
          <c:smooth val="0"/>
          <c:extLst>
            <c:ext xmlns:c16="http://schemas.microsoft.com/office/drawing/2014/chart" uri="{C3380CC4-5D6E-409C-BE32-E72D297353CC}">
              <c16:uniqueId val="{00000009-C6DB-4851-86B6-7CF2B9766369}"/>
            </c:ext>
          </c:extLst>
        </c:ser>
        <c:ser>
          <c:idx val="10"/>
          <c:order val="10"/>
          <c:tx>
            <c:strRef>
              <c:f>Sheet3!$AD$1</c:f>
              <c:strCache>
                <c:ptCount val="1"/>
                <c:pt idx="0">
                  <c:v>FNAL 624035 C1 - spec 0</c:v>
                </c:pt>
              </c:strCache>
            </c:strRef>
          </c:tx>
          <c:spPr>
            <a:ln w="25400" cap="rnd">
              <a:noFill/>
              <a:round/>
            </a:ln>
            <a:effectLst/>
          </c:spPr>
          <c:marker>
            <c:symbol val="triangle"/>
            <c:size val="7"/>
            <c:spPr>
              <a:solidFill>
                <a:schemeClr val="bg1"/>
              </a:solidFill>
              <a:ln w="9525">
                <a:solidFill>
                  <a:schemeClr val="bg2">
                    <a:lumMod val="90000"/>
                  </a:schemeClr>
                </a:solidFill>
              </a:ln>
              <a:effectLst/>
            </c:spPr>
          </c:marker>
          <c:yVal>
            <c:numRef>
              <c:f>Sheet3!$AD$3:$AD$405</c:f>
              <c:numCache>
                <c:formatCode>General</c:formatCode>
                <c:ptCount val="7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175</c:v>
                </c:pt>
                <c:pt idx="48">
                  <c:v>#N/A</c:v>
                </c:pt>
                <c:pt idx="49">
                  <c:v>#N/A</c:v>
                </c:pt>
                <c:pt idx="50">
                  <c:v>#N/A</c:v>
                </c:pt>
                <c:pt idx="51">
                  <c:v>198</c:v>
                </c:pt>
                <c:pt idx="52">
                  <c:v>#N/A</c:v>
                </c:pt>
                <c:pt idx="53">
                  <c:v>#N/A</c:v>
                </c:pt>
                <c:pt idx="54">
                  <c:v>#N/A</c:v>
                </c:pt>
                <c:pt idx="55">
                  <c:v>183</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numCache>
            </c:numRef>
          </c:yVal>
          <c:smooth val="0"/>
          <c:extLst>
            <c:ext xmlns:c16="http://schemas.microsoft.com/office/drawing/2014/chart" uri="{C3380CC4-5D6E-409C-BE32-E72D297353CC}">
              <c16:uniqueId val="{0000000A-C6DB-4851-86B6-7CF2B9766369}"/>
            </c:ext>
          </c:extLst>
        </c:ser>
        <c:ser>
          <c:idx val="11"/>
          <c:order val="11"/>
          <c:tx>
            <c:strRef>
              <c:f>Sheet3!$AE$1</c:f>
              <c:strCache>
                <c:ptCount val="1"/>
                <c:pt idx="0">
                  <c:v>FNAL 624035 C2 - spec 0</c:v>
                </c:pt>
              </c:strCache>
            </c:strRef>
          </c:tx>
          <c:spPr>
            <a:ln w="25400" cap="rnd">
              <a:noFill/>
              <a:round/>
            </a:ln>
            <a:effectLst/>
          </c:spPr>
          <c:marker>
            <c:symbol val="triangle"/>
            <c:size val="7"/>
            <c:spPr>
              <a:solidFill>
                <a:schemeClr val="bg1"/>
              </a:solidFill>
              <a:ln w="9525">
                <a:solidFill>
                  <a:schemeClr val="accent4"/>
                </a:solidFill>
              </a:ln>
              <a:effectLst/>
            </c:spPr>
          </c:marker>
          <c:yVal>
            <c:numRef>
              <c:f>Sheet3!$AE$3:$AE$405</c:f>
              <c:numCache>
                <c:formatCode>General</c:formatCode>
                <c:ptCount val="7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155</c:v>
                </c:pt>
                <c:pt idx="60">
                  <c:v>#N/A</c:v>
                </c:pt>
                <c:pt idx="61">
                  <c:v>#N/A</c:v>
                </c:pt>
                <c:pt idx="62">
                  <c:v>#N/A</c:v>
                </c:pt>
                <c:pt idx="63">
                  <c:v>114</c:v>
                </c:pt>
                <c:pt idx="64">
                  <c:v>#N/A</c:v>
                </c:pt>
                <c:pt idx="65">
                  <c:v>#N/A</c:v>
                </c:pt>
                <c:pt idx="66">
                  <c:v>#N/A</c:v>
                </c:pt>
                <c:pt idx="67">
                  <c:v>182</c:v>
                </c:pt>
                <c:pt idx="68">
                  <c:v>#N/A</c:v>
                </c:pt>
                <c:pt idx="69">
                  <c:v>#N/A</c:v>
                </c:pt>
                <c:pt idx="70">
                  <c:v>#N/A</c:v>
                </c:pt>
                <c:pt idx="71">
                  <c:v>206</c:v>
                </c:pt>
                <c:pt idx="72">
                  <c:v>#N/A</c:v>
                </c:pt>
                <c:pt idx="73">
                  <c:v>#N/A</c:v>
                </c:pt>
                <c:pt idx="74">
                  <c:v>#N/A</c:v>
                </c:pt>
                <c:pt idx="75">
                  <c:v>137</c:v>
                </c:pt>
              </c:numCache>
            </c:numRef>
          </c:yVal>
          <c:smooth val="0"/>
          <c:extLst>
            <c:ext xmlns:c16="http://schemas.microsoft.com/office/drawing/2014/chart" uri="{C3380CC4-5D6E-409C-BE32-E72D297353CC}">
              <c16:uniqueId val="{0000000B-C6DB-4851-86B6-7CF2B9766369}"/>
            </c:ext>
          </c:extLst>
        </c:ser>
        <c:dLbls>
          <c:showLegendKey val="0"/>
          <c:showVal val="0"/>
          <c:showCatName val="0"/>
          <c:showSerName val="0"/>
          <c:showPercent val="0"/>
          <c:showBubbleSize val="0"/>
        </c:dLbls>
        <c:axId val="684197096"/>
        <c:axId val="684195920"/>
      </c:scatterChart>
      <c:valAx>
        <c:axId val="68419709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Samples</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84195920"/>
        <c:crosses val="autoZero"/>
        <c:crossBetween val="midCat"/>
      </c:valAx>
      <c:valAx>
        <c:axId val="684195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RRR</a:t>
                </a:r>
              </a:p>
            </c:rich>
          </c:tx>
          <c:layout>
            <c:manualLayout>
              <c:xMode val="edge"/>
              <c:yMode val="edge"/>
              <c:x val="8.361892361111109E-3"/>
              <c:y val="0.3212526041666666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84197096"/>
        <c:crosses val="autoZero"/>
        <c:crossBetween val="midCat"/>
      </c:valAx>
      <c:spPr>
        <a:noFill/>
        <a:ln>
          <a:noFill/>
        </a:ln>
        <a:effectLst/>
      </c:spPr>
    </c:plotArea>
    <c:legend>
      <c:legendPos val="r"/>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11115555555555555"/>
          <c:y val="0.69106983259124644"/>
          <c:w val="0.87778561970157043"/>
          <c:h val="8.9700627203821076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53694909103537"/>
          <c:y val="3.3605017921146951E-2"/>
          <c:w val="0.83290811729830716"/>
          <c:h val="0.6975984149909269"/>
        </c:manualLayout>
      </c:layout>
      <c:barChart>
        <c:barDir val="col"/>
        <c:grouping val="clustered"/>
        <c:varyColors val="0"/>
        <c:ser>
          <c:idx val="0"/>
          <c:order val="0"/>
          <c:tx>
            <c:strRef>
              <c:f>Sheet1!$D$1</c:f>
              <c:strCache>
                <c:ptCount val="1"/>
                <c:pt idx="0">
                  <c:v>Residual Twist at 12.2 kg</c:v>
                </c:pt>
              </c:strCache>
            </c:strRef>
          </c:tx>
          <c:spPr>
            <a:solidFill>
              <a:schemeClr val="accent1"/>
            </a:solidFill>
            <a:ln>
              <a:noFill/>
            </a:ln>
            <a:effectLst/>
          </c:spPr>
          <c:invertIfNegative val="0"/>
          <c:cat>
            <c:strRef>
              <c:f>Sheet1!$C$2:$C$6</c:f>
              <c:strCache>
                <c:ptCount val="5"/>
                <c:pt idx="0">
                  <c:v>P43OL1072</c:v>
                </c:pt>
                <c:pt idx="1">
                  <c:v>P43OL1073</c:v>
                </c:pt>
                <c:pt idx="2">
                  <c:v>P43OL1081</c:v>
                </c:pt>
                <c:pt idx="3">
                  <c:v>P43OL1082</c:v>
                </c:pt>
                <c:pt idx="4">
                  <c:v>P43OL1084</c:v>
                </c:pt>
              </c:strCache>
            </c:strRef>
          </c:cat>
          <c:val>
            <c:numRef>
              <c:f>Sheet1!$D$2:$D$6</c:f>
              <c:numCache>
                <c:formatCode>General</c:formatCode>
                <c:ptCount val="5"/>
                <c:pt idx="0">
                  <c:v>65</c:v>
                </c:pt>
                <c:pt idx="1">
                  <c:v>65</c:v>
                </c:pt>
                <c:pt idx="2">
                  <c:v>90</c:v>
                </c:pt>
                <c:pt idx="3">
                  <c:v>90</c:v>
                </c:pt>
                <c:pt idx="4">
                  <c:v>95</c:v>
                </c:pt>
              </c:numCache>
            </c:numRef>
          </c:val>
          <c:extLst>
            <c:ext xmlns:c16="http://schemas.microsoft.com/office/drawing/2014/chart" uri="{C3380CC4-5D6E-409C-BE32-E72D297353CC}">
              <c16:uniqueId val="{00000000-51B7-4832-B316-483C8CA612A2}"/>
            </c:ext>
          </c:extLst>
        </c:ser>
        <c:ser>
          <c:idx val="1"/>
          <c:order val="1"/>
          <c:tx>
            <c:strRef>
              <c:f>Sheet1!$E$1</c:f>
              <c:strCache>
                <c:ptCount val="1"/>
                <c:pt idx="0">
                  <c:v>Residual Twist at 24 kg</c:v>
                </c:pt>
              </c:strCache>
            </c:strRef>
          </c:tx>
          <c:spPr>
            <a:solidFill>
              <a:schemeClr val="accent2"/>
            </a:solidFill>
            <a:ln>
              <a:noFill/>
            </a:ln>
            <a:effectLst/>
          </c:spPr>
          <c:invertIfNegative val="0"/>
          <c:cat>
            <c:strRef>
              <c:f>Sheet1!$C$2:$C$6</c:f>
              <c:strCache>
                <c:ptCount val="5"/>
                <c:pt idx="0">
                  <c:v>P43OL1072</c:v>
                </c:pt>
                <c:pt idx="1">
                  <c:v>P43OL1073</c:v>
                </c:pt>
                <c:pt idx="2">
                  <c:v>P43OL1081</c:v>
                </c:pt>
                <c:pt idx="3">
                  <c:v>P43OL1082</c:v>
                </c:pt>
                <c:pt idx="4">
                  <c:v>P43OL1084</c:v>
                </c:pt>
              </c:strCache>
            </c:strRef>
          </c:cat>
          <c:val>
            <c:numRef>
              <c:f>Sheet1!$E$2:$E$6</c:f>
              <c:numCache>
                <c:formatCode>General</c:formatCode>
                <c:ptCount val="5"/>
                <c:pt idx="0">
                  <c:v>85</c:v>
                </c:pt>
                <c:pt idx="1">
                  <c:v>85</c:v>
                </c:pt>
                <c:pt idx="2">
                  <c:v>105</c:v>
                </c:pt>
                <c:pt idx="3">
                  <c:v>110</c:v>
                </c:pt>
                <c:pt idx="4">
                  <c:v>115</c:v>
                </c:pt>
              </c:numCache>
            </c:numRef>
          </c:val>
          <c:extLst>
            <c:ext xmlns:c16="http://schemas.microsoft.com/office/drawing/2014/chart" uri="{C3380CC4-5D6E-409C-BE32-E72D297353CC}">
              <c16:uniqueId val="{00000001-51B7-4832-B316-483C8CA612A2}"/>
            </c:ext>
          </c:extLst>
        </c:ser>
        <c:dLbls>
          <c:showLegendKey val="0"/>
          <c:showVal val="0"/>
          <c:showCatName val="0"/>
          <c:showSerName val="0"/>
          <c:showPercent val="0"/>
          <c:showBubbleSize val="0"/>
        </c:dLbls>
        <c:gapWidth val="203"/>
        <c:axId val="344206584"/>
        <c:axId val="357415400"/>
      </c:barChart>
      <c:catAx>
        <c:axId val="344206584"/>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Cable ID</a:t>
                </a:r>
              </a:p>
            </c:rich>
          </c:tx>
          <c:layout>
            <c:manualLayout>
              <c:xMode val="edge"/>
              <c:yMode val="edge"/>
              <c:x val="0.47033776728387561"/>
              <c:y val="0.88615396349259257"/>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357415400"/>
        <c:crossesAt val="0"/>
        <c:auto val="1"/>
        <c:lblAlgn val="ctr"/>
        <c:lblOffset val="1"/>
        <c:noMultiLvlLbl val="0"/>
      </c:catAx>
      <c:valAx>
        <c:axId val="357415400"/>
        <c:scaling>
          <c:orientation val="minMax"/>
          <c:max val="13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Residual Twist (°/m)</a:t>
                </a:r>
              </a:p>
            </c:rich>
          </c:tx>
          <c:layout>
            <c:manualLayout>
              <c:xMode val="edge"/>
              <c:yMode val="edge"/>
              <c:x val="1.0643852120429296E-2"/>
              <c:y val="0.11730707170102793"/>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a:solidFill>
              <a:srgbClr val="E7E6E6">
                <a:lumMod val="90000"/>
              </a:srgbClr>
            </a:solid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344206584"/>
        <c:crosses val="autoZero"/>
        <c:crossBetween val="between"/>
        <c:majorUnit val="20"/>
        <c:minorUnit val="20"/>
      </c:valAx>
      <c:spPr>
        <a:noFill/>
        <a:ln>
          <a:noFill/>
        </a:ln>
        <a:effectLst/>
      </c:spPr>
    </c:plotArea>
    <c:legend>
      <c:legendPos val="b"/>
      <c:layout>
        <c:manualLayout>
          <c:xMode val="edge"/>
          <c:yMode val="edge"/>
          <c:x val="0.11763364691683662"/>
          <c:y val="8.6709795999501751E-3"/>
          <c:w val="0.85792437479676265"/>
          <c:h val="0.10097797506240674"/>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75842013888888"/>
          <c:y val="3.4725185185185185E-2"/>
          <c:w val="0.84307812500000001"/>
          <c:h val="0.70194764957264955"/>
        </c:manualLayout>
      </c:layout>
      <c:barChart>
        <c:barDir val="col"/>
        <c:grouping val="clustered"/>
        <c:varyColors val="0"/>
        <c:ser>
          <c:idx val="0"/>
          <c:order val="0"/>
          <c:spPr>
            <a:pattFill prst="pct25">
              <a:fgClr>
                <a:srgbClr val="5B9BD5"/>
              </a:fgClr>
              <a:bgClr>
                <a:sysClr val="window" lastClr="FFFFFF"/>
              </a:bgClr>
            </a:pattFill>
            <a:ln>
              <a:noFill/>
            </a:ln>
            <a:effectLst/>
          </c:spPr>
          <c:invertIfNegative val="0"/>
          <c:dPt>
            <c:idx val="8"/>
            <c:invertIfNegative val="0"/>
            <c:bubble3D val="0"/>
            <c:spPr>
              <a:pattFill prst="pct25">
                <a:fgClr>
                  <a:srgbClr val="ED7D31"/>
                </a:fgClr>
                <a:bgClr>
                  <a:sysClr val="window" lastClr="FFFFFF"/>
                </a:bgClr>
              </a:pattFill>
              <a:ln>
                <a:noFill/>
              </a:ln>
              <a:effectLst/>
            </c:spPr>
            <c:extLst>
              <c:ext xmlns:c16="http://schemas.microsoft.com/office/drawing/2014/chart" uri="{C3380CC4-5D6E-409C-BE32-E72D297353CC}">
                <c16:uniqueId val="{00000001-49F6-4EF4-AB85-964B6DAA1595}"/>
              </c:ext>
            </c:extLst>
          </c:dPt>
          <c:dPt>
            <c:idx val="9"/>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3-49F6-4EF4-AB85-964B6DAA1595}"/>
              </c:ext>
            </c:extLst>
          </c:dPt>
          <c:dPt>
            <c:idx val="10"/>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5-49F6-4EF4-AB85-964B6DAA1595}"/>
              </c:ext>
            </c:extLst>
          </c:dPt>
          <c:dPt>
            <c:idx val="11"/>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7-49F6-4EF4-AB85-964B6DAA1595}"/>
              </c:ext>
            </c:extLst>
          </c:dPt>
          <c:dPt>
            <c:idx val="12"/>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9-49F6-4EF4-AB85-964B6DAA1595}"/>
              </c:ext>
            </c:extLst>
          </c:dPt>
          <c:errBars>
            <c:errBarType val="both"/>
            <c:errValType val="cust"/>
            <c:noEndCap val="0"/>
            <c:plus>
              <c:numRef>
                <c:f>Sheet2!$G$20:$G$27</c:f>
                <c:numCache>
                  <c:formatCode>General</c:formatCode>
                  <c:ptCount val="5"/>
                  <c:pt idx="0">
                    <c:v>3.1089567872479261E-2</c:v>
                  </c:pt>
                  <c:pt idx="1">
                    <c:v>2.4738688190338212E-2</c:v>
                  </c:pt>
                  <c:pt idx="2">
                    <c:v>2.104470026521766E-2</c:v>
                  </c:pt>
                  <c:pt idx="3">
                    <c:v>2.1658440350876409E-2</c:v>
                  </c:pt>
                  <c:pt idx="4">
                    <c:v>1.7488150763852225E-2</c:v>
                  </c:pt>
                </c:numCache>
              </c:numRef>
            </c:plus>
            <c:minus>
              <c:numRef>
                <c:f>Sheet2!$G$20:$G$27</c:f>
                <c:numCache>
                  <c:formatCode>General</c:formatCode>
                  <c:ptCount val="5"/>
                  <c:pt idx="0">
                    <c:v>3.1089567872479261E-2</c:v>
                  </c:pt>
                  <c:pt idx="1">
                    <c:v>2.4738688190338212E-2</c:v>
                  </c:pt>
                  <c:pt idx="2">
                    <c:v>2.104470026521766E-2</c:v>
                  </c:pt>
                  <c:pt idx="3">
                    <c:v>2.1658440350876409E-2</c:v>
                  </c:pt>
                  <c:pt idx="4">
                    <c:v>1.7488150763852225E-2</c:v>
                  </c:pt>
                </c:numCache>
              </c:numRef>
            </c:minus>
            <c:spPr>
              <a:noFill/>
              <a:ln w="25400" cap="flat" cmpd="sng" algn="ctr">
                <a:solidFill>
                  <a:schemeClr val="tx1">
                    <a:lumMod val="65000"/>
                    <a:lumOff val="35000"/>
                  </a:schemeClr>
                </a:solidFill>
                <a:round/>
                <a:headEnd w="lg" len="lg"/>
                <a:tailEnd w="lg" len="lg"/>
              </a:ln>
              <a:effectLst/>
            </c:spPr>
          </c:errBars>
          <c:cat>
            <c:strRef>
              <c:f>Sheet2!$B$20:$B$27</c:f>
              <c:strCache>
                <c:ptCount val="5"/>
                <c:pt idx="0">
                  <c:v>P43OL1072</c:v>
                </c:pt>
                <c:pt idx="1">
                  <c:v>P43OL1073</c:v>
                </c:pt>
                <c:pt idx="2">
                  <c:v>P43OL1081</c:v>
                </c:pt>
                <c:pt idx="3">
                  <c:v>P43OL1082</c:v>
                </c:pt>
                <c:pt idx="4">
                  <c:v>P43OL1084</c:v>
                </c:pt>
              </c:strCache>
            </c:strRef>
          </c:cat>
          <c:val>
            <c:numRef>
              <c:f>Sheet2!$D$20:$D$27</c:f>
              <c:numCache>
                <c:formatCode>General</c:formatCode>
                <c:ptCount val="5"/>
                <c:pt idx="0">
                  <c:v>0.40068565400843886</c:v>
                </c:pt>
                <c:pt idx="1">
                  <c:v>0.42885132382892116</c:v>
                </c:pt>
                <c:pt idx="2">
                  <c:v>0.41334854771784235</c:v>
                </c:pt>
                <c:pt idx="3">
                  <c:v>0.39658050847457643</c:v>
                </c:pt>
                <c:pt idx="4">
                  <c:v>0.40408723404255292</c:v>
                </c:pt>
              </c:numCache>
            </c:numRef>
          </c:val>
          <c:extLst>
            <c:ext xmlns:c16="http://schemas.microsoft.com/office/drawing/2014/chart" uri="{C3380CC4-5D6E-409C-BE32-E72D297353CC}">
              <c16:uniqueId val="{0000000A-49F6-4EF4-AB85-964B6DAA1595}"/>
            </c:ext>
          </c:extLst>
        </c:ser>
        <c:dLbls>
          <c:showLegendKey val="0"/>
          <c:showVal val="0"/>
          <c:showCatName val="0"/>
          <c:showSerName val="0"/>
          <c:showPercent val="0"/>
          <c:showBubbleSize val="0"/>
        </c:dLbls>
        <c:gapWidth val="219"/>
        <c:overlap val="49"/>
        <c:axId val="461646800"/>
        <c:axId val="461647192"/>
      </c:barChart>
      <c:scatterChart>
        <c:scatterStyle val="smoothMarker"/>
        <c:varyColors val="0"/>
        <c:ser>
          <c:idx val="3"/>
          <c:order val="3"/>
          <c:tx>
            <c:strRef>
              <c:f>Sheet2!$I$19</c:f>
              <c:strCache>
                <c:ptCount val="1"/>
                <c:pt idx="0">
                  <c:v>1st Gen. Upper Spec Limit</c:v>
                </c:pt>
              </c:strCache>
            </c:strRef>
          </c:tx>
          <c:spPr>
            <a:ln w="127000" cap="rnd" cmpd="thickThin">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Sheet2!$I$20:$I$27</c:f>
              <c:numCache>
                <c:formatCode>General</c:formatCode>
                <c:ptCount val="5"/>
              </c:numCache>
            </c:numRef>
          </c:yVal>
          <c:smooth val="1"/>
          <c:extLst>
            <c:ext xmlns:c16="http://schemas.microsoft.com/office/drawing/2014/chart" uri="{C3380CC4-5D6E-409C-BE32-E72D297353CC}">
              <c16:uniqueId val="{0000000B-49F6-4EF4-AB85-964B6DAA1595}"/>
            </c:ext>
          </c:extLst>
        </c:ser>
        <c:dLbls>
          <c:showLegendKey val="0"/>
          <c:showVal val="0"/>
          <c:showCatName val="0"/>
          <c:showSerName val="0"/>
          <c:showPercent val="0"/>
          <c:showBubbleSize val="0"/>
        </c:dLbls>
        <c:axId val="461646800"/>
        <c:axId val="461647192"/>
      </c:scatterChart>
      <c:scatterChart>
        <c:scatterStyle val="lineMarker"/>
        <c:varyColors val="0"/>
        <c:ser>
          <c:idx val="1"/>
          <c:order val="1"/>
          <c:tx>
            <c:strRef>
              <c:f>Sheet2!$C$18</c:f>
              <c:strCache>
                <c:ptCount val="1"/>
                <c:pt idx="0">
                  <c:v>max</c:v>
                </c:pt>
              </c:strCache>
            </c:strRef>
          </c:tx>
          <c:spPr>
            <a:ln w="25400" cap="rnd">
              <a:noFill/>
              <a:round/>
            </a:ln>
            <a:effectLst/>
          </c:spPr>
          <c:marker>
            <c:symbol val="triangle"/>
            <c:size val="20"/>
            <c:spPr>
              <a:noFill/>
              <a:ln w="9525">
                <a:solidFill>
                  <a:srgbClr val="FF0000"/>
                </a:solidFill>
              </a:ln>
              <a:effectLst/>
            </c:spPr>
          </c:marker>
          <c:yVal>
            <c:numRef>
              <c:f>Sheet2!$C$20:$C$27</c:f>
              <c:numCache>
                <c:formatCode>General</c:formatCode>
                <c:ptCount val="5"/>
                <c:pt idx="0">
                  <c:v>0.434</c:v>
                </c:pt>
                <c:pt idx="1">
                  <c:v>0.45500000000000002</c:v>
                </c:pt>
                <c:pt idx="2">
                  <c:v>0.43</c:v>
                </c:pt>
                <c:pt idx="3">
                  <c:v>0.42099999999999999</c:v>
                </c:pt>
                <c:pt idx="4">
                  <c:v>0.42099999999999999</c:v>
                </c:pt>
              </c:numCache>
            </c:numRef>
          </c:yVal>
          <c:smooth val="0"/>
          <c:extLst>
            <c:ext xmlns:c16="http://schemas.microsoft.com/office/drawing/2014/chart" uri="{C3380CC4-5D6E-409C-BE32-E72D297353CC}">
              <c16:uniqueId val="{0000000C-49F6-4EF4-AB85-964B6DAA1595}"/>
            </c:ext>
          </c:extLst>
        </c:ser>
        <c:ser>
          <c:idx val="2"/>
          <c:order val="2"/>
          <c:tx>
            <c:strRef>
              <c:f>Sheet2!$E$18</c:f>
              <c:strCache>
                <c:ptCount val="1"/>
                <c:pt idx="0">
                  <c:v>min</c:v>
                </c:pt>
              </c:strCache>
            </c:strRef>
          </c:tx>
          <c:spPr>
            <a:ln w="25400" cap="rnd">
              <a:noFill/>
              <a:round/>
            </a:ln>
            <a:effectLst/>
          </c:spPr>
          <c:marker>
            <c:symbol val="x"/>
            <c:size val="20"/>
            <c:spPr>
              <a:noFill/>
              <a:ln w="9525">
                <a:solidFill>
                  <a:srgbClr val="FF0000"/>
                </a:solidFill>
              </a:ln>
              <a:effectLst/>
            </c:spPr>
          </c:marker>
          <c:yVal>
            <c:numRef>
              <c:f>Sheet2!$E$20:$E$27</c:f>
              <c:numCache>
                <c:formatCode>General</c:formatCode>
                <c:ptCount val="5"/>
                <c:pt idx="0">
                  <c:v>0.36699999999999999</c:v>
                </c:pt>
                <c:pt idx="1">
                  <c:v>0.39800000000000002</c:v>
                </c:pt>
                <c:pt idx="2">
                  <c:v>0.38200000000000001</c:v>
                </c:pt>
                <c:pt idx="3">
                  <c:v>0.378</c:v>
                </c:pt>
                <c:pt idx="4">
                  <c:v>0.38800000000000001</c:v>
                </c:pt>
              </c:numCache>
            </c:numRef>
          </c:yVal>
          <c:smooth val="0"/>
          <c:extLst>
            <c:ext xmlns:c16="http://schemas.microsoft.com/office/drawing/2014/chart" uri="{C3380CC4-5D6E-409C-BE32-E72D297353CC}">
              <c16:uniqueId val="{0000000D-49F6-4EF4-AB85-964B6DAA1595}"/>
            </c:ext>
          </c:extLst>
        </c:ser>
        <c:ser>
          <c:idx val="4"/>
          <c:order val="4"/>
          <c:tx>
            <c:strRef>
              <c:f>Sheet2!$J$19</c:f>
              <c:strCache>
                <c:ptCount val="1"/>
                <c:pt idx="0">
                  <c:v>1st Gen. Specification</c:v>
                </c:pt>
              </c:strCache>
            </c:strRef>
          </c:tx>
          <c:spPr>
            <a:ln w="25400" cap="rnd">
              <a:solidFill>
                <a:srgbClr val="C00000"/>
              </a:solidFill>
              <a:prstDash val="dash"/>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Sheet2!$J$20:$J$27</c:f>
              <c:numCache>
                <c:formatCode>General</c:formatCode>
                <c:ptCount val="5"/>
              </c:numCache>
            </c:numRef>
          </c:yVal>
          <c:smooth val="0"/>
          <c:extLst>
            <c:ext xmlns:c16="http://schemas.microsoft.com/office/drawing/2014/chart" uri="{C3380CC4-5D6E-409C-BE32-E72D297353CC}">
              <c16:uniqueId val="{0000000E-49F6-4EF4-AB85-964B6DAA1595}"/>
            </c:ext>
          </c:extLst>
        </c:ser>
        <c:ser>
          <c:idx val="5"/>
          <c:order val="5"/>
          <c:tx>
            <c:strRef>
              <c:f>Sheet2!$K$19</c:f>
              <c:strCache>
                <c:ptCount val="1"/>
                <c:pt idx="0">
                  <c:v>1st Gen. Lower Spec Limit</c:v>
                </c:pt>
              </c:strCache>
            </c:strRef>
          </c:tx>
          <c:spPr>
            <a:ln w="127000" cap="rnd" cmpd="thinThick">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Sheet2!$K$20:$K$27</c:f>
              <c:numCache>
                <c:formatCode>General</c:formatCode>
                <c:ptCount val="5"/>
              </c:numCache>
            </c:numRef>
          </c:yVal>
          <c:smooth val="0"/>
          <c:extLst>
            <c:ext xmlns:c16="http://schemas.microsoft.com/office/drawing/2014/chart" uri="{C3380CC4-5D6E-409C-BE32-E72D297353CC}">
              <c16:uniqueId val="{0000000F-49F6-4EF4-AB85-964B6DAA1595}"/>
            </c:ext>
          </c:extLst>
        </c:ser>
        <c:ser>
          <c:idx val="6"/>
          <c:order val="6"/>
          <c:tx>
            <c:strRef>
              <c:f>Sheet2!$L$19</c:f>
              <c:strCache>
                <c:ptCount val="1"/>
                <c:pt idx="0">
                  <c:v>2nd Gen. Upper Spec Limit</c:v>
                </c:pt>
              </c:strCache>
            </c:strRef>
          </c:tx>
          <c:spPr>
            <a:ln w="127000" cap="rnd" cmpd="thickThin">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Sheet2!$L$20:$L$27</c:f>
              <c:numCache>
                <c:formatCode>General</c:formatCode>
                <c:ptCount val="5"/>
                <c:pt idx="0">
                  <c:v>0.5</c:v>
                </c:pt>
                <c:pt idx="1">
                  <c:v>0.5</c:v>
                </c:pt>
                <c:pt idx="2">
                  <c:v>0.5</c:v>
                </c:pt>
                <c:pt idx="3">
                  <c:v>0.5</c:v>
                </c:pt>
                <c:pt idx="4">
                  <c:v>0.5</c:v>
                </c:pt>
              </c:numCache>
            </c:numRef>
          </c:yVal>
          <c:smooth val="0"/>
          <c:extLst>
            <c:ext xmlns:c16="http://schemas.microsoft.com/office/drawing/2014/chart" uri="{C3380CC4-5D6E-409C-BE32-E72D297353CC}">
              <c16:uniqueId val="{00000010-49F6-4EF4-AB85-964B6DAA1595}"/>
            </c:ext>
          </c:extLst>
        </c:ser>
        <c:ser>
          <c:idx val="7"/>
          <c:order val="7"/>
          <c:tx>
            <c:strRef>
              <c:f>Sheet2!$M$19</c:f>
              <c:strCache>
                <c:ptCount val="1"/>
                <c:pt idx="0">
                  <c:v>2nd Gen. Specification</c:v>
                </c:pt>
              </c:strCache>
            </c:strRef>
          </c:tx>
          <c:spPr>
            <a:ln w="25400" cap="rnd">
              <a:solidFill>
                <a:srgbClr val="C00000"/>
              </a:solidFill>
              <a:prstDash val="dash"/>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Sheet2!$M$20:$M$27</c:f>
              <c:numCache>
                <c:formatCode>General</c:formatCode>
                <c:ptCount val="5"/>
                <c:pt idx="0">
                  <c:v>0.4</c:v>
                </c:pt>
                <c:pt idx="1">
                  <c:v>0.4</c:v>
                </c:pt>
                <c:pt idx="2">
                  <c:v>0.4</c:v>
                </c:pt>
                <c:pt idx="3">
                  <c:v>0.4</c:v>
                </c:pt>
                <c:pt idx="4">
                  <c:v>0.4</c:v>
                </c:pt>
              </c:numCache>
            </c:numRef>
          </c:yVal>
          <c:smooth val="0"/>
          <c:extLst>
            <c:ext xmlns:c16="http://schemas.microsoft.com/office/drawing/2014/chart" uri="{C3380CC4-5D6E-409C-BE32-E72D297353CC}">
              <c16:uniqueId val="{00000011-49F6-4EF4-AB85-964B6DAA1595}"/>
            </c:ext>
          </c:extLst>
        </c:ser>
        <c:ser>
          <c:idx val="8"/>
          <c:order val="8"/>
          <c:tx>
            <c:strRef>
              <c:f>Sheet2!$N$19</c:f>
              <c:strCache>
                <c:ptCount val="1"/>
                <c:pt idx="0">
                  <c:v>2nd Gen. Lower Spec Limit</c:v>
                </c:pt>
              </c:strCache>
            </c:strRef>
          </c:tx>
          <c:spPr>
            <a:ln w="127000" cap="rnd" cmpd="thinThick">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Sheet2!$N$20:$N$27</c:f>
              <c:numCache>
                <c:formatCode>General</c:formatCode>
                <c:ptCount val="5"/>
                <c:pt idx="0">
                  <c:v>0.3</c:v>
                </c:pt>
                <c:pt idx="1">
                  <c:v>0.3</c:v>
                </c:pt>
                <c:pt idx="2">
                  <c:v>0.3</c:v>
                </c:pt>
                <c:pt idx="3">
                  <c:v>0.3</c:v>
                </c:pt>
                <c:pt idx="4">
                  <c:v>0.3</c:v>
                </c:pt>
              </c:numCache>
            </c:numRef>
          </c:yVal>
          <c:smooth val="0"/>
          <c:extLst>
            <c:ext xmlns:c16="http://schemas.microsoft.com/office/drawing/2014/chart" uri="{C3380CC4-5D6E-409C-BE32-E72D297353CC}">
              <c16:uniqueId val="{00000012-49F6-4EF4-AB85-964B6DAA1595}"/>
            </c:ext>
          </c:extLst>
        </c:ser>
        <c:dLbls>
          <c:showLegendKey val="0"/>
          <c:showVal val="0"/>
          <c:showCatName val="0"/>
          <c:showSerName val="0"/>
          <c:showPercent val="0"/>
          <c:showBubbleSize val="0"/>
        </c:dLbls>
        <c:axId val="461646800"/>
        <c:axId val="461647192"/>
      </c:scatterChart>
      <c:catAx>
        <c:axId val="461646800"/>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dirty="0" smtClean="0"/>
                  <a:t>Cable ID</a:t>
                </a:r>
                <a:endParaRPr lang="en-US" dirty="0"/>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61647192"/>
        <c:crosses val="autoZero"/>
        <c:auto val="1"/>
        <c:lblAlgn val="ctr"/>
        <c:lblOffset val="100"/>
        <c:noMultiLvlLbl val="0"/>
      </c:catAx>
      <c:valAx>
        <c:axId val="461647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dirty="0" smtClean="0"/>
                  <a:t>Keystone</a:t>
                </a:r>
                <a:r>
                  <a:rPr lang="en-US" baseline="0" dirty="0" smtClean="0"/>
                  <a:t> </a:t>
                </a:r>
                <a:r>
                  <a:rPr lang="en-US" dirty="0" smtClean="0"/>
                  <a:t>Angle </a:t>
                </a:r>
                <a:r>
                  <a:rPr lang="en-US" dirty="0"/>
                  <a:t>(mm)</a:t>
                </a:r>
              </a:p>
            </c:rich>
          </c:tx>
          <c:layout>
            <c:manualLayout>
              <c:xMode val="edge"/>
              <c:yMode val="edge"/>
              <c:x val="1.7459809711286094E-3"/>
              <c:y val="7.750940170940171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616468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8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75842013888888"/>
          <c:y val="3.4725185185185185E-2"/>
          <c:w val="0.84307812500000001"/>
          <c:h val="0.70194764957264955"/>
        </c:manualLayout>
      </c:layout>
      <c:barChart>
        <c:barDir val="col"/>
        <c:grouping val="clustered"/>
        <c:varyColors val="0"/>
        <c:ser>
          <c:idx val="0"/>
          <c:order val="0"/>
          <c:spPr>
            <a:pattFill prst="pct25">
              <a:fgClr>
                <a:srgbClr val="5B9BD5"/>
              </a:fgClr>
              <a:bgClr>
                <a:sysClr val="window" lastClr="FFFFFF"/>
              </a:bgClr>
            </a:pattFill>
            <a:ln>
              <a:noFill/>
            </a:ln>
            <a:effectLst/>
          </c:spPr>
          <c:invertIfNegative val="0"/>
          <c:dPt>
            <c:idx val="8"/>
            <c:invertIfNegative val="0"/>
            <c:bubble3D val="0"/>
            <c:spPr>
              <a:pattFill prst="pct25">
                <a:fgClr>
                  <a:srgbClr val="ED7D31"/>
                </a:fgClr>
                <a:bgClr>
                  <a:sysClr val="window" lastClr="FFFFFF"/>
                </a:bgClr>
              </a:pattFill>
              <a:ln>
                <a:noFill/>
              </a:ln>
              <a:effectLst/>
            </c:spPr>
            <c:extLst>
              <c:ext xmlns:c16="http://schemas.microsoft.com/office/drawing/2014/chart" uri="{C3380CC4-5D6E-409C-BE32-E72D297353CC}">
                <c16:uniqueId val="{00000001-14C5-4AE6-9259-93478206BA06}"/>
              </c:ext>
            </c:extLst>
          </c:dPt>
          <c:dPt>
            <c:idx val="9"/>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3-14C5-4AE6-9259-93478206BA06}"/>
              </c:ext>
            </c:extLst>
          </c:dPt>
          <c:dPt>
            <c:idx val="10"/>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5-14C5-4AE6-9259-93478206BA06}"/>
              </c:ext>
            </c:extLst>
          </c:dPt>
          <c:dPt>
            <c:idx val="11"/>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7-14C5-4AE6-9259-93478206BA06}"/>
              </c:ext>
            </c:extLst>
          </c:dPt>
          <c:dPt>
            <c:idx val="12"/>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9-14C5-4AE6-9259-93478206BA06}"/>
              </c:ext>
            </c:extLst>
          </c:dPt>
          <c:errBars>
            <c:errBarType val="both"/>
            <c:errValType val="cust"/>
            <c:noEndCap val="0"/>
            <c:plus>
              <c:numRef>
                <c:f>Sheet2!$G$20:$G$27</c:f>
                <c:numCache>
                  <c:formatCode>General</c:formatCode>
                  <c:ptCount val="5"/>
                  <c:pt idx="0">
                    <c:v>8.3228295788753681E-3</c:v>
                  </c:pt>
                  <c:pt idx="1">
                    <c:v>9.8349997078122885E-3</c:v>
                  </c:pt>
                  <c:pt idx="2">
                    <c:v>8.9034698947396199E-3</c:v>
                  </c:pt>
                  <c:pt idx="3">
                    <c:v>5.9810588428631465E-3</c:v>
                  </c:pt>
                  <c:pt idx="4">
                    <c:v>8.6295440643214399E-3</c:v>
                  </c:pt>
                </c:numCache>
              </c:numRef>
            </c:plus>
            <c:minus>
              <c:numRef>
                <c:f>Sheet2!$G$20:$G$27</c:f>
                <c:numCache>
                  <c:formatCode>General</c:formatCode>
                  <c:ptCount val="5"/>
                  <c:pt idx="0">
                    <c:v>8.3228295788753681E-3</c:v>
                  </c:pt>
                  <c:pt idx="1">
                    <c:v>9.8349997078122885E-3</c:v>
                  </c:pt>
                  <c:pt idx="2">
                    <c:v>8.9034698947396199E-3</c:v>
                  </c:pt>
                  <c:pt idx="3">
                    <c:v>5.9810588428631465E-3</c:v>
                  </c:pt>
                  <c:pt idx="4">
                    <c:v>8.6295440643214399E-3</c:v>
                  </c:pt>
                </c:numCache>
              </c:numRef>
            </c:minus>
            <c:spPr>
              <a:noFill/>
              <a:ln w="25400" cap="flat" cmpd="sng" algn="ctr">
                <a:solidFill>
                  <a:schemeClr val="tx1">
                    <a:lumMod val="65000"/>
                    <a:lumOff val="35000"/>
                  </a:schemeClr>
                </a:solidFill>
                <a:round/>
                <a:headEnd w="lg" len="lg"/>
                <a:tailEnd w="lg" len="lg"/>
              </a:ln>
              <a:effectLst/>
            </c:spPr>
          </c:errBars>
          <c:cat>
            <c:strRef>
              <c:f>Sheet2!$B$20:$B$27</c:f>
              <c:strCache>
                <c:ptCount val="5"/>
                <c:pt idx="0">
                  <c:v>P43OL1072</c:v>
                </c:pt>
                <c:pt idx="1">
                  <c:v>P43OL1073</c:v>
                </c:pt>
                <c:pt idx="2">
                  <c:v>P43OL1081</c:v>
                </c:pt>
                <c:pt idx="3">
                  <c:v>P43OL1082</c:v>
                </c:pt>
                <c:pt idx="4">
                  <c:v>P43OL1084</c:v>
                </c:pt>
              </c:strCache>
            </c:strRef>
          </c:cat>
          <c:val>
            <c:numRef>
              <c:f>Sheet2!$D$20:$D$27</c:f>
              <c:numCache>
                <c:formatCode>General</c:formatCode>
                <c:ptCount val="5"/>
                <c:pt idx="0">
                  <c:v>18.136266455696234</c:v>
                </c:pt>
                <c:pt idx="1">
                  <c:v>18.143578818737279</c:v>
                </c:pt>
                <c:pt idx="2">
                  <c:v>18.14288941908714</c:v>
                </c:pt>
                <c:pt idx="3">
                  <c:v>18.132737288135608</c:v>
                </c:pt>
                <c:pt idx="4">
                  <c:v>18.142107446808531</c:v>
                </c:pt>
              </c:numCache>
            </c:numRef>
          </c:val>
          <c:extLst>
            <c:ext xmlns:c16="http://schemas.microsoft.com/office/drawing/2014/chart" uri="{C3380CC4-5D6E-409C-BE32-E72D297353CC}">
              <c16:uniqueId val="{0000000A-14C5-4AE6-9259-93478206BA06}"/>
            </c:ext>
          </c:extLst>
        </c:ser>
        <c:dLbls>
          <c:showLegendKey val="0"/>
          <c:showVal val="0"/>
          <c:showCatName val="0"/>
          <c:showSerName val="0"/>
          <c:showPercent val="0"/>
          <c:showBubbleSize val="0"/>
        </c:dLbls>
        <c:gapWidth val="219"/>
        <c:overlap val="49"/>
        <c:axId val="461646800"/>
        <c:axId val="461647192"/>
      </c:barChart>
      <c:scatterChart>
        <c:scatterStyle val="smoothMarker"/>
        <c:varyColors val="0"/>
        <c:ser>
          <c:idx val="3"/>
          <c:order val="3"/>
          <c:tx>
            <c:strRef>
              <c:f>Sheet2!$I$19</c:f>
              <c:strCache>
                <c:ptCount val="1"/>
                <c:pt idx="0">
                  <c:v>1st Gen. Upper Spec Limit</c:v>
                </c:pt>
              </c:strCache>
            </c:strRef>
          </c:tx>
          <c:spPr>
            <a:ln w="127000" cap="rnd" cmpd="thickThin">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Sheet2!$I$20:$I$27</c:f>
              <c:numCache>
                <c:formatCode>General</c:formatCode>
                <c:ptCount val="5"/>
              </c:numCache>
            </c:numRef>
          </c:yVal>
          <c:smooth val="1"/>
          <c:extLst>
            <c:ext xmlns:c16="http://schemas.microsoft.com/office/drawing/2014/chart" uri="{C3380CC4-5D6E-409C-BE32-E72D297353CC}">
              <c16:uniqueId val="{0000000B-14C5-4AE6-9259-93478206BA06}"/>
            </c:ext>
          </c:extLst>
        </c:ser>
        <c:dLbls>
          <c:showLegendKey val="0"/>
          <c:showVal val="0"/>
          <c:showCatName val="0"/>
          <c:showSerName val="0"/>
          <c:showPercent val="0"/>
          <c:showBubbleSize val="0"/>
        </c:dLbls>
        <c:axId val="461646800"/>
        <c:axId val="461647192"/>
      </c:scatterChart>
      <c:scatterChart>
        <c:scatterStyle val="lineMarker"/>
        <c:varyColors val="0"/>
        <c:ser>
          <c:idx val="1"/>
          <c:order val="1"/>
          <c:tx>
            <c:strRef>
              <c:f>Sheet2!$C$18</c:f>
              <c:strCache>
                <c:ptCount val="1"/>
                <c:pt idx="0">
                  <c:v>max</c:v>
                </c:pt>
              </c:strCache>
            </c:strRef>
          </c:tx>
          <c:spPr>
            <a:ln w="25400" cap="rnd">
              <a:noFill/>
              <a:round/>
            </a:ln>
            <a:effectLst/>
          </c:spPr>
          <c:marker>
            <c:symbol val="triangle"/>
            <c:size val="20"/>
            <c:spPr>
              <a:noFill/>
              <a:ln w="9525">
                <a:solidFill>
                  <a:srgbClr val="FF0000"/>
                </a:solidFill>
              </a:ln>
              <a:effectLst/>
            </c:spPr>
          </c:marker>
          <c:yVal>
            <c:numRef>
              <c:f>Sheet2!$C$20:$C$27</c:f>
              <c:numCache>
                <c:formatCode>General</c:formatCode>
                <c:ptCount val="5"/>
                <c:pt idx="0">
                  <c:v>18.170300000000001</c:v>
                </c:pt>
                <c:pt idx="1">
                  <c:v>18.16</c:v>
                </c:pt>
                <c:pt idx="2">
                  <c:v>18.167100000000001</c:v>
                </c:pt>
                <c:pt idx="3">
                  <c:v>18.151700000000002</c:v>
                </c:pt>
                <c:pt idx="4">
                  <c:v>18.153500000000001</c:v>
                </c:pt>
              </c:numCache>
            </c:numRef>
          </c:yVal>
          <c:smooth val="0"/>
          <c:extLst>
            <c:ext xmlns:c16="http://schemas.microsoft.com/office/drawing/2014/chart" uri="{C3380CC4-5D6E-409C-BE32-E72D297353CC}">
              <c16:uniqueId val="{0000000C-14C5-4AE6-9259-93478206BA06}"/>
            </c:ext>
          </c:extLst>
        </c:ser>
        <c:ser>
          <c:idx val="2"/>
          <c:order val="2"/>
          <c:tx>
            <c:strRef>
              <c:f>Sheet2!$E$18</c:f>
              <c:strCache>
                <c:ptCount val="1"/>
                <c:pt idx="0">
                  <c:v>min</c:v>
                </c:pt>
              </c:strCache>
            </c:strRef>
          </c:tx>
          <c:spPr>
            <a:ln w="25400" cap="rnd">
              <a:noFill/>
              <a:round/>
            </a:ln>
            <a:effectLst/>
          </c:spPr>
          <c:marker>
            <c:symbol val="x"/>
            <c:size val="20"/>
            <c:spPr>
              <a:noFill/>
              <a:ln w="9525">
                <a:solidFill>
                  <a:srgbClr val="FF0000"/>
                </a:solidFill>
              </a:ln>
              <a:effectLst/>
            </c:spPr>
          </c:marker>
          <c:yVal>
            <c:numRef>
              <c:f>Sheet2!$E$20:$E$27</c:f>
              <c:numCache>
                <c:formatCode>General</c:formatCode>
                <c:ptCount val="5"/>
                <c:pt idx="0">
                  <c:v>18.1312</c:v>
                </c:pt>
                <c:pt idx="1">
                  <c:v>18.134699999999999</c:v>
                </c:pt>
                <c:pt idx="2">
                  <c:v>18.135999999999999</c:v>
                </c:pt>
                <c:pt idx="3">
                  <c:v>18.128499999999999</c:v>
                </c:pt>
                <c:pt idx="4">
                  <c:v>18.135000000000002</c:v>
                </c:pt>
              </c:numCache>
            </c:numRef>
          </c:yVal>
          <c:smooth val="0"/>
          <c:extLst>
            <c:ext xmlns:c16="http://schemas.microsoft.com/office/drawing/2014/chart" uri="{C3380CC4-5D6E-409C-BE32-E72D297353CC}">
              <c16:uniqueId val="{0000000D-14C5-4AE6-9259-93478206BA06}"/>
            </c:ext>
          </c:extLst>
        </c:ser>
        <c:ser>
          <c:idx val="4"/>
          <c:order val="4"/>
          <c:tx>
            <c:strRef>
              <c:f>Sheet2!$J$19</c:f>
              <c:strCache>
                <c:ptCount val="1"/>
                <c:pt idx="0">
                  <c:v>1st Gen. Specification</c:v>
                </c:pt>
              </c:strCache>
            </c:strRef>
          </c:tx>
          <c:spPr>
            <a:ln w="25400" cap="rnd">
              <a:solidFill>
                <a:srgbClr val="C00000"/>
              </a:solidFill>
              <a:prstDash val="dash"/>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Sheet2!$J$20:$J$27</c:f>
              <c:numCache>
                <c:formatCode>General</c:formatCode>
                <c:ptCount val="5"/>
              </c:numCache>
            </c:numRef>
          </c:yVal>
          <c:smooth val="0"/>
          <c:extLst>
            <c:ext xmlns:c16="http://schemas.microsoft.com/office/drawing/2014/chart" uri="{C3380CC4-5D6E-409C-BE32-E72D297353CC}">
              <c16:uniqueId val="{0000000E-14C5-4AE6-9259-93478206BA06}"/>
            </c:ext>
          </c:extLst>
        </c:ser>
        <c:ser>
          <c:idx val="5"/>
          <c:order val="5"/>
          <c:tx>
            <c:strRef>
              <c:f>Sheet2!$K$19</c:f>
              <c:strCache>
                <c:ptCount val="1"/>
                <c:pt idx="0">
                  <c:v>1st Gen. Lower Spec Limit</c:v>
                </c:pt>
              </c:strCache>
            </c:strRef>
          </c:tx>
          <c:spPr>
            <a:ln w="127000" cap="rnd" cmpd="thinThick">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Sheet2!$K$20:$K$27</c:f>
              <c:numCache>
                <c:formatCode>General</c:formatCode>
                <c:ptCount val="5"/>
              </c:numCache>
            </c:numRef>
          </c:yVal>
          <c:smooth val="0"/>
          <c:extLst>
            <c:ext xmlns:c16="http://schemas.microsoft.com/office/drawing/2014/chart" uri="{C3380CC4-5D6E-409C-BE32-E72D297353CC}">
              <c16:uniqueId val="{0000000F-14C5-4AE6-9259-93478206BA06}"/>
            </c:ext>
          </c:extLst>
        </c:ser>
        <c:ser>
          <c:idx val="6"/>
          <c:order val="6"/>
          <c:tx>
            <c:strRef>
              <c:f>Sheet2!$L$19</c:f>
              <c:strCache>
                <c:ptCount val="1"/>
                <c:pt idx="0">
                  <c:v>2nd Gen. Upper Spec Limit</c:v>
                </c:pt>
              </c:strCache>
            </c:strRef>
          </c:tx>
          <c:spPr>
            <a:ln w="127000" cap="rnd" cmpd="thickThin">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Sheet2!$L$20:$L$27</c:f>
              <c:numCache>
                <c:formatCode>General</c:formatCode>
                <c:ptCount val="5"/>
                <c:pt idx="0">
                  <c:v>18.2</c:v>
                </c:pt>
                <c:pt idx="1">
                  <c:v>18.2</c:v>
                </c:pt>
                <c:pt idx="2">
                  <c:v>18.2</c:v>
                </c:pt>
                <c:pt idx="3">
                  <c:v>18.2</c:v>
                </c:pt>
                <c:pt idx="4">
                  <c:v>18.2</c:v>
                </c:pt>
              </c:numCache>
            </c:numRef>
          </c:yVal>
          <c:smooth val="0"/>
          <c:extLst>
            <c:ext xmlns:c16="http://schemas.microsoft.com/office/drawing/2014/chart" uri="{C3380CC4-5D6E-409C-BE32-E72D297353CC}">
              <c16:uniqueId val="{00000010-14C5-4AE6-9259-93478206BA06}"/>
            </c:ext>
          </c:extLst>
        </c:ser>
        <c:ser>
          <c:idx val="7"/>
          <c:order val="7"/>
          <c:tx>
            <c:strRef>
              <c:f>Sheet2!$M$19</c:f>
              <c:strCache>
                <c:ptCount val="1"/>
                <c:pt idx="0">
                  <c:v>2nd Gen. Specification</c:v>
                </c:pt>
              </c:strCache>
            </c:strRef>
          </c:tx>
          <c:spPr>
            <a:ln w="25400" cap="rnd">
              <a:solidFill>
                <a:srgbClr val="C00000"/>
              </a:solidFill>
              <a:prstDash val="dash"/>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Sheet2!$M$20:$M$27</c:f>
              <c:numCache>
                <c:formatCode>General</c:formatCode>
                <c:ptCount val="5"/>
                <c:pt idx="0">
                  <c:v>18.149999999999999</c:v>
                </c:pt>
                <c:pt idx="1">
                  <c:v>18.149999999999999</c:v>
                </c:pt>
                <c:pt idx="2">
                  <c:v>18.149999999999999</c:v>
                </c:pt>
                <c:pt idx="3">
                  <c:v>18.149999999999999</c:v>
                </c:pt>
                <c:pt idx="4">
                  <c:v>18.149999999999999</c:v>
                </c:pt>
              </c:numCache>
            </c:numRef>
          </c:yVal>
          <c:smooth val="0"/>
          <c:extLst>
            <c:ext xmlns:c16="http://schemas.microsoft.com/office/drawing/2014/chart" uri="{C3380CC4-5D6E-409C-BE32-E72D297353CC}">
              <c16:uniqueId val="{00000011-14C5-4AE6-9259-93478206BA06}"/>
            </c:ext>
          </c:extLst>
        </c:ser>
        <c:ser>
          <c:idx val="8"/>
          <c:order val="8"/>
          <c:tx>
            <c:strRef>
              <c:f>Sheet2!$N$19</c:f>
              <c:strCache>
                <c:ptCount val="1"/>
                <c:pt idx="0">
                  <c:v>2nd Gen. Lower Spec Limit</c:v>
                </c:pt>
              </c:strCache>
            </c:strRef>
          </c:tx>
          <c:spPr>
            <a:ln w="127000" cap="rnd" cmpd="thinThick">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Sheet2!$N$20:$N$27</c:f>
              <c:numCache>
                <c:formatCode>General</c:formatCode>
                <c:ptCount val="5"/>
                <c:pt idx="0">
                  <c:v>18.100000000000001</c:v>
                </c:pt>
                <c:pt idx="1">
                  <c:v>18.100000000000001</c:v>
                </c:pt>
                <c:pt idx="2">
                  <c:v>18.100000000000001</c:v>
                </c:pt>
                <c:pt idx="3">
                  <c:v>18.100000000000001</c:v>
                </c:pt>
                <c:pt idx="4">
                  <c:v>18.100000000000001</c:v>
                </c:pt>
              </c:numCache>
            </c:numRef>
          </c:yVal>
          <c:smooth val="0"/>
          <c:extLst>
            <c:ext xmlns:c16="http://schemas.microsoft.com/office/drawing/2014/chart" uri="{C3380CC4-5D6E-409C-BE32-E72D297353CC}">
              <c16:uniqueId val="{00000012-14C5-4AE6-9259-93478206BA06}"/>
            </c:ext>
          </c:extLst>
        </c:ser>
        <c:dLbls>
          <c:showLegendKey val="0"/>
          <c:showVal val="0"/>
          <c:showCatName val="0"/>
          <c:showSerName val="0"/>
          <c:showPercent val="0"/>
          <c:showBubbleSize val="0"/>
        </c:dLbls>
        <c:axId val="461646800"/>
        <c:axId val="461647192"/>
      </c:scatterChart>
      <c:catAx>
        <c:axId val="461646800"/>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dirty="0" smtClean="0"/>
                  <a:t>Cable ID</a:t>
                </a:r>
                <a:endParaRPr lang="en-US" dirty="0"/>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61647192"/>
        <c:crosses val="autoZero"/>
        <c:auto val="1"/>
        <c:lblAlgn val="ctr"/>
        <c:lblOffset val="100"/>
        <c:noMultiLvlLbl val="0"/>
      </c:catAx>
      <c:valAx>
        <c:axId val="461647192"/>
        <c:scaling>
          <c:orientation val="minMax"/>
          <c:min val="18.07999999999999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dirty="0" smtClean="0"/>
                  <a:t>Width (mm</a:t>
                </a:r>
                <a:r>
                  <a:rPr lang="en-US" dirty="0"/>
                  <a:t>)</a:t>
                </a:r>
              </a:p>
            </c:rich>
          </c:tx>
          <c:layout>
            <c:manualLayout>
              <c:xMode val="edge"/>
              <c:yMode val="edge"/>
              <c:x val="1.7459809711286094E-3"/>
              <c:y val="7.750940170940171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616468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8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75842013888888"/>
          <c:y val="3.4725185185185185E-2"/>
          <c:w val="0.84307812500000001"/>
          <c:h val="0.70194764957264955"/>
        </c:manualLayout>
      </c:layout>
      <c:barChart>
        <c:barDir val="col"/>
        <c:grouping val="clustered"/>
        <c:varyColors val="0"/>
        <c:ser>
          <c:idx val="0"/>
          <c:order val="0"/>
          <c:spPr>
            <a:pattFill prst="pct25">
              <a:fgClr>
                <a:srgbClr val="5B9BD5"/>
              </a:fgClr>
              <a:bgClr>
                <a:sysClr val="window" lastClr="FFFFFF"/>
              </a:bgClr>
            </a:pattFill>
            <a:ln>
              <a:noFill/>
            </a:ln>
            <a:effectLst/>
          </c:spPr>
          <c:invertIfNegative val="0"/>
          <c:dPt>
            <c:idx val="8"/>
            <c:invertIfNegative val="0"/>
            <c:bubble3D val="0"/>
            <c:spPr>
              <a:pattFill prst="pct25">
                <a:fgClr>
                  <a:srgbClr val="ED7D31"/>
                </a:fgClr>
                <a:bgClr>
                  <a:sysClr val="window" lastClr="FFFFFF"/>
                </a:bgClr>
              </a:pattFill>
              <a:ln>
                <a:noFill/>
              </a:ln>
              <a:effectLst/>
            </c:spPr>
            <c:extLst>
              <c:ext xmlns:c16="http://schemas.microsoft.com/office/drawing/2014/chart" uri="{C3380CC4-5D6E-409C-BE32-E72D297353CC}">
                <c16:uniqueId val="{00000001-CF5D-4C87-93D5-D7FD1A49846A}"/>
              </c:ext>
            </c:extLst>
          </c:dPt>
          <c:dPt>
            <c:idx val="9"/>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3-CF5D-4C87-93D5-D7FD1A49846A}"/>
              </c:ext>
            </c:extLst>
          </c:dPt>
          <c:dPt>
            <c:idx val="10"/>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5-CF5D-4C87-93D5-D7FD1A49846A}"/>
              </c:ext>
            </c:extLst>
          </c:dPt>
          <c:dPt>
            <c:idx val="11"/>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7-CF5D-4C87-93D5-D7FD1A49846A}"/>
              </c:ext>
            </c:extLst>
          </c:dPt>
          <c:dPt>
            <c:idx val="12"/>
            <c:invertIfNegative val="0"/>
            <c:bubble3D val="0"/>
            <c:spPr>
              <a:pattFill prst="pct25">
                <a:fgClr>
                  <a:srgbClr val="7030A0"/>
                </a:fgClr>
                <a:bgClr>
                  <a:sysClr val="window" lastClr="FFFFFF"/>
                </a:bgClr>
              </a:pattFill>
              <a:ln>
                <a:noFill/>
              </a:ln>
              <a:effectLst/>
            </c:spPr>
            <c:extLst>
              <c:ext xmlns:c16="http://schemas.microsoft.com/office/drawing/2014/chart" uri="{C3380CC4-5D6E-409C-BE32-E72D297353CC}">
                <c16:uniqueId val="{00000009-CF5D-4C87-93D5-D7FD1A49846A}"/>
              </c:ext>
            </c:extLst>
          </c:dPt>
          <c:errBars>
            <c:errBarType val="both"/>
            <c:errValType val="cust"/>
            <c:noEndCap val="0"/>
            <c:plus>
              <c:numRef>
                <c:f>Sheet2!$G$20:$G$27</c:f>
                <c:numCache>
                  <c:formatCode>General</c:formatCode>
                  <c:ptCount val="5"/>
                  <c:pt idx="0">
                    <c:v>5.2804716700454845E-3</c:v>
                  </c:pt>
                  <c:pt idx="1">
                    <c:v>5.6693062297688964E-3</c:v>
                  </c:pt>
                  <c:pt idx="2">
                    <c:v>4.9411210855580621E-3</c:v>
                  </c:pt>
                  <c:pt idx="3">
                    <c:v>8.6977126758625654E-3</c:v>
                  </c:pt>
                  <c:pt idx="4">
                    <c:v>4.9651840747963472E-3</c:v>
                  </c:pt>
                </c:numCache>
              </c:numRef>
            </c:plus>
            <c:minus>
              <c:numRef>
                <c:f>Sheet2!$G$20:$G$27</c:f>
                <c:numCache>
                  <c:formatCode>General</c:formatCode>
                  <c:ptCount val="5"/>
                  <c:pt idx="0">
                    <c:v>5.2804716700454845E-3</c:v>
                  </c:pt>
                  <c:pt idx="1">
                    <c:v>5.6693062297688964E-3</c:v>
                  </c:pt>
                  <c:pt idx="2">
                    <c:v>4.9411210855580621E-3</c:v>
                  </c:pt>
                  <c:pt idx="3">
                    <c:v>8.6977126758625654E-3</c:v>
                  </c:pt>
                  <c:pt idx="4">
                    <c:v>4.9651840747963472E-3</c:v>
                  </c:pt>
                </c:numCache>
              </c:numRef>
            </c:minus>
            <c:spPr>
              <a:noFill/>
              <a:ln w="25400" cap="flat" cmpd="sng" algn="ctr">
                <a:solidFill>
                  <a:schemeClr val="tx1">
                    <a:lumMod val="65000"/>
                    <a:lumOff val="35000"/>
                  </a:schemeClr>
                </a:solidFill>
                <a:round/>
                <a:headEnd w="lg" len="lg"/>
                <a:tailEnd w="lg" len="lg"/>
              </a:ln>
              <a:effectLst/>
            </c:spPr>
          </c:errBars>
          <c:cat>
            <c:strRef>
              <c:f>Sheet2!$B$20:$B$27</c:f>
              <c:strCache>
                <c:ptCount val="5"/>
                <c:pt idx="0">
                  <c:v>P43OL1072</c:v>
                </c:pt>
                <c:pt idx="1">
                  <c:v>P43OL1073</c:v>
                </c:pt>
                <c:pt idx="2">
                  <c:v>P43OL1081</c:v>
                </c:pt>
                <c:pt idx="3">
                  <c:v>P43OL1082</c:v>
                </c:pt>
                <c:pt idx="4">
                  <c:v>P43OL1084</c:v>
                </c:pt>
              </c:strCache>
            </c:strRef>
          </c:cat>
          <c:val>
            <c:numRef>
              <c:f>Sheet2!$D$20:$D$27</c:f>
              <c:numCache>
                <c:formatCode>General</c:formatCode>
                <c:ptCount val="5"/>
                <c:pt idx="0">
                  <c:v>1.5267670886075939</c:v>
                </c:pt>
                <c:pt idx="1">
                  <c:v>1.5277684317718945</c:v>
                </c:pt>
                <c:pt idx="2">
                  <c:v>1.5275668049792523</c:v>
                </c:pt>
                <c:pt idx="3">
                  <c:v>1.5259773305084745</c:v>
                </c:pt>
                <c:pt idx="4">
                  <c:v>1.5289797872340429</c:v>
                </c:pt>
              </c:numCache>
            </c:numRef>
          </c:val>
          <c:extLst>
            <c:ext xmlns:c16="http://schemas.microsoft.com/office/drawing/2014/chart" uri="{C3380CC4-5D6E-409C-BE32-E72D297353CC}">
              <c16:uniqueId val="{0000000A-CF5D-4C87-93D5-D7FD1A49846A}"/>
            </c:ext>
          </c:extLst>
        </c:ser>
        <c:dLbls>
          <c:showLegendKey val="0"/>
          <c:showVal val="0"/>
          <c:showCatName val="0"/>
          <c:showSerName val="0"/>
          <c:showPercent val="0"/>
          <c:showBubbleSize val="0"/>
        </c:dLbls>
        <c:gapWidth val="219"/>
        <c:overlap val="49"/>
        <c:axId val="461646800"/>
        <c:axId val="461647192"/>
      </c:barChart>
      <c:scatterChart>
        <c:scatterStyle val="smoothMarker"/>
        <c:varyColors val="0"/>
        <c:ser>
          <c:idx val="3"/>
          <c:order val="3"/>
          <c:tx>
            <c:strRef>
              <c:f>Sheet2!$I$19</c:f>
              <c:strCache>
                <c:ptCount val="1"/>
                <c:pt idx="0">
                  <c:v>1st Gen. Upper Spec Limit</c:v>
                </c:pt>
              </c:strCache>
            </c:strRef>
          </c:tx>
          <c:spPr>
            <a:ln w="127000" cap="rnd" cmpd="thickThin">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Sheet2!$I$20:$I$27</c:f>
              <c:numCache>
                <c:formatCode>General</c:formatCode>
                <c:ptCount val="5"/>
              </c:numCache>
            </c:numRef>
          </c:yVal>
          <c:smooth val="1"/>
          <c:extLst>
            <c:ext xmlns:c16="http://schemas.microsoft.com/office/drawing/2014/chart" uri="{C3380CC4-5D6E-409C-BE32-E72D297353CC}">
              <c16:uniqueId val="{0000000B-CF5D-4C87-93D5-D7FD1A49846A}"/>
            </c:ext>
          </c:extLst>
        </c:ser>
        <c:dLbls>
          <c:showLegendKey val="0"/>
          <c:showVal val="0"/>
          <c:showCatName val="0"/>
          <c:showSerName val="0"/>
          <c:showPercent val="0"/>
          <c:showBubbleSize val="0"/>
        </c:dLbls>
        <c:axId val="461646800"/>
        <c:axId val="461647192"/>
      </c:scatterChart>
      <c:scatterChart>
        <c:scatterStyle val="lineMarker"/>
        <c:varyColors val="0"/>
        <c:ser>
          <c:idx val="1"/>
          <c:order val="1"/>
          <c:tx>
            <c:strRef>
              <c:f>Sheet2!$C$18</c:f>
              <c:strCache>
                <c:ptCount val="1"/>
                <c:pt idx="0">
                  <c:v>max</c:v>
                </c:pt>
              </c:strCache>
            </c:strRef>
          </c:tx>
          <c:spPr>
            <a:ln w="25400" cap="rnd">
              <a:noFill/>
              <a:round/>
            </a:ln>
            <a:effectLst/>
          </c:spPr>
          <c:marker>
            <c:symbol val="triangle"/>
            <c:size val="20"/>
            <c:spPr>
              <a:noFill/>
              <a:ln w="9525">
                <a:solidFill>
                  <a:srgbClr val="FF0000"/>
                </a:solidFill>
              </a:ln>
              <a:effectLst/>
            </c:spPr>
          </c:marker>
          <c:yVal>
            <c:numRef>
              <c:f>Sheet2!$C$20:$C$27</c:f>
              <c:numCache>
                <c:formatCode>General</c:formatCode>
                <c:ptCount val="5"/>
                <c:pt idx="0">
                  <c:v>1.5356000000000001</c:v>
                </c:pt>
                <c:pt idx="1">
                  <c:v>1.5349999999999999</c:v>
                </c:pt>
                <c:pt idx="2">
                  <c:v>1.5343</c:v>
                </c:pt>
                <c:pt idx="3">
                  <c:v>1.5374000000000001</c:v>
                </c:pt>
                <c:pt idx="4">
                  <c:v>1.5338000000000001</c:v>
                </c:pt>
              </c:numCache>
            </c:numRef>
          </c:yVal>
          <c:smooth val="0"/>
          <c:extLst>
            <c:ext xmlns:c16="http://schemas.microsoft.com/office/drawing/2014/chart" uri="{C3380CC4-5D6E-409C-BE32-E72D297353CC}">
              <c16:uniqueId val="{0000000C-CF5D-4C87-93D5-D7FD1A49846A}"/>
            </c:ext>
          </c:extLst>
        </c:ser>
        <c:ser>
          <c:idx val="2"/>
          <c:order val="2"/>
          <c:tx>
            <c:strRef>
              <c:f>Sheet2!$E$18</c:f>
              <c:strCache>
                <c:ptCount val="1"/>
                <c:pt idx="0">
                  <c:v>min</c:v>
                </c:pt>
              </c:strCache>
            </c:strRef>
          </c:tx>
          <c:spPr>
            <a:ln w="25400" cap="rnd">
              <a:noFill/>
              <a:round/>
            </a:ln>
            <a:effectLst/>
          </c:spPr>
          <c:marker>
            <c:symbol val="x"/>
            <c:size val="20"/>
            <c:spPr>
              <a:noFill/>
              <a:ln w="9525">
                <a:solidFill>
                  <a:srgbClr val="FF0000"/>
                </a:solidFill>
              </a:ln>
              <a:effectLst/>
            </c:spPr>
          </c:marker>
          <c:yVal>
            <c:numRef>
              <c:f>Sheet2!$E$20:$E$27</c:f>
              <c:numCache>
                <c:formatCode>General</c:formatCode>
                <c:ptCount val="5"/>
                <c:pt idx="0">
                  <c:v>1.5236000000000001</c:v>
                </c:pt>
                <c:pt idx="1">
                  <c:v>1.5238</c:v>
                </c:pt>
                <c:pt idx="2">
                  <c:v>1.5242</c:v>
                </c:pt>
                <c:pt idx="3">
                  <c:v>1.5217000000000001</c:v>
                </c:pt>
                <c:pt idx="4">
                  <c:v>1.5241</c:v>
                </c:pt>
              </c:numCache>
            </c:numRef>
          </c:yVal>
          <c:smooth val="0"/>
          <c:extLst>
            <c:ext xmlns:c16="http://schemas.microsoft.com/office/drawing/2014/chart" uri="{C3380CC4-5D6E-409C-BE32-E72D297353CC}">
              <c16:uniqueId val="{0000000D-CF5D-4C87-93D5-D7FD1A49846A}"/>
            </c:ext>
          </c:extLst>
        </c:ser>
        <c:ser>
          <c:idx val="4"/>
          <c:order val="4"/>
          <c:tx>
            <c:strRef>
              <c:f>Sheet2!$J$19</c:f>
              <c:strCache>
                <c:ptCount val="1"/>
                <c:pt idx="0">
                  <c:v>1st Gen. Specification</c:v>
                </c:pt>
              </c:strCache>
            </c:strRef>
          </c:tx>
          <c:spPr>
            <a:ln w="25400" cap="rnd">
              <a:solidFill>
                <a:srgbClr val="C00000"/>
              </a:solidFill>
              <a:prstDash val="dash"/>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Sheet2!$J$20:$J$27</c:f>
              <c:numCache>
                <c:formatCode>General</c:formatCode>
                <c:ptCount val="5"/>
              </c:numCache>
            </c:numRef>
          </c:yVal>
          <c:smooth val="0"/>
          <c:extLst>
            <c:ext xmlns:c16="http://schemas.microsoft.com/office/drawing/2014/chart" uri="{C3380CC4-5D6E-409C-BE32-E72D297353CC}">
              <c16:uniqueId val="{0000000E-CF5D-4C87-93D5-D7FD1A49846A}"/>
            </c:ext>
          </c:extLst>
        </c:ser>
        <c:ser>
          <c:idx val="5"/>
          <c:order val="5"/>
          <c:tx>
            <c:strRef>
              <c:f>Sheet2!$K$19</c:f>
              <c:strCache>
                <c:ptCount val="1"/>
                <c:pt idx="0">
                  <c:v>1st Gen. Lower Spec Limit</c:v>
                </c:pt>
              </c:strCache>
            </c:strRef>
          </c:tx>
          <c:spPr>
            <a:ln w="127000" cap="rnd" cmpd="thinThick">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Sheet2!$K$20:$K$27</c:f>
              <c:numCache>
                <c:formatCode>General</c:formatCode>
                <c:ptCount val="5"/>
              </c:numCache>
            </c:numRef>
          </c:yVal>
          <c:smooth val="0"/>
          <c:extLst>
            <c:ext xmlns:c16="http://schemas.microsoft.com/office/drawing/2014/chart" uri="{C3380CC4-5D6E-409C-BE32-E72D297353CC}">
              <c16:uniqueId val="{0000000F-CF5D-4C87-93D5-D7FD1A49846A}"/>
            </c:ext>
          </c:extLst>
        </c:ser>
        <c:ser>
          <c:idx val="6"/>
          <c:order val="6"/>
          <c:tx>
            <c:strRef>
              <c:f>Sheet2!$L$19</c:f>
              <c:strCache>
                <c:ptCount val="1"/>
                <c:pt idx="0">
                  <c:v>2nd Gen. Upper Spec Limit</c:v>
                </c:pt>
              </c:strCache>
            </c:strRef>
          </c:tx>
          <c:spPr>
            <a:ln w="127000" cap="rnd" cmpd="thickThin">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Sheet2!$L$20:$L$27</c:f>
              <c:numCache>
                <c:formatCode>General</c:formatCode>
                <c:ptCount val="5"/>
                <c:pt idx="0">
                  <c:v>1.5349999999999999</c:v>
                </c:pt>
                <c:pt idx="1">
                  <c:v>1.5349999999999999</c:v>
                </c:pt>
                <c:pt idx="2">
                  <c:v>1.5349999999999999</c:v>
                </c:pt>
                <c:pt idx="3">
                  <c:v>1.5349999999999999</c:v>
                </c:pt>
                <c:pt idx="4">
                  <c:v>1.5349999999999999</c:v>
                </c:pt>
              </c:numCache>
            </c:numRef>
          </c:yVal>
          <c:smooth val="0"/>
          <c:extLst>
            <c:ext xmlns:c16="http://schemas.microsoft.com/office/drawing/2014/chart" uri="{C3380CC4-5D6E-409C-BE32-E72D297353CC}">
              <c16:uniqueId val="{00000010-CF5D-4C87-93D5-D7FD1A49846A}"/>
            </c:ext>
          </c:extLst>
        </c:ser>
        <c:ser>
          <c:idx val="7"/>
          <c:order val="7"/>
          <c:tx>
            <c:strRef>
              <c:f>Sheet2!$M$19</c:f>
              <c:strCache>
                <c:ptCount val="1"/>
                <c:pt idx="0">
                  <c:v>2nd Gen. Specification</c:v>
                </c:pt>
              </c:strCache>
            </c:strRef>
          </c:tx>
          <c:spPr>
            <a:ln w="25400" cap="rnd">
              <a:solidFill>
                <a:srgbClr val="C00000"/>
              </a:solidFill>
              <a:prstDash val="dash"/>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Sheet2!$M$20:$M$27</c:f>
              <c:numCache>
                <c:formatCode>General</c:formatCode>
                <c:ptCount val="5"/>
                <c:pt idx="0">
                  <c:v>1.5249999999999999</c:v>
                </c:pt>
                <c:pt idx="1">
                  <c:v>1.5249999999999999</c:v>
                </c:pt>
                <c:pt idx="2">
                  <c:v>1.5249999999999999</c:v>
                </c:pt>
                <c:pt idx="3">
                  <c:v>1.5249999999999999</c:v>
                </c:pt>
                <c:pt idx="4">
                  <c:v>1.5249999999999999</c:v>
                </c:pt>
              </c:numCache>
            </c:numRef>
          </c:yVal>
          <c:smooth val="0"/>
          <c:extLst>
            <c:ext xmlns:c16="http://schemas.microsoft.com/office/drawing/2014/chart" uri="{C3380CC4-5D6E-409C-BE32-E72D297353CC}">
              <c16:uniqueId val="{00000011-CF5D-4C87-93D5-D7FD1A49846A}"/>
            </c:ext>
          </c:extLst>
        </c:ser>
        <c:ser>
          <c:idx val="8"/>
          <c:order val="8"/>
          <c:tx>
            <c:strRef>
              <c:f>Sheet2!$N$19</c:f>
              <c:strCache>
                <c:ptCount val="1"/>
                <c:pt idx="0">
                  <c:v>2nd Gen. Lower Spec Limit</c:v>
                </c:pt>
              </c:strCache>
            </c:strRef>
          </c:tx>
          <c:spPr>
            <a:ln w="127000" cap="rnd" cmpd="thinThick">
              <a:solidFill>
                <a:srgbClr val="C00000"/>
              </a:solidFill>
              <a:round/>
            </a:ln>
            <a:effectLst/>
          </c:spPr>
          <c:marker>
            <c:symbol val="none"/>
          </c:marker>
          <c:xVal>
            <c:strRef>
              <c:f>Sheet2!$B$20:$B$27</c:f>
              <c:strCache>
                <c:ptCount val="5"/>
                <c:pt idx="0">
                  <c:v>P43OL1072</c:v>
                </c:pt>
                <c:pt idx="1">
                  <c:v>P43OL1073</c:v>
                </c:pt>
                <c:pt idx="2">
                  <c:v>P43OL1081</c:v>
                </c:pt>
                <c:pt idx="3">
                  <c:v>P43OL1082</c:v>
                </c:pt>
                <c:pt idx="4">
                  <c:v>P43OL1084</c:v>
                </c:pt>
              </c:strCache>
            </c:strRef>
          </c:xVal>
          <c:yVal>
            <c:numRef>
              <c:f>Sheet2!$N$20:$N$27</c:f>
              <c:numCache>
                <c:formatCode>General</c:formatCode>
                <c:ptCount val="5"/>
                <c:pt idx="0">
                  <c:v>1.5149999999999999</c:v>
                </c:pt>
                <c:pt idx="1">
                  <c:v>1.5149999999999999</c:v>
                </c:pt>
                <c:pt idx="2">
                  <c:v>1.5149999999999999</c:v>
                </c:pt>
                <c:pt idx="3">
                  <c:v>1.5149999999999999</c:v>
                </c:pt>
                <c:pt idx="4">
                  <c:v>1.5149999999999999</c:v>
                </c:pt>
              </c:numCache>
            </c:numRef>
          </c:yVal>
          <c:smooth val="0"/>
          <c:extLst>
            <c:ext xmlns:c16="http://schemas.microsoft.com/office/drawing/2014/chart" uri="{C3380CC4-5D6E-409C-BE32-E72D297353CC}">
              <c16:uniqueId val="{00000012-CF5D-4C87-93D5-D7FD1A49846A}"/>
            </c:ext>
          </c:extLst>
        </c:ser>
        <c:dLbls>
          <c:showLegendKey val="0"/>
          <c:showVal val="0"/>
          <c:showCatName val="0"/>
          <c:showSerName val="0"/>
          <c:showPercent val="0"/>
          <c:showBubbleSize val="0"/>
        </c:dLbls>
        <c:axId val="461646800"/>
        <c:axId val="461647192"/>
      </c:scatterChart>
      <c:catAx>
        <c:axId val="461646800"/>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dirty="0" smtClean="0"/>
                  <a:t>Cable ID</a:t>
                </a:r>
                <a:endParaRPr lang="en-US" dirty="0"/>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61647192"/>
        <c:crosses val="autoZero"/>
        <c:auto val="1"/>
        <c:lblAlgn val="ctr"/>
        <c:lblOffset val="100"/>
        <c:noMultiLvlLbl val="0"/>
      </c:catAx>
      <c:valAx>
        <c:axId val="461647192"/>
        <c:scaling>
          <c:orientation val="minMax"/>
          <c:min val="1.5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dirty="0" smtClean="0"/>
                  <a:t>Mid-thickness</a:t>
                </a:r>
                <a:r>
                  <a:rPr lang="en-US" baseline="0" dirty="0" smtClean="0"/>
                  <a:t> </a:t>
                </a:r>
                <a:r>
                  <a:rPr lang="en-US" dirty="0" smtClean="0"/>
                  <a:t>(mm</a:t>
                </a:r>
                <a:r>
                  <a:rPr lang="en-US" dirty="0"/>
                  <a:t>)</a:t>
                </a:r>
              </a:p>
            </c:rich>
          </c:tx>
          <c:layout>
            <c:manualLayout>
              <c:xMode val="edge"/>
              <c:yMode val="edge"/>
              <c:x val="1.7459809711286094E-3"/>
              <c:y val="7.750940170940171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616468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DDCCF-7F12-4FBA-9A79-0BF855420C60}" type="datetimeFigureOut">
              <a:rPr lang="en-US" smtClean="0"/>
              <a:t>11/30/2017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DAFB8-2048-420A-8A4F-05098CCE4D5A}" type="slidenum">
              <a:rPr lang="en-US" smtClean="0"/>
              <a:t>‹#›</a:t>
            </a:fld>
            <a:endParaRPr lang="en-US"/>
          </a:p>
        </p:txBody>
      </p:sp>
    </p:spTree>
    <p:extLst>
      <p:ext uri="{BB962C8B-B14F-4D97-AF65-F5344CB8AC3E}">
        <p14:creationId xmlns:p14="http://schemas.microsoft.com/office/powerpoint/2010/main" val="51367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ipong@lbl.gov"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mailto:cindy.derosia@newenglandwire.com" TargetMode="External"/><Relationship Id="rId5" Type="http://schemas.openxmlformats.org/officeDocument/2006/relationships/hyperlink" Target="mailto:ldcooley@fnal.gov" TargetMode="External"/><Relationship Id="rId4" Type="http://schemas.openxmlformats.org/officeDocument/2006/relationships/hyperlink" Target="mailto:erik.flum@newenglandwire.com"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www.fedex.com/tracking" TargetMode="External"/><Relationship Id="rId3" Type="http://schemas.openxmlformats.org/officeDocument/2006/relationships/hyperlink" Target="mailto:ipong@lbl.gov" TargetMode="External"/><Relationship Id="rId7" Type="http://schemas.openxmlformats.org/officeDocument/2006/relationships/hyperlink" Target="mailto:kus.netshipadmin@kewill.com"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mailto:ldcooley@fnal.gov" TargetMode="External"/><Relationship Id="rId5" Type="http://schemas.openxmlformats.org/officeDocument/2006/relationships/hyperlink" Target="mailto:cindy.derosia@newenglandwire.com" TargetMode="External"/><Relationship Id="rId4" Type="http://schemas.openxmlformats.org/officeDocument/2006/relationships/hyperlink" Target="mailto:erik.flum@newenglandwire.com"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ipong@lbl.gov"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mailto:cindy.derosia@newenglandwire.com" TargetMode="External"/><Relationship Id="rId4" Type="http://schemas.openxmlformats.org/officeDocument/2006/relationships/hyperlink" Target="mailto:erik.flum@newenglandwire.com"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fedex.com/tracking" TargetMode="External"/><Relationship Id="rId3" Type="http://schemas.openxmlformats.org/officeDocument/2006/relationships/hyperlink" Target="mailto:ipong@lbl.gov" TargetMode="External"/><Relationship Id="rId7" Type="http://schemas.openxmlformats.org/officeDocument/2006/relationships/hyperlink" Target="mailto:drdietderich@lbl.gov"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mailto:ldcooley@fnal.gov" TargetMode="External"/><Relationship Id="rId5" Type="http://schemas.openxmlformats.org/officeDocument/2006/relationships/hyperlink" Target="mailto:cindy.derosia@newenglandwire.com" TargetMode="External"/><Relationship Id="rId4" Type="http://schemas.openxmlformats.org/officeDocument/2006/relationships/hyperlink" Target="mailto:erik.flum@newenglandwire.com" TargetMode="External"/><Relationship Id="rId9" Type="http://schemas.openxmlformats.org/officeDocument/2006/relationships/hyperlink" Target="mailto:kus.netshipadmin@kewill.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ipong@lbl.gov"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mailto:miaoyu@fnal.gov"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EDAFB8-2048-420A-8A4F-05098CCE4D5A}" type="slidenum">
              <a:rPr lang="en-US" smtClean="0"/>
              <a:t>1</a:t>
            </a:fld>
            <a:endParaRPr lang="en-US"/>
          </a:p>
        </p:txBody>
      </p:sp>
    </p:spTree>
    <p:extLst>
      <p:ext uri="{BB962C8B-B14F-4D97-AF65-F5344CB8AC3E}">
        <p14:creationId xmlns:p14="http://schemas.microsoft.com/office/powerpoint/2010/main" val="115293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Supp</a:t>
            </a:r>
            <a:r>
              <a:rPr lang="en-US" dirty="0" smtClean="0"/>
              <a:t>: 528 m piece was PO08S00038B01U, acquired for P43OL1074 for QXFA103.  </a:t>
            </a:r>
            <a:endParaRPr lang="en-US" dirty="0"/>
          </a:p>
        </p:txBody>
      </p:sp>
      <p:sp>
        <p:nvSpPr>
          <p:cNvPr id="4" name="Slide Number Placeholder 3"/>
          <p:cNvSpPr>
            <a:spLocks noGrp="1"/>
          </p:cNvSpPr>
          <p:nvPr>
            <p:ph type="sldNum" sz="quarter" idx="10"/>
          </p:nvPr>
        </p:nvSpPr>
        <p:spPr/>
        <p:txBody>
          <a:bodyPr/>
          <a:lstStyle/>
          <a:p>
            <a:fld id="{E4EDAFB8-2048-420A-8A4F-05098CCE4D5A}" type="slidenum">
              <a:rPr lang="en-US" smtClean="0"/>
              <a:t>4</a:t>
            </a:fld>
            <a:endParaRPr lang="en-US"/>
          </a:p>
        </p:txBody>
      </p:sp>
    </p:spTree>
    <p:extLst>
      <p:ext uri="{BB962C8B-B14F-4D97-AF65-F5344CB8AC3E}">
        <p14:creationId xmlns:p14="http://schemas.microsoft.com/office/powerpoint/2010/main" val="1527028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833643/11-501: Co</a:t>
            </a:r>
            <a:r>
              <a:rPr lang="en-US" baseline="0" dirty="0" smtClean="0"/>
              <a:t> 0.22 wt%</a:t>
            </a:r>
          </a:p>
          <a:p>
            <a:r>
              <a:rPr lang="en-US" sz="1200" dirty="0" smtClean="0"/>
              <a:t>842189/14-363: Co 0.14 wt%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4EDAFB8-2048-420A-8A4F-05098CCE4D5A}" type="slidenum">
              <a:rPr lang="en-US" smtClean="0"/>
              <a:t>58</a:t>
            </a:fld>
            <a:endParaRPr lang="en-US"/>
          </a:p>
        </p:txBody>
      </p:sp>
    </p:spTree>
    <p:extLst>
      <p:ext uri="{BB962C8B-B14F-4D97-AF65-F5344CB8AC3E}">
        <p14:creationId xmlns:p14="http://schemas.microsoft.com/office/powerpoint/2010/main" val="193341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Good morning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I’ve reviewed our P-card and there is no note that anything changed during the process. Each bobbin’s tension is controlled by a spring and the operator shouldn’t have a reason to change springs mid run. If there was a reason to change the springs, it would have been a process change that would need to be approved by engineering before proceeding. Based on the footage and when this cable was setup, my guess is that particular stop would have been on Friday, so the line may have relaxed over the weekend. The increase in tension may just be from everything being brought back under tension on startup Monday morning. I’m not sure there’s much of a change that we can make to keep things under tension over a weekend, as everything in the factory gets powered down on Friday night.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you turn the take-up tension off, the braid point will drop over time. It typically returns to normal shortly (within a few feet) after resuming the braiding process.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Friday, September 30, 2016 1:11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'Lance D Cooley' &lt;</a:t>
            </a:r>
            <a:r>
              <a:rPr lang="en-US" sz="1200" u="sng" kern="1200" dirty="0" smtClean="0">
                <a:solidFill>
                  <a:schemeClr val="tx1"/>
                </a:solidFill>
                <a:effectLst/>
                <a:latin typeface="+mn-lt"/>
                <a:ea typeface="+mn-ea"/>
                <a:cs typeface="+mn-cs"/>
                <a:hlinkClick r:id="rId5"/>
              </a:rPr>
              <a:t>ldcooley@fnal.gov</a:t>
            </a:r>
            <a:r>
              <a:rPr lang="en-US" sz="1200" kern="1200" dirty="0" smtClean="0">
                <a:solidFill>
                  <a:schemeClr val="tx1"/>
                </a:solidFill>
                <a:effectLst/>
                <a:latin typeface="+mn-lt"/>
                <a:ea typeface="+mn-ea"/>
                <a:cs typeface="+mn-cs"/>
              </a:rPr>
              <a:t>&gt;; Cindy Derosia &lt;</a:t>
            </a:r>
            <a:r>
              <a:rPr lang="en-US" sz="1200" u="sng" kern="1200" dirty="0" smtClean="0">
                <a:solidFill>
                  <a:schemeClr val="tx1"/>
                </a:solidFill>
                <a:effectLst/>
                <a:latin typeface="+mn-lt"/>
                <a:ea typeface="+mn-ea"/>
                <a:cs typeface="+mn-cs"/>
                <a:hlinkClick r:id="rId6"/>
              </a:rPr>
              <a:t>cindy.derosia@newenglandwire.com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P43OL1073A insulation quality issues -- requesting records and QA response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are looking around the stop at 203 m.  Our preliminary information suggests that when braiding resumed at that point, the braid tension became unusually high (we do not yet know how long a cable section is affected from that point on, whether it is transient or a parameter setting issue).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Any insight you can provide would be much appreciated.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Cable Map piece 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NEWT WO #</a:t>
            </a:r>
          </a:p>
          <a:p>
            <a:r>
              <a:rPr lang="en-US" sz="1200" kern="1200" dirty="0" smtClean="0">
                <a:solidFill>
                  <a:schemeClr val="tx1"/>
                </a:solidFill>
                <a:effectLst/>
                <a:latin typeface="+mn-lt"/>
                <a:ea typeface="+mn-ea"/>
                <a:cs typeface="+mn-cs"/>
              </a:rPr>
              <a:t>345595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Cable #</a:t>
            </a:r>
          </a:p>
          <a:p>
            <a:r>
              <a:rPr lang="en-US" sz="1200" kern="1200" dirty="0" smtClean="0">
                <a:solidFill>
                  <a:schemeClr val="tx1"/>
                </a:solidFill>
                <a:effectLst/>
                <a:latin typeface="+mn-lt"/>
                <a:ea typeface="+mn-ea"/>
                <a:cs typeface="+mn-cs"/>
              </a:rPr>
              <a:t>1073Z</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Finished Cable Length =</a:t>
            </a:r>
          </a:p>
          <a:p>
            <a:r>
              <a:rPr lang="en-US" sz="1200" kern="1200" dirty="0" smtClean="0">
                <a:solidFill>
                  <a:schemeClr val="tx1"/>
                </a:solidFill>
                <a:effectLst/>
                <a:latin typeface="+mn-lt"/>
                <a:ea typeface="+mn-ea"/>
                <a:cs typeface="+mn-cs"/>
              </a:rPr>
              <a:t>469</a:t>
            </a:r>
          </a:p>
          <a:p>
            <a:r>
              <a:rPr lang="en-US" sz="1200" kern="1200" dirty="0" smtClean="0">
                <a:solidFill>
                  <a:schemeClr val="tx1"/>
                </a:solidFill>
                <a:effectLst/>
                <a:latin typeface="+mn-lt"/>
                <a:ea typeface="+mn-ea"/>
                <a:cs typeface="+mn-cs"/>
              </a:rPr>
              <a:t>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Machine Stops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Reason</a:t>
            </a:r>
          </a:p>
          <a:p>
            <a:r>
              <a:rPr lang="en-US" sz="1200" kern="1200" dirty="0" smtClean="0">
                <a:solidFill>
                  <a:schemeClr val="tx1"/>
                </a:solidFill>
                <a:effectLst/>
                <a:latin typeface="+mn-lt"/>
                <a:ea typeface="+mn-ea"/>
                <a:cs typeface="+mn-cs"/>
              </a:rPr>
              <a:t>Length (m) from hub</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Cut samples</a:t>
            </a:r>
          </a:p>
          <a:p>
            <a:r>
              <a:rPr lang="en-US" sz="1200" kern="1200" dirty="0" smtClean="0">
                <a:solidFill>
                  <a:schemeClr val="tx1"/>
                </a:solidFill>
                <a:effectLst/>
                <a:latin typeface="+mn-lt"/>
                <a:ea typeface="+mn-ea"/>
                <a:cs typeface="+mn-cs"/>
              </a:rPr>
              <a:t>9</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Operator Break</a:t>
            </a:r>
          </a:p>
          <a:p>
            <a:r>
              <a:rPr lang="en-US" sz="1200" kern="1200" dirty="0" smtClean="0">
                <a:solidFill>
                  <a:schemeClr val="tx1"/>
                </a:solidFill>
                <a:effectLst/>
                <a:latin typeface="+mn-lt"/>
                <a:ea typeface="+mn-ea"/>
                <a:cs typeface="+mn-cs"/>
              </a:rPr>
              <a:t>31</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Lunch</a:t>
            </a:r>
          </a:p>
          <a:p>
            <a:r>
              <a:rPr lang="en-US" sz="1200" kern="1200" dirty="0" smtClean="0">
                <a:solidFill>
                  <a:schemeClr val="tx1"/>
                </a:solidFill>
                <a:effectLst/>
                <a:latin typeface="+mn-lt"/>
                <a:ea typeface="+mn-ea"/>
                <a:cs typeface="+mn-cs"/>
              </a:rPr>
              <a:t>69</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End of Day</a:t>
            </a:r>
          </a:p>
          <a:p>
            <a:r>
              <a:rPr lang="en-US" sz="1200" kern="1200" dirty="0" smtClean="0">
                <a:solidFill>
                  <a:schemeClr val="tx1"/>
                </a:solidFill>
                <a:effectLst/>
                <a:latin typeface="+mn-lt"/>
                <a:ea typeface="+mn-ea"/>
                <a:cs typeface="+mn-cs"/>
              </a:rPr>
              <a:t>110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Operator Break</a:t>
            </a:r>
          </a:p>
          <a:p>
            <a:r>
              <a:rPr lang="en-US" sz="1200" kern="1200" dirty="0" smtClean="0">
                <a:solidFill>
                  <a:schemeClr val="tx1"/>
                </a:solidFill>
                <a:effectLst/>
                <a:latin typeface="+mn-lt"/>
                <a:ea typeface="+mn-ea"/>
                <a:cs typeface="+mn-cs"/>
              </a:rPr>
              <a:t>150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Lunch</a:t>
            </a:r>
          </a:p>
          <a:p>
            <a:r>
              <a:rPr lang="en-US" sz="1200" kern="1200" dirty="0" smtClean="0">
                <a:solidFill>
                  <a:schemeClr val="tx1"/>
                </a:solidFill>
                <a:effectLst/>
                <a:latin typeface="+mn-lt"/>
                <a:ea typeface="+mn-ea"/>
                <a:cs typeface="+mn-cs"/>
              </a:rPr>
              <a:t>183</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End of Day</a:t>
            </a:r>
          </a:p>
          <a:p>
            <a:r>
              <a:rPr lang="en-US" sz="1200" kern="1200" dirty="0" smtClean="0">
                <a:solidFill>
                  <a:schemeClr val="tx1"/>
                </a:solidFill>
                <a:effectLst/>
                <a:latin typeface="+mn-lt"/>
                <a:ea typeface="+mn-ea"/>
                <a:cs typeface="+mn-cs"/>
              </a:rPr>
              <a:t>203</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Operator Break</a:t>
            </a:r>
          </a:p>
          <a:p>
            <a:r>
              <a:rPr lang="en-US" sz="1200" kern="1200" dirty="0" smtClean="0">
                <a:solidFill>
                  <a:schemeClr val="tx1"/>
                </a:solidFill>
                <a:effectLst/>
                <a:latin typeface="+mn-lt"/>
                <a:ea typeface="+mn-ea"/>
                <a:cs typeface="+mn-cs"/>
              </a:rPr>
              <a:t>250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Lunch</a:t>
            </a:r>
          </a:p>
          <a:p>
            <a:r>
              <a:rPr lang="en-US" sz="1200" kern="1200" dirty="0" smtClean="0">
                <a:solidFill>
                  <a:schemeClr val="tx1"/>
                </a:solidFill>
                <a:effectLst/>
                <a:latin typeface="+mn-lt"/>
                <a:ea typeface="+mn-ea"/>
                <a:cs typeface="+mn-cs"/>
              </a:rPr>
              <a:t>280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End of Day</a:t>
            </a:r>
          </a:p>
          <a:p>
            <a:r>
              <a:rPr lang="en-US" sz="1200" kern="1200" dirty="0" smtClean="0">
                <a:solidFill>
                  <a:schemeClr val="tx1"/>
                </a:solidFill>
                <a:effectLst/>
                <a:latin typeface="+mn-lt"/>
                <a:ea typeface="+mn-ea"/>
                <a:cs typeface="+mn-cs"/>
              </a:rPr>
              <a:t>307</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Operator Break</a:t>
            </a:r>
          </a:p>
          <a:p>
            <a:r>
              <a:rPr lang="en-US" sz="1200" kern="1200" dirty="0" smtClean="0">
                <a:solidFill>
                  <a:schemeClr val="tx1"/>
                </a:solidFill>
                <a:effectLst/>
                <a:latin typeface="+mn-lt"/>
                <a:ea typeface="+mn-ea"/>
                <a:cs typeface="+mn-cs"/>
              </a:rPr>
              <a:t>334</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Lunch</a:t>
            </a:r>
          </a:p>
          <a:p>
            <a:r>
              <a:rPr lang="en-US" sz="1200" kern="1200" dirty="0" smtClean="0">
                <a:solidFill>
                  <a:schemeClr val="tx1"/>
                </a:solidFill>
                <a:effectLst/>
                <a:latin typeface="+mn-lt"/>
                <a:ea typeface="+mn-ea"/>
                <a:cs typeface="+mn-cs"/>
              </a:rPr>
              <a:t>368</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Feedin</a:t>
            </a:r>
            <a:r>
              <a:rPr lang="en-US" sz="1200" kern="1200" dirty="0" smtClean="0">
                <a:solidFill>
                  <a:schemeClr val="tx1"/>
                </a:solidFill>
                <a:effectLst/>
                <a:latin typeface="+mn-lt"/>
                <a:ea typeface="+mn-ea"/>
                <a:cs typeface="+mn-cs"/>
              </a:rPr>
              <a:t> bobbins</a:t>
            </a:r>
          </a:p>
          <a:p>
            <a:r>
              <a:rPr lang="en-US" sz="1200" kern="1200" dirty="0" smtClean="0">
                <a:solidFill>
                  <a:schemeClr val="tx1"/>
                </a:solidFill>
                <a:effectLst/>
                <a:latin typeface="+mn-lt"/>
                <a:ea typeface="+mn-ea"/>
                <a:cs typeface="+mn-cs"/>
              </a:rPr>
              <a:t>368</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Operator Break</a:t>
            </a:r>
          </a:p>
          <a:p>
            <a:r>
              <a:rPr lang="en-US" sz="1200" kern="1200" dirty="0" smtClean="0">
                <a:solidFill>
                  <a:schemeClr val="tx1"/>
                </a:solidFill>
                <a:effectLst/>
                <a:latin typeface="+mn-lt"/>
                <a:ea typeface="+mn-ea"/>
                <a:cs typeface="+mn-cs"/>
              </a:rPr>
              <a:t>375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Lunch</a:t>
            </a:r>
          </a:p>
          <a:p>
            <a:r>
              <a:rPr lang="en-US" sz="1200" kern="1200" dirty="0" smtClean="0">
                <a:solidFill>
                  <a:schemeClr val="tx1"/>
                </a:solidFill>
                <a:effectLst/>
                <a:latin typeface="+mn-lt"/>
                <a:ea typeface="+mn-ea"/>
                <a:cs typeface="+mn-cs"/>
              </a:rPr>
              <a:t>396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End of Day</a:t>
            </a:r>
          </a:p>
          <a:p>
            <a:r>
              <a:rPr lang="en-US" sz="1200" kern="1200" dirty="0" smtClean="0">
                <a:solidFill>
                  <a:schemeClr val="tx1"/>
                </a:solidFill>
                <a:effectLst/>
                <a:latin typeface="+mn-lt"/>
                <a:ea typeface="+mn-ea"/>
                <a:cs typeface="+mn-cs"/>
              </a:rPr>
              <a:t>427</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End of Run</a:t>
            </a:r>
          </a:p>
          <a:p>
            <a:r>
              <a:rPr lang="en-US" sz="1200" kern="1200" dirty="0" smtClean="0">
                <a:solidFill>
                  <a:schemeClr val="tx1"/>
                </a:solidFill>
                <a:effectLst/>
                <a:latin typeface="+mn-lt"/>
                <a:ea typeface="+mn-ea"/>
                <a:cs typeface="+mn-cs"/>
              </a:rPr>
              <a:t>469</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Erik Flum [</a:t>
            </a:r>
            <a:r>
              <a:rPr lang="en-US" sz="1200" u="sng"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29 September 2016 13:14</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Ian Pong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'Lance D Cooley' &lt;</a:t>
            </a:r>
            <a:r>
              <a:rPr lang="en-US" sz="1200" u="sng" kern="1200" dirty="0" smtClean="0">
                <a:solidFill>
                  <a:schemeClr val="tx1"/>
                </a:solidFill>
                <a:effectLst/>
                <a:latin typeface="+mn-lt"/>
                <a:ea typeface="+mn-ea"/>
                <a:cs typeface="+mn-cs"/>
                <a:hlinkClick r:id="rId5"/>
              </a:rPr>
              <a:t>ldcooley@fnal.gov</a:t>
            </a:r>
            <a:r>
              <a:rPr lang="en-US" sz="1200" kern="1200" dirty="0" smtClean="0">
                <a:solidFill>
                  <a:schemeClr val="tx1"/>
                </a:solidFill>
                <a:effectLst/>
                <a:latin typeface="+mn-lt"/>
                <a:ea typeface="+mn-ea"/>
                <a:cs typeface="+mn-cs"/>
              </a:rPr>
              <a:t>&gt;; Cindy Derosia &lt;</a:t>
            </a:r>
            <a:r>
              <a:rPr lang="en-US" sz="1200" u="sng" kern="1200" dirty="0" smtClean="0">
                <a:solidFill>
                  <a:schemeClr val="tx1"/>
                </a:solidFill>
                <a:effectLst/>
                <a:latin typeface="+mn-lt"/>
                <a:ea typeface="+mn-ea"/>
                <a:cs typeface="+mn-cs"/>
                <a:hlinkClick r:id="rId6"/>
              </a:rPr>
              <a:t>cindy.derosia@newenglandwire.com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P43OL1073A insulation quality issues -- requesting records and QA response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afternoon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Could you let me know at which stop you’re seeing a difference in the braid? I’ll look into what might have changed at that point.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Thursday, September 29, 2016 3:48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'Lance D Cooley' &lt;</a:t>
            </a:r>
            <a:r>
              <a:rPr lang="en-US" sz="1200" u="sng" kern="1200" dirty="0" smtClean="0">
                <a:solidFill>
                  <a:schemeClr val="tx1"/>
                </a:solidFill>
                <a:effectLst/>
                <a:latin typeface="+mn-lt"/>
                <a:ea typeface="+mn-ea"/>
                <a:cs typeface="+mn-cs"/>
                <a:hlinkClick r:id="rId5"/>
              </a:rPr>
              <a:t>ldcooley@fnal.gov</a:t>
            </a:r>
            <a:r>
              <a:rPr lang="en-US" sz="1200" kern="1200" dirty="0" smtClean="0">
                <a:solidFill>
                  <a:schemeClr val="tx1"/>
                </a:solidFill>
                <a:effectLst/>
                <a:latin typeface="+mn-lt"/>
                <a:ea typeface="+mn-ea"/>
                <a:cs typeface="+mn-cs"/>
              </a:rPr>
              <a:t>&gt;; Cindy Derosia &lt;</a:t>
            </a:r>
            <a:r>
              <a:rPr lang="en-US" sz="1200" u="sng" kern="1200" dirty="0" smtClean="0">
                <a:solidFill>
                  <a:schemeClr val="tx1"/>
                </a:solidFill>
                <a:effectLst/>
                <a:latin typeface="+mn-lt"/>
                <a:ea typeface="+mn-ea"/>
                <a:cs typeface="+mn-cs"/>
                <a:hlinkClick r:id="rId6"/>
              </a:rPr>
              <a:t>cindy.derosia@newenglandwire.com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P43OL1073A insulation quality issues -- requesting records and QA response</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Importance:</a:t>
            </a:r>
            <a:r>
              <a:rPr lang="en-US" sz="1200" kern="1200" dirty="0" smtClean="0">
                <a:solidFill>
                  <a:schemeClr val="tx1"/>
                </a:solidFill>
                <a:effectLst/>
                <a:latin typeface="+mn-lt"/>
                <a:ea typeface="+mn-ea"/>
                <a:cs typeface="+mn-cs"/>
              </a:rPr>
              <a:t> High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sorry that I am writing to you regarding some quality issues again.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time it is about P43OL1073A braiding (invoice 212074).  Yesterday FNAL informed me that during coil winding they are experiencing mechanically instability in a section of the braided cable, and they reported that the braid tightness around the cable appeared noticeably different.  The start of this section was identified to match exactly with a stop in the log, so it suggests that parameters may have been modified.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recall you mentioned that you use a P-card and Q-card system to record tension details.  Do you have the log of this specific run?  If you do, could you send me a copy please.  If you do not, could you look into controlling and recording the tension parameters (of the payout, pickup, as well as the bobbins) and speed please?  We would like to review the implementation plan, if the system is not already in place, as well as what happens when there is a braiding stop, when we come in November.  We need to understand what may affect the tightness of the insulation around the cable, and hence the quality of the braid.  Our management is asking to have this set in the specification in order to prevent similar issues in future cables.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value your input and look forward to hearing what you find and what can be done.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best regards,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Ian Pong</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Materials Project Scientist,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47 Building Manager, LARP Cable Task Leader</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047-0114 Accelerator Technology &amp; Applied Physics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Lawrence Berkeley National Laboratory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1 Cyclotron Road MS </a:t>
            </a:r>
            <a:r>
              <a:rPr lang="en-US" sz="1200" kern="1200" dirty="0" smtClean="0">
                <a:solidFill>
                  <a:schemeClr val="tx1"/>
                </a:solidFill>
                <a:effectLst/>
                <a:latin typeface="+mn-lt"/>
                <a:ea typeface="+mn-ea"/>
                <a:cs typeface="+mn-cs"/>
              </a:rPr>
              <a:t>47R0112</a:t>
            </a:r>
          </a:p>
          <a:p>
            <a:r>
              <a:rPr lang="en-GB" sz="1200" kern="1200" dirty="0" smtClean="0">
                <a:solidFill>
                  <a:schemeClr val="tx1"/>
                </a:solidFill>
                <a:effectLst/>
                <a:latin typeface="+mn-lt"/>
                <a:ea typeface="+mn-ea"/>
                <a:cs typeface="+mn-cs"/>
              </a:rPr>
              <a:t>Berkeley, CA 94720-8201</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U.S.A.</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Phone: (001) 510-486-7866, Fax: (001) 510-486-5392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4EDAFB8-2048-420A-8A4F-05098CCE4D5A}" type="slidenum">
              <a:rPr lang="en-US" smtClean="0"/>
              <a:t>60</a:t>
            </a:fld>
            <a:endParaRPr lang="en-US"/>
          </a:p>
        </p:txBody>
      </p:sp>
    </p:spTree>
    <p:extLst>
      <p:ext uri="{BB962C8B-B14F-4D97-AF65-F5344CB8AC3E}">
        <p14:creationId xmlns:p14="http://schemas.microsoft.com/office/powerpoint/2010/main" val="3546990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Dear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have some bad news. I had our calibration technician inspect our 10-stack fixture and gauges on Friday when I went to perform the test just to make sure there were no issues with our equipment. The tech discovered one of the batteries had exploded in one of the gauges making it operate incorrectly. We don't have any spare gauges so he's ordering a new one which he said could take a couple of weeks.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was hoping to have the testing resolved last week, as I am currently out of the office for the next 3 weeks, but will be checking email periodically. I will work to perform the 10-stack samples and video as soon as the new gauge arrives and I'm back in the office. I think any variation in the last couple of tests are probably due to the broken gauge; however, were there specific details you were looking for in the video that maybe we could clarify over email?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Sorry for the bad news first thing Monday morning, but we are working to resolve this situation as quickly as possible.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Sent: Friday, September 23, 2016 6:49 PM</a:t>
            </a:r>
          </a:p>
          <a:p>
            <a:r>
              <a:rPr lang="en-US" sz="1200" kern="1200" dirty="0" smtClean="0">
                <a:solidFill>
                  <a:schemeClr val="tx1"/>
                </a:solidFill>
                <a:effectLst/>
                <a:latin typeface="+mn-lt"/>
                <a:ea typeface="+mn-ea"/>
                <a:cs typeface="+mn-cs"/>
              </a:rPr>
              <a:t>To: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Ten-stack cross check sample - FedEx pkg. 784099384660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Hello.  Sorry to be asking you again.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just wanting to get this resolved soon -- it is holding up payment which is causing inconvenience to both NEWT and LBNL.  Could you try your best to have the data and video sent to me before Tuesday please?  Thanks very much!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a good weekend.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Erik Flum [</a:t>
            </a:r>
            <a:r>
              <a:rPr lang="en-US" sz="1200" u="sng"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22 September 2016 05:17</a:t>
            </a:r>
          </a:p>
          <a:p>
            <a:r>
              <a:rPr lang="en-US" sz="1200" kern="1200" dirty="0" smtClean="0">
                <a:solidFill>
                  <a:schemeClr val="tx1"/>
                </a:solidFill>
                <a:effectLst/>
                <a:latin typeface="+mn-lt"/>
                <a:ea typeface="+mn-ea"/>
                <a:cs typeface="+mn-cs"/>
              </a:rPr>
              <a:t>To: Ian Pong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D Cooley'</a:t>
            </a:r>
          </a:p>
          <a:p>
            <a:r>
              <a:rPr lang="en-US" sz="1200" kern="1200" dirty="0" smtClean="0">
                <a:solidFill>
                  <a:schemeClr val="tx1"/>
                </a:solidFill>
                <a:effectLst/>
                <a:latin typeface="+mn-lt"/>
                <a:ea typeface="+mn-ea"/>
                <a:cs typeface="+mn-cs"/>
              </a:rPr>
              <a:t>&lt;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Ten-stack cross check sample - FedEx pkg. 784099384660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morning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Sorry, my schedule has been busy as we're finishing up the production of the ITER TF cables. I will perform the 10-stack measurements tomorrow and send over the results once complete. We did find some left over single ply material so I will send those samples out today.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Wednesday, September 21, 2016 6:58 PM</a:t>
            </a:r>
          </a:p>
          <a:p>
            <a:r>
              <a:rPr lang="en-US" sz="1200" kern="1200" dirty="0" smtClean="0">
                <a:solidFill>
                  <a:schemeClr val="tx1"/>
                </a:solidFill>
                <a:effectLst/>
                <a:latin typeface="+mn-lt"/>
                <a:ea typeface="+mn-ea"/>
                <a:cs typeface="+mn-cs"/>
              </a:rPr>
              <a:t>To: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D Cooley'</a:t>
            </a:r>
          </a:p>
          <a:p>
            <a:r>
              <a:rPr lang="en-US" sz="1200" kern="1200" dirty="0" smtClean="0">
                <a:solidFill>
                  <a:schemeClr val="tx1"/>
                </a:solidFill>
                <a:effectLst/>
                <a:latin typeface="+mn-lt"/>
                <a:ea typeface="+mn-ea"/>
                <a:cs typeface="+mn-cs"/>
              </a:rPr>
              <a:t>&lt;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Ten-stack cross check sample - FedEx pkg. 784099384660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Hello.  I am just writing to follow up your cross check measurements.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you have the two sets of data and the video, please send them / share on Google Drive or Dropbox with us ASAP.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also let me know if you have sent the single ply (if any left) and the 2-ply material as requested earlier (see email 2016 09 13 at 7:01 p.m.)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Keep us informed.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16 September 2016 09:16</a:t>
            </a:r>
          </a:p>
          <a:p>
            <a:r>
              <a:rPr lang="en-US" sz="1200" kern="1200" dirty="0" smtClean="0">
                <a:solidFill>
                  <a:schemeClr val="tx1"/>
                </a:solidFill>
                <a:effectLst/>
                <a:latin typeface="+mn-lt"/>
                <a:ea typeface="+mn-ea"/>
                <a:cs typeface="+mn-cs"/>
              </a:rPr>
              <a:t>To: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D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Ten-stack cross check sample - FedEx pkg. 784099384660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writing to inform you that the ten-stack cross check sample has been delivered to NEWT.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perform the two 10-stack measurements (for statistics) on the 4 m sample.  LBNL has measured the 2 m pieces on either side of this sample and we will compare results.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video record the process and share the video with us for our assessment.  As mentioned, recording using a mobile phone should suffice.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you have any questions, please feel free to contact 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a:t>
            </a:r>
            <a:r>
              <a:rPr lang="en-US" sz="1200" u="sng" kern="1200" dirty="0" smtClean="0">
                <a:solidFill>
                  <a:schemeClr val="tx1"/>
                </a:solidFill>
                <a:effectLst/>
                <a:latin typeface="+mn-lt"/>
                <a:ea typeface="+mn-ea"/>
                <a:cs typeface="+mn-cs"/>
                <a:hlinkClick r:id="rId7"/>
              </a:rPr>
              <a:t>kus.netshipadmin@kewill.com</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7"/>
              </a:rPr>
              <a:t>mailto:kus.netshipadmin@kewill.com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16 September 2016 09:11</a:t>
            </a:r>
          </a:p>
          <a:p>
            <a:r>
              <a:rPr lang="en-US" sz="1200" kern="1200" dirty="0" smtClean="0">
                <a:solidFill>
                  <a:schemeClr val="tx1"/>
                </a:solidFill>
                <a:effectLst/>
                <a:latin typeface="+mn-lt"/>
                <a:ea typeface="+mn-ea"/>
                <a:cs typeface="+mn-cs"/>
              </a:rPr>
              <a:t>To: </a:t>
            </a:r>
            <a:r>
              <a:rPr lang="en-US" sz="1200" u="sng" kern="1200" dirty="0" smtClean="0">
                <a:solidFill>
                  <a:schemeClr val="tx1"/>
                </a:solidFill>
                <a:effectLst/>
                <a:latin typeface="+mn-lt"/>
                <a:ea typeface="+mn-ea"/>
                <a:cs typeface="+mn-cs"/>
                <a:hlinkClick r:id="rId3"/>
              </a:rPr>
              <a:t>ipong@lbl.gov</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Subject: </a:t>
            </a:r>
            <a:r>
              <a:rPr lang="en-US" sz="1200" kern="1200" dirty="0" err="1" smtClean="0">
                <a:solidFill>
                  <a:schemeClr val="tx1"/>
                </a:solidFill>
                <a:effectLst/>
                <a:latin typeface="+mn-lt"/>
                <a:ea typeface="+mn-ea"/>
                <a:cs typeface="+mn-cs"/>
              </a:rPr>
              <a:t>Netship</a:t>
            </a:r>
            <a:r>
              <a:rPr lang="en-US" sz="1200" kern="1200" dirty="0" smtClean="0">
                <a:solidFill>
                  <a:schemeClr val="tx1"/>
                </a:solidFill>
                <a:effectLst/>
                <a:latin typeface="+mn-lt"/>
                <a:ea typeface="+mn-ea"/>
                <a:cs typeface="+mn-cs"/>
              </a:rPr>
              <a:t> Delivery Notification - FedEx pkg. 784099384660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an automatic notification from </a:t>
            </a:r>
            <a:r>
              <a:rPr lang="en-US" sz="1200" kern="1200" dirty="0" err="1" smtClean="0">
                <a:solidFill>
                  <a:schemeClr val="tx1"/>
                </a:solidFill>
                <a:effectLst/>
                <a:latin typeface="+mn-lt"/>
                <a:ea typeface="+mn-ea"/>
                <a:cs typeface="+mn-cs"/>
              </a:rPr>
              <a:t>Kewill</a:t>
            </a:r>
            <a:r>
              <a:rPr lang="en-US" sz="1200" kern="1200" dirty="0" smtClean="0">
                <a:solidFill>
                  <a:schemeClr val="tx1"/>
                </a:solidFill>
                <a:effectLst/>
                <a:latin typeface="+mn-lt"/>
                <a:ea typeface="+mn-ea"/>
                <a:cs typeface="+mn-cs"/>
              </a:rPr>
              <a:t> Inc. Please do not respond to this message as this email was sent from an unattended mailbox.</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FedEx package '784099384660' has been DELIVERED. </a:t>
            </a:r>
          </a:p>
          <a:p>
            <a:r>
              <a:rPr lang="en-US" sz="1200" kern="1200" dirty="0" smtClean="0">
                <a:solidFill>
                  <a:schemeClr val="tx1"/>
                </a:solidFill>
                <a:effectLst/>
                <a:latin typeface="+mn-lt"/>
                <a:ea typeface="+mn-ea"/>
                <a:cs typeface="+mn-cs"/>
              </a:rPr>
              <a:t>The delivery details are as follows: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Delivery Location   : Receptionist/Front Desk</a:t>
            </a:r>
          </a:p>
          <a:p>
            <a:r>
              <a:rPr lang="en-US" sz="1200" kern="1200" dirty="0" smtClean="0">
                <a:solidFill>
                  <a:schemeClr val="tx1"/>
                </a:solidFill>
                <a:effectLst/>
                <a:latin typeface="+mn-lt"/>
                <a:ea typeface="+mn-ea"/>
                <a:cs typeface="+mn-cs"/>
              </a:rPr>
              <a:t>* Delivery Signatory  : D.PETERSON</a:t>
            </a:r>
          </a:p>
          <a:p>
            <a:r>
              <a:rPr lang="en-US" sz="1200" kern="1200" dirty="0" smtClean="0">
                <a:solidFill>
                  <a:schemeClr val="tx1"/>
                </a:solidFill>
                <a:effectLst/>
                <a:latin typeface="+mn-lt"/>
                <a:ea typeface="+mn-ea"/>
                <a:cs typeface="+mn-cs"/>
              </a:rPr>
              <a:t>* Delivery Date/Time  : 2016-09-16T12:07:00</a:t>
            </a:r>
          </a:p>
          <a:p>
            <a:r>
              <a:rPr lang="en-US" sz="1200" kern="1200" dirty="0" smtClean="0">
                <a:solidFill>
                  <a:schemeClr val="tx1"/>
                </a:solidFill>
                <a:effectLst/>
                <a:latin typeface="+mn-lt"/>
                <a:ea typeface="+mn-ea"/>
                <a:cs typeface="+mn-cs"/>
              </a:rPr>
              <a:t>* Message from Sender : P43OL1072AA06B to NEWT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Service Type        : FedEx Priority Overnight</a:t>
            </a:r>
          </a:p>
          <a:p>
            <a:r>
              <a:rPr lang="en-US" sz="1200" kern="1200" dirty="0" smtClean="0">
                <a:solidFill>
                  <a:schemeClr val="tx1"/>
                </a:solidFill>
                <a:effectLst/>
                <a:latin typeface="+mn-lt"/>
                <a:ea typeface="+mn-ea"/>
                <a:cs typeface="+mn-cs"/>
              </a:rPr>
              <a:t>* Package Weight      : 2.5000 lbs.</a:t>
            </a:r>
          </a:p>
          <a:p>
            <a:r>
              <a:rPr lang="en-US" sz="1200" kern="1200" dirty="0" smtClean="0">
                <a:solidFill>
                  <a:schemeClr val="tx1"/>
                </a:solidFill>
                <a:effectLst/>
                <a:latin typeface="+mn-lt"/>
                <a:ea typeface="+mn-ea"/>
                <a:cs typeface="+mn-cs"/>
              </a:rPr>
              <a:t>* Package Reference   :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SENDER  : </a:t>
            </a:r>
          </a:p>
          <a:p>
            <a:r>
              <a:rPr lang="en-US" sz="1200" kern="1200" dirty="0" smtClean="0">
                <a:solidFill>
                  <a:schemeClr val="tx1"/>
                </a:solidFill>
                <a:effectLst/>
                <a:latin typeface="+mn-lt"/>
                <a:ea typeface="+mn-ea"/>
                <a:cs typeface="+mn-cs"/>
              </a:rPr>
              <a:t>        Andy Lin</a:t>
            </a:r>
          </a:p>
          <a:p>
            <a:r>
              <a:rPr lang="en-US" sz="1200" kern="1200" dirty="0" smtClean="0">
                <a:solidFill>
                  <a:schemeClr val="tx1"/>
                </a:solidFill>
                <a:effectLst/>
                <a:latin typeface="+mn-lt"/>
                <a:ea typeface="+mn-ea"/>
                <a:cs typeface="+mn-cs"/>
              </a:rPr>
              <a:t>        LBNL</a:t>
            </a:r>
          </a:p>
          <a:p>
            <a:r>
              <a:rPr lang="en-US" sz="1200" kern="1200" dirty="0" smtClean="0">
                <a:solidFill>
                  <a:schemeClr val="tx1"/>
                </a:solidFill>
                <a:effectLst/>
                <a:latin typeface="+mn-lt"/>
                <a:ea typeface="+mn-ea"/>
                <a:cs typeface="+mn-cs"/>
              </a:rPr>
              <a:t>        One Cyclotron Road, Building 69 </a:t>
            </a:r>
          </a:p>
          <a:p>
            <a:r>
              <a:rPr lang="en-US" sz="1200" kern="1200" dirty="0" smtClean="0">
                <a:solidFill>
                  <a:schemeClr val="tx1"/>
                </a:solidFill>
                <a:effectLst/>
                <a:latin typeface="+mn-lt"/>
                <a:ea typeface="+mn-ea"/>
                <a:cs typeface="+mn-cs"/>
              </a:rPr>
              <a:t>        Berkeley, CA 94720</a:t>
            </a:r>
          </a:p>
          <a:p>
            <a:r>
              <a:rPr lang="en-US" sz="1200" kern="1200" dirty="0" smtClean="0">
                <a:solidFill>
                  <a:schemeClr val="tx1"/>
                </a:solidFill>
                <a:effectLst/>
                <a:latin typeface="+mn-lt"/>
                <a:ea typeface="+mn-ea"/>
                <a:cs typeface="+mn-cs"/>
              </a:rPr>
              <a:t>        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RECEIVER: </a:t>
            </a:r>
          </a:p>
          <a:p>
            <a:r>
              <a:rPr lang="en-US" sz="1200" kern="1200" dirty="0" smtClean="0">
                <a:solidFill>
                  <a:schemeClr val="tx1"/>
                </a:solidFill>
                <a:effectLst/>
                <a:latin typeface="+mn-lt"/>
                <a:ea typeface="+mn-ea"/>
                <a:cs typeface="+mn-cs"/>
              </a:rPr>
              <a:t>        Erik Flum</a:t>
            </a:r>
          </a:p>
          <a:p>
            <a:r>
              <a:rPr lang="en-US" sz="1200" kern="1200" dirty="0" smtClean="0">
                <a:solidFill>
                  <a:schemeClr val="tx1"/>
                </a:solidFill>
                <a:effectLst/>
                <a:latin typeface="+mn-lt"/>
                <a:ea typeface="+mn-ea"/>
                <a:cs typeface="+mn-cs"/>
              </a:rPr>
              <a:t>        New England Wire Technologies</a:t>
            </a:r>
          </a:p>
          <a:p>
            <a:r>
              <a:rPr lang="en-US" sz="1200" kern="1200" dirty="0" smtClean="0">
                <a:solidFill>
                  <a:schemeClr val="tx1"/>
                </a:solidFill>
                <a:effectLst/>
                <a:latin typeface="+mn-lt"/>
                <a:ea typeface="+mn-ea"/>
                <a:cs typeface="+mn-cs"/>
              </a:rPr>
              <a:t>        130 N Main St </a:t>
            </a:r>
          </a:p>
          <a:p>
            <a:r>
              <a:rPr lang="en-US" sz="1200" kern="1200" dirty="0" smtClean="0">
                <a:solidFill>
                  <a:schemeClr val="tx1"/>
                </a:solidFill>
                <a:effectLst/>
                <a:latin typeface="+mn-lt"/>
                <a:ea typeface="+mn-ea"/>
                <a:cs typeface="+mn-cs"/>
              </a:rPr>
              <a:t>        Lisbon, NH 03585-6603</a:t>
            </a:r>
          </a:p>
          <a:p>
            <a:r>
              <a:rPr lang="en-US" sz="1200" kern="1200" dirty="0" smtClean="0">
                <a:solidFill>
                  <a:schemeClr val="tx1"/>
                </a:solidFill>
                <a:effectLst/>
                <a:latin typeface="+mn-lt"/>
                <a:ea typeface="+mn-ea"/>
                <a:cs typeface="+mn-cs"/>
              </a:rPr>
              <a:t>        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You can double-check with the tracking number '784099384660' in the carrier's webpage: </a:t>
            </a:r>
            <a:r>
              <a:rPr lang="en-US" sz="1200" u="sng" kern="1200" dirty="0" smtClean="0">
                <a:solidFill>
                  <a:schemeClr val="tx1"/>
                </a:solidFill>
                <a:effectLst/>
                <a:latin typeface="+mn-lt"/>
                <a:ea typeface="+mn-ea"/>
                <a:cs typeface="+mn-cs"/>
                <a:hlinkClick r:id="rId8"/>
              </a:rPr>
              <a:t>http://www.fedex.com/tracking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you have any questions regarding this notification, please contact us at 1-866-649-1900. Thank you for using </a:t>
            </a:r>
            <a:r>
              <a:rPr lang="en-US" sz="1200" kern="1200" dirty="0" err="1" smtClean="0">
                <a:solidFill>
                  <a:schemeClr val="tx1"/>
                </a:solidFill>
                <a:effectLst/>
                <a:latin typeface="+mn-lt"/>
                <a:ea typeface="+mn-ea"/>
                <a:cs typeface="+mn-cs"/>
              </a:rPr>
              <a:t>Kewill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Netship</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END OF NOTIFICATION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Dear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We’re sorry this last insulation run fails to meet the specified requirement. Based on results from previous runs, we had no reason to expect a different outcome this time.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Our specified TPI for the 2 end fiberglass is 0.34. The vendor was only able to achieve 0.35-.040 TPI on the first order of twisted material. Their standard tolerance is +/-10%, but due to the TPI being such a small number, they feel the tolerance needs to be higher for this product. We’ve asked if we could target a smaller TPI (0.29-0.30) to reduce the build of the fiberglass. They said they would need to run some tests to see if it’s possible.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currently do not have any of the single ply material as we sent out the remaining ~100 lbs. of fiberglass to be twisted a few weeks ago. The glass has been twisted and is on its way back to us. Unfortunately, this last insulation run happened after we had already sent out the glass for twisting, so the vendor’s process will have been the same as the first batch of material. I will wait to see when we receive the material back if there is any excess to send you a single ply sample.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for the video, I’ve already used the sample we received so I can’t record a full test. I did keep the bare stack sample, so I could perform a 10-stack on bare cable if you’d like to see that. Let me know if that is suitable to you.</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welcome a visit and look forward to having you witness a production run. Please coordinate with Cindy when you’d like to arrange your visit.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Monday, September 12, 2016 1:15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 for your email and communication.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are disappointed, naturally, to see that this insulation run seems to have failed to match the specification requirement.  We are working on a QA solution -- so a heads-up that the invoice approval will be on hold until resolved.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LBNL result this time is consistent with our last measurement.  I would like to request the following items to be transmitted/sent to LBNL:</a:t>
            </a:r>
          </a:p>
          <a:p>
            <a:pPr lvl="0"/>
            <a:r>
              <a:rPr lang="en-US" sz="1200" kern="1200" dirty="0" smtClean="0">
                <a:solidFill>
                  <a:schemeClr val="tx1"/>
                </a:solidFill>
                <a:effectLst/>
                <a:latin typeface="+mn-lt"/>
                <a:ea typeface="+mn-ea"/>
                <a:cs typeface="+mn-cs"/>
              </a:rPr>
              <a:t>a video recording of your 10-stack measurement for our assessment (by email if &lt;15 MB, or via Google drive, </a:t>
            </a:r>
            <a:r>
              <a:rPr lang="en-US" sz="1200" kern="1200" dirty="0" err="1" smtClean="0">
                <a:solidFill>
                  <a:schemeClr val="tx1"/>
                </a:solidFill>
                <a:effectLst/>
                <a:latin typeface="+mn-lt"/>
                <a:ea typeface="+mn-ea"/>
                <a:cs typeface="+mn-cs"/>
              </a:rPr>
              <a:t>dropbox</a:t>
            </a:r>
            <a:r>
              <a:rPr lang="en-US" sz="1200" kern="1200" dirty="0" smtClean="0">
                <a:solidFill>
                  <a:schemeClr val="tx1"/>
                </a:solidFill>
                <a:effectLst/>
                <a:latin typeface="+mn-lt"/>
                <a:ea typeface="+mn-ea"/>
                <a:cs typeface="+mn-cs"/>
              </a:rPr>
              <a:t>, or on a DVD by mail); and</a:t>
            </a:r>
          </a:p>
          <a:p>
            <a:pPr lvl="0"/>
            <a:r>
              <a:rPr lang="en-US" sz="1200" kern="1200" dirty="0" smtClean="0">
                <a:solidFill>
                  <a:schemeClr val="tx1"/>
                </a:solidFill>
                <a:effectLst/>
                <a:latin typeface="+mn-lt"/>
                <a:ea typeface="+mn-ea"/>
                <a:cs typeface="+mn-cs"/>
              </a:rPr>
              <a:t>a small amount (several grams to a couple ounces) of the single-ply S-2 glass as received from AGY and of the two-ply glass as processed by the subcontractor.  Please send to </a:t>
            </a:r>
          </a:p>
          <a:p>
            <a:r>
              <a:rPr lang="en-GB" sz="1200" kern="1200" dirty="0" smtClean="0">
                <a:solidFill>
                  <a:schemeClr val="tx1"/>
                </a:solidFill>
                <a:effectLst/>
                <a:latin typeface="+mn-lt"/>
                <a:ea typeface="+mn-ea"/>
                <a:cs typeface="+mn-cs"/>
              </a:rPr>
              <a:t>Ian Pong</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Lawrence Berkeley National Laboratory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1 Cyclotron Road MS </a:t>
            </a:r>
            <a:r>
              <a:rPr lang="en-US" sz="1200" kern="1200" dirty="0" smtClean="0">
                <a:solidFill>
                  <a:schemeClr val="tx1"/>
                </a:solidFill>
                <a:effectLst/>
                <a:latin typeface="+mn-lt"/>
                <a:ea typeface="+mn-ea"/>
                <a:cs typeface="+mn-cs"/>
              </a:rPr>
              <a:t>47R0112</a:t>
            </a:r>
          </a:p>
          <a:p>
            <a:r>
              <a:rPr lang="en-GB" sz="1200" kern="1200" dirty="0" smtClean="0">
                <a:solidFill>
                  <a:schemeClr val="tx1"/>
                </a:solidFill>
                <a:effectLst/>
                <a:latin typeface="+mn-lt"/>
                <a:ea typeface="+mn-ea"/>
                <a:cs typeface="+mn-cs"/>
              </a:rPr>
              <a:t>Berkeley, CA 94720-8201.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Lance and I have been considering a site visit in the coming months – date to be decided and coordinated with you, preferably when we have a braiding run – to discuss QA.  The visit, as communicated with you before, has been intended for some time, and is not precipitated by the current event, but it would also be an appropriate opportunity for us to explore and discuss details and options related to this event.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keep us posted regarding your purchasing department’s finding.  We appreciate your pro-active communication.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 and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From: Erik Flum [</a:t>
            </a:r>
            <a:r>
              <a:rPr lang="en-US" sz="1200" u="sng"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Sent: 08 September 2016 11:29</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 Ian Pong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Subject: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afternoon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I've received the sample and performed another 10-stack test; the results are above the maximum tolerance. Were the results at LBNL similar?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I've compiled the data readings from all previous samples and on average it looks like the braid thickness is higher using the new vendor's material when compared to the old vendor. I think the TPI of the new vendor is slightly higher than the previous vendor causing the glass to build more. I'm having our purchasing department check with the new vendor to see what the limits of their process might be and if we can tweak the TPI of the fiberglass enough to better match the old material.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none" strike="noStrike"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Sent: Tuesday, August 30, 2016 1:07 PM</a:t>
            </a:r>
          </a:p>
          <a:p>
            <a:r>
              <a:rPr lang="en-US" sz="1200" kern="1200" dirty="0" smtClean="0">
                <a:solidFill>
                  <a:schemeClr val="tx1"/>
                </a:solidFill>
                <a:effectLst/>
                <a:latin typeface="+mn-lt"/>
                <a:ea typeface="+mn-ea"/>
                <a:cs typeface="+mn-cs"/>
              </a:rPr>
              <a:t>To: Erik Flum &lt;</a:t>
            </a:r>
            <a:r>
              <a:rPr lang="en-US" sz="1200" u="none" strike="noStrike"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Thanks very much for your quick reply.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will ask Miao Yu from FNAL to send it to your attention.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 me know when you receive it.  I look forward to receiving the data.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Erik Flum [</a:t>
            </a:r>
            <a:r>
              <a:rPr lang="en-US" sz="1200" u="none" strike="noStrike"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30 August 2016 10:05</a:t>
            </a:r>
          </a:p>
          <a:p>
            <a:r>
              <a:rPr lang="en-US" sz="1200" kern="1200" dirty="0" smtClean="0">
                <a:solidFill>
                  <a:schemeClr val="tx1"/>
                </a:solidFill>
                <a:effectLst/>
                <a:latin typeface="+mn-lt"/>
                <a:ea typeface="+mn-ea"/>
                <a:cs typeface="+mn-cs"/>
              </a:rPr>
              <a:t>To: Ian Pong &lt;</a:t>
            </a:r>
            <a:r>
              <a:rPr lang="en-US" sz="1200" u="none" strike="noStrike"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Hello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address is correct; please have the sample sent to my attention.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none" strike="noStrike"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Tuesday, August 30, 2016 12:34 PM</a:t>
            </a:r>
          </a:p>
          <a:p>
            <a:r>
              <a:rPr lang="en-US" sz="1200" kern="1200" dirty="0" smtClean="0">
                <a:solidFill>
                  <a:schemeClr val="tx1"/>
                </a:solidFill>
                <a:effectLst/>
                <a:latin typeface="+mn-lt"/>
                <a:ea typeface="+mn-ea"/>
                <a:cs typeface="+mn-cs"/>
              </a:rPr>
              <a:t>To: Erik Flum &lt;</a:t>
            </a:r>
            <a:r>
              <a:rPr lang="en-US" sz="1200" u="none" strike="noStrike"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morning.  FNAL is going to send you a 2 m piece of insulated 1074 for 10-stack re-measurement.  Could you let me know to which address you would prefer that it be shipped?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have your general address as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NEW ENGLAND WIRE TECHNOLOGIES</a:t>
            </a:r>
          </a:p>
          <a:p>
            <a:r>
              <a:rPr lang="en-US" sz="1200" kern="1200" dirty="0" smtClean="0">
                <a:solidFill>
                  <a:schemeClr val="tx1"/>
                </a:solidFill>
                <a:effectLst/>
                <a:latin typeface="+mn-lt"/>
                <a:ea typeface="+mn-ea"/>
                <a:cs typeface="+mn-cs"/>
              </a:rPr>
              <a:t>130 N MAIN ST</a:t>
            </a:r>
          </a:p>
          <a:p>
            <a:r>
              <a:rPr lang="en-US" sz="1200" kern="1200" dirty="0" smtClean="0">
                <a:solidFill>
                  <a:schemeClr val="tx1"/>
                </a:solidFill>
                <a:effectLst/>
                <a:latin typeface="+mn-lt"/>
                <a:ea typeface="+mn-ea"/>
                <a:cs typeface="+mn-cs"/>
              </a:rPr>
              <a:t>LISBON NH 03585-6603</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let me know how it can get to you directly.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Erik Flum [</a:t>
            </a:r>
            <a:r>
              <a:rPr lang="en-US" sz="1200" u="none" strike="noStrike"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24 August 2016 05:08</a:t>
            </a:r>
          </a:p>
          <a:p>
            <a:r>
              <a:rPr lang="en-US" sz="1200" kern="1200" dirty="0" smtClean="0">
                <a:solidFill>
                  <a:schemeClr val="tx1"/>
                </a:solidFill>
                <a:effectLst/>
                <a:latin typeface="+mn-lt"/>
                <a:ea typeface="+mn-ea"/>
                <a:cs typeface="+mn-cs"/>
              </a:rPr>
              <a:t>To: Ian Pong &lt;</a:t>
            </a:r>
            <a:r>
              <a:rPr lang="en-US" sz="1200" u="none" strike="noStrike"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'Lance Cooley' &lt;</a:t>
            </a:r>
            <a:r>
              <a:rPr lang="en-US" sz="1200" u="none" strike="noStrike"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morning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only adjustment we can make is to the picks per inch. When a textile braid is designed near 100% coverage, increasing or decreasing the picks per inch will cause a slight build change in the braid, either stacking up material or spreading the braid further apart. The thickness specification for this braid is so small, I wouldn't imagine needing more than a 2-4 pick per inch change to see a slight change in thickness.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let me know if and when to expect a sample and I'll make sure to get it tested.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none" strike="noStrike"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Tuesday, August 23, 2016 4:11 PM</a:t>
            </a:r>
          </a:p>
          <a:p>
            <a:r>
              <a:rPr lang="en-US" sz="1200" kern="1200" dirty="0" smtClean="0">
                <a:solidFill>
                  <a:schemeClr val="tx1"/>
                </a:solidFill>
                <a:effectLst/>
                <a:latin typeface="+mn-lt"/>
                <a:ea typeface="+mn-ea"/>
                <a:cs typeface="+mn-cs"/>
              </a:rPr>
              <a:t>To: Erik Flum &lt;</a:t>
            </a:r>
            <a:r>
              <a:rPr lang="en-US" sz="1200" u="none" strike="noStrike"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'Lance Cooley' &lt;</a:t>
            </a:r>
            <a:r>
              <a:rPr lang="en-US" sz="1200" u="none" strike="noStrike"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Thanks for your reply.  Let me communicate with Fermilab to see if we can send you a 2 m piece for re-measurement.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Cable P43OL1074 was actually made thinner than P43OL1073.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Incidentally, could you let us know what the operator can do to the set up if he finds the insulation thickness is too high or too low?  How can it be adjusted one way or the other?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Erik Flum [</a:t>
            </a:r>
            <a:r>
              <a:rPr lang="en-US" sz="1200" u="none" strike="noStrike"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23 August 2016 13:01</a:t>
            </a:r>
          </a:p>
          <a:p>
            <a:r>
              <a:rPr lang="en-US" sz="1200" kern="1200" dirty="0" smtClean="0">
                <a:solidFill>
                  <a:schemeClr val="tx1"/>
                </a:solidFill>
                <a:effectLst/>
                <a:latin typeface="+mn-lt"/>
                <a:ea typeface="+mn-ea"/>
                <a:cs typeface="+mn-cs"/>
              </a:rPr>
              <a:t>To: Ian Pong &lt;</a:t>
            </a:r>
            <a:r>
              <a:rPr lang="en-US" sz="1200" u="none" strike="noStrike"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'Lance Cooley' &lt;</a:t>
            </a:r>
            <a:r>
              <a:rPr lang="en-US" sz="1200" u="none" strike="noStrike"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Hello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I'm sorry to say, but the 10-stack samples are discarded after testing. I do see the difference in the left and right side readings were higher this time around than previous runs, however the average cable thickness at 1.55mm seems to be in line with previous samples so I would be inclined to say the cable pieces were stacked correctly.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let us know how you'd like to proceed. If you would like to send us another cable sample to verify measurements, we would be happy to do so.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none" strike="noStrike"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Tuesday, August 23, 2016 3:12 PM</a:t>
            </a:r>
          </a:p>
          <a:p>
            <a:r>
              <a:rPr lang="en-US" sz="1200" kern="1200" dirty="0" smtClean="0">
                <a:solidFill>
                  <a:schemeClr val="tx1"/>
                </a:solidFill>
                <a:effectLst/>
                <a:latin typeface="+mn-lt"/>
                <a:ea typeface="+mn-ea"/>
                <a:cs typeface="+mn-cs"/>
              </a:rPr>
              <a:t>To: Erik Flum &lt;</a:t>
            </a:r>
            <a:r>
              <a:rPr lang="en-US" sz="1200" u="none" strike="noStrike"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'Lance Cooley' &lt;</a:t>
            </a:r>
            <a:r>
              <a:rPr lang="en-US" sz="1200" u="none" strike="noStrike"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Cable P43OL1074 FedEx Shipment Tracking [783623403128]</a:t>
            </a:r>
          </a:p>
          <a:p>
            <a:r>
              <a:rPr lang="en-US" sz="1200" kern="1200" dirty="0" smtClean="0">
                <a:solidFill>
                  <a:schemeClr val="tx1"/>
                </a:solidFill>
                <a:effectLst/>
                <a:latin typeface="+mn-lt"/>
                <a:ea typeface="+mn-ea"/>
                <a:cs typeface="+mn-cs"/>
              </a:rPr>
              <a:t>Importance: High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hope you still have the bare cable samples from the 10-stack measurements.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LBNL has just completed the verification on the sample you sent us, and there is a larger than usual discrepancy, sending LBNL verification data just out of spec.  When I looked into your data again, it seems that the 10-stack QC performed by NEWT did not have the cables stacked correctly.</a:t>
            </a: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keystoned</a:t>
            </a:r>
            <a:r>
              <a:rPr lang="en-US" sz="1200" kern="1200" dirty="0" smtClean="0">
                <a:solidFill>
                  <a:schemeClr val="tx1"/>
                </a:solidFill>
                <a:effectLst/>
                <a:latin typeface="+mn-lt"/>
                <a:ea typeface="+mn-ea"/>
                <a:cs typeface="+mn-cs"/>
              </a:rPr>
              <a:t> cable edge thickness differs from the mid-thickness by about</a:t>
            </a:r>
          </a:p>
          <a:p>
            <a:r>
              <a:rPr lang="en-US" sz="1200" kern="1200" dirty="0" smtClean="0">
                <a:solidFill>
                  <a:schemeClr val="tx1"/>
                </a:solidFill>
                <a:effectLst/>
                <a:latin typeface="+mn-lt"/>
                <a:ea typeface="+mn-ea"/>
                <a:cs typeface="+mn-cs"/>
              </a:rPr>
              <a:t>0.06 mm.  In the NEWT QC data, I now see that the left indicator values and the right indicator values are off by about 0.6 mm.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gave you the go-ahead when you sent the data on Aug 11.  It is therefore my responsibility, but I have to request a re-measurement in line with the</a:t>
            </a:r>
          </a:p>
          <a:p>
            <a:r>
              <a:rPr lang="en-US" sz="1200" kern="1200" dirty="0" smtClean="0">
                <a:solidFill>
                  <a:schemeClr val="tx1"/>
                </a:solidFill>
                <a:effectLst/>
                <a:latin typeface="+mn-lt"/>
                <a:ea typeface="+mn-ea"/>
                <a:cs typeface="+mn-cs"/>
              </a:rPr>
              <a:t>procedure.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you have any questions, please feel free to contact 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Erik Flum [</a:t>
            </a:r>
            <a:r>
              <a:rPr lang="en-US" sz="1200" u="none" strike="noStrike"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23 August 2016 05:18</a:t>
            </a:r>
          </a:p>
          <a:p>
            <a:r>
              <a:rPr lang="en-US" sz="1200" kern="1200" dirty="0" smtClean="0">
                <a:solidFill>
                  <a:schemeClr val="tx1"/>
                </a:solidFill>
                <a:effectLst/>
                <a:latin typeface="+mn-lt"/>
                <a:ea typeface="+mn-ea"/>
                <a:cs typeface="+mn-cs"/>
              </a:rPr>
              <a:t>To: Ian Pong &lt;</a:t>
            </a:r>
            <a:r>
              <a:rPr lang="en-US" sz="1200" u="none" strike="noStrike"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'Lance Cooley' &lt;</a:t>
            </a:r>
            <a:r>
              <a:rPr lang="en-US" sz="1200" u="none" strike="noStrike"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morning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completed braiding cable 1074 on Friday 8/19. I've attached the completed 10-stack sheet. The </a:t>
            </a:r>
            <a:r>
              <a:rPr lang="en-US" sz="1200" kern="1200" dirty="0" err="1" smtClean="0">
                <a:solidFill>
                  <a:schemeClr val="tx1"/>
                </a:solidFill>
                <a:effectLst/>
                <a:latin typeface="+mn-lt"/>
                <a:ea typeface="+mn-ea"/>
                <a:cs typeface="+mn-cs"/>
              </a:rPr>
              <a:t>Fedex</a:t>
            </a:r>
            <a:r>
              <a:rPr lang="en-US" sz="1200" kern="1200" dirty="0" smtClean="0">
                <a:solidFill>
                  <a:schemeClr val="tx1"/>
                </a:solidFill>
                <a:effectLst/>
                <a:latin typeface="+mn-lt"/>
                <a:ea typeface="+mn-ea"/>
                <a:cs typeface="+mn-cs"/>
              </a:rPr>
              <a:t> tracking number is 2097361781.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none" strike="noStrike"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Thursday, August 11, 2016 2:00 PM</a:t>
            </a:r>
          </a:p>
          <a:p>
            <a:r>
              <a:rPr lang="en-US" sz="1200" kern="1200" dirty="0" smtClean="0">
                <a:solidFill>
                  <a:schemeClr val="tx1"/>
                </a:solidFill>
                <a:effectLst/>
                <a:latin typeface="+mn-lt"/>
                <a:ea typeface="+mn-ea"/>
                <a:cs typeface="+mn-cs"/>
              </a:rPr>
              <a:t>To: Erik Flum &lt;</a:t>
            </a:r>
            <a:r>
              <a:rPr lang="en-US" sz="1200" u="none" strike="noStrike"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'Lance Cooley' &lt;</a:t>
            </a:r>
            <a:r>
              <a:rPr lang="en-US" sz="1200" u="none" strike="noStrike"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 very much for your email.  The numbers look fine.  Please proceed with the braiding and keep us posted regarding the schedule.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usual, please send the verification sample piece to: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Hugh Higley / Andy Lin</a:t>
            </a:r>
          </a:p>
          <a:p>
            <a:r>
              <a:rPr lang="en-US" sz="1200" kern="1200" dirty="0" smtClean="0">
                <a:solidFill>
                  <a:schemeClr val="tx1"/>
                </a:solidFill>
                <a:effectLst/>
                <a:latin typeface="+mn-lt"/>
                <a:ea typeface="+mn-ea"/>
                <a:cs typeface="+mn-cs"/>
              </a:rPr>
              <a:t>B77A-101</a:t>
            </a:r>
          </a:p>
          <a:p>
            <a:r>
              <a:rPr lang="en-US" sz="1200" kern="1200" dirty="0" smtClean="0">
                <a:solidFill>
                  <a:schemeClr val="tx1"/>
                </a:solidFill>
                <a:effectLst/>
                <a:latin typeface="+mn-lt"/>
                <a:ea typeface="+mn-ea"/>
                <a:cs typeface="+mn-cs"/>
              </a:rPr>
              <a:t>Accelerator Technology &amp; Applied Physics Lawrence Berkeley National Laboratory</a:t>
            </a:r>
          </a:p>
          <a:p>
            <a:r>
              <a:rPr lang="en-US" sz="1200" kern="1200" dirty="0" smtClean="0">
                <a:solidFill>
                  <a:schemeClr val="tx1"/>
                </a:solidFill>
                <a:effectLst/>
                <a:latin typeface="+mn-lt"/>
                <a:ea typeface="+mn-ea"/>
                <a:cs typeface="+mn-cs"/>
              </a:rPr>
              <a:t>1 Cyclotron Road</a:t>
            </a:r>
          </a:p>
          <a:p>
            <a:r>
              <a:rPr lang="en-US" sz="1200" kern="1200" dirty="0" smtClean="0">
                <a:solidFill>
                  <a:schemeClr val="tx1"/>
                </a:solidFill>
                <a:effectLst/>
                <a:latin typeface="+mn-lt"/>
                <a:ea typeface="+mn-ea"/>
                <a:cs typeface="+mn-cs"/>
              </a:rPr>
              <a:t>Berkeley, CA 94720-8201</a:t>
            </a:r>
          </a:p>
          <a:p>
            <a:r>
              <a:rPr lang="en-US" sz="1200" kern="1200" dirty="0" smtClean="0">
                <a:solidFill>
                  <a:schemeClr val="tx1"/>
                </a:solidFill>
                <a:effectLst/>
                <a:latin typeface="+mn-lt"/>
                <a:ea typeface="+mn-ea"/>
                <a:cs typeface="+mn-cs"/>
              </a:rPr>
              <a:t>U.S.A.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provide tracking numbers</a:t>
            </a:r>
          </a:p>
          <a:p>
            <a:r>
              <a:rPr lang="en-US" sz="1200" kern="1200" dirty="0" smtClean="0">
                <a:solidFill>
                  <a:schemeClr val="tx1"/>
                </a:solidFill>
                <a:effectLst/>
                <a:latin typeface="+mn-lt"/>
                <a:ea typeface="+mn-ea"/>
                <a:cs typeface="+mn-cs"/>
              </a:rPr>
              <a:t>- when the verification sample piece is sent to LBNL</a:t>
            </a:r>
          </a:p>
          <a:p>
            <a:r>
              <a:rPr lang="en-US" sz="1200" kern="1200" dirty="0" smtClean="0">
                <a:solidFill>
                  <a:schemeClr val="tx1"/>
                </a:solidFill>
                <a:effectLst/>
                <a:latin typeface="+mn-lt"/>
                <a:ea typeface="+mn-ea"/>
                <a:cs typeface="+mn-cs"/>
              </a:rPr>
              <a:t>- when the braided cable is sent to FNAL.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 and best wishes,</a:t>
            </a:r>
          </a:p>
          <a:p>
            <a:r>
              <a:rPr lang="en-US" sz="1200" kern="1200" dirty="0" smtClean="0">
                <a:solidFill>
                  <a:schemeClr val="tx1"/>
                </a:solidFill>
                <a:effectLst/>
                <a:latin typeface="+mn-lt"/>
                <a:ea typeface="+mn-ea"/>
                <a:cs typeface="+mn-cs"/>
              </a:rPr>
              <a:t>Ian.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Erik Flum [</a:t>
            </a:r>
            <a:r>
              <a:rPr lang="en-US" sz="1200" u="none" strike="noStrike"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11 August 2016 10:31</a:t>
            </a:r>
          </a:p>
          <a:p>
            <a:r>
              <a:rPr lang="en-US" sz="1200" kern="1200" dirty="0" smtClean="0">
                <a:solidFill>
                  <a:schemeClr val="tx1"/>
                </a:solidFill>
                <a:effectLst/>
                <a:latin typeface="+mn-lt"/>
                <a:ea typeface="+mn-ea"/>
                <a:cs typeface="+mn-cs"/>
              </a:rPr>
              <a:t>To: Ian Pong &lt;</a:t>
            </a:r>
            <a:r>
              <a:rPr lang="en-US" sz="1200" u="none" strike="noStrike"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afternoon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We've begun braiding cable 1074Z. Please see the attached 10-stack measurements.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none" strike="noStrike"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Wednesday, July 20, 2016 1:38 PM</a:t>
            </a:r>
          </a:p>
          <a:p>
            <a:r>
              <a:rPr lang="en-US" sz="1200" kern="1200" dirty="0" smtClean="0">
                <a:solidFill>
                  <a:schemeClr val="tx1"/>
                </a:solidFill>
                <a:effectLst/>
                <a:latin typeface="+mn-lt"/>
                <a:ea typeface="+mn-ea"/>
                <a:cs typeface="+mn-cs"/>
              </a:rPr>
              <a:t>To: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Erik Flum &lt;</a:t>
            </a:r>
            <a:r>
              <a:rPr lang="en-US" sz="1200" u="none" strike="noStrike"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Cable P43OL1074 FedEx Shipment Tracking [783623403128]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Cindy and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writing to send you the tracking number of our latest cable P43OL1074, toll number T2555 under PO7266610.  See </a:t>
            </a:r>
            <a:r>
              <a:rPr lang="en-US" sz="1200" u="none" strike="noStrike" kern="1200" dirty="0" smtClean="0">
                <a:solidFill>
                  <a:schemeClr val="tx1"/>
                </a:solidFill>
                <a:effectLst/>
                <a:latin typeface="+mn-lt"/>
                <a:ea typeface="+mn-ea"/>
                <a:cs typeface="+mn-cs"/>
                <a:hlinkClick r:id="rId8"/>
              </a:rPr>
              <a:t>http://www.fedex.com/tracking</a:t>
            </a:r>
            <a:r>
              <a:rPr lang="en-US" sz="1200" kern="1200" dirty="0" smtClean="0">
                <a:solidFill>
                  <a:schemeClr val="tx1"/>
                </a:solidFill>
                <a:effectLst/>
                <a:latin typeface="+mn-lt"/>
                <a:ea typeface="+mn-ea"/>
                <a:cs typeface="+mn-cs"/>
              </a:rPr>
              <a:t>, tracking number "783623403128".</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let me know when you receive the shipment and keep me posted regarding the braiding.  (Thanks to Cindy for providing the estimated date of 8/19).</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 and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a:t>
            </a:r>
            <a:r>
              <a:rPr lang="en-US" sz="1200" u="none" strike="noStrike" kern="1200" dirty="0" smtClean="0">
                <a:solidFill>
                  <a:schemeClr val="tx1"/>
                </a:solidFill>
                <a:effectLst/>
                <a:latin typeface="+mn-lt"/>
                <a:ea typeface="+mn-ea"/>
                <a:cs typeface="+mn-cs"/>
                <a:hlinkClick r:id="rId7"/>
              </a:rPr>
              <a:t>kus.netshipadmin@kewill.com</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7"/>
              </a:rPr>
              <a:t>mailto:kus.netshipadmin@kewill.com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20 July 2016 10:06</a:t>
            </a:r>
          </a:p>
          <a:p>
            <a:r>
              <a:rPr lang="en-US" sz="1200" kern="1200" dirty="0" smtClean="0">
                <a:solidFill>
                  <a:schemeClr val="tx1"/>
                </a:solidFill>
                <a:effectLst/>
                <a:latin typeface="+mn-lt"/>
                <a:ea typeface="+mn-ea"/>
                <a:cs typeface="+mn-cs"/>
              </a:rPr>
              <a:t>To: </a:t>
            </a:r>
            <a:r>
              <a:rPr lang="en-US" sz="1200" u="none" strike="noStrike" kern="1200" dirty="0" smtClean="0">
                <a:solidFill>
                  <a:schemeClr val="tx1"/>
                </a:solidFill>
                <a:effectLst/>
                <a:latin typeface="+mn-lt"/>
                <a:ea typeface="+mn-ea"/>
                <a:cs typeface="+mn-cs"/>
                <a:hlinkClick r:id="rId3"/>
              </a:rPr>
              <a:t>ipong@lbl.gov</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Subject: A FedEx shipment [783623403128] was created.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an automatic notification from the </a:t>
            </a:r>
            <a:r>
              <a:rPr lang="en-US" sz="1200" kern="1200" dirty="0" err="1" smtClean="0">
                <a:solidFill>
                  <a:schemeClr val="tx1"/>
                </a:solidFill>
                <a:effectLst/>
                <a:latin typeface="+mn-lt"/>
                <a:ea typeface="+mn-ea"/>
                <a:cs typeface="+mn-cs"/>
              </a:rPr>
              <a:t>Kewill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Netship</a:t>
            </a:r>
            <a:r>
              <a:rPr lang="en-US" sz="1200" kern="1200" dirty="0" smtClean="0">
                <a:solidFill>
                  <a:schemeClr val="tx1"/>
                </a:solidFill>
                <a:effectLst/>
                <a:latin typeface="+mn-lt"/>
                <a:ea typeface="+mn-ea"/>
                <a:cs typeface="+mn-cs"/>
              </a:rPr>
              <a:t> Software.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FedEx shipment was created as follows: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Message from sender: </a:t>
            </a:r>
          </a:p>
          <a:p>
            <a:r>
              <a:rPr lang="en-US" sz="1200" kern="1200" dirty="0" smtClean="0">
                <a:solidFill>
                  <a:schemeClr val="tx1"/>
                </a:solidFill>
                <a:effectLst/>
                <a:latin typeface="+mn-lt"/>
                <a:ea typeface="+mn-ea"/>
                <a:cs typeface="+mn-cs"/>
              </a:rPr>
              <a:t>* Content Description: QXF P43OL1074AA00A 470m</a:t>
            </a:r>
          </a:p>
          <a:p>
            <a:r>
              <a:rPr lang="en-US" sz="1200" kern="1200" dirty="0" smtClean="0">
                <a:solidFill>
                  <a:schemeClr val="tx1"/>
                </a:solidFill>
                <a:effectLst/>
                <a:latin typeface="+mn-lt"/>
                <a:ea typeface="+mn-ea"/>
                <a:cs typeface="+mn-cs"/>
              </a:rPr>
              <a:t>* Tracking Number    : 783623403128</a:t>
            </a:r>
          </a:p>
          <a:p>
            <a:r>
              <a:rPr lang="en-US" sz="1200" kern="1200" dirty="0" smtClean="0">
                <a:solidFill>
                  <a:schemeClr val="tx1"/>
                </a:solidFill>
                <a:effectLst/>
                <a:latin typeface="+mn-lt"/>
                <a:ea typeface="+mn-ea"/>
                <a:cs typeface="+mn-cs"/>
              </a:rPr>
              <a:t>* Ship Date          : 7/20/2016 12:00:00 AM</a:t>
            </a:r>
          </a:p>
          <a:p>
            <a:r>
              <a:rPr lang="en-US" sz="1200" kern="1200" dirty="0" smtClean="0">
                <a:solidFill>
                  <a:schemeClr val="tx1"/>
                </a:solidFill>
                <a:effectLst/>
                <a:latin typeface="+mn-lt"/>
                <a:ea typeface="+mn-ea"/>
                <a:cs typeface="+mn-cs"/>
              </a:rPr>
              <a:t>* Service Type       : FedEx 2Day Freight</a:t>
            </a:r>
          </a:p>
          <a:p>
            <a:r>
              <a:rPr lang="en-US" sz="1200" kern="1200" dirty="0" smtClean="0">
                <a:solidFill>
                  <a:schemeClr val="tx1"/>
                </a:solidFill>
                <a:effectLst/>
                <a:latin typeface="+mn-lt"/>
                <a:ea typeface="+mn-ea"/>
                <a:cs typeface="+mn-cs"/>
              </a:rPr>
              <a:t>* Package Weight     : 301.0000</a:t>
            </a:r>
          </a:p>
          <a:p>
            <a:r>
              <a:rPr lang="en-US" sz="1200" kern="1200" dirty="0" smtClean="0">
                <a:solidFill>
                  <a:schemeClr val="tx1"/>
                </a:solidFill>
                <a:effectLst/>
                <a:latin typeface="+mn-lt"/>
                <a:ea typeface="+mn-ea"/>
                <a:cs typeface="+mn-cs"/>
              </a:rPr>
              <a:t>* Reference          :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SENDER            : </a:t>
            </a:r>
          </a:p>
          <a:p>
            <a:r>
              <a:rPr lang="en-US" sz="1200" kern="1200" dirty="0" smtClean="0">
                <a:solidFill>
                  <a:schemeClr val="tx1"/>
                </a:solidFill>
                <a:effectLst/>
                <a:latin typeface="+mn-lt"/>
                <a:ea typeface="+mn-ea"/>
                <a:cs typeface="+mn-cs"/>
              </a:rPr>
              <a:t>   Andy Lin</a:t>
            </a:r>
          </a:p>
          <a:p>
            <a:r>
              <a:rPr lang="en-US" sz="1200" kern="1200" dirty="0" smtClean="0">
                <a:solidFill>
                  <a:schemeClr val="tx1"/>
                </a:solidFill>
                <a:effectLst/>
                <a:latin typeface="+mn-lt"/>
                <a:ea typeface="+mn-ea"/>
                <a:cs typeface="+mn-cs"/>
              </a:rPr>
              <a:t>   LBNL</a:t>
            </a:r>
          </a:p>
          <a:p>
            <a:r>
              <a:rPr lang="en-US" sz="1200" kern="1200" dirty="0" smtClean="0">
                <a:solidFill>
                  <a:schemeClr val="tx1"/>
                </a:solidFill>
                <a:effectLst/>
                <a:latin typeface="+mn-lt"/>
                <a:ea typeface="+mn-ea"/>
                <a:cs typeface="+mn-cs"/>
              </a:rPr>
              <a:t>   One Cyclotron Road, Building 69 </a:t>
            </a:r>
          </a:p>
          <a:p>
            <a:r>
              <a:rPr lang="en-US" sz="1200" kern="1200" dirty="0" smtClean="0">
                <a:solidFill>
                  <a:schemeClr val="tx1"/>
                </a:solidFill>
                <a:effectLst/>
                <a:latin typeface="+mn-lt"/>
                <a:ea typeface="+mn-ea"/>
                <a:cs typeface="+mn-cs"/>
              </a:rPr>
              <a:t>   Berkeley, CA 94720</a:t>
            </a:r>
          </a:p>
          <a:p>
            <a:r>
              <a:rPr lang="en-US" sz="1200" kern="1200" dirty="0" smtClean="0">
                <a:solidFill>
                  <a:schemeClr val="tx1"/>
                </a:solidFill>
                <a:effectLst/>
                <a:latin typeface="+mn-lt"/>
                <a:ea typeface="+mn-ea"/>
                <a:cs typeface="+mn-cs"/>
              </a:rPr>
              <a:t>   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RECEIVER          : </a:t>
            </a:r>
          </a:p>
          <a:p>
            <a:r>
              <a:rPr lang="en-US" sz="1200" kern="1200" dirty="0" smtClean="0">
                <a:solidFill>
                  <a:schemeClr val="tx1"/>
                </a:solidFill>
                <a:effectLst/>
                <a:latin typeface="+mn-lt"/>
                <a:ea typeface="+mn-ea"/>
                <a:cs typeface="+mn-cs"/>
              </a:rPr>
              <a:t>   Cindy Derosia</a:t>
            </a:r>
          </a:p>
          <a:p>
            <a:r>
              <a:rPr lang="en-US" sz="1200" kern="1200" dirty="0" smtClean="0">
                <a:solidFill>
                  <a:schemeClr val="tx1"/>
                </a:solidFill>
                <a:effectLst/>
                <a:latin typeface="+mn-lt"/>
                <a:ea typeface="+mn-ea"/>
                <a:cs typeface="+mn-cs"/>
              </a:rPr>
              <a:t>   New England Wire Technologies</a:t>
            </a:r>
          </a:p>
          <a:p>
            <a:r>
              <a:rPr lang="en-US" sz="1200" kern="1200" dirty="0" smtClean="0">
                <a:solidFill>
                  <a:schemeClr val="tx1"/>
                </a:solidFill>
                <a:effectLst/>
                <a:latin typeface="+mn-lt"/>
                <a:ea typeface="+mn-ea"/>
                <a:cs typeface="+mn-cs"/>
              </a:rPr>
              <a:t>   130 North Main Street Toll# T2555</a:t>
            </a:r>
          </a:p>
          <a:p>
            <a:r>
              <a:rPr lang="en-US" sz="1200" kern="1200" dirty="0" smtClean="0">
                <a:solidFill>
                  <a:schemeClr val="tx1"/>
                </a:solidFill>
                <a:effectLst/>
                <a:latin typeface="+mn-lt"/>
                <a:ea typeface="+mn-ea"/>
                <a:cs typeface="+mn-cs"/>
              </a:rPr>
              <a:t>   Lisbon, NH 03585</a:t>
            </a:r>
          </a:p>
          <a:p>
            <a:r>
              <a:rPr lang="en-US" sz="1200" kern="1200" dirty="0" smtClean="0">
                <a:solidFill>
                  <a:schemeClr val="tx1"/>
                </a:solidFill>
                <a:effectLst/>
                <a:latin typeface="+mn-lt"/>
                <a:ea typeface="+mn-ea"/>
                <a:cs typeface="+mn-cs"/>
              </a:rPr>
              <a:t>   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You can continue to track your package with the tracking number "783623403128" </a:t>
            </a:r>
          </a:p>
          <a:p>
            <a:r>
              <a:rPr lang="en-US" sz="1200" kern="1200" dirty="0" smtClean="0">
                <a:solidFill>
                  <a:schemeClr val="tx1"/>
                </a:solidFill>
                <a:effectLst/>
                <a:latin typeface="+mn-lt"/>
                <a:ea typeface="+mn-ea"/>
                <a:cs typeface="+mn-cs"/>
              </a:rPr>
              <a:t>    at the carrier's website: </a:t>
            </a:r>
            <a:r>
              <a:rPr lang="en-US" sz="1200" u="none" strike="noStrike" kern="1200" dirty="0" smtClean="0">
                <a:solidFill>
                  <a:schemeClr val="tx1"/>
                </a:solidFill>
                <a:effectLst/>
                <a:latin typeface="+mn-lt"/>
                <a:ea typeface="+mn-ea"/>
                <a:cs typeface="+mn-cs"/>
                <a:hlinkClick r:id="rId8"/>
              </a:rPr>
              <a:t>http://www.fedex.com/tracking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you have any questions regarding this notification, please contact us at 1-866-649-1900. Thank you for using </a:t>
            </a:r>
            <a:r>
              <a:rPr lang="en-US" sz="1200" kern="1200" dirty="0" err="1" smtClean="0">
                <a:solidFill>
                  <a:schemeClr val="tx1"/>
                </a:solidFill>
                <a:effectLst/>
                <a:latin typeface="+mn-lt"/>
                <a:ea typeface="+mn-ea"/>
                <a:cs typeface="+mn-cs"/>
              </a:rPr>
              <a:t>Kewill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Netship</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--END OF NOTIFICATION--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4EDAFB8-2048-420A-8A4F-05098CCE4D5A}" type="slidenum">
              <a:rPr lang="en-US" smtClean="0"/>
              <a:t>61</a:t>
            </a:fld>
            <a:endParaRPr lang="en-US"/>
          </a:p>
        </p:txBody>
      </p:sp>
    </p:spTree>
    <p:extLst>
      <p:ext uri="{BB962C8B-B14F-4D97-AF65-F5344CB8AC3E}">
        <p14:creationId xmlns:p14="http://schemas.microsoft.com/office/powerpoint/2010/main" val="92225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Good morning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looks like a spot of oil from the machine. We do try to keep the machine as clean as possible, however, there is always the potential of something like this on the equipment we use. The operator most likely didn’t notice it during the run, otherwise we would have noted the spot in the log and attempted to clean 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Friday, January 20, 2017 3:29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P43OL1081 dark spot at 319th 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 and Cindy,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writing to forward to you some photos taken by our Fermilab colleagues who were performing acceptance inspection on the braided cable P43OL1081.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They reported a dark spot at the 319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m from the blue/red end (which is the hub end of the spool from LBNL to NEWT, and therefore the top end of spool from NEWT to FNAL).  Please see photos below.  They inspected the cable section that was on top of the dark spot on the spool but found that that other side was clean.  They were not sure what it is but managed to remove the mark using alcohol.  (See picture below after cleaning.)  Did your operator mark that part intentionally to register some observation or parameter change?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a:t>
            </a:r>
          </a:p>
          <a:p>
            <a:r>
              <a:rPr lang="en-US" sz="1200" kern="1200" dirty="0" smtClean="0">
                <a:solidFill>
                  <a:schemeClr val="tx1"/>
                </a:solidFill>
                <a:effectLst/>
                <a:latin typeface="+mn-lt"/>
                <a:ea typeface="+mn-ea"/>
                <a:cs typeface="+mn-cs"/>
              </a:rPr>
              <a:t>Ian.</a:t>
            </a:r>
          </a:p>
          <a:p>
            <a:endParaRPr lang="en-US" dirty="0"/>
          </a:p>
        </p:txBody>
      </p:sp>
      <p:sp>
        <p:nvSpPr>
          <p:cNvPr id="4" name="Slide Number Placeholder 3"/>
          <p:cNvSpPr>
            <a:spLocks noGrp="1"/>
          </p:cNvSpPr>
          <p:nvPr>
            <p:ph type="sldNum" sz="quarter" idx="10"/>
          </p:nvPr>
        </p:nvSpPr>
        <p:spPr/>
        <p:txBody>
          <a:bodyPr/>
          <a:lstStyle/>
          <a:p>
            <a:fld id="{E4EDAFB8-2048-420A-8A4F-05098CCE4D5A}" type="slidenum">
              <a:rPr lang="en-US" smtClean="0"/>
              <a:t>62</a:t>
            </a:fld>
            <a:endParaRPr lang="en-US"/>
          </a:p>
        </p:txBody>
      </p:sp>
    </p:spTree>
    <p:extLst>
      <p:ext uri="{BB962C8B-B14F-4D97-AF65-F5344CB8AC3E}">
        <p14:creationId xmlns:p14="http://schemas.microsoft.com/office/powerpoint/2010/main" val="215334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writing to provide a quick update on status and to summarize our results for record:</a:t>
            </a:r>
          </a:p>
          <a:p>
            <a:pPr lvl="0"/>
            <a:r>
              <a:rPr lang="en-US" sz="1200" kern="1200" dirty="0" smtClean="0">
                <a:solidFill>
                  <a:schemeClr val="tx1"/>
                </a:solidFill>
                <a:effectLst/>
                <a:latin typeface="+mn-lt"/>
                <a:ea typeface="+mn-ea"/>
                <a:cs typeface="+mn-cs"/>
              </a:rPr>
              <a:t>The 18.9 P/I sample was received by LBNL on Monday</a:t>
            </a:r>
          </a:p>
          <a:p>
            <a:pPr lvl="0"/>
            <a:r>
              <a:rPr lang="en-US" sz="1200" kern="1200" dirty="0" smtClean="0">
                <a:solidFill>
                  <a:schemeClr val="tx1"/>
                </a:solidFill>
                <a:effectLst/>
                <a:latin typeface="+mn-lt"/>
                <a:ea typeface="+mn-ea"/>
                <a:cs typeface="+mn-cs"/>
              </a:rPr>
              <a:t>The 18.0 P/I sample was received by LBNL on Tuesday</a:t>
            </a:r>
          </a:p>
          <a:p>
            <a:pPr lvl="0"/>
            <a:r>
              <a:rPr lang="en-US" sz="1200" kern="1200" dirty="0" smtClean="0">
                <a:solidFill>
                  <a:schemeClr val="tx1"/>
                </a:solidFill>
                <a:effectLst/>
                <a:latin typeface="+mn-lt"/>
                <a:ea typeface="+mn-ea"/>
                <a:cs typeface="+mn-cs"/>
              </a:rPr>
              <a:t>Both have now been measured by LBNL</a:t>
            </a:r>
          </a:p>
          <a:p>
            <a:pPr lvl="0"/>
            <a:r>
              <a:rPr lang="en-US" sz="1200" kern="1200" dirty="0" smtClean="0">
                <a:solidFill>
                  <a:schemeClr val="tx1"/>
                </a:solidFill>
                <a:effectLst/>
                <a:latin typeface="+mn-lt"/>
                <a:ea typeface="+mn-ea"/>
                <a:cs typeface="+mn-cs"/>
              </a:rPr>
              <a:t>The 18.9 P/I 10-stack data are 156 microns (LBNL), 155 microns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NEWT) and 152 microns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NEWT)</a:t>
            </a:r>
          </a:p>
          <a:p>
            <a:pPr lvl="0"/>
            <a:r>
              <a:rPr lang="en-US" sz="1200" kern="1200" dirty="0" smtClean="0">
                <a:solidFill>
                  <a:schemeClr val="tx1"/>
                </a:solidFill>
                <a:effectLst/>
                <a:latin typeface="+mn-lt"/>
                <a:ea typeface="+mn-ea"/>
                <a:cs typeface="+mn-cs"/>
              </a:rPr>
              <a:t>The 18.0 P/I 10-stack data are 140 microns (LBNL), 142 microns (NEWT)</a:t>
            </a:r>
          </a:p>
          <a:p>
            <a:pPr lvl="0"/>
            <a:r>
              <a:rPr lang="en-US" sz="1200" kern="1200" dirty="0" smtClean="0">
                <a:solidFill>
                  <a:schemeClr val="tx1"/>
                </a:solidFill>
                <a:effectLst/>
                <a:latin typeface="+mn-lt"/>
                <a:ea typeface="+mn-ea"/>
                <a:cs typeface="+mn-cs"/>
              </a:rPr>
              <a:t>For comparison, the 17.0 P/I 10-stack datum is 137 microns (NEWT)</a:t>
            </a:r>
          </a:p>
          <a:p>
            <a:pPr lvl="0"/>
            <a:r>
              <a:rPr lang="en-US" sz="1200" kern="1200" dirty="0" smtClean="0">
                <a:solidFill>
                  <a:schemeClr val="tx1"/>
                </a:solidFill>
                <a:effectLst/>
                <a:latin typeface="+mn-lt"/>
                <a:ea typeface="+mn-ea"/>
                <a:cs typeface="+mn-cs"/>
              </a:rPr>
              <a:t>LBNL will monitor the braiding thickness uniformity when FNAL finishes coil winding and sends drops to archive</a:t>
            </a:r>
          </a:p>
          <a:p>
            <a:pPr lvl="0"/>
            <a:r>
              <a:rPr lang="en-US" sz="1200" kern="1200" dirty="0" smtClean="0">
                <a:solidFill>
                  <a:schemeClr val="tx1"/>
                </a:solidFill>
                <a:effectLst/>
                <a:latin typeface="+mn-lt"/>
                <a:ea typeface="+mn-ea"/>
                <a:cs typeface="+mn-cs"/>
              </a:rPr>
              <a:t>One QC for monitoring the 2-ply twist pitch LBNL is considering is by weight of a known length.  A shorter pitch yarn would have a higher mass, assuming the yarn linear density uniformity is better than the pitch uncertainty.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braiding had not resumed after our last communication, then please proceed, closely monitoring the P/I.  Please also keep us informed about the latest expected ship date.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your information, cable P43OL1082 has a marking at the 392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m from the cable fabrication point end (blue/red strand combination) or ~63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m from the braiding point end (blue/green strand combination) taking into account of the samples taken.  It is marked with a black dot on the top broad face (as shown in the attached photo).  Two pairs (large-small, large-small) of major edge facets there are slightly different in size.  If you could instruct the operator to take photos of the bare cable and of the braided cable of this particular section, and note in case there are irregularities in braiding parameters over this part, we would be very grateful.  I am not expecting any, but thought of informing you anyway.  If the operator cannot tell any facet size difference, that’s alright too.  It may not be entirely obvious.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you have any questions, please do not hesitate to contact me.  And thank you very much again for your communication and prompt action on the re-measurement and shipment.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27 January 2017 12:06</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'Dan Dietderich' &lt;</a:t>
            </a:r>
            <a:r>
              <a:rPr lang="en-US" sz="1200" u="sng" kern="1200" dirty="0" smtClean="0">
                <a:solidFill>
                  <a:schemeClr val="tx1"/>
                </a:solidFill>
                <a:effectLst/>
                <a:latin typeface="+mn-lt"/>
                <a:ea typeface="+mn-ea"/>
                <a:cs typeface="+mn-cs"/>
                <a:hlinkClick r:id="rId7"/>
              </a:rPr>
              <a:t>drdietderich@lbl.gov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Thanks very much for your communication and congratulations on getting the braid thickness in spec.  LBNL will verify the data as soon as we receive the sample.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you have a tracking number, please forward it to 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a good weekend.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Erik Flum [</a:t>
            </a:r>
            <a:r>
              <a:rPr lang="en-US" sz="1200" u="sng"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27 January 2017 11:24</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Ian Pong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'Dan Dietderich' &lt;</a:t>
            </a:r>
            <a:r>
              <a:rPr lang="en-US" sz="1200" u="sng" kern="1200" dirty="0" smtClean="0">
                <a:solidFill>
                  <a:schemeClr val="tx1"/>
                </a:solidFill>
                <a:effectLst/>
                <a:latin typeface="+mn-lt"/>
                <a:ea typeface="+mn-ea"/>
                <a:cs typeface="+mn-cs"/>
                <a:hlinkClick r:id="rId7"/>
              </a:rPr>
              <a:t>drdietderich@lbl.gov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 are the test results at 18.0 P/I. I’ve forwarded a sample to our shipping department, so hopefully that will go out overnight today.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Friday, January 27, 2017 1:16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'Dan Dietderich' &lt;</a:t>
            </a:r>
            <a:r>
              <a:rPr lang="en-US" sz="1200" u="sng" kern="1200" dirty="0" smtClean="0">
                <a:solidFill>
                  <a:schemeClr val="tx1"/>
                </a:solidFill>
                <a:effectLst/>
                <a:latin typeface="+mn-lt"/>
                <a:ea typeface="+mn-ea"/>
                <a:cs typeface="+mn-cs"/>
                <a:hlinkClick r:id="rId7"/>
              </a:rPr>
              <a:t>drdietderich@lbl.gov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 very much for the update.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Yes, please proceed at 18.0 P/I, and express send a sample to me ASAP.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a good weekend.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Erik Flum [</a:t>
            </a:r>
            <a:r>
              <a:rPr lang="en-US" sz="1200" u="sng"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27 January 2017 07:49</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Ian Pong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'Dan Dietderich' &lt;</a:t>
            </a:r>
            <a:r>
              <a:rPr lang="en-US" sz="1200" u="sng" kern="1200" dirty="0" smtClean="0">
                <a:solidFill>
                  <a:schemeClr val="tx1"/>
                </a:solidFill>
                <a:effectLst/>
                <a:latin typeface="+mn-lt"/>
                <a:ea typeface="+mn-ea"/>
                <a:cs typeface="+mn-cs"/>
                <a:hlinkClick r:id="rId7"/>
              </a:rPr>
              <a:t>drdietderich@lbl.gov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morning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have some good news. We’ve run another sample at 17.0 P/I and actually came out too thin on the braid. Looking at the results, I think if we run at 18.0 P/I we’ll be able to hit the target of 145 microns. We also changed out the 13 bobbins that were from the previous lot, so all of the material is from the latest lot.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let me know how you would like to proceed. I’m assuming you’d like us to run another two samples at 18 P/I, one for NEWT and one for LBNL?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Erik Flum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Tuesday, January 24, 2017 3:14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'Ian Pong'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'Dan Dietderich' &lt;</a:t>
            </a:r>
            <a:r>
              <a:rPr lang="en-US" sz="1200" u="sng" kern="1200" dirty="0" smtClean="0">
                <a:solidFill>
                  <a:schemeClr val="tx1"/>
                </a:solidFill>
                <a:effectLst/>
                <a:latin typeface="+mn-lt"/>
                <a:ea typeface="+mn-ea"/>
                <a:cs typeface="+mn-cs"/>
                <a:hlinkClick r:id="rId7"/>
              </a:rPr>
              <a:t>drdietderich@lbl.gov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will plan to strip the braid and re-setup the braid with a 17-17.5 P/I range in the morning.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Tuesday, January 24, 2017 2:24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 'Dan Dietderich' &lt;</a:t>
            </a:r>
            <a:r>
              <a:rPr lang="en-US" sz="1200" u="sng" kern="1200" dirty="0" smtClean="0">
                <a:solidFill>
                  <a:schemeClr val="tx1"/>
                </a:solidFill>
                <a:effectLst/>
                <a:latin typeface="+mn-lt"/>
                <a:ea typeface="+mn-ea"/>
                <a:cs typeface="+mn-cs"/>
                <a:hlinkClick r:id="rId7"/>
              </a:rPr>
              <a:t>drdietderich@lbl.gov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Thanks very much for your reply.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checked the tracking, FedEx shows that the scheduled delivery is 1/27, as it is shipped by ground -- just alerting you in case it was supposed to have come quicker like overnight by air.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Regarding going forward:</a:t>
            </a:r>
          </a:p>
          <a:p>
            <a:pPr lvl="0"/>
            <a:r>
              <a:rPr lang="en-US" sz="1200" kern="1200" dirty="0" smtClean="0">
                <a:solidFill>
                  <a:schemeClr val="tx1"/>
                </a:solidFill>
                <a:effectLst/>
                <a:latin typeface="+mn-lt"/>
                <a:ea typeface="+mn-ea"/>
                <a:cs typeface="+mn-cs"/>
              </a:rPr>
              <a:t>Thank you for concurring to try a lower P/I.  However, I won’t go as low as 14.  Please see the attached presentation by Dan summarizing some earlier R&amp;D.  </a:t>
            </a:r>
          </a:p>
          <a:p>
            <a:pPr lvl="0"/>
            <a:r>
              <a:rPr lang="en-US" sz="1200" kern="1200" dirty="0" smtClean="0">
                <a:solidFill>
                  <a:schemeClr val="tx1"/>
                </a:solidFill>
                <a:effectLst/>
                <a:latin typeface="+mn-lt"/>
                <a:ea typeface="+mn-ea"/>
                <a:cs typeface="+mn-cs"/>
              </a:rPr>
              <a:t>If the relationship between thickness and P/I is still valid with the “vendor 2” 2-ply (which seems to be the case as 18.9 P/I would give 152-153 microns), 16 P/I would already be under spec.  I would try 17-17.5 P/I, if you agree.</a:t>
            </a:r>
          </a:p>
          <a:p>
            <a:pPr lvl="0"/>
            <a:r>
              <a:rPr lang="en-US" sz="1200" kern="1200" dirty="0" smtClean="0">
                <a:solidFill>
                  <a:schemeClr val="tx1"/>
                </a:solidFill>
                <a:effectLst/>
                <a:latin typeface="+mn-lt"/>
                <a:ea typeface="+mn-ea"/>
                <a:cs typeface="+mn-cs"/>
              </a:rPr>
              <a:t>We have cut three 5-foot samples already.  I can only authorize a maximum of four more, i.e. 2 more attempts, as NEWT and LBNL will need a sample each.  It will then have to go to our L2 manager, and the risk of not having enough for a coil will begin to go up.</a:t>
            </a:r>
          </a:p>
          <a:p>
            <a:pPr lvl="0"/>
            <a:r>
              <a:rPr lang="en-US" sz="1200" kern="1200" dirty="0" smtClean="0">
                <a:solidFill>
                  <a:schemeClr val="tx1"/>
                </a:solidFill>
                <a:effectLst/>
                <a:latin typeface="+mn-lt"/>
                <a:ea typeface="+mn-ea"/>
                <a:cs typeface="+mn-cs"/>
              </a:rPr>
              <a:t>On this occasion, I authorize one cut for NEWT QC only.  We will decide whether to take an LBNL sample later.  </a:t>
            </a:r>
          </a:p>
          <a:p>
            <a:pPr lvl="0"/>
            <a:r>
              <a:rPr lang="en-US" sz="1200" kern="1200" dirty="0" smtClean="0">
                <a:solidFill>
                  <a:schemeClr val="tx1"/>
                </a:solidFill>
                <a:effectLst/>
                <a:latin typeface="+mn-lt"/>
                <a:ea typeface="+mn-ea"/>
                <a:cs typeface="+mn-cs"/>
              </a:rPr>
              <a:t>Yes please strip the current braid and run a sample with a target ~17-17.5 P/I.  We will want to preserve as much cable as possible, but please do follow the standard procedure.  10-stack samples should not be shorter than required.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Keep me posted with the results.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Erik Flum [</a:t>
            </a:r>
            <a:r>
              <a:rPr lang="en-US" sz="1200" u="sng"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24 January 2017 06:35</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Ian Pong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morning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tracking number for the sample is </a:t>
            </a:r>
            <a:r>
              <a:rPr lang="en-US" sz="1200" kern="1200" dirty="0" err="1" smtClean="0">
                <a:solidFill>
                  <a:schemeClr val="tx1"/>
                </a:solidFill>
                <a:effectLst/>
                <a:latin typeface="+mn-lt"/>
                <a:ea typeface="+mn-ea"/>
                <a:cs typeface="+mn-cs"/>
              </a:rPr>
              <a:t>Fedex</a:t>
            </a:r>
            <a:r>
              <a:rPr lang="en-US" sz="1200" kern="1200" dirty="0" smtClean="0">
                <a:solidFill>
                  <a:schemeClr val="tx1"/>
                </a:solidFill>
                <a:effectLst/>
                <a:latin typeface="+mn-lt"/>
                <a:ea typeface="+mn-ea"/>
                <a:cs typeface="+mn-cs"/>
              </a:rPr>
              <a:t> 709909657839.</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would recommend we braid a section at lower P/I. Our current setup is 18.9 P/I and the fibers from each carrier touch each other. If we drop to something around 14 P/I or less where the fibers are not touching, that may give the fibers enough room to spread as much as possible. A 10-stack at that point would give us the thinnest the raw material will come out to. So, if you’ll authorize us to cut one more 5’ sample, I’ll have the current braid stripped and run a sample with the lower P/I. I’ll photograph the coverage so you can have an idea of what the braid looks like with the lower P/I.</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that does not work, we’ll have to discuss the option of opening up the tolerance on the braid, as at that point, the raw material is what it is.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Monday, January 23, 2017 7:11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 very much for the detailed reply.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you have a tracking number for the sample to LBNL, please kindly let me know.  We have not received it yet – but as soon as we do, we will perform a 10-stack measurement and let you know how we would like to proceed from there.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Meanwhile, to help us consider options: </a:t>
            </a:r>
          </a:p>
          <a:p>
            <a:pPr lvl="0"/>
            <a:r>
              <a:rPr lang="en-US" sz="1200" kern="1200" dirty="0" smtClean="0">
                <a:solidFill>
                  <a:schemeClr val="tx1"/>
                </a:solidFill>
                <a:effectLst/>
                <a:latin typeface="+mn-lt"/>
                <a:ea typeface="+mn-ea"/>
                <a:cs typeface="+mn-cs"/>
              </a:rPr>
              <a:t>what can you do to reduce the braid thickness, given the raw material?</a:t>
            </a:r>
          </a:p>
          <a:p>
            <a:pPr lvl="0"/>
            <a:r>
              <a:rPr lang="en-US" sz="1200" kern="1200" dirty="0" smtClean="0">
                <a:solidFill>
                  <a:schemeClr val="tx1"/>
                </a:solidFill>
                <a:effectLst/>
                <a:latin typeface="+mn-lt"/>
                <a:ea typeface="+mn-ea"/>
                <a:cs typeface="+mn-cs"/>
              </a:rPr>
              <a:t>if it is confirmed that it is the raw material that is causing the braid thickness to be out of tolerance, what is your response plan?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Erik Flum [</a:t>
            </a:r>
            <a:r>
              <a:rPr lang="en-US" sz="1200" u="sng"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20 January 2017 06:03</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Ian Pong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morning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see below.</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Thursday, January 19, 2017 7:35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Erik Flum &lt;</a:t>
            </a:r>
            <a:r>
              <a:rPr lang="en-US" sz="1200" u="sng"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'Lance Cooley' &lt;</a:t>
            </a:r>
            <a:r>
              <a:rPr lang="en-US" sz="1200" u="sng" kern="1200" dirty="0" smtClean="0">
                <a:solidFill>
                  <a:schemeClr val="tx1"/>
                </a:solidFill>
                <a:effectLst/>
                <a:latin typeface="+mn-lt"/>
                <a:ea typeface="+mn-ea"/>
                <a:cs typeface="+mn-cs"/>
                <a:hlinkClick r:id="rId6"/>
              </a:rPr>
              <a:t>ldcooley@fnal.gov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Thanks very much for your communication reporting an insulation thickness outside our specification 8006-B and for following the requirement to bring the issue to our attention for resolution prior to commencing further work.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Yes, I authorize the use of additional length of ~2 m to perform a second 10-stack to confirm these results.  I also have a few comments/questions/requests:</a:t>
            </a:r>
          </a:p>
          <a:p>
            <a:pPr lvl="0"/>
            <a:r>
              <a:rPr lang="en-US" sz="1200" kern="1200" dirty="0" smtClean="0">
                <a:solidFill>
                  <a:schemeClr val="tx1"/>
                </a:solidFill>
                <a:effectLst/>
                <a:latin typeface="+mn-lt"/>
                <a:ea typeface="+mn-ea"/>
                <a:cs typeface="+mn-cs"/>
              </a:rPr>
              <a:t>Request: </a:t>
            </a:r>
          </a:p>
          <a:p>
            <a:pPr lvl="1"/>
            <a:r>
              <a:rPr lang="en-US" sz="1200" kern="1200" dirty="0" smtClean="0">
                <a:solidFill>
                  <a:schemeClr val="tx1"/>
                </a:solidFill>
                <a:effectLst/>
                <a:latin typeface="+mn-lt"/>
                <a:ea typeface="+mn-ea"/>
                <a:cs typeface="+mn-cs"/>
              </a:rPr>
              <a:t>Please immediately ship a sample adjacent to the piece to be measured at NEWT (i.e. it can be from either side of the second supplier QC piece authorized above) to LBNL for verification measurement.</a:t>
            </a:r>
          </a:p>
          <a:p>
            <a:r>
              <a:rPr lang="en-US" sz="1200" kern="1200" dirty="0" smtClean="0">
                <a:solidFill>
                  <a:schemeClr val="tx1"/>
                </a:solidFill>
                <a:effectLst/>
                <a:latin typeface="+mn-lt"/>
                <a:ea typeface="+mn-ea"/>
                <a:cs typeface="+mn-cs"/>
              </a:rPr>
              <a:t>I will take another sample this morning and collect a 2m sample to ship to LBNL.</a:t>
            </a:r>
          </a:p>
          <a:p>
            <a:pPr lvl="0"/>
            <a:r>
              <a:rPr lang="en-US" sz="1200" kern="1200" dirty="0" smtClean="0">
                <a:solidFill>
                  <a:schemeClr val="tx1"/>
                </a:solidFill>
                <a:effectLst/>
                <a:latin typeface="+mn-lt"/>
                <a:ea typeface="+mn-ea"/>
                <a:cs typeface="+mn-cs"/>
              </a:rPr>
              <a:t>Comment: </a:t>
            </a:r>
          </a:p>
          <a:p>
            <a:pPr lvl="1"/>
            <a:r>
              <a:rPr lang="en-US" sz="1200" kern="1200" dirty="0" smtClean="0">
                <a:solidFill>
                  <a:schemeClr val="tx1"/>
                </a:solidFill>
                <a:effectLst/>
                <a:latin typeface="+mn-lt"/>
                <a:ea typeface="+mn-ea"/>
                <a:cs typeface="+mn-cs"/>
              </a:rPr>
              <a:t>your reported bare cable thickness is in the range we expected at 5 MPa.  I agree it appears that it is the fiberglass that may be causing the oversize.  However, I recall that 1074 was out of specification due to a battery problem.  Therefore I recommend checking the equipment for anomaly.</a:t>
            </a:r>
          </a:p>
          <a:p>
            <a:r>
              <a:rPr lang="en-US" sz="1200" kern="1200" dirty="0" smtClean="0">
                <a:solidFill>
                  <a:schemeClr val="tx1"/>
                </a:solidFill>
                <a:effectLst/>
                <a:latin typeface="+mn-lt"/>
                <a:ea typeface="+mn-ea"/>
                <a:cs typeface="+mn-cs"/>
              </a:rPr>
              <a:t>I double checked the equipment and all seems operational. The digital indicators are brand new, as we replaced them after the battery issue.</a:t>
            </a:r>
          </a:p>
          <a:p>
            <a:pPr lvl="0"/>
            <a:r>
              <a:rPr lang="en-US" sz="1200" kern="1200" dirty="0" smtClean="0">
                <a:solidFill>
                  <a:schemeClr val="tx1"/>
                </a:solidFill>
                <a:effectLst/>
                <a:latin typeface="+mn-lt"/>
                <a:ea typeface="+mn-ea"/>
                <a:cs typeface="+mn-cs"/>
              </a:rPr>
              <a:t>Question: </a:t>
            </a:r>
          </a:p>
          <a:p>
            <a:pPr lvl="1"/>
            <a:r>
              <a:rPr lang="en-US" sz="1200" kern="1200" dirty="0" smtClean="0">
                <a:solidFill>
                  <a:schemeClr val="tx1"/>
                </a:solidFill>
                <a:effectLst/>
                <a:latin typeface="+mn-lt"/>
                <a:ea typeface="+mn-ea"/>
                <a:cs typeface="+mn-cs"/>
              </a:rPr>
              <a:t>could you confirm whether the 1-ply material used here is the same batch as in recent runs?  </a:t>
            </a:r>
          </a:p>
          <a:p>
            <a:pPr lvl="2"/>
            <a:r>
              <a:rPr lang="en-US" sz="1200" kern="1200" dirty="0" smtClean="0">
                <a:solidFill>
                  <a:schemeClr val="tx1"/>
                </a:solidFill>
                <a:effectLst/>
                <a:latin typeface="+mn-lt"/>
                <a:ea typeface="+mn-ea"/>
                <a:cs typeface="+mn-cs"/>
              </a:rPr>
              <a:t>my record says that it should come from the stock of “vendor 1” as under invoice 208650?  I recall we started using this material from cable P43OL1070.</a:t>
            </a:r>
          </a:p>
          <a:p>
            <a:r>
              <a:rPr lang="en-US" sz="1200" kern="1200" dirty="0" smtClean="0">
                <a:solidFill>
                  <a:schemeClr val="tx1"/>
                </a:solidFill>
                <a:effectLst/>
                <a:latin typeface="+mn-lt"/>
                <a:ea typeface="+mn-ea"/>
                <a:cs typeface="+mn-cs"/>
              </a:rPr>
              <a:t>This is the same 1-ply material as used over the past several runs. All of the 1-ply material has been twisted, so there is no stock left of 1-ply material.</a:t>
            </a:r>
          </a:p>
          <a:p>
            <a:pPr lvl="1"/>
            <a:r>
              <a:rPr lang="en-US" sz="1200" kern="1200" dirty="0" smtClean="0">
                <a:solidFill>
                  <a:schemeClr val="tx1"/>
                </a:solidFill>
                <a:effectLst/>
                <a:latin typeface="+mn-lt"/>
                <a:ea typeface="+mn-ea"/>
                <a:cs typeface="+mn-cs"/>
              </a:rPr>
              <a:t>could you confirm whether the 2-ply material used here is from the “remaining ~100 lbs.” (or elsewhere “133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twisted ~2016 09 by “vendor 2”?  </a:t>
            </a:r>
          </a:p>
          <a:p>
            <a:pPr lvl="2"/>
            <a:r>
              <a:rPr lang="en-US" sz="1200" kern="1200" dirty="0" smtClean="0">
                <a:solidFill>
                  <a:schemeClr val="tx1"/>
                </a:solidFill>
                <a:effectLst/>
                <a:latin typeface="+mn-lt"/>
                <a:ea typeface="+mn-ea"/>
                <a:cs typeface="+mn-cs"/>
              </a:rPr>
              <a:t>I recall that you were investigating their TPI to target around 0.3 to reduce the build of glass, but at the time of discussion that ~100-lb lot has already been done and so the process was the same as the first batch of material.</a:t>
            </a:r>
          </a:p>
          <a:p>
            <a:r>
              <a:rPr lang="en-US" sz="1200" kern="1200" dirty="0" smtClean="0">
                <a:solidFill>
                  <a:schemeClr val="tx1"/>
                </a:solidFill>
                <a:effectLst/>
                <a:latin typeface="+mn-lt"/>
                <a:ea typeface="+mn-ea"/>
                <a:cs typeface="+mn-cs"/>
              </a:rPr>
              <a:t>This setup is a mix of the first twisting (the 74lbs.) and the second twisting. I’m not sure how much of each lot, but the operator noted that they didn’t have enough material left from the first lot for a full setup so some of the bobbins are from the new lot. I will check how many bobbins of each this morning.</a:t>
            </a:r>
          </a:p>
          <a:p>
            <a:pPr lvl="0"/>
            <a:r>
              <a:rPr lang="en-US" sz="1200" kern="1200" dirty="0" smtClean="0">
                <a:solidFill>
                  <a:schemeClr val="tx1"/>
                </a:solidFill>
                <a:effectLst/>
                <a:latin typeface="+mn-lt"/>
                <a:ea typeface="+mn-ea"/>
                <a:cs typeface="+mn-cs"/>
              </a:rPr>
              <a:t>Request: </a:t>
            </a:r>
          </a:p>
          <a:p>
            <a:pPr lvl="1"/>
            <a:r>
              <a:rPr lang="en-US" sz="1200" kern="1200" dirty="0" smtClean="0">
                <a:solidFill>
                  <a:schemeClr val="tx1"/>
                </a:solidFill>
                <a:effectLst/>
                <a:latin typeface="+mn-lt"/>
                <a:ea typeface="+mn-ea"/>
                <a:cs typeface="+mn-cs"/>
              </a:rPr>
              <a:t>Please also provide an update regarding the inventory.  My record shows that: </a:t>
            </a:r>
          </a:p>
          <a:p>
            <a:pPr lvl="2"/>
            <a:r>
              <a:rPr lang="en-US" sz="1200" kern="1200" dirty="0" smtClean="0">
                <a:solidFill>
                  <a:schemeClr val="tx1"/>
                </a:solidFill>
                <a:effectLst/>
                <a:latin typeface="+mn-lt"/>
                <a:ea typeface="+mn-ea"/>
                <a:cs typeface="+mn-cs"/>
              </a:rPr>
              <a:t>since PO7266610, we have used up ~50 lbs. of 2-ply fiberglass: 5 runs of ~450-470 m each, ~10 lbs. per run.</a:t>
            </a:r>
          </a:p>
          <a:p>
            <a:pPr lvl="2"/>
            <a:r>
              <a:rPr lang="en-US" sz="1200" kern="1200" dirty="0" smtClean="0">
                <a:solidFill>
                  <a:schemeClr val="tx1"/>
                </a:solidFill>
                <a:effectLst/>
                <a:latin typeface="+mn-lt"/>
                <a:ea typeface="+mn-ea"/>
                <a:cs typeface="+mn-cs"/>
              </a:rPr>
              <a:t>the 200 lbs. of 1-ply material purchased under PO7266610 was sent out to “vendor 2” for 2-ply twisting in 2 batches.  The first batch you sent out 80 lbs., and received ~74 lbs. (“vendor 2” claimed a loss of about 6 lbs.).  The second batch you sent out the remaining material to “vendor 2” around 2016 08.  You estimated an 8-10% scrap rate.  </a:t>
            </a:r>
          </a:p>
          <a:p>
            <a:pPr lvl="2"/>
            <a:r>
              <a:rPr lang="en-US" sz="1200" kern="1200" dirty="0" smtClean="0">
                <a:solidFill>
                  <a:schemeClr val="tx1"/>
                </a:solidFill>
                <a:effectLst/>
                <a:latin typeface="+mn-lt"/>
                <a:ea typeface="+mn-ea"/>
                <a:cs typeface="+mn-cs"/>
              </a:rPr>
              <a:t>your latest email mentioned the fiberglass from the last lot is used up and this setup uses material from the latest twisting.  I gather that means the 74 lbs. (“first batch” above) is depleted.  Now we are using the 100 or 133 lbs. “second batch”.  </a:t>
            </a:r>
          </a:p>
          <a:p>
            <a:pPr lvl="2"/>
            <a:r>
              <a:rPr lang="en-US" sz="1200" kern="1200" dirty="0" smtClean="0">
                <a:solidFill>
                  <a:schemeClr val="tx1"/>
                </a:solidFill>
                <a:effectLst/>
                <a:latin typeface="+mn-lt"/>
                <a:ea typeface="+mn-ea"/>
                <a:cs typeface="+mn-cs"/>
              </a:rPr>
              <a:t>Therefore, please confirm the amount of 2-ply in inventory (100 lbs.?  133 lbs.?  or 90 lbs. / 120 lbs. assuming 10% scrap rate?)</a:t>
            </a:r>
          </a:p>
          <a:p>
            <a:r>
              <a:rPr lang="en-US" sz="1200" kern="1200" dirty="0" smtClean="0">
                <a:solidFill>
                  <a:schemeClr val="tx1"/>
                </a:solidFill>
                <a:effectLst/>
                <a:latin typeface="+mn-lt"/>
                <a:ea typeface="+mn-ea"/>
                <a:cs typeface="+mn-cs"/>
              </a:rPr>
              <a:t>Our system indicates 149 lbs. in stock of the 2-ply material, though I’m guessing that hasn’t been updated since last week’s order. Our system doesn’t track material by lot#, by rather by part number, so the two </a:t>
            </a:r>
            <a:r>
              <a:rPr lang="en-US" sz="1200" kern="1200" dirty="0" err="1" smtClean="0">
                <a:solidFill>
                  <a:schemeClr val="tx1"/>
                </a:solidFill>
                <a:effectLst/>
                <a:latin typeface="+mn-lt"/>
                <a:ea typeface="+mn-ea"/>
                <a:cs typeface="+mn-cs"/>
              </a:rPr>
              <a:t>twistings</a:t>
            </a:r>
            <a:r>
              <a:rPr lang="en-US" sz="1200" kern="1200" dirty="0" smtClean="0">
                <a:solidFill>
                  <a:schemeClr val="tx1"/>
                </a:solidFill>
                <a:effectLst/>
                <a:latin typeface="+mn-lt"/>
                <a:ea typeface="+mn-ea"/>
                <a:cs typeface="+mn-cs"/>
              </a:rPr>
              <a:t> are lumped into one inventory amount. I’ll have to do a physical inventory to check how much of each lot we have.</a:t>
            </a:r>
          </a:p>
          <a:p>
            <a:pPr lvl="1"/>
            <a:r>
              <a:rPr lang="en-US" sz="1200" kern="1200" dirty="0" smtClean="0">
                <a:solidFill>
                  <a:schemeClr val="tx1"/>
                </a:solidFill>
                <a:effectLst/>
                <a:latin typeface="+mn-lt"/>
                <a:ea typeface="+mn-ea"/>
                <a:cs typeface="+mn-cs"/>
              </a:rPr>
              <a:t>Please update us on the “burn rate” – 5 runs (cables 1070, 1072, 1073, 1074, 1081) appear to have consumed 74 lbs. but past record has been ~10 lbs. per run.</a:t>
            </a:r>
          </a:p>
          <a:p>
            <a:r>
              <a:rPr lang="en-US" sz="1200" kern="1200" dirty="0" smtClean="0">
                <a:solidFill>
                  <a:schemeClr val="tx1"/>
                </a:solidFill>
                <a:effectLst/>
                <a:latin typeface="+mn-lt"/>
                <a:ea typeface="+mn-ea"/>
                <a:cs typeface="+mn-cs"/>
              </a:rPr>
              <a:t>I will check on our usage this morning.</a:t>
            </a:r>
          </a:p>
          <a:p>
            <a:pPr lvl="0"/>
            <a:r>
              <a:rPr lang="en-US" sz="1200" kern="1200" dirty="0" smtClean="0">
                <a:solidFill>
                  <a:schemeClr val="tx1"/>
                </a:solidFill>
                <a:effectLst/>
                <a:latin typeface="+mn-lt"/>
                <a:ea typeface="+mn-ea"/>
                <a:cs typeface="+mn-cs"/>
              </a:rPr>
              <a:t>Question: could you tell us the NEWT QA on incoming 2-ply please?  I recall you originally performed no inspection but rely sole on the </a:t>
            </a:r>
            <a:r>
              <a:rPr lang="en-US" sz="1200" kern="1200" dirty="0" err="1" smtClean="0">
                <a:solidFill>
                  <a:schemeClr val="tx1"/>
                </a:solidFill>
                <a:effectLst/>
                <a:latin typeface="+mn-lt"/>
                <a:ea typeface="+mn-ea"/>
                <a:cs typeface="+mn-cs"/>
              </a:rPr>
              <a:t>CoC</a:t>
            </a:r>
            <a:r>
              <a:rPr lang="en-US" sz="1200" kern="1200" dirty="0" smtClean="0">
                <a:solidFill>
                  <a:schemeClr val="tx1"/>
                </a:solidFill>
                <a:effectLst/>
                <a:latin typeface="+mn-lt"/>
                <a:ea typeface="+mn-ea"/>
                <a:cs typeface="+mn-cs"/>
              </a:rPr>
              <a:t>.  Have any QA steps been added recently, following our communication around 2016-09-08?</a:t>
            </a:r>
          </a:p>
          <a:p>
            <a:r>
              <a:rPr lang="en-US" sz="1200" kern="1200" dirty="0" smtClean="0">
                <a:solidFill>
                  <a:schemeClr val="tx1"/>
                </a:solidFill>
                <a:effectLst/>
                <a:latin typeface="+mn-lt"/>
                <a:ea typeface="+mn-ea"/>
                <a:cs typeface="+mn-cs"/>
              </a:rPr>
              <a:t>I have not added any additional QA steps for the 2-ply material. We don’t have an established method for measuring the TPI of the 2-ply material, so I looked into implementing a method, but was unsuccessful in finding a method that gave consistent or accurate results.</a:t>
            </a:r>
          </a:p>
          <a:p>
            <a:pPr lvl="0"/>
            <a:r>
              <a:rPr lang="en-US" sz="1200" kern="1200" dirty="0" smtClean="0">
                <a:solidFill>
                  <a:schemeClr val="tx1"/>
                </a:solidFill>
                <a:effectLst/>
                <a:latin typeface="+mn-lt"/>
                <a:ea typeface="+mn-ea"/>
                <a:cs typeface="+mn-cs"/>
              </a:rPr>
              <a:t>Question: could you provide evidence that the received 2-ply material has a twist pitch of 3” in the S direction please?</a:t>
            </a:r>
          </a:p>
          <a:p>
            <a:r>
              <a:rPr lang="en-US" sz="1200" kern="1200" dirty="0" smtClean="0">
                <a:solidFill>
                  <a:schemeClr val="tx1"/>
                </a:solidFill>
                <a:effectLst/>
                <a:latin typeface="+mn-lt"/>
                <a:ea typeface="+mn-ea"/>
                <a:cs typeface="+mn-cs"/>
              </a:rPr>
              <a:t>This would be a good topic to discuss during a visit, to see if we can establish an agreeable test method for measuring the 2-ply yarn. Or we can send a bobbin to LBNL to see if you can establish a good method. Additionally, I had asked the supplier if they could meet a TPI of .33 +0 / -XXX. Their reply was that their measuring equipment isn’t accurate enough to guarantee that +0 tolerance. Also, they can’t target .33 TPI. Their target is .35-.40. They said the gears necessary to achieve a lower TPI don’t fit on their equipment without significant modifications and investment.</a:t>
            </a:r>
          </a:p>
          <a:p>
            <a:pPr lvl="0"/>
            <a:r>
              <a:rPr lang="en-US" sz="1200" kern="1200" dirty="0" smtClean="0">
                <a:solidFill>
                  <a:schemeClr val="tx1"/>
                </a:solidFill>
                <a:effectLst/>
                <a:latin typeface="+mn-lt"/>
                <a:ea typeface="+mn-ea"/>
                <a:cs typeface="+mn-cs"/>
              </a:rPr>
              <a:t>Question: could you tell us the length of conductor between the braid point and the point you take samples please?  I recall the NEWT setup is such that the braided cable goes round a 24” capstan down towards a guide pulley before being taken up by a spool, and that length is ~9m?  I would like to know when you take a sample how much cable is already braided with the setup parameter, and if you need to change the P/I, how much cable will be used up.  This is very important for us to keep track of the available length of conductor FNAL can use and hence for us to make decision on further actions.</a:t>
            </a:r>
          </a:p>
          <a:p>
            <a:r>
              <a:rPr lang="en-US" sz="1200" kern="1200" dirty="0" smtClean="0">
                <a:solidFill>
                  <a:schemeClr val="tx1"/>
                </a:solidFill>
                <a:effectLst/>
                <a:latin typeface="+mn-lt"/>
                <a:ea typeface="+mn-ea"/>
                <a:cs typeface="+mn-cs"/>
              </a:rPr>
              <a:t>We typically stop at 29’ to take the two 5’ samples. If a change in P/I is necessary, we can certainly strip the braid without too much hassle and start over. In this instance, however, I don’t know that a modification in P/I will result in a large enough change. If the braid build were over 100%, we could reduce the thickness some by reducing the P/I, or we can increase the thickness by increasing the P/I. This setup, however, is about 95% coverage, so reducing the P/I won’t yield a thinner braid as the dimensions are driven by the fiberglass thickness.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From: Erik Flum [</a:t>
            </a:r>
            <a:r>
              <a:rPr lang="en-US" sz="1200" u="sng"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Sent: 19 January 2017 11:54</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 Ian Pong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Cc: Cindy Derosia &lt;</a:t>
            </a:r>
            <a:r>
              <a:rPr lang="en-US" sz="1200" u="sng"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Subject: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afternoon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We've setup cable 1082Z and I've attached the 10-stack results. The insulation on this cable is coming out oversized, similar to the sample from cable 1074. We've used up most of the fiberglass from the last lot and this setup uses primarily material from the latest twisting. Would you like me to perform a second 10-stack to confirm these results? Let me know how you would like us to proceed.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none" strike="noStrike"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Sent: Friday, January 13, 2017 6:20 PM</a:t>
            </a:r>
          </a:p>
          <a:p>
            <a:r>
              <a:rPr lang="en-US" sz="1200" kern="1200" dirty="0" smtClean="0">
                <a:solidFill>
                  <a:schemeClr val="tx1"/>
                </a:solidFill>
                <a:effectLst/>
                <a:latin typeface="+mn-lt"/>
                <a:ea typeface="+mn-ea"/>
                <a:cs typeface="+mn-cs"/>
              </a:rPr>
              <a:t>To: Erik Flum &lt;</a:t>
            </a:r>
            <a:r>
              <a:rPr lang="en-US" sz="1200" u="none" strike="noStrike"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Cc: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Thanks very much for your email.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you have a tracking number for P43OL1081 to FNAL, please let me know.</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sounds great that cable P43OL1082 can be insulated sooner.  Please keep me posted regarding its schedule: Lance and I are still planning to come and witness one of the upcoming cable braiding operations and to discuss QA, although we haven't managed to find a spot in our schedule yet.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a good weekend.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best wishes,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Erik Flum [</a:t>
            </a:r>
            <a:r>
              <a:rPr lang="en-US" sz="1200" u="none" strike="noStrike" kern="1200" dirty="0" smtClean="0">
                <a:solidFill>
                  <a:schemeClr val="tx1"/>
                </a:solidFill>
                <a:effectLst/>
                <a:latin typeface="+mn-lt"/>
                <a:ea typeface="+mn-ea"/>
                <a:cs typeface="+mn-cs"/>
                <a:hlinkClick r:id="rId4"/>
              </a:rPr>
              <a:t>mailto:erik.flum@newenglandwire.com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13 January 2017 06:30</a:t>
            </a:r>
          </a:p>
          <a:p>
            <a:r>
              <a:rPr lang="en-US" sz="1200" kern="1200" dirty="0" smtClean="0">
                <a:solidFill>
                  <a:schemeClr val="tx1"/>
                </a:solidFill>
                <a:effectLst/>
                <a:latin typeface="+mn-lt"/>
                <a:ea typeface="+mn-ea"/>
                <a:cs typeface="+mn-cs"/>
              </a:rPr>
              <a:t>To: Ian Pong &lt;</a:t>
            </a:r>
            <a:r>
              <a:rPr lang="en-US" sz="1200" u="none" strike="noStrike"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RE: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Good morning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completed cable 1081 on Wednesday; here is the completed cable map.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Looks like delivery of cable 1082 should be on Monday, so we should be able to get it on the machine later next week, or early the following week.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Regards,</a:t>
            </a:r>
          </a:p>
          <a:p>
            <a:r>
              <a:rPr lang="en-US" sz="1200" kern="1200" dirty="0" smtClean="0">
                <a:solidFill>
                  <a:schemeClr val="tx1"/>
                </a:solidFill>
                <a:effectLst/>
                <a:latin typeface="+mn-lt"/>
                <a:ea typeface="+mn-ea"/>
                <a:cs typeface="+mn-cs"/>
              </a:rPr>
              <a:t>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Ian Pong [</a:t>
            </a:r>
            <a:r>
              <a:rPr lang="en-US" sz="1200" u="none" strike="noStrike"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Wednesday, January 11, 2017 4:43 PM</a:t>
            </a:r>
          </a:p>
          <a:p>
            <a:r>
              <a:rPr lang="en-US" sz="1200" kern="1200" dirty="0" smtClean="0">
                <a:solidFill>
                  <a:schemeClr val="tx1"/>
                </a:solidFill>
                <a:effectLst/>
                <a:latin typeface="+mn-lt"/>
                <a:ea typeface="+mn-ea"/>
                <a:cs typeface="+mn-cs"/>
              </a:rPr>
              <a:t>To: Cindy Derosia &lt;</a:t>
            </a:r>
            <a:r>
              <a:rPr lang="en-US" sz="1200" u="none" strike="noStrike" kern="1200" dirty="0" smtClean="0">
                <a:solidFill>
                  <a:schemeClr val="tx1"/>
                </a:solidFill>
                <a:effectLst/>
                <a:latin typeface="+mn-lt"/>
                <a:ea typeface="+mn-ea"/>
                <a:cs typeface="+mn-cs"/>
                <a:hlinkClick r:id="rId5"/>
              </a:rPr>
              <a:t>cindy.derosia@newenglandwire.com</a:t>
            </a:r>
            <a:r>
              <a:rPr lang="en-US" sz="1200" kern="1200" dirty="0" smtClean="0">
                <a:solidFill>
                  <a:schemeClr val="tx1"/>
                </a:solidFill>
                <a:effectLst/>
                <a:latin typeface="+mn-lt"/>
                <a:ea typeface="+mn-ea"/>
                <a:cs typeface="+mn-cs"/>
              </a:rPr>
              <a:t>&gt;; Erik Flum &lt;</a:t>
            </a:r>
            <a:r>
              <a:rPr lang="en-US" sz="1200" u="none" strike="noStrike" kern="1200" dirty="0" smtClean="0">
                <a:solidFill>
                  <a:schemeClr val="tx1"/>
                </a:solidFill>
                <a:effectLst/>
                <a:latin typeface="+mn-lt"/>
                <a:ea typeface="+mn-ea"/>
                <a:cs typeface="+mn-cs"/>
                <a:hlinkClick r:id="rId4"/>
              </a:rPr>
              <a:t>erik.flum@newenglandwire.com</a:t>
            </a:r>
            <a:r>
              <a:rPr lang="en-US" sz="1200" kern="1200" dirty="0" smtClean="0">
                <a:solidFill>
                  <a:schemeClr val="tx1"/>
                </a:solidFill>
                <a:effectLst/>
                <a:latin typeface="+mn-lt"/>
                <a:ea typeface="+mn-ea"/>
                <a:cs typeface="+mn-cs"/>
              </a:rPr>
              <a:t>&gt;</a:t>
            </a:r>
          </a:p>
          <a:p>
            <a:r>
              <a:rPr lang="en-US" sz="1200" kern="1200" dirty="0" smtClean="0">
                <a:solidFill>
                  <a:schemeClr val="tx1"/>
                </a:solidFill>
                <a:effectLst/>
                <a:latin typeface="+mn-lt"/>
                <a:ea typeface="+mn-ea"/>
                <a:cs typeface="+mn-cs"/>
              </a:rPr>
              <a:t>Subject: LARP Cable P43OL1082 FedEx Shipment Tracking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Cindy and Erik,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writing to send you the tracking number of our latest cable P43OL1082, toll number T2638 under PO7266610.  Please see </a:t>
            </a:r>
            <a:r>
              <a:rPr lang="en-US" sz="1200" u="none" strike="noStrike" kern="1200" dirty="0" smtClean="0">
                <a:solidFill>
                  <a:schemeClr val="tx1"/>
                </a:solidFill>
                <a:effectLst/>
                <a:latin typeface="+mn-lt"/>
                <a:ea typeface="+mn-ea"/>
                <a:cs typeface="+mn-cs"/>
                <a:hlinkClick r:id="rId8"/>
              </a:rPr>
              <a:t>http://www.fedex.com/tracking</a:t>
            </a:r>
            <a:r>
              <a:rPr lang="en-US" sz="1200" kern="1200" dirty="0" smtClean="0">
                <a:solidFill>
                  <a:schemeClr val="tx1"/>
                </a:solidFill>
                <a:effectLst/>
                <a:latin typeface="+mn-lt"/>
                <a:ea typeface="+mn-ea"/>
                <a:cs typeface="+mn-cs"/>
              </a:rPr>
              <a:t>, tracking number 785288598921.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 let me know when you receive the shipment and please keep me posted regarding the braiding.  (Thanks to Cindy for providing the estimated date of 2/6.)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 and best wishes,</a:t>
            </a:r>
          </a:p>
          <a:p>
            <a:r>
              <a:rPr lang="en-US" sz="1200" kern="1200" dirty="0" smtClean="0">
                <a:solidFill>
                  <a:schemeClr val="tx1"/>
                </a:solidFill>
                <a:effectLst/>
                <a:latin typeface="+mn-lt"/>
                <a:ea typeface="+mn-ea"/>
                <a:cs typeface="+mn-cs"/>
              </a:rPr>
              <a:t>Ian.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-----Original Message-----</a:t>
            </a:r>
          </a:p>
          <a:p>
            <a:r>
              <a:rPr lang="en-US" sz="1200" kern="1200" dirty="0" smtClean="0">
                <a:solidFill>
                  <a:schemeClr val="tx1"/>
                </a:solidFill>
                <a:effectLst/>
                <a:latin typeface="+mn-lt"/>
                <a:ea typeface="+mn-ea"/>
                <a:cs typeface="+mn-cs"/>
              </a:rPr>
              <a:t>From: </a:t>
            </a:r>
            <a:r>
              <a:rPr lang="en-US" sz="1200" u="none" strike="noStrike" kern="1200" dirty="0" smtClean="0">
                <a:solidFill>
                  <a:schemeClr val="tx1"/>
                </a:solidFill>
                <a:effectLst/>
                <a:latin typeface="+mn-lt"/>
                <a:ea typeface="+mn-ea"/>
                <a:cs typeface="+mn-cs"/>
                <a:hlinkClick r:id="rId9"/>
              </a:rPr>
              <a:t>kus.netshipadmin@kewill.com</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9"/>
              </a:rPr>
              <a:t>mailto:kus.netshipadmin@kewill.com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Sent: 11 January 2017 12:16</a:t>
            </a:r>
          </a:p>
          <a:p>
            <a:r>
              <a:rPr lang="en-US" sz="1200" kern="1200" dirty="0" smtClean="0">
                <a:solidFill>
                  <a:schemeClr val="tx1"/>
                </a:solidFill>
                <a:effectLst/>
                <a:latin typeface="+mn-lt"/>
                <a:ea typeface="+mn-ea"/>
                <a:cs typeface="+mn-cs"/>
              </a:rPr>
              <a:t>To: </a:t>
            </a:r>
            <a:r>
              <a:rPr lang="en-US" sz="1200" u="none" strike="noStrike" kern="1200" dirty="0" smtClean="0">
                <a:solidFill>
                  <a:schemeClr val="tx1"/>
                </a:solidFill>
                <a:effectLst/>
                <a:latin typeface="+mn-lt"/>
                <a:ea typeface="+mn-ea"/>
                <a:cs typeface="+mn-cs"/>
                <a:hlinkClick r:id="rId3"/>
              </a:rPr>
              <a:t>ipong@lbl.gov</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Subject: A FedEx shipment [785288598921] was created.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an automatic notification from the </a:t>
            </a:r>
            <a:r>
              <a:rPr lang="en-US" sz="1200" kern="1200" dirty="0" err="1" smtClean="0">
                <a:solidFill>
                  <a:schemeClr val="tx1"/>
                </a:solidFill>
                <a:effectLst/>
                <a:latin typeface="+mn-lt"/>
                <a:ea typeface="+mn-ea"/>
                <a:cs typeface="+mn-cs"/>
              </a:rPr>
              <a:t>Kewill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Netship</a:t>
            </a:r>
            <a:r>
              <a:rPr lang="en-US" sz="1200" kern="1200" dirty="0" smtClean="0">
                <a:solidFill>
                  <a:schemeClr val="tx1"/>
                </a:solidFill>
                <a:effectLst/>
                <a:latin typeface="+mn-lt"/>
                <a:ea typeface="+mn-ea"/>
                <a:cs typeface="+mn-cs"/>
              </a:rPr>
              <a:t> Software.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FedEx shipment was created as follows: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Message from sender: Superconducting Cable P43OL1082AA00A 465m</a:t>
            </a:r>
          </a:p>
          <a:p>
            <a:r>
              <a:rPr lang="en-US" sz="1200" kern="1200" dirty="0" smtClean="0">
                <a:solidFill>
                  <a:schemeClr val="tx1"/>
                </a:solidFill>
                <a:effectLst/>
                <a:latin typeface="+mn-lt"/>
                <a:ea typeface="+mn-ea"/>
                <a:cs typeface="+mn-cs"/>
              </a:rPr>
              <a:t>* Content Description: Superconducting Cable P43OL1082AA00A 465m</a:t>
            </a:r>
          </a:p>
          <a:p>
            <a:r>
              <a:rPr lang="en-US" sz="1200" kern="1200" dirty="0" smtClean="0">
                <a:solidFill>
                  <a:schemeClr val="tx1"/>
                </a:solidFill>
                <a:effectLst/>
                <a:latin typeface="+mn-lt"/>
                <a:ea typeface="+mn-ea"/>
                <a:cs typeface="+mn-cs"/>
              </a:rPr>
              <a:t>* Tracking Number    : 785288598921</a:t>
            </a:r>
          </a:p>
          <a:p>
            <a:r>
              <a:rPr lang="en-US" sz="1200" kern="1200" dirty="0" smtClean="0">
                <a:solidFill>
                  <a:schemeClr val="tx1"/>
                </a:solidFill>
                <a:effectLst/>
                <a:latin typeface="+mn-lt"/>
                <a:ea typeface="+mn-ea"/>
                <a:cs typeface="+mn-cs"/>
              </a:rPr>
              <a:t>* Ship Date          : 1/11/2017 12:00:00 AM</a:t>
            </a:r>
          </a:p>
          <a:p>
            <a:r>
              <a:rPr lang="en-US" sz="1200" kern="1200" dirty="0" smtClean="0">
                <a:solidFill>
                  <a:schemeClr val="tx1"/>
                </a:solidFill>
                <a:effectLst/>
                <a:latin typeface="+mn-lt"/>
                <a:ea typeface="+mn-ea"/>
                <a:cs typeface="+mn-cs"/>
              </a:rPr>
              <a:t>* Service Type       : FedEx 2Day Freight</a:t>
            </a:r>
          </a:p>
          <a:p>
            <a:r>
              <a:rPr lang="en-US" sz="1200" kern="1200" dirty="0" smtClean="0">
                <a:solidFill>
                  <a:schemeClr val="tx1"/>
                </a:solidFill>
                <a:effectLst/>
                <a:latin typeface="+mn-lt"/>
                <a:ea typeface="+mn-ea"/>
                <a:cs typeface="+mn-cs"/>
              </a:rPr>
              <a:t>* Package Weight     : 300.0000</a:t>
            </a:r>
          </a:p>
          <a:p>
            <a:r>
              <a:rPr lang="en-US" sz="1200" kern="1200" dirty="0" smtClean="0">
                <a:solidFill>
                  <a:schemeClr val="tx1"/>
                </a:solidFill>
                <a:effectLst/>
                <a:latin typeface="+mn-lt"/>
                <a:ea typeface="+mn-ea"/>
                <a:cs typeface="+mn-cs"/>
              </a:rPr>
              <a:t>* Reference          :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SENDER            : </a:t>
            </a:r>
          </a:p>
          <a:p>
            <a:r>
              <a:rPr lang="en-US" sz="1200" kern="1200" dirty="0" smtClean="0">
                <a:solidFill>
                  <a:schemeClr val="tx1"/>
                </a:solidFill>
                <a:effectLst/>
                <a:latin typeface="+mn-lt"/>
                <a:ea typeface="+mn-ea"/>
                <a:cs typeface="+mn-cs"/>
              </a:rPr>
              <a:t>   Andy Lin</a:t>
            </a:r>
          </a:p>
          <a:p>
            <a:r>
              <a:rPr lang="en-US" sz="1200" kern="1200" dirty="0" smtClean="0">
                <a:solidFill>
                  <a:schemeClr val="tx1"/>
                </a:solidFill>
                <a:effectLst/>
                <a:latin typeface="+mn-lt"/>
                <a:ea typeface="+mn-ea"/>
                <a:cs typeface="+mn-cs"/>
              </a:rPr>
              <a:t>   LBNL</a:t>
            </a:r>
          </a:p>
          <a:p>
            <a:r>
              <a:rPr lang="en-US" sz="1200" kern="1200" dirty="0" smtClean="0">
                <a:solidFill>
                  <a:schemeClr val="tx1"/>
                </a:solidFill>
                <a:effectLst/>
                <a:latin typeface="+mn-lt"/>
                <a:ea typeface="+mn-ea"/>
                <a:cs typeface="+mn-cs"/>
              </a:rPr>
              <a:t>   One Cyclotron Road, Building 69 </a:t>
            </a:r>
          </a:p>
          <a:p>
            <a:r>
              <a:rPr lang="en-US" sz="1200" kern="1200" dirty="0" smtClean="0">
                <a:solidFill>
                  <a:schemeClr val="tx1"/>
                </a:solidFill>
                <a:effectLst/>
                <a:latin typeface="+mn-lt"/>
                <a:ea typeface="+mn-ea"/>
                <a:cs typeface="+mn-cs"/>
              </a:rPr>
              <a:t>   Berkeley, CA 94720</a:t>
            </a:r>
          </a:p>
          <a:p>
            <a:r>
              <a:rPr lang="en-US" sz="1200" kern="1200" dirty="0" smtClean="0">
                <a:solidFill>
                  <a:schemeClr val="tx1"/>
                </a:solidFill>
                <a:effectLst/>
                <a:latin typeface="+mn-lt"/>
                <a:ea typeface="+mn-ea"/>
                <a:cs typeface="+mn-cs"/>
              </a:rPr>
              <a:t>   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RECEIVER          : </a:t>
            </a:r>
          </a:p>
          <a:p>
            <a:r>
              <a:rPr lang="en-US" sz="1200" kern="1200" dirty="0" smtClean="0">
                <a:solidFill>
                  <a:schemeClr val="tx1"/>
                </a:solidFill>
                <a:effectLst/>
                <a:latin typeface="+mn-lt"/>
                <a:ea typeface="+mn-ea"/>
                <a:cs typeface="+mn-cs"/>
              </a:rPr>
              <a:t>   Cindy Derosia</a:t>
            </a:r>
          </a:p>
          <a:p>
            <a:r>
              <a:rPr lang="en-US" sz="1200" kern="1200" dirty="0" smtClean="0">
                <a:solidFill>
                  <a:schemeClr val="tx1"/>
                </a:solidFill>
                <a:effectLst/>
                <a:latin typeface="+mn-lt"/>
                <a:ea typeface="+mn-ea"/>
                <a:cs typeface="+mn-cs"/>
              </a:rPr>
              <a:t>   New England Wire Technologies</a:t>
            </a:r>
          </a:p>
          <a:p>
            <a:r>
              <a:rPr lang="en-US" sz="1200" kern="1200" dirty="0" smtClean="0">
                <a:solidFill>
                  <a:schemeClr val="tx1"/>
                </a:solidFill>
                <a:effectLst/>
                <a:latin typeface="+mn-lt"/>
                <a:ea typeface="+mn-ea"/>
                <a:cs typeface="+mn-cs"/>
              </a:rPr>
              <a:t>   130 North Main Street Toll# T2638</a:t>
            </a:r>
          </a:p>
          <a:p>
            <a:r>
              <a:rPr lang="en-US" sz="1200" kern="1200" dirty="0" smtClean="0">
                <a:solidFill>
                  <a:schemeClr val="tx1"/>
                </a:solidFill>
                <a:effectLst/>
                <a:latin typeface="+mn-lt"/>
                <a:ea typeface="+mn-ea"/>
                <a:cs typeface="+mn-cs"/>
              </a:rPr>
              <a:t>   Lisbon, NH 03585</a:t>
            </a:r>
          </a:p>
          <a:p>
            <a:r>
              <a:rPr lang="en-US" sz="1200" kern="1200" dirty="0" smtClean="0">
                <a:solidFill>
                  <a:schemeClr val="tx1"/>
                </a:solidFill>
                <a:effectLst/>
                <a:latin typeface="+mn-lt"/>
                <a:ea typeface="+mn-ea"/>
                <a:cs typeface="+mn-cs"/>
              </a:rPr>
              <a:t>   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You can continue to track your package with the tracking number "785288598921" </a:t>
            </a:r>
          </a:p>
          <a:p>
            <a:r>
              <a:rPr lang="en-US" sz="1200" kern="1200" dirty="0" smtClean="0">
                <a:solidFill>
                  <a:schemeClr val="tx1"/>
                </a:solidFill>
                <a:effectLst/>
                <a:latin typeface="+mn-lt"/>
                <a:ea typeface="+mn-ea"/>
                <a:cs typeface="+mn-cs"/>
              </a:rPr>
              <a:t>    at the carrier's website: </a:t>
            </a:r>
            <a:r>
              <a:rPr lang="en-US" sz="1200" u="none" strike="noStrike" kern="1200" dirty="0" smtClean="0">
                <a:solidFill>
                  <a:schemeClr val="tx1"/>
                </a:solidFill>
                <a:effectLst/>
                <a:latin typeface="+mn-lt"/>
                <a:ea typeface="+mn-ea"/>
                <a:cs typeface="+mn-cs"/>
                <a:hlinkClick r:id="rId8"/>
              </a:rPr>
              <a:t>http://www.fedex.com/tracking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you have any questions regarding this notification, please contact us at 1-866-649-1900. Thank you for using </a:t>
            </a:r>
            <a:r>
              <a:rPr lang="en-US" sz="1200" kern="1200" dirty="0" err="1" smtClean="0">
                <a:solidFill>
                  <a:schemeClr val="tx1"/>
                </a:solidFill>
                <a:effectLst/>
                <a:latin typeface="+mn-lt"/>
                <a:ea typeface="+mn-ea"/>
                <a:cs typeface="+mn-cs"/>
              </a:rPr>
              <a:t>Kewill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Netship</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--END OF NOTIFICATION--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4EDAFB8-2048-420A-8A4F-05098CCE4D5A}" type="slidenum">
              <a:rPr lang="en-US" smtClean="0"/>
              <a:t>65</a:t>
            </a:fld>
            <a:endParaRPr lang="en-US"/>
          </a:p>
        </p:txBody>
      </p:sp>
    </p:spTree>
    <p:extLst>
      <p:ext uri="{BB962C8B-B14F-4D97-AF65-F5344CB8AC3E}">
        <p14:creationId xmlns:p14="http://schemas.microsoft.com/office/powerpoint/2010/main" val="79344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Hi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finished </a:t>
            </a:r>
            <a:r>
              <a:rPr lang="en-US" sz="1200" kern="1200" dirty="0" err="1" smtClean="0">
                <a:solidFill>
                  <a:schemeClr val="tx1"/>
                </a:solidFill>
                <a:effectLst/>
                <a:latin typeface="+mn-lt"/>
                <a:ea typeface="+mn-ea"/>
                <a:cs typeface="+mn-cs"/>
              </a:rPr>
              <a:t>respooling</a:t>
            </a:r>
            <a:r>
              <a:rPr lang="en-US" sz="1200" kern="1200" dirty="0" smtClean="0">
                <a:solidFill>
                  <a:schemeClr val="tx1"/>
                </a:solidFill>
                <a:effectLst/>
                <a:latin typeface="+mn-lt"/>
                <a:ea typeface="+mn-ea"/>
                <a:cs typeface="+mn-cs"/>
              </a:rPr>
              <a:t> the cable, and the overall length is 452.8 meters (not 465 meters labeled on the vendor spool)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also found that the insulation was worn at couple of spot,</a:t>
            </a:r>
          </a:p>
          <a:p>
            <a:pPr lvl="0"/>
            <a:r>
              <a:rPr lang="en-US" sz="1200" kern="1200" dirty="0" smtClean="0">
                <a:solidFill>
                  <a:schemeClr val="tx1"/>
                </a:solidFill>
                <a:effectLst/>
                <a:latin typeface="+mn-lt"/>
                <a:ea typeface="+mn-ea"/>
                <a:cs typeface="+mn-cs"/>
              </a:rPr>
              <a:t>25.1 m from blue/red end: worn on thin edge (black edge)</a:t>
            </a:r>
          </a:p>
          <a:p>
            <a:pPr lvl="0"/>
            <a:r>
              <a:rPr lang="en-US" sz="1200" kern="1200" dirty="0" smtClean="0">
                <a:solidFill>
                  <a:schemeClr val="tx1"/>
                </a:solidFill>
                <a:effectLst/>
                <a:latin typeface="+mn-lt"/>
                <a:ea typeface="+mn-ea"/>
                <a:cs typeface="+mn-cs"/>
              </a:rPr>
              <a:t>36.8 m from blue/red end: worn out and bare cable exposed on thin edge (attached picture, little blur but still can see the shining color)</a:t>
            </a:r>
          </a:p>
          <a:p>
            <a:pPr lvl="0"/>
            <a:r>
              <a:rPr lang="en-US" sz="1200" kern="1200" dirty="0" smtClean="0">
                <a:solidFill>
                  <a:schemeClr val="tx1"/>
                </a:solidFill>
                <a:effectLst/>
                <a:latin typeface="+mn-lt"/>
                <a:ea typeface="+mn-ea"/>
                <a:cs typeface="+mn-cs"/>
              </a:rPr>
              <a:t>47.4 m from blue/red end: worn on thin edge (black edge)</a:t>
            </a:r>
          </a:p>
          <a:p>
            <a:pPr lvl="0"/>
            <a:r>
              <a:rPr lang="en-US" sz="1200" kern="1200" dirty="0" smtClean="0">
                <a:solidFill>
                  <a:schemeClr val="tx1"/>
                </a:solidFill>
                <a:effectLst/>
                <a:latin typeface="+mn-lt"/>
                <a:ea typeface="+mn-ea"/>
                <a:cs typeface="+mn-cs"/>
              </a:rPr>
              <a:t>87 m from blue/red end: worn on thin edge (black edge)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the previous reels, we also saw some black mark on the thin edge or thick edge of the cable. Please talk to the vendor to know how they spool the insulated cable.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Thanks.</a:t>
            </a:r>
          </a:p>
          <a:p>
            <a:r>
              <a:rPr lang="en-US" sz="1200" kern="1200" dirty="0" smtClean="0">
                <a:solidFill>
                  <a:schemeClr val="tx1"/>
                </a:solidFill>
                <a:effectLst/>
                <a:latin typeface="+mn-lt"/>
                <a:ea typeface="+mn-ea"/>
                <a:cs typeface="+mn-cs"/>
              </a:rPr>
              <a:t>Miao</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Tuesday, February 14, 2017 4:17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Miao M Yu &lt;</a:t>
            </a:r>
            <a:r>
              <a:rPr lang="en-US" sz="1200" u="sng" kern="1200" dirty="0" smtClean="0">
                <a:solidFill>
                  <a:schemeClr val="tx1"/>
                </a:solidFill>
                <a:effectLst/>
                <a:latin typeface="+mn-lt"/>
                <a:ea typeface="+mn-ea"/>
                <a:cs typeface="+mn-cs"/>
                <a:hlinkClick r:id="rId4"/>
              </a:rPr>
              <a:t>miaoyu@fnal.gov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P43OL1082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Miao,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Thanks for your note.  Please provide me an update asap.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Miao M Yu [</a:t>
            </a:r>
            <a:r>
              <a:rPr lang="en-US" sz="1200" u="sng" kern="1200" dirty="0" smtClean="0">
                <a:solidFill>
                  <a:schemeClr val="tx1"/>
                </a:solidFill>
                <a:effectLst/>
                <a:latin typeface="+mn-lt"/>
                <a:ea typeface="+mn-ea"/>
                <a:cs typeface="+mn-cs"/>
                <a:hlinkClick r:id="rId4"/>
              </a:rPr>
              <a:t>mailto:miaoyu@fnal.gov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14 February 2017 14:15</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Ian Pong x 31265V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P43OL1082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Hi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are unable to </a:t>
            </a:r>
            <a:r>
              <a:rPr lang="en-US" sz="1200" kern="1200" dirty="0" err="1" smtClean="0">
                <a:solidFill>
                  <a:schemeClr val="tx1"/>
                </a:solidFill>
                <a:effectLst/>
                <a:latin typeface="+mn-lt"/>
                <a:ea typeface="+mn-ea"/>
                <a:cs typeface="+mn-cs"/>
              </a:rPr>
              <a:t>respool</a:t>
            </a:r>
            <a:r>
              <a:rPr lang="en-US" sz="1200" kern="1200" dirty="0" smtClean="0">
                <a:solidFill>
                  <a:schemeClr val="tx1"/>
                </a:solidFill>
                <a:effectLst/>
                <a:latin typeface="+mn-lt"/>
                <a:ea typeface="+mn-ea"/>
                <a:cs typeface="+mn-cs"/>
              </a:rPr>
              <a:t> the cable this week, so we accept it and will do the re-spool later.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Miao</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Miao M Yu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Thursday, February 09, 2017 3:22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Ian Pong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P43OL1082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OK.</a:t>
            </a:r>
          </a:p>
          <a:p>
            <a:r>
              <a:rPr lang="en-US" sz="1200" kern="1200" dirty="0" smtClean="0">
                <a:solidFill>
                  <a:schemeClr val="tx1"/>
                </a:solidFill>
                <a:effectLst/>
                <a:latin typeface="+mn-lt"/>
                <a:ea typeface="+mn-ea"/>
                <a:cs typeface="+mn-cs"/>
              </a:rPr>
              <a:t>Miao</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Thursday, February 09, 2017 3:21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Miao M Yu &lt;</a:t>
            </a:r>
            <a:r>
              <a:rPr lang="en-US" sz="1200" u="sng" kern="1200" dirty="0" smtClean="0">
                <a:solidFill>
                  <a:schemeClr val="tx1"/>
                </a:solidFill>
                <a:effectLst/>
                <a:latin typeface="+mn-lt"/>
                <a:ea typeface="+mn-ea"/>
                <a:cs typeface="+mn-cs"/>
                <a:hlinkClick r:id="rId4"/>
              </a:rPr>
              <a:t>miaoyu@fnal.gov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P43OL1082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Miao,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payment is due on Monday the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If you could let me know before that, that would be great.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Miao M Yu [</a:t>
            </a:r>
            <a:r>
              <a:rPr lang="en-US" sz="1200" u="sng" kern="1200" dirty="0" smtClean="0">
                <a:solidFill>
                  <a:schemeClr val="tx1"/>
                </a:solidFill>
                <a:effectLst/>
                <a:latin typeface="+mn-lt"/>
                <a:ea typeface="+mn-ea"/>
                <a:cs typeface="+mn-cs"/>
                <a:hlinkClick r:id="rId4"/>
              </a:rPr>
              <a:t>mailto:miaoyu@fnal.gov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09 February 2017 13:19</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Ian Pong x 31265V &lt;</a:t>
            </a:r>
            <a:r>
              <a:rPr lang="en-US" sz="1200" u="sng" kern="1200" dirty="0" smtClean="0">
                <a:solidFill>
                  <a:schemeClr val="tx1"/>
                </a:solidFill>
                <a:effectLst/>
                <a:latin typeface="+mn-lt"/>
                <a:ea typeface="+mn-ea"/>
                <a:cs typeface="+mn-cs"/>
                <a:hlinkClick r:id="rId3"/>
              </a:rPr>
              <a:t>ipong@lbl.gov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RE: P43OL1082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Hi Ian,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Today we received the cable. If it is not hurry to make the payment, we would like to accept it after we </a:t>
            </a:r>
            <a:r>
              <a:rPr lang="en-US" sz="1200" kern="1200" dirty="0" err="1" smtClean="0">
                <a:solidFill>
                  <a:schemeClr val="tx1"/>
                </a:solidFill>
                <a:effectLst/>
                <a:latin typeface="+mn-lt"/>
                <a:ea typeface="+mn-ea"/>
                <a:cs typeface="+mn-cs"/>
              </a:rPr>
              <a:t>respool</a:t>
            </a:r>
            <a:r>
              <a:rPr lang="en-US" sz="1200" kern="1200" dirty="0" smtClean="0">
                <a:solidFill>
                  <a:schemeClr val="tx1"/>
                </a:solidFill>
                <a:effectLst/>
                <a:latin typeface="+mn-lt"/>
                <a:ea typeface="+mn-ea"/>
                <a:cs typeface="+mn-cs"/>
              </a:rPr>
              <a:t> the cable sometime next week.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Miao</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Ian Pong [</a:t>
            </a:r>
            <a:r>
              <a:rPr lang="en-US" sz="1200" u="sng" kern="1200" dirty="0" smtClean="0">
                <a:solidFill>
                  <a:schemeClr val="tx1"/>
                </a:solidFill>
                <a:effectLst/>
                <a:latin typeface="+mn-lt"/>
                <a:ea typeface="+mn-ea"/>
                <a:cs typeface="+mn-cs"/>
                <a:hlinkClick r:id="rId3"/>
              </a:rPr>
              <a:t>mailto:ipong@lbl.gov</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Sent:</a:t>
            </a:r>
            <a:r>
              <a:rPr lang="en-US" sz="1200" kern="1200" dirty="0" smtClean="0">
                <a:solidFill>
                  <a:schemeClr val="tx1"/>
                </a:solidFill>
                <a:effectLst/>
                <a:latin typeface="+mn-lt"/>
                <a:ea typeface="+mn-ea"/>
                <a:cs typeface="+mn-cs"/>
              </a:rPr>
              <a:t> Wednesday, February 08, 2017 4:45 PM</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Miao M Yu &lt;</a:t>
            </a:r>
            <a:r>
              <a:rPr lang="en-US" sz="1200" u="sng" kern="1200" dirty="0" smtClean="0">
                <a:solidFill>
                  <a:schemeClr val="tx1"/>
                </a:solidFill>
                <a:effectLst/>
                <a:latin typeface="+mn-lt"/>
                <a:ea typeface="+mn-ea"/>
                <a:cs typeface="+mn-cs"/>
                <a:hlinkClick r:id="rId4"/>
              </a:rPr>
              <a:t>miaoyu@fnal.gov</a:t>
            </a:r>
            <a:r>
              <a:rPr lang="en-US" sz="1200" kern="1200" dirty="0" smtClean="0">
                <a:solidFill>
                  <a:schemeClr val="tx1"/>
                </a:solidFill>
                <a:effectLst/>
                <a:latin typeface="+mn-lt"/>
                <a:ea typeface="+mn-ea"/>
                <a:cs typeface="+mn-cs"/>
              </a:rPr>
              <a:t>&gt;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Subject:</a:t>
            </a:r>
            <a:r>
              <a:rPr lang="en-US" sz="1200" kern="1200" dirty="0" smtClean="0">
                <a:solidFill>
                  <a:schemeClr val="tx1"/>
                </a:solidFill>
                <a:effectLst/>
                <a:latin typeface="+mn-lt"/>
                <a:ea typeface="+mn-ea"/>
                <a:cs typeface="+mn-cs"/>
              </a:rPr>
              <a:t> P43OL1082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Dear Miao,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Hello.  I am writing to let you know that NEWT has completed the braiding of P43OL1082.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have not received the tracking number, but the cable should be arriving at FNAL end of this week.  Please let me know when you accept the cable.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many thanks,</a:t>
            </a:r>
          </a:p>
          <a:p>
            <a:r>
              <a:rPr lang="en-US" sz="1200" kern="1200" dirty="0" smtClean="0">
                <a:solidFill>
                  <a:schemeClr val="tx1"/>
                </a:solidFill>
                <a:effectLst/>
                <a:latin typeface="+mn-lt"/>
                <a:ea typeface="+mn-ea"/>
                <a:cs typeface="+mn-cs"/>
              </a:rPr>
              <a:t>Ian.</a:t>
            </a:r>
          </a:p>
          <a:p>
            <a:r>
              <a:rPr lang="en-U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Ian Pong</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Project Scientist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LARP Cable Task Leader</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047-0114 Accelerator Technology &amp; Applied Physics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Lawrence Berkeley National Laboratory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1 Cyclotron Road MS </a:t>
            </a:r>
            <a:r>
              <a:rPr lang="en-US" sz="1200" kern="1200" dirty="0" smtClean="0">
                <a:solidFill>
                  <a:schemeClr val="tx1"/>
                </a:solidFill>
                <a:effectLst/>
                <a:latin typeface="+mn-lt"/>
                <a:ea typeface="+mn-ea"/>
                <a:cs typeface="+mn-cs"/>
              </a:rPr>
              <a:t>47R0112</a:t>
            </a:r>
          </a:p>
          <a:p>
            <a:r>
              <a:rPr lang="en-GB" sz="1200" kern="1200" dirty="0" smtClean="0">
                <a:solidFill>
                  <a:schemeClr val="tx1"/>
                </a:solidFill>
                <a:effectLst/>
                <a:latin typeface="+mn-lt"/>
                <a:ea typeface="+mn-ea"/>
                <a:cs typeface="+mn-cs"/>
              </a:rPr>
              <a:t>Berkeley, CA 94720-8201</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U.S.A.</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Phone: (001) 510-486-7866, Fax: (001) 510-486-5392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4EDAFB8-2048-420A-8A4F-05098CCE4D5A}" type="slidenum">
              <a:rPr lang="en-US" smtClean="0"/>
              <a:t>66</a:t>
            </a:fld>
            <a:endParaRPr lang="en-US"/>
          </a:p>
        </p:txBody>
      </p:sp>
    </p:spTree>
    <p:extLst>
      <p:ext uri="{BB962C8B-B14F-4D97-AF65-F5344CB8AC3E}">
        <p14:creationId xmlns:p14="http://schemas.microsoft.com/office/powerpoint/2010/main" val="2702267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10. Determine the average of the 3 measurements of the insulated cables. </a:t>
            </a:r>
          </a:p>
          <a:p>
            <a:r>
              <a:rPr lang="en-US" sz="1200" b="0" i="0" u="none" strike="noStrike" kern="1200" baseline="0" dirty="0" smtClean="0">
                <a:solidFill>
                  <a:schemeClr val="tx1"/>
                </a:solidFill>
                <a:latin typeface="+mn-lt"/>
                <a:ea typeface="+mn-ea"/>
                <a:cs typeface="+mn-cs"/>
              </a:rPr>
              <a:t>11. Determine the average of the 3 measurements of the bare cable. </a:t>
            </a:r>
          </a:p>
          <a:p>
            <a:r>
              <a:rPr lang="en-US" sz="1200" b="0" i="0" u="none" strike="noStrike" kern="1200" baseline="0" dirty="0" smtClean="0">
                <a:solidFill>
                  <a:schemeClr val="tx1"/>
                </a:solidFill>
                <a:latin typeface="+mn-lt"/>
                <a:ea typeface="+mn-ea"/>
                <a:cs typeface="+mn-cs"/>
              </a:rPr>
              <a:t>12. Subtract the insulated average from the bare cable average and divide by 2 to obtain the insulation thickness per side. </a:t>
            </a:r>
          </a:p>
          <a:p>
            <a:endParaRPr lang="en-US" dirty="0"/>
          </a:p>
        </p:txBody>
      </p:sp>
      <p:sp>
        <p:nvSpPr>
          <p:cNvPr id="4" name="Slide Number Placeholder 3"/>
          <p:cNvSpPr>
            <a:spLocks noGrp="1"/>
          </p:cNvSpPr>
          <p:nvPr>
            <p:ph type="sldNum" sz="quarter" idx="10"/>
          </p:nvPr>
        </p:nvSpPr>
        <p:spPr/>
        <p:txBody>
          <a:bodyPr/>
          <a:lstStyle/>
          <a:p>
            <a:fld id="{E4EDAFB8-2048-420A-8A4F-05098CCE4D5A}" type="slidenum">
              <a:rPr lang="en-US" smtClean="0"/>
              <a:t>68</a:t>
            </a:fld>
            <a:endParaRPr lang="en-US"/>
          </a:p>
        </p:txBody>
      </p:sp>
    </p:spTree>
    <p:extLst>
      <p:ext uri="{BB962C8B-B14F-4D97-AF65-F5344CB8AC3E}">
        <p14:creationId xmlns:p14="http://schemas.microsoft.com/office/powerpoint/2010/main" val="1031845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4" name="Group 13"/>
          <p:cNvGrpSpPr/>
          <p:nvPr userDrawn="1"/>
        </p:nvGrpSpPr>
        <p:grpSpPr>
          <a:xfrm>
            <a:off x="108000" y="108000"/>
            <a:ext cx="11952000" cy="1260000"/>
            <a:chOff x="108000" y="108000"/>
            <a:chExt cx="11952000" cy="1260000"/>
          </a:xfrm>
        </p:grpSpPr>
        <p:pic>
          <p:nvPicPr>
            <p:cNvPr id="7" name="Picture 2" descr="C:\Users\Ian Pong\Documents\LBNL\Logo\LBNL_Full_Logo_Final.jpg"/>
            <p:cNvPicPr preferRelativeResize="0">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20000" y="108000"/>
              <a:ext cx="1440000" cy="122893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userDrawn="1"/>
          </p:nvGrpSpPr>
          <p:grpSpPr>
            <a:xfrm>
              <a:off x="108000" y="108000"/>
              <a:ext cx="3349254" cy="1260000"/>
              <a:chOff x="108000" y="108000"/>
              <a:chExt cx="3349254" cy="1260000"/>
            </a:xfrm>
          </p:grpSpPr>
          <p:pic>
            <p:nvPicPr>
              <p:cNvPr id="9" name="Picture 2" descr="C:\Users\Ian Pong\Documents\LBNL\Logo\LARP Full screenshot from web.png"/>
              <p:cNvPicPr preferRelativeResize="0">
                <a:picLocks noChangeArrowheads="1"/>
              </p:cNvPicPr>
              <p:nvPr userDrawn="1"/>
            </p:nvPicPr>
            <p:blipFill rotWithShape="1">
              <a:blip r:embed="rId3">
                <a:extLst>
                  <a:ext uri="{28A0092B-C50C-407E-A947-70E740481C1C}">
                    <a14:useLocalDpi xmlns:a14="http://schemas.microsoft.com/office/drawing/2010/main" val="0"/>
                  </a:ext>
                </a:extLst>
              </a:blip>
              <a:srcRect r="83708"/>
              <a:stretch/>
            </p:blipFill>
            <p:spPr bwMode="auto">
              <a:xfrm>
                <a:off x="108000" y="108000"/>
                <a:ext cx="126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1404000" y="180000"/>
                <a:ext cx="2053254" cy="1077218"/>
              </a:xfrm>
              <a:prstGeom prst="rect">
                <a:avLst/>
              </a:prstGeom>
              <a:solidFill>
                <a:schemeClr val="bg1"/>
              </a:solid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Large Hadron Collider</a:t>
                </a:r>
              </a:p>
              <a:p>
                <a:r>
                  <a:rPr lang="en-US" sz="1600" dirty="0" smtClean="0">
                    <a:latin typeface="Times New Roman" panose="02020603050405020304" pitchFamily="18" charset="0"/>
                    <a:cs typeface="Times New Roman" panose="02020603050405020304" pitchFamily="18" charset="0"/>
                  </a:rPr>
                  <a:t>Accelerator</a:t>
                </a:r>
              </a:p>
              <a:p>
                <a:r>
                  <a:rPr lang="en-US" sz="1600" dirty="0" smtClean="0">
                    <a:latin typeface="Times New Roman" panose="02020603050405020304" pitchFamily="18" charset="0"/>
                    <a:cs typeface="Times New Roman" panose="02020603050405020304" pitchFamily="18" charset="0"/>
                  </a:rPr>
                  <a:t>Research</a:t>
                </a:r>
              </a:p>
              <a:p>
                <a:r>
                  <a:rPr lang="en-US" sz="1600" dirty="0" smtClean="0">
                    <a:latin typeface="Times New Roman" panose="02020603050405020304" pitchFamily="18" charset="0"/>
                    <a:cs typeface="Times New Roman" panose="02020603050405020304" pitchFamily="18" charset="0"/>
                  </a:rPr>
                  <a:t>Program</a:t>
                </a:r>
                <a:endParaRPr lang="en-US" sz="1600" dirty="0">
                  <a:latin typeface="Times New Roman" panose="02020603050405020304" pitchFamily="18" charset="0"/>
                  <a:cs typeface="Times New Roman" panose="02020603050405020304" pitchFamily="18" charset="0"/>
                </a:endParaRPr>
              </a:p>
            </p:txBody>
          </p:sp>
        </p:grpSp>
      </p:grpSp>
      <p:sp>
        <p:nvSpPr>
          <p:cNvPr id="2" name="Title 1"/>
          <p:cNvSpPr>
            <a:spLocks noGrp="1"/>
          </p:cNvSpPr>
          <p:nvPr>
            <p:ph type="ctrTitle"/>
          </p:nvPr>
        </p:nvSpPr>
        <p:spPr>
          <a:xfrm>
            <a:off x="914400" y="2130432"/>
            <a:ext cx="10363200" cy="1470025"/>
          </a:xfrm>
        </p:spPr>
        <p:txBody>
          <a:bodyPr/>
          <a:lstStyle>
            <a:lvl1pPr>
              <a:defRPr>
                <a:solidFill>
                  <a:schemeClr val="tx2"/>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a:t>
            </a:fld>
            <a:endParaRPr lang="en-GB"/>
          </a:p>
        </p:txBody>
      </p:sp>
    </p:spTree>
    <p:extLst>
      <p:ext uri="{BB962C8B-B14F-4D97-AF65-F5344CB8AC3E}">
        <p14:creationId xmlns:p14="http://schemas.microsoft.com/office/powerpoint/2010/main" val="1463695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a:t>
            </a:fld>
            <a:endParaRPr lang="en-GB"/>
          </a:p>
        </p:txBody>
      </p:sp>
    </p:spTree>
    <p:extLst>
      <p:ext uri="{BB962C8B-B14F-4D97-AF65-F5344CB8AC3E}">
        <p14:creationId xmlns:p14="http://schemas.microsoft.com/office/powerpoint/2010/main" val="8200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a:t>
            </a:fld>
            <a:endParaRPr lang="en-GB"/>
          </a:p>
        </p:txBody>
      </p:sp>
    </p:spTree>
    <p:extLst>
      <p:ext uri="{BB962C8B-B14F-4D97-AF65-F5344CB8AC3E}">
        <p14:creationId xmlns:p14="http://schemas.microsoft.com/office/powerpoint/2010/main" val="2681900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108000" y="108000"/>
            <a:ext cx="11952000" cy="1260000"/>
            <a:chOff x="108000" y="108000"/>
            <a:chExt cx="11952000" cy="1260000"/>
          </a:xfrm>
        </p:grpSpPr>
        <p:pic>
          <p:nvPicPr>
            <p:cNvPr id="9" name="Picture 2" descr="C:\Users\Ian Pong\Documents\LBNL\Logo\LBNL_Full_Logo_Final.jpg"/>
            <p:cNvPicPr preferRelativeResize="0">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20000" y="108000"/>
              <a:ext cx="1440000" cy="122893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userDrawn="1"/>
          </p:nvGrpSpPr>
          <p:grpSpPr>
            <a:xfrm>
              <a:off x="108000" y="108000"/>
              <a:ext cx="3349254" cy="1260000"/>
              <a:chOff x="108000" y="108000"/>
              <a:chExt cx="3349254" cy="1260000"/>
            </a:xfrm>
          </p:grpSpPr>
          <p:pic>
            <p:nvPicPr>
              <p:cNvPr id="11" name="Picture 2" descr="C:\Users\Ian Pong\Documents\LBNL\Logo\LARP Full screenshot from web.png"/>
              <p:cNvPicPr preferRelativeResize="0">
                <a:picLocks noChangeArrowheads="1"/>
              </p:cNvPicPr>
              <p:nvPr userDrawn="1"/>
            </p:nvPicPr>
            <p:blipFill rotWithShape="1">
              <a:blip r:embed="rId3">
                <a:extLst>
                  <a:ext uri="{28A0092B-C50C-407E-A947-70E740481C1C}">
                    <a14:useLocalDpi xmlns:a14="http://schemas.microsoft.com/office/drawing/2010/main" val="0"/>
                  </a:ext>
                </a:extLst>
              </a:blip>
              <a:srcRect r="83708"/>
              <a:stretch/>
            </p:blipFill>
            <p:spPr bwMode="auto">
              <a:xfrm>
                <a:off x="108000" y="108000"/>
                <a:ext cx="126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1404000" y="180000"/>
                <a:ext cx="2053254" cy="1077218"/>
              </a:xfrm>
              <a:prstGeom prst="rect">
                <a:avLst/>
              </a:prstGeom>
              <a:solidFill>
                <a:schemeClr val="bg1"/>
              </a:solid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Large Hadron Collider</a:t>
                </a:r>
              </a:p>
              <a:p>
                <a:r>
                  <a:rPr lang="en-US" sz="1600" dirty="0" smtClean="0">
                    <a:latin typeface="Times New Roman" panose="02020603050405020304" pitchFamily="18" charset="0"/>
                    <a:cs typeface="Times New Roman" panose="02020603050405020304" pitchFamily="18" charset="0"/>
                  </a:rPr>
                  <a:t>Accelerator</a:t>
                </a:r>
              </a:p>
              <a:p>
                <a:r>
                  <a:rPr lang="en-US" sz="1600" dirty="0" smtClean="0">
                    <a:latin typeface="Times New Roman" panose="02020603050405020304" pitchFamily="18" charset="0"/>
                    <a:cs typeface="Times New Roman" panose="02020603050405020304" pitchFamily="18" charset="0"/>
                  </a:rPr>
                  <a:t>Research</a:t>
                </a:r>
              </a:p>
              <a:p>
                <a:r>
                  <a:rPr lang="en-US" sz="1600" dirty="0" smtClean="0">
                    <a:latin typeface="Times New Roman" panose="02020603050405020304" pitchFamily="18" charset="0"/>
                    <a:cs typeface="Times New Roman" panose="02020603050405020304" pitchFamily="18" charset="0"/>
                  </a:rPr>
                  <a:t>Program</a:t>
                </a:r>
                <a:endParaRPr lang="en-US" sz="1600" dirty="0">
                  <a:latin typeface="Times New Roman" panose="02020603050405020304" pitchFamily="18" charset="0"/>
                  <a:cs typeface="Times New Roman" panose="02020603050405020304" pitchFamily="18" charset="0"/>
                </a:endParaRPr>
              </a:p>
            </p:txBody>
          </p:sp>
        </p:grpSp>
      </p:grpSp>
      <p:sp>
        <p:nvSpPr>
          <p:cNvPr id="2" name="Title 1"/>
          <p:cNvSpPr>
            <a:spLocks noGrp="1"/>
          </p:cNvSpPr>
          <p:nvPr>
            <p:ph type="title"/>
          </p:nvPr>
        </p:nvSpPr>
        <p:spPr>
          <a:xfrm>
            <a:off x="623392" y="260648"/>
            <a:ext cx="10972800" cy="1143000"/>
          </a:xfrm>
        </p:spPr>
        <p:txBody>
          <a:bodyPr/>
          <a:lstStyle>
            <a:lvl1pPr>
              <a:defRPr>
                <a:solidFill>
                  <a:schemeClr val="tx2"/>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0" y="1484790"/>
            <a:ext cx="10972800" cy="464137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a:t>
            </a:fld>
            <a:endParaRPr lang="en-GB"/>
          </a:p>
        </p:txBody>
      </p:sp>
    </p:spTree>
    <p:extLst>
      <p:ext uri="{BB962C8B-B14F-4D97-AF65-F5344CB8AC3E}">
        <p14:creationId xmlns:p14="http://schemas.microsoft.com/office/powerpoint/2010/main" val="12893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a:t>
            </a:fld>
            <a:endParaRPr lang="en-GB"/>
          </a:p>
        </p:txBody>
      </p:sp>
    </p:spTree>
    <p:extLst>
      <p:ext uri="{BB962C8B-B14F-4D97-AF65-F5344CB8AC3E}">
        <p14:creationId xmlns:p14="http://schemas.microsoft.com/office/powerpoint/2010/main" val="3779933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solidFill>
                  <a:schemeClr val="tx2"/>
                </a:solidFill>
              </a:defRPr>
            </a:lvl1pPr>
          </a:lstStyle>
          <a:p>
            <a:r>
              <a:rPr lang="en-US" smtClean="0"/>
              <a:t>December 7th 2017</a:t>
            </a:r>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6910A57-C4C2-471D-B852-7E80F10F5A4C}" type="slidenum">
              <a:rPr lang="en-GB" smtClean="0"/>
              <a:pPr/>
              <a:t>‹#›</a:t>
            </a:fld>
            <a:endParaRPr lang="en-GB"/>
          </a:p>
        </p:txBody>
      </p:sp>
      <p:grpSp>
        <p:nvGrpSpPr>
          <p:cNvPr id="8" name="Group 7"/>
          <p:cNvGrpSpPr/>
          <p:nvPr userDrawn="1"/>
        </p:nvGrpSpPr>
        <p:grpSpPr>
          <a:xfrm>
            <a:off x="108000" y="108000"/>
            <a:ext cx="11952000" cy="1260000"/>
            <a:chOff x="108000" y="108000"/>
            <a:chExt cx="11952000" cy="1260000"/>
          </a:xfrm>
        </p:grpSpPr>
        <p:pic>
          <p:nvPicPr>
            <p:cNvPr id="9" name="Picture 2" descr="C:\Users\Ian Pong\Documents\LBNL\Logo\LBNL_Full_Logo_Final.jpg"/>
            <p:cNvPicPr preferRelativeResize="0">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20000" y="108000"/>
              <a:ext cx="1440000" cy="122893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userDrawn="1"/>
          </p:nvGrpSpPr>
          <p:grpSpPr>
            <a:xfrm>
              <a:off x="108000" y="108000"/>
              <a:ext cx="3349254" cy="1260000"/>
              <a:chOff x="108000" y="108000"/>
              <a:chExt cx="3349254" cy="1260000"/>
            </a:xfrm>
          </p:grpSpPr>
          <p:pic>
            <p:nvPicPr>
              <p:cNvPr id="11" name="Picture 2" descr="C:\Users\Ian Pong\Documents\LBNL\Logo\LARP Full screenshot from web.png"/>
              <p:cNvPicPr preferRelativeResize="0">
                <a:picLocks noChangeArrowheads="1"/>
              </p:cNvPicPr>
              <p:nvPr userDrawn="1"/>
            </p:nvPicPr>
            <p:blipFill rotWithShape="1">
              <a:blip r:embed="rId3">
                <a:extLst>
                  <a:ext uri="{28A0092B-C50C-407E-A947-70E740481C1C}">
                    <a14:useLocalDpi xmlns:a14="http://schemas.microsoft.com/office/drawing/2010/main" val="0"/>
                  </a:ext>
                </a:extLst>
              </a:blip>
              <a:srcRect r="83708"/>
              <a:stretch/>
            </p:blipFill>
            <p:spPr bwMode="auto">
              <a:xfrm>
                <a:off x="108000" y="108000"/>
                <a:ext cx="126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1404000" y="180000"/>
                <a:ext cx="2053254" cy="1077218"/>
              </a:xfrm>
              <a:prstGeom prst="rect">
                <a:avLst/>
              </a:prstGeom>
              <a:solidFill>
                <a:schemeClr val="bg1"/>
              </a:solid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Large Hadron Collider</a:t>
                </a:r>
              </a:p>
              <a:p>
                <a:r>
                  <a:rPr lang="en-US" sz="1600" dirty="0" smtClean="0">
                    <a:latin typeface="Times New Roman" panose="02020603050405020304" pitchFamily="18" charset="0"/>
                    <a:cs typeface="Times New Roman" panose="02020603050405020304" pitchFamily="18" charset="0"/>
                  </a:rPr>
                  <a:t>Accelerator</a:t>
                </a:r>
              </a:p>
              <a:p>
                <a:r>
                  <a:rPr lang="en-US" sz="1600" dirty="0" smtClean="0">
                    <a:latin typeface="Times New Roman" panose="02020603050405020304" pitchFamily="18" charset="0"/>
                    <a:cs typeface="Times New Roman" panose="02020603050405020304" pitchFamily="18" charset="0"/>
                  </a:rPr>
                  <a:t>Research</a:t>
                </a:r>
              </a:p>
              <a:p>
                <a:r>
                  <a:rPr lang="en-US" sz="1600" dirty="0" smtClean="0">
                    <a:latin typeface="Times New Roman" panose="02020603050405020304" pitchFamily="18" charset="0"/>
                    <a:cs typeface="Times New Roman" panose="02020603050405020304" pitchFamily="18" charset="0"/>
                  </a:rPr>
                  <a:t>Program</a:t>
                </a:r>
                <a:endParaRPr lang="en-US" sz="1600"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831759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solidFill>
                  <a:schemeClr val="tx2"/>
                </a:solidFill>
              </a:defRPr>
            </a:lvl1pPr>
          </a:lstStyle>
          <a:p>
            <a:r>
              <a:rPr lang="en-US" smtClean="0"/>
              <a:t>December 7th 2017</a:t>
            </a:r>
            <a:endParaRPr lang="en-GB"/>
          </a:p>
        </p:txBody>
      </p:sp>
      <p:sp>
        <p:nvSpPr>
          <p:cNvPr id="8" name="Footer Placeholder 7"/>
          <p:cNvSpPr>
            <a:spLocks noGrp="1"/>
          </p:cNvSpPr>
          <p:nvPr>
            <p:ph type="ftr" sz="quarter" idx="11"/>
          </p:nvPr>
        </p:nvSpPr>
        <p:spPr/>
        <p:txBody>
          <a:bodyPr/>
          <a:lstStyle>
            <a:lvl1pPr>
              <a:defRPr>
                <a:solidFill>
                  <a:schemeClr val="tx2"/>
                </a:solidFill>
              </a:defRPr>
            </a:lvl1pPr>
          </a:lstStyle>
          <a:p>
            <a:r>
              <a:rPr lang="en-US" smtClean="0"/>
              <a:t>LARP Coil Selection for MQXFAP2 Meeting - by Ian Pong - Presented by Charlie Sanabria</a:t>
            </a:r>
            <a:endParaRPr lang="en-GB"/>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E6910A57-C4C2-471D-B852-7E80F10F5A4C}" type="slidenum">
              <a:rPr lang="en-GB" smtClean="0"/>
              <a:pPr/>
              <a:t>‹#›</a:t>
            </a:fld>
            <a:endParaRPr lang="en-GB"/>
          </a:p>
        </p:txBody>
      </p:sp>
      <p:grpSp>
        <p:nvGrpSpPr>
          <p:cNvPr id="10" name="Group 9"/>
          <p:cNvGrpSpPr/>
          <p:nvPr userDrawn="1"/>
        </p:nvGrpSpPr>
        <p:grpSpPr>
          <a:xfrm>
            <a:off x="108000" y="108000"/>
            <a:ext cx="11952000" cy="1260000"/>
            <a:chOff x="108000" y="108000"/>
            <a:chExt cx="11952000" cy="1260000"/>
          </a:xfrm>
        </p:grpSpPr>
        <p:pic>
          <p:nvPicPr>
            <p:cNvPr id="11" name="Picture 2" descr="C:\Users\Ian Pong\Documents\LBNL\Logo\LBNL_Full_Logo_Final.jpg"/>
            <p:cNvPicPr preferRelativeResize="0">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20000" y="108000"/>
              <a:ext cx="1440000" cy="122893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userDrawn="1"/>
          </p:nvGrpSpPr>
          <p:grpSpPr>
            <a:xfrm>
              <a:off x="108000" y="108000"/>
              <a:ext cx="3349254" cy="1260000"/>
              <a:chOff x="108000" y="108000"/>
              <a:chExt cx="3349254" cy="1260000"/>
            </a:xfrm>
          </p:grpSpPr>
          <p:pic>
            <p:nvPicPr>
              <p:cNvPr id="13" name="Picture 2" descr="C:\Users\Ian Pong\Documents\LBNL\Logo\LARP Full screenshot from web.png"/>
              <p:cNvPicPr preferRelativeResize="0">
                <a:picLocks noChangeArrowheads="1"/>
              </p:cNvPicPr>
              <p:nvPr userDrawn="1"/>
            </p:nvPicPr>
            <p:blipFill rotWithShape="1">
              <a:blip r:embed="rId3">
                <a:extLst>
                  <a:ext uri="{28A0092B-C50C-407E-A947-70E740481C1C}">
                    <a14:useLocalDpi xmlns:a14="http://schemas.microsoft.com/office/drawing/2010/main" val="0"/>
                  </a:ext>
                </a:extLst>
              </a:blip>
              <a:srcRect r="83708"/>
              <a:stretch/>
            </p:blipFill>
            <p:spPr bwMode="auto">
              <a:xfrm>
                <a:off x="108000" y="108000"/>
                <a:ext cx="126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1404000" y="180000"/>
                <a:ext cx="2053254" cy="1077218"/>
              </a:xfrm>
              <a:prstGeom prst="rect">
                <a:avLst/>
              </a:prstGeom>
              <a:solidFill>
                <a:schemeClr val="bg1"/>
              </a:solid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Large Hadron Collider</a:t>
                </a:r>
              </a:p>
              <a:p>
                <a:r>
                  <a:rPr lang="en-US" sz="1600" dirty="0" smtClean="0">
                    <a:latin typeface="Times New Roman" panose="02020603050405020304" pitchFamily="18" charset="0"/>
                    <a:cs typeface="Times New Roman" panose="02020603050405020304" pitchFamily="18" charset="0"/>
                  </a:rPr>
                  <a:t>Accelerator</a:t>
                </a:r>
              </a:p>
              <a:p>
                <a:r>
                  <a:rPr lang="en-US" sz="1600" dirty="0" smtClean="0">
                    <a:latin typeface="Times New Roman" panose="02020603050405020304" pitchFamily="18" charset="0"/>
                    <a:cs typeface="Times New Roman" panose="02020603050405020304" pitchFamily="18" charset="0"/>
                  </a:rPr>
                  <a:t>Research</a:t>
                </a:r>
              </a:p>
              <a:p>
                <a:r>
                  <a:rPr lang="en-US" sz="1600" dirty="0" smtClean="0">
                    <a:latin typeface="Times New Roman" panose="02020603050405020304" pitchFamily="18" charset="0"/>
                    <a:cs typeface="Times New Roman" panose="02020603050405020304" pitchFamily="18" charset="0"/>
                  </a:rPr>
                  <a:t>Program</a:t>
                </a:r>
                <a:endParaRPr lang="en-US" sz="1600"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360012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December 7th 2017</a:t>
            </a:r>
            <a:endParaRPr lang="en-GB"/>
          </a:p>
        </p:txBody>
      </p:sp>
      <p:sp>
        <p:nvSpPr>
          <p:cNvPr id="4" name="Footer Placeholder 3"/>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5" name="Slide Number Placeholder 4"/>
          <p:cNvSpPr>
            <a:spLocks noGrp="1"/>
          </p:cNvSpPr>
          <p:nvPr>
            <p:ph type="sldNum" sz="quarter" idx="12"/>
          </p:nvPr>
        </p:nvSpPr>
        <p:spPr/>
        <p:txBody>
          <a:bodyPr/>
          <a:lstStyle/>
          <a:p>
            <a:fld id="{E6910A57-C4C2-471D-B852-7E80F10F5A4C}" type="slidenum">
              <a:rPr lang="en-GB" smtClean="0"/>
              <a:t>‹#›</a:t>
            </a:fld>
            <a:endParaRPr lang="en-GB"/>
          </a:p>
        </p:txBody>
      </p:sp>
    </p:spTree>
    <p:extLst>
      <p:ext uri="{BB962C8B-B14F-4D97-AF65-F5344CB8AC3E}">
        <p14:creationId xmlns:p14="http://schemas.microsoft.com/office/powerpoint/2010/main" val="2336633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a:t>
            </a:fld>
            <a:endParaRPr lang="en-GB"/>
          </a:p>
        </p:txBody>
      </p:sp>
    </p:spTree>
    <p:extLst>
      <p:ext uri="{BB962C8B-B14F-4D97-AF65-F5344CB8AC3E}">
        <p14:creationId xmlns:p14="http://schemas.microsoft.com/office/powerpoint/2010/main" val="429261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December 7th 2017</a:t>
            </a:r>
            <a:endParaRPr lang="en-GB"/>
          </a:p>
        </p:txBody>
      </p:sp>
      <p:sp>
        <p:nvSpPr>
          <p:cNvPr id="6" name="Footer Placeholder 5"/>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p>
            <a:fld id="{E6910A57-C4C2-471D-B852-7E80F10F5A4C}" type="slidenum">
              <a:rPr lang="en-GB" smtClean="0"/>
              <a:t>‹#›</a:t>
            </a:fld>
            <a:endParaRPr lang="en-GB"/>
          </a:p>
        </p:txBody>
      </p:sp>
    </p:spTree>
    <p:extLst>
      <p:ext uri="{BB962C8B-B14F-4D97-AF65-F5344CB8AC3E}">
        <p14:creationId xmlns:p14="http://schemas.microsoft.com/office/powerpoint/2010/main" val="179787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December 7th 2017</a:t>
            </a:r>
            <a:endParaRPr lang="en-GB"/>
          </a:p>
        </p:txBody>
      </p:sp>
      <p:sp>
        <p:nvSpPr>
          <p:cNvPr id="6" name="Footer Placeholder 5"/>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p>
            <a:fld id="{E6910A57-C4C2-471D-B852-7E80F10F5A4C}" type="slidenum">
              <a:rPr lang="en-GB" smtClean="0"/>
              <a:t>‹#›</a:t>
            </a:fld>
            <a:endParaRPr lang="en-GB"/>
          </a:p>
        </p:txBody>
      </p:sp>
    </p:spTree>
    <p:extLst>
      <p:ext uri="{BB962C8B-B14F-4D97-AF65-F5344CB8AC3E}">
        <p14:creationId xmlns:p14="http://schemas.microsoft.com/office/powerpoint/2010/main" val="3753783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December 7th 2017</a:t>
            </a:r>
            <a:endParaRPr lang="en-GB"/>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10A57-C4C2-471D-B852-7E80F10F5A4C}" type="slidenum">
              <a:rPr lang="en-GB" smtClean="0"/>
              <a:t>‹#›</a:t>
            </a:fld>
            <a:endParaRPr lang="en-GB"/>
          </a:p>
        </p:txBody>
      </p:sp>
    </p:spTree>
    <p:extLst>
      <p:ext uri="{BB962C8B-B14F-4D97-AF65-F5344CB8AC3E}">
        <p14:creationId xmlns:p14="http://schemas.microsoft.com/office/powerpoint/2010/main" val="2414752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pong@lbl.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Cable Candidates for MQXFA2 </a:t>
            </a:r>
            <a:endParaRPr lang="en-GB" dirty="0"/>
          </a:p>
        </p:txBody>
      </p:sp>
      <p:sp>
        <p:nvSpPr>
          <p:cNvPr id="3" name="Subtitle 2"/>
          <p:cNvSpPr>
            <a:spLocks noGrp="1"/>
          </p:cNvSpPr>
          <p:nvPr>
            <p:ph type="subTitle" idx="1"/>
          </p:nvPr>
        </p:nvSpPr>
        <p:spPr/>
        <p:txBody>
          <a:bodyPr/>
          <a:lstStyle/>
          <a:p>
            <a:r>
              <a:rPr lang="en-GB" dirty="0" smtClean="0"/>
              <a:t>Ian Pong (</a:t>
            </a:r>
            <a:r>
              <a:rPr lang="en-GB" dirty="0" smtClean="0">
                <a:hlinkClick r:id="rId3"/>
              </a:rPr>
              <a:t>ipong@lbl.gov</a:t>
            </a:r>
            <a:r>
              <a:rPr lang="en-GB" dirty="0" smtClean="0"/>
              <a:t>)</a:t>
            </a:r>
          </a:p>
          <a:p>
            <a:r>
              <a:rPr lang="en-GB" dirty="0" smtClean="0"/>
              <a:t>2017 12 18</a:t>
            </a:r>
            <a:endParaRPr lang="en-GB"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1</a:t>
            </a:fld>
            <a:endParaRPr lang="en-GB"/>
          </a:p>
        </p:txBody>
      </p:sp>
    </p:spTree>
    <p:extLst>
      <p:ext uri="{BB962C8B-B14F-4D97-AF65-F5344CB8AC3E}">
        <p14:creationId xmlns:p14="http://schemas.microsoft.com/office/powerpoint/2010/main" val="3510451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chor="t">
            <a:normAutofit/>
          </a:bodyPr>
          <a:lstStyle/>
          <a:p>
            <a:pPr algn="l"/>
            <a:r>
              <a:rPr lang="en-GB" sz="4000" dirty="0" smtClean="0">
                <a:solidFill>
                  <a:schemeClr val="tx2"/>
                </a:solidFill>
              </a:rPr>
              <a:t>Minor </a:t>
            </a:r>
            <a:r>
              <a:rPr lang="en-GB" sz="4000" dirty="0">
                <a:solidFill>
                  <a:schemeClr val="tx2"/>
                </a:solidFill>
              </a:rPr>
              <a:t>edge side (cable point side, tail facing)</a:t>
            </a:r>
            <a:endParaRPr lang="en-US" sz="4000" dirty="0">
              <a:solidFill>
                <a:schemeClr val="tx2"/>
              </a:solidFill>
            </a:endParaRPr>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10</a:t>
            </a:fld>
            <a:endParaRPr lang="en-GB"/>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6207" y="848360"/>
            <a:ext cx="6839585" cy="5161280"/>
          </a:xfrm>
          <a:prstGeom prst="rect">
            <a:avLst/>
          </a:prstGeom>
          <a:noFill/>
          <a:ln>
            <a:noFill/>
          </a:ln>
        </p:spPr>
      </p:pic>
      <p:sp>
        <p:nvSpPr>
          <p:cNvPr id="8" name="Rectangle 7"/>
          <p:cNvSpPr/>
          <p:nvPr/>
        </p:nvSpPr>
        <p:spPr>
          <a:xfrm>
            <a:off x="4439816" y="2564904"/>
            <a:ext cx="2520280" cy="1944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462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11</a:t>
            </a:fld>
            <a:endParaRPr lang="en-GB"/>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2525" y="610235"/>
            <a:ext cx="7346950" cy="5637530"/>
          </a:xfrm>
          <a:prstGeom prst="rect">
            <a:avLst/>
          </a:prstGeom>
          <a:noFill/>
          <a:ln>
            <a:noFill/>
          </a:ln>
        </p:spPr>
      </p:pic>
      <p:sp>
        <p:nvSpPr>
          <p:cNvPr id="6" name="Rectangle 5"/>
          <p:cNvSpPr/>
          <p:nvPr/>
        </p:nvSpPr>
        <p:spPr>
          <a:xfrm>
            <a:off x="4835860" y="3573016"/>
            <a:ext cx="2052228" cy="1584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2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12</a:t>
            </a:fld>
            <a:endParaRPr lang="en-GB"/>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2525" y="610235"/>
            <a:ext cx="7346950" cy="5637530"/>
          </a:xfrm>
          <a:prstGeom prst="rect">
            <a:avLst/>
          </a:prstGeom>
          <a:noFill/>
          <a:ln>
            <a:noFill/>
          </a:ln>
        </p:spPr>
      </p:pic>
      <p:cxnSp>
        <p:nvCxnSpPr>
          <p:cNvPr id="6" name="Straight Arrow Connector 5"/>
          <p:cNvCxnSpPr/>
          <p:nvPr/>
        </p:nvCxnSpPr>
        <p:spPr>
          <a:xfrm>
            <a:off x="4655840" y="1988840"/>
            <a:ext cx="2304256" cy="3600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719736" y="3938282"/>
            <a:ext cx="2304256" cy="3600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5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13</a:t>
            </a:fld>
            <a:endParaRPr lang="en-GB"/>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544002" y="765175"/>
            <a:ext cx="9103995" cy="5327650"/>
          </a:xfrm>
          <a:prstGeom prst="rect">
            <a:avLst/>
          </a:prstGeom>
          <a:noFill/>
          <a:ln>
            <a:noFill/>
          </a:ln>
        </p:spPr>
      </p:pic>
      <p:sp>
        <p:nvSpPr>
          <p:cNvPr id="6" name="Rectangle 5"/>
          <p:cNvSpPr/>
          <p:nvPr/>
        </p:nvSpPr>
        <p:spPr>
          <a:xfrm>
            <a:off x="8544272" y="874420"/>
            <a:ext cx="144016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738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14</a:t>
            </a:fld>
            <a:endParaRPr lang="en-GB"/>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290762" y="762000"/>
            <a:ext cx="7610475" cy="5334000"/>
          </a:xfrm>
          <a:prstGeom prst="rect">
            <a:avLst/>
          </a:prstGeom>
          <a:noFill/>
          <a:ln>
            <a:noFill/>
          </a:ln>
        </p:spPr>
      </p:pic>
      <p:sp>
        <p:nvSpPr>
          <p:cNvPr id="6" name="Rectangle 5"/>
          <p:cNvSpPr/>
          <p:nvPr/>
        </p:nvSpPr>
        <p:spPr>
          <a:xfrm>
            <a:off x="8563126" y="771427"/>
            <a:ext cx="1080120" cy="3627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8481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15</a:t>
            </a:fld>
            <a:endParaRPr lang="en-GB"/>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2525" y="610235"/>
            <a:ext cx="7346950" cy="5637530"/>
          </a:xfrm>
          <a:prstGeom prst="rect">
            <a:avLst/>
          </a:prstGeom>
          <a:noFill/>
          <a:ln>
            <a:noFill/>
          </a:ln>
        </p:spPr>
      </p:pic>
    </p:spTree>
    <p:extLst>
      <p:ext uri="{BB962C8B-B14F-4D97-AF65-F5344CB8AC3E}">
        <p14:creationId xmlns:p14="http://schemas.microsoft.com/office/powerpoint/2010/main" val="4217313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Fabrication P43OL1072 </a:t>
            </a:r>
            <a:r>
              <a:rPr lang="en-US" dirty="0" smtClean="0"/>
              <a:t>(2)</a:t>
            </a:r>
            <a:endParaRPr lang="en-US" dirty="0"/>
          </a:p>
        </p:txBody>
      </p:sp>
      <p:graphicFrame>
        <p:nvGraphicFramePr>
          <p:cNvPr id="9" name="Content Placeholder 8"/>
          <p:cNvGraphicFramePr>
            <a:graphicFrameLocks noGrp="1"/>
          </p:cNvGraphicFramePr>
          <p:nvPr>
            <p:ph sz="half" idx="1"/>
          </p:nvPr>
        </p:nvGraphicFramePr>
        <p:xfrm>
          <a:off x="606019" y="2517250"/>
          <a:ext cx="5384800" cy="2286000"/>
        </p:xfrm>
        <a:graphic>
          <a:graphicData uri="http://schemas.openxmlformats.org/drawingml/2006/table">
            <a:tbl>
              <a:tblPr firstRow="1">
                <a:tableStyleId>{3B4B98B0-60AC-42C2-AFA5-B58CD77FA1E5}</a:tableStyleId>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tblGrid>
              <a:tr h="370840">
                <a:tc>
                  <a:txBody>
                    <a:bodyPr/>
                    <a:lstStyle/>
                    <a:p>
                      <a:pPr algn="ctr"/>
                      <a:r>
                        <a:rPr lang="en-US" sz="2400" dirty="0" smtClean="0"/>
                        <a:t>Properties</a:t>
                      </a:r>
                      <a:endParaRPr lang="en-US" sz="2400" dirty="0"/>
                    </a:p>
                  </a:txBody>
                  <a:tcPr anchor="ctr"/>
                </a:tc>
                <a:tc>
                  <a:txBody>
                    <a:bodyPr/>
                    <a:lstStyle/>
                    <a:p>
                      <a:pPr algn="ctr"/>
                      <a:r>
                        <a:rPr lang="en-US" sz="2400" dirty="0" smtClean="0"/>
                        <a:t>Inspected Average</a:t>
                      </a:r>
                      <a:endParaRPr lang="en-US" sz="2400" dirty="0"/>
                    </a:p>
                  </a:txBody>
                  <a:tcPr anchor="ctr"/>
                </a:tc>
                <a:extLst>
                  <a:ext uri="{0D108BD9-81ED-4DB2-BD59-A6C34878D82A}">
                    <a16:rowId xmlns:a16="http://schemas.microsoft.com/office/drawing/2014/main" val="10000"/>
                  </a:ext>
                </a:extLst>
              </a:tr>
              <a:tr h="370840">
                <a:tc>
                  <a:txBody>
                    <a:bodyPr/>
                    <a:lstStyle/>
                    <a:p>
                      <a:pPr algn="ctr"/>
                      <a:r>
                        <a:rPr lang="en-US" sz="2400" dirty="0" smtClean="0"/>
                        <a:t>Wire Diameter</a:t>
                      </a:r>
                      <a:r>
                        <a:rPr lang="en-US" sz="2400" baseline="30000" dirty="0" smtClean="0"/>
                        <a:t>1</a:t>
                      </a:r>
                      <a:endParaRPr lang="en-US" sz="2400" baseline="30000" dirty="0"/>
                    </a:p>
                  </a:txBody>
                  <a:tcPr anchor="ctr"/>
                </a:tc>
                <a:tc>
                  <a:txBody>
                    <a:bodyPr/>
                    <a:lstStyle/>
                    <a:p>
                      <a:pPr algn="ctr"/>
                      <a:r>
                        <a:rPr lang="en-US" sz="2400" dirty="0" smtClean="0"/>
                        <a:t>0.852 mm (LBNL)</a:t>
                      </a:r>
                      <a:endParaRPr lang="en-US" sz="2400" dirty="0"/>
                    </a:p>
                  </a:txBody>
                  <a:tcPr anchor="ctr"/>
                </a:tc>
                <a:extLst>
                  <a:ext uri="{0D108BD9-81ED-4DB2-BD59-A6C34878D82A}">
                    <a16:rowId xmlns:a16="http://schemas.microsoft.com/office/drawing/2014/main" val="10001"/>
                  </a:ext>
                </a:extLst>
              </a:tr>
              <a:tr h="370840">
                <a:tc>
                  <a:txBody>
                    <a:bodyPr/>
                    <a:lstStyle/>
                    <a:p>
                      <a:pPr algn="ctr"/>
                      <a:r>
                        <a:rPr lang="en-US" sz="2400" dirty="0" smtClean="0"/>
                        <a:t>Cu</a:t>
                      </a:r>
                      <a:r>
                        <a:rPr lang="en-US" sz="2400" baseline="0" dirty="0" smtClean="0"/>
                        <a:t> ratio</a:t>
                      </a:r>
                      <a:r>
                        <a:rPr lang="en-US" sz="2400" baseline="30000" dirty="0" smtClean="0"/>
                        <a:t>2</a:t>
                      </a:r>
                      <a:endParaRPr lang="en-US" sz="2400" baseline="30000" dirty="0"/>
                    </a:p>
                  </a:txBody>
                  <a:tcPr anchor="ctr"/>
                </a:tc>
                <a:tc>
                  <a:txBody>
                    <a:bodyPr/>
                    <a:lstStyle/>
                    <a:p>
                      <a:pPr algn="ctr"/>
                      <a:r>
                        <a:rPr lang="en-US" sz="2400" dirty="0" smtClean="0"/>
                        <a:t>54% (OST)</a:t>
                      </a:r>
                      <a:endParaRPr lang="en-US" sz="2400" dirty="0"/>
                    </a:p>
                  </a:txBody>
                  <a:tcPr anchor="ctr"/>
                </a:tc>
                <a:extLst>
                  <a:ext uri="{0D108BD9-81ED-4DB2-BD59-A6C34878D82A}">
                    <a16:rowId xmlns:a16="http://schemas.microsoft.com/office/drawing/2014/main" val="10002"/>
                  </a:ext>
                </a:extLst>
              </a:tr>
              <a:tr h="370840">
                <a:tc>
                  <a:txBody>
                    <a:bodyPr/>
                    <a:lstStyle/>
                    <a:p>
                      <a:pPr algn="ctr"/>
                      <a:r>
                        <a:rPr lang="en-US" sz="2400" dirty="0" smtClean="0"/>
                        <a:t>Strand</a:t>
                      </a:r>
                      <a:r>
                        <a:rPr lang="en-US" sz="2400" baseline="0" dirty="0" smtClean="0"/>
                        <a:t> twist pitch</a:t>
                      </a:r>
                      <a:r>
                        <a:rPr lang="en-US" sz="2400" baseline="30000" dirty="0" smtClean="0"/>
                        <a:t>2</a:t>
                      </a:r>
                      <a:endParaRPr lang="en-US" sz="2400" dirty="0"/>
                    </a:p>
                  </a:txBody>
                  <a:tcPr anchor="ctr"/>
                </a:tc>
                <a:tc>
                  <a:txBody>
                    <a:bodyPr/>
                    <a:lstStyle/>
                    <a:p>
                      <a:pPr algn="ctr"/>
                      <a:r>
                        <a:rPr lang="en-US" sz="2400" dirty="0" smtClean="0"/>
                        <a:t>18.5 mm (OST)</a:t>
                      </a:r>
                      <a:endParaRPr lang="en-US" sz="2400" dirty="0"/>
                    </a:p>
                  </a:txBody>
                  <a:tcPr anchor="ctr"/>
                </a:tc>
                <a:extLst>
                  <a:ext uri="{0D108BD9-81ED-4DB2-BD59-A6C34878D82A}">
                    <a16:rowId xmlns:a16="http://schemas.microsoft.com/office/drawing/2014/main" val="10003"/>
                  </a:ext>
                </a:extLst>
              </a:tr>
              <a:tr h="370840">
                <a:tc>
                  <a:txBody>
                    <a:bodyPr/>
                    <a:lstStyle/>
                    <a:p>
                      <a:pPr algn="ctr"/>
                      <a:r>
                        <a:rPr lang="en-US" sz="2400" dirty="0" smtClean="0"/>
                        <a:t>RRR</a:t>
                      </a:r>
                      <a:r>
                        <a:rPr lang="en-US" sz="2400" baseline="30000" dirty="0" smtClean="0"/>
                        <a:t>2</a:t>
                      </a:r>
                      <a:endParaRPr lang="en-US" sz="2400" dirty="0"/>
                    </a:p>
                  </a:txBody>
                  <a:tcPr anchor="ctr"/>
                </a:tc>
                <a:tc>
                  <a:txBody>
                    <a:bodyPr/>
                    <a:lstStyle/>
                    <a:p>
                      <a:pPr algn="ctr"/>
                      <a:r>
                        <a:rPr lang="en-US" sz="2400" dirty="0" smtClean="0"/>
                        <a:t>296 (OST)</a:t>
                      </a:r>
                      <a:endParaRPr lang="en-US" sz="2400" dirty="0"/>
                    </a:p>
                  </a:txBody>
                  <a:tcPr anchor="ctr"/>
                </a:tc>
                <a:extLst>
                  <a:ext uri="{0D108BD9-81ED-4DB2-BD59-A6C34878D82A}">
                    <a16:rowId xmlns:a16="http://schemas.microsoft.com/office/drawing/2014/main" val="10004"/>
                  </a:ext>
                </a:extLst>
              </a:tr>
            </a:tbl>
          </a:graphicData>
        </a:graphic>
      </p:graphicFrame>
      <p:sp>
        <p:nvSpPr>
          <p:cNvPr id="8" name="Content Placeholder 7"/>
          <p:cNvSpPr>
            <a:spLocks noGrp="1"/>
          </p:cNvSpPr>
          <p:nvPr>
            <p:ph sz="half" idx="2"/>
          </p:nvPr>
        </p:nvSpPr>
        <p:spPr>
          <a:xfrm>
            <a:off x="6197600" y="1600206"/>
            <a:ext cx="5384800" cy="4525963"/>
          </a:xfrm>
        </p:spPr>
        <p:txBody>
          <a:bodyPr/>
          <a:lstStyle/>
          <a:p>
            <a:r>
              <a:rPr lang="en-US" dirty="0" smtClean="0"/>
              <a:t>Spool ID’s:</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dirty="0"/>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16</a:t>
            </a:fld>
            <a:endParaRPr lang="en-GB"/>
          </a:p>
        </p:txBody>
      </p:sp>
      <p:graphicFrame>
        <p:nvGraphicFramePr>
          <p:cNvPr id="7" name="Table 6"/>
          <p:cNvGraphicFramePr>
            <a:graphicFrameLocks noGrp="1"/>
          </p:cNvGraphicFramePr>
          <p:nvPr/>
        </p:nvGraphicFramePr>
        <p:xfrm>
          <a:off x="7032104" y="2217903"/>
          <a:ext cx="4320000" cy="4023360"/>
        </p:xfrm>
        <a:graphic>
          <a:graphicData uri="http://schemas.openxmlformats.org/drawingml/2006/table">
            <a:tbl>
              <a:tblPr>
                <a:tableStyleId>{3B4B98B0-60AC-42C2-AFA5-B58CD77FA1E5}</a:tableStyleId>
              </a:tblPr>
              <a:tblGrid>
                <a:gridCol w="4320000">
                  <a:extLst>
                    <a:ext uri="{9D8B030D-6E8A-4147-A177-3AD203B41FA5}">
                      <a16:colId xmlns:a16="http://schemas.microsoft.com/office/drawing/2014/main" val="20000"/>
                    </a:ext>
                  </a:extLst>
                </a:gridCol>
              </a:tblGrid>
              <a:tr h="161925">
                <a:tc>
                  <a:txBody>
                    <a:bodyPr/>
                    <a:lstStyle/>
                    <a:p>
                      <a:pPr algn="ctr" fontAlgn="b"/>
                      <a:r>
                        <a:rPr lang="en-US" sz="2400" u="none" strike="noStrike" dirty="0">
                          <a:effectLst/>
                        </a:rPr>
                        <a:t>PO08S00006A07U x 1 ULs, </a:t>
                      </a:r>
                      <a:endParaRPr lang="en-US" sz="2400" b="0" i="0" u="none" strike="noStrike" dirty="0">
                        <a:effectLst/>
                        <a:latin typeface="Arial" panose="020B0604020202020204" pitchFamily="34" charset="0"/>
                      </a:endParaRPr>
                    </a:p>
                  </a:txBody>
                  <a:tcPr marL="0" marR="0" marT="0" marB="0" anchor="ctr"/>
                </a:tc>
                <a:extLst>
                  <a:ext uri="{0D108BD9-81ED-4DB2-BD59-A6C34878D82A}">
                    <a16:rowId xmlns:a16="http://schemas.microsoft.com/office/drawing/2014/main" val="10000"/>
                  </a:ext>
                </a:extLst>
              </a:tr>
              <a:tr h="161925">
                <a:tc>
                  <a:txBody>
                    <a:bodyPr/>
                    <a:lstStyle/>
                    <a:p>
                      <a:pPr algn="ctr" fontAlgn="b"/>
                      <a:r>
                        <a:rPr lang="en-US" sz="2400" u="none" strike="noStrike">
                          <a:effectLst/>
                        </a:rPr>
                        <a:t>PO08S00006A08U x 3 ULs, </a:t>
                      </a:r>
                      <a:endParaRPr lang="en-US" sz="24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1"/>
                  </a:ext>
                </a:extLst>
              </a:tr>
              <a:tr h="171450">
                <a:tc>
                  <a:txBody>
                    <a:bodyPr/>
                    <a:lstStyle/>
                    <a:p>
                      <a:pPr algn="ctr" fontAlgn="b"/>
                      <a:r>
                        <a:rPr lang="en-US" sz="2400" u="none" strike="noStrike" dirty="0">
                          <a:effectLst/>
                        </a:rPr>
                        <a:t>PO08S00006A12U x 2 ULs, </a:t>
                      </a:r>
                      <a:endParaRPr lang="en-US" sz="2400" b="0" i="0" u="none" strike="noStrike" dirty="0">
                        <a:effectLst/>
                        <a:latin typeface="Arial" panose="020B0604020202020204" pitchFamily="34" charset="0"/>
                      </a:endParaRPr>
                    </a:p>
                  </a:txBody>
                  <a:tcPr marL="0" marR="0" marT="0" marB="0" anchor="ctr"/>
                </a:tc>
                <a:extLst>
                  <a:ext uri="{0D108BD9-81ED-4DB2-BD59-A6C34878D82A}">
                    <a16:rowId xmlns:a16="http://schemas.microsoft.com/office/drawing/2014/main" val="10002"/>
                  </a:ext>
                </a:extLst>
              </a:tr>
              <a:tr h="171450">
                <a:tc>
                  <a:txBody>
                    <a:bodyPr/>
                    <a:lstStyle/>
                    <a:p>
                      <a:pPr algn="ctr" fontAlgn="b"/>
                      <a:r>
                        <a:rPr lang="en-US" sz="2400" u="none" strike="noStrike" dirty="0">
                          <a:effectLst/>
                        </a:rPr>
                        <a:t>PO08S00006A13U x 2 ULs, </a:t>
                      </a:r>
                      <a:endParaRPr lang="en-US" sz="2400" b="0" i="0" u="none" strike="noStrike" dirty="0">
                        <a:effectLst/>
                        <a:latin typeface="Arial" panose="020B0604020202020204" pitchFamily="34" charset="0"/>
                      </a:endParaRPr>
                    </a:p>
                  </a:txBody>
                  <a:tcPr marL="0" marR="0" marT="0" marB="0" anchor="ctr"/>
                </a:tc>
                <a:extLst>
                  <a:ext uri="{0D108BD9-81ED-4DB2-BD59-A6C34878D82A}">
                    <a16:rowId xmlns:a16="http://schemas.microsoft.com/office/drawing/2014/main" val="10003"/>
                  </a:ext>
                </a:extLst>
              </a:tr>
              <a:tr h="171450">
                <a:tc>
                  <a:txBody>
                    <a:bodyPr/>
                    <a:lstStyle/>
                    <a:p>
                      <a:pPr algn="ctr" fontAlgn="b"/>
                      <a:r>
                        <a:rPr lang="en-US" sz="2400" u="none" strike="noStrike">
                          <a:effectLst/>
                        </a:rPr>
                        <a:t>PO08S00008A01U x 1 ULs, </a:t>
                      </a:r>
                      <a:endParaRPr lang="en-US" sz="24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4"/>
                  </a:ext>
                </a:extLst>
              </a:tr>
              <a:tr h="171450">
                <a:tc>
                  <a:txBody>
                    <a:bodyPr/>
                    <a:lstStyle/>
                    <a:p>
                      <a:pPr algn="ctr" fontAlgn="b"/>
                      <a:r>
                        <a:rPr lang="en-US" sz="2400" u="none" strike="noStrike">
                          <a:effectLst/>
                        </a:rPr>
                        <a:t>PO08S00008A02U x 9 ULs, </a:t>
                      </a:r>
                      <a:endParaRPr lang="en-US" sz="24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5"/>
                  </a:ext>
                </a:extLst>
              </a:tr>
              <a:tr h="171450">
                <a:tc>
                  <a:txBody>
                    <a:bodyPr/>
                    <a:lstStyle/>
                    <a:p>
                      <a:pPr algn="ctr" fontAlgn="b"/>
                      <a:r>
                        <a:rPr lang="en-US" sz="2400" u="none" strike="noStrike">
                          <a:effectLst/>
                        </a:rPr>
                        <a:t>PO08S00038B02U x 2 ULs, </a:t>
                      </a:r>
                      <a:endParaRPr lang="en-US" sz="24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6"/>
                  </a:ext>
                </a:extLst>
              </a:tr>
              <a:tr h="171450">
                <a:tc>
                  <a:txBody>
                    <a:bodyPr/>
                    <a:lstStyle/>
                    <a:p>
                      <a:pPr algn="ctr" fontAlgn="b"/>
                      <a:r>
                        <a:rPr lang="en-US" sz="2400" u="none" strike="noStrike">
                          <a:effectLst/>
                        </a:rPr>
                        <a:t>PO08S00038B03U x 3 ULs, </a:t>
                      </a:r>
                      <a:endParaRPr lang="en-US" sz="24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7"/>
                  </a:ext>
                </a:extLst>
              </a:tr>
              <a:tr h="209550">
                <a:tc>
                  <a:txBody>
                    <a:bodyPr/>
                    <a:lstStyle/>
                    <a:p>
                      <a:pPr algn="ctr" fontAlgn="b"/>
                      <a:r>
                        <a:rPr lang="en-US" sz="2400" u="none" strike="noStrike">
                          <a:effectLst/>
                        </a:rPr>
                        <a:t>PO08S00038B04U x 1 ULs, </a:t>
                      </a:r>
                      <a:endParaRPr lang="en-US" sz="24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8"/>
                  </a:ext>
                </a:extLst>
              </a:tr>
              <a:tr h="171450">
                <a:tc>
                  <a:txBody>
                    <a:bodyPr/>
                    <a:lstStyle/>
                    <a:p>
                      <a:pPr algn="ctr" fontAlgn="b"/>
                      <a:r>
                        <a:rPr lang="en-US" sz="2400" u="none" strike="noStrike">
                          <a:effectLst/>
                        </a:rPr>
                        <a:t>PO08S00041A01U x 14 ULs, </a:t>
                      </a:r>
                      <a:endParaRPr lang="en-US" sz="24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9"/>
                  </a:ext>
                </a:extLst>
              </a:tr>
              <a:tr h="161925">
                <a:tc>
                  <a:txBody>
                    <a:bodyPr/>
                    <a:lstStyle/>
                    <a:p>
                      <a:pPr algn="ctr" fontAlgn="b"/>
                      <a:r>
                        <a:rPr lang="en-US" sz="2400" u="none" strike="noStrike" dirty="0">
                          <a:effectLst/>
                        </a:rPr>
                        <a:t>PO08S00042A01U x 2 </a:t>
                      </a:r>
                      <a:r>
                        <a:rPr lang="en-US" sz="2400" u="none" strike="noStrike" dirty="0" smtClean="0">
                          <a:effectLst/>
                        </a:rPr>
                        <a:t>ULs. </a:t>
                      </a:r>
                      <a:endParaRPr lang="en-US" sz="2400" b="0" i="0" u="none" strike="noStrike" dirty="0">
                        <a:effectLst/>
                        <a:latin typeface="Arial" panose="020B0604020202020204" pitchFamily="34" charset="0"/>
                      </a:endParaRPr>
                    </a:p>
                  </a:txBody>
                  <a:tcPr marL="0" marR="0" marT="0" marB="0" anchor="ctr"/>
                </a:tc>
                <a:extLst>
                  <a:ext uri="{0D108BD9-81ED-4DB2-BD59-A6C34878D82A}">
                    <a16:rowId xmlns:a16="http://schemas.microsoft.com/office/drawing/2014/main" val="10010"/>
                  </a:ext>
                </a:extLst>
              </a:tr>
            </a:tbl>
          </a:graphicData>
        </a:graphic>
      </p:graphicFrame>
      <p:sp>
        <p:nvSpPr>
          <p:cNvPr id="11" name="TextBox 10"/>
          <p:cNvSpPr txBox="1"/>
          <p:nvPr/>
        </p:nvSpPr>
        <p:spPr>
          <a:xfrm>
            <a:off x="606019" y="5013176"/>
            <a:ext cx="6066045" cy="923330"/>
          </a:xfrm>
          <a:prstGeom prst="rect">
            <a:avLst/>
          </a:prstGeom>
          <a:noFill/>
        </p:spPr>
        <p:txBody>
          <a:bodyPr wrap="square" rtlCol="0">
            <a:spAutoFit/>
          </a:bodyPr>
          <a:lstStyle/>
          <a:p>
            <a:r>
              <a:rPr lang="en-US" baseline="30000" dirty="0" smtClean="0"/>
              <a:t>1</a:t>
            </a:r>
            <a:r>
              <a:rPr lang="en-US" dirty="0" smtClean="0"/>
              <a:t> All data averaged</a:t>
            </a:r>
          </a:p>
          <a:p>
            <a:r>
              <a:rPr lang="en-US" baseline="30000" dirty="0" smtClean="0"/>
              <a:t>2</a:t>
            </a:r>
            <a:r>
              <a:rPr lang="en-US" dirty="0" smtClean="0"/>
              <a:t> First billet averaged, then weighted average according to the </a:t>
            </a:r>
            <a:br>
              <a:rPr lang="en-US" dirty="0" smtClean="0"/>
            </a:br>
            <a:r>
              <a:rPr lang="en-US" dirty="0" smtClean="0"/>
              <a:t>   spool distribution in the cable</a:t>
            </a:r>
            <a:endParaRPr lang="en-US" dirty="0"/>
          </a:p>
        </p:txBody>
      </p:sp>
      <p:sp>
        <p:nvSpPr>
          <p:cNvPr id="12" name="Content Placeholder 7"/>
          <p:cNvSpPr txBox="1">
            <a:spLocks/>
          </p:cNvSpPr>
          <p:nvPr/>
        </p:nvSpPr>
        <p:spPr>
          <a:xfrm>
            <a:off x="606019" y="1600206"/>
            <a:ext cx="538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smtClean="0"/>
              <a:t>Key parameters:</a:t>
            </a:r>
            <a:endParaRPr lang="en-US" dirty="0"/>
          </a:p>
        </p:txBody>
      </p:sp>
    </p:spTree>
    <p:extLst>
      <p:ext uri="{BB962C8B-B14F-4D97-AF65-F5344CB8AC3E}">
        <p14:creationId xmlns:p14="http://schemas.microsoft.com/office/powerpoint/2010/main" val="3965382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December 7th 2017</a:t>
            </a:r>
            <a:endParaRPr lang="en-GB"/>
          </a:p>
        </p:txBody>
      </p:sp>
      <p:sp>
        <p:nvSpPr>
          <p:cNvPr id="6" name="Footer Placeholder 5"/>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p>
            <a:fld id="{E6910A57-C4C2-471D-B852-7E80F10F5A4C}" type="slidenum">
              <a:rPr lang="en-GB" smtClean="0"/>
              <a:pPr/>
              <a:t>17</a:t>
            </a:fld>
            <a:endParaRPr lang="en-GB"/>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169" y="549000"/>
            <a:ext cx="9715663"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969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18</a:t>
            </a:fld>
            <a:endParaRPr lang="en-GB"/>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245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19</a:t>
            </a:fld>
            <a:endParaRPr lang="en-GB"/>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381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Cable Overview</a:t>
            </a:r>
          </a:p>
          <a:p>
            <a:r>
              <a:rPr lang="en-US" dirty="0" smtClean="0"/>
              <a:t>Wire Details</a:t>
            </a:r>
          </a:p>
          <a:p>
            <a:r>
              <a:rPr lang="en-US" dirty="0" smtClean="0"/>
              <a:t>Cable Fabrication Details</a:t>
            </a:r>
          </a:p>
          <a:p>
            <a:r>
              <a:rPr lang="en-US" dirty="0" smtClean="0"/>
              <a:t>Cable Summary</a:t>
            </a:r>
            <a:endParaRPr lang="en-US" dirty="0"/>
          </a:p>
          <a:p>
            <a:r>
              <a:rPr lang="en-US" dirty="0" smtClean="0"/>
              <a:t>Insulation Details</a:t>
            </a:r>
          </a:p>
          <a:p>
            <a:r>
              <a:rPr lang="en-US" dirty="0" smtClean="0"/>
              <a:t>Insulation Summary</a:t>
            </a:r>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2</a:t>
            </a:fld>
            <a:endParaRPr lang="en-GB"/>
          </a:p>
        </p:txBody>
      </p:sp>
    </p:spTree>
    <p:extLst>
      <p:ext uri="{BB962C8B-B14F-4D97-AF65-F5344CB8AC3E}">
        <p14:creationId xmlns:p14="http://schemas.microsoft.com/office/powerpoint/2010/main" val="2406880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20</a:t>
            </a:fld>
            <a:endParaRPr lang="en-GB"/>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381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Fabrication P43OL1073 (1)</a:t>
            </a:r>
            <a:endParaRPr lang="en-US" dirty="0"/>
          </a:p>
        </p:txBody>
      </p:sp>
      <p:sp>
        <p:nvSpPr>
          <p:cNvPr id="3" name="Content Placeholder 2"/>
          <p:cNvSpPr>
            <a:spLocks noGrp="1"/>
          </p:cNvSpPr>
          <p:nvPr>
            <p:ph sz="half" idx="1"/>
          </p:nvPr>
        </p:nvSpPr>
        <p:spPr/>
        <p:txBody>
          <a:bodyPr>
            <a:normAutofit/>
          </a:bodyPr>
          <a:lstStyle/>
          <a:p>
            <a:r>
              <a:rPr lang="en-US" dirty="0" smtClean="0"/>
              <a:t>Date: </a:t>
            </a:r>
          </a:p>
          <a:p>
            <a:pPr lvl="1"/>
            <a:r>
              <a:rPr lang="en-US" dirty="0" smtClean="0"/>
              <a:t>2016-06-21 (CFP), </a:t>
            </a:r>
          </a:p>
          <a:p>
            <a:pPr lvl="1"/>
            <a:r>
              <a:rPr lang="en-US" dirty="0" smtClean="0"/>
              <a:t>2016-06-24 to 2016-06-27 </a:t>
            </a:r>
            <a:r>
              <a:rPr lang="en-US" dirty="0"/>
              <a:t>(CME</a:t>
            </a:r>
            <a:r>
              <a:rPr lang="en-US" dirty="0" smtClean="0"/>
              <a:t>) </a:t>
            </a:r>
          </a:p>
          <a:p>
            <a:pPr lvl="1"/>
            <a:r>
              <a:rPr lang="en-US" dirty="0" smtClean="0"/>
              <a:t>2016-07-21 (CRN) </a:t>
            </a:r>
          </a:p>
          <a:p>
            <a:r>
              <a:rPr lang="en-US" dirty="0" smtClean="0"/>
              <a:t>Cable Length: </a:t>
            </a:r>
          </a:p>
          <a:p>
            <a:pPr lvl="1"/>
            <a:r>
              <a:rPr lang="en-US" dirty="0" smtClean="0"/>
              <a:t>520 m (</a:t>
            </a:r>
            <a:r>
              <a:rPr lang="en-US" dirty="0" err="1" smtClean="0"/>
              <a:t>Respooled</a:t>
            </a:r>
            <a:r>
              <a:rPr lang="en-US" dirty="0" smtClean="0"/>
              <a:t>) </a:t>
            </a:r>
          </a:p>
          <a:p>
            <a:pPr lvl="1"/>
            <a:r>
              <a:rPr lang="en-US" dirty="0" smtClean="0"/>
              <a:t>489 m (Manufactured good length)</a:t>
            </a:r>
          </a:p>
          <a:p>
            <a:r>
              <a:rPr lang="en-US" dirty="0"/>
              <a:t>Core: 119L06A0517863</a:t>
            </a:r>
          </a:p>
        </p:txBody>
      </p:sp>
      <p:sp>
        <p:nvSpPr>
          <p:cNvPr id="7" name="Content Placeholder 6"/>
          <p:cNvSpPr>
            <a:spLocks noGrp="1"/>
          </p:cNvSpPr>
          <p:nvPr>
            <p:ph sz="half" idx="2"/>
          </p:nvPr>
        </p:nvSpPr>
        <p:spPr/>
        <p:txBody>
          <a:bodyPr>
            <a:normAutofit/>
          </a:bodyPr>
          <a:lstStyle/>
          <a:p>
            <a:r>
              <a:rPr lang="en-US" dirty="0" smtClean="0"/>
              <a:t>CME data</a:t>
            </a:r>
            <a:endParaRPr lang="en-US" dirty="0">
              <a:solidFill>
                <a:srgbClr val="FF0000"/>
              </a:solidFill>
            </a:endParaRPr>
          </a:p>
          <a:p>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21</a:t>
            </a:fld>
            <a:endParaRPr lang="en-GB"/>
          </a:p>
        </p:txBody>
      </p:sp>
      <p:graphicFrame>
        <p:nvGraphicFramePr>
          <p:cNvPr id="8" name="Table 7"/>
          <p:cNvGraphicFramePr>
            <a:graphicFrameLocks noGrp="1"/>
          </p:cNvGraphicFramePr>
          <p:nvPr>
            <p:extLst>
              <p:ext uri="{D42A27DB-BD31-4B8C-83A1-F6EECF244321}">
                <p14:modId xmlns:p14="http://schemas.microsoft.com/office/powerpoint/2010/main" val="3079756192"/>
              </p:ext>
            </p:extLst>
          </p:nvPr>
        </p:nvGraphicFramePr>
        <p:xfrm>
          <a:off x="6096000" y="2203717"/>
          <a:ext cx="5831298" cy="1645920"/>
        </p:xfrm>
        <a:graphic>
          <a:graphicData uri="http://schemas.openxmlformats.org/drawingml/2006/table">
            <a:tbl>
              <a:tblPr>
                <a:tableStyleId>{3B4B98B0-60AC-42C2-AFA5-B58CD77FA1E5}</a:tableStyleId>
              </a:tblPr>
              <a:tblGrid>
                <a:gridCol w="1080000">
                  <a:extLst>
                    <a:ext uri="{9D8B030D-6E8A-4147-A177-3AD203B41FA5}">
                      <a16:colId xmlns:a16="http://schemas.microsoft.com/office/drawing/2014/main" val="20000"/>
                    </a:ext>
                  </a:extLst>
                </a:gridCol>
                <a:gridCol w="1187298">
                  <a:extLst>
                    <a:ext uri="{9D8B030D-6E8A-4147-A177-3AD203B41FA5}">
                      <a16:colId xmlns:a16="http://schemas.microsoft.com/office/drawing/2014/main" val="20001"/>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tblGrid>
              <a:tr h="171450">
                <a:tc>
                  <a:txBody>
                    <a:bodyPr/>
                    <a:lstStyle/>
                    <a:p>
                      <a:pPr algn="ctr" fontAlgn="b"/>
                      <a:endParaRPr lang="en-US" sz="1800" b="0"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smtClean="0">
                          <a:effectLst/>
                        </a:rPr>
                        <a:t>Pressure </a:t>
                      </a:r>
                      <a:br>
                        <a:rPr lang="en-US" sz="1800" u="none" strike="noStrike" dirty="0" smtClean="0">
                          <a:effectLst/>
                        </a:rPr>
                      </a:br>
                      <a:r>
                        <a:rPr lang="en-US" sz="1800" u="none" strike="noStrike" dirty="0" smtClean="0">
                          <a:effectLst/>
                        </a:rPr>
                        <a:t>(</a:t>
                      </a:r>
                      <a:r>
                        <a:rPr lang="en-US" sz="1800" u="none" strike="noStrike" dirty="0">
                          <a:effectLst/>
                        </a:rPr>
                        <a:t>MPa)</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a:effectLst/>
                        </a:rPr>
                        <a:t>ANGLE </a:t>
                      </a:r>
                      <a:r>
                        <a:rPr lang="en-US" sz="1800" u="none" strike="noStrike" dirty="0" smtClean="0">
                          <a:effectLst/>
                        </a:rPr>
                        <a:t/>
                      </a:r>
                      <a:br>
                        <a:rPr lang="en-US" sz="1800" u="none" strike="noStrike" dirty="0" smtClean="0">
                          <a:effectLst/>
                        </a:rPr>
                      </a:br>
                      <a:r>
                        <a:rPr lang="en-US" sz="1800" u="none" strike="noStrike" dirty="0" smtClean="0">
                          <a:effectLst/>
                        </a:rPr>
                        <a:t>(°)</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a:effectLst/>
                        </a:rPr>
                        <a:t>WIDTH (mm)</a:t>
                      </a:r>
                      <a:endParaRPr lang="en-US" sz="1800" b="1" i="0" u="none" strike="noStrike">
                        <a:effectLst/>
                        <a:latin typeface="Arial" panose="020B0604020202020204" pitchFamily="34" charset="0"/>
                      </a:endParaRPr>
                    </a:p>
                  </a:txBody>
                  <a:tcPr marL="0" marR="0" marT="0" marB="0" anchor="ctr"/>
                </a:tc>
                <a:tc>
                  <a:txBody>
                    <a:bodyPr/>
                    <a:lstStyle/>
                    <a:p>
                      <a:pPr algn="ctr" fontAlgn="ctr"/>
                      <a:r>
                        <a:rPr lang="en-US" sz="1800" u="none" strike="noStrike">
                          <a:effectLst/>
                        </a:rPr>
                        <a:t>THICKNESS (mm)</a:t>
                      </a:r>
                      <a:endParaRPr lang="en-US" sz="1800" b="1"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0"/>
                  </a:ext>
                </a:extLst>
              </a:tr>
              <a:tr h="161925">
                <a:tc>
                  <a:txBody>
                    <a:bodyPr/>
                    <a:lstStyle/>
                    <a:p>
                      <a:pPr algn="ctr" fontAlgn="b"/>
                      <a:r>
                        <a:rPr lang="en-US" sz="1800" u="none" strike="noStrike">
                          <a:effectLst/>
                        </a:rPr>
                        <a:t>Maximum  </a:t>
                      </a:r>
                      <a:endParaRPr lang="en-US" sz="1800" b="0" i="0" u="none" strike="noStrike">
                        <a:effectLst/>
                        <a:latin typeface="Arial" panose="020B0604020202020204" pitchFamily="34" charset="0"/>
                      </a:endParaRPr>
                    </a:p>
                  </a:txBody>
                  <a:tcPr marL="0" marR="0" marT="0" marB="0" anchor="ctr"/>
                </a:tc>
                <a:tc>
                  <a:txBody>
                    <a:bodyPr/>
                    <a:lstStyle/>
                    <a:p>
                      <a:pPr algn="ctr" fontAlgn="ctr"/>
                      <a:r>
                        <a:rPr lang="en-US" sz="1800" b="0" i="0" u="none" strike="noStrike" dirty="0">
                          <a:effectLst/>
                          <a:latin typeface="+mn-lt"/>
                        </a:rPr>
                        <a:t>17.0</a:t>
                      </a:r>
                    </a:p>
                  </a:txBody>
                  <a:tcPr marL="0" marR="0" marT="0" marB="0" anchor="ctr"/>
                </a:tc>
                <a:tc>
                  <a:txBody>
                    <a:bodyPr/>
                    <a:lstStyle/>
                    <a:p>
                      <a:pPr algn="ctr" fontAlgn="b"/>
                      <a:r>
                        <a:rPr lang="en-US" sz="1800" b="0" i="0" u="none" strike="noStrike">
                          <a:effectLst/>
                          <a:latin typeface="+mn-lt"/>
                        </a:rPr>
                        <a:t>0.455</a:t>
                      </a:r>
                    </a:p>
                  </a:txBody>
                  <a:tcPr marL="0" marR="0" marT="0" marB="0" anchor="b"/>
                </a:tc>
                <a:tc>
                  <a:txBody>
                    <a:bodyPr/>
                    <a:lstStyle/>
                    <a:p>
                      <a:pPr algn="ctr" fontAlgn="b"/>
                      <a:r>
                        <a:rPr lang="en-US" sz="1800" b="0" i="0" u="none" strike="noStrike">
                          <a:effectLst/>
                          <a:latin typeface="+mn-lt"/>
                        </a:rPr>
                        <a:t>18.160</a:t>
                      </a:r>
                    </a:p>
                  </a:txBody>
                  <a:tcPr marL="0" marR="0" marT="0" marB="0" anchor="b"/>
                </a:tc>
                <a:tc>
                  <a:txBody>
                    <a:bodyPr/>
                    <a:lstStyle/>
                    <a:p>
                      <a:pPr algn="ctr" fontAlgn="b"/>
                      <a:r>
                        <a:rPr lang="en-US" sz="1800" b="0" i="0" u="none" strike="noStrike">
                          <a:effectLst/>
                          <a:latin typeface="+mn-lt"/>
                        </a:rPr>
                        <a:t>1.535</a:t>
                      </a:r>
                    </a:p>
                  </a:txBody>
                  <a:tcPr marL="0" marR="0" marT="0" marB="0" anchor="b"/>
                </a:tc>
                <a:extLst>
                  <a:ext uri="{0D108BD9-81ED-4DB2-BD59-A6C34878D82A}">
                    <a16:rowId xmlns:a16="http://schemas.microsoft.com/office/drawing/2014/main" val="10001"/>
                  </a:ext>
                </a:extLst>
              </a:tr>
              <a:tr h="161925">
                <a:tc>
                  <a:txBody>
                    <a:bodyPr/>
                    <a:lstStyle/>
                    <a:p>
                      <a:pPr algn="ctr" fontAlgn="b"/>
                      <a:r>
                        <a:rPr lang="en-US" sz="1800" u="none" strike="noStrike">
                          <a:effectLst/>
                        </a:rPr>
                        <a:t>Average  </a:t>
                      </a:r>
                      <a:endParaRPr lang="en-US" sz="1800" b="1" i="0" u="none" strike="noStrike">
                        <a:effectLst/>
                        <a:latin typeface="Arial" panose="020B0604020202020204" pitchFamily="34" charset="0"/>
                      </a:endParaRPr>
                    </a:p>
                  </a:txBody>
                  <a:tcPr marL="0" marR="0" marT="0" marB="0" anchor="ctr"/>
                </a:tc>
                <a:tc>
                  <a:txBody>
                    <a:bodyPr/>
                    <a:lstStyle/>
                    <a:p>
                      <a:pPr algn="ctr" fontAlgn="ctr"/>
                      <a:r>
                        <a:rPr lang="en-US" sz="1800" b="0" i="0" u="none" strike="noStrike">
                          <a:effectLst/>
                          <a:latin typeface="+mn-lt"/>
                        </a:rPr>
                        <a:t>17.0</a:t>
                      </a:r>
                    </a:p>
                  </a:txBody>
                  <a:tcPr marL="0" marR="0" marT="0" marB="0" anchor="ctr"/>
                </a:tc>
                <a:tc>
                  <a:txBody>
                    <a:bodyPr/>
                    <a:lstStyle/>
                    <a:p>
                      <a:pPr algn="ctr" fontAlgn="b"/>
                      <a:r>
                        <a:rPr lang="en-US" sz="1800" b="0" i="0" u="none" strike="noStrike" dirty="0">
                          <a:effectLst/>
                          <a:latin typeface="+mn-lt"/>
                        </a:rPr>
                        <a:t>0.429</a:t>
                      </a:r>
                    </a:p>
                  </a:txBody>
                  <a:tcPr marL="0" marR="0" marT="0" marB="0" anchor="b"/>
                </a:tc>
                <a:tc>
                  <a:txBody>
                    <a:bodyPr/>
                    <a:lstStyle/>
                    <a:p>
                      <a:pPr algn="ctr" fontAlgn="b"/>
                      <a:r>
                        <a:rPr lang="en-US" sz="1800" b="0" i="0" u="none" strike="noStrike" dirty="0">
                          <a:effectLst/>
                          <a:latin typeface="+mn-lt"/>
                        </a:rPr>
                        <a:t>18.144</a:t>
                      </a:r>
                    </a:p>
                  </a:txBody>
                  <a:tcPr marL="0" marR="0" marT="0" marB="0" anchor="b"/>
                </a:tc>
                <a:tc>
                  <a:txBody>
                    <a:bodyPr/>
                    <a:lstStyle/>
                    <a:p>
                      <a:pPr algn="ctr" fontAlgn="b"/>
                      <a:r>
                        <a:rPr lang="en-US" sz="1800" b="0" i="0" u="none" strike="noStrike">
                          <a:effectLst/>
                          <a:latin typeface="+mn-lt"/>
                        </a:rPr>
                        <a:t>1.528</a:t>
                      </a:r>
                    </a:p>
                  </a:txBody>
                  <a:tcPr marL="0" marR="0" marT="0" marB="0" anchor="b"/>
                </a:tc>
                <a:extLst>
                  <a:ext uri="{0D108BD9-81ED-4DB2-BD59-A6C34878D82A}">
                    <a16:rowId xmlns:a16="http://schemas.microsoft.com/office/drawing/2014/main" val="10002"/>
                  </a:ext>
                </a:extLst>
              </a:tr>
              <a:tr h="161925">
                <a:tc>
                  <a:txBody>
                    <a:bodyPr/>
                    <a:lstStyle/>
                    <a:p>
                      <a:pPr algn="ctr" fontAlgn="b"/>
                      <a:r>
                        <a:rPr lang="en-US" sz="1800" u="none" strike="noStrike">
                          <a:effectLst/>
                        </a:rPr>
                        <a:t>Minimum  </a:t>
                      </a:r>
                      <a:endParaRPr lang="en-US" sz="1800" b="0" i="0" u="none" strike="noStrike">
                        <a:effectLst/>
                        <a:latin typeface="Arial" panose="020B0604020202020204" pitchFamily="34" charset="0"/>
                      </a:endParaRPr>
                    </a:p>
                  </a:txBody>
                  <a:tcPr marL="0" marR="0" marT="0" marB="0" anchor="ctr"/>
                </a:tc>
                <a:tc>
                  <a:txBody>
                    <a:bodyPr/>
                    <a:lstStyle/>
                    <a:p>
                      <a:pPr algn="ctr" fontAlgn="ctr"/>
                      <a:r>
                        <a:rPr lang="en-US" sz="1800" b="0" i="0" u="none" strike="noStrike">
                          <a:effectLst/>
                          <a:latin typeface="+mn-lt"/>
                        </a:rPr>
                        <a:t>17.0</a:t>
                      </a:r>
                    </a:p>
                  </a:txBody>
                  <a:tcPr marL="0" marR="0" marT="0" marB="0" anchor="ctr"/>
                </a:tc>
                <a:tc>
                  <a:txBody>
                    <a:bodyPr/>
                    <a:lstStyle/>
                    <a:p>
                      <a:pPr algn="ctr" fontAlgn="b"/>
                      <a:r>
                        <a:rPr lang="en-US" sz="1800" b="0" i="0" u="none" strike="noStrike">
                          <a:effectLst/>
                          <a:latin typeface="+mn-lt"/>
                        </a:rPr>
                        <a:t>0.398</a:t>
                      </a:r>
                    </a:p>
                  </a:txBody>
                  <a:tcPr marL="0" marR="0" marT="0" marB="0" anchor="b"/>
                </a:tc>
                <a:tc>
                  <a:txBody>
                    <a:bodyPr/>
                    <a:lstStyle/>
                    <a:p>
                      <a:pPr algn="ctr" fontAlgn="b"/>
                      <a:r>
                        <a:rPr lang="en-US" sz="1800" b="0" i="0" u="none" strike="noStrike" dirty="0">
                          <a:effectLst/>
                          <a:latin typeface="+mn-lt"/>
                        </a:rPr>
                        <a:t>18.135</a:t>
                      </a:r>
                    </a:p>
                  </a:txBody>
                  <a:tcPr marL="0" marR="0" marT="0" marB="0" anchor="b"/>
                </a:tc>
                <a:tc>
                  <a:txBody>
                    <a:bodyPr/>
                    <a:lstStyle/>
                    <a:p>
                      <a:pPr algn="ctr" fontAlgn="b"/>
                      <a:r>
                        <a:rPr lang="en-US" sz="1800" b="0" i="0" u="none" strike="noStrike" dirty="0">
                          <a:effectLst/>
                          <a:latin typeface="+mn-lt"/>
                        </a:rPr>
                        <a:t>1.524</a:t>
                      </a:r>
                    </a:p>
                  </a:txBody>
                  <a:tcPr marL="0" marR="0" marT="0" marB="0" anchor="b"/>
                </a:tc>
                <a:extLst>
                  <a:ext uri="{0D108BD9-81ED-4DB2-BD59-A6C34878D82A}">
                    <a16:rowId xmlns:a16="http://schemas.microsoft.com/office/drawing/2014/main" val="10003"/>
                  </a:ext>
                </a:extLst>
              </a:tr>
              <a:tr h="171450">
                <a:tc>
                  <a:txBody>
                    <a:bodyPr/>
                    <a:lstStyle/>
                    <a:p>
                      <a:pPr algn="ctr" fontAlgn="b"/>
                      <a:r>
                        <a:rPr lang="en-US" sz="1800" u="none" strike="noStrike" dirty="0" smtClean="0">
                          <a:effectLst/>
                        </a:rPr>
                        <a:t>Sigma</a:t>
                      </a:r>
                      <a:endParaRPr lang="en-US" sz="1800" b="0" i="0" u="none" strike="noStrike" dirty="0">
                        <a:effectLst/>
                        <a:latin typeface="Arial" panose="020B0604020202020204" pitchFamily="34" charset="0"/>
                      </a:endParaRPr>
                    </a:p>
                  </a:txBody>
                  <a:tcPr marL="0" marR="0" marT="0" marB="0" anchor="ctr"/>
                </a:tc>
                <a:tc>
                  <a:txBody>
                    <a:bodyPr/>
                    <a:lstStyle/>
                    <a:p>
                      <a:pPr algn="ctr" fontAlgn="ctr"/>
                      <a:r>
                        <a:rPr lang="en-US" sz="1800" b="0" i="0" u="none" strike="noStrike">
                          <a:effectLst/>
                          <a:latin typeface="+mn-lt"/>
                        </a:rPr>
                        <a:t>0.00</a:t>
                      </a:r>
                    </a:p>
                  </a:txBody>
                  <a:tcPr marL="0" marR="0" marT="0" marB="0" anchor="ctr"/>
                </a:tc>
                <a:tc>
                  <a:txBody>
                    <a:bodyPr/>
                    <a:lstStyle/>
                    <a:p>
                      <a:pPr algn="ctr" fontAlgn="b"/>
                      <a:r>
                        <a:rPr lang="en-US" sz="1800" b="0" i="0" u="none" strike="noStrike">
                          <a:effectLst/>
                          <a:latin typeface="+mn-lt"/>
                        </a:rPr>
                        <a:t>0.008</a:t>
                      </a:r>
                    </a:p>
                  </a:txBody>
                  <a:tcPr marL="0" marR="0" marT="0" marB="0" anchor="b"/>
                </a:tc>
                <a:tc>
                  <a:txBody>
                    <a:bodyPr/>
                    <a:lstStyle/>
                    <a:p>
                      <a:pPr algn="ctr" fontAlgn="b"/>
                      <a:r>
                        <a:rPr lang="en-US" sz="1800" b="0" i="0" u="none" strike="noStrike">
                          <a:effectLst/>
                          <a:latin typeface="+mn-lt"/>
                        </a:rPr>
                        <a:t>0.003</a:t>
                      </a:r>
                    </a:p>
                  </a:txBody>
                  <a:tcPr marL="0" marR="0" marT="0" marB="0" anchor="b"/>
                </a:tc>
                <a:tc>
                  <a:txBody>
                    <a:bodyPr/>
                    <a:lstStyle/>
                    <a:p>
                      <a:pPr algn="ctr" fontAlgn="b"/>
                      <a:r>
                        <a:rPr lang="en-US" sz="1800" b="0" i="0" u="none" strike="noStrike" dirty="0">
                          <a:effectLst/>
                          <a:latin typeface="+mn-lt"/>
                        </a:rPr>
                        <a:t>0.002</a:t>
                      </a:r>
                    </a:p>
                  </a:txBody>
                  <a:tcPr marL="0" marR="0" marT="0" marB="0" anchor="b"/>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56613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Fabrication </a:t>
            </a:r>
            <a:r>
              <a:rPr lang="en-US" dirty="0" smtClean="0"/>
              <a:t>P43OL1073 (2)</a:t>
            </a:r>
            <a:endParaRPr lang="en-US"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768476881"/>
              </p:ext>
            </p:extLst>
          </p:nvPr>
        </p:nvGraphicFramePr>
        <p:xfrm>
          <a:off x="606019" y="2517250"/>
          <a:ext cx="5384800" cy="2286000"/>
        </p:xfrm>
        <a:graphic>
          <a:graphicData uri="http://schemas.openxmlformats.org/drawingml/2006/table">
            <a:tbl>
              <a:tblPr firstRow="1">
                <a:tableStyleId>{3B4B98B0-60AC-42C2-AFA5-B58CD77FA1E5}</a:tableStyleId>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tblGrid>
              <a:tr h="370840">
                <a:tc>
                  <a:txBody>
                    <a:bodyPr/>
                    <a:lstStyle/>
                    <a:p>
                      <a:pPr algn="ctr"/>
                      <a:r>
                        <a:rPr lang="en-US" sz="2400" dirty="0" smtClean="0"/>
                        <a:t>Properties</a:t>
                      </a:r>
                      <a:endParaRPr lang="en-US" sz="2400" dirty="0"/>
                    </a:p>
                  </a:txBody>
                  <a:tcPr anchor="ctr"/>
                </a:tc>
                <a:tc>
                  <a:txBody>
                    <a:bodyPr/>
                    <a:lstStyle/>
                    <a:p>
                      <a:pPr algn="ctr"/>
                      <a:r>
                        <a:rPr lang="en-US" sz="2400" dirty="0" smtClean="0"/>
                        <a:t>Inspected Average</a:t>
                      </a:r>
                      <a:endParaRPr lang="en-US" sz="2400" dirty="0"/>
                    </a:p>
                  </a:txBody>
                  <a:tcPr anchor="ctr"/>
                </a:tc>
                <a:extLst>
                  <a:ext uri="{0D108BD9-81ED-4DB2-BD59-A6C34878D82A}">
                    <a16:rowId xmlns:a16="http://schemas.microsoft.com/office/drawing/2014/main" val="10000"/>
                  </a:ext>
                </a:extLst>
              </a:tr>
              <a:tr h="370840">
                <a:tc>
                  <a:txBody>
                    <a:bodyPr/>
                    <a:lstStyle/>
                    <a:p>
                      <a:pPr algn="ctr"/>
                      <a:r>
                        <a:rPr lang="en-US" sz="2400" dirty="0" smtClean="0"/>
                        <a:t>Wire Diameter</a:t>
                      </a:r>
                      <a:r>
                        <a:rPr lang="en-US" sz="2400" baseline="30000" dirty="0" smtClean="0"/>
                        <a:t>1</a:t>
                      </a:r>
                      <a:endParaRPr lang="en-US" sz="2400" baseline="30000" dirty="0"/>
                    </a:p>
                  </a:txBody>
                  <a:tcPr anchor="ctr"/>
                </a:tc>
                <a:tc>
                  <a:txBody>
                    <a:bodyPr/>
                    <a:lstStyle/>
                    <a:p>
                      <a:pPr algn="ctr"/>
                      <a:r>
                        <a:rPr lang="en-US" sz="2400" dirty="0" smtClean="0"/>
                        <a:t>0.852 mm (LBNL)</a:t>
                      </a:r>
                      <a:endParaRPr lang="en-US" sz="2400" dirty="0"/>
                    </a:p>
                  </a:txBody>
                  <a:tcPr anchor="ctr"/>
                </a:tc>
                <a:extLst>
                  <a:ext uri="{0D108BD9-81ED-4DB2-BD59-A6C34878D82A}">
                    <a16:rowId xmlns:a16="http://schemas.microsoft.com/office/drawing/2014/main" val="10001"/>
                  </a:ext>
                </a:extLst>
              </a:tr>
              <a:tr h="370840">
                <a:tc>
                  <a:txBody>
                    <a:bodyPr/>
                    <a:lstStyle/>
                    <a:p>
                      <a:pPr algn="ctr"/>
                      <a:r>
                        <a:rPr lang="en-US" sz="2400" dirty="0" smtClean="0"/>
                        <a:t>Cu</a:t>
                      </a:r>
                      <a:r>
                        <a:rPr lang="en-US" sz="2400" baseline="0" dirty="0" smtClean="0"/>
                        <a:t> ratio</a:t>
                      </a:r>
                      <a:r>
                        <a:rPr lang="en-US" sz="2400" baseline="30000" dirty="0" smtClean="0"/>
                        <a:t>2</a:t>
                      </a:r>
                      <a:endParaRPr lang="en-US" sz="2400" baseline="30000" dirty="0"/>
                    </a:p>
                  </a:txBody>
                  <a:tcPr anchor="ctr"/>
                </a:tc>
                <a:tc>
                  <a:txBody>
                    <a:bodyPr/>
                    <a:lstStyle/>
                    <a:p>
                      <a:pPr algn="ctr"/>
                      <a:r>
                        <a:rPr lang="en-US" sz="2400" dirty="0" smtClean="0"/>
                        <a:t>54% (OST)</a:t>
                      </a:r>
                      <a:endParaRPr lang="en-US" sz="2400" dirty="0"/>
                    </a:p>
                  </a:txBody>
                  <a:tcPr anchor="ctr"/>
                </a:tc>
                <a:extLst>
                  <a:ext uri="{0D108BD9-81ED-4DB2-BD59-A6C34878D82A}">
                    <a16:rowId xmlns:a16="http://schemas.microsoft.com/office/drawing/2014/main" val="10002"/>
                  </a:ext>
                </a:extLst>
              </a:tr>
              <a:tr h="370840">
                <a:tc>
                  <a:txBody>
                    <a:bodyPr/>
                    <a:lstStyle/>
                    <a:p>
                      <a:pPr algn="ctr"/>
                      <a:r>
                        <a:rPr lang="en-US" sz="2400" dirty="0" smtClean="0"/>
                        <a:t>Strand</a:t>
                      </a:r>
                      <a:r>
                        <a:rPr lang="en-US" sz="2400" baseline="0" dirty="0" smtClean="0"/>
                        <a:t> twist pitch</a:t>
                      </a:r>
                      <a:r>
                        <a:rPr lang="en-US" sz="2400" baseline="30000" dirty="0" smtClean="0"/>
                        <a:t>2</a:t>
                      </a:r>
                      <a:endParaRPr lang="en-US" sz="2400" dirty="0"/>
                    </a:p>
                  </a:txBody>
                  <a:tcPr anchor="ctr"/>
                </a:tc>
                <a:tc>
                  <a:txBody>
                    <a:bodyPr/>
                    <a:lstStyle/>
                    <a:p>
                      <a:pPr algn="ctr"/>
                      <a:r>
                        <a:rPr lang="en-US" sz="2400" dirty="0" smtClean="0"/>
                        <a:t>18.65 mm (OST)</a:t>
                      </a:r>
                      <a:endParaRPr lang="en-US" sz="2400" dirty="0"/>
                    </a:p>
                  </a:txBody>
                  <a:tcPr anchor="ctr"/>
                </a:tc>
                <a:extLst>
                  <a:ext uri="{0D108BD9-81ED-4DB2-BD59-A6C34878D82A}">
                    <a16:rowId xmlns:a16="http://schemas.microsoft.com/office/drawing/2014/main" val="10003"/>
                  </a:ext>
                </a:extLst>
              </a:tr>
              <a:tr h="370840">
                <a:tc>
                  <a:txBody>
                    <a:bodyPr/>
                    <a:lstStyle/>
                    <a:p>
                      <a:pPr algn="ctr"/>
                      <a:r>
                        <a:rPr lang="en-US" sz="2400" dirty="0" smtClean="0"/>
                        <a:t>RRR</a:t>
                      </a:r>
                      <a:r>
                        <a:rPr lang="en-US" sz="2400" baseline="30000" dirty="0" smtClean="0"/>
                        <a:t>2</a:t>
                      </a:r>
                      <a:endParaRPr lang="en-US" sz="2400" dirty="0"/>
                    </a:p>
                  </a:txBody>
                  <a:tcPr anchor="ctr"/>
                </a:tc>
                <a:tc>
                  <a:txBody>
                    <a:bodyPr/>
                    <a:lstStyle/>
                    <a:p>
                      <a:pPr algn="ctr"/>
                      <a:r>
                        <a:rPr lang="en-US" sz="2400" dirty="0" smtClean="0"/>
                        <a:t>289 (OST)</a:t>
                      </a:r>
                      <a:endParaRPr lang="en-US" sz="2400" dirty="0"/>
                    </a:p>
                  </a:txBody>
                  <a:tcPr anchor="ctr"/>
                </a:tc>
                <a:extLst>
                  <a:ext uri="{0D108BD9-81ED-4DB2-BD59-A6C34878D82A}">
                    <a16:rowId xmlns:a16="http://schemas.microsoft.com/office/drawing/2014/main" val="10004"/>
                  </a:ext>
                </a:extLst>
              </a:tr>
            </a:tbl>
          </a:graphicData>
        </a:graphic>
      </p:graphicFrame>
      <p:sp>
        <p:nvSpPr>
          <p:cNvPr id="8" name="Content Placeholder 7"/>
          <p:cNvSpPr>
            <a:spLocks noGrp="1"/>
          </p:cNvSpPr>
          <p:nvPr>
            <p:ph sz="half" idx="2"/>
          </p:nvPr>
        </p:nvSpPr>
        <p:spPr>
          <a:xfrm>
            <a:off x="6197600" y="1600206"/>
            <a:ext cx="5384800" cy="4525963"/>
          </a:xfrm>
        </p:spPr>
        <p:txBody>
          <a:bodyPr/>
          <a:lstStyle/>
          <a:p>
            <a:r>
              <a:rPr lang="en-US" dirty="0" smtClean="0"/>
              <a:t>Spool ID’s:</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dirty="0"/>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22</a:t>
            </a:fld>
            <a:endParaRPr lang="en-GB"/>
          </a:p>
        </p:txBody>
      </p:sp>
      <p:graphicFrame>
        <p:nvGraphicFramePr>
          <p:cNvPr id="7" name="Table 6"/>
          <p:cNvGraphicFramePr>
            <a:graphicFrameLocks noGrp="1"/>
          </p:cNvGraphicFramePr>
          <p:nvPr>
            <p:extLst>
              <p:ext uri="{D42A27DB-BD31-4B8C-83A1-F6EECF244321}">
                <p14:modId xmlns:p14="http://schemas.microsoft.com/office/powerpoint/2010/main" val="508956206"/>
              </p:ext>
            </p:extLst>
          </p:nvPr>
        </p:nvGraphicFramePr>
        <p:xfrm>
          <a:off x="7032104" y="2217903"/>
          <a:ext cx="4320000" cy="4389120"/>
        </p:xfrm>
        <a:graphic>
          <a:graphicData uri="http://schemas.openxmlformats.org/drawingml/2006/table">
            <a:tbl>
              <a:tblPr>
                <a:tableStyleId>{3B4B98B0-60AC-42C2-AFA5-B58CD77FA1E5}</a:tableStyleId>
              </a:tblPr>
              <a:tblGrid>
                <a:gridCol w="4320000">
                  <a:extLst>
                    <a:ext uri="{9D8B030D-6E8A-4147-A177-3AD203B41FA5}">
                      <a16:colId xmlns:a16="http://schemas.microsoft.com/office/drawing/2014/main" val="20000"/>
                    </a:ext>
                  </a:extLst>
                </a:gridCol>
              </a:tblGrid>
              <a:tr h="161925">
                <a:tc>
                  <a:txBody>
                    <a:bodyPr/>
                    <a:lstStyle/>
                    <a:p>
                      <a:pPr algn="ctr" fontAlgn="b"/>
                      <a:r>
                        <a:rPr lang="en-US" sz="2400" b="0" i="0" u="none" strike="noStrike">
                          <a:effectLst/>
                          <a:latin typeface="+mn-lt"/>
                        </a:rPr>
                        <a:t>PO08S00041A04U x 1 ULs, </a:t>
                      </a:r>
                    </a:p>
                  </a:txBody>
                  <a:tcPr marL="0" marR="0" marT="0" marB="0" anchor="b"/>
                </a:tc>
                <a:extLst>
                  <a:ext uri="{0D108BD9-81ED-4DB2-BD59-A6C34878D82A}">
                    <a16:rowId xmlns:a16="http://schemas.microsoft.com/office/drawing/2014/main" val="10000"/>
                  </a:ext>
                </a:extLst>
              </a:tr>
              <a:tr h="161925">
                <a:tc>
                  <a:txBody>
                    <a:bodyPr/>
                    <a:lstStyle/>
                    <a:p>
                      <a:pPr algn="ctr" fontAlgn="b"/>
                      <a:r>
                        <a:rPr lang="en-US" sz="2400" b="0" i="0" u="none" strike="noStrike">
                          <a:effectLst/>
                          <a:latin typeface="+mn-lt"/>
                        </a:rPr>
                        <a:t>PO08S00042A02U x 2 ULs, </a:t>
                      </a:r>
                    </a:p>
                  </a:txBody>
                  <a:tcPr marL="0" marR="0" marT="0" marB="0" anchor="b"/>
                </a:tc>
                <a:extLst>
                  <a:ext uri="{0D108BD9-81ED-4DB2-BD59-A6C34878D82A}">
                    <a16:rowId xmlns:a16="http://schemas.microsoft.com/office/drawing/2014/main" val="10001"/>
                  </a:ext>
                </a:extLst>
              </a:tr>
              <a:tr h="171450">
                <a:tc>
                  <a:txBody>
                    <a:bodyPr/>
                    <a:lstStyle/>
                    <a:p>
                      <a:pPr algn="ctr" fontAlgn="b"/>
                      <a:r>
                        <a:rPr lang="en-US" sz="2400" b="0" i="0" u="none" strike="noStrike">
                          <a:effectLst/>
                          <a:latin typeface="+mn-lt"/>
                        </a:rPr>
                        <a:t>PO08S00042A04U x 1 ULs, </a:t>
                      </a:r>
                    </a:p>
                  </a:txBody>
                  <a:tcPr marL="0" marR="0" marT="0" marB="0" anchor="b"/>
                </a:tc>
                <a:extLst>
                  <a:ext uri="{0D108BD9-81ED-4DB2-BD59-A6C34878D82A}">
                    <a16:rowId xmlns:a16="http://schemas.microsoft.com/office/drawing/2014/main" val="10002"/>
                  </a:ext>
                </a:extLst>
              </a:tr>
              <a:tr h="171450">
                <a:tc>
                  <a:txBody>
                    <a:bodyPr/>
                    <a:lstStyle/>
                    <a:p>
                      <a:pPr algn="ctr" fontAlgn="b"/>
                      <a:r>
                        <a:rPr lang="en-US" sz="2400" b="0" i="0" u="none" strike="noStrike">
                          <a:effectLst/>
                          <a:latin typeface="+mn-lt"/>
                        </a:rPr>
                        <a:t>PO08S00042A05U x 8 ULs, </a:t>
                      </a:r>
                    </a:p>
                  </a:txBody>
                  <a:tcPr marL="0" marR="0" marT="0" marB="0" anchor="b"/>
                </a:tc>
                <a:extLst>
                  <a:ext uri="{0D108BD9-81ED-4DB2-BD59-A6C34878D82A}">
                    <a16:rowId xmlns:a16="http://schemas.microsoft.com/office/drawing/2014/main" val="10003"/>
                  </a:ext>
                </a:extLst>
              </a:tr>
              <a:tr h="171450">
                <a:tc>
                  <a:txBody>
                    <a:bodyPr/>
                    <a:lstStyle/>
                    <a:p>
                      <a:pPr algn="ctr" fontAlgn="b"/>
                      <a:r>
                        <a:rPr lang="en-US" sz="2400" b="0" i="0" u="none" strike="noStrike">
                          <a:effectLst/>
                          <a:latin typeface="+mn-lt"/>
                        </a:rPr>
                        <a:t>PO08S00042A06U x 2 ULs, </a:t>
                      </a:r>
                    </a:p>
                  </a:txBody>
                  <a:tcPr marL="0" marR="0" marT="0" marB="0" anchor="b"/>
                </a:tc>
                <a:extLst>
                  <a:ext uri="{0D108BD9-81ED-4DB2-BD59-A6C34878D82A}">
                    <a16:rowId xmlns:a16="http://schemas.microsoft.com/office/drawing/2014/main" val="10004"/>
                  </a:ext>
                </a:extLst>
              </a:tr>
              <a:tr h="171450">
                <a:tc>
                  <a:txBody>
                    <a:bodyPr/>
                    <a:lstStyle/>
                    <a:p>
                      <a:pPr algn="ctr" fontAlgn="b"/>
                      <a:r>
                        <a:rPr lang="en-US" sz="2400" b="0" i="0" u="none" strike="noStrike">
                          <a:effectLst/>
                          <a:latin typeface="+mn-lt"/>
                        </a:rPr>
                        <a:t>PO08S00044A01U x 4 ULs, </a:t>
                      </a:r>
                    </a:p>
                  </a:txBody>
                  <a:tcPr marL="0" marR="0" marT="0" marB="0" anchor="b"/>
                </a:tc>
                <a:extLst>
                  <a:ext uri="{0D108BD9-81ED-4DB2-BD59-A6C34878D82A}">
                    <a16:rowId xmlns:a16="http://schemas.microsoft.com/office/drawing/2014/main" val="10005"/>
                  </a:ext>
                </a:extLst>
              </a:tr>
              <a:tr h="171450">
                <a:tc>
                  <a:txBody>
                    <a:bodyPr/>
                    <a:lstStyle/>
                    <a:p>
                      <a:pPr algn="ctr" fontAlgn="b"/>
                      <a:r>
                        <a:rPr lang="en-US" sz="2400" b="0" i="0" u="none" strike="noStrike">
                          <a:effectLst/>
                          <a:latin typeface="+mn-lt"/>
                        </a:rPr>
                        <a:t>PO08S00044A02U x 6 ULs, </a:t>
                      </a:r>
                    </a:p>
                  </a:txBody>
                  <a:tcPr marL="0" marR="0" marT="0" marB="0" anchor="b"/>
                </a:tc>
                <a:extLst>
                  <a:ext uri="{0D108BD9-81ED-4DB2-BD59-A6C34878D82A}">
                    <a16:rowId xmlns:a16="http://schemas.microsoft.com/office/drawing/2014/main" val="10006"/>
                  </a:ext>
                </a:extLst>
              </a:tr>
              <a:tr h="171450">
                <a:tc>
                  <a:txBody>
                    <a:bodyPr/>
                    <a:lstStyle/>
                    <a:p>
                      <a:pPr algn="ctr" fontAlgn="b"/>
                      <a:r>
                        <a:rPr lang="en-US" sz="2400" b="0" i="0" u="none" strike="noStrike">
                          <a:effectLst/>
                          <a:latin typeface="+mn-lt"/>
                        </a:rPr>
                        <a:t>PO08S00044A03U x 4 ULs, </a:t>
                      </a:r>
                    </a:p>
                  </a:txBody>
                  <a:tcPr marL="0" marR="0" marT="0" marB="0" anchor="b"/>
                </a:tc>
                <a:extLst>
                  <a:ext uri="{0D108BD9-81ED-4DB2-BD59-A6C34878D82A}">
                    <a16:rowId xmlns:a16="http://schemas.microsoft.com/office/drawing/2014/main" val="10007"/>
                  </a:ext>
                </a:extLst>
              </a:tr>
              <a:tr h="209550">
                <a:tc>
                  <a:txBody>
                    <a:bodyPr/>
                    <a:lstStyle/>
                    <a:p>
                      <a:pPr algn="ctr" fontAlgn="b"/>
                      <a:r>
                        <a:rPr lang="en-US" sz="2400" b="0" i="0" u="none" strike="noStrike">
                          <a:effectLst/>
                          <a:latin typeface="+mn-lt"/>
                        </a:rPr>
                        <a:t>PO08S00044A04U x 2 ULs, </a:t>
                      </a:r>
                    </a:p>
                  </a:txBody>
                  <a:tcPr marL="0" marR="0" marT="0" marB="0" anchor="b"/>
                </a:tc>
                <a:extLst>
                  <a:ext uri="{0D108BD9-81ED-4DB2-BD59-A6C34878D82A}">
                    <a16:rowId xmlns:a16="http://schemas.microsoft.com/office/drawing/2014/main" val="10008"/>
                  </a:ext>
                </a:extLst>
              </a:tr>
              <a:tr h="171450">
                <a:tc>
                  <a:txBody>
                    <a:bodyPr/>
                    <a:lstStyle/>
                    <a:p>
                      <a:pPr algn="ctr" fontAlgn="b"/>
                      <a:r>
                        <a:rPr lang="en-US" sz="2400" b="0" i="0" u="none" strike="noStrike">
                          <a:effectLst/>
                          <a:latin typeface="+mn-lt"/>
                        </a:rPr>
                        <a:t>PO08S00045A03U x 1 ULs, </a:t>
                      </a:r>
                    </a:p>
                  </a:txBody>
                  <a:tcPr marL="0" marR="0" marT="0" marB="0" anchor="b"/>
                </a:tc>
                <a:extLst>
                  <a:ext uri="{0D108BD9-81ED-4DB2-BD59-A6C34878D82A}">
                    <a16:rowId xmlns:a16="http://schemas.microsoft.com/office/drawing/2014/main" val="10009"/>
                  </a:ext>
                </a:extLst>
              </a:tr>
              <a:tr h="161925">
                <a:tc>
                  <a:txBody>
                    <a:bodyPr/>
                    <a:lstStyle/>
                    <a:p>
                      <a:pPr algn="ctr" fontAlgn="b"/>
                      <a:r>
                        <a:rPr lang="en-US" sz="2400" b="0" i="0" u="none" strike="noStrike">
                          <a:effectLst/>
                          <a:latin typeface="+mn-lt"/>
                        </a:rPr>
                        <a:t>PO08S00045A05U x 5 ULs, </a:t>
                      </a:r>
                    </a:p>
                  </a:txBody>
                  <a:tcPr marL="0" marR="0" marT="0" marB="0" anchor="b"/>
                </a:tc>
                <a:extLst>
                  <a:ext uri="{0D108BD9-81ED-4DB2-BD59-A6C34878D82A}">
                    <a16:rowId xmlns:a16="http://schemas.microsoft.com/office/drawing/2014/main" val="10010"/>
                  </a:ext>
                </a:extLst>
              </a:tr>
              <a:tr h="161925">
                <a:tc>
                  <a:txBody>
                    <a:bodyPr/>
                    <a:lstStyle/>
                    <a:p>
                      <a:pPr algn="ctr" fontAlgn="b"/>
                      <a:r>
                        <a:rPr lang="en-US" sz="2400" b="0" i="0" u="none" strike="noStrike" dirty="0">
                          <a:effectLst/>
                          <a:latin typeface="+mn-lt"/>
                        </a:rPr>
                        <a:t>PO08S00045A08U x 4 </a:t>
                      </a:r>
                      <a:r>
                        <a:rPr lang="en-US" sz="2400" b="0" i="0" u="none" strike="noStrike" dirty="0" smtClean="0">
                          <a:effectLst/>
                          <a:latin typeface="+mn-lt"/>
                        </a:rPr>
                        <a:t>ULs. </a:t>
                      </a:r>
                      <a:endParaRPr lang="en-US" sz="2400" b="0" i="0" u="none" strike="noStrike" dirty="0">
                        <a:effectLst/>
                        <a:latin typeface="+mn-lt"/>
                      </a:endParaRPr>
                    </a:p>
                  </a:txBody>
                  <a:tcPr marL="0" marR="0" marT="0" marB="0" anchor="b"/>
                </a:tc>
                <a:extLst>
                  <a:ext uri="{0D108BD9-81ED-4DB2-BD59-A6C34878D82A}">
                    <a16:rowId xmlns:a16="http://schemas.microsoft.com/office/drawing/2014/main" val="10011"/>
                  </a:ext>
                </a:extLst>
              </a:tr>
            </a:tbl>
          </a:graphicData>
        </a:graphic>
      </p:graphicFrame>
      <p:sp>
        <p:nvSpPr>
          <p:cNvPr id="11" name="TextBox 10"/>
          <p:cNvSpPr txBox="1"/>
          <p:nvPr/>
        </p:nvSpPr>
        <p:spPr>
          <a:xfrm>
            <a:off x="606019" y="5013176"/>
            <a:ext cx="6066045" cy="923330"/>
          </a:xfrm>
          <a:prstGeom prst="rect">
            <a:avLst/>
          </a:prstGeom>
          <a:noFill/>
        </p:spPr>
        <p:txBody>
          <a:bodyPr wrap="square" rtlCol="0">
            <a:spAutoFit/>
          </a:bodyPr>
          <a:lstStyle/>
          <a:p>
            <a:r>
              <a:rPr lang="en-US" baseline="30000" dirty="0" smtClean="0"/>
              <a:t>1</a:t>
            </a:r>
            <a:r>
              <a:rPr lang="en-US" dirty="0" smtClean="0"/>
              <a:t> All data averaged</a:t>
            </a:r>
          </a:p>
          <a:p>
            <a:r>
              <a:rPr lang="en-US" baseline="30000" dirty="0" smtClean="0"/>
              <a:t>2</a:t>
            </a:r>
            <a:r>
              <a:rPr lang="en-US" dirty="0" smtClean="0"/>
              <a:t> First billet averaged, then weighted average according to the </a:t>
            </a:r>
            <a:br>
              <a:rPr lang="en-US" dirty="0" smtClean="0"/>
            </a:br>
            <a:r>
              <a:rPr lang="en-US" dirty="0" smtClean="0"/>
              <a:t>   spool distribution in the cable</a:t>
            </a:r>
            <a:endParaRPr lang="en-US" dirty="0"/>
          </a:p>
        </p:txBody>
      </p:sp>
      <p:sp>
        <p:nvSpPr>
          <p:cNvPr id="12" name="Content Placeholder 7"/>
          <p:cNvSpPr txBox="1">
            <a:spLocks/>
          </p:cNvSpPr>
          <p:nvPr/>
        </p:nvSpPr>
        <p:spPr>
          <a:xfrm>
            <a:off x="606019" y="1600206"/>
            <a:ext cx="538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smtClean="0"/>
              <a:t>Key parameters:</a:t>
            </a:r>
            <a:endParaRPr lang="en-US" dirty="0"/>
          </a:p>
        </p:txBody>
      </p:sp>
    </p:spTree>
    <p:extLst>
      <p:ext uri="{BB962C8B-B14F-4D97-AF65-F5344CB8AC3E}">
        <p14:creationId xmlns:p14="http://schemas.microsoft.com/office/powerpoint/2010/main" val="2097574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December 7th 2017</a:t>
            </a:r>
            <a:endParaRPr lang="en-GB"/>
          </a:p>
        </p:txBody>
      </p:sp>
      <p:sp>
        <p:nvSpPr>
          <p:cNvPr id="6" name="Footer Placeholder 5"/>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p>
            <a:fld id="{E6910A57-C4C2-471D-B852-7E80F10F5A4C}" type="slidenum">
              <a:rPr lang="en-GB" smtClean="0"/>
              <a:pPr/>
              <a:t>23</a:t>
            </a:fld>
            <a:endParaRPr lang="en-GB"/>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169" y="549000"/>
            <a:ext cx="9715663"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080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24</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498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25</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4780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26</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32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Fabrication P43OL1074 (1)</a:t>
            </a:r>
            <a:endParaRPr lang="en-US" dirty="0"/>
          </a:p>
        </p:txBody>
      </p:sp>
      <p:sp>
        <p:nvSpPr>
          <p:cNvPr id="3" name="Content Placeholder 2"/>
          <p:cNvSpPr>
            <a:spLocks noGrp="1"/>
          </p:cNvSpPr>
          <p:nvPr>
            <p:ph sz="half" idx="1"/>
          </p:nvPr>
        </p:nvSpPr>
        <p:spPr/>
        <p:txBody>
          <a:bodyPr>
            <a:normAutofit/>
          </a:bodyPr>
          <a:lstStyle/>
          <a:p>
            <a:r>
              <a:rPr lang="en-US" dirty="0" smtClean="0"/>
              <a:t>Date: </a:t>
            </a:r>
          </a:p>
          <a:p>
            <a:pPr lvl="1"/>
            <a:r>
              <a:rPr lang="en-US" dirty="0" smtClean="0"/>
              <a:t>2016-06-21 (CFP), </a:t>
            </a:r>
          </a:p>
          <a:p>
            <a:pPr lvl="1"/>
            <a:r>
              <a:rPr lang="en-US" dirty="0" smtClean="0"/>
              <a:t>2016-07-15 to 2016-07-18 </a:t>
            </a:r>
            <a:r>
              <a:rPr lang="en-US" dirty="0"/>
              <a:t>(CME</a:t>
            </a:r>
            <a:r>
              <a:rPr lang="en-US" dirty="0" smtClean="0"/>
              <a:t>) </a:t>
            </a:r>
          </a:p>
          <a:p>
            <a:pPr lvl="1"/>
            <a:r>
              <a:rPr lang="en-US" dirty="0" smtClean="0"/>
              <a:t>2016-07-22 (CRN) </a:t>
            </a:r>
          </a:p>
          <a:p>
            <a:r>
              <a:rPr lang="en-US" dirty="0" smtClean="0"/>
              <a:t>Cable Length: </a:t>
            </a:r>
          </a:p>
          <a:p>
            <a:pPr lvl="1"/>
            <a:r>
              <a:rPr lang="en-US" dirty="0" smtClean="0"/>
              <a:t>502 m (</a:t>
            </a:r>
            <a:r>
              <a:rPr lang="en-US" dirty="0" err="1" smtClean="0"/>
              <a:t>Respooled</a:t>
            </a:r>
            <a:r>
              <a:rPr lang="en-US" dirty="0" smtClean="0"/>
              <a:t>) </a:t>
            </a:r>
          </a:p>
          <a:p>
            <a:pPr lvl="1"/>
            <a:r>
              <a:rPr lang="en-US" dirty="0" smtClean="0"/>
              <a:t>474 m (Manufactured good length)</a:t>
            </a:r>
          </a:p>
          <a:p>
            <a:r>
              <a:rPr lang="en-US" dirty="0"/>
              <a:t>Core</a:t>
            </a:r>
            <a:r>
              <a:rPr lang="en-US" dirty="0" smtClean="0"/>
              <a:t>: 119L07A0517863</a:t>
            </a:r>
            <a:endParaRPr lang="en-US" dirty="0"/>
          </a:p>
        </p:txBody>
      </p:sp>
      <p:sp>
        <p:nvSpPr>
          <p:cNvPr id="7" name="Content Placeholder 6"/>
          <p:cNvSpPr>
            <a:spLocks noGrp="1"/>
          </p:cNvSpPr>
          <p:nvPr>
            <p:ph sz="half" idx="2"/>
          </p:nvPr>
        </p:nvSpPr>
        <p:spPr/>
        <p:txBody>
          <a:bodyPr>
            <a:normAutofit/>
          </a:bodyPr>
          <a:lstStyle/>
          <a:p>
            <a:r>
              <a:rPr lang="en-US" dirty="0" smtClean="0"/>
              <a:t>CME data</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27</a:t>
            </a:fld>
            <a:endParaRPr lang="en-GB"/>
          </a:p>
        </p:txBody>
      </p:sp>
      <p:graphicFrame>
        <p:nvGraphicFramePr>
          <p:cNvPr id="8" name="Table 7"/>
          <p:cNvGraphicFramePr>
            <a:graphicFrameLocks noGrp="1"/>
          </p:cNvGraphicFramePr>
          <p:nvPr>
            <p:extLst>
              <p:ext uri="{D42A27DB-BD31-4B8C-83A1-F6EECF244321}">
                <p14:modId xmlns:p14="http://schemas.microsoft.com/office/powerpoint/2010/main" val="2102573967"/>
              </p:ext>
            </p:extLst>
          </p:nvPr>
        </p:nvGraphicFramePr>
        <p:xfrm>
          <a:off x="6096000" y="2203717"/>
          <a:ext cx="5831298" cy="1645920"/>
        </p:xfrm>
        <a:graphic>
          <a:graphicData uri="http://schemas.openxmlformats.org/drawingml/2006/table">
            <a:tbl>
              <a:tblPr>
                <a:tableStyleId>{3B4B98B0-60AC-42C2-AFA5-B58CD77FA1E5}</a:tableStyleId>
              </a:tblPr>
              <a:tblGrid>
                <a:gridCol w="1080000">
                  <a:extLst>
                    <a:ext uri="{9D8B030D-6E8A-4147-A177-3AD203B41FA5}">
                      <a16:colId xmlns:a16="http://schemas.microsoft.com/office/drawing/2014/main" val="20000"/>
                    </a:ext>
                  </a:extLst>
                </a:gridCol>
                <a:gridCol w="1187298">
                  <a:extLst>
                    <a:ext uri="{9D8B030D-6E8A-4147-A177-3AD203B41FA5}">
                      <a16:colId xmlns:a16="http://schemas.microsoft.com/office/drawing/2014/main" val="20001"/>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tblGrid>
              <a:tr h="171450">
                <a:tc>
                  <a:txBody>
                    <a:bodyPr/>
                    <a:lstStyle/>
                    <a:p>
                      <a:pPr algn="ctr" fontAlgn="b"/>
                      <a:endParaRPr lang="en-US" sz="1800" b="0"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smtClean="0">
                          <a:effectLst/>
                        </a:rPr>
                        <a:t>Pressure </a:t>
                      </a:r>
                      <a:br>
                        <a:rPr lang="en-US" sz="1800" u="none" strike="noStrike" dirty="0" smtClean="0">
                          <a:effectLst/>
                        </a:rPr>
                      </a:br>
                      <a:r>
                        <a:rPr lang="en-US" sz="1800" u="none" strike="noStrike" dirty="0" smtClean="0">
                          <a:effectLst/>
                        </a:rPr>
                        <a:t>(</a:t>
                      </a:r>
                      <a:r>
                        <a:rPr lang="en-US" sz="1800" u="none" strike="noStrike" dirty="0">
                          <a:effectLst/>
                        </a:rPr>
                        <a:t>MPa)</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a:effectLst/>
                        </a:rPr>
                        <a:t>ANGLE </a:t>
                      </a:r>
                      <a:r>
                        <a:rPr lang="en-US" sz="1800" u="none" strike="noStrike" dirty="0" smtClean="0">
                          <a:effectLst/>
                        </a:rPr>
                        <a:t/>
                      </a:r>
                      <a:br>
                        <a:rPr lang="en-US" sz="1800" u="none" strike="noStrike" dirty="0" smtClean="0">
                          <a:effectLst/>
                        </a:rPr>
                      </a:br>
                      <a:r>
                        <a:rPr lang="en-US" sz="1800" u="none" strike="noStrike" dirty="0" smtClean="0">
                          <a:effectLst/>
                        </a:rPr>
                        <a:t>(°)</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a:effectLst/>
                        </a:rPr>
                        <a:t>WIDTH (mm)</a:t>
                      </a:r>
                      <a:endParaRPr lang="en-US" sz="1800" b="1" i="0" u="none" strike="noStrike">
                        <a:effectLst/>
                        <a:latin typeface="Arial" panose="020B0604020202020204" pitchFamily="34" charset="0"/>
                      </a:endParaRPr>
                    </a:p>
                  </a:txBody>
                  <a:tcPr marL="0" marR="0" marT="0" marB="0" anchor="ctr"/>
                </a:tc>
                <a:tc>
                  <a:txBody>
                    <a:bodyPr/>
                    <a:lstStyle/>
                    <a:p>
                      <a:pPr algn="ctr" fontAlgn="ctr"/>
                      <a:r>
                        <a:rPr lang="en-US" sz="1800" u="none" strike="noStrike">
                          <a:effectLst/>
                        </a:rPr>
                        <a:t>THICKNESS (mm)</a:t>
                      </a:r>
                      <a:endParaRPr lang="en-US" sz="1800" b="1"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0"/>
                  </a:ext>
                </a:extLst>
              </a:tr>
              <a:tr h="161925">
                <a:tc>
                  <a:txBody>
                    <a:bodyPr/>
                    <a:lstStyle/>
                    <a:p>
                      <a:pPr algn="ctr" fontAlgn="b"/>
                      <a:r>
                        <a:rPr lang="en-US" sz="1800" u="none" strike="noStrike">
                          <a:effectLst/>
                        </a:rPr>
                        <a:t>Maximum  </a:t>
                      </a:r>
                      <a:endParaRPr lang="en-US" sz="1800" b="0" i="0" u="none" strike="noStrike">
                        <a:effectLst/>
                        <a:latin typeface="Arial" panose="020B0604020202020204" pitchFamily="34" charset="0"/>
                      </a:endParaRPr>
                    </a:p>
                  </a:txBody>
                  <a:tcPr marL="0" marR="0" marT="0" marB="0" anchor="ctr"/>
                </a:tc>
                <a:tc>
                  <a:txBody>
                    <a:bodyPr/>
                    <a:lstStyle/>
                    <a:p>
                      <a:pPr algn="ctr" fontAlgn="ctr"/>
                      <a:r>
                        <a:rPr lang="en-US" sz="1800" b="0" i="0" u="none" strike="noStrike" dirty="0">
                          <a:effectLst/>
                          <a:latin typeface="+mn-lt"/>
                        </a:rPr>
                        <a:t>17.0</a:t>
                      </a:r>
                    </a:p>
                  </a:txBody>
                  <a:tcPr marL="0" marR="0" marT="0" marB="0" anchor="ctr"/>
                </a:tc>
                <a:tc>
                  <a:txBody>
                    <a:bodyPr/>
                    <a:lstStyle/>
                    <a:p>
                      <a:pPr algn="ctr" fontAlgn="b"/>
                      <a:r>
                        <a:rPr lang="en-US" sz="1800" b="0" i="0" u="none" strike="noStrike">
                          <a:effectLst/>
                          <a:latin typeface="+mn-lt"/>
                        </a:rPr>
                        <a:t>0.434</a:t>
                      </a:r>
                    </a:p>
                  </a:txBody>
                  <a:tcPr marL="0" marR="0" marT="0" marB="0" anchor="b"/>
                </a:tc>
                <a:tc>
                  <a:txBody>
                    <a:bodyPr/>
                    <a:lstStyle/>
                    <a:p>
                      <a:pPr algn="ctr" fontAlgn="b"/>
                      <a:r>
                        <a:rPr lang="en-US" sz="1800" b="0" i="0" u="none" strike="noStrike">
                          <a:effectLst/>
                          <a:latin typeface="+mn-lt"/>
                        </a:rPr>
                        <a:t>18.159</a:t>
                      </a:r>
                    </a:p>
                  </a:txBody>
                  <a:tcPr marL="0" marR="0" marT="0" marB="0" anchor="b"/>
                </a:tc>
                <a:tc>
                  <a:txBody>
                    <a:bodyPr/>
                    <a:lstStyle/>
                    <a:p>
                      <a:pPr algn="ctr" fontAlgn="b"/>
                      <a:r>
                        <a:rPr lang="en-US" sz="1800" b="0" i="0" u="none" strike="noStrike">
                          <a:effectLst/>
                          <a:latin typeface="+mn-lt"/>
                        </a:rPr>
                        <a:t>1.532</a:t>
                      </a:r>
                    </a:p>
                  </a:txBody>
                  <a:tcPr marL="0" marR="0" marT="0" marB="0" anchor="b"/>
                </a:tc>
                <a:extLst>
                  <a:ext uri="{0D108BD9-81ED-4DB2-BD59-A6C34878D82A}">
                    <a16:rowId xmlns:a16="http://schemas.microsoft.com/office/drawing/2014/main" val="10001"/>
                  </a:ext>
                </a:extLst>
              </a:tr>
              <a:tr h="161925">
                <a:tc>
                  <a:txBody>
                    <a:bodyPr/>
                    <a:lstStyle/>
                    <a:p>
                      <a:pPr algn="ctr" fontAlgn="b"/>
                      <a:r>
                        <a:rPr lang="en-US" sz="1800" u="none" strike="noStrike">
                          <a:effectLst/>
                        </a:rPr>
                        <a:t>Average  </a:t>
                      </a:r>
                      <a:endParaRPr lang="en-US" sz="1800" b="1" i="0" u="none" strike="noStrike">
                        <a:effectLst/>
                        <a:latin typeface="Arial" panose="020B0604020202020204" pitchFamily="34" charset="0"/>
                      </a:endParaRPr>
                    </a:p>
                  </a:txBody>
                  <a:tcPr marL="0" marR="0" marT="0" marB="0" anchor="ctr"/>
                </a:tc>
                <a:tc>
                  <a:txBody>
                    <a:bodyPr/>
                    <a:lstStyle/>
                    <a:p>
                      <a:pPr algn="ctr" fontAlgn="ctr"/>
                      <a:r>
                        <a:rPr lang="en-US" sz="1800" b="0" i="0" u="none" strike="noStrike" dirty="0">
                          <a:effectLst/>
                          <a:latin typeface="+mn-lt"/>
                        </a:rPr>
                        <a:t>17.0</a:t>
                      </a:r>
                    </a:p>
                  </a:txBody>
                  <a:tcPr marL="0" marR="0" marT="0" marB="0" anchor="ctr"/>
                </a:tc>
                <a:tc>
                  <a:txBody>
                    <a:bodyPr/>
                    <a:lstStyle/>
                    <a:p>
                      <a:pPr algn="ctr" fontAlgn="b"/>
                      <a:r>
                        <a:rPr lang="en-US" sz="1800" b="0" i="0" u="none" strike="noStrike">
                          <a:effectLst/>
                          <a:latin typeface="+mn-lt"/>
                        </a:rPr>
                        <a:t>0.416</a:t>
                      </a:r>
                    </a:p>
                  </a:txBody>
                  <a:tcPr marL="0" marR="0" marT="0" marB="0" anchor="b"/>
                </a:tc>
                <a:tc>
                  <a:txBody>
                    <a:bodyPr/>
                    <a:lstStyle/>
                    <a:p>
                      <a:pPr algn="ctr" fontAlgn="b"/>
                      <a:r>
                        <a:rPr lang="en-US" sz="1800" b="0" i="0" u="none" strike="noStrike">
                          <a:effectLst/>
                          <a:latin typeface="+mn-lt"/>
                        </a:rPr>
                        <a:t>18.150</a:t>
                      </a:r>
                    </a:p>
                  </a:txBody>
                  <a:tcPr marL="0" marR="0" marT="0" marB="0" anchor="b"/>
                </a:tc>
                <a:tc>
                  <a:txBody>
                    <a:bodyPr/>
                    <a:lstStyle/>
                    <a:p>
                      <a:pPr algn="ctr" fontAlgn="b"/>
                      <a:r>
                        <a:rPr lang="en-US" sz="1800" b="0" i="0" u="none" strike="noStrike">
                          <a:effectLst/>
                          <a:latin typeface="+mn-lt"/>
                        </a:rPr>
                        <a:t>1.524</a:t>
                      </a:r>
                    </a:p>
                  </a:txBody>
                  <a:tcPr marL="0" marR="0" marT="0" marB="0" anchor="b"/>
                </a:tc>
                <a:extLst>
                  <a:ext uri="{0D108BD9-81ED-4DB2-BD59-A6C34878D82A}">
                    <a16:rowId xmlns:a16="http://schemas.microsoft.com/office/drawing/2014/main" val="10002"/>
                  </a:ext>
                </a:extLst>
              </a:tr>
              <a:tr h="161925">
                <a:tc>
                  <a:txBody>
                    <a:bodyPr/>
                    <a:lstStyle/>
                    <a:p>
                      <a:pPr algn="ctr" fontAlgn="b"/>
                      <a:r>
                        <a:rPr lang="en-US" sz="1800" u="none" strike="noStrike">
                          <a:effectLst/>
                        </a:rPr>
                        <a:t>Minimum  </a:t>
                      </a:r>
                      <a:endParaRPr lang="en-US" sz="1800" b="0" i="0" u="none" strike="noStrike">
                        <a:effectLst/>
                        <a:latin typeface="Arial" panose="020B0604020202020204" pitchFamily="34" charset="0"/>
                      </a:endParaRPr>
                    </a:p>
                  </a:txBody>
                  <a:tcPr marL="0" marR="0" marT="0" marB="0" anchor="ctr"/>
                </a:tc>
                <a:tc>
                  <a:txBody>
                    <a:bodyPr/>
                    <a:lstStyle/>
                    <a:p>
                      <a:pPr algn="ctr" fontAlgn="ctr"/>
                      <a:r>
                        <a:rPr lang="en-US" sz="1800" b="0" i="0" u="none" strike="noStrike" dirty="0">
                          <a:effectLst/>
                          <a:latin typeface="+mn-lt"/>
                        </a:rPr>
                        <a:t>17.0</a:t>
                      </a:r>
                    </a:p>
                  </a:txBody>
                  <a:tcPr marL="0" marR="0" marT="0" marB="0" anchor="ctr"/>
                </a:tc>
                <a:tc>
                  <a:txBody>
                    <a:bodyPr/>
                    <a:lstStyle/>
                    <a:p>
                      <a:pPr algn="ctr" fontAlgn="b"/>
                      <a:r>
                        <a:rPr lang="en-US" sz="1800" b="0" i="0" u="none" strike="noStrike">
                          <a:effectLst/>
                          <a:latin typeface="+mn-lt"/>
                        </a:rPr>
                        <a:t>0.390</a:t>
                      </a:r>
                    </a:p>
                  </a:txBody>
                  <a:tcPr marL="0" marR="0" marT="0" marB="0" anchor="b"/>
                </a:tc>
                <a:tc>
                  <a:txBody>
                    <a:bodyPr/>
                    <a:lstStyle/>
                    <a:p>
                      <a:pPr algn="ctr" fontAlgn="b"/>
                      <a:r>
                        <a:rPr lang="en-US" sz="1800" b="0" i="0" u="none" strike="noStrike">
                          <a:effectLst/>
                          <a:latin typeface="+mn-lt"/>
                        </a:rPr>
                        <a:t>18.145</a:t>
                      </a:r>
                    </a:p>
                  </a:txBody>
                  <a:tcPr marL="0" marR="0" marT="0" marB="0" anchor="b"/>
                </a:tc>
                <a:tc>
                  <a:txBody>
                    <a:bodyPr/>
                    <a:lstStyle/>
                    <a:p>
                      <a:pPr algn="ctr" fontAlgn="b"/>
                      <a:r>
                        <a:rPr lang="en-US" sz="1800" b="0" i="0" u="none" strike="noStrike">
                          <a:effectLst/>
                          <a:latin typeface="+mn-lt"/>
                        </a:rPr>
                        <a:t>1.520</a:t>
                      </a:r>
                    </a:p>
                  </a:txBody>
                  <a:tcPr marL="0" marR="0" marT="0" marB="0" anchor="b"/>
                </a:tc>
                <a:extLst>
                  <a:ext uri="{0D108BD9-81ED-4DB2-BD59-A6C34878D82A}">
                    <a16:rowId xmlns:a16="http://schemas.microsoft.com/office/drawing/2014/main" val="10003"/>
                  </a:ext>
                </a:extLst>
              </a:tr>
              <a:tr h="171450">
                <a:tc>
                  <a:txBody>
                    <a:bodyPr/>
                    <a:lstStyle/>
                    <a:p>
                      <a:pPr algn="ctr" fontAlgn="b"/>
                      <a:r>
                        <a:rPr lang="en-US" sz="1800" u="none" strike="noStrike" dirty="0" smtClean="0">
                          <a:effectLst/>
                        </a:rPr>
                        <a:t>Sigma</a:t>
                      </a:r>
                      <a:endParaRPr lang="en-US" sz="1800" b="0" i="0" u="none" strike="noStrike" dirty="0">
                        <a:effectLst/>
                        <a:latin typeface="Arial" panose="020B0604020202020204" pitchFamily="34" charset="0"/>
                      </a:endParaRPr>
                    </a:p>
                  </a:txBody>
                  <a:tcPr marL="0" marR="0" marT="0" marB="0" anchor="ctr"/>
                </a:tc>
                <a:tc>
                  <a:txBody>
                    <a:bodyPr/>
                    <a:lstStyle/>
                    <a:p>
                      <a:pPr algn="ctr" fontAlgn="ctr"/>
                      <a:r>
                        <a:rPr lang="en-US" sz="1800" b="0" i="0" u="none" strike="noStrike" dirty="0">
                          <a:effectLst/>
                          <a:latin typeface="+mn-lt"/>
                        </a:rPr>
                        <a:t>0.01</a:t>
                      </a:r>
                    </a:p>
                  </a:txBody>
                  <a:tcPr marL="0" marR="0" marT="0" marB="0" anchor="ctr"/>
                </a:tc>
                <a:tc>
                  <a:txBody>
                    <a:bodyPr/>
                    <a:lstStyle/>
                    <a:p>
                      <a:pPr algn="ctr" fontAlgn="b"/>
                      <a:r>
                        <a:rPr lang="en-US" sz="1800" b="0" i="0" u="none" strike="noStrike">
                          <a:effectLst/>
                          <a:latin typeface="+mn-lt"/>
                        </a:rPr>
                        <a:t>0.008</a:t>
                      </a:r>
                    </a:p>
                  </a:txBody>
                  <a:tcPr marL="0" marR="0" marT="0" marB="0" anchor="b"/>
                </a:tc>
                <a:tc>
                  <a:txBody>
                    <a:bodyPr/>
                    <a:lstStyle/>
                    <a:p>
                      <a:pPr algn="ctr" fontAlgn="b"/>
                      <a:r>
                        <a:rPr lang="en-US" sz="1800" b="0" i="0" u="none" strike="noStrike">
                          <a:effectLst/>
                          <a:latin typeface="+mn-lt"/>
                        </a:rPr>
                        <a:t>0.002</a:t>
                      </a:r>
                    </a:p>
                  </a:txBody>
                  <a:tcPr marL="0" marR="0" marT="0" marB="0" anchor="b"/>
                </a:tc>
                <a:tc>
                  <a:txBody>
                    <a:bodyPr/>
                    <a:lstStyle/>
                    <a:p>
                      <a:pPr algn="ctr" fontAlgn="b"/>
                      <a:r>
                        <a:rPr lang="en-US" sz="1800" b="0" i="0" u="none" strike="noStrike" dirty="0">
                          <a:effectLst/>
                          <a:latin typeface="+mn-lt"/>
                        </a:rPr>
                        <a:t>0.003</a:t>
                      </a:r>
                    </a:p>
                  </a:txBody>
                  <a:tcPr marL="0" marR="0" marT="0" marB="0" anchor="b"/>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85407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Fabrication </a:t>
            </a:r>
            <a:r>
              <a:rPr lang="en-US" dirty="0" smtClean="0"/>
              <a:t>P43OL1074 (2)</a:t>
            </a:r>
            <a:endParaRPr lang="en-US"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296512067"/>
              </p:ext>
            </p:extLst>
          </p:nvPr>
        </p:nvGraphicFramePr>
        <p:xfrm>
          <a:off x="606019" y="2517250"/>
          <a:ext cx="5384800" cy="2286000"/>
        </p:xfrm>
        <a:graphic>
          <a:graphicData uri="http://schemas.openxmlformats.org/drawingml/2006/table">
            <a:tbl>
              <a:tblPr firstRow="1">
                <a:tableStyleId>{3B4B98B0-60AC-42C2-AFA5-B58CD77FA1E5}</a:tableStyleId>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tblGrid>
              <a:tr h="370840">
                <a:tc>
                  <a:txBody>
                    <a:bodyPr/>
                    <a:lstStyle/>
                    <a:p>
                      <a:pPr algn="ctr"/>
                      <a:r>
                        <a:rPr lang="en-US" sz="2400" dirty="0" smtClean="0"/>
                        <a:t>Properties</a:t>
                      </a:r>
                      <a:endParaRPr lang="en-US" sz="2400" dirty="0"/>
                    </a:p>
                  </a:txBody>
                  <a:tcPr anchor="ctr"/>
                </a:tc>
                <a:tc>
                  <a:txBody>
                    <a:bodyPr/>
                    <a:lstStyle/>
                    <a:p>
                      <a:pPr algn="ctr"/>
                      <a:r>
                        <a:rPr lang="en-US" sz="2400" dirty="0" smtClean="0"/>
                        <a:t>Inspected Average</a:t>
                      </a:r>
                      <a:endParaRPr lang="en-US" sz="2400" dirty="0"/>
                    </a:p>
                  </a:txBody>
                  <a:tcPr anchor="ctr"/>
                </a:tc>
                <a:extLst>
                  <a:ext uri="{0D108BD9-81ED-4DB2-BD59-A6C34878D82A}">
                    <a16:rowId xmlns:a16="http://schemas.microsoft.com/office/drawing/2014/main" val="10000"/>
                  </a:ext>
                </a:extLst>
              </a:tr>
              <a:tr h="370840">
                <a:tc>
                  <a:txBody>
                    <a:bodyPr/>
                    <a:lstStyle/>
                    <a:p>
                      <a:pPr algn="ctr"/>
                      <a:r>
                        <a:rPr lang="en-US" sz="2400" dirty="0" smtClean="0"/>
                        <a:t>Wire Diameter</a:t>
                      </a:r>
                      <a:r>
                        <a:rPr lang="en-US" sz="2400" baseline="30000" dirty="0" smtClean="0"/>
                        <a:t>1</a:t>
                      </a:r>
                      <a:endParaRPr lang="en-US" sz="2400" baseline="30000" dirty="0"/>
                    </a:p>
                  </a:txBody>
                  <a:tcPr anchor="ctr"/>
                </a:tc>
                <a:tc>
                  <a:txBody>
                    <a:bodyPr/>
                    <a:lstStyle/>
                    <a:p>
                      <a:pPr algn="ctr"/>
                      <a:r>
                        <a:rPr lang="en-US" sz="2400" dirty="0" smtClean="0"/>
                        <a:t>0.851 mm (LBNL)</a:t>
                      </a:r>
                      <a:endParaRPr lang="en-US" sz="2400" dirty="0"/>
                    </a:p>
                  </a:txBody>
                  <a:tcPr anchor="ctr"/>
                </a:tc>
                <a:extLst>
                  <a:ext uri="{0D108BD9-81ED-4DB2-BD59-A6C34878D82A}">
                    <a16:rowId xmlns:a16="http://schemas.microsoft.com/office/drawing/2014/main" val="10001"/>
                  </a:ext>
                </a:extLst>
              </a:tr>
              <a:tr h="370840">
                <a:tc>
                  <a:txBody>
                    <a:bodyPr/>
                    <a:lstStyle/>
                    <a:p>
                      <a:pPr algn="ctr"/>
                      <a:r>
                        <a:rPr lang="en-US" sz="2400" dirty="0" smtClean="0"/>
                        <a:t>Cu</a:t>
                      </a:r>
                      <a:r>
                        <a:rPr lang="en-US" sz="2400" baseline="0" dirty="0" smtClean="0"/>
                        <a:t> ratio</a:t>
                      </a:r>
                      <a:r>
                        <a:rPr lang="en-US" sz="2400" baseline="30000" dirty="0" smtClean="0"/>
                        <a:t>2</a:t>
                      </a:r>
                      <a:endParaRPr lang="en-US" sz="2400" baseline="30000" dirty="0"/>
                    </a:p>
                  </a:txBody>
                  <a:tcPr anchor="ctr"/>
                </a:tc>
                <a:tc>
                  <a:txBody>
                    <a:bodyPr/>
                    <a:lstStyle/>
                    <a:p>
                      <a:pPr algn="ctr"/>
                      <a:r>
                        <a:rPr lang="en-US" sz="2400" dirty="0" smtClean="0"/>
                        <a:t>54% (OST)</a:t>
                      </a:r>
                      <a:endParaRPr lang="en-US" sz="2400" dirty="0"/>
                    </a:p>
                  </a:txBody>
                  <a:tcPr anchor="ctr"/>
                </a:tc>
                <a:extLst>
                  <a:ext uri="{0D108BD9-81ED-4DB2-BD59-A6C34878D82A}">
                    <a16:rowId xmlns:a16="http://schemas.microsoft.com/office/drawing/2014/main" val="10002"/>
                  </a:ext>
                </a:extLst>
              </a:tr>
              <a:tr h="370840">
                <a:tc>
                  <a:txBody>
                    <a:bodyPr/>
                    <a:lstStyle/>
                    <a:p>
                      <a:pPr algn="ctr"/>
                      <a:r>
                        <a:rPr lang="en-US" sz="2400" dirty="0" smtClean="0"/>
                        <a:t>Strand</a:t>
                      </a:r>
                      <a:r>
                        <a:rPr lang="en-US" sz="2400" baseline="0" dirty="0" smtClean="0"/>
                        <a:t> twist pitch</a:t>
                      </a:r>
                      <a:r>
                        <a:rPr lang="en-US" sz="2400" baseline="30000" dirty="0" smtClean="0"/>
                        <a:t>2</a:t>
                      </a:r>
                      <a:endParaRPr lang="en-US" sz="2400" dirty="0"/>
                    </a:p>
                  </a:txBody>
                  <a:tcPr anchor="ctr"/>
                </a:tc>
                <a:tc>
                  <a:txBody>
                    <a:bodyPr/>
                    <a:lstStyle/>
                    <a:p>
                      <a:pPr algn="ctr"/>
                      <a:r>
                        <a:rPr lang="en-US" sz="2400" dirty="0" smtClean="0"/>
                        <a:t>18.45 mm (OST)</a:t>
                      </a:r>
                      <a:endParaRPr lang="en-US" sz="2400" dirty="0"/>
                    </a:p>
                  </a:txBody>
                  <a:tcPr anchor="ctr"/>
                </a:tc>
                <a:extLst>
                  <a:ext uri="{0D108BD9-81ED-4DB2-BD59-A6C34878D82A}">
                    <a16:rowId xmlns:a16="http://schemas.microsoft.com/office/drawing/2014/main" val="10003"/>
                  </a:ext>
                </a:extLst>
              </a:tr>
              <a:tr h="370840">
                <a:tc>
                  <a:txBody>
                    <a:bodyPr/>
                    <a:lstStyle/>
                    <a:p>
                      <a:pPr algn="ctr"/>
                      <a:r>
                        <a:rPr lang="en-US" sz="2400" dirty="0" smtClean="0"/>
                        <a:t>RRR</a:t>
                      </a:r>
                      <a:r>
                        <a:rPr lang="en-US" sz="2400" baseline="30000" dirty="0" smtClean="0"/>
                        <a:t>2</a:t>
                      </a:r>
                      <a:endParaRPr lang="en-US" sz="2400" dirty="0"/>
                    </a:p>
                  </a:txBody>
                  <a:tcPr anchor="ctr"/>
                </a:tc>
                <a:tc>
                  <a:txBody>
                    <a:bodyPr/>
                    <a:lstStyle/>
                    <a:p>
                      <a:pPr algn="ctr"/>
                      <a:r>
                        <a:rPr lang="en-US" sz="2400" dirty="0" smtClean="0"/>
                        <a:t>296 (OST)</a:t>
                      </a:r>
                      <a:endParaRPr lang="en-US" sz="2400" dirty="0"/>
                    </a:p>
                  </a:txBody>
                  <a:tcPr anchor="ctr"/>
                </a:tc>
                <a:extLst>
                  <a:ext uri="{0D108BD9-81ED-4DB2-BD59-A6C34878D82A}">
                    <a16:rowId xmlns:a16="http://schemas.microsoft.com/office/drawing/2014/main" val="10004"/>
                  </a:ext>
                </a:extLst>
              </a:tr>
            </a:tbl>
          </a:graphicData>
        </a:graphic>
      </p:graphicFrame>
      <p:sp>
        <p:nvSpPr>
          <p:cNvPr id="8" name="Content Placeholder 7"/>
          <p:cNvSpPr>
            <a:spLocks noGrp="1"/>
          </p:cNvSpPr>
          <p:nvPr>
            <p:ph sz="half" idx="2"/>
          </p:nvPr>
        </p:nvSpPr>
        <p:spPr>
          <a:xfrm>
            <a:off x="6197600" y="1600206"/>
            <a:ext cx="5384800" cy="4525963"/>
          </a:xfrm>
        </p:spPr>
        <p:txBody>
          <a:bodyPr/>
          <a:lstStyle/>
          <a:p>
            <a:r>
              <a:rPr lang="en-US" dirty="0" smtClean="0"/>
              <a:t>Spool ID’s:</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dirty="0"/>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28</a:t>
            </a:fld>
            <a:endParaRPr lang="en-GB"/>
          </a:p>
        </p:txBody>
      </p:sp>
      <p:graphicFrame>
        <p:nvGraphicFramePr>
          <p:cNvPr id="7" name="Table 6"/>
          <p:cNvGraphicFramePr>
            <a:graphicFrameLocks noGrp="1"/>
          </p:cNvGraphicFramePr>
          <p:nvPr>
            <p:extLst>
              <p:ext uri="{D42A27DB-BD31-4B8C-83A1-F6EECF244321}">
                <p14:modId xmlns:p14="http://schemas.microsoft.com/office/powerpoint/2010/main" val="4189879700"/>
              </p:ext>
            </p:extLst>
          </p:nvPr>
        </p:nvGraphicFramePr>
        <p:xfrm>
          <a:off x="7032104" y="2217903"/>
          <a:ext cx="4320000" cy="4114800"/>
        </p:xfrm>
        <a:graphic>
          <a:graphicData uri="http://schemas.openxmlformats.org/drawingml/2006/table">
            <a:tbl>
              <a:tblPr>
                <a:tableStyleId>{3B4B98B0-60AC-42C2-AFA5-B58CD77FA1E5}</a:tableStyleId>
              </a:tblPr>
              <a:tblGrid>
                <a:gridCol w="4320000">
                  <a:extLst>
                    <a:ext uri="{9D8B030D-6E8A-4147-A177-3AD203B41FA5}">
                      <a16:colId xmlns:a16="http://schemas.microsoft.com/office/drawing/2014/main" val="20000"/>
                    </a:ext>
                  </a:extLst>
                </a:gridCol>
              </a:tblGrid>
              <a:tr h="161925">
                <a:tc>
                  <a:txBody>
                    <a:bodyPr/>
                    <a:lstStyle/>
                    <a:p>
                      <a:pPr algn="ctr" fontAlgn="b"/>
                      <a:r>
                        <a:rPr lang="en-US" sz="1800" b="0" i="0" u="none" strike="noStrike" dirty="0">
                          <a:effectLst/>
                          <a:latin typeface="+mn-lt"/>
                        </a:rPr>
                        <a:t>PO08S00046A03U x 2 ULs, </a:t>
                      </a:r>
                    </a:p>
                  </a:txBody>
                  <a:tcPr marL="0" marR="0" marT="0" marB="0" anchor="b"/>
                </a:tc>
                <a:extLst>
                  <a:ext uri="{0D108BD9-81ED-4DB2-BD59-A6C34878D82A}">
                    <a16:rowId xmlns:a16="http://schemas.microsoft.com/office/drawing/2014/main" val="10000"/>
                  </a:ext>
                </a:extLst>
              </a:tr>
              <a:tr h="161925">
                <a:tc>
                  <a:txBody>
                    <a:bodyPr/>
                    <a:lstStyle/>
                    <a:p>
                      <a:pPr algn="ctr" fontAlgn="b"/>
                      <a:r>
                        <a:rPr lang="en-US" sz="1800" b="0" i="0" u="none" strike="noStrike">
                          <a:effectLst/>
                          <a:latin typeface="+mn-lt"/>
                        </a:rPr>
                        <a:t>PO08S00006A10U x 2 ULs, </a:t>
                      </a:r>
                    </a:p>
                  </a:txBody>
                  <a:tcPr marL="0" marR="0" marT="0" marB="0" anchor="b"/>
                </a:tc>
                <a:extLst>
                  <a:ext uri="{0D108BD9-81ED-4DB2-BD59-A6C34878D82A}">
                    <a16:rowId xmlns:a16="http://schemas.microsoft.com/office/drawing/2014/main" val="10001"/>
                  </a:ext>
                </a:extLst>
              </a:tr>
              <a:tr h="171450">
                <a:tc>
                  <a:txBody>
                    <a:bodyPr/>
                    <a:lstStyle/>
                    <a:p>
                      <a:pPr algn="ctr" fontAlgn="b"/>
                      <a:r>
                        <a:rPr lang="en-US" sz="1800" b="0" i="0" u="none" strike="noStrike">
                          <a:effectLst/>
                          <a:latin typeface="+mn-lt"/>
                        </a:rPr>
                        <a:t>PO08S00038A02U x 2 ULs, </a:t>
                      </a:r>
                    </a:p>
                  </a:txBody>
                  <a:tcPr marL="0" marR="0" marT="0" marB="0" anchor="b"/>
                </a:tc>
                <a:extLst>
                  <a:ext uri="{0D108BD9-81ED-4DB2-BD59-A6C34878D82A}">
                    <a16:rowId xmlns:a16="http://schemas.microsoft.com/office/drawing/2014/main" val="10002"/>
                  </a:ext>
                </a:extLst>
              </a:tr>
              <a:tr h="171450">
                <a:tc>
                  <a:txBody>
                    <a:bodyPr/>
                    <a:lstStyle/>
                    <a:p>
                      <a:pPr algn="ctr" fontAlgn="b"/>
                      <a:r>
                        <a:rPr lang="en-US" sz="1800" b="0" i="0" u="none" strike="noStrike" dirty="0">
                          <a:effectLst/>
                          <a:latin typeface="+mn-lt"/>
                        </a:rPr>
                        <a:t>PO08S00038A04U x 1 ULs, </a:t>
                      </a:r>
                    </a:p>
                  </a:txBody>
                  <a:tcPr marL="0" marR="0" marT="0" marB="0" anchor="b"/>
                </a:tc>
                <a:extLst>
                  <a:ext uri="{0D108BD9-81ED-4DB2-BD59-A6C34878D82A}">
                    <a16:rowId xmlns:a16="http://schemas.microsoft.com/office/drawing/2014/main" val="10003"/>
                  </a:ext>
                </a:extLst>
              </a:tr>
              <a:tr h="171450">
                <a:tc>
                  <a:txBody>
                    <a:bodyPr/>
                    <a:lstStyle/>
                    <a:p>
                      <a:pPr algn="ctr" fontAlgn="b"/>
                      <a:r>
                        <a:rPr lang="en-US" sz="1800" b="0" i="0" u="none" strike="noStrike">
                          <a:effectLst/>
                          <a:latin typeface="+mn-lt"/>
                        </a:rPr>
                        <a:t>PO08S00038B01U x 1 ULs, </a:t>
                      </a:r>
                    </a:p>
                  </a:txBody>
                  <a:tcPr marL="0" marR="0" marT="0" marB="0" anchor="b"/>
                </a:tc>
                <a:extLst>
                  <a:ext uri="{0D108BD9-81ED-4DB2-BD59-A6C34878D82A}">
                    <a16:rowId xmlns:a16="http://schemas.microsoft.com/office/drawing/2014/main" val="10004"/>
                  </a:ext>
                </a:extLst>
              </a:tr>
              <a:tr h="171450">
                <a:tc>
                  <a:txBody>
                    <a:bodyPr/>
                    <a:lstStyle/>
                    <a:p>
                      <a:pPr algn="ctr" fontAlgn="b"/>
                      <a:r>
                        <a:rPr lang="en-US" sz="1800" b="0" i="0" u="none" strike="noStrike">
                          <a:effectLst/>
                          <a:latin typeface="+mn-lt"/>
                        </a:rPr>
                        <a:t>PO08S00040A01U x 9 ULs, </a:t>
                      </a:r>
                    </a:p>
                  </a:txBody>
                  <a:tcPr marL="0" marR="0" marT="0" marB="0" anchor="b"/>
                </a:tc>
                <a:extLst>
                  <a:ext uri="{0D108BD9-81ED-4DB2-BD59-A6C34878D82A}">
                    <a16:rowId xmlns:a16="http://schemas.microsoft.com/office/drawing/2014/main" val="10005"/>
                  </a:ext>
                </a:extLst>
              </a:tr>
              <a:tr h="171450">
                <a:tc>
                  <a:txBody>
                    <a:bodyPr/>
                    <a:lstStyle/>
                    <a:p>
                      <a:pPr algn="ctr" fontAlgn="b"/>
                      <a:r>
                        <a:rPr lang="en-US" sz="1800" b="0" i="0" u="none" strike="noStrike">
                          <a:effectLst/>
                          <a:latin typeface="+mn-lt"/>
                        </a:rPr>
                        <a:t>PO08S00040A04U x 1 ULs, </a:t>
                      </a:r>
                    </a:p>
                  </a:txBody>
                  <a:tcPr marL="0" marR="0" marT="0" marB="0" anchor="b"/>
                </a:tc>
                <a:extLst>
                  <a:ext uri="{0D108BD9-81ED-4DB2-BD59-A6C34878D82A}">
                    <a16:rowId xmlns:a16="http://schemas.microsoft.com/office/drawing/2014/main" val="10006"/>
                  </a:ext>
                </a:extLst>
              </a:tr>
              <a:tr h="171450">
                <a:tc>
                  <a:txBody>
                    <a:bodyPr/>
                    <a:lstStyle/>
                    <a:p>
                      <a:pPr algn="ctr" fontAlgn="b"/>
                      <a:r>
                        <a:rPr lang="en-US" sz="1800" b="0" i="0" u="none" strike="noStrike">
                          <a:effectLst/>
                          <a:latin typeface="+mn-lt"/>
                        </a:rPr>
                        <a:t>PO08S00040A05U x 6 ULs, </a:t>
                      </a:r>
                    </a:p>
                  </a:txBody>
                  <a:tcPr marL="0" marR="0" marT="0" marB="0" anchor="b"/>
                </a:tc>
                <a:extLst>
                  <a:ext uri="{0D108BD9-81ED-4DB2-BD59-A6C34878D82A}">
                    <a16:rowId xmlns:a16="http://schemas.microsoft.com/office/drawing/2014/main" val="10007"/>
                  </a:ext>
                </a:extLst>
              </a:tr>
              <a:tr h="209550">
                <a:tc>
                  <a:txBody>
                    <a:bodyPr/>
                    <a:lstStyle/>
                    <a:p>
                      <a:pPr algn="ctr" fontAlgn="b"/>
                      <a:r>
                        <a:rPr lang="en-US" sz="1800" b="0" i="0" u="none" strike="noStrike">
                          <a:effectLst/>
                          <a:latin typeface="+mn-lt"/>
                        </a:rPr>
                        <a:t>PO08S00041A04U x 1 ULs, </a:t>
                      </a:r>
                    </a:p>
                  </a:txBody>
                  <a:tcPr marL="0" marR="0" marT="0" marB="0" anchor="b"/>
                </a:tc>
                <a:extLst>
                  <a:ext uri="{0D108BD9-81ED-4DB2-BD59-A6C34878D82A}">
                    <a16:rowId xmlns:a16="http://schemas.microsoft.com/office/drawing/2014/main" val="10008"/>
                  </a:ext>
                </a:extLst>
              </a:tr>
              <a:tr h="171450">
                <a:tc>
                  <a:txBody>
                    <a:bodyPr/>
                    <a:lstStyle/>
                    <a:p>
                      <a:pPr algn="ctr" fontAlgn="b"/>
                      <a:r>
                        <a:rPr lang="en-US" sz="1800" b="0" i="0" u="none" strike="noStrike">
                          <a:effectLst/>
                          <a:latin typeface="+mn-lt"/>
                        </a:rPr>
                        <a:t>PO08S00045A06U x 4 ULs, </a:t>
                      </a:r>
                    </a:p>
                  </a:txBody>
                  <a:tcPr marL="0" marR="0" marT="0" marB="0" anchor="b"/>
                </a:tc>
                <a:extLst>
                  <a:ext uri="{0D108BD9-81ED-4DB2-BD59-A6C34878D82A}">
                    <a16:rowId xmlns:a16="http://schemas.microsoft.com/office/drawing/2014/main" val="10009"/>
                  </a:ext>
                </a:extLst>
              </a:tr>
              <a:tr h="161925">
                <a:tc>
                  <a:txBody>
                    <a:bodyPr/>
                    <a:lstStyle/>
                    <a:p>
                      <a:pPr algn="ctr" fontAlgn="b"/>
                      <a:r>
                        <a:rPr lang="en-US" sz="1800" b="0" i="0" u="none" strike="noStrike">
                          <a:effectLst/>
                          <a:latin typeface="+mn-lt"/>
                        </a:rPr>
                        <a:t>PO08S00046A01U x 2 ULs, </a:t>
                      </a:r>
                    </a:p>
                  </a:txBody>
                  <a:tcPr marL="0" marR="0" marT="0" marB="0" anchor="b"/>
                </a:tc>
                <a:extLst>
                  <a:ext uri="{0D108BD9-81ED-4DB2-BD59-A6C34878D82A}">
                    <a16:rowId xmlns:a16="http://schemas.microsoft.com/office/drawing/2014/main" val="10010"/>
                  </a:ext>
                </a:extLst>
              </a:tr>
              <a:tr h="161925">
                <a:tc>
                  <a:txBody>
                    <a:bodyPr/>
                    <a:lstStyle/>
                    <a:p>
                      <a:pPr algn="ctr" fontAlgn="b"/>
                      <a:r>
                        <a:rPr lang="en-US" sz="1800" b="0" i="0" u="none" strike="noStrike">
                          <a:effectLst/>
                          <a:latin typeface="+mn-lt"/>
                        </a:rPr>
                        <a:t>PO08S00046A02U x 2 ULs, </a:t>
                      </a:r>
                    </a:p>
                  </a:txBody>
                  <a:tcPr marL="0" marR="0" marT="0" marB="0" anchor="b"/>
                </a:tc>
                <a:extLst>
                  <a:ext uri="{0D108BD9-81ED-4DB2-BD59-A6C34878D82A}">
                    <a16:rowId xmlns:a16="http://schemas.microsoft.com/office/drawing/2014/main" val="10011"/>
                  </a:ext>
                </a:extLst>
              </a:tr>
              <a:tr h="161925">
                <a:tc>
                  <a:txBody>
                    <a:bodyPr/>
                    <a:lstStyle/>
                    <a:p>
                      <a:pPr algn="ctr" fontAlgn="b"/>
                      <a:r>
                        <a:rPr lang="en-US" sz="1800" b="0" i="0" u="none" strike="noStrike">
                          <a:effectLst/>
                          <a:latin typeface="+mn-lt"/>
                        </a:rPr>
                        <a:t>PO08S00046A05U x 4 ULs, </a:t>
                      </a:r>
                    </a:p>
                  </a:txBody>
                  <a:tcPr marL="0" marR="0" marT="0" marB="0" anchor="b"/>
                </a:tc>
                <a:extLst>
                  <a:ext uri="{0D108BD9-81ED-4DB2-BD59-A6C34878D82A}">
                    <a16:rowId xmlns:a16="http://schemas.microsoft.com/office/drawing/2014/main" val="10012"/>
                  </a:ext>
                </a:extLst>
              </a:tr>
              <a:tr h="161925">
                <a:tc>
                  <a:txBody>
                    <a:bodyPr/>
                    <a:lstStyle/>
                    <a:p>
                      <a:pPr algn="ctr" fontAlgn="b"/>
                      <a:r>
                        <a:rPr lang="en-US" sz="1800" b="0" i="0" u="none" strike="noStrike">
                          <a:effectLst/>
                          <a:latin typeface="+mn-lt"/>
                        </a:rPr>
                        <a:t>PO08S00046A07U x 1 ULs, </a:t>
                      </a:r>
                    </a:p>
                  </a:txBody>
                  <a:tcPr marL="0" marR="0" marT="0" marB="0" anchor="b"/>
                </a:tc>
                <a:extLst>
                  <a:ext uri="{0D108BD9-81ED-4DB2-BD59-A6C34878D82A}">
                    <a16:rowId xmlns:a16="http://schemas.microsoft.com/office/drawing/2014/main" val="10013"/>
                  </a:ext>
                </a:extLst>
              </a:tr>
              <a:tr h="161925">
                <a:tc>
                  <a:txBody>
                    <a:bodyPr/>
                    <a:lstStyle/>
                    <a:p>
                      <a:pPr algn="ctr" fontAlgn="b"/>
                      <a:r>
                        <a:rPr lang="en-US" sz="1800" b="0" i="0" u="none" strike="noStrike" dirty="0">
                          <a:effectLst/>
                          <a:latin typeface="+mn-lt"/>
                        </a:rPr>
                        <a:t>PO08S00046A08U x 2 </a:t>
                      </a:r>
                      <a:r>
                        <a:rPr lang="en-US" sz="1800" b="0" i="0" u="none" strike="noStrike" dirty="0" smtClean="0">
                          <a:effectLst/>
                          <a:latin typeface="+mn-lt"/>
                        </a:rPr>
                        <a:t>ULs. </a:t>
                      </a:r>
                      <a:endParaRPr lang="en-US" sz="1800" b="0" i="0" u="none" strike="noStrike" dirty="0">
                        <a:effectLst/>
                        <a:latin typeface="+mn-lt"/>
                      </a:endParaRPr>
                    </a:p>
                  </a:txBody>
                  <a:tcPr marL="0" marR="0" marT="0" marB="0" anchor="b"/>
                </a:tc>
                <a:extLst>
                  <a:ext uri="{0D108BD9-81ED-4DB2-BD59-A6C34878D82A}">
                    <a16:rowId xmlns:a16="http://schemas.microsoft.com/office/drawing/2014/main" val="10014"/>
                  </a:ext>
                </a:extLst>
              </a:tr>
            </a:tbl>
          </a:graphicData>
        </a:graphic>
      </p:graphicFrame>
      <p:sp>
        <p:nvSpPr>
          <p:cNvPr id="11" name="TextBox 10"/>
          <p:cNvSpPr txBox="1"/>
          <p:nvPr/>
        </p:nvSpPr>
        <p:spPr>
          <a:xfrm>
            <a:off x="606019" y="5013176"/>
            <a:ext cx="6066045" cy="923330"/>
          </a:xfrm>
          <a:prstGeom prst="rect">
            <a:avLst/>
          </a:prstGeom>
          <a:noFill/>
        </p:spPr>
        <p:txBody>
          <a:bodyPr wrap="square" rtlCol="0">
            <a:spAutoFit/>
          </a:bodyPr>
          <a:lstStyle/>
          <a:p>
            <a:r>
              <a:rPr lang="en-US" baseline="30000" dirty="0" smtClean="0"/>
              <a:t>1</a:t>
            </a:r>
            <a:r>
              <a:rPr lang="en-US" dirty="0" smtClean="0"/>
              <a:t> All data averaged</a:t>
            </a:r>
          </a:p>
          <a:p>
            <a:r>
              <a:rPr lang="en-US" baseline="30000" dirty="0" smtClean="0"/>
              <a:t>2</a:t>
            </a:r>
            <a:r>
              <a:rPr lang="en-US" dirty="0" smtClean="0"/>
              <a:t> First billet averaged, then weighted average according to the </a:t>
            </a:r>
            <a:br>
              <a:rPr lang="en-US" dirty="0" smtClean="0"/>
            </a:br>
            <a:r>
              <a:rPr lang="en-US" dirty="0" smtClean="0"/>
              <a:t>   spool distribution in the cable</a:t>
            </a:r>
            <a:endParaRPr lang="en-US" dirty="0"/>
          </a:p>
        </p:txBody>
      </p:sp>
      <p:sp>
        <p:nvSpPr>
          <p:cNvPr id="12" name="Content Placeholder 7"/>
          <p:cNvSpPr txBox="1">
            <a:spLocks/>
          </p:cNvSpPr>
          <p:nvPr/>
        </p:nvSpPr>
        <p:spPr>
          <a:xfrm>
            <a:off x="606019" y="1600206"/>
            <a:ext cx="538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smtClean="0"/>
              <a:t>Key parameters:</a:t>
            </a:r>
            <a:endParaRPr lang="en-US" dirty="0"/>
          </a:p>
        </p:txBody>
      </p:sp>
      <p:sp>
        <p:nvSpPr>
          <p:cNvPr id="3" name="Rectangle 2"/>
          <p:cNvSpPr/>
          <p:nvPr/>
        </p:nvSpPr>
        <p:spPr>
          <a:xfrm>
            <a:off x="7824192" y="3284984"/>
            <a:ext cx="2736304"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64604" y="3244334"/>
            <a:ext cx="1928220" cy="369332"/>
          </a:xfrm>
          <a:prstGeom prst="rect">
            <a:avLst/>
          </a:prstGeom>
          <a:noFill/>
        </p:spPr>
        <p:txBody>
          <a:bodyPr wrap="none" rtlCol="0">
            <a:spAutoFit/>
          </a:bodyPr>
          <a:lstStyle/>
          <a:p>
            <a:r>
              <a:rPr lang="en-US" dirty="0" err="1" smtClean="0">
                <a:solidFill>
                  <a:schemeClr val="tx2"/>
                </a:solidFill>
              </a:rPr>
              <a:t>Supp</a:t>
            </a:r>
            <a:r>
              <a:rPr lang="en-US" dirty="0" smtClean="0">
                <a:solidFill>
                  <a:schemeClr val="tx2"/>
                </a:solidFill>
              </a:rPr>
              <a:t> DR Shipment</a:t>
            </a:r>
            <a:endParaRPr lang="en-US" dirty="0">
              <a:solidFill>
                <a:schemeClr val="tx2"/>
              </a:solidFill>
            </a:endParaRPr>
          </a:p>
        </p:txBody>
      </p:sp>
    </p:spTree>
    <p:extLst>
      <p:ext uri="{BB962C8B-B14F-4D97-AF65-F5344CB8AC3E}">
        <p14:creationId xmlns:p14="http://schemas.microsoft.com/office/powerpoint/2010/main" val="20054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December 7th 2017</a:t>
            </a:r>
            <a:endParaRPr lang="en-GB"/>
          </a:p>
        </p:txBody>
      </p:sp>
      <p:sp>
        <p:nvSpPr>
          <p:cNvPr id="6" name="Footer Placeholder 5"/>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p>
            <a:fld id="{E6910A57-C4C2-471D-B852-7E80F10F5A4C}" type="slidenum">
              <a:rPr lang="en-GB" smtClean="0"/>
              <a:pPr/>
              <a:t>29</a:t>
            </a:fld>
            <a:endParaRPr lang="en-GB"/>
          </a:p>
        </p:txBody>
      </p:sp>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169" y="549000"/>
            <a:ext cx="9715663"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20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Cable Overview</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7284512"/>
              </p:ext>
            </p:extLst>
          </p:nvPr>
        </p:nvGraphicFramePr>
        <p:xfrm>
          <a:off x="609600" y="1484313"/>
          <a:ext cx="10972799" cy="4536973"/>
        </p:xfrm>
        <a:graphic>
          <a:graphicData uri="http://schemas.openxmlformats.org/drawingml/2006/table">
            <a:tbl>
              <a:tblPr firstRow="1" bandRow="1">
                <a:tableStyleId>{5C22544A-7EE6-4342-B048-85BDC9FD1C3A}</a:tableStyleId>
              </a:tblPr>
              <a:tblGrid>
                <a:gridCol w="1669976">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3024336">
                  <a:extLst>
                    <a:ext uri="{9D8B030D-6E8A-4147-A177-3AD203B41FA5}">
                      <a16:colId xmlns:a16="http://schemas.microsoft.com/office/drawing/2014/main" val="20003"/>
                    </a:ext>
                  </a:extLst>
                </a:gridCol>
                <a:gridCol w="2462063">
                  <a:extLst>
                    <a:ext uri="{9D8B030D-6E8A-4147-A177-3AD203B41FA5}">
                      <a16:colId xmlns:a16="http://schemas.microsoft.com/office/drawing/2014/main" val="20004"/>
                    </a:ext>
                  </a:extLst>
                </a:gridCol>
              </a:tblGrid>
              <a:tr h="648139">
                <a:tc>
                  <a:txBody>
                    <a:bodyPr/>
                    <a:lstStyle/>
                    <a:p>
                      <a:pPr algn="ctr"/>
                      <a:r>
                        <a:rPr lang="en-US" sz="2800" dirty="0" smtClean="0"/>
                        <a:t>Coil ID</a:t>
                      </a:r>
                      <a:endParaRPr lang="en-US" sz="2800" dirty="0"/>
                    </a:p>
                  </a:txBody>
                  <a:tcPr anchor="ctr"/>
                </a:tc>
                <a:tc>
                  <a:txBody>
                    <a:bodyPr/>
                    <a:lstStyle/>
                    <a:p>
                      <a:pPr algn="ctr"/>
                      <a:r>
                        <a:rPr lang="en-US" sz="2800" dirty="0" smtClean="0"/>
                        <a:t>Cable ID</a:t>
                      </a:r>
                      <a:endParaRPr lang="en-US" sz="2800" dirty="0"/>
                    </a:p>
                  </a:txBody>
                  <a:tcPr anchor="ctr"/>
                </a:tc>
                <a:tc>
                  <a:txBody>
                    <a:bodyPr/>
                    <a:lstStyle/>
                    <a:p>
                      <a:pPr algn="ctr"/>
                      <a:r>
                        <a:rPr kumimoji="0" lang="en-US" sz="2800" b="1" i="0" u="none" strike="noStrike" kern="1200" cap="none" spc="0" normalizeH="0" baseline="0" noProof="0" dirty="0" smtClean="0">
                          <a:ln>
                            <a:noFill/>
                          </a:ln>
                          <a:solidFill>
                            <a:prstClr val="white"/>
                          </a:solidFill>
                          <a:effectLst/>
                          <a:uLnTx/>
                          <a:uFillTx/>
                          <a:latin typeface="+mn-lt"/>
                          <a:ea typeface="+mn-ea"/>
                          <a:cs typeface="+mn-cs"/>
                        </a:rPr>
                        <a:t>Wire Spec</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FNAL PO 624035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Billets/Spools</a:t>
                      </a:r>
                      <a:endParaRPr lang="en-US" sz="2800" dirty="0"/>
                    </a:p>
                  </a:txBody>
                  <a:tcPr anchor="ctr"/>
                </a:tc>
                <a:extLst>
                  <a:ext uri="{0D108BD9-81ED-4DB2-BD59-A6C34878D82A}">
                    <a16:rowId xmlns:a16="http://schemas.microsoft.com/office/drawing/2014/main" val="10000"/>
                  </a:ext>
                </a:extLst>
              </a:tr>
              <a:tr h="648139">
                <a:tc>
                  <a:txBody>
                    <a:bodyPr/>
                    <a:lstStyle/>
                    <a:p>
                      <a:pPr algn="ctr"/>
                      <a:r>
                        <a:rPr lang="en-US" sz="2800" dirty="0" smtClean="0"/>
                        <a:t>QXFA101</a:t>
                      </a:r>
                      <a:endParaRPr lang="en-US" sz="2800" dirty="0"/>
                    </a:p>
                  </a:txBody>
                  <a:tcPr anchor="ctr"/>
                </a:tc>
                <a:tc>
                  <a:txBody>
                    <a:bodyPr/>
                    <a:lstStyle/>
                    <a:p>
                      <a:pPr algn="ctr"/>
                      <a:r>
                        <a:rPr lang="en-US" sz="2800" dirty="0" smtClean="0"/>
                        <a:t>P43OL1072</a:t>
                      </a:r>
                      <a:endParaRPr lang="en-US" sz="2800" dirty="0"/>
                    </a:p>
                  </a:txBody>
                  <a:tcPr anchor="ctr"/>
                </a:tc>
                <a:tc>
                  <a:txBody>
                    <a:bodyPr/>
                    <a:lstStyle/>
                    <a:p>
                      <a:pPr algn="ctr"/>
                      <a:r>
                        <a:rPr lang="en-US" sz="2800" dirty="0" smtClean="0"/>
                        <a:t>HiLumi</a:t>
                      </a:r>
                      <a:endParaRPr lang="en-US" sz="2800" dirty="0"/>
                    </a:p>
                  </a:txBody>
                  <a:tcPr anchor="ctr"/>
                </a:tc>
                <a:tc>
                  <a:txBody>
                    <a:bodyPr/>
                    <a:lstStyle/>
                    <a:p>
                      <a:pPr algn="ctr"/>
                      <a:r>
                        <a:rPr lang="en-US" sz="2800" dirty="0" smtClean="0"/>
                        <a:t>Shipments A &amp; B</a:t>
                      </a:r>
                      <a:endParaRPr lang="en-US" sz="2800" dirty="0"/>
                    </a:p>
                  </a:txBody>
                  <a:tcPr anchor="ctr"/>
                </a:tc>
                <a:tc>
                  <a:txBody>
                    <a:bodyPr/>
                    <a:lstStyle/>
                    <a:p>
                      <a:pPr algn="ctr"/>
                      <a:r>
                        <a:rPr lang="en-US" sz="2800" dirty="0" smtClean="0"/>
                        <a:t>5 / 11</a:t>
                      </a:r>
                      <a:endParaRPr lang="en-US" sz="2800" dirty="0"/>
                    </a:p>
                  </a:txBody>
                  <a:tcPr anchor="ctr"/>
                </a:tc>
                <a:extLst>
                  <a:ext uri="{0D108BD9-81ED-4DB2-BD59-A6C34878D82A}">
                    <a16:rowId xmlns:a16="http://schemas.microsoft.com/office/drawing/2014/main" val="10001"/>
                  </a:ext>
                </a:extLst>
              </a:tr>
              <a:tr h="648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QXFA102</a:t>
                      </a:r>
                      <a:endParaRPr lang="en-US" sz="2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P43OL1073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HiLumi</a:t>
                      </a:r>
                      <a:endParaRPr lang="en-US" sz="2800" dirty="0"/>
                    </a:p>
                  </a:txBody>
                  <a:tcPr anchor="ctr"/>
                </a:tc>
                <a:tc>
                  <a:txBody>
                    <a:bodyPr/>
                    <a:lstStyle/>
                    <a:p>
                      <a:pPr algn="ctr"/>
                      <a:r>
                        <a:rPr lang="en-US" sz="2800" dirty="0" smtClean="0"/>
                        <a:t>Shipment</a:t>
                      </a:r>
                      <a:r>
                        <a:rPr lang="en-US" sz="2800" baseline="0" dirty="0" smtClean="0"/>
                        <a:t> B</a:t>
                      </a:r>
                      <a:endParaRPr lang="en-US" sz="2800" dirty="0"/>
                    </a:p>
                  </a:txBody>
                  <a:tcPr anchor="ctr"/>
                </a:tc>
                <a:tc>
                  <a:txBody>
                    <a:bodyPr/>
                    <a:lstStyle/>
                    <a:p>
                      <a:pPr algn="ctr"/>
                      <a:r>
                        <a:rPr lang="en-US" sz="2800" dirty="0" smtClean="0"/>
                        <a:t>4 / 12</a:t>
                      </a:r>
                      <a:endParaRPr lang="en-US" sz="2800" dirty="0"/>
                    </a:p>
                  </a:txBody>
                  <a:tcPr anchor="ctr"/>
                </a:tc>
                <a:extLst>
                  <a:ext uri="{0D108BD9-81ED-4DB2-BD59-A6C34878D82A}">
                    <a16:rowId xmlns:a16="http://schemas.microsoft.com/office/drawing/2014/main" val="10002"/>
                  </a:ext>
                </a:extLst>
              </a:tr>
              <a:tr h="648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QXFA103</a:t>
                      </a:r>
                      <a:endParaRPr lang="en-US" sz="2800" dirty="0"/>
                    </a:p>
                  </a:txBody>
                  <a:tcPr anchor="ctr"/>
                </a:tc>
                <a:tc>
                  <a:txBody>
                    <a:bodyPr/>
                    <a:lstStyle/>
                    <a:p>
                      <a:pPr algn="ctr"/>
                      <a:r>
                        <a:rPr lang="en-US" sz="2800" dirty="0" smtClean="0"/>
                        <a:t>P43OL1074</a:t>
                      </a:r>
                      <a:endParaRPr lang="en-US" sz="2800" dirty="0"/>
                    </a:p>
                  </a:txBody>
                  <a:tcPr anchor="ctr"/>
                </a:tc>
                <a:tc>
                  <a:txBody>
                    <a:bodyPr/>
                    <a:lstStyle/>
                    <a:p>
                      <a:pPr algn="ctr"/>
                      <a:r>
                        <a:rPr lang="en-US" sz="2800" dirty="0" smtClean="0"/>
                        <a:t>HiLumi</a:t>
                      </a:r>
                      <a:endParaRPr lang="en-US" sz="2800" dirty="0"/>
                    </a:p>
                  </a:txBody>
                  <a:tcPr anchor="ctr"/>
                </a:tc>
                <a:tc>
                  <a:txBody>
                    <a:bodyPr/>
                    <a:lstStyle/>
                    <a:p>
                      <a:pPr algn="ctr"/>
                      <a:r>
                        <a:rPr lang="en-US" sz="2800" dirty="0" smtClean="0"/>
                        <a:t>Shipments A &amp; B</a:t>
                      </a:r>
                      <a:endParaRPr lang="en-US" sz="2800" dirty="0"/>
                    </a:p>
                  </a:txBody>
                  <a:tcPr anchor="ctr"/>
                </a:tc>
                <a:tc>
                  <a:txBody>
                    <a:bodyPr/>
                    <a:lstStyle/>
                    <a:p>
                      <a:pPr algn="ctr"/>
                      <a:r>
                        <a:rPr lang="en-US" sz="2800" dirty="0" smtClean="0"/>
                        <a:t>6 / 15</a:t>
                      </a:r>
                      <a:endParaRPr lang="en-US" sz="2800" dirty="0"/>
                    </a:p>
                  </a:txBody>
                  <a:tcPr anchor="ctr"/>
                </a:tc>
                <a:extLst>
                  <a:ext uri="{0D108BD9-81ED-4DB2-BD59-A6C34878D82A}">
                    <a16:rowId xmlns:a16="http://schemas.microsoft.com/office/drawing/2014/main" val="10003"/>
                  </a:ext>
                </a:extLst>
              </a:tr>
              <a:tr h="648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QXFA104</a:t>
                      </a:r>
                      <a:endParaRPr lang="en-US" sz="2800" dirty="0"/>
                    </a:p>
                  </a:txBody>
                  <a:tcPr anchor="ctr"/>
                </a:tc>
                <a:tc>
                  <a:txBody>
                    <a:bodyPr/>
                    <a:lstStyle/>
                    <a:p>
                      <a:pPr algn="ctr"/>
                      <a:r>
                        <a:rPr lang="en-US" sz="2800" dirty="0" smtClean="0"/>
                        <a:t>P43OL1081</a:t>
                      </a:r>
                      <a:endParaRPr lang="en-US" sz="2800" dirty="0"/>
                    </a:p>
                  </a:txBody>
                  <a:tcPr anchor="ctr"/>
                </a:tc>
                <a:tc>
                  <a:txBody>
                    <a:bodyPr/>
                    <a:lstStyle/>
                    <a:p>
                      <a:pPr algn="ctr"/>
                      <a:r>
                        <a:rPr lang="en-US" sz="2800" dirty="0" smtClean="0"/>
                        <a:t>HiLumi</a:t>
                      </a:r>
                      <a:endParaRPr lang="en-US" sz="2800" dirty="0"/>
                    </a:p>
                  </a:txBody>
                  <a:tcPr anchor="ctr"/>
                </a:tc>
                <a:tc>
                  <a:txBody>
                    <a:bodyPr/>
                    <a:lstStyle/>
                    <a:p>
                      <a:pPr algn="ctr"/>
                      <a:r>
                        <a:rPr lang="en-US" sz="2800" dirty="0" smtClean="0"/>
                        <a:t>Shipment C1</a:t>
                      </a:r>
                      <a:endParaRPr lang="en-US" sz="2800" dirty="0"/>
                    </a:p>
                  </a:txBody>
                  <a:tcPr anchor="ctr"/>
                </a:tc>
                <a:tc>
                  <a:txBody>
                    <a:bodyPr/>
                    <a:lstStyle/>
                    <a:p>
                      <a:pPr algn="ctr"/>
                      <a:r>
                        <a:rPr lang="en-US" sz="2800" dirty="0" smtClean="0"/>
                        <a:t>3 / 3</a:t>
                      </a:r>
                      <a:endParaRPr lang="en-US" sz="2800" dirty="0"/>
                    </a:p>
                  </a:txBody>
                  <a:tcPr anchor="ctr"/>
                </a:tc>
                <a:extLst>
                  <a:ext uri="{0D108BD9-81ED-4DB2-BD59-A6C34878D82A}">
                    <a16:rowId xmlns:a16="http://schemas.microsoft.com/office/drawing/2014/main" val="10004"/>
                  </a:ext>
                </a:extLst>
              </a:tr>
              <a:tr h="648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QXFA105</a:t>
                      </a:r>
                      <a:endParaRPr lang="en-US" sz="2800" dirty="0"/>
                    </a:p>
                  </a:txBody>
                  <a:tcPr anchor="ctr"/>
                </a:tc>
                <a:tc>
                  <a:txBody>
                    <a:bodyPr/>
                    <a:lstStyle/>
                    <a:p>
                      <a:pPr algn="ctr"/>
                      <a:r>
                        <a:rPr lang="en-US" sz="2800" dirty="0" smtClean="0"/>
                        <a:t>P43OL1082</a:t>
                      </a:r>
                      <a:endParaRPr lang="en-US" sz="2800" dirty="0"/>
                    </a:p>
                  </a:txBody>
                  <a:tcPr anchor="ctr"/>
                </a:tc>
                <a:tc>
                  <a:txBody>
                    <a:bodyPr/>
                    <a:lstStyle/>
                    <a:p>
                      <a:pPr algn="ctr"/>
                      <a:r>
                        <a:rPr lang="en-US" sz="2800" dirty="0" smtClean="0"/>
                        <a:t>HiLumi</a:t>
                      </a:r>
                      <a:endParaRPr lang="en-US" sz="2800" dirty="0"/>
                    </a:p>
                  </a:txBody>
                  <a:tcPr anchor="ctr"/>
                </a:tc>
                <a:tc>
                  <a:txBody>
                    <a:bodyPr/>
                    <a:lstStyle/>
                    <a:p>
                      <a:pPr algn="ctr"/>
                      <a:r>
                        <a:rPr lang="en-US" sz="2800" dirty="0" smtClean="0"/>
                        <a:t>Shipment C2</a:t>
                      </a:r>
                      <a:endParaRPr lang="en-US" sz="2800" dirty="0"/>
                    </a:p>
                  </a:txBody>
                  <a:tcPr anchor="ctr"/>
                </a:tc>
                <a:tc>
                  <a:txBody>
                    <a:bodyPr/>
                    <a:lstStyle/>
                    <a:p>
                      <a:pPr algn="ctr"/>
                      <a:r>
                        <a:rPr lang="en-US" sz="2800" dirty="0" smtClean="0"/>
                        <a:t>3 / 3</a:t>
                      </a:r>
                      <a:endParaRPr lang="en-US" sz="2800" dirty="0"/>
                    </a:p>
                  </a:txBody>
                  <a:tcPr anchor="ctr"/>
                </a:tc>
                <a:extLst>
                  <a:ext uri="{0D108BD9-81ED-4DB2-BD59-A6C34878D82A}">
                    <a16:rowId xmlns:a16="http://schemas.microsoft.com/office/drawing/2014/main" val="10005"/>
                  </a:ext>
                </a:extLst>
              </a:tr>
              <a:tr h="648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QXFA106</a:t>
                      </a:r>
                      <a:endParaRPr lang="en-US" sz="2800" dirty="0"/>
                    </a:p>
                  </a:txBody>
                  <a:tcPr anchor="ctr"/>
                </a:tc>
                <a:tc>
                  <a:txBody>
                    <a:bodyPr/>
                    <a:lstStyle/>
                    <a:p>
                      <a:pPr algn="ctr"/>
                      <a:r>
                        <a:rPr lang="en-US" sz="2800" dirty="0" smtClean="0"/>
                        <a:t>P43OL1084</a:t>
                      </a:r>
                      <a:endParaRPr lang="en-US" sz="2800" dirty="0"/>
                    </a:p>
                  </a:txBody>
                  <a:tcPr anchor="ctr"/>
                </a:tc>
                <a:tc>
                  <a:txBody>
                    <a:bodyPr/>
                    <a:lstStyle/>
                    <a:p>
                      <a:pPr algn="ctr"/>
                      <a:r>
                        <a:rPr lang="en-US" sz="2800" dirty="0" smtClean="0"/>
                        <a:t>HiLumi</a:t>
                      </a:r>
                      <a:endParaRPr lang="en-US" sz="2800" dirty="0"/>
                    </a:p>
                  </a:txBody>
                  <a:tcPr anchor="ctr"/>
                </a:tc>
                <a:tc>
                  <a:txBody>
                    <a:bodyPr/>
                    <a:lstStyle/>
                    <a:p>
                      <a:pPr algn="ctr"/>
                      <a:r>
                        <a:rPr lang="en-US" sz="2800" dirty="0" smtClean="0"/>
                        <a:t>Shipments C1 &amp;</a:t>
                      </a:r>
                      <a:r>
                        <a:rPr lang="en-US" sz="2800" baseline="0" dirty="0" smtClean="0"/>
                        <a:t> C2</a:t>
                      </a:r>
                      <a:endParaRPr lang="en-US" sz="2800" dirty="0"/>
                    </a:p>
                  </a:txBody>
                  <a:tcPr anchor="ctr"/>
                </a:tc>
                <a:tc>
                  <a:txBody>
                    <a:bodyPr/>
                    <a:lstStyle/>
                    <a:p>
                      <a:pPr algn="ctr"/>
                      <a:r>
                        <a:rPr lang="en-US" sz="2800" dirty="0" smtClean="0"/>
                        <a:t>3 / 9</a:t>
                      </a:r>
                      <a:endParaRPr lang="en-US" sz="2800" dirty="0"/>
                    </a:p>
                  </a:txBody>
                  <a:tcPr anchor="ctr"/>
                </a:tc>
                <a:extLst>
                  <a:ext uri="{0D108BD9-81ED-4DB2-BD59-A6C34878D82A}">
                    <a16:rowId xmlns:a16="http://schemas.microsoft.com/office/drawing/2014/main" val="2053883835"/>
                  </a:ext>
                </a:extLst>
              </a:tr>
            </a:tbl>
          </a:graphicData>
        </a:graphic>
      </p:graphicFrame>
      <p:sp>
        <p:nvSpPr>
          <p:cNvPr id="5" name="Date Placeholder 4"/>
          <p:cNvSpPr>
            <a:spLocks noGrp="1"/>
          </p:cNvSpPr>
          <p:nvPr>
            <p:ph type="dt" sz="half" idx="10"/>
          </p:nvPr>
        </p:nvSpPr>
        <p:spPr/>
        <p:txBody>
          <a:bodyPr/>
          <a:lstStyle/>
          <a:p>
            <a:r>
              <a:rPr lang="en-US" smtClean="0"/>
              <a:t>December 7th 2017</a:t>
            </a:r>
            <a:endParaRPr lang="en-GB"/>
          </a:p>
        </p:txBody>
      </p:sp>
      <p:sp>
        <p:nvSpPr>
          <p:cNvPr id="6" name="Footer Placeholder 5"/>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p>
            <a:fld id="{E6910A57-C4C2-471D-B852-7E80F10F5A4C}" type="slidenum">
              <a:rPr lang="en-GB" smtClean="0"/>
              <a:t>3</a:t>
            </a:fld>
            <a:endParaRPr lang="en-GB"/>
          </a:p>
        </p:txBody>
      </p:sp>
      <p:sp>
        <p:nvSpPr>
          <p:cNvPr id="3" name="Rounded Rectangle 2"/>
          <p:cNvSpPr/>
          <p:nvPr/>
        </p:nvSpPr>
        <p:spPr>
          <a:xfrm>
            <a:off x="551384" y="3429000"/>
            <a:ext cx="11089232"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9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30</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96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31</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67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32</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03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Fabrication P43OL1081 (1)</a:t>
            </a:r>
            <a:endParaRPr lang="en-US" dirty="0"/>
          </a:p>
        </p:txBody>
      </p:sp>
      <p:sp>
        <p:nvSpPr>
          <p:cNvPr id="3" name="Content Placeholder 2"/>
          <p:cNvSpPr>
            <a:spLocks noGrp="1"/>
          </p:cNvSpPr>
          <p:nvPr>
            <p:ph sz="half" idx="1"/>
          </p:nvPr>
        </p:nvSpPr>
        <p:spPr/>
        <p:txBody>
          <a:bodyPr>
            <a:normAutofit/>
          </a:bodyPr>
          <a:lstStyle/>
          <a:p>
            <a:r>
              <a:rPr lang="en-US" dirty="0" smtClean="0"/>
              <a:t>Date: </a:t>
            </a:r>
          </a:p>
          <a:p>
            <a:pPr lvl="1"/>
            <a:r>
              <a:rPr lang="en-US" dirty="0" smtClean="0"/>
              <a:t>2016-11-23 (CFP), </a:t>
            </a:r>
          </a:p>
          <a:p>
            <a:pPr lvl="1"/>
            <a:r>
              <a:rPr lang="en-US" dirty="0" smtClean="0"/>
              <a:t>2016-12-13 to 2016-12-14 </a:t>
            </a:r>
            <a:r>
              <a:rPr lang="en-US" dirty="0"/>
              <a:t>(CME</a:t>
            </a:r>
            <a:r>
              <a:rPr lang="en-US" dirty="0" smtClean="0"/>
              <a:t>) </a:t>
            </a:r>
          </a:p>
          <a:p>
            <a:pPr lvl="1"/>
            <a:r>
              <a:rPr lang="en-US" dirty="0" smtClean="0"/>
              <a:t>2017-01-26 (CRN) </a:t>
            </a:r>
          </a:p>
          <a:p>
            <a:r>
              <a:rPr lang="en-US" dirty="0" smtClean="0"/>
              <a:t>Cable Length: </a:t>
            </a:r>
          </a:p>
          <a:p>
            <a:pPr lvl="1"/>
            <a:r>
              <a:rPr lang="en-US" dirty="0" smtClean="0"/>
              <a:t>520 m (</a:t>
            </a:r>
            <a:r>
              <a:rPr lang="en-US" dirty="0" err="1" smtClean="0"/>
              <a:t>Respooled</a:t>
            </a:r>
            <a:r>
              <a:rPr lang="en-US" dirty="0" smtClean="0"/>
              <a:t>) </a:t>
            </a:r>
          </a:p>
          <a:p>
            <a:pPr lvl="1"/>
            <a:r>
              <a:rPr lang="en-US" dirty="0" smtClean="0"/>
              <a:t>482 m (Manufactured good length)</a:t>
            </a:r>
          </a:p>
          <a:p>
            <a:r>
              <a:rPr lang="en-US" dirty="0"/>
              <a:t>Core</a:t>
            </a:r>
            <a:r>
              <a:rPr lang="en-US" dirty="0" smtClean="0"/>
              <a:t>: 119L09A0517863</a:t>
            </a:r>
            <a:endParaRPr lang="en-US" dirty="0"/>
          </a:p>
        </p:txBody>
      </p:sp>
      <p:sp>
        <p:nvSpPr>
          <p:cNvPr id="7" name="Content Placeholder 6"/>
          <p:cNvSpPr>
            <a:spLocks noGrp="1"/>
          </p:cNvSpPr>
          <p:nvPr>
            <p:ph sz="half" idx="2"/>
          </p:nvPr>
        </p:nvSpPr>
        <p:spPr/>
        <p:txBody>
          <a:bodyPr>
            <a:normAutofit/>
          </a:bodyPr>
          <a:lstStyle/>
          <a:p>
            <a:r>
              <a:rPr lang="en-US" dirty="0" smtClean="0"/>
              <a:t>CME data</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33</a:t>
            </a:fld>
            <a:endParaRPr lang="en-GB"/>
          </a:p>
        </p:txBody>
      </p:sp>
      <p:graphicFrame>
        <p:nvGraphicFramePr>
          <p:cNvPr id="8" name="Table 7"/>
          <p:cNvGraphicFramePr>
            <a:graphicFrameLocks noGrp="1"/>
          </p:cNvGraphicFramePr>
          <p:nvPr>
            <p:extLst>
              <p:ext uri="{D42A27DB-BD31-4B8C-83A1-F6EECF244321}">
                <p14:modId xmlns:p14="http://schemas.microsoft.com/office/powerpoint/2010/main" val="2359309635"/>
              </p:ext>
            </p:extLst>
          </p:nvPr>
        </p:nvGraphicFramePr>
        <p:xfrm>
          <a:off x="6096000" y="2203717"/>
          <a:ext cx="5832000" cy="1684020"/>
        </p:xfrm>
        <a:graphic>
          <a:graphicData uri="http://schemas.openxmlformats.org/drawingml/2006/table">
            <a:tbl>
              <a:tblPr>
                <a:tableStyleId>{3B4B98B0-60AC-42C2-AFA5-B58CD77FA1E5}</a:tableStyleId>
              </a:tblPr>
              <a:tblGrid>
                <a:gridCol w="1080130">
                  <a:extLst>
                    <a:ext uri="{9D8B030D-6E8A-4147-A177-3AD203B41FA5}">
                      <a16:colId xmlns:a16="http://schemas.microsoft.com/office/drawing/2014/main" val="20000"/>
                    </a:ext>
                  </a:extLst>
                </a:gridCol>
                <a:gridCol w="1187441">
                  <a:extLst>
                    <a:ext uri="{9D8B030D-6E8A-4147-A177-3AD203B41FA5}">
                      <a16:colId xmlns:a16="http://schemas.microsoft.com/office/drawing/2014/main" val="20001"/>
                    </a:ext>
                  </a:extLst>
                </a:gridCol>
                <a:gridCol w="1188143">
                  <a:extLst>
                    <a:ext uri="{9D8B030D-6E8A-4147-A177-3AD203B41FA5}">
                      <a16:colId xmlns:a16="http://schemas.microsoft.com/office/drawing/2014/main" val="20002"/>
                    </a:ext>
                  </a:extLst>
                </a:gridCol>
                <a:gridCol w="1188143">
                  <a:extLst>
                    <a:ext uri="{9D8B030D-6E8A-4147-A177-3AD203B41FA5}">
                      <a16:colId xmlns:a16="http://schemas.microsoft.com/office/drawing/2014/main" val="20003"/>
                    </a:ext>
                  </a:extLst>
                </a:gridCol>
                <a:gridCol w="1188143">
                  <a:extLst>
                    <a:ext uri="{9D8B030D-6E8A-4147-A177-3AD203B41FA5}">
                      <a16:colId xmlns:a16="http://schemas.microsoft.com/office/drawing/2014/main" val="20004"/>
                    </a:ext>
                  </a:extLst>
                </a:gridCol>
              </a:tblGrid>
              <a:tr h="535993">
                <a:tc>
                  <a:txBody>
                    <a:bodyPr/>
                    <a:lstStyle/>
                    <a:p>
                      <a:pPr algn="ctr" fontAlgn="b"/>
                      <a:endParaRPr lang="en-US" sz="1800" b="0"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smtClean="0">
                          <a:effectLst/>
                        </a:rPr>
                        <a:t>Pressure </a:t>
                      </a:r>
                      <a:br>
                        <a:rPr lang="en-US" sz="1800" u="none" strike="noStrike" dirty="0" smtClean="0">
                          <a:effectLst/>
                        </a:rPr>
                      </a:br>
                      <a:r>
                        <a:rPr lang="en-US" sz="1800" u="none" strike="noStrike" dirty="0" smtClean="0">
                          <a:effectLst/>
                        </a:rPr>
                        <a:t>(</a:t>
                      </a:r>
                      <a:r>
                        <a:rPr lang="en-US" sz="1800" u="none" strike="noStrike" dirty="0">
                          <a:effectLst/>
                        </a:rPr>
                        <a:t>MPa)</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a:effectLst/>
                        </a:rPr>
                        <a:t>ANGLE </a:t>
                      </a:r>
                      <a:r>
                        <a:rPr lang="en-US" sz="1800" u="none" strike="noStrike" dirty="0" smtClean="0">
                          <a:effectLst/>
                        </a:rPr>
                        <a:t/>
                      </a:r>
                      <a:br>
                        <a:rPr lang="en-US" sz="1800" u="none" strike="noStrike" dirty="0" smtClean="0">
                          <a:effectLst/>
                        </a:rPr>
                      </a:br>
                      <a:r>
                        <a:rPr lang="en-US" sz="1800" u="none" strike="noStrike" dirty="0" smtClean="0">
                          <a:effectLst/>
                        </a:rPr>
                        <a:t>(°)</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a:effectLst/>
                        </a:rPr>
                        <a:t>WIDTH (mm)</a:t>
                      </a:r>
                      <a:endParaRPr lang="en-US" sz="1800" b="1" i="0" u="none" strike="noStrike">
                        <a:effectLst/>
                        <a:latin typeface="Arial" panose="020B0604020202020204" pitchFamily="34" charset="0"/>
                      </a:endParaRPr>
                    </a:p>
                  </a:txBody>
                  <a:tcPr marL="0" marR="0" marT="0" marB="0" anchor="ctr"/>
                </a:tc>
                <a:tc>
                  <a:txBody>
                    <a:bodyPr/>
                    <a:lstStyle/>
                    <a:p>
                      <a:pPr algn="ctr" fontAlgn="ctr"/>
                      <a:r>
                        <a:rPr lang="en-US" sz="1800" u="none" strike="noStrike">
                          <a:effectLst/>
                        </a:rPr>
                        <a:t>THICKNESS (mm)</a:t>
                      </a:r>
                      <a:endParaRPr lang="en-US" sz="1800" b="1"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0"/>
                  </a:ext>
                </a:extLst>
              </a:tr>
              <a:tr h="273600">
                <a:tc>
                  <a:txBody>
                    <a:bodyPr/>
                    <a:lstStyle/>
                    <a:p>
                      <a:pPr algn="ctr" fontAlgn="b"/>
                      <a:r>
                        <a:rPr lang="en-US" sz="1800" u="none" strike="noStrike" dirty="0">
                          <a:effectLst/>
                        </a:rPr>
                        <a:t>Maximum  </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b="0" i="0" u="none" strike="noStrike" dirty="0">
                          <a:solidFill>
                            <a:srgbClr val="000000"/>
                          </a:solidFill>
                          <a:effectLst/>
                          <a:latin typeface="+mn-lt"/>
                        </a:rPr>
                        <a:t>17.0</a:t>
                      </a:r>
                    </a:p>
                  </a:txBody>
                  <a:tcPr marL="9525" marR="9525" marT="9525" marB="0" anchor="ctr"/>
                </a:tc>
                <a:tc>
                  <a:txBody>
                    <a:bodyPr/>
                    <a:lstStyle/>
                    <a:p>
                      <a:pPr algn="ctr" fontAlgn="b"/>
                      <a:r>
                        <a:rPr lang="en-US" sz="1800" b="0" i="0" u="none" strike="noStrike" dirty="0">
                          <a:solidFill>
                            <a:srgbClr val="000000"/>
                          </a:solidFill>
                          <a:effectLst/>
                          <a:latin typeface="+mn-lt"/>
                        </a:rPr>
                        <a:t>0.430</a:t>
                      </a:r>
                    </a:p>
                  </a:txBody>
                  <a:tcPr marL="9525" marR="9525" marT="9525" marB="0" anchor="ctr"/>
                </a:tc>
                <a:tc>
                  <a:txBody>
                    <a:bodyPr/>
                    <a:lstStyle/>
                    <a:p>
                      <a:pPr algn="ctr" fontAlgn="b"/>
                      <a:r>
                        <a:rPr lang="en-US" sz="1800" b="0" i="0" u="none" strike="noStrike" dirty="0">
                          <a:solidFill>
                            <a:srgbClr val="000000"/>
                          </a:solidFill>
                          <a:effectLst/>
                          <a:latin typeface="+mn-lt"/>
                        </a:rPr>
                        <a:t>18.167</a:t>
                      </a:r>
                    </a:p>
                  </a:txBody>
                  <a:tcPr marL="9525" marR="9525" marT="9525" marB="0" anchor="ctr"/>
                </a:tc>
                <a:tc>
                  <a:txBody>
                    <a:bodyPr/>
                    <a:lstStyle/>
                    <a:p>
                      <a:pPr algn="ctr" fontAlgn="b"/>
                      <a:r>
                        <a:rPr lang="en-US" sz="1800" b="0" i="0" u="none" strike="noStrike" dirty="0">
                          <a:solidFill>
                            <a:srgbClr val="000000"/>
                          </a:solidFill>
                          <a:effectLst/>
                          <a:latin typeface="+mn-lt"/>
                        </a:rPr>
                        <a:t>1.534</a:t>
                      </a:r>
                    </a:p>
                  </a:txBody>
                  <a:tcPr marL="9525" marR="9525" marT="9525" marB="0" anchor="ctr"/>
                </a:tc>
                <a:extLst>
                  <a:ext uri="{0D108BD9-81ED-4DB2-BD59-A6C34878D82A}">
                    <a16:rowId xmlns:a16="http://schemas.microsoft.com/office/drawing/2014/main" val="10001"/>
                  </a:ext>
                </a:extLst>
              </a:tr>
              <a:tr h="277302">
                <a:tc>
                  <a:txBody>
                    <a:bodyPr/>
                    <a:lstStyle/>
                    <a:p>
                      <a:pPr algn="ctr" fontAlgn="b"/>
                      <a:r>
                        <a:rPr lang="en-US" sz="1800" u="none" strike="noStrike" dirty="0">
                          <a:effectLst/>
                        </a:rPr>
                        <a:t>Average  </a:t>
                      </a:r>
                      <a:endParaRPr lang="en-US" sz="1800" b="1" i="0" u="none" strike="noStrike" dirty="0">
                        <a:effectLst/>
                        <a:latin typeface="Arial" panose="020B0604020202020204" pitchFamily="34" charset="0"/>
                      </a:endParaRPr>
                    </a:p>
                  </a:txBody>
                  <a:tcPr marL="0" marR="0" marT="0" marB="0" anchor="ctr"/>
                </a:tc>
                <a:tc>
                  <a:txBody>
                    <a:bodyPr/>
                    <a:lstStyle/>
                    <a:p>
                      <a:pPr algn="ctr" fontAlgn="b"/>
                      <a:r>
                        <a:rPr lang="en-US" sz="1800" b="0" i="0" u="none" strike="noStrike">
                          <a:solidFill>
                            <a:srgbClr val="000000"/>
                          </a:solidFill>
                          <a:effectLst/>
                          <a:latin typeface="+mn-lt"/>
                        </a:rPr>
                        <a:t>16.9</a:t>
                      </a:r>
                    </a:p>
                  </a:txBody>
                  <a:tcPr marL="9525" marR="9525" marT="9525" marB="0" anchor="ctr"/>
                </a:tc>
                <a:tc>
                  <a:txBody>
                    <a:bodyPr/>
                    <a:lstStyle/>
                    <a:p>
                      <a:pPr algn="ctr" fontAlgn="b"/>
                      <a:r>
                        <a:rPr lang="en-US" sz="1800" b="0" i="0" u="none" strike="noStrike" dirty="0">
                          <a:solidFill>
                            <a:srgbClr val="000000"/>
                          </a:solidFill>
                          <a:effectLst/>
                          <a:latin typeface="+mn-lt"/>
                        </a:rPr>
                        <a:t>0.413</a:t>
                      </a:r>
                    </a:p>
                  </a:txBody>
                  <a:tcPr marL="9525" marR="9525" marT="9525" marB="0" anchor="ctr"/>
                </a:tc>
                <a:tc>
                  <a:txBody>
                    <a:bodyPr/>
                    <a:lstStyle/>
                    <a:p>
                      <a:pPr algn="ctr" fontAlgn="b"/>
                      <a:r>
                        <a:rPr lang="en-US" sz="1800" b="0" i="0" u="none" strike="noStrike">
                          <a:solidFill>
                            <a:srgbClr val="000000"/>
                          </a:solidFill>
                          <a:effectLst/>
                          <a:latin typeface="+mn-lt"/>
                        </a:rPr>
                        <a:t>18.143</a:t>
                      </a:r>
                    </a:p>
                  </a:txBody>
                  <a:tcPr marL="9525" marR="9525" marT="9525" marB="0" anchor="ctr"/>
                </a:tc>
                <a:tc>
                  <a:txBody>
                    <a:bodyPr/>
                    <a:lstStyle/>
                    <a:p>
                      <a:pPr algn="ctr" fontAlgn="b"/>
                      <a:r>
                        <a:rPr lang="en-US" sz="1800" b="0" i="0" u="none" strike="noStrike">
                          <a:solidFill>
                            <a:srgbClr val="000000"/>
                          </a:solidFill>
                          <a:effectLst/>
                          <a:latin typeface="+mn-lt"/>
                        </a:rPr>
                        <a:t>1.528</a:t>
                      </a:r>
                    </a:p>
                  </a:txBody>
                  <a:tcPr marL="9525" marR="9525" marT="9525" marB="0" anchor="ctr"/>
                </a:tc>
                <a:extLst>
                  <a:ext uri="{0D108BD9-81ED-4DB2-BD59-A6C34878D82A}">
                    <a16:rowId xmlns:a16="http://schemas.microsoft.com/office/drawing/2014/main" val="10002"/>
                  </a:ext>
                </a:extLst>
              </a:tr>
              <a:tr h="277302">
                <a:tc>
                  <a:txBody>
                    <a:bodyPr/>
                    <a:lstStyle/>
                    <a:p>
                      <a:pPr algn="ctr" fontAlgn="b"/>
                      <a:r>
                        <a:rPr lang="en-US" sz="1800" u="none" strike="noStrike" dirty="0">
                          <a:effectLst/>
                        </a:rPr>
                        <a:t>Minimum  </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b="0" i="0" u="none" strike="noStrike">
                          <a:solidFill>
                            <a:srgbClr val="000000"/>
                          </a:solidFill>
                          <a:effectLst/>
                          <a:latin typeface="+mn-lt"/>
                        </a:rPr>
                        <a:t>16.3</a:t>
                      </a:r>
                    </a:p>
                  </a:txBody>
                  <a:tcPr marL="9525" marR="9525" marT="9525" marB="0" anchor="ctr"/>
                </a:tc>
                <a:tc>
                  <a:txBody>
                    <a:bodyPr/>
                    <a:lstStyle/>
                    <a:p>
                      <a:pPr algn="ctr" fontAlgn="b"/>
                      <a:r>
                        <a:rPr lang="en-US" sz="1800" b="0" i="0" u="none" strike="noStrike">
                          <a:solidFill>
                            <a:srgbClr val="000000"/>
                          </a:solidFill>
                          <a:effectLst/>
                          <a:latin typeface="+mn-lt"/>
                        </a:rPr>
                        <a:t>0.382</a:t>
                      </a:r>
                    </a:p>
                  </a:txBody>
                  <a:tcPr marL="9525" marR="9525" marT="9525" marB="0" anchor="ctr"/>
                </a:tc>
                <a:tc>
                  <a:txBody>
                    <a:bodyPr/>
                    <a:lstStyle/>
                    <a:p>
                      <a:pPr algn="ctr" fontAlgn="b"/>
                      <a:r>
                        <a:rPr lang="en-US" sz="1800" b="0" i="0" u="none" strike="noStrike">
                          <a:solidFill>
                            <a:srgbClr val="000000"/>
                          </a:solidFill>
                          <a:effectLst/>
                          <a:latin typeface="+mn-lt"/>
                        </a:rPr>
                        <a:t>18.136</a:t>
                      </a:r>
                    </a:p>
                  </a:txBody>
                  <a:tcPr marL="9525" marR="9525" marT="9525" marB="0" anchor="ctr"/>
                </a:tc>
                <a:tc>
                  <a:txBody>
                    <a:bodyPr/>
                    <a:lstStyle/>
                    <a:p>
                      <a:pPr algn="ctr" fontAlgn="b"/>
                      <a:r>
                        <a:rPr lang="en-US" sz="1800" b="0" i="0" u="none" strike="noStrike">
                          <a:solidFill>
                            <a:srgbClr val="000000"/>
                          </a:solidFill>
                          <a:effectLst/>
                          <a:latin typeface="+mn-lt"/>
                        </a:rPr>
                        <a:t>1.524</a:t>
                      </a:r>
                    </a:p>
                  </a:txBody>
                  <a:tcPr marL="9525" marR="9525" marT="9525" marB="0" anchor="ctr"/>
                </a:tc>
                <a:extLst>
                  <a:ext uri="{0D108BD9-81ED-4DB2-BD59-A6C34878D82A}">
                    <a16:rowId xmlns:a16="http://schemas.microsoft.com/office/drawing/2014/main" val="10003"/>
                  </a:ext>
                </a:extLst>
              </a:tr>
              <a:tr h="277302">
                <a:tc>
                  <a:txBody>
                    <a:bodyPr/>
                    <a:lstStyle/>
                    <a:p>
                      <a:pPr algn="ctr" fontAlgn="b"/>
                      <a:r>
                        <a:rPr lang="en-US" sz="1800" u="none" strike="noStrike" dirty="0" smtClean="0">
                          <a:effectLst/>
                        </a:rPr>
                        <a:t>Sigma</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b="0" i="0" u="none" strike="noStrike">
                          <a:solidFill>
                            <a:srgbClr val="000000"/>
                          </a:solidFill>
                          <a:effectLst/>
                          <a:latin typeface="+mn-lt"/>
                        </a:rPr>
                        <a:t>0.03</a:t>
                      </a:r>
                    </a:p>
                  </a:txBody>
                  <a:tcPr marL="9525" marR="9525" marT="9525" marB="0" anchor="ctr"/>
                </a:tc>
                <a:tc>
                  <a:txBody>
                    <a:bodyPr/>
                    <a:lstStyle/>
                    <a:p>
                      <a:pPr algn="ctr" fontAlgn="b"/>
                      <a:r>
                        <a:rPr lang="en-US" sz="1800" b="0" i="0" u="none" strike="noStrike">
                          <a:solidFill>
                            <a:srgbClr val="000000"/>
                          </a:solidFill>
                          <a:effectLst/>
                          <a:latin typeface="+mn-lt"/>
                        </a:rPr>
                        <a:t>0.007</a:t>
                      </a:r>
                    </a:p>
                  </a:txBody>
                  <a:tcPr marL="9525" marR="9525" marT="9525" marB="0" anchor="ctr"/>
                </a:tc>
                <a:tc>
                  <a:txBody>
                    <a:bodyPr/>
                    <a:lstStyle/>
                    <a:p>
                      <a:pPr algn="ctr" fontAlgn="b"/>
                      <a:r>
                        <a:rPr lang="en-US" sz="1800" b="0" i="0" u="none" strike="noStrike" dirty="0">
                          <a:solidFill>
                            <a:srgbClr val="000000"/>
                          </a:solidFill>
                          <a:effectLst/>
                          <a:latin typeface="+mn-lt"/>
                        </a:rPr>
                        <a:t>0.003</a:t>
                      </a:r>
                    </a:p>
                  </a:txBody>
                  <a:tcPr marL="9525" marR="9525" marT="9525" marB="0" anchor="ctr"/>
                </a:tc>
                <a:tc>
                  <a:txBody>
                    <a:bodyPr/>
                    <a:lstStyle/>
                    <a:p>
                      <a:pPr algn="ctr" fontAlgn="b"/>
                      <a:r>
                        <a:rPr lang="en-US" sz="1800" b="0" i="0" u="none" strike="noStrike" dirty="0">
                          <a:solidFill>
                            <a:srgbClr val="000000"/>
                          </a:solidFill>
                          <a:effectLst/>
                          <a:latin typeface="+mn-lt"/>
                        </a:rPr>
                        <a:t>0.002</a:t>
                      </a:r>
                    </a:p>
                  </a:txBody>
                  <a:tcPr marL="9525" marR="9525" marT="9525"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49927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Fabrication </a:t>
            </a:r>
            <a:r>
              <a:rPr lang="en-US" dirty="0" smtClean="0"/>
              <a:t>P43OL1081 (2)</a:t>
            </a:r>
            <a:endParaRPr lang="en-US"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642656900"/>
              </p:ext>
            </p:extLst>
          </p:nvPr>
        </p:nvGraphicFramePr>
        <p:xfrm>
          <a:off x="606019" y="2517250"/>
          <a:ext cx="5384800" cy="2286000"/>
        </p:xfrm>
        <a:graphic>
          <a:graphicData uri="http://schemas.openxmlformats.org/drawingml/2006/table">
            <a:tbl>
              <a:tblPr firstRow="1">
                <a:tableStyleId>{3B4B98B0-60AC-42C2-AFA5-B58CD77FA1E5}</a:tableStyleId>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tblGrid>
              <a:tr h="370840">
                <a:tc>
                  <a:txBody>
                    <a:bodyPr/>
                    <a:lstStyle/>
                    <a:p>
                      <a:pPr algn="ctr"/>
                      <a:r>
                        <a:rPr lang="en-US" sz="2400" dirty="0" smtClean="0"/>
                        <a:t>Properties</a:t>
                      </a:r>
                      <a:endParaRPr lang="en-US" sz="2400" dirty="0"/>
                    </a:p>
                  </a:txBody>
                  <a:tcPr anchor="ctr"/>
                </a:tc>
                <a:tc>
                  <a:txBody>
                    <a:bodyPr/>
                    <a:lstStyle/>
                    <a:p>
                      <a:pPr algn="ctr"/>
                      <a:r>
                        <a:rPr lang="en-US" sz="2400" dirty="0" smtClean="0"/>
                        <a:t>Inspected Average</a:t>
                      </a:r>
                      <a:endParaRPr lang="en-US" sz="2400" dirty="0"/>
                    </a:p>
                  </a:txBody>
                  <a:tcPr anchor="ctr"/>
                </a:tc>
                <a:extLst>
                  <a:ext uri="{0D108BD9-81ED-4DB2-BD59-A6C34878D82A}">
                    <a16:rowId xmlns:a16="http://schemas.microsoft.com/office/drawing/2014/main" val="10000"/>
                  </a:ext>
                </a:extLst>
              </a:tr>
              <a:tr h="370840">
                <a:tc>
                  <a:txBody>
                    <a:bodyPr/>
                    <a:lstStyle/>
                    <a:p>
                      <a:pPr algn="ctr"/>
                      <a:r>
                        <a:rPr lang="en-US" sz="2400" dirty="0" smtClean="0"/>
                        <a:t>Wire Diameter</a:t>
                      </a:r>
                      <a:r>
                        <a:rPr lang="en-US" sz="2400" baseline="30000" dirty="0" smtClean="0"/>
                        <a:t>1</a:t>
                      </a:r>
                      <a:endParaRPr lang="en-US" sz="2400" baseline="30000" dirty="0"/>
                    </a:p>
                  </a:txBody>
                  <a:tcPr anchor="ctr"/>
                </a:tc>
                <a:tc>
                  <a:txBody>
                    <a:bodyPr/>
                    <a:lstStyle/>
                    <a:p>
                      <a:pPr algn="ctr"/>
                      <a:r>
                        <a:rPr lang="en-US" sz="2400" dirty="0" smtClean="0"/>
                        <a:t>0.849 mm (LBNL)</a:t>
                      </a:r>
                      <a:endParaRPr lang="en-US" sz="2400" dirty="0"/>
                    </a:p>
                  </a:txBody>
                  <a:tcPr anchor="ctr"/>
                </a:tc>
                <a:extLst>
                  <a:ext uri="{0D108BD9-81ED-4DB2-BD59-A6C34878D82A}">
                    <a16:rowId xmlns:a16="http://schemas.microsoft.com/office/drawing/2014/main" val="10001"/>
                  </a:ext>
                </a:extLst>
              </a:tr>
              <a:tr h="370840">
                <a:tc>
                  <a:txBody>
                    <a:bodyPr/>
                    <a:lstStyle/>
                    <a:p>
                      <a:pPr algn="ctr"/>
                      <a:r>
                        <a:rPr lang="en-US" sz="2400" dirty="0" smtClean="0"/>
                        <a:t>Cu</a:t>
                      </a:r>
                      <a:r>
                        <a:rPr lang="en-US" sz="2400" baseline="0" dirty="0" smtClean="0"/>
                        <a:t> ratio</a:t>
                      </a:r>
                      <a:r>
                        <a:rPr lang="en-US" sz="2400" baseline="30000" dirty="0" smtClean="0"/>
                        <a:t>2</a:t>
                      </a:r>
                      <a:endParaRPr lang="en-US" sz="2400" baseline="30000" dirty="0"/>
                    </a:p>
                  </a:txBody>
                  <a:tcPr anchor="ctr"/>
                </a:tc>
                <a:tc>
                  <a:txBody>
                    <a:bodyPr/>
                    <a:lstStyle/>
                    <a:p>
                      <a:pPr algn="ctr"/>
                      <a:r>
                        <a:rPr lang="en-US" sz="2400" dirty="0" smtClean="0"/>
                        <a:t>55% (OST)</a:t>
                      </a:r>
                      <a:endParaRPr lang="en-US" sz="2400" dirty="0"/>
                    </a:p>
                  </a:txBody>
                  <a:tcPr anchor="ctr"/>
                </a:tc>
                <a:extLst>
                  <a:ext uri="{0D108BD9-81ED-4DB2-BD59-A6C34878D82A}">
                    <a16:rowId xmlns:a16="http://schemas.microsoft.com/office/drawing/2014/main" val="10002"/>
                  </a:ext>
                </a:extLst>
              </a:tr>
              <a:tr h="370840">
                <a:tc>
                  <a:txBody>
                    <a:bodyPr/>
                    <a:lstStyle/>
                    <a:p>
                      <a:pPr algn="ctr"/>
                      <a:r>
                        <a:rPr lang="en-US" sz="2400" dirty="0" smtClean="0"/>
                        <a:t>Strand</a:t>
                      </a:r>
                      <a:r>
                        <a:rPr lang="en-US" sz="2400" baseline="0" dirty="0" smtClean="0"/>
                        <a:t> twist pitch</a:t>
                      </a:r>
                      <a:r>
                        <a:rPr lang="en-US" sz="2400" baseline="30000" dirty="0" smtClean="0"/>
                        <a:t>2</a:t>
                      </a:r>
                      <a:endParaRPr lang="en-US" sz="2400" dirty="0"/>
                    </a:p>
                  </a:txBody>
                  <a:tcPr anchor="ctr"/>
                </a:tc>
                <a:tc>
                  <a:txBody>
                    <a:bodyPr/>
                    <a:lstStyle/>
                    <a:p>
                      <a:pPr algn="ctr"/>
                      <a:r>
                        <a:rPr lang="en-US" sz="2400" dirty="0" smtClean="0"/>
                        <a:t>19.9 mm (OST)</a:t>
                      </a:r>
                      <a:endParaRPr lang="en-US" sz="2400" dirty="0"/>
                    </a:p>
                  </a:txBody>
                  <a:tcPr anchor="ctr"/>
                </a:tc>
                <a:extLst>
                  <a:ext uri="{0D108BD9-81ED-4DB2-BD59-A6C34878D82A}">
                    <a16:rowId xmlns:a16="http://schemas.microsoft.com/office/drawing/2014/main" val="10003"/>
                  </a:ext>
                </a:extLst>
              </a:tr>
              <a:tr h="370840">
                <a:tc>
                  <a:txBody>
                    <a:bodyPr/>
                    <a:lstStyle/>
                    <a:p>
                      <a:pPr algn="ctr"/>
                      <a:r>
                        <a:rPr lang="en-US" sz="2400" dirty="0" smtClean="0"/>
                        <a:t>RRR</a:t>
                      </a:r>
                      <a:r>
                        <a:rPr lang="en-US" sz="2400" baseline="30000" dirty="0" smtClean="0"/>
                        <a:t>2</a:t>
                      </a:r>
                      <a:endParaRPr lang="en-US" sz="2400" dirty="0"/>
                    </a:p>
                  </a:txBody>
                  <a:tcPr anchor="ctr"/>
                </a:tc>
                <a:tc>
                  <a:txBody>
                    <a:bodyPr/>
                    <a:lstStyle/>
                    <a:p>
                      <a:pPr algn="ctr"/>
                      <a:r>
                        <a:rPr lang="en-US" sz="2400" dirty="0" smtClean="0"/>
                        <a:t>253 (OST)</a:t>
                      </a:r>
                      <a:endParaRPr lang="en-US" sz="2400" dirty="0"/>
                    </a:p>
                  </a:txBody>
                  <a:tcPr anchor="ctr"/>
                </a:tc>
                <a:extLst>
                  <a:ext uri="{0D108BD9-81ED-4DB2-BD59-A6C34878D82A}">
                    <a16:rowId xmlns:a16="http://schemas.microsoft.com/office/drawing/2014/main" val="10004"/>
                  </a:ext>
                </a:extLst>
              </a:tr>
            </a:tbl>
          </a:graphicData>
        </a:graphic>
      </p:graphicFrame>
      <p:sp>
        <p:nvSpPr>
          <p:cNvPr id="8" name="Content Placeholder 7"/>
          <p:cNvSpPr>
            <a:spLocks noGrp="1"/>
          </p:cNvSpPr>
          <p:nvPr>
            <p:ph sz="half" idx="2"/>
          </p:nvPr>
        </p:nvSpPr>
        <p:spPr>
          <a:xfrm>
            <a:off x="6197600" y="1600206"/>
            <a:ext cx="5384800" cy="4525963"/>
          </a:xfrm>
        </p:spPr>
        <p:txBody>
          <a:bodyPr/>
          <a:lstStyle/>
          <a:p>
            <a:r>
              <a:rPr lang="en-US" dirty="0" smtClean="0"/>
              <a:t>Spool ID’s:</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dirty="0"/>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34</a:t>
            </a:fld>
            <a:endParaRPr lang="en-GB"/>
          </a:p>
        </p:txBody>
      </p:sp>
      <p:graphicFrame>
        <p:nvGraphicFramePr>
          <p:cNvPr id="7" name="Table 6"/>
          <p:cNvGraphicFramePr>
            <a:graphicFrameLocks noGrp="1"/>
          </p:cNvGraphicFramePr>
          <p:nvPr>
            <p:extLst>
              <p:ext uri="{D42A27DB-BD31-4B8C-83A1-F6EECF244321}">
                <p14:modId xmlns:p14="http://schemas.microsoft.com/office/powerpoint/2010/main" val="2840917958"/>
              </p:ext>
            </p:extLst>
          </p:nvPr>
        </p:nvGraphicFramePr>
        <p:xfrm>
          <a:off x="7032104" y="2217903"/>
          <a:ext cx="4320000" cy="1097280"/>
        </p:xfrm>
        <a:graphic>
          <a:graphicData uri="http://schemas.openxmlformats.org/drawingml/2006/table">
            <a:tbl>
              <a:tblPr>
                <a:tableStyleId>{3B4B98B0-60AC-42C2-AFA5-B58CD77FA1E5}</a:tableStyleId>
              </a:tblPr>
              <a:tblGrid>
                <a:gridCol w="4320000">
                  <a:extLst>
                    <a:ext uri="{9D8B030D-6E8A-4147-A177-3AD203B41FA5}">
                      <a16:colId xmlns:a16="http://schemas.microsoft.com/office/drawing/2014/main" val="20000"/>
                    </a:ext>
                  </a:extLst>
                </a:gridCol>
              </a:tblGrid>
              <a:tr h="161925">
                <a:tc>
                  <a:txBody>
                    <a:bodyPr/>
                    <a:lstStyle/>
                    <a:p>
                      <a:pPr algn="ctr" fontAlgn="b"/>
                      <a:r>
                        <a:rPr lang="en-US" sz="2400" b="0" i="0" u="none" strike="noStrike" dirty="0">
                          <a:effectLst/>
                          <a:latin typeface="+mn-lt"/>
                        </a:rPr>
                        <a:t>PO08S00074A01U x 18 ULs, </a:t>
                      </a:r>
                    </a:p>
                  </a:txBody>
                  <a:tcPr marL="0" marR="0" marT="0" marB="0" anchor="ctr"/>
                </a:tc>
                <a:extLst>
                  <a:ext uri="{0D108BD9-81ED-4DB2-BD59-A6C34878D82A}">
                    <a16:rowId xmlns:a16="http://schemas.microsoft.com/office/drawing/2014/main" val="10000"/>
                  </a:ext>
                </a:extLst>
              </a:tr>
              <a:tr h="161925">
                <a:tc>
                  <a:txBody>
                    <a:bodyPr/>
                    <a:lstStyle/>
                    <a:p>
                      <a:pPr algn="ctr" fontAlgn="b"/>
                      <a:r>
                        <a:rPr lang="en-US" sz="2400" b="0" i="0" u="none" strike="noStrike" dirty="0">
                          <a:effectLst/>
                          <a:latin typeface="+mn-lt"/>
                        </a:rPr>
                        <a:t>PO08S00075A01U x 19 ULs, </a:t>
                      </a:r>
                    </a:p>
                  </a:txBody>
                  <a:tcPr marL="0" marR="0" marT="0" marB="0" anchor="ctr"/>
                </a:tc>
                <a:extLst>
                  <a:ext uri="{0D108BD9-81ED-4DB2-BD59-A6C34878D82A}">
                    <a16:rowId xmlns:a16="http://schemas.microsoft.com/office/drawing/2014/main" val="10001"/>
                  </a:ext>
                </a:extLst>
              </a:tr>
              <a:tr h="171450">
                <a:tc>
                  <a:txBody>
                    <a:bodyPr/>
                    <a:lstStyle/>
                    <a:p>
                      <a:pPr algn="ctr" fontAlgn="b"/>
                      <a:r>
                        <a:rPr lang="en-US" sz="2400" b="0" i="0" u="none" strike="noStrike" dirty="0">
                          <a:effectLst/>
                          <a:latin typeface="+mn-lt"/>
                        </a:rPr>
                        <a:t>PO08S00076A02U x 3 </a:t>
                      </a:r>
                      <a:r>
                        <a:rPr lang="en-US" sz="2400" b="0" i="0" u="none" strike="noStrike" dirty="0" smtClean="0">
                          <a:effectLst/>
                          <a:latin typeface="+mn-lt"/>
                        </a:rPr>
                        <a:t>ULs. </a:t>
                      </a:r>
                      <a:endParaRPr lang="en-US" sz="2400" b="0" i="0" u="none" strike="noStrike" dirty="0">
                        <a:effectLst/>
                        <a:latin typeface="+mn-lt"/>
                      </a:endParaRPr>
                    </a:p>
                  </a:txBody>
                  <a:tcPr marL="0" marR="0" marT="0" marB="0" anchor="ctr"/>
                </a:tc>
                <a:extLst>
                  <a:ext uri="{0D108BD9-81ED-4DB2-BD59-A6C34878D82A}">
                    <a16:rowId xmlns:a16="http://schemas.microsoft.com/office/drawing/2014/main" val="10002"/>
                  </a:ext>
                </a:extLst>
              </a:tr>
            </a:tbl>
          </a:graphicData>
        </a:graphic>
      </p:graphicFrame>
      <p:sp>
        <p:nvSpPr>
          <p:cNvPr id="11" name="TextBox 10"/>
          <p:cNvSpPr txBox="1"/>
          <p:nvPr/>
        </p:nvSpPr>
        <p:spPr>
          <a:xfrm>
            <a:off x="606019" y="5013176"/>
            <a:ext cx="6066045" cy="923330"/>
          </a:xfrm>
          <a:prstGeom prst="rect">
            <a:avLst/>
          </a:prstGeom>
          <a:noFill/>
        </p:spPr>
        <p:txBody>
          <a:bodyPr wrap="square" rtlCol="0">
            <a:spAutoFit/>
          </a:bodyPr>
          <a:lstStyle/>
          <a:p>
            <a:r>
              <a:rPr lang="en-US" baseline="30000" dirty="0" smtClean="0"/>
              <a:t>1</a:t>
            </a:r>
            <a:r>
              <a:rPr lang="en-US" dirty="0" smtClean="0"/>
              <a:t> All data averaged</a:t>
            </a:r>
          </a:p>
          <a:p>
            <a:r>
              <a:rPr lang="en-US" baseline="30000" dirty="0" smtClean="0"/>
              <a:t>2</a:t>
            </a:r>
            <a:r>
              <a:rPr lang="en-US" dirty="0" smtClean="0"/>
              <a:t> First billet averaged, then weighted average according to the </a:t>
            </a:r>
            <a:br>
              <a:rPr lang="en-US" dirty="0" smtClean="0"/>
            </a:br>
            <a:r>
              <a:rPr lang="en-US" dirty="0" smtClean="0"/>
              <a:t>   spool distribution in the cable</a:t>
            </a:r>
            <a:endParaRPr lang="en-US" dirty="0"/>
          </a:p>
        </p:txBody>
      </p:sp>
      <p:sp>
        <p:nvSpPr>
          <p:cNvPr id="12" name="Content Placeholder 7"/>
          <p:cNvSpPr txBox="1">
            <a:spLocks/>
          </p:cNvSpPr>
          <p:nvPr/>
        </p:nvSpPr>
        <p:spPr>
          <a:xfrm>
            <a:off x="606019" y="1600206"/>
            <a:ext cx="538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smtClean="0"/>
              <a:t>Key parameters:</a:t>
            </a:r>
            <a:endParaRPr lang="en-US" dirty="0"/>
          </a:p>
        </p:txBody>
      </p:sp>
    </p:spTree>
    <p:extLst>
      <p:ext uri="{BB962C8B-B14F-4D97-AF65-F5344CB8AC3E}">
        <p14:creationId xmlns:p14="http://schemas.microsoft.com/office/powerpoint/2010/main" val="6738359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December 7th 2017</a:t>
            </a:r>
            <a:endParaRPr lang="en-GB"/>
          </a:p>
        </p:txBody>
      </p:sp>
      <p:sp>
        <p:nvSpPr>
          <p:cNvPr id="6" name="Footer Placeholder 5"/>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p>
            <a:fld id="{E6910A57-C4C2-471D-B852-7E80F10F5A4C}" type="slidenum">
              <a:rPr lang="en-GB" smtClean="0"/>
              <a:pPr/>
              <a:t>35</a:t>
            </a:fld>
            <a:endParaRPr lang="en-GB"/>
          </a:p>
        </p:txBody>
      </p:sp>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169" y="549000"/>
            <a:ext cx="9715663"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0839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36</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7856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37</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4467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38</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2409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Fabrication P43OL1082 (1)</a:t>
            </a:r>
            <a:endParaRPr lang="en-US" dirty="0"/>
          </a:p>
        </p:txBody>
      </p:sp>
      <p:sp>
        <p:nvSpPr>
          <p:cNvPr id="3" name="Content Placeholder 2"/>
          <p:cNvSpPr>
            <a:spLocks noGrp="1"/>
          </p:cNvSpPr>
          <p:nvPr>
            <p:ph sz="half" idx="1"/>
          </p:nvPr>
        </p:nvSpPr>
        <p:spPr/>
        <p:txBody>
          <a:bodyPr>
            <a:normAutofit/>
          </a:bodyPr>
          <a:lstStyle/>
          <a:p>
            <a:r>
              <a:rPr lang="en-US" dirty="0" smtClean="0"/>
              <a:t>Date: </a:t>
            </a:r>
          </a:p>
          <a:p>
            <a:pPr lvl="1"/>
            <a:r>
              <a:rPr lang="en-US" dirty="0" smtClean="0"/>
              <a:t>2016-12-20 (CFP), </a:t>
            </a:r>
          </a:p>
          <a:p>
            <a:pPr lvl="1"/>
            <a:r>
              <a:rPr lang="en-US" dirty="0" smtClean="0"/>
              <a:t>2017-01-04 to 2017-01-05 </a:t>
            </a:r>
            <a:r>
              <a:rPr lang="en-US" dirty="0"/>
              <a:t>(CME</a:t>
            </a:r>
            <a:r>
              <a:rPr lang="en-US" dirty="0" smtClean="0"/>
              <a:t>) </a:t>
            </a:r>
          </a:p>
          <a:p>
            <a:pPr lvl="1"/>
            <a:r>
              <a:rPr lang="en-US" dirty="0" smtClean="0"/>
              <a:t>2017-03-10 (CRN) </a:t>
            </a:r>
          </a:p>
          <a:p>
            <a:r>
              <a:rPr lang="en-US" dirty="0" smtClean="0"/>
              <a:t>Cable Length: </a:t>
            </a:r>
          </a:p>
          <a:p>
            <a:pPr lvl="1"/>
            <a:r>
              <a:rPr lang="en-US" dirty="0" smtClean="0"/>
              <a:t>500 m (</a:t>
            </a:r>
            <a:r>
              <a:rPr lang="en-US" dirty="0" err="1" smtClean="0"/>
              <a:t>Respooled</a:t>
            </a:r>
            <a:r>
              <a:rPr lang="en-US" dirty="0" smtClean="0"/>
              <a:t>) </a:t>
            </a:r>
          </a:p>
          <a:p>
            <a:pPr lvl="1"/>
            <a:r>
              <a:rPr lang="en-US" dirty="0" smtClean="0"/>
              <a:t>473 m (Manufactured good length)</a:t>
            </a:r>
          </a:p>
          <a:p>
            <a:r>
              <a:rPr lang="en-US" dirty="0"/>
              <a:t>Core</a:t>
            </a:r>
            <a:r>
              <a:rPr lang="en-US" dirty="0" smtClean="0"/>
              <a:t>: 119L10A0517863</a:t>
            </a:r>
            <a:endParaRPr lang="en-US" dirty="0"/>
          </a:p>
        </p:txBody>
      </p:sp>
      <p:sp>
        <p:nvSpPr>
          <p:cNvPr id="7" name="Content Placeholder 6"/>
          <p:cNvSpPr>
            <a:spLocks noGrp="1"/>
          </p:cNvSpPr>
          <p:nvPr>
            <p:ph sz="half" idx="2"/>
          </p:nvPr>
        </p:nvSpPr>
        <p:spPr/>
        <p:txBody>
          <a:bodyPr>
            <a:normAutofit/>
          </a:bodyPr>
          <a:lstStyle/>
          <a:p>
            <a:r>
              <a:rPr lang="en-US" dirty="0" smtClean="0"/>
              <a:t>CME data</a:t>
            </a:r>
          </a:p>
          <a:p>
            <a:endParaRPr lang="en-US" dirty="0" smtClean="0"/>
          </a:p>
          <a:p>
            <a:endParaRPr lang="en-US" dirty="0" smtClean="0"/>
          </a:p>
          <a:p>
            <a:endParaRPr lang="en-US" dirty="0"/>
          </a:p>
          <a:p>
            <a:endParaRPr lang="en-US" dirty="0" smtClean="0"/>
          </a:p>
          <a:p>
            <a:r>
              <a:rPr lang="en-US" dirty="0">
                <a:solidFill>
                  <a:srgbClr val="FF0000"/>
                </a:solidFill>
              </a:rPr>
              <a:t>Remark: </a:t>
            </a:r>
            <a:endParaRPr lang="en-US" dirty="0" smtClean="0">
              <a:solidFill>
                <a:srgbClr val="FF0000"/>
              </a:solidFill>
            </a:endParaRPr>
          </a:p>
          <a:p>
            <a:pPr lvl="1"/>
            <a:r>
              <a:rPr lang="en-US" dirty="0" smtClean="0">
                <a:solidFill>
                  <a:srgbClr val="FF0000"/>
                </a:solidFill>
              </a:rPr>
              <a:t>Minor irregularity of the major edge facet size over 4 strands at ~392</a:t>
            </a:r>
            <a:r>
              <a:rPr lang="en-US" baseline="30000" dirty="0" smtClean="0">
                <a:solidFill>
                  <a:srgbClr val="FF0000"/>
                </a:solidFill>
              </a:rPr>
              <a:t>nd</a:t>
            </a:r>
            <a:r>
              <a:rPr lang="en-US" dirty="0" smtClean="0">
                <a:solidFill>
                  <a:srgbClr val="FF0000"/>
                </a:solidFill>
              </a:rPr>
              <a:t> m</a:t>
            </a:r>
          </a:p>
          <a:p>
            <a:pPr lvl="1"/>
            <a:endParaRPr lang="en-US" dirty="0">
              <a:solidFill>
                <a:srgbClr val="FF0000"/>
              </a:solidFill>
            </a:endParaRPr>
          </a:p>
          <a:p>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39</a:t>
            </a:fld>
            <a:endParaRPr lang="en-GB"/>
          </a:p>
        </p:txBody>
      </p:sp>
      <p:graphicFrame>
        <p:nvGraphicFramePr>
          <p:cNvPr id="8" name="Table 7"/>
          <p:cNvGraphicFramePr>
            <a:graphicFrameLocks noGrp="1"/>
          </p:cNvGraphicFramePr>
          <p:nvPr>
            <p:extLst>
              <p:ext uri="{D42A27DB-BD31-4B8C-83A1-F6EECF244321}">
                <p14:modId xmlns:p14="http://schemas.microsoft.com/office/powerpoint/2010/main" val="3587619445"/>
              </p:ext>
            </p:extLst>
          </p:nvPr>
        </p:nvGraphicFramePr>
        <p:xfrm>
          <a:off x="6096000" y="2203717"/>
          <a:ext cx="5831298" cy="1684020"/>
        </p:xfrm>
        <a:graphic>
          <a:graphicData uri="http://schemas.openxmlformats.org/drawingml/2006/table">
            <a:tbl>
              <a:tblPr>
                <a:tableStyleId>{3B4B98B0-60AC-42C2-AFA5-B58CD77FA1E5}</a:tableStyleId>
              </a:tblPr>
              <a:tblGrid>
                <a:gridCol w="1080000">
                  <a:extLst>
                    <a:ext uri="{9D8B030D-6E8A-4147-A177-3AD203B41FA5}">
                      <a16:colId xmlns:a16="http://schemas.microsoft.com/office/drawing/2014/main" val="20000"/>
                    </a:ext>
                  </a:extLst>
                </a:gridCol>
                <a:gridCol w="1187298">
                  <a:extLst>
                    <a:ext uri="{9D8B030D-6E8A-4147-A177-3AD203B41FA5}">
                      <a16:colId xmlns:a16="http://schemas.microsoft.com/office/drawing/2014/main" val="20001"/>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tblGrid>
              <a:tr h="171450">
                <a:tc>
                  <a:txBody>
                    <a:bodyPr/>
                    <a:lstStyle/>
                    <a:p>
                      <a:pPr algn="ctr" fontAlgn="b"/>
                      <a:endParaRPr lang="en-US" sz="1800" b="0"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smtClean="0">
                          <a:effectLst/>
                        </a:rPr>
                        <a:t>Pressure </a:t>
                      </a:r>
                      <a:br>
                        <a:rPr lang="en-US" sz="1800" u="none" strike="noStrike" dirty="0" smtClean="0">
                          <a:effectLst/>
                        </a:rPr>
                      </a:br>
                      <a:r>
                        <a:rPr lang="en-US" sz="1800" u="none" strike="noStrike" dirty="0" smtClean="0">
                          <a:effectLst/>
                        </a:rPr>
                        <a:t>(</a:t>
                      </a:r>
                      <a:r>
                        <a:rPr lang="en-US" sz="1800" u="none" strike="noStrike" dirty="0">
                          <a:effectLst/>
                        </a:rPr>
                        <a:t>MPa)</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a:effectLst/>
                        </a:rPr>
                        <a:t>ANGLE </a:t>
                      </a:r>
                      <a:r>
                        <a:rPr lang="en-US" sz="1800" u="none" strike="noStrike" dirty="0" smtClean="0">
                          <a:effectLst/>
                        </a:rPr>
                        <a:t/>
                      </a:r>
                      <a:br>
                        <a:rPr lang="en-US" sz="1800" u="none" strike="noStrike" dirty="0" smtClean="0">
                          <a:effectLst/>
                        </a:rPr>
                      </a:br>
                      <a:r>
                        <a:rPr lang="en-US" sz="1800" u="none" strike="noStrike" dirty="0" smtClean="0">
                          <a:effectLst/>
                        </a:rPr>
                        <a:t>(°)</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a:effectLst/>
                        </a:rPr>
                        <a:t>WIDTH (mm)</a:t>
                      </a:r>
                      <a:endParaRPr lang="en-US" sz="1800" b="1" i="0" u="none" strike="noStrike">
                        <a:effectLst/>
                        <a:latin typeface="Arial" panose="020B0604020202020204" pitchFamily="34" charset="0"/>
                      </a:endParaRPr>
                    </a:p>
                  </a:txBody>
                  <a:tcPr marL="0" marR="0" marT="0" marB="0" anchor="ctr"/>
                </a:tc>
                <a:tc>
                  <a:txBody>
                    <a:bodyPr/>
                    <a:lstStyle/>
                    <a:p>
                      <a:pPr algn="ctr" fontAlgn="ctr"/>
                      <a:r>
                        <a:rPr lang="en-US" sz="1800" u="none" strike="noStrike">
                          <a:effectLst/>
                        </a:rPr>
                        <a:t>THICKNESS (mm)</a:t>
                      </a:r>
                      <a:endParaRPr lang="en-US" sz="1800" b="1"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0"/>
                  </a:ext>
                </a:extLst>
              </a:tr>
              <a:tr h="161925">
                <a:tc>
                  <a:txBody>
                    <a:bodyPr/>
                    <a:lstStyle/>
                    <a:p>
                      <a:pPr algn="ctr" fontAlgn="b"/>
                      <a:r>
                        <a:rPr lang="en-US" sz="1800" u="none" strike="noStrike">
                          <a:effectLst/>
                        </a:rPr>
                        <a:t>Maximum  </a:t>
                      </a:r>
                      <a:endParaRPr lang="en-US" sz="1800" b="0" i="0" u="none" strike="noStrike">
                        <a:effectLst/>
                        <a:latin typeface="Arial" panose="020B0604020202020204" pitchFamily="34" charset="0"/>
                      </a:endParaRPr>
                    </a:p>
                  </a:txBody>
                  <a:tcPr marL="0" marR="0" marT="0" marB="0" anchor="ctr"/>
                </a:tc>
                <a:tc>
                  <a:txBody>
                    <a:bodyPr/>
                    <a:lstStyle/>
                    <a:p>
                      <a:pPr algn="ctr" fontAlgn="b"/>
                      <a:r>
                        <a:rPr lang="en-US" sz="1800" b="0" i="0" u="none" strike="noStrike">
                          <a:solidFill>
                            <a:srgbClr val="000000"/>
                          </a:solidFill>
                          <a:effectLst/>
                          <a:latin typeface="+mn-lt"/>
                        </a:rPr>
                        <a:t>17.0</a:t>
                      </a:r>
                    </a:p>
                  </a:txBody>
                  <a:tcPr marL="9525" marR="9525" marT="9525" marB="0" anchor="ctr"/>
                </a:tc>
                <a:tc>
                  <a:txBody>
                    <a:bodyPr/>
                    <a:lstStyle/>
                    <a:p>
                      <a:pPr algn="ctr" fontAlgn="b"/>
                      <a:r>
                        <a:rPr lang="en-US" sz="1800" b="0" i="0" u="none" strike="noStrike">
                          <a:solidFill>
                            <a:srgbClr val="000000"/>
                          </a:solidFill>
                          <a:effectLst/>
                          <a:latin typeface="+mn-lt"/>
                        </a:rPr>
                        <a:t>0.421</a:t>
                      </a:r>
                    </a:p>
                  </a:txBody>
                  <a:tcPr marL="9525" marR="9525" marT="9525" marB="0" anchor="ctr"/>
                </a:tc>
                <a:tc>
                  <a:txBody>
                    <a:bodyPr/>
                    <a:lstStyle/>
                    <a:p>
                      <a:pPr algn="ctr" fontAlgn="b"/>
                      <a:r>
                        <a:rPr lang="en-US" sz="1800" b="0" i="0" u="none" strike="noStrike">
                          <a:solidFill>
                            <a:srgbClr val="000000"/>
                          </a:solidFill>
                          <a:effectLst/>
                          <a:latin typeface="+mn-lt"/>
                        </a:rPr>
                        <a:t>18.152</a:t>
                      </a:r>
                    </a:p>
                  </a:txBody>
                  <a:tcPr marL="9525" marR="9525" marT="9525" marB="0" anchor="ctr"/>
                </a:tc>
                <a:tc>
                  <a:txBody>
                    <a:bodyPr/>
                    <a:lstStyle/>
                    <a:p>
                      <a:pPr algn="ctr" fontAlgn="b"/>
                      <a:r>
                        <a:rPr lang="en-US" sz="1800" b="0" i="0" u="none" strike="noStrike" dirty="0">
                          <a:solidFill>
                            <a:srgbClr val="FF0000"/>
                          </a:solidFill>
                          <a:effectLst/>
                          <a:latin typeface="+mn-lt"/>
                        </a:rPr>
                        <a:t>1.537</a:t>
                      </a:r>
                    </a:p>
                  </a:txBody>
                  <a:tcPr marL="9525" marR="9525" marT="9525" marB="0" anchor="ctr"/>
                </a:tc>
                <a:extLst>
                  <a:ext uri="{0D108BD9-81ED-4DB2-BD59-A6C34878D82A}">
                    <a16:rowId xmlns:a16="http://schemas.microsoft.com/office/drawing/2014/main" val="10001"/>
                  </a:ext>
                </a:extLst>
              </a:tr>
              <a:tr h="161925">
                <a:tc>
                  <a:txBody>
                    <a:bodyPr/>
                    <a:lstStyle/>
                    <a:p>
                      <a:pPr algn="ctr" fontAlgn="b"/>
                      <a:r>
                        <a:rPr lang="en-US" sz="1800" u="none" strike="noStrike">
                          <a:effectLst/>
                        </a:rPr>
                        <a:t>Average  </a:t>
                      </a:r>
                      <a:endParaRPr lang="en-US" sz="1800" b="1" i="0" u="none" strike="noStrike">
                        <a:effectLst/>
                        <a:latin typeface="Arial" panose="020B0604020202020204" pitchFamily="34" charset="0"/>
                      </a:endParaRPr>
                    </a:p>
                  </a:txBody>
                  <a:tcPr marL="0" marR="0" marT="0" marB="0" anchor="ctr"/>
                </a:tc>
                <a:tc>
                  <a:txBody>
                    <a:bodyPr/>
                    <a:lstStyle/>
                    <a:p>
                      <a:pPr algn="ctr" fontAlgn="b"/>
                      <a:r>
                        <a:rPr lang="en-US" sz="1800" b="0" i="0" u="none" strike="noStrike">
                          <a:solidFill>
                            <a:srgbClr val="000000"/>
                          </a:solidFill>
                          <a:effectLst/>
                          <a:latin typeface="+mn-lt"/>
                        </a:rPr>
                        <a:t>17.0</a:t>
                      </a:r>
                    </a:p>
                  </a:txBody>
                  <a:tcPr marL="9525" marR="9525" marT="9525" marB="0" anchor="ctr"/>
                </a:tc>
                <a:tc>
                  <a:txBody>
                    <a:bodyPr/>
                    <a:lstStyle/>
                    <a:p>
                      <a:pPr algn="ctr" fontAlgn="b"/>
                      <a:r>
                        <a:rPr lang="en-US" sz="1800" b="0" i="0" u="none" strike="noStrike">
                          <a:solidFill>
                            <a:srgbClr val="000000"/>
                          </a:solidFill>
                          <a:effectLst/>
                          <a:latin typeface="+mn-lt"/>
                        </a:rPr>
                        <a:t>0.397</a:t>
                      </a:r>
                    </a:p>
                  </a:txBody>
                  <a:tcPr marL="9525" marR="9525" marT="9525" marB="0" anchor="ctr"/>
                </a:tc>
                <a:tc>
                  <a:txBody>
                    <a:bodyPr/>
                    <a:lstStyle/>
                    <a:p>
                      <a:pPr algn="ctr" fontAlgn="b"/>
                      <a:r>
                        <a:rPr lang="en-US" sz="1800" b="0" i="0" u="none" strike="noStrike">
                          <a:solidFill>
                            <a:srgbClr val="000000"/>
                          </a:solidFill>
                          <a:effectLst/>
                          <a:latin typeface="+mn-lt"/>
                        </a:rPr>
                        <a:t>18.133</a:t>
                      </a:r>
                    </a:p>
                  </a:txBody>
                  <a:tcPr marL="9525" marR="9525" marT="9525" marB="0" anchor="ctr"/>
                </a:tc>
                <a:tc>
                  <a:txBody>
                    <a:bodyPr/>
                    <a:lstStyle/>
                    <a:p>
                      <a:pPr algn="ctr" fontAlgn="b"/>
                      <a:r>
                        <a:rPr lang="en-US" sz="1800" b="0" i="0" u="none" strike="noStrike">
                          <a:solidFill>
                            <a:srgbClr val="000000"/>
                          </a:solidFill>
                          <a:effectLst/>
                          <a:latin typeface="+mn-lt"/>
                        </a:rPr>
                        <a:t>1.526</a:t>
                      </a:r>
                    </a:p>
                  </a:txBody>
                  <a:tcPr marL="9525" marR="9525" marT="9525" marB="0" anchor="ctr"/>
                </a:tc>
                <a:extLst>
                  <a:ext uri="{0D108BD9-81ED-4DB2-BD59-A6C34878D82A}">
                    <a16:rowId xmlns:a16="http://schemas.microsoft.com/office/drawing/2014/main" val="10002"/>
                  </a:ext>
                </a:extLst>
              </a:tr>
              <a:tr h="161925">
                <a:tc>
                  <a:txBody>
                    <a:bodyPr/>
                    <a:lstStyle/>
                    <a:p>
                      <a:pPr algn="ctr" fontAlgn="b"/>
                      <a:r>
                        <a:rPr lang="en-US" sz="1800" u="none" strike="noStrike">
                          <a:effectLst/>
                        </a:rPr>
                        <a:t>Minimum  </a:t>
                      </a:r>
                      <a:endParaRPr lang="en-US" sz="1800" b="0" i="0" u="none" strike="noStrike">
                        <a:effectLst/>
                        <a:latin typeface="Arial" panose="020B0604020202020204" pitchFamily="34" charset="0"/>
                      </a:endParaRPr>
                    </a:p>
                  </a:txBody>
                  <a:tcPr marL="0" marR="0" marT="0" marB="0" anchor="ctr"/>
                </a:tc>
                <a:tc>
                  <a:txBody>
                    <a:bodyPr/>
                    <a:lstStyle/>
                    <a:p>
                      <a:pPr algn="ctr" fontAlgn="b"/>
                      <a:r>
                        <a:rPr lang="en-US" sz="1800" b="0" i="0" u="none" strike="noStrike">
                          <a:solidFill>
                            <a:srgbClr val="000000"/>
                          </a:solidFill>
                          <a:effectLst/>
                          <a:latin typeface="+mn-lt"/>
                        </a:rPr>
                        <a:t>16.9</a:t>
                      </a:r>
                    </a:p>
                  </a:txBody>
                  <a:tcPr marL="9525" marR="9525" marT="9525" marB="0" anchor="ctr"/>
                </a:tc>
                <a:tc>
                  <a:txBody>
                    <a:bodyPr/>
                    <a:lstStyle/>
                    <a:p>
                      <a:pPr algn="ctr" fontAlgn="b"/>
                      <a:r>
                        <a:rPr lang="en-US" sz="1800" b="0" i="0" u="none" strike="noStrike">
                          <a:solidFill>
                            <a:srgbClr val="000000"/>
                          </a:solidFill>
                          <a:effectLst/>
                          <a:latin typeface="+mn-lt"/>
                        </a:rPr>
                        <a:t>0.378</a:t>
                      </a:r>
                    </a:p>
                  </a:txBody>
                  <a:tcPr marL="9525" marR="9525" marT="9525" marB="0" anchor="ctr"/>
                </a:tc>
                <a:tc>
                  <a:txBody>
                    <a:bodyPr/>
                    <a:lstStyle/>
                    <a:p>
                      <a:pPr algn="ctr" fontAlgn="b"/>
                      <a:r>
                        <a:rPr lang="en-US" sz="1800" b="0" i="0" u="none" strike="noStrike">
                          <a:solidFill>
                            <a:srgbClr val="000000"/>
                          </a:solidFill>
                          <a:effectLst/>
                          <a:latin typeface="+mn-lt"/>
                        </a:rPr>
                        <a:t>18.129</a:t>
                      </a:r>
                    </a:p>
                  </a:txBody>
                  <a:tcPr marL="9525" marR="9525" marT="9525" marB="0" anchor="ctr"/>
                </a:tc>
                <a:tc>
                  <a:txBody>
                    <a:bodyPr/>
                    <a:lstStyle/>
                    <a:p>
                      <a:pPr algn="ctr" fontAlgn="b"/>
                      <a:r>
                        <a:rPr lang="en-US" sz="1800" b="0" i="0" u="none" strike="noStrike">
                          <a:solidFill>
                            <a:srgbClr val="000000"/>
                          </a:solidFill>
                          <a:effectLst/>
                          <a:latin typeface="+mn-lt"/>
                        </a:rPr>
                        <a:t>1.522</a:t>
                      </a:r>
                    </a:p>
                  </a:txBody>
                  <a:tcPr marL="9525" marR="9525" marT="9525" marB="0" anchor="ctr"/>
                </a:tc>
                <a:extLst>
                  <a:ext uri="{0D108BD9-81ED-4DB2-BD59-A6C34878D82A}">
                    <a16:rowId xmlns:a16="http://schemas.microsoft.com/office/drawing/2014/main" val="10003"/>
                  </a:ext>
                </a:extLst>
              </a:tr>
              <a:tr h="171450">
                <a:tc>
                  <a:txBody>
                    <a:bodyPr/>
                    <a:lstStyle/>
                    <a:p>
                      <a:pPr algn="ctr" fontAlgn="b"/>
                      <a:r>
                        <a:rPr lang="en-US" sz="1800" u="none" strike="noStrike" dirty="0" smtClean="0">
                          <a:effectLst/>
                        </a:rPr>
                        <a:t>Sigma</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b="0" i="0" u="none" strike="noStrike">
                          <a:solidFill>
                            <a:srgbClr val="000000"/>
                          </a:solidFill>
                          <a:effectLst/>
                          <a:latin typeface="+mn-lt"/>
                        </a:rPr>
                        <a:t>0.01</a:t>
                      </a:r>
                    </a:p>
                  </a:txBody>
                  <a:tcPr marL="9525" marR="9525" marT="9525" marB="0" anchor="ctr"/>
                </a:tc>
                <a:tc>
                  <a:txBody>
                    <a:bodyPr/>
                    <a:lstStyle/>
                    <a:p>
                      <a:pPr algn="ctr" fontAlgn="b"/>
                      <a:r>
                        <a:rPr lang="en-US" sz="1800" b="0" i="0" u="none" strike="noStrike">
                          <a:solidFill>
                            <a:srgbClr val="000000"/>
                          </a:solidFill>
                          <a:effectLst/>
                          <a:latin typeface="+mn-lt"/>
                        </a:rPr>
                        <a:t>0.007</a:t>
                      </a:r>
                    </a:p>
                  </a:txBody>
                  <a:tcPr marL="9525" marR="9525" marT="9525" marB="0" anchor="ctr"/>
                </a:tc>
                <a:tc>
                  <a:txBody>
                    <a:bodyPr/>
                    <a:lstStyle/>
                    <a:p>
                      <a:pPr algn="ctr" fontAlgn="b"/>
                      <a:r>
                        <a:rPr lang="en-US" sz="1800" b="0" i="0" u="none" strike="noStrike">
                          <a:solidFill>
                            <a:srgbClr val="000000"/>
                          </a:solidFill>
                          <a:effectLst/>
                          <a:latin typeface="+mn-lt"/>
                        </a:rPr>
                        <a:t>0.002</a:t>
                      </a:r>
                    </a:p>
                  </a:txBody>
                  <a:tcPr marL="9525" marR="9525" marT="9525" marB="0" anchor="ctr"/>
                </a:tc>
                <a:tc>
                  <a:txBody>
                    <a:bodyPr/>
                    <a:lstStyle/>
                    <a:p>
                      <a:pPr algn="ctr" fontAlgn="b"/>
                      <a:r>
                        <a:rPr lang="en-US" sz="1800" b="0" i="0" u="none" strike="noStrike" dirty="0">
                          <a:solidFill>
                            <a:srgbClr val="000000"/>
                          </a:solidFill>
                          <a:effectLst/>
                          <a:latin typeface="+mn-lt"/>
                        </a:rPr>
                        <a:t>0.003</a:t>
                      </a:r>
                    </a:p>
                  </a:txBody>
                  <a:tcPr marL="9525" marR="9525" marT="9525"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1714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 Details – Summary </a:t>
            </a:r>
            <a:endParaRPr lang="en-US" dirty="0"/>
          </a:p>
        </p:txBody>
      </p:sp>
      <p:sp>
        <p:nvSpPr>
          <p:cNvPr id="3" name="Content Placeholder 2"/>
          <p:cNvSpPr>
            <a:spLocks noGrp="1"/>
          </p:cNvSpPr>
          <p:nvPr>
            <p:ph idx="1"/>
          </p:nvPr>
        </p:nvSpPr>
        <p:spPr/>
        <p:txBody>
          <a:bodyPr/>
          <a:lstStyle/>
          <a:p>
            <a:r>
              <a:rPr lang="en-US" dirty="0" smtClean="0"/>
              <a:t>All wires are HiLumi spec, purchased under FNAL PO 624035</a:t>
            </a:r>
          </a:p>
          <a:p>
            <a:r>
              <a:rPr lang="en-US" dirty="0" smtClean="0"/>
              <a:t>108/127, 1.5 at% Ti-doped, 3.6:1 reduced Sn ratio, Nb Type I</a:t>
            </a:r>
          </a:p>
          <a:p>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4</a:t>
            </a:fld>
            <a:endParaRPr lang="en-GB"/>
          </a:p>
        </p:txBody>
      </p:sp>
      <p:graphicFrame>
        <p:nvGraphicFramePr>
          <p:cNvPr id="7" name="Table 6"/>
          <p:cNvGraphicFramePr>
            <a:graphicFrameLocks noGrp="1"/>
          </p:cNvGraphicFramePr>
          <p:nvPr>
            <p:extLst>
              <p:ext uri="{D42A27DB-BD31-4B8C-83A1-F6EECF244321}">
                <p14:modId xmlns:p14="http://schemas.microsoft.com/office/powerpoint/2010/main" val="3042147629"/>
              </p:ext>
            </p:extLst>
          </p:nvPr>
        </p:nvGraphicFramePr>
        <p:xfrm>
          <a:off x="983432" y="3068960"/>
          <a:ext cx="10009112" cy="310896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gridCol w="2664296">
                  <a:extLst>
                    <a:ext uri="{9D8B030D-6E8A-4147-A177-3AD203B41FA5}">
                      <a16:colId xmlns:a16="http://schemas.microsoft.com/office/drawing/2014/main" val="20003"/>
                    </a:ext>
                  </a:extLst>
                </a:gridCol>
              </a:tblGrid>
              <a:tr h="370840">
                <a:tc>
                  <a:txBody>
                    <a:bodyPr/>
                    <a:lstStyle/>
                    <a:p>
                      <a:pPr algn="ctr"/>
                      <a:r>
                        <a:rPr lang="en-US" sz="2800" dirty="0" smtClean="0"/>
                        <a:t>Shipment</a:t>
                      </a:r>
                      <a:endParaRPr lang="en-US" sz="2800" dirty="0"/>
                    </a:p>
                  </a:txBody>
                  <a:tcPr anchor="ctr"/>
                </a:tc>
                <a:tc>
                  <a:txBody>
                    <a:bodyPr/>
                    <a:lstStyle/>
                    <a:p>
                      <a:pPr algn="ctr"/>
                      <a:r>
                        <a:rPr lang="en-US" sz="2800" dirty="0" smtClean="0"/>
                        <a:t>Delivered</a:t>
                      </a:r>
                      <a:endParaRPr lang="en-US" sz="2800" dirty="0"/>
                    </a:p>
                  </a:txBody>
                  <a:tcPr anchor="ctr"/>
                </a:tc>
                <a:tc>
                  <a:txBody>
                    <a:bodyPr/>
                    <a:lstStyle/>
                    <a:p>
                      <a:pPr algn="ctr"/>
                      <a:r>
                        <a:rPr lang="en-US" sz="2800" dirty="0" smtClean="0"/>
                        <a:t>No. of Spools </a:t>
                      </a:r>
                      <a:endParaRPr lang="en-US" sz="2800" dirty="0"/>
                    </a:p>
                  </a:txBody>
                  <a:tcPr anchor="ctr"/>
                </a:tc>
                <a:tc>
                  <a:txBody>
                    <a:bodyPr/>
                    <a:lstStyle/>
                    <a:p>
                      <a:pPr algn="ctr"/>
                      <a:r>
                        <a:rPr lang="en-US" sz="2800" dirty="0" smtClean="0"/>
                        <a:t>Billable (km)</a:t>
                      </a:r>
                      <a:endParaRPr lang="en-US" sz="2800" dirty="0"/>
                    </a:p>
                  </a:txBody>
                  <a:tcPr anchor="ctr"/>
                </a:tc>
                <a:extLst>
                  <a:ext uri="{0D108BD9-81ED-4DB2-BD59-A6C34878D82A}">
                    <a16:rowId xmlns:a16="http://schemas.microsoft.com/office/drawing/2014/main" val="10000"/>
                  </a:ext>
                </a:extLst>
              </a:tr>
              <a:tr h="370840">
                <a:tc>
                  <a:txBody>
                    <a:bodyPr/>
                    <a:lstStyle/>
                    <a:p>
                      <a:pPr algn="ctr"/>
                      <a:r>
                        <a:rPr lang="en-US" sz="2800" dirty="0" smtClean="0"/>
                        <a:t>A</a:t>
                      </a:r>
                      <a:endParaRPr lang="en-US" sz="2800" dirty="0"/>
                    </a:p>
                  </a:txBody>
                  <a:tcPr anchor="ctr"/>
                </a:tc>
                <a:tc>
                  <a:txBody>
                    <a:bodyPr/>
                    <a:lstStyle/>
                    <a:p>
                      <a:pPr algn="ctr"/>
                      <a:r>
                        <a:rPr lang="en-US" sz="2800" dirty="0" smtClean="0"/>
                        <a:t>2016 01 04</a:t>
                      </a:r>
                      <a:endParaRPr lang="en-US" sz="2800" dirty="0"/>
                    </a:p>
                  </a:txBody>
                  <a:tcPr anchor="ctr"/>
                </a:tc>
                <a:tc>
                  <a:txBody>
                    <a:bodyPr/>
                    <a:lstStyle/>
                    <a:p>
                      <a:pPr algn="ctr"/>
                      <a:r>
                        <a:rPr lang="en-US" sz="2800" dirty="0" smtClean="0"/>
                        <a:t>13</a:t>
                      </a:r>
                      <a:endParaRPr lang="en-US" sz="2800" dirty="0"/>
                    </a:p>
                  </a:txBody>
                  <a:tcPr anchor="ctr"/>
                </a:tc>
                <a:tc>
                  <a:txBody>
                    <a:bodyPr/>
                    <a:lstStyle/>
                    <a:p>
                      <a:pPr algn="ctr"/>
                      <a:r>
                        <a:rPr lang="en-US" sz="2800" dirty="0" smtClean="0"/>
                        <a:t>31.7</a:t>
                      </a:r>
                      <a:endParaRPr lang="en-US" sz="2800" dirty="0"/>
                    </a:p>
                  </a:txBody>
                  <a:tcPr anchor="ctr"/>
                </a:tc>
                <a:extLst>
                  <a:ext uri="{0D108BD9-81ED-4DB2-BD59-A6C34878D82A}">
                    <a16:rowId xmlns:a16="http://schemas.microsoft.com/office/drawing/2014/main" val="10001"/>
                  </a:ext>
                </a:extLst>
              </a:tr>
              <a:tr h="370840">
                <a:tc>
                  <a:txBody>
                    <a:bodyPr/>
                    <a:lstStyle/>
                    <a:p>
                      <a:pPr algn="ctr"/>
                      <a:r>
                        <a:rPr lang="en-US" sz="2800" dirty="0" smtClean="0"/>
                        <a:t>B</a:t>
                      </a:r>
                      <a:endParaRPr lang="en-US" sz="2800" dirty="0"/>
                    </a:p>
                  </a:txBody>
                  <a:tcPr anchor="ctr"/>
                </a:tc>
                <a:tc>
                  <a:txBody>
                    <a:bodyPr/>
                    <a:lstStyle/>
                    <a:p>
                      <a:pPr algn="ctr"/>
                      <a:r>
                        <a:rPr lang="en-US" sz="2800" dirty="0" smtClean="0"/>
                        <a:t>2016 04 05</a:t>
                      </a:r>
                      <a:endParaRPr lang="en-US" sz="2800" dirty="0"/>
                    </a:p>
                  </a:txBody>
                  <a:tcPr anchor="ctr"/>
                </a:tc>
                <a:tc>
                  <a:txBody>
                    <a:bodyPr/>
                    <a:lstStyle/>
                    <a:p>
                      <a:pPr algn="ctr"/>
                      <a:r>
                        <a:rPr lang="en-US" sz="2800" dirty="0" smtClean="0"/>
                        <a:t>29</a:t>
                      </a:r>
                      <a:endParaRPr lang="en-US" sz="2800" dirty="0"/>
                    </a:p>
                  </a:txBody>
                  <a:tcPr anchor="ctr"/>
                </a:tc>
                <a:tc>
                  <a:txBody>
                    <a:bodyPr/>
                    <a:lstStyle/>
                    <a:p>
                      <a:pPr algn="ctr"/>
                      <a:r>
                        <a:rPr lang="en-US" sz="2800" dirty="0" smtClean="0"/>
                        <a:t>54.65 </a:t>
                      </a:r>
                      <a:endParaRPr lang="en-US" sz="2800" dirty="0"/>
                    </a:p>
                  </a:txBody>
                  <a:tcPr anchor="ctr"/>
                </a:tc>
                <a:extLst>
                  <a:ext uri="{0D108BD9-81ED-4DB2-BD59-A6C34878D82A}">
                    <a16:rowId xmlns:a16="http://schemas.microsoft.com/office/drawing/2014/main" val="10002"/>
                  </a:ext>
                </a:extLst>
              </a:tr>
              <a:tr h="370840">
                <a:tc>
                  <a:txBody>
                    <a:bodyPr/>
                    <a:lstStyle/>
                    <a:p>
                      <a:pPr algn="ctr"/>
                      <a:r>
                        <a:rPr lang="en-US" sz="2800" dirty="0" smtClean="0"/>
                        <a:t>C1</a:t>
                      </a:r>
                      <a:endParaRPr lang="en-US" sz="2800" dirty="0"/>
                    </a:p>
                  </a:txBody>
                  <a:tcPr anchor="ctr"/>
                </a:tc>
                <a:tc>
                  <a:txBody>
                    <a:bodyPr/>
                    <a:lstStyle/>
                    <a:p>
                      <a:pPr algn="ctr"/>
                      <a:r>
                        <a:rPr lang="en-US" sz="2800" dirty="0" smtClean="0"/>
                        <a:t>2016 12 02</a:t>
                      </a:r>
                      <a:endParaRPr lang="en-US" sz="2800" dirty="0"/>
                    </a:p>
                  </a:txBody>
                  <a:tcPr anchor="ctr"/>
                </a:tc>
                <a:tc>
                  <a:txBody>
                    <a:bodyPr/>
                    <a:lstStyle/>
                    <a:p>
                      <a:pPr algn="ctr"/>
                      <a:r>
                        <a:rPr lang="en-US" sz="2800" dirty="0" smtClean="0"/>
                        <a:t>11</a:t>
                      </a:r>
                      <a:endParaRPr lang="en-US" sz="2800" dirty="0"/>
                    </a:p>
                  </a:txBody>
                  <a:tcPr anchor="ctr"/>
                </a:tc>
                <a:tc>
                  <a:txBody>
                    <a:bodyPr/>
                    <a:lstStyle/>
                    <a:p>
                      <a:pPr algn="ctr"/>
                      <a:r>
                        <a:rPr lang="en-US" sz="2800" dirty="0" smtClean="0"/>
                        <a:t>27.5 </a:t>
                      </a:r>
                      <a:endParaRPr lang="en-US" sz="2800" dirty="0"/>
                    </a:p>
                  </a:txBody>
                  <a:tcPr anchor="ctr"/>
                </a:tc>
                <a:extLst>
                  <a:ext uri="{0D108BD9-81ED-4DB2-BD59-A6C34878D82A}">
                    <a16:rowId xmlns:a16="http://schemas.microsoft.com/office/drawing/2014/main" val="10003"/>
                  </a:ext>
                </a:extLst>
              </a:tr>
              <a:tr h="370840">
                <a:tc>
                  <a:txBody>
                    <a:bodyPr/>
                    <a:lstStyle/>
                    <a:p>
                      <a:pPr algn="ctr"/>
                      <a:r>
                        <a:rPr lang="en-US" sz="2800" dirty="0" smtClean="0"/>
                        <a:t>C2</a:t>
                      </a:r>
                      <a:endParaRPr lang="en-US" sz="2800" dirty="0"/>
                    </a:p>
                  </a:txBody>
                  <a:tcPr anchor="ctr"/>
                </a:tc>
                <a:tc>
                  <a:txBody>
                    <a:bodyPr/>
                    <a:lstStyle/>
                    <a:p>
                      <a:pPr algn="ctr"/>
                      <a:r>
                        <a:rPr lang="en-US" sz="2800" dirty="0" smtClean="0"/>
                        <a:t>2016 12 13</a:t>
                      </a:r>
                      <a:endParaRPr lang="en-US" sz="2800" dirty="0"/>
                    </a:p>
                  </a:txBody>
                  <a:tcPr anchor="ctr"/>
                </a:tc>
                <a:tc>
                  <a:txBody>
                    <a:bodyPr/>
                    <a:lstStyle/>
                    <a:p>
                      <a:pPr algn="ctr"/>
                      <a:r>
                        <a:rPr lang="en-US" sz="2800" dirty="0" smtClean="0"/>
                        <a:t>18</a:t>
                      </a:r>
                      <a:endParaRPr lang="en-US" sz="2800" dirty="0"/>
                    </a:p>
                  </a:txBody>
                  <a:tcPr anchor="ctr"/>
                </a:tc>
                <a:tc>
                  <a:txBody>
                    <a:bodyPr/>
                    <a:lstStyle/>
                    <a:p>
                      <a:pPr algn="ctr"/>
                      <a:r>
                        <a:rPr lang="en-US" sz="2800" dirty="0" smtClean="0"/>
                        <a:t>45.7 </a:t>
                      </a:r>
                      <a:endParaRPr lang="en-US" sz="2800" dirty="0"/>
                    </a:p>
                  </a:txBody>
                  <a:tcPr anchor="ctr"/>
                </a:tc>
                <a:extLst>
                  <a:ext uri="{0D108BD9-81ED-4DB2-BD59-A6C34878D82A}">
                    <a16:rowId xmlns:a16="http://schemas.microsoft.com/office/drawing/2014/main" val="10004"/>
                  </a:ext>
                </a:extLst>
              </a:tr>
              <a:tr h="370840">
                <a:tc>
                  <a:txBody>
                    <a:bodyPr/>
                    <a:lstStyle/>
                    <a:p>
                      <a:pPr algn="ctr"/>
                      <a:r>
                        <a:rPr lang="en-US" sz="2800" dirty="0" err="1" smtClean="0"/>
                        <a:t>Supp</a:t>
                      </a:r>
                      <a:endParaRPr lang="en-US" sz="2800" dirty="0"/>
                    </a:p>
                  </a:txBody>
                  <a:tcPr anchor="ctr"/>
                </a:tc>
                <a:tc>
                  <a:txBody>
                    <a:bodyPr/>
                    <a:lstStyle/>
                    <a:p>
                      <a:pPr algn="ctr"/>
                      <a:r>
                        <a:rPr lang="en-US" sz="2800" dirty="0" smtClean="0"/>
                        <a:t>2016 07 05</a:t>
                      </a:r>
                      <a:endParaRPr lang="en-US" sz="2800" dirty="0"/>
                    </a:p>
                  </a:txBody>
                  <a:tcPr anchor="ctr"/>
                </a:tc>
                <a:tc>
                  <a:txBody>
                    <a:bodyPr/>
                    <a:lstStyle/>
                    <a:p>
                      <a:pPr algn="ctr"/>
                      <a:r>
                        <a:rPr lang="en-US" sz="2800" dirty="0" smtClean="0"/>
                        <a:t>1</a:t>
                      </a:r>
                      <a:endParaRPr lang="en-US" sz="2800" dirty="0"/>
                    </a:p>
                  </a:txBody>
                  <a:tcPr anchor="ctr"/>
                </a:tc>
                <a:tc>
                  <a:txBody>
                    <a:bodyPr/>
                    <a:lstStyle/>
                    <a:p>
                      <a:pPr algn="ctr"/>
                      <a:r>
                        <a:rPr lang="en-US" sz="2800" dirty="0" smtClean="0"/>
                        <a:t>0.528</a:t>
                      </a:r>
                      <a:endParaRPr lang="en-US" sz="2800" dirty="0"/>
                    </a:p>
                  </a:txBody>
                  <a:tcPr anchor="ctr"/>
                </a:tc>
                <a:extLst>
                  <a:ext uri="{0D108BD9-81ED-4DB2-BD59-A6C34878D82A}">
                    <a16:rowId xmlns:a16="http://schemas.microsoft.com/office/drawing/2014/main" val="10005"/>
                  </a:ext>
                </a:extLst>
              </a:tr>
            </a:tbl>
          </a:graphicData>
        </a:graphic>
      </p:graphicFrame>
      <p:sp>
        <p:nvSpPr>
          <p:cNvPr id="8" name="Rounded Rectangle 7"/>
          <p:cNvSpPr/>
          <p:nvPr/>
        </p:nvSpPr>
        <p:spPr>
          <a:xfrm>
            <a:off x="479376" y="5661248"/>
            <a:ext cx="11017224" cy="51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7988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December 7th 2017</a:t>
            </a:r>
            <a:endParaRPr lang="en-GB"/>
          </a:p>
        </p:txBody>
      </p:sp>
      <p:sp>
        <p:nvSpPr>
          <p:cNvPr id="6" name="Footer Placeholder 5"/>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p>
            <a:fld id="{E6910A57-C4C2-471D-B852-7E80F10F5A4C}" type="slidenum">
              <a:rPr lang="en-GB" smtClean="0"/>
              <a:pPr/>
              <a:t>40</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6000" y="404664"/>
            <a:ext cx="7680000" cy="5760000"/>
          </a:xfrm>
          <a:prstGeom prst="rect">
            <a:avLst/>
          </a:prstGeom>
        </p:spPr>
      </p:pic>
      <p:cxnSp>
        <p:nvCxnSpPr>
          <p:cNvPr id="10" name="Straight Arrow Connector 9"/>
          <p:cNvCxnSpPr/>
          <p:nvPr/>
        </p:nvCxnSpPr>
        <p:spPr>
          <a:xfrm flipV="1">
            <a:off x="4943872" y="5301208"/>
            <a:ext cx="432048" cy="648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663952" y="5529610"/>
            <a:ext cx="432048" cy="648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58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Fabrication </a:t>
            </a:r>
            <a:r>
              <a:rPr lang="en-US" dirty="0" smtClean="0"/>
              <a:t>P43OL1082 (2)</a:t>
            </a:r>
            <a:endParaRPr lang="en-US"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934150032"/>
              </p:ext>
            </p:extLst>
          </p:nvPr>
        </p:nvGraphicFramePr>
        <p:xfrm>
          <a:off x="606019" y="2517250"/>
          <a:ext cx="5384800" cy="2286000"/>
        </p:xfrm>
        <a:graphic>
          <a:graphicData uri="http://schemas.openxmlformats.org/drawingml/2006/table">
            <a:tbl>
              <a:tblPr firstRow="1">
                <a:tableStyleId>{3B4B98B0-60AC-42C2-AFA5-B58CD77FA1E5}</a:tableStyleId>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tblGrid>
              <a:tr h="370840">
                <a:tc>
                  <a:txBody>
                    <a:bodyPr/>
                    <a:lstStyle/>
                    <a:p>
                      <a:pPr algn="ctr"/>
                      <a:r>
                        <a:rPr lang="en-US" sz="2400" dirty="0" smtClean="0"/>
                        <a:t>Properties</a:t>
                      </a:r>
                      <a:endParaRPr lang="en-US" sz="2400" dirty="0"/>
                    </a:p>
                  </a:txBody>
                  <a:tcPr anchor="ctr"/>
                </a:tc>
                <a:tc>
                  <a:txBody>
                    <a:bodyPr/>
                    <a:lstStyle/>
                    <a:p>
                      <a:pPr algn="ctr"/>
                      <a:r>
                        <a:rPr lang="en-US" sz="2400" dirty="0" smtClean="0"/>
                        <a:t>Inspected Average</a:t>
                      </a:r>
                      <a:endParaRPr lang="en-US" sz="2400" dirty="0"/>
                    </a:p>
                  </a:txBody>
                  <a:tcPr anchor="ctr"/>
                </a:tc>
                <a:extLst>
                  <a:ext uri="{0D108BD9-81ED-4DB2-BD59-A6C34878D82A}">
                    <a16:rowId xmlns:a16="http://schemas.microsoft.com/office/drawing/2014/main" val="10000"/>
                  </a:ext>
                </a:extLst>
              </a:tr>
              <a:tr h="370840">
                <a:tc>
                  <a:txBody>
                    <a:bodyPr/>
                    <a:lstStyle/>
                    <a:p>
                      <a:pPr algn="ctr"/>
                      <a:r>
                        <a:rPr lang="en-US" sz="2400" dirty="0" smtClean="0"/>
                        <a:t>Wire Diameter</a:t>
                      </a:r>
                      <a:r>
                        <a:rPr lang="en-US" sz="2400" baseline="30000" dirty="0" smtClean="0"/>
                        <a:t>1</a:t>
                      </a:r>
                      <a:endParaRPr lang="en-US" sz="2400" baseline="30000" dirty="0"/>
                    </a:p>
                  </a:txBody>
                  <a:tcPr anchor="ctr"/>
                </a:tc>
                <a:tc>
                  <a:txBody>
                    <a:bodyPr/>
                    <a:lstStyle/>
                    <a:p>
                      <a:pPr algn="ctr"/>
                      <a:r>
                        <a:rPr lang="en-US" sz="2400" dirty="0" smtClean="0"/>
                        <a:t>0.850 mm (LBNL)</a:t>
                      </a:r>
                      <a:endParaRPr lang="en-US" sz="2400" dirty="0"/>
                    </a:p>
                  </a:txBody>
                  <a:tcPr anchor="ctr"/>
                </a:tc>
                <a:extLst>
                  <a:ext uri="{0D108BD9-81ED-4DB2-BD59-A6C34878D82A}">
                    <a16:rowId xmlns:a16="http://schemas.microsoft.com/office/drawing/2014/main" val="10001"/>
                  </a:ext>
                </a:extLst>
              </a:tr>
              <a:tr h="370840">
                <a:tc>
                  <a:txBody>
                    <a:bodyPr/>
                    <a:lstStyle/>
                    <a:p>
                      <a:pPr algn="ctr"/>
                      <a:r>
                        <a:rPr lang="en-US" sz="2400" dirty="0" smtClean="0"/>
                        <a:t>Cu</a:t>
                      </a:r>
                      <a:r>
                        <a:rPr lang="en-US" sz="2400" baseline="0" dirty="0" smtClean="0"/>
                        <a:t> ratio</a:t>
                      </a:r>
                      <a:r>
                        <a:rPr lang="en-US" sz="2400" baseline="30000" dirty="0" smtClean="0"/>
                        <a:t>2</a:t>
                      </a:r>
                      <a:endParaRPr lang="en-US" sz="2400" baseline="30000" dirty="0"/>
                    </a:p>
                  </a:txBody>
                  <a:tcPr anchor="ctr"/>
                </a:tc>
                <a:tc>
                  <a:txBody>
                    <a:bodyPr/>
                    <a:lstStyle/>
                    <a:p>
                      <a:pPr algn="ctr"/>
                      <a:r>
                        <a:rPr lang="en-US" sz="2400" dirty="0" smtClean="0"/>
                        <a:t>54% (OST)</a:t>
                      </a:r>
                      <a:endParaRPr lang="en-US" sz="2400" dirty="0"/>
                    </a:p>
                  </a:txBody>
                  <a:tcPr anchor="ctr"/>
                </a:tc>
                <a:extLst>
                  <a:ext uri="{0D108BD9-81ED-4DB2-BD59-A6C34878D82A}">
                    <a16:rowId xmlns:a16="http://schemas.microsoft.com/office/drawing/2014/main" val="10002"/>
                  </a:ext>
                </a:extLst>
              </a:tr>
              <a:tr h="370840">
                <a:tc>
                  <a:txBody>
                    <a:bodyPr/>
                    <a:lstStyle/>
                    <a:p>
                      <a:pPr algn="ctr"/>
                      <a:r>
                        <a:rPr lang="en-US" sz="2400" dirty="0" smtClean="0"/>
                        <a:t>Strand</a:t>
                      </a:r>
                      <a:r>
                        <a:rPr lang="en-US" sz="2400" baseline="0" dirty="0" smtClean="0"/>
                        <a:t> twist pitch</a:t>
                      </a:r>
                      <a:r>
                        <a:rPr lang="en-US" sz="2400" baseline="30000" dirty="0" smtClean="0"/>
                        <a:t>2</a:t>
                      </a:r>
                      <a:endParaRPr lang="en-US" sz="2400" dirty="0"/>
                    </a:p>
                  </a:txBody>
                  <a:tcPr anchor="ctr"/>
                </a:tc>
                <a:tc>
                  <a:txBody>
                    <a:bodyPr/>
                    <a:lstStyle/>
                    <a:p>
                      <a:pPr algn="ctr"/>
                      <a:r>
                        <a:rPr lang="en-US" sz="2400" dirty="0" smtClean="0"/>
                        <a:t>19.1 mm (OST)</a:t>
                      </a:r>
                      <a:endParaRPr lang="en-US" sz="2400" dirty="0"/>
                    </a:p>
                  </a:txBody>
                  <a:tcPr anchor="ctr"/>
                </a:tc>
                <a:extLst>
                  <a:ext uri="{0D108BD9-81ED-4DB2-BD59-A6C34878D82A}">
                    <a16:rowId xmlns:a16="http://schemas.microsoft.com/office/drawing/2014/main" val="10003"/>
                  </a:ext>
                </a:extLst>
              </a:tr>
              <a:tr h="370840">
                <a:tc>
                  <a:txBody>
                    <a:bodyPr/>
                    <a:lstStyle/>
                    <a:p>
                      <a:pPr algn="ctr"/>
                      <a:r>
                        <a:rPr lang="en-US" sz="2400" dirty="0" smtClean="0"/>
                        <a:t>RRR</a:t>
                      </a:r>
                      <a:r>
                        <a:rPr lang="en-US" sz="2400" baseline="30000" dirty="0" smtClean="0"/>
                        <a:t>2</a:t>
                      </a:r>
                      <a:endParaRPr lang="en-US" sz="2400" dirty="0"/>
                    </a:p>
                  </a:txBody>
                  <a:tcPr anchor="ctr"/>
                </a:tc>
                <a:tc>
                  <a:txBody>
                    <a:bodyPr/>
                    <a:lstStyle/>
                    <a:p>
                      <a:pPr algn="ctr"/>
                      <a:r>
                        <a:rPr lang="en-US" sz="2400" dirty="0" smtClean="0"/>
                        <a:t>275 (OST)</a:t>
                      </a:r>
                      <a:endParaRPr lang="en-US" sz="2400" dirty="0"/>
                    </a:p>
                  </a:txBody>
                  <a:tcPr anchor="ctr"/>
                </a:tc>
                <a:extLst>
                  <a:ext uri="{0D108BD9-81ED-4DB2-BD59-A6C34878D82A}">
                    <a16:rowId xmlns:a16="http://schemas.microsoft.com/office/drawing/2014/main" val="10004"/>
                  </a:ext>
                </a:extLst>
              </a:tr>
            </a:tbl>
          </a:graphicData>
        </a:graphic>
      </p:graphicFrame>
      <p:sp>
        <p:nvSpPr>
          <p:cNvPr id="8" name="Content Placeholder 7"/>
          <p:cNvSpPr>
            <a:spLocks noGrp="1"/>
          </p:cNvSpPr>
          <p:nvPr>
            <p:ph sz="half" idx="2"/>
          </p:nvPr>
        </p:nvSpPr>
        <p:spPr>
          <a:xfrm>
            <a:off x="6197600" y="1600206"/>
            <a:ext cx="5384800" cy="4525963"/>
          </a:xfrm>
        </p:spPr>
        <p:txBody>
          <a:bodyPr/>
          <a:lstStyle/>
          <a:p>
            <a:r>
              <a:rPr lang="en-US" dirty="0" smtClean="0"/>
              <a:t>Spool ID’s:</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dirty="0"/>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41</a:t>
            </a:fld>
            <a:endParaRPr lang="en-GB"/>
          </a:p>
        </p:txBody>
      </p:sp>
      <p:graphicFrame>
        <p:nvGraphicFramePr>
          <p:cNvPr id="7" name="Table 6"/>
          <p:cNvGraphicFramePr>
            <a:graphicFrameLocks noGrp="1"/>
          </p:cNvGraphicFramePr>
          <p:nvPr>
            <p:extLst>
              <p:ext uri="{D42A27DB-BD31-4B8C-83A1-F6EECF244321}">
                <p14:modId xmlns:p14="http://schemas.microsoft.com/office/powerpoint/2010/main" val="847369390"/>
              </p:ext>
            </p:extLst>
          </p:nvPr>
        </p:nvGraphicFramePr>
        <p:xfrm>
          <a:off x="7032104" y="2217903"/>
          <a:ext cx="4320000" cy="1097280"/>
        </p:xfrm>
        <a:graphic>
          <a:graphicData uri="http://schemas.openxmlformats.org/drawingml/2006/table">
            <a:tbl>
              <a:tblPr>
                <a:tableStyleId>{3B4B98B0-60AC-42C2-AFA5-B58CD77FA1E5}</a:tableStyleId>
              </a:tblPr>
              <a:tblGrid>
                <a:gridCol w="4320000">
                  <a:extLst>
                    <a:ext uri="{9D8B030D-6E8A-4147-A177-3AD203B41FA5}">
                      <a16:colId xmlns:a16="http://schemas.microsoft.com/office/drawing/2014/main" val="20000"/>
                    </a:ext>
                  </a:extLst>
                </a:gridCol>
              </a:tblGrid>
              <a:tr h="161925">
                <a:tc>
                  <a:txBody>
                    <a:bodyPr/>
                    <a:lstStyle/>
                    <a:p>
                      <a:pPr algn="ctr" fontAlgn="b"/>
                      <a:r>
                        <a:rPr lang="en-US" sz="2400" b="0" i="0" u="none" strike="noStrike" dirty="0">
                          <a:effectLst/>
                          <a:latin typeface="+mn-lt"/>
                        </a:rPr>
                        <a:t>PO08S00077A03U x 14 ULs, </a:t>
                      </a:r>
                    </a:p>
                  </a:txBody>
                  <a:tcPr marL="0" marR="0" marT="0" marB="0" anchor="ctr"/>
                </a:tc>
                <a:extLst>
                  <a:ext uri="{0D108BD9-81ED-4DB2-BD59-A6C34878D82A}">
                    <a16:rowId xmlns:a16="http://schemas.microsoft.com/office/drawing/2014/main" val="10000"/>
                  </a:ext>
                </a:extLst>
              </a:tr>
              <a:tr h="161925">
                <a:tc>
                  <a:txBody>
                    <a:bodyPr/>
                    <a:lstStyle/>
                    <a:p>
                      <a:pPr algn="ctr" fontAlgn="b"/>
                      <a:r>
                        <a:rPr lang="en-US" sz="2400" b="0" i="0" u="none" strike="noStrike">
                          <a:effectLst/>
                          <a:latin typeface="+mn-lt"/>
                        </a:rPr>
                        <a:t>PO08S00080A03U x 16 ULs, </a:t>
                      </a:r>
                    </a:p>
                  </a:txBody>
                  <a:tcPr marL="0" marR="0" marT="0" marB="0" anchor="ctr"/>
                </a:tc>
                <a:extLst>
                  <a:ext uri="{0D108BD9-81ED-4DB2-BD59-A6C34878D82A}">
                    <a16:rowId xmlns:a16="http://schemas.microsoft.com/office/drawing/2014/main" val="10001"/>
                  </a:ext>
                </a:extLst>
              </a:tr>
              <a:tr h="171450">
                <a:tc>
                  <a:txBody>
                    <a:bodyPr/>
                    <a:lstStyle/>
                    <a:p>
                      <a:pPr algn="ctr" fontAlgn="b"/>
                      <a:r>
                        <a:rPr lang="en-US" sz="2400" b="0" i="0" u="none" strike="noStrike" dirty="0">
                          <a:effectLst/>
                          <a:latin typeface="+mn-lt"/>
                        </a:rPr>
                        <a:t>PO08S00081A02U x 10 </a:t>
                      </a:r>
                      <a:r>
                        <a:rPr lang="en-US" sz="2400" b="0" i="0" u="none" strike="noStrike" dirty="0" smtClean="0">
                          <a:effectLst/>
                          <a:latin typeface="+mn-lt"/>
                        </a:rPr>
                        <a:t>ULs. </a:t>
                      </a:r>
                      <a:endParaRPr lang="en-US" sz="2400" b="0" i="0" u="none" strike="noStrike" dirty="0">
                        <a:effectLst/>
                        <a:latin typeface="+mn-lt"/>
                      </a:endParaRPr>
                    </a:p>
                  </a:txBody>
                  <a:tcPr marL="0" marR="0" marT="0" marB="0" anchor="ctr"/>
                </a:tc>
                <a:extLst>
                  <a:ext uri="{0D108BD9-81ED-4DB2-BD59-A6C34878D82A}">
                    <a16:rowId xmlns:a16="http://schemas.microsoft.com/office/drawing/2014/main" val="10002"/>
                  </a:ext>
                </a:extLst>
              </a:tr>
            </a:tbl>
          </a:graphicData>
        </a:graphic>
      </p:graphicFrame>
      <p:sp>
        <p:nvSpPr>
          <p:cNvPr id="11" name="TextBox 10"/>
          <p:cNvSpPr txBox="1"/>
          <p:nvPr/>
        </p:nvSpPr>
        <p:spPr>
          <a:xfrm>
            <a:off x="606019" y="5013176"/>
            <a:ext cx="6066045" cy="923330"/>
          </a:xfrm>
          <a:prstGeom prst="rect">
            <a:avLst/>
          </a:prstGeom>
          <a:noFill/>
        </p:spPr>
        <p:txBody>
          <a:bodyPr wrap="square" rtlCol="0">
            <a:spAutoFit/>
          </a:bodyPr>
          <a:lstStyle/>
          <a:p>
            <a:r>
              <a:rPr lang="en-US" baseline="30000" dirty="0" smtClean="0"/>
              <a:t>1</a:t>
            </a:r>
            <a:r>
              <a:rPr lang="en-US" dirty="0" smtClean="0"/>
              <a:t> All data averaged</a:t>
            </a:r>
          </a:p>
          <a:p>
            <a:r>
              <a:rPr lang="en-US" baseline="30000" dirty="0" smtClean="0"/>
              <a:t>2</a:t>
            </a:r>
            <a:r>
              <a:rPr lang="en-US" dirty="0" smtClean="0"/>
              <a:t> First billet averaged, then weighted average according to the </a:t>
            </a:r>
            <a:br>
              <a:rPr lang="en-US" dirty="0" smtClean="0"/>
            </a:br>
            <a:r>
              <a:rPr lang="en-US" dirty="0" smtClean="0"/>
              <a:t>   spool distribution in the cable</a:t>
            </a:r>
            <a:endParaRPr lang="en-US" dirty="0"/>
          </a:p>
        </p:txBody>
      </p:sp>
      <p:sp>
        <p:nvSpPr>
          <p:cNvPr id="12" name="Content Placeholder 7"/>
          <p:cNvSpPr txBox="1">
            <a:spLocks/>
          </p:cNvSpPr>
          <p:nvPr/>
        </p:nvSpPr>
        <p:spPr>
          <a:xfrm>
            <a:off x="606019" y="1600206"/>
            <a:ext cx="538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smtClean="0"/>
              <a:t>Key parameters:</a:t>
            </a:r>
            <a:endParaRPr lang="en-US" dirty="0"/>
          </a:p>
        </p:txBody>
      </p:sp>
    </p:spTree>
    <p:extLst>
      <p:ext uri="{BB962C8B-B14F-4D97-AF65-F5344CB8AC3E}">
        <p14:creationId xmlns:p14="http://schemas.microsoft.com/office/powerpoint/2010/main" val="39853031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December 7th 2017</a:t>
            </a:r>
            <a:endParaRPr lang="en-GB"/>
          </a:p>
        </p:txBody>
      </p:sp>
      <p:sp>
        <p:nvSpPr>
          <p:cNvPr id="6" name="Footer Placeholder 5"/>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p>
            <a:fld id="{E6910A57-C4C2-471D-B852-7E80F10F5A4C}" type="slidenum">
              <a:rPr lang="en-GB" smtClean="0"/>
              <a:pPr/>
              <a:t>42</a:t>
            </a:fld>
            <a:endParaRPr lang="en-GB"/>
          </a:p>
        </p:txBody>
      </p:sp>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169" y="549000"/>
            <a:ext cx="9715663"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563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43</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2102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44</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28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45</a:t>
            </a:fld>
            <a:endParaRPr lang="en-GB"/>
          </a:p>
        </p:txBody>
      </p:sp>
      <p:pic>
        <p:nvPicPr>
          <p:cNvPr id="7" name="Picture 6"/>
          <p:cNvPicPr>
            <a:picLocks noChangeAspect="1"/>
          </p:cNvPicPr>
          <p:nvPr/>
        </p:nvPicPr>
        <p:blipFill>
          <a:blip r:embed="rId2"/>
          <a:stretch>
            <a:fillRect/>
          </a:stretch>
        </p:blipFill>
        <p:spPr>
          <a:xfrm>
            <a:off x="336000" y="1598482"/>
            <a:ext cx="11520000" cy="3661037"/>
          </a:xfrm>
          <a:prstGeom prst="rect">
            <a:avLst/>
          </a:prstGeom>
        </p:spPr>
      </p:pic>
    </p:spTree>
    <p:extLst>
      <p:ext uri="{BB962C8B-B14F-4D97-AF65-F5344CB8AC3E}">
        <p14:creationId xmlns:p14="http://schemas.microsoft.com/office/powerpoint/2010/main" val="22467795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Fabrication P43OL1084 (1)</a:t>
            </a:r>
            <a:endParaRPr lang="en-US" dirty="0"/>
          </a:p>
        </p:txBody>
      </p:sp>
      <p:sp>
        <p:nvSpPr>
          <p:cNvPr id="3" name="Content Placeholder 2"/>
          <p:cNvSpPr>
            <a:spLocks noGrp="1"/>
          </p:cNvSpPr>
          <p:nvPr>
            <p:ph sz="half" idx="1"/>
          </p:nvPr>
        </p:nvSpPr>
        <p:spPr/>
        <p:txBody>
          <a:bodyPr>
            <a:normAutofit/>
          </a:bodyPr>
          <a:lstStyle/>
          <a:p>
            <a:r>
              <a:rPr lang="en-US" dirty="0" smtClean="0"/>
              <a:t>Date: </a:t>
            </a:r>
          </a:p>
          <a:p>
            <a:pPr lvl="1"/>
            <a:r>
              <a:rPr lang="en-US" dirty="0" smtClean="0"/>
              <a:t>2017-03-03 (CFP), </a:t>
            </a:r>
          </a:p>
          <a:p>
            <a:pPr lvl="1"/>
            <a:r>
              <a:rPr lang="en-US" dirty="0" smtClean="0"/>
              <a:t>2017-03-10 to 2017-03-15 </a:t>
            </a:r>
            <a:r>
              <a:rPr lang="en-US" dirty="0"/>
              <a:t>(CME</a:t>
            </a:r>
            <a:r>
              <a:rPr lang="en-US" dirty="0" smtClean="0"/>
              <a:t>) </a:t>
            </a:r>
          </a:p>
          <a:p>
            <a:pPr lvl="1"/>
            <a:r>
              <a:rPr lang="en-US" dirty="0" smtClean="0"/>
              <a:t>2017-03-31 (CRN) </a:t>
            </a:r>
          </a:p>
          <a:p>
            <a:r>
              <a:rPr lang="en-US" dirty="0" smtClean="0"/>
              <a:t>Cable Length: </a:t>
            </a:r>
          </a:p>
          <a:p>
            <a:pPr lvl="1"/>
            <a:r>
              <a:rPr lang="en-US" dirty="0" smtClean="0"/>
              <a:t>500 m (</a:t>
            </a:r>
            <a:r>
              <a:rPr lang="en-US" dirty="0" err="1" smtClean="0"/>
              <a:t>Respooled</a:t>
            </a:r>
            <a:r>
              <a:rPr lang="en-US" dirty="0" smtClean="0"/>
              <a:t>) </a:t>
            </a:r>
          </a:p>
          <a:p>
            <a:pPr lvl="1"/>
            <a:r>
              <a:rPr lang="en-US" dirty="0" smtClean="0"/>
              <a:t>465 m (Manufactured good length)</a:t>
            </a:r>
          </a:p>
          <a:p>
            <a:r>
              <a:rPr lang="en-US" dirty="0"/>
              <a:t>Core</a:t>
            </a:r>
            <a:r>
              <a:rPr lang="en-US" dirty="0" smtClean="0"/>
              <a:t>: 120L59A7322313</a:t>
            </a:r>
            <a:endParaRPr lang="en-US" dirty="0"/>
          </a:p>
        </p:txBody>
      </p:sp>
      <p:sp>
        <p:nvSpPr>
          <p:cNvPr id="7" name="Content Placeholder 6"/>
          <p:cNvSpPr>
            <a:spLocks noGrp="1"/>
          </p:cNvSpPr>
          <p:nvPr>
            <p:ph sz="half" idx="2"/>
          </p:nvPr>
        </p:nvSpPr>
        <p:spPr/>
        <p:txBody>
          <a:bodyPr>
            <a:normAutofit/>
          </a:bodyPr>
          <a:lstStyle/>
          <a:p>
            <a:r>
              <a:rPr lang="en-US" dirty="0" smtClean="0"/>
              <a:t>CME data</a:t>
            </a:r>
          </a:p>
          <a:p>
            <a:endParaRPr lang="en-US" dirty="0" smtClean="0"/>
          </a:p>
          <a:p>
            <a:endParaRPr lang="en-US" dirty="0" smtClean="0"/>
          </a:p>
          <a:p>
            <a:endParaRPr lang="en-US" dirty="0"/>
          </a:p>
          <a:p>
            <a:pPr marL="457200" lvl="1" indent="0">
              <a:buNone/>
            </a:pPr>
            <a:endParaRPr lang="en-US" dirty="0">
              <a:solidFill>
                <a:srgbClr val="FF0000"/>
              </a:solidFill>
            </a:endParaRPr>
          </a:p>
          <a:p>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46</a:t>
            </a:fld>
            <a:endParaRPr lang="en-GB"/>
          </a:p>
        </p:txBody>
      </p:sp>
      <p:graphicFrame>
        <p:nvGraphicFramePr>
          <p:cNvPr id="8" name="Table 7"/>
          <p:cNvGraphicFramePr>
            <a:graphicFrameLocks noGrp="1"/>
          </p:cNvGraphicFramePr>
          <p:nvPr>
            <p:extLst>
              <p:ext uri="{D42A27DB-BD31-4B8C-83A1-F6EECF244321}">
                <p14:modId xmlns:p14="http://schemas.microsoft.com/office/powerpoint/2010/main" val="2886799822"/>
              </p:ext>
            </p:extLst>
          </p:nvPr>
        </p:nvGraphicFramePr>
        <p:xfrm>
          <a:off x="6096000" y="2203717"/>
          <a:ext cx="5831298" cy="1684020"/>
        </p:xfrm>
        <a:graphic>
          <a:graphicData uri="http://schemas.openxmlformats.org/drawingml/2006/table">
            <a:tbl>
              <a:tblPr>
                <a:tableStyleId>{3B4B98B0-60AC-42C2-AFA5-B58CD77FA1E5}</a:tableStyleId>
              </a:tblPr>
              <a:tblGrid>
                <a:gridCol w="1080000">
                  <a:extLst>
                    <a:ext uri="{9D8B030D-6E8A-4147-A177-3AD203B41FA5}">
                      <a16:colId xmlns:a16="http://schemas.microsoft.com/office/drawing/2014/main" val="20000"/>
                    </a:ext>
                  </a:extLst>
                </a:gridCol>
                <a:gridCol w="1187298">
                  <a:extLst>
                    <a:ext uri="{9D8B030D-6E8A-4147-A177-3AD203B41FA5}">
                      <a16:colId xmlns:a16="http://schemas.microsoft.com/office/drawing/2014/main" val="20001"/>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tblGrid>
              <a:tr h="171450">
                <a:tc>
                  <a:txBody>
                    <a:bodyPr/>
                    <a:lstStyle/>
                    <a:p>
                      <a:pPr algn="ctr" fontAlgn="b"/>
                      <a:endParaRPr lang="en-US" sz="1800" b="0"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smtClean="0">
                          <a:effectLst/>
                        </a:rPr>
                        <a:t>Pressure </a:t>
                      </a:r>
                      <a:br>
                        <a:rPr lang="en-US" sz="1800" u="none" strike="noStrike" dirty="0" smtClean="0">
                          <a:effectLst/>
                        </a:rPr>
                      </a:br>
                      <a:r>
                        <a:rPr lang="en-US" sz="1800" u="none" strike="noStrike" dirty="0" smtClean="0">
                          <a:effectLst/>
                        </a:rPr>
                        <a:t>(</a:t>
                      </a:r>
                      <a:r>
                        <a:rPr lang="en-US" sz="1800" u="none" strike="noStrike" dirty="0">
                          <a:effectLst/>
                        </a:rPr>
                        <a:t>MPa)</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a:effectLst/>
                        </a:rPr>
                        <a:t>ANGLE </a:t>
                      </a:r>
                      <a:r>
                        <a:rPr lang="en-US" sz="1800" u="none" strike="noStrike" dirty="0" smtClean="0">
                          <a:effectLst/>
                        </a:rPr>
                        <a:t/>
                      </a:r>
                      <a:br>
                        <a:rPr lang="en-US" sz="1800" u="none" strike="noStrike" dirty="0" smtClean="0">
                          <a:effectLst/>
                        </a:rPr>
                      </a:br>
                      <a:r>
                        <a:rPr lang="en-US" sz="1800" u="none" strike="noStrike" dirty="0" smtClean="0">
                          <a:effectLst/>
                        </a:rPr>
                        <a:t>(°)</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a:effectLst/>
                        </a:rPr>
                        <a:t>WIDTH (mm)</a:t>
                      </a:r>
                      <a:endParaRPr lang="en-US" sz="1800" b="1" i="0" u="none" strike="noStrike">
                        <a:effectLst/>
                        <a:latin typeface="Arial" panose="020B0604020202020204" pitchFamily="34" charset="0"/>
                      </a:endParaRPr>
                    </a:p>
                  </a:txBody>
                  <a:tcPr marL="0" marR="0" marT="0" marB="0" anchor="ctr"/>
                </a:tc>
                <a:tc>
                  <a:txBody>
                    <a:bodyPr/>
                    <a:lstStyle/>
                    <a:p>
                      <a:pPr algn="ctr" fontAlgn="ctr"/>
                      <a:r>
                        <a:rPr lang="en-US" sz="1800" u="none" strike="noStrike">
                          <a:effectLst/>
                        </a:rPr>
                        <a:t>THICKNESS (mm)</a:t>
                      </a:r>
                      <a:endParaRPr lang="en-US" sz="1800" b="1"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0"/>
                  </a:ext>
                </a:extLst>
              </a:tr>
              <a:tr h="161925">
                <a:tc>
                  <a:txBody>
                    <a:bodyPr/>
                    <a:lstStyle/>
                    <a:p>
                      <a:pPr algn="ctr" fontAlgn="b"/>
                      <a:r>
                        <a:rPr lang="en-US" sz="1800" u="none" strike="noStrike">
                          <a:effectLst/>
                        </a:rPr>
                        <a:t>Maximum  </a:t>
                      </a:r>
                      <a:endParaRPr lang="en-US" sz="1800" b="0" i="0" u="none" strike="noStrike">
                        <a:effectLst/>
                        <a:latin typeface="Arial" panose="020B0604020202020204" pitchFamily="34" charset="0"/>
                      </a:endParaRPr>
                    </a:p>
                  </a:txBody>
                  <a:tcPr marL="0" marR="0" marT="0" marB="0" anchor="ctr"/>
                </a:tc>
                <a:tc>
                  <a:txBody>
                    <a:bodyPr/>
                    <a:lstStyle/>
                    <a:p>
                      <a:pPr algn="ctr" fontAlgn="b"/>
                      <a:r>
                        <a:rPr lang="en-US" sz="1800" b="0" i="0" u="none" strike="noStrike">
                          <a:solidFill>
                            <a:srgbClr val="000000"/>
                          </a:solidFill>
                          <a:effectLst/>
                          <a:latin typeface="+mn-lt"/>
                        </a:rPr>
                        <a:t>17.0</a:t>
                      </a:r>
                    </a:p>
                  </a:txBody>
                  <a:tcPr marL="9525" marR="9525" marT="9525" marB="0" anchor="b"/>
                </a:tc>
                <a:tc>
                  <a:txBody>
                    <a:bodyPr/>
                    <a:lstStyle/>
                    <a:p>
                      <a:pPr algn="ctr" fontAlgn="b"/>
                      <a:r>
                        <a:rPr lang="en-US" sz="1800" b="0" i="0" u="none" strike="noStrike">
                          <a:solidFill>
                            <a:srgbClr val="000000"/>
                          </a:solidFill>
                          <a:effectLst/>
                          <a:latin typeface="+mn-lt"/>
                        </a:rPr>
                        <a:t>0.421</a:t>
                      </a:r>
                    </a:p>
                  </a:txBody>
                  <a:tcPr marL="9525" marR="9525" marT="9525" marB="0" anchor="b"/>
                </a:tc>
                <a:tc>
                  <a:txBody>
                    <a:bodyPr/>
                    <a:lstStyle/>
                    <a:p>
                      <a:pPr algn="ctr" fontAlgn="b"/>
                      <a:r>
                        <a:rPr lang="en-US" sz="1800" b="0" i="0" u="none" strike="noStrike">
                          <a:solidFill>
                            <a:srgbClr val="000000"/>
                          </a:solidFill>
                          <a:effectLst/>
                          <a:latin typeface="+mn-lt"/>
                        </a:rPr>
                        <a:t>18.154</a:t>
                      </a:r>
                    </a:p>
                  </a:txBody>
                  <a:tcPr marL="9525" marR="9525" marT="9525" marB="0" anchor="b"/>
                </a:tc>
                <a:tc>
                  <a:txBody>
                    <a:bodyPr/>
                    <a:lstStyle/>
                    <a:p>
                      <a:pPr algn="ctr" fontAlgn="b"/>
                      <a:r>
                        <a:rPr lang="en-US" sz="1800" b="0" i="0" u="none" strike="noStrike" dirty="0">
                          <a:solidFill>
                            <a:srgbClr val="000000"/>
                          </a:solidFill>
                          <a:effectLst/>
                          <a:latin typeface="+mn-lt"/>
                        </a:rPr>
                        <a:t>1.534</a:t>
                      </a:r>
                    </a:p>
                  </a:txBody>
                  <a:tcPr marL="9525" marR="9525" marT="9525" marB="0" anchor="b"/>
                </a:tc>
                <a:extLst>
                  <a:ext uri="{0D108BD9-81ED-4DB2-BD59-A6C34878D82A}">
                    <a16:rowId xmlns:a16="http://schemas.microsoft.com/office/drawing/2014/main" val="10001"/>
                  </a:ext>
                </a:extLst>
              </a:tr>
              <a:tr h="161925">
                <a:tc>
                  <a:txBody>
                    <a:bodyPr/>
                    <a:lstStyle/>
                    <a:p>
                      <a:pPr algn="ctr" fontAlgn="b"/>
                      <a:r>
                        <a:rPr lang="en-US" sz="1800" u="none" strike="noStrike" dirty="0">
                          <a:effectLst/>
                        </a:rPr>
                        <a:t>Average  </a:t>
                      </a:r>
                      <a:endParaRPr lang="en-US" sz="1800" b="1" i="0" u="none" strike="noStrike" dirty="0">
                        <a:effectLst/>
                        <a:latin typeface="Arial" panose="020B0604020202020204" pitchFamily="34" charset="0"/>
                      </a:endParaRPr>
                    </a:p>
                  </a:txBody>
                  <a:tcPr marL="0" marR="0" marT="0" marB="0" anchor="ctr"/>
                </a:tc>
                <a:tc>
                  <a:txBody>
                    <a:bodyPr/>
                    <a:lstStyle/>
                    <a:p>
                      <a:pPr algn="ctr" fontAlgn="b"/>
                      <a:r>
                        <a:rPr lang="en-US" sz="1800" b="0" i="0" u="none" strike="noStrike">
                          <a:solidFill>
                            <a:srgbClr val="000000"/>
                          </a:solidFill>
                          <a:effectLst/>
                          <a:latin typeface="+mn-lt"/>
                        </a:rPr>
                        <a:t>16.9</a:t>
                      </a:r>
                    </a:p>
                  </a:txBody>
                  <a:tcPr marL="9525" marR="9525" marT="9525" marB="0" anchor="b"/>
                </a:tc>
                <a:tc>
                  <a:txBody>
                    <a:bodyPr/>
                    <a:lstStyle/>
                    <a:p>
                      <a:pPr algn="ctr" fontAlgn="b"/>
                      <a:r>
                        <a:rPr lang="en-US" sz="1800" b="0" i="0" u="none" strike="noStrike">
                          <a:solidFill>
                            <a:srgbClr val="000000"/>
                          </a:solidFill>
                          <a:effectLst/>
                          <a:latin typeface="+mn-lt"/>
                        </a:rPr>
                        <a:t>0.404</a:t>
                      </a:r>
                    </a:p>
                  </a:txBody>
                  <a:tcPr marL="9525" marR="9525" marT="9525" marB="0" anchor="b"/>
                </a:tc>
                <a:tc>
                  <a:txBody>
                    <a:bodyPr/>
                    <a:lstStyle/>
                    <a:p>
                      <a:pPr algn="ctr" fontAlgn="b"/>
                      <a:r>
                        <a:rPr lang="en-US" sz="1800" b="0" i="0" u="none" strike="noStrike">
                          <a:solidFill>
                            <a:srgbClr val="000000"/>
                          </a:solidFill>
                          <a:effectLst/>
                          <a:latin typeface="+mn-lt"/>
                        </a:rPr>
                        <a:t>18.142</a:t>
                      </a:r>
                    </a:p>
                  </a:txBody>
                  <a:tcPr marL="9525" marR="9525" marT="9525" marB="0" anchor="b"/>
                </a:tc>
                <a:tc>
                  <a:txBody>
                    <a:bodyPr/>
                    <a:lstStyle/>
                    <a:p>
                      <a:pPr algn="ctr" fontAlgn="b"/>
                      <a:r>
                        <a:rPr lang="en-US" sz="1800" b="0" i="0" u="none" strike="noStrike">
                          <a:solidFill>
                            <a:srgbClr val="000000"/>
                          </a:solidFill>
                          <a:effectLst/>
                          <a:latin typeface="+mn-lt"/>
                        </a:rPr>
                        <a:t>1.529</a:t>
                      </a:r>
                    </a:p>
                  </a:txBody>
                  <a:tcPr marL="9525" marR="9525" marT="9525" marB="0" anchor="b"/>
                </a:tc>
                <a:extLst>
                  <a:ext uri="{0D108BD9-81ED-4DB2-BD59-A6C34878D82A}">
                    <a16:rowId xmlns:a16="http://schemas.microsoft.com/office/drawing/2014/main" val="10002"/>
                  </a:ext>
                </a:extLst>
              </a:tr>
              <a:tr h="161925">
                <a:tc>
                  <a:txBody>
                    <a:bodyPr/>
                    <a:lstStyle/>
                    <a:p>
                      <a:pPr algn="ctr" fontAlgn="b"/>
                      <a:r>
                        <a:rPr lang="en-US" sz="1800" u="none" strike="noStrike">
                          <a:effectLst/>
                        </a:rPr>
                        <a:t>Minimum  </a:t>
                      </a:r>
                      <a:endParaRPr lang="en-US" sz="1800" b="0" i="0" u="none" strike="noStrike">
                        <a:effectLst/>
                        <a:latin typeface="Arial" panose="020B0604020202020204" pitchFamily="34" charset="0"/>
                      </a:endParaRPr>
                    </a:p>
                  </a:txBody>
                  <a:tcPr marL="0" marR="0" marT="0" marB="0" anchor="ctr"/>
                </a:tc>
                <a:tc>
                  <a:txBody>
                    <a:bodyPr/>
                    <a:lstStyle/>
                    <a:p>
                      <a:pPr algn="ctr" fontAlgn="b"/>
                      <a:r>
                        <a:rPr lang="en-US" sz="1800" b="0" i="0" u="none" strike="noStrike">
                          <a:solidFill>
                            <a:srgbClr val="000000"/>
                          </a:solidFill>
                          <a:effectLst/>
                          <a:latin typeface="+mn-lt"/>
                        </a:rPr>
                        <a:t>16.9</a:t>
                      </a:r>
                    </a:p>
                  </a:txBody>
                  <a:tcPr marL="9525" marR="9525" marT="9525" marB="0" anchor="b"/>
                </a:tc>
                <a:tc>
                  <a:txBody>
                    <a:bodyPr/>
                    <a:lstStyle/>
                    <a:p>
                      <a:pPr algn="ctr" fontAlgn="b"/>
                      <a:r>
                        <a:rPr lang="en-US" sz="1800" b="0" i="0" u="none" strike="noStrike">
                          <a:solidFill>
                            <a:srgbClr val="000000"/>
                          </a:solidFill>
                          <a:effectLst/>
                          <a:latin typeface="+mn-lt"/>
                        </a:rPr>
                        <a:t>0.388</a:t>
                      </a:r>
                    </a:p>
                  </a:txBody>
                  <a:tcPr marL="9525" marR="9525" marT="9525" marB="0" anchor="b"/>
                </a:tc>
                <a:tc>
                  <a:txBody>
                    <a:bodyPr/>
                    <a:lstStyle/>
                    <a:p>
                      <a:pPr algn="ctr" fontAlgn="b"/>
                      <a:r>
                        <a:rPr lang="en-US" sz="1800" b="0" i="0" u="none" strike="noStrike">
                          <a:solidFill>
                            <a:srgbClr val="000000"/>
                          </a:solidFill>
                          <a:effectLst/>
                          <a:latin typeface="+mn-lt"/>
                        </a:rPr>
                        <a:t>18.135</a:t>
                      </a:r>
                    </a:p>
                  </a:txBody>
                  <a:tcPr marL="9525" marR="9525" marT="9525" marB="0" anchor="b"/>
                </a:tc>
                <a:tc>
                  <a:txBody>
                    <a:bodyPr/>
                    <a:lstStyle/>
                    <a:p>
                      <a:pPr algn="ctr" fontAlgn="b"/>
                      <a:r>
                        <a:rPr lang="en-US" sz="1800" b="0" i="0" u="none" strike="noStrike">
                          <a:solidFill>
                            <a:srgbClr val="000000"/>
                          </a:solidFill>
                          <a:effectLst/>
                          <a:latin typeface="+mn-lt"/>
                        </a:rPr>
                        <a:t>1.524</a:t>
                      </a:r>
                    </a:p>
                  </a:txBody>
                  <a:tcPr marL="9525" marR="9525" marT="9525" marB="0" anchor="b"/>
                </a:tc>
                <a:extLst>
                  <a:ext uri="{0D108BD9-81ED-4DB2-BD59-A6C34878D82A}">
                    <a16:rowId xmlns:a16="http://schemas.microsoft.com/office/drawing/2014/main" val="10003"/>
                  </a:ext>
                </a:extLst>
              </a:tr>
              <a:tr h="171450">
                <a:tc>
                  <a:txBody>
                    <a:bodyPr/>
                    <a:lstStyle/>
                    <a:p>
                      <a:pPr algn="ctr" fontAlgn="b"/>
                      <a:r>
                        <a:rPr lang="en-US" sz="1800" u="none" strike="noStrike" dirty="0" smtClean="0">
                          <a:effectLst/>
                        </a:rPr>
                        <a:t>Sigma</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b="0" i="0" u="none" strike="noStrike" dirty="0">
                          <a:solidFill>
                            <a:srgbClr val="000000"/>
                          </a:solidFill>
                          <a:effectLst/>
                          <a:latin typeface="+mn-lt"/>
                        </a:rPr>
                        <a:t>0.0</a:t>
                      </a:r>
                    </a:p>
                  </a:txBody>
                  <a:tcPr marL="9525" marR="9525" marT="9525" marB="0" anchor="b"/>
                </a:tc>
                <a:tc>
                  <a:txBody>
                    <a:bodyPr/>
                    <a:lstStyle/>
                    <a:p>
                      <a:pPr algn="ctr" fontAlgn="b"/>
                      <a:r>
                        <a:rPr lang="en-US" sz="1800" b="0" i="0" u="none" strike="noStrike" dirty="0">
                          <a:solidFill>
                            <a:srgbClr val="000000"/>
                          </a:solidFill>
                          <a:effectLst/>
                          <a:latin typeface="+mn-lt"/>
                        </a:rPr>
                        <a:t>0.006</a:t>
                      </a:r>
                    </a:p>
                  </a:txBody>
                  <a:tcPr marL="9525" marR="9525" marT="9525" marB="0" anchor="b"/>
                </a:tc>
                <a:tc>
                  <a:txBody>
                    <a:bodyPr/>
                    <a:lstStyle/>
                    <a:p>
                      <a:pPr algn="ctr" fontAlgn="b"/>
                      <a:r>
                        <a:rPr lang="en-US" sz="1800" b="0" i="0" u="none" strike="noStrike" dirty="0">
                          <a:solidFill>
                            <a:srgbClr val="000000"/>
                          </a:solidFill>
                          <a:effectLst/>
                          <a:latin typeface="+mn-lt"/>
                        </a:rPr>
                        <a:t>0.003</a:t>
                      </a:r>
                    </a:p>
                  </a:txBody>
                  <a:tcPr marL="9525" marR="9525" marT="9525" marB="0" anchor="b"/>
                </a:tc>
                <a:tc>
                  <a:txBody>
                    <a:bodyPr/>
                    <a:lstStyle/>
                    <a:p>
                      <a:pPr algn="ctr" fontAlgn="b"/>
                      <a:r>
                        <a:rPr lang="en-US" sz="1800" b="0" i="0" u="none" strike="noStrike" dirty="0">
                          <a:solidFill>
                            <a:srgbClr val="000000"/>
                          </a:solidFill>
                          <a:effectLst/>
                          <a:latin typeface="+mn-lt"/>
                        </a:rPr>
                        <a:t>0.002</a:t>
                      </a:r>
                    </a:p>
                  </a:txBody>
                  <a:tcPr marL="9525" marR="9525" marT="9525" marB="0" anchor="b"/>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824256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Fabrication </a:t>
            </a:r>
            <a:r>
              <a:rPr lang="en-US" dirty="0" smtClean="0"/>
              <a:t>P43OL1082 (2)</a:t>
            </a:r>
            <a:endParaRPr lang="en-US"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2242965349"/>
              </p:ext>
            </p:extLst>
          </p:nvPr>
        </p:nvGraphicFramePr>
        <p:xfrm>
          <a:off x="606019" y="2517250"/>
          <a:ext cx="5384800" cy="2286000"/>
        </p:xfrm>
        <a:graphic>
          <a:graphicData uri="http://schemas.openxmlformats.org/drawingml/2006/table">
            <a:tbl>
              <a:tblPr firstRow="1">
                <a:tableStyleId>{3B4B98B0-60AC-42C2-AFA5-B58CD77FA1E5}</a:tableStyleId>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tblGrid>
              <a:tr h="370840">
                <a:tc>
                  <a:txBody>
                    <a:bodyPr/>
                    <a:lstStyle/>
                    <a:p>
                      <a:pPr algn="ctr"/>
                      <a:r>
                        <a:rPr lang="en-US" sz="2400" dirty="0" smtClean="0"/>
                        <a:t>Properties</a:t>
                      </a:r>
                      <a:endParaRPr lang="en-US" sz="2400" dirty="0"/>
                    </a:p>
                  </a:txBody>
                  <a:tcPr anchor="ctr"/>
                </a:tc>
                <a:tc>
                  <a:txBody>
                    <a:bodyPr/>
                    <a:lstStyle/>
                    <a:p>
                      <a:pPr algn="ctr"/>
                      <a:r>
                        <a:rPr lang="en-US" sz="2400" dirty="0" smtClean="0"/>
                        <a:t>Inspected Average</a:t>
                      </a:r>
                      <a:endParaRPr lang="en-US" sz="2400" dirty="0"/>
                    </a:p>
                  </a:txBody>
                  <a:tcPr anchor="ctr"/>
                </a:tc>
                <a:extLst>
                  <a:ext uri="{0D108BD9-81ED-4DB2-BD59-A6C34878D82A}">
                    <a16:rowId xmlns:a16="http://schemas.microsoft.com/office/drawing/2014/main" val="10000"/>
                  </a:ext>
                </a:extLst>
              </a:tr>
              <a:tr h="370840">
                <a:tc>
                  <a:txBody>
                    <a:bodyPr/>
                    <a:lstStyle/>
                    <a:p>
                      <a:pPr algn="ctr"/>
                      <a:r>
                        <a:rPr lang="en-US" sz="2400" dirty="0" smtClean="0"/>
                        <a:t>Wire Diameter</a:t>
                      </a:r>
                      <a:r>
                        <a:rPr lang="en-US" sz="2400" baseline="30000" dirty="0" smtClean="0"/>
                        <a:t>1</a:t>
                      </a:r>
                      <a:endParaRPr lang="en-US" sz="2400" baseline="30000" dirty="0"/>
                    </a:p>
                  </a:txBody>
                  <a:tcPr anchor="ctr"/>
                </a:tc>
                <a:tc>
                  <a:txBody>
                    <a:bodyPr/>
                    <a:lstStyle/>
                    <a:p>
                      <a:pPr algn="ctr"/>
                      <a:r>
                        <a:rPr lang="en-US" sz="2400" dirty="0" smtClean="0"/>
                        <a:t>0.850 mm (LBNL)</a:t>
                      </a:r>
                      <a:endParaRPr lang="en-US" sz="2400" dirty="0"/>
                    </a:p>
                  </a:txBody>
                  <a:tcPr anchor="ctr"/>
                </a:tc>
                <a:extLst>
                  <a:ext uri="{0D108BD9-81ED-4DB2-BD59-A6C34878D82A}">
                    <a16:rowId xmlns:a16="http://schemas.microsoft.com/office/drawing/2014/main" val="10001"/>
                  </a:ext>
                </a:extLst>
              </a:tr>
              <a:tr h="370840">
                <a:tc>
                  <a:txBody>
                    <a:bodyPr/>
                    <a:lstStyle/>
                    <a:p>
                      <a:pPr algn="ctr"/>
                      <a:r>
                        <a:rPr lang="en-US" sz="2400" dirty="0" smtClean="0"/>
                        <a:t>Cu</a:t>
                      </a:r>
                      <a:r>
                        <a:rPr lang="en-US" sz="2400" baseline="0" dirty="0" smtClean="0"/>
                        <a:t> ratio</a:t>
                      </a:r>
                      <a:r>
                        <a:rPr lang="en-US" sz="2400" baseline="30000" dirty="0" smtClean="0"/>
                        <a:t>2</a:t>
                      </a:r>
                      <a:endParaRPr lang="en-US" sz="2400" baseline="30000" dirty="0"/>
                    </a:p>
                  </a:txBody>
                  <a:tcPr anchor="ctr"/>
                </a:tc>
                <a:tc>
                  <a:txBody>
                    <a:bodyPr/>
                    <a:lstStyle/>
                    <a:p>
                      <a:pPr algn="ctr"/>
                      <a:r>
                        <a:rPr lang="en-US" sz="2400" dirty="0" smtClean="0"/>
                        <a:t>54% (OST)</a:t>
                      </a:r>
                      <a:endParaRPr lang="en-US" sz="2400" dirty="0"/>
                    </a:p>
                  </a:txBody>
                  <a:tcPr anchor="ctr"/>
                </a:tc>
                <a:extLst>
                  <a:ext uri="{0D108BD9-81ED-4DB2-BD59-A6C34878D82A}">
                    <a16:rowId xmlns:a16="http://schemas.microsoft.com/office/drawing/2014/main" val="10002"/>
                  </a:ext>
                </a:extLst>
              </a:tr>
              <a:tr h="370840">
                <a:tc>
                  <a:txBody>
                    <a:bodyPr/>
                    <a:lstStyle/>
                    <a:p>
                      <a:pPr algn="ctr"/>
                      <a:r>
                        <a:rPr lang="en-US" sz="2400" dirty="0" smtClean="0"/>
                        <a:t>Strand</a:t>
                      </a:r>
                      <a:r>
                        <a:rPr lang="en-US" sz="2400" baseline="0" dirty="0" smtClean="0"/>
                        <a:t> twist pitch</a:t>
                      </a:r>
                      <a:r>
                        <a:rPr lang="en-US" sz="2400" baseline="30000" dirty="0" smtClean="0"/>
                        <a:t>2</a:t>
                      </a:r>
                      <a:endParaRPr lang="en-US" sz="2400" dirty="0"/>
                    </a:p>
                  </a:txBody>
                  <a:tcPr anchor="ctr"/>
                </a:tc>
                <a:tc>
                  <a:txBody>
                    <a:bodyPr/>
                    <a:lstStyle/>
                    <a:p>
                      <a:pPr algn="ctr"/>
                      <a:r>
                        <a:rPr lang="en-US" sz="2400" dirty="0" smtClean="0"/>
                        <a:t>18.3 mm (OST)</a:t>
                      </a:r>
                      <a:endParaRPr lang="en-US" sz="2400" dirty="0"/>
                    </a:p>
                  </a:txBody>
                  <a:tcPr anchor="ctr"/>
                </a:tc>
                <a:extLst>
                  <a:ext uri="{0D108BD9-81ED-4DB2-BD59-A6C34878D82A}">
                    <a16:rowId xmlns:a16="http://schemas.microsoft.com/office/drawing/2014/main" val="10003"/>
                  </a:ext>
                </a:extLst>
              </a:tr>
              <a:tr h="370840">
                <a:tc>
                  <a:txBody>
                    <a:bodyPr/>
                    <a:lstStyle/>
                    <a:p>
                      <a:pPr algn="ctr"/>
                      <a:r>
                        <a:rPr lang="en-US" sz="2400" dirty="0" smtClean="0"/>
                        <a:t>RRR</a:t>
                      </a:r>
                      <a:r>
                        <a:rPr lang="en-US" sz="2400" baseline="30000" dirty="0" smtClean="0"/>
                        <a:t>2</a:t>
                      </a:r>
                      <a:endParaRPr lang="en-US" sz="2400" dirty="0"/>
                    </a:p>
                  </a:txBody>
                  <a:tcPr anchor="ctr"/>
                </a:tc>
                <a:tc>
                  <a:txBody>
                    <a:bodyPr/>
                    <a:lstStyle/>
                    <a:p>
                      <a:pPr algn="ctr"/>
                      <a:r>
                        <a:rPr lang="en-US" sz="2400" dirty="0" smtClean="0"/>
                        <a:t>294 (OST)</a:t>
                      </a:r>
                      <a:endParaRPr lang="en-US" sz="2400" dirty="0"/>
                    </a:p>
                  </a:txBody>
                  <a:tcPr anchor="ctr"/>
                </a:tc>
                <a:extLst>
                  <a:ext uri="{0D108BD9-81ED-4DB2-BD59-A6C34878D82A}">
                    <a16:rowId xmlns:a16="http://schemas.microsoft.com/office/drawing/2014/main" val="10004"/>
                  </a:ext>
                </a:extLst>
              </a:tr>
            </a:tbl>
          </a:graphicData>
        </a:graphic>
      </p:graphicFrame>
      <p:sp>
        <p:nvSpPr>
          <p:cNvPr id="8" name="Content Placeholder 7"/>
          <p:cNvSpPr>
            <a:spLocks noGrp="1"/>
          </p:cNvSpPr>
          <p:nvPr>
            <p:ph sz="half" idx="2"/>
          </p:nvPr>
        </p:nvSpPr>
        <p:spPr>
          <a:xfrm>
            <a:off x="6197600" y="1600206"/>
            <a:ext cx="5384800" cy="4525963"/>
          </a:xfrm>
        </p:spPr>
        <p:txBody>
          <a:bodyPr/>
          <a:lstStyle/>
          <a:p>
            <a:r>
              <a:rPr lang="en-US" dirty="0" smtClean="0"/>
              <a:t>Spool ID’s:</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dirty="0"/>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47</a:t>
            </a:fld>
            <a:endParaRPr lang="en-GB"/>
          </a:p>
        </p:txBody>
      </p:sp>
      <p:graphicFrame>
        <p:nvGraphicFramePr>
          <p:cNvPr id="7" name="Table 6"/>
          <p:cNvGraphicFramePr>
            <a:graphicFrameLocks noGrp="1"/>
          </p:cNvGraphicFramePr>
          <p:nvPr>
            <p:extLst>
              <p:ext uri="{D42A27DB-BD31-4B8C-83A1-F6EECF244321}">
                <p14:modId xmlns:p14="http://schemas.microsoft.com/office/powerpoint/2010/main" val="3043753441"/>
              </p:ext>
            </p:extLst>
          </p:nvPr>
        </p:nvGraphicFramePr>
        <p:xfrm>
          <a:off x="7032104" y="2217903"/>
          <a:ext cx="4320000" cy="3291840"/>
        </p:xfrm>
        <a:graphic>
          <a:graphicData uri="http://schemas.openxmlformats.org/drawingml/2006/table">
            <a:tbl>
              <a:tblPr>
                <a:tableStyleId>{3B4B98B0-60AC-42C2-AFA5-B58CD77FA1E5}</a:tableStyleId>
              </a:tblPr>
              <a:tblGrid>
                <a:gridCol w="4320000">
                  <a:extLst>
                    <a:ext uri="{9D8B030D-6E8A-4147-A177-3AD203B41FA5}">
                      <a16:colId xmlns:a16="http://schemas.microsoft.com/office/drawing/2014/main" val="20000"/>
                    </a:ext>
                  </a:extLst>
                </a:gridCol>
              </a:tblGrid>
              <a:tr h="161925">
                <a:tc>
                  <a:txBody>
                    <a:bodyPr/>
                    <a:lstStyle/>
                    <a:p>
                      <a:pPr algn="ctr" fontAlgn="b"/>
                      <a:r>
                        <a:rPr lang="en-US" sz="2400" b="0" i="0" u="none" strike="noStrike">
                          <a:effectLst/>
                          <a:latin typeface="+mn-lt"/>
                        </a:rPr>
                        <a:t>PO08S00079A05U x 1 ULs, </a:t>
                      </a:r>
                    </a:p>
                  </a:txBody>
                  <a:tcPr marL="0" marR="0" marT="0" marB="0" anchor="b"/>
                </a:tc>
                <a:extLst>
                  <a:ext uri="{0D108BD9-81ED-4DB2-BD59-A6C34878D82A}">
                    <a16:rowId xmlns:a16="http://schemas.microsoft.com/office/drawing/2014/main" val="10000"/>
                  </a:ext>
                </a:extLst>
              </a:tr>
              <a:tr h="161925">
                <a:tc>
                  <a:txBody>
                    <a:bodyPr/>
                    <a:lstStyle/>
                    <a:p>
                      <a:pPr algn="ctr" fontAlgn="b"/>
                      <a:r>
                        <a:rPr lang="en-US" sz="2400" b="0" i="0" u="none" strike="noStrike">
                          <a:effectLst/>
                          <a:latin typeface="+mn-lt"/>
                        </a:rPr>
                        <a:t>PO08S00076A03U x 3 ULs, </a:t>
                      </a:r>
                    </a:p>
                  </a:txBody>
                  <a:tcPr marL="0" marR="0" marT="0" marB="0" anchor="b"/>
                </a:tc>
                <a:extLst>
                  <a:ext uri="{0D108BD9-81ED-4DB2-BD59-A6C34878D82A}">
                    <a16:rowId xmlns:a16="http://schemas.microsoft.com/office/drawing/2014/main" val="10001"/>
                  </a:ext>
                </a:extLst>
              </a:tr>
              <a:tr h="171450">
                <a:tc>
                  <a:txBody>
                    <a:bodyPr/>
                    <a:lstStyle/>
                    <a:p>
                      <a:pPr algn="ctr" fontAlgn="b"/>
                      <a:r>
                        <a:rPr lang="en-US" sz="2400" b="0" i="0" u="none" strike="noStrike">
                          <a:effectLst/>
                          <a:latin typeface="+mn-lt"/>
                        </a:rPr>
                        <a:t>PO08S00076A04U x 2 ULs, </a:t>
                      </a:r>
                    </a:p>
                  </a:txBody>
                  <a:tcPr marL="0" marR="0" marT="0" marB="0" anchor="b"/>
                </a:tc>
                <a:extLst>
                  <a:ext uri="{0D108BD9-81ED-4DB2-BD59-A6C34878D82A}">
                    <a16:rowId xmlns:a16="http://schemas.microsoft.com/office/drawing/2014/main" val="10002"/>
                  </a:ext>
                </a:extLst>
              </a:tr>
              <a:tr h="171450">
                <a:tc>
                  <a:txBody>
                    <a:bodyPr/>
                    <a:lstStyle/>
                    <a:p>
                      <a:pPr algn="ctr" fontAlgn="b"/>
                      <a:r>
                        <a:rPr lang="en-US" sz="2400" b="0" i="0" u="none" strike="noStrike">
                          <a:effectLst/>
                          <a:latin typeface="+mn-lt"/>
                        </a:rPr>
                        <a:t>PO08S00076A05U x 1 ULs, </a:t>
                      </a:r>
                    </a:p>
                  </a:txBody>
                  <a:tcPr marL="0" marR="0" marT="0" marB="0" anchor="b"/>
                </a:tc>
                <a:extLst>
                  <a:ext uri="{0D108BD9-81ED-4DB2-BD59-A6C34878D82A}">
                    <a16:rowId xmlns:a16="http://schemas.microsoft.com/office/drawing/2014/main" val="2523344067"/>
                  </a:ext>
                </a:extLst>
              </a:tr>
              <a:tr h="171450">
                <a:tc>
                  <a:txBody>
                    <a:bodyPr/>
                    <a:lstStyle/>
                    <a:p>
                      <a:pPr algn="ctr" fontAlgn="b"/>
                      <a:r>
                        <a:rPr lang="en-US" sz="2400" b="0" i="0" u="none" strike="noStrike">
                          <a:effectLst/>
                          <a:latin typeface="+mn-lt"/>
                        </a:rPr>
                        <a:t>PO08S00076A08U x 1 ULs, </a:t>
                      </a:r>
                    </a:p>
                  </a:txBody>
                  <a:tcPr marL="0" marR="0" marT="0" marB="0" anchor="b"/>
                </a:tc>
                <a:extLst>
                  <a:ext uri="{0D108BD9-81ED-4DB2-BD59-A6C34878D82A}">
                    <a16:rowId xmlns:a16="http://schemas.microsoft.com/office/drawing/2014/main" val="2077898302"/>
                  </a:ext>
                </a:extLst>
              </a:tr>
              <a:tr h="171450">
                <a:tc>
                  <a:txBody>
                    <a:bodyPr/>
                    <a:lstStyle/>
                    <a:p>
                      <a:pPr algn="ctr" fontAlgn="b"/>
                      <a:r>
                        <a:rPr lang="en-US" sz="2400" b="0" i="0" u="none" strike="noStrike">
                          <a:effectLst/>
                          <a:latin typeface="+mn-lt"/>
                        </a:rPr>
                        <a:t>PO08S00078A02U x 17 ULs, </a:t>
                      </a:r>
                    </a:p>
                  </a:txBody>
                  <a:tcPr marL="0" marR="0" marT="0" marB="0" anchor="b"/>
                </a:tc>
                <a:extLst>
                  <a:ext uri="{0D108BD9-81ED-4DB2-BD59-A6C34878D82A}">
                    <a16:rowId xmlns:a16="http://schemas.microsoft.com/office/drawing/2014/main" val="3080343466"/>
                  </a:ext>
                </a:extLst>
              </a:tr>
              <a:tr h="171450">
                <a:tc>
                  <a:txBody>
                    <a:bodyPr/>
                    <a:lstStyle/>
                    <a:p>
                      <a:pPr algn="ctr" fontAlgn="b"/>
                      <a:r>
                        <a:rPr lang="en-US" sz="2400" b="0" i="0" u="none" strike="noStrike">
                          <a:effectLst/>
                          <a:latin typeface="+mn-lt"/>
                        </a:rPr>
                        <a:t>PO08S00079A01U x 4 ULs, </a:t>
                      </a:r>
                    </a:p>
                  </a:txBody>
                  <a:tcPr marL="0" marR="0" marT="0" marB="0" anchor="b"/>
                </a:tc>
                <a:extLst>
                  <a:ext uri="{0D108BD9-81ED-4DB2-BD59-A6C34878D82A}">
                    <a16:rowId xmlns:a16="http://schemas.microsoft.com/office/drawing/2014/main" val="2855063442"/>
                  </a:ext>
                </a:extLst>
              </a:tr>
              <a:tr h="171450">
                <a:tc>
                  <a:txBody>
                    <a:bodyPr/>
                    <a:lstStyle/>
                    <a:p>
                      <a:pPr algn="ctr" fontAlgn="b"/>
                      <a:r>
                        <a:rPr lang="en-US" sz="2400" b="0" i="0" u="none" strike="noStrike">
                          <a:effectLst/>
                          <a:latin typeface="+mn-lt"/>
                        </a:rPr>
                        <a:t>PO08S00079A02U x 4 ULs, </a:t>
                      </a:r>
                    </a:p>
                  </a:txBody>
                  <a:tcPr marL="0" marR="0" marT="0" marB="0" anchor="b"/>
                </a:tc>
                <a:extLst>
                  <a:ext uri="{0D108BD9-81ED-4DB2-BD59-A6C34878D82A}">
                    <a16:rowId xmlns:a16="http://schemas.microsoft.com/office/drawing/2014/main" val="3815366781"/>
                  </a:ext>
                </a:extLst>
              </a:tr>
              <a:tr h="171450">
                <a:tc>
                  <a:txBody>
                    <a:bodyPr/>
                    <a:lstStyle/>
                    <a:p>
                      <a:pPr algn="ctr" fontAlgn="b"/>
                      <a:r>
                        <a:rPr lang="en-US" sz="2400" b="0" i="0" u="none" strike="noStrike" dirty="0">
                          <a:effectLst/>
                          <a:latin typeface="+mn-lt"/>
                        </a:rPr>
                        <a:t>PO08S00079A03U x 7 ULs, </a:t>
                      </a:r>
                    </a:p>
                  </a:txBody>
                  <a:tcPr marL="0" marR="0" marT="0" marB="0" anchor="b"/>
                </a:tc>
                <a:extLst>
                  <a:ext uri="{0D108BD9-81ED-4DB2-BD59-A6C34878D82A}">
                    <a16:rowId xmlns:a16="http://schemas.microsoft.com/office/drawing/2014/main" val="2772285943"/>
                  </a:ext>
                </a:extLst>
              </a:tr>
            </a:tbl>
          </a:graphicData>
        </a:graphic>
      </p:graphicFrame>
      <p:sp>
        <p:nvSpPr>
          <p:cNvPr id="11" name="TextBox 10"/>
          <p:cNvSpPr txBox="1"/>
          <p:nvPr/>
        </p:nvSpPr>
        <p:spPr>
          <a:xfrm>
            <a:off x="606019" y="5013176"/>
            <a:ext cx="6066045" cy="923330"/>
          </a:xfrm>
          <a:prstGeom prst="rect">
            <a:avLst/>
          </a:prstGeom>
          <a:noFill/>
        </p:spPr>
        <p:txBody>
          <a:bodyPr wrap="square" rtlCol="0">
            <a:spAutoFit/>
          </a:bodyPr>
          <a:lstStyle/>
          <a:p>
            <a:r>
              <a:rPr lang="en-US" baseline="30000" dirty="0" smtClean="0"/>
              <a:t>1</a:t>
            </a:r>
            <a:r>
              <a:rPr lang="en-US" dirty="0" smtClean="0"/>
              <a:t> All data averaged</a:t>
            </a:r>
          </a:p>
          <a:p>
            <a:r>
              <a:rPr lang="en-US" baseline="30000" dirty="0" smtClean="0"/>
              <a:t>2</a:t>
            </a:r>
            <a:r>
              <a:rPr lang="en-US" dirty="0" smtClean="0"/>
              <a:t> First billet averaged, then weighted average according to the </a:t>
            </a:r>
            <a:br>
              <a:rPr lang="en-US" dirty="0" smtClean="0"/>
            </a:br>
            <a:r>
              <a:rPr lang="en-US" dirty="0" smtClean="0"/>
              <a:t>   spool distribution in the cable</a:t>
            </a:r>
            <a:endParaRPr lang="en-US" dirty="0"/>
          </a:p>
        </p:txBody>
      </p:sp>
      <p:sp>
        <p:nvSpPr>
          <p:cNvPr id="12" name="Content Placeholder 7"/>
          <p:cNvSpPr txBox="1">
            <a:spLocks/>
          </p:cNvSpPr>
          <p:nvPr/>
        </p:nvSpPr>
        <p:spPr>
          <a:xfrm>
            <a:off x="606019" y="1600206"/>
            <a:ext cx="538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smtClean="0"/>
              <a:t>Key parameters:</a:t>
            </a:r>
            <a:endParaRPr lang="en-US" dirty="0"/>
          </a:p>
        </p:txBody>
      </p:sp>
    </p:spTree>
    <p:extLst>
      <p:ext uri="{BB962C8B-B14F-4D97-AF65-F5344CB8AC3E}">
        <p14:creationId xmlns:p14="http://schemas.microsoft.com/office/powerpoint/2010/main" val="10514752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December 7th 2017</a:t>
            </a:r>
            <a:endParaRPr lang="en-GB"/>
          </a:p>
        </p:txBody>
      </p:sp>
      <p:sp>
        <p:nvSpPr>
          <p:cNvPr id="6" name="Footer Placeholder 5"/>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7" name="Slide Number Placeholder 6"/>
          <p:cNvSpPr>
            <a:spLocks noGrp="1"/>
          </p:cNvSpPr>
          <p:nvPr>
            <p:ph type="sldNum" sz="quarter" idx="12"/>
          </p:nvPr>
        </p:nvSpPr>
        <p:spPr/>
        <p:txBody>
          <a:bodyPr/>
          <a:lstStyle/>
          <a:p>
            <a:fld id="{E6910A57-C4C2-471D-B852-7E80F10F5A4C}" type="slidenum">
              <a:rPr lang="en-GB" smtClean="0"/>
              <a:pPr/>
              <a:t>48</a:t>
            </a:fld>
            <a:endParaRPr lang="en-GB"/>
          </a:p>
        </p:txBody>
      </p:sp>
      <p:pic>
        <p:nvPicPr>
          <p:cNvPr id="2" name="Picture 1"/>
          <p:cNvPicPr>
            <a:picLocks noChangeAspect="1"/>
          </p:cNvPicPr>
          <p:nvPr/>
        </p:nvPicPr>
        <p:blipFill>
          <a:blip r:embed="rId2"/>
          <a:stretch>
            <a:fillRect/>
          </a:stretch>
        </p:blipFill>
        <p:spPr>
          <a:xfrm>
            <a:off x="1241917" y="549000"/>
            <a:ext cx="9708167" cy="5760000"/>
          </a:xfrm>
          <a:prstGeom prst="rect">
            <a:avLst/>
          </a:prstGeom>
        </p:spPr>
      </p:pic>
    </p:spTree>
    <p:extLst>
      <p:ext uri="{BB962C8B-B14F-4D97-AF65-F5344CB8AC3E}">
        <p14:creationId xmlns:p14="http://schemas.microsoft.com/office/powerpoint/2010/main" val="7563943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49</a:t>
            </a:fld>
            <a:endParaRPr lang="en-GB"/>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341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 Details: Diameter</a:t>
            </a:r>
            <a:endParaRPr lang="en-US" dirty="0"/>
          </a:p>
        </p:txBody>
      </p:sp>
      <p:pic>
        <p:nvPicPr>
          <p:cNvPr id="12" name="Content Placeholder 11"/>
          <p:cNvPicPr>
            <a:picLocks noGrp="1" noChangeAspect="1"/>
          </p:cNvPicPr>
          <p:nvPr>
            <p:ph sz="half" idx="2"/>
          </p:nvPr>
        </p:nvPicPr>
        <p:blipFill>
          <a:blip r:embed="rId2"/>
          <a:stretch>
            <a:fillRect/>
          </a:stretch>
        </p:blipFill>
        <p:spPr>
          <a:xfrm>
            <a:off x="6629411" y="1600200"/>
            <a:ext cx="4521178" cy="4525963"/>
          </a:xfrm>
          <a:prstGeom prst="rect">
            <a:avLst/>
          </a:prstGeom>
        </p:spPr>
      </p:pic>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5</a:t>
            </a:fld>
            <a:endParaRPr lang="en-GB"/>
          </a:p>
        </p:txBody>
      </p:sp>
      <p:pic>
        <p:nvPicPr>
          <p:cNvPr id="15" name="Content Placeholder 14"/>
          <p:cNvPicPr>
            <a:picLocks noGrp="1" noChangeAspect="1"/>
          </p:cNvPicPr>
          <p:nvPr>
            <p:ph sz="half" idx="1"/>
          </p:nvPr>
        </p:nvPicPr>
        <p:blipFill>
          <a:blip r:embed="rId3"/>
          <a:stretch>
            <a:fillRect/>
          </a:stretch>
        </p:blipFill>
        <p:spPr>
          <a:xfrm>
            <a:off x="1041411" y="1600200"/>
            <a:ext cx="4521178" cy="4525963"/>
          </a:xfrm>
          <a:prstGeom prst="rect">
            <a:avLst/>
          </a:prstGeom>
        </p:spPr>
      </p:pic>
    </p:spTree>
    <p:extLst>
      <p:ext uri="{BB962C8B-B14F-4D97-AF65-F5344CB8AC3E}">
        <p14:creationId xmlns:p14="http://schemas.microsoft.com/office/powerpoint/2010/main" val="373171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50</a:t>
            </a:fld>
            <a:endParaRPr lang="en-GB"/>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408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51</a:t>
            </a:fld>
            <a:endParaRPr lang="en-GB"/>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 y="1595075"/>
            <a:ext cx="11520000" cy="366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320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 (1)</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P43OL1072 in QXFA101 </a:t>
            </a:r>
          </a:p>
          <a:p>
            <a:pPr lvl="1"/>
            <a:r>
              <a:rPr lang="en-US" dirty="0" smtClean="0"/>
              <a:t>Some strands have diameter above spec</a:t>
            </a:r>
            <a:endParaRPr lang="en-US" dirty="0"/>
          </a:p>
          <a:p>
            <a:pPr lvl="1"/>
            <a:r>
              <a:rPr lang="en-US" dirty="0" smtClean="0"/>
              <a:t>suffered wire breakage during beginning of run, a couple of </a:t>
            </a:r>
            <a:r>
              <a:rPr lang="en-US" dirty="0" err="1" smtClean="0"/>
              <a:t>metres</a:t>
            </a:r>
            <a:r>
              <a:rPr lang="en-US" dirty="0" smtClean="0"/>
              <a:t> at the point end of the bare cable had mid-thickness 1 µm above spec</a:t>
            </a:r>
          </a:p>
          <a:p>
            <a:r>
              <a:rPr lang="en-US" dirty="0" smtClean="0"/>
              <a:t>P43OL1073 in QXFA102</a:t>
            </a:r>
          </a:p>
          <a:p>
            <a:pPr lvl="1"/>
            <a:r>
              <a:rPr lang="en-US" dirty="0" smtClean="0"/>
              <a:t>Some strands have diameter above spec</a:t>
            </a:r>
          </a:p>
          <a:p>
            <a:pPr lvl="1"/>
            <a:r>
              <a:rPr lang="en-US" dirty="0" smtClean="0"/>
              <a:t>Braid tension surge at 203</a:t>
            </a:r>
            <a:r>
              <a:rPr lang="en-US" baseline="30000" dirty="0" smtClean="0"/>
              <a:t>rd</a:t>
            </a:r>
            <a:r>
              <a:rPr lang="en-US" dirty="0" smtClean="0"/>
              <a:t> m due to weekend stop</a:t>
            </a:r>
          </a:p>
          <a:p>
            <a:r>
              <a:rPr lang="en-US" dirty="0" smtClean="0"/>
              <a:t>P43OL1081 in QXFA104</a:t>
            </a:r>
          </a:p>
          <a:p>
            <a:pPr lvl="1"/>
            <a:r>
              <a:rPr lang="en-US" dirty="0" smtClean="0"/>
              <a:t>Some strands have diameter under spec</a:t>
            </a:r>
          </a:p>
          <a:p>
            <a:pPr lvl="1"/>
            <a:r>
              <a:rPr lang="en-US" dirty="0" smtClean="0"/>
              <a:t>Braid cleanliness issues and suspected bobbin cleaning and feed-in issues</a:t>
            </a:r>
            <a:endParaRPr lang="en-US" dirty="0"/>
          </a:p>
          <a:p>
            <a:pPr lvl="1"/>
            <a:endParaRPr lang="en-US" dirty="0"/>
          </a:p>
        </p:txBody>
      </p:sp>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52</a:t>
            </a:fld>
            <a:endParaRPr lang="en-GB"/>
          </a:p>
        </p:txBody>
      </p:sp>
    </p:spTree>
    <p:extLst>
      <p:ext uri="{BB962C8B-B14F-4D97-AF65-F5344CB8AC3E}">
        <p14:creationId xmlns:p14="http://schemas.microsoft.com/office/powerpoint/2010/main" val="6471815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(2)</a:t>
            </a:r>
            <a:endParaRPr lang="en-US" dirty="0"/>
          </a:p>
        </p:txBody>
      </p:sp>
      <p:sp>
        <p:nvSpPr>
          <p:cNvPr id="3" name="Content Placeholder 2"/>
          <p:cNvSpPr>
            <a:spLocks noGrp="1"/>
          </p:cNvSpPr>
          <p:nvPr>
            <p:ph idx="1"/>
          </p:nvPr>
        </p:nvSpPr>
        <p:spPr/>
        <p:txBody>
          <a:bodyPr/>
          <a:lstStyle/>
          <a:p>
            <a:r>
              <a:rPr lang="en-US" dirty="0" smtClean="0"/>
              <a:t>P43OL1082 in QXFA105</a:t>
            </a:r>
          </a:p>
          <a:p>
            <a:pPr lvl="1"/>
            <a:r>
              <a:rPr lang="en-US" dirty="0"/>
              <a:t>Minor irregularity of the major edge facet size over 4 strands at ~392</a:t>
            </a:r>
            <a:r>
              <a:rPr lang="en-US" baseline="30000" dirty="0"/>
              <a:t>nd</a:t>
            </a:r>
            <a:r>
              <a:rPr lang="en-US" dirty="0"/>
              <a:t> </a:t>
            </a:r>
            <a:r>
              <a:rPr lang="en-US" dirty="0" smtClean="0"/>
              <a:t>m</a:t>
            </a:r>
          </a:p>
          <a:p>
            <a:pPr lvl="1"/>
            <a:r>
              <a:rPr lang="en-US" dirty="0" smtClean="0"/>
              <a:t>Several points along first ~40 </a:t>
            </a:r>
            <a:r>
              <a:rPr lang="en-US" dirty="0" err="1" smtClean="0"/>
              <a:t>metres</a:t>
            </a:r>
            <a:r>
              <a:rPr lang="en-US" dirty="0" smtClean="0"/>
              <a:t> of </a:t>
            </a:r>
            <a:r>
              <a:rPr lang="en-US" dirty="0"/>
              <a:t>the bare cable had mid-thickness </a:t>
            </a:r>
            <a:r>
              <a:rPr lang="en-US" dirty="0" smtClean="0"/>
              <a:t>up to 2 </a:t>
            </a:r>
            <a:r>
              <a:rPr lang="en-US" dirty="0"/>
              <a:t>µm above </a:t>
            </a:r>
            <a:r>
              <a:rPr lang="en-US" dirty="0" smtClean="0"/>
              <a:t>spec</a:t>
            </a:r>
          </a:p>
          <a:p>
            <a:pPr lvl="1"/>
            <a:r>
              <a:rPr lang="en-US" dirty="0" smtClean="0"/>
              <a:t>Braid worn issues</a:t>
            </a:r>
          </a:p>
          <a:p>
            <a:r>
              <a:rPr lang="en-US" dirty="0" smtClean="0"/>
              <a:t>P43OL1084 in QXFA106:</a:t>
            </a:r>
          </a:p>
          <a:p>
            <a:pPr lvl="1"/>
            <a:r>
              <a:rPr lang="en-US" dirty="0" smtClean="0"/>
              <a:t>Good</a:t>
            </a:r>
          </a:p>
          <a:p>
            <a:pPr lvl="1"/>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53</a:t>
            </a:fld>
            <a:endParaRPr lang="en-GB"/>
          </a:p>
        </p:txBody>
      </p:sp>
    </p:spTree>
    <p:extLst>
      <p:ext uri="{BB962C8B-B14F-4D97-AF65-F5344CB8AC3E}">
        <p14:creationId xmlns:p14="http://schemas.microsoft.com/office/powerpoint/2010/main" val="19463123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Cable Summary – Residual Twist</a:t>
            </a:r>
            <a:endParaRPr lang="en-US" dirty="0"/>
          </a:p>
        </p:txBody>
      </p:sp>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54</a:t>
            </a:fld>
            <a:endParaRPr lang="en-GB"/>
          </a:p>
        </p:txBody>
      </p:sp>
      <p:graphicFrame>
        <p:nvGraphicFramePr>
          <p:cNvPr id="11" name="Chart 10"/>
          <p:cNvGraphicFramePr>
            <a:graphicFrameLocks/>
          </p:cNvGraphicFramePr>
          <p:nvPr>
            <p:extLst>
              <p:ext uri="{D42A27DB-BD31-4B8C-83A1-F6EECF244321}">
                <p14:modId xmlns:p14="http://schemas.microsoft.com/office/powerpoint/2010/main" val="4105041427"/>
              </p:ext>
            </p:extLst>
          </p:nvPr>
        </p:nvGraphicFramePr>
        <p:xfrm>
          <a:off x="371461" y="1628801"/>
          <a:ext cx="11557188"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55307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Summary </a:t>
            </a:r>
            <a:r>
              <a:rPr lang="en-US" dirty="0" smtClean="0"/>
              <a:t>– Angle</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55</a:t>
            </a:fld>
            <a:endParaRPr lang="en-GB"/>
          </a:p>
        </p:txBody>
      </p:sp>
      <p:graphicFrame>
        <p:nvGraphicFramePr>
          <p:cNvPr id="7" name="Chart 6"/>
          <p:cNvGraphicFramePr>
            <a:graphicFrameLocks/>
          </p:cNvGraphicFramePr>
          <p:nvPr>
            <p:extLst>
              <p:ext uri="{D42A27DB-BD31-4B8C-83A1-F6EECF244321}">
                <p14:modId xmlns:p14="http://schemas.microsoft.com/office/powerpoint/2010/main" val="4196104454"/>
              </p:ext>
            </p:extLst>
          </p:nvPr>
        </p:nvGraphicFramePr>
        <p:xfrm>
          <a:off x="336000" y="1440000"/>
          <a:ext cx="11520000" cy="4680000"/>
        </p:xfrm>
        <a:graphic>
          <a:graphicData uri="http://schemas.openxmlformats.org/drawingml/2006/chart">
            <c:chart xmlns:c="http://schemas.openxmlformats.org/drawingml/2006/chart" xmlns:r="http://schemas.openxmlformats.org/officeDocument/2006/relationships" r:id="rId2"/>
          </a:graphicData>
        </a:graphic>
      </p:graphicFrame>
      <p:sp>
        <p:nvSpPr>
          <p:cNvPr id="8" name="USL"/>
          <p:cNvSpPr txBox="1"/>
          <p:nvPr/>
        </p:nvSpPr>
        <p:spPr>
          <a:xfrm>
            <a:off x="5565423" y="1527325"/>
            <a:ext cx="6605334" cy="707886"/>
          </a:xfrm>
          <a:prstGeom prst="rect">
            <a:avLst/>
          </a:prstGeom>
          <a:noFill/>
        </p:spPr>
        <p:txBody>
          <a:bodyPr wrap="none" rtlCol="0">
            <a:spAutoFit/>
          </a:bodyPr>
          <a:lstStyle/>
          <a:p>
            <a:r>
              <a:rPr lang="en-US" sz="4000" dirty="0" smtClean="0">
                <a:solidFill>
                  <a:srgbClr val="C00000"/>
                </a:solidFill>
              </a:rPr>
              <a:t>Upper Specification Limit (USL)</a:t>
            </a:r>
            <a:endParaRPr lang="en-US" sz="4000" dirty="0">
              <a:solidFill>
                <a:srgbClr val="C00000"/>
              </a:solidFill>
            </a:endParaRPr>
          </a:p>
        </p:txBody>
      </p:sp>
      <p:sp>
        <p:nvSpPr>
          <p:cNvPr id="9" name="LSL"/>
          <p:cNvSpPr txBox="1"/>
          <p:nvPr/>
        </p:nvSpPr>
        <p:spPr>
          <a:xfrm>
            <a:off x="5584723" y="2649106"/>
            <a:ext cx="6586034" cy="707886"/>
          </a:xfrm>
          <a:prstGeom prst="rect">
            <a:avLst/>
          </a:prstGeom>
          <a:noFill/>
        </p:spPr>
        <p:txBody>
          <a:bodyPr wrap="none" rtlCol="0">
            <a:spAutoFit/>
          </a:bodyPr>
          <a:lstStyle/>
          <a:p>
            <a:r>
              <a:rPr lang="en-US" sz="4000" dirty="0" smtClean="0">
                <a:solidFill>
                  <a:srgbClr val="C00000"/>
                </a:solidFill>
              </a:rPr>
              <a:t>Lower Specification Limit (LSL)</a:t>
            </a:r>
            <a:endParaRPr lang="en-US" sz="4000" dirty="0">
              <a:solidFill>
                <a:srgbClr val="C00000"/>
              </a:solidFill>
            </a:endParaRPr>
          </a:p>
        </p:txBody>
      </p:sp>
      <p:sp>
        <p:nvSpPr>
          <p:cNvPr id="10" name="Spec"/>
          <p:cNvSpPr txBox="1"/>
          <p:nvPr/>
        </p:nvSpPr>
        <p:spPr>
          <a:xfrm>
            <a:off x="5605966" y="2120336"/>
            <a:ext cx="2833468" cy="707886"/>
          </a:xfrm>
          <a:prstGeom prst="rect">
            <a:avLst/>
          </a:prstGeom>
          <a:noFill/>
        </p:spPr>
        <p:txBody>
          <a:bodyPr wrap="none" rtlCol="0">
            <a:spAutoFit/>
          </a:bodyPr>
          <a:lstStyle/>
          <a:p>
            <a:r>
              <a:rPr lang="en-US" sz="4000" dirty="0" smtClean="0">
                <a:solidFill>
                  <a:srgbClr val="C00000"/>
                </a:solidFill>
              </a:rPr>
              <a:t>Specification</a:t>
            </a:r>
            <a:endParaRPr lang="en-US" sz="4000" dirty="0">
              <a:solidFill>
                <a:srgbClr val="C00000"/>
              </a:solidFill>
            </a:endParaRPr>
          </a:p>
        </p:txBody>
      </p:sp>
      <p:grpSp>
        <p:nvGrpSpPr>
          <p:cNvPr id="24" name="Max"/>
          <p:cNvGrpSpPr/>
          <p:nvPr/>
        </p:nvGrpSpPr>
        <p:grpSpPr>
          <a:xfrm>
            <a:off x="5681463" y="1556792"/>
            <a:ext cx="2409789" cy="707886"/>
            <a:chOff x="7476479" y="1503777"/>
            <a:chExt cx="2409789" cy="707886"/>
          </a:xfrm>
        </p:grpSpPr>
        <p:sp>
          <p:nvSpPr>
            <p:cNvPr id="11" name="Isosceles Triangle 10"/>
            <p:cNvSpPr/>
            <p:nvPr/>
          </p:nvSpPr>
          <p:spPr>
            <a:xfrm>
              <a:off x="7476479" y="1743592"/>
              <a:ext cx="275772" cy="228257"/>
            </a:xfrm>
            <a:prstGeom prst="triangl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026400" y="1503777"/>
              <a:ext cx="1859868" cy="707886"/>
            </a:xfrm>
            <a:prstGeom prst="rect">
              <a:avLst/>
            </a:prstGeom>
            <a:noFill/>
          </p:spPr>
          <p:txBody>
            <a:bodyPr wrap="none" rtlCol="0">
              <a:spAutoFit/>
            </a:bodyPr>
            <a:lstStyle/>
            <a:p>
              <a:r>
                <a:rPr lang="en-US" sz="4000" dirty="0" smtClean="0">
                  <a:solidFill>
                    <a:srgbClr val="C00000"/>
                  </a:solidFill>
                </a:rPr>
                <a:t>Maxima</a:t>
              </a:r>
              <a:endParaRPr lang="en-US" sz="4000" dirty="0">
                <a:solidFill>
                  <a:srgbClr val="C00000"/>
                </a:solidFill>
              </a:endParaRPr>
            </a:p>
          </p:txBody>
        </p:sp>
      </p:grpSp>
      <p:grpSp>
        <p:nvGrpSpPr>
          <p:cNvPr id="25" name="Min"/>
          <p:cNvGrpSpPr/>
          <p:nvPr/>
        </p:nvGrpSpPr>
        <p:grpSpPr>
          <a:xfrm>
            <a:off x="5666046" y="3212976"/>
            <a:ext cx="2364692" cy="707886"/>
            <a:chOff x="7393034" y="-1791856"/>
            <a:chExt cx="2364692" cy="707886"/>
          </a:xfrm>
        </p:grpSpPr>
        <p:sp>
          <p:nvSpPr>
            <p:cNvPr id="13" name="TextBox 12"/>
            <p:cNvSpPr txBox="1"/>
            <p:nvPr/>
          </p:nvSpPr>
          <p:spPr>
            <a:xfrm>
              <a:off x="7974866" y="-1791856"/>
              <a:ext cx="1782860" cy="707886"/>
            </a:xfrm>
            <a:prstGeom prst="rect">
              <a:avLst/>
            </a:prstGeom>
            <a:noFill/>
          </p:spPr>
          <p:txBody>
            <a:bodyPr wrap="none" rtlCol="0">
              <a:spAutoFit/>
            </a:bodyPr>
            <a:lstStyle/>
            <a:p>
              <a:r>
                <a:rPr lang="en-US" sz="4000" dirty="0" smtClean="0">
                  <a:solidFill>
                    <a:srgbClr val="C00000"/>
                  </a:solidFill>
                </a:rPr>
                <a:t>Minima</a:t>
              </a:r>
              <a:endParaRPr lang="en-US" sz="4000" dirty="0">
                <a:solidFill>
                  <a:srgbClr val="C00000"/>
                </a:solidFill>
              </a:endParaRPr>
            </a:p>
          </p:txBody>
        </p:sp>
        <p:grpSp>
          <p:nvGrpSpPr>
            <p:cNvPr id="14" name="Group 13"/>
            <p:cNvGrpSpPr/>
            <p:nvPr/>
          </p:nvGrpSpPr>
          <p:grpSpPr>
            <a:xfrm>
              <a:off x="7393034" y="-1581913"/>
              <a:ext cx="288000" cy="288000"/>
              <a:chOff x="18692348" y="20935290"/>
              <a:chExt cx="288000" cy="288000"/>
            </a:xfrm>
          </p:grpSpPr>
          <p:cxnSp>
            <p:nvCxnSpPr>
              <p:cNvPr id="15" name="Straight Connector 14"/>
              <p:cNvCxnSpPr/>
              <p:nvPr/>
            </p:nvCxnSpPr>
            <p:spPr>
              <a:xfrm flipV="1">
                <a:off x="18692348" y="20935290"/>
                <a:ext cx="288000" cy="288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692348" y="20935290"/>
                <a:ext cx="288000" cy="288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17" name="3 sigma"/>
          <p:cNvGrpSpPr/>
          <p:nvPr/>
        </p:nvGrpSpPr>
        <p:grpSpPr>
          <a:xfrm>
            <a:off x="5447928" y="1844824"/>
            <a:ext cx="1613918" cy="1020896"/>
            <a:chOff x="21779400" y="19420864"/>
            <a:chExt cx="1613918" cy="1020896"/>
          </a:xfrm>
        </p:grpSpPr>
        <p:cxnSp>
          <p:nvCxnSpPr>
            <p:cNvPr id="18" name="Straight Connector 17"/>
            <p:cNvCxnSpPr/>
            <p:nvPr/>
          </p:nvCxnSpPr>
          <p:spPr>
            <a:xfrm>
              <a:off x="21959400" y="19433760"/>
              <a:ext cx="0" cy="1008000"/>
            </a:xfrm>
            <a:prstGeom prst="line">
              <a:avLst/>
            </a:prstGeom>
            <a:ln w="25400">
              <a:solidFill>
                <a:schemeClr val="tx1"/>
              </a:solidFill>
              <a:headEnd w="lg" len="sm"/>
              <a:tailEnd w="lg"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779400" y="20436798"/>
              <a:ext cx="360000" cy="0"/>
            </a:xfrm>
            <a:prstGeom prst="line">
              <a:avLst/>
            </a:prstGeom>
            <a:ln w="25400">
              <a:solidFill>
                <a:schemeClr val="tx1"/>
              </a:solidFill>
              <a:headEnd w="lg" len="sm"/>
              <a:tailEnd w="lg" len="sm"/>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779400" y="19420864"/>
              <a:ext cx="360000" cy="0"/>
            </a:xfrm>
            <a:prstGeom prst="line">
              <a:avLst/>
            </a:prstGeom>
            <a:ln w="25400">
              <a:solidFill>
                <a:schemeClr val="tx1"/>
              </a:solidFill>
              <a:headEnd w="lg" len="sm"/>
              <a:tailEnd w="lg" len="sm"/>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2190745" y="19562817"/>
              <a:ext cx="1202573" cy="707886"/>
            </a:xfrm>
            <a:prstGeom prst="rect">
              <a:avLst/>
            </a:prstGeom>
            <a:noFill/>
          </p:spPr>
          <p:txBody>
            <a:bodyPr wrap="none" rtlCol="0">
              <a:spAutoFit/>
            </a:bodyPr>
            <a:lstStyle/>
            <a:p>
              <a:r>
                <a:rPr lang="en-US" sz="4000" dirty="0" smtClean="0"/>
                <a:t>± 3 </a:t>
              </a:r>
              <a:r>
                <a:rPr lang="el-GR" sz="4000" dirty="0" smtClean="0"/>
                <a:t>σ</a:t>
              </a:r>
              <a:endParaRPr lang="en-US" sz="4000" dirty="0"/>
            </a:p>
          </p:txBody>
        </p:sp>
      </p:grpSp>
      <p:sp>
        <p:nvSpPr>
          <p:cNvPr id="23" name="Average"/>
          <p:cNvSpPr txBox="1"/>
          <p:nvPr/>
        </p:nvSpPr>
        <p:spPr>
          <a:xfrm>
            <a:off x="2032000" y="3426057"/>
            <a:ext cx="2121671" cy="707886"/>
          </a:xfrm>
          <a:prstGeom prst="rect">
            <a:avLst/>
          </a:prstGeom>
          <a:noFill/>
        </p:spPr>
        <p:txBody>
          <a:bodyPr wrap="none" rtlCol="0">
            <a:spAutoFit/>
          </a:bodyPr>
          <a:lstStyle/>
          <a:p>
            <a:r>
              <a:rPr lang="en-US" sz="4000" dirty="0" smtClean="0"/>
              <a:t>(average)</a:t>
            </a:r>
            <a:endParaRPr lang="en-US" sz="4000" dirty="0"/>
          </a:p>
        </p:txBody>
      </p:sp>
    </p:spTree>
    <p:extLst>
      <p:ext uri="{BB962C8B-B14F-4D97-AF65-F5344CB8AC3E}">
        <p14:creationId xmlns:p14="http://schemas.microsoft.com/office/powerpoint/2010/main" val="1746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7"/>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7">
                                            <p:graphicEl>
                                              <a:chart seriesIdx="1" categoryIdx="-4" bldStep="series"/>
                                            </p:graphic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graphicEl>
                                              <a:chart seriesIdx="2" categoryIdx="-4" bldStep="series"/>
                                            </p:graphic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
                                            <p:graphicEl>
                                              <a:chart seriesIdx="3" categoryIdx="-4" bldStep="series"/>
                                            </p:graphic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5"/>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7">
                                            <p:graphicEl>
                                              <a:chart seriesIdx="4" categoryIdx="-4" bldStep="series"/>
                                            </p:graphic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
                                            <p:graphicEl>
                                              <a:chart seriesIdx="5" categoryIdx="-4" bldStep="series"/>
                                            </p:graphic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
                                            <p:graphicEl>
                                              <a:chart seriesIdx="6" categoryIdx="-4" bldStep="series"/>
                                            </p:graphic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
                                            <p:graphicEl>
                                              <a:chart seriesIdx="7" categoryIdx="-4" bldStep="series"/>
                                            </p:graphic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1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
                                            <p:graphicEl>
                                              <a:chart seriesIdx="8" categoryIdx="-4" bldStep="series"/>
                                            </p:graphic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P spid="8" grpId="0"/>
      <p:bldP spid="8" grpId="1"/>
      <p:bldP spid="9" grpId="0"/>
      <p:bldP spid="9" grpId="1"/>
      <p:bldP spid="10" grpId="0"/>
      <p:bldP spid="10" grpId="1"/>
      <p:bldP spid="23" grpId="0"/>
      <p:bldP spid="23"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Summary </a:t>
            </a:r>
            <a:r>
              <a:rPr lang="en-US" dirty="0" smtClean="0"/>
              <a:t>– Width</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56</a:t>
            </a:fld>
            <a:endParaRPr lang="en-GB"/>
          </a:p>
        </p:txBody>
      </p:sp>
      <p:graphicFrame>
        <p:nvGraphicFramePr>
          <p:cNvPr id="7" name="Chart 6"/>
          <p:cNvGraphicFramePr>
            <a:graphicFrameLocks/>
          </p:cNvGraphicFramePr>
          <p:nvPr>
            <p:extLst>
              <p:ext uri="{D42A27DB-BD31-4B8C-83A1-F6EECF244321}">
                <p14:modId xmlns:p14="http://schemas.microsoft.com/office/powerpoint/2010/main" val="3603194911"/>
              </p:ext>
            </p:extLst>
          </p:nvPr>
        </p:nvGraphicFramePr>
        <p:xfrm>
          <a:off x="336000" y="1440000"/>
          <a:ext cx="11520000" cy="46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64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graphicEl>
                                              <a:chart seriesIdx="2"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chart seriesIdx="3"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chart seriesIdx="4"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graphicEl>
                                              <a:chart seriesIdx="5" categoryIdx="-4" bldStep="series"/>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graphicEl>
                                              <a:chart seriesIdx="6" categoryIdx="-4" bldStep="series"/>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graphicEl>
                                              <a:chart seriesIdx="7" categoryIdx="-4" bldStep="series"/>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graphicEl>
                                              <a:chart seriesIdx="8"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Summary </a:t>
            </a:r>
            <a:r>
              <a:rPr lang="en-US" dirty="0" smtClean="0"/>
              <a:t>– Mid-thickness</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57</a:t>
            </a:fld>
            <a:endParaRPr lang="en-GB"/>
          </a:p>
        </p:txBody>
      </p:sp>
      <p:graphicFrame>
        <p:nvGraphicFramePr>
          <p:cNvPr id="8" name="Chart 7"/>
          <p:cNvGraphicFramePr>
            <a:graphicFrameLocks/>
          </p:cNvGraphicFramePr>
          <p:nvPr>
            <p:extLst>
              <p:ext uri="{D42A27DB-BD31-4B8C-83A1-F6EECF244321}">
                <p14:modId xmlns:p14="http://schemas.microsoft.com/office/powerpoint/2010/main" val="4057643970"/>
              </p:ext>
            </p:extLst>
          </p:nvPr>
        </p:nvGraphicFramePr>
        <p:xfrm>
          <a:off x="336000" y="1440000"/>
          <a:ext cx="11520000" cy="46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308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chart seriesIdx="2"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chart seriesIdx="3"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graphicEl>
                                              <a:chart seriesIdx="4"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chart seriesIdx="5" categoryIdx="-4" bldStep="series"/>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chart seriesIdx="6" categoryIdx="-4" bldStep="series"/>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graphicEl>
                                              <a:chart seriesIdx="7" categoryIdx="-4" bldStep="series"/>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graphicEl>
                                              <a:chart seriesIdx="8"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 Core Details</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58</a:t>
            </a:fld>
            <a:endParaRPr lang="en-GB"/>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1402472591"/>
              </p:ext>
            </p:extLst>
          </p:nvPr>
        </p:nvGraphicFramePr>
        <p:xfrm>
          <a:off x="263350" y="1484313"/>
          <a:ext cx="11737305" cy="3536160"/>
        </p:xfrm>
        <a:graphic>
          <a:graphicData uri="http://schemas.openxmlformats.org/drawingml/2006/table">
            <a:tbl>
              <a:tblPr firstRow="1" bandRow="1">
                <a:tableStyleId>{5C22544A-7EE6-4342-B048-85BDC9FD1C3A}</a:tableStyleId>
              </a:tblPr>
              <a:tblGrid>
                <a:gridCol w="1584178">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2376264">
                  <a:extLst>
                    <a:ext uri="{9D8B030D-6E8A-4147-A177-3AD203B41FA5}">
                      <a16:colId xmlns:a16="http://schemas.microsoft.com/office/drawing/2014/main" val="20004"/>
                    </a:ext>
                  </a:extLst>
                </a:gridCol>
                <a:gridCol w="2520279">
                  <a:extLst>
                    <a:ext uri="{9D8B030D-6E8A-4147-A177-3AD203B41FA5}">
                      <a16:colId xmlns:a16="http://schemas.microsoft.com/office/drawing/2014/main" val="20005"/>
                    </a:ext>
                  </a:extLst>
                </a:gridCol>
              </a:tblGrid>
              <a:tr h="756163">
                <a:tc>
                  <a:txBody>
                    <a:bodyPr/>
                    <a:lstStyle/>
                    <a:p>
                      <a:pPr algn="ctr"/>
                      <a:r>
                        <a:rPr lang="en-US" sz="2800" dirty="0" smtClean="0"/>
                        <a:t>Coil ID</a:t>
                      </a:r>
                      <a:endParaRPr lang="en-US" sz="2800" dirty="0"/>
                    </a:p>
                  </a:txBody>
                  <a:tcPr anchor="ctr"/>
                </a:tc>
                <a:tc>
                  <a:txBody>
                    <a:bodyPr/>
                    <a:lstStyle/>
                    <a:p>
                      <a:pPr algn="ctr"/>
                      <a:r>
                        <a:rPr lang="en-US" sz="2800" dirty="0" smtClean="0"/>
                        <a:t>Cable ID</a:t>
                      </a:r>
                      <a:endParaRPr lang="en-US" sz="2800" dirty="0"/>
                    </a:p>
                  </a:txBody>
                  <a:tcPr anchor="ctr"/>
                </a:tc>
                <a:tc>
                  <a:txBody>
                    <a:bodyPr/>
                    <a:lstStyle/>
                    <a:p>
                      <a:pPr algn="ctr"/>
                      <a:r>
                        <a:rPr lang="en-US" sz="2800" dirty="0" smtClean="0"/>
                        <a:t>Core Width</a:t>
                      </a:r>
                      <a:endParaRPr lang="en-US" sz="2800" dirty="0"/>
                    </a:p>
                  </a:txBody>
                  <a:tcPr anchor="ctr"/>
                </a:tc>
                <a:tc>
                  <a:txBody>
                    <a:bodyPr/>
                    <a:lstStyle/>
                    <a:p>
                      <a:pPr algn="ctr"/>
                      <a:r>
                        <a:rPr kumimoji="0" lang="en-US" sz="2800" b="1" i="0" u="none" strike="noStrike" kern="1200" cap="none" spc="0" normalizeH="0" baseline="0" noProof="0" dirty="0" smtClean="0">
                          <a:ln>
                            <a:noFill/>
                          </a:ln>
                          <a:solidFill>
                            <a:prstClr val="white"/>
                          </a:solidFill>
                          <a:effectLst/>
                          <a:uLnTx/>
                          <a:uFillTx/>
                          <a:latin typeface="+mn-lt"/>
                          <a:ea typeface="+mn-ea"/>
                          <a:cs typeface="+mn-cs"/>
                        </a:rPr>
                        <a:t>Core Material</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mn-lt"/>
                          <a:ea typeface="+mn-ea"/>
                          <a:cs typeface="+mn-cs"/>
                        </a:rPr>
                        <a:t>PO</a:t>
                      </a:r>
                      <a:endParaRPr lang="en-US" sz="280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Heat/Lot</a:t>
                      </a:r>
                      <a:endParaRPr lang="en-US" sz="2800" dirty="0"/>
                    </a:p>
                  </a:txBody>
                  <a:tcPr anchor="ctr"/>
                </a:tc>
                <a:extLst>
                  <a:ext uri="{0D108BD9-81ED-4DB2-BD59-A6C34878D82A}">
                    <a16:rowId xmlns:a16="http://schemas.microsoft.com/office/drawing/2014/main" val="10000"/>
                  </a:ext>
                </a:extLst>
              </a:tr>
              <a:tr h="468445">
                <a:tc>
                  <a:txBody>
                    <a:bodyPr/>
                    <a:lstStyle/>
                    <a:p>
                      <a:pPr algn="ctr"/>
                      <a:r>
                        <a:rPr lang="en-US" sz="2800" dirty="0" smtClean="0"/>
                        <a:t>QXFA101</a:t>
                      </a:r>
                      <a:endParaRPr lang="en-US" sz="2800" dirty="0"/>
                    </a:p>
                  </a:txBody>
                  <a:tcPr anchor="ctr"/>
                </a:tc>
                <a:tc>
                  <a:txBody>
                    <a:bodyPr/>
                    <a:lstStyle/>
                    <a:p>
                      <a:pPr algn="ctr"/>
                      <a:r>
                        <a:rPr lang="en-US" sz="2800" dirty="0" smtClean="0"/>
                        <a:t>P43OL1072</a:t>
                      </a:r>
                      <a:endParaRPr lang="en-US" sz="2800" dirty="0"/>
                    </a:p>
                  </a:txBody>
                  <a:tcPr anchor="ctr"/>
                </a:tc>
                <a:tc>
                  <a:txBody>
                    <a:bodyPr/>
                    <a:lstStyle/>
                    <a:p>
                      <a:pPr algn="ctr"/>
                      <a:r>
                        <a:rPr lang="en-US" sz="2800" dirty="0" smtClean="0"/>
                        <a:t>11.9</a:t>
                      </a:r>
                      <a:r>
                        <a:rPr lang="en-US" sz="2800" baseline="0" dirty="0" smtClean="0"/>
                        <a:t> mm</a:t>
                      </a:r>
                      <a:endParaRPr lang="en-US" sz="2800" dirty="0"/>
                    </a:p>
                  </a:txBody>
                  <a:tcPr anchor="ctr"/>
                </a:tc>
                <a:tc>
                  <a:txBody>
                    <a:bodyPr/>
                    <a:lstStyle/>
                    <a:p>
                      <a:pPr algn="ctr"/>
                      <a:r>
                        <a:rPr lang="en-US" sz="2800" dirty="0" smtClean="0"/>
                        <a:t>316L</a:t>
                      </a:r>
                      <a:endParaRPr lang="en-US" sz="2800" dirty="0"/>
                    </a:p>
                  </a:txBody>
                  <a:tcPr anchor="ctr"/>
                </a:tc>
                <a:tc>
                  <a:txBody>
                    <a:bodyPr/>
                    <a:lstStyle/>
                    <a:p>
                      <a:pPr algn="ctr"/>
                      <a:r>
                        <a:rPr lang="en-US" sz="2800" dirty="0" smtClean="0"/>
                        <a:t>LBNL 517863</a:t>
                      </a:r>
                      <a:endParaRPr lang="en-US" sz="2800" dirty="0"/>
                    </a:p>
                  </a:txBody>
                  <a:tcPr anchor="ctr"/>
                </a:tc>
                <a:tc>
                  <a:txBody>
                    <a:bodyPr/>
                    <a:lstStyle/>
                    <a:p>
                      <a:pPr algn="ctr"/>
                      <a:r>
                        <a:rPr lang="en-US" sz="2800" dirty="0" smtClean="0"/>
                        <a:t>842189/14-363</a:t>
                      </a:r>
                      <a:endParaRPr lang="en-US" sz="2800" dirty="0"/>
                    </a:p>
                  </a:txBody>
                  <a:tcPr anchor="ctr"/>
                </a:tc>
                <a:extLst>
                  <a:ext uri="{0D108BD9-81ED-4DB2-BD59-A6C34878D82A}">
                    <a16:rowId xmlns:a16="http://schemas.microsoft.com/office/drawing/2014/main" val="10001"/>
                  </a:ext>
                </a:extLst>
              </a:tr>
              <a:tr h="518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QXFA102</a:t>
                      </a:r>
                      <a:endParaRPr lang="en-US" sz="2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P43OL1073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11.9</a:t>
                      </a:r>
                      <a:r>
                        <a:rPr lang="en-US" sz="2800" baseline="0" dirty="0" smtClean="0"/>
                        <a:t> mm</a:t>
                      </a:r>
                      <a:endParaRPr lang="en-US" sz="280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316L</a:t>
                      </a:r>
                      <a:endParaRPr lang="en-US" sz="2800" dirty="0"/>
                    </a:p>
                  </a:txBody>
                  <a:tcPr anchor="ctr"/>
                </a:tc>
                <a:tc>
                  <a:txBody>
                    <a:bodyPr/>
                    <a:lstStyle/>
                    <a:p>
                      <a:pPr algn="ctr"/>
                      <a:r>
                        <a:rPr lang="en-US" sz="2800" dirty="0" smtClean="0"/>
                        <a:t>LBNL 517863</a:t>
                      </a:r>
                      <a:endParaRPr lang="en-US" sz="2800" dirty="0"/>
                    </a:p>
                  </a:txBody>
                  <a:tcPr anchor="ctr"/>
                </a:tc>
                <a:tc>
                  <a:txBody>
                    <a:bodyPr/>
                    <a:lstStyle/>
                    <a:p>
                      <a:pPr algn="ctr"/>
                      <a:r>
                        <a:rPr lang="en-US" sz="2800" dirty="0" smtClean="0"/>
                        <a:t>842189/14-363</a:t>
                      </a:r>
                      <a:endParaRPr lang="en-US" sz="2800" dirty="0"/>
                    </a:p>
                  </a:txBody>
                  <a:tcPr anchor="ctr"/>
                </a:tc>
                <a:extLst>
                  <a:ext uri="{0D108BD9-81ED-4DB2-BD59-A6C34878D82A}">
                    <a16:rowId xmlns:a16="http://schemas.microsoft.com/office/drawing/2014/main" val="10002"/>
                  </a:ext>
                </a:extLst>
              </a:tr>
              <a:tr h="450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QXFA104</a:t>
                      </a:r>
                      <a:endParaRPr lang="en-US" sz="2800" dirty="0"/>
                    </a:p>
                  </a:txBody>
                  <a:tcPr anchor="ctr"/>
                </a:tc>
                <a:tc>
                  <a:txBody>
                    <a:bodyPr/>
                    <a:lstStyle/>
                    <a:p>
                      <a:pPr algn="ctr"/>
                      <a:r>
                        <a:rPr lang="en-US" sz="2800" dirty="0" smtClean="0"/>
                        <a:t>P43OL1081</a:t>
                      </a:r>
                      <a:endParaRPr lang="en-US" sz="2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11.9</a:t>
                      </a:r>
                      <a:r>
                        <a:rPr lang="en-US" sz="2800" baseline="0" dirty="0" smtClean="0"/>
                        <a:t> mm</a:t>
                      </a:r>
                      <a:endParaRPr lang="en-US" sz="2800" dirty="0"/>
                    </a:p>
                  </a:txBody>
                  <a:tcPr anchor="ctr"/>
                </a:tc>
                <a:tc>
                  <a:txBody>
                    <a:bodyPr/>
                    <a:lstStyle/>
                    <a:p>
                      <a:pPr algn="ctr"/>
                      <a:r>
                        <a:rPr lang="en-US" sz="2800" dirty="0" smtClean="0"/>
                        <a:t>316L</a:t>
                      </a:r>
                      <a:endParaRPr lang="en-US" sz="2800" dirty="0"/>
                    </a:p>
                  </a:txBody>
                  <a:tcPr anchor="ctr"/>
                </a:tc>
                <a:tc>
                  <a:txBody>
                    <a:bodyPr/>
                    <a:lstStyle/>
                    <a:p>
                      <a:pPr algn="ctr"/>
                      <a:r>
                        <a:rPr lang="en-US" sz="2800" dirty="0" smtClean="0"/>
                        <a:t>LBNL 517863</a:t>
                      </a:r>
                      <a:endParaRPr lang="en-US" sz="2800" dirty="0"/>
                    </a:p>
                  </a:txBody>
                  <a:tcPr anchor="ctr"/>
                </a:tc>
                <a:tc>
                  <a:txBody>
                    <a:bodyPr/>
                    <a:lstStyle/>
                    <a:p>
                      <a:pPr algn="ctr"/>
                      <a:r>
                        <a:rPr lang="en-US" sz="2800" dirty="0" smtClean="0"/>
                        <a:t>842189/14-363</a:t>
                      </a:r>
                      <a:endParaRPr lang="en-US" sz="2800" dirty="0"/>
                    </a:p>
                  </a:txBody>
                  <a:tcPr anchor="ctr"/>
                </a:tc>
                <a:extLst>
                  <a:ext uri="{0D108BD9-81ED-4DB2-BD59-A6C34878D82A}">
                    <a16:rowId xmlns:a16="http://schemas.microsoft.com/office/drawing/2014/main" val="10003"/>
                  </a:ext>
                </a:extLst>
              </a:tr>
              <a:tr h="518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QXFA105</a:t>
                      </a:r>
                      <a:endParaRPr lang="en-US" sz="2800" dirty="0"/>
                    </a:p>
                  </a:txBody>
                  <a:tcPr anchor="ctr"/>
                </a:tc>
                <a:tc>
                  <a:txBody>
                    <a:bodyPr/>
                    <a:lstStyle/>
                    <a:p>
                      <a:pPr algn="ctr"/>
                      <a:r>
                        <a:rPr lang="en-US" sz="2800" dirty="0" smtClean="0"/>
                        <a:t>P43OL1082</a:t>
                      </a:r>
                      <a:endParaRPr lang="en-US" sz="2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11.9</a:t>
                      </a:r>
                      <a:r>
                        <a:rPr lang="en-US" sz="2800" baseline="0" dirty="0" smtClean="0"/>
                        <a:t> mm</a:t>
                      </a:r>
                      <a:endParaRPr lang="en-US" sz="2800" dirty="0"/>
                    </a:p>
                  </a:txBody>
                  <a:tcPr anchor="ctr"/>
                </a:tc>
                <a:tc>
                  <a:txBody>
                    <a:bodyPr/>
                    <a:lstStyle/>
                    <a:p>
                      <a:pPr algn="ctr"/>
                      <a:r>
                        <a:rPr lang="en-US" sz="2800" dirty="0" smtClean="0"/>
                        <a:t>316L</a:t>
                      </a:r>
                      <a:endParaRPr lang="en-US" sz="2800" dirty="0"/>
                    </a:p>
                  </a:txBody>
                  <a:tcPr anchor="ctr"/>
                </a:tc>
                <a:tc>
                  <a:txBody>
                    <a:bodyPr/>
                    <a:lstStyle/>
                    <a:p>
                      <a:pPr algn="ctr"/>
                      <a:r>
                        <a:rPr lang="en-US" sz="2800" dirty="0" smtClean="0"/>
                        <a:t>LBNL 517863</a:t>
                      </a:r>
                      <a:endParaRPr lang="en-US" sz="2800" dirty="0"/>
                    </a:p>
                  </a:txBody>
                  <a:tcPr anchor="ctr"/>
                </a:tc>
                <a:tc>
                  <a:txBody>
                    <a:bodyPr/>
                    <a:lstStyle/>
                    <a:p>
                      <a:pPr algn="ctr"/>
                      <a:r>
                        <a:rPr lang="en-US" sz="2800" dirty="0" smtClean="0"/>
                        <a:t>842189/14-363</a:t>
                      </a:r>
                      <a:endParaRPr lang="en-US" sz="2800" dirty="0"/>
                    </a:p>
                  </a:txBody>
                  <a:tcPr anchor="ctr"/>
                </a:tc>
                <a:extLst>
                  <a:ext uri="{0D108BD9-81ED-4DB2-BD59-A6C34878D82A}">
                    <a16:rowId xmlns:a16="http://schemas.microsoft.com/office/drawing/2014/main" val="10004"/>
                  </a:ext>
                </a:extLst>
              </a:tr>
              <a:tr h="3560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QXFA106</a:t>
                      </a:r>
                      <a:endParaRPr lang="en-US" sz="2800" dirty="0"/>
                    </a:p>
                  </a:txBody>
                  <a:tcPr anchor="ctr"/>
                </a:tc>
                <a:tc>
                  <a:txBody>
                    <a:bodyPr/>
                    <a:lstStyle/>
                    <a:p>
                      <a:pPr algn="ctr"/>
                      <a:r>
                        <a:rPr lang="en-US" sz="2800" dirty="0" smtClean="0"/>
                        <a:t>P43OL1084</a:t>
                      </a:r>
                      <a:endParaRPr lang="en-US" sz="2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12.0</a:t>
                      </a:r>
                      <a:r>
                        <a:rPr lang="en-US" sz="2800" baseline="0" dirty="0" smtClean="0"/>
                        <a:t> mm</a:t>
                      </a:r>
                      <a:endParaRPr lang="en-US" sz="2800" dirty="0"/>
                    </a:p>
                  </a:txBody>
                  <a:tcPr anchor="ctr"/>
                </a:tc>
                <a:tc>
                  <a:txBody>
                    <a:bodyPr/>
                    <a:lstStyle/>
                    <a:p>
                      <a:pPr algn="ctr"/>
                      <a:r>
                        <a:rPr lang="en-US" sz="2800" dirty="0" smtClean="0"/>
                        <a:t>316L</a:t>
                      </a:r>
                      <a:endParaRPr lang="en-US" sz="2800" dirty="0"/>
                    </a:p>
                  </a:txBody>
                  <a:tcPr anchor="ctr"/>
                </a:tc>
                <a:tc>
                  <a:txBody>
                    <a:bodyPr/>
                    <a:lstStyle/>
                    <a:p>
                      <a:pPr algn="ctr"/>
                      <a:r>
                        <a:rPr lang="en-US" sz="2800" dirty="0" smtClean="0"/>
                        <a:t>LBNL 7322313</a:t>
                      </a:r>
                      <a:endParaRPr lang="en-US" sz="2800" dirty="0"/>
                    </a:p>
                  </a:txBody>
                  <a:tcPr anchor="ctr"/>
                </a:tc>
                <a:tc>
                  <a:txBody>
                    <a:bodyPr/>
                    <a:lstStyle/>
                    <a:p>
                      <a:pPr algn="ctr"/>
                      <a:r>
                        <a:rPr lang="en-US" sz="2800" dirty="0" smtClean="0"/>
                        <a:t>844979/16-597</a:t>
                      </a:r>
                      <a:endParaRPr lang="en-US" sz="2800" dirty="0"/>
                    </a:p>
                  </a:txBody>
                  <a:tcPr anchor="ctr"/>
                </a:tc>
                <a:extLst>
                  <a:ext uri="{0D108BD9-81ED-4DB2-BD59-A6C34878D82A}">
                    <a16:rowId xmlns:a16="http://schemas.microsoft.com/office/drawing/2014/main" val="10005"/>
                  </a:ext>
                </a:extLst>
              </a:tr>
            </a:tbl>
          </a:graphicData>
        </a:graphic>
      </p:graphicFrame>
      <p:sp>
        <p:nvSpPr>
          <p:cNvPr id="8" name="Rectangle 7"/>
          <p:cNvSpPr/>
          <p:nvPr/>
        </p:nvSpPr>
        <p:spPr>
          <a:xfrm>
            <a:off x="609600" y="5180583"/>
            <a:ext cx="6998568" cy="1200329"/>
          </a:xfrm>
          <a:prstGeom prst="rect">
            <a:avLst/>
          </a:prstGeom>
        </p:spPr>
        <p:txBody>
          <a:bodyPr wrap="square">
            <a:spAutoFit/>
          </a:bodyPr>
          <a:lstStyle/>
          <a:p>
            <a:r>
              <a:rPr lang="en-US" sz="2400" dirty="0" smtClean="0"/>
              <a:t>Remark: Chemical properties according to </a:t>
            </a:r>
            <a:r>
              <a:rPr lang="en-US" sz="2400" dirty="0" err="1" smtClean="0"/>
              <a:t>CoT</a:t>
            </a:r>
            <a:r>
              <a:rPr lang="en-US" sz="2400" dirty="0" smtClean="0"/>
              <a:t>/</a:t>
            </a:r>
            <a:r>
              <a:rPr lang="en-US" sz="2400" dirty="0" err="1" smtClean="0"/>
              <a:t>CoC</a:t>
            </a:r>
            <a:endParaRPr lang="en-US" sz="2400" dirty="0" smtClean="0"/>
          </a:p>
          <a:p>
            <a:r>
              <a:rPr lang="en-US" sz="2400" dirty="0" smtClean="0"/>
              <a:t>842189/14-363</a:t>
            </a:r>
            <a:r>
              <a:rPr lang="en-US" sz="2400" dirty="0"/>
              <a:t>: Co 0.14 wt</a:t>
            </a:r>
            <a:r>
              <a:rPr lang="en-US" sz="2400" dirty="0" smtClean="0"/>
              <a:t>%</a:t>
            </a:r>
            <a:r>
              <a:rPr lang="en-US" sz="2400" dirty="0"/>
              <a:t> (</a:t>
            </a:r>
            <a:r>
              <a:rPr lang="en-US" sz="2400" dirty="0" err="1"/>
              <a:t>CoT</a:t>
            </a:r>
            <a:r>
              <a:rPr lang="en-US" sz="2400" dirty="0"/>
              <a:t>/</a:t>
            </a:r>
            <a:r>
              <a:rPr lang="en-US" sz="2400" dirty="0" err="1"/>
              <a:t>CoC</a:t>
            </a:r>
            <a:r>
              <a:rPr lang="en-US" sz="2400" dirty="0"/>
              <a:t># </a:t>
            </a:r>
            <a:r>
              <a:rPr lang="en-US" sz="2400" dirty="0" smtClean="0"/>
              <a:t>147790-1)</a:t>
            </a:r>
          </a:p>
          <a:p>
            <a:r>
              <a:rPr lang="en-US" sz="2400" dirty="0" smtClean="0"/>
              <a:t>844979/16-597: Co 0.14 </a:t>
            </a:r>
            <a:r>
              <a:rPr lang="en-US" sz="2400" dirty="0" err="1" smtClean="0"/>
              <a:t>wt</a:t>
            </a:r>
            <a:r>
              <a:rPr lang="en-US" sz="2400" dirty="0" smtClean="0"/>
              <a:t>% (</a:t>
            </a:r>
            <a:r>
              <a:rPr lang="en-US" sz="2400" dirty="0" err="1" smtClean="0"/>
              <a:t>CoT</a:t>
            </a:r>
            <a:r>
              <a:rPr lang="en-US" sz="2400" dirty="0" smtClean="0"/>
              <a:t>/</a:t>
            </a:r>
            <a:r>
              <a:rPr lang="en-US" sz="2400" dirty="0" err="1" smtClean="0"/>
              <a:t>CoC</a:t>
            </a:r>
            <a:r>
              <a:rPr lang="en-US" sz="2400" dirty="0" smtClean="0"/>
              <a:t># 172660-1)</a:t>
            </a:r>
            <a:endParaRPr lang="en-US" sz="2400" dirty="0"/>
          </a:p>
        </p:txBody>
      </p:sp>
    </p:spTree>
    <p:extLst>
      <p:ext uri="{BB962C8B-B14F-4D97-AF65-F5344CB8AC3E}">
        <p14:creationId xmlns:p14="http://schemas.microsoft.com/office/powerpoint/2010/main" val="29222886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Insulation – General</a:t>
            </a:r>
            <a:endParaRPr lang="en-US" dirty="0"/>
          </a:p>
        </p:txBody>
      </p:sp>
      <p:sp>
        <p:nvSpPr>
          <p:cNvPr id="3" name="Content Placeholder 2"/>
          <p:cNvSpPr>
            <a:spLocks noGrp="1"/>
          </p:cNvSpPr>
          <p:nvPr>
            <p:ph idx="1"/>
          </p:nvPr>
        </p:nvSpPr>
        <p:spPr/>
        <p:txBody>
          <a:bodyPr>
            <a:normAutofit lnSpcReduction="10000"/>
          </a:bodyPr>
          <a:lstStyle/>
          <a:p>
            <a:r>
              <a:rPr lang="en-US" dirty="0" smtClean="0"/>
              <a:t>Braiding per specification </a:t>
            </a:r>
            <a:r>
              <a:rPr lang="en-US" dirty="0"/>
              <a:t>LARP-MAG-R-8006-A (2014</a:t>
            </a:r>
            <a:r>
              <a:rPr lang="en-US" dirty="0" smtClean="0"/>
              <a:t>), by </a:t>
            </a:r>
            <a:r>
              <a:rPr lang="en-US" dirty="0"/>
              <a:t>New England Wire Technologies, 130 North Main Street, Lisbon, </a:t>
            </a:r>
            <a:r>
              <a:rPr lang="en-US" dirty="0" smtClean="0"/>
              <a:t>NH</a:t>
            </a:r>
          </a:p>
          <a:p>
            <a:r>
              <a:rPr lang="en-US" dirty="0" smtClean="0"/>
              <a:t>Using </a:t>
            </a:r>
            <a:r>
              <a:rPr lang="en-US" dirty="0"/>
              <a:t>a high-strength glass yarn (S‑2 Glass® direct sized yarn) made of 9 μm continuous glass strands twisted together and treated with an inorganic sizing (“933</a:t>
            </a:r>
            <a:r>
              <a:rPr lang="en-US" dirty="0" smtClean="0"/>
              <a:t>”)</a:t>
            </a:r>
          </a:p>
          <a:p>
            <a:r>
              <a:rPr lang="en-US" dirty="0" smtClean="0"/>
              <a:t>Single-ply “Z” twist yarn </a:t>
            </a:r>
            <a:r>
              <a:rPr lang="en-US" dirty="0"/>
              <a:t>supplied by AGY, 2558 Wagener  Road, Aiken, South Carolina, USA </a:t>
            </a:r>
            <a:r>
              <a:rPr lang="en-US" dirty="0" smtClean="0"/>
              <a:t>29801.</a:t>
            </a:r>
          </a:p>
          <a:p>
            <a:r>
              <a:rPr lang="en-US" dirty="0"/>
              <a:t>2‑ply </a:t>
            </a:r>
            <a:r>
              <a:rPr lang="en-US" dirty="0" smtClean="0"/>
              <a:t>with </a:t>
            </a:r>
            <a:r>
              <a:rPr lang="en-US" dirty="0"/>
              <a:t>a </a:t>
            </a:r>
            <a:r>
              <a:rPr lang="en-US" dirty="0" smtClean="0"/>
              <a:t>specification “S” twist </a:t>
            </a:r>
            <a:r>
              <a:rPr lang="en-US" dirty="0"/>
              <a:t>pitch of 3 inches (i.e. 0.34 twist per inch) by an undisclosed </a:t>
            </a:r>
            <a:r>
              <a:rPr lang="en-US" dirty="0" smtClean="0"/>
              <a:t>subcontractor of NEWT</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59</a:t>
            </a:fld>
            <a:endParaRPr lang="en-GB"/>
          </a:p>
        </p:txBody>
      </p:sp>
    </p:spTree>
    <p:extLst>
      <p:ext uri="{BB962C8B-B14F-4D97-AF65-F5344CB8AC3E}">
        <p14:creationId xmlns:p14="http://schemas.microsoft.com/office/powerpoint/2010/main" val="3655537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 Details - RRR</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6</a:t>
            </a:fld>
            <a:endParaRPr lang="en-GB"/>
          </a:p>
        </p:txBody>
      </p:sp>
      <p:graphicFrame>
        <p:nvGraphicFramePr>
          <p:cNvPr id="19" name="Chart 18"/>
          <p:cNvGraphicFramePr>
            <a:graphicFrameLocks/>
          </p:cNvGraphicFramePr>
          <p:nvPr>
            <p:extLst>
              <p:ext uri="{D42A27DB-BD31-4B8C-83A1-F6EECF244321}">
                <p14:modId xmlns:p14="http://schemas.microsoft.com/office/powerpoint/2010/main" val="1500215161"/>
              </p:ext>
            </p:extLst>
          </p:nvPr>
        </p:nvGraphicFramePr>
        <p:xfrm>
          <a:off x="310147" y="1565086"/>
          <a:ext cx="11571707" cy="4684761"/>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p:cNvSpPr txBox="1"/>
          <p:nvPr/>
        </p:nvSpPr>
        <p:spPr>
          <a:xfrm>
            <a:off x="3215680" y="1327165"/>
            <a:ext cx="7230634" cy="369332"/>
          </a:xfrm>
          <a:prstGeom prst="rect">
            <a:avLst/>
          </a:prstGeom>
          <a:noFill/>
        </p:spPr>
        <p:txBody>
          <a:bodyPr wrap="none" rtlCol="0">
            <a:spAutoFit/>
          </a:bodyPr>
          <a:lstStyle/>
          <a:p>
            <a:r>
              <a:rPr lang="en-US" dirty="0" smtClean="0"/>
              <a:t>Open circles are 10% rolled samples; open triangles are 15% rolled samples</a:t>
            </a:r>
            <a:endParaRPr lang="en-US" dirty="0"/>
          </a:p>
        </p:txBody>
      </p:sp>
    </p:spTree>
    <p:extLst>
      <p:ext uri="{BB962C8B-B14F-4D97-AF65-F5344CB8AC3E}">
        <p14:creationId xmlns:p14="http://schemas.microsoft.com/office/powerpoint/2010/main" val="28956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graphicEl>
                                              <a:chart seriesIdx="4"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graphicEl>
                                              <a:chart seriesIdx="5" categoryIdx="-4" bldStep="series"/>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graphicEl>
                                              <a:chart seriesIdx="6" categoryIdx="-4" bldStep="series"/>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graphicEl>
                                              <a:chart seriesIdx="7" categoryIdx="-4" bldStep="series"/>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graphicEl>
                                              <a:chart seriesIdx="8" categoryIdx="-4" bldStep="series"/>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graphicEl>
                                              <a:chart seriesIdx="9" categoryIdx="-4" bldStep="series"/>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graphicEl>
                                              <a:chart seriesIdx="10" categoryIdx="-4" bldStep="series"/>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graphicEl>
                                              <a:chart seriesIdx="1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Cable Insulation QXFA102</a:t>
            </a:r>
            <a:endParaRPr lang="en-US" dirty="0"/>
          </a:p>
        </p:txBody>
      </p:sp>
      <p:sp>
        <p:nvSpPr>
          <p:cNvPr id="6" name="Content Placeholder 5"/>
          <p:cNvSpPr>
            <a:spLocks noGrp="1"/>
          </p:cNvSpPr>
          <p:nvPr>
            <p:ph idx="1"/>
          </p:nvPr>
        </p:nvSpPr>
        <p:spPr/>
        <p:txBody>
          <a:bodyPr/>
          <a:lstStyle/>
          <a:p>
            <a:r>
              <a:rPr lang="en-US" dirty="0" smtClean="0"/>
              <a:t>P43OL1073: </a:t>
            </a:r>
          </a:p>
          <a:p>
            <a:pPr lvl="1"/>
            <a:r>
              <a:rPr lang="en-US" dirty="0" smtClean="0"/>
              <a:t>startup sample 1</a:t>
            </a:r>
            <a:r>
              <a:rPr lang="en-US" baseline="30000" dirty="0" smtClean="0"/>
              <a:t>st</a:t>
            </a:r>
            <a:r>
              <a:rPr lang="en-US" dirty="0" smtClean="0"/>
              <a:t> reading was high, but averaged value (according specification) is within tolerance.  </a:t>
            </a:r>
          </a:p>
          <a:p>
            <a:pPr lvl="1"/>
            <a:r>
              <a:rPr lang="en-US" dirty="0"/>
              <a:t>d</a:t>
            </a:r>
            <a:r>
              <a:rPr lang="en-US" dirty="0" smtClean="0"/>
              <a:t>uring coil winding, a section ~16” long at 203</a:t>
            </a:r>
            <a:r>
              <a:rPr lang="en-US" baseline="30000" dirty="0" smtClean="0"/>
              <a:t>rd</a:t>
            </a:r>
            <a:r>
              <a:rPr lang="en-US" dirty="0" smtClean="0"/>
              <a:t> m from the blue/green end had noticeably different braid tightness causing popped strands.  Location corresponds to a Friday stop and tension change over the weekend.</a:t>
            </a:r>
          </a:p>
        </p:txBody>
      </p:sp>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60</a:t>
            </a:fld>
            <a:endParaRPr lang="en-GB"/>
          </a:p>
        </p:txBody>
      </p:sp>
    </p:spTree>
    <p:extLst>
      <p:ext uri="{BB962C8B-B14F-4D97-AF65-F5344CB8AC3E}">
        <p14:creationId xmlns:p14="http://schemas.microsoft.com/office/powerpoint/2010/main" val="2302281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a:t>
            </a:r>
            <a:r>
              <a:rPr lang="en-US" dirty="0" smtClean="0"/>
              <a:t>Insulation QXFA103</a:t>
            </a:r>
            <a:endParaRPr lang="en-US" dirty="0"/>
          </a:p>
        </p:txBody>
      </p:sp>
      <p:sp>
        <p:nvSpPr>
          <p:cNvPr id="3" name="Content Placeholder 2"/>
          <p:cNvSpPr>
            <a:spLocks noGrp="1"/>
          </p:cNvSpPr>
          <p:nvPr>
            <p:ph idx="1"/>
          </p:nvPr>
        </p:nvSpPr>
        <p:spPr/>
        <p:txBody>
          <a:bodyPr/>
          <a:lstStyle/>
          <a:p>
            <a:r>
              <a:rPr lang="en-US" dirty="0"/>
              <a:t>P43OL1074:</a:t>
            </a:r>
          </a:p>
          <a:p>
            <a:pPr lvl="1"/>
            <a:r>
              <a:rPr lang="en-US" dirty="0"/>
              <a:t>NEWT QC </a:t>
            </a:r>
            <a:r>
              <a:rPr lang="en-US" dirty="0" smtClean="0"/>
              <a:t>was in spec; but LBNL </a:t>
            </a:r>
            <a:r>
              <a:rPr lang="en-US" dirty="0"/>
              <a:t>verification found </a:t>
            </a:r>
            <a:r>
              <a:rPr lang="en-US" dirty="0" smtClean="0"/>
              <a:t>sample out of spec</a:t>
            </a:r>
            <a:endParaRPr lang="en-US" dirty="0"/>
          </a:p>
          <a:p>
            <a:pPr lvl="1"/>
            <a:r>
              <a:rPr lang="en-US" dirty="0" smtClean="0"/>
              <a:t>Re-measurements by NEWT and LBNL using drops from coil winding both were out of spec (too thick)</a:t>
            </a:r>
          </a:p>
          <a:p>
            <a:pPr lvl="1"/>
            <a:r>
              <a:rPr lang="en-US" dirty="0" smtClean="0"/>
              <a:t>Insulation amount of oversize is less than the available tolerance from the cable.  Decided no risk, NCR approved to accept cable as-is.</a:t>
            </a:r>
          </a:p>
          <a:p>
            <a:pPr lvl="1"/>
            <a:r>
              <a:rPr lang="en-US" dirty="0" smtClean="0"/>
              <a:t>NEWT was required to perform additional measurements and submit a video recording for our assessing their techniques.  NEWT subsequently found an equipment </a:t>
            </a:r>
            <a:r>
              <a:rPr lang="en-US" dirty="0"/>
              <a:t>problem (“battery exploded</a:t>
            </a:r>
            <a:r>
              <a:rPr lang="en-US" dirty="0" smtClean="0"/>
              <a:t>”).</a:t>
            </a:r>
            <a:endParaRPr lang="en-US" dirty="0"/>
          </a:p>
          <a:p>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61</a:t>
            </a:fld>
            <a:endParaRPr lang="en-GB"/>
          </a:p>
        </p:txBody>
      </p:sp>
    </p:spTree>
    <p:extLst>
      <p:ext uri="{BB962C8B-B14F-4D97-AF65-F5344CB8AC3E}">
        <p14:creationId xmlns:p14="http://schemas.microsoft.com/office/powerpoint/2010/main" val="2067629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a:t>
            </a:r>
            <a:r>
              <a:rPr lang="en-US" dirty="0" smtClean="0"/>
              <a:t>Insulation QXFA104 </a:t>
            </a:r>
            <a:endParaRPr lang="en-US" dirty="0"/>
          </a:p>
        </p:txBody>
      </p:sp>
      <p:sp>
        <p:nvSpPr>
          <p:cNvPr id="3" name="Content Placeholder 2"/>
          <p:cNvSpPr>
            <a:spLocks noGrp="1"/>
          </p:cNvSpPr>
          <p:nvPr>
            <p:ph idx="1"/>
          </p:nvPr>
        </p:nvSpPr>
        <p:spPr/>
        <p:txBody>
          <a:bodyPr/>
          <a:lstStyle/>
          <a:p>
            <a:r>
              <a:rPr lang="en-US" dirty="0" smtClean="0"/>
              <a:t>P43OL1081</a:t>
            </a:r>
          </a:p>
          <a:p>
            <a:pPr lvl="1"/>
            <a:r>
              <a:rPr lang="en-US" dirty="0" smtClean="0"/>
              <a:t>FNAL found black dirt on the insulation at ~319</a:t>
            </a:r>
            <a:r>
              <a:rPr lang="en-US" baseline="30000" dirty="0" smtClean="0"/>
              <a:t>th</a:t>
            </a:r>
            <a:r>
              <a:rPr lang="en-US" dirty="0" smtClean="0"/>
              <a:t> m from the blue/red end (one side only) that was removable with alcohol.  NEWT identified that as a spot of oil from the machine.</a:t>
            </a:r>
          </a:p>
          <a:p>
            <a:pPr lvl="1"/>
            <a:r>
              <a:rPr lang="en-US" dirty="0" smtClean="0"/>
              <a:t>FNAL reported some winding instability.  The location appears to possibly correspond to a section that saw bobbin cleaning and feed-in.</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62</a:t>
            </a:fld>
            <a:endParaRPr lang="en-GB"/>
          </a:p>
        </p:txBody>
      </p:sp>
    </p:spTree>
    <p:extLst>
      <p:ext uri="{BB962C8B-B14F-4D97-AF65-F5344CB8AC3E}">
        <p14:creationId xmlns:p14="http://schemas.microsoft.com/office/powerpoint/2010/main" val="3834411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63</a:t>
            </a:fld>
            <a:endParaRPr lang="en-GB"/>
          </a:p>
        </p:txBody>
      </p:sp>
      <p:pic>
        <p:nvPicPr>
          <p:cNvPr id="12290" name="88C610DB-AD84-4DF8-BB5C-548F8F7170BF" descr="imag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6000" y="549000"/>
            <a:ext cx="7680000" cy="57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200456" y="4869160"/>
            <a:ext cx="1482137" cy="646331"/>
          </a:xfrm>
          <a:prstGeom prst="rect">
            <a:avLst/>
          </a:prstGeom>
          <a:noFill/>
        </p:spPr>
        <p:txBody>
          <a:bodyPr wrap="none" rtlCol="0">
            <a:spAutoFit/>
          </a:bodyPr>
          <a:lstStyle/>
          <a:p>
            <a:r>
              <a:rPr lang="en-US" dirty="0" smtClean="0"/>
              <a:t>Photo credit:</a:t>
            </a:r>
          </a:p>
          <a:p>
            <a:r>
              <a:rPr lang="en-US" dirty="0" smtClean="0"/>
              <a:t>Miao Yu FNAL</a:t>
            </a:r>
            <a:endParaRPr lang="en-US" dirty="0"/>
          </a:p>
        </p:txBody>
      </p:sp>
      <p:sp>
        <p:nvSpPr>
          <p:cNvPr id="9" name="TextBox 8"/>
          <p:cNvSpPr txBox="1"/>
          <p:nvPr/>
        </p:nvSpPr>
        <p:spPr>
          <a:xfrm>
            <a:off x="509407" y="764704"/>
            <a:ext cx="1638269" cy="369332"/>
          </a:xfrm>
          <a:prstGeom prst="rect">
            <a:avLst/>
          </a:prstGeom>
          <a:noFill/>
        </p:spPr>
        <p:txBody>
          <a:bodyPr wrap="none" rtlCol="0">
            <a:spAutoFit/>
          </a:bodyPr>
          <a:lstStyle/>
          <a:p>
            <a:r>
              <a:rPr lang="en-US" dirty="0" smtClean="0"/>
              <a:t>Before cleaning</a:t>
            </a:r>
            <a:endParaRPr lang="en-US" dirty="0"/>
          </a:p>
        </p:txBody>
      </p:sp>
    </p:spTree>
    <p:extLst>
      <p:ext uri="{BB962C8B-B14F-4D97-AF65-F5344CB8AC3E}">
        <p14:creationId xmlns:p14="http://schemas.microsoft.com/office/powerpoint/2010/main" val="37094100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64</a:t>
            </a:fld>
            <a:endParaRPr lang="en-GB"/>
          </a:p>
        </p:txBody>
      </p:sp>
      <p:pic>
        <p:nvPicPr>
          <p:cNvPr id="13314" name="0EB41333-88B7-4FC9-A5E2-792A3F3F6EE5" descr="imag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6000" y="549000"/>
            <a:ext cx="7680000" cy="57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200456" y="4869160"/>
            <a:ext cx="1482137" cy="646331"/>
          </a:xfrm>
          <a:prstGeom prst="rect">
            <a:avLst/>
          </a:prstGeom>
          <a:noFill/>
        </p:spPr>
        <p:txBody>
          <a:bodyPr wrap="none" rtlCol="0">
            <a:spAutoFit/>
          </a:bodyPr>
          <a:lstStyle/>
          <a:p>
            <a:r>
              <a:rPr lang="en-US" dirty="0" smtClean="0"/>
              <a:t>Photo credit:</a:t>
            </a:r>
          </a:p>
          <a:p>
            <a:r>
              <a:rPr lang="en-US" dirty="0" smtClean="0"/>
              <a:t>Miao Yu FNAL</a:t>
            </a:r>
            <a:endParaRPr lang="en-US" dirty="0"/>
          </a:p>
        </p:txBody>
      </p:sp>
      <p:sp>
        <p:nvSpPr>
          <p:cNvPr id="7" name="TextBox 6"/>
          <p:cNvSpPr txBox="1"/>
          <p:nvPr/>
        </p:nvSpPr>
        <p:spPr>
          <a:xfrm>
            <a:off x="509407" y="764704"/>
            <a:ext cx="1493422" cy="369332"/>
          </a:xfrm>
          <a:prstGeom prst="rect">
            <a:avLst/>
          </a:prstGeom>
          <a:noFill/>
        </p:spPr>
        <p:txBody>
          <a:bodyPr wrap="none" rtlCol="0">
            <a:spAutoFit/>
          </a:bodyPr>
          <a:lstStyle/>
          <a:p>
            <a:r>
              <a:rPr lang="en-US" dirty="0" smtClean="0"/>
              <a:t>After cleaning</a:t>
            </a:r>
            <a:endParaRPr lang="en-US" dirty="0"/>
          </a:p>
        </p:txBody>
      </p:sp>
    </p:spTree>
    <p:extLst>
      <p:ext uri="{BB962C8B-B14F-4D97-AF65-F5344CB8AC3E}">
        <p14:creationId xmlns:p14="http://schemas.microsoft.com/office/powerpoint/2010/main" val="32653944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Insulation </a:t>
            </a:r>
            <a:r>
              <a:rPr lang="en-US" dirty="0" smtClean="0"/>
              <a:t>QXFA105</a:t>
            </a:r>
            <a:endParaRPr lang="en-US" dirty="0"/>
          </a:p>
        </p:txBody>
      </p:sp>
      <p:sp>
        <p:nvSpPr>
          <p:cNvPr id="3" name="Content Placeholder 2"/>
          <p:cNvSpPr>
            <a:spLocks noGrp="1"/>
          </p:cNvSpPr>
          <p:nvPr>
            <p:ph idx="1"/>
          </p:nvPr>
        </p:nvSpPr>
        <p:spPr/>
        <p:txBody>
          <a:bodyPr/>
          <a:lstStyle/>
          <a:p>
            <a:r>
              <a:rPr lang="en-US" dirty="0" smtClean="0"/>
              <a:t>P43OL1082:</a:t>
            </a:r>
          </a:p>
          <a:p>
            <a:pPr lvl="1"/>
            <a:r>
              <a:rPr lang="en-US" dirty="0" smtClean="0"/>
              <a:t>NEWT initial QC was out of spec; re-measurement was also too thick; a verification sample was sent to LBNL, which confirmed the results. </a:t>
            </a:r>
          </a:p>
          <a:p>
            <a:pPr lvl="1"/>
            <a:r>
              <a:rPr lang="en-US" dirty="0" smtClean="0"/>
              <a:t>NEWT lowered the P/I, which was then too thin.</a:t>
            </a:r>
          </a:p>
          <a:p>
            <a:pPr lvl="1"/>
            <a:r>
              <a:rPr lang="en-US" dirty="0" smtClean="0"/>
              <a:t>Finally, 4</a:t>
            </a:r>
            <a:r>
              <a:rPr lang="en-US" baseline="30000" dirty="0" smtClean="0"/>
              <a:t>th</a:t>
            </a:r>
            <a:r>
              <a:rPr lang="en-US" dirty="0" smtClean="0"/>
              <a:t> sample at NEWT is acceptable, confirmed by a 2</a:t>
            </a:r>
            <a:r>
              <a:rPr lang="en-US" baseline="30000" dirty="0" smtClean="0"/>
              <a:t>nd</a:t>
            </a:r>
            <a:r>
              <a:rPr lang="en-US" dirty="0" smtClean="0"/>
              <a:t> LBNL sample.  Braiding continued after LBNL verification.</a:t>
            </a:r>
            <a:endParaRPr lang="en-US" dirty="0"/>
          </a:p>
          <a:p>
            <a:pPr lvl="1"/>
            <a:r>
              <a:rPr lang="en-US" dirty="0" smtClean="0"/>
              <a:t>FNAL reported the insulation was worn at a few locations</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65</a:t>
            </a:fld>
            <a:endParaRPr lang="en-GB"/>
          </a:p>
        </p:txBody>
      </p:sp>
    </p:spTree>
    <p:extLst>
      <p:ext uri="{BB962C8B-B14F-4D97-AF65-F5344CB8AC3E}">
        <p14:creationId xmlns:p14="http://schemas.microsoft.com/office/powerpoint/2010/main" val="13694372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66</a:t>
            </a:fld>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1412776"/>
            <a:ext cx="4876800" cy="365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040" y="1412776"/>
            <a:ext cx="4876800" cy="3657600"/>
          </a:xfrm>
          <a:prstGeom prst="rect">
            <a:avLst/>
          </a:prstGeom>
        </p:spPr>
      </p:pic>
    </p:spTree>
    <p:extLst>
      <p:ext uri="{BB962C8B-B14F-4D97-AF65-F5344CB8AC3E}">
        <p14:creationId xmlns:p14="http://schemas.microsoft.com/office/powerpoint/2010/main" val="37907717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Insulation – </a:t>
            </a:r>
            <a:r>
              <a:rPr lang="en-US" dirty="0" smtClean="0"/>
              <a:t>Summary (1)</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36774333"/>
              </p:ext>
            </p:extLst>
          </p:nvPr>
        </p:nvGraphicFramePr>
        <p:xfrm>
          <a:off x="1288505" y="1874520"/>
          <a:ext cx="9614991" cy="3108960"/>
        </p:xfrm>
        <a:graphic>
          <a:graphicData uri="http://schemas.openxmlformats.org/drawingml/2006/table">
            <a:tbl>
              <a:tblPr firstRow="1" bandRow="1">
                <a:tableStyleId>{5C22544A-7EE6-4342-B048-85BDC9FD1C3A}</a:tableStyleId>
              </a:tblPr>
              <a:tblGrid>
                <a:gridCol w="3204997">
                  <a:extLst>
                    <a:ext uri="{9D8B030D-6E8A-4147-A177-3AD203B41FA5}">
                      <a16:colId xmlns:a16="http://schemas.microsoft.com/office/drawing/2014/main" val="20000"/>
                    </a:ext>
                  </a:extLst>
                </a:gridCol>
                <a:gridCol w="2610610">
                  <a:extLst>
                    <a:ext uri="{9D8B030D-6E8A-4147-A177-3AD203B41FA5}">
                      <a16:colId xmlns:a16="http://schemas.microsoft.com/office/drawing/2014/main" val="20001"/>
                    </a:ext>
                  </a:extLst>
                </a:gridCol>
                <a:gridCol w="3799384">
                  <a:extLst>
                    <a:ext uri="{9D8B030D-6E8A-4147-A177-3AD203B41FA5}">
                      <a16:colId xmlns:a16="http://schemas.microsoft.com/office/drawing/2014/main" val="20002"/>
                    </a:ext>
                  </a:extLst>
                </a:gridCol>
              </a:tblGrid>
              <a:tr h="370840">
                <a:tc>
                  <a:txBody>
                    <a:bodyPr/>
                    <a:lstStyle/>
                    <a:p>
                      <a:pPr algn="ctr"/>
                      <a:r>
                        <a:rPr lang="en-US" sz="2800" dirty="0" smtClean="0"/>
                        <a:t>Cable ID</a:t>
                      </a:r>
                      <a:endParaRPr lang="en-US" sz="2800" dirty="0"/>
                    </a:p>
                  </a:txBody>
                  <a:tcPr anchor="ctr"/>
                </a:tc>
                <a:tc>
                  <a:txBody>
                    <a:bodyPr/>
                    <a:lstStyle/>
                    <a:p>
                      <a:pPr algn="ctr"/>
                      <a:r>
                        <a:rPr lang="en-US" sz="2800" dirty="0" smtClean="0"/>
                        <a:t>PO</a:t>
                      </a:r>
                      <a:endParaRPr lang="en-US" sz="2800" dirty="0"/>
                    </a:p>
                  </a:txBody>
                  <a:tcPr anchor="ctr"/>
                </a:tc>
                <a:tc>
                  <a:txBody>
                    <a:bodyPr/>
                    <a:lstStyle/>
                    <a:p>
                      <a:pPr algn="ctr"/>
                      <a:r>
                        <a:rPr lang="en-US" sz="2800" dirty="0" smtClean="0"/>
                        <a:t>Date (LBNL to NEWT)</a:t>
                      </a:r>
                      <a:endParaRPr lang="en-US" sz="2800" dirty="0"/>
                    </a:p>
                  </a:txBody>
                  <a:tcPr anchor="ctr"/>
                </a:tc>
                <a:extLst>
                  <a:ext uri="{0D108BD9-81ED-4DB2-BD59-A6C34878D82A}">
                    <a16:rowId xmlns:a16="http://schemas.microsoft.com/office/drawing/2014/main" val="10000"/>
                  </a:ext>
                </a:extLst>
              </a:tr>
              <a:tr h="370840">
                <a:tc>
                  <a:txBody>
                    <a:bodyPr/>
                    <a:lstStyle/>
                    <a:p>
                      <a:pPr algn="ctr"/>
                      <a:r>
                        <a:rPr lang="en-US" sz="2800" dirty="0" smtClean="0"/>
                        <a:t>P43OL1072</a:t>
                      </a:r>
                      <a:endParaRPr lang="en-US" sz="2800" dirty="0"/>
                    </a:p>
                  </a:txBody>
                  <a:tcPr anchor="ctr"/>
                </a:tc>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LBNL 7266610</a:t>
                      </a:r>
                    </a:p>
                  </a:txBody>
                  <a:tcPr anchor="ctr"/>
                </a:tc>
                <a:tc>
                  <a:txBody>
                    <a:bodyPr/>
                    <a:lstStyle/>
                    <a:p>
                      <a:pPr algn="ctr"/>
                      <a:r>
                        <a:rPr lang="en-US" sz="2800" dirty="0" smtClean="0"/>
                        <a:t>2016 06 03</a:t>
                      </a:r>
                      <a:endParaRPr lang="en-US" sz="2800" dirty="0"/>
                    </a:p>
                  </a:txBody>
                  <a:tcPr anchor="ct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P43OL1073</a:t>
                      </a:r>
                    </a:p>
                  </a:txBody>
                  <a:tcPr anchor="ctr"/>
                </a:tc>
                <a:tc vMerge="1">
                  <a:txBody>
                    <a:bodyPr/>
                    <a:lstStyle/>
                    <a:p>
                      <a:pPr algn="ctr"/>
                      <a:endParaRPr lang="en-US" sz="2800" dirty="0"/>
                    </a:p>
                  </a:txBody>
                  <a:tcPr anchor="ctr"/>
                </a:tc>
                <a:tc>
                  <a:txBody>
                    <a:bodyPr/>
                    <a:lstStyle/>
                    <a:p>
                      <a:pPr algn="ctr"/>
                      <a:r>
                        <a:rPr lang="en-US" sz="2800" dirty="0" smtClean="0"/>
                        <a:t>2016 06</a:t>
                      </a:r>
                      <a:r>
                        <a:rPr lang="en-US" sz="2800" baseline="0" dirty="0" smtClean="0"/>
                        <a:t> 28</a:t>
                      </a:r>
                      <a:endParaRPr lang="en-US" sz="2800" dirty="0"/>
                    </a:p>
                  </a:txBody>
                  <a:tcPr anchor="ctr"/>
                </a:tc>
                <a:extLst>
                  <a:ext uri="{0D108BD9-81ED-4DB2-BD59-A6C34878D82A}">
                    <a16:rowId xmlns:a16="http://schemas.microsoft.com/office/drawing/2014/main" val="10002"/>
                  </a:ext>
                </a:extLst>
              </a:tr>
              <a:tr h="370840">
                <a:tc>
                  <a:txBody>
                    <a:bodyPr/>
                    <a:lstStyle/>
                    <a:p>
                      <a:pPr algn="ctr"/>
                      <a:r>
                        <a:rPr lang="en-US" sz="2800" dirty="0" smtClean="0"/>
                        <a:t>P43OL1081</a:t>
                      </a:r>
                      <a:endParaRPr lang="en-US" sz="2800" dirty="0"/>
                    </a:p>
                  </a:txBody>
                  <a:tcPr anchor="ctr"/>
                </a:tc>
                <a:tc vMerge="1">
                  <a:txBody>
                    <a:bodyPr/>
                    <a:lstStyle/>
                    <a:p>
                      <a:pPr algn="ctr"/>
                      <a:endParaRPr lang="en-US" sz="2000" dirty="0"/>
                    </a:p>
                  </a:txBody>
                  <a:tcPr anchor="ctr"/>
                </a:tc>
                <a:tc>
                  <a:txBody>
                    <a:bodyPr/>
                    <a:lstStyle/>
                    <a:p>
                      <a:pPr algn="ctr"/>
                      <a:r>
                        <a:rPr lang="en-US" sz="2800" dirty="0" smtClean="0"/>
                        <a:t>2016 12 15</a:t>
                      </a:r>
                      <a:endParaRPr lang="en-US" sz="2800" dirty="0"/>
                    </a:p>
                  </a:txBody>
                  <a:tcPr anchor="ctr"/>
                </a:tc>
                <a:extLst>
                  <a:ext uri="{0D108BD9-81ED-4DB2-BD59-A6C34878D82A}">
                    <a16:rowId xmlns:a16="http://schemas.microsoft.com/office/drawing/2014/main" val="10003"/>
                  </a:ext>
                </a:extLst>
              </a:tr>
              <a:tr h="370840">
                <a:tc>
                  <a:txBody>
                    <a:bodyPr/>
                    <a:lstStyle/>
                    <a:p>
                      <a:pPr algn="ctr"/>
                      <a:r>
                        <a:rPr lang="en-US" sz="2800" dirty="0" smtClean="0"/>
                        <a:t>P43OL1082</a:t>
                      </a:r>
                      <a:endParaRPr lang="en-US" sz="2800" dirty="0"/>
                    </a:p>
                  </a:txBody>
                  <a:tcPr anchor="ctr"/>
                </a:tc>
                <a:tc vMerge="1">
                  <a:txBody>
                    <a:bodyPr/>
                    <a:lstStyle/>
                    <a:p>
                      <a:pPr algn="ctr"/>
                      <a:endParaRPr lang="en-US" sz="2000" dirty="0"/>
                    </a:p>
                  </a:txBody>
                  <a:tcPr anchor="ctr"/>
                </a:tc>
                <a:tc>
                  <a:txBody>
                    <a:bodyPr/>
                    <a:lstStyle/>
                    <a:p>
                      <a:pPr algn="ctr"/>
                      <a:r>
                        <a:rPr lang="en-US" sz="2800" dirty="0" smtClean="0"/>
                        <a:t>2017</a:t>
                      </a:r>
                      <a:r>
                        <a:rPr lang="en-US" sz="2800" baseline="0" dirty="0" smtClean="0"/>
                        <a:t> 01 06</a:t>
                      </a:r>
                      <a:endParaRPr lang="en-US" sz="2800" dirty="0"/>
                    </a:p>
                  </a:txBody>
                  <a:tcPr anchor="ctr"/>
                </a:tc>
                <a:extLst>
                  <a:ext uri="{0D108BD9-81ED-4DB2-BD59-A6C34878D82A}">
                    <a16:rowId xmlns:a16="http://schemas.microsoft.com/office/drawing/2014/main" val="10004"/>
                  </a:ext>
                </a:extLst>
              </a:tr>
              <a:tr h="370840">
                <a:tc>
                  <a:txBody>
                    <a:bodyPr/>
                    <a:lstStyle/>
                    <a:p>
                      <a:pPr algn="ctr"/>
                      <a:r>
                        <a:rPr lang="en-US" sz="2800" dirty="0" smtClean="0"/>
                        <a:t>P43OL1084</a:t>
                      </a:r>
                      <a:endParaRPr lang="en-US" sz="2800" dirty="0"/>
                    </a:p>
                  </a:txBody>
                  <a:tcPr anchor="ctr"/>
                </a:tc>
                <a:tc vMerge="1">
                  <a:txBody>
                    <a:bodyPr/>
                    <a:lstStyle/>
                    <a:p>
                      <a:pPr algn="ctr"/>
                      <a:endParaRPr lang="en-US" sz="2800" dirty="0"/>
                    </a:p>
                  </a:txBody>
                  <a:tcPr anchor="ctr"/>
                </a:tc>
                <a:tc>
                  <a:txBody>
                    <a:bodyPr/>
                    <a:lstStyle/>
                    <a:p>
                      <a:pPr algn="ctr"/>
                      <a:r>
                        <a:rPr lang="en-US" sz="2800" dirty="0" smtClean="0"/>
                        <a:t>2017</a:t>
                      </a:r>
                      <a:r>
                        <a:rPr lang="en-US" sz="2800" baseline="0" dirty="0" smtClean="0"/>
                        <a:t> 03 17</a:t>
                      </a:r>
                      <a:endParaRPr lang="en-US" sz="2800" dirty="0"/>
                    </a:p>
                  </a:txBody>
                  <a:tcPr anchor="ctr"/>
                </a:tc>
                <a:extLst>
                  <a:ext uri="{0D108BD9-81ED-4DB2-BD59-A6C34878D82A}">
                    <a16:rowId xmlns:a16="http://schemas.microsoft.com/office/drawing/2014/main" val="10005"/>
                  </a:ext>
                </a:extLst>
              </a:tr>
            </a:tbl>
          </a:graphicData>
        </a:graphic>
      </p:graphicFrame>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67</a:t>
            </a:fld>
            <a:endParaRPr lang="en-GB"/>
          </a:p>
        </p:txBody>
      </p:sp>
    </p:spTree>
    <p:extLst>
      <p:ext uri="{BB962C8B-B14F-4D97-AF65-F5344CB8AC3E}">
        <p14:creationId xmlns:p14="http://schemas.microsoft.com/office/powerpoint/2010/main" val="31925022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Insulation – </a:t>
            </a:r>
            <a:r>
              <a:rPr lang="en-US" dirty="0" smtClean="0"/>
              <a:t>Summary (2)</a:t>
            </a:r>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68</a:t>
            </a:fld>
            <a:endParaRPr lang="en-GB"/>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95685097"/>
              </p:ext>
            </p:extLst>
          </p:nvPr>
        </p:nvGraphicFramePr>
        <p:xfrm>
          <a:off x="335999" y="2039030"/>
          <a:ext cx="11520002" cy="3067716"/>
        </p:xfrm>
        <a:graphic>
          <a:graphicData uri="http://schemas.openxmlformats.org/drawingml/2006/table">
            <a:tbl>
              <a:tblPr firstRow="1" firstCol="1" bandRow="1">
                <a:tableStyleId>{5C22544A-7EE6-4342-B048-85BDC9FD1C3A}</a:tableStyleId>
              </a:tblPr>
              <a:tblGrid>
                <a:gridCol w="2044502">
                  <a:extLst>
                    <a:ext uri="{9D8B030D-6E8A-4147-A177-3AD203B41FA5}">
                      <a16:colId xmlns:a16="http://schemas.microsoft.com/office/drawing/2014/main" val="20000"/>
                    </a:ext>
                  </a:extLst>
                </a:gridCol>
                <a:gridCol w="1579250">
                  <a:extLst>
                    <a:ext uri="{9D8B030D-6E8A-4147-A177-3AD203B41FA5}">
                      <a16:colId xmlns:a16="http://schemas.microsoft.com/office/drawing/2014/main" val="20001"/>
                    </a:ext>
                  </a:extLst>
                </a:gridCol>
                <a:gridCol w="1579250">
                  <a:extLst>
                    <a:ext uri="{9D8B030D-6E8A-4147-A177-3AD203B41FA5}">
                      <a16:colId xmlns:a16="http://schemas.microsoft.com/office/drawing/2014/main" val="20002"/>
                    </a:ext>
                  </a:extLst>
                </a:gridCol>
                <a:gridCol w="1579250">
                  <a:extLst>
                    <a:ext uri="{9D8B030D-6E8A-4147-A177-3AD203B41FA5}">
                      <a16:colId xmlns:a16="http://schemas.microsoft.com/office/drawing/2014/main" val="20003"/>
                    </a:ext>
                  </a:extLst>
                </a:gridCol>
                <a:gridCol w="1579250">
                  <a:extLst>
                    <a:ext uri="{9D8B030D-6E8A-4147-A177-3AD203B41FA5}">
                      <a16:colId xmlns:a16="http://schemas.microsoft.com/office/drawing/2014/main" val="20004"/>
                    </a:ext>
                  </a:extLst>
                </a:gridCol>
                <a:gridCol w="1579250">
                  <a:extLst>
                    <a:ext uri="{9D8B030D-6E8A-4147-A177-3AD203B41FA5}">
                      <a16:colId xmlns:a16="http://schemas.microsoft.com/office/drawing/2014/main" val="20005"/>
                    </a:ext>
                  </a:extLst>
                </a:gridCol>
                <a:gridCol w="1579250">
                  <a:extLst>
                    <a:ext uri="{9D8B030D-6E8A-4147-A177-3AD203B41FA5}">
                      <a16:colId xmlns:a16="http://schemas.microsoft.com/office/drawing/2014/main" val="20006"/>
                    </a:ext>
                  </a:extLst>
                </a:gridCol>
              </a:tblGrid>
              <a:tr h="390858">
                <a:tc rowSpan="2">
                  <a:txBody>
                    <a:bodyPr/>
                    <a:lstStyle/>
                    <a:p>
                      <a:pPr algn="ctr">
                        <a:spcBef>
                          <a:spcPts val="300"/>
                        </a:spcBef>
                        <a:spcAft>
                          <a:spcPts val="300"/>
                        </a:spcAft>
                      </a:pPr>
                      <a:r>
                        <a:rPr lang="en-US" sz="2400" dirty="0">
                          <a:effectLst/>
                        </a:rPr>
                        <a:t>Cable ID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tc gridSpan="3">
                  <a:txBody>
                    <a:bodyPr/>
                    <a:lstStyle/>
                    <a:p>
                      <a:pPr algn="ctr">
                        <a:spcBef>
                          <a:spcPts val="300"/>
                        </a:spcBef>
                        <a:spcAft>
                          <a:spcPts val="300"/>
                        </a:spcAft>
                      </a:pPr>
                      <a:r>
                        <a:rPr lang="en-US" sz="2400" u="none" kern="1200" dirty="0" smtClean="0">
                          <a:effectLst/>
                        </a:rPr>
                        <a:t>NEWT QC Data (mm, at 5 MPa)</a:t>
                      </a:r>
                      <a:endParaRPr lang="en-US" sz="24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tc hMerge="1">
                  <a:txBody>
                    <a:bodyPr/>
                    <a:lstStyle/>
                    <a:p>
                      <a:pPr algn="ctr">
                        <a:spcBef>
                          <a:spcPts val="300"/>
                        </a:spcBef>
                        <a:spcAft>
                          <a:spcPts val="300"/>
                        </a:spcAft>
                      </a:pP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Bef>
                          <a:spcPts val="300"/>
                        </a:spcBef>
                        <a:spcAft>
                          <a:spcPts val="300"/>
                        </a:spcAft>
                      </a:pP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pPr>
                      <a:r>
                        <a:rPr lang="en-US" sz="2400" u="none" kern="1200" dirty="0" smtClean="0">
                          <a:effectLst/>
                        </a:rPr>
                        <a:t>LBNL Verification (mm, at 5 MPa)</a:t>
                      </a:r>
                      <a:endParaRPr lang="en-US" sz="24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tc hMerge="1">
                  <a:txBody>
                    <a:bodyPr/>
                    <a:lstStyle/>
                    <a:p>
                      <a:pPr algn="ctr">
                        <a:spcBef>
                          <a:spcPts val="300"/>
                        </a:spcBef>
                        <a:spcAft>
                          <a:spcPts val="300"/>
                        </a:spcAft>
                      </a:pP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Bef>
                          <a:spcPts val="300"/>
                        </a:spcBef>
                        <a:spcAft>
                          <a:spcPts val="300"/>
                        </a:spcAft>
                      </a:pP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0858">
                <a:tc vMerge="1">
                  <a:txBody>
                    <a:bodyPr/>
                    <a:lstStyle/>
                    <a:p>
                      <a:endParaRPr lang="en-US"/>
                    </a:p>
                  </a:txBody>
                  <a:tcPr/>
                </a:tc>
                <a:tc>
                  <a:txBody>
                    <a:bodyPr/>
                    <a:lstStyle/>
                    <a:p>
                      <a:pPr algn="ctr">
                        <a:spcBef>
                          <a:spcPts val="300"/>
                        </a:spcBef>
                        <a:spcAft>
                          <a:spcPts val="300"/>
                        </a:spcAft>
                      </a:pPr>
                      <a:r>
                        <a:rPr lang="en-US" sz="2400" dirty="0" smtClean="0">
                          <a:effectLst/>
                        </a:rPr>
                        <a:t>1</a:t>
                      </a:r>
                      <a:r>
                        <a:rPr lang="en-US" sz="2400" baseline="30000" dirty="0" smtClean="0">
                          <a:effectLst/>
                        </a:rPr>
                        <a:t>st</a:t>
                      </a:r>
                      <a:r>
                        <a:rPr lang="en-US" sz="2400" dirty="0" smtClean="0">
                          <a:effectLst/>
                        </a:rPr>
                        <a:t> Cycle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tc>
                  <a:txBody>
                    <a:bodyPr/>
                    <a:lstStyle/>
                    <a:p>
                      <a:pPr algn="ctr">
                        <a:spcBef>
                          <a:spcPts val="300"/>
                        </a:spcBef>
                        <a:spcAft>
                          <a:spcPts val="300"/>
                        </a:spcAft>
                      </a:pPr>
                      <a:r>
                        <a:rPr lang="en-US" sz="2400" dirty="0" smtClean="0">
                          <a:effectLst/>
                        </a:rPr>
                        <a:t>2</a:t>
                      </a:r>
                      <a:r>
                        <a:rPr lang="en-US" sz="2400" baseline="30000" dirty="0" smtClean="0">
                          <a:effectLst/>
                        </a:rPr>
                        <a:t>nd</a:t>
                      </a:r>
                      <a:r>
                        <a:rPr lang="en-US" sz="2400" dirty="0" smtClean="0">
                          <a:effectLst/>
                        </a:rPr>
                        <a:t> Cycle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tc>
                  <a:txBody>
                    <a:bodyPr/>
                    <a:lstStyle/>
                    <a:p>
                      <a:pPr algn="ctr">
                        <a:spcBef>
                          <a:spcPts val="300"/>
                        </a:spcBef>
                        <a:spcAft>
                          <a:spcPts val="300"/>
                        </a:spcAft>
                      </a:pPr>
                      <a:r>
                        <a:rPr lang="en-US" sz="2400" dirty="0" smtClean="0">
                          <a:effectLst/>
                        </a:rPr>
                        <a:t>3</a:t>
                      </a:r>
                      <a:r>
                        <a:rPr lang="en-US" sz="2400" baseline="30000" dirty="0" smtClean="0">
                          <a:effectLst/>
                        </a:rPr>
                        <a:t>rd</a:t>
                      </a:r>
                      <a:r>
                        <a:rPr lang="en-US" sz="2400" dirty="0" smtClean="0">
                          <a:effectLst/>
                        </a:rPr>
                        <a:t> Cycle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tc>
                  <a:txBody>
                    <a:bodyPr/>
                    <a:lstStyle/>
                    <a:p>
                      <a:pPr algn="ctr">
                        <a:spcBef>
                          <a:spcPts val="300"/>
                        </a:spcBef>
                        <a:spcAft>
                          <a:spcPts val="300"/>
                        </a:spcAft>
                      </a:pPr>
                      <a:r>
                        <a:rPr lang="en-US" sz="2400" dirty="0" smtClean="0">
                          <a:effectLst/>
                        </a:rPr>
                        <a:t>1</a:t>
                      </a:r>
                      <a:r>
                        <a:rPr lang="en-US" sz="2400" baseline="30000" dirty="0" smtClean="0">
                          <a:effectLst/>
                        </a:rPr>
                        <a:t>st</a:t>
                      </a:r>
                      <a:r>
                        <a:rPr lang="en-US" sz="2400" dirty="0" smtClean="0">
                          <a:effectLst/>
                        </a:rPr>
                        <a:t> Cycle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tc>
                  <a:txBody>
                    <a:bodyPr/>
                    <a:lstStyle/>
                    <a:p>
                      <a:pPr algn="ctr">
                        <a:spcBef>
                          <a:spcPts val="300"/>
                        </a:spcBef>
                        <a:spcAft>
                          <a:spcPts val="300"/>
                        </a:spcAft>
                      </a:pPr>
                      <a:r>
                        <a:rPr lang="en-US" sz="2400" dirty="0" smtClean="0">
                          <a:effectLst/>
                        </a:rPr>
                        <a:t>2</a:t>
                      </a:r>
                      <a:r>
                        <a:rPr lang="en-US" sz="2400" baseline="30000" dirty="0" smtClean="0">
                          <a:effectLst/>
                        </a:rPr>
                        <a:t>nd</a:t>
                      </a:r>
                      <a:r>
                        <a:rPr lang="en-US" sz="2400" dirty="0" smtClean="0">
                          <a:effectLst/>
                        </a:rPr>
                        <a:t> Cycle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tc>
                  <a:txBody>
                    <a:bodyPr/>
                    <a:lstStyle/>
                    <a:p>
                      <a:pPr algn="ctr">
                        <a:spcBef>
                          <a:spcPts val="300"/>
                        </a:spcBef>
                        <a:spcAft>
                          <a:spcPts val="300"/>
                        </a:spcAft>
                      </a:pPr>
                      <a:r>
                        <a:rPr lang="en-US" sz="2400" dirty="0" smtClean="0">
                          <a:effectLst/>
                        </a:rPr>
                        <a:t>3</a:t>
                      </a:r>
                      <a:r>
                        <a:rPr lang="en-US" sz="2400" baseline="30000" dirty="0" smtClean="0">
                          <a:effectLst/>
                        </a:rPr>
                        <a:t>rd</a:t>
                      </a:r>
                      <a:r>
                        <a:rPr lang="en-US" sz="2400" dirty="0" smtClean="0">
                          <a:effectLst/>
                        </a:rPr>
                        <a:t> Cycle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extLst>
                  <a:ext uri="{0D108BD9-81ED-4DB2-BD59-A6C34878D82A}">
                    <a16:rowId xmlns:a16="http://schemas.microsoft.com/office/drawing/2014/main" val="10001"/>
                  </a:ext>
                </a:extLst>
              </a:tr>
              <a:tr h="399645">
                <a:tc>
                  <a:txBody>
                    <a:bodyPr/>
                    <a:lstStyle/>
                    <a:p>
                      <a:pPr algn="ctr"/>
                      <a:r>
                        <a:rPr lang="en-US" sz="2400" dirty="0" smtClean="0"/>
                        <a:t>P43OL1072</a:t>
                      </a:r>
                      <a:endParaRPr lang="en-US" sz="2400" dirty="0"/>
                    </a:p>
                  </a:txBody>
                  <a:tcPr anchor="ctr"/>
                </a:tc>
                <a:tc>
                  <a:txBody>
                    <a:bodyPr/>
                    <a:lstStyle/>
                    <a:p>
                      <a:pPr algn="ctr">
                        <a:lnSpc>
                          <a:spcPct val="107000"/>
                        </a:lnSpc>
                        <a:spcAft>
                          <a:spcPts val="0"/>
                        </a:spcAft>
                      </a:pPr>
                      <a:r>
                        <a:rPr lang="en-US" sz="2400" dirty="0" smtClean="0">
                          <a:effectLst/>
                        </a:rPr>
                        <a:t>0.149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spcBef>
                          <a:spcPts val="300"/>
                        </a:spcBef>
                        <a:spcAft>
                          <a:spcPts val="30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0.150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tc>
                  <a:txBody>
                    <a:bodyPr/>
                    <a:lstStyle/>
                    <a:p>
                      <a:pPr algn="ctr">
                        <a:spcBef>
                          <a:spcPts val="300"/>
                        </a:spcBef>
                        <a:spcAft>
                          <a:spcPts val="30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0.148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tc>
                  <a:txBody>
                    <a:bodyPr/>
                    <a:lstStyle/>
                    <a:p>
                      <a:pPr algn="ctr">
                        <a:spcBef>
                          <a:spcPts val="300"/>
                        </a:spcBef>
                        <a:spcAft>
                          <a:spcPts val="30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0.147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ctr"/>
                </a:tc>
                <a:extLst>
                  <a:ext uri="{0D108BD9-81ED-4DB2-BD59-A6C34878D82A}">
                    <a16:rowId xmlns:a16="http://schemas.microsoft.com/office/drawing/2014/main" val="10002"/>
                  </a:ext>
                </a:extLst>
              </a:tr>
              <a:tr h="3996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P43OL1073</a:t>
                      </a:r>
                    </a:p>
                  </a:txBody>
                  <a:tcPr anchor="ctr"/>
                </a:tc>
                <a:tc>
                  <a:txBody>
                    <a:bodyPr/>
                    <a:lstStyle/>
                    <a:p>
                      <a:pPr algn="ctr">
                        <a:lnSpc>
                          <a:spcPct val="107000"/>
                        </a:lnSpc>
                        <a:spcAft>
                          <a:spcPts val="0"/>
                        </a:spcAft>
                      </a:pPr>
                      <a:r>
                        <a:rPr lang="en-US" sz="2400" dirty="0" smtClean="0">
                          <a:effectLst/>
                        </a:rPr>
                        <a:t>0.151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extLst>
                  <a:ext uri="{0D108BD9-81ED-4DB2-BD59-A6C34878D82A}">
                    <a16:rowId xmlns:a16="http://schemas.microsoft.com/office/drawing/2014/main" val="10003"/>
                  </a:ext>
                </a:extLst>
              </a:tr>
              <a:tr h="399645">
                <a:tc>
                  <a:txBody>
                    <a:bodyPr/>
                    <a:lstStyle/>
                    <a:p>
                      <a:pPr algn="ctr"/>
                      <a:r>
                        <a:rPr lang="en-US" sz="2400" dirty="0" smtClean="0"/>
                        <a:t>P43OL1081</a:t>
                      </a:r>
                      <a:endParaRPr lang="en-US" sz="2400" dirty="0"/>
                    </a:p>
                  </a:txBody>
                  <a:tcPr anchor="ctr"/>
                </a:tc>
                <a:tc>
                  <a:txBody>
                    <a:bodyPr/>
                    <a:lstStyle/>
                    <a:p>
                      <a:pPr algn="ctr">
                        <a:lnSpc>
                          <a:spcPct val="107000"/>
                        </a:lnSpc>
                        <a:spcAft>
                          <a:spcPts val="0"/>
                        </a:spcAft>
                      </a:pPr>
                      <a:r>
                        <a:rPr lang="en-US" sz="2400" dirty="0">
                          <a:effectLst/>
                        </a:rPr>
                        <a:t>0.147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extLst>
                  <a:ext uri="{0D108BD9-81ED-4DB2-BD59-A6C34878D82A}">
                    <a16:rowId xmlns:a16="http://schemas.microsoft.com/office/drawing/2014/main" val="10004"/>
                  </a:ext>
                </a:extLst>
              </a:tr>
              <a:tr h="399645">
                <a:tc>
                  <a:txBody>
                    <a:bodyPr/>
                    <a:lstStyle/>
                    <a:p>
                      <a:pPr algn="ctr"/>
                      <a:r>
                        <a:rPr lang="en-US" sz="2400" dirty="0" smtClean="0"/>
                        <a:t>P43OL1082</a:t>
                      </a:r>
                      <a:endParaRPr lang="en-US" sz="2400" dirty="0"/>
                    </a:p>
                  </a:txBody>
                  <a:tcPr anchor="ctr"/>
                </a:tc>
                <a:tc>
                  <a:txBody>
                    <a:bodyPr/>
                    <a:lstStyle/>
                    <a:p>
                      <a:pPr algn="ctr">
                        <a:lnSpc>
                          <a:spcPct val="107000"/>
                        </a:lnSpc>
                        <a:spcAft>
                          <a:spcPts val="0"/>
                        </a:spcAft>
                      </a:pPr>
                      <a:r>
                        <a:rPr lang="en-US" sz="2400" dirty="0" smtClean="0">
                          <a:effectLst/>
                        </a:rPr>
                        <a:t>0.145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extLst>
                  <a:ext uri="{0D108BD9-81ED-4DB2-BD59-A6C34878D82A}">
                    <a16:rowId xmlns:a16="http://schemas.microsoft.com/office/drawing/2014/main" val="10005"/>
                  </a:ext>
                </a:extLst>
              </a:tr>
              <a:tr h="399645">
                <a:tc>
                  <a:txBody>
                    <a:bodyPr/>
                    <a:lstStyle/>
                    <a:p>
                      <a:pPr algn="ctr"/>
                      <a:r>
                        <a:rPr lang="en-US" sz="2400" dirty="0" smtClean="0"/>
                        <a:t>P43OL1084</a:t>
                      </a:r>
                      <a:endParaRPr lang="en-US" sz="2400" dirty="0"/>
                    </a:p>
                  </a:txBody>
                  <a:tcPr anchor="ctr"/>
                </a:tc>
                <a:tc>
                  <a:txBody>
                    <a:bodyPr/>
                    <a:lstStyle/>
                    <a:p>
                      <a:pPr algn="ctr">
                        <a:lnSpc>
                          <a:spcPct val="107000"/>
                        </a:lnSpc>
                        <a:spcAft>
                          <a:spcPts val="0"/>
                        </a:spcAft>
                      </a:pPr>
                      <a:r>
                        <a:rPr lang="en-US" sz="2400" dirty="0" smtClean="0">
                          <a:effectLst/>
                        </a:rPr>
                        <a:t>0.144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tc>
                  <a:txBody>
                    <a:bodyPr/>
                    <a:lstStyle/>
                    <a:p>
                      <a:pPr algn="ctr">
                        <a:lnSpc>
                          <a:spcPct val="107000"/>
                        </a:lnSpc>
                        <a:spcAft>
                          <a:spcPts val="0"/>
                        </a:spcAft>
                      </a:pPr>
                      <a:r>
                        <a:rPr lang="en-US" sz="2400" dirty="0" smtClean="0">
                          <a:effectLst/>
                        </a:rPr>
                        <a:t>0.142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001" marR="36001" marT="0" marB="0" anchor="b"/>
                </a:tc>
                <a:extLst>
                  <a:ext uri="{0D108BD9-81ED-4DB2-BD59-A6C34878D82A}">
                    <a16:rowId xmlns:a16="http://schemas.microsoft.com/office/drawing/2014/main" val="10006"/>
                  </a:ext>
                </a:extLst>
              </a:tr>
            </a:tbl>
          </a:graphicData>
        </a:graphic>
      </p:graphicFrame>
      <p:sp>
        <p:nvSpPr>
          <p:cNvPr id="8" name="Rounded Rectangle 7"/>
          <p:cNvSpPr/>
          <p:nvPr/>
        </p:nvSpPr>
        <p:spPr>
          <a:xfrm>
            <a:off x="5591944" y="2399069"/>
            <a:ext cx="1512168" cy="266537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0343833" y="2399069"/>
            <a:ext cx="1512168" cy="266537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5180999"/>
            <a:ext cx="12191999" cy="1200329"/>
          </a:xfrm>
          <a:prstGeom prst="rect">
            <a:avLst/>
          </a:prstGeom>
          <a:noFill/>
        </p:spPr>
        <p:txBody>
          <a:bodyPr wrap="square" rtlCol="0">
            <a:spAutoFit/>
          </a:bodyPr>
          <a:lstStyle/>
          <a:p>
            <a:pPr algn="ctr"/>
            <a:r>
              <a:rPr lang="en-US" sz="2400" dirty="0" smtClean="0"/>
              <a:t>Specification: 145 ± 5 </a:t>
            </a:r>
            <a:r>
              <a:rPr lang="el-GR" sz="2400" dirty="0" smtClean="0"/>
              <a:t>μ</a:t>
            </a:r>
            <a:r>
              <a:rPr lang="en-US" sz="2400" dirty="0" smtClean="0"/>
              <a:t>m</a:t>
            </a:r>
          </a:p>
          <a:p>
            <a:pPr algn="ctr"/>
            <a:r>
              <a:rPr lang="en-US" sz="2400" dirty="0" smtClean="0"/>
              <a:t>NEWT-LBNL agreement: within 2 </a:t>
            </a:r>
            <a:r>
              <a:rPr lang="el-GR" sz="2400" dirty="0" smtClean="0"/>
              <a:t>μ</a:t>
            </a:r>
            <a:r>
              <a:rPr lang="en-US" sz="2400" dirty="0" smtClean="0"/>
              <a:t>m</a:t>
            </a:r>
          </a:p>
          <a:p>
            <a:pPr algn="ctr"/>
            <a:r>
              <a:rPr lang="en-US" sz="2400" i="1" dirty="0" smtClean="0"/>
              <a:t>Except</a:t>
            </a:r>
            <a:r>
              <a:rPr lang="en-US" sz="2400" dirty="0" smtClean="0"/>
              <a:t> P43OL1073 – it was found after this cable that the NEWT gauge had an exploded battery </a:t>
            </a:r>
            <a:endParaRPr lang="en-US" sz="2400" dirty="0"/>
          </a:p>
        </p:txBody>
      </p:sp>
    </p:spTree>
    <p:extLst>
      <p:ext uri="{BB962C8B-B14F-4D97-AF65-F5344CB8AC3E}">
        <p14:creationId xmlns:p14="http://schemas.microsoft.com/office/powerpoint/2010/main" val="46084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Fabrication P43OL1072 (1)</a:t>
            </a:r>
            <a:endParaRPr lang="en-US" dirty="0"/>
          </a:p>
        </p:txBody>
      </p:sp>
      <p:sp>
        <p:nvSpPr>
          <p:cNvPr id="3" name="Content Placeholder 2"/>
          <p:cNvSpPr>
            <a:spLocks noGrp="1"/>
          </p:cNvSpPr>
          <p:nvPr>
            <p:ph sz="half" idx="1"/>
          </p:nvPr>
        </p:nvSpPr>
        <p:spPr/>
        <p:txBody>
          <a:bodyPr>
            <a:normAutofit/>
          </a:bodyPr>
          <a:lstStyle/>
          <a:p>
            <a:r>
              <a:rPr lang="en-US" dirty="0" smtClean="0"/>
              <a:t>Date: </a:t>
            </a:r>
          </a:p>
          <a:p>
            <a:pPr lvl="1"/>
            <a:r>
              <a:rPr lang="en-US" dirty="0" smtClean="0"/>
              <a:t>2016-04-15 (CFP), </a:t>
            </a:r>
          </a:p>
          <a:p>
            <a:pPr lvl="1"/>
            <a:r>
              <a:rPr lang="en-US" dirty="0" smtClean="0"/>
              <a:t>2016-05-10 to 2016-06-02 </a:t>
            </a:r>
            <a:r>
              <a:rPr lang="en-US" dirty="0"/>
              <a:t>(CME</a:t>
            </a:r>
            <a:r>
              <a:rPr lang="en-US" dirty="0" smtClean="0"/>
              <a:t>) </a:t>
            </a:r>
          </a:p>
          <a:p>
            <a:pPr lvl="1"/>
            <a:r>
              <a:rPr lang="en-US" dirty="0" smtClean="0"/>
              <a:t>2016-07-15 (CRN) </a:t>
            </a:r>
          </a:p>
          <a:p>
            <a:r>
              <a:rPr lang="en-US" dirty="0" smtClean="0"/>
              <a:t>Cable Length: </a:t>
            </a:r>
          </a:p>
          <a:p>
            <a:pPr lvl="1"/>
            <a:r>
              <a:rPr lang="en-US" dirty="0" smtClean="0"/>
              <a:t>515 m (</a:t>
            </a:r>
            <a:r>
              <a:rPr lang="en-US" dirty="0" err="1" smtClean="0"/>
              <a:t>Respooled</a:t>
            </a:r>
            <a:r>
              <a:rPr lang="en-US" dirty="0" smtClean="0"/>
              <a:t>) </a:t>
            </a:r>
          </a:p>
          <a:p>
            <a:pPr lvl="1"/>
            <a:r>
              <a:rPr lang="en-US" dirty="0" smtClean="0"/>
              <a:t>483 m (Manufactured good length)</a:t>
            </a:r>
          </a:p>
          <a:p>
            <a:r>
              <a:rPr lang="en-US" dirty="0"/>
              <a:t>Core</a:t>
            </a:r>
            <a:r>
              <a:rPr lang="en-US" dirty="0" smtClean="0"/>
              <a:t>: 119L05A0517863</a:t>
            </a:r>
            <a:endParaRPr lang="en-US" dirty="0"/>
          </a:p>
        </p:txBody>
      </p:sp>
      <p:sp>
        <p:nvSpPr>
          <p:cNvPr id="7" name="Content Placeholder 6"/>
          <p:cNvSpPr>
            <a:spLocks noGrp="1"/>
          </p:cNvSpPr>
          <p:nvPr>
            <p:ph sz="half" idx="2"/>
          </p:nvPr>
        </p:nvSpPr>
        <p:spPr/>
        <p:txBody>
          <a:bodyPr>
            <a:normAutofit/>
          </a:bodyPr>
          <a:lstStyle/>
          <a:p>
            <a:r>
              <a:rPr lang="en-US" dirty="0" smtClean="0"/>
              <a:t>CME data</a:t>
            </a:r>
          </a:p>
          <a:p>
            <a:endParaRPr lang="en-US" dirty="0" smtClean="0"/>
          </a:p>
          <a:p>
            <a:endParaRPr lang="en-US" dirty="0" smtClean="0"/>
          </a:p>
          <a:p>
            <a:endParaRPr lang="en-US" dirty="0"/>
          </a:p>
          <a:p>
            <a:endParaRPr lang="en-US" dirty="0" smtClean="0"/>
          </a:p>
          <a:p>
            <a:r>
              <a:rPr lang="en-US" dirty="0">
                <a:solidFill>
                  <a:srgbClr val="FF0000"/>
                </a:solidFill>
              </a:rPr>
              <a:t>Remark: </a:t>
            </a:r>
            <a:endParaRPr lang="en-US" dirty="0" smtClean="0">
              <a:solidFill>
                <a:srgbClr val="FF0000"/>
              </a:solidFill>
            </a:endParaRPr>
          </a:p>
          <a:p>
            <a:pPr lvl="1"/>
            <a:r>
              <a:rPr lang="en-US" dirty="0" smtClean="0">
                <a:solidFill>
                  <a:srgbClr val="FF0000"/>
                </a:solidFill>
              </a:rPr>
              <a:t>Broken </a:t>
            </a:r>
            <a:r>
              <a:rPr lang="en-US" dirty="0">
                <a:solidFill>
                  <a:srgbClr val="FF0000"/>
                </a:solidFill>
              </a:rPr>
              <a:t>strand on top </a:t>
            </a:r>
            <a:r>
              <a:rPr lang="en-US" dirty="0" smtClean="0">
                <a:solidFill>
                  <a:srgbClr val="FF0000"/>
                </a:solidFill>
              </a:rPr>
              <a:t>broad face at 3</a:t>
            </a:r>
            <a:r>
              <a:rPr lang="en-US" baseline="30000" dirty="0" smtClean="0">
                <a:solidFill>
                  <a:srgbClr val="FF0000"/>
                </a:solidFill>
              </a:rPr>
              <a:t>rd</a:t>
            </a:r>
            <a:r>
              <a:rPr lang="en-US" dirty="0" smtClean="0">
                <a:solidFill>
                  <a:srgbClr val="FF0000"/>
                </a:solidFill>
              </a:rPr>
              <a:t> m from the point end.  [1, 2]</a:t>
            </a:r>
          </a:p>
          <a:p>
            <a:pPr lvl="1"/>
            <a:endParaRPr lang="en-US" dirty="0">
              <a:solidFill>
                <a:srgbClr val="FF0000"/>
              </a:solidFill>
            </a:endParaRPr>
          </a:p>
          <a:p>
            <a:endParaRPr lang="en-US" dirty="0"/>
          </a:p>
        </p:txBody>
      </p:sp>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7</a:t>
            </a:fld>
            <a:endParaRPr lang="en-GB"/>
          </a:p>
        </p:txBody>
      </p:sp>
      <p:graphicFrame>
        <p:nvGraphicFramePr>
          <p:cNvPr id="8" name="Table 7"/>
          <p:cNvGraphicFramePr>
            <a:graphicFrameLocks noGrp="1"/>
          </p:cNvGraphicFramePr>
          <p:nvPr/>
        </p:nvGraphicFramePr>
        <p:xfrm>
          <a:off x="6096000" y="2203717"/>
          <a:ext cx="5831298" cy="1645920"/>
        </p:xfrm>
        <a:graphic>
          <a:graphicData uri="http://schemas.openxmlformats.org/drawingml/2006/table">
            <a:tbl>
              <a:tblPr>
                <a:tableStyleId>{3B4B98B0-60AC-42C2-AFA5-B58CD77FA1E5}</a:tableStyleId>
              </a:tblPr>
              <a:tblGrid>
                <a:gridCol w="1080000">
                  <a:extLst>
                    <a:ext uri="{9D8B030D-6E8A-4147-A177-3AD203B41FA5}">
                      <a16:colId xmlns:a16="http://schemas.microsoft.com/office/drawing/2014/main" val="20000"/>
                    </a:ext>
                  </a:extLst>
                </a:gridCol>
                <a:gridCol w="1187298">
                  <a:extLst>
                    <a:ext uri="{9D8B030D-6E8A-4147-A177-3AD203B41FA5}">
                      <a16:colId xmlns:a16="http://schemas.microsoft.com/office/drawing/2014/main" val="20001"/>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tblGrid>
              <a:tr h="171450">
                <a:tc>
                  <a:txBody>
                    <a:bodyPr/>
                    <a:lstStyle/>
                    <a:p>
                      <a:pPr algn="ctr" fontAlgn="b"/>
                      <a:endParaRPr lang="en-US" sz="1800" b="0"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smtClean="0">
                          <a:effectLst/>
                        </a:rPr>
                        <a:t>Pressure </a:t>
                      </a:r>
                      <a:br>
                        <a:rPr lang="en-US" sz="1800" u="none" strike="noStrike" dirty="0" smtClean="0">
                          <a:effectLst/>
                        </a:rPr>
                      </a:br>
                      <a:r>
                        <a:rPr lang="en-US" sz="1800" u="none" strike="noStrike" dirty="0" smtClean="0">
                          <a:effectLst/>
                        </a:rPr>
                        <a:t>(</a:t>
                      </a:r>
                      <a:r>
                        <a:rPr lang="en-US" sz="1800" u="none" strike="noStrike" dirty="0">
                          <a:effectLst/>
                        </a:rPr>
                        <a:t>MPa)</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a:effectLst/>
                        </a:rPr>
                        <a:t>ANGLE </a:t>
                      </a:r>
                      <a:r>
                        <a:rPr lang="en-US" sz="1800" u="none" strike="noStrike" dirty="0" smtClean="0">
                          <a:effectLst/>
                        </a:rPr>
                        <a:t/>
                      </a:r>
                      <a:br>
                        <a:rPr lang="en-US" sz="1800" u="none" strike="noStrike" dirty="0" smtClean="0">
                          <a:effectLst/>
                        </a:rPr>
                      </a:br>
                      <a:r>
                        <a:rPr lang="en-US" sz="1800" u="none" strike="noStrike" dirty="0" smtClean="0">
                          <a:effectLst/>
                        </a:rPr>
                        <a:t>(°)</a:t>
                      </a:r>
                      <a:endParaRPr lang="en-US" sz="1800" b="1"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a:effectLst/>
                        </a:rPr>
                        <a:t>WIDTH (mm)</a:t>
                      </a:r>
                      <a:endParaRPr lang="en-US" sz="1800" b="1" i="0" u="none" strike="noStrike">
                        <a:effectLst/>
                        <a:latin typeface="Arial" panose="020B0604020202020204" pitchFamily="34" charset="0"/>
                      </a:endParaRPr>
                    </a:p>
                  </a:txBody>
                  <a:tcPr marL="0" marR="0" marT="0" marB="0" anchor="ctr"/>
                </a:tc>
                <a:tc>
                  <a:txBody>
                    <a:bodyPr/>
                    <a:lstStyle/>
                    <a:p>
                      <a:pPr algn="ctr" fontAlgn="ctr"/>
                      <a:r>
                        <a:rPr lang="en-US" sz="1800" u="none" strike="noStrike">
                          <a:effectLst/>
                        </a:rPr>
                        <a:t>THICKNESS (mm)</a:t>
                      </a:r>
                      <a:endParaRPr lang="en-US" sz="1800" b="1"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0"/>
                  </a:ext>
                </a:extLst>
              </a:tr>
              <a:tr h="161925">
                <a:tc>
                  <a:txBody>
                    <a:bodyPr/>
                    <a:lstStyle/>
                    <a:p>
                      <a:pPr algn="ctr" fontAlgn="b"/>
                      <a:r>
                        <a:rPr lang="en-US" sz="1800" u="none" strike="noStrike">
                          <a:effectLst/>
                        </a:rPr>
                        <a:t>Maximum  </a:t>
                      </a:r>
                      <a:endParaRPr lang="en-US" sz="1800" b="0" i="0" u="none" strike="noStrike">
                        <a:effectLst/>
                        <a:latin typeface="Arial" panose="020B0604020202020204" pitchFamily="34" charset="0"/>
                      </a:endParaRPr>
                    </a:p>
                  </a:txBody>
                  <a:tcPr marL="0" marR="0" marT="0" marB="0" anchor="ctr"/>
                </a:tc>
                <a:tc>
                  <a:txBody>
                    <a:bodyPr/>
                    <a:lstStyle/>
                    <a:p>
                      <a:pPr algn="ctr" fontAlgn="ctr"/>
                      <a:r>
                        <a:rPr lang="en-US" sz="1800" u="none" strike="noStrike" dirty="0">
                          <a:effectLst/>
                        </a:rPr>
                        <a:t>17.0</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u="none" strike="noStrike" dirty="0">
                          <a:effectLst/>
                        </a:rPr>
                        <a:t>0.434</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u="none" strike="noStrike">
                          <a:effectLst/>
                        </a:rPr>
                        <a:t>18.170</a:t>
                      </a:r>
                      <a:endParaRPr lang="en-US" sz="1800" b="0" i="0" u="none" strike="noStrike">
                        <a:effectLst/>
                        <a:latin typeface="Arial" panose="020B0604020202020204" pitchFamily="34" charset="0"/>
                      </a:endParaRPr>
                    </a:p>
                  </a:txBody>
                  <a:tcPr marL="0" marR="0" marT="0" marB="0" anchor="ctr"/>
                </a:tc>
                <a:tc>
                  <a:txBody>
                    <a:bodyPr/>
                    <a:lstStyle/>
                    <a:p>
                      <a:pPr algn="ctr" fontAlgn="b"/>
                      <a:r>
                        <a:rPr lang="en-US" sz="1800" u="none" strike="noStrike" dirty="0">
                          <a:solidFill>
                            <a:srgbClr val="FF0000"/>
                          </a:solidFill>
                          <a:effectLst/>
                        </a:rPr>
                        <a:t>1.536</a:t>
                      </a:r>
                      <a:endParaRPr lang="en-US" sz="1800" b="0" i="0" u="none" strike="noStrike" dirty="0">
                        <a:solidFill>
                          <a:srgbClr val="FF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001"/>
                  </a:ext>
                </a:extLst>
              </a:tr>
              <a:tr h="161925">
                <a:tc>
                  <a:txBody>
                    <a:bodyPr/>
                    <a:lstStyle/>
                    <a:p>
                      <a:pPr algn="ctr" fontAlgn="b"/>
                      <a:r>
                        <a:rPr lang="en-US" sz="1800" u="none" strike="noStrike">
                          <a:effectLst/>
                        </a:rPr>
                        <a:t>Average  </a:t>
                      </a:r>
                      <a:endParaRPr lang="en-US" sz="1800" b="1" i="0" u="none" strike="noStrike">
                        <a:effectLst/>
                        <a:latin typeface="Arial" panose="020B0604020202020204" pitchFamily="34" charset="0"/>
                      </a:endParaRPr>
                    </a:p>
                  </a:txBody>
                  <a:tcPr marL="0" marR="0" marT="0" marB="0" anchor="ctr"/>
                </a:tc>
                <a:tc>
                  <a:txBody>
                    <a:bodyPr/>
                    <a:lstStyle/>
                    <a:p>
                      <a:pPr algn="ctr" fontAlgn="ctr"/>
                      <a:r>
                        <a:rPr lang="en-US" sz="1800" u="none" strike="noStrike" dirty="0">
                          <a:effectLst/>
                        </a:rPr>
                        <a:t>17.0</a:t>
                      </a:r>
                      <a:endParaRPr lang="en-US" sz="1800" b="1" i="0" u="none" strike="noStrike" dirty="0">
                        <a:effectLst/>
                        <a:latin typeface="Arial" panose="020B0604020202020204" pitchFamily="34" charset="0"/>
                      </a:endParaRPr>
                    </a:p>
                  </a:txBody>
                  <a:tcPr marL="0" marR="0" marT="0" marB="0" anchor="ctr"/>
                </a:tc>
                <a:tc>
                  <a:txBody>
                    <a:bodyPr/>
                    <a:lstStyle/>
                    <a:p>
                      <a:pPr algn="ctr" fontAlgn="b"/>
                      <a:r>
                        <a:rPr lang="en-US" sz="1800" u="none" strike="noStrike" dirty="0">
                          <a:effectLst/>
                        </a:rPr>
                        <a:t>0.400</a:t>
                      </a:r>
                      <a:endParaRPr lang="en-US" sz="1800" b="1" i="0" u="none" strike="noStrike" dirty="0">
                        <a:effectLst/>
                        <a:latin typeface="Arial" panose="020B0604020202020204" pitchFamily="34" charset="0"/>
                      </a:endParaRPr>
                    </a:p>
                  </a:txBody>
                  <a:tcPr marL="0" marR="0" marT="0" marB="0" anchor="ctr"/>
                </a:tc>
                <a:tc>
                  <a:txBody>
                    <a:bodyPr/>
                    <a:lstStyle/>
                    <a:p>
                      <a:pPr algn="ctr" fontAlgn="b"/>
                      <a:r>
                        <a:rPr lang="en-US" sz="1800" u="none" strike="noStrike">
                          <a:effectLst/>
                        </a:rPr>
                        <a:t>18.137</a:t>
                      </a:r>
                      <a:endParaRPr lang="en-US" sz="1800" b="1" i="0" u="none" strike="noStrike">
                        <a:effectLst/>
                        <a:latin typeface="Arial" panose="020B0604020202020204" pitchFamily="34" charset="0"/>
                      </a:endParaRPr>
                    </a:p>
                  </a:txBody>
                  <a:tcPr marL="0" marR="0" marT="0" marB="0" anchor="ctr"/>
                </a:tc>
                <a:tc>
                  <a:txBody>
                    <a:bodyPr/>
                    <a:lstStyle/>
                    <a:p>
                      <a:pPr algn="ctr" fontAlgn="b"/>
                      <a:r>
                        <a:rPr lang="en-US" sz="1800" u="none" strike="noStrike">
                          <a:effectLst/>
                        </a:rPr>
                        <a:t>1.527</a:t>
                      </a:r>
                      <a:endParaRPr lang="en-US" sz="1800" b="1"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10002"/>
                  </a:ext>
                </a:extLst>
              </a:tr>
              <a:tr h="161925">
                <a:tc>
                  <a:txBody>
                    <a:bodyPr/>
                    <a:lstStyle/>
                    <a:p>
                      <a:pPr algn="ctr" fontAlgn="b"/>
                      <a:r>
                        <a:rPr lang="en-US" sz="1800" u="none" strike="noStrike">
                          <a:effectLst/>
                        </a:rPr>
                        <a:t>Minimum  </a:t>
                      </a:r>
                      <a:endParaRPr lang="en-US" sz="1800" b="0" i="0" u="none" strike="noStrike">
                        <a:effectLst/>
                        <a:latin typeface="Arial" panose="020B0604020202020204" pitchFamily="34" charset="0"/>
                      </a:endParaRPr>
                    </a:p>
                  </a:txBody>
                  <a:tcPr marL="0" marR="0" marT="0" marB="0" anchor="ctr"/>
                </a:tc>
                <a:tc>
                  <a:txBody>
                    <a:bodyPr/>
                    <a:lstStyle/>
                    <a:p>
                      <a:pPr algn="ctr" fontAlgn="ctr"/>
                      <a:r>
                        <a:rPr lang="en-US" sz="1800" u="none" strike="noStrike">
                          <a:effectLst/>
                        </a:rPr>
                        <a:t>16.9</a:t>
                      </a:r>
                      <a:endParaRPr lang="en-US" sz="1800" b="0" i="0" u="none" strike="noStrike">
                        <a:effectLst/>
                        <a:latin typeface="Arial" panose="020B0604020202020204" pitchFamily="34" charset="0"/>
                      </a:endParaRPr>
                    </a:p>
                  </a:txBody>
                  <a:tcPr marL="0" marR="0" marT="0" marB="0" anchor="ctr"/>
                </a:tc>
                <a:tc>
                  <a:txBody>
                    <a:bodyPr/>
                    <a:lstStyle/>
                    <a:p>
                      <a:pPr algn="ctr" fontAlgn="b"/>
                      <a:r>
                        <a:rPr lang="en-US" sz="1800" u="none" strike="noStrike" dirty="0">
                          <a:effectLst/>
                        </a:rPr>
                        <a:t>0.367</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u="none" strike="noStrike" dirty="0">
                          <a:effectLst/>
                        </a:rPr>
                        <a:t>18.131</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u="none" strike="noStrike" dirty="0">
                          <a:effectLst/>
                        </a:rPr>
                        <a:t>1.524</a:t>
                      </a:r>
                      <a:endParaRPr lang="en-US" sz="1800" b="0" i="0" u="none" strike="noStrike" dirty="0">
                        <a:effectLst/>
                        <a:latin typeface="Arial" panose="020B0604020202020204" pitchFamily="34" charset="0"/>
                      </a:endParaRPr>
                    </a:p>
                  </a:txBody>
                  <a:tcPr marL="0" marR="0" marT="0" marB="0" anchor="ctr"/>
                </a:tc>
                <a:extLst>
                  <a:ext uri="{0D108BD9-81ED-4DB2-BD59-A6C34878D82A}">
                    <a16:rowId xmlns:a16="http://schemas.microsoft.com/office/drawing/2014/main" val="10003"/>
                  </a:ext>
                </a:extLst>
              </a:tr>
              <a:tr h="171450">
                <a:tc>
                  <a:txBody>
                    <a:bodyPr/>
                    <a:lstStyle/>
                    <a:p>
                      <a:pPr algn="ctr" fontAlgn="b"/>
                      <a:r>
                        <a:rPr lang="en-US" sz="1800" u="none" strike="noStrike" dirty="0" smtClean="0">
                          <a:effectLst/>
                        </a:rPr>
                        <a:t>Sigma</a:t>
                      </a:r>
                      <a:endParaRPr lang="en-US" sz="1800" b="0" i="0" u="none" strike="noStrike" dirty="0">
                        <a:effectLst/>
                        <a:latin typeface="Arial" panose="020B0604020202020204" pitchFamily="34" charset="0"/>
                      </a:endParaRPr>
                    </a:p>
                  </a:txBody>
                  <a:tcPr marL="0" marR="0" marT="0" marB="0" anchor="ctr"/>
                </a:tc>
                <a:tc>
                  <a:txBody>
                    <a:bodyPr/>
                    <a:lstStyle/>
                    <a:p>
                      <a:pPr algn="ctr" fontAlgn="ctr"/>
                      <a:r>
                        <a:rPr lang="en-US" sz="1800" u="none" strike="noStrike" dirty="0">
                          <a:effectLst/>
                        </a:rPr>
                        <a:t>0.01</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u="none" strike="noStrike" dirty="0">
                          <a:effectLst/>
                        </a:rPr>
                        <a:t>0.011</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u="none" strike="noStrike" dirty="0">
                          <a:effectLst/>
                        </a:rPr>
                        <a:t>0.004</a:t>
                      </a:r>
                      <a:endParaRPr lang="en-US" sz="1800" b="0" i="0" u="none" strike="noStrike" dirty="0">
                        <a:effectLst/>
                        <a:latin typeface="Arial" panose="020B0604020202020204" pitchFamily="34" charset="0"/>
                      </a:endParaRPr>
                    </a:p>
                  </a:txBody>
                  <a:tcPr marL="0" marR="0" marT="0" marB="0" anchor="ctr"/>
                </a:tc>
                <a:tc>
                  <a:txBody>
                    <a:bodyPr/>
                    <a:lstStyle/>
                    <a:p>
                      <a:pPr algn="ctr" fontAlgn="b"/>
                      <a:r>
                        <a:rPr lang="en-US" sz="1800" u="none" strike="noStrike" dirty="0">
                          <a:effectLst/>
                        </a:rPr>
                        <a:t>0.002</a:t>
                      </a:r>
                      <a:endParaRPr lang="en-US" sz="1800" b="0" i="0" u="none" strike="noStrike" dirty="0">
                        <a:effectLst/>
                        <a:latin typeface="Arial" panose="020B0604020202020204" pitchFamily="34" charset="0"/>
                      </a:endParaRPr>
                    </a:p>
                  </a:txBody>
                  <a:tcPr marL="0" marR="0" marT="0" marB="0" anchor="ctr"/>
                </a:tc>
                <a:extLst>
                  <a:ext uri="{0D108BD9-81ED-4DB2-BD59-A6C34878D82A}">
                    <a16:rowId xmlns:a16="http://schemas.microsoft.com/office/drawing/2014/main" val="10004"/>
                  </a:ext>
                </a:extLst>
              </a:tr>
            </a:tbl>
          </a:graphicData>
        </a:graphic>
      </p:graphicFrame>
      <p:sp>
        <p:nvSpPr>
          <p:cNvPr id="9" name="TextBox 8"/>
          <p:cNvSpPr txBox="1"/>
          <p:nvPr/>
        </p:nvSpPr>
        <p:spPr>
          <a:xfrm>
            <a:off x="571446" y="5433027"/>
            <a:ext cx="10513168" cy="923330"/>
          </a:xfrm>
          <a:prstGeom prst="rect">
            <a:avLst/>
          </a:prstGeom>
          <a:noFill/>
        </p:spPr>
        <p:txBody>
          <a:bodyPr wrap="square" rtlCol="0">
            <a:spAutoFit/>
          </a:bodyPr>
          <a:lstStyle/>
          <a:p>
            <a:r>
              <a:rPr lang="en-US" dirty="0" smtClean="0"/>
              <a:t>References:</a:t>
            </a:r>
          </a:p>
          <a:p>
            <a:r>
              <a:rPr lang="en-US" dirty="0" smtClean="0"/>
              <a:t>[1] LBNL </a:t>
            </a:r>
            <a:r>
              <a:rPr lang="en-US" dirty="0"/>
              <a:t>Fractography on the broken strand in cable P43OL1072AA03A 30E 2016 05 24.docx </a:t>
            </a:r>
            <a:endParaRPr lang="en-US" dirty="0" smtClean="0"/>
          </a:p>
          <a:p>
            <a:r>
              <a:rPr lang="en-US" dirty="0" smtClean="0"/>
              <a:t>[2] LARP </a:t>
            </a:r>
            <a:r>
              <a:rPr lang="en-US" dirty="0"/>
              <a:t>MS Meeting 2016 05 16 IP on P43OL1072 Status v1.1.pptx</a:t>
            </a:r>
          </a:p>
        </p:txBody>
      </p:sp>
    </p:spTree>
    <p:extLst>
      <p:ext uri="{BB962C8B-B14F-4D97-AF65-F5344CB8AC3E}">
        <p14:creationId xmlns:p14="http://schemas.microsoft.com/office/powerpoint/2010/main" val="3563742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December 7th 2017</a:t>
            </a:r>
            <a:endParaRPr lang="en-GB"/>
          </a:p>
        </p:txBody>
      </p:sp>
      <p:sp>
        <p:nvSpPr>
          <p:cNvPr id="5" name="Footer Placeholder 4"/>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6" name="Slide Number Placeholder 5"/>
          <p:cNvSpPr>
            <a:spLocks noGrp="1"/>
          </p:cNvSpPr>
          <p:nvPr>
            <p:ph type="sldNum" sz="quarter" idx="12"/>
          </p:nvPr>
        </p:nvSpPr>
        <p:spPr/>
        <p:txBody>
          <a:bodyPr/>
          <a:lstStyle/>
          <a:p>
            <a:fld id="{E6910A57-C4C2-471D-B852-7E80F10F5A4C}" type="slidenum">
              <a:rPr lang="en-GB" smtClean="0"/>
              <a:t>8</a:t>
            </a:fld>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83342"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431" y="0"/>
            <a:ext cx="6785811" cy="6858000"/>
          </a:xfrm>
          <a:prstGeom prst="rect">
            <a:avLst/>
          </a:prstGeom>
        </p:spPr>
      </p:pic>
    </p:spTree>
    <p:extLst>
      <p:ext uri="{BB962C8B-B14F-4D97-AF65-F5344CB8AC3E}">
        <p14:creationId xmlns:p14="http://schemas.microsoft.com/office/powerpoint/2010/main" val="18652005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December 7th 2017</a:t>
            </a:r>
            <a:endParaRPr lang="en-GB"/>
          </a:p>
        </p:txBody>
      </p:sp>
      <p:sp>
        <p:nvSpPr>
          <p:cNvPr id="3" name="Footer Placeholder 2"/>
          <p:cNvSpPr>
            <a:spLocks noGrp="1"/>
          </p:cNvSpPr>
          <p:nvPr>
            <p:ph type="ftr" sz="quarter" idx="11"/>
          </p:nvPr>
        </p:nvSpPr>
        <p:spPr/>
        <p:txBody>
          <a:bodyPr/>
          <a:lstStyle/>
          <a:p>
            <a:r>
              <a:rPr lang="en-US" smtClean="0"/>
              <a:t>LARP Coil Selection for MQXFAP2 Meeting - by Ian Pong - Presented by Charlie Sanabria</a:t>
            </a:r>
            <a:endParaRPr lang="en-GB"/>
          </a:p>
        </p:txBody>
      </p:sp>
      <p:sp>
        <p:nvSpPr>
          <p:cNvPr id="4" name="Slide Number Placeholder 3"/>
          <p:cNvSpPr>
            <a:spLocks noGrp="1"/>
          </p:cNvSpPr>
          <p:nvPr>
            <p:ph type="sldNum" sz="quarter" idx="12"/>
          </p:nvPr>
        </p:nvSpPr>
        <p:spPr/>
        <p:txBody>
          <a:bodyPr/>
          <a:lstStyle/>
          <a:p>
            <a:fld id="{E6910A57-C4C2-471D-B852-7E80F10F5A4C}" type="slidenum">
              <a:rPr lang="en-GB" smtClean="0"/>
              <a:t>9</a:t>
            </a:fld>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85811"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189" y="-11156"/>
            <a:ext cx="6785811" cy="6858000"/>
          </a:xfrm>
          <a:prstGeom prst="rect">
            <a:avLst/>
          </a:prstGeom>
        </p:spPr>
      </p:pic>
    </p:spTree>
    <p:extLst>
      <p:ext uri="{BB962C8B-B14F-4D97-AF65-F5344CB8AC3E}">
        <p14:creationId xmlns:p14="http://schemas.microsoft.com/office/powerpoint/2010/main" val="229063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7050</TotalTime>
  <Words>3467</Words>
  <Application>Microsoft Office PowerPoint</Application>
  <PresentationFormat>Widescreen</PresentationFormat>
  <Paragraphs>1795</Paragraphs>
  <Slides>68</Slides>
  <Notes>9</Notes>
  <HiddenSlides>7</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Times New Roman</vt:lpstr>
      <vt:lpstr>Office Theme</vt:lpstr>
      <vt:lpstr>Cable Candidates for MQXFA2 </vt:lpstr>
      <vt:lpstr>Outline</vt:lpstr>
      <vt:lpstr>Cable Overview</vt:lpstr>
      <vt:lpstr>Wire Details – Summary </vt:lpstr>
      <vt:lpstr>Wire Details: Diameter</vt:lpstr>
      <vt:lpstr>Wire Details - RRR</vt:lpstr>
      <vt:lpstr>Cable Fabrication P43OL1072 (1)</vt:lpstr>
      <vt:lpstr>PowerPoint Presentation</vt:lpstr>
      <vt:lpstr>PowerPoint Presentation</vt:lpstr>
      <vt:lpstr>Minor edge side (cable point side, tail facing)</vt:lpstr>
      <vt:lpstr>PowerPoint Presentation</vt:lpstr>
      <vt:lpstr>PowerPoint Presentation</vt:lpstr>
      <vt:lpstr>PowerPoint Presentation</vt:lpstr>
      <vt:lpstr>PowerPoint Presentation</vt:lpstr>
      <vt:lpstr>PowerPoint Presentation</vt:lpstr>
      <vt:lpstr>Cable Fabrication P43OL1072 (2)</vt:lpstr>
      <vt:lpstr>PowerPoint Presentation</vt:lpstr>
      <vt:lpstr>PowerPoint Presentation</vt:lpstr>
      <vt:lpstr>PowerPoint Presentation</vt:lpstr>
      <vt:lpstr>PowerPoint Presentation</vt:lpstr>
      <vt:lpstr>Cable Fabrication P43OL1073 (1)</vt:lpstr>
      <vt:lpstr>Cable Fabrication P43OL1073 (2)</vt:lpstr>
      <vt:lpstr>PowerPoint Presentation</vt:lpstr>
      <vt:lpstr>PowerPoint Presentation</vt:lpstr>
      <vt:lpstr>PowerPoint Presentation</vt:lpstr>
      <vt:lpstr>PowerPoint Presentation</vt:lpstr>
      <vt:lpstr>Cable Fabrication P43OL1074 (1)</vt:lpstr>
      <vt:lpstr>Cable Fabrication P43OL1074 (2)</vt:lpstr>
      <vt:lpstr>PowerPoint Presentation</vt:lpstr>
      <vt:lpstr>PowerPoint Presentation</vt:lpstr>
      <vt:lpstr>PowerPoint Presentation</vt:lpstr>
      <vt:lpstr>PowerPoint Presentation</vt:lpstr>
      <vt:lpstr>Cable Fabrication P43OL1081 (1)</vt:lpstr>
      <vt:lpstr>Cable Fabrication P43OL1081 (2)</vt:lpstr>
      <vt:lpstr>PowerPoint Presentation</vt:lpstr>
      <vt:lpstr>PowerPoint Presentation</vt:lpstr>
      <vt:lpstr>PowerPoint Presentation</vt:lpstr>
      <vt:lpstr>PowerPoint Presentation</vt:lpstr>
      <vt:lpstr>Cable Fabrication P43OL1082 (1)</vt:lpstr>
      <vt:lpstr>PowerPoint Presentation</vt:lpstr>
      <vt:lpstr>Cable Fabrication P43OL1082 (2)</vt:lpstr>
      <vt:lpstr>PowerPoint Presentation</vt:lpstr>
      <vt:lpstr>PowerPoint Presentation</vt:lpstr>
      <vt:lpstr>PowerPoint Presentation</vt:lpstr>
      <vt:lpstr>PowerPoint Presentation</vt:lpstr>
      <vt:lpstr>Cable Fabrication P43OL1084 (1)</vt:lpstr>
      <vt:lpstr>Cable Fabrication P43OL1082 (2)</vt:lpstr>
      <vt:lpstr>PowerPoint Presentation</vt:lpstr>
      <vt:lpstr>PowerPoint Presentation</vt:lpstr>
      <vt:lpstr>PowerPoint Presentation</vt:lpstr>
      <vt:lpstr>PowerPoint Presentation</vt:lpstr>
      <vt:lpstr>Summary (1)</vt:lpstr>
      <vt:lpstr>Summary (2)</vt:lpstr>
      <vt:lpstr>Cable Summary – Residual Twist</vt:lpstr>
      <vt:lpstr>Cable Summary – Angle</vt:lpstr>
      <vt:lpstr>Cable Summary – Width</vt:lpstr>
      <vt:lpstr>Cable Summary – Mid-thickness</vt:lpstr>
      <vt:lpstr>SS Core Details</vt:lpstr>
      <vt:lpstr>Insulation – General</vt:lpstr>
      <vt:lpstr>Cable Insulation QXFA102</vt:lpstr>
      <vt:lpstr>Cable Insulation QXFA103</vt:lpstr>
      <vt:lpstr>Cable Insulation QXFA104 </vt:lpstr>
      <vt:lpstr>PowerPoint Presentation</vt:lpstr>
      <vt:lpstr>PowerPoint Presentation</vt:lpstr>
      <vt:lpstr>Cable Insulation QXFA105</vt:lpstr>
      <vt:lpstr>PowerPoint Presentation</vt:lpstr>
      <vt:lpstr>Insulation – Summary (1)</vt:lpstr>
      <vt:lpstr>Insulation – Summary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LBNL LARP Effort – Ian Pong</dc:title>
  <dc:creator>Ian Pong</dc:creator>
  <cp:lastModifiedBy>Sanabria, Charlie</cp:lastModifiedBy>
  <cp:revision>61</cp:revision>
  <dcterms:created xsi:type="dcterms:W3CDTF">2013-02-14T18:56:39Z</dcterms:created>
  <dcterms:modified xsi:type="dcterms:W3CDTF">2017-11-30T17:54:47Z</dcterms:modified>
</cp:coreProperties>
</file>