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handoutMasterIdLst>
    <p:handoutMasterId r:id="rId20"/>
  </p:handoutMasterIdLst>
  <p:sldIdLst>
    <p:sldId id="263" r:id="rId5"/>
    <p:sldId id="338" r:id="rId6"/>
    <p:sldId id="359" r:id="rId7"/>
    <p:sldId id="355" r:id="rId8"/>
    <p:sldId id="341" r:id="rId9"/>
    <p:sldId id="357" r:id="rId10"/>
    <p:sldId id="358" r:id="rId11"/>
    <p:sldId id="348" r:id="rId12"/>
    <p:sldId id="339" r:id="rId13"/>
    <p:sldId id="360" r:id="rId14"/>
    <p:sldId id="353" r:id="rId15"/>
    <p:sldId id="362" r:id="rId16"/>
    <p:sldId id="361" r:id="rId17"/>
    <p:sldId id="356" r:id="rId1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9900"/>
    <a:srgbClr val="B4C6E7"/>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2" autoAdjust="0"/>
    <p:restoredTop sz="96292" autoAdjust="0"/>
  </p:normalViewPr>
  <p:slideViewPr>
    <p:cSldViewPr snapToObjects="1" showGuides="1">
      <p:cViewPr varScale="1">
        <p:scale>
          <a:sx n="106" d="100"/>
          <a:sy n="106" d="100"/>
        </p:scale>
        <p:origin x="1692" y="114"/>
      </p:cViewPr>
      <p:guideLst>
        <p:guide orient="horz" pos="4080"/>
        <p:guide pos="2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17" tIns="45709" rIns="91417" bIns="45709"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17" tIns="45709" rIns="91417" bIns="45709" rtlCol="0"/>
          <a:lstStyle>
            <a:lvl1pPr algn="r">
              <a:defRPr sz="1200"/>
            </a:lvl1pPr>
          </a:lstStyle>
          <a:p>
            <a:fld id="{B3F5CDDF-3246-6843-A314-FDDEB3F3DF8E}" type="datetimeFigureOut">
              <a:rPr lang="fr-FR" smtClean="0"/>
              <a:pPr/>
              <a:t>07/12/2017</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17" tIns="45709" rIns="91417" bIns="4570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17" tIns="45709" rIns="91417" bIns="45709"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17" tIns="45709" rIns="91417" bIns="45709"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17" tIns="45709" rIns="91417" bIns="45709" rtlCol="0"/>
          <a:lstStyle>
            <a:lvl1pPr algn="r">
              <a:defRPr sz="1200"/>
            </a:lvl1pPr>
          </a:lstStyle>
          <a:p>
            <a:fld id="{781D8F6D-3354-BF4D-834B-467E3215D30A}" type="datetimeFigureOut">
              <a:rPr lang="fr-FR" smtClean="0"/>
              <a:pPr/>
              <a:t>07/12/2017</a:t>
            </a:fld>
            <a:endParaRPr lang="fr-FR"/>
          </a:p>
        </p:txBody>
      </p:sp>
      <p:sp>
        <p:nvSpPr>
          <p:cNvPr id="4" name="Espace réservé de l'image des diapositives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17" tIns="45709" rIns="91417" bIns="45709"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17" tIns="45709" rIns="91417" bIns="4570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17" tIns="45709" rIns="91417" bIns="4570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17" tIns="45709" rIns="91417" bIns="45709"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n-US" noProof="0"/>
              <a:t>F. Nobrega - Coil Reaction &amp; Impregnation at FNAL</a:t>
            </a:r>
            <a:endParaRPr lang="en-GB" noProof="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pic>
        <p:nvPicPr>
          <p:cNvPr id="4" name="Picture 3"/>
          <p:cNvPicPr>
            <a:picLocks noChangeAspect="1"/>
          </p:cNvPicPr>
          <p:nvPr userDrawn="1"/>
        </p:nvPicPr>
        <p:blipFill>
          <a:blip r:embed="rId3"/>
          <a:stretch>
            <a:fillRect/>
          </a:stretch>
        </p:blipFill>
        <p:spPr>
          <a:xfrm>
            <a:off x="1259632" y="476672"/>
            <a:ext cx="4048095" cy="189602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05000" y="6356350"/>
            <a:ext cx="6627000" cy="360000"/>
          </a:xfrm>
        </p:spPr>
        <p:txBody>
          <a:bodyPr/>
          <a:lstStyle/>
          <a:p>
            <a:r>
              <a:rPr lang="en-US" noProof="0"/>
              <a:t>F. Nobrega - Coil Reaction &amp; Impregnation at FNAL</a:t>
            </a:r>
            <a:endParaRPr lang="en-GB" noProof="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grpSp>
        <p:nvGrpSpPr>
          <p:cNvPr id="8" name="Grouper 7"/>
          <p:cNvGrpSpPr/>
          <p:nvPr userDrawn="1"/>
        </p:nvGrpSpPr>
        <p:grpSpPr>
          <a:xfrm>
            <a:off x="1440000" y="6300000"/>
            <a:ext cx="457200" cy="457200"/>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ZoneTexte 9"/>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1" name="Image 5" descr="Logo-APO-LARP.png"/>
          <p:cNvPicPr>
            <a:picLocks noChangeAspect="1"/>
          </p:cNvPicPr>
          <p:nvPr userDrawn="1"/>
        </p:nvPicPr>
        <p:blipFill>
          <a:blip r:embed="rId2"/>
          <a:stretch>
            <a:fillRect/>
          </a:stretch>
        </p:blipFill>
        <p:spPr>
          <a:xfrm>
            <a:off x="1411930" y="6183563"/>
            <a:ext cx="499889" cy="5949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p>
            <a:r>
              <a:rPr lang="en-US" noProof="0"/>
              <a:t>F. Nobrega - Coil Reaction &amp; Impregnation at FNAL</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grpSp>
        <p:nvGrpSpPr>
          <p:cNvPr id="11" name="Grouper 10"/>
          <p:cNvGrpSpPr/>
          <p:nvPr userDrawn="1"/>
        </p:nvGrpSpPr>
        <p:grpSpPr>
          <a:xfrm>
            <a:off x="1440000" y="6300000"/>
            <a:ext cx="457200" cy="457200"/>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4" name="Image 5" descr="Logo-APO-LARP.png"/>
          <p:cNvPicPr>
            <a:picLocks noChangeAspect="1"/>
          </p:cNvPicPr>
          <p:nvPr userDrawn="1"/>
        </p:nvPicPr>
        <p:blipFill>
          <a:blip r:embed="rId2"/>
          <a:stretch>
            <a:fillRect/>
          </a:stretch>
        </p:blipFill>
        <p:spPr>
          <a:xfrm>
            <a:off x="1411930" y="6183563"/>
            <a:ext cx="499889" cy="59499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p>
            <a:r>
              <a:rPr lang="en-US" noProof="0"/>
              <a:t>F. Nobrega - Coil Reaction &amp; Impregnation at FNAL</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grpSp>
        <p:nvGrpSpPr>
          <p:cNvPr id="7" name="Grouper 6"/>
          <p:cNvGrpSpPr/>
          <p:nvPr userDrawn="1"/>
        </p:nvGrpSpPr>
        <p:grpSpPr>
          <a:xfrm>
            <a:off x="1440000" y="6300000"/>
            <a:ext cx="457200" cy="457200"/>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ZoneTexte 8"/>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0" name="Image 5" descr="Logo-APO-LARP.png"/>
          <p:cNvPicPr>
            <a:picLocks noChangeAspect="1"/>
          </p:cNvPicPr>
          <p:nvPr userDrawn="1"/>
        </p:nvPicPr>
        <p:blipFill>
          <a:blip r:embed="rId2"/>
          <a:stretch>
            <a:fillRect/>
          </a:stretch>
        </p:blipFill>
        <p:spPr>
          <a:xfrm>
            <a:off x="1411930" y="6183563"/>
            <a:ext cx="499889" cy="5949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n-US" noProof="0"/>
              <a:t>F. Nobrega - Coil Reaction &amp; Impregnation at FNAL</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grpSp>
        <p:nvGrpSpPr>
          <p:cNvPr id="6" name="Grouper 5"/>
          <p:cNvGrpSpPr/>
          <p:nvPr userDrawn="1"/>
        </p:nvGrpSpPr>
        <p:grpSpPr>
          <a:xfrm>
            <a:off x="1440000" y="6300000"/>
            <a:ext cx="457200" cy="457200"/>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ZoneTexte 7"/>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9" name="Image 5" descr="Logo-APO-LARP.png"/>
          <p:cNvPicPr>
            <a:picLocks noChangeAspect="1"/>
          </p:cNvPicPr>
          <p:nvPr userDrawn="1"/>
        </p:nvPicPr>
        <p:blipFill>
          <a:blip r:embed="rId2"/>
          <a:stretch>
            <a:fillRect/>
          </a:stretch>
        </p:blipFill>
        <p:spPr>
          <a:xfrm>
            <a:off x="1411930" y="6183563"/>
            <a:ext cx="499889" cy="59499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p>
            <a:r>
              <a:rPr lang="en-US" noProof="0"/>
              <a:t>F. Nobrega - Coil Reaction &amp; Impregnation at FNAL</a:t>
            </a:r>
            <a:endParaRPr lang="en-GB" noProof="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grpSp>
        <p:nvGrpSpPr>
          <p:cNvPr id="10" name="Grouper 9"/>
          <p:cNvGrpSpPr/>
          <p:nvPr userDrawn="1"/>
        </p:nvGrpSpPr>
        <p:grpSpPr>
          <a:xfrm>
            <a:off x="1440000" y="63000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3" name="Image 5" descr="Logo-APO-LARP.png"/>
          <p:cNvPicPr>
            <a:picLocks noChangeAspect="1"/>
          </p:cNvPicPr>
          <p:nvPr userDrawn="1"/>
        </p:nvPicPr>
        <p:blipFill>
          <a:blip r:embed="rId2"/>
          <a:stretch>
            <a:fillRect/>
          </a:stretch>
        </p:blipFill>
        <p:spPr>
          <a:xfrm>
            <a:off x="1411930" y="6183563"/>
            <a:ext cx="499889" cy="59499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noProof="0"/>
              <a:t>F. Nobrega - Coil Reaction &amp; Impregnation at FNAL</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726376"/>
            <a:ext cx="8745016" cy="1800000"/>
          </a:xfrm>
        </p:spPr>
        <p:txBody>
          <a:bodyPr/>
          <a:lstStyle/>
          <a:p>
            <a:pPr>
              <a:lnSpc>
                <a:spcPct val="150000"/>
              </a:lnSpc>
              <a:spcBef>
                <a:spcPts val="0"/>
              </a:spcBef>
              <a:spcAft>
                <a:spcPts val="800"/>
              </a:spcAft>
            </a:pPr>
            <a:r>
              <a:rPr lang="en-US" altLang="en-US" sz="3200" dirty="0">
                <a:latin typeface="Helvetica" panose="020B0604020202020204" pitchFamily="34" charset="0"/>
                <a:ea typeface="Geneva" pitchFamily="121" charset="-128"/>
              </a:rPr>
              <a:t>MQXFAP2 Coils Readiness Review</a:t>
            </a:r>
            <a:br>
              <a:rPr lang="en-US" altLang="en-US" sz="3200" dirty="0">
                <a:latin typeface="Helvetica" panose="020B0604020202020204" pitchFamily="34" charset="0"/>
                <a:ea typeface="Geneva" pitchFamily="121" charset="-128"/>
              </a:rPr>
            </a:br>
            <a:r>
              <a:rPr lang="en-US" altLang="en-US" sz="3200" dirty="0">
                <a:latin typeface="Helvetica" panose="020B0604020202020204" pitchFamily="34" charset="0"/>
                <a:ea typeface="Geneva" pitchFamily="121" charset="-128"/>
              </a:rPr>
              <a:t>FNAL Discrepancy Reports</a:t>
            </a:r>
            <a:br>
              <a:rPr lang="en-US" dirty="0"/>
            </a:br>
            <a:br>
              <a:rPr lang="en-US" dirty="0"/>
            </a:br>
            <a:endParaRPr lang="en-GB" dirty="0"/>
          </a:p>
        </p:txBody>
      </p:sp>
      <p:sp>
        <p:nvSpPr>
          <p:cNvPr id="3" name="Sous-titre 2"/>
          <p:cNvSpPr>
            <a:spLocks noGrp="1"/>
          </p:cNvSpPr>
          <p:nvPr>
            <p:ph type="subTitle" idx="1"/>
          </p:nvPr>
        </p:nvSpPr>
        <p:spPr/>
        <p:txBody>
          <a:bodyPr>
            <a:normAutofit/>
          </a:bodyPr>
          <a:lstStyle/>
          <a:p>
            <a:r>
              <a:rPr lang="en-GB" dirty="0"/>
              <a:t>Carlo Santini</a:t>
            </a:r>
          </a:p>
          <a:p>
            <a:r>
              <a:rPr lang="en-GB" dirty="0"/>
              <a:t>U.S. HL-LHC Accelerator Upgrade Project</a:t>
            </a:r>
          </a:p>
        </p:txBody>
      </p:sp>
      <p:sp>
        <p:nvSpPr>
          <p:cNvPr id="4" name="Espace réservé du texte 3"/>
          <p:cNvSpPr>
            <a:spLocks noGrp="1"/>
          </p:cNvSpPr>
          <p:nvPr>
            <p:ph type="body" sz="quarter" idx="14"/>
          </p:nvPr>
        </p:nvSpPr>
        <p:spPr/>
        <p:txBody>
          <a:bodyPr>
            <a:normAutofit fontScale="92500" lnSpcReduction="10000"/>
          </a:bodyPr>
          <a:lstStyle/>
          <a:p>
            <a:r>
              <a:rPr lang="en-US" sz="1200" dirty="0"/>
              <a:t>MQXFAP2 Conductor &amp; Coils Readiness Review</a:t>
            </a:r>
          </a:p>
          <a:p>
            <a:r>
              <a:rPr lang="en-GB" sz="1200" dirty="0"/>
              <a:t>December 7, 2017</a:t>
            </a:r>
          </a:p>
        </p:txBody>
      </p:sp>
      <p:pic>
        <p:nvPicPr>
          <p:cNvPr id="7" name="Image 6" descr="Logo-APO-LARP.png"/>
          <p:cNvPicPr>
            <a:picLocks noChangeAspect="1"/>
          </p:cNvPicPr>
          <p:nvPr/>
        </p:nvPicPr>
        <p:blipFill>
          <a:blip r:embed="rId3"/>
          <a:stretch>
            <a:fillRect/>
          </a:stretch>
        </p:blipFill>
        <p:spPr>
          <a:xfrm>
            <a:off x="6156176" y="511165"/>
            <a:ext cx="1604480" cy="1909723"/>
          </a:xfrm>
          <a:prstGeom prst="rect">
            <a:avLst/>
          </a:prstGeom>
        </p:spPr>
      </p:pic>
      <p:sp>
        <p:nvSpPr>
          <p:cNvPr id="6" name="Rectangle 5"/>
          <p:cNvSpPr/>
          <p:nvPr/>
        </p:nvSpPr>
        <p:spPr>
          <a:xfrm>
            <a:off x="395536" y="6073775"/>
            <a:ext cx="576064" cy="626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Cable S2 Glass Cut and Fixed with E Glass</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endParaRPr lang="en-US" altLang="en-US" sz="1200" dirty="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chemeClr val="bg1"/>
                </a:solidFill>
                <a:latin typeface="Helvetica" panose="020B0604020202020204" pitchFamily="34" charset="0"/>
              </a:rPr>
              <a:pPr eaLnBrk="1" hangingPunct="1"/>
              <a:t>10</a:t>
            </a:fld>
            <a:endParaRPr lang="en-US" altLang="en-US" sz="1200" dirty="0">
              <a:solidFill>
                <a:schemeClr val="bg1"/>
              </a:solidFill>
              <a:latin typeface="Helvetica" panose="020B0604020202020204" pitchFamily="34" charset="0"/>
            </a:endParaRPr>
          </a:p>
        </p:txBody>
      </p:sp>
      <p:graphicFrame>
        <p:nvGraphicFramePr>
          <p:cNvPr id="2" name="Table 1">
            <a:extLst>
              <a:ext uri="{FF2B5EF4-FFF2-40B4-BE49-F238E27FC236}">
                <a16:creationId xmlns:a16="http://schemas.microsoft.com/office/drawing/2014/main" id="{09EF8A3D-5E7C-433B-AC87-6E0F671EA365}"/>
              </a:ext>
            </a:extLst>
          </p:cNvPr>
          <p:cNvGraphicFramePr>
            <a:graphicFrameLocks noGrp="1"/>
          </p:cNvGraphicFramePr>
          <p:nvPr>
            <p:extLst>
              <p:ext uri="{D42A27DB-BD31-4B8C-83A1-F6EECF244321}">
                <p14:modId xmlns:p14="http://schemas.microsoft.com/office/powerpoint/2010/main" val="3092202946"/>
              </p:ext>
            </p:extLst>
          </p:nvPr>
        </p:nvGraphicFramePr>
        <p:xfrm>
          <a:off x="218646" y="1757693"/>
          <a:ext cx="8820474" cy="1141659"/>
        </p:xfrm>
        <a:graphic>
          <a:graphicData uri="http://schemas.openxmlformats.org/drawingml/2006/table">
            <a:tbl>
              <a:tblPr firstRow="1" bandRow="1">
                <a:tableStyleId>{5940675A-B579-460E-94D1-54222C63F5DA}</a:tableStyleId>
              </a:tblPr>
              <a:tblGrid>
                <a:gridCol w="1470079">
                  <a:extLst>
                    <a:ext uri="{9D8B030D-6E8A-4147-A177-3AD203B41FA5}">
                      <a16:colId xmlns:a16="http://schemas.microsoft.com/office/drawing/2014/main" val="3746763274"/>
                    </a:ext>
                  </a:extLst>
                </a:gridCol>
                <a:gridCol w="1470079">
                  <a:extLst>
                    <a:ext uri="{9D8B030D-6E8A-4147-A177-3AD203B41FA5}">
                      <a16:colId xmlns:a16="http://schemas.microsoft.com/office/drawing/2014/main" val="3581849750"/>
                    </a:ext>
                  </a:extLst>
                </a:gridCol>
                <a:gridCol w="1470079">
                  <a:extLst>
                    <a:ext uri="{9D8B030D-6E8A-4147-A177-3AD203B41FA5}">
                      <a16:colId xmlns:a16="http://schemas.microsoft.com/office/drawing/2014/main" val="361859875"/>
                    </a:ext>
                  </a:extLst>
                </a:gridCol>
                <a:gridCol w="1470079">
                  <a:extLst>
                    <a:ext uri="{9D8B030D-6E8A-4147-A177-3AD203B41FA5}">
                      <a16:colId xmlns:a16="http://schemas.microsoft.com/office/drawing/2014/main" val="2234336246"/>
                    </a:ext>
                  </a:extLst>
                </a:gridCol>
                <a:gridCol w="1470079">
                  <a:extLst>
                    <a:ext uri="{9D8B030D-6E8A-4147-A177-3AD203B41FA5}">
                      <a16:colId xmlns:a16="http://schemas.microsoft.com/office/drawing/2014/main" val="3295000199"/>
                    </a:ext>
                  </a:extLst>
                </a:gridCol>
                <a:gridCol w="1470079">
                  <a:extLst>
                    <a:ext uri="{9D8B030D-6E8A-4147-A177-3AD203B41FA5}">
                      <a16:colId xmlns:a16="http://schemas.microsoft.com/office/drawing/2014/main" val="2061085236"/>
                    </a:ext>
                  </a:extLst>
                </a:gridCol>
              </a:tblGrid>
              <a:tr h="333961">
                <a:tc>
                  <a:txBody>
                    <a:bodyPr/>
                    <a:lstStyle/>
                    <a:p>
                      <a:endParaRPr lang="en-US" dirty="0"/>
                    </a:p>
                  </a:txBody>
                  <a:tcPr/>
                </a:tc>
                <a:tc>
                  <a:txBody>
                    <a:bodyPr/>
                    <a:lstStyle/>
                    <a:p>
                      <a:pPr algn="ctr"/>
                      <a:r>
                        <a:rPr lang="en-US" b="1" dirty="0"/>
                        <a:t>QXFA101</a:t>
                      </a:r>
                    </a:p>
                  </a:txBody>
                  <a:tcPr/>
                </a:tc>
                <a:tc>
                  <a:txBody>
                    <a:bodyPr/>
                    <a:lstStyle/>
                    <a:p>
                      <a:pPr algn="ctr"/>
                      <a:r>
                        <a:rPr lang="en-US" b="1" dirty="0"/>
                        <a:t>QXFA102</a:t>
                      </a:r>
                    </a:p>
                  </a:txBody>
                  <a:tcPr/>
                </a:tc>
                <a:tc>
                  <a:txBody>
                    <a:bodyPr/>
                    <a:lstStyle/>
                    <a:p>
                      <a:pPr algn="ctr"/>
                      <a:r>
                        <a:rPr lang="en-US" b="1" dirty="0"/>
                        <a:t>QXFA104</a:t>
                      </a:r>
                    </a:p>
                  </a:txBody>
                  <a:tcPr/>
                </a:tc>
                <a:tc>
                  <a:txBody>
                    <a:bodyPr/>
                    <a:lstStyle/>
                    <a:p>
                      <a:pPr algn="ctr"/>
                      <a:r>
                        <a:rPr lang="en-US" b="1" dirty="0"/>
                        <a:t>QXFA105</a:t>
                      </a:r>
                    </a:p>
                  </a:txBody>
                  <a:tcPr/>
                </a:tc>
                <a:tc>
                  <a:txBody>
                    <a:bodyPr/>
                    <a:lstStyle/>
                    <a:p>
                      <a:pPr algn="ctr"/>
                      <a:r>
                        <a:rPr lang="en-US" b="1" dirty="0"/>
                        <a:t>QXFA106</a:t>
                      </a:r>
                    </a:p>
                  </a:txBody>
                  <a:tcPr/>
                </a:tc>
                <a:extLst>
                  <a:ext uri="{0D108BD9-81ED-4DB2-BD59-A6C34878D82A}">
                    <a16:rowId xmlns:a16="http://schemas.microsoft.com/office/drawing/2014/main" val="828281422"/>
                  </a:ext>
                </a:extLst>
              </a:tr>
              <a:tr h="333961">
                <a:tc>
                  <a:txBody>
                    <a:bodyPr/>
                    <a:lstStyle/>
                    <a:p>
                      <a:r>
                        <a:rPr lang="en-US" sz="1400" b="1" dirty="0"/>
                        <a:t>Popped Strand</a:t>
                      </a:r>
                    </a:p>
                  </a:txBody>
                  <a:tcPr/>
                </a:tc>
                <a:tc>
                  <a:txBody>
                    <a:bodyPr/>
                    <a:lstStyle/>
                    <a:p>
                      <a:pPr algn="ctr"/>
                      <a:r>
                        <a:rPr lang="en-US" dirty="0"/>
                        <a:t>0</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2</a:t>
                      </a:r>
                    </a:p>
                  </a:txBody>
                  <a:tcPr/>
                </a:tc>
                <a:extLst>
                  <a:ext uri="{0D108BD9-81ED-4DB2-BD59-A6C34878D82A}">
                    <a16:rowId xmlns:a16="http://schemas.microsoft.com/office/drawing/2014/main" val="3871206360"/>
                  </a:ext>
                </a:extLst>
              </a:tr>
              <a:tr h="410139">
                <a:tc>
                  <a:txBody>
                    <a:bodyPr/>
                    <a:lstStyle/>
                    <a:p>
                      <a:r>
                        <a:rPr lang="en-US" sz="1400" b="1" dirty="0"/>
                        <a:t>Cable Exposed</a:t>
                      </a:r>
                    </a:p>
                  </a:txBody>
                  <a:tcPr/>
                </a:tc>
                <a:tc>
                  <a:txBody>
                    <a:bodyPr/>
                    <a:lstStyle/>
                    <a:p>
                      <a:pPr algn="ctr"/>
                      <a:r>
                        <a:rPr lang="en-US" dirty="0"/>
                        <a:t>0</a:t>
                      </a:r>
                    </a:p>
                  </a:txBody>
                  <a:tcPr/>
                </a:tc>
                <a:tc>
                  <a:txBody>
                    <a:bodyPr/>
                    <a:lstStyle/>
                    <a:p>
                      <a:pPr algn="ctr"/>
                      <a:r>
                        <a:rPr lang="en-US" dirty="0"/>
                        <a:t>2</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941148832"/>
                  </a:ext>
                </a:extLst>
              </a:tr>
            </a:tbl>
          </a:graphicData>
        </a:graphic>
      </p:graphicFrame>
      <p:pic>
        <p:nvPicPr>
          <p:cNvPr id="5" name="Picture 4">
            <a:extLst>
              <a:ext uri="{FF2B5EF4-FFF2-40B4-BE49-F238E27FC236}">
                <a16:creationId xmlns:a16="http://schemas.microsoft.com/office/drawing/2014/main" id="{7CEC71BE-0292-4632-A932-E6ED948022F7}"/>
              </a:ext>
            </a:extLst>
          </p:cNvPr>
          <p:cNvPicPr>
            <a:picLocks noChangeAspect="1"/>
          </p:cNvPicPr>
          <p:nvPr/>
        </p:nvPicPr>
        <p:blipFill>
          <a:blip r:embed="rId2"/>
          <a:stretch>
            <a:fillRect/>
          </a:stretch>
        </p:blipFill>
        <p:spPr>
          <a:xfrm>
            <a:off x="532411" y="3200161"/>
            <a:ext cx="2591132" cy="1587099"/>
          </a:xfrm>
          <a:prstGeom prst="rect">
            <a:avLst/>
          </a:prstGeom>
        </p:spPr>
      </p:pic>
      <p:pic>
        <p:nvPicPr>
          <p:cNvPr id="7" name="Picture 6">
            <a:extLst>
              <a:ext uri="{FF2B5EF4-FFF2-40B4-BE49-F238E27FC236}">
                <a16:creationId xmlns:a16="http://schemas.microsoft.com/office/drawing/2014/main" id="{F78027C7-4989-4E27-B347-5BEEFEC26878}"/>
              </a:ext>
            </a:extLst>
          </p:cNvPr>
          <p:cNvPicPr>
            <a:picLocks noChangeAspect="1"/>
          </p:cNvPicPr>
          <p:nvPr/>
        </p:nvPicPr>
        <p:blipFill>
          <a:blip r:embed="rId3"/>
          <a:stretch>
            <a:fillRect/>
          </a:stretch>
        </p:blipFill>
        <p:spPr>
          <a:xfrm>
            <a:off x="3497522" y="3200161"/>
            <a:ext cx="2679233" cy="1597571"/>
          </a:xfrm>
          <a:prstGeom prst="rect">
            <a:avLst/>
          </a:prstGeom>
        </p:spPr>
      </p:pic>
      <p:pic>
        <p:nvPicPr>
          <p:cNvPr id="10" name="Picture 9">
            <a:extLst>
              <a:ext uri="{FF2B5EF4-FFF2-40B4-BE49-F238E27FC236}">
                <a16:creationId xmlns:a16="http://schemas.microsoft.com/office/drawing/2014/main" id="{B30149C3-E848-4BAB-8F75-E14FCF689898}"/>
              </a:ext>
            </a:extLst>
          </p:cNvPr>
          <p:cNvPicPr>
            <a:picLocks noChangeAspect="1"/>
          </p:cNvPicPr>
          <p:nvPr/>
        </p:nvPicPr>
        <p:blipFill>
          <a:blip r:embed="rId4"/>
          <a:stretch>
            <a:fillRect/>
          </a:stretch>
        </p:blipFill>
        <p:spPr>
          <a:xfrm rot="16200000">
            <a:off x="6956160" y="2712067"/>
            <a:ext cx="1644270" cy="2592887"/>
          </a:xfrm>
          <a:prstGeom prst="rect">
            <a:avLst/>
          </a:prstGeom>
        </p:spPr>
      </p:pic>
      <p:pic>
        <p:nvPicPr>
          <p:cNvPr id="11" name="Picture 10">
            <a:extLst>
              <a:ext uri="{FF2B5EF4-FFF2-40B4-BE49-F238E27FC236}">
                <a16:creationId xmlns:a16="http://schemas.microsoft.com/office/drawing/2014/main" id="{0AE75EDF-183A-416B-9145-1062AE16575D}"/>
              </a:ext>
            </a:extLst>
          </p:cNvPr>
          <p:cNvPicPr>
            <a:picLocks noChangeAspect="1"/>
          </p:cNvPicPr>
          <p:nvPr/>
        </p:nvPicPr>
        <p:blipFill>
          <a:blip r:embed="rId5"/>
          <a:stretch>
            <a:fillRect/>
          </a:stretch>
        </p:blipFill>
        <p:spPr>
          <a:xfrm>
            <a:off x="2721541" y="5169493"/>
            <a:ext cx="4026176" cy="1554552"/>
          </a:xfrm>
          <a:prstGeom prst="rect">
            <a:avLst/>
          </a:prstGeom>
        </p:spPr>
      </p:pic>
      <p:sp>
        <p:nvSpPr>
          <p:cNvPr id="12" name="TextBox 11">
            <a:extLst>
              <a:ext uri="{FF2B5EF4-FFF2-40B4-BE49-F238E27FC236}">
                <a16:creationId xmlns:a16="http://schemas.microsoft.com/office/drawing/2014/main" id="{136A1D09-EC36-4A0C-B5FF-471B23108C22}"/>
              </a:ext>
            </a:extLst>
          </p:cNvPr>
          <p:cNvSpPr txBox="1"/>
          <p:nvPr/>
        </p:nvSpPr>
        <p:spPr>
          <a:xfrm>
            <a:off x="546705" y="868892"/>
            <a:ext cx="8375848" cy="646331"/>
          </a:xfrm>
          <a:prstGeom prst="rect">
            <a:avLst/>
          </a:prstGeom>
          <a:noFill/>
        </p:spPr>
        <p:txBody>
          <a:bodyPr wrap="square" rtlCol="0">
            <a:spAutoFit/>
          </a:bodyPr>
          <a:lstStyle/>
          <a:p>
            <a:r>
              <a:rPr lang="en-US" dirty="0"/>
              <a:t>Several </a:t>
            </a:r>
            <a:r>
              <a:rPr lang="en-US" b="1" dirty="0">
                <a:solidFill>
                  <a:srgbClr val="00B050"/>
                </a:solidFill>
              </a:rPr>
              <a:t>Low DRs </a:t>
            </a:r>
            <a:r>
              <a:rPr lang="en-US" dirty="0"/>
              <a:t>were caused by cable imperfections (popped strands and bare cable exposed). The solution is: cut, fix, and cover with E Glass.</a:t>
            </a:r>
          </a:p>
        </p:txBody>
      </p:sp>
    </p:spTree>
    <p:extLst>
      <p:ext uri="{BB962C8B-B14F-4D97-AF65-F5344CB8AC3E}">
        <p14:creationId xmlns:p14="http://schemas.microsoft.com/office/powerpoint/2010/main" val="25173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QXFA101: Black Spot After Reaction</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endParaRPr lang="en-US" altLang="en-US" sz="1200" dirty="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chemeClr val="bg1"/>
                </a:solidFill>
                <a:latin typeface="Helvetica" panose="020B0604020202020204" pitchFamily="34" charset="0"/>
              </a:rPr>
              <a:pPr eaLnBrk="1" hangingPunct="1"/>
              <a:t>11</a:t>
            </a:fld>
            <a:endParaRPr lang="en-US" altLang="en-US" sz="1200" dirty="0">
              <a:solidFill>
                <a:schemeClr val="bg1"/>
              </a:solidFill>
              <a:latin typeface="Helvetica" panose="020B0604020202020204" pitchFamily="34" charset="0"/>
            </a:endParaRPr>
          </a:p>
        </p:txBody>
      </p:sp>
      <p:sp>
        <p:nvSpPr>
          <p:cNvPr id="3" name="TextBox 2"/>
          <p:cNvSpPr txBox="1"/>
          <p:nvPr/>
        </p:nvSpPr>
        <p:spPr>
          <a:xfrm>
            <a:off x="608749" y="3364257"/>
            <a:ext cx="8617578" cy="646331"/>
          </a:xfrm>
          <a:prstGeom prst="rect">
            <a:avLst/>
          </a:prstGeom>
          <a:noFill/>
        </p:spPr>
        <p:txBody>
          <a:bodyPr wrap="square" rtlCol="0">
            <a:spAutoFit/>
          </a:bodyPr>
          <a:lstStyle/>
          <a:p>
            <a:r>
              <a:rPr lang="en-US" dirty="0"/>
              <a:t>After the mica was removed from the inner layer of the coil, there was a dark, charred spot on the pole piece at the RE of the coil on the non transition side.</a:t>
            </a:r>
            <a:endParaRPr lang="en-US" sz="1800" dirty="0"/>
          </a:p>
        </p:txBody>
      </p:sp>
      <p:sp>
        <p:nvSpPr>
          <p:cNvPr id="9" name="TextBox 8"/>
          <p:cNvSpPr txBox="1"/>
          <p:nvPr/>
        </p:nvSpPr>
        <p:spPr>
          <a:xfrm>
            <a:off x="4885978" y="4023085"/>
            <a:ext cx="8791663" cy="369332"/>
          </a:xfrm>
          <a:prstGeom prst="rect">
            <a:avLst/>
          </a:prstGeom>
          <a:noFill/>
        </p:spPr>
        <p:txBody>
          <a:bodyPr wrap="square" rtlCol="0">
            <a:spAutoFit/>
          </a:bodyPr>
          <a:lstStyle/>
          <a:p>
            <a:r>
              <a:rPr lang="en-US" sz="1800" dirty="0"/>
              <a:t>Clean the spot.</a:t>
            </a:r>
          </a:p>
        </p:txBody>
      </p:sp>
      <p:sp>
        <p:nvSpPr>
          <p:cNvPr id="4" name="TextBox 3"/>
          <p:cNvSpPr txBox="1"/>
          <p:nvPr/>
        </p:nvSpPr>
        <p:spPr>
          <a:xfrm>
            <a:off x="3851920" y="931862"/>
            <a:ext cx="3378665" cy="369332"/>
          </a:xfrm>
          <a:prstGeom prst="rect">
            <a:avLst/>
          </a:prstGeom>
          <a:noFill/>
        </p:spPr>
        <p:txBody>
          <a:bodyPr wrap="square" rtlCol="0">
            <a:spAutoFit/>
          </a:bodyPr>
          <a:lstStyle/>
          <a:p>
            <a:r>
              <a:rPr lang="en-US" dirty="0">
                <a:solidFill>
                  <a:srgbClr val="00B050"/>
                </a:solidFill>
              </a:rPr>
              <a:t>Low DR (#11143) </a:t>
            </a:r>
          </a:p>
        </p:txBody>
      </p:sp>
      <p:cxnSp>
        <p:nvCxnSpPr>
          <p:cNvPr id="6" name="Straight Arrow Connector 5"/>
          <p:cNvCxnSpPr>
            <a:cxnSpLocks/>
          </p:cNvCxnSpPr>
          <p:nvPr/>
        </p:nvCxnSpPr>
        <p:spPr>
          <a:xfrm>
            <a:off x="4714703" y="1412776"/>
            <a:ext cx="0" cy="7915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08749" y="3039514"/>
            <a:ext cx="2228325" cy="400110"/>
          </a:xfrm>
          <a:prstGeom prst="rect">
            <a:avLst/>
          </a:prstGeom>
          <a:noFill/>
        </p:spPr>
        <p:txBody>
          <a:bodyPr wrap="square" rtlCol="0">
            <a:spAutoFit/>
          </a:bodyPr>
          <a:lstStyle/>
          <a:p>
            <a:r>
              <a:rPr lang="en-US" sz="2000" b="1" dirty="0"/>
              <a:t>DR Description</a:t>
            </a:r>
          </a:p>
        </p:txBody>
      </p:sp>
      <p:sp>
        <p:nvSpPr>
          <p:cNvPr id="15" name="TextBox 14"/>
          <p:cNvSpPr txBox="1"/>
          <p:nvPr/>
        </p:nvSpPr>
        <p:spPr>
          <a:xfrm>
            <a:off x="608749" y="4004804"/>
            <a:ext cx="2877424" cy="400110"/>
          </a:xfrm>
          <a:prstGeom prst="rect">
            <a:avLst/>
          </a:prstGeom>
          <a:noFill/>
        </p:spPr>
        <p:txBody>
          <a:bodyPr wrap="square" rtlCol="0">
            <a:spAutoFit/>
          </a:bodyPr>
          <a:lstStyle/>
          <a:p>
            <a:r>
              <a:rPr lang="en-US" sz="2000" b="1" dirty="0"/>
              <a:t>Dispositions Taken</a:t>
            </a:r>
          </a:p>
        </p:txBody>
      </p:sp>
      <p:sp>
        <p:nvSpPr>
          <p:cNvPr id="14" name="TextBox 13"/>
          <p:cNvSpPr txBox="1"/>
          <p:nvPr/>
        </p:nvSpPr>
        <p:spPr>
          <a:xfrm>
            <a:off x="3851920" y="2273700"/>
            <a:ext cx="2525086" cy="338554"/>
          </a:xfrm>
          <a:prstGeom prst="rect">
            <a:avLst/>
          </a:prstGeom>
          <a:noFill/>
        </p:spPr>
        <p:txBody>
          <a:bodyPr wrap="square" rtlCol="0">
            <a:spAutoFit/>
          </a:bodyPr>
          <a:lstStyle/>
          <a:p>
            <a:r>
              <a:rPr lang="en-US" sz="1600" dirty="0"/>
              <a:t>Irregularities? Yes</a:t>
            </a:r>
          </a:p>
        </p:txBody>
      </p:sp>
      <p:sp>
        <p:nvSpPr>
          <p:cNvPr id="16" name="TextBox 15"/>
          <p:cNvSpPr txBox="1"/>
          <p:nvPr/>
        </p:nvSpPr>
        <p:spPr>
          <a:xfrm>
            <a:off x="4211960" y="2595123"/>
            <a:ext cx="5429862" cy="338554"/>
          </a:xfrm>
          <a:prstGeom prst="rect">
            <a:avLst/>
          </a:prstGeom>
          <a:noFill/>
        </p:spPr>
        <p:txBody>
          <a:bodyPr wrap="square" rtlCol="0">
            <a:spAutoFit/>
          </a:bodyPr>
          <a:lstStyle/>
          <a:p>
            <a:r>
              <a:rPr lang="en-US" sz="1600" dirty="0"/>
              <a:t>Fixed? Yes</a:t>
            </a:r>
          </a:p>
        </p:txBody>
      </p:sp>
      <p:pic>
        <p:nvPicPr>
          <p:cNvPr id="2" name="Picture 1">
            <a:extLst>
              <a:ext uri="{FF2B5EF4-FFF2-40B4-BE49-F238E27FC236}">
                <a16:creationId xmlns:a16="http://schemas.microsoft.com/office/drawing/2014/main" id="{48DA0944-807E-47A8-92E6-9A8642C1E81E}"/>
              </a:ext>
            </a:extLst>
          </p:cNvPr>
          <p:cNvPicPr>
            <a:picLocks noChangeAspect="1"/>
          </p:cNvPicPr>
          <p:nvPr/>
        </p:nvPicPr>
        <p:blipFill>
          <a:blip r:embed="rId2"/>
          <a:stretch>
            <a:fillRect/>
          </a:stretch>
        </p:blipFill>
        <p:spPr>
          <a:xfrm>
            <a:off x="683568" y="891409"/>
            <a:ext cx="2751896" cy="2100606"/>
          </a:xfrm>
          <a:prstGeom prst="rect">
            <a:avLst/>
          </a:prstGeom>
        </p:spPr>
      </p:pic>
      <p:pic>
        <p:nvPicPr>
          <p:cNvPr id="7" name="Picture 6">
            <a:extLst>
              <a:ext uri="{FF2B5EF4-FFF2-40B4-BE49-F238E27FC236}">
                <a16:creationId xmlns:a16="http://schemas.microsoft.com/office/drawing/2014/main" id="{247D6754-64D2-4A06-A974-6A4A0F25661B}"/>
              </a:ext>
            </a:extLst>
          </p:cNvPr>
          <p:cNvPicPr>
            <a:picLocks noChangeAspect="1"/>
          </p:cNvPicPr>
          <p:nvPr/>
        </p:nvPicPr>
        <p:blipFill rotWithShape="1">
          <a:blip r:embed="rId3"/>
          <a:srcRect r="11292"/>
          <a:stretch/>
        </p:blipFill>
        <p:spPr>
          <a:xfrm rot="5400000">
            <a:off x="6141809" y="829850"/>
            <a:ext cx="2177551" cy="2300670"/>
          </a:xfrm>
          <a:prstGeom prst="rect">
            <a:avLst/>
          </a:prstGeom>
        </p:spPr>
      </p:pic>
      <p:sp>
        <p:nvSpPr>
          <p:cNvPr id="17" name="TextBox 16">
            <a:extLst>
              <a:ext uri="{FF2B5EF4-FFF2-40B4-BE49-F238E27FC236}">
                <a16:creationId xmlns:a16="http://schemas.microsoft.com/office/drawing/2014/main" id="{EF50C057-93CC-41E1-9BE6-7279D627AACD}"/>
              </a:ext>
            </a:extLst>
          </p:cNvPr>
          <p:cNvSpPr txBox="1"/>
          <p:nvPr/>
        </p:nvSpPr>
        <p:spPr>
          <a:xfrm>
            <a:off x="608749" y="4505533"/>
            <a:ext cx="3603211" cy="400110"/>
          </a:xfrm>
          <a:prstGeom prst="rect">
            <a:avLst/>
          </a:prstGeom>
          <a:noFill/>
        </p:spPr>
        <p:txBody>
          <a:bodyPr wrap="square" rtlCol="0">
            <a:spAutoFit/>
          </a:bodyPr>
          <a:lstStyle/>
          <a:p>
            <a:r>
              <a:rPr lang="en-US" sz="2000" b="1" dirty="0"/>
              <a:t>Hope for a better future</a:t>
            </a:r>
          </a:p>
        </p:txBody>
      </p:sp>
      <p:sp>
        <p:nvSpPr>
          <p:cNvPr id="18" name="TextBox 17">
            <a:extLst>
              <a:ext uri="{FF2B5EF4-FFF2-40B4-BE49-F238E27FC236}">
                <a16:creationId xmlns:a16="http://schemas.microsoft.com/office/drawing/2014/main" id="{DA990D47-3A8B-40CF-A865-3947118CD508}"/>
              </a:ext>
            </a:extLst>
          </p:cNvPr>
          <p:cNvSpPr txBox="1"/>
          <p:nvPr/>
        </p:nvSpPr>
        <p:spPr>
          <a:xfrm>
            <a:off x="608749" y="4841013"/>
            <a:ext cx="8306651" cy="1477328"/>
          </a:xfrm>
          <a:prstGeom prst="rect">
            <a:avLst/>
          </a:prstGeom>
          <a:noFill/>
        </p:spPr>
        <p:txBody>
          <a:bodyPr wrap="square" rtlCol="0">
            <a:spAutoFit/>
          </a:bodyPr>
          <a:lstStyle/>
          <a:p>
            <a:r>
              <a:rPr lang="en-US" sz="1800" dirty="0"/>
              <a:t>The outlet pipe system of the coil argon line was checked and a lot of black carbonized build up was found inside. </a:t>
            </a:r>
            <a:r>
              <a:rPr lang="en-US" dirty="0"/>
              <a:t>This black build up was probably caused by years of binder, cable sizing, and cable lubricant slowly deposited by the argon flow. The clogged pipes probably caused the black spots that we saw on several coils’ poles. New pipes have been installed.</a:t>
            </a:r>
            <a:endParaRPr lang="en-US" sz="1800" dirty="0"/>
          </a:p>
        </p:txBody>
      </p:sp>
      <p:cxnSp>
        <p:nvCxnSpPr>
          <p:cNvPr id="19" name="Straight Arrow Connector 18">
            <a:extLst>
              <a:ext uri="{FF2B5EF4-FFF2-40B4-BE49-F238E27FC236}">
                <a16:creationId xmlns:a16="http://schemas.microsoft.com/office/drawing/2014/main" id="{C34D2ABB-A49C-4D09-8235-45EB8194714F}"/>
              </a:ext>
            </a:extLst>
          </p:cNvPr>
          <p:cNvCxnSpPr>
            <a:cxnSpLocks/>
          </p:cNvCxnSpPr>
          <p:nvPr/>
        </p:nvCxnSpPr>
        <p:spPr>
          <a:xfrm>
            <a:off x="3385411" y="4204859"/>
            <a:ext cx="132929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0690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Modification to the Temperature Cycles</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endParaRPr lang="en-US" altLang="en-US" sz="1200" dirty="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chemeClr val="bg1"/>
                </a:solidFill>
                <a:latin typeface="Helvetica" panose="020B0604020202020204" pitchFamily="34" charset="0"/>
              </a:rPr>
              <a:pPr eaLnBrk="1" hangingPunct="1"/>
              <a:t>12</a:t>
            </a:fld>
            <a:endParaRPr lang="en-US" altLang="en-US" sz="1200" dirty="0">
              <a:solidFill>
                <a:schemeClr val="bg1"/>
              </a:solidFill>
              <a:latin typeface="Helvetica" panose="020B0604020202020204" pitchFamily="34" charset="0"/>
            </a:endParaRPr>
          </a:p>
        </p:txBody>
      </p:sp>
      <p:sp>
        <p:nvSpPr>
          <p:cNvPr id="5" name="TextBox 4">
            <a:extLst>
              <a:ext uri="{FF2B5EF4-FFF2-40B4-BE49-F238E27FC236}">
                <a16:creationId xmlns:a16="http://schemas.microsoft.com/office/drawing/2014/main" id="{03C84E5A-A5F2-4F5D-A509-3FA8B20CA7FF}"/>
              </a:ext>
            </a:extLst>
          </p:cNvPr>
          <p:cNvSpPr txBox="1"/>
          <p:nvPr/>
        </p:nvSpPr>
        <p:spPr>
          <a:xfrm>
            <a:off x="1331640" y="1193849"/>
            <a:ext cx="6480720" cy="923330"/>
          </a:xfrm>
          <a:prstGeom prst="rect">
            <a:avLst/>
          </a:prstGeom>
          <a:noFill/>
        </p:spPr>
        <p:txBody>
          <a:bodyPr wrap="square" rtlCol="0">
            <a:spAutoFit/>
          </a:bodyPr>
          <a:lstStyle/>
          <a:p>
            <a:r>
              <a:rPr lang="en-US" dirty="0"/>
              <a:t>Several DRs (considered Low because they did not have a tangible effect on coils) regarded the Reaction and Impregnation cycles temperature readings.</a:t>
            </a:r>
          </a:p>
        </p:txBody>
      </p:sp>
      <p:graphicFrame>
        <p:nvGraphicFramePr>
          <p:cNvPr id="20" name="Table 19">
            <a:extLst>
              <a:ext uri="{FF2B5EF4-FFF2-40B4-BE49-F238E27FC236}">
                <a16:creationId xmlns:a16="http://schemas.microsoft.com/office/drawing/2014/main" id="{9F1EA23F-DE03-41D0-8C59-8608790698E7}"/>
              </a:ext>
            </a:extLst>
          </p:cNvPr>
          <p:cNvGraphicFramePr>
            <a:graphicFrameLocks noGrp="1"/>
          </p:cNvGraphicFramePr>
          <p:nvPr>
            <p:extLst>
              <p:ext uri="{D42A27DB-BD31-4B8C-83A1-F6EECF244321}">
                <p14:modId xmlns:p14="http://schemas.microsoft.com/office/powerpoint/2010/main" val="2190891438"/>
              </p:ext>
            </p:extLst>
          </p:nvPr>
        </p:nvGraphicFramePr>
        <p:xfrm>
          <a:off x="1403648" y="2564904"/>
          <a:ext cx="6480720" cy="1280160"/>
        </p:xfrm>
        <a:graphic>
          <a:graphicData uri="http://schemas.openxmlformats.org/drawingml/2006/table">
            <a:tbl>
              <a:tblPr firstRow="1" bandRow="1">
                <a:tableStyleId>{5940675A-B579-460E-94D1-54222C63F5DA}</a:tableStyleId>
              </a:tblPr>
              <a:tblGrid>
                <a:gridCol w="1620180">
                  <a:extLst>
                    <a:ext uri="{9D8B030D-6E8A-4147-A177-3AD203B41FA5}">
                      <a16:colId xmlns:a16="http://schemas.microsoft.com/office/drawing/2014/main" val="3746763274"/>
                    </a:ext>
                  </a:extLst>
                </a:gridCol>
                <a:gridCol w="1620180">
                  <a:extLst>
                    <a:ext uri="{9D8B030D-6E8A-4147-A177-3AD203B41FA5}">
                      <a16:colId xmlns:a16="http://schemas.microsoft.com/office/drawing/2014/main" val="3581849750"/>
                    </a:ext>
                  </a:extLst>
                </a:gridCol>
                <a:gridCol w="1620180">
                  <a:extLst>
                    <a:ext uri="{9D8B030D-6E8A-4147-A177-3AD203B41FA5}">
                      <a16:colId xmlns:a16="http://schemas.microsoft.com/office/drawing/2014/main" val="2234336246"/>
                    </a:ext>
                  </a:extLst>
                </a:gridCol>
                <a:gridCol w="1620180">
                  <a:extLst>
                    <a:ext uri="{9D8B030D-6E8A-4147-A177-3AD203B41FA5}">
                      <a16:colId xmlns:a16="http://schemas.microsoft.com/office/drawing/2014/main" val="2061085236"/>
                    </a:ext>
                  </a:extLst>
                </a:gridCol>
              </a:tblGrid>
              <a:tr h="333961">
                <a:tc>
                  <a:txBody>
                    <a:bodyPr/>
                    <a:lstStyle/>
                    <a:p>
                      <a:endParaRPr lang="en-US" dirty="0"/>
                    </a:p>
                  </a:txBody>
                  <a:tcPr/>
                </a:tc>
                <a:tc>
                  <a:txBody>
                    <a:bodyPr/>
                    <a:lstStyle/>
                    <a:p>
                      <a:pPr algn="ctr"/>
                      <a:r>
                        <a:rPr lang="en-US" b="1" dirty="0"/>
                        <a:t>QXFA101</a:t>
                      </a:r>
                    </a:p>
                  </a:txBody>
                  <a:tcPr/>
                </a:tc>
                <a:tc>
                  <a:txBody>
                    <a:bodyPr/>
                    <a:lstStyle/>
                    <a:p>
                      <a:pPr algn="ctr"/>
                      <a:r>
                        <a:rPr lang="en-US" b="1" dirty="0"/>
                        <a:t>QXFA104</a:t>
                      </a:r>
                    </a:p>
                  </a:txBody>
                  <a:tcPr/>
                </a:tc>
                <a:tc>
                  <a:txBody>
                    <a:bodyPr/>
                    <a:lstStyle/>
                    <a:p>
                      <a:pPr algn="ctr"/>
                      <a:r>
                        <a:rPr lang="en-US" b="1" dirty="0"/>
                        <a:t>QXFA106</a:t>
                      </a:r>
                    </a:p>
                  </a:txBody>
                  <a:tcPr/>
                </a:tc>
                <a:extLst>
                  <a:ext uri="{0D108BD9-81ED-4DB2-BD59-A6C34878D82A}">
                    <a16:rowId xmlns:a16="http://schemas.microsoft.com/office/drawing/2014/main" val="828281422"/>
                  </a:ext>
                </a:extLst>
              </a:tr>
              <a:tr h="333961">
                <a:tc>
                  <a:txBody>
                    <a:bodyPr/>
                    <a:lstStyle/>
                    <a:p>
                      <a:r>
                        <a:rPr lang="en-US" sz="1400" b="1" dirty="0"/>
                        <a:t>Reaction</a:t>
                      </a:r>
                    </a:p>
                  </a:txBody>
                  <a:tcPr/>
                </a:tc>
                <a:tc>
                  <a:txBody>
                    <a:bodyPr/>
                    <a:lstStyle/>
                    <a:p>
                      <a:pPr algn="ctr"/>
                      <a:r>
                        <a:rPr lang="en-US" sz="1600" dirty="0"/>
                        <a:t>-</a:t>
                      </a:r>
                    </a:p>
                  </a:txBody>
                  <a:tcPr/>
                </a:tc>
                <a:tc>
                  <a:txBody>
                    <a:bodyPr/>
                    <a:lstStyle/>
                    <a:p>
                      <a:pPr algn="ctr"/>
                      <a:r>
                        <a:rPr lang="en-US" sz="1600" dirty="0"/>
                        <a:t>74 h at 660C</a:t>
                      </a:r>
                    </a:p>
                  </a:txBody>
                  <a:tcPr/>
                </a:tc>
                <a:tc>
                  <a:txBody>
                    <a:bodyPr/>
                    <a:lstStyle/>
                    <a:p>
                      <a:pPr algn="ctr"/>
                      <a:r>
                        <a:rPr lang="en-US" sz="1600" dirty="0"/>
                        <a:t>55 h at 661C</a:t>
                      </a:r>
                    </a:p>
                  </a:txBody>
                  <a:tcPr/>
                </a:tc>
                <a:extLst>
                  <a:ext uri="{0D108BD9-81ED-4DB2-BD59-A6C34878D82A}">
                    <a16:rowId xmlns:a16="http://schemas.microsoft.com/office/drawing/2014/main" val="3871206360"/>
                  </a:ext>
                </a:extLst>
              </a:tr>
              <a:tr h="410139">
                <a:tc>
                  <a:txBody>
                    <a:bodyPr/>
                    <a:lstStyle/>
                    <a:p>
                      <a:r>
                        <a:rPr lang="en-US" sz="1400" b="1" dirty="0"/>
                        <a:t>Impregnation</a:t>
                      </a:r>
                    </a:p>
                  </a:txBody>
                  <a:tcPr/>
                </a:tc>
                <a:tc>
                  <a:txBody>
                    <a:bodyPr/>
                    <a:lstStyle/>
                    <a:p>
                      <a:pPr algn="ctr"/>
                      <a:r>
                        <a:rPr lang="en-US" sz="1600" dirty="0"/>
                        <a:t>Repeated Post Curing Cycle</a:t>
                      </a:r>
                    </a:p>
                  </a:txBody>
                  <a:tcPr/>
                </a:tc>
                <a:tc>
                  <a:txBody>
                    <a:bodyPr/>
                    <a:lstStyle/>
                    <a:p>
                      <a:pPr algn="ctr"/>
                      <a:r>
                        <a:rPr lang="en-US" sz="1600" dirty="0"/>
                        <a:t>-</a:t>
                      </a:r>
                    </a:p>
                  </a:txBody>
                  <a:tcPr/>
                </a:tc>
                <a:tc>
                  <a:txBody>
                    <a:bodyPr/>
                    <a:lstStyle/>
                    <a:p>
                      <a:pPr algn="ctr"/>
                      <a:r>
                        <a:rPr lang="en-US" sz="1600" dirty="0"/>
                        <a:t>Repeated Heat Cycle</a:t>
                      </a:r>
                    </a:p>
                  </a:txBody>
                  <a:tcPr/>
                </a:tc>
                <a:extLst>
                  <a:ext uri="{0D108BD9-81ED-4DB2-BD59-A6C34878D82A}">
                    <a16:rowId xmlns:a16="http://schemas.microsoft.com/office/drawing/2014/main" val="941148832"/>
                  </a:ext>
                </a:extLst>
              </a:tr>
            </a:tbl>
          </a:graphicData>
        </a:graphic>
      </p:graphicFrame>
    </p:spTree>
    <p:extLst>
      <p:ext uri="{BB962C8B-B14F-4D97-AF65-F5344CB8AC3E}">
        <p14:creationId xmlns:p14="http://schemas.microsoft.com/office/powerpoint/2010/main" val="44607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941" y="2708920"/>
            <a:ext cx="8280920" cy="864016"/>
          </a:xfrm>
        </p:spPr>
        <p:txBody>
          <a:bodyPr/>
          <a:lstStyle/>
          <a:p>
            <a:r>
              <a:rPr lang="en-US" dirty="0"/>
              <a:t>Appendix – High Risk DR</a:t>
            </a:r>
          </a:p>
        </p:txBody>
      </p:sp>
      <p:sp>
        <p:nvSpPr>
          <p:cNvPr id="4" name="Date Placeholder 3"/>
          <p:cNvSpPr>
            <a:spLocks noGrp="1"/>
          </p:cNvSpPr>
          <p:nvPr>
            <p:ph type="dt" sz="half" idx="10"/>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solidFill>
                  <a:schemeClr val="bg1"/>
                </a:solidFill>
              </a:rPr>
              <a:pPr/>
              <a:t>13</a:t>
            </a:fld>
            <a:endParaRPr lang="en-US" altLang="en-US" dirty="0">
              <a:solidFill>
                <a:schemeClr val="bg1"/>
              </a:solidFill>
            </a:endParaRPr>
          </a:p>
        </p:txBody>
      </p:sp>
      <p:sp>
        <p:nvSpPr>
          <p:cNvPr id="3" name="TextBox 2">
            <a:extLst>
              <a:ext uri="{FF2B5EF4-FFF2-40B4-BE49-F238E27FC236}">
                <a16:creationId xmlns:a16="http://schemas.microsoft.com/office/drawing/2014/main" id="{0C009749-885F-4FF1-BE13-1B55B1917C5E}"/>
              </a:ext>
            </a:extLst>
          </p:cNvPr>
          <p:cNvSpPr txBox="1"/>
          <p:nvPr/>
        </p:nvSpPr>
        <p:spPr>
          <a:xfrm>
            <a:off x="899592" y="1772816"/>
            <a:ext cx="5328592"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23953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343" y="530356"/>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QXFA103: Winding (2 </a:t>
            </a:r>
            <a:r>
              <a:rPr lang="en-US" altLang="en-US" dirty="0" err="1">
                <a:latin typeface="Helvetica" panose="020B0604020202020204" pitchFamily="34" charset="0"/>
                <a:ea typeface="Geneva" pitchFamily="121" charset="-128"/>
              </a:rPr>
              <a:t>Irr</a:t>
            </a:r>
            <a:r>
              <a:rPr lang="en-US" altLang="en-US" dirty="0">
                <a:latin typeface="Helvetica" panose="020B0604020202020204" pitchFamily="34" charset="0"/>
                <a:ea typeface="Geneva" pitchFamily="121" charset="-128"/>
              </a:rPr>
              <a:t> – 3 Low – 1 High)</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endParaRPr lang="en-US" altLang="en-US" sz="1200" dirty="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chemeClr val="bg1"/>
                </a:solidFill>
                <a:latin typeface="Helvetica" panose="020B0604020202020204" pitchFamily="34" charset="0"/>
              </a:rPr>
              <a:pPr eaLnBrk="1" hangingPunct="1"/>
              <a:t>14</a:t>
            </a:fld>
            <a:endParaRPr lang="en-US" altLang="en-US" sz="1200" dirty="0">
              <a:solidFill>
                <a:schemeClr val="bg1"/>
              </a:solidFill>
              <a:latin typeface="Helvetica" panose="020B0604020202020204" pitchFamily="34" charset="0"/>
            </a:endParaRPr>
          </a:p>
        </p:txBody>
      </p:sp>
      <p:sp>
        <p:nvSpPr>
          <p:cNvPr id="3" name="TextBox 2"/>
          <p:cNvSpPr txBox="1"/>
          <p:nvPr/>
        </p:nvSpPr>
        <p:spPr>
          <a:xfrm>
            <a:off x="310392" y="2013704"/>
            <a:ext cx="4765663" cy="2031325"/>
          </a:xfrm>
          <a:prstGeom prst="rect">
            <a:avLst/>
          </a:prstGeom>
          <a:noFill/>
        </p:spPr>
        <p:txBody>
          <a:bodyPr wrap="square" rtlCol="0">
            <a:spAutoFit/>
          </a:bodyPr>
          <a:lstStyle/>
          <a:p>
            <a:r>
              <a:rPr lang="en-US" dirty="0"/>
              <a:t>After removal of the Mylar it was noticed that the Mylar had bunched up in some areas where Kapton tape was used to secure the Mylar to the radial sector pushers. The areas that were bunched up were pushed into the area between cable turns causing an uneven surface and spacing between turns.</a:t>
            </a:r>
            <a:endParaRPr lang="en-US" sz="1800" dirty="0"/>
          </a:p>
        </p:txBody>
      </p:sp>
      <p:sp>
        <p:nvSpPr>
          <p:cNvPr id="9" name="TextBox 8"/>
          <p:cNvSpPr txBox="1"/>
          <p:nvPr/>
        </p:nvSpPr>
        <p:spPr>
          <a:xfrm>
            <a:off x="298606" y="4687452"/>
            <a:ext cx="4849458" cy="646331"/>
          </a:xfrm>
          <a:prstGeom prst="rect">
            <a:avLst/>
          </a:prstGeom>
          <a:noFill/>
        </p:spPr>
        <p:txBody>
          <a:bodyPr wrap="square" rtlCol="0">
            <a:spAutoFit/>
          </a:bodyPr>
          <a:lstStyle/>
          <a:p>
            <a:r>
              <a:rPr lang="en-US" dirty="0"/>
              <a:t>Remove the 10 mil Mylar, cure the L1 coil again (hopefully will have some recovery).</a:t>
            </a:r>
            <a:endParaRPr lang="en-US" sz="1800" dirty="0"/>
          </a:p>
        </p:txBody>
      </p:sp>
      <p:cxnSp>
        <p:nvCxnSpPr>
          <p:cNvPr id="6" name="Straight Arrow Connector 5"/>
          <p:cNvCxnSpPr/>
          <p:nvPr/>
        </p:nvCxnSpPr>
        <p:spPr>
          <a:xfrm flipV="1">
            <a:off x="3973146" y="1386097"/>
            <a:ext cx="86406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0393" y="1559313"/>
            <a:ext cx="2228325" cy="400110"/>
          </a:xfrm>
          <a:prstGeom prst="rect">
            <a:avLst/>
          </a:prstGeom>
          <a:noFill/>
        </p:spPr>
        <p:txBody>
          <a:bodyPr wrap="square" rtlCol="0">
            <a:spAutoFit/>
          </a:bodyPr>
          <a:lstStyle/>
          <a:p>
            <a:r>
              <a:rPr lang="en-US" sz="2000" b="1" dirty="0"/>
              <a:t>DR Description</a:t>
            </a:r>
          </a:p>
        </p:txBody>
      </p:sp>
      <p:sp>
        <p:nvSpPr>
          <p:cNvPr id="15" name="TextBox 14"/>
          <p:cNvSpPr txBox="1"/>
          <p:nvPr/>
        </p:nvSpPr>
        <p:spPr>
          <a:xfrm>
            <a:off x="278416" y="4290613"/>
            <a:ext cx="2877424" cy="400110"/>
          </a:xfrm>
          <a:prstGeom prst="rect">
            <a:avLst/>
          </a:prstGeom>
          <a:noFill/>
        </p:spPr>
        <p:txBody>
          <a:bodyPr wrap="square" rtlCol="0">
            <a:spAutoFit/>
          </a:bodyPr>
          <a:lstStyle/>
          <a:p>
            <a:r>
              <a:rPr lang="en-US" sz="2000" b="1" dirty="0"/>
              <a:t>Dispositions Taken</a:t>
            </a:r>
          </a:p>
        </p:txBody>
      </p:sp>
      <p:sp>
        <p:nvSpPr>
          <p:cNvPr id="16" name="TextBox 15"/>
          <p:cNvSpPr txBox="1"/>
          <p:nvPr/>
        </p:nvSpPr>
        <p:spPr>
          <a:xfrm>
            <a:off x="1495285" y="1166546"/>
            <a:ext cx="3378665" cy="369332"/>
          </a:xfrm>
          <a:prstGeom prst="rect">
            <a:avLst/>
          </a:prstGeom>
          <a:noFill/>
        </p:spPr>
        <p:txBody>
          <a:bodyPr wrap="square" rtlCol="0">
            <a:spAutoFit/>
          </a:bodyPr>
          <a:lstStyle/>
          <a:p>
            <a:r>
              <a:rPr lang="en-US" dirty="0">
                <a:solidFill>
                  <a:srgbClr val="FF0000"/>
                </a:solidFill>
              </a:rPr>
              <a:t>High DR (#11034) </a:t>
            </a:r>
          </a:p>
        </p:txBody>
      </p:sp>
      <p:sp>
        <p:nvSpPr>
          <p:cNvPr id="17" name="TextBox 16"/>
          <p:cNvSpPr txBox="1"/>
          <p:nvPr/>
        </p:nvSpPr>
        <p:spPr>
          <a:xfrm>
            <a:off x="4873950" y="1041828"/>
            <a:ext cx="2525086" cy="369332"/>
          </a:xfrm>
          <a:prstGeom prst="rect">
            <a:avLst/>
          </a:prstGeom>
          <a:noFill/>
        </p:spPr>
        <p:txBody>
          <a:bodyPr wrap="square" rtlCol="0">
            <a:spAutoFit/>
          </a:bodyPr>
          <a:lstStyle/>
          <a:p>
            <a:r>
              <a:rPr lang="en-US" sz="1800" dirty="0"/>
              <a:t>Damages? Yes</a:t>
            </a:r>
          </a:p>
        </p:txBody>
      </p:sp>
      <p:sp>
        <p:nvSpPr>
          <p:cNvPr id="18" name="TextBox 17"/>
          <p:cNvSpPr txBox="1"/>
          <p:nvPr/>
        </p:nvSpPr>
        <p:spPr>
          <a:xfrm>
            <a:off x="4873950" y="1346408"/>
            <a:ext cx="4262075" cy="369332"/>
          </a:xfrm>
          <a:prstGeom prst="rect">
            <a:avLst/>
          </a:prstGeom>
          <a:noFill/>
        </p:spPr>
        <p:txBody>
          <a:bodyPr wrap="square" rtlCol="0">
            <a:spAutoFit/>
          </a:bodyPr>
          <a:lstStyle/>
          <a:p>
            <a:r>
              <a:rPr lang="en-US" sz="1800" dirty="0"/>
              <a:t>Fixed? No</a:t>
            </a:r>
          </a:p>
        </p:txBody>
      </p:sp>
      <p:sp>
        <p:nvSpPr>
          <p:cNvPr id="14" name="TextBox 13">
            <a:extLst>
              <a:ext uri="{FF2B5EF4-FFF2-40B4-BE49-F238E27FC236}">
                <a16:creationId xmlns:a16="http://schemas.microsoft.com/office/drawing/2014/main" id="{AC120DED-7E67-4712-95A2-E13FE807F740}"/>
              </a:ext>
            </a:extLst>
          </p:cNvPr>
          <p:cNvSpPr txBox="1"/>
          <p:nvPr/>
        </p:nvSpPr>
        <p:spPr>
          <a:xfrm>
            <a:off x="6999511" y="1201431"/>
            <a:ext cx="4262075" cy="369332"/>
          </a:xfrm>
          <a:prstGeom prst="rect">
            <a:avLst/>
          </a:prstGeom>
          <a:noFill/>
        </p:spPr>
        <p:txBody>
          <a:bodyPr wrap="square" rtlCol="0">
            <a:spAutoFit/>
          </a:bodyPr>
          <a:lstStyle/>
          <a:p>
            <a:r>
              <a:rPr lang="en-US" sz="1800" dirty="0"/>
              <a:t>Coil compromise</a:t>
            </a:r>
          </a:p>
        </p:txBody>
      </p:sp>
      <p:pic>
        <p:nvPicPr>
          <p:cNvPr id="2" name="Picture 1">
            <a:extLst>
              <a:ext uri="{FF2B5EF4-FFF2-40B4-BE49-F238E27FC236}">
                <a16:creationId xmlns:a16="http://schemas.microsoft.com/office/drawing/2014/main" id="{C6EA03CF-07F4-4924-B145-F849E65348E0}"/>
              </a:ext>
            </a:extLst>
          </p:cNvPr>
          <p:cNvPicPr>
            <a:picLocks noChangeAspect="1"/>
          </p:cNvPicPr>
          <p:nvPr/>
        </p:nvPicPr>
        <p:blipFill>
          <a:blip r:embed="rId2"/>
          <a:stretch>
            <a:fillRect/>
          </a:stretch>
        </p:blipFill>
        <p:spPr>
          <a:xfrm>
            <a:off x="5006253" y="1875106"/>
            <a:ext cx="4104891" cy="2058206"/>
          </a:xfrm>
          <a:prstGeom prst="rect">
            <a:avLst/>
          </a:prstGeom>
        </p:spPr>
      </p:pic>
      <p:pic>
        <p:nvPicPr>
          <p:cNvPr id="4" name="Picture 3">
            <a:extLst>
              <a:ext uri="{FF2B5EF4-FFF2-40B4-BE49-F238E27FC236}">
                <a16:creationId xmlns:a16="http://schemas.microsoft.com/office/drawing/2014/main" id="{5133E982-783D-4ADA-BFE6-36DA5FE054F5}"/>
              </a:ext>
            </a:extLst>
          </p:cNvPr>
          <p:cNvPicPr>
            <a:picLocks noChangeAspect="1"/>
          </p:cNvPicPr>
          <p:nvPr/>
        </p:nvPicPr>
        <p:blipFill>
          <a:blip r:embed="rId3"/>
          <a:stretch>
            <a:fillRect/>
          </a:stretch>
        </p:blipFill>
        <p:spPr>
          <a:xfrm>
            <a:off x="4993755" y="4159012"/>
            <a:ext cx="4053045" cy="2065601"/>
          </a:xfrm>
          <a:prstGeom prst="rect">
            <a:avLst/>
          </a:prstGeom>
        </p:spPr>
      </p:pic>
      <p:sp>
        <p:nvSpPr>
          <p:cNvPr id="19" name="Title 28">
            <a:extLst>
              <a:ext uri="{FF2B5EF4-FFF2-40B4-BE49-F238E27FC236}">
                <a16:creationId xmlns:a16="http://schemas.microsoft.com/office/drawing/2014/main" id="{A7B4B3DA-36FE-4DB7-9EB8-5F43B812C98E}"/>
              </a:ext>
            </a:extLst>
          </p:cNvPr>
          <p:cNvSpPr txBox="1">
            <a:spLocks/>
          </p:cNvSpPr>
          <p:nvPr/>
        </p:nvSpPr>
        <p:spPr bwMode="auto">
          <a:xfrm>
            <a:off x="228343" y="-40317"/>
            <a:ext cx="8686800" cy="642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1" compatLnSpc="1">
            <a:prstTxWarp prst="textNoShape">
              <a:avLst/>
            </a:prstTxWarp>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altLang="en-US" sz="3200" dirty="0">
                <a:latin typeface="Helvetica" panose="020B0604020202020204" pitchFamily="34" charset="0"/>
                <a:ea typeface="Geneva" pitchFamily="121" charset="-128"/>
              </a:rPr>
              <a:t>Appendix – High Risk DR</a:t>
            </a:r>
          </a:p>
        </p:txBody>
      </p:sp>
      <p:sp>
        <p:nvSpPr>
          <p:cNvPr id="21" name="TextBox 20">
            <a:extLst>
              <a:ext uri="{FF2B5EF4-FFF2-40B4-BE49-F238E27FC236}">
                <a16:creationId xmlns:a16="http://schemas.microsoft.com/office/drawing/2014/main" id="{BE49A5A1-42FB-4B91-B2FA-C5498F616FE5}"/>
              </a:ext>
            </a:extLst>
          </p:cNvPr>
          <p:cNvSpPr txBox="1"/>
          <p:nvPr/>
        </p:nvSpPr>
        <p:spPr>
          <a:xfrm>
            <a:off x="289865" y="5379088"/>
            <a:ext cx="2877424" cy="400110"/>
          </a:xfrm>
          <a:prstGeom prst="rect">
            <a:avLst/>
          </a:prstGeom>
          <a:noFill/>
        </p:spPr>
        <p:txBody>
          <a:bodyPr wrap="square" rtlCol="0">
            <a:spAutoFit/>
          </a:bodyPr>
          <a:lstStyle/>
          <a:p>
            <a:r>
              <a:rPr lang="en-US" sz="2000" b="1" dirty="0"/>
              <a:t>Final Decision</a:t>
            </a:r>
          </a:p>
        </p:txBody>
      </p:sp>
      <p:sp>
        <p:nvSpPr>
          <p:cNvPr id="22" name="TextBox 21">
            <a:extLst>
              <a:ext uri="{FF2B5EF4-FFF2-40B4-BE49-F238E27FC236}">
                <a16:creationId xmlns:a16="http://schemas.microsoft.com/office/drawing/2014/main" id="{244B6F7F-5AC0-4030-8021-0A26197E5F19}"/>
              </a:ext>
            </a:extLst>
          </p:cNvPr>
          <p:cNvSpPr txBox="1"/>
          <p:nvPr/>
        </p:nvSpPr>
        <p:spPr>
          <a:xfrm>
            <a:off x="289126" y="5701333"/>
            <a:ext cx="4786929" cy="646331"/>
          </a:xfrm>
          <a:prstGeom prst="rect">
            <a:avLst/>
          </a:prstGeom>
          <a:noFill/>
        </p:spPr>
        <p:txBody>
          <a:bodyPr wrap="square" rtlCol="0">
            <a:spAutoFit/>
          </a:bodyPr>
          <a:lstStyle/>
          <a:p>
            <a:r>
              <a:rPr lang="en-US" dirty="0"/>
              <a:t>The recovery was partial. The strands can be damaged. Fabrication terminated.</a:t>
            </a:r>
            <a:endParaRPr lang="en-US" sz="1800" dirty="0"/>
          </a:p>
        </p:txBody>
      </p:sp>
    </p:spTree>
    <p:extLst>
      <p:ext uri="{BB962C8B-B14F-4D97-AF65-F5344CB8AC3E}">
        <p14:creationId xmlns:p14="http://schemas.microsoft.com/office/powerpoint/2010/main" val="828664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Discrepancy Report Summary</a:t>
            </a:r>
          </a:p>
        </p:txBody>
      </p:sp>
      <p:sp>
        <p:nvSpPr>
          <p:cNvPr id="4" name="Date Placeholder 3"/>
          <p:cNvSpPr>
            <a:spLocks noGrp="1"/>
          </p:cNvSpPr>
          <p:nvPr>
            <p:ph type="dt" sz="half" idx="10"/>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solidFill>
                  <a:schemeClr val="bg1"/>
                </a:solidFill>
              </a:rPr>
              <a:pPr/>
              <a:t>2</a:t>
            </a:fld>
            <a:endParaRPr lang="en-US" altLang="en-US" dirty="0">
              <a:solidFill>
                <a:schemeClr val="bg1"/>
              </a:solidFill>
            </a:endParaRPr>
          </a:p>
        </p:txBody>
      </p:sp>
      <p:sp>
        <p:nvSpPr>
          <p:cNvPr id="8" name="TextBox 7"/>
          <p:cNvSpPr txBox="1"/>
          <p:nvPr/>
        </p:nvSpPr>
        <p:spPr>
          <a:xfrm>
            <a:off x="318782" y="3993263"/>
            <a:ext cx="6761526" cy="461665"/>
          </a:xfrm>
          <a:prstGeom prst="rect">
            <a:avLst/>
          </a:prstGeom>
          <a:noFill/>
        </p:spPr>
        <p:txBody>
          <a:bodyPr wrap="square" rtlCol="0">
            <a:spAutoFit/>
          </a:bodyPr>
          <a:lstStyle/>
          <a:p>
            <a:r>
              <a:rPr lang="en-US" dirty="0">
                <a:solidFill>
                  <a:srgbClr val="A7A8AA"/>
                </a:solidFill>
              </a:rPr>
              <a:t>Irrelevant DR</a:t>
            </a:r>
            <a:r>
              <a:rPr lang="en-US" dirty="0"/>
              <a:t>: no coil’s damages or irregularities</a:t>
            </a:r>
          </a:p>
        </p:txBody>
      </p:sp>
      <p:sp>
        <p:nvSpPr>
          <p:cNvPr id="9" name="TextBox 8"/>
          <p:cNvSpPr txBox="1"/>
          <p:nvPr/>
        </p:nvSpPr>
        <p:spPr>
          <a:xfrm>
            <a:off x="318782" y="4437112"/>
            <a:ext cx="6367244" cy="461665"/>
          </a:xfrm>
          <a:prstGeom prst="rect">
            <a:avLst/>
          </a:prstGeom>
          <a:noFill/>
        </p:spPr>
        <p:txBody>
          <a:bodyPr wrap="square" rtlCol="0">
            <a:spAutoFit/>
          </a:bodyPr>
          <a:lstStyle/>
          <a:p>
            <a:r>
              <a:rPr lang="en-US" dirty="0">
                <a:solidFill>
                  <a:srgbClr val="00B050"/>
                </a:solidFill>
              </a:rPr>
              <a:t>Low Risk DR</a:t>
            </a:r>
            <a:r>
              <a:rPr lang="en-US" dirty="0"/>
              <a:t>: coil’s damages or irregularities fixed</a:t>
            </a:r>
          </a:p>
        </p:txBody>
      </p:sp>
      <p:sp>
        <p:nvSpPr>
          <p:cNvPr id="10" name="TextBox 9"/>
          <p:cNvSpPr txBox="1"/>
          <p:nvPr/>
        </p:nvSpPr>
        <p:spPr>
          <a:xfrm>
            <a:off x="318782" y="4859868"/>
            <a:ext cx="7332699" cy="369332"/>
          </a:xfrm>
          <a:prstGeom prst="rect">
            <a:avLst/>
          </a:prstGeom>
          <a:noFill/>
        </p:spPr>
        <p:txBody>
          <a:bodyPr wrap="square" rtlCol="0">
            <a:spAutoFit/>
          </a:bodyPr>
          <a:lstStyle/>
          <a:p>
            <a:r>
              <a:rPr lang="en-US" dirty="0">
                <a:solidFill>
                  <a:schemeClr val="accent6">
                    <a:lumMod val="75000"/>
                  </a:schemeClr>
                </a:solidFill>
              </a:rPr>
              <a:t>Medium Risk DR</a:t>
            </a:r>
            <a:r>
              <a:rPr lang="en-US" dirty="0"/>
              <a:t>: coil’s damages or irregularities not fixed</a:t>
            </a:r>
          </a:p>
        </p:txBody>
      </p:sp>
      <p:sp>
        <p:nvSpPr>
          <p:cNvPr id="11" name="TextBox 10">
            <a:extLst>
              <a:ext uri="{FF2B5EF4-FFF2-40B4-BE49-F238E27FC236}">
                <a16:creationId xmlns:a16="http://schemas.microsoft.com/office/drawing/2014/main" id="{2E24EB3D-3C01-4FB6-B8A7-C5BD20058EB2}"/>
              </a:ext>
            </a:extLst>
          </p:cNvPr>
          <p:cNvSpPr txBox="1"/>
          <p:nvPr/>
        </p:nvSpPr>
        <p:spPr>
          <a:xfrm>
            <a:off x="318781" y="5342626"/>
            <a:ext cx="7332699" cy="369332"/>
          </a:xfrm>
          <a:prstGeom prst="rect">
            <a:avLst/>
          </a:prstGeom>
          <a:noFill/>
        </p:spPr>
        <p:txBody>
          <a:bodyPr wrap="square" rtlCol="0">
            <a:spAutoFit/>
          </a:bodyPr>
          <a:lstStyle/>
          <a:p>
            <a:r>
              <a:rPr lang="en-US" dirty="0">
                <a:solidFill>
                  <a:srgbClr val="FF0000"/>
                </a:solidFill>
              </a:rPr>
              <a:t>High Risk DR: </a:t>
            </a:r>
            <a:r>
              <a:rPr lang="en-US" dirty="0"/>
              <a:t>coil compromised</a:t>
            </a:r>
          </a:p>
        </p:txBody>
      </p:sp>
      <p:graphicFrame>
        <p:nvGraphicFramePr>
          <p:cNvPr id="12" name="Table 11">
            <a:extLst>
              <a:ext uri="{FF2B5EF4-FFF2-40B4-BE49-F238E27FC236}">
                <a16:creationId xmlns:a16="http://schemas.microsoft.com/office/drawing/2014/main" id="{1885420D-EEA3-4883-A7E4-F2F7811BA151}"/>
              </a:ext>
            </a:extLst>
          </p:cNvPr>
          <p:cNvGraphicFramePr>
            <a:graphicFrameLocks noGrp="1"/>
          </p:cNvGraphicFramePr>
          <p:nvPr>
            <p:extLst>
              <p:ext uri="{D42A27DB-BD31-4B8C-83A1-F6EECF244321}">
                <p14:modId xmlns:p14="http://schemas.microsoft.com/office/powerpoint/2010/main" val="2563785117"/>
              </p:ext>
            </p:extLst>
          </p:nvPr>
        </p:nvGraphicFramePr>
        <p:xfrm>
          <a:off x="273689" y="1302456"/>
          <a:ext cx="8596622" cy="2354085"/>
        </p:xfrm>
        <a:graphic>
          <a:graphicData uri="http://schemas.openxmlformats.org/drawingml/2006/table">
            <a:tbl>
              <a:tblPr/>
              <a:tblGrid>
                <a:gridCol w="1574627">
                  <a:extLst>
                    <a:ext uri="{9D8B030D-6E8A-4147-A177-3AD203B41FA5}">
                      <a16:colId xmlns:a16="http://schemas.microsoft.com/office/drawing/2014/main" val="268506154"/>
                    </a:ext>
                  </a:extLst>
                </a:gridCol>
                <a:gridCol w="468133">
                  <a:extLst>
                    <a:ext uri="{9D8B030D-6E8A-4147-A177-3AD203B41FA5}">
                      <a16:colId xmlns:a16="http://schemas.microsoft.com/office/drawing/2014/main" val="3189445810"/>
                    </a:ext>
                  </a:extLst>
                </a:gridCol>
                <a:gridCol w="468133">
                  <a:extLst>
                    <a:ext uri="{9D8B030D-6E8A-4147-A177-3AD203B41FA5}">
                      <a16:colId xmlns:a16="http://schemas.microsoft.com/office/drawing/2014/main" val="1916986558"/>
                    </a:ext>
                  </a:extLst>
                </a:gridCol>
                <a:gridCol w="468133">
                  <a:extLst>
                    <a:ext uri="{9D8B030D-6E8A-4147-A177-3AD203B41FA5}">
                      <a16:colId xmlns:a16="http://schemas.microsoft.com/office/drawing/2014/main" val="3838081879"/>
                    </a:ext>
                  </a:extLst>
                </a:gridCol>
                <a:gridCol w="468133">
                  <a:extLst>
                    <a:ext uri="{9D8B030D-6E8A-4147-A177-3AD203B41FA5}">
                      <a16:colId xmlns:a16="http://schemas.microsoft.com/office/drawing/2014/main" val="3999529274"/>
                    </a:ext>
                  </a:extLst>
                </a:gridCol>
                <a:gridCol w="468133">
                  <a:extLst>
                    <a:ext uri="{9D8B030D-6E8A-4147-A177-3AD203B41FA5}">
                      <a16:colId xmlns:a16="http://schemas.microsoft.com/office/drawing/2014/main" val="2703479022"/>
                    </a:ext>
                  </a:extLst>
                </a:gridCol>
                <a:gridCol w="468133">
                  <a:extLst>
                    <a:ext uri="{9D8B030D-6E8A-4147-A177-3AD203B41FA5}">
                      <a16:colId xmlns:a16="http://schemas.microsoft.com/office/drawing/2014/main" val="1155979791"/>
                    </a:ext>
                  </a:extLst>
                </a:gridCol>
                <a:gridCol w="468133">
                  <a:extLst>
                    <a:ext uri="{9D8B030D-6E8A-4147-A177-3AD203B41FA5}">
                      <a16:colId xmlns:a16="http://schemas.microsoft.com/office/drawing/2014/main" val="1870905837"/>
                    </a:ext>
                  </a:extLst>
                </a:gridCol>
                <a:gridCol w="468133">
                  <a:extLst>
                    <a:ext uri="{9D8B030D-6E8A-4147-A177-3AD203B41FA5}">
                      <a16:colId xmlns:a16="http://schemas.microsoft.com/office/drawing/2014/main" val="616046287"/>
                    </a:ext>
                  </a:extLst>
                </a:gridCol>
                <a:gridCol w="468133">
                  <a:extLst>
                    <a:ext uri="{9D8B030D-6E8A-4147-A177-3AD203B41FA5}">
                      <a16:colId xmlns:a16="http://schemas.microsoft.com/office/drawing/2014/main" val="501194524"/>
                    </a:ext>
                  </a:extLst>
                </a:gridCol>
                <a:gridCol w="468133">
                  <a:extLst>
                    <a:ext uri="{9D8B030D-6E8A-4147-A177-3AD203B41FA5}">
                      <a16:colId xmlns:a16="http://schemas.microsoft.com/office/drawing/2014/main" val="1554771353"/>
                    </a:ext>
                  </a:extLst>
                </a:gridCol>
                <a:gridCol w="468133">
                  <a:extLst>
                    <a:ext uri="{9D8B030D-6E8A-4147-A177-3AD203B41FA5}">
                      <a16:colId xmlns:a16="http://schemas.microsoft.com/office/drawing/2014/main" val="801202857"/>
                    </a:ext>
                  </a:extLst>
                </a:gridCol>
                <a:gridCol w="468133">
                  <a:extLst>
                    <a:ext uri="{9D8B030D-6E8A-4147-A177-3AD203B41FA5}">
                      <a16:colId xmlns:a16="http://schemas.microsoft.com/office/drawing/2014/main" val="1892410954"/>
                    </a:ext>
                  </a:extLst>
                </a:gridCol>
                <a:gridCol w="468133">
                  <a:extLst>
                    <a:ext uri="{9D8B030D-6E8A-4147-A177-3AD203B41FA5}">
                      <a16:colId xmlns:a16="http://schemas.microsoft.com/office/drawing/2014/main" val="3283653385"/>
                    </a:ext>
                  </a:extLst>
                </a:gridCol>
                <a:gridCol w="468133">
                  <a:extLst>
                    <a:ext uri="{9D8B030D-6E8A-4147-A177-3AD203B41FA5}">
                      <a16:colId xmlns:a16="http://schemas.microsoft.com/office/drawing/2014/main" val="734943005"/>
                    </a:ext>
                  </a:extLst>
                </a:gridCol>
                <a:gridCol w="468133">
                  <a:extLst>
                    <a:ext uri="{9D8B030D-6E8A-4147-A177-3AD203B41FA5}">
                      <a16:colId xmlns:a16="http://schemas.microsoft.com/office/drawing/2014/main" val="3693820042"/>
                    </a:ext>
                  </a:extLst>
                </a:gridCol>
              </a:tblGrid>
              <a:tr h="323305">
                <a:tc rowSpan="2">
                  <a:txBody>
                    <a:bodyPr/>
                    <a:lstStyle/>
                    <a:p>
                      <a:pPr algn="ctr" fontAlgn="ctr"/>
                      <a:r>
                        <a:rPr lang="en-US" sz="1600" b="1" i="0" u="none" strike="noStrike" dirty="0">
                          <a:solidFill>
                            <a:srgbClr val="000000"/>
                          </a:solidFill>
                          <a:effectLst/>
                          <a:latin typeface="Calibri" panose="020F0502020204030204" pitchFamily="34" charset="0"/>
                        </a:rPr>
                        <a:t>DR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1600" b="1" i="0" u="none" strike="noStrike" dirty="0">
                          <a:solidFill>
                            <a:srgbClr val="000000"/>
                          </a:solidFill>
                          <a:effectLst/>
                          <a:latin typeface="Calibri" panose="020F0502020204030204" pitchFamily="34" charset="0"/>
                        </a:rPr>
                        <a:t>QXFA101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600" b="1" i="0" u="none" strike="noStrike" dirty="0">
                          <a:solidFill>
                            <a:srgbClr val="000000"/>
                          </a:solidFill>
                          <a:effectLst/>
                          <a:latin typeface="Calibri" panose="020F0502020204030204" pitchFamily="34" charset="0"/>
                        </a:rPr>
                        <a:t>QXFA102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600" b="1" i="0" u="none" strike="noStrike" dirty="0">
                          <a:solidFill>
                            <a:srgbClr val="000000"/>
                          </a:solidFill>
                          <a:effectLst/>
                          <a:latin typeface="Calibri" panose="020F0502020204030204" pitchFamily="34" charset="0"/>
                        </a:rPr>
                        <a:t>QXFA104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600" b="1" i="0" u="none" strike="noStrike" dirty="0">
                          <a:solidFill>
                            <a:srgbClr val="000000"/>
                          </a:solidFill>
                          <a:effectLst/>
                          <a:latin typeface="Calibri" panose="020F0502020204030204" pitchFamily="34" charset="0"/>
                        </a:rPr>
                        <a:t>QXFA105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600" b="1" i="0" u="none" strike="noStrike" dirty="0">
                          <a:solidFill>
                            <a:srgbClr val="000000"/>
                          </a:solidFill>
                          <a:effectLst/>
                          <a:latin typeface="Calibri" panose="020F0502020204030204" pitchFamily="34" charset="0"/>
                        </a:rPr>
                        <a:t>QXFA106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31113593"/>
                  </a:ext>
                </a:extLst>
              </a:tr>
              <a:tr h="339470">
                <a:tc vMerge="1">
                  <a:txBody>
                    <a:bodyPr/>
                    <a:lstStyle/>
                    <a:p>
                      <a:endParaRPr lang="en-US"/>
                    </a:p>
                  </a:txBody>
                  <a:tcPr/>
                </a:tc>
                <a:tc>
                  <a:txBody>
                    <a:bodyPr/>
                    <a:lstStyle/>
                    <a:p>
                      <a:pPr algn="ctr" fontAlgn="ctr"/>
                      <a:r>
                        <a:rPr lang="en-US" sz="1100" b="1" i="0" u="none" strike="noStrike" dirty="0">
                          <a:solidFill>
                            <a:srgbClr val="000000"/>
                          </a:solidFill>
                          <a:effectLst/>
                          <a:latin typeface="Calibri" panose="020F0502020204030204" pitchFamily="34" charset="0"/>
                        </a:rPr>
                        <a:t>W&amp;C</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S&amp;I</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W&amp;C</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S&amp;I</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W&amp;C</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S&amp;I</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W&amp;C</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S&amp;I</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W&amp;C</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S&amp;I</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2735728"/>
                  </a:ext>
                </a:extLst>
              </a:tr>
              <a:tr h="323305">
                <a:tc>
                  <a:txBody>
                    <a:bodyPr/>
                    <a:lstStyle/>
                    <a:p>
                      <a:pPr algn="ctr" fontAlgn="ctr"/>
                      <a:r>
                        <a:rPr lang="en-US" sz="1600" b="0" i="0" u="none" strike="noStrike" dirty="0">
                          <a:solidFill>
                            <a:srgbClr val="808080"/>
                          </a:solidFill>
                          <a:effectLst/>
                          <a:latin typeface="Calibri" panose="020F0502020204030204" pitchFamily="34" charset="0"/>
                        </a:rPr>
                        <a:t>Irrelevant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0" i="0" u="none" strike="noStrike" dirty="0">
                          <a:solidFill>
                            <a:srgbClr val="808080"/>
                          </a:solidFill>
                          <a:effectLst/>
                          <a:latin typeface="Calibri" panose="020F0502020204030204" pitchFamily="34" charset="0"/>
                        </a:rPr>
                        <a:t>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0" i="0" u="none" strike="noStrike" dirty="0">
                          <a:solidFill>
                            <a:srgbClr val="80808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600" b="0" i="0" u="none" strike="noStrike" dirty="0">
                          <a:solidFill>
                            <a:srgbClr val="80808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600" b="0" i="0" u="none" strike="noStrike" dirty="0">
                          <a:solidFill>
                            <a:srgbClr val="808080"/>
                          </a:solidFill>
                          <a:effectLst/>
                          <a:latin typeface="Calibri" panose="020F0502020204030204" pitchFamily="34" charset="0"/>
                        </a:rPr>
                        <a:t>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0" i="0" u="none" strike="noStrike" dirty="0">
                          <a:solidFill>
                            <a:srgbClr val="80808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ctr"/>
                      <a:r>
                        <a:rPr lang="en-US" sz="1600" b="0" i="0" u="none" strike="noStrike">
                          <a:solidFill>
                            <a:srgbClr val="80808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ctr"/>
                      <a:r>
                        <a:rPr lang="en-US" sz="1600" b="0" i="0" u="none" strike="noStrike" dirty="0">
                          <a:solidFill>
                            <a:srgbClr val="808080"/>
                          </a:solidFill>
                          <a:effectLst/>
                          <a:latin typeface="Calibri" panose="020F0502020204030204" pitchFamily="34"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0" i="0" u="none" strike="noStrike">
                          <a:solidFill>
                            <a:srgbClr val="80808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0" i="0" u="none" strike="noStrike" dirty="0">
                          <a:solidFill>
                            <a:srgbClr val="80808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0" i="0" u="none" strike="noStrike">
                          <a:solidFill>
                            <a:srgbClr val="808080"/>
                          </a:solidFill>
                          <a:effectLst/>
                          <a:latin typeface="Calibri" panose="020F0502020204030204" pitchFamily="34"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0" i="0" u="none" strike="noStrike">
                          <a:solidFill>
                            <a:srgbClr val="80808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ctr"/>
                      <a:r>
                        <a:rPr lang="en-US" sz="1600" b="0" i="0" u="none" strike="noStrike">
                          <a:solidFill>
                            <a:srgbClr val="80808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ctr"/>
                      <a:r>
                        <a:rPr lang="en-US" sz="1600" b="0" i="0" u="none" strike="noStrike" dirty="0">
                          <a:solidFill>
                            <a:srgbClr val="808080"/>
                          </a:solidFill>
                          <a:effectLst/>
                          <a:latin typeface="Calibri" panose="020F0502020204030204" pitchFamily="34" charset="0"/>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0" i="0" u="none" strike="noStrike" dirty="0">
                          <a:solidFill>
                            <a:srgbClr val="80808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0" i="0" u="none" strike="noStrike" dirty="0">
                          <a:solidFill>
                            <a:srgbClr val="80808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84371601"/>
                  </a:ext>
                </a:extLst>
              </a:tr>
              <a:tr h="323305">
                <a:tc>
                  <a:txBody>
                    <a:bodyPr/>
                    <a:lstStyle/>
                    <a:p>
                      <a:pPr algn="ctr" fontAlgn="ctr"/>
                      <a:r>
                        <a:rPr lang="en-US" sz="1600" b="1" i="0" u="none" strike="noStrike">
                          <a:solidFill>
                            <a:srgbClr val="00B050"/>
                          </a:solidFill>
                          <a:effectLst/>
                          <a:latin typeface="Calibri" panose="020F0502020204030204" pitchFamily="34" charset="0"/>
                        </a:rPr>
                        <a:t>Low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00B050"/>
                          </a:solidFill>
                          <a:effectLst/>
                          <a:latin typeface="Calibri" panose="020F0502020204030204" pitchFamily="34" charset="0"/>
                        </a:rPr>
                        <a:t>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00B05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1600" b="0" i="0" u="none" strike="noStrike" dirty="0">
                          <a:solidFill>
                            <a:srgbClr val="00B05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1600" b="0" i="0" u="none" strike="noStrike" dirty="0">
                          <a:solidFill>
                            <a:srgbClr val="00B050"/>
                          </a:solidFill>
                          <a:effectLst/>
                          <a:latin typeface="Calibri" panose="020F0502020204030204" pitchFamily="34" charset="0"/>
                        </a:rPr>
                        <a:t>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00B05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r>
                        <a:rPr lang="en-US" sz="1600" b="0" i="0" u="none" strike="noStrike" dirty="0">
                          <a:solidFill>
                            <a:srgbClr val="00B05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r>
                        <a:rPr lang="en-US" sz="1600" b="0" i="0" u="none" strike="noStrike" dirty="0">
                          <a:solidFill>
                            <a:srgbClr val="00B050"/>
                          </a:solidFill>
                          <a:effectLst/>
                          <a:latin typeface="Calibri" panose="020F0502020204030204" pitchFamily="34" charset="0"/>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00B05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00B05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00B050"/>
                          </a:solidFill>
                          <a:effectLst/>
                          <a:latin typeface="Calibri" panose="020F0502020204030204" pitchFamily="34" charset="0"/>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a:solidFill>
                            <a:srgbClr val="00B05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r>
                        <a:rPr lang="en-US" sz="1600" b="0" i="0" u="none" strike="noStrike">
                          <a:solidFill>
                            <a:srgbClr val="00B05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r>
                        <a:rPr lang="en-US" sz="1600" b="0" i="0" u="none" strike="noStrike" dirty="0">
                          <a:solidFill>
                            <a:srgbClr val="00B050"/>
                          </a:solidFill>
                          <a:effectLst/>
                          <a:latin typeface="Calibri" panose="020F0502020204030204" pitchFamily="34" charset="0"/>
                        </a:rPr>
                        <a:t>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a:solidFill>
                            <a:srgbClr val="00B05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00B05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63701137"/>
                  </a:ext>
                </a:extLst>
              </a:tr>
              <a:tr h="339470">
                <a:tc>
                  <a:txBody>
                    <a:bodyPr/>
                    <a:lstStyle/>
                    <a:p>
                      <a:pPr algn="ctr" fontAlgn="ctr"/>
                      <a:r>
                        <a:rPr lang="en-US" sz="1600" b="1" i="0" u="none" strike="noStrike">
                          <a:solidFill>
                            <a:srgbClr val="ED7D31"/>
                          </a:solidFill>
                          <a:effectLst/>
                          <a:latin typeface="Calibri" panose="020F0502020204030204" pitchFamily="34" charset="0"/>
                        </a:rPr>
                        <a:t>Medium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ED7D31"/>
                          </a:solidFill>
                          <a:effectLst/>
                          <a:latin typeface="Calibri" panose="020F0502020204030204" pitchFamily="34"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ED7D31"/>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rgbClr val="ED7D31"/>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rgbClr val="ED7D31"/>
                          </a:solidFill>
                          <a:effectLst/>
                          <a:latin typeface="Calibri" panose="020F0502020204030204" pitchFamily="34"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ED7D31"/>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r>
                        <a:rPr lang="en-US" sz="1600" b="0" i="0" u="none" strike="noStrike" dirty="0">
                          <a:solidFill>
                            <a:srgbClr val="ED7D31"/>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r>
                        <a:rPr lang="en-US" sz="1600" b="0" i="0" u="none" strike="noStrike" dirty="0">
                          <a:solidFill>
                            <a:srgbClr val="ED7D31"/>
                          </a:solidFill>
                          <a:effectLst/>
                          <a:latin typeface="Calibri" panose="020F0502020204030204" pitchFamily="34"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ED7D31"/>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ED7D31"/>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ED7D31"/>
                          </a:solidFill>
                          <a:effectLst/>
                          <a:latin typeface="Calibri" panose="020F0502020204030204" pitchFamily="34"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ED7D31"/>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r>
                        <a:rPr lang="en-US" sz="1600" b="0" i="0" u="none" strike="noStrike">
                          <a:solidFill>
                            <a:srgbClr val="ED7D31"/>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r>
                        <a:rPr lang="en-US" sz="1600" b="0" i="0" u="none" strike="noStrike" dirty="0">
                          <a:solidFill>
                            <a:srgbClr val="ED7D31"/>
                          </a:solidFill>
                          <a:effectLst/>
                          <a:latin typeface="Calibri" panose="020F0502020204030204" pitchFamily="34"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ED7D31"/>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ED7D31"/>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1816054"/>
                  </a:ext>
                </a:extLst>
              </a:tr>
              <a:tr h="339470">
                <a:tc>
                  <a:txBody>
                    <a:bodyPr/>
                    <a:lstStyle/>
                    <a:p>
                      <a:pPr algn="ctr" fontAlgn="ctr"/>
                      <a:r>
                        <a:rPr lang="en-US" sz="1600" b="1" i="0" u="none" strike="noStrike" dirty="0">
                          <a:solidFill>
                            <a:srgbClr val="000000"/>
                          </a:solidFill>
                          <a:effectLst/>
                          <a:latin typeface="Calibri" panose="020F0502020204030204" pitchFamily="34" charset="0"/>
                        </a:rPr>
                        <a:t>Tot</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3</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50000"/>
                        </a:lnSpc>
                      </a:pPr>
                      <a:r>
                        <a:rPr lang="en-US" sz="1600" b="0" i="0" u="none" strike="noStrike" dirty="0">
                          <a:solidFill>
                            <a:srgbClr val="000000"/>
                          </a:solidFill>
                          <a:effectLst/>
                          <a:latin typeface="Calibri" panose="020F0502020204030204" pitchFamily="34" charset="0"/>
                        </a:rPr>
                        <a:t>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rPr>
                        <a:t>9 </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Calibri" panose="020F0502020204030204" pitchFamily="34" charset="0"/>
                        </a:rPr>
                        <a:t>8</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0" i="0" u="none" strike="noStrike" dirty="0">
                          <a:solidFill>
                            <a:srgbClr val="000000"/>
                          </a:solidFill>
                          <a:effectLst/>
                          <a:latin typeface="Calibri" panose="020F0502020204030204" pitchFamily="34" charset="0"/>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4421400"/>
                  </a:ext>
                </a:extLst>
              </a:tr>
              <a:tr h="339470">
                <a:tc>
                  <a:txBody>
                    <a:bodyPr/>
                    <a:lstStyle/>
                    <a:p>
                      <a:pPr algn="ctr" fontAlgn="ctr"/>
                      <a:r>
                        <a:rPr lang="en-US" sz="1600" b="1" i="0" u="none" strike="noStrike" dirty="0">
                          <a:solidFill>
                            <a:srgbClr val="000000"/>
                          </a:solidFill>
                          <a:effectLst/>
                          <a:latin typeface="Calibri" panose="020F0502020204030204" pitchFamily="34" charset="0"/>
                        </a:rPr>
                        <a:t>TOT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1600" b="1" i="0" u="none" strike="noStrike" dirty="0">
                          <a:solidFill>
                            <a:srgbClr val="000000"/>
                          </a:solidFill>
                          <a:effectLst/>
                          <a:latin typeface="Calibri" panose="020F0502020204030204" pitchFamily="34" charset="0"/>
                        </a:rPr>
                        <a:t>13 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endParaRPr lang="en-US" sz="1600" b="1" i="0" u="none" strike="noStrike" dirty="0">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600" b="1" i="0" u="none" strike="noStrike" dirty="0">
                          <a:solidFill>
                            <a:srgbClr val="000000"/>
                          </a:solidFill>
                          <a:effectLst/>
                          <a:latin typeface="Calibri" panose="020F0502020204030204" pitchFamily="34" charset="0"/>
                        </a:rPr>
                        <a:t>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600" b="1"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600" b="1" i="0" u="none" strike="noStrike" dirty="0">
                          <a:solidFill>
                            <a:srgbClr val="000000"/>
                          </a:solidFill>
                          <a:effectLst/>
                          <a:latin typeface="Calibri" panose="020F0502020204030204" pitchFamily="34" charset="0"/>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6346440"/>
                  </a:ext>
                </a:extLst>
              </a:tr>
            </a:tbl>
          </a:graphicData>
        </a:graphic>
      </p:graphicFrame>
    </p:spTree>
    <p:extLst>
      <p:ext uri="{BB962C8B-B14F-4D97-AF65-F5344CB8AC3E}">
        <p14:creationId xmlns:p14="http://schemas.microsoft.com/office/powerpoint/2010/main" val="132287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QXFA101: Impregnation (2 </a:t>
            </a:r>
            <a:r>
              <a:rPr lang="en-US" altLang="en-US" dirty="0" err="1">
                <a:latin typeface="Helvetica" panose="020B0604020202020204" pitchFamily="34" charset="0"/>
                <a:ea typeface="Geneva" pitchFamily="121" charset="-128"/>
              </a:rPr>
              <a:t>Irr</a:t>
            </a:r>
            <a:r>
              <a:rPr lang="en-US" altLang="en-US" dirty="0">
                <a:latin typeface="Helvetica" panose="020B0604020202020204" pitchFamily="34" charset="0"/>
                <a:ea typeface="Geneva" pitchFamily="121" charset="-128"/>
              </a:rPr>
              <a:t> – 7 Low – 2 Med)</a:t>
            </a: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chemeClr val="bg1"/>
                </a:solidFill>
                <a:latin typeface="Helvetica" panose="020B0604020202020204" pitchFamily="34" charset="0"/>
              </a:rPr>
              <a:pPr eaLnBrk="1" hangingPunct="1"/>
              <a:t>3</a:t>
            </a:fld>
            <a:endParaRPr lang="en-US" altLang="en-US" sz="1200" dirty="0">
              <a:solidFill>
                <a:schemeClr val="bg1"/>
              </a:solidFill>
              <a:latin typeface="Helvetica" panose="020B0604020202020204" pitchFamily="34" charset="0"/>
            </a:endParaRPr>
          </a:p>
        </p:txBody>
      </p:sp>
      <p:sp>
        <p:nvSpPr>
          <p:cNvPr id="3" name="TextBox 2"/>
          <p:cNvSpPr txBox="1"/>
          <p:nvPr/>
        </p:nvSpPr>
        <p:spPr>
          <a:xfrm>
            <a:off x="310393" y="2032120"/>
            <a:ext cx="7929277" cy="830997"/>
          </a:xfrm>
          <a:prstGeom prst="rect">
            <a:avLst/>
          </a:prstGeom>
          <a:noFill/>
        </p:spPr>
        <p:txBody>
          <a:bodyPr wrap="square" rtlCol="0">
            <a:spAutoFit/>
          </a:bodyPr>
          <a:lstStyle/>
          <a:p>
            <a:r>
              <a:rPr lang="en-US" dirty="0"/>
              <a:t>After Impregnation, some of the outer pole pins were sticking out of the key alignment area (0.9 mm in the worst case).</a:t>
            </a:r>
            <a:br>
              <a:rPr lang="en-US" sz="1200" dirty="0"/>
            </a:br>
            <a:endParaRPr lang="en-US" sz="1200" dirty="0"/>
          </a:p>
        </p:txBody>
      </p:sp>
      <p:sp>
        <p:nvSpPr>
          <p:cNvPr id="9" name="TextBox 8"/>
          <p:cNvSpPr txBox="1"/>
          <p:nvPr/>
        </p:nvSpPr>
        <p:spPr>
          <a:xfrm>
            <a:off x="307115" y="4260604"/>
            <a:ext cx="8791663" cy="646331"/>
          </a:xfrm>
          <a:prstGeom prst="rect">
            <a:avLst/>
          </a:prstGeom>
          <a:noFill/>
        </p:spPr>
        <p:txBody>
          <a:bodyPr wrap="square" rtlCol="0">
            <a:spAutoFit/>
          </a:bodyPr>
          <a:lstStyle/>
          <a:p>
            <a:r>
              <a:rPr lang="en-US" dirty="0"/>
              <a:t>The differential thermal expansion between the pins and the pole (SS vs Titanium) allowed the pins to “push” the Teflon fillers during the Impregnation cycle. </a:t>
            </a:r>
            <a:endParaRPr lang="en-US" sz="1800" dirty="0"/>
          </a:p>
        </p:txBody>
      </p:sp>
      <p:sp>
        <p:nvSpPr>
          <p:cNvPr id="4" name="TextBox 3"/>
          <p:cNvSpPr txBox="1"/>
          <p:nvPr/>
        </p:nvSpPr>
        <p:spPr>
          <a:xfrm>
            <a:off x="342433" y="929382"/>
            <a:ext cx="3378665" cy="369332"/>
          </a:xfrm>
          <a:prstGeom prst="rect">
            <a:avLst/>
          </a:prstGeom>
          <a:noFill/>
        </p:spPr>
        <p:txBody>
          <a:bodyPr wrap="square" rtlCol="0">
            <a:spAutoFit/>
          </a:bodyPr>
          <a:lstStyle/>
          <a:p>
            <a:r>
              <a:rPr lang="en-US" dirty="0">
                <a:solidFill>
                  <a:schemeClr val="accent6">
                    <a:lumMod val="75000"/>
                  </a:schemeClr>
                </a:solidFill>
              </a:rPr>
              <a:t>Medium DR (#11181) </a:t>
            </a:r>
          </a:p>
        </p:txBody>
      </p:sp>
      <p:cxnSp>
        <p:nvCxnSpPr>
          <p:cNvPr id="6" name="Straight Arrow Connector 5"/>
          <p:cNvCxnSpPr>
            <a:cxnSpLocks/>
          </p:cNvCxnSpPr>
          <p:nvPr/>
        </p:nvCxnSpPr>
        <p:spPr>
          <a:xfrm>
            <a:off x="2915816" y="1114048"/>
            <a:ext cx="15450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0393" y="1700808"/>
            <a:ext cx="2228325" cy="400110"/>
          </a:xfrm>
          <a:prstGeom prst="rect">
            <a:avLst/>
          </a:prstGeom>
          <a:noFill/>
        </p:spPr>
        <p:txBody>
          <a:bodyPr wrap="square" rtlCol="0">
            <a:spAutoFit/>
          </a:bodyPr>
          <a:lstStyle/>
          <a:p>
            <a:r>
              <a:rPr lang="en-US" sz="2000" b="1" dirty="0"/>
              <a:t>DR Description</a:t>
            </a:r>
          </a:p>
        </p:txBody>
      </p:sp>
      <p:sp>
        <p:nvSpPr>
          <p:cNvPr id="15" name="TextBox 14"/>
          <p:cNvSpPr txBox="1"/>
          <p:nvPr/>
        </p:nvSpPr>
        <p:spPr>
          <a:xfrm>
            <a:off x="315131" y="3947836"/>
            <a:ext cx="2877424" cy="400110"/>
          </a:xfrm>
          <a:prstGeom prst="rect">
            <a:avLst/>
          </a:prstGeom>
          <a:noFill/>
        </p:spPr>
        <p:txBody>
          <a:bodyPr wrap="square" rtlCol="0">
            <a:spAutoFit/>
          </a:bodyPr>
          <a:lstStyle/>
          <a:p>
            <a:r>
              <a:rPr lang="en-US" sz="2000" b="1" dirty="0"/>
              <a:t>Possible reasons</a:t>
            </a:r>
          </a:p>
        </p:txBody>
      </p:sp>
      <p:sp>
        <p:nvSpPr>
          <p:cNvPr id="14" name="TextBox 13"/>
          <p:cNvSpPr txBox="1"/>
          <p:nvPr/>
        </p:nvSpPr>
        <p:spPr>
          <a:xfrm>
            <a:off x="4698208" y="805451"/>
            <a:ext cx="2525086" cy="338554"/>
          </a:xfrm>
          <a:prstGeom prst="rect">
            <a:avLst/>
          </a:prstGeom>
          <a:noFill/>
        </p:spPr>
        <p:txBody>
          <a:bodyPr wrap="square" rtlCol="0">
            <a:spAutoFit/>
          </a:bodyPr>
          <a:lstStyle/>
          <a:p>
            <a:r>
              <a:rPr lang="en-US" sz="1600" dirty="0"/>
              <a:t>Irregularities? Yes</a:t>
            </a:r>
          </a:p>
        </p:txBody>
      </p:sp>
      <p:sp>
        <p:nvSpPr>
          <p:cNvPr id="16" name="TextBox 15"/>
          <p:cNvSpPr txBox="1"/>
          <p:nvPr/>
        </p:nvSpPr>
        <p:spPr>
          <a:xfrm>
            <a:off x="4725253" y="1219845"/>
            <a:ext cx="5429862" cy="338554"/>
          </a:xfrm>
          <a:prstGeom prst="rect">
            <a:avLst/>
          </a:prstGeom>
          <a:noFill/>
        </p:spPr>
        <p:txBody>
          <a:bodyPr wrap="square" rtlCol="0">
            <a:spAutoFit/>
          </a:bodyPr>
          <a:lstStyle/>
          <a:p>
            <a:r>
              <a:rPr lang="en-US" sz="1600" dirty="0"/>
              <a:t>Fixed? No</a:t>
            </a:r>
          </a:p>
        </p:txBody>
      </p:sp>
      <p:sp>
        <p:nvSpPr>
          <p:cNvPr id="18" name="TextBox 17">
            <a:extLst>
              <a:ext uri="{FF2B5EF4-FFF2-40B4-BE49-F238E27FC236}">
                <a16:creationId xmlns:a16="http://schemas.microsoft.com/office/drawing/2014/main" id="{13D45C1C-0411-4F87-B4CE-1A5FDE610128}"/>
              </a:ext>
            </a:extLst>
          </p:cNvPr>
          <p:cNvSpPr txBox="1"/>
          <p:nvPr/>
        </p:nvSpPr>
        <p:spPr>
          <a:xfrm>
            <a:off x="302377" y="3173819"/>
            <a:ext cx="8791663" cy="646331"/>
          </a:xfrm>
          <a:prstGeom prst="rect">
            <a:avLst/>
          </a:prstGeom>
          <a:noFill/>
        </p:spPr>
        <p:txBody>
          <a:bodyPr wrap="square" rtlCol="0">
            <a:spAutoFit/>
          </a:bodyPr>
          <a:lstStyle/>
          <a:p>
            <a:r>
              <a:rPr lang="en-US" dirty="0"/>
              <a:t>The G11 alignment bar that is used in the magnet structure will need to be modified to accommodate the new profile.</a:t>
            </a:r>
            <a:endParaRPr lang="en-US" sz="1800" dirty="0"/>
          </a:p>
        </p:txBody>
      </p:sp>
      <p:sp>
        <p:nvSpPr>
          <p:cNvPr id="19" name="TextBox 18">
            <a:extLst>
              <a:ext uri="{FF2B5EF4-FFF2-40B4-BE49-F238E27FC236}">
                <a16:creationId xmlns:a16="http://schemas.microsoft.com/office/drawing/2014/main" id="{A6E81C80-8A16-4816-BC0C-7A70BDF4B915}"/>
              </a:ext>
            </a:extLst>
          </p:cNvPr>
          <p:cNvSpPr txBox="1"/>
          <p:nvPr/>
        </p:nvSpPr>
        <p:spPr>
          <a:xfrm>
            <a:off x="300913" y="2826818"/>
            <a:ext cx="2877424" cy="400110"/>
          </a:xfrm>
          <a:prstGeom prst="rect">
            <a:avLst/>
          </a:prstGeom>
          <a:noFill/>
        </p:spPr>
        <p:txBody>
          <a:bodyPr wrap="square" rtlCol="0">
            <a:spAutoFit/>
          </a:bodyPr>
          <a:lstStyle/>
          <a:p>
            <a:r>
              <a:rPr lang="en-US" sz="2000" b="1" dirty="0"/>
              <a:t>Dispositions</a:t>
            </a:r>
          </a:p>
        </p:txBody>
      </p:sp>
      <p:sp>
        <p:nvSpPr>
          <p:cNvPr id="20" name="TextBox 19">
            <a:extLst>
              <a:ext uri="{FF2B5EF4-FFF2-40B4-BE49-F238E27FC236}">
                <a16:creationId xmlns:a16="http://schemas.microsoft.com/office/drawing/2014/main" id="{86C7B446-1DB6-4CAE-8044-8F886E8721B8}"/>
              </a:ext>
            </a:extLst>
          </p:cNvPr>
          <p:cNvSpPr txBox="1"/>
          <p:nvPr/>
        </p:nvSpPr>
        <p:spPr>
          <a:xfrm>
            <a:off x="281140" y="5439995"/>
            <a:ext cx="8791663" cy="646331"/>
          </a:xfrm>
          <a:prstGeom prst="rect">
            <a:avLst/>
          </a:prstGeom>
          <a:noFill/>
        </p:spPr>
        <p:txBody>
          <a:bodyPr wrap="square" rtlCol="0">
            <a:spAutoFit/>
          </a:bodyPr>
          <a:lstStyle/>
          <a:p>
            <a:r>
              <a:rPr lang="en-US" dirty="0"/>
              <a:t>- Push the pins deeper (toward the ID) before impregnation</a:t>
            </a:r>
          </a:p>
          <a:p>
            <a:r>
              <a:rPr lang="en-US" sz="1800" dirty="0"/>
              <a:t>- Add some</a:t>
            </a:r>
            <a:r>
              <a:rPr lang="en-US" dirty="0"/>
              <a:t> “patty” to the Teflon filler to help in keeping the pins down</a:t>
            </a:r>
            <a:endParaRPr lang="en-US" sz="1800" dirty="0"/>
          </a:p>
        </p:txBody>
      </p:sp>
      <p:sp>
        <p:nvSpPr>
          <p:cNvPr id="21" name="TextBox 20">
            <a:extLst>
              <a:ext uri="{FF2B5EF4-FFF2-40B4-BE49-F238E27FC236}">
                <a16:creationId xmlns:a16="http://schemas.microsoft.com/office/drawing/2014/main" id="{D2B2AC6A-840C-4ECA-A0F8-74B850FBBB57}"/>
              </a:ext>
            </a:extLst>
          </p:cNvPr>
          <p:cNvSpPr txBox="1"/>
          <p:nvPr/>
        </p:nvSpPr>
        <p:spPr>
          <a:xfrm>
            <a:off x="289156" y="5091573"/>
            <a:ext cx="6299068" cy="400110"/>
          </a:xfrm>
          <a:prstGeom prst="rect">
            <a:avLst/>
          </a:prstGeom>
          <a:noFill/>
        </p:spPr>
        <p:txBody>
          <a:bodyPr wrap="square" rtlCol="0">
            <a:spAutoFit/>
          </a:bodyPr>
          <a:lstStyle/>
          <a:p>
            <a:r>
              <a:rPr lang="en-US" sz="2000" b="1" dirty="0"/>
              <a:t>Corrective Actions to Prevent Recurrence</a:t>
            </a:r>
          </a:p>
        </p:txBody>
      </p:sp>
    </p:spTree>
    <p:extLst>
      <p:ext uri="{BB962C8B-B14F-4D97-AF65-F5344CB8AC3E}">
        <p14:creationId xmlns:p14="http://schemas.microsoft.com/office/powerpoint/2010/main" val="975239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QXFA101: Impregnation (2 </a:t>
            </a:r>
            <a:r>
              <a:rPr lang="en-US" altLang="en-US" dirty="0" err="1">
                <a:latin typeface="Helvetica" panose="020B0604020202020204" pitchFamily="34" charset="0"/>
                <a:ea typeface="Geneva" pitchFamily="121" charset="-128"/>
              </a:rPr>
              <a:t>Irr</a:t>
            </a:r>
            <a:r>
              <a:rPr lang="en-US" altLang="en-US" dirty="0">
                <a:latin typeface="Helvetica" panose="020B0604020202020204" pitchFamily="34" charset="0"/>
                <a:ea typeface="Geneva" pitchFamily="121" charset="-128"/>
              </a:rPr>
              <a:t> – 7 Low – 2 Med)</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endParaRPr lang="en-US" altLang="en-US" sz="1200" dirty="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chemeClr val="bg1"/>
                </a:solidFill>
                <a:latin typeface="Helvetica" panose="020B0604020202020204" pitchFamily="34" charset="0"/>
              </a:rPr>
              <a:pPr eaLnBrk="1" hangingPunct="1"/>
              <a:t>4</a:t>
            </a:fld>
            <a:endParaRPr lang="en-US" altLang="en-US" sz="1200" dirty="0">
              <a:solidFill>
                <a:schemeClr val="bg1"/>
              </a:solidFill>
              <a:latin typeface="Helvetica" panose="020B0604020202020204" pitchFamily="34" charset="0"/>
            </a:endParaRPr>
          </a:p>
        </p:txBody>
      </p:sp>
      <p:sp>
        <p:nvSpPr>
          <p:cNvPr id="3" name="TextBox 2"/>
          <p:cNvSpPr txBox="1"/>
          <p:nvPr/>
        </p:nvSpPr>
        <p:spPr>
          <a:xfrm>
            <a:off x="310393" y="1710099"/>
            <a:ext cx="8915400" cy="646331"/>
          </a:xfrm>
          <a:prstGeom prst="rect">
            <a:avLst/>
          </a:prstGeom>
          <a:noFill/>
        </p:spPr>
        <p:txBody>
          <a:bodyPr wrap="square" rtlCol="0">
            <a:spAutoFit/>
          </a:bodyPr>
          <a:lstStyle/>
          <a:p>
            <a:r>
              <a:rPr lang="en-US" dirty="0" err="1"/>
              <a:t>Hipot</a:t>
            </a:r>
            <a:r>
              <a:rPr lang="en-US" dirty="0"/>
              <a:t> Test Coil to RE OL Saddle failed at 10V (7 µA leakage).</a:t>
            </a:r>
            <a:br>
              <a:rPr lang="en-US" dirty="0"/>
            </a:br>
            <a:r>
              <a:rPr lang="en-US" dirty="0"/>
              <a:t>Measurements made with FLUKE Multimeter after the test showed 10 M</a:t>
            </a:r>
            <a:r>
              <a:rPr lang="el-GR" dirty="0"/>
              <a:t>Ω</a:t>
            </a:r>
            <a:r>
              <a:rPr lang="en-US" dirty="0"/>
              <a:t> resistance.</a:t>
            </a:r>
            <a:endParaRPr lang="en-US" sz="1800" dirty="0"/>
          </a:p>
        </p:txBody>
      </p:sp>
      <p:sp>
        <p:nvSpPr>
          <p:cNvPr id="9" name="TextBox 8"/>
          <p:cNvSpPr txBox="1"/>
          <p:nvPr/>
        </p:nvSpPr>
        <p:spPr>
          <a:xfrm>
            <a:off x="310393" y="3225750"/>
            <a:ext cx="8791663" cy="923330"/>
          </a:xfrm>
          <a:prstGeom prst="rect">
            <a:avLst/>
          </a:prstGeom>
          <a:noFill/>
        </p:spPr>
        <p:txBody>
          <a:bodyPr wrap="square" rtlCol="0">
            <a:spAutoFit/>
          </a:bodyPr>
          <a:lstStyle/>
          <a:p>
            <a:r>
              <a:rPr lang="en-US" dirty="0"/>
              <a:t>The cause can be the sharp edge of the saddle with chipped off plasma coating.</a:t>
            </a:r>
          </a:p>
          <a:p>
            <a:r>
              <a:rPr lang="en-US" dirty="0"/>
              <a:t>The SS edge could have cut the S2 glass insulation and the slightly conductive binder on the cable S2 glass could have caused the 10 MΩ R. </a:t>
            </a:r>
            <a:endParaRPr lang="en-US" sz="1800" dirty="0"/>
          </a:p>
        </p:txBody>
      </p:sp>
      <p:sp>
        <p:nvSpPr>
          <p:cNvPr id="4" name="TextBox 3"/>
          <p:cNvSpPr txBox="1"/>
          <p:nvPr/>
        </p:nvSpPr>
        <p:spPr>
          <a:xfrm>
            <a:off x="310393" y="833841"/>
            <a:ext cx="3378665" cy="369332"/>
          </a:xfrm>
          <a:prstGeom prst="rect">
            <a:avLst/>
          </a:prstGeom>
          <a:noFill/>
        </p:spPr>
        <p:txBody>
          <a:bodyPr wrap="square" rtlCol="0">
            <a:spAutoFit/>
          </a:bodyPr>
          <a:lstStyle/>
          <a:p>
            <a:r>
              <a:rPr lang="en-US" dirty="0">
                <a:solidFill>
                  <a:schemeClr val="accent6">
                    <a:lumMod val="75000"/>
                  </a:schemeClr>
                </a:solidFill>
              </a:rPr>
              <a:t>Medium DR (#11271) </a:t>
            </a:r>
          </a:p>
        </p:txBody>
      </p:sp>
      <p:cxnSp>
        <p:nvCxnSpPr>
          <p:cNvPr id="6" name="Straight Arrow Connector 5"/>
          <p:cNvCxnSpPr>
            <a:cxnSpLocks/>
          </p:cNvCxnSpPr>
          <p:nvPr/>
        </p:nvCxnSpPr>
        <p:spPr>
          <a:xfrm>
            <a:off x="2915816" y="1018507"/>
            <a:ext cx="15450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0393" y="1340768"/>
            <a:ext cx="2228325" cy="400110"/>
          </a:xfrm>
          <a:prstGeom prst="rect">
            <a:avLst/>
          </a:prstGeom>
          <a:noFill/>
        </p:spPr>
        <p:txBody>
          <a:bodyPr wrap="square" rtlCol="0">
            <a:spAutoFit/>
          </a:bodyPr>
          <a:lstStyle/>
          <a:p>
            <a:r>
              <a:rPr lang="en-US" sz="2000" b="1" dirty="0"/>
              <a:t>DR Description</a:t>
            </a:r>
          </a:p>
        </p:txBody>
      </p:sp>
      <p:sp>
        <p:nvSpPr>
          <p:cNvPr id="15" name="TextBox 14"/>
          <p:cNvSpPr txBox="1"/>
          <p:nvPr/>
        </p:nvSpPr>
        <p:spPr>
          <a:xfrm>
            <a:off x="297503" y="2917017"/>
            <a:ext cx="2877424" cy="400110"/>
          </a:xfrm>
          <a:prstGeom prst="rect">
            <a:avLst/>
          </a:prstGeom>
          <a:noFill/>
        </p:spPr>
        <p:txBody>
          <a:bodyPr wrap="square" rtlCol="0">
            <a:spAutoFit/>
          </a:bodyPr>
          <a:lstStyle/>
          <a:p>
            <a:r>
              <a:rPr lang="en-US" sz="2000" b="1" dirty="0"/>
              <a:t>Possible reasons</a:t>
            </a:r>
          </a:p>
        </p:txBody>
      </p:sp>
      <p:sp>
        <p:nvSpPr>
          <p:cNvPr id="14" name="TextBox 13"/>
          <p:cNvSpPr txBox="1"/>
          <p:nvPr/>
        </p:nvSpPr>
        <p:spPr>
          <a:xfrm>
            <a:off x="4712427" y="742501"/>
            <a:ext cx="2525086" cy="338554"/>
          </a:xfrm>
          <a:prstGeom prst="rect">
            <a:avLst/>
          </a:prstGeom>
          <a:noFill/>
        </p:spPr>
        <p:txBody>
          <a:bodyPr wrap="square" rtlCol="0">
            <a:spAutoFit/>
          </a:bodyPr>
          <a:lstStyle/>
          <a:p>
            <a:r>
              <a:rPr lang="en-US" sz="1600" dirty="0"/>
              <a:t>Irregularities? Yes</a:t>
            </a:r>
          </a:p>
        </p:txBody>
      </p:sp>
      <p:sp>
        <p:nvSpPr>
          <p:cNvPr id="16" name="TextBox 15"/>
          <p:cNvSpPr txBox="1"/>
          <p:nvPr/>
        </p:nvSpPr>
        <p:spPr>
          <a:xfrm>
            <a:off x="4725253" y="1061431"/>
            <a:ext cx="5429862" cy="338554"/>
          </a:xfrm>
          <a:prstGeom prst="rect">
            <a:avLst/>
          </a:prstGeom>
          <a:noFill/>
        </p:spPr>
        <p:txBody>
          <a:bodyPr wrap="square" rtlCol="0">
            <a:spAutoFit/>
          </a:bodyPr>
          <a:lstStyle/>
          <a:p>
            <a:r>
              <a:rPr lang="en-US" sz="1600" dirty="0"/>
              <a:t>Fixed? No</a:t>
            </a:r>
          </a:p>
        </p:txBody>
      </p:sp>
      <p:pic>
        <p:nvPicPr>
          <p:cNvPr id="13" name="Picture 12">
            <a:extLst>
              <a:ext uri="{FF2B5EF4-FFF2-40B4-BE49-F238E27FC236}">
                <a16:creationId xmlns:a16="http://schemas.microsoft.com/office/drawing/2014/main" id="{AA052DA6-7A4C-4F69-A809-B836F0DCE53C}"/>
              </a:ext>
            </a:extLst>
          </p:cNvPr>
          <p:cNvPicPr>
            <a:picLocks noChangeAspect="1"/>
          </p:cNvPicPr>
          <p:nvPr/>
        </p:nvPicPr>
        <p:blipFill>
          <a:blip r:embed="rId2"/>
          <a:stretch>
            <a:fillRect/>
          </a:stretch>
        </p:blipFill>
        <p:spPr>
          <a:xfrm>
            <a:off x="315131" y="4527265"/>
            <a:ext cx="3628998" cy="1360160"/>
          </a:xfrm>
          <a:prstGeom prst="rect">
            <a:avLst/>
          </a:prstGeom>
        </p:spPr>
      </p:pic>
      <p:pic>
        <p:nvPicPr>
          <p:cNvPr id="17" name="Picture 16">
            <a:extLst>
              <a:ext uri="{FF2B5EF4-FFF2-40B4-BE49-F238E27FC236}">
                <a16:creationId xmlns:a16="http://schemas.microsoft.com/office/drawing/2014/main" id="{B08CE641-8A67-4A2D-8396-B9143D8D92EF}"/>
              </a:ext>
            </a:extLst>
          </p:cNvPr>
          <p:cNvPicPr>
            <a:picLocks noChangeAspect="1"/>
          </p:cNvPicPr>
          <p:nvPr/>
        </p:nvPicPr>
        <p:blipFill>
          <a:blip r:embed="rId3"/>
          <a:stretch>
            <a:fillRect/>
          </a:stretch>
        </p:blipFill>
        <p:spPr>
          <a:xfrm>
            <a:off x="4081371" y="4161793"/>
            <a:ext cx="4451069" cy="2609421"/>
          </a:xfrm>
          <a:prstGeom prst="rect">
            <a:avLst/>
          </a:prstGeom>
        </p:spPr>
      </p:pic>
    </p:spTree>
    <p:extLst>
      <p:ext uri="{BB962C8B-B14F-4D97-AF65-F5344CB8AC3E}">
        <p14:creationId xmlns:p14="http://schemas.microsoft.com/office/powerpoint/2010/main" val="1935433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QXFA104: Impregnation (1 </a:t>
            </a:r>
            <a:r>
              <a:rPr lang="en-US" altLang="en-US" dirty="0" err="1">
                <a:latin typeface="Helvetica" panose="020B0604020202020204" pitchFamily="34" charset="0"/>
                <a:ea typeface="Geneva" pitchFamily="121" charset="-128"/>
              </a:rPr>
              <a:t>Irr</a:t>
            </a:r>
            <a:r>
              <a:rPr lang="en-US" altLang="en-US" dirty="0">
                <a:latin typeface="Helvetica" panose="020B0604020202020204" pitchFamily="34" charset="0"/>
                <a:ea typeface="Geneva" pitchFamily="121" charset="-128"/>
              </a:rPr>
              <a:t> – 3 Low – 2 Med)</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endParaRPr lang="en-US" altLang="en-US" sz="1200" dirty="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chemeClr val="bg1"/>
                </a:solidFill>
                <a:latin typeface="Helvetica" panose="020B0604020202020204" pitchFamily="34" charset="0"/>
              </a:rPr>
              <a:pPr eaLnBrk="1" hangingPunct="1"/>
              <a:t>5</a:t>
            </a:fld>
            <a:endParaRPr lang="en-US" altLang="en-US" sz="1200" dirty="0">
              <a:solidFill>
                <a:schemeClr val="bg1"/>
              </a:solidFill>
              <a:latin typeface="Helvetica" panose="020B0604020202020204" pitchFamily="34" charset="0"/>
            </a:endParaRPr>
          </a:p>
        </p:txBody>
      </p:sp>
      <p:sp>
        <p:nvSpPr>
          <p:cNvPr id="3" name="TextBox 2"/>
          <p:cNvSpPr txBox="1"/>
          <p:nvPr/>
        </p:nvSpPr>
        <p:spPr>
          <a:xfrm>
            <a:off x="2683745" y="2301705"/>
            <a:ext cx="3189079" cy="1477328"/>
          </a:xfrm>
          <a:prstGeom prst="rect">
            <a:avLst/>
          </a:prstGeom>
          <a:noFill/>
        </p:spPr>
        <p:txBody>
          <a:bodyPr wrap="square" rtlCol="0">
            <a:spAutoFit/>
          </a:bodyPr>
          <a:lstStyle/>
          <a:p>
            <a:r>
              <a:rPr lang="en-US" dirty="0"/>
              <a:t>There is a piece of midplane G10 broken off the edge of the coil. During cleaning/filing the epoxy lip, a piece of G10 detached. </a:t>
            </a:r>
            <a:endParaRPr lang="en-US" sz="1800" dirty="0"/>
          </a:p>
        </p:txBody>
      </p:sp>
      <p:sp>
        <p:nvSpPr>
          <p:cNvPr id="9" name="TextBox 8"/>
          <p:cNvSpPr txBox="1"/>
          <p:nvPr/>
        </p:nvSpPr>
        <p:spPr>
          <a:xfrm>
            <a:off x="329602" y="4324856"/>
            <a:ext cx="6345304" cy="2031325"/>
          </a:xfrm>
          <a:prstGeom prst="rect">
            <a:avLst/>
          </a:prstGeom>
          <a:noFill/>
        </p:spPr>
        <p:txBody>
          <a:bodyPr wrap="square" rtlCol="0">
            <a:spAutoFit/>
          </a:bodyPr>
          <a:lstStyle/>
          <a:p>
            <a:r>
              <a:rPr lang="en-US" dirty="0"/>
              <a:t>Develop a repair procedure using S2 glass and CTD101 epoxy putty to be similar to G-11 by S2 glass volume. Use QXFP1b coil sections to verify process. The process is being developed by Steve </a:t>
            </a:r>
            <a:r>
              <a:rPr lang="en-US" dirty="0" err="1"/>
              <a:t>Krave</a:t>
            </a:r>
            <a:r>
              <a:rPr lang="en-US" dirty="0"/>
              <a:t> and Fred </a:t>
            </a:r>
            <a:r>
              <a:rPr lang="en-US" dirty="0" err="1"/>
              <a:t>Nobrega</a:t>
            </a:r>
            <a:r>
              <a:rPr lang="en-US" dirty="0"/>
              <a:t>. Initial test on a coil section worked very well and included a cold shock in LN2. After peer review, the process will be implemented on coil QXFA104 and tested in the second prototype magnet.</a:t>
            </a:r>
            <a:endParaRPr lang="en-US" sz="1800" dirty="0"/>
          </a:p>
        </p:txBody>
      </p:sp>
      <p:cxnSp>
        <p:nvCxnSpPr>
          <p:cNvPr id="6" name="Straight Arrow Connector 5"/>
          <p:cNvCxnSpPr>
            <a:cxnSpLocks/>
          </p:cNvCxnSpPr>
          <p:nvPr/>
        </p:nvCxnSpPr>
        <p:spPr>
          <a:xfrm>
            <a:off x="4805949" y="1023648"/>
            <a:ext cx="1405" cy="295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696186" y="1976593"/>
            <a:ext cx="2228325" cy="400110"/>
          </a:xfrm>
          <a:prstGeom prst="rect">
            <a:avLst/>
          </a:prstGeom>
          <a:noFill/>
        </p:spPr>
        <p:txBody>
          <a:bodyPr wrap="square" rtlCol="0">
            <a:spAutoFit/>
          </a:bodyPr>
          <a:lstStyle/>
          <a:p>
            <a:r>
              <a:rPr lang="en-US" sz="2000" b="1" dirty="0"/>
              <a:t>DR Description</a:t>
            </a:r>
          </a:p>
        </p:txBody>
      </p:sp>
      <p:sp>
        <p:nvSpPr>
          <p:cNvPr id="15" name="TextBox 14"/>
          <p:cNvSpPr txBox="1"/>
          <p:nvPr/>
        </p:nvSpPr>
        <p:spPr>
          <a:xfrm>
            <a:off x="329602" y="4007281"/>
            <a:ext cx="3772445" cy="400110"/>
          </a:xfrm>
          <a:prstGeom prst="rect">
            <a:avLst/>
          </a:prstGeom>
          <a:noFill/>
        </p:spPr>
        <p:txBody>
          <a:bodyPr wrap="square" rtlCol="0">
            <a:spAutoFit/>
          </a:bodyPr>
          <a:lstStyle/>
          <a:p>
            <a:r>
              <a:rPr lang="en-US" sz="2000" b="1" dirty="0"/>
              <a:t>Dispositions Taken</a:t>
            </a:r>
          </a:p>
        </p:txBody>
      </p:sp>
      <p:sp>
        <p:nvSpPr>
          <p:cNvPr id="16" name="TextBox 15"/>
          <p:cNvSpPr txBox="1"/>
          <p:nvPr/>
        </p:nvSpPr>
        <p:spPr>
          <a:xfrm>
            <a:off x="3635896" y="694816"/>
            <a:ext cx="3378665" cy="369332"/>
          </a:xfrm>
          <a:prstGeom prst="rect">
            <a:avLst/>
          </a:prstGeom>
          <a:noFill/>
        </p:spPr>
        <p:txBody>
          <a:bodyPr wrap="square" rtlCol="0">
            <a:spAutoFit/>
          </a:bodyPr>
          <a:lstStyle/>
          <a:p>
            <a:r>
              <a:rPr lang="en-US" dirty="0">
                <a:solidFill>
                  <a:schemeClr val="accent6">
                    <a:lumMod val="75000"/>
                  </a:schemeClr>
                </a:solidFill>
              </a:rPr>
              <a:t>Medium DR (#11226) </a:t>
            </a:r>
          </a:p>
        </p:txBody>
      </p:sp>
      <p:sp>
        <p:nvSpPr>
          <p:cNvPr id="17" name="TextBox 16"/>
          <p:cNvSpPr txBox="1"/>
          <p:nvPr/>
        </p:nvSpPr>
        <p:spPr>
          <a:xfrm>
            <a:off x="4009122" y="1291948"/>
            <a:ext cx="2525086" cy="369332"/>
          </a:xfrm>
          <a:prstGeom prst="rect">
            <a:avLst/>
          </a:prstGeom>
          <a:noFill/>
        </p:spPr>
        <p:txBody>
          <a:bodyPr wrap="square" rtlCol="0">
            <a:spAutoFit/>
          </a:bodyPr>
          <a:lstStyle/>
          <a:p>
            <a:r>
              <a:rPr lang="en-US" sz="1800" dirty="0"/>
              <a:t>Damages? Yes</a:t>
            </a:r>
          </a:p>
        </p:txBody>
      </p:sp>
      <p:sp>
        <p:nvSpPr>
          <p:cNvPr id="18" name="TextBox 17"/>
          <p:cNvSpPr txBox="1"/>
          <p:nvPr/>
        </p:nvSpPr>
        <p:spPr>
          <a:xfrm>
            <a:off x="3746418" y="1661280"/>
            <a:ext cx="4262075" cy="369332"/>
          </a:xfrm>
          <a:prstGeom prst="rect">
            <a:avLst/>
          </a:prstGeom>
          <a:noFill/>
        </p:spPr>
        <p:txBody>
          <a:bodyPr wrap="square" rtlCol="0">
            <a:spAutoFit/>
          </a:bodyPr>
          <a:lstStyle/>
          <a:p>
            <a:r>
              <a:rPr lang="en-US" sz="1800" dirty="0"/>
              <a:t>Fixed? Probably yes</a:t>
            </a:r>
          </a:p>
        </p:txBody>
      </p:sp>
      <p:pic>
        <p:nvPicPr>
          <p:cNvPr id="2" name="Picture 1">
            <a:extLst>
              <a:ext uri="{FF2B5EF4-FFF2-40B4-BE49-F238E27FC236}">
                <a16:creationId xmlns:a16="http://schemas.microsoft.com/office/drawing/2014/main" id="{71D6B145-55CE-402E-B726-7D7D18DF9524}"/>
              </a:ext>
            </a:extLst>
          </p:cNvPr>
          <p:cNvPicPr>
            <a:picLocks noChangeAspect="1"/>
          </p:cNvPicPr>
          <p:nvPr/>
        </p:nvPicPr>
        <p:blipFill rotWithShape="1">
          <a:blip r:embed="rId2"/>
          <a:srcRect l="11045"/>
          <a:stretch/>
        </p:blipFill>
        <p:spPr>
          <a:xfrm>
            <a:off x="506977" y="725115"/>
            <a:ext cx="2163743" cy="3265772"/>
          </a:xfrm>
          <a:prstGeom prst="rect">
            <a:avLst/>
          </a:prstGeom>
        </p:spPr>
      </p:pic>
      <p:pic>
        <p:nvPicPr>
          <p:cNvPr id="11" name="Picture 10">
            <a:extLst>
              <a:ext uri="{FF2B5EF4-FFF2-40B4-BE49-F238E27FC236}">
                <a16:creationId xmlns:a16="http://schemas.microsoft.com/office/drawing/2014/main" id="{D5851BBB-A444-472C-A9C1-E91C75B95382}"/>
              </a:ext>
            </a:extLst>
          </p:cNvPr>
          <p:cNvPicPr>
            <a:picLocks noChangeAspect="1"/>
          </p:cNvPicPr>
          <p:nvPr/>
        </p:nvPicPr>
        <p:blipFill rotWithShape="1">
          <a:blip r:embed="rId3"/>
          <a:srcRect t="23647" b="18579"/>
          <a:stretch/>
        </p:blipFill>
        <p:spPr>
          <a:xfrm>
            <a:off x="6838000" y="775374"/>
            <a:ext cx="2223608" cy="2210305"/>
          </a:xfrm>
          <a:prstGeom prst="rect">
            <a:avLst/>
          </a:prstGeom>
        </p:spPr>
      </p:pic>
      <p:pic>
        <p:nvPicPr>
          <p:cNvPr id="12" name="Picture 11">
            <a:extLst>
              <a:ext uri="{FF2B5EF4-FFF2-40B4-BE49-F238E27FC236}">
                <a16:creationId xmlns:a16="http://schemas.microsoft.com/office/drawing/2014/main" id="{4E2FEE38-C061-4AA5-ADE3-1668B5D4D755}"/>
              </a:ext>
            </a:extLst>
          </p:cNvPr>
          <p:cNvPicPr>
            <a:picLocks noChangeAspect="1"/>
          </p:cNvPicPr>
          <p:nvPr/>
        </p:nvPicPr>
        <p:blipFill rotWithShape="1">
          <a:blip r:embed="rId4"/>
          <a:srcRect t="10998" r="26390" b="35849"/>
          <a:stretch/>
        </p:blipFill>
        <p:spPr>
          <a:xfrm>
            <a:off x="6572972" y="3203821"/>
            <a:ext cx="2473828" cy="3152360"/>
          </a:xfrm>
          <a:prstGeom prst="rect">
            <a:avLst/>
          </a:prstGeom>
        </p:spPr>
      </p:pic>
    </p:spTree>
    <p:extLst>
      <p:ext uri="{BB962C8B-B14F-4D97-AF65-F5344CB8AC3E}">
        <p14:creationId xmlns:p14="http://schemas.microsoft.com/office/powerpoint/2010/main" val="3625792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QXFA104: Impregnation (1 </a:t>
            </a:r>
            <a:r>
              <a:rPr lang="en-US" altLang="en-US" dirty="0" err="1">
                <a:latin typeface="Helvetica" panose="020B0604020202020204" pitchFamily="34" charset="0"/>
                <a:ea typeface="Geneva" pitchFamily="121" charset="-128"/>
              </a:rPr>
              <a:t>Irr</a:t>
            </a:r>
            <a:r>
              <a:rPr lang="en-US" altLang="en-US" dirty="0">
                <a:latin typeface="Helvetica" panose="020B0604020202020204" pitchFamily="34" charset="0"/>
                <a:ea typeface="Geneva" pitchFamily="121" charset="-128"/>
              </a:rPr>
              <a:t> – 3 Low – 2 Med)</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endParaRPr lang="en-US" altLang="en-US" sz="1200" dirty="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chemeClr val="bg1"/>
                </a:solidFill>
                <a:latin typeface="Helvetica" panose="020B0604020202020204" pitchFamily="34" charset="0"/>
              </a:rPr>
              <a:pPr eaLnBrk="1" hangingPunct="1"/>
              <a:t>6</a:t>
            </a:fld>
            <a:endParaRPr lang="en-US" altLang="en-US" sz="1200" dirty="0">
              <a:solidFill>
                <a:schemeClr val="bg1"/>
              </a:solidFill>
              <a:latin typeface="Helvetica" panose="020B0604020202020204" pitchFamily="34" charset="0"/>
            </a:endParaRPr>
          </a:p>
        </p:txBody>
      </p:sp>
      <p:sp>
        <p:nvSpPr>
          <p:cNvPr id="3" name="TextBox 2"/>
          <p:cNvSpPr txBox="1"/>
          <p:nvPr/>
        </p:nvSpPr>
        <p:spPr>
          <a:xfrm>
            <a:off x="395536" y="1979548"/>
            <a:ext cx="8748464" cy="369332"/>
          </a:xfrm>
          <a:prstGeom prst="rect">
            <a:avLst/>
          </a:prstGeom>
          <a:noFill/>
        </p:spPr>
        <p:txBody>
          <a:bodyPr wrap="square" rtlCol="0">
            <a:spAutoFit/>
          </a:bodyPr>
          <a:lstStyle/>
          <a:p>
            <a:r>
              <a:rPr lang="en-US" dirty="0"/>
              <a:t>There is imperfection in the filling of epoxy on the coil (close to the RE).</a:t>
            </a:r>
            <a:endParaRPr lang="en-US" sz="1800" dirty="0"/>
          </a:p>
        </p:txBody>
      </p:sp>
      <p:sp>
        <p:nvSpPr>
          <p:cNvPr id="9" name="TextBox 8"/>
          <p:cNvSpPr txBox="1"/>
          <p:nvPr/>
        </p:nvSpPr>
        <p:spPr>
          <a:xfrm>
            <a:off x="4086018" y="2924944"/>
            <a:ext cx="4325792" cy="2585323"/>
          </a:xfrm>
          <a:prstGeom prst="rect">
            <a:avLst/>
          </a:prstGeom>
          <a:noFill/>
        </p:spPr>
        <p:txBody>
          <a:bodyPr wrap="square" rtlCol="0">
            <a:spAutoFit/>
          </a:bodyPr>
          <a:lstStyle/>
          <a:p>
            <a:r>
              <a:rPr lang="en-US" dirty="0"/>
              <a:t>During the full Impregnation cycle (degassing, filling, curing, and cool down) the coil tooling is usually kept inclined.</a:t>
            </a:r>
          </a:p>
          <a:p>
            <a:r>
              <a:rPr lang="en-US" dirty="0"/>
              <a:t>For the next coils we will start the cycle with the inclined tooling (degassing and filling) and set the tooling horizontally for the last part of the cycle (curing and cool down).</a:t>
            </a:r>
          </a:p>
        </p:txBody>
      </p:sp>
      <p:cxnSp>
        <p:nvCxnSpPr>
          <p:cNvPr id="6" name="Straight Arrow Connector 5"/>
          <p:cNvCxnSpPr>
            <a:cxnSpLocks/>
          </p:cNvCxnSpPr>
          <p:nvPr/>
        </p:nvCxnSpPr>
        <p:spPr>
          <a:xfrm>
            <a:off x="2910504" y="1316900"/>
            <a:ext cx="7200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95536" y="1621719"/>
            <a:ext cx="2228325" cy="400110"/>
          </a:xfrm>
          <a:prstGeom prst="rect">
            <a:avLst/>
          </a:prstGeom>
          <a:noFill/>
        </p:spPr>
        <p:txBody>
          <a:bodyPr wrap="square" rtlCol="0">
            <a:spAutoFit/>
          </a:bodyPr>
          <a:lstStyle/>
          <a:p>
            <a:r>
              <a:rPr lang="en-US" sz="2000" b="1" dirty="0"/>
              <a:t>DR Description</a:t>
            </a:r>
          </a:p>
        </p:txBody>
      </p:sp>
      <p:sp>
        <p:nvSpPr>
          <p:cNvPr id="15" name="TextBox 14"/>
          <p:cNvSpPr txBox="1"/>
          <p:nvPr/>
        </p:nvSpPr>
        <p:spPr>
          <a:xfrm>
            <a:off x="4086018" y="2643589"/>
            <a:ext cx="4683755" cy="400110"/>
          </a:xfrm>
          <a:prstGeom prst="rect">
            <a:avLst/>
          </a:prstGeom>
          <a:noFill/>
        </p:spPr>
        <p:txBody>
          <a:bodyPr wrap="square" rtlCol="0">
            <a:spAutoFit/>
          </a:bodyPr>
          <a:lstStyle/>
          <a:p>
            <a:r>
              <a:rPr lang="en-US" sz="2000" b="1" dirty="0"/>
              <a:t>Corrective Actions for the next Coils</a:t>
            </a:r>
          </a:p>
        </p:txBody>
      </p:sp>
      <p:sp>
        <p:nvSpPr>
          <p:cNvPr id="16" name="TextBox 15"/>
          <p:cNvSpPr txBox="1"/>
          <p:nvPr/>
        </p:nvSpPr>
        <p:spPr>
          <a:xfrm>
            <a:off x="395536" y="1115452"/>
            <a:ext cx="3378665" cy="369332"/>
          </a:xfrm>
          <a:prstGeom prst="rect">
            <a:avLst/>
          </a:prstGeom>
          <a:noFill/>
        </p:spPr>
        <p:txBody>
          <a:bodyPr wrap="square" rtlCol="0">
            <a:spAutoFit/>
          </a:bodyPr>
          <a:lstStyle/>
          <a:p>
            <a:r>
              <a:rPr lang="en-US" dirty="0">
                <a:solidFill>
                  <a:schemeClr val="accent6">
                    <a:lumMod val="75000"/>
                  </a:schemeClr>
                </a:solidFill>
              </a:rPr>
              <a:t>Medium DR (#11227)</a:t>
            </a:r>
            <a:r>
              <a:rPr lang="en-US" dirty="0">
                <a:solidFill>
                  <a:srgbClr val="FFC000"/>
                </a:solidFill>
              </a:rPr>
              <a:t> </a:t>
            </a:r>
          </a:p>
        </p:txBody>
      </p:sp>
      <p:sp>
        <p:nvSpPr>
          <p:cNvPr id="17" name="TextBox 16"/>
          <p:cNvSpPr txBox="1"/>
          <p:nvPr/>
        </p:nvSpPr>
        <p:spPr>
          <a:xfrm>
            <a:off x="4043809" y="902172"/>
            <a:ext cx="2525086" cy="369332"/>
          </a:xfrm>
          <a:prstGeom prst="rect">
            <a:avLst/>
          </a:prstGeom>
          <a:noFill/>
        </p:spPr>
        <p:txBody>
          <a:bodyPr wrap="square" rtlCol="0">
            <a:spAutoFit/>
          </a:bodyPr>
          <a:lstStyle/>
          <a:p>
            <a:r>
              <a:rPr lang="en-US" sz="1800" dirty="0"/>
              <a:t>Irregularities? Yes</a:t>
            </a:r>
          </a:p>
        </p:txBody>
      </p:sp>
      <p:sp>
        <p:nvSpPr>
          <p:cNvPr id="18" name="TextBox 17"/>
          <p:cNvSpPr txBox="1"/>
          <p:nvPr/>
        </p:nvSpPr>
        <p:spPr>
          <a:xfrm>
            <a:off x="4043809" y="1252387"/>
            <a:ext cx="4262075" cy="369332"/>
          </a:xfrm>
          <a:prstGeom prst="rect">
            <a:avLst/>
          </a:prstGeom>
          <a:noFill/>
        </p:spPr>
        <p:txBody>
          <a:bodyPr wrap="square" rtlCol="0">
            <a:spAutoFit/>
          </a:bodyPr>
          <a:lstStyle/>
          <a:p>
            <a:r>
              <a:rPr lang="en-US" sz="1800" dirty="0"/>
              <a:t>Fixed? No</a:t>
            </a:r>
          </a:p>
        </p:txBody>
      </p:sp>
      <p:pic>
        <p:nvPicPr>
          <p:cNvPr id="4" name="Picture 3">
            <a:extLst>
              <a:ext uri="{FF2B5EF4-FFF2-40B4-BE49-F238E27FC236}">
                <a16:creationId xmlns:a16="http://schemas.microsoft.com/office/drawing/2014/main" id="{0AD512B7-D5F5-4589-8EEE-A3FBB123D7F5}"/>
              </a:ext>
            </a:extLst>
          </p:cNvPr>
          <p:cNvPicPr>
            <a:picLocks noChangeAspect="1"/>
          </p:cNvPicPr>
          <p:nvPr/>
        </p:nvPicPr>
        <p:blipFill>
          <a:blip r:embed="rId2"/>
          <a:stretch>
            <a:fillRect/>
          </a:stretch>
        </p:blipFill>
        <p:spPr>
          <a:xfrm>
            <a:off x="450208" y="2484354"/>
            <a:ext cx="3302593" cy="4287866"/>
          </a:xfrm>
          <a:prstGeom prst="rect">
            <a:avLst/>
          </a:prstGeom>
        </p:spPr>
      </p:pic>
      <p:sp>
        <p:nvSpPr>
          <p:cNvPr id="7" name="TextBox 6">
            <a:extLst>
              <a:ext uri="{FF2B5EF4-FFF2-40B4-BE49-F238E27FC236}">
                <a16:creationId xmlns:a16="http://schemas.microsoft.com/office/drawing/2014/main" id="{9D2EAE22-C049-45AB-83F3-59C4A90F278D}"/>
              </a:ext>
            </a:extLst>
          </p:cNvPr>
          <p:cNvSpPr txBox="1"/>
          <p:nvPr/>
        </p:nvSpPr>
        <p:spPr>
          <a:xfrm>
            <a:off x="4082503" y="5805264"/>
            <a:ext cx="4474840" cy="646331"/>
          </a:xfrm>
          <a:prstGeom prst="rect">
            <a:avLst/>
          </a:prstGeom>
          <a:noFill/>
        </p:spPr>
        <p:txBody>
          <a:bodyPr wrap="square" rtlCol="0">
            <a:spAutoFit/>
          </a:bodyPr>
          <a:lstStyle/>
          <a:p>
            <a:r>
              <a:rPr lang="en-US" dirty="0"/>
              <a:t>We tried with QXFA106 and it was successful.</a:t>
            </a:r>
          </a:p>
        </p:txBody>
      </p:sp>
    </p:spTree>
    <p:extLst>
      <p:ext uri="{BB962C8B-B14F-4D97-AF65-F5344CB8AC3E}">
        <p14:creationId xmlns:p14="http://schemas.microsoft.com/office/powerpoint/2010/main" val="352333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331413" y="135689"/>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QXFA106: Splice (1 </a:t>
            </a:r>
            <a:r>
              <a:rPr lang="en-US" altLang="en-US" dirty="0" err="1">
                <a:latin typeface="Helvetica" panose="020B0604020202020204" pitchFamily="34" charset="0"/>
                <a:ea typeface="Geneva" pitchFamily="121" charset="-128"/>
              </a:rPr>
              <a:t>Irr</a:t>
            </a:r>
            <a:r>
              <a:rPr lang="en-US" altLang="en-US" dirty="0">
                <a:latin typeface="Helvetica" panose="020B0604020202020204" pitchFamily="34" charset="0"/>
                <a:ea typeface="Geneva" pitchFamily="121" charset="-128"/>
              </a:rPr>
              <a:t> – 3 Low – 1 Med)</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endParaRPr lang="en-US" altLang="en-US" sz="1200" dirty="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chemeClr val="bg1"/>
                </a:solidFill>
                <a:latin typeface="Helvetica" panose="020B0604020202020204" pitchFamily="34" charset="0"/>
              </a:rPr>
              <a:pPr eaLnBrk="1" hangingPunct="1"/>
              <a:t>7</a:t>
            </a:fld>
            <a:endParaRPr lang="en-US" altLang="en-US" sz="1200" dirty="0">
              <a:solidFill>
                <a:schemeClr val="bg1"/>
              </a:solidFill>
              <a:latin typeface="Helvetica" panose="020B0604020202020204" pitchFamily="34" charset="0"/>
            </a:endParaRPr>
          </a:p>
        </p:txBody>
      </p:sp>
      <p:sp>
        <p:nvSpPr>
          <p:cNvPr id="3" name="TextBox 2"/>
          <p:cNvSpPr txBox="1"/>
          <p:nvPr/>
        </p:nvSpPr>
        <p:spPr>
          <a:xfrm>
            <a:off x="395536" y="2206605"/>
            <a:ext cx="4824536" cy="923330"/>
          </a:xfrm>
          <a:prstGeom prst="rect">
            <a:avLst/>
          </a:prstGeom>
          <a:noFill/>
        </p:spPr>
        <p:txBody>
          <a:bodyPr wrap="square" rtlCol="0">
            <a:spAutoFit/>
          </a:bodyPr>
          <a:lstStyle/>
          <a:p>
            <a:r>
              <a:rPr lang="en-US" dirty="0"/>
              <a:t>After splicing the </a:t>
            </a:r>
            <a:r>
              <a:rPr lang="en-US" dirty="0" err="1"/>
              <a:t>NbTi</a:t>
            </a:r>
            <a:r>
              <a:rPr lang="en-US" dirty="0"/>
              <a:t> power leads, we discover the inner Nb3Sn &amp; </a:t>
            </a:r>
            <a:r>
              <a:rPr lang="en-US" dirty="0" err="1"/>
              <a:t>NbTi</a:t>
            </a:r>
            <a:r>
              <a:rPr lang="en-US" dirty="0"/>
              <a:t> are not parallel to each other.</a:t>
            </a:r>
            <a:endParaRPr lang="en-US" sz="1800" dirty="0"/>
          </a:p>
        </p:txBody>
      </p:sp>
      <p:sp>
        <p:nvSpPr>
          <p:cNvPr id="9" name="TextBox 8"/>
          <p:cNvSpPr txBox="1"/>
          <p:nvPr/>
        </p:nvSpPr>
        <p:spPr>
          <a:xfrm>
            <a:off x="395536" y="3640956"/>
            <a:ext cx="5040560" cy="2308324"/>
          </a:xfrm>
          <a:prstGeom prst="rect">
            <a:avLst/>
          </a:prstGeom>
          <a:noFill/>
        </p:spPr>
        <p:txBody>
          <a:bodyPr wrap="square" rtlCol="0">
            <a:spAutoFit/>
          </a:bodyPr>
          <a:lstStyle/>
          <a:p>
            <a:r>
              <a:rPr lang="en-US" dirty="0"/>
              <a:t>Replace spacer with a slightly larger spacer ~1-2 mils in width. Attempt to re-position the </a:t>
            </a:r>
            <a:r>
              <a:rPr lang="en-US" dirty="0" err="1"/>
              <a:t>NbTi</a:t>
            </a:r>
            <a:r>
              <a:rPr lang="en-US" dirty="0"/>
              <a:t> lead while the solder fixture is hot.</a:t>
            </a:r>
            <a:br>
              <a:rPr lang="en-US" dirty="0"/>
            </a:br>
            <a:r>
              <a:rPr lang="en-US" dirty="0"/>
              <a:t>The process was attempted 4 times without success. </a:t>
            </a:r>
            <a:br>
              <a:rPr lang="en-US" dirty="0"/>
            </a:br>
            <a:r>
              <a:rPr lang="en-US" dirty="0"/>
              <a:t>Cut a window in the blanket to provide clearance for the misaligned lead between the slice blocks.</a:t>
            </a:r>
            <a:endParaRPr lang="en-US" sz="1800" dirty="0"/>
          </a:p>
        </p:txBody>
      </p:sp>
      <p:cxnSp>
        <p:nvCxnSpPr>
          <p:cNvPr id="6" name="Straight Arrow Connector 5"/>
          <p:cNvCxnSpPr>
            <a:cxnSpLocks/>
          </p:cNvCxnSpPr>
          <p:nvPr/>
        </p:nvCxnSpPr>
        <p:spPr>
          <a:xfrm>
            <a:off x="2910504" y="1316900"/>
            <a:ext cx="7200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95536" y="1772994"/>
            <a:ext cx="2228325" cy="400110"/>
          </a:xfrm>
          <a:prstGeom prst="rect">
            <a:avLst/>
          </a:prstGeom>
          <a:noFill/>
        </p:spPr>
        <p:txBody>
          <a:bodyPr wrap="square" rtlCol="0">
            <a:spAutoFit/>
          </a:bodyPr>
          <a:lstStyle/>
          <a:p>
            <a:r>
              <a:rPr lang="en-US" sz="2000" b="1" dirty="0"/>
              <a:t>DR Description</a:t>
            </a:r>
          </a:p>
        </p:txBody>
      </p:sp>
      <p:sp>
        <p:nvSpPr>
          <p:cNvPr id="15" name="TextBox 14"/>
          <p:cNvSpPr txBox="1"/>
          <p:nvPr/>
        </p:nvSpPr>
        <p:spPr>
          <a:xfrm>
            <a:off x="429480" y="3181774"/>
            <a:ext cx="4364128" cy="400110"/>
          </a:xfrm>
          <a:prstGeom prst="rect">
            <a:avLst/>
          </a:prstGeom>
          <a:noFill/>
        </p:spPr>
        <p:txBody>
          <a:bodyPr wrap="square" rtlCol="0">
            <a:spAutoFit/>
          </a:bodyPr>
          <a:lstStyle/>
          <a:p>
            <a:r>
              <a:rPr lang="en-US" sz="2000" b="1" dirty="0"/>
              <a:t>Dispositions</a:t>
            </a:r>
          </a:p>
        </p:txBody>
      </p:sp>
      <p:sp>
        <p:nvSpPr>
          <p:cNvPr id="16" name="TextBox 15"/>
          <p:cNvSpPr txBox="1"/>
          <p:nvPr/>
        </p:nvSpPr>
        <p:spPr>
          <a:xfrm>
            <a:off x="539552" y="1110146"/>
            <a:ext cx="3378665" cy="369332"/>
          </a:xfrm>
          <a:prstGeom prst="rect">
            <a:avLst/>
          </a:prstGeom>
          <a:noFill/>
        </p:spPr>
        <p:txBody>
          <a:bodyPr wrap="square" rtlCol="0">
            <a:spAutoFit/>
          </a:bodyPr>
          <a:lstStyle/>
          <a:p>
            <a:r>
              <a:rPr lang="en-US" dirty="0">
                <a:solidFill>
                  <a:schemeClr val="accent6">
                    <a:lumMod val="75000"/>
                  </a:schemeClr>
                </a:solidFill>
              </a:rPr>
              <a:t>Medium DR (#11263)</a:t>
            </a:r>
            <a:r>
              <a:rPr lang="en-US" dirty="0">
                <a:solidFill>
                  <a:srgbClr val="FFC000"/>
                </a:solidFill>
              </a:rPr>
              <a:t> </a:t>
            </a:r>
          </a:p>
        </p:txBody>
      </p:sp>
      <p:sp>
        <p:nvSpPr>
          <p:cNvPr id="17" name="TextBox 16"/>
          <p:cNvSpPr txBox="1"/>
          <p:nvPr/>
        </p:nvSpPr>
        <p:spPr>
          <a:xfrm>
            <a:off x="3800653" y="902172"/>
            <a:ext cx="2525086" cy="369332"/>
          </a:xfrm>
          <a:prstGeom prst="rect">
            <a:avLst/>
          </a:prstGeom>
          <a:noFill/>
        </p:spPr>
        <p:txBody>
          <a:bodyPr wrap="square" rtlCol="0">
            <a:spAutoFit/>
          </a:bodyPr>
          <a:lstStyle/>
          <a:p>
            <a:r>
              <a:rPr lang="en-US" sz="1800" dirty="0"/>
              <a:t>Irregularities? Yes</a:t>
            </a:r>
          </a:p>
        </p:txBody>
      </p:sp>
      <p:sp>
        <p:nvSpPr>
          <p:cNvPr id="18" name="TextBox 17"/>
          <p:cNvSpPr txBox="1"/>
          <p:nvPr/>
        </p:nvSpPr>
        <p:spPr>
          <a:xfrm>
            <a:off x="3800653" y="1269282"/>
            <a:ext cx="4262075" cy="369332"/>
          </a:xfrm>
          <a:prstGeom prst="rect">
            <a:avLst/>
          </a:prstGeom>
          <a:noFill/>
        </p:spPr>
        <p:txBody>
          <a:bodyPr wrap="square" rtlCol="0">
            <a:spAutoFit/>
          </a:bodyPr>
          <a:lstStyle/>
          <a:p>
            <a:r>
              <a:rPr lang="en-US" sz="1800" dirty="0"/>
              <a:t>Fixed? No</a:t>
            </a:r>
          </a:p>
        </p:txBody>
      </p:sp>
      <p:pic>
        <p:nvPicPr>
          <p:cNvPr id="2" name="Picture 1">
            <a:extLst>
              <a:ext uri="{FF2B5EF4-FFF2-40B4-BE49-F238E27FC236}">
                <a16:creationId xmlns:a16="http://schemas.microsoft.com/office/drawing/2014/main" id="{60E8F0D1-38D8-4142-AC48-A9379725F447}"/>
              </a:ext>
            </a:extLst>
          </p:cNvPr>
          <p:cNvPicPr>
            <a:picLocks noChangeAspect="1"/>
          </p:cNvPicPr>
          <p:nvPr/>
        </p:nvPicPr>
        <p:blipFill rotWithShape="1">
          <a:blip r:embed="rId2"/>
          <a:srcRect r="15842" b="10649"/>
          <a:stretch/>
        </p:blipFill>
        <p:spPr>
          <a:xfrm rot="16200000">
            <a:off x="6462321" y="655974"/>
            <a:ext cx="2034833" cy="2935154"/>
          </a:xfrm>
          <a:prstGeom prst="rect">
            <a:avLst/>
          </a:prstGeom>
        </p:spPr>
      </p:pic>
      <p:pic>
        <p:nvPicPr>
          <p:cNvPr id="5" name="Picture 4">
            <a:extLst>
              <a:ext uri="{FF2B5EF4-FFF2-40B4-BE49-F238E27FC236}">
                <a16:creationId xmlns:a16="http://schemas.microsoft.com/office/drawing/2014/main" id="{49DDBBDB-8658-4C46-A619-E6AF8D12A846}"/>
              </a:ext>
            </a:extLst>
          </p:cNvPr>
          <p:cNvPicPr>
            <a:picLocks noChangeAspect="1"/>
          </p:cNvPicPr>
          <p:nvPr/>
        </p:nvPicPr>
        <p:blipFill rotWithShape="1">
          <a:blip r:embed="rId3"/>
          <a:srcRect t="6814" b="12406"/>
          <a:stretch/>
        </p:blipFill>
        <p:spPr>
          <a:xfrm>
            <a:off x="6110359" y="3406409"/>
            <a:ext cx="2776712" cy="3118935"/>
          </a:xfrm>
          <a:prstGeom prst="rect">
            <a:avLst/>
          </a:prstGeom>
        </p:spPr>
      </p:pic>
    </p:spTree>
    <p:extLst>
      <p:ext uri="{BB962C8B-B14F-4D97-AF65-F5344CB8AC3E}">
        <p14:creationId xmlns:p14="http://schemas.microsoft.com/office/powerpoint/2010/main" val="2958163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2636912"/>
            <a:ext cx="4824536" cy="1224136"/>
          </a:xfrm>
        </p:spPr>
        <p:txBody>
          <a:bodyPr/>
          <a:lstStyle/>
          <a:p>
            <a:r>
              <a:rPr lang="en-US" dirty="0"/>
              <a:t>Appendix</a:t>
            </a:r>
            <a:br>
              <a:rPr lang="en-US" dirty="0"/>
            </a:br>
            <a:r>
              <a:rPr lang="en-US" dirty="0"/>
              <a:t>Recurrent and Remarkable Low Risk DRs</a:t>
            </a:r>
          </a:p>
        </p:txBody>
      </p:sp>
      <p:sp>
        <p:nvSpPr>
          <p:cNvPr id="4" name="Date Placeholder 3"/>
          <p:cNvSpPr>
            <a:spLocks noGrp="1"/>
          </p:cNvSpPr>
          <p:nvPr>
            <p:ph type="dt" sz="half" idx="10"/>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solidFill>
                  <a:schemeClr val="bg1"/>
                </a:solidFill>
              </a:rPr>
              <a:pPr/>
              <a:t>8</a:t>
            </a:fld>
            <a:endParaRPr lang="en-US" altLang="en-US" dirty="0">
              <a:solidFill>
                <a:schemeClr val="bg1"/>
              </a:solidFill>
            </a:endParaRPr>
          </a:p>
        </p:txBody>
      </p:sp>
      <p:sp>
        <p:nvSpPr>
          <p:cNvPr id="3" name="TextBox 2">
            <a:extLst>
              <a:ext uri="{FF2B5EF4-FFF2-40B4-BE49-F238E27FC236}">
                <a16:creationId xmlns:a16="http://schemas.microsoft.com/office/drawing/2014/main" id="{0C009749-885F-4FF1-BE13-1B55B1917C5E}"/>
              </a:ext>
            </a:extLst>
          </p:cNvPr>
          <p:cNvSpPr txBox="1"/>
          <p:nvPr/>
        </p:nvSpPr>
        <p:spPr>
          <a:xfrm>
            <a:off x="899592" y="1772816"/>
            <a:ext cx="5328592"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679961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55049"/>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QXFA101-QXFA102-QXFA104</a:t>
            </a:r>
            <a:br>
              <a:rPr lang="en-US" altLang="en-US" dirty="0">
                <a:latin typeface="Helvetica" panose="020B0604020202020204" pitchFamily="34" charset="0"/>
                <a:ea typeface="Geneva" pitchFamily="121" charset="-128"/>
              </a:rPr>
            </a:br>
            <a:r>
              <a:rPr lang="en-US" altLang="en-US" dirty="0">
                <a:latin typeface="Helvetica" panose="020B0604020202020204" pitchFamily="34" charset="0"/>
                <a:ea typeface="Geneva" pitchFamily="121" charset="-128"/>
              </a:rPr>
              <a:t>Not Enough Binder</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endParaRPr lang="en-US" altLang="en-US" sz="1200" dirty="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chemeClr val="bg1"/>
                </a:solidFill>
                <a:latin typeface="Helvetica" panose="020B0604020202020204" pitchFamily="34" charset="0"/>
              </a:rPr>
              <a:pPr eaLnBrk="1" hangingPunct="1"/>
              <a:t>9</a:t>
            </a:fld>
            <a:endParaRPr lang="en-US" altLang="en-US" sz="1200" dirty="0">
              <a:solidFill>
                <a:schemeClr val="bg1"/>
              </a:solidFill>
              <a:latin typeface="Helvetica" panose="020B0604020202020204" pitchFamily="34" charset="0"/>
            </a:endParaRPr>
          </a:p>
        </p:txBody>
      </p:sp>
      <p:sp>
        <p:nvSpPr>
          <p:cNvPr id="3" name="TextBox 2"/>
          <p:cNvSpPr txBox="1"/>
          <p:nvPr/>
        </p:nvSpPr>
        <p:spPr>
          <a:xfrm>
            <a:off x="4674939" y="2107906"/>
            <a:ext cx="4271044" cy="1477328"/>
          </a:xfrm>
          <a:prstGeom prst="rect">
            <a:avLst/>
          </a:prstGeom>
          <a:noFill/>
        </p:spPr>
        <p:txBody>
          <a:bodyPr wrap="square" rtlCol="0">
            <a:spAutoFit/>
          </a:bodyPr>
          <a:lstStyle/>
          <a:p>
            <a:r>
              <a:rPr lang="en-US" dirty="0"/>
              <a:t>D</a:t>
            </a:r>
            <a:r>
              <a:rPr lang="en-US" sz="1800" dirty="0"/>
              <a:t>uring coil preparation for reaction for 101, 102, and 104 was noticed a detachment of the inner layer last turn from the coil and a gap between IL and OL along the midplane.</a:t>
            </a:r>
          </a:p>
        </p:txBody>
      </p:sp>
      <p:sp>
        <p:nvSpPr>
          <p:cNvPr id="9" name="TextBox 8"/>
          <p:cNvSpPr txBox="1"/>
          <p:nvPr/>
        </p:nvSpPr>
        <p:spPr>
          <a:xfrm>
            <a:off x="4704165" y="3879780"/>
            <a:ext cx="4295710" cy="1477328"/>
          </a:xfrm>
          <a:prstGeom prst="rect">
            <a:avLst/>
          </a:prstGeom>
          <a:noFill/>
        </p:spPr>
        <p:txBody>
          <a:bodyPr wrap="square" rtlCol="0">
            <a:spAutoFit/>
          </a:bodyPr>
          <a:lstStyle/>
          <a:p>
            <a:r>
              <a:rPr lang="en-US" sz="1800" dirty="0"/>
              <a:t>Leave the coil as it is and have the gap closed by the reaction process. </a:t>
            </a:r>
            <a:r>
              <a:rPr lang="en-US" dirty="0"/>
              <a:t>Put the lead back and support it with sector pushers.</a:t>
            </a:r>
          </a:p>
          <a:p>
            <a:endParaRPr lang="en-US" sz="1800" dirty="0"/>
          </a:p>
        </p:txBody>
      </p:sp>
      <p:sp>
        <p:nvSpPr>
          <p:cNvPr id="4" name="TextBox 3"/>
          <p:cNvSpPr txBox="1"/>
          <p:nvPr/>
        </p:nvSpPr>
        <p:spPr>
          <a:xfrm>
            <a:off x="4592775" y="1226939"/>
            <a:ext cx="3378665" cy="369332"/>
          </a:xfrm>
          <a:prstGeom prst="rect">
            <a:avLst/>
          </a:prstGeom>
          <a:noFill/>
        </p:spPr>
        <p:txBody>
          <a:bodyPr wrap="square" rtlCol="0">
            <a:spAutoFit/>
          </a:bodyPr>
          <a:lstStyle/>
          <a:p>
            <a:r>
              <a:rPr lang="en-US" dirty="0">
                <a:solidFill>
                  <a:srgbClr val="00B050"/>
                </a:solidFill>
              </a:rPr>
              <a:t>Low DRs</a:t>
            </a:r>
          </a:p>
        </p:txBody>
      </p:sp>
      <p:cxnSp>
        <p:nvCxnSpPr>
          <p:cNvPr id="6" name="Straight Arrow Connector 5"/>
          <p:cNvCxnSpPr>
            <a:cxnSpLocks/>
          </p:cNvCxnSpPr>
          <p:nvPr/>
        </p:nvCxnSpPr>
        <p:spPr>
          <a:xfrm>
            <a:off x="5710829" y="1390211"/>
            <a:ext cx="86409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04165" y="1767437"/>
            <a:ext cx="2228325" cy="400110"/>
          </a:xfrm>
          <a:prstGeom prst="rect">
            <a:avLst/>
          </a:prstGeom>
          <a:noFill/>
        </p:spPr>
        <p:txBody>
          <a:bodyPr wrap="square" rtlCol="0">
            <a:spAutoFit/>
          </a:bodyPr>
          <a:lstStyle/>
          <a:p>
            <a:r>
              <a:rPr lang="en-US" sz="2000" b="1" dirty="0"/>
              <a:t>DRs Description</a:t>
            </a:r>
          </a:p>
        </p:txBody>
      </p:sp>
      <p:sp>
        <p:nvSpPr>
          <p:cNvPr id="15" name="TextBox 14"/>
          <p:cNvSpPr txBox="1"/>
          <p:nvPr/>
        </p:nvSpPr>
        <p:spPr>
          <a:xfrm>
            <a:off x="4696755" y="3566920"/>
            <a:ext cx="2877424" cy="400110"/>
          </a:xfrm>
          <a:prstGeom prst="rect">
            <a:avLst/>
          </a:prstGeom>
          <a:noFill/>
        </p:spPr>
        <p:txBody>
          <a:bodyPr wrap="square" rtlCol="0">
            <a:spAutoFit/>
          </a:bodyPr>
          <a:lstStyle/>
          <a:p>
            <a:r>
              <a:rPr lang="en-US" sz="2000" b="1" dirty="0"/>
              <a:t>Dispositions Taken</a:t>
            </a:r>
          </a:p>
        </p:txBody>
      </p:sp>
      <p:sp>
        <p:nvSpPr>
          <p:cNvPr id="14" name="TextBox 13"/>
          <p:cNvSpPr txBox="1"/>
          <p:nvPr/>
        </p:nvSpPr>
        <p:spPr>
          <a:xfrm>
            <a:off x="7120539" y="1186590"/>
            <a:ext cx="2525086" cy="338554"/>
          </a:xfrm>
          <a:prstGeom prst="rect">
            <a:avLst/>
          </a:prstGeom>
          <a:noFill/>
        </p:spPr>
        <p:txBody>
          <a:bodyPr wrap="square" rtlCol="0">
            <a:spAutoFit/>
          </a:bodyPr>
          <a:lstStyle/>
          <a:p>
            <a:r>
              <a:rPr lang="en-US" sz="1600" dirty="0"/>
              <a:t>Irregularity? Yes</a:t>
            </a:r>
          </a:p>
        </p:txBody>
      </p:sp>
      <p:sp>
        <p:nvSpPr>
          <p:cNvPr id="16" name="TextBox 15"/>
          <p:cNvSpPr txBox="1"/>
          <p:nvPr/>
        </p:nvSpPr>
        <p:spPr>
          <a:xfrm>
            <a:off x="6532009" y="1471709"/>
            <a:ext cx="5429862" cy="338554"/>
          </a:xfrm>
          <a:prstGeom prst="rect">
            <a:avLst/>
          </a:prstGeom>
          <a:noFill/>
        </p:spPr>
        <p:txBody>
          <a:bodyPr wrap="square" rtlCol="0">
            <a:spAutoFit/>
          </a:bodyPr>
          <a:lstStyle/>
          <a:p>
            <a:r>
              <a:rPr lang="en-US" sz="1600" dirty="0"/>
              <a:t>Fixed? Yes (with Reaction)</a:t>
            </a:r>
          </a:p>
        </p:txBody>
      </p:sp>
      <p:pic>
        <p:nvPicPr>
          <p:cNvPr id="7" name="Picture 6">
            <a:extLst>
              <a:ext uri="{FF2B5EF4-FFF2-40B4-BE49-F238E27FC236}">
                <a16:creationId xmlns:a16="http://schemas.microsoft.com/office/drawing/2014/main" id="{8AA4E0E7-1458-414E-B55C-FE385025A8A8}"/>
              </a:ext>
            </a:extLst>
          </p:cNvPr>
          <p:cNvPicPr>
            <a:picLocks noChangeAspect="1"/>
          </p:cNvPicPr>
          <p:nvPr/>
        </p:nvPicPr>
        <p:blipFill>
          <a:blip r:embed="rId2"/>
          <a:stretch>
            <a:fillRect/>
          </a:stretch>
        </p:blipFill>
        <p:spPr>
          <a:xfrm>
            <a:off x="592897" y="1247970"/>
            <a:ext cx="3588236" cy="2287120"/>
          </a:xfrm>
          <a:prstGeom prst="rect">
            <a:avLst/>
          </a:prstGeom>
        </p:spPr>
      </p:pic>
      <p:pic>
        <p:nvPicPr>
          <p:cNvPr id="11" name="Picture 10">
            <a:extLst>
              <a:ext uri="{FF2B5EF4-FFF2-40B4-BE49-F238E27FC236}">
                <a16:creationId xmlns:a16="http://schemas.microsoft.com/office/drawing/2014/main" id="{8C1C52CB-9903-4F21-9D02-7F9B6D4D767A}"/>
              </a:ext>
            </a:extLst>
          </p:cNvPr>
          <p:cNvPicPr>
            <a:picLocks noChangeAspect="1"/>
          </p:cNvPicPr>
          <p:nvPr/>
        </p:nvPicPr>
        <p:blipFill>
          <a:blip r:embed="rId3"/>
          <a:stretch>
            <a:fillRect/>
          </a:stretch>
        </p:blipFill>
        <p:spPr>
          <a:xfrm>
            <a:off x="497910" y="3794450"/>
            <a:ext cx="3783571" cy="2617724"/>
          </a:xfrm>
          <a:prstGeom prst="rect">
            <a:avLst/>
          </a:prstGeom>
        </p:spPr>
      </p:pic>
      <p:sp>
        <p:nvSpPr>
          <p:cNvPr id="13" name="TextBox 12">
            <a:extLst>
              <a:ext uri="{FF2B5EF4-FFF2-40B4-BE49-F238E27FC236}">
                <a16:creationId xmlns:a16="http://schemas.microsoft.com/office/drawing/2014/main" id="{F9B77ABF-8756-420C-9896-644F31ADBAF8}"/>
              </a:ext>
            </a:extLst>
          </p:cNvPr>
          <p:cNvSpPr txBox="1"/>
          <p:nvPr/>
        </p:nvSpPr>
        <p:spPr>
          <a:xfrm>
            <a:off x="4646490" y="5404603"/>
            <a:ext cx="4572000" cy="1477328"/>
          </a:xfrm>
          <a:prstGeom prst="rect">
            <a:avLst/>
          </a:prstGeom>
          <a:noFill/>
        </p:spPr>
        <p:txBody>
          <a:bodyPr wrap="square" rtlCol="0">
            <a:spAutoFit/>
          </a:bodyPr>
          <a:lstStyle/>
          <a:p>
            <a:r>
              <a:rPr lang="en-US" dirty="0"/>
              <a:t>We are trying to optimize the binder quantity to have a good adhesion between turns and avoid binder excess.</a:t>
            </a:r>
          </a:p>
          <a:p>
            <a:r>
              <a:rPr lang="en-US" dirty="0"/>
              <a:t>These 3 DRs were caused by this optimization process.</a:t>
            </a:r>
          </a:p>
        </p:txBody>
      </p:sp>
      <p:sp>
        <p:nvSpPr>
          <p:cNvPr id="20" name="TextBox 19">
            <a:extLst>
              <a:ext uri="{FF2B5EF4-FFF2-40B4-BE49-F238E27FC236}">
                <a16:creationId xmlns:a16="http://schemas.microsoft.com/office/drawing/2014/main" id="{7241B0BF-4878-4AD0-9C74-2C3F6E33930F}"/>
              </a:ext>
            </a:extLst>
          </p:cNvPr>
          <p:cNvSpPr txBox="1"/>
          <p:nvPr/>
        </p:nvSpPr>
        <p:spPr>
          <a:xfrm>
            <a:off x="4698334" y="5085926"/>
            <a:ext cx="2877424" cy="400110"/>
          </a:xfrm>
          <a:prstGeom prst="rect">
            <a:avLst/>
          </a:prstGeom>
          <a:noFill/>
        </p:spPr>
        <p:txBody>
          <a:bodyPr wrap="square" rtlCol="0">
            <a:spAutoFit/>
          </a:bodyPr>
          <a:lstStyle/>
          <a:p>
            <a:r>
              <a:rPr lang="en-US" sz="2000" b="1" dirty="0"/>
              <a:t>Origin</a:t>
            </a:r>
          </a:p>
        </p:txBody>
      </p:sp>
    </p:spTree>
    <p:extLst>
      <p:ext uri="{BB962C8B-B14F-4D97-AF65-F5344CB8AC3E}">
        <p14:creationId xmlns:p14="http://schemas.microsoft.com/office/powerpoint/2010/main" val="1661850002"/>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Props1.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3.xml><?xml version="1.0" encoding="utf-8"?>
<ds:datastoreItem xmlns:ds="http://schemas.openxmlformats.org/officeDocument/2006/customXml" ds:itemID="{BF8EF391-2BAD-45F4-B22E-736040720C99}">
  <ds:schemaRefs>
    <ds:schemaRef ds:uri="http://www.w3.org/XML/1998/namespace"/>
    <ds:schemaRef ds:uri="http://schemas.microsoft.com/office/infopath/2007/PartnerControls"/>
    <ds:schemaRef ds:uri="http://schemas.microsoft.com/office/2006/documentManagement/types"/>
    <ds:schemaRef ds:uri="http://purl.org/dc/terms/"/>
    <ds:schemaRef ds:uri="http://purl.org/dc/dcmitype/"/>
    <ds:schemaRef ds:uri="http://schemas.openxmlformats.org/package/2006/metadata/core-properties"/>
    <ds:schemaRef ds:uri="8946e33d-fd2f-4ae4-8ee9-d90c129cdf9e"/>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19512</TotalTime>
  <Words>1209</Words>
  <Application>Microsoft Office PowerPoint</Application>
  <PresentationFormat>On-screen Show (4:3)</PresentationFormat>
  <Paragraphs>229</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Geneva</vt:lpstr>
      <vt:lpstr>Helvetica</vt:lpstr>
      <vt:lpstr>Wingdings</vt:lpstr>
      <vt:lpstr>Thème Office</vt:lpstr>
      <vt:lpstr>MQXFAP2 Coils Readiness Review FNAL Discrepancy Reports  </vt:lpstr>
      <vt:lpstr>Discrepancy Report Summary</vt:lpstr>
      <vt:lpstr>QXFA101: Impregnation (2 Irr – 7 Low – 2 Med)</vt:lpstr>
      <vt:lpstr>QXFA101: Impregnation (2 Irr – 7 Low – 2 Med)</vt:lpstr>
      <vt:lpstr>QXFA104: Impregnation (1 Irr – 3 Low – 2 Med)</vt:lpstr>
      <vt:lpstr>QXFA104: Impregnation (1 Irr – 3 Low – 2 Med)</vt:lpstr>
      <vt:lpstr>QXFA106: Splice (1 Irr – 3 Low – 1 Med)</vt:lpstr>
      <vt:lpstr>Appendix Recurrent and Remarkable Low Risk DRs</vt:lpstr>
      <vt:lpstr>QXFA101-QXFA102-QXFA104 Not Enough Binder</vt:lpstr>
      <vt:lpstr>Cable S2 Glass Cut and Fixed with E Glass</vt:lpstr>
      <vt:lpstr>QXFA101: Black Spot After Reaction</vt:lpstr>
      <vt:lpstr>Modification to the Temperature Cycles</vt:lpstr>
      <vt:lpstr>Appendix – High Risk DR</vt:lpstr>
      <vt:lpstr>QXFA103: Winding (2 Irr – 3 Low – 1 High)</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Carlo Santini x 05149V</cp:lastModifiedBy>
  <cp:revision>516</cp:revision>
  <cp:lastPrinted>2017-03-22T15:14:21Z</cp:lastPrinted>
  <dcterms:created xsi:type="dcterms:W3CDTF">2016-03-23T12:58:39Z</dcterms:created>
  <dcterms:modified xsi:type="dcterms:W3CDTF">2017-12-07T18:41:39Z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