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306" r:id="rId6"/>
    <p:sldId id="336" r:id="rId7"/>
    <p:sldId id="338" r:id="rId8"/>
    <p:sldId id="339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7" autoAdjust="0"/>
    <p:restoredTop sz="96292" autoAdjust="0"/>
  </p:normalViewPr>
  <p:slideViewPr>
    <p:cSldViewPr snapToObjects="1" showGuides="1">
      <p:cViewPr varScale="1">
        <p:scale>
          <a:sx n="106" d="100"/>
          <a:sy n="106" d="100"/>
        </p:scale>
        <p:origin x="1362" y="10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8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1" name="Image 5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Image 5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0" name="Image 5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9" name="Image 5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5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5214" y="2528838"/>
            <a:ext cx="6054160" cy="1800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MQXFAP2 Coils Readiness Review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Final Electrical Measurements Before Shipping to LBNL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Carlo Santini</a:t>
            </a:r>
          </a:p>
          <a:p>
            <a:r>
              <a:rPr lang="en-GB" dirty="0"/>
              <a:t>U.S. HL-LHC Accelerator Upgrade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/>
              <a:t>MQXFAP2 Conductor &amp; Coils Readiness Review</a:t>
            </a:r>
          </a:p>
          <a:p>
            <a:r>
              <a:rPr lang="en-GB" sz="1200" dirty="0"/>
              <a:t>December 7, 2017</a:t>
            </a:r>
          </a:p>
        </p:txBody>
      </p:sp>
      <p:pic>
        <p:nvPicPr>
          <p:cNvPr id="7" name="Image 6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11165"/>
            <a:ext cx="1604480" cy="1909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Final Electrical checks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C. Santini – Electrical Measurements</a:t>
            </a:r>
            <a:endParaRPr lang="en-GB" noProof="0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27816"/>
              </p:ext>
            </p:extLst>
          </p:nvPr>
        </p:nvGraphicFramePr>
        <p:xfrm>
          <a:off x="745291" y="783743"/>
          <a:ext cx="7704137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nary Worksheet" r:id="rId6" imgW="8534310" imgH="5981580" progId="Excel.SheetBinaryMacroEnabled.12">
                  <p:embed/>
                </p:oleObj>
              </mc:Choice>
              <mc:Fallback>
                <p:oleObj name="Binary Worksheet" r:id="rId6" imgW="8534310" imgH="5981580" progId="Excel.SheetBinaryMacroEnabled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291" y="783743"/>
                        <a:ext cx="7704137" cy="540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Hipot</a:t>
            </a:r>
            <a:r>
              <a:rPr lang="en-US" dirty="0"/>
              <a:t> and Impulse 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C. Santini – Electrical Measurements</a:t>
            </a:r>
            <a:endParaRPr lang="en-GB" noProof="0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25233"/>
              </p:ext>
            </p:extLst>
          </p:nvPr>
        </p:nvGraphicFramePr>
        <p:xfrm>
          <a:off x="641679" y="2060848"/>
          <a:ext cx="8055423" cy="263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nary Worksheet" r:id="rId6" imgW="5476945" imgH="1790640" progId="Excel.SheetBinaryMacroEnabled.12">
                  <p:embed/>
                </p:oleObj>
              </mc:Choice>
              <mc:Fallback>
                <p:oleObj name="Binary Worksheet" r:id="rId6" imgW="5476945" imgH="1790640" progId="Excel.SheetBinaryMacroEnabled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679" y="2060848"/>
                        <a:ext cx="8055423" cy="2633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B7AE09-3C50-4A81-8091-F6BE3A3A440E}"/>
              </a:ext>
            </a:extLst>
          </p:cNvPr>
          <p:cNvSpPr txBox="1"/>
          <p:nvPr/>
        </p:nvSpPr>
        <p:spPr>
          <a:xfrm>
            <a:off x="539552" y="52159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*RE Outer Layer </a:t>
            </a:r>
            <a:r>
              <a:rPr lang="en-US" dirty="0" err="1"/>
              <a:t>Endshoe</a:t>
            </a:r>
            <a:r>
              <a:rPr lang="en-US" dirty="0"/>
              <a:t> (R=10 MΩ)</a:t>
            </a:r>
          </a:p>
        </p:txBody>
      </p:sp>
    </p:spTree>
    <p:extLst>
      <p:ext uri="{BB962C8B-B14F-4D97-AF65-F5344CB8AC3E}">
        <p14:creationId xmlns:p14="http://schemas.microsoft.com/office/powerpoint/2010/main" val="176840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EE00-9916-4789-847B-576F899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QXFA101 Coil to OL </a:t>
            </a:r>
            <a:r>
              <a:rPr lang="en-US" dirty="0" err="1"/>
              <a:t>Endshoe</a:t>
            </a:r>
            <a:br>
              <a:rPr lang="en-US" dirty="0"/>
            </a:br>
            <a:r>
              <a:rPr lang="en-US" dirty="0" err="1"/>
              <a:t>Hipot</a:t>
            </a:r>
            <a:r>
              <a:rPr lang="en-US" dirty="0"/>
              <a:t> Failure – </a:t>
            </a:r>
            <a:r>
              <a:rPr lang="en-US" dirty="0" err="1"/>
              <a:t>Hypotesis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50028-83D2-4E56-B9EE-F5FFF0B5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02357"/>
            <a:ext cx="7920000" cy="4906963"/>
          </a:xfrm>
        </p:spPr>
        <p:txBody>
          <a:bodyPr>
            <a:normAutofit/>
          </a:bodyPr>
          <a:lstStyle/>
          <a:p>
            <a:r>
              <a:rPr lang="en-US" sz="2000" dirty="0"/>
              <a:t>Measurements taken after failed </a:t>
            </a:r>
            <a:r>
              <a:rPr lang="en-US" sz="2000" dirty="0" err="1"/>
              <a:t>Hipot</a:t>
            </a:r>
            <a:r>
              <a:rPr lang="en-US" sz="2000" dirty="0"/>
              <a:t> showed a R=10 MΩ</a:t>
            </a:r>
          </a:p>
          <a:p>
            <a:r>
              <a:rPr lang="en-US" sz="2000" dirty="0"/>
              <a:t>The cause can be the sharp edge of the saddle with chipped off plasma coating.</a:t>
            </a:r>
          </a:p>
          <a:p>
            <a:r>
              <a:rPr lang="en-US" sz="2000" dirty="0"/>
              <a:t>The SS edge could have cut the S2 glass insulation and the slightly conductive binder on the cable’s S2 glass could have caused the 10 MΩ 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3A58E-7329-4396-9BF2-2EDA3CA7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C. Santini – Electrical Measurements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8D1B9-4AA4-49D4-9D28-DAC178EE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52DA6-7A4C-4F69-A809-B836F0DCE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1"/>
          <a:stretch/>
        </p:blipFill>
        <p:spPr>
          <a:xfrm>
            <a:off x="827585" y="3410610"/>
            <a:ext cx="4739190" cy="1881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CE641-8A67-4A2D-8396-B9143D8D9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50"/>
          <a:stretch/>
        </p:blipFill>
        <p:spPr>
          <a:xfrm>
            <a:off x="2425065" y="5291679"/>
            <a:ext cx="3141709" cy="1531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01A65-0DA5-472D-B737-EADDAA46E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6"/>
          <a:stretch/>
        </p:blipFill>
        <p:spPr>
          <a:xfrm>
            <a:off x="5652120" y="3253430"/>
            <a:ext cx="2776733" cy="21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3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1838-4B70-47EE-987A-A1EDF621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Tests 101-104-106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790C6-AA09-4818-BF7C-F52FB638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F. Nobrega - Coil Reaction &amp; Impregnation at FNAL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800E5-130E-40F7-80A6-4F58170F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F4D67-0CAC-4CDB-8D02-0DA8480B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479"/>
            <a:ext cx="9144000" cy="36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27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8946e33d-fd2f-4ae4-8ee9-d90c129cdf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13313</TotalTime>
  <Words>141</Words>
  <Application>Microsoft Office PowerPoint</Application>
  <PresentationFormat>On-screen Show (4:3)</PresentationFormat>
  <Paragraphs>24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Geneva</vt:lpstr>
      <vt:lpstr>Helvetica</vt:lpstr>
      <vt:lpstr>Wingdings</vt:lpstr>
      <vt:lpstr>Thème Office</vt:lpstr>
      <vt:lpstr>Microsoft Excel Binary Worksheet</vt:lpstr>
      <vt:lpstr>MQXFAP2 Coils Readiness Review Final Electrical Measurements Before Shipping to LBNL  </vt:lpstr>
      <vt:lpstr>Final Electrical checks</vt:lpstr>
      <vt:lpstr>Final Hipot and Impulse Tests</vt:lpstr>
      <vt:lpstr>QXFA101 Coil to OL Endshoe Hipot Failure – Hypotesis</vt:lpstr>
      <vt:lpstr>Impulse Tests 101-104-106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Carlo Santini x 05149V</cp:lastModifiedBy>
  <cp:revision>487</cp:revision>
  <cp:lastPrinted>2017-03-22T15:14:21Z</cp:lastPrinted>
  <dcterms:created xsi:type="dcterms:W3CDTF">2016-03-23T12:58:39Z</dcterms:created>
  <dcterms:modified xsi:type="dcterms:W3CDTF">2017-12-11T20:44:08Z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