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2"/>
  </p:notesMasterIdLst>
  <p:sldIdLst>
    <p:sldId id="256" r:id="rId2"/>
    <p:sldId id="262" r:id="rId3"/>
    <p:sldId id="257" r:id="rId4"/>
    <p:sldId id="263" r:id="rId5"/>
    <p:sldId id="265" r:id="rId6"/>
    <p:sldId id="266" r:id="rId7"/>
    <p:sldId id="267" r:id="rId8"/>
    <p:sldId id="273" r:id="rId9"/>
    <p:sldId id="276" r:id="rId10"/>
    <p:sldId id="272" r:id="rId11"/>
    <p:sldId id="280" r:id="rId12"/>
    <p:sldId id="281" r:id="rId13"/>
    <p:sldId id="268" r:id="rId14"/>
    <p:sldId id="270" r:id="rId15"/>
    <p:sldId id="269" r:id="rId16"/>
    <p:sldId id="282" r:id="rId17"/>
    <p:sldId id="277" r:id="rId18"/>
    <p:sldId id="271" r:id="rId19"/>
    <p:sldId id="278" r:id="rId20"/>
    <p:sldId id="275" r:id="rId21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5" d="100"/>
          <a:sy n="155" d="100"/>
        </p:scale>
        <p:origin x="-9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4" d="100"/>
          <a:sy n="124" d="100"/>
        </p:scale>
        <p:origin x="-3264" y="-90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145" cy="461193"/>
          </a:xfrm>
          <a:prstGeom prst="rect">
            <a:avLst/>
          </a:prstGeom>
        </p:spPr>
        <p:txBody>
          <a:bodyPr vert="horz" lIns="87798" tIns="43899" rIns="87798" bIns="4389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1193"/>
          </a:xfrm>
          <a:prstGeom prst="rect">
            <a:avLst/>
          </a:prstGeom>
        </p:spPr>
        <p:txBody>
          <a:bodyPr vert="horz" lIns="87798" tIns="43899" rIns="87798" bIns="43899" rtlCol="0"/>
          <a:lstStyle>
            <a:lvl1pPr algn="r">
              <a:defRPr sz="1200"/>
            </a:lvl1pPr>
          </a:lstStyle>
          <a:p>
            <a:fld id="{16201473-3259-4DFE-852D-B968AAC8CEC3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798" tIns="43899" rIns="87798" bIns="4389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6" y="4387443"/>
            <a:ext cx="5607711" cy="4155317"/>
          </a:xfrm>
          <a:prstGeom prst="rect">
            <a:avLst/>
          </a:prstGeom>
        </p:spPr>
        <p:txBody>
          <a:bodyPr vert="horz" lIns="87798" tIns="43899" rIns="87798" bIns="4389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3357"/>
            <a:ext cx="3038145" cy="461193"/>
          </a:xfrm>
          <a:prstGeom prst="rect">
            <a:avLst/>
          </a:prstGeom>
        </p:spPr>
        <p:txBody>
          <a:bodyPr vert="horz" lIns="87798" tIns="43899" rIns="87798" bIns="4389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773357"/>
            <a:ext cx="3038145" cy="461193"/>
          </a:xfrm>
          <a:prstGeom prst="rect">
            <a:avLst/>
          </a:prstGeom>
        </p:spPr>
        <p:txBody>
          <a:bodyPr vert="horz" lIns="87798" tIns="43899" rIns="87798" bIns="43899" rtlCol="0" anchor="b"/>
          <a:lstStyle>
            <a:lvl1pPr algn="r">
              <a:defRPr sz="1200"/>
            </a:lvl1pPr>
          </a:lstStyle>
          <a:p>
            <a:fld id="{797F7638-404F-4EC4-B426-9B9CE1108B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Schmalzle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Schmalzle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Schmalzle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Schmalzle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Schmalzle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Schmalzle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Schmalzle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Schmalzle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Schmalzle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Schmalzle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Schmalzle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December 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J. Schmalzle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07016-B26F-4457-AC76-80C2563D864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5" descr="C:\Users\jesses\Documents\larp logo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7404"/>
            <a:ext cx="603250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5" Type="http://schemas.openxmlformats.org/officeDocument/2006/relationships/image" Target="../media/image5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2438399"/>
          </a:xfrm>
        </p:spPr>
        <p:txBody>
          <a:bodyPr>
            <a:noAutofit/>
          </a:bodyPr>
          <a:lstStyle/>
          <a:p>
            <a:r>
              <a:rPr lang="en-US" sz="3200" dirty="0" smtClean="0"/>
              <a:t>MQXFAP2 Coil Review</a:t>
            </a:r>
            <a:br>
              <a:rPr lang="en-US" sz="3200" dirty="0" smtClean="0"/>
            </a:br>
            <a:r>
              <a:rPr lang="en-US" sz="1800" dirty="0" smtClean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 smtClean="0"/>
              <a:t>Coils QXFA102 &amp; QXFA105</a:t>
            </a:r>
            <a:br>
              <a:rPr lang="en-US" sz="3200" dirty="0" smtClean="0"/>
            </a:br>
            <a:r>
              <a:rPr lang="en-US" sz="1400" dirty="0" smtClean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React &amp; </a:t>
            </a:r>
            <a:r>
              <a:rPr lang="en-US" sz="2800" dirty="0" err="1" smtClean="0"/>
              <a:t>Impreg</a:t>
            </a:r>
            <a:r>
              <a:rPr lang="en-US" sz="2800" dirty="0" smtClean="0"/>
              <a:t> at BNL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2192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J. Schmalzle</a:t>
            </a:r>
          </a:p>
          <a:p>
            <a:r>
              <a:rPr lang="en-US" sz="1800" dirty="0" smtClean="0"/>
              <a:t>December 7, 2017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14" y="152400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QXFA102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2017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33400" y="1295400"/>
            <a:ext cx="6324600" cy="3276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No DRs</a:t>
            </a:r>
            <a:r>
              <a:rPr lang="en-US" sz="1600" dirty="0"/>
              <a:t> </a:t>
            </a:r>
            <a:r>
              <a:rPr lang="en-US" sz="1600" dirty="0" smtClean="0"/>
              <a:t>noted.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Schmalzle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14" y="152400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QXFA105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2017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304800" y="1122290"/>
            <a:ext cx="5029200" cy="2556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2nd generation coil</a:t>
            </a:r>
          </a:p>
          <a:p>
            <a:pPr lvl="1"/>
            <a:r>
              <a:rPr lang="en-US" sz="1400" dirty="0" smtClean="0"/>
              <a:t>Reaction:</a:t>
            </a:r>
          </a:p>
          <a:p>
            <a:pPr lvl="2"/>
            <a:r>
              <a:rPr lang="en-US" sz="1200" dirty="0" smtClean="0"/>
              <a:t>3 layers Hexcel 4522 glass cloth on coil OD</a:t>
            </a:r>
          </a:p>
          <a:p>
            <a:pPr lvl="1"/>
            <a:r>
              <a:rPr lang="en-US" sz="1400" dirty="0" smtClean="0"/>
              <a:t>Impregnation:</a:t>
            </a:r>
          </a:p>
          <a:p>
            <a:pPr lvl="2"/>
            <a:r>
              <a:rPr lang="en-US" sz="1200" dirty="0" smtClean="0"/>
              <a:t>2 layer Hexcel 4522 glass cloth on coil OD</a:t>
            </a:r>
          </a:p>
          <a:p>
            <a:pPr lvl="2"/>
            <a:r>
              <a:rPr lang="en-US" sz="1200" dirty="0" smtClean="0"/>
              <a:t>1 layer Hexcel </a:t>
            </a:r>
            <a:r>
              <a:rPr lang="en-US" sz="1200" dirty="0"/>
              <a:t>4522 glass cloth on coil </a:t>
            </a:r>
            <a:r>
              <a:rPr lang="en-US" sz="1200" dirty="0" smtClean="0"/>
              <a:t>ID</a:t>
            </a:r>
          </a:p>
          <a:p>
            <a:pPr lvl="2"/>
            <a:r>
              <a:rPr lang="en-US" sz="1200" dirty="0" smtClean="0"/>
              <a:t>10 mil G11 shims on </a:t>
            </a:r>
            <a:r>
              <a:rPr lang="en-US" sz="1200" dirty="0" err="1" smtClean="0"/>
              <a:t>midplane</a:t>
            </a:r>
            <a:endParaRPr lang="en-US" sz="12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Schmalzle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 descr="\\discovery\Photos\LARP\QXFA\QXFA105\IMG_20171023_1045045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92" y="3505200"/>
            <a:ext cx="4491789" cy="252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454132" y="3678600"/>
            <a:ext cx="4041668" cy="2556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CERN approved wires.</a:t>
            </a:r>
          </a:p>
          <a:p>
            <a:pPr lvl="1"/>
            <a:r>
              <a:rPr lang="en-US" sz="1400" dirty="0" smtClean="0"/>
              <a:t>AXON HH2619 / HH1819</a:t>
            </a:r>
          </a:p>
          <a:p>
            <a:pPr lvl="1"/>
            <a:endParaRPr lang="en-US" sz="1400" dirty="0"/>
          </a:p>
          <a:p>
            <a:r>
              <a:rPr lang="en-US" sz="1600" dirty="0" smtClean="0"/>
              <a:t>Shorter pole pins to accommodate tube support bumpers (</a:t>
            </a:r>
            <a:r>
              <a:rPr lang="en-US" sz="1600" dirty="0" err="1" smtClean="0"/>
              <a:t>pions</a:t>
            </a:r>
            <a:r>
              <a:rPr lang="en-US" sz="1600" dirty="0" smtClean="0"/>
              <a:t>).</a:t>
            </a:r>
          </a:p>
        </p:txBody>
      </p:sp>
      <p:pic>
        <p:nvPicPr>
          <p:cNvPr id="4" name="Picture 3" descr="\\discovery\Photos\LARP\QXFA\QXFA105\IMG_20170815_140022101_HD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92" y="820420"/>
            <a:ext cx="4298908" cy="242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86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16" y="644152"/>
            <a:ext cx="3854370" cy="2852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14" y="152400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QXFA105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Schmalzle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3851268" cy="286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69" y="3587177"/>
            <a:ext cx="3841726" cy="285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39038"/>
            <a:ext cx="3841726" cy="284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ontent Placeholder 3"/>
          <p:cNvSpPr txBox="1">
            <a:spLocks/>
          </p:cNvSpPr>
          <p:nvPr/>
        </p:nvSpPr>
        <p:spPr>
          <a:xfrm>
            <a:off x="3545601" y="3352800"/>
            <a:ext cx="19812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/>
              <a:t>Witness samples inside reaction fixture.</a:t>
            </a:r>
            <a:endParaRPr lang="en-US" sz="1200" dirty="0" smtClean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3550715" y="762000"/>
            <a:ext cx="1905000" cy="1005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/>
              <a:t>Reaction Cycle:</a:t>
            </a:r>
            <a:endParaRPr lang="en-US" sz="1600" dirty="0"/>
          </a:p>
          <a:p>
            <a:pPr marL="0" indent="0" algn="ctr">
              <a:buNone/>
            </a:pPr>
            <a:r>
              <a:rPr lang="en-US" sz="1200" dirty="0" smtClean="0"/>
              <a:t>48 Hours at 210 C</a:t>
            </a:r>
          </a:p>
          <a:p>
            <a:pPr marL="0" indent="0" algn="ctr">
              <a:buNone/>
            </a:pPr>
            <a:r>
              <a:rPr lang="en-US" sz="1200" dirty="0" smtClean="0"/>
              <a:t>48 hours at 400 C</a:t>
            </a:r>
          </a:p>
          <a:p>
            <a:pPr marL="0" indent="0" algn="ctr">
              <a:buNone/>
            </a:pPr>
            <a:r>
              <a:rPr lang="en-US" sz="1200" dirty="0" smtClean="0"/>
              <a:t>50 hours at 665 C</a:t>
            </a:r>
          </a:p>
        </p:txBody>
      </p:sp>
    </p:spTree>
    <p:extLst>
      <p:ext uri="{BB962C8B-B14F-4D97-AF65-F5344CB8AC3E}">
        <p14:creationId xmlns:p14="http://schemas.microsoft.com/office/powerpoint/2010/main" val="401220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14" y="152400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QXFA105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Schmalzle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4036"/>
            <a:ext cx="7162800" cy="583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06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14" y="152400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QXFA105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Schmalzle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04899"/>
            <a:ext cx="7696200" cy="4706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74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14" y="152400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QXFA105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Schmalzle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38381"/>
            <a:ext cx="4572000" cy="369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667000"/>
            <a:ext cx="4566118" cy="3690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42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14" y="152400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QXFA105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2017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33400" y="990600"/>
            <a:ext cx="6296286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Faro arm coil size measurements:</a:t>
            </a:r>
          </a:p>
          <a:p>
            <a:pPr lvl="1"/>
            <a:r>
              <a:rPr lang="en-US" sz="1200" dirty="0" smtClean="0"/>
              <a:t>Primary best fit to coil OD, secondary to keyway (</a:t>
            </a:r>
            <a:r>
              <a:rPr lang="en-US" sz="1200" dirty="0" err="1" smtClean="0"/>
              <a:t>midplane</a:t>
            </a:r>
            <a:r>
              <a:rPr lang="en-US" sz="1200" dirty="0" smtClean="0"/>
              <a:t> where no keyway).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Schmalzle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95616" y="5105400"/>
            <a:ext cx="2133600" cy="121040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en-US" sz="600" dirty="0" smtClean="0">
              <a:solidFill>
                <a:prstClr val="black"/>
              </a:solidFill>
            </a:endParaRPr>
          </a:p>
          <a:p>
            <a:r>
              <a:rPr lang="en-US" sz="1200" dirty="0" smtClean="0">
                <a:solidFill>
                  <a:prstClr val="black"/>
                </a:solidFill>
              </a:rPr>
              <a:t>Nominal Coil Dimensions:</a:t>
            </a:r>
          </a:p>
          <a:p>
            <a:endParaRPr lang="en-US" sz="600" dirty="0" smtClean="0">
              <a:solidFill>
                <a:prstClr val="black"/>
              </a:solidFill>
            </a:endParaRPr>
          </a:p>
          <a:p>
            <a:r>
              <a:rPr lang="en-US" sz="1200" dirty="0" smtClean="0">
                <a:solidFill>
                  <a:prstClr val="black"/>
                </a:solidFill>
              </a:rPr>
              <a:t>   Outer Radius = 113.376 mm</a:t>
            </a:r>
          </a:p>
          <a:p>
            <a:endParaRPr lang="en-US" sz="600" dirty="0" smtClean="0">
              <a:solidFill>
                <a:prstClr val="black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prstClr val="black"/>
                </a:solidFill>
              </a:rPr>
              <a:t>  </a:t>
            </a:r>
            <a:r>
              <a:rPr lang="en-US" sz="1200" dirty="0" err="1" smtClean="0">
                <a:solidFill>
                  <a:prstClr val="black"/>
                </a:solidFill>
              </a:rPr>
              <a:t>Midplane</a:t>
            </a:r>
            <a:r>
              <a:rPr lang="en-US" sz="1200" dirty="0" smtClean="0">
                <a:solidFill>
                  <a:prstClr val="black"/>
                </a:solidFill>
              </a:rPr>
              <a:t> offset = .125 mm</a:t>
            </a:r>
          </a:p>
          <a:p>
            <a:endParaRPr lang="en-US" sz="600" dirty="0">
              <a:solidFill>
                <a:prstClr val="black"/>
              </a:solidFill>
            </a:endParaRPr>
          </a:p>
          <a:p>
            <a:r>
              <a:rPr lang="en-US" sz="1200" dirty="0" smtClean="0">
                <a:solidFill>
                  <a:prstClr val="black"/>
                </a:solidFill>
              </a:rPr>
              <a:t>   Keyway Width = 14.00 mm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1" name="Picture 3" descr="C:\Users\jesses\Documents\PrintScreen Files\cmm label sketch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372" y="5054015"/>
            <a:ext cx="2414922" cy="128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291" y="1757300"/>
            <a:ext cx="4422396" cy="308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5" y="1752600"/>
            <a:ext cx="4419599" cy="307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63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14" y="152400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QXFA105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Schmalzle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6" name="Picture 2" descr="C:\Users\jesses\Documents\PrintScreen Files\105-92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90002"/>
            <a:ext cx="2838834" cy="126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sses\Documents\PrintScreen Files\105-108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3919642"/>
            <a:ext cx="2851150" cy="121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esses\Documents\PrintScreen Files\105-124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22" y="3919642"/>
            <a:ext cx="2814202" cy="126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esses\Documents\PrintScreen Files\105-139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956" y="3943847"/>
            <a:ext cx="2826518" cy="123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esses\Documents\PrintScreen Files\105-155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02" y="5200074"/>
            <a:ext cx="2832676" cy="123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esses\Documents\PrintScreen Files\105-170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084" y="5181600"/>
            <a:ext cx="2844992" cy="125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jesses\Documents\PrintScreen Files\105-174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5224706"/>
            <a:ext cx="2808044" cy="120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jesses\Documents\PrintScreen Files\105-3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2937"/>
            <a:ext cx="2863466" cy="124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jesses\Documents\PrintScreen Files\105-11a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992" y="140170"/>
            <a:ext cx="2795728" cy="121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jesses\Documents\PrintScreen Files\105-13a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74" y="1336851"/>
            <a:ext cx="2844992" cy="126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jesses\Documents\PrintScreen Files\105-29a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59452"/>
            <a:ext cx="2844992" cy="126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jesses\Documents\PrintScreen Files\105-45a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543" y="1349167"/>
            <a:ext cx="2844992" cy="125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jesses\Documents\PrintScreen Files\105-61a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82" y="2605397"/>
            <a:ext cx="2826518" cy="126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jesses\Documents\PrintScreen Files\105-76a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842" y="2605397"/>
            <a:ext cx="2851150" cy="123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3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14" y="152400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QXFA105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2017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304800" y="1072800"/>
            <a:ext cx="5867400" cy="3276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DRs:</a:t>
            </a:r>
          </a:p>
          <a:p>
            <a:pPr lvl="1"/>
            <a:r>
              <a:rPr lang="en-US" sz="1400" dirty="0" smtClean="0"/>
              <a:t>Ceramic </a:t>
            </a:r>
            <a:r>
              <a:rPr lang="en-US" sz="1400" dirty="0"/>
              <a:t>coating on edge of OL saddle tip was </a:t>
            </a:r>
            <a:r>
              <a:rPr lang="en-US" sz="1400" dirty="0" smtClean="0"/>
              <a:t>chipped and </a:t>
            </a:r>
            <a:r>
              <a:rPr lang="en-US" sz="1400" dirty="0"/>
              <a:t>insulation on IL coil lead </a:t>
            </a:r>
            <a:r>
              <a:rPr lang="en-US" sz="1400" dirty="0" smtClean="0"/>
              <a:t>was </a:t>
            </a:r>
            <a:r>
              <a:rPr lang="en-US" sz="1400" dirty="0"/>
              <a:t>chafed </a:t>
            </a:r>
            <a:r>
              <a:rPr lang="en-US" sz="1400" dirty="0" smtClean="0"/>
              <a:t>in a small area by OL saddle tip.</a:t>
            </a:r>
          </a:p>
          <a:p>
            <a:pPr lvl="2"/>
            <a:r>
              <a:rPr lang="en-US" sz="1200" dirty="0" smtClean="0"/>
              <a:t>Fluffy coil and loose saddle likely created a pressure point that rubbed during shipping.</a:t>
            </a:r>
          </a:p>
          <a:p>
            <a:pPr lvl="2"/>
            <a:r>
              <a:rPr lang="en-US" sz="1200" dirty="0" smtClean="0"/>
              <a:t>No damage to conductor.</a:t>
            </a:r>
          </a:p>
          <a:p>
            <a:pPr lvl="2"/>
            <a:r>
              <a:rPr lang="en-US" sz="1200" dirty="0" smtClean="0"/>
              <a:t>Loose chips of ceramic were removed.</a:t>
            </a:r>
          </a:p>
          <a:p>
            <a:pPr lvl="2"/>
            <a:r>
              <a:rPr lang="en-US" sz="1200" dirty="0" smtClean="0"/>
              <a:t>Double layer of 2 mil </a:t>
            </a:r>
            <a:r>
              <a:rPr lang="en-US" sz="1200" dirty="0" err="1" smtClean="0"/>
              <a:t>kapton</a:t>
            </a:r>
            <a:r>
              <a:rPr lang="en-US" sz="1200" dirty="0" smtClean="0"/>
              <a:t> added to cover insulation damage area</a:t>
            </a:r>
            <a:r>
              <a:rPr lang="en-US" sz="1200" dirty="0"/>
              <a:t>.</a:t>
            </a:r>
            <a:endParaRPr lang="en-US" sz="1200" dirty="0" smtClean="0"/>
          </a:p>
          <a:p>
            <a:pPr lvl="1"/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Schmalzle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14" y="152400"/>
            <a:ext cx="8229600" cy="639762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2017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838200" y="1905000"/>
            <a:ext cx="5029200" cy="350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Extra slides…</a:t>
            </a:r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Schmalzle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9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14" y="152400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Outline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2017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838200" y="1905000"/>
            <a:ext cx="5029200" cy="350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Notes / photos</a:t>
            </a:r>
          </a:p>
          <a:p>
            <a:r>
              <a:rPr lang="en-US" sz="1600" dirty="0" smtClean="0"/>
              <a:t>Reaction plots</a:t>
            </a:r>
          </a:p>
          <a:p>
            <a:r>
              <a:rPr lang="en-US" sz="1600" dirty="0" smtClean="0"/>
              <a:t>Electrical Data</a:t>
            </a:r>
            <a:endParaRPr lang="en-US" sz="1600" dirty="0"/>
          </a:p>
          <a:p>
            <a:r>
              <a:rPr lang="en-US" sz="1600" dirty="0" smtClean="0"/>
              <a:t>CMM</a:t>
            </a:r>
          </a:p>
          <a:p>
            <a:r>
              <a:rPr lang="en-US" sz="1600" dirty="0" smtClean="0"/>
              <a:t>DRs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Schmalzle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63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14" y="152400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QXF Coils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2017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33400" y="1295400"/>
            <a:ext cx="48006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Coil size comparison: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Schmalzle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22399"/>
            <a:ext cx="4430863" cy="310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7766"/>
            <a:ext cx="4452937" cy="3121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89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14" y="152400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QXFA102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2017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304800" y="1122290"/>
            <a:ext cx="5029200" cy="2556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2nd generation coil</a:t>
            </a:r>
          </a:p>
          <a:p>
            <a:pPr lvl="1"/>
            <a:r>
              <a:rPr lang="en-US" sz="1400" dirty="0" smtClean="0"/>
              <a:t>Reaction:</a:t>
            </a:r>
          </a:p>
          <a:p>
            <a:pPr lvl="2"/>
            <a:r>
              <a:rPr lang="en-US" sz="1200" dirty="0" smtClean="0"/>
              <a:t>3 layers Hexcel 4522 glass cloth on coil OD</a:t>
            </a:r>
          </a:p>
          <a:p>
            <a:pPr lvl="1"/>
            <a:r>
              <a:rPr lang="en-US" sz="1400" dirty="0" smtClean="0"/>
              <a:t>Impregnation:</a:t>
            </a:r>
          </a:p>
          <a:p>
            <a:pPr lvl="2"/>
            <a:r>
              <a:rPr lang="en-US" sz="1200" dirty="0" smtClean="0"/>
              <a:t>2 layer Hexcel 4522 glass cloth on coil OD</a:t>
            </a:r>
          </a:p>
          <a:p>
            <a:pPr lvl="2"/>
            <a:r>
              <a:rPr lang="en-US" sz="1200" dirty="0" smtClean="0"/>
              <a:t>1 layer Hexcel </a:t>
            </a:r>
            <a:r>
              <a:rPr lang="en-US" sz="1200" dirty="0"/>
              <a:t>4522 glass cloth on coil </a:t>
            </a:r>
            <a:r>
              <a:rPr lang="en-US" sz="1200" dirty="0" smtClean="0"/>
              <a:t>ID</a:t>
            </a:r>
          </a:p>
          <a:p>
            <a:pPr lvl="2"/>
            <a:r>
              <a:rPr lang="en-US" sz="1200" dirty="0" smtClean="0"/>
              <a:t>10 mil G11 shims on </a:t>
            </a:r>
            <a:r>
              <a:rPr lang="en-US" sz="1200" dirty="0" err="1" smtClean="0"/>
              <a:t>midplane</a:t>
            </a:r>
            <a:endParaRPr lang="en-US" sz="12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Schmalzle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 descr="\\discovery\Photos\LARP\QXFA\QXFA102\IMG_20170823_0853555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432" y="3678601"/>
            <a:ext cx="4470357" cy="251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discovery\Photos\LARP\QXFA\QXFA102\IMG_20170721_0859313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832" y="988555"/>
            <a:ext cx="4470357" cy="251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81" y="648048"/>
            <a:ext cx="3846513" cy="284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14" y="152400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QXFA102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Schmalzle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44876"/>
            <a:ext cx="3833812" cy="284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81" y="3520222"/>
            <a:ext cx="3871117" cy="287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22383"/>
            <a:ext cx="3833812" cy="284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3550715" y="762000"/>
            <a:ext cx="1905000" cy="1005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/>
              <a:t>Reaction Cycle:</a:t>
            </a:r>
            <a:endParaRPr lang="en-US" sz="1600" dirty="0"/>
          </a:p>
          <a:p>
            <a:pPr marL="0" indent="0" algn="ctr">
              <a:buNone/>
            </a:pPr>
            <a:r>
              <a:rPr lang="en-US" sz="1200" dirty="0" smtClean="0"/>
              <a:t>48 Hours at 210 C</a:t>
            </a:r>
          </a:p>
          <a:p>
            <a:pPr marL="0" indent="0" algn="ctr">
              <a:buNone/>
            </a:pPr>
            <a:r>
              <a:rPr lang="en-US" sz="1200" dirty="0" smtClean="0"/>
              <a:t>48 hours at 400 C</a:t>
            </a:r>
          </a:p>
          <a:p>
            <a:pPr marL="0" indent="0" algn="ctr">
              <a:buNone/>
            </a:pPr>
            <a:r>
              <a:rPr lang="en-US" sz="1200" dirty="0" smtClean="0"/>
              <a:t>50 hours at 665 C</a:t>
            </a:r>
          </a:p>
        </p:txBody>
      </p:sp>
      <p:sp>
        <p:nvSpPr>
          <p:cNvPr id="20" name="Content Placeholder 3"/>
          <p:cNvSpPr txBox="1">
            <a:spLocks/>
          </p:cNvSpPr>
          <p:nvPr/>
        </p:nvSpPr>
        <p:spPr>
          <a:xfrm>
            <a:off x="3581400" y="3352800"/>
            <a:ext cx="19812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/>
              <a:t>Witness samples in separate canister.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49814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14" y="152400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QXFA102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Schmalzle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8742"/>
            <a:ext cx="7053692" cy="574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99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14" y="152400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QXFA102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Schmalzle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543800" cy="461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30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14" y="152400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QXFA102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Schmalzle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06436"/>
            <a:ext cx="4602163" cy="371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67000"/>
            <a:ext cx="4602163" cy="371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92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14" y="152400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QXFA102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2017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33400" y="990600"/>
            <a:ext cx="6296286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Faro arm coil size measurements:</a:t>
            </a:r>
          </a:p>
          <a:p>
            <a:pPr lvl="1"/>
            <a:r>
              <a:rPr lang="en-US" sz="1200" dirty="0" smtClean="0"/>
              <a:t>Primary best fit to coil OD, secondary to keyway (</a:t>
            </a:r>
            <a:r>
              <a:rPr lang="en-US" sz="1200" dirty="0" err="1" smtClean="0"/>
              <a:t>midplane</a:t>
            </a:r>
            <a:r>
              <a:rPr lang="en-US" sz="1200" dirty="0" smtClean="0"/>
              <a:t> where no keyway).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Schmalzle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29" y="1865557"/>
            <a:ext cx="4353600" cy="303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428" y="1857950"/>
            <a:ext cx="4362972" cy="303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95616" y="5105400"/>
            <a:ext cx="2133600" cy="121040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en-US" sz="600" dirty="0" smtClean="0">
              <a:solidFill>
                <a:prstClr val="black"/>
              </a:solidFill>
            </a:endParaRPr>
          </a:p>
          <a:p>
            <a:r>
              <a:rPr lang="en-US" sz="1200" dirty="0" smtClean="0">
                <a:solidFill>
                  <a:prstClr val="black"/>
                </a:solidFill>
              </a:rPr>
              <a:t>Nominal Coil Dimensions:</a:t>
            </a:r>
          </a:p>
          <a:p>
            <a:endParaRPr lang="en-US" sz="600" dirty="0" smtClean="0">
              <a:solidFill>
                <a:prstClr val="black"/>
              </a:solidFill>
            </a:endParaRPr>
          </a:p>
          <a:p>
            <a:r>
              <a:rPr lang="en-US" sz="1200" dirty="0" smtClean="0">
                <a:solidFill>
                  <a:prstClr val="black"/>
                </a:solidFill>
              </a:rPr>
              <a:t>   Outer Radius = 113.376 mm</a:t>
            </a:r>
          </a:p>
          <a:p>
            <a:endParaRPr lang="en-US" sz="600" dirty="0" smtClean="0">
              <a:solidFill>
                <a:prstClr val="black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prstClr val="black"/>
                </a:solidFill>
              </a:rPr>
              <a:t>  </a:t>
            </a:r>
            <a:r>
              <a:rPr lang="en-US" sz="1200" dirty="0" err="1" smtClean="0">
                <a:solidFill>
                  <a:prstClr val="black"/>
                </a:solidFill>
              </a:rPr>
              <a:t>Midplane</a:t>
            </a:r>
            <a:r>
              <a:rPr lang="en-US" sz="1200" dirty="0" smtClean="0">
                <a:solidFill>
                  <a:prstClr val="black"/>
                </a:solidFill>
              </a:rPr>
              <a:t> offset = .125 mm</a:t>
            </a:r>
          </a:p>
          <a:p>
            <a:endParaRPr lang="en-US" sz="600" dirty="0">
              <a:solidFill>
                <a:prstClr val="black"/>
              </a:solidFill>
            </a:endParaRPr>
          </a:p>
          <a:p>
            <a:r>
              <a:rPr lang="en-US" sz="1200" dirty="0" smtClean="0">
                <a:solidFill>
                  <a:prstClr val="black"/>
                </a:solidFill>
              </a:rPr>
              <a:t>   Keyway Width = 14.00 mm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1" name="Picture 3" descr="C:\Users\jesses\Documents\PrintScreen Files\cmm label sketch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372" y="5054015"/>
            <a:ext cx="2414922" cy="128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5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14" y="152400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QXFA102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Schmalzle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050" name="Picture 2" descr="C:\Users\jesses\Documents\PrintScreen Files\102-6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543" y="2577044"/>
            <a:ext cx="3041718" cy="133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esses\Documents\PrintScreen Files\102-76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261" y="2568518"/>
            <a:ext cx="3010868" cy="13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esses\Documents\PrintScreen Files\102-92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7" y="3784687"/>
            <a:ext cx="3078736" cy="139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esses\Documents\PrintScreen Files\102-108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675" y="3809203"/>
            <a:ext cx="3054058" cy="138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jesses\Documents\PrintScreen Files\102-124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98" y="3806612"/>
            <a:ext cx="3171283" cy="14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jesses\Documents\PrintScreen Files\102-139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5" y="5071348"/>
            <a:ext cx="3121926" cy="138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jesses\Documents\PrintScreen Files\102-162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304" y="5043584"/>
            <a:ext cx="3060228" cy="143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jesses\Documents\PrintScreen Files\102-166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022" y="5036392"/>
            <a:ext cx="3066397" cy="144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jesses\Documents\PrintScreen Files\102-3a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0" y="14831"/>
            <a:ext cx="3073570" cy="130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jesses\Documents\PrintScreen Files\102-8a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5" y="1294678"/>
            <a:ext cx="3152775" cy="129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jesses\Documents\PrintScreen Files\102-13a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0" y="1294677"/>
            <a:ext cx="3031261" cy="132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jesses\Documents\PrintScreen Files\102-29a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1254575"/>
            <a:ext cx="3146605" cy="137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jesses\Documents\PrintScreen Files\102-45a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6" y="2562016"/>
            <a:ext cx="3152775" cy="132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87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527</Words>
  <Application>Microsoft Office PowerPoint</Application>
  <PresentationFormat>On-screen Show (4:3)</PresentationFormat>
  <Paragraphs>160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MQXFAP2 Coil Review   Coils QXFA102 &amp; QXFA105   React &amp; Impreg at BNL</vt:lpstr>
      <vt:lpstr>Outline</vt:lpstr>
      <vt:lpstr>QXFA102</vt:lpstr>
      <vt:lpstr>QXFA102</vt:lpstr>
      <vt:lpstr>QXFA102</vt:lpstr>
      <vt:lpstr>QXFA102</vt:lpstr>
      <vt:lpstr>QXFA102</vt:lpstr>
      <vt:lpstr>QXFA102</vt:lpstr>
      <vt:lpstr>QXFA102</vt:lpstr>
      <vt:lpstr>QXFA102</vt:lpstr>
      <vt:lpstr>QXFA105</vt:lpstr>
      <vt:lpstr>QXFA105</vt:lpstr>
      <vt:lpstr>QXFA105</vt:lpstr>
      <vt:lpstr>QXFA105</vt:lpstr>
      <vt:lpstr>QXFA105</vt:lpstr>
      <vt:lpstr>QXFA105</vt:lpstr>
      <vt:lpstr>QXFA105</vt:lpstr>
      <vt:lpstr>QXFA105</vt:lpstr>
      <vt:lpstr>PowerPoint Presentation</vt:lpstr>
      <vt:lpstr>QXF Coils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2014-11-12T20:39:13Z</dcterms:created>
  <dcterms:modified xsi:type="dcterms:W3CDTF">2017-12-06T18:52:38Z</dcterms:modified>
</cp:coreProperties>
</file>