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1"/>
  </p:sldMasterIdLst>
  <p:notesMasterIdLst>
    <p:notesMasterId r:id="rId11"/>
  </p:notesMasterIdLst>
  <p:handoutMasterIdLst>
    <p:handoutMasterId r:id="rId12"/>
  </p:handoutMasterIdLst>
  <p:sldIdLst>
    <p:sldId id="256" r:id="rId2"/>
    <p:sldId id="366" r:id="rId3"/>
    <p:sldId id="360" r:id="rId4"/>
    <p:sldId id="365" r:id="rId5"/>
    <p:sldId id="362" r:id="rId6"/>
    <p:sldId id="377" r:id="rId7"/>
    <p:sldId id="378" r:id="rId8"/>
    <p:sldId id="379" r:id="rId9"/>
    <p:sldId id="380" r:id="rId1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20D5DD"/>
    <a:srgbClr val="008000"/>
    <a:srgbClr val="0000FF"/>
    <a:srgbClr val="0066FF"/>
    <a:srgbClr val="339933"/>
    <a:srgbClr val="235591"/>
    <a:srgbClr val="1737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86398" autoAdjust="0"/>
  </p:normalViewPr>
  <p:slideViewPr>
    <p:cSldViewPr>
      <p:cViewPr varScale="1">
        <p:scale>
          <a:sx n="65" d="100"/>
          <a:sy n="65" d="100"/>
        </p:scale>
        <p:origin x="171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413" cy="464820"/>
          </a:xfrm>
          <a:prstGeom prst="rect">
            <a:avLst/>
          </a:prstGeom>
        </p:spPr>
        <p:txBody>
          <a:bodyPr vert="horz" lIns="92300" tIns="46150" rIns="92300" bIns="4615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386" y="1"/>
            <a:ext cx="3037413" cy="464820"/>
          </a:xfrm>
          <a:prstGeom prst="rect">
            <a:avLst/>
          </a:prstGeom>
        </p:spPr>
        <p:txBody>
          <a:bodyPr vert="horz" lIns="92300" tIns="46150" rIns="92300" bIns="46150" rtlCol="0"/>
          <a:lstStyle>
            <a:lvl1pPr algn="r">
              <a:defRPr sz="1200"/>
            </a:lvl1pPr>
          </a:lstStyle>
          <a:p>
            <a:fld id="{163EF5F5-2C8D-EB42-8066-7140693B9141}" type="datetimeFigureOut">
              <a:rPr lang="en-US" smtClean="0"/>
              <a:pPr/>
              <a:t>12/7/2017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78"/>
            <a:ext cx="3037413" cy="464820"/>
          </a:xfrm>
          <a:prstGeom prst="rect">
            <a:avLst/>
          </a:prstGeom>
        </p:spPr>
        <p:txBody>
          <a:bodyPr vert="horz" lIns="92300" tIns="46150" rIns="92300" bIns="4615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386" y="8829978"/>
            <a:ext cx="3037413" cy="464820"/>
          </a:xfrm>
          <a:prstGeom prst="rect">
            <a:avLst/>
          </a:prstGeom>
        </p:spPr>
        <p:txBody>
          <a:bodyPr vert="horz" lIns="92300" tIns="46150" rIns="92300" bIns="46150" rtlCol="0" anchor="b"/>
          <a:lstStyle>
            <a:lvl1pPr algn="r">
              <a:defRPr sz="1200"/>
            </a:lvl1pPr>
          </a:lstStyle>
          <a:p>
            <a:fld id="{D6350F13-24DD-454F-8DAB-FC05A1F841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6667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77" tIns="46588" rIns="93177" bIns="4658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3177" tIns="46588" rIns="93177" bIns="46588" rtlCol="0"/>
          <a:lstStyle>
            <a:lvl1pPr algn="r">
              <a:defRPr sz="1200"/>
            </a:lvl1pPr>
          </a:lstStyle>
          <a:p>
            <a:fld id="{49381EF5-C7CF-44B1-A40A-9E74853A199A}" type="datetimeFigureOut">
              <a:rPr lang="en-US" smtClean="0"/>
              <a:pPr/>
              <a:t>12/7/2017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8" rIns="93177" bIns="4658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7" tIns="46588" rIns="93177" bIns="4658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8" rIns="93177" bIns="4658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8" rIns="93177" bIns="46588" rtlCol="0" anchor="b"/>
          <a:lstStyle>
            <a:lvl1pPr algn="r">
              <a:defRPr sz="1200"/>
            </a:lvl1pPr>
          </a:lstStyle>
          <a:p>
            <a:fld id="{45BDAEFF-FB26-4383-B86D-6C621D69F5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4910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DAEFF-FB26-4383-B86D-6C621D69F5C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556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12/07/2017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MQXFA02 Coil CMM measurements at LBNL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E99BABBE-8C37-4EA0-B4C8-2876D6EC680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57200" y="1295400"/>
            <a:ext cx="8229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3886200" cy="4602163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12/07/2017</a:t>
            </a:r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MQXFA02 Coil CMM measurements at LBNL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E99BABBE-8C37-4EA0-B4C8-2876D6EC680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3"/>
          </p:nvPr>
        </p:nvSpPr>
        <p:spPr>
          <a:xfrm>
            <a:off x="4800600" y="1524000"/>
            <a:ext cx="3886200" cy="4602163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12/07/2017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MQXFA02 Coil CMM measurements at LBNL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B3CFE-0260-4FD2-8D05-4D7D6756902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1"/>
          <p:cNvPicPr>
            <a:picLocks noChangeAspect="1"/>
          </p:cNvPicPr>
          <p:nvPr userDrawn="1"/>
        </p:nvPicPr>
        <p:blipFill>
          <a:blip r:embed="rId5"/>
          <a:srcRect l="3418" t="6087" r="2" b="8684"/>
          <a:stretch>
            <a:fillRect/>
          </a:stretch>
        </p:blipFill>
        <p:spPr bwMode="auto">
          <a:xfrm>
            <a:off x="8153400" y="895350"/>
            <a:ext cx="9413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 userDrawn="1"/>
        </p:nvCxnSpPr>
        <p:spPr>
          <a:xfrm>
            <a:off x="152400" y="6324600"/>
            <a:ext cx="8763000" cy="1588"/>
          </a:xfrm>
          <a:prstGeom prst="line">
            <a:avLst/>
          </a:prstGeom>
          <a:ln w="19050">
            <a:solidFill>
              <a:srgbClr val="1737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152400"/>
            <a:ext cx="914400" cy="92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 userDrawn="1"/>
        </p:nvCxnSpPr>
        <p:spPr>
          <a:xfrm>
            <a:off x="1066800" y="838200"/>
            <a:ext cx="7772400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 userDrawn="1"/>
        </p:nvGrpSpPr>
        <p:grpSpPr>
          <a:xfrm>
            <a:off x="8061089" y="152400"/>
            <a:ext cx="1006711" cy="624840"/>
            <a:chOff x="8061089" y="152400"/>
            <a:chExt cx="1006711" cy="624840"/>
          </a:xfrm>
        </p:grpSpPr>
        <p:grpSp>
          <p:nvGrpSpPr>
            <p:cNvPr id="13" name="Group 20"/>
            <p:cNvGrpSpPr/>
            <p:nvPr userDrawn="1"/>
          </p:nvGrpSpPr>
          <p:grpSpPr>
            <a:xfrm>
              <a:off x="8382000" y="152400"/>
              <a:ext cx="457200" cy="376860"/>
              <a:chOff x="5257800" y="1543380"/>
              <a:chExt cx="457200" cy="376860"/>
            </a:xfrm>
          </p:grpSpPr>
          <p:pic>
            <p:nvPicPr>
              <p:cNvPr id="17" name="Picture 2"/>
              <p:cNvPicPr>
                <a:picLocks noChangeAspect="1" noChangeArrowheads="1"/>
              </p:cNvPicPr>
              <p:nvPr userDrawn="1"/>
            </p:nvPicPr>
            <p:blipFill>
              <a:blip r:embed="rId7" cstate="print"/>
              <a:srcRect l="3333" t="21078" r="88439" b="66613"/>
              <a:stretch>
                <a:fillRect/>
              </a:stretch>
            </p:blipFill>
            <p:spPr bwMode="auto">
              <a:xfrm>
                <a:off x="5257800" y="1543380"/>
                <a:ext cx="403023" cy="376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" name="Oval 17"/>
              <p:cNvSpPr/>
              <p:nvPr userDrawn="1"/>
            </p:nvSpPr>
            <p:spPr>
              <a:xfrm>
                <a:off x="5638800" y="1600200"/>
                <a:ext cx="76200" cy="4571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4" name="Group 23"/>
            <p:cNvGrpSpPr>
              <a:grpSpLocks noChangeAspect="1"/>
            </p:cNvGrpSpPr>
            <p:nvPr userDrawn="1"/>
          </p:nvGrpSpPr>
          <p:grpSpPr>
            <a:xfrm>
              <a:off x="8061089" y="533400"/>
              <a:ext cx="1006711" cy="243840"/>
              <a:chOff x="5105400" y="1295400"/>
              <a:chExt cx="1572986" cy="381000"/>
            </a:xfrm>
          </p:grpSpPr>
          <p:pic>
            <p:nvPicPr>
              <p:cNvPr id="15" name="Picture 2"/>
              <p:cNvPicPr>
                <a:picLocks noChangeAspect="1" noChangeArrowheads="1"/>
              </p:cNvPicPr>
              <p:nvPr userDrawn="1"/>
            </p:nvPicPr>
            <p:blipFill>
              <a:blip r:embed="rId8" cstate="print"/>
              <a:srcRect l="11111" t="20445" r="58333" b="67111"/>
              <a:stretch>
                <a:fillRect/>
              </a:stretch>
            </p:blipFill>
            <p:spPr bwMode="auto">
              <a:xfrm>
                <a:off x="5181600" y="1295400"/>
                <a:ext cx="1496786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" name="Oval 15"/>
              <p:cNvSpPr/>
              <p:nvPr userDrawn="1"/>
            </p:nvSpPr>
            <p:spPr>
              <a:xfrm>
                <a:off x="5105400" y="1447800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42125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8" r:id="rId2"/>
    <p:sldLayoutId id="2147483677" r:id="rId3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00F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8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/>
          <a:p>
            <a:r>
              <a:rPr lang="en-US" dirty="0" smtClean="0"/>
              <a:t>Heng Pan, Dan Cheng</a:t>
            </a:r>
          </a:p>
          <a:p>
            <a:r>
              <a:rPr lang="en-US" dirty="0" smtClean="0"/>
              <a:t>12/07/2017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09600" y="1371600"/>
            <a:ext cx="7924800" cy="2743200"/>
          </a:xfrm>
        </p:spPr>
        <p:txBody>
          <a:bodyPr>
            <a:normAutofit/>
          </a:bodyPr>
          <a:lstStyle/>
          <a:p>
            <a:r>
              <a:rPr lang="en-US" dirty="0" smtClean="0"/>
              <a:t>MQXFAP2 coil measurements</a:t>
            </a:r>
            <a:br>
              <a:rPr lang="en-US" dirty="0" smtClean="0"/>
            </a:br>
            <a:r>
              <a:rPr lang="en-US" dirty="0" smtClean="0"/>
              <a:t>at SG locations</a:t>
            </a:r>
            <a:br>
              <a:rPr lang="en-US" dirty="0" smtClean="0"/>
            </a:br>
            <a:r>
              <a:rPr lang="en-US" dirty="0" smtClean="0"/>
              <a:t>LBNL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12/07/2017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Cross section Measurements Overview</a:t>
            </a:r>
          </a:p>
          <a:p>
            <a:r>
              <a:rPr lang="en-US" dirty="0" smtClean="0"/>
              <a:t>Post</a:t>
            </a:r>
            <a:r>
              <a:rPr lang="en-US" smtClean="0"/>
              <a:t>-processing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CMM Measurements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12/07/2017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57200" y="1295400"/>
            <a:ext cx="8229600" cy="1295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All LBNL data was taken using a </a:t>
            </a:r>
            <a:r>
              <a:rPr lang="en-US" dirty="0" err="1" smtClean="0"/>
              <a:t>Zeiss</a:t>
            </a:r>
            <a:r>
              <a:rPr lang="en-US" dirty="0" smtClean="0"/>
              <a:t> </a:t>
            </a:r>
            <a:r>
              <a:rPr lang="en-US" dirty="0" err="1" smtClean="0"/>
              <a:t>Accura</a:t>
            </a:r>
            <a:r>
              <a:rPr lang="en-US" dirty="0" smtClean="0"/>
              <a:t> for CMM</a:t>
            </a:r>
          </a:p>
          <a:p>
            <a:r>
              <a:rPr lang="en-US" dirty="0" smtClean="0"/>
              <a:t>Calypso software post-processed data </a:t>
            </a:r>
          </a:p>
          <a:p>
            <a:pPr lvl="1"/>
            <a:r>
              <a:rPr lang="en-US" dirty="0" smtClean="0"/>
              <a:t>All surfaces were “best-fit” to reference geometry with equal weight, Radial and Mid-planes only (no alignment key slot)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9" name="Picture 8" descr="IMG_4012.jpeg"/>
          <p:cNvPicPr>
            <a:picLocks noChangeAspect="1"/>
          </p:cNvPicPr>
          <p:nvPr/>
        </p:nvPicPr>
        <p:blipFill>
          <a:blip r:embed="rId2"/>
          <a:srcRect l="21035" t="18385" r="9590" b="24115"/>
          <a:stretch>
            <a:fillRect/>
          </a:stretch>
        </p:blipFill>
        <p:spPr>
          <a:xfrm>
            <a:off x="1752600" y="2667000"/>
            <a:ext cx="563880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27K977B.jpg"/>
          <p:cNvPicPr>
            <a:picLocks noChangeAspect="1"/>
          </p:cNvPicPr>
          <p:nvPr/>
        </p:nvPicPr>
        <p:blipFill>
          <a:blip r:embed="rId2"/>
          <a:srcRect l="8333" t="25536" r="5000" b="33262"/>
          <a:stretch>
            <a:fillRect/>
          </a:stretch>
        </p:blipFill>
        <p:spPr>
          <a:xfrm>
            <a:off x="0" y="2971800"/>
            <a:ext cx="9144000" cy="28135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Coil </a:t>
            </a:r>
            <a:r>
              <a:rPr lang="en-US" dirty="0" smtClean="0"/>
              <a:t>Cross Section Measurements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12/07/2017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57200" y="1295400"/>
            <a:ext cx="8229600" cy="13716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Data was only processed at a subset (SG locations) of all the cross section measurements available (though all profiles were measured):</a:t>
            </a:r>
          </a:p>
          <a:p>
            <a:pPr lvl="1"/>
            <a:r>
              <a:rPr lang="en-US" dirty="0" smtClean="0"/>
              <a:t>740 mm</a:t>
            </a:r>
          </a:p>
          <a:p>
            <a:pPr lvl="1"/>
            <a:r>
              <a:rPr lang="en-US" dirty="0" smtClean="0"/>
              <a:t>1940 mm</a:t>
            </a:r>
          </a:p>
          <a:p>
            <a:pPr lvl="1"/>
            <a:r>
              <a:rPr lang="en-US" dirty="0" smtClean="0"/>
              <a:t>3140 mm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447800" y="5715000"/>
            <a:ext cx="7405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740 mm</a:t>
            </a:r>
          </a:p>
        </p:txBody>
      </p:sp>
      <p:sp>
        <p:nvSpPr>
          <p:cNvPr id="13" name="Oval 12"/>
          <p:cNvSpPr/>
          <p:nvPr/>
        </p:nvSpPr>
        <p:spPr>
          <a:xfrm>
            <a:off x="1713480" y="5170297"/>
            <a:ext cx="304800" cy="533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001520" y="5181600"/>
            <a:ext cx="304800" cy="533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287520" y="3352800"/>
            <a:ext cx="304800" cy="533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733800" y="5715000"/>
            <a:ext cx="8261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1940 mm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019800" y="3886200"/>
            <a:ext cx="8261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3140 mm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48400" y="5257800"/>
            <a:ext cx="2667000" cy="1066800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normAutofit/>
          </a:bodyPr>
          <a:lstStyle/>
          <a:p>
            <a:r>
              <a:rPr lang="en-US" sz="1600" dirty="0" smtClean="0"/>
              <a:t>CMM Model Standard:</a:t>
            </a:r>
          </a:p>
          <a:p>
            <a:r>
              <a:rPr lang="en-US" sz="1600" i="1" dirty="0" smtClean="0"/>
              <a:t>Inner Radius: 74.75 mm</a:t>
            </a:r>
          </a:p>
          <a:p>
            <a:r>
              <a:rPr lang="en-US" sz="1600" i="1" dirty="0" smtClean="0"/>
              <a:t>Outer Radius: 113.376 mm</a:t>
            </a:r>
          </a:p>
          <a:p>
            <a:r>
              <a:rPr lang="en-US" sz="1600" i="1" dirty="0" err="1" smtClean="0"/>
              <a:t>Midplane</a:t>
            </a:r>
            <a:r>
              <a:rPr lang="en-US" sz="1600" i="1" dirty="0" smtClean="0"/>
              <a:t> offset: 0.125 mm</a:t>
            </a:r>
            <a:endParaRPr lang="en-US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880" y="4038600"/>
            <a:ext cx="4389120" cy="19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5" y="4038599"/>
            <a:ext cx="4389120" cy="1962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643" y="1621620"/>
            <a:ext cx="4572000" cy="191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1" y="1619152"/>
            <a:ext cx="4572000" cy="191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Post-processing at 740 mm from 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12/07/2017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44055" y="1143000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 smtClean="0">
                <a:solidFill>
                  <a:srgbClr val="0070C0"/>
                </a:solidFill>
              </a:rPr>
              <a:t>Profile: ± 2 mil</a:t>
            </a:r>
            <a:endParaRPr lang="en-US" b="1" i="1" u="sng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2230943"/>
            <a:ext cx="1497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Radial:         +0.0005”</a:t>
            </a:r>
          </a:p>
          <a:p>
            <a:r>
              <a:rPr lang="en-US" sz="1200" dirty="0" err="1" smtClean="0"/>
              <a:t>Midplane</a:t>
            </a:r>
            <a:r>
              <a:rPr lang="en-US" sz="1200" dirty="0" smtClean="0"/>
              <a:t>:  +0.001”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6135381" y="2345459"/>
            <a:ext cx="1418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Radial:         +0.001”</a:t>
            </a:r>
          </a:p>
          <a:p>
            <a:r>
              <a:rPr lang="en-US" sz="1200" dirty="0" err="1" smtClean="0"/>
              <a:t>Midplane</a:t>
            </a:r>
            <a:r>
              <a:rPr lang="en-US" sz="1200" dirty="0" smtClean="0"/>
              <a:t>:  +0.002”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6236015" y="4744612"/>
            <a:ext cx="1497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Radial:         +0.0005”</a:t>
            </a:r>
          </a:p>
          <a:p>
            <a:r>
              <a:rPr lang="en-US" sz="1200" dirty="0" err="1" smtClean="0"/>
              <a:t>Midplane</a:t>
            </a:r>
            <a:r>
              <a:rPr lang="en-US" sz="1200" dirty="0" smtClean="0"/>
              <a:t>:  +0.0015”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1620710" y="4727603"/>
            <a:ext cx="1467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Radial:         -0.0005”</a:t>
            </a:r>
          </a:p>
          <a:p>
            <a:r>
              <a:rPr lang="en-US" sz="1200" dirty="0" err="1" smtClean="0"/>
              <a:t>Midplane</a:t>
            </a:r>
            <a:r>
              <a:rPr lang="en-US" sz="1200" dirty="0" smtClean="0"/>
              <a:t>:  -0.0005”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1797255" y="2819400"/>
            <a:ext cx="779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Coil 101</a:t>
            </a:r>
            <a:endParaRPr lang="en-US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450657" y="2849356"/>
            <a:ext cx="779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Coil 102</a:t>
            </a:r>
            <a:endParaRPr lang="en-US" sz="1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925280" y="5189268"/>
            <a:ext cx="779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Coil 104</a:t>
            </a:r>
            <a:endParaRPr lang="en-US" sz="1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515002" y="5207686"/>
            <a:ext cx="779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Coil 105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322" y="3974359"/>
            <a:ext cx="4389120" cy="1844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" y="3962400"/>
            <a:ext cx="4389120" cy="185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54512"/>
            <a:ext cx="4572000" cy="1907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5" y="1644589"/>
            <a:ext cx="4572000" cy="1888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Post-processing at 1940 mm from 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12/07/2017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44055" y="1143000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 smtClean="0">
                <a:solidFill>
                  <a:srgbClr val="0070C0"/>
                </a:solidFill>
              </a:rPr>
              <a:t>Profile: ± 2 mil</a:t>
            </a:r>
            <a:endParaRPr lang="en-US" b="1" i="1" u="sng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16299" y="2311553"/>
            <a:ext cx="1467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Radial:         -0.0015”</a:t>
            </a:r>
          </a:p>
          <a:p>
            <a:r>
              <a:rPr lang="en-US" sz="1200" dirty="0" err="1" smtClean="0"/>
              <a:t>Midplane</a:t>
            </a:r>
            <a:r>
              <a:rPr lang="en-US" sz="1200" dirty="0" smtClean="0"/>
              <a:t>:  -0.0015”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6181372" y="2311552"/>
            <a:ext cx="1467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Radial:         -0.0005”</a:t>
            </a:r>
          </a:p>
          <a:p>
            <a:r>
              <a:rPr lang="en-US" sz="1200" dirty="0" err="1" smtClean="0"/>
              <a:t>Midplane</a:t>
            </a:r>
            <a:r>
              <a:rPr lang="en-US" sz="1200" dirty="0" smtClean="0"/>
              <a:t>:  -0.0005”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6189241" y="4601912"/>
            <a:ext cx="1431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Radial:         -0.001”</a:t>
            </a:r>
          </a:p>
          <a:p>
            <a:r>
              <a:rPr lang="en-US" sz="1200" dirty="0" err="1" smtClean="0"/>
              <a:t>Midplane</a:t>
            </a:r>
            <a:r>
              <a:rPr lang="en-US" sz="1200" dirty="0" smtClean="0"/>
              <a:t>:  -0.0015”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1616299" y="4601912"/>
            <a:ext cx="1431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Radial:         -0.001”</a:t>
            </a:r>
          </a:p>
          <a:p>
            <a:r>
              <a:rPr lang="en-US" sz="1200" dirty="0" err="1" smtClean="0"/>
              <a:t>Midplane</a:t>
            </a:r>
            <a:r>
              <a:rPr lang="en-US" sz="1200" dirty="0" smtClean="0"/>
              <a:t>:  -0.0015”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1797255" y="2819400"/>
            <a:ext cx="779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Coil 101</a:t>
            </a:r>
            <a:endParaRPr lang="en-US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525215" y="2824686"/>
            <a:ext cx="779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Coil 102</a:t>
            </a:r>
            <a:endParaRPr lang="en-US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960142" y="5068863"/>
            <a:ext cx="779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Coil 104</a:t>
            </a:r>
            <a:endParaRPr lang="en-US" sz="1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533084" y="5079176"/>
            <a:ext cx="779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Coil 105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16203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604" y="4041333"/>
            <a:ext cx="4389120" cy="18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00" y="4042083"/>
            <a:ext cx="4389120" cy="187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164" y="1655010"/>
            <a:ext cx="4572000" cy="1902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4" y="1644770"/>
            <a:ext cx="4572000" cy="1913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Post-processing at 3140 mm from 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12/07/2017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4055" y="1143000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 smtClean="0">
                <a:solidFill>
                  <a:srgbClr val="0070C0"/>
                </a:solidFill>
              </a:rPr>
              <a:t>Profile: ± 2 mil</a:t>
            </a:r>
            <a:endParaRPr lang="en-US" b="1" i="1" u="sng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16299" y="2311553"/>
            <a:ext cx="1467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Radial:         -0.0005”</a:t>
            </a:r>
          </a:p>
          <a:p>
            <a:r>
              <a:rPr lang="en-US" sz="1200" dirty="0" err="1" smtClean="0"/>
              <a:t>Midplane</a:t>
            </a:r>
            <a:r>
              <a:rPr lang="en-US" sz="1200" dirty="0" smtClean="0"/>
              <a:t>:  0”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6181372" y="2311553"/>
            <a:ext cx="1067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Radial:         0”</a:t>
            </a:r>
          </a:p>
          <a:p>
            <a:r>
              <a:rPr lang="en-US" sz="1200" dirty="0" err="1" smtClean="0"/>
              <a:t>Midplane</a:t>
            </a:r>
            <a:r>
              <a:rPr lang="en-US" sz="1200" dirty="0" smtClean="0"/>
              <a:t>:  0”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6295184" y="4749543"/>
            <a:ext cx="1467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Radial:         -0.0005”</a:t>
            </a:r>
          </a:p>
          <a:p>
            <a:r>
              <a:rPr lang="en-US" sz="1200" dirty="0" err="1" smtClean="0"/>
              <a:t>Midplane</a:t>
            </a:r>
            <a:r>
              <a:rPr lang="en-US" sz="1200" dirty="0" smtClean="0"/>
              <a:t>:  -0.001”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1646317" y="4650505"/>
            <a:ext cx="1388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Radial:         -0.001”</a:t>
            </a:r>
          </a:p>
          <a:p>
            <a:r>
              <a:rPr lang="en-US" sz="1200" dirty="0" err="1" smtClean="0"/>
              <a:t>Midplane</a:t>
            </a:r>
            <a:r>
              <a:rPr lang="en-US" sz="1200" dirty="0" smtClean="0"/>
              <a:t>:  -0.002”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1797255" y="2819400"/>
            <a:ext cx="779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Coil 101</a:t>
            </a:r>
            <a:endParaRPr lang="en-US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525215" y="2819400"/>
            <a:ext cx="779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Coil 102</a:t>
            </a:r>
            <a:endParaRPr lang="en-US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950887" y="5151582"/>
            <a:ext cx="779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Coil 104</a:t>
            </a:r>
            <a:endParaRPr lang="en-US" sz="1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582121" y="5152250"/>
            <a:ext cx="779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Coil 105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63712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MQXFAP2 Coil CMM Measurements Table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12/07/2017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1" name="Content Placeholder 10"/>
          <p:cNvSpPr>
            <a:spLocks noGrp="1"/>
          </p:cNvSpPr>
          <p:nvPr/>
        </p:nvSpPr>
        <p:spPr>
          <a:xfrm>
            <a:off x="588909" y="4572000"/>
            <a:ext cx="7920000" cy="17827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Averaged deviations from measured profiles between 320 mm and 4110 mm (coil straight section only):</a:t>
            </a:r>
          </a:p>
          <a:p>
            <a:pPr lvl="1"/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Radial deviations from ~0.0002” to 0.001”</a:t>
            </a:r>
          </a:p>
          <a:p>
            <a:pPr lvl="1"/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Mid-plane deviations from ~0.0001” to 0.001</a:t>
            </a: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RMS values show relatively good consistency compared with MQXFA01</a:t>
            </a:r>
          </a:p>
          <a:p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785871"/>
              </p:ext>
            </p:extLst>
          </p:nvPr>
        </p:nvGraphicFramePr>
        <p:xfrm>
          <a:off x="565818" y="1171575"/>
          <a:ext cx="3810000" cy="34004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</a:tblGrid>
              <a:tr h="16192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00" b="1" i="1" u="none" strike="noStrike" dirty="0">
                          <a:effectLst/>
                        </a:rPr>
                        <a:t>Radial Size deviations (inches</a:t>
                      </a:r>
                      <a:r>
                        <a:rPr lang="en-US" sz="1000" u="none" strike="noStrike" dirty="0">
                          <a:effectLst/>
                        </a:rPr>
                        <a:t>)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err="1">
                          <a:effectLst/>
                        </a:rPr>
                        <a:t>Loc</a:t>
                      </a:r>
                      <a:r>
                        <a:rPr lang="en-US" sz="1000" u="none" strike="noStrike" dirty="0">
                          <a:effectLst/>
                        </a:rPr>
                        <a:t> (mm)</a:t>
                      </a:r>
                      <a:endParaRPr lang="en-US" sz="1000" b="1" i="1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Coil 101</a:t>
                      </a:r>
                      <a:endParaRPr lang="en-US" sz="1000" b="1" i="1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Coil 102</a:t>
                      </a:r>
                      <a:endParaRPr lang="en-US" sz="1000" b="1" i="1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Coil 104</a:t>
                      </a:r>
                      <a:endParaRPr lang="en-US" sz="1000" b="1" i="1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Coil 105</a:t>
                      </a:r>
                      <a:endParaRPr lang="en-US" sz="1000" b="1" i="1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70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-0.003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-0.002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-0.004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-0.006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207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-0.002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-0.002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-0.002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-0.0015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320</a:t>
                      </a:r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0.0015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-0.001</a:t>
                      </a:r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0.0005</a:t>
                      </a:r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-0.0005</a:t>
                      </a:r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740</a:t>
                      </a:r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0.0005</a:t>
                      </a:r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0.001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-0.0005</a:t>
                      </a:r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0.0005</a:t>
                      </a:r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1140</a:t>
                      </a:r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-0.0005</a:t>
                      </a:r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-0.0005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-0.0005</a:t>
                      </a:r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-0.001</a:t>
                      </a:r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1540</a:t>
                      </a:r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0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-0.001</a:t>
                      </a:r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-0.001</a:t>
                      </a:r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1940</a:t>
                      </a:r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-0.0015</a:t>
                      </a:r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-0.0005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-0.001</a:t>
                      </a:r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-0.001</a:t>
                      </a:r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2340</a:t>
                      </a:r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-0.001</a:t>
                      </a:r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-0.0005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-0.0015</a:t>
                      </a:r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-0.0015</a:t>
                      </a:r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2740</a:t>
                      </a:r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-0.0005</a:t>
                      </a:r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-0.0005</a:t>
                      </a:r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-0.001</a:t>
                      </a:r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-0.001</a:t>
                      </a:r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3140</a:t>
                      </a:r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-0.0005</a:t>
                      </a:r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-0.001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-0.0005</a:t>
                      </a:r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3540</a:t>
                      </a:r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-0.0005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0.0005</a:t>
                      </a:r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4110</a:t>
                      </a:r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-0.0005</a:t>
                      </a:r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0.0005</a:t>
                      </a:r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-0.0005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4323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-0.001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-0.001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-0.0015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-0.0015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4426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-0.0015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-0.001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-0.002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-0.002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err="1">
                          <a:effectLst/>
                        </a:rPr>
                        <a:t>Avg</a:t>
                      </a:r>
                      <a:r>
                        <a:rPr lang="en-US" sz="1000" u="none" strike="noStrike" dirty="0">
                          <a:effectLst/>
                        </a:rPr>
                        <a:t> 320-4110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-0.00025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-0.00015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-0.0007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-0.00055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RMS</a:t>
                      </a:r>
                      <a:endParaRPr lang="en-US" sz="1000" b="0" i="1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0.00082</a:t>
                      </a:r>
                      <a:endParaRPr lang="en-US" sz="1000" b="0" i="1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0.00057</a:t>
                      </a:r>
                      <a:endParaRPr lang="en-US" sz="1000" b="0" i="1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0.00087</a:t>
                      </a:r>
                      <a:endParaRPr lang="en-US" sz="1000" b="0" i="1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0.00085</a:t>
                      </a:r>
                      <a:endParaRPr lang="en-US" sz="1000" b="0" i="1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St. Dev.</a:t>
                      </a:r>
                      <a:endParaRPr lang="en-US" sz="1000" b="0" i="1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0.00082</a:t>
                      </a:r>
                      <a:endParaRPr lang="en-US" sz="1000" b="0" i="1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0.00058</a:t>
                      </a:r>
                      <a:endParaRPr lang="en-US" sz="1000" b="0" i="1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0.00054</a:t>
                      </a:r>
                      <a:endParaRPr lang="en-US" sz="1000" b="0" i="1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0.00069</a:t>
                      </a:r>
                      <a:endParaRPr lang="en-US" sz="1000" b="0" i="1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Max</a:t>
                      </a:r>
                      <a:endParaRPr lang="en-US" sz="1000" b="0" i="1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0.0015</a:t>
                      </a:r>
                      <a:endParaRPr lang="en-US" sz="1000" b="0" i="1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0.001</a:t>
                      </a:r>
                      <a:endParaRPr lang="en-US" sz="1000" b="0" i="1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0.0005</a:t>
                      </a:r>
                      <a:endParaRPr lang="en-US" sz="1000" b="0" i="1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0.0005</a:t>
                      </a:r>
                      <a:endParaRPr lang="en-US" sz="1000" b="0" i="1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Min</a:t>
                      </a:r>
                      <a:endParaRPr lang="en-US" sz="1000" b="0" i="1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-0.0015</a:t>
                      </a:r>
                      <a:endParaRPr lang="en-US" sz="1000" b="0" i="1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-0.001</a:t>
                      </a:r>
                      <a:endParaRPr lang="en-US" sz="1000" b="0" i="1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-0.0015</a:t>
                      </a:r>
                      <a:endParaRPr lang="en-US" sz="1000" b="0" i="1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-0.0015</a:t>
                      </a:r>
                      <a:endParaRPr lang="en-US" sz="1000" b="0" i="1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181881"/>
              </p:ext>
            </p:extLst>
          </p:nvPr>
        </p:nvGraphicFramePr>
        <p:xfrm>
          <a:off x="4800600" y="1139248"/>
          <a:ext cx="3810000" cy="34004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</a:tblGrid>
              <a:tr h="16192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00" b="1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Mid-plane </a:t>
                      </a:r>
                      <a:r>
                        <a:rPr lang="en-US" sz="1000" b="1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Size Deviations (inches)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err="1">
                          <a:effectLst/>
                        </a:rPr>
                        <a:t>Loc</a:t>
                      </a:r>
                      <a:r>
                        <a:rPr lang="en-US" sz="1000" u="none" strike="noStrike" dirty="0">
                          <a:effectLst/>
                        </a:rPr>
                        <a:t> (mm)</a:t>
                      </a:r>
                      <a:endParaRPr lang="en-US" sz="1000" b="1" i="1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Coil 101</a:t>
                      </a:r>
                      <a:endParaRPr lang="en-US" sz="1000" b="1" i="1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Coil 102</a:t>
                      </a:r>
                      <a:endParaRPr lang="en-US" sz="1000" b="1" i="1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Coil 104</a:t>
                      </a:r>
                      <a:endParaRPr lang="en-US" sz="1000" b="1" i="1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Coil 105</a:t>
                      </a:r>
                      <a:endParaRPr lang="en-US" sz="1000" b="1" i="1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70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-0.01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-0.004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-0.008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-0.006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207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-0.005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-0.004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-0.004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-0.003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320</a:t>
                      </a:r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0.0015</a:t>
                      </a:r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-0.0005</a:t>
                      </a:r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0.0005</a:t>
                      </a:r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-0.0015</a:t>
                      </a:r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740</a:t>
                      </a:r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0.001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0.002</a:t>
                      </a:r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-0.0005</a:t>
                      </a:r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0.0015</a:t>
                      </a:r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1140</a:t>
                      </a:r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0.0003</a:t>
                      </a:r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-0.001</a:t>
                      </a:r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-0.001</a:t>
                      </a:r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1540</a:t>
                      </a:r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0.0005</a:t>
                      </a:r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0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-0.0005</a:t>
                      </a:r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-0.001</a:t>
                      </a:r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1940</a:t>
                      </a:r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-0.0015</a:t>
                      </a:r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-0.0005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-0.0015</a:t>
                      </a:r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-0.001</a:t>
                      </a:r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2340</a:t>
                      </a:r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-0.0015</a:t>
                      </a:r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-0.0015</a:t>
                      </a:r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-0.001</a:t>
                      </a:r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2740</a:t>
                      </a:r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-0.0005</a:t>
                      </a:r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-0.0005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-0.001</a:t>
                      </a:r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-0.001</a:t>
                      </a:r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3140</a:t>
                      </a:r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-0.002</a:t>
                      </a:r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-0.001</a:t>
                      </a:r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3540</a:t>
                      </a:r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0.0005</a:t>
                      </a:r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0.0005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4110</a:t>
                      </a:r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0.0005</a:t>
                      </a:r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0.002</a:t>
                      </a:r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4323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-0.0015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-0.002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-0.002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-0.003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4426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-0.0035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-0.003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-0.004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-0.004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err="1">
                          <a:effectLst/>
                        </a:rPr>
                        <a:t>Avg</a:t>
                      </a:r>
                      <a:r>
                        <a:rPr lang="en-US" sz="1000" u="none" strike="noStrike" dirty="0">
                          <a:effectLst/>
                        </a:rPr>
                        <a:t> 320-4110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0.00008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0.0003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-0.00075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-0.0006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RMS</a:t>
                      </a:r>
                      <a:endParaRPr lang="en-US" sz="1000" b="0" i="1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0.00094</a:t>
                      </a:r>
                      <a:endParaRPr lang="en-US" sz="1000" b="0" i="1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0.00095</a:t>
                      </a:r>
                      <a:endParaRPr lang="en-US" sz="1000" b="0" i="1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0.00106</a:t>
                      </a:r>
                      <a:endParaRPr lang="en-US" sz="1000" b="0" i="1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0.00102</a:t>
                      </a:r>
                      <a:endParaRPr lang="en-US" sz="1000" b="0" i="1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St. Dev.</a:t>
                      </a:r>
                      <a:endParaRPr lang="en-US" sz="1000" b="0" i="1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0.00099</a:t>
                      </a:r>
                      <a:endParaRPr lang="en-US" sz="1000" b="0" i="1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0.00095</a:t>
                      </a:r>
                      <a:endParaRPr lang="en-US" sz="1000" b="0" i="1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0.00079</a:t>
                      </a:r>
                      <a:endParaRPr lang="en-US" sz="1000" b="0" i="1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0.00088</a:t>
                      </a:r>
                      <a:endParaRPr lang="en-US" sz="1000" b="0" i="1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Max</a:t>
                      </a:r>
                      <a:endParaRPr lang="en-US" sz="1000" b="0" i="1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0.0015</a:t>
                      </a:r>
                      <a:endParaRPr lang="en-US" sz="1000" b="0" i="1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0.002</a:t>
                      </a:r>
                      <a:endParaRPr lang="en-US" sz="1000" b="0" i="1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0.0005</a:t>
                      </a:r>
                      <a:endParaRPr lang="en-US" sz="1000" b="0" i="1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0.0015</a:t>
                      </a:r>
                      <a:endParaRPr lang="en-US" sz="1000" b="0" i="1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Min</a:t>
                      </a:r>
                      <a:endParaRPr lang="en-US" sz="1000" b="0" i="1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-0.0015</a:t>
                      </a:r>
                      <a:endParaRPr lang="en-US" sz="1000" b="0" i="1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-0.0005</a:t>
                      </a:r>
                      <a:endParaRPr lang="en-US" sz="1000" b="0" i="1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-0.002</a:t>
                      </a:r>
                      <a:endParaRPr lang="en-US" sz="1000" b="0" i="1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-0.0015</a:t>
                      </a:r>
                      <a:endParaRPr lang="en-US" sz="1000" b="0" i="1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399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MQXFAP2 Coil CMM Measurements Summary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12/07/2017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/>
        </p:nvSpPr>
        <p:spPr>
          <a:xfrm>
            <a:off x="612000" y="1219200"/>
            <a:ext cx="7920000" cy="45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Based on visual CMM data:</a:t>
            </a: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FNAL coils (101, 104) in their straight section are:</a:t>
            </a:r>
          </a:p>
          <a:p>
            <a:pPr lvl="1"/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Coil 101 is slightly oversized by about 0.0002” (~0.005 mm) on average on mid-plane</a:t>
            </a:r>
          </a:p>
          <a:p>
            <a:pPr lvl="1"/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Coil 104 is undersized by about -0.001” (0.025 mm) 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on average on 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mid-plane</a:t>
            </a:r>
          </a:p>
          <a:p>
            <a:pPr lvl="1"/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Coil 101 Undersized on OR by about 0.0003” (0.008 mm)</a:t>
            </a:r>
          </a:p>
          <a:p>
            <a:pPr lvl="1"/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Coil 104 Undersized on OR by about 0.0007” (0.018 mm)</a:t>
            </a:r>
          </a:p>
          <a:p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BNL coils (102, 105) in their straight section are:</a:t>
            </a:r>
          </a:p>
          <a:p>
            <a:pPr lvl="1"/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Coil 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102 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is slightly oversized by about 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0.0004” 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(~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0.01 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mm) on average on mid-plane</a:t>
            </a:r>
          </a:p>
          <a:p>
            <a:pPr lvl="1"/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Coil 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105 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is undersized by about -0.001” (0.025 mm) on average on mid-plane</a:t>
            </a:r>
          </a:p>
          <a:p>
            <a:pPr lvl="1"/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Coil 102 undersized on OR by about 0.0002” (~0.005 mm)</a:t>
            </a:r>
          </a:p>
          <a:p>
            <a:pPr lvl="1"/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Coil 105 undersized on OR by about 0.0006” (~0.015 mm)</a:t>
            </a:r>
          </a:p>
        </p:txBody>
      </p:sp>
    </p:spTree>
    <p:extLst>
      <p:ext uri="{BB962C8B-B14F-4D97-AF65-F5344CB8AC3E}">
        <p14:creationId xmlns:p14="http://schemas.microsoft.com/office/powerpoint/2010/main" val="18912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47229</TotalTime>
  <Words>838</Words>
  <Application>Microsoft Office PowerPoint</Application>
  <PresentationFormat>On-screen Show (4:3)</PresentationFormat>
  <Paragraphs>301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Office Theme</vt:lpstr>
      <vt:lpstr>MQXFAP2 coil measurements at SG locations LBNL</vt:lpstr>
      <vt:lpstr>Outline</vt:lpstr>
      <vt:lpstr>CMM Measurements</vt:lpstr>
      <vt:lpstr>Coil Cross Section Measurements</vt:lpstr>
      <vt:lpstr>Post-processing at 740 mm from LE</vt:lpstr>
      <vt:lpstr>Post-processing at 1940 mm from LE</vt:lpstr>
      <vt:lpstr>Post-processing at 3140 mm from LE</vt:lpstr>
      <vt:lpstr>MQXFAP2 Coil CMM Measurements Table</vt:lpstr>
      <vt:lpstr>MQXFAP2 Coil CMM Measurements Summary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SQXF</dc:title>
  <dc:creator>dwcheng</dc:creator>
  <cp:lastModifiedBy>Heng Pan</cp:lastModifiedBy>
  <cp:revision>1616</cp:revision>
  <cp:lastPrinted>2017-12-05T21:26:12Z</cp:lastPrinted>
  <dcterms:created xsi:type="dcterms:W3CDTF">2017-03-23T17:27:35Z</dcterms:created>
  <dcterms:modified xsi:type="dcterms:W3CDTF">2017-12-07T19:31:19Z</dcterms:modified>
</cp:coreProperties>
</file>