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8" r:id="rId2"/>
    <p:sldId id="444" r:id="rId3"/>
    <p:sldId id="445" r:id="rId4"/>
    <p:sldId id="446" r:id="rId5"/>
    <p:sldId id="447" r:id="rId6"/>
    <p:sldId id="439" r:id="rId7"/>
    <p:sldId id="440" r:id="rId8"/>
    <p:sldId id="438" r:id="rId9"/>
    <p:sldId id="431" r:id="rId10"/>
    <p:sldId id="467" r:id="rId11"/>
    <p:sldId id="430" r:id="rId12"/>
    <p:sldId id="468" r:id="rId13"/>
    <p:sldId id="441" r:id="rId14"/>
    <p:sldId id="443" r:id="rId15"/>
    <p:sldId id="442" r:id="rId16"/>
    <p:sldId id="457" r:id="rId17"/>
    <p:sldId id="459" r:id="rId18"/>
    <p:sldId id="460" r:id="rId19"/>
    <p:sldId id="461" r:id="rId20"/>
    <p:sldId id="466" r:id="rId21"/>
    <p:sldId id="455" r:id="rId22"/>
    <p:sldId id="450" r:id="rId23"/>
    <p:sldId id="456" r:id="rId24"/>
    <p:sldId id="454" r:id="rId25"/>
    <p:sldId id="453" r:id="rId26"/>
    <p:sldId id="451" r:id="rId27"/>
    <p:sldId id="462" r:id="rId28"/>
    <p:sldId id="464" r:id="rId29"/>
    <p:sldId id="465" r:id="rId30"/>
    <p:sldId id="463" r:id="rId31"/>
    <p:sldId id="469" r:id="rId32"/>
    <p:sldId id="470" r:id="rId33"/>
    <p:sldId id="471" r:id="rId34"/>
    <p:sldId id="449" r:id="rId35"/>
  </p:sldIdLst>
  <p:sldSz cx="9144000" cy="6858000" type="screen4x3"/>
  <p:notesSz cx="9296400" cy="68818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33CC"/>
    <a:srgbClr val="099B10"/>
    <a:srgbClr val="800080"/>
    <a:srgbClr val="0099CC"/>
    <a:srgbClr val="FF0000"/>
    <a:srgbClr val="FF1F1F"/>
    <a:srgbClr val="E1F4FF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0" autoAdjust="0"/>
    <p:restoredTop sz="86466" autoAdjust="0"/>
  </p:normalViewPr>
  <p:slideViewPr>
    <p:cSldViewPr snapToGrid="0">
      <p:cViewPr varScale="1">
        <p:scale>
          <a:sx n="65" d="100"/>
          <a:sy n="65" d="100"/>
        </p:scale>
        <p:origin x="-2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2168"/>
        <p:guide pos="2927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539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539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fld id="{D575CCDA-FAD9-4534-9A8F-CDAEDDF90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539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7525"/>
            <a:ext cx="3443288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46" y="3269090"/>
            <a:ext cx="7436313" cy="309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539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fld id="{3B29DA05-BEDB-40F5-8F29-BC14CEF2E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9DA05-BEDB-40F5-8F29-BC14CEF2E27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6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25906-0361-4693-9089-A3B3B816210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27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5118-C375-4F3B-B4E7-7D7982B6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C0C97-C959-403F-8BF0-604148A052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4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5ABF-3A28-47BB-94AB-C3106FE43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800100"/>
            <a:ext cx="77724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FC5-3AC9-48BF-A64A-5101BFD5D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1600"/>
            <a:ext cx="8686800" cy="57802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11/15/2016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Intro to PIP-II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7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868680"/>
            <a:ext cx="4251324" cy="54102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>
                <a:solidFill>
                  <a:srgbClr val="BD1F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/>
              <a:buChar char="•"/>
              <a:defRPr sz="2000" b="1">
                <a:solidFill>
                  <a:srgbClr val="099B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868680"/>
            <a:ext cx="4260851" cy="551688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/>
              <a:buChar char="•"/>
              <a:defRPr sz="2000">
                <a:solidFill>
                  <a:srgbClr val="099B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53496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6ECEF7-1C27-4324-A492-3CF46C446C62}" type="datetime1">
              <a:rPr lang="en-US" altLang="en-US"/>
              <a:pPr/>
              <a:t>12/7/2017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BA82A19-4351-453C-AD41-2D5D53A7F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83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C698-6998-4B6A-BD9E-EB5F3391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6" y="1379494"/>
            <a:ext cx="7772400" cy="1660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9" y="322798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049B-66AD-48F4-9632-B7F1ECCF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859" y="0"/>
            <a:ext cx="7370763" cy="6477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FB84-71D5-41F7-A6DA-255237DEC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0"/>
            <a:ext cx="8229600" cy="79083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0259"/>
            <a:ext cx="4040188" cy="7661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805"/>
            <a:ext cx="4040188" cy="447035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6171" y="818420"/>
            <a:ext cx="4041775" cy="775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7287" y="1668162"/>
            <a:ext cx="4139514" cy="4458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A8A0-0A8A-4AF7-8C6F-8CC0307F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84" y="0"/>
            <a:ext cx="6813579" cy="6477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6D2C-E861-4931-A2D0-8445588D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1D55-07AD-4803-B443-A7CA5BF4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9248-0EA6-4221-8041-D2264168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470B-DD32-4F16-8C83-650B4992F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75C0C97-C959-403F-8BF0-604148A05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3" descr="FNAL_logo_sm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5908"/>
            <a:ext cx="919915" cy="502091"/>
          </a:xfrm>
          <a:prstGeom prst="rect">
            <a:avLst/>
          </a:prstGeom>
        </p:spPr>
      </p:pic>
      <p:pic>
        <p:nvPicPr>
          <p:cNvPr id="2050" name="Picture 2" descr="Mu2e Logo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" y="59099"/>
            <a:ext cx="966035" cy="5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9" r:id="rId10"/>
    <p:sldLayoutId id="2147483723" r:id="rId11"/>
    <p:sldLayoutId id="2147483720" r:id="rId12"/>
    <p:sldLayoutId id="2147483721" r:id="rId13"/>
    <p:sldLayoutId id="2147483724" r:id="rId14"/>
    <p:sldLayoutId id="2147483725" r:id="rId1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6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3.png"/><Relationship Id="rId4" Type="http://schemas.openxmlformats.org/officeDocument/2006/relationships/image" Target="../media/image5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65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67.png"/><Relationship Id="rId4" Type="http://schemas.openxmlformats.org/officeDocument/2006/relationships/image" Target="../media/image66.GIF"/><Relationship Id="rId9" Type="http://schemas.openxmlformats.org/officeDocument/2006/relationships/image" Target="../media/image6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6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8BD4E-A28C-4ED4-9A53-ACB645DA7B0C}" type="slidenum">
              <a:rPr lang="en-US" sz="1400" smtClean="0"/>
              <a:pPr eaLnBrk="1" hangingPunct="1"/>
              <a:t>1</a:t>
            </a:fld>
            <a:endParaRPr lang="en-US" sz="1400" dirty="0" smtClean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9918" y="1595513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mu2e </a:t>
            </a:r>
            <a:r>
              <a:rPr lang="en-US" sz="2800" b="1" dirty="0" smtClean="0">
                <a:sym typeface="Wingdings" panose="05000000000000000000" pitchFamily="2" charset="2"/>
              </a:rPr>
              <a:t> mu2e-II</a:t>
            </a:r>
            <a:br>
              <a:rPr lang="en-US" sz="2800" b="1" dirty="0" smtClean="0">
                <a:sym typeface="Wingdings" panose="05000000000000000000" pitchFamily="2" charset="2"/>
              </a:rPr>
            </a:br>
            <a:r>
              <a:rPr lang="en-US" sz="2800" b="1" dirty="0" smtClean="0">
                <a:sym typeface="Wingdings" panose="05000000000000000000" pitchFamily="2" charset="2"/>
              </a:rPr>
              <a:t>and </a:t>
            </a:r>
            <a:r>
              <a:rPr lang="en-US" sz="2800" dirty="0" smtClean="0">
                <a:sym typeface="Wingdings" panose="05000000000000000000" pitchFamily="2" charset="2"/>
              </a:rPr>
              <a:t>wedge emittance exchange</a:t>
            </a:r>
            <a:endParaRPr lang="en-US" sz="2800" b="1" dirty="0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1178" y="4114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David </a:t>
            </a:r>
            <a:r>
              <a:rPr lang="en-US" dirty="0" err="1" smtClean="0"/>
              <a:t>Neuffer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dirty="0" smtClean="0"/>
              <a:t>December 2017</a:t>
            </a:r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</a:t>
            </a:r>
            <a:r>
              <a:rPr lang="en-US" dirty="0" smtClean="0">
                <a:sym typeface="Wingdings" panose="05000000000000000000" pitchFamily="2" charset="2"/>
              </a:rPr>
              <a:t>mu2e-II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91730" y="800100"/>
            <a:ext cx="3583858" cy="5524500"/>
          </a:xfrm>
        </p:spPr>
        <p:txBody>
          <a:bodyPr/>
          <a:lstStyle/>
          <a:p>
            <a:r>
              <a:rPr lang="en-US" dirty="0" smtClean="0"/>
              <a:t>mu2e </a:t>
            </a:r>
            <a:r>
              <a:rPr lang="en-US" dirty="0" smtClean="0">
                <a:sym typeface="Wingdings" panose="05000000000000000000" pitchFamily="2" charset="2"/>
              </a:rPr>
              <a:t>mu2e-II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shorter pulses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timing comparison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K. </a:t>
            </a:r>
            <a:r>
              <a:rPr lang="en-US" dirty="0" err="1" smtClean="0">
                <a:sym typeface="Wingdings" panose="05000000000000000000" pitchFamily="2" charset="2"/>
              </a:rPr>
              <a:t>Knoepfel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47" y="816846"/>
            <a:ext cx="6064354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3489684"/>
            <a:ext cx="5943602" cy="263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3489684"/>
            <a:ext cx="2881925" cy="234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3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beamline to mu2e experiment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075" y="800100"/>
            <a:ext cx="5286375" cy="5524500"/>
          </a:xfrm>
        </p:spPr>
        <p:txBody>
          <a:bodyPr/>
          <a:lstStyle/>
          <a:p>
            <a:r>
              <a:rPr lang="en-US" dirty="0"/>
              <a:t>800 MeV beam line from </a:t>
            </a:r>
            <a:r>
              <a:rPr lang="en-US" dirty="0" err="1"/>
              <a:t>linac</a:t>
            </a:r>
            <a:endParaRPr lang="en-US" dirty="0"/>
          </a:p>
          <a:p>
            <a:pPr lvl="1"/>
            <a:r>
              <a:rPr lang="en-US" dirty="0"/>
              <a:t>directly to production target</a:t>
            </a:r>
          </a:p>
          <a:p>
            <a:pPr lvl="1"/>
            <a:r>
              <a:rPr lang="en-US" dirty="0"/>
              <a:t>no recycler, DR, slow extraction, </a:t>
            </a:r>
            <a:r>
              <a:rPr lang="en-US" dirty="0" smtClean="0"/>
              <a:t>no extinction </a:t>
            </a:r>
            <a:endParaRPr lang="en-US" dirty="0"/>
          </a:p>
          <a:p>
            <a:pPr lvl="1"/>
            <a:r>
              <a:rPr lang="en-US" dirty="0"/>
              <a:t>initial beam width shorter</a:t>
            </a:r>
          </a:p>
          <a:p>
            <a:pPr lvl="2"/>
            <a:r>
              <a:rPr lang="en-US" dirty="0"/>
              <a:t>400ns FW </a:t>
            </a:r>
            <a:r>
              <a:rPr lang="en-US" dirty="0">
                <a:sym typeface="Wingdings" panose="05000000000000000000" pitchFamily="2" charset="2"/>
              </a:rPr>
              <a:t> 20ns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0.3 mm-</a:t>
            </a:r>
            <a:r>
              <a:rPr lang="en-US" dirty="0" err="1">
                <a:sym typeface="Wingdings" panose="05000000000000000000" pitchFamily="2" charset="2"/>
              </a:rPr>
              <a:t>mrad</a:t>
            </a:r>
            <a:r>
              <a:rPr lang="en-US" dirty="0">
                <a:sym typeface="Wingdings" panose="05000000000000000000" pitchFamily="2" charset="2"/>
              </a:rPr>
              <a:t> emittance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pulse to pulse chopping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switchyard kicker to </a:t>
            </a:r>
            <a:r>
              <a:rPr lang="en-US" dirty="0"/>
              <a:t>(Booster/mu2e/dump)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6B300-94C0-49ED-8800-CFA7A61CE8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4678120"/>
            <a:ext cx="4621741" cy="1769304"/>
          </a:xfrm>
          <a:prstGeom prst="rect">
            <a:avLst/>
          </a:prstGeom>
        </p:spPr>
      </p:pic>
      <p:pic>
        <p:nvPicPr>
          <p:cNvPr id="8" name="ClipArt Placeholder 6"/>
          <p:cNvPicPr>
            <a:picLocks noGrp="1" noChangeAspect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978996"/>
            <a:ext cx="3810000" cy="5355129"/>
          </a:xfrm>
        </p:spPr>
      </p:pic>
      <p:sp>
        <p:nvSpPr>
          <p:cNvPr id="4" name="TextBox 3"/>
          <p:cNvSpPr txBox="1"/>
          <p:nvPr/>
        </p:nvSpPr>
        <p:spPr>
          <a:xfrm>
            <a:off x="5505730" y="3894724"/>
            <a:ext cx="1863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mu2e-II transport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1783" y="4093345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PIP-III</a:t>
            </a:r>
          </a:p>
          <a:p>
            <a:r>
              <a:rPr lang="en-US" dirty="0" smtClean="0"/>
              <a:t>RCS or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25037" y="6485579"/>
            <a:ext cx="919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Vivoli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1709" y="2624667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Booster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1783" y="1727200"/>
            <a:ext cx="76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PIP-II</a:t>
            </a:r>
            <a:endParaRPr lang="en-US" sz="1800" b="1" dirty="0"/>
          </a:p>
        </p:txBody>
      </p:sp>
      <p:sp>
        <p:nvSpPr>
          <p:cNvPr id="12" name="Freeform 11"/>
          <p:cNvSpPr/>
          <p:nvPr/>
        </p:nvSpPr>
        <p:spPr bwMode="auto">
          <a:xfrm>
            <a:off x="6099866" y="2952750"/>
            <a:ext cx="396184" cy="581025"/>
          </a:xfrm>
          <a:custGeom>
            <a:avLst/>
            <a:gdLst>
              <a:gd name="connsiteX0" fmla="*/ 396184 w 396184"/>
              <a:gd name="connsiteY0" fmla="*/ 581025 h 581025"/>
              <a:gd name="connsiteX1" fmla="*/ 215209 w 396184"/>
              <a:gd name="connsiteY1" fmla="*/ 561975 h 581025"/>
              <a:gd name="connsiteX2" fmla="*/ 91384 w 396184"/>
              <a:gd name="connsiteY2" fmla="*/ 495300 h 581025"/>
              <a:gd name="connsiteX3" fmla="*/ 15184 w 396184"/>
              <a:gd name="connsiteY3" fmla="*/ 390525 h 581025"/>
              <a:gd name="connsiteX4" fmla="*/ 5659 w 396184"/>
              <a:gd name="connsiteY4" fmla="*/ 238125 h 581025"/>
              <a:gd name="connsiteX5" fmla="*/ 81859 w 396184"/>
              <a:gd name="connsiteY5" fmla="*/ 57150 h 581025"/>
              <a:gd name="connsiteX6" fmla="*/ 100909 w 396184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4" h="581025">
                <a:moveTo>
                  <a:pt x="396184" y="581025"/>
                </a:moveTo>
                <a:cubicBezTo>
                  <a:pt x="331096" y="578643"/>
                  <a:pt x="266009" y="576262"/>
                  <a:pt x="215209" y="561975"/>
                </a:cubicBezTo>
                <a:cubicBezTo>
                  <a:pt x="164409" y="547688"/>
                  <a:pt x="124721" y="523875"/>
                  <a:pt x="91384" y="495300"/>
                </a:cubicBezTo>
                <a:cubicBezTo>
                  <a:pt x="58046" y="466725"/>
                  <a:pt x="29471" y="433387"/>
                  <a:pt x="15184" y="390525"/>
                </a:cubicBezTo>
                <a:cubicBezTo>
                  <a:pt x="897" y="347663"/>
                  <a:pt x="-5454" y="293688"/>
                  <a:pt x="5659" y="238125"/>
                </a:cubicBezTo>
                <a:cubicBezTo>
                  <a:pt x="16772" y="182562"/>
                  <a:pt x="65984" y="96837"/>
                  <a:pt x="81859" y="57150"/>
                </a:cubicBezTo>
                <a:cubicBezTo>
                  <a:pt x="97734" y="17463"/>
                  <a:pt x="99321" y="8731"/>
                  <a:pt x="100909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 –II delivery on target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0219" y="800100"/>
            <a:ext cx="4807975" cy="5524500"/>
          </a:xfrm>
        </p:spPr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is H</a:t>
            </a:r>
            <a:r>
              <a:rPr lang="en-US" baseline="30000" dirty="0" smtClean="0"/>
              <a:t>-</a:t>
            </a:r>
          </a:p>
          <a:p>
            <a:pPr marL="457200" lvl="1" indent="0">
              <a:buNone/>
            </a:pPr>
            <a:r>
              <a:rPr lang="en-US" sz="2400" dirty="0" smtClean="0"/>
              <a:t>beam enters ~4T field</a:t>
            </a:r>
          </a:p>
          <a:p>
            <a:pPr marL="914400" lvl="2" indent="0">
              <a:buNone/>
            </a:pPr>
            <a:r>
              <a:rPr lang="en-US" sz="2000" dirty="0" smtClean="0"/>
              <a:t>13º </a:t>
            </a:r>
            <a:r>
              <a:rPr lang="en-US" sz="2000" dirty="0" smtClean="0">
                <a:sym typeface="Wingdings" panose="05000000000000000000" pitchFamily="2" charset="2"/>
              </a:rPr>
              <a:t> 0.9 T along direction</a:t>
            </a:r>
          </a:p>
          <a:p>
            <a:pPr marL="914400" lvl="2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H</a:t>
            </a:r>
            <a:r>
              <a:rPr lang="en-US" sz="2000" baseline="-25000" dirty="0" smtClean="0">
                <a:sym typeface="Wingdings" panose="05000000000000000000" pitchFamily="2" charset="2"/>
              </a:rPr>
              <a:t>-</a:t>
            </a:r>
            <a:r>
              <a:rPr lang="en-US" sz="2000" dirty="0" smtClean="0">
                <a:sym typeface="Wingdings" panose="05000000000000000000" pitchFamily="2" charset="2"/>
              </a:rPr>
              <a:t> stripping time</a:t>
            </a: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pPr lvl="2"/>
            <a:endParaRPr lang="en-US" sz="2000" dirty="0" smtClean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c</a:t>
            </a:r>
            <a:r>
              <a:rPr lang="en-US" sz="2400" dirty="0" smtClean="0">
                <a:sym typeface="Symbol"/>
              </a:rPr>
              <a:t> = ~8cm</a:t>
            </a:r>
            <a:r>
              <a:rPr lang="en-US" sz="2400" dirty="0" smtClean="0"/>
              <a:t> </a:t>
            </a:r>
          </a:p>
          <a:p>
            <a:pPr marL="514350" lvl="1" indent="0">
              <a:buNone/>
            </a:pPr>
            <a:r>
              <a:rPr lang="en-US" sz="2400" dirty="0" smtClean="0"/>
              <a:t>Beam should be stripped upstream</a:t>
            </a:r>
          </a:p>
          <a:p>
            <a:pPr marL="738188" lvl="2" indent="-222250"/>
            <a:r>
              <a:rPr lang="en-US" sz="2000" dirty="0" smtClean="0"/>
              <a:t>orbit bump onto stripper foil could add to extinction (Roberts ….)</a:t>
            </a:r>
          </a:p>
          <a:p>
            <a:pPr marL="738188" lvl="2" indent="-222250"/>
            <a:endParaRPr lang="en-US" sz="2000" dirty="0"/>
          </a:p>
          <a:p>
            <a:pPr marL="738188" lvl="2" indent="-222250"/>
            <a:r>
              <a:rPr lang="en-US" sz="2000" dirty="0" smtClean="0"/>
              <a:t>should give much improved extinction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6B300-94C0-49ED-8800-CFA7A61CE8C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068" y="999067"/>
            <a:ext cx="3854702" cy="213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6434667" y="1371600"/>
            <a:ext cx="2370666" cy="711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277734"/>
              </p:ext>
            </p:extLst>
          </p:nvPr>
        </p:nvGraphicFramePr>
        <p:xfrm>
          <a:off x="4521200" y="3333750"/>
          <a:ext cx="101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4" imgW="101520" imgH="190440" progId="Equation.3">
                  <p:embed/>
                </p:oleObj>
              </mc:Choice>
              <mc:Fallback>
                <p:oleObj name="Equation" r:id="rId4" imgW="10152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1200" y="3333750"/>
                        <a:ext cx="1016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361959"/>
              </p:ext>
            </p:extLst>
          </p:nvPr>
        </p:nvGraphicFramePr>
        <p:xfrm>
          <a:off x="1123540" y="2585117"/>
          <a:ext cx="2814280" cy="720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6" imgW="1587240" imgH="406080" progId="Equation.3">
                  <p:embed/>
                </p:oleObj>
              </mc:Choice>
              <mc:Fallback>
                <p:oleObj name="Equation" r:id="rId6" imgW="158724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3540" y="2585117"/>
                        <a:ext cx="2814280" cy="720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ClipArt Placeholder 6"/>
          <p:cNvPicPr>
            <a:picLocks noGrp="1" noChangeAspect="1"/>
          </p:cNvPicPr>
          <p:nvPr>
            <p:ph type="clipArt" sz="half" idx="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7" b="36761"/>
          <a:stretch/>
        </p:blipFill>
        <p:spPr>
          <a:xfrm>
            <a:off x="5126138" y="3137074"/>
            <a:ext cx="3160525" cy="3386527"/>
          </a:xfrm>
        </p:spPr>
      </p:pic>
      <p:cxnSp>
        <p:nvCxnSpPr>
          <p:cNvPr id="13" name="Straight Arrow Connector 12"/>
          <p:cNvCxnSpPr/>
          <p:nvPr/>
        </p:nvCxnSpPr>
        <p:spPr bwMode="auto">
          <a:xfrm>
            <a:off x="2197510" y="4203290"/>
            <a:ext cx="3982064" cy="1637072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371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beam delivery onto target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00025" y="800100"/>
            <a:ext cx="4681691" cy="5777032"/>
          </a:xfrm>
        </p:spPr>
        <p:txBody>
          <a:bodyPr/>
          <a:lstStyle/>
          <a:p>
            <a:r>
              <a:rPr lang="en-US" dirty="0" smtClean="0"/>
              <a:t>800 MeV beam line from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 smtClean="0"/>
              <a:t>initial beam width shorter</a:t>
            </a:r>
          </a:p>
          <a:p>
            <a:pPr lvl="2"/>
            <a:r>
              <a:rPr lang="en-US" dirty="0" smtClean="0"/>
              <a:t>200ns FW </a:t>
            </a:r>
            <a:r>
              <a:rPr lang="en-US" dirty="0" smtClean="0">
                <a:sym typeface="Wingdings" panose="05000000000000000000" pitchFamily="2" charset="2"/>
              </a:rPr>
              <a:t> 20ns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0.3 mm-</a:t>
            </a:r>
            <a:r>
              <a:rPr lang="en-US" dirty="0" err="1" smtClean="0">
                <a:sym typeface="Wingdings" panose="05000000000000000000" pitchFamily="2" charset="2"/>
              </a:rPr>
              <a:t>mrad</a:t>
            </a:r>
            <a:r>
              <a:rPr lang="en-US" dirty="0" smtClean="0">
                <a:sym typeface="Wingdings" panose="05000000000000000000" pitchFamily="2" charset="2"/>
              </a:rPr>
              <a:t> emittance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smaller than 8 GeV beam</a:t>
            </a:r>
          </a:p>
          <a:p>
            <a:endParaRPr lang="en-US" dirty="0" smtClean="0"/>
          </a:p>
          <a:p>
            <a:r>
              <a:rPr lang="en-US" dirty="0" smtClean="0"/>
              <a:t>But 800 MeV p will not follow 8 GeV path</a:t>
            </a:r>
          </a:p>
          <a:p>
            <a:pPr lvl="1"/>
            <a:r>
              <a:rPr lang="en-US" dirty="0" smtClean="0"/>
              <a:t>would hit HRS shielding after target</a:t>
            </a:r>
          </a:p>
          <a:p>
            <a:pPr lvl="2"/>
            <a:r>
              <a:rPr lang="en-US" dirty="0" smtClean="0"/>
              <a:t>modify magnet/shielding ?</a:t>
            </a:r>
          </a:p>
          <a:p>
            <a:pPr lvl="1"/>
            <a:r>
              <a:rPr lang="en-US" dirty="0" smtClean="0"/>
              <a:t>more power deposited in target, shielding</a:t>
            </a:r>
          </a:p>
          <a:p>
            <a:pPr lvl="2"/>
            <a:r>
              <a:rPr lang="en-US" dirty="0" smtClean="0"/>
              <a:t>new target and shielding needed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Will we need new Production solenoid?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68" y="999067"/>
            <a:ext cx="3854702" cy="2138007"/>
          </a:xfr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6434667" y="1371600"/>
            <a:ext cx="2370666" cy="711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Picture 10" descr="800 MeV xz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9" r="13292"/>
          <a:stretch/>
        </p:blipFill>
        <p:spPr>
          <a:xfrm rot="16200000">
            <a:off x="5716216" y="2204042"/>
            <a:ext cx="1554119" cy="3546438"/>
          </a:xfrm>
          <a:prstGeom prst="rect">
            <a:avLst/>
          </a:prstGeom>
        </p:spPr>
      </p:pic>
      <p:pic>
        <p:nvPicPr>
          <p:cNvPr id="12" name="Picture 11" descr="800 MeV y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11538" y="3962840"/>
            <a:ext cx="1822810" cy="3405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31549" y="3977261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88915" y="5665726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81906" y="4899854"/>
            <a:ext cx="1120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T. Roberts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3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</a:t>
            </a:r>
            <a:r>
              <a:rPr lang="en-US" dirty="0" smtClean="0">
                <a:sym typeface="Wingdings" panose="05000000000000000000" pitchFamily="2" charset="2"/>
              </a:rPr>
              <a:t>mu2e II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new injection beam line</a:t>
            </a:r>
          </a:p>
          <a:p>
            <a:pPr lvl="1"/>
            <a:r>
              <a:rPr lang="en-US" dirty="0" smtClean="0"/>
              <a:t>from </a:t>
            </a:r>
            <a:r>
              <a:rPr lang="en-US" dirty="0" err="1" smtClean="0"/>
              <a:t>linac</a:t>
            </a:r>
            <a:endParaRPr lang="en-US" dirty="0" smtClean="0"/>
          </a:p>
          <a:p>
            <a:r>
              <a:rPr lang="en-US" dirty="0" smtClean="0"/>
              <a:t>Production target</a:t>
            </a:r>
          </a:p>
          <a:p>
            <a:pPr lvl="1"/>
            <a:r>
              <a:rPr lang="en-US" dirty="0" smtClean="0"/>
              <a:t>8kW</a:t>
            </a:r>
            <a:r>
              <a:rPr lang="en-US" dirty="0" smtClean="0">
                <a:sym typeface="Wingdings" panose="05000000000000000000" pitchFamily="2" charset="2"/>
              </a:rPr>
              <a:t>100kW; 8GeV0.8</a:t>
            </a:r>
          </a:p>
          <a:p>
            <a:r>
              <a:rPr lang="en-US" dirty="0" smtClean="0"/>
              <a:t>Production solenoid</a:t>
            </a:r>
          </a:p>
          <a:p>
            <a:pPr lvl="1"/>
            <a:r>
              <a:rPr lang="en-US" dirty="0" smtClean="0"/>
              <a:t>internal shielding </a:t>
            </a:r>
          </a:p>
          <a:p>
            <a:r>
              <a:rPr lang="en-US" dirty="0" smtClean="0"/>
              <a:t>Transport solenoid</a:t>
            </a:r>
          </a:p>
          <a:p>
            <a:pPr lvl="1"/>
            <a:r>
              <a:rPr lang="en-US" dirty="0" smtClean="0"/>
              <a:t>collimation …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</a:t>
            </a:r>
            <a:endParaRPr lang="en-US" dirty="0" smtClean="0"/>
          </a:p>
          <a:p>
            <a:r>
              <a:rPr lang="en-US" dirty="0" smtClean="0"/>
              <a:t>Detector solenoid</a:t>
            </a:r>
          </a:p>
          <a:p>
            <a:pPr lvl="1"/>
            <a:r>
              <a:rPr lang="en-US" dirty="0" smtClean="0"/>
              <a:t>stopping target</a:t>
            </a:r>
          </a:p>
          <a:p>
            <a:endParaRPr lang="en-US" dirty="0"/>
          </a:p>
          <a:p>
            <a:r>
              <a:rPr lang="en-US" dirty="0" smtClean="0"/>
              <a:t>LOI </a:t>
            </a:r>
            <a:r>
              <a:rPr lang="en-US" dirty="0" smtClean="0">
                <a:sym typeface="Wingdings" panose="05000000000000000000" pitchFamily="2" charset="2"/>
              </a:rPr>
              <a:t> Proposal R&amp;D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35871" y="5934617"/>
            <a:ext cx="18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Stopped Muons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3433233"/>
          </a:xfrm>
        </p:spPr>
        <p:txBody>
          <a:bodyPr/>
          <a:lstStyle/>
          <a:p>
            <a:r>
              <a:rPr lang="en-US" dirty="0"/>
              <a:t>mu/p </a:t>
            </a:r>
            <a:r>
              <a:rPr lang="en-US" dirty="0" smtClean="0"/>
              <a:t>estimates </a:t>
            </a:r>
          </a:p>
          <a:p>
            <a:pPr lvl="2"/>
            <a:r>
              <a:rPr lang="en-US" dirty="0" smtClean="0"/>
              <a:t>(Matsuzawa </a:t>
            </a:r>
            <a:r>
              <a:rPr lang="en-US" dirty="0"/>
              <a:t>2015)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 yr-100 kW =&gt;</a:t>
            </a:r>
          </a:p>
          <a:p>
            <a:pPr lvl="1"/>
            <a:r>
              <a:rPr lang="en-US" dirty="0" smtClean="0"/>
              <a:t>1.5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after TS</a:t>
            </a:r>
            <a:endParaRPr lang="en-US" dirty="0" smtClean="0"/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stopped 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Result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5" r="57602" b="2745"/>
          <a:stretch/>
        </p:blipFill>
        <p:spPr>
          <a:xfrm>
            <a:off x="4686300" y="1446766"/>
            <a:ext cx="3683000" cy="123372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37" y="4011561"/>
            <a:ext cx="5433867" cy="19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0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1" y="0"/>
            <a:ext cx="7370763" cy="647700"/>
          </a:xfrm>
        </p:spPr>
        <p:txBody>
          <a:bodyPr/>
          <a:lstStyle/>
          <a:p>
            <a:r>
              <a:rPr lang="en-US" dirty="0" smtClean="0"/>
              <a:t>Improving stopped </a:t>
            </a:r>
            <a:r>
              <a:rPr lang="en-US" sz="3600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acceptance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667" y="800100"/>
            <a:ext cx="4376207" cy="5524500"/>
          </a:xfrm>
        </p:spPr>
        <p:txBody>
          <a:bodyPr/>
          <a:lstStyle/>
          <a:p>
            <a:r>
              <a:rPr lang="en-US" sz="2400" dirty="0" smtClean="0"/>
              <a:t>Only small fraction of </a:t>
            </a:r>
            <a:r>
              <a:rPr lang="en-US" sz="2400" dirty="0" smtClean="0">
                <a:sym typeface="Symbol"/>
              </a:rPr>
              <a:t>’s </a:t>
            </a:r>
            <a:r>
              <a:rPr lang="en-US" sz="2400" dirty="0" smtClean="0"/>
              <a:t>are stopped</a:t>
            </a:r>
          </a:p>
          <a:p>
            <a:pPr lvl="1"/>
            <a:r>
              <a:rPr lang="en-US" sz="2000" b="1" dirty="0" smtClean="0"/>
              <a:t>P</a:t>
            </a:r>
            <a:r>
              <a:rPr lang="el-GR" sz="2000" b="1" baseline="-25000" dirty="0" smtClean="0">
                <a:latin typeface="Calibri"/>
              </a:rPr>
              <a:t>μ</a:t>
            </a:r>
            <a:r>
              <a:rPr lang="en-US" sz="2000" b="1" dirty="0" smtClean="0">
                <a:latin typeface="Calibri"/>
              </a:rPr>
              <a:t> &lt; ~40 MeV/c (or E</a:t>
            </a:r>
            <a:r>
              <a:rPr lang="en-US" sz="2000" b="1" baseline="-25000" dirty="0" smtClean="0">
                <a:latin typeface="Calibri"/>
                <a:sym typeface="Symbol"/>
              </a:rPr>
              <a:t></a:t>
            </a:r>
            <a:r>
              <a:rPr lang="en-US" sz="2000" b="1" dirty="0" smtClean="0">
                <a:latin typeface="Calibri"/>
                <a:sym typeface="Symbol"/>
              </a:rPr>
              <a:t> &lt; 7 MeV)</a:t>
            </a:r>
          </a:p>
          <a:p>
            <a:pPr lvl="1"/>
            <a:endParaRPr lang="en-US" sz="2000" b="1" dirty="0">
              <a:latin typeface="Calibri"/>
              <a:sym typeface="Symbol"/>
            </a:endParaRPr>
          </a:p>
          <a:p>
            <a:r>
              <a:rPr lang="en-US" sz="2400" dirty="0" smtClean="0">
                <a:latin typeface="Calibri"/>
                <a:sym typeface="Symbol"/>
              </a:rPr>
              <a:t>Can we reduce muon momenta to &lt; ~40MeV/c?</a:t>
            </a:r>
          </a:p>
          <a:p>
            <a:endParaRPr lang="en-US" sz="2400" dirty="0">
              <a:latin typeface="Calibri"/>
              <a:sym typeface="Symbol"/>
            </a:endParaRPr>
          </a:p>
          <a:p>
            <a:r>
              <a:rPr lang="en-US" sz="2400" dirty="0" smtClean="0">
                <a:latin typeface="Calibri"/>
                <a:sym typeface="Symbol"/>
              </a:rPr>
              <a:t>If only there were a way to sort the muons by momentum and give higher momentum muons more energy loss …</a:t>
            </a:r>
          </a:p>
          <a:p>
            <a:endParaRPr lang="en-US" sz="2400" dirty="0">
              <a:latin typeface="Calibri"/>
              <a:sym typeface="Symbol"/>
            </a:endParaRPr>
          </a:p>
          <a:p>
            <a:endParaRPr lang="en-US" sz="2400" dirty="0" smtClean="0">
              <a:latin typeface="Calibri"/>
              <a:sym typeface="Symbol"/>
            </a:endParaRPr>
          </a:p>
          <a:p>
            <a:endParaRPr lang="en-US" sz="2400" b="1" dirty="0">
              <a:latin typeface="Calibri"/>
              <a:sym typeface="Symbol"/>
            </a:endParaRPr>
          </a:p>
          <a:p>
            <a:endParaRPr lang="en-US" sz="2400" b="1" dirty="0" smtClean="0">
              <a:latin typeface="Calibri"/>
              <a:sym typeface="Symbol"/>
            </a:endParaRPr>
          </a:p>
          <a:p>
            <a:pPr lvl="1"/>
            <a:endParaRPr lang="en-US" sz="2000" b="1" dirty="0">
              <a:latin typeface="Calibri"/>
              <a:sym typeface="Symbol"/>
            </a:endParaRPr>
          </a:p>
          <a:p>
            <a:endParaRPr lang="en-US" sz="2400" b="1" dirty="0" smtClean="0">
              <a:latin typeface="Calibri"/>
              <a:sym typeface="Symbol"/>
            </a:endParaRPr>
          </a:p>
          <a:p>
            <a:pPr lvl="1"/>
            <a:endParaRPr lang="en-US" b="1" dirty="0">
              <a:latin typeface="Calibri"/>
              <a:sym typeface="Symbol"/>
            </a:endParaRPr>
          </a:p>
          <a:p>
            <a:pPr lvl="1"/>
            <a:endParaRPr lang="en-US" b="1" dirty="0" smtClean="0">
              <a:latin typeface="Calibri"/>
              <a:sym typeface="Symbol"/>
            </a:endParaRPr>
          </a:p>
          <a:p>
            <a:pPr lvl="1"/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3" name="ClipAr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875" y="1194626"/>
            <a:ext cx="3810000" cy="256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42299" y="2848149"/>
            <a:ext cx="18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Stopped Muons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49" y="3779012"/>
            <a:ext cx="3821069" cy="257279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40" y="5636506"/>
            <a:ext cx="1144474" cy="71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53352" y="6352131"/>
            <a:ext cx="4382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dirty="0"/>
              <a:t>(</a:t>
            </a:r>
            <a:r>
              <a:rPr lang="en-US" dirty="0" smtClean="0"/>
              <a:t>Matsuzawa, Roberts, </a:t>
            </a:r>
            <a:r>
              <a:rPr lang="en-US" dirty="0" err="1" smtClean="0"/>
              <a:t>Prebys</a:t>
            </a:r>
            <a:r>
              <a:rPr lang="en-US" dirty="0" smtClean="0"/>
              <a:t> </a:t>
            </a:r>
            <a:r>
              <a:rPr lang="en-US" dirty="0"/>
              <a:t>2015)</a:t>
            </a:r>
          </a:p>
        </p:txBody>
      </p:sp>
    </p:spTree>
    <p:extLst>
      <p:ext uri="{BB962C8B-B14F-4D97-AF65-F5344CB8AC3E}">
        <p14:creationId xmlns:p14="http://schemas.microsoft.com/office/powerpoint/2010/main" val="6293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1" y="0"/>
            <a:ext cx="8087360" cy="647700"/>
          </a:xfrm>
        </p:spPr>
        <p:txBody>
          <a:bodyPr/>
          <a:lstStyle/>
          <a:p>
            <a:pPr>
              <a:tabLst>
                <a:tab pos="122238" algn="l"/>
              </a:tabLst>
            </a:pPr>
            <a:r>
              <a:rPr lang="en-US" sz="3600" dirty="0" smtClean="0">
                <a:latin typeface="Arial Narrow" panose="020B0606020202030204" pitchFamily="34" charset="0"/>
              </a:rPr>
              <a:t>Wedge absorbers and emittance exchange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554" y="774810"/>
            <a:ext cx="8409126" cy="5742214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Wedge absorbers can exchange transverse and longitudinal emittances</a:t>
            </a:r>
            <a:endParaRPr lang="en-US" sz="2400" baseline="-2500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With dispersion </a:t>
            </a:r>
            <a:r>
              <a:rPr lang="el-GR" dirty="0" smtClean="0">
                <a:sym typeface="Symbol"/>
              </a:rPr>
              <a:t>η</a:t>
            </a:r>
            <a:r>
              <a:rPr lang="en-US" dirty="0" smtClean="0">
                <a:sym typeface="Symbol"/>
              </a:rPr>
              <a:t> , can reduce energy spread</a:t>
            </a:r>
          </a:p>
          <a:p>
            <a:pPr lvl="2"/>
            <a:r>
              <a:rPr lang="en-US" dirty="0" smtClean="0">
                <a:latin typeface="+mn-lt"/>
                <a:cs typeface="Times New Roman"/>
              </a:rPr>
              <a:t>decreases </a:t>
            </a:r>
            <a:r>
              <a:rPr lang="el-GR" dirty="0" smtClean="0">
                <a:latin typeface="+mn-lt"/>
                <a:cs typeface="Arial"/>
              </a:rPr>
              <a:t>ε</a:t>
            </a:r>
            <a:r>
              <a:rPr lang="en-US" baseline="-25000" dirty="0" smtClean="0">
                <a:latin typeface="+mn-lt"/>
                <a:cs typeface="Arial"/>
              </a:rPr>
              <a:t>L</a:t>
            </a:r>
            <a:r>
              <a:rPr lang="en-US" dirty="0" smtClean="0">
                <a:latin typeface="+mn-lt"/>
                <a:cs typeface="Arial"/>
              </a:rPr>
              <a:t>, increases </a:t>
            </a:r>
            <a:r>
              <a:rPr lang="el-GR" dirty="0" smtClean="0">
                <a:latin typeface="+mn-lt"/>
                <a:cs typeface="Arial"/>
              </a:rPr>
              <a:t>ε</a:t>
            </a:r>
            <a:r>
              <a:rPr lang="en-US" baseline="-25000" dirty="0" smtClean="0">
                <a:latin typeface="+mn-lt"/>
                <a:cs typeface="Arial"/>
              </a:rPr>
              <a:t>x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pPr lvl="1"/>
            <a:r>
              <a:rPr lang="en-US" sz="1800" dirty="0" smtClean="0">
                <a:latin typeface="+mn-lt"/>
              </a:rPr>
              <a:t>with zero or opposite sign </a:t>
            </a:r>
            <a:r>
              <a:rPr lang="el-GR" dirty="0" smtClean="0">
                <a:sym typeface="Symbol"/>
              </a:rPr>
              <a:t>η</a:t>
            </a:r>
            <a:r>
              <a:rPr lang="en-US" dirty="0" smtClean="0">
                <a:sym typeface="Symbol"/>
              </a:rPr>
              <a:t>, can increase </a:t>
            </a:r>
            <a:r>
              <a:rPr lang="el-GR" dirty="0" smtClean="0">
                <a:sym typeface="Symbol"/>
              </a:rPr>
              <a:t>δ</a:t>
            </a:r>
            <a:r>
              <a:rPr lang="en-US" dirty="0" smtClean="0">
                <a:sym typeface="Symbol"/>
              </a:rPr>
              <a:t>E</a:t>
            </a:r>
          </a:p>
          <a:p>
            <a:pPr lvl="2"/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cs typeface="Times New Roman"/>
              </a:rPr>
              <a:t>increases </a:t>
            </a:r>
            <a:r>
              <a:rPr lang="el-GR" dirty="0" smtClean="0">
                <a:cs typeface="Arial"/>
              </a:rPr>
              <a:t>ε</a:t>
            </a:r>
            <a:r>
              <a:rPr lang="en-US" baseline="-25000" dirty="0" smtClean="0">
                <a:cs typeface="Arial"/>
              </a:rPr>
              <a:t>L</a:t>
            </a:r>
            <a:r>
              <a:rPr lang="en-US" dirty="0" smtClean="0">
                <a:cs typeface="Arial"/>
              </a:rPr>
              <a:t>, decreases </a:t>
            </a:r>
            <a:r>
              <a:rPr lang="el-GR" dirty="0" smtClean="0">
                <a:cs typeface="Arial"/>
              </a:rPr>
              <a:t>ε</a:t>
            </a:r>
            <a:r>
              <a:rPr lang="en-US" baseline="-25000" dirty="0" smtClean="0">
                <a:cs typeface="Arial"/>
              </a:rPr>
              <a:t>x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Thick  wedge exchange formalism:</a:t>
            </a:r>
          </a:p>
          <a:p>
            <a:pPr marL="0" indent="0">
              <a:buNone/>
            </a:pP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Dispersion + wedge is product of two </a:t>
            </a:r>
            <a:r>
              <a:rPr lang="en-US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matrices</a:t>
            </a:r>
          </a:p>
          <a:p>
            <a:pPr marL="0" indent="0">
              <a:buNone/>
            </a:pPr>
            <a:r>
              <a:rPr lang="en-US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(in x – </a:t>
            </a:r>
            <a:r>
              <a:rPr lang="en-US" b="0" dirty="0" err="1">
                <a:latin typeface="Helvetica" panose="020B0604020202020204" pitchFamily="34" charset="0"/>
                <a:cs typeface="Helvetica" panose="020B0604020202020204" pitchFamily="34" charset="0"/>
              </a:rPr>
              <a:t>dp</a:t>
            </a: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/p)</a:t>
            </a:r>
          </a:p>
          <a:p>
            <a:endParaRPr lang="en-US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ea typeface="Times New Roman"/>
            </a:endParaRPr>
          </a:p>
          <a:p>
            <a:pPr lvl="1"/>
            <a:r>
              <a:rPr lang="en-US" dirty="0" smtClean="0">
                <a:solidFill>
                  <a:srgbClr val="0033CC"/>
                </a:solidFill>
                <a:sym typeface="Symbol"/>
              </a:rPr>
              <a:t>wedge is </a:t>
            </a:r>
            <a:r>
              <a:rPr lang="en-US" sz="2400" dirty="0" smtClean="0">
                <a:solidFill>
                  <a:srgbClr val="0033CC"/>
                </a:solidFill>
                <a:sym typeface="Symbol"/>
              </a:rPr>
              <a:t>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>
                <a:solidFill>
                  <a:srgbClr val="0033CC"/>
                </a:solidFill>
              </a:rPr>
              <a:t>= </a:t>
            </a:r>
            <a:r>
              <a:rPr lang="en-US" sz="2400" dirty="0" err="1">
                <a:solidFill>
                  <a:srgbClr val="00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</a:t>
            </a:r>
            <a:r>
              <a:rPr lang="en-US" sz="2400" dirty="0">
                <a:solidFill>
                  <a:srgbClr val="00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/ds 2 tan[</a:t>
            </a:r>
            <a:r>
              <a:rPr lang="en-US" sz="2400" i="1" dirty="0">
                <a:solidFill>
                  <a:srgbClr val="0033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</a:t>
            </a:r>
            <a:r>
              <a:rPr lang="en-US" sz="2400" i="1" dirty="0">
                <a:solidFill>
                  <a:srgbClr val="00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/2]</a:t>
            </a:r>
            <a:r>
              <a:rPr lang="en-US" sz="2400" dirty="0">
                <a:solidFill>
                  <a:srgbClr val="00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/p</a:t>
            </a:r>
            <a:endParaRPr lang="en-US" sz="2400" dirty="0">
              <a:solidFill>
                <a:srgbClr val="0033CC"/>
              </a:solidFill>
              <a:latin typeface="Helvetica" panose="020B0604020202020204" pitchFamily="34" charset="0"/>
              <a:ea typeface="Times New Roman"/>
              <a:cs typeface="Helvetica" panose="020B0604020202020204" pitchFamily="34" charset="0"/>
            </a:endParaRPr>
          </a:p>
          <a:p>
            <a:r>
              <a:rPr lang="en-US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transport </a:t>
            </a: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through wedge is transport of [x, </a:t>
            </a:r>
            <a:r>
              <a:rPr lang="el-GR" b="0" dirty="0">
                <a:latin typeface="Arial"/>
                <a:ea typeface="Times New Roman"/>
                <a:cs typeface="Arial"/>
              </a:rPr>
              <a:t>δ</a:t>
            </a:r>
            <a:r>
              <a:rPr lang="en-US" b="0" dirty="0">
                <a:latin typeface="Arial"/>
                <a:ea typeface="Times New Roman"/>
                <a:cs typeface="Arial"/>
              </a:rPr>
              <a:t>] phase space ellipse, </a:t>
            </a:r>
          </a:p>
          <a:p>
            <a:pPr marL="457200" lvl="1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lvl="2"/>
            <a:endParaRPr lang="en-US" dirty="0" smtClean="0">
              <a:latin typeface="+mn-lt"/>
            </a:endParaRPr>
          </a:p>
          <a:p>
            <a:pPr lvl="1"/>
            <a:r>
              <a:rPr lang="en-US" sz="1800" dirty="0" smtClean="0">
                <a:latin typeface="+mn-lt"/>
              </a:rPr>
              <a:t>can get large emittance exchange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</a:t>
            </a:r>
            <a:r>
              <a:rPr lang="en-US" dirty="0" err="1" smtClean="0"/>
              <a:t>Neuffer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wedgedraw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5" b="33052"/>
          <a:stretch>
            <a:fillRect/>
          </a:stretch>
        </p:blipFill>
        <p:spPr bwMode="auto">
          <a:xfrm>
            <a:off x="5529399" y="957690"/>
            <a:ext cx="3411401" cy="31875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107958" y="2045603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r>
              <a:rPr lang="el-GR" dirty="0" smtClean="0"/>
              <a:t>ηδ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9254" y="3417203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l-GR" dirty="0" smtClean="0"/>
              <a:t>ηδ</a:t>
            </a:r>
            <a:r>
              <a:rPr lang="en-US" baseline="-25000" dirty="0" smtClean="0"/>
              <a:t>0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547773"/>
              </p:ext>
            </p:extLst>
          </p:nvPr>
        </p:nvGraphicFramePr>
        <p:xfrm>
          <a:off x="1263650" y="4070350"/>
          <a:ext cx="15573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Equation" r:id="rId4" imgW="863280" imgH="393480" progId="Equation.3">
                  <p:embed/>
                </p:oleObj>
              </mc:Choice>
              <mc:Fallback>
                <p:oleObj name="Equation" r:id="rId4" imgW="86328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4070350"/>
                        <a:ext cx="1557338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073960"/>
              </p:ext>
            </p:extLst>
          </p:nvPr>
        </p:nvGraphicFramePr>
        <p:xfrm>
          <a:off x="3291840" y="3985134"/>
          <a:ext cx="1568132" cy="770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" name="Equation" r:id="rId6" imgW="799920" imgH="393480" progId="Equation.3">
                  <p:embed/>
                </p:oleObj>
              </mc:Choice>
              <mc:Fallback>
                <p:oleObj name="Equation" r:id="rId6" imgW="79992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840" y="3985134"/>
                        <a:ext cx="1568132" cy="770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02676"/>
              </p:ext>
            </p:extLst>
          </p:nvPr>
        </p:nvGraphicFramePr>
        <p:xfrm>
          <a:off x="1245000" y="5591541"/>
          <a:ext cx="27781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Equation" r:id="rId8" imgW="1155600" imgH="241200" progId="Equation.3">
                  <p:embed/>
                </p:oleObj>
              </mc:Choice>
              <mc:Fallback>
                <p:oleObj name="Equation" r:id="rId8" imgW="1155600" imgH="241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5000" y="5591541"/>
                        <a:ext cx="27781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101123"/>
              </p:ext>
            </p:extLst>
          </p:nvPr>
        </p:nvGraphicFramePr>
        <p:xfrm>
          <a:off x="4800856" y="5625748"/>
          <a:ext cx="3222061" cy="48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" name="Equation" r:id="rId10" imgW="1587240" imgH="241200" progId="Equation.3">
                  <p:embed/>
                </p:oleObj>
              </mc:Choice>
              <mc:Fallback>
                <p:oleObj name="Equation" r:id="rId10" imgW="1587240" imgH="241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856" y="5625748"/>
                        <a:ext cx="3222061" cy="482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76830" y="5646459"/>
            <a:ext cx="488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ym typeface="Wingdings" panose="05000000000000000000" pitchFamily="2" charset="2"/>
              </a:rPr>
              <a:t>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600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wedge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74" y="863600"/>
            <a:ext cx="8408946" cy="559020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mucool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note-003(1996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)/FN-1046(2017)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p/p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width 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l-GR" sz="2000" dirty="0" smtClean="0">
                <a:latin typeface="Arial"/>
                <a:cs typeface="Arial"/>
              </a:rPr>
              <a:t>ε</a:t>
            </a:r>
            <a:r>
              <a:rPr lang="en-US" sz="2000" baseline="-25000" dirty="0" smtClean="0">
                <a:latin typeface="Arial"/>
                <a:cs typeface="Arial"/>
              </a:rPr>
              <a:t>L,1</a:t>
            </a:r>
            <a:r>
              <a:rPr lang="en-US" sz="2000" dirty="0" smtClean="0">
                <a:latin typeface="Arial"/>
                <a:cs typeface="Arial"/>
              </a:rPr>
              <a:t> = </a:t>
            </a:r>
            <a:r>
              <a:rPr lang="el-GR" sz="2000" dirty="0" smtClean="0">
                <a:latin typeface="Arial"/>
                <a:cs typeface="Arial"/>
              </a:rPr>
              <a:t>ε</a:t>
            </a:r>
            <a:r>
              <a:rPr lang="en-US" sz="2000" baseline="-25000" dirty="0" smtClean="0">
                <a:latin typeface="Arial"/>
                <a:cs typeface="Arial"/>
              </a:rPr>
              <a:t>L,0 </a:t>
            </a:r>
            <a:r>
              <a:rPr lang="en-US" sz="2000" dirty="0">
                <a:latin typeface="Arial"/>
                <a:cs typeface="Arial"/>
              </a:rPr>
              <a:t>(</a:t>
            </a:r>
            <a:r>
              <a:rPr lang="el-GR" sz="2000" dirty="0" smtClean="0">
                <a:latin typeface="Arial"/>
                <a:cs typeface="Arial"/>
              </a:rPr>
              <a:t>δ</a:t>
            </a:r>
            <a:r>
              <a:rPr lang="en-US" sz="2000" baseline="-25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Arial"/>
                <a:cs typeface="Arial"/>
              </a:rPr>
              <a:t>/</a:t>
            </a:r>
            <a:r>
              <a:rPr lang="el-GR" sz="2000" dirty="0" smtClean="0">
                <a:latin typeface="Arial"/>
                <a:cs typeface="Arial"/>
              </a:rPr>
              <a:t>δ</a:t>
            </a:r>
            <a:r>
              <a:rPr lang="en-US" sz="2000" baseline="-25000" dirty="0" smtClean="0">
                <a:latin typeface="Arial"/>
                <a:cs typeface="Arial"/>
              </a:rPr>
              <a:t>0</a:t>
            </a:r>
            <a:r>
              <a:rPr lang="en-US" sz="2000" dirty="0" smtClean="0">
                <a:latin typeface="Arial"/>
                <a:cs typeface="Arial"/>
              </a:rPr>
              <a:t>))</a:t>
            </a: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new transverse emittance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l-GR" sz="2000" dirty="0" smtClean="0">
                <a:latin typeface="Arial"/>
                <a:cs typeface="Arial"/>
              </a:rPr>
              <a:t>ε</a:t>
            </a:r>
            <a:r>
              <a:rPr lang="en-US" sz="2000" baseline="-25000" dirty="0" smtClean="0">
                <a:latin typeface="Arial"/>
                <a:cs typeface="Arial"/>
              </a:rPr>
              <a:t>x,1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= </a:t>
            </a:r>
            <a:r>
              <a:rPr lang="el-GR" sz="2000" dirty="0" smtClean="0">
                <a:latin typeface="Arial"/>
                <a:cs typeface="Arial"/>
              </a:rPr>
              <a:t>ε</a:t>
            </a:r>
            <a:r>
              <a:rPr lang="en-US" sz="2000" baseline="-25000" dirty="0" smtClean="0">
                <a:latin typeface="Arial"/>
                <a:cs typeface="Arial"/>
              </a:rPr>
              <a:t>x,0 </a:t>
            </a:r>
            <a:r>
              <a:rPr lang="en-US" sz="2000" dirty="0">
                <a:latin typeface="Arial"/>
                <a:cs typeface="Arial"/>
              </a:rPr>
              <a:t>(</a:t>
            </a:r>
            <a:r>
              <a:rPr lang="el-GR" sz="2000" dirty="0" smtClean="0">
                <a:latin typeface="Arial"/>
                <a:cs typeface="Arial"/>
              </a:rPr>
              <a:t>δ</a:t>
            </a:r>
            <a:r>
              <a:rPr lang="en-US" sz="2000" baseline="-25000" dirty="0" smtClean="0">
                <a:latin typeface="Arial"/>
                <a:cs typeface="Arial"/>
              </a:rPr>
              <a:t>0</a:t>
            </a:r>
            <a:r>
              <a:rPr lang="en-US" sz="2000" dirty="0" smtClean="0">
                <a:latin typeface="Arial"/>
                <a:cs typeface="Arial"/>
              </a:rPr>
              <a:t>/</a:t>
            </a:r>
            <a:r>
              <a:rPr lang="el-GR" sz="2000" dirty="0" smtClean="0">
                <a:latin typeface="Arial"/>
                <a:cs typeface="Arial"/>
              </a:rPr>
              <a:t>δ</a:t>
            </a:r>
            <a:r>
              <a:rPr lang="en-US" sz="2000" baseline="-25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Arial"/>
                <a:cs typeface="Arial"/>
              </a:rPr>
              <a:t>))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new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η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β</a:t>
            </a:r>
            <a:r>
              <a:rPr lang="en-US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By choosing </a:t>
            </a:r>
            <a:r>
              <a:rPr lang="en-US" sz="2000" dirty="0" smtClean="0">
                <a:latin typeface="Arial"/>
                <a:cs typeface="Arial"/>
                <a:sym typeface="Symbol"/>
              </a:rPr>
              <a:t></a:t>
            </a:r>
            <a:r>
              <a:rPr lang="en-US" sz="2000" baseline="-25000" dirty="0" smtClean="0">
                <a:latin typeface="Arial"/>
                <a:cs typeface="Arial"/>
                <a:sym typeface="Symbol"/>
              </a:rPr>
              <a:t>0</a:t>
            </a:r>
            <a:r>
              <a:rPr lang="en-US" sz="2000" dirty="0">
                <a:latin typeface="Arial"/>
                <a:cs typeface="Arial"/>
                <a:sym typeface="Symbol"/>
              </a:rPr>
              <a:t>, ’    (and </a:t>
            </a:r>
            <a:r>
              <a:rPr lang="en-US" sz="2000" dirty="0" smtClean="0">
                <a:latin typeface="Arial"/>
                <a:cs typeface="Arial"/>
                <a:sym typeface="Symbol"/>
              </a:rPr>
              <a:t></a:t>
            </a:r>
            <a:r>
              <a:rPr lang="en-US" sz="2000" baseline="-25000" dirty="0" smtClean="0">
                <a:latin typeface="Arial"/>
                <a:cs typeface="Arial"/>
                <a:sym typeface="Symbol"/>
              </a:rPr>
              <a:t>0</a:t>
            </a:r>
            <a:r>
              <a:rPr lang="en-US" sz="2000" dirty="0" smtClean="0">
                <a:latin typeface="Arial"/>
                <a:cs typeface="Arial"/>
                <a:sym typeface="Symbol"/>
              </a:rPr>
              <a:t>, </a:t>
            </a:r>
            <a:r>
              <a:rPr lang="el-GR" sz="2000" dirty="0" smtClean="0">
                <a:latin typeface="Times New Roman"/>
                <a:cs typeface="Times New Roman"/>
                <a:sym typeface="Symbol"/>
              </a:rPr>
              <a:t>σ</a:t>
            </a:r>
            <a:r>
              <a:rPr lang="en-US" sz="2000" baseline="-25000" dirty="0" smtClean="0">
                <a:latin typeface="Times New Roman"/>
                <a:cs typeface="Times New Roman"/>
                <a:sym typeface="Symbol"/>
              </a:rPr>
              <a:t>0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cs typeface="Times New Roman"/>
                <a:sym typeface="Symbol"/>
              </a:rPr>
              <a:t>Can decrease </a:t>
            </a:r>
            <a:r>
              <a:rPr lang="en-US" sz="2800" baseline="-25000" dirty="0" smtClean="0">
                <a:solidFill>
                  <a:srgbClr val="FF0000"/>
                </a:solidFill>
                <a:cs typeface="Times New Roman"/>
                <a:sym typeface="Symbol"/>
              </a:rPr>
              <a:t>x</a:t>
            </a:r>
            <a:r>
              <a:rPr lang="en-US" sz="2800" dirty="0" smtClean="0">
                <a:solidFill>
                  <a:srgbClr val="FF0000"/>
                </a:solidFill>
                <a:cs typeface="Times New Roman"/>
                <a:sym typeface="Symbol"/>
              </a:rPr>
              <a:t> and increase </a:t>
            </a:r>
            <a:r>
              <a:rPr lang="en-US" sz="2800" baseline="-25000" dirty="0" smtClean="0">
                <a:solidFill>
                  <a:srgbClr val="FF0000"/>
                </a:solidFill>
                <a:cs typeface="Times New Roman"/>
                <a:sym typeface="Symbol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cs typeface="Times New Roman"/>
                <a:sym typeface="Symbol"/>
              </a:rPr>
              <a:t> (or vice versa)</a:t>
            </a:r>
            <a:endParaRPr lang="en-US" sz="28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304302"/>
              </p:ext>
            </p:extLst>
          </p:nvPr>
        </p:nvGraphicFramePr>
        <p:xfrm>
          <a:off x="1430338" y="3138488"/>
          <a:ext cx="38465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" name="Equation" r:id="rId3" imgW="2501640" imgH="482400" progId="Equation.3">
                  <p:embed/>
                </p:oleObj>
              </mc:Choice>
              <mc:Fallback>
                <p:oleObj name="Equation" r:id="rId3" imgW="2501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3138488"/>
                        <a:ext cx="3846512" cy="742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203171"/>
              </p:ext>
            </p:extLst>
          </p:nvPr>
        </p:nvGraphicFramePr>
        <p:xfrm>
          <a:off x="406400" y="4295140"/>
          <a:ext cx="2468019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" name="Equation" r:id="rId5" imgW="1854200" imgH="698500" progId="Equation.3">
                  <p:embed/>
                </p:oleObj>
              </mc:Choice>
              <mc:Fallback>
                <p:oleObj name="Equation" r:id="rId5" imgW="18542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295140"/>
                        <a:ext cx="2468019" cy="92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943913"/>
              </p:ext>
            </p:extLst>
          </p:nvPr>
        </p:nvGraphicFramePr>
        <p:xfrm>
          <a:off x="948782" y="1755140"/>
          <a:ext cx="44368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" name="Equation" r:id="rId7" imgW="2552700" imgH="533400" progId="Equation.3">
                  <p:embed/>
                </p:oleObj>
              </mc:Choice>
              <mc:Fallback>
                <p:oleObj name="Equation" r:id="rId7" imgW="25527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782" y="1755140"/>
                        <a:ext cx="4436838" cy="927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087500"/>
              </p:ext>
            </p:extLst>
          </p:nvPr>
        </p:nvGraphicFramePr>
        <p:xfrm>
          <a:off x="4013850" y="4255012"/>
          <a:ext cx="24685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" name="Equation" r:id="rId9" imgW="1955520" imgH="533160" progId="Equation.3">
                  <p:embed/>
                </p:oleObj>
              </mc:Choice>
              <mc:Fallback>
                <p:oleObj name="Equation" r:id="rId9" imgW="19555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850" y="4255012"/>
                        <a:ext cx="2468562" cy="673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315966"/>
              </p:ext>
            </p:extLst>
          </p:nvPr>
        </p:nvGraphicFramePr>
        <p:xfrm>
          <a:off x="5392284" y="839470"/>
          <a:ext cx="3751716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" name="Equation" r:id="rId11" imgW="2958840" imgH="711000" progId="Equation.3">
                  <p:embed/>
                </p:oleObj>
              </mc:Choice>
              <mc:Fallback>
                <p:oleObj name="Equation" r:id="rId11" imgW="295884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92284" y="839470"/>
                        <a:ext cx="3751716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870155" y="1740310"/>
            <a:ext cx="4616245" cy="103238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6MAPjinst\fi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71" y="4509780"/>
            <a:ext cx="3822203" cy="20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17"/>
          </p:nvPr>
        </p:nvSpPr>
        <p:spPr>
          <a:xfrm>
            <a:off x="228600" y="868680"/>
            <a:ext cx="5107675" cy="5516880"/>
          </a:xfrm>
        </p:spPr>
        <p:txBody>
          <a:bodyPr/>
          <a:lstStyle/>
          <a:p>
            <a:r>
              <a:rPr lang="en-US" dirty="0" err="1" smtClean="0"/>
              <a:t>TeV</a:t>
            </a:r>
            <a:r>
              <a:rPr lang="en-US" dirty="0" smtClean="0"/>
              <a:t> Collider wants small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>
                <a:sym typeface="Symbol"/>
              </a:rPr>
              <a:t>t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  </a:t>
            </a:r>
            <a:r>
              <a:rPr lang="en-US" dirty="0" smtClean="0">
                <a:sym typeface="Wingdings" panose="05000000000000000000" pitchFamily="2" charset="2"/>
              </a:rPr>
              <a:t> 25 </a:t>
            </a:r>
            <a:r>
              <a:rPr lang="en-US" dirty="0" smtClean="0">
                <a:sym typeface="Symbol"/>
              </a:rPr>
              <a:t>m</a:t>
            </a:r>
            <a:endParaRPr lang="en-US" dirty="0" smtClean="0"/>
          </a:p>
          <a:p>
            <a:r>
              <a:rPr lang="en-US" dirty="0" smtClean="0"/>
              <a:t>“Mice” 6-D Cooling gets </a:t>
            </a:r>
          </a:p>
          <a:p>
            <a:pPr lvl="1"/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200 </a:t>
            </a:r>
            <a:r>
              <a:rPr lang="en-US" dirty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m</a:t>
            </a:r>
          </a:p>
          <a:p>
            <a:r>
              <a:rPr lang="en-US" dirty="0" smtClean="0">
                <a:sym typeface="Symbol"/>
              </a:rPr>
              <a:t>Much further is difficult</a:t>
            </a:r>
          </a:p>
          <a:p>
            <a:pPr lvl="1"/>
            <a:r>
              <a:rPr lang="en-US" dirty="0" smtClean="0">
                <a:sym typeface="Symbol"/>
              </a:rPr>
              <a:t>…..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Mostly emittance exchange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514350" indent="-457200"/>
            <a:r>
              <a:rPr lang="en-US" dirty="0" smtClean="0"/>
              <a:t>Can do most of this with wedge absorbers 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Wedges for Final Cooling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D,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89CE53A5-8A0D-4774-824C-4E1336F4A21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050" name="Picture 2" descr="C:\6MAPjinst\fi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10" y="868679"/>
            <a:ext cx="4134064" cy="317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wedgedraw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5" b="33052"/>
          <a:stretch>
            <a:fillRect/>
          </a:stretch>
        </p:blipFill>
        <p:spPr bwMode="auto">
          <a:xfrm>
            <a:off x="2279175" y="5607293"/>
            <a:ext cx="2197953" cy="1010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998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4963" y="-3175"/>
            <a:ext cx="7934325" cy="752475"/>
          </a:xfrm>
        </p:spPr>
        <p:txBody>
          <a:bodyPr/>
          <a:lstStyle/>
          <a:p>
            <a:r>
              <a:rPr lang="en-US" sz="3200" dirty="0" smtClean="0"/>
              <a:t>Numerical example 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45774" y="889000"/>
            <a:ext cx="8668026" cy="556480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Wedge parameters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Diamond, w=1.75mm,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100°(4.17mm thick at center)</a:t>
            </a:r>
          </a:p>
          <a:p>
            <a:pPr lvl="1"/>
            <a:endParaRPr lang="en-US" sz="2000" b="1" dirty="0">
              <a:latin typeface="+mj-lt"/>
              <a:cs typeface="Leelawadee"/>
            </a:endParaRPr>
          </a:p>
          <a:p>
            <a:pPr lvl="1"/>
            <a:endParaRPr lang="en-US" sz="2000" b="1" dirty="0" smtClean="0">
              <a:latin typeface="+mj-lt"/>
              <a:cs typeface="Leelawadee"/>
            </a:endParaRPr>
          </a:p>
          <a:p>
            <a:pPr lvl="1"/>
            <a:endParaRPr lang="en-US" sz="2000" b="1" dirty="0">
              <a:latin typeface="+mj-lt"/>
              <a:cs typeface="Leelawadee"/>
            </a:endParaRPr>
          </a:p>
          <a:p>
            <a:pPr lvl="1"/>
            <a:endParaRPr lang="en-US" sz="2000" b="1" dirty="0" smtClean="0">
              <a:latin typeface="+mj-lt"/>
              <a:cs typeface="Leelawadee"/>
            </a:endParaRPr>
          </a:p>
          <a:p>
            <a:pPr lvl="1"/>
            <a:endParaRPr lang="en-US" sz="2000" b="1" dirty="0">
              <a:latin typeface="+mj-lt"/>
              <a:cs typeface="Leelawadee"/>
            </a:endParaRPr>
          </a:p>
          <a:p>
            <a:pPr lvl="1"/>
            <a:endParaRPr lang="en-US" sz="2000" b="1" dirty="0" smtClean="0">
              <a:latin typeface="+mj-lt"/>
              <a:cs typeface="Leelawadee"/>
            </a:endParaRPr>
          </a:p>
          <a:p>
            <a:pPr lvl="1"/>
            <a:r>
              <a:rPr lang="en-US" sz="2000" b="1" dirty="0" smtClean="0">
                <a:latin typeface="+mj-lt"/>
                <a:cs typeface="Leelawadee"/>
              </a:rPr>
              <a:t>reduces </a:t>
            </a:r>
            <a:r>
              <a:rPr lang="el-GR" sz="2000" b="1" dirty="0" smtClean="0">
                <a:latin typeface="Arial"/>
                <a:cs typeface="Arial"/>
              </a:rPr>
              <a:t>ε</a:t>
            </a:r>
            <a:r>
              <a:rPr lang="en-US" sz="2000" b="1" baseline="-25000" dirty="0" smtClean="0">
                <a:latin typeface="Arial"/>
                <a:cs typeface="Arial"/>
              </a:rPr>
              <a:t>x</a:t>
            </a:r>
            <a:r>
              <a:rPr lang="en-US" sz="2000" b="1" dirty="0" smtClean="0">
                <a:latin typeface="Arial"/>
                <a:cs typeface="Arial"/>
              </a:rPr>
              <a:t> by factor of 4.3, </a:t>
            </a:r>
            <a:r>
              <a:rPr lang="el-GR" sz="2000" b="1" dirty="0" smtClean="0">
                <a:latin typeface="Arial"/>
                <a:cs typeface="Arial"/>
              </a:rPr>
              <a:t>ε</a:t>
            </a:r>
            <a:r>
              <a:rPr lang="en-US" sz="2000" b="1" baseline="-25000" dirty="0" smtClean="0">
                <a:latin typeface="Arial"/>
                <a:cs typeface="Arial"/>
              </a:rPr>
              <a:t>L</a:t>
            </a:r>
            <a:r>
              <a:rPr lang="en-US" sz="2000" b="1" dirty="0" smtClean="0">
                <a:latin typeface="Arial"/>
                <a:cs typeface="Arial"/>
              </a:rPr>
              <a:t> increases by factor of 7.0</a:t>
            </a:r>
          </a:p>
          <a:p>
            <a:pPr lvl="2"/>
            <a:r>
              <a:rPr lang="en-US" b="1" dirty="0" smtClean="0">
                <a:latin typeface="Arial"/>
                <a:cs typeface="Arial"/>
              </a:rPr>
              <a:t>first half of wedge more efficient than second </a:t>
            </a:r>
            <a:r>
              <a:rPr lang="en-US" sz="1600" b="1" dirty="0" smtClean="0">
                <a:latin typeface="Arial"/>
                <a:cs typeface="Arial"/>
              </a:rPr>
              <a:t>half </a:t>
            </a:r>
            <a:r>
              <a:rPr lang="en-US" sz="1600" dirty="0" smtClean="0">
                <a:latin typeface="Arial"/>
                <a:cs typeface="Arial"/>
              </a:rPr>
              <a:t>…</a:t>
            </a:r>
            <a:endParaRPr lang="en-US" sz="1800" dirty="0">
              <a:latin typeface="Arial"/>
              <a:cs typeface="Arial"/>
            </a:endParaRPr>
          </a:p>
          <a:p>
            <a:r>
              <a:rPr lang="en-US" sz="2400" dirty="0" smtClean="0">
                <a:latin typeface="+mj-lt"/>
              </a:rPr>
              <a:t>Second wedge </a:t>
            </a:r>
          </a:p>
          <a:p>
            <a:pPr lvl="1"/>
            <a:r>
              <a:rPr lang="en-US" sz="2000" dirty="0" smtClean="0">
                <a:latin typeface="+mj-lt"/>
              </a:rPr>
              <a:t>if matched to same optics (</a:t>
            </a:r>
            <a:r>
              <a:rPr lang="en-US" sz="2000" dirty="0" err="1" smtClean="0">
                <a:latin typeface="+mj-lt"/>
              </a:rPr>
              <a:t>P</a:t>
            </a:r>
            <a:r>
              <a:rPr lang="en-US" sz="2000" baseline="-25000" dirty="0" err="1" smtClean="0">
                <a:latin typeface="+mj-lt"/>
              </a:rPr>
              <a:t>z</a:t>
            </a:r>
            <a:r>
              <a:rPr lang="en-US" sz="2000" baseline="-25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000" baseline="-25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100 MeV/c, </a:t>
            </a:r>
            <a:r>
              <a:rPr lang="el-GR" sz="2000" dirty="0">
                <a:latin typeface="Arial"/>
                <a:cs typeface="Arial"/>
              </a:rPr>
              <a:t>σ</a:t>
            </a:r>
            <a:r>
              <a:rPr lang="en-US" sz="2000" baseline="-25000" dirty="0" smtClean="0">
                <a:latin typeface="Arial"/>
                <a:cs typeface="Arial"/>
              </a:rPr>
              <a:t>E</a:t>
            </a:r>
            <a:r>
              <a:rPr lang="en-US" sz="2000" dirty="0" smtClean="0">
                <a:latin typeface="Arial"/>
                <a:cs typeface="Arial"/>
                <a:sym typeface="Wingdings" panose="05000000000000000000" pitchFamily="2" charset="2"/>
              </a:rPr>
              <a:t>0.46 MeV)</a:t>
            </a:r>
          </a:p>
          <a:p>
            <a:pPr lvl="2"/>
            <a:r>
              <a:rPr lang="el-GR" sz="2000" dirty="0">
                <a:latin typeface="Arial"/>
                <a:cs typeface="Arial"/>
              </a:rPr>
              <a:t>ε</a:t>
            </a:r>
            <a:r>
              <a:rPr lang="en-US" sz="2000" baseline="-25000" dirty="0" smtClean="0">
                <a:latin typeface="Arial"/>
                <a:cs typeface="Arial"/>
              </a:rPr>
              <a:t>x </a:t>
            </a:r>
            <a:r>
              <a:rPr lang="en-US" sz="2000" dirty="0" smtClean="0">
                <a:latin typeface="Arial"/>
                <a:cs typeface="Arial"/>
              </a:rPr>
              <a:t>: 23 </a:t>
            </a:r>
            <a:r>
              <a:rPr lang="en-US" sz="2000" dirty="0" smtClean="0">
                <a:latin typeface="Arial"/>
                <a:cs typeface="Arial"/>
                <a:sym typeface="Wingdings" panose="05000000000000000000" pitchFamily="2" charset="2"/>
              </a:rPr>
              <a:t>27</a:t>
            </a:r>
            <a:r>
              <a:rPr lang="el-GR" sz="2000" dirty="0" smtClean="0">
                <a:latin typeface="Arial"/>
                <a:cs typeface="Arial"/>
                <a:sym typeface="Wingdings" panose="05000000000000000000" pitchFamily="2" charset="2"/>
              </a:rPr>
              <a:t>μ</a:t>
            </a:r>
            <a:r>
              <a:rPr lang="en-US" sz="2000" dirty="0" smtClean="0">
                <a:latin typeface="Arial"/>
                <a:cs typeface="Arial"/>
                <a:sym typeface="Wingdings" panose="05000000000000000000" pitchFamily="2" charset="2"/>
              </a:rPr>
              <a:t>; </a:t>
            </a:r>
            <a:r>
              <a:rPr lang="el-GR" sz="2000" dirty="0" smtClean="0">
                <a:latin typeface="Arial"/>
                <a:cs typeface="Arial"/>
              </a:rPr>
              <a:t>ε</a:t>
            </a:r>
            <a:r>
              <a:rPr lang="en-US" sz="2000" baseline="-25000" dirty="0" smtClean="0">
                <a:latin typeface="Arial"/>
                <a:cs typeface="Arial"/>
              </a:rPr>
              <a:t>y </a:t>
            </a:r>
            <a:r>
              <a:rPr lang="en-US" sz="2000" dirty="0" smtClean="0">
                <a:latin typeface="Arial"/>
                <a:cs typeface="Arial"/>
              </a:rPr>
              <a:t>:97 </a:t>
            </a:r>
            <a:r>
              <a:rPr lang="en-US" sz="2000" dirty="0" smtClean="0">
                <a:latin typeface="Arial"/>
                <a:cs typeface="Arial"/>
                <a:sym typeface="Wingdings" panose="05000000000000000000" pitchFamily="2" charset="2"/>
              </a:rPr>
              <a:t> 23 </a:t>
            </a:r>
            <a:r>
              <a:rPr lang="el-GR" sz="2000" dirty="0">
                <a:latin typeface="Arial"/>
                <a:cs typeface="Arial"/>
                <a:sym typeface="Wingdings" panose="05000000000000000000" pitchFamily="2" charset="2"/>
              </a:rPr>
              <a:t>μ</a:t>
            </a:r>
            <a:endParaRPr lang="en-US" sz="2000" baseline="-25000" dirty="0">
              <a:latin typeface="Arial"/>
              <a:cs typeface="Arial"/>
            </a:endParaRPr>
          </a:p>
          <a:p>
            <a:pPr lvl="2"/>
            <a:endParaRPr lang="en-US" sz="2000" baseline="-25000" dirty="0">
              <a:latin typeface="Arial"/>
              <a:cs typeface="Arial"/>
            </a:endParaRPr>
          </a:p>
          <a:p>
            <a:pPr lvl="1"/>
            <a:endParaRPr lang="en-US" sz="2000" dirty="0">
              <a:latin typeface="Arial"/>
              <a:cs typeface="Arial"/>
            </a:endParaRPr>
          </a:p>
          <a:p>
            <a:pPr lvl="1"/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17522135"/>
              </p:ext>
            </p:extLst>
          </p:nvPr>
        </p:nvGraphicFramePr>
        <p:xfrm>
          <a:off x="414880" y="1931845"/>
          <a:ext cx="5953759" cy="175115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09382"/>
                <a:gridCol w="751569"/>
                <a:gridCol w="665636"/>
                <a:gridCol w="719812"/>
                <a:gridCol w="731520"/>
                <a:gridCol w="807642"/>
                <a:gridCol w="1205056"/>
                <a:gridCol w="263142"/>
              </a:tblGrid>
              <a:tr h="638635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r>
                        <a:rPr lang="en-US" sz="1400" dirty="0" smtClean="0"/>
                        <a:t>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</a:t>
                      </a:r>
                      <a:r>
                        <a:rPr lang="en-US" baseline="-25000" smtClean="0"/>
                        <a:t>z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ε</a:t>
                      </a:r>
                      <a:r>
                        <a:rPr lang="en-US" sz="1600" baseline="-25000" smtClean="0"/>
                        <a:t>x</a:t>
                      </a:r>
                      <a:r>
                        <a:rPr lang="en-US" sz="1600" baseline="0" smtClean="0"/>
                        <a:t>(</a:t>
                      </a:r>
                      <a:r>
                        <a:rPr lang="el-GR" sz="1600" baseline="0" smtClean="0"/>
                        <a:t>μ</a:t>
                      </a:r>
                      <a:r>
                        <a:rPr lang="en-US" sz="1600" baseline="0" smtClean="0"/>
                        <a:t>)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mtClean="0"/>
                        <a:t>ε</a:t>
                      </a:r>
                      <a:r>
                        <a:rPr lang="en-US" baseline="-25000" smtClean="0"/>
                        <a:t>y</a:t>
                      </a:r>
                      <a:endParaRPr lang="en-US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ε</a:t>
                      </a:r>
                      <a:r>
                        <a:rPr lang="en-US" baseline="-25000" dirty="0" smtClean="0"/>
                        <a:t>L</a:t>
                      </a:r>
                      <a:r>
                        <a:rPr lang="en-US" sz="1200" baseline="0" dirty="0" smtClean="0"/>
                        <a:t>(mm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σ</a:t>
                      </a:r>
                      <a:r>
                        <a:rPr lang="en-US" baseline="-25000" smtClean="0"/>
                        <a:t>E</a:t>
                      </a:r>
                    </a:p>
                    <a:p>
                      <a:r>
                        <a:rPr lang="en-US" sz="1400" baseline="0" smtClean="0"/>
                        <a:t>MeV</a:t>
                      </a:r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6-D </a:t>
                      </a:r>
                      <a:r>
                        <a:rPr lang="el-GR" dirty="0" smtClean="0"/>
                        <a:t>ε</a:t>
                      </a:r>
                      <a:r>
                        <a:rPr lang="en-US" dirty="0" smtClean="0"/>
                        <a:t> </a:t>
                      </a:r>
                      <a:r>
                        <a:rPr lang="en-US" sz="1600" dirty="0" smtClean="0"/>
                        <a:t>increase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0</a:t>
                      </a:r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100</a:t>
                      </a:r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97</a:t>
                      </a:r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95.5</a:t>
                      </a:r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1.27</a:t>
                      </a:r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0.46</a:t>
                      </a:r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1.0</a:t>
                      </a:r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0.4</a:t>
                      </a:r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96.4</a:t>
                      </a:r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33.4</a:t>
                      </a:r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96.3</a:t>
                      </a:r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4.55</a:t>
                      </a:r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1.64</a:t>
                      </a:r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1.24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92.4</a:t>
                      </a:r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22.7</a:t>
                      </a:r>
                      <a:endParaRPr lang="en-US" b="1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96.5</a:t>
                      </a:r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8.94</a:t>
                      </a:r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3.22</a:t>
                      </a:r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1.65</a:t>
                      </a:r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41" y="1727929"/>
            <a:ext cx="3055396" cy="2072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0356" y="3221335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Pz</a:t>
            </a:r>
            <a:r>
              <a:rPr lang="en-US" dirty="0" smtClean="0"/>
              <a:t> – x plot</a:t>
            </a:r>
            <a:endParaRPr lang="en-US" dirty="0"/>
          </a:p>
        </p:txBody>
      </p:sp>
      <p:pic>
        <p:nvPicPr>
          <p:cNvPr id="12" name="Picture 11" descr="wedgedraw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5" b="33052"/>
          <a:stretch>
            <a:fillRect/>
          </a:stretch>
        </p:blipFill>
        <p:spPr bwMode="auto">
          <a:xfrm>
            <a:off x="5199694" y="5664518"/>
            <a:ext cx="2218883" cy="1153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7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Over view of mu2e</a:t>
            </a:r>
          </a:p>
          <a:p>
            <a:r>
              <a:rPr lang="en-US" dirty="0" smtClean="0"/>
              <a:t>PIP-II and mu2e-II</a:t>
            </a:r>
          </a:p>
          <a:p>
            <a:r>
              <a:rPr lang="en-US" dirty="0" smtClean="0"/>
              <a:t>mu2e-II challenges </a:t>
            </a:r>
          </a:p>
          <a:p>
            <a:pPr lvl="1"/>
            <a:r>
              <a:rPr lang="en-US" dirty="0" smtClean="0"/>
              <a:t>Workshop on Dec. 8 </a:t>
            </a:r>
            <a:endParaRPr lang="en-US" dirty="0" smtClean="0"/>
          </a:p>
          <a:p>
            <a:pPr lvl="1"/>
            <a:r>
              <a:rPr lang="en-US" dirty="0" smtClean="0"/>
              <a:t>Letter of Intent </a:t>
            </a:r>
            <a:r>
              <a:rPr lang="en-US" dirty="0" smtClean="0">
                <a:sym typeface="Wingdings" panose="05000000000000000000" pitchFamily="2" charset="2"/>
              </a:rPr>
              <a:t> Proposal </a:t>
            </a:r>
            <a:endParaRPr lang="en-US" dirty="0" smtClean="0"/>
          </a:p>
          <a:p>
            <a:r>
              <a:rPr lang="en-US" dirty="0" smtClean="0"/>
              <a:t>Final “Cooling” Emittance Exchange </a:t>
            </a:r>
          </a:p>
          <a:p>
            <a:pPr lvl="1"/>
            <a:r>
              <a:rPr lang="en-US" dirty="0" smtClean="0"/>
              <a:t>wedge absorbers</a:t>
            </a:r>
          </a:p>
          <a:p>
            <a:pPr lvl="1"/>
            <a:r>
              <a:rPr lang="en-US" dirty="0" smtClean="0"/>
              <a:t>g-2 and mu2e-II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mu2e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800100"/>
            <a:ext cx="4383221" cy="5524500"/>
          </a:xfrm>
        </p:spPr>
        <p:txBody>
          <a:bodyPr/>
          <a:lstStyle/>
          <a:p>
            <a:r>
              <a:rPr lang="en-US" sz="2200" dirty="0" smtClean="0"/>
              <a:t>mu2e </a:t>
            </a:r>
            <a:r>
              <a:rPr lang="en-US" sz="2200" dirty="0" smtClean="0"/>
              <a:t>accepts only low-E </a:t>
            </a:r>
            <a:r>
              <a:rPr lang="el-GR" sz="2200" dirty="0" smtClean="0">
                <a:latin typeface="Calibri"/>
              </a:rPr>
              <a:t>μ</a:t>
            </a:r>
            <a:endParaRPr lang="en-US" sz="2200" dirty="0" smtClean="0">
              <a:latin typeface="Calibri"/>
            </a:endParaRPr>
          </a:p>
          <a:p>
            <a:pPr lvl="1"/>
            <a:r>
              <a:rPr lang="en-US" sz="2400" b="1" dirty="0" smtClean="0"/>
              <a:t>&lt; 40 MeV/c (7.3 MeV)</a:t>
            </a:r>
          </a:p>
          <a:p>
            <a:pPr lvl="1"/>
            <a:r>
              <a:rPr lang="en-US" sz="2400" b="1" dirty="0" smtClean="0"/>
              <a:t>nearly stopped </a:t>
            </a:r>
            <a:r>
              <a:rPr lang="el-GR" sz="2400" b="1" dirty="0" smtClean="0"/>
              <a:t>μ</a:t>
            </a:r>
            <a:endParaRPr lang="en-US" sz="2400" b="1" dirty="0" smtClean="0"/>
          </a:p>
          <a:p>
            <a:pPr lvl="2"/>
            <a:r>
              <a:rPr lang="en-US" sz="2400" b="1" dirty="0" smtClean="0"/>
              <a:t>non linear </a:t>
            </a:r>
            <a:r>
              <a:rPr lang="en-US" sz="2400" b="1" dirty="0" err="1" smtClean="0"/>
              <a:t>dE</a:t>
            </a:r>
            <a:r>
              <a:rPr lang="en-US" sz="2400" b="1" dirty="0" smtClean="0"/>
              <a:t>/dx</a:t>
            </a:r>
          </a:p>
          <a:p>
            <a:endParaRPr lang="en-US" sz="2200" dirty="0" smtClean="0"/>
          </a:p>
          <a:p>
            <a:r>
              <a:rPr lang="en-US" sz="2200" dirty="0" smtClean="0"/>
              <a:t>Transport accepts up to &gt;100 MeV/c  (40 MeV)</a:t>
            </a:r>
          </a:p>
          <a:p>
            <a:endParaRPr lang="en-US" sz="2200" b="1" dirty="0"/>
          </a:p>
          <a:p>
            <a:r>
              <a:rPr lang="en-US" sz="2200" dirty="0" smtClean="0"/>
              <a:t>Goal is not smaller momentum spread but </a:t>
            </a:r>
            <a:r>
              <a:rPr lang="en-US" sz="2200" dirty="0" smtClean="0"/>
              <a:t>more nearly </a:t>
            </a:r>
            <a:r>
              <a:rPr lang="en-US" sz="2200" dirty="0" smtClean="0"/>
              <a:t>stopped </a:t>
            </a:r>
            <a:r>
              <a:rPr lang="el-GR" sz="2200" dirty="0" smtClean="0">
                <a:latin typeface="Calibri"/>
              </a:rPr>
              <a:t>μ</a:t>
            </a:r>
            <a:r>
              <a:rPr lang="en-US" sz="2200" dirty="0" smtClean="0">
                <a:latin typeface="Calibri"/>
              </a:rPr>
              <a:t>’s</a:t>
            </a:r>
            <a:endParaRPr lang="en-US" sz="2200" b="1" dirty="0" smtClean="0"/>
          </a:p>
          <a:p>
            <a:pPr lvl="1"/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489" y="812800"/>
            <a:ext cx="3859776" cy="35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01" y="4896465"/>
            <a:ext cx="5648305" cy="1793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03428" y="4727188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stopping target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574633" y="5065742"/>
            <a:ext cx="109872" cy="877858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446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2675" y="1070763"/>
            <a:ext cx="4251325" cy="462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7"/>
          </p:nvPr>
        </p:nvSpPr>
        <p:spPr>
          <a:xfrm>
            <a:off x="228600" y="868680"/>
            <a:ext cx="5040085" cy="5410200"/>
          </a:xfrm>
        </p:spPr>
        <p:txBody>
          <a:bodyPr/>
          <a:lstStyle/>
          <a:p>
            <a:r>
              <a:rPr lang="en-US" dirty="0" smtClean="0"/>
              <a:t>Transport solenoid</a:t>
            </a:r>
          </a:p>
          <a:p>
            <a:pPr lvl="1"/>
            <a:r>
              <a:rPr lang="en-US" dirty="0" smtClean="0"/>
              <a:t>bent solenoid introduces vertical dispersion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position proportional to P</a:t>
            </a:r>
            <a:r>
              <a:rPr lang="el-GR" baseline="-25000" dirty="0" smtClean="0">
                <a:solidFill>
                  <a:srgbClr val="FF0000"/>
                </a:solidFill>
                <a:latin typeface="Calibri"/>
              </a:rPr>
              <a:t>μ</a:t>
            </a:r>
            <a:endParaRPr lang="en-US" baseline="-25000" dirty="0" smtClean="0">
              <a:solidFill>
                <a:srgbClr val="FF0000"/>
              </a:solidFill>
              <a:latin typeface="Calibri"/>
            </a:endParaRPr>
          </a:p>
          <a:p>
            <a:pPr marL="914400" lvl="2" indent="0">
              <a:buNone/>
            </a:pPr>
            <a:endParaRPr lang="en-US" baseline="-25000" dirty="0">
              <a:latin typeface="Calibri"/>
            </a:endParaRPr>
          </a:p>
          <a:p>
            <a:pPr lvl="2"/>
            <a:endParaRPr lang="en-US" baseline="-25000" dirty="0" smtClean="0">
              <a:latin typeface="Calibri"/>
            </a:endParaRPr>
          </a:p>
          <a:p>
            <a:pPr lvl="2"/>
            <a:endParaRPr lang="en-US" baseline="-25000" dirty="0">
              <a:latin typeface="Calibri"/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At P-bar window </a:t>
            </a:r>
            <a:r>
              <a:rPr lang="en-US" dirty="0" smtClean="0">
                <a:latin typeface="Calibri"/>
              </a:rPr>
              <a:t>y = ~0.21 P/100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</a:rPr>
              <a:t>	</a:t>
            </a:r>
            <a:r>
              <a:rPr lang="en-US" dirty="0" smtClean="0">
                <a:latin typeface="Calibri"/>
              </a:rPr>
              <a:t>(s=4.5m, </a:t>
            </a:r>
            <a:r>
              <a:rPr lang="en-US" dirty="0" smtClean="0">
                <a:latin typeface="Calibri"/>
                <a:sym typeface="Symbol"/>
              </a:rPr>
              <a:t></a:t>
            </a:r>
            <a:r>
              <a:rPr lang="en-US" baseline="-25000" dirty="0" smtClean="0">
                <a:latin typeface="Calibri"/>
                <a:sym typeface="Symbol"/>
              </a:rPr>
              <a:t>0</a:t>
            </a:r>
            <a:r>
              <a:rPr lang="en-US" dirty="0" smtClean="0">
                <a:latin typeface="Calibri"/>
                <a:sym typeface="Symbol"/>
              </a:rPr>
              <a:t>=3m, B</a:t>
            </a:r>
            <a:r>
              <a:rPr lang="en-US" baseline="-25000" dirty="0" smtClean="0">
                <a:latin typeface="Calibri"/>
                <a:sym typeface="Symbol"/>
              </a:rPr>
              <a:t>0</a:t>
            </a:r>
            <a:r>
              <a:rPr lang="en-US" dirty="0" smtClean="0">
                <a:latin typeface="Calibri"/>
                <a:sym typeface="Symbol"/>
              </a:rPr>
              <a:t>=2.5T)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dispersion is used to collimate muon beam  </a:t>
            </a:r>
          </a:p>
          <a:p>
            <a:pPr lvl="2"/>
            <a:r>
              <a:rPr lang="en-US" dirty="0" smtClean="0"/>
              <a:t>Could also be used to shape momentum spread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momentum sorter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BA82A19-4351-453C-AD41-2D5D53A7F63B}" type="slidenum">
              <a:rPr lang="en-US" altLang="en-US" smtClean="0"/>
              <a:pPr/>
              <a:t>21</a:t>
            </a:fld>
            <a:endParaRPr lang="en-US" alt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391392"/>
              </p:ext>
            </p:extLst>
          </p:nvPr>
        </p:nvGraphicFramePr>
        <p:xfrm>
          <a:off x="1370691" y="2584676"/>
          <a:ext cx="2533651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Equation" r:id="rId4" imgW="1206360" imgH="380880" progId="Equation.3">
                  <p:embed/>
                </p:oleObj>
              </mc:Choice>
              <mc:Fallback>
                <p:oleObj name="Equation" r:id="rId4" imgW="120636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0691" y="2584676"/>
                        <a:ext cx="2533651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835667"/>
              </p:ext>
            </p:extLst>
          </p:nvPr>
        </p:nvGraphicFramePr>
        <p:xfrm>
          <a:off x="7372146" y="929149"/>
          <a:ext cx="1643118" cy="1384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Equation" r:id="rId6" imgW="888840" imgH="749160" progId="Equation.DSMT4">
                  <p:embed/>
                </p:oleObj>
              </mc:Choice>
              <mc:Fallback>
                <p:oleObj name="Equation" r:id="rId6" imgW="88884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72146" y="929149"/>
                        <a:ext cx="1643118" cy="1384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701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7"/>
          </p:nvPr>
        </p:nvSpPr>
        <p:spPr>
          <a:xfrm>
            <a:off x="295313" y="1061883"/>
            <a:ext cx="4975412" cy="546839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wedge is designed to place </a:t>
            </a:r>
          </a:p>
          <a:p>
            <a:pPr lvl="1"/>
            <a:r>
              <a:rPr lang="en-US" sz="2000" dirty="0" smtClean="0"/>
              <a:t>40 &lt; P</a:t>
            </a:r>
            <a:r>
              <a:rPr lang="el-GR" sz="2000" baseline="-25000" dirty="0" smtClean="0"/>
              <a:t>μ</a:t>
            </a:r>
            <a:r>
              <a:rPr lang="en-US" sz="2000" dirty="0"/>
              <a:t> </a:t>
            </a:r>
            <a:r>
              <a:rPr lang="en-US" sz="2000" dirty="0" smtClean="0"/>
              <a:t>&lt; 100 MeV/c</a:t>
            </a:r>
          </a:p>
          <a:p>
            <a:pPr lvl="1"/>
            <a:r>
              <a:rPr lang="en-US" sz="2000" dirty="0" smtClean="0"/>
              <a:t>at</a:t>
            </a:r>
            <a:r>
              <a:rPr lang="en-US" sz="2000" dirty="0"/>
              <a:t> </a:t>
            </a:r>
            <a:r>
              <a:rPr lang="en-US" sz="2000" dirty="0" smtClean="0"/>
              <a:t> ~40 MeV/c</a:t>
            </a:r>
          </a:p>
          <a:p>
            <a:r>
              <a:rPr lang="en-US" sz="2400" dirty="0" smtClean="0"/>
              <a:t>Example: Polyethylene wedge</a:t>
            </a:r>
          </a:p>
          <a:p>
            <a:pPr lvl="1"/>
            <a:r>
              <a:rPr lang="en-US" sz="2000" dirty="0" smtClean="0"/>
              <a:t>(~C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4</a:t>
            </a:r>
            <a:r>
              <a:rPr lang="en-US" sz="2000" dirty="0"/>
              <a:t>)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thickness ~0 at y&lt; ~8.5cm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000" dirty="0" smtClean="0"/>
              <a:t>increases ~</a:t>
            </a:r>
            <a:r>
              <a:rPr lang="en-US" sz="2000" dirty="0" err="1" smtClean="0"/>
              <a:t>parabolically</a:t>
            </a:r>
            <a:r>
              <a:rPr lang="en-US" sz="2000" dirty="0" smtClean="0"/>
              <a:t> to aperture</a:t>
            </a:r>
          </a:p>
          <a:p>
            <a:pPr lvl="2"/>
            <a:r>
              <a:rPr lang="en-US" sz="2000" dirty="0"/>
              <a:t>w(y) = ~ 0.133(y-8.5) +   		 </a:t>
            </a:r>
            <a:r>
              <a:rPr lang="en-US" sz="2000" dirty="0" smtClean="0"/>
              <a:t>    0.0296(y-8.5)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cm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at y=20cm , thickness ~6cm</a:t>
            </a:r>
          </a:p>
          <a:p>
            <a:endParaRPr lang="en-US" sz="2400" dirty="0" smtClean="0"/>
          </a:p>
          <a:p>
            <a:r>
              <a:rPr lang="en-US" sz="2400" dirty="0" smtClean="0"/>
              <a:t>want low-Z material</a:t>
            </a:r>
          </a:p>
          <a:p>
            <a:pPr lvl="1"/>
            <a:r>
              <a:rPr lang="en-US" sz="2000" dirty="0" smtClean="0"/>
              <a:t>Poly, C, Be, </a:t>
            </a:r>
            <a:r>
              <a:rPr lang="en-US" sz="2000" dirty="0" err="1" smtClean="0"/>
              <a:t>LiH</a:t>
            </a:r>
            <a:r>
              <a:rPr lang="en-US" sz="2000" dirty="0" smtClean="0"/>
              <a:t>,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520450"/>
          </a:xfrm>
        </p:spPr>
        <p:txBody>
          <a:bodyPr>
            <a:normAutofit/>
          </a:bodyPr>
          <a:lstStyle/>
          <a:p>
            <a:r>
              <a:rPr lang="en-US" dirty="0" smtClean="0"/>
              <a:t>Wedge at TS center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906407"/>
              </p:ext>
            </p:extLst>
          </p:nvPr>
        </p:nvGraphicFramePr>
        <p:xfrm>
          <a:off x="5327054" y="1976907"/>
          <a:ext cx="3211759" cy="890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3" imgW="1511280" imgH="419040" progId="Equation.3">
                  <p:embed/>
                </p:oleObj>
              </mc:Choice>
              <mc:Fallback>
                <p:oleObj name="Equation" r:id="rId3" imgW="15112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7054" y="1976907"/>
                        <a:ext cx="3211759" cy="890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901720" y="1206087"/>
            <a:ext cx="3778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/>
              <a:t>y(p</a:t>
            </a:r>
            <a:r>
              <a:rPr lang="en-US" sz="1800" b="1" i="1" baseline="-25000" dirty="0"/>
              <a:t>2</a:t>
            </a:r>
            <a:r>
              <a:rPr lang="en-US" sz="1800" b="1" i="1" dirty="0"/>
              <a:t>)</a:t>
            </a:r>
            <a:r>
              <a:rPr lang="en-US" sz="1800" b="1" dirty="0"/>
              <a:t>  = ~0.213 (</a:t>
            </a:r>
            <a:r>
              <a:rPr lang="en-US" sz="1800" b="1" i="1" dirty="0"/>
              <a:t>p</a:t>
            </a:r>
            <a:r>
              <a:rPr lang="en-US" sz="1800" b="1" i="1" baseline="-25000" dirty="0"/>
              <a:t>2</a:t>
            </a:r>
            <a:r>
              <a:rPr lang="en-US" sz="1800" b="1" dirty="0"/>
              <a:t> (MeV/c)/100) </a:t>
            </a:r>
            <a:r>
              <a:rPr lang="en-US" sz="1800" b="1" dirty="0" smtClean="0"/>
              <a:t>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04804" y="3047672"/>
            <a:ext cx="3923848" cy="2925664"/>
            <a:chOff x="5310507" y="3932336"/>
            <a:chExt cx="3923848" cy="2925664"/>
          </a:xfrm>
        </p:grpSpPr>
        <p:pic>
          <p:nvPicPr>
            <p:cNvPr id="14" name="Content Placeholder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576" y="4394001"/>
              <a:ext cx="2543488" cy="150965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450166" y="4964162"/>
              <a:ext cx="784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9 cm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310507" y="3932336"/>
              <a:ext cx="3776372" cy="2814908"/>
              <a:chOff x="5310507" y="3932336"/>
              <a:chExt cx="3776372" cy="2814908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7848600" y="4648200"/>
                <a:ext cx="76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6690878" y="4394001"/>
                <a:ext cx="2240308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7471263" y="3932336"/>
                <a:ext cx="1103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15.5cm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5310507" y="5903656"/>
                <a:ext cx="3620679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9086879" y="4510504"/>
                <a:ext cx="0" cy="13931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6690878" y="4288959"/>
                <a:ext cx="2288884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Up Arrow 3"/>
              <p:cNvSpPr/>
              <p:nvPr/>
            </p:nvSpPr>
            <p:spPr>
              <a:xfrm>
                <a:off x="5327054" y="6124279"/>
                <a:ext cx="3701598" cy="622965"/>
              </a:xfrm>
              <a:prstGeom prst="upArrow">
                <a:avLst/>
              </a:prstGeom>
              <a:solidFill>
                <a:srgbClr val="D95DD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278D5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55644" y="5441991"/>
                <a:ext cx="870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24cm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986586" y="6150114"/>
              <a:ext cx="4796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691163"/>
                  </a:solidFill>
                  <a:sym typeface="Symbol"/>
                </a:rPr>
                <a:t></a:t>
              </a:r>
              <a:endParaRPr lang="en-US" sz="4000" dirty="0">
                <a:solidFill>
                  <a:srgbClr val="69116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434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7"/>
          </p:nvPr>
        </p:nvSpPr>
        <p:spPr>
          <a:xfrm>
            <a:off x="228600" y="868680"/>
            <a:ext cx="6768046" cy="5410200"/>
          </a:xfrm>
        </p:spPr>
        <p:txBody>
          <a:bodyPr/>
          <a:lstStyle/>
          <a:p>
            <a:r>
              <a:rPr lang="en-US" dirty="0" smtClean="0"/>
              <a:t>Choose Be wedge:</a:t>
            </a:r>
          </a:p>
          <a:p>
            <a:pPr lvl="1"/>
            <a:r>
              <a:rPr lang="en-US" dirty="0" smtClean="0"/>
              <a:t>(one sided rather than symmetric)</a:t>
            </a:r>
          </a:p>
          <a:p>
            <a:pPr lvl="1"/>
            <a:r>
              <a:rPr lang="en-US" dirty="0" smtClean="0"/>
              <a:t>need only ~5cm thick</a:t>
            </a:r>
          </a:p>
          <a:p>
            <a:pPr marL="914400" lvl="2" indent="0">
              <a:buNone/>
            </a:pPr>
            <a:r>
              <a:rPr lang="en-US" dirty="0" smtClean="0"/>
              <a:t>matched to P</a:t>
            </a:r>
            <a:r>
              <a:rPr lang="en-US" baseline="-25000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&lt; 100 </a:t>
            </a:r>
            <a:r>
              <a:rPr lang="en-US" sz="2000" dirty="0" smtClean="0">
                <a:sym typeface="Symbol"/>
              </a:rPr>
              <a:t>MeV/c</a:t>
            </a:r>
          </a:p>
          <a:p>
            <a:pPr marL="857250" lvl="1" indent="-342900"/>
            <a:r>
              <a:rPr lang="en-US" dirty="0" smtClean="0">
                <a:sym typeface="Symbol"/>
              </a:rPr>
              <a:t>poly wedge only reaches to 88 MeV/c</a:t>
            </a:r>
          </a:p>
          <a:p>
            <a:pPr marL="1257300" lvl="2" indent="-342900"/>
            <a:r>
              <a:rPr lang="en-US" dirty="0" smtClean="0">
                <a:sym typeface="Symbol"/>
              </a:rPr>
              <a:t>could try poly in initial studies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wedge parameters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BA82A19-4351-453C-AD41-2D5D53A7F63B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7" name="Up Arrow 6"/>
          <p:cNvSpPr/>
          <p:nvPr/>
        </p:nvSpPr>
        <p:spPr>
          <a:xfrm>
            <a:off x="4429761" y="4589361"/>
            <a:ext cx="3844612" cy="622965"/>
          </a:xfrm>
          <a:prstGeom prst="upArrow">
            <a:avLst/>
          </a:prstGeom>
          <a:solidFill>
            <a:srgbClr val="D95D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278D5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881176" y="3625840"/>
            <a:ext cx="0" cy="1393152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30693" y="4395318"/>
            <a:ext cx="4043680" cy="0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52532" y="4420084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21.cm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7028" y="4589361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691163"/>
                </a:solidFill>
                <a:sym typeface="Symbol"/>
              </a:rPr>
              <a:t></a:t>
            </a:r>
            <a:endParaRPr lang="en-US" sz="4000" dirty="0">
              <a:solidFill>
                <a:srgbClr val="69116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96" y="5469265"/>
            <a:ext cx="2768418" cy="1388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7927" y="6238450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 absorber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43" y="3053913"/>
            <a:ext cx="3015180" cy="12452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8634414" y="3388600"/>
            <a:ext cx="0" cy="91440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66025" y="3592207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5 cm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7150" y="4015077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96603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at ~AP insert ??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BA82A19-4351-453C-AD41-2D5D53A7F63B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65" y="959361"/>
            <a:ext cx="4260850" cy="20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75" y="814406"/>
            <a:ext cx="6684585" cy="356455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46" y="3799204"/>
            <a:ext cx="2506242" cy="291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1016" y="4457730"/>
            <a:ext cx="42627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 insert is 10cm Thick</a:t>
            </a:r>
          </a:p>
          <a:p>
            <a:endParaRPr lang="en-US" sz="2800" dirty="0"/>
          </a:p>
          <a:p>
            <a:r>
              <a:rPr lang="en-US" sz="2800" dirty="0" smtClean="0"/>
              <a:t>would like 5cm within that</a:t>
            </a:r>
          </a:p>
          <a:p>
            <a:r>
              <a:rPr lang="en-US" sz="2800" dirty="0" smtClean="0"/>
              <a:t>for Be/poly blade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5001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dirty="0" smtClean="0"/>
              <a:t>Momentum distribution of “nearly stopped” </a:t>
            </a:r>
            <a:r>
              <a:rPr lang="el-GR" dirty="0" smtClean="0">
                <a:latin typeface="Calibri"/>
              </a:rPr>
              <a:t>μ</a:t>
            </a:r>
            <a:r>
              <a:rPr lang="en-US" dirty="0" smtClean="0">
                <a:latin typeface="Calibri"/>
              </a:rPr>
              <a:t>’</a:t>
            </a:r>
            <a:r>
              <a:rPr lang="en-US" dirty="0" smtClean="0"/>
              <a:t>s exiting the wedge is the same as that stopped in Al target </a:t>
            </a:r>
          </a:p>
          <a:p>
            <a:pPr lvl="1"/>
            <a:r>
              <a:rPr lang="en-US" dirty="0" smtClean="0"/>
              <a:t>~25% lost in wedge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New Wedge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BA82A19-4351-453C-AD41-2D5D53A7F63B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2050" name="Picture 2" descr="C:\1mu2esims\mu2ewedge\pafter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12" y="1538513"/>
            <a:ext cx="3411288" cy="231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1mu2esims\mu2ewedge\prog0f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88" y="3912516"/>
            <a:ext cx="5021512" cy="294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9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Gain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22" y="863600"/>
            <a:ext cx="3820058" cy="257210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97" y="4087257"/>
            <a:ext cx="3261639" cy="21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27890" y="2627550"/>
            <a:ext cx="1815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Muons stopped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774" y="863600"/>
            <a:ext cx="4350026" cy="55902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 kern="1200">
                <a:solidFill>
                  <a:srgbClr val="595959"/>
                </a:solidFill>
                <a:latin typeface="Leelawadee" panose="020B0502040204020203" pitchFamily="34" charset="-34"/>
                <a:ea typeface="MS PGothic" pitchFamily="34" charset="-128"/>
                <a:cs typeface="Leelawadee" panose="020B0502040204020203" pitchFamily="34" charset="-34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b="1" kern="1200">
                <a:solidFill>
                  <a:srgbClr val="2430FF"/>
                </a:solidFill>
                <a:latin typeface="Leelawadee" panose="020B0502040204020203" pitchFamily="34" charset="-34"/>
                <a:ea typeface="MS PGothic" pitchFamily="34" charset="-128"/>
                <a:cs typeface="Leelawadee" panose="020B0502040204020203" pitchFamily="34" charset="-34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FF000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B20731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rgbClr val="6B0EB8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baseline mu2e stops only ~3% of muons produced</a:t>
            </a:r>
          </a:p>
          <a:p>
            <a:pPr lvl="1"/>
            <a:r>
              <a:rPr lang="en-US" dirty="0" smtClean="0"/>
              <a:t>~ all with P</a:t>
            </a:r>
            <a:r>
              <a:rPr lang="el-GR" baseline="-25000" dirty="0" smtClean="0">
                <a:latin typeface="Calibri"/>
              </a:rPr>
              <a:t>μ</a:t>
            </a:r>
            <a:r>
              <a:rPr lang="en-US" dirty="0" smtClean="0"/>
              <a:t> &lt; ~40MeV/c</a:t>
            </a:r>
          </a:p>
          <a:p>
            <a:r>
              <a:rPr lang="en-US" dirty="0" smtClean="0"/>
              <a:t>Tailored wedge could place ~50% of produced </a:t>
            </a:r>
            <a:r>
              <a:rPr lang="el-GR" dirty="0" smtClean="0">
                <a:latin typeface="Calibri"/>
              </a:rPr>
              <a:t>μ</a:t>
            </a:r>
            <a:r>
              <a:rPr lang="en-US" dirty="0" smtClean="0">
                <a:latin typeface="Calibri"/>
              </a:rPr>
              <a:t> </a:t>
            </a:r>
            <a:r>
              <a:rPr lang="en-US" dirty="0" smtClean="0"/>
              <a:t>at P</a:t>
            </a:r>
            <a:r>
              <a:rPr lang="el-GR" dirty="0" smtClean="0">
                <a:latin typeface="Calibri"/>
              </a:rPr>
              <a:t>μ</a:t>
            </a:r>
            <a:r>
              <a:rPr lang="en-US" baseline="-25000" dirty="0" smtClean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&lt; ~ 40 MeV/c</a:t>
            </a:r>
          </a:p>
          <a:p>
            <a:pPr lvl="1"/>
            <a:r>
              <a:rPr lang="en-US" dirty="0" smtClean="0">
                <a:latin typeface="Calibri"/>
              </a:rPr>
              <a:t>How many of these can stop for mu2e (II)?</a:t>
            </a:r>
          </a:p>
          <a:p>
            <a:pPr lvl="1"/>
            <a:r>
              <a:rPr lang="en-US" dirty="0" err="1" smtClean="0">
                <a:latin typeface="Calibri"/>
              </a:rPr>
              <a:t>reoptimize</a:t>
            </a:r>
            <a:r>
              <a:rPr lang="en-US" dirty="0" smtClean="0">
                <a:latin typeface="Calibri"/>
              </a:rPr>
              <a:t> downstream fields and collimation </a:t>
            </a:r>
            <a:r>
              <a:rPr lang="en-US" smtClean="0">
                <a:latin typeface="Calibri"/>
              </a:rPr>
              <a:t>and stopping target </a:t>
            </a:r>
            <a:r>
              <a:rPr lang="en-US" dirty="0" smtClean="0">
                <a:latin typeface="Calibri"/>
              </a:rPr>
              <a:t>…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5781368" y="3274142"/>
            <a:ext cx="471948" cy="1607574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192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7"/>
          </p:nvPr>
        </p:nvSpPr>
        <p:spPr>
          <a:xfrm>
            <a:off x="0" y="846161"/>
            <a:ext cx="4998720" cy="5432719"/>
          </a:xfrm>
        </p:spPr>
        <p:txBody>
          <a:bodyPr/>
          <a:lstStyle/>
          <a:p>
            <a:r>
              <a:rPr lang="en-US" dirty="0" smtClean="0"/>
              <a:t>Ring accepts 3.1 GeV/c </a:t>
            </a:r>
            <a:r>
              <a:rPr lang="en-US" dirty="0" smtClean="0">
                <a:sym typeface="Symbol"/>
              </a:rPr>
              <a:t></a:t>
            </a:r>
          </a:p>
          <a:p>
            <a:pPr lvl="1"/>
            <a:r>
              <a:rPr lang="en-US" dirty="0" err="1" smtClean="0">
                <a:latin typeface="Times New Roman"/>
                <a:cs typeface="Times New Roman"/>
                <a:sym typeface="Symbol"/>
              </a:rPr>
              <a:t>δp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/p = 0.1 %</a:t>
            </a:r>
          </a:p>
          <a:p>
            <a:r>
              <a:rPr lang="en-US" dirty="0" smtClean="0">
                <a:latin typeface="Times New Roman"/>
                <a:cs typeface="Times New Roman"/>
                <a:sym typeface="Symbol"/>
              </a:rPr>
              <a:t>Beam source and transport to Ring accepts ±1%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  <a:sym typeface="Symbol"/>
              </a:rPr>
              <a:t>Increase beam within 0.1 %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  <a:sym typeface="Symbol"/>
              </a:rPr>
              <a:t>with wedge absorber at dispersion (0.5—1.0 m)</a:t>
            </a:r>
          </a:p>
          <a:p>
            <a:pPr lvl="1"/>
            <a:r>
              <a:rPr lang="en-US" dirty="0" err="1" smtClean="0">
                <a:latin typeface="Times New Roman"/>
                <a:cs typeface="Times New Roman"/>
                <a:sym typeface="Symbol"/>
              </a:rPr>
              <a:t>Polyethelene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 absorber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  <a:sym typeface="Symbol"/>
              </a:rPr>
              <a:t>`</a:t>
            </a:r>
            <a:r>
              <a:rPr lang="en-US" dirty="0" err="1" smtClean="0">
                <a:latin typeface="Times New Roman"/>
                <a:cs typeface="Times New Roman"/>
                <a:sym typeface="Symbol"/>
              </a:rPr>
              <a:t>dp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/ds = 2.56 MeV/c/cm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578507"/>
          </a:xfrm>
        </p:spPr>
        <p:txBody>
          <a:bodyPr/>
          <a:lstStyle/>
          <a:p>
            <a:r>
              <a:rPr lang="en-US" dirty="0" smtClean="0"/>
              <a:t>g-2 experiment at </a:t>
            </a:r>
            <a:r>
              <a:rPr lang="en-US" dirty="0" err="1" smtClean="0"/>
              <a:t>Fermilab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AAA2628-F98F-4CEC-8230-0BA0DBCB17FE}" type="datetime1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D06B827-3464-4050-9695-0CC4EFE10ED5}" type="slidenum">
              <a:rPr lang="en-US" smtClean="0"/>
              <a:t>27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80" y="934719"/>
            <a:ext cx="4142219" cy="275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>
            <a:off x="2188349" y="4763137"/>
            <a:ext cx="6182436" cy="914400"/>
          </a:xfrm>
          <a:prstGeom prst="triangle">
            <a:avLst>
              <a:gd name="adj" fmla="val 50441"/>
            </a:avLst>
          </a:prstGeom>
          <a:solidFill>
            <a:srgbClr val="248E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sym typeface="Symbol"/>
              </a:rPr>
              <a:t>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842447" y="4749421"/>
            <a:ext cx="691805" cy="941832"/>
          </a:xfrm>
          <a:prstGeom prst="rightArrow">
            <a:avLst/>
          </a:prstGeom>
          <a:gradFill flip="none" rotWithShape="0">
            <a:gsLst>
              <a:gs pos="0">
                <a:srgbClr val="D95DD9"/>
              </a:gs>
              <a:gs pos="100000">
                <a:srgbClr val="D723CA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80943" y="4852678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D723CA"/>
                </a:solidFill>
                <a:sym typeface="Symbol"/>
              </a:rPr>
              <a:t></a:t>
            </a:r>
            <a:endParaRPr lang="en-US" sz="4000" dirty="0">
              <a:solidFill>
                <a:srgbClr val="D723CA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82287" y="5140100"/>
            <a:ext cx="2194560" cy="0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14603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dirty="0" smtClean="0"/>
              <a:t>Place wedge at large dispersion, small </a:t>
            </a:r>
            <a:r>
              <a:rPr lang="en-US" dirty="0" smtClean="0">
                <a:sym typeface="Symbol"/>
              </a:rPr>
              <a:t>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 for g-2 </a:t>
            </a:r>
            <a:r>
              <a:rPr lang="en-US" sz="2800" dirty="0" smtClean="0"/>
              <a:t>(w. </a:t>
            </a:r>
            <a:r>
              <a:rPr lang="en-US" sz="2800" dirty="0" err="1" smtClean="0"/>
              <a:t>Stratakis</a:t>
            </a:r>
            <a:r>
              <a:rPr lang="en-US" sz="2800" dirty="0" smtClean="0"/>
              <a:t> et al.)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BA82A19-4351-453C-AD41-2D5D53A7F63B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70" y="4181799"/>
            <a:ext cx="6742430" cy="267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65" y="6217186"/>
            <a:ext cx="2858135" cy="640814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810" y="955040"/>
            <a:ext cx="4552950" cy="30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18"/>
            <p:extLst>
              <p:ext uri="{D42A27DB-BD31-4B8C-83A1-F6EECF244321}">
                <p14:modId xmlns:p14="http://schemas.microsoft.com/office/powerpoint/2010/main" val="2500424332"/>
              </p:ext>
            </p:extLst>
          </p:nvPr>
        </p:nvGraphicFramePr>
        <p:xfrm>
          <a:off x="187960" y="1688595"/>
          <a:ext cx="42608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Equation" r:id="rId6" imgW="2501640" imgH="457200" progId="Equation.3">
                  <p:embed/>
                </p:oleObj>
              </mc:Choice>
              <mc:Fallback>
                <p:oleObj name="Equation" r:id="rId6" imgW="25016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960" y="1688595"/>
                        <a:ext cx="4260850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14800" y="297688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68332"/>
              </p:ext>
            </p:extLst>
          </p:nvPr>
        </p:nvGraphicFramePr>
        <p:xfrm>
          <a:off x="744220" y="2820134"/>
          <a:ext cx="3309784" cy="878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Equation" r:id="rId8" imgW="1866600" imgH="495000" progId="Equation.3">
                  <p:embed/>
                </p:oleObj>
              </mc:Choice>
              <mc:Fallback>
                <p:oleObj name="Equation" r:id="rId8" imgW="186660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4220" y="2820134"/>
                        <a:ext cx="3309784" cy="878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>
            <a:off x="6431280" y="2824480"/>
            <a:ext cx="50800" cy="2966720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15601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7"/>
          </p:nvPr>
        </p:nvSpPr>
        <p:spPr>
          <a:xfrm>
            <a:off x="228600" y="868680"/>
            <a:ext cx="5176520" cy="5410200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l-GR" dirty="0" smtClean="0"/>
              <a:t>η</a:t>
            </a:r>
            <a:r>
              <a:rPr lang="en-US" dirty="0" smtClean="0"/>
              <a:t>=0.6m, </a:t>
            </a:r>
            <a:r>
              <a:rPr lang="el-GR" dirty="0" smtClean="0"/>
              <a:t>δ</a:t>
            </a:r>
            <a:r>
              <a:rPr lang="en-US" baseline="-25000" dirty="0" smtClean="0"/>
              <a:t>0</a:t>
            </a:r>
            <a:r>
              <a:rPr lang="en-US" dirty="0" smtClean="0"/>
              <a:t>=0.01, P</a:t>
            </a:r>
            <a:r>
              <a:rPr lang="en-US" baseline="-25000" dirty="0" smtClean="0"/>
              <a:t>0</a:t>
            </a:r>
            <a:r>
              <a:rPr lang="en-US" dirty="0" smtClean="0"/>
              <a:t>=3.1</a:t>
            </a:r>
            <a:r>
              <a:rPr lang="en-US" sz="2000" dirty="0" smtClean="0">
                <a:latin typeface="Arial Narrow" panose="020B0606020202030204" pitchFamily="34" charset="0"/>
              </a:rPr>
              <a:t>GeV/c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err="1" smtClean="0">
                <a:sym typeface="Symbol"/>
              </a:rPr>
              <a:t>x,g</a:t>
            </a:r>
            <a:r>
              <a:rPr lang="en-US" dirty="0" smtClean="0">
                <a:sym typeface="Symbol"/>
              </a:rPr>
              <a:t>= 16 mm-</a:t>
            </a:r>
            <a:r>
              <a:rPr lang="en-US" dirty="0" err="1" smtClean="0">
                <a:sym typeface="Symbol"/>
              </a:rPr>
              <a:t>mrad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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= 2m :</a:t>
            </a:r>
          </a:p>
          <a:p>
            <a:pPr lvl="1"/>
            <a:r>
              <a:rPr lang="en-US" dirty="0" smtClean="0">
                <a:sym typeface="Symbol"/>
              </a:rPr>
              <a:t></a:t>
            </a:r>
            <a:r>
              <a:rPr lang="en-US" baseline="-25000" dirty="0" smtClean="0">
                <a:sym typeface="Symbol"/>
              </a:rPr>
              <a:t>opt</a:t>
            </a:r>
            <a:r>
              <a:rPr lang="en-US" dirty="0" smtClean="0">
                <a:sym typeface="Symbol"/>
              </a:rPr>
              <a:t>/2 =79</a:t>
            </a:r>
            <a:r>
              <a:rPr lang="en-US" baseline="30000" dirty="0" smtClean="0">
                <a:sym typeface="Symbol"/>
              </a:rPr>
              <a:t>º</a:t>
            </a:r>
            <a:endParaRPr lang="en-US" dirty="0" smtClean="0"/>
          </a:p>
          <a:p>
            <a:pPr lvl="1"/>
            <a:r>
              <a:rPr lang="el-GR" dirty="0" smtClean="0"/>
              <a:t>δ</a:t>
            </a:r>
            <a:r>
              <a:rPr lang="en-US" baseline="-25000" dirty="0" smtClean="0"/>
              <a:t>1</a:t>
            </a:r>
            <a:r>
              <a:rPr lang="en-US" dirty="0" smtClean="0"/>
              <a:t>/ </a:t>
            </a:r>
            <a:r>
              <a:rPr lang="el-GR" dirty="0" smtClean="0"/>
              <a:t>δ</a:t>
            </a:r>
            <a:r>
              <a:rPr lang="en-US" baseline="-25000" dirty="0" smtClean="0"/>
              <a:t>0 </a:t>
            </a:r>
            <a:r>
              <a:rPr lang="en-US" dirty="0" smtClean="0"/>
              <a:t>=0.69 </a:t>
            </a:r>
            <a:r>
              <a:rPr lang="en-US" dirty="0" smtClean="0">
                <a:sym typeface="Wingdings" panose="05000000000000000000" pitchFamily="2" charset="2"/>
              </a:rPr>
              <a:t> 46% more </a:t>
            </a:r>
            <a:r>
              <a:rPr lang="el-GR" dirty="0" smtClean="0">
                <a:latin typeface="Calibri"/>
                <a:sym typeface="Wingdings" panose="05000000000000000000" pitchFamily="2" charset="2"/>
              </a:rPr>
              <a:t>μ</a:t>
            </a:r>
            <a:r>
              <a:rPr lang="en-US" dirty="0" smtClean="0">
                <a:latin typeface="Calibri"/>
                <a:sym typeface="Wingdings" panose="05000000000000000000" pitchFamily="2" charset="2"/>
              </a:rPr>
              <a:t>’s</a:t>
            </a:r>
            <a:endParaRPr lang="en-US" dirty="0">
              <a:latin typeface="Calibri"/>
              <a:sym typeface="Wingdings" panose="05000000000000000000" pitchFamily="2" charset="2"/>
            </a:endParaRPr>
          </a:p>
          <a:p>
            <a:r>
              <a:rPr lang="en-US" dirty="0" smtClean="0">
                <a:latin typeface="Calibri"/>
                <a:sym typeface="Wingdings" panose="05000000000000000000" pitchFamily="2" charset="2"/>
              </a:rPr>
              <a:t>estimate does not include multiple scattering, energy straggling</a:t>
            </a:r>
          </a:p>
          <a:p>
            <a:pPr lvl="1"/>
            <a:r>
              <a:rPr lang="el-GR" dirty="0" smtClean="0">
                <a:latin typeface="Calibri"/>
                <a:sym typeface="Wingdings" panose="05000000000000000000" pitchFamily="2" charset="2"/>
              </a:rPr>
              <a:t>δε</a:t>
            </a:r>
            <a:r>
              <a:rPr lang="en-US" baseline="-25000" dirty="0" err="1" smtClean="0">
                <a:latin typeface="Calibri"/>
                <a:sym typeface="Wingdings" panose="05000000000000000000" pitchFamily="2" charset="2"/>
              </a:rPr>
              <a:t>geom</a:t>
            </a:r>
            <a:r>
              <a:rPr lang="en-US" baseline="-25000" dirty="0" smtClean="0">
                <a:latin typeface="Calibri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Calibri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Calibri"/>
                <a:sym typeface="Symbol"/>
              </a:rPr>
              <a:t> </a:t>
            </a:r>
            <a:r>
              <a:rPr lang="en-US" dirty="0" smtClean="0">
                <a:latin typeface="Calibri"/>
                <a:sym typeface="Wingdings" panose="05000000000000000000" pitchFamily="2" charset="2"/>
              </a:rPr>
              <a:t>4—6mm-mrad at </a:t>
            </a:r>
            <a:r>
              <a:rPr lang="en-US" dirty="0" smtClean="0">
                <a:latin typeface="Calibri"/>
                <a:sym typeface="Symbol"/>
              </a:rPr>
              <a:t></a:t>
            </a:r>
            <a:r>
              <a:rPr lang="en-US" baseline="-25000" dirty="0" smtClean="0">
                <a:latin typeface="Calibri"/>
                <a:sym typeface="Symbol"/>
              </a:rPr>
              <a:t>t</a:t>
            </a:r>
            <a:r>
              <a:rPr lang="en-US" dirty="0" smtClean="0">
                <a:latin typeface="Calibri"/>
                <a:sym typeface="Symbol"/>
              </a:rPr>
              <a:t>=10m</a:t>
            </a:r>
          </a:p>
          <a:p>
            <a:pPr lvl="1"/>
            <a:endParaRPr lang="en-US" dirty="0">
              <a:latin typeface="Calibri"/>
              <a:sym typeface="Wingdings" panose="05000000000000000000" pitchFamily="2" charset="2"/>
            </a:endParaRPr>
          </a:p>
          <a:p>
            <a:r>
              <a:rPr lang="en-US" dirty="0" smtClean="0">
                <a:latin typeface="Calibri"/>
                <a:sym typeface="Wingdings" panose="05000000000000000000" pitchFamily="2" charset="2"/>
              </a:rPr>
              <a:t>exchange is limited by  </a:t>
            </a:r>
            <a:r>
              <a:rPr lang="el-GR" dirty="0" smtClean="0">
                <a:latin typeface="Calibri"/>
                <a:sym typeface="Wingdings" panose="05000000000000000000" pitchFamily="2" charset="2"/>
              </a:rPr>
              <a:t>ηδ</a:t>
            </a:r>
            <a:r>
              <a:rPr lang="en-US" dirty="0" smtClean="0">
                <a:latin typeface="Calibri"/>
                <a:sym typeface="Wingdings" panose="05000000000000000000" pitchFamily="2" charset="2"/>
              </a:rPr>
              <a:t>/</a:t>
            </a:r>
            <a:r>
              <a:rPr lang="el-GR" dirty="0" smtClean="0">
                <a:latin typeface="Calibri"/>
                <a:sym typeface="Wingdings" panose="05000000000000000000" pitchFamily="2" charset="2"/>
              </a:rPr>
              <a:t>σ</a:t>
            </a:r>
            <a:r>
              <a:rPr lang="en-US" baseline="-25000" dirty="0" smtClean="0">
                <a:latin typeface="Calibri"/>
                <a:sym typeface="Wingdings" panose="05000000000000000000" pitchFamily="2" charset="2"/>
              </a:rPr>
              <a:t>x</a:t>
            </a:r>
          </a:p>
          <a:p>
            <a:pPr lvl="1"/>
            <a:r>
              <a:rPr lang="en-US" dirty="0" smtClean="0">
                <a:latin typeface="Calibri"/>
                <a:sym typeface="Wingdings" panose="05000000000000000000" pitchFamily="2" charset="2"/>
              </a:rPr>
              <a:t>At </a:t>
            </a:r>
            <a:r>
              <a:rPr lang="el-GR" dirty="0" smtClean="0">
                <a:latin typeface="Calibri"/>
                <a:sym typeface="Wingdings" panose="05000000000000000000" pitchFamily="2" charset="2"/>
              </a:rPr>
              <a:t>η</a:t>
            </a:r>
            <a:r>
              <a:rPr lang="en-US" dirty="0" smtClean="0">
                <a:latin typeface="Calibri"/>
                <a:sym typeface="Wingdings" panose="05000000000000000000" pitchFamily="2" charset="2"/>
              </a:rPr>
              <a:t> =1.2m, </a:t>
            </a:r>
            <a:r>
              <a:rPr lang="el-GR" dirty="0"/>
              <a:t>δ</a:t>
            </a:r>
            <a:r>
              <a:rPr lang="en-US" baseline="-25000" dirty="0"/>
              <a:t>1</a:t>
            </a:r>
            <a:r>
              <a:rPr lang="en-US" dirty="0"/>
              <a:t>/ </a:t>
            </a:r>
            <a:r>
              <a:rPr lang="el-GR" dirty="0"/>
              <a:t>δ</a:t>
            </a:r>
            <a:r>
              <a:rPr lang="en-US" baseline="-25000" dirty="0" smtClean="0"/>
              <a:t>0</a:t>
            </a:r>
            <a:r>
              <a:rPr lang="en-US" dirty="0" smtClean="0"/>
              <a:t>= 0.43</a:t>
            </a:r>
          </a:p>
          <a:p>
            <a:pPr lvl="2"/>
            <a:r>
              <a:rPr lang="en-US" sz="3200" dirty="0" smtClean="0">
                <a:latin typeface="Calibri"/>
                <a:sym typeface="Wingdings" panose="05000000000000000000" pitchFamily="2" charset="2"/>
              </a:rPr>
              <a:t>2.3 x  more </a:t>
            </a:r>
            <a:r>
              <a:rPr lang="el-GR" sz="3200" dirty="0">
                <a:latin typeface="Calibri"/>
                <a:sym typeface="Wingdings" panose="05000000000000000000" pitchFamily="2" charset="2"/>
              </a:rPr>
              <a:t>μ</a:t>
            </a:r>
            <a:r>
              <a:rPr lang="en-US" sz="3200" dirty="0">
                <a:latin typeface="Calibri"/>
                <a:sym typeface="Wingdings" panose="05000000000000000000" pitchFamily="2" charset="2"/>
              </a:rPr>
              <a:t>’s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g-2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BA82A19-4351-453C-AD41-2D5D53A7F63B}" type="slidenum">
              <a:rPr lang="en-US" altLang="en-US" smtClean="0"/>
              <a:pPr/>
              <a:t>29</a:t>
            </a:fld>
            <a:endParaRPr lang="en-US" altLang="en-US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half" idx="18"/>
            <p:extLst>
              <p:ext uri="{D42A27DB-BD31-4B8C-83A1-F6EECF244321}">
                <p14:modId xmlns:p14="http://schemas.microsoft.com/office/powerpoint/2010/main" val="3010369506"/>
              </p:ext>
            </p:extLst>
          </p:nvPr>
        </p:nvGraphicFramePr>
        <p:xfrm>
          <a:off x="5445759" y="3007360"/>
          <a:ext cx="3341433" cy="867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3" imgW="1612800" imgH="419040" progId="Equation.3">
                  <p:embed/>
                </p:oleObj>
              </mc:Choice>
              <mc:Fallback>
                <p:oleObj name="Equation" r:id="rId3" imgW="16128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5759" y="3007360"/>
                        <a:ext cx="3341433" cy="867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98152107"/>
              </p:ext>
            </p:extLst>
          </p:nvPr>
        </p:nvGraphicFramePr>
        <p:xfrm>
          <a:off x="5086668" y="1360170"/>
          <a:ext cx="38274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5" imgW="2247840" imgH="444240" progId="Equation.3">
                  <p:embed/>
                </p:oleObj>
              </mc:Choice>
              <mc:Fallback>
                <p:oleObj name="Equation" r:id="rId5" imgW="2247840" imgH="444240" progId="Equation.3">
                  <p:embed/>
                  <p:pic>
                    <p:nvPicPr>
                      <p:cNvPr id="0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668" y="1360170"/>
                        <a:ext cx="38274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08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13" y="773430"/>
            <a:ext cx="4850987" cy="308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785100" cy="647700"/>
          </a:xfrm>
        </p:spPr>
        <p:txBody>
          <a:bodyPr/>
          <a:lstStyle/>
          <a:p>
            <a:r>
              <a:rPr lang="en-US" dirty="0" smtClean="0"/>
              <a:t>Physics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0100"/>
            <a:ext cx="4676775" cy="5524500"/>
          </a:xfrm>
        </p:spPr>
        <p:txBody>
          <a:bodyPr/>
          <a:lstStyle/>
          <a:p>
            <a:r>
              <a:rPr lang="en-US" dirty="0" smtClean="0"/>
              <a:t>Lepton flavor violation history</a:t>
            </a:r>
          </a:p>
          <a:p>
            <a:pPr lvl="1"/>
            <a:r>
              <a:rPr lang="en-US" dirty="0" err="1" smtClean="0"/>
              <a:t>μN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eN</a:t>
            </a:r>
            <a:r>
              <a:rPr lang="en-US" dirty="0" smtClean="0">
                <a:sym typeface="Wingdings" panose="05000000000000000000" pitchFamily="2" charset="2"/>
              </a:rPr>
              <a:t>  &lt; 7*10</a:t>
            </a:r>
            <a:r>
              <a:rPr lang="en-US" baseline="30000" dirty="0" smtClean="0">
                <a:sym typeface="Wingdings" panose="05000000000000000000" pitchFamily="2" charset="2"/>
              </a:rPr>
              <a:t>-13</a:t>
            </a:r>
          </a:p>
          <a:p>
            <a:pPr lvl="1"/>
            <a:r>
              <a:rPr lang="en-US" dirty="0" smtClean="0"/>
              <a:t>μ </a:t>
            </a:r>
            <a:r>
              <a:rPr lang="en-US" dirty="0" smtClean="0">
                <a:sym typeface="Wingdings" panose="05000000000000000000" pitchFamily="2" charset="2"/>
              </a:rPr>
              <a:t> e</a:t>
            </a:r>
            <a:r>
              <a:rPr lang="el-GR" dirty="0" smtClean="0">
                <a:sym typeface="Wingdings" panose="05000000000000000000" pitchFamily="2" charset="2"/>
              </a:rPr>
              <a:t>γ</a:t>
            </a:r>
            <a:r>
              <a:rPr lang="en-US" dirty="0" smtClean="0">
                <a:sym typeface="Wingdings" panose="05000000000000000000" pitchFamily="2" charset="2"/>
              </a:rPr>
              <a:t>  &lt; 5.7*</a:t>
            </a:r>
            <a:r>
              <a:rPr lang="en-US" b="1" dirty="0" smtClean="0">
                <a:sym typeface="Wingdings" panose="05000000000000000000" pitchFamily="2" charset="2"/>
              </a:rPr>
              <a:t>10</a:t>
            </a:r>
            <a:r>
              <a:rPr lang="en-US" b="1" baseline="30000" dirty="0" smtClean="0">
                <a:sym typeface="Wingdings" panose="05000000000000000000" pitchFamily="2" charset="2"/>
              </a:rPr>
              <a:t>-13</a:t>
            </a:r>
          </a:p>
          <a:p>
            <a:pPr lvl="1"/>
            <a:endParaRPr lang="en-US" baseline="30000" dirty="0">
              <a:sym typeface="Wingdings" panose="05000000000000000000" pitchFamily="2" charset="2"/>
            </a:endParaRPr>
          </a:p>
          <a:p>
            <a:r>
              <a:rPr lang="en-US" dirty="0" err="1"/>
              <a:t>μN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eN</a:t>
            </a:r>
            <a:r>
              <a:rPr lang="en-US" dirty="0" smtClean="0">
                <a:sym typeface="Wingdings" panose="05000000000000000000" pitchFamily="2" charset="2"/>
              </a:rPr>
              <a:t> Goal</a:t>
            </a:r>
          </a:p>
          <a:p>
            <a:pPr lvl="1"/>
            <a:r>
              <a:rPr lang="en-US" dirty="0" err="1"/>
              <a:t>μN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 &lt; </a:t>
            </a:r>
            <a:r>
              <a:rPr lang="en-US" dirty="0" smtClean="0">
                <a:sym typeface="Wingdings" panose="05000000000000000000" pitchFamily="2" charset="2"/>
              </a:rPr>
              <a:t>10</a:t>
            </a:r>
            <a:r>
              <a:rPr lang="en-US" baseline="30000" dirty="0" smtClean="0">
                <a:sym typeface="Wingdings" panose="05000000000000000000" pitchFamily="2" charset="2"/>
              </a:rPr>
              <a:t>-16</a:t>
            </a:r>
            <a:endParaRPr lang="en-US" baseline="30000" dirty="0">
              <a:sym typeface="Wingdings" panose="05000000000000000000" pitchFamily="2" charset="2"/>
            </a:endParaRPr>
          </a:p>
          <a:p>
            <a:pPr lvl="2"/>
            <a:r>
              <a:rPr lang="en-US" dirty="0" smtClean="0"/>
              <a:t>mu2e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1"/>
            <a:r>
              <a:rPr lang="en-US" dirty="0" err="1" smtClean="0"/>
              <a:t>μN</a:t>
            </a:r>
            <a:r>
              <a:rPr lang="en-US" dirty="0" smtClean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 &lt; </a:t>
            </a:r>
            <a:r>
              <a:rPr lang="en-US" dirty="0" smtClean="0">
                <a:sym typeface="Wingdings" panose="05000000000000000000" pitchFamily="2" charset="2"/>
              </a:rPr>
              <a:t>10</a:t>
            </a:r>
            <a:r>
              <a:rPr lang="en-US" baseline="30000" dirty="0" smtClean="0">
                <a:sym typeface="Wingdings" panose="05000000000000000000" pitchFamily="2" charset="2"/>
              </a:rPr>
              <a:t>-18</a:t>
            </a:r>
            <a:endParaRPr lang="en-US" baseline="30000" dirty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Stage 2 </a:t>
            </a:r>
            <a:r>
              <a:rPr lang="en-US" dirty="0" smtClean="0"/>
              <a:t>mu2e</a:t>
            </a:r>
            <a:endParaRPr lang="en-US" baseline="30000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998" y="3855720"/>
            <a:ext cx="3026778" cy="300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2" y="4334859"/>
            <a:ext cx="4287107" cy="252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54384" y="538734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/>
              <a:t>Λ</a:t>
            </a:r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5087980" y="5356860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smtClean="0"/>
              <a:t>κ</a:t>
            </a:r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5087980" y="4157041"/>
            <a:ext cx="537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306" y="3971011"/>
            <a:ext cx="2250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at ~10000 </a:t>
            </a:r>
            <a:r>
              <a:rPr lang="en-US" dirty="0" err="1" smtClean="0"/>
              <a:t>TeV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Simulation/optimization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2825" y="1186274"/>
            <a:ext cx="4321175" cy="2074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7" y="1464395"/>
            <a:ext cx="2391636" cy="151792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53" y="1464395"/>
            <a:ext cx="2268188" cy="1538196"/>
          </a:xfrm>
          <a:prstGeom prst="rect">
            <a:avLst/>
          </a:prstGeom>
        </p:spPr>
      </p:pic>
      <p:pic>
        <p:nvPicPr>
          <p:cNvPr id="10" name="Picture 5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90" y="3942087"/>
            <a:ext cx="4913914" cy="196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45" y="3867150"/>
            <a:ext cx="64484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94317" y="877570"/>
            <a:ext cx="8038483" cy="55168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Simulation results w Bradley, </a:t>
            </a:r>
            <a:r>
              <a:rPr lang="en-US" kern="0" dirty="0" err="1" smtClean="0"/>
              <a:t>Stratakis</a:t>
            </a:r>
            <a:r>
              <a:rPr lang="en-US" kern="0" dirty="0" smtClean="0"/>
              <a:t> 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189344" y="5648960"/>
            <a:ext cx="6448425" cy="447040"/>
          </a:xfrm>
          <a:prstGeom prst="rect">
            <a:avLst/>
          </a:prstGeom>
          <a:noFill/>
          <a:ln w="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15" y="3550920"/>
            <a:ext cx="5494656" cy="32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 experiment (RAL)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95064"/>
            <a:ext cx="4127090" cy="5524500"/>
          </a:xfrm>
        </p:spPr>
        <p:txBody>
          <a:bodyPr/>
          <a:lstStyle/>
          <a:p>
            <a:r>
              <a:rPr lang="en-US" dirty="0" smtClean="0"/>
              <a:t>Wedge absorber designed and built to be put into MICE experiment</a:t>
            </a:r>
          </a:p>
          <a:p>
            <a:pPr lvl="1"/>
            <a:r>
              <a:rPr lang="en-US" dirty="0" smtClean="0"/>
              <a:t>D. Summers, P. </a:t>
            </a:r>
            <a:r>
              <a:rPr lang="en-US" dirty="0" err="1" smtClean="0"/>
              <a:t>Snopok</a:t>
            </a:r>
            <a:r>
              <a:rPr lang="en-US" dirty="0" smtClean="0"/>
              <a:t>, T. </a:t>
            </a:r>
            <a:r>
              <a:rPr lang="en-US" dirty="0" err="1" smtClean="0"/>
              <a:t>Mohayai</a:t>
            </a:r>
            <a:r>
              <a:rPr lang="en-US" dirty="0" smtClean="0"/>
              <a:t>, ..</a:t>
            </a:r>
          </a:p>
          <a:p>
            <a:r>
              <a:rPr lang="en-US" dirty="0" err="1" smtClean="0"/>
              <a:t>Polyethelyne</a:t>
            </a:r>
            <a:r>
              <a:rPr lang="en-US" dirty="0" smtClean="0"/>
              <a:t> 45º, radius ~20cm</a:t>
            </a:r>
          </a:p>
          <a:p>
            <a:pPr lvl="1"/>
            <a:r>
              <a:rPr lang="en-US" dirty="0" smtClean="0"/>
              <a:t> to be inserted between focus coils of MICE expt.</a:t>
            </a:r>
          </a:p>
          <a:p>
            <a:pPr lvl="1"/>
            <a:r>
              <a:rPr lang="en-US" dirty="0" smtClean="0"/>
              <a:t>Scheduled to run December 17-20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90" y="895064"/>
            <a:ext cx="715874" cy="144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91" y="2712252"/>
            <a:ext cx="4328160" cy="101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1296" y="5773650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C0099"/>
                </a:solidFill>
                <a:latin typeface="Calibri"/>
              </a:rPr>
              <a:t>μ</a:t>
            </a:r>
            <a:r>
              <a:rPr lang="en-US" sz="2400" b="1" dirty="0" smtClean="0">
                <a:solidFill>
                  <a:srgbClr val="CC0099"/>
                </a:solidFill>
                <a:latin typeface="Calibri"/>
              </a:rPr>
              <a:t>-beam </a:t>
            </a:r>
            <a:r>
              <a:rPr lang="en-US" sz="2400" b="1" dirty="0" smtClean="0">
                <a:solidFill>
                  <a:srgbClr val="CC0099"/>
                </a:solidFill>
                <a:latin typeface="Calibri"/>
                <a:sym typeface="Wingdings" panose="05000000000000000000" pitchFamily="2" charset="2"/>
              </a:rPr>
              <a:t></a:t>
            </a:r>
            <a:endParaRPr lang="en-US" sz="2400" b="1" dirty="0">
              <a:solidFill>
                <a:srgbClr val="CC0099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862055" y="3413759"/>
            <a:ext cx="493291" cy="2359891"/>
          </a:xfrm>
          <a:prstGeom prst="straightConnector1">
            <a:avLst/>
          </a:prstGeom>
          <a:solidFill>
            <a:srgbClr val="0033CC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4225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</a:t>
            </a:r>
            <a:r>
              <a:rPr lang="en-US" sz="2400" dirty="0" smtClean="0"/>
              <a:t>(T. </a:t>
            </a:r>
            <a:r>
              <a:rPr lang="en-US" sz="2400" dirty="0" err="1" smtClean="0"/>
              <a:t>Mohayai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Longitudinal cooling exchange settings: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28" y="669055"/>
            <a:ext cx="4162870" cy="298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9" y="1904977"/>
            <a:ext cx="35718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36" y="4218039"/>
            <a:ext cx="4078262" cy="183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37978" y="348571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Longitudinal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0087" y="6054037"/>
            <a:ext cx="1266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Transverse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686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cooling…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Beam at 200 MeV/c</a:t>
            </a:r>
          </a:p>
          <a:p>
            <a:pPr lvl="1"/>
            <a:r>
              <a:rPr lang="en-US" b="1" dirty="0" smtClean="0">
                <a:sym typeface="Symbol"/>
              </a:rPr>
              <a:t></a:t>
            </a:r>
            <a:r>
              <a:rPr lang="en-US" b="1" baseline="-25000" dirty="0" smtClean="0">
                <a:sym typeface="Symbol"/>
              </a:rPr>
              <a:t>t </a:t>
            </a:r>
            <a:r>
              <a:rPr lang="en-US" b="1" dirty="0" smtClean="0">
                <a:sym typeface="Symbol"/>
              </a:rPr>
              <a:t>=0.003m, p/p=1%</a:t>
            </a:r>
          </a:p>
          <a:p>
            <a:pPr lvl="1"/>
            <a:r>
              <a:rPr lang="en-US" b="1" dirty="0" err="1" smtClean="0">
                <a:sym typeface="Symbol"/>
              </a:rPr>
              <a:t>η</a:t>
            </a:r>
            <a:r>
              <a:rPr lang="en-US" b="1" baseline="-25000" dirty="0" err="1" smtClean="0">
                <a:sym typeface="Symbol"/>
              </a:rPr>
              <a:t>in</a:t>
            </a:r>
            <a:r>
              <a:rPr lang="en-US" b="1" dirty="0" smtClean="0">
                <a:sym typeface="Symbol"/>
              </a:rPr>
              <a:t> = 0; </a:t>
            </a:r>
            <a:r>
              <a:rPr lang="en-US" b="1" baseline="-25000" dirty="0" smtClean="0">
                <a:sym typeface="Symbol"/>
              </a:rPr>
              <a:t>t</a:t>
            </a:r>
            <a:r>
              <a:rPr lang="en-US" b="1" dirty="0" smtClean="0">
                <a:sym typeface="Symbol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 0.75m</a:t>
            </a:r>
            <a:endParaRPr lang="en-US" b="1" dirty="0" smtClean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b="1" dirty="0" smtClean="0">
              <a:sym typeface="Symbol"/>
            </a:endParaRPr>
          </a:p>
          <a:p>
            <a:endParaRPr lang="en-US" dirty="0">
              <a:sym typeface="Symbol"/>
            </a:endParaRPr>
          </a:p>
          <a:p>
            <a:r>
              <a:rPr lang="en-US" b="1" dirty="0" smtClean="0">
                <a:sym typeface="Symbol"/>
              </a:rPr>
              <a:t>Wedge reduces transverse mode by factor of ~3;</a:t>
            </a:r>
          </a:p>
          <a:p>
            <a:r>
              <a:rPr lang="en-US" dirty="0" smtClean="0">
                <a:sym typeface="Symbol"/>
              </a:rPr>
              <a:t>increases longitudinal by factor of ~3</a:t>
            </a:r>
          </a:p>
          <a:p>
            <a:endParaRPr lang="en-US" b="1" dirty="0">
              <a:sym typeface="Symbol"/>
            </a:endParaRPr>
          </a:p>
          <a:p>
            <a:r>
              <a:rPr lang="en-US" dirty="0" smtClean="0">
                <a:sym typeface="Symbol"/>
              </a:rPr>
              <a:t>effect should be measurable in MICE</a:t>
            </a:r>
            <a:endParaRPr lang="en-US" b="1" dirty="0" smtClean="0">
              <a:sym typeface="Symbol"/>
            </a:endParaRPr>
          </a:p>
          <a:p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04" y="1075156"/>
            <a:ext cx="3810000" cy="234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63" y="3635960"/>
            <a:ext cx="4521870" cy="95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40633" y="2256395"/>
            <a:ext cx="591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9C73D"/>
                </a:solidFill>
                <a:sym typeface="Symbol"/>
              </a:rPr>
              <a:t></a:t>
            </a:r>
            <a:r>
              <a:rPr lang="en-US" sz="2000" b="1" baseline="-25000" dirty="0" smtClean="0">
                <a:solidFill>
                  <a:srgbClr val="89C73D"/>
                </a:solidFill>
                <a:sym typeface="Symbol"/>
              </a:rPr>
              <a:t>L</a:t>
            </a:r>
            <a:endParaRPr lang="en-US" sz="2000" b="1" baseline="-25000" dirty="0">
              <a:solidFill>
                <a:srgbClr val="89C73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7609" y="100540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2400" b="1" dirty="0" smtClean="0">
                <a:solidFill>
                  <a:srgbClr val="003087"/>
                </a:solidFill>
                <a:latin typeface="Calibri" pitchFamily="34" charset="0"/>
                <a:ea typeface="MS PGothic" pitchFamily="34" charset="-128"/>
                <a:sym typeface="Symbol"/>
              </a:rPr>
              <a:t></a:t>
            </a:r>
            <a:r>
              <a:rPr lang="en-US" sz="2400" b="1" baseline="-25000" dirty="0" smtClean="0">
                <a:solidFill>
                  <a:srgbClr val="003087"/>
                </a:solidFill>
                <a:latin typeface="Calibri" pitchFamily="34" charset="0"/>
                <a:ea typeface="MS PGothic" pitchFamily="34" charset="-128"/>
                <a:sym typeface="Symbol"/>
              </a:rPr>
              <a:t>t1</a:t>
            </a:r>
            <a:endParaRPr lang="en-US" sz="2400" b="1" dirty="0">
              <a:solidFill>
                <a:srgbClr val="003087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6729698" y="1994785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BD1F24"/>
                </a:solidFill>
                <a:sym typeface="Symbol"/>
              </a:rPr>
              <a:t></a:t>
            </a:r>
            <a:r>
              <a:rPr lang="en-US" sz="2400" b="1" baseline="-25000" dirty="0" smtClean="0">
                <a:solidFill>
                  <a:srgbClr val="BD1F24"/>
                </a:solidFill>
                <a:sym typeface="Symbol"/>
              </a:rPr>
              <a:t>t2</a:t>
            </a:r>
            <a:endParaRPr lang="en-US" sz="2400" b="1" dirty="0">
              <a:solidFill>
                <a:srgbClr val="BD1F24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097790"/>
              </p:ext>
            </p:extLst>
          </p:nvPr>
        </p:nvGraphicFramePr>
        <p:xfrm>
          <a:off x="1452511" y="1994785"/>
          <a:ext cx="2297113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5" imgW="1091880" imgH="457200" progId="Equation.3">
                  <p:embed/>
                </p:oleObj>
              </mc:Choice>
              <mc:Fallback>
                <p:oleObj name="Equation" r:id="rId5" imgW="109188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11" y="1994785"/>
                        <a:ext cx="2297113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793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6B300-94C0-49ED-8800-CFA7A61CE8C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ClipArt Placeholder 5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3" y="1608667"/>
            <a:ext cx="8481029" cy="2638541"/>
          </a:xfrm>
        </p:spPr>
      </p:pic>
      <p:sp>
        <p:nvSpPr>
          <p:cNvPr id="3" name="TextBox 2"/>
          <p:cNvSpPr txBox="1"/>
          <p:nvPr/>
        </p:nvSpPr>
        <p:spPr>
          <a:xfrm>
            <a:off x="1015859" y="5175209"/>
            <a:ext cx="411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Thanks for your Attention 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1139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" y="4333875"/>
            <a:ext cx="50673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92" y="748689"/>
            <a:ext cx="4487708" cy="262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mu2e Beam Scenario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84" y="800100"/>
            <a:ext cx="4909236" cy="5524500"/>
          </a:xfrm>
        </p:spPr>
        <p:txBody>
          <a:bodyPr/>
          <a:lstStyle/>
          <a:p>
            <a:r>
              <a:rPr lang="en-US" dirty="0" smtClean="0"/>
              <a:t>Parameters of </a:t>
            </a:r>
            <a:r>
              <a:rPr lang="el-GR" dirty="0" smtClean="0"/>
              <a:t>μ</a:t>
            </a:r>
            <a:r>
              <a:rPr lang="en-US" dirty="0" smtClean="0">
                <a:sym typeface="Wingdings" panose="05000000000000000000" pitchFamily="2" charset="2"/>
              </a:rPr>
              <a:t>e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Proton beam </a:t>
            </a:r>
            <a:r>
              <a:rPr lang="en-US" b="1" dirty="0" smtClean="0">
                <a:sym typeface="Wingdings" panose="05000000000000000000" pitchFamily="2" charset="2"/>
              </a:rPr>
              <a:t>– 8GeV </a:t>
            </a:r>
            <a:r>
              <a:rPr lang="en-US" dirty="0" smtClean="0">
                <a:sym typeface="Wingdings" panose="05000000000000000000" pitchFamily="2" charset="2"/>
              </a:rPr>
              <a:t>(~5ma)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8∙10</a:t>
            </a:r>
            <a:r>
              <a:rPr lang="en-US" baseline="30000" dirty="0" smtClean="0">
                <a:sym typeface="Wingdings" panose="05000000000000000000" pitchFamily="2" charset="2"/>
              </a:rPr>
              <a:t>12</a:t>
            </a:r>
            <a:r>
              <a:rPr lang="en-US" dirty="0" smtClean="0">
                <a:sym typeface="Wingdings" panose="05000000000000000000" pitchFamily="2" charset="2"/>
              </a:rPr>
              <a:t>/ 1.33s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2 Booster batches/cycle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6</a:t>
            </a:r>
            <a:r>
              <a:rPr lang="en-US" dirty="0">
                <a:sym typeface="Wingdings" panose="05000000000000000000" pitchFamily="2" charset="2"/>
              </a:rPr>
              <a:t> ∙</a:t>
            </a:r>
            <a:r>
              <a:rPr lang="en-US" dirty="0" smtClean="0">
                <a:sym typeface="Wingdings" panose="05000000000000000000" pitchFamily="2" charset="2"/>
              </a:rPr>
              <a:t>10</a:t>
            </a:r>
            <a:r>
              <a:rPr lang="en-US" baseline="30000" dirty="0" smtClean="0">
                <a:sym typeface="Wingdings" panose="05000000000000000000" pitchFamily="2" charset="2"/>
              </a:rPr>
              <a:t>19</a:t>
            </a:r>
            <a:r>
              <a:rPr lang="en-US" dirty="0" smtClean="0">
                <a:sym typeface="Wingdings" panose="05000000000000000000" pitchFamily="2" charset="2"/>
              </a:rPr>
              <a:t>/ 10</a:t>
            </a:r>
            <a:r>
              <a:rPr lang="en-US" baseline="30000" dirty="0" smtClean="0">
                <a:sym typeface="Wingdings" panose="05000000000000000000" pitchFamily="2" charset="2"/>
              </a:rPr>
              <a:t>7</a:t>
            </a:r>
            <a:r>
              <a:rPr lang="en-US" dirty="0" smtClean="0">
                <a:sym typeface="Wingdings" panose="05000000000000000000" pitchFamily="2" charset="2"/>
              </a:rPr>
              <a:t> s</a:t>
            </a:r>
          </a:p>
          <a:p>
            <a:pPr marL="800100" lvl="1"/>
            <a:r>
              <a:rPr lang="en-US" dirty="0" smtClean="0">
                <a:sym typeface="Wingdings" panose="05000000000000000000" pitchFamily="2" charset="2"/>
              </a:rPr>
              <a:t>6 years (</a:t>
            </a:r>
            <a:r>
              <a:rPr lang="en-US" dirty="0">
                <a:sym typeface="Wingdings" panose="05000000000000000000" pitchFamily="2" charset="2"/>
              </a:rPr>
              <a:t>10</a:t>
            </a:r>
            <a:r>
              <a:rPr lang="en-US" baseline="30000" dirty="0">
                <a:sym typeface="Wingdings" panose="05000000000000000000" pitchFamily="2" charset="2"/>
              </a:rPr>
              <a:t>7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s) 3.6 </a:t>
            </a:r>
            <a:r>
              <a:rPr lang="en-US" dirty="0">
                <a:sym typeface="Wingdings" panose="05000000000000000000" pitchFamily="2" charset="2"/>
              </a:rPr>
              <a:t>∙</a:t>
            </a:r>
            <a:r>
              <a:rPr lang="en-US" dirty="0" smtClean="0">
                <a:sym typeface="Wingdings" panose="05000000000000000000" pitchFamily="2" charset="2"/>
              </a:rPr>
              <a:t>10</a:t>
            </a:r>
            <a:r>
              <a:rPr lang="en-US" baseline="30000" dirty="0" smtClean="0">
                <a:sym typeface="Wingdings" panose="05000000000000000000" pitchFamily="2" charset="2"/>
              </a:rPr>
              <a:t>20  </a:t>
            </a:r>
            <a:r>
              <a:rPr lang="en-US" dirty="0" smtClean="0">
                <a:sym typeface="Wingdings" panose="05000000000000000000" pitchFamily="2" charset="2"/>
              </a:rPr>
              <a:t>p</a:t>
            </a:r>
          </a:p>
          <a:p>
            <a:pPr marL="457200"/>
            <a:r>
              <a:rPr lang="en-US" dirty="0" smtClean="0">
                <a:sym typeface="Wingdings" panose="05000000000000000000" pitchFamily="2" charset="2"/>
              </a:rPr>
              <a:t>Form 4 bunches in Recycler</a:t>
            </a:r>
          </a:p>
          <a:p>
            <a:pPr marL="857250" lvl="1"/>
            <a:r>
              <a:rPr lang="en-US" dirty="0" smtClean="0">
                <a:sym typeface="Wingdings" panose="05000000000000000000" pitchFamily="2" charset="2"/>
              </a:rPr>
              <a:t>extract one by one into Delivery Ring</a:t>
            </a:r>
          </a:p>
          <a:p>
            <a:pPr marL="857250" lvl="1"/>
            <a:r>
              <a:rPr lang="en-US" dirty="0" smtClean="0">
                <a:sym typeface="Wingdings" panose="05000000000000000000" pitchFamily="2" charset="2"/>
              </a:rPr>
              <a:t>Slow extract into mu2e line 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0.0016 stopped </a:t>
            </a:r>
            <a:r>
              <a:rPr lang="el-GR" dirty="0" smtClean="0">
                <a:sym typeface="Wingdings" panose="05000000000000000000" pitchFamily="2" charset="2"/>
              </a:rPr>
              <a:t>μ</a:t>
            </a:r>
            <a:r>
              <a:rPr lang="en-US" dirty="0" smtClean="0">
                <a:sym typeface="Wingdings" panose="05000000000000000000" pitchFamily="2" charset="2"/>
              </a:rPr>
              <a:t>/p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5 </a:t>
            </a:r>
            <a:r>
              <a:rPr lang="en-US" dirty="0">
                <a:sym typeface="Wingdings" panose="05000000000000000000" pitchFamily="2" charset="2"/>
              </a:rPr>
              <a:t>∙</a:t>
            </a:r>
            <a:r>
              <a:rPr lang="en-US" dirty="0" smtClean="0">
                <a:sym typeface="Wingdings" panose="05000000000000000000" pitchFamily="2" charset="2"/>
              </a:rPr>
              <a:t>10</a:t>
            </a:r>
            <a:r>
              <a:rPr lang="en-US" baseline="30000" dirty="0" smtClean="0">
                <a:sym typeface="Wingdings" panose="05000000000000000000" pitchFamily="2" charset="2"/>
              </a:rPr>
              <a:t>17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μ</a:t>
            </a:r>
            <a:r>
              <a:rPr lang="en-US" dirty="0" smtClean="0">
                <a:sym typeface="Wingdings" panose="05000000000000000000" pitchFamily="2" charset="2"/>
              </a:rPr>
              <a:t> / experiment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40" y="5208903"/>
            <a:ext cx="4377159" cy="154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22" y="2774216"/>
            <a:ext cx="3077578" cy="235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5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8" y="2655171"/>
            <a:ext cx="5182402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00100"/>
            <a:ext cx="4495800" cy="5524500"/>
          </a:xfrm>
        </p:spPr>
        <p:txBody>
          <a:bodyPr/>
          <a:lstStyle/>
          <a:p>
            <a:r>
              <a:rPr lang="en-US" dirty="0" smtClean="0"/>
              <a:t>Signal is </a:t>
            </a:r>
            <a:r>
              <a:rPr lang="en-US" dirty="0" err="1" smtClean="0"/>
              <a:t>monoenergetic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105 MeV electron</a:t>
            </a:r>
          </a:p>
          <a:p>
            <a:pPr lvl="1"/>
            <a:r>
              <a:rPr lang="en-US" dirty="0" smtClean="0"/>
              <a:t>background is μ decay in orbit</a:t>
            </a:r>
          </a:p>
          <a:p>
            <a:pPr lvl="2"/>
            <a:r>
              <a:rPr lang="el-GR" dirty="0" smtClean="0"/>
              <a:t>π</a:t>
            </a:r>
            <a:r>
              <a:rPr lang="en-US" dirty="0" smtClean="0"/>
              <a:t> capture, μ, </a:t>
            </a:r>
            <a:r>
              <a:rPr lang="el-GR" dirty="0"/>
              <a:t>π </a:t>
            </a:r>
            <a:r>
              <a:rPr lang="en-US" dirty="0" smtClean="0"/>
              <a:t>decay in flight, p</a:t>
            </a:r>
            <a:r>
              <a:rPr lang="en-US" dirty="0" smtClean="0">
                <a:latin typeface="Arial"/>
                <a:cs typeface="Arial"/>
              </a:rPr>
              <a:t>-bar, e</a:t>
            </a:r>
            <a:r>
              <a:rPr lang="en-US" baseline="30000" dirty="0" smtClean="0">
                <a:latin typeface="Arial"/>
                <a:cs typeface="Arial"/>
              </a:rPr>
              <a:t>-</a:t>
            </a:r>
            <a:r>
              <a:rPr lang="en-US" dirty="0" smtClean="0">
                <a:latin typeface="Arial"/>
                <a:cs typeface="Arial"/>
              </a:rPr>
              <a:t>, cosmic rays … </a:t>
            </a:r>
            <a:endParaRPr lang="en-US" dirty="0" smtClean="0"/>
          </a:p>
          <a:p>
            <a:pPr lvl="2"/>
            <a:r>
              <a:rPr lang="en-US" dirty="0" smtClean="0"/>
              <a:t>0.4  Background Events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48" y="825819"/>
            <a:ext cx="4165091" cy="260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764834"/>
            <a:ext cx="44005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9" y="4795520"/>
            <a:ext cx="4632158" cy="171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79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status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800 MeV-2ma </a:t>
            </a:r>
            <a:r>
              <a:rPr lang="en-US" dirty="0" err="1" smtClean="0"/>
              <a:t>cw</a:t>
            </a:r>
            <a:r>
              <a:rPr lang="en-US" dirty="0" smtClean="0"/>
              <a:t>-capable  H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linac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 trajectory toward construction –completion in 2026</a:t>
            </a:r>
          </a:p>
          <a:p>
            <a:pPr lvl="1"/>
            <a:r>
              <a:rPr lang="en-US" dirty="0" smtClean="0"/>
              <a:t>CD-0 </a:t>
            </a:r>
            <a:r>
              <a:rPr lang="en-US" dirty="0" smtClean="0">
                <a:sym typeface="Wingdings" panose="05000000000000000000" pitchFamily="2" charset="2"/>
              </a:rPr>
              <a:t> CD-1 – (CD-1  review </a:t>
            </a:r>
            <a:r>
              <a:rPr lang="en-US" b="1" dirty="0" smtClean="0">
                <a:sym typeface="Wingdings" panose="05000000000000000000" pitchFamily="2" charset="2"/>
              </a:rPr>
              <a:t>next week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major accelerator project for </a:t>
            </a:r>
            <a:r>
              <a:rPr lang="en-US" dirty="0" err="1" smtClean="0">
                <a:sym typeface="Wingdings" panose="05000000000000000000" pitchFamily="2" charset="2"/>
              </a:rPr>
              <a:t>Fermilab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Purpose of PIP-II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upgraded intensity of injector for LBNF/DUNE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uses ~8--15 kW to produce &gt; 1MW at 60—120 GeV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Platform for future high-intensity program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upgradeable to ~1.6MW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Provides up to 100 kW beam for  mu2e-II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starting in 2026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with “PIP-III” (8 GeV RCS?) can provide &gt;2MW </a:t>
            </a:r>
            <a:r>
              <a:rPr lang="en-US" dirty="0">
                <a:sym typeface="Wingdings" panose="05000000000000000000" pitchFamily="2" charset="2"/>
              </a:rPr>
              <a:t>at 60—120 GeV</a:t>
            </a:r>
          </a:p>
          <a:p>
            <a:pPr marL="400050"/>
            <a:r>
              <a:rPr lang="en-US" dirty="0" smtClean="0">
                <a:sym typeface="Wingdings" panose="05000000000000000000" pitchFamily="2" charset="2"/>
              </a:rPr>
              <a:t>PIP-II motivation relies on mu2e-II </a:t>
            </a:r>
          </a:p>
          <a:p>
            <a:pPr marL="800100" lvl="1"/>
            <a:r>
              <a:rPr lang="en-US" dirty="0" smtClean="0">
                <a:sym typeface="Wingdings" panose="05000000000000000000" pitchFamily="2" charset="2"/>
              </a:rPr>
              <a:t>only identified user of </a:t>
            </a:r>
            <a:r>
              <a:rPr lang="en-US" dirty="0" err="1" smtClean="0">
                <a:sym typeface="Wingdings" panose="05000000000000000000" pitchFamily="2" charset="2"/>
              </a:rPr>
              <a:t>cw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linac</a:t>
            </a:r>
            <a:endParaRPr lang="en-US" dirty="0" smtClean="0">
              <a:sym typeface="Wingdings" panose="05000000000000000000" pitchFamily="2" charset="2"/>
            </a:endParaRPr>
          </a:p>
          <a:p>
            <a:pPr marL="800100" lvl="1"/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Performance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438331"/>
              </p:ext>
            </p:extLst>
          </p:nvPr>
        </p:nvGraphicFramePr>
        <p:xfrm>
          <a:off x="336260" y="840600"/>
          <a:ext cx="8371114" cy="4948512"/>
        </p:xfrm>
        <a:graphic>
          <a:graphicData uri="http://schemas.openxmlformats.org/drawingml/2006/table">
            <a:tbl>
              <a:tblPr/>
              <a:tblGrid>
                <a:gridCol w="4514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1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14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4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Energy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400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Current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25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Pulse Length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0.03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0.54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 Beam Power to Booster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17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Upgrade potential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N/A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CW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 (800 MeV)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N/A</a:t>
                      </a:r>
                      <a:endParaRPr lang="en-US" sz="1600" b="1" kern="12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4.3×10</a:t>
                      </a:r>
                      <a:r>
                        <a:rPr lang="en-US" sz="1600" baseline="300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6.5×10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80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166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GeV Program (max)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32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4.9×10</a:t>
                      </a:r>
                      <a:r>
                        <a:rPr lang="en-US" sz="1600" baseline="300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7.5×10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60-120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1.33*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0.7-1.2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Beam Power @ 60-120 GeV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0.7*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1.0-1.2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Upgrade Potential @ 60-120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NA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&gt;2.0-2.4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68347" y="5826407"/>
            <a:ext cx="607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</a:rPr>
              <a:t>*NOvA operations at 120 GeV</a:t>
            </a:r>
          </a:p>
        </p:txBody>
      </p:sp>
    </p:spTree>
    <p:extLst>
      <p:ext uri="{BB962C8B-B14F-4D97-AF65-F5344CB8AC3E}">
        <p14:creationId xmlns:p14="http://schemas.microsoft.com/office/powerpoint/2010/main" val="23908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910" y="800100"/>
            <a:ext cx="8672513" cy="56197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India is planning </a:t>
            </a:r>
            <a:r>
              <a:rPr lang="en-US" dirty="0" smtClean="0"/>
              <a:t>to provide a </a:t>
            </a:r>
            <a:r>
              <a:rPr lang="en-US" dirty="0" err="1"/>
              <a:t>cryoplant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sufficient capacity to support CW </a:t>
            </a:r>
            <a:r>
              <a:rPr lang="en-US" dirty="0" smtClean="0"/>
              <a:t>operations </a:t>
            </a:r>
            <a:endParaRPr lang="en-US" dirty="0"/>
          </a:p>
          <a:p>
            <a:r>
              <a:rPr lang="en-US" dirty="0"/>
              <a:t>PIP-II front end can produce arbitrary bunch </a:t>
            </a:r>
            <a:r>
              <a:rPr lang="en-US" dirty="0" smtClean="0"/>
              <a:t>structures with:</a:t>
            </a:r>
            <a:endParaRPr lang="en-US" dirty="0"/>
          </a:p>
          <a:p>
            <a:pPr lvl="1"/>
            <a:r>
              <a:rPr lang="en-US" dirty="0">
                <a:solidFill>
                  <a:srgbClr val="0033CC"/>
                </a:solidFill>
              </a:rPr>
              <a:t>Peak current ≤10 mA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Average current ≤2 mA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This provides an opportunity for delivering 800-MeV protons directly from the SCL to a second generation Mu2e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Mu2e-II</a:t>
            </a:r>
          </a:p>
          <a:p>
            <a:pPr lvl="1"/>
            <a:r>
              <a:rPr lang="en-US" dirty="0" smtClean="0"/>
              <a:t>Use PIP-II (800 MeV) as beam source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Reuse as much as possible of the baseline Mu2e experiment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Follow similar experimental scenario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Improve </a:t>
            </a:r>
            <a:r>
              <a:rPr lang="en-US" dirty="0" smtClean="0">
                <a:solidFill>
                  <a:srgbClr val="0033CC"/>
                </a:solidFill>
              </a:rPr>
              <a:t> if possible  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Need strong Letter of Intent to support PIP-II</a:t>
            </a:r>
          </a:p>
          <a:p>
            <a:pPr lvl="2"/>
            <a:r>
              <a:rPr lang="en-US" dirty="0" smtClean="0">
                <a:solidFill>
                  <a:srgbClr val="0033CC"/>
                </a:solidFill>
              </a:rPr>
              <a:t>LOI will support R&amp;D on second generation changes and improvements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and Next Generation Mu2e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9/12/16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S. Holmes | Precision Science Retreat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860" y="971550"/>
            <a:ext cx="8672513" cy="5059363"/>
          </a:xfrm>
        </p:spPr>
        <p:txBody>
          <a:bodyPr>
            <a:normAutofit/>
          </a:bodyPr>
          <a:lstStyle/>
          <a:p>
            <a:r>
              <a:rPr lang="en-US" dirty="0"/>
              <a:t>Possible beam structure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162.5 MHz chopped beam </a:t>
            </a:r>
          </a:p>
          <a:p>
            <a:pPr lvl="1"/>
            <a:r>
              <a:rPr lang="en-US" dirty="0" smtClean="0"/>
              <a:t>Beam </a:t>
            </a:r>
            <a:r>
              <a:rPr lang="en-US" dirty="0"/>
              <a:t>pulse length: ~20 </a:t>
            </a:r>
            <a:r>
              <a:rPr lang="en-US" dirty="0" err="1" smtClean="0"/>
              <a:t>nsec</a:t>
            </a:r>
            <a:r>
              <a:rPr lang="en-US" dirty="0" smtClean="0"/>
              <a:t> (4 bunches)</a:t>
            </a:r>
            <a:endParaRPr lang="en-US" dirty="0"/>
          </a:p>
          <a:p>
            <a:pPr lvl="1"/>
            <a:r>
              <a:rPr lang="en-US" dirty="0"/>
              <a:t>Pulse repetition period: 1.6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sec</a:t>
            </a:r>
            <a:endParaRPr lang="en-US" dirty="0"/>
          </a:p>
          <a:p>
            <a:pPr lvl="1"/>
            <a:r>
              <a:rPr lang="en-US" dirty="0"/>
              <a:t>Beam power: </a:t>
            </a:r>
            <a:r>
              <a:rPr lang="en-US" dirty="0" smtClean="0"/>
              <a:t>&gt;</a:t>
            </a:r>
            <a:r>
              <a:rPr lang="en-US" b="1" dirty="0" smtClean="0">
                <a:solidFill>
                  <a:srgbClr val="C00000"/>
                </a:solidFill>
              </a:rPr>
              <a:t>100 </a:t>
            </a:r>
            <a:r>
              <a:rPr lang="en-US" b="1" dirty="0">
                <a:solidFill>
                  <a:srgbClr val="C00000"/>
                </a:solidFill>
              </a:rPr>
              <a:t>kW</a:t>
            </a:r>
          </a:p>
          <a:p>
            <a:pPr lvl="1"/>
            <a:r>
              <a:rPr lang="en-US" dirty="0"/>
              <a:t>Three-year run achieves</a:t>
            </a:r>
          </a:p>
          <a:p>
            <a:pPr marL="739775" lvl="1" indent="0">
              <a:buNone/>
            </a:pPr>
            <a:r>
              <a:rPr lang="en-US" dirty="0"/>
              <a:t>single event sensitivity of </a:t>
            </a:r>
            <a:r>
              <a:rPr lang="en-US" b="1" dirty="0">
                <a:solidFill>
                  <a:srgbClr val="C00000"/>
                </a:solidFill>
              </a:rPr>
              <a:t>2×10</a:t>
            </a:r>
            <a:r>
              <a:rPr lang="en-US" b="1" baseline="30000" dirty="0">
                <a:solidFill>
                  <a:srgbClr val="C00000"/>
                </a:solidFill>
              </a:rPr>
              <a:t>-18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and Next Generation Mu2e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9/12/16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S. Holmes | Precision Science Retreat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201" y="2114836"/>
            <a:ext cx="3286189" cy="2556070"/>
          </a:xfrm>
          <a:prstGeom prst="rect">
            <a:avLst/>
          </a:prstGeom>
        </p:spPr>
      </p:pic>
      <p:sp>
        <p:nvSpPr>
          <p:cNvPr id="9" name="Arrow: Down 11"/>
          <p:cNvSpPr/>
          <p:nvPr/>
        </p:nvSpPr>
        <p:spPr>
          <a:xfrm>
            <a:off x="6350374" y="1862114"/>
            <a:ext cx="109728" cy="2649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24"/>
          <p:cNvSpPr/>
          <p:nvPr/>
        </p:nvSpPr>
        <p:spPr>
          <a:xfrm>
            <a:off x="6984125" y="1862114"/>
            <a:ext cx="105736" cy="2649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25"/>
          <p:cNvSpPr/>
          <p:nvPr/>
        </p:nvSpPr>
        <p:spPr>
          <a:xfrm>
            <a:off x="7146241" y="1862114"/>
            <a:ext cx="105736" cy="2649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26"/>
          <p:cNvSpPr/>
          <p:nvPr/>
        </p:nvSpPr>
        <p:spPr>
          <a:xfrm>
            <a:off x="7308357" y="1862114"/>
            <a:ext cx="105736" cy="2649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27"/>
          <p:cNvSpPr/>
          <p:nvPr/>
        </p:nvSpPr>
        <p:spPr>
          <a:xfrm>
            <a:off x="7470474" y="1862114"/>
            <a:ext cx="105736" cy="2649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28"/>
          <p:cNvSpPr/>
          <p:nvPr/>
        </p:nvSpPr>
        <p:spPr>
          <a:xfrm>
            <a:off x="7632695" y="1862114"/>
            <a:ext cx="105736" cy="2649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61545" y="1568218"/>
            <a:ext cx="1550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‘Missing’ bunches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029074"/>
            <a:ext cx="474662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59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Estrangelo Edessa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61288</TotalTime>
  <Words>1852</Words>
  <Application>Microsoft Office PowerPoint</Application>
  <PresentationFormat>On-screen Show (4:3)</PresentationFormat>
  <Paragraphs>499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Equation</vt:lpstr>
      <vt:lpstr> mu2e  mu2e-II and wedge emittance exchange</vt:lpstr>
      <vt:lpstr>Outline</vt:lpstr>
      <vt:lpstr>Physics goals</vt:lpstr>
      <vt:lpstr>mu2e Beam Scenario</vt:lpstr>
      <vt:lpstr>mu2e scenario</vt:lpstr>
      <vt:lpstr>PIP-II status </vt:lpstr>
      <vt:lpstr>PIP-II Performance Goals</vt:lpstr>
      <vt:lpstr>PIP-II and Next Generation Mu2e</vt:lpstr>
      <vt:lpstr>PIP-II and Next Generation Mu2e</vt:lpstr>
      <vt:lpstr>mu2emu2e-II</vt:lpstr>
      <vt:lpstr>New beamline to mu2e experiment</vt:lpstr>
      <vt:lpstr>PIP –II delivery on target</vt:lpstr>
      <vt:lpstr>PIP-II beam delivery onto target</vt:lpstr>
      <vt:lpstr>mu2emu2e II changes</vt:lpstr>
      <vt:lpstr>Improving stopped  acceptance ?</vt:lpstr>
      <vt:lpstr>Wedge absorbers and emittance exchange</vt:lpstr>
      <vt:lpstr>Results of wedge transform</vt:lpstr>
      <vt:lpstr>Wedges for Final Cooling</vt:lpstr>
      <vt:lpstr>Numerical example </vt:lpstr>
      <vt:lpstr>Application to mu2e</vt:lpstr>
      <vt:lpstr>Beam momentum sorter</vt:lpstr>
      <vt:lpstr>Wedge at TS center</vt:lpstr>
      <vt:lpstr>Possible wedge parameters</vt:lpstr>
      <vt:lpstr>location at ~AP insert ??</vt:lpstr>
      <vt:lpstr>Effects of New Wedge</vt:lpstr>
      <vt:lpstr>Potential Gain </vt:lpstr>
      <vt:lpstr>g-2 experiment at Fermilab</vt:lpstr>
      <vt:lpstr>Wedge for g-2 (w. Stratakis et al.)</vt:lpstr>
      <vt:lpstr>g-2 performance</vt:lpstr>
      <vt:lpstr>Simulation/optimization results</vt:lpstr>
      <vt:lpstr>MICE experiment (RAL)</vt:lpstr>
      <vt:lpstr>Simulations (T. Mohayai)</vt:lpstr>
      <vt:lpstr>Transverse cooling…</vt:lpstr>
      <vt:lpstr>Questions?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dn</cp:lastModifiedBy>
  <cp:revision>1554</cp:revision>
  <cp:lastPrinted>2012-07-18T17:25:35Z</cp:lastPrinted>
  <dcterms:created xsi:type="dcterms:W3CDTF">2003-09-15T21:58:19Z</dcterms:created>
  <dcterms:modified xsi:type="dcterms:W3CDTF">2017-12-07T19:26:54Z</dcterms:modified>
</cp:coreProperties>
</file>