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54"/>
  </p:notesMasterIdLst>
  <p:handoutMasterIdLst>
    <p:handoutMasterId r:id="rId55"/>
  </p:handoutMasterIdLst>
  <p:sldIdLst>
    <p:sldId id="286" r:id="rId6"/>
    <p:sldId id="319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4" r:id="rId16"/>
    <p:sldId id="373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297" r:id="rId25"/>
    <p:sldId id="327" r:id="rId26"/>
    <p:sldId id="329" r:id="rId27"/>
    <p:sldId id="332" r:id="rId28"/>
    <p:sldId id="331" r:id="rId29"/>
    <p:sldId id="336" r:id="rId30"/>
    <p:sldId id="333" r:id="rId31"/>
    <p:sldId id="323" r:id="rId32"/>
    <p:sldId id="382" r:id="rId33"/>
    <p:sldId id="383" r:id="rId34"/>
    <p:sldId id="355" r:id="rId35"/>
    <p:sldId id="364" r:id="rId36"/>
    <p:sldId id="393" r:id="rId37"/>
    <p:sldId id="394" r:id="rId38"/>
    <p:sldId id="386" r:id="rId39"/>
    <p:sldId id="384" r:id="rId40"/>
    <p:sldId id="385" r:id="rId41"/>
    <p:sldId id="389" r:id="rId42"/>
    <p:sldId id="387" r:id="rId43"/>
    <p:sldId id="388" r:id="rId44"/>
    <p:sldId id="395" r:id="rId45"/>
    <p:sldId id="398" r:id="rId46"/>
    <p:sldId id="390" r:id="rId47"/>
    <p:sldId id="391" r:id="rId48"/>
    <p:sldId id="392" r:id="rId49"/>
    <p:sldId id="396" r:id="rId50"/>
    <p:sldId id="397" r:id="rId51"/>
    <p:sldId id="315" r:id="rId52"/>
    <p:sldId id="317" r:id="rId5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 snapToGrid="0" snapToObjects="1" showGuides="1">
      <p:cViewPr varScale="1">
        <p:scale>
          <a:sx n="101" d="100"/>
          <a:sy n="101" d="100"/>
        </p:scale>
        <p:origin x="288" y="96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2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5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8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15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79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2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PIP2IT overview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1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2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9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0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56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Status of IIFC Activities at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Status of IIFC Activities at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emf"/><Relationship Id="rId7" Type="http://schemas.openxmlformats.org/officeDocument/2006/relationships/image" Target="../media/image3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A. Rowe, J. </a:t>
            </a:r>
            <a:r>
              <a:rPr lang="en-US" dirty="0" err="1"/>
              <a:t>Steimel</a:t>
            </a:r>
            <a:endParaRPr lang="en-US" dirty="0"/>
          </a:p>
          <a:p>
            <a:r>
              <a:rPr lang="en-IN" u="sng" dirty="0"/>
              <a:t>IIFC Joint R&amp;D Meeting</a:t>
            </a:r>
            <a:endParaRPr lang="en-US" dirty="0"/>
          </a:p>
          <a:p>
            <a:r>
              <a:rPr lang="en-US" dirty="0"/>
              <a:t>7-8 December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dirty="0"/>
              <a:t>Cryogenic System is subject to Project Reviews</a:t>
            </a:r>
          </a:p>
          <a:p>
            <a:r>
              <a:rPr lang="en-US" sz="1900" dirty="0" err="1"/>
              <a:t>Divi</a:t>
            </a:r>
            <a:r>
              <a:rPr lang="en-US" sz="1900" dirty="0"/>
              <a:t>/</a:t>
            </a:r>
            <a:r>
              <a:rPr lang="en-US" sz="1900" dirty="0" err="1"/>
              <a:t>Dept</a:t>
            </a:r>
            <a:r>
              <a:rPr lang="en-US" sz="1900" dirty="0"/>
              <a:t> review procedures based on the Fermilab Engineering Manual</a:t>
            </a:r>
          </a:p>
          <a:p>
            <a:r>
              <a:rPr lang="en-US" sz="1900" dirty="0"/>
              <a:t>Technical reviews (PDR, FDR, PRR whenever appropriate)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PIP2IT CDS Internal Review – </a:t>
            </a:r>
            <a:r>
              <a:rPr lang="en-US" sz="1900" dirty="0">
                <a:solidFill>
                  <a:schemeClr val="tx1"/>
                </a:solidFill>
              </a:rPr>
              <a:t>April 2017 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 all recommendations are closed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PIP2IT Cave TL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Preliminary Design Review – </a:t>
            </a:r>
            <a:r>
              <a:rPr lang="en-US" sz="1900" dirty="0">
                <a:solidFill>
                  <a:schemeClr val="tx1"/>
                </a:solidFill>
              </a:rPr>
              <a:t>October 2017</a:t>
            </a:r>
            <a:endParaRPr lang="en-US" sz="1900" b="1" dirty="0">
              <a:solidFill>
                <a:schemeClr val="accent3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Final Design Review – </a:t>
            </a:r>
            <a:r>
              <a:rPr lang="en-US" sz="1900" dirty="0">
                <a:solidFill>
                  <a:schemeClr val="tx1"/>
                </a:solidFill>
              </a:rPr>
              <a:t>November 2017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Production Readiness Review – </a:t>
            </a:r>
            <a:r>
              <a:rPr lang="en-US" sz="1900" dirty="0">
                <a:solidFill>
                  <a:schemeClr val="tx1"/>
                </a:solidFill>
              </a:rPr>
              <a:t>January 2018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Cryogenic Plant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ESD review – </a:t>
            </a:r>
            <a:r>
              <a:rPr lang="en-US" sz="1900" dirty="0">
                <a:solidFill>
                  <a:schemeClr val="tx1"/>
                </a:solidFill>
              </a:rPr>
              <a:t>April 2016</a:t>
            </a:r>
            <a:endParaRPr lang="en-US" sz="19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BARC committee review – </a:t>
            </a:r>
            <a:r>
              <a:rPr lang="en-US" sz="1900" dirty="0">
                <a:solidFill>
                  <a:schemeClr val="tx1"/>
                </a:solidFill>
              </a:rPr>
              <a:t>May 2016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All recommendations are closed, RFP was issued December 2016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PO likely to be released by mid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1DC0CA09-84C2-43F3-94A7-5B9D1AA55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8738" y="2977398"/>
            <a:ext cx="376037" cy="376037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88E8C813-F620-4802-8D9E-0EB96D22B3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4569" y="3412010"/>
            <a:ext cx="376037" cy="376037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2CF1D544-4EFD-4A0A-901C-D138CED67E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580" y="4471544"/>
            <a:ext cx="376037" cy="376037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46F0515C-67C9-463D-86E4-4883CF0FDC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5161" y="4842597"/>
            <a:ext cx="376037" cy="376037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FEA8E046-87BF-43A1-9952-EE11DD9D37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77" y="5125117"/>
            <a:ext cx="376037" cy="376037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D65BBDC6-A49B-46A7-BB43-FFC9C65D6D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5160" y="1960086"/>
            <a:ext cx="376037" cy="376037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0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SSR1, SSR2: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08984" y="1491742"/>
            <a:ext cx="6006048" cy="1705752"/>
            <a:chOff x="2017115" y="1297444"/>
            <a:chExt cx="5109770" cy="14512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3673" r="3323"/>
            <a:stretch/>
          </p:blipFill>
          <p:spPr>
            <a:xfrm>
              <a:off x="2017115" y="1313772"/>
              <a:ext cx="5109770" cy="1434876"/>
            </a:xfrm>
            <a:prstGeom prst="rect">
              <a:avLst/>
            </a:prstGeom>
          </p:spPr>
        </p:pic>
        <p:sp>
          <p:nvSpPr>
            <p:cNvPr id="19" name="Rounded Rectangle 8"/>
            <p:cNvSpPr/>
            <p:nvPr/>
          </p:nvSpPr>
          <p:spPr>
            <a:xfrm>
              <a:off x="4434840" y="1297444"/>
              <a:ext cx="1288324" cy="368071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ontent Placeholder 11" descr="15-0309-01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825" y="2975003"/>
            <a:ext cx="4713773" cy="2987354"/>
          </a:xfrm>
          <a:prstGeom prst="rect">
            <a:avLst/>
          </a:prstGeom>
          <a:ln w="19050">
            <a:noFill/>
          </a:ln>
        </p:spPr>
      </p:pic>
      <p:sp>
        <p:nvSpPr>
          <p:cNvPr id="3" name="Rectangle 2"/>
          <p:cNvSpPr/>
          <p:nvPr/>
        </p:nvSpPr>
        <p:spPr>
          <a:xfrm>
            <a:off x="6440526" y="1491742"/>
            <a:ext cx="2562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4B96"/>
                </a:solidFill>
                <a:latin typeface="Arial" panose="020B0604020202020204" pitchFamily="34" charset="0"/>
              </a:rPr>
              <a:t>PIP-II Conceptual Design Report: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</a:rPr>
              <a:t>DocDb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</a:rPr>
              <a:t># 113</a:t>
            </a:r>
            <a:endParaRPr lang="en-US" sz="2000" dirty="0"/>
          </a:p>
        </p:txBody>
      </p:sp>
      <p:graphicFrame>
        <p:nvGraphicFramePr>
          <p:cNvPr id="24" name="Table 2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308984" y="3216686"/>
          <a:ext cx="3878356" cy="26247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1009289">
                  <a:extLst>
                    <a:ext uri="{9D8B030D-6E8A-4147-A177-3AD203B41FA5}">
                      <a16:colId xmlns:a16="http://schemas.microsoft.com/office/drawing/2014/main" val="2227684404"/>
                    </a:ext>
                  </a:extLst>
                </a:gridCol>
                <a:gridCol w="1005342">
                  <a:extLst>
                    <a:ext uri="{9D8B030D-6E8A-4147-A177-3AD203B41FA5}">
                      <a16:colId xmlns:a16="http://schemas.microsoft.com/office/drawing/2014/main" val="2533625342"/>
                    </a:ext>
                  </a:extLst>
                </a:gridCol>
              </a:tblGrid>
              <a:tr h="666448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SSR1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SSR2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#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CMs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8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66012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Solenoids </a:t>
                      </a:r>
                      <a:r>
                        <a:rPr lang="en-US" sz="16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configuration</a:t>
                      </a:r>
                      <a:b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c:</a:t>
                      </a:r>
                      <a:r>
                        <a:rPr lang="en-US" sz="14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cavities; s: solenoids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4x (csc)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sccsccsc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33465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length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(m)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6.5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99448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2250" y="5915622"/>
            <a:ext cx="878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 CMs capable of operating in both pulsed and CW modes with a beam current of 2 mA avg.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772" y="1064718"/>
            <a:ext cx="8681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</a:t>
            </a:r>
            <a:r>
              <a:rPr lang="en-US" sz="1600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Single Spoke Resonator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12214" y="5567264"/>
            <a:ext cx="1531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8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9629"/>
            <a:ext cx="8686800" cy="427877"/>
          </a:xfrm>
        </p:spPr>
        <p:txBody>
          <a:bodyPr/>
          <a:lstStyle/>
          <a:p>
            <a:r>
              <a:rPr lang="en-US" dirty="0"/>
              <a:t>SSR1,2 Cavities and </a:t>
            </a:r>
            <a:r>
              <a:rPr lang="en-US" dirty="0" err="1"/>
              <a:t>Cryomodules</a:t>
            </a:r>
            <a:r>
              <a:rPr lang="en-US" dirty="0"/>
              <a:t> – Requirements &amp; Partner Interfaces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Content Placeholder 15"/>
          <p:cNvSpPr>
            <a:spLocks noGrp="1"/>
          </p:cNvSpPr>
          <p:nvPr>
            <p:ph idx="1"/>
          </p:nvPr>
        </p:nvSpPr>
        <p:spPr>
          <a:xfrm>
            <a:off x="228600" y="1330859"/>
            <a:ext cx="8774724" cy="498786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Functional Requirement Specification (FRS) are defined and traceable in Teamcenter: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SSR1 </a:t>
            </a:r>
            <a:r>
              <a:rPr lang="en-US" sz="1800" dirty="0" err="1"/>
              <a:t>Cryomodule</a:t>
            </a:r>
            <a:r>
              <a:rPr lang="en-US" sz="1800" dirty="0"/>
              <a:t>/Cavities: </a:t>
            </a:r>
            <a:r>
              <a:rPr lang="en-US" sz="1800" dirty="0">
                <a:solidFill>
                  <a:schemeClr val="accent4"/>
                </a:solidFill>
              </a:rPr>
              <a:t>TC# ED0001316 / TC# ED001317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SSR2 </a:t>
            </a:r>
            <a:r>
              <a:rPr lang="en-US" sz="1800" dirty="0" err="1"/>
              <a:t>Cryomodule</a:t>
            </a:r>
            <a:r>
              <a:rPr lang="en-US" sz="1800" dirty="0"/>
              <a:t>/Cavities: </a:t>
            </a:r>
            <a:r>
              <a:rPr lang="en-US" sz="1800" dirty="0">
                <a:solidFill>
                  <a:schemeClr val="accent4"/>
                </a:solidFill>
              </a:rPr>
              <a:t>TC# ED0001829 / TC# ED0001854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Partner Interfaces.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SPC/SPM and POC direct communication through bi-weekly update meetings.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Doc transfer through </a:t>
            </a:r>
            <a:r>
              <a:rPr lang="en-US" sz="1800" dirty="0" err="1"/>
              <a:t>Teamcenter</a:t>
            </a:r>
            <a:r>
              <a:rPr lang="en-US" sz="1800" dirty="0"/>
              <a:t>/Librarians and </a:t>
            </a:r>
            <a:r>
              <a:rPr lang="en-US" sz="1800" dirty="0" err="1"/>
              <a:t>Sangam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/>
              <a:t>SSR1 Cavities partner: DAE-BARC/IUAC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fabrication of two dressed cavities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SSR2 Cavities partner: DAE-BARC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Bare and dressed cavities design and production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Tuners design and fabrication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Solenoids, leads and BPS design and fabrication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accent4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5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7"/>
          </p:nvPr>
        </p:nvPicPr>
        <p:blipFill>
          <a:blip r:embed="rId3"/>
          <a:stretch>
            <a:fillRect/>
          </a:stretch>
        </p:blipFill>
        <p:spPr>
          <a:xfrm>
            <a:off x="2034036" y="1881045"/>
            <a:ext cx="4589038" cy="3295367"/>
          </a:xfrm>
        </p:spPr>
      </p:pic>
      <p:sp>
        <p:nvSpPr>
          <p:cNvPr id="10" name="Content Placeholder 9"/>
          <p:cNvSpPr>
            <a:spLocks noGrp="1"/>
          </p:cNvSpPr>
          <p:nvPr>
            <p:ph sz="half" idx="18"/>
          </p:nvPr>
        </p:nvSpPr>
        <p:spPr>
          <a:xfrm>
            <a:off x="228600" y="1066296"/>
            <a:ext cx="6422366" cy="35805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i="1" dirty="0"/>
              <a:t>SSR1 CM1 is well beyond the conceptual design.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121.3.5 SSR1: Cavities Design 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8"/>
          <a:stretch/>
        </p:blipFill>
        <p:spPr>
          <a:xfrm>
            <a:off x="6718679" y="1008380"/>
            <a:ext cx="2284645" cy="1498548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10405" r="21686" b="14382"/>
          <a:stretch/>
        </p:blipFill>
        <p:spPr bwMode="auto">
          <a:xfrm>
            <a:off x="6713694" y="2532400"/>
            <a:ext cx="2289630" cy="19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876" y="5210771"/>
            <a:ext cx="6565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10 FNAL cavities were jacketed with stainless steel vessels. 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2 DAE BARC cavities are currently receiving the He- vessel 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Current activities: qualification of jacketed cavities by cold testing at Spoke Test Cryostat (STC) to meet SSR1 cavities FRS (TC# ED0001317)</a:t>
            </a:r>
          </a:p>
        </p:txBody>
      </p:sp>
      <p:pic>
        <p:nvPicPr>
          <p:cNvPr id="13" name="Content Placeholder 5" descr="IMG_0241.jpg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76" y="1405782"/>
            <a:ext cx="1885315" cy="3770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970" y="1381641"/>
            <a:ext cx="5401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>
              <a:spcBef>
                <a:spcPts val="0"/>
              </a:spcBef>
            </a:pPr>
            <a:r>
              <a:rPr lang="en-US" sz="1400" u="sng" dirty="0">
                <a:solidFill>
                  <a:srgbClr val="505050"/>
                </a:solidFill>
                <a:latin typeface="Helvetica"/>
                <a:cs typeface="ＭＳ Ｐゴシック" charset="0"/>
              </a:rPr>
              <a:t>SRF technology enabled</a:t>
            </a:r>
            <a:r>
              <a:rPr lang="en-US" sz="14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: 12 bare SSR1 cavities (10 FNAL and 2 DAE BARC/IUAC) met PIP-II requirements in VTS.</a:t>
            </a:r>
          </a:p>
        </p:txBody>
      </p:sp>
      <p:pic>
        <p:nvPicPr>
          <p:cNvPr id="15" name="Content Placeholder 5" descr="15-0006-29.hr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679" y="4554913"/>
            <a:ext cx="2284645" cy="1718244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121.3.5 SSR1: Tuner and resonance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13360" y="1155735"/>
            <a:ext cx="518896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Prototype SSR1 tuner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Design completed and one unit was prototyped 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Successfully tested at 293K and cold temperature</a:t>
            </a:r>
            <a:endParaRPr lang="en-US" sz="1600" i="1" dirty="0">
              <a:solidFill>
                <a:srgbClr val="505050"/>
              </a:solidFill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SSR1 tuner</a:t>
            </a:r>
            <a:endParaRPr lang="en-US" sz="1600" b="1" dirty="0">
              <a:solidFill>
                <a:srgbClr val="505050"/>
              </a:solidFill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out of 10 units was received and currently used for resonance control of SSR1 cavities</a:t>
            </a:r>
          </a:p>
        </p:txBody>
      </p:sp>
      <p:pic>
        <p:nvPicPr>
          <p:cNvPr id="21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572" y="1053672"/>
            <a:ext cx="3238752" cy="21618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0" y="3281938"/>
            <a:ext cx="6625884" cy="29890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3215539"/>
            <a:ext cx="2148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control studies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Requirements: </a:t>
            </a:r>
            <a:r>
              <a:rPr lang="en-US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microphonics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&lt;20 Hz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Requirements nearly achieved….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121.3.5 SSR1: Solenoid, BPMs, couplers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 descr="2015-03-06 14.56.1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85" y="1541653"/>
            <a:ext cx="2441399" cy="2242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6985" y="963126"/>
            <a:ext cx="4693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production solenoids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were successfully designed, procured and qualified.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6300" y="963126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production BPMs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were successfully designed, procured and qualified.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04102" y="1474869"/>
            <a:ext cx="2227461" cy="237352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686300" y="937260"/>
            <a:ext cx="0" cy="29183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775" y="3855636"/>
            <a:ext cx="855662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00534" y="2891931"/>
            <a:ext cx="1639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Joint collaboration ANL &amp;FNAL </a:t>
            </a:r>
          </a:p>
          <a:p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TC# </a:t>
            </a:r>
            <a:r>
              <a:rPr lang="en-US" sz="14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ED0005680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9184" y="3539293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TC# </a:t>
            </a:r>
            <a:r>
              <a:rPr lang="en-US" sz="14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ED0001264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9375" y="4222197"/>
            <a:ext cx="2358838" cy="17691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4470" y="4222547"/>
            <a:ext cx="2359585" cy="17696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61460" y="3897041"/>
            <a:ext cx="494186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Prototype main power couplers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Design, procurement and testing: completed</a:t>
            </a:r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Three prototypes were procured and successfully tested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main power couplers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</a:t>
            </a:r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in progress</a:t>
            </a:r>
          </a:p>
          <a:p>
            <a:pPr marL="640080" lvl="1" indent="-182880">
              <a:spcBef>
                <a:spcPts val="0"/>
              </a:spcBef>
              <a:buFontTx/>
              <a:buChar char="-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procurement of coupler antennas presented a series of technical issue that led them to be on the </a:t>
            </a:r>
            <a:r>
              <a:rPr lang="en-US" sz="1400" b="1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path.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1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121.3.5 SSR1: cavity string assembly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986" y="3656094"/>
            <a:ext cx="7149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 particle assembling procedure for cleanroom activity at Lab 2</a:t>
            </a: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16" y="3996364"/>
            <a:ext cx="3963838" cy="2229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25073"/>
          <a:stretch/>
        </p:blipFill>
        <p:spPr>
          <a:xfrm>
            <a:off x="443271" y="3996364"/>
            <a:ext cx="2969990" cy="222965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613" y="3994648"/>
            <a:ext cx="1254179" cy="2231375"/>
          </a:xfrm>
          <a:prstGeom prst="rect">
            <a:avLst/>
          </a:prstGeom>
        </p:spPr>
      </p:pic>
      <p:pic>
        <p:nvPicPr>
          <p:cNvPr id="61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82" b="30825"/>
          <a:stretch/>
        </p:blipFill>
        <p:spPr>
          <a:xfrm>
            <a:off x="228600" y="1334573"/>
            <a:ext cx="8672513" cy="161741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966480" y="2580631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577340" y="2583018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041558" y="1270711"/>
            <a:ext cx="978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79511" y="1270136"/>
            <a:ext cx="496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5727590" y="1516357"/>
            <a:ext cx="0" cy="449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6" idx="2"/>
          </p:cNvCxnSpPr>
          <p:nvPr/>
        </p:nvCxnSpPr>
        <p:spPr>
          <a:xfrm>
            <a:off x="7530659" y="1516932"/>
            <a:ext cx="5521" cy="373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7" idx="0"/>
          </p:cNvCxnSpPr>
          <p:nvPr/>
        </p:nvCxnSpPr>
        <p:spPr>
          <a:xfrm flipH="1" flipV="1">
            <a:off x="370675" y="2573841"/>
            <a:ext cx="4427" cy="424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551326" y="2583018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526045" y="2561879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536180" y="2558750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942894" y="2580631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929629" y="2558750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902712" y="2580631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4354" y="2998546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8737053" y="2573840"/>
            <a:ext cx="0" cy="390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406305" y="2944000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4419600" y="-192368"/>
            <a:ext cx="269081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282092" y="-441717"/>
            <a:ext cx="596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20mm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 flipH="1" flipV="1">
            <a:off x="959270" y="2825594"/>
            <a:ext cx="1684" cy="19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70904" y="2988103"/>
            <a:ext cx="1057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Coupler</a:t>
            </a:r>
            <a:b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(vacuum-end)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27652" y="1277425"/>
            <a:ext cx="1103845" cy="24622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IIFC SSR1 cavity</a:t>
            </a:r>
          </a:p>
        </p:txBody>
      </p:sp>
      <p:cxnSp>
        <p:nvCxnSpPr>
          <p:cNvPr id="105" name="Straight Arrow Connector 104"/>
          <p:cNvCxnSpPr/>
          <p:nvPr/>
        </p:nvCxnSpPr>
        <p:spPr>
          <a:xfrm flipH="1">
            <a:off x="1053883" y="1455409"/>
            <a:ext cx="129598" cy="136171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3035872" y="1459167"/>
            <a:ext cx="141054" cy="132413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1038275" y="1272960"/>
            <a:ext cx="1103845" cy="24622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IIFC SSR1 cavity</a:t>
            </a:r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1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Design 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9725">
            <a:off x="137322" y="3758908"/>
            <a:ext cx="3791589" cy="2479806"/>
          </a:xfrm>
          <a:prstGeom prst="snip2DiagRect">
            <a:avLst>
              <a:gd name="adj1" fmla="val 30904"/>
              <a:gd name="adj2" fmla="val 16667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4045991" y="3752036"/>
            <a:ext cx="4340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final cryomodule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FDR in Jan.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Assembly starts in Nov.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5991" y="2363442"/>
            <a:ext cx="3614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coldmass</a:t>
            </a: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Design: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Assembly starts in July 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" b="100000" l="145" r="9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43" y="1060572"/>
            <a:ext cx="3551590" cy="17354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12" name="TextBox 11"/>
          <p:cNvSpPr txBox="1"/>
          <p:nvPr/>
        </p:nvSpPr>
        <p:spPr>
          <a:xfrm>
            <a:off x="4045991" y="977814"/>
            <a:ext cx="3396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cavity string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Design: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Assembly starts in March 2018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7" y="2279730"/>
            <a:ext cx="3974358" cy="1966407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15" name="Content Placeholder 9"/>
          <p:cNvSpPr>
            <a:spLocks noGrp="1"/>
          </p:cNvSpPr>
          <p:nvPr>
            <p:ph sz="half" idx="4294967295"/>
          </p:nvPr>
        </p:nvSpPr>
        <p:spPr>
          <a:xfrm>
            <a:off x="71632" y="962183"/>
            <a:ext cx="2884927" cy="358053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SSR1 1</a:t>
            </a:r>
            <a:r>
              <a:rPr lang="en-US" b="1" baseline="30000" dirty="0"/>
              <a:t>st</a:t>
            </a:r>
            <a:r>
              <a:rPr lang="en-US" b="1" dirty="0"/>
              <a:t> cryomodule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93875" y="5055336"/>
            <a:ext cx="49215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2</a:t>
            </a:r>
            <a:r>
              <a:rPr lang="en-US" sz="1800" b="1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cryomodule</a:t>
            </a:r>
          </a:p>
          <a:p>
            <a:pPr lvl="1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collecting lessons learned and list of improvements from the experience in designing and developing the SSR1 1</a:t>
            </a:r>
            <a:r>
              <a:rPr lang="en-US" sz="16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cryomodule. 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SSR2: Design 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91823"/>
            <a:ext cx="8417559" cy="2434919"/>
          </a:xfrm>
        </p:spPr>
        <p:txBody>
          <a:bodyPr/>
          <a:lstStyle/>
          <a:p>
            <a:r>
              <a:rPr lang="en-US" sz="1800" dirty="0">
                <a:solidFill>
                  <a:srgbClr val="505050"/>
                </a:solidFill>
              </a:rPr>
              <a:t>SSR2 cavities: 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RF Design Initially developed by Fermilab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DAE (BARC) is currently working on RF and Mechanical design. 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Bare Cavity Design Status Review held at BARC Nov 7</a:t>
            </a:r>
            <a:r>
              <a:rPr lang="en-US" sz="1600" baseline="30000" dirty="0">
                <a:solidFill>
                  <a:srgbClr val="505050"/>
                </a:solidFill>
              </a:rPr>
              <a:t>th</a:t>
            </a:r>
            <a:r>
              <a:rPr lang="en-US" sz="1600" dirty="0">
                <a:solidFill>
                  <a:srgbClr val="505050"/>
                </a:solidFill>
              </a:rPr>
              <a:t> 2017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PDR at BARC is scheduled for March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104" y="1023677"/>
            <a:ext cx="1715637" cy="15016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67499" y="4196642"/>
            <a:ext cx="1679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SSR2 Electric and Magnetic fields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937" y="2576177"/>
            <a:ext cx="1709390" cy="1515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330" y="2750047"/>
            <a:ext cx="2338564" cy="14275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11927" y="4224630"/>
            <a:ext cx="2073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Structural analyses performed by BARC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9480" y="5972251"/>
            <a:ext cx="8590280" cy="31839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rgbClr val="505050"/>
              </a:solidFill>
            </a:endParaRPr>
          </a:p>
          <a:p>
            <a:endParaRPr lang="en-US" sz="1600" dirty="0">
              <a:solidFill>
                <a:srgbClr val="505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5692"/>
          <a:stretch/>
        </p:blipFill>
        <p:spPr>
          <a:xfrm>
            <a:off x="13954" y="2703391"/>
            <a:ext cx="2451100" cy="1751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1697" y="4545006"/>
            <a:ext cx="1410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 Analysis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72" y="2703392"/>
            <a:ext cx="2312307" cy="17063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2733" y="4407846"/>
            <a:ext cx="1928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Analysis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166" y="4858535"/>
            <a:ext cx="87810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of SSR2 cryomodule will be based on SSR1 cryomodule (including solenoids, couplers, tuners, etc.)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SSR2 Cavity &amp; Cryomodule development is on the critical path for the SRF Linac because it is the least mature of the SRF CMs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34" y="2662029"/>
            <a:ext cx="1709390" cy="1515763"/>
          </a:xfrm>
          <a:prstGeom prst="rect">
            <a:avLst/>
          </a:prstGeom>
        </p:spPr>
      </p:pic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0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" y="465691"/>
            <a:ext cx="8686800" cy="427877"/>
          </a:xfrm>
        </p:spPr>
        <p:txBody>
          <a:bodyPr/>
          <a:lstStyle/>
          <a:p>
            <a:r>
              <a:rPr lang="en-US" dirty="0"/>
              <a:t>SSR1, SSR2: 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402080"/>
            <a:ext cx="8672513" cy="4807981"/>
          </a:xfrm>
        </p:spPr>
        <p:txBody>
          <a:bodyPr/>
          <a:lstStyle/>
          <a:p>
            <a:r>
              <a:rPr lang="en-US" dirty="0"/>
              <a:t>Critical component design review cycle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</a:rPr>
              <a:t>			CDR → FRS/TRS → PDR → FDR →PRR</a:t>
            </a:r>
          </a:p>
          <a:p>
            <a:r>
              <a:rPr lang="en-US" dirty="0"/>
              <a:t>Critical Reviews are tracked in P6 as milestones.</a:t>
            </a:r>
          </a:p>
          <a:p>
            <a:r>
              <a:rPr lang="en-US" dirty="0"/>
              <a:t>Non-critical components or subsystems are managed within the Division or Department review process as required by the FNAL Engineering Manual.</a:t>
            </a:r>
          </a:p>
          <a:p>
            <a:r>
              <a:rPr lang="en-US" dirty="0"/>
              <a:t>Design reviews planned for Partner deliverables as appropriate to ensure technical and ESH&amp;Q requirements are met.  Partner milestones identified and implemented in P6.</a:t>
            </a:r>
          </a:p>
          <a:p>
            <a:r>
              <a:rPr lang="en-US" dirty="0"/>
              <a:t>SSR1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cryomodule</a:t>
            </a:r>
            <a:r>
              <a:rPr lang="en-US" dirty="0"/>
              <a:t> </a:t>
            </a:r>
          </a:p>
          <a:p>
            <a:pPr lvl="1"/>
            <a:r>
              <a:rPr lang="en-US" sz="2000" dirty="0"/>
              <a:t>PDR, FDR and PRR of the key-components up to the string assembly were successfully held and documented.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8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  <a:p>
            <a:r>
              <a:rPr lang="en-US" dirty="0"/>
              <a:t>SRF &amp; Cryogenics Activities</a:t>
            </a:r>
          </a:p>
          <a:p>
            <a:pPr lvl="1"/>
            <a:r>
              <a:rPr lang="en-US" dirty="0"/>
              <a:t>Cryogenics Plant</a:t>
            </a:r>
          </a:p>
          <a:p>
            <a:pPr lvl="1"/>
            <a:r>
              <a:rPr lang="en-US" dirty="0"/>
              <a:t>SSR1/SSR2</a:t>
            </a:r>
          </a:p>
          <a:p>
            <a:pPr lvl="1"/>
            <a:r>
              <a:rPr lang="en-US" dirty="0"/>
              <a:t>LB650/HB650</a:t>
            </a:r>
          </a:p>
          <a:p>
            <a:r>
              <a:rPr lang="en-US" dirty="0"/>
              <a:t>PIP2IT Activities</a:t>
            </a:r>
          </a:p>
          <a:p>
            <a:pPr lvl="1"/>
            <a:r>
              <a:rPr lang="en-US" dirty="0"/>
              <a:t>Warm Front-end</a:t>
            </a:r>
          </a:p>
          <a:p>
            <a:pPr lvl="1"/>
            <a:r>
              <a:rPr lang="en-US" dirty="0"/>
              <a:t>RF Amplifiers</a:t>
            </a:r>
          </a:p>
          <a:p>
            <a:pPr lvl="1"/>
            <a:r>
              <a:rPr lang="en-US" dirty="0"/>
              <a:t>LLRF &amp; RFPI</a:t>
            </a:r>
          </a:p>
          <a:p>
            <a:pPr lvl="1"/>
            <a:r>
              <a:rPr lang="en-US" dirty="0"/>
              <a:t>Instrumentation</a:t>
            </a:r>
          </a:p>
          <a:p>
            <a:pPr lvl="1"/>
            <a:r>
              <a:rPr lang="en-US" dirty="0"/>
              <a:t>Controls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32" y="1093492"/>
            <a:ext cx="6139531" cy="1609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LB650/HB650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51CE1F0-CA3D-4DB3-9DDE-29C1F21A7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55491"/>
              </p:ext>
            </p:extLst>
          </p:nvPr>
        </p:nvGraphicFramePr>
        <p:xfrm>
          <a:off x="1634492" y="2786535"/>
          <a:ext cx="5100341" cy="198266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93935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989066">
                  <a:extLst>
                    <a:ext uri="{9D8B030D-6E8A-4147-A177-3AD203B41FA5}">
                      <a16:colId xmlns:a16="http://schemas.microsoft.com/office/drawing/2014/main" val="2533625342"/>
                    </a:ext>
                  </a:extLst>
                </a:gridCol>
                <a:gridCol w="691453">
                  <a:extLst>
                    <a:ext uri="{9D8B030D-6E8A-4147-A177-3AD203B41FA5}">
                      <a16:colId xmlns:a16="http://schemas.microsoft.com/office/drawing/2014/main" val="358928573"/>
                    </a:ext>
                  </a:extLst>
                </a:gridCol>
                <a:gridCol w="1013254">
                  <a:extLst>
                    <a:ext uri="{9D8B030D-6E8A-4147-A177-3AD203B41FA5}">
                      <a16:colId xmlns:a16="http://schemas.microsoft.com/office/drawing/2014/main" val="2579718086"/>
                    </a:ext>
                  </a:extLst>
                </a:gridCol>
                <a:gridCol w="1112633">
                  <a:extLst>
                    <a:ext uri="{9D8B030D-6E8A-4147-A177-3AD203B41FA5}">
                      <a16:colId xmlns:a16="http://schemas.microsoft.com/office/drawing/2014/main" val="2168574348"/>
                    </a:ext>
                  </a:extLst>
                </a:gridCol>
              </a:tblGrid>
              <a:tr h="587817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effectLst/>
                        </a:rPr>
                        <a:t> Cryomodule</a:t>
                      </a:r>
                    </a:p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  type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effectLst/>
                        </a:rPr>
                        <a:t>Cavities per</a:t>
                      </a:r>
                      <a:r>
                        <a:rPr lang="en-US" sz="1100" dirty="0">
                          <a:effectLst/>
                        </a:rPr>
                        <a:t> CM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effectLst/>
                        </a:rPr>
                        <a:t># CMs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effectLst/>
                        </a:rPr>
                        <a:t>CM length</a:t>
                      </a:r>
                      <a:endParaRPr lang="en-US" sz="1200" b="1" dirty="0">
                        <a:effectLst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effectLst/>
                        </a:rPr>
                        <a:t>Q</a:t>
                      </a:r>
                      <a:r>
                        <a:rPr lang="en-US" sz="1100" b="1" baseline="-25000" dirty="0">
                          <a:effectLst/>
                        </a:rPr>
                        <a:t>0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at 2K (10</a:t>
                      </a:r>
                      <a:r>
                        <a:rPr lang="en-US" sz="1100" baseline="30000" dirty="0">
                          <a:effectLst/>
                        </a:rPr>
                        <a:t>10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278969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 HWR 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5.93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06319121"/>
                  </a:ext>
                </a:extLst>
              </a:tr>
              <a:tr h="278969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 SSR1 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5.2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278969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 SSR2 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6.5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0.8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278969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 LB650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3.9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2.15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32639684"/>
                  </a:ext>
                </a:extLst>
              </a:tr>
              <a:tr h="278969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 HB650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9.5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53592058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530602" y="4151869"/>
            <a:ext cx="5265615" cy="700217"/>
          </a:xfrm>
          <a:prstGeom prst="roundRect">
            <a:avLst/>
          </a:prstGeom>
          <a:noFill/>
          <a:ln w="317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268098" y="1045686"/>
            <a:ext cx="1528119" cy="1574165"/>
          </a:xfrm>
          <a:prstGeom prst="roundRect">
            <a:avLst/>
          </a:prstGeom>
          <a:noFill/>
          <a:ln w="317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2514" y="4893981"/>
            <a:ext cx="73239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34" charset="0"/>
              </a:rPr>
              <a:t>PIP-II Conceptual Design Report: </a:t>
            </a:r>
            <a:r>
              <a:rPr lang="en-US" sz="2000" dirty="0" err="1">
                <a:solidFill>
                  <a:srgbClr val="C00000"/>
                </a:solidFill>
                <a:latin typeface="Helvetica" pitchFamily="34" charset="0"/>
              </a:rPr>
              <a:t>DocDb</a:t>
            </a:r>
            <a:r>
              <a:rPr lang="en-US" sz="2000" dirty="0">
                <a:solidFill>
                  <a:srgbClr val="C00000"/>
                </a:solidFill>
                <a:latin typeface="Helvetica" pitchFamily="34" charset="0"/>
              </a:rPr>
              <a:t> # 113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34" charset="0"/>
              </a:rPr>
              <a:t>Eleven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β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g</a:t>
            </a:r>
            <a:r>
              <a:rPr lang="en-US" sz="1800" dirty="0">
                <a:latin typeface="Helvetica" pitchFamily="34" charset="0"/>
              </a:rPr>
              <a:t>=0.61 and four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β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g</a:t>
            </a:r>
            <a:r>
              <a:rPr lang="en-US" sz="1800" dirty="0">
                <a:latin typeface="Helvetica" pitchFamily="34" charset="0"/>
              </a:rPr>
              <a:t>=0.92 650 </a:t>
            </a:r>
            <a:r>
              <a:rPr lang="en-US" sz="1800" i="1" dirty="0">
                <a:latin typeface="Helvetica" pitchFamily="34" charset="0"/>
              </a:rPr>
              <a:t>MHz</a:t>
            </a:r>
            <a:r>
              <a:rPr lang="en-US" sz="1800" dirty="0">
                <a:latin typeface="Helvetica" pitchFamily="34" charset="0"/>
              </a:rPr>
              <a:t> SRF </a:t>
            </a:r>
            <a:r>
              <a:rPr lang="en-US" sz="1800" dirty="0" err="1">
                <a:latin typeface="Helvetica" pitchFamily="34" charset="0"/>
              </a:rPr>
              <a:t>cryomodules</a:t>
            </a:r>
            <a:r>
              <a:rPr lang="en-US" sz="1800" dirty="0">
                <a:latin typeface="Helvetica" pitchFamily="34" charset="0"/>
              </a:rPr>
              <a:t>, capable of operating in both pulsed and CW modes, that provide an energy gain from 185 </a:t>
            </a:r>
            <a:r>
              <a:rPr lang="en-US" sz="1800" i="1" dirty="0">
                <a:latin typeface="Helvetica" pitchFamily="34" charset="0"/>
              </a:rPr>
              <a:t>MeV</a:t>
            </a:r>
            <a:r>
              <a:rPr lang="en-US" sz="1800" dirty="0">
                <a:latin typeface="Helvetica" pitchFamily="34" charset="0"/>
              </a:rPr>
              <a:t> to 800 </a:t>
            </a:r>
            <a:r>
              <a:rPr lang="en-US" sz="1800" i="1" dirty="0">
                <a:latin typeface="Helvetica" pitchFamily="34" charset="0"/>
              </a:rPr>
              <a:t>Me</a:t>
            </a:r>
            <a:r>
              <a:rPr lang="en-US" sz="1800" dirty="0">
                <a:latin typeface="Helvetica" pitchFamily="34" charset="0"/>
              </a:rPr>
              <a:t>V with a beam current of 2 </a:t>
            </a:r>
            <a:r>
              <a:rPr lang="en-US" sz="1800" i="1" dirty="0">
                <a:latin typeface="Helvetica" pitchFamily="34" charset="0"/>
              </a:rPr>
              <a:t>mA</a:t>
            </a:r>
            <a:r>
              <a:rPr lang="en-US" sz="1800" dirty="0">
                <a:latin typeface="Helvetica" pitchFamily="34" charset="0"/>
              </a:rPr>
              <a:t> average to the Beam Transfer Line.  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LB650/HB650 Requirements &amp; Partner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933535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/>
              <a:t>β</a:t>
            </a:r>
            <a:r>
              <a:rPr lang="en-US" sz="2800" baseline="-25000" dirty="0"/>
              <a:t>g</a:t>
            </a:r>
            <a:r>
              <a:rPr lang="en-US" sz="2800" dirty="0"/>
              <a:t>=0.61, 650 </a:t>
            </a:r>
            <a:r>
              <a:rPr lang="en-US" sz="2800" i="1" dirty="0"/>
              <a:t>MHz</a:t>
            </a:r>
            <a:r>
              <a:rPr lang="en-US" sz="2800" dirty="0"/>
              <a:t> Elliptical </a:t>
            </a:r>
            <a:r>
              <a:rPr lang="en-US" sz="2800" dirty="0" err="1"/>
              <a:t>Cryomodules</a:t>
            </a:r>
            <a:endParaRPr lang="en-US" sz="2800" dirty="0"/>
          </a:p>
          <a:p>
            <a:r>
              <a:rPr lang="en-US" sz="2000" dirty="0">
                <a:solidFill>
                  <a:schemeClr val="accent6"/>
                </a:solidFill>
              </a:rPr>
              <a:t>CM FRS:  TC# </a:t>
            </a:r>
            <a:r>
              <a:rPr lang="en-US" sz="2000" dirty="0">
                <a:solidFill>
                  <a:schemeClr val="accent4"/>
                </a:solidFill>
              </a:rPr>
              <a:t>ED0001830</a:t>
            </a:r>
            <a:r>
              <a:rPr lang="en-US" sz="2000" dirty="0">
                <a:solidFill>
                  <a:schemeClr val="accent6"/>
                </a:solidFill>
              </a:rPr>
              <a:t>,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SRF Dressed Cavity FRS:  TC# </a:t>
            </a:r>
            <a:r>
              <a:rPr lang="en-US" sz="2000" dirty="0">
                <a:solidFill>
                  <a:schemeClr val="accent4"/>
                </a:solidFill>
              </a:rPr>
              <a:t>ED0001834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22250" y="1933321"/>
            <a:ext cx="8915400" cy="8131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l-GR" sz="2800" dirty="0"/>
              <a:t>β</a:t>
            </a:r>
            <a:r>
              <a:rPr lang="en-US" sz="2800" baseline="-25000" dirty="0"/>
              <a:t>g</a:t>
            </a:r>
            <a:r>
              <a:rPr lang="en-US" sz="2800" dirty="0"/>
              <a:t>=0.92, 650 </a:t>
            </a:r>
            <a:r>
              <a:rPr lang="en-US" sz="2800" i="1" dirty="0"/>
              <a:t>MHz</a:t>
            </a:r>
            <a:r>
              <a:rPr lang="en-US" sz="2800" dirty="0"/>
              <a:t> Elliptical </a:t>
            </a:r>
            <a:r>
              <a:rPr lang="en-US" sz="2800" dirty="0" err="1"/>
              <a:t>Cryomodules</a:t>
            </a:r>
            <a:r>
              <a:rPr lang="en-US" sz="2800" dirty="0"/>
              <a:t> </a:t>
            </a:r>
          </a:p>
          <a:p>
            <a:r>
              <a:rPr lang="en-US" sz="2000" dirty="0"/>
              <a:t>CM FRS:  TC# </a:t>
            </a:r>
            <a:r>
              <a:rPr lang="en-US" sz="2000" dirty="0">
                <a:solidFill>
                  <a:schemeClr val="accent4"/>
                </a:solidFill>
              </a:rPr>
              <a:t>ED0001322</a:t>
            </a:r>
            <a:r>
              <a:rPr lang="en-US" sz="2000" dirty="0">
                <a:solidFill>
                  <a:schemeClr val="accent6"/>
                </a:solidFill>
              </a:rPr>
              <a:t>,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SRF Dressed Cavity FRS:  TC# </a:t>
            </a:r>
            <a:r>
              <a:rPr lang="en-US" sz="2000" dirty="0">
                <a:solidFill>
                  <a:schemeClr val="accent4"/>
                </a:solidFill>
              </a:rPr>
              <a:t>ED0001321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27" y="2767281"/>
            <a:ext cx="83376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800" dirty="0">
                <a:solidFill>
                  <a:srgbClr val="404040"/>
                </a:solidFill>
                <a:latin typeface="Helvetica"/>
              </a:rPr>
              <a:t>Partner Interfaces.</a:t>
            </a:r>
          </a:p>
          <a:p>
            <a:pPr marL="342900" lvl="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</a:rPr>
              <a:t>SPC/SPM and POC direct communication through bi-weekly update meetings.</a:t>
            </a:r>
          </a:p>
          <a:p>
            <a:pPr marL="342900" lvl="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</a:rPr>
              <a:t>Doc transfer through </a:t>
            </a:r>
            <a:r>
              <a:rPr lang="en-US" sz="1800" dirty="0" err="1">
                <a:solidFill>
                  <a:srgbClr val="404040"/>
                </a:solidFill>
                <a:latin typeface="Helvetica"/>
              </a:rPr>
              <a:t>Teamcenter</a:t>
            </a:r>
            <a:r>
              <a:rPr lang="en-US" sz="1800" dirty="0">
                <a:solidFill>
                  <a:srgbClr val="404040"/>
                </a:solidFill>
                <a:latin typeface="Helvetica"/>
              </a:rPr>
              <a:t>/Librarians and </a:t>
            </a:r>
            <a:r>
              <a:rPr lang="en-US" sz="1800" dirty="0" err="1">
                <a:solidFill>
                  <a:srgbClr val="404040"/>
                </a:solidFill>
                <a:latin typeface="Helvetica"/>
              </a:rPr>
              <a:t>Sangam</a:t>
            </a:r>
            <a:endParaRPr lang="en-US" sz="1800" dirty="0">
              <a:solidFill>
                <a:srgbClr val="404040"/>
              </a:solidFill>
              <a:latin typeface="Helvetica"/>
            </a:endParaRPr>
          </a:p>
          <a:p>
            <a:pPr marL="342900" lvl="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</a:rPr>
              <a:t>LB650 partners: VECC, RRCAT, BARC</a:t>
            </a:r>
          </a:p>
          <a:p>
            <a:pPr marL="742950" lvl="1" indent="-285750">
              <a:spcBef>
                <a:spcPts val="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VECC - Design, fabrication, and testing of </a:t>
            </a:r>
            <a:r>
              <a:rPr lang="en-US" sz="1600" dirty="0" err="1">
                <a:solidFill>
                  <a:srgbClr val="404040"/>
                </a:solidFill>
                <a:latin typeface="Helvetica"/>
                <a:ea typeface="ＭＳ Ｐゴシック" charset="0"/>
              </a:rPr>
              <a:t>prototoype</a:t>
            </a: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 LB650 dressed cavities</a:t>
            </a:r>
          </a:p>
          <a:p>
            <a:pPr marL="742950" lvl="1" indent="-285750">
              <a:spcBef>
                <a:spcPts val="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RRCAT – Design of LB650 </a:t>
            </a:r>
            <a:r>
              <a:rPr lang="en-US" sz="1600" dirty="0" err="1">
                <a:solidFill>
                  <a:srgbClr val="404040"/>
                </a:solidFill>
                <a:latin typeface="Helvetica"/>
                <a:ea typeface="ＭＳ Ｐゴシック" charset="0"/>
              </a:rPr>
              <a:t>Cryomodule</a:t>
            </a: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 based on SSR1 and HB650</a:t>
            </a:r>
          </a:p>
          <a:p>
            <a:pPr marL="742950" lvl="1" indent="-285750">
              <a:spcBef>
                <a:spcPts val="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BARC – RF coupler production</a:t>
            </a:r>
          </a:p>
          <a:p>
            <a:pPr marL="342900" lvl="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</a:rPr>
              <a:t>HB650 partner: RRCAT, BARC</a:t>
            </a:r>
          </a:p>
          <a:p>
            <a:pPr marL="742950" lvl="1" indent="-285750">
              <a:spcBef>
                <a:spcPts val="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RRCAT - Bare and dressed cavities design and production</a:t>
            </a:r>
          </a:p>
          <a:p>
            <a:pPr marL="742950" lvl="1" indent="-285750">
              <a:spcBef>
                <a:spcPts val="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RRCAT - Tuner fabrication</a:t>
            </a:r>
          </a:p>
          <a:p>
            <a:pPr marL="742950" lvl="1" indent="-285750">
              <a:spcBef>
                <a:spcPts val="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404040"/>
                </a:solidFill>
                <a:latin typeface="Helvetica"/>
                <a:ea typeface="ＭＳ Ｐゴシック" charset="0"/>
              </a:rPr>
              <a:t>BARC – RF coupler production</a:t>
            </a:r>
          </a:p>
        </p:txBody>
      </p:sp>
    </p:spTree>
    <p:extLst>
      <p:ext uri="{BB962C8B-B14F-4D97-AF65-F5344CB8AC3E}">
        <p14:creationId xmlns:p14="http://schemas.microsoft.com/office/powerpoint/2010/main" val="177904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/>
          <p:nvPr/>
        </p:nvPicPr>
        <p:blipFill>
          <a:blip r:embed="rId3"/>
          <a:stretch>
            <a:fillRect/>
          </a:stretch>
        </p:blipFill>
        <p:spPr>
          <a:xfrm>
            <a:off x="3664312" y="3060944"/>
            <a:ext cx="5339012" cy="2720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LB650 Cavity Design/Maturity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6800" cy="2125027"/>
          </a:xfrm>
        </p:spPr>
        <p:txBody>
          <a:bodyPr/>
          <a:lstStyle/>
          <a:p>
            <a:r>
              <a:rPr lang="en-US" sz="2000" dirty="0"/>
              <a:t>LB650 Dressed Cavity Design through the PDR TC# </a:t>
            </a:r>
            <a:r>
              <a:rPr lang="en-US" sz="2000" dirty="0">
                <a:solidFill>
                  <a:schemeClr val="accent4"/>
                </a:solidFill>
              </a:rPr>
              <a:t>ED0006010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PDR of VECC cavity resulted in subtle alternative EM design modifications.  Three designs pursued (VECC, FNAL, INFN-Lasa) were very similar in critical parameter performance.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LB650 cavity Electromagnetic Design (INFN-Lasa) chosen.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3175" y="3478848"/>
            <a:ext cx="1578312" cy="30259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600" y="5780981"/>
            <a:ext cx="3667462" cy="38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INFN-Lasa LB650 Cavity Model</a:t>
            </a:r>
          </a:p>
        </p:txBody>
      </p:sp>
      <p:pic>
        <p:nvPicPr>
          <p:cNvPr id="27" name="Pictur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3060944"/>
            <a:ext cx="3234893" cy="11417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85654" y="5683256"/>
            <a:ext cx="409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FNAL analysis of Trapped HOMs with broad beam spectrum.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3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8867" l="1496" r="982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2" y="2916574"/>
            <a:ext cx="3795568" cy="2862897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994">
            <a:off x="3749472" y="2498512"/>
            <a:ext cx="5078688" cy="300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LB650 </a:t>
            </a:r>
            <a:r>
              <a:rPr lang="en-US" sz="2400" dirty="0" err="1"/>
              <a:t>Cryomodule</a:t>
            </a:r>
            <a:r>
              <a:rPr lang="en-US" sz="2400" dirty="0"/>
              <a:t> Design/Maturity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7793" y="2994388"/>
            <a:ext cx="17427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LB650 CMs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(DAE/EU Deliverable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915400" cy="1732162"/>
          </a:xfrm>
        </p:spPr>
        <p:txBody>
          <a:bodyPr/>
          <a:lstStyle/>
          <a:p>
            <a:r>
              <a:rPr lang="en-US" dirty="0"/>
              <a:t>CM Design is DAE-deliverable:  RRCAT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Design concept based on FNAL SSR1 and preliminary HB650 CM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CM Design maturity is conceptual.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Design review schedule elaborated in P6.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98108" y="5050119"/>
            <a:ext cx="3820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Conceptual 3-cavity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strongback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/support post design based on SSR1 CM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6590" y="4553940"/>
            <a:ext cx="2289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solidFill>
                  <a:srgbClr val="898989"/>
                </a:solidFill>
                <a:sym typeface="Arial" panose="020B0604020202020204" pitchFamily="34" charset="0"/>
              </a:rPr>
              <a:t>S. </a:t>
            </a:r>
            <a:r>
              <a:rPr lang="en-US" altLang="en-US" sz="1200" dirty="0" err="1">
                <a:solidFill>
                  <a:srgbClr val="898989"/>
                </a:solidFill>
                <a:sym typeface="Arial" panose="020B0604020202020204" pitchFamily="34" charset="0"/>
              </a:rPr>
              <a:t>Gilankar</a:t>
            </a:r>
            <a:r>
              <a:rPr lang="en-US" altLang="en-US" sz="1200" dirty="0">
                <a:solidFill>
                  <a:srgbClr val="898989"/>
                </a:solidFill>
                <a:sym typeface="Arial" panose="020B0604020202020204" pitchFamily="34" charset="0"/>
              </a:rPr>
              <a:t>: NSCS 26 VECC Kolkata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46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HB650 Cavity Design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915400" cy="1732162"/>
          </a:xfrm>
        </p:spPr>
        <p:txBody>
          <a:bodyPr/>
          <a:lstStyle/>
          <a:p>
            <a:r>
              <a:rPr lang="en-US" dirty="0"/>
              <a:t>Cavity Design Status</a:t>
            </a:r>
          </a:p>
          <a:p>
            <a:pPr lvl="1"/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β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g</a:t>
            </a:r>
            <a:r>
              <a:rPr lang="en-US" sz="1800" dirty="0"/>
              <a:t>=0.92 650 </a:t>
            </a:r>
            <a:r>
              <a:rPr lang="en-US" sz="1800" i="1" dirty="0"/>
              <a:t>MHz</a:t>
            </a:r>
            <a:r>
              <a:rPr lang="en-US" sz="1800" dirty="0"/>
              <a:t> bare cavity design has completed the FDR:  TC# </a:t>
            </a:r>
            <a:r>
              <a:rPr lang="en-US" sz="1800" dirty="0">
                <a:solidFill>
                  <a:schemeClr val="accent4"/>
                </a:solidFill>
              </a:rPr>
              <a:t>ED0003861</a:t>
            </a:r>
            <a:r>
              <a:rPr lang="en-US" sz="1800" dirty="0"/>
              <a:t>, TRS for cavity system ED# </a:t>
            </a:r>
            <a:r>
              <a:rPr lang="en-US" sz="1800" dirty="0">
                <a:solidFill>
                  <a:schemeClr val="accent4"/>
                </a:solidFill>
              </a:rPr>
              <a:t>ED0003153</a:t>
            </a:r>
            <a:r>
              <a:rPr lang="en-US" sz="1800" dirty="0"/>
              <a:t> is in draft form.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Dressed cavity mechanical design is advanced, awaiting FDR of dressed cavity system.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Design review schedule elaborated in P6.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Performance of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β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g</a:t>
            </a:r>
            <a:r>
              <a:rPr lang="en-US" sz="1800" dirty="0"/>
              <a:t>=0.90 cavities demonstrated above specification.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Processing/Q0 recipe refinement still required.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674" y="3556000"/>
            <a:ext cx="1871650" cy="27162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96028" y="3675149"/>
            <a:ext cx="39356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Three of four multi-cell B.90 cavities qualified through VTS.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3.5 E10 @ 20 MV/m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Minimal radiation due to FE induced X-Rays during tests up to E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 25 MV/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m.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Picture 16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58987B48-4FC3-4FBD-9082-E3BF34AAC2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405" y="4876743"/>
            <a:ext cx="1792360" cy="1326138"/>
          </a:xfrm>
          <a:prstGeom prst="rect">
            <a:avLst/>
          </a:prstGeom>
        </p:spPr>
      </p:pic>
      <p:pic>
        <p:nvPicPr>
          <p:cNvPr id="20" name="Picture 19" descr="A picture containing person, man, indoor, building&#10;&#10;Description generated with very high confidence">
            <a:extLst>
              <a:ext uri="{FF2B5EF4-FFF2-40B4-BE49-F238E27FC236}">
                <a16:creationId xmlns:a16="http://schemas.microsoft.com/office/drawing/2014/main" id="{FC3C1743-30D1-4EF4-9459-8DEC5484E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244" y="4881999"/>
            <a:ext cx="1580321" cy="13156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9" y="3723603"/>
            <a:ext cx="3416015" cy="25486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4690" y="5370535"/>
            <a:ext cx="12687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5-cell B.90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690" y="5636233"/>
            <a:ext cx="22213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*Negligible radiation &lt; 23 MV/m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8766" y="4468307"/>
            <a:ext cx="12645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N-doped cavities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5816" y="3848795"/>
            <a:ext cx="1706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95816" y="4001195"/>
            <a:ext cx="1706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84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HB650 RF Coupler/Tuner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915400" cy="1732162"/>
          </a:xfrm>
        </p:spPr>
        <p:txBody>
          <a:bodyPr/>
          <a:lstStyle/>
          <a:p>
            <a:r>
              <a:rPr lang="en-US" dirty="0"/>
              <a:t>High Power 650 </a:t>
            </a:r>
            <a:r>
              <a:rPr lang="en-US" i="1" dirty="0"/>
              <a:t>MHz</a:t>
            </a:r>
            <a:r>
              <a:rPr lang="en-US" dirty="0"/>
              <a:t> 120 </a:t>
            </a:r>
            <a:r>
              <a:rPr lang="en-US" i="1" dirty="0"/>
              <a:t>kW</a:t>
            </a:r>
            <a:r>
              <a:rPr lang="en-US" dirty="0"/>
              <a:t> RF coupler FRS, TRS TC#s </a:t>
            </a:r>
            <a:r>
              <a:rPr lang="en-US" dirty="0">
                <a:solidFill>
                  <a:schemeClr val="accent4"/>
                </a:solidFill>
              </a:rPr>
              <a:t>ED0003645, ED0005689 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Prototypes through FDR/PRR.  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Two cold-end designs in procurement cycle, expected to arrive 04/2018</a:t>
            </a:r>
          </a:p>
          <a:p>
            <a:r>
              <a:rPr lang="en-US" dirty="0">
                <a:solidFill>
                  <a:schemeClr val="accent6"/>
                </a:solidFill>
              </a:rPr>
              <a:t>Prototype tuner – Engineering Specification TC# </a:t>
            </a:r>
            <a:r>
              <a:rPr lang="en-US" dirty="0">
                <a:solidFill>
                  <a:schemeClr val="accent4"/>
                </a:solidFill>
              </a:rPr>
              <a:t>ED0005146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Version 1 procured and tested at room temp.  Initial testing yielded opportunity to optimize design for stiffness improvement.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49" y="3718036"/>
            <a:ext cx="4374329" cy="2523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69" y="3756906"/>
            <a:ext cx="2838683" cy="19609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6453" y="5717838"/>
            <a:ext cx="4108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Prototype 650 MHz tuner during bench testing.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2473" y="5784511"/>
            <a:ext cx="3054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 Shielded Prototype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HB650 CM Design/Maturity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32" y="2553334"/>
            <a:ext cx="4935221" cy="2109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834" y="2311426"/>
            <a:ext cx="3517490" cy="15408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0491" y="586774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HB650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367" y="355277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HB650 String Details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64933" y="4010962"/>
            <a:ext cx="5444642" cy="2395664"/>
            <a:chOff x="4039174" y="4030012"/>
            <a:chExt cx="5090777" cy="22496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232528"/>
                </a:clrFrom>
                <a:clrTo>
                  <a:srgbClr val="23252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39174" y="4030012"/>
              <a:ext cx="5090777" cy="2249658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4636483" y="5222035"/>
              <a:ext cx="4240162" cy="8733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</p:cNvCxnSpPr>
            <p:nvPr/>
          </p:nvCxnSpPr>
          <p:spPr>
            <a:xfrm>
              <a:off x="4630280" y="5918098"/>
              <a:ext cx="0" cy="2122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8876645" y="5053218"/>
              <a:ext cx="0" cy="2122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20856435">
              <a:off x="6834641" y="5477562"/>
              <a:ext cx="6438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~10m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7983583" cy="1732162"/>
          </a:xfrm>
        </p:spPr>
        <p:txBody>
          <a:bodyPr/>
          <a:lstStyle/>
          <a:p>
            <a:r>
              <a:rPr lang="en-US" dirty="0"/>
              <a:t>HB650 CM Design Status  - FRS:  TC# </a:t>
            </a:r>
            <a:r>
              <a:rPr lang="en-US" dirty="0">
                <a:solidFill>
                  <a:schemeClr val="accent4"/>
                </a:solidFill>
              </a:rPr>
              <a:t>ED0001322</a:t>
            </a:r>
            <a:endParaRPr lang="en-US" dirty="0"/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Status is preliminary.  3D model is well developed.  Design is currently in the analysis/design iteration phase pre-PDR.</a:t>
            </a:r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Design review schedule elaborated in P6.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49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component design review cycle 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</a:rPr>
              <a:t>CDR → FRS/TRS → PDR → FDR →PRR</a:t>
            </a:r>
            <a:endParaRPr lang="en-US" dirty="0"/>
          </a:p>
          <a:p>
            <a:r>
              <a:rPr lang="en-US" dirty="0"/>
              <a:t>Critical Reviews are tracked in P6 as milestones.</a:t>
            </a:r>
          </a:p>
          <a:p>
            <a:r>
              <a:rPr lang="en-US" dirty="0"/>
              <a:t>Non-critical components or subsystems are managed within the Division or Department review process as required by the FNAL Engineering Manual.</a:t>
            </a:r>
          </a:p>
          <a:p>
            <a:r>
              <a:rPr lang="en-US" dirty="0"/>
              <a:t>Design reviews planned for Partner deliverables as appropriate to ensure technical and ESH&amp;Q requirements are met.  Partner milestones identified and implemented in P6.</a:t>
            </a:r>
          </a:p>
          <a:p>
            <a:r>
              <a:rPr lang="en-US" dirty="0"/>
              <a:t>Next series of reviews include PDRs of LB650 dressed cavity, LB650 </a:t>
            </a:r>
            <a:r>
              <a:rPr lang="en-US" dirty="0" err="1"/>
              <a:t>cryomodule</a:t>
            </a:r>
            <a:r>
              <a:rPr lang="en-US" dirty="0"/>
              <a:t>, HB650 </a:t>
            </a:r>
            <a:r>
              <a:rPr lang="en-US" dirty="0" err="1"/>
              <a:t>cryomodule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LB650 CM1 Summary Schedule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04" y="893568"/>
            <a:ext cx="5817991" cy="539089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LB650 CM2-11 Summary Schedule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52" y="893567"/>
            <a:ext cx="5816348" cy="53562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6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High-level R&amp;D goals summarized as follows:</a:t>
            </a:r>
          </a:p>
          <a:p>
            <a:pPr lvl="1"/>
            <a:r>
              <a:rPr lang="en-US" sz="1800" dirty="0"/>
              <a:t>Develop and demonstrate critical technologies for a pulsed and CW capable 800 MeV SRF LINAC </a:t>
            </a:r>
          </a:p>
          <a:p>
            <a:pPr lvl="1"/>
            <a:r>
              <a:rPr lang="en-US" sz="1800" dirty="0"/>
              <a:t>Establish within the DAE SRF and RF capabilities to natively produce SRF LINAC elements both for PIP-II and for DAE projects.</a:t>
            </a:r>
          </a:p>
          <a:p>
            <a:r>
              <a:rPr lang="en-US" sz="1800" dirty="0"/>
              <a:t>To accomplish the above:</a:t>
            </a:r>
          </a:p>
          <a:p>
            <a:pPr lvl="1"/>
            <a:r>
              <a:rPr lang="en-US" sz="1800" dirty="0"/>
              <a:t>Design, prototype, and test to PIP-II performance parameters all critical devices and sub-systems prior to construction start.</a:t>
            </a:r>
          </a:p>
          <a:p>
            <a:pPr lvl="1"/>
            <a:r>
              <a:rPr lang="en-US" sz="1800" dirty="0"/>
              <a:t>SRF cavities, RF couplers, tuners - both 325 MHz spoke and 650 MHz elliptical varieties</a:t>
            </a:r>
          </a:p>
          <a:p>
            <a:pPr lvl="1"/>
            <a:r>
              <a:rPr lang="en-US" sz="1800" dirty="0" err="1"/>
              <a:t>Cryomodule</a:t>
            </a:r>
            <a:r>
              <a:rPr lang="en-US" sz="1800" dirty="0"/>
              <a:t> systems – 325 MHz SSR1 and 650 MHz high-beta</a:t>
            </a:r>
          </a:p>
          <a:p>
            <a:pPr lvl="1"/>
            <a:r>
              <a:rPr lang="en-US" sz="1800" dirty="0"/>
              <a:t>RF Sources</a:t>
            </a:r>
          </a:p>
          <a:p>
            <a:pPr lvl="1"/>
            <a:r>
              <a:rPr lang="en-US" sz="1800" dirty="0"/>
              <a:t>Develop mature set of documentation required to produce and test critical devices through the following cycle:</a:t>
            </a:r>
          </a:p>
          <a:p>
            <a:pPr lvl="2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</a:rPr>
              <a:t>CDR → FRS/TRS → PDR → FDR → PRR → ORC</a:t>
            </a:r>
          </a:p>
          <a:p>
            <a:pPr lvl="2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</a:rPr>
              <a:t>…and relevant engineering documentation to successfully pass the above reviews</a:t>
            </a:r>
          </a:p>
          <a:p>
            <a:pPr lvl="2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31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– HB650 CM1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49" y="893568"/>
            <a:ext cx="6239079" cy="539187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06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– HB650 CM2-4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893568"/>
            <a:ext cx="6209886" cy="536964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5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54B1-4D13-48D8-958F-A626823F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Presently assembled: PIP2IT WFE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38E4-F8F4-4D0E-BF24-061CE8C3C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2534622"/>
            <a:ext cx="8672513" cy="3751878"/>
          </a:xfrm>
        </p:spPr>
        <p:txBody>
          <a:bodyPr/>
          <a:lstStyle/>
          <a:p>
            <a:r>
              <a:rPr lang="en-US" dirty="0"/>
              <a:t>30 keV, 15 mA H</a:t>
            </a:r>
            <a:r>
              <a:rPr lang="en-US" baseline="30000" dirty="0"/>
              <a:t>-</a:t>
            </a:r>
            <a:r>
              <a:rPr lang="en-US" dirty="0"/>
              <a:t> Ion Source </a:t>
            </a:r>
            <a:r>
              <a:rPr lang="en-US" sz="2000" dirty="0"/>
              <a:t>(from 5 µs to DC)</a:t>
            </a:r>
          </a:p>
          <a:p>
            <a:r>
              <a:rPr lang="en-US" dirty="0"/>
              <a:t>LEBT </a:t>
            </a:r>
            <a:r>
              <a:rPr lang="en-US" sz="2000" dirty="0"/>
              <a:t>(3 – solenoids; 30º bend to accommodate 2 ion sources in PIP-II)</a:t>
            </a:r>
          </a:p>
          <a:p>
            <a:pPr lvl="1"/>
            <a:r>
              <a:rPr lang="en-US" dirty="0"/>
              <a:t>Chopper to form macro-pulses</a:t>
            </a:r>
          </a:p>
          <a:p>
            <a:r>
              <a:rPr lang="en-US" dirty="0"/>
              <a:t>CW-compatible 2.1 MeV RFQ </a:t>
            </a:r>
            <a:r>
              <a:rPr lang="en-US" sz="2000" dirty="0"/>
              <a:t>(produced by LBNL)</a:t>
            </a:r>
          </a:p>
          <a:p>
            <a:r>
              <a:rPr lang="en-US" dirty="0"/>
              <a:t>10-m long MEBT with fast chopper</a:t>
            </a:r>
          </a:p>
          <a:p>
            <a:pPr lvl="1"/>
            <a:r>
              <a:rPr lang="en-US" dirty="0"/>
              <a:t>2 quadrupole doublets and 7 triplets (produced by BARC, India)</a:t>
            </a:r>
          </a:p>
          <a:p>
            <a:pPr lvl="1"/>
            <a:r>
              <a:rPr lang="en-US" dirty="0"/>
              <a:t>3 bunching cavities</a:t>
            </a:r>
          </a:p>
          <a:p>
            <a:pPr lvl="1"/>
            <a:r>
              <a:rPr lang="en-US" dirty="0"/>
              <a:t>Collimation system (4 sets x 4 scraper plates)</a:t>
            </a:r>
          </a:p>
          <a:p>
            <a:pPr lvl="1"/>
            <a:r>
              <a:rPr lang="en-US" dirty="0"/>
              <a:t>Differential pumping system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3F229-5261-460F-B34E-F75660590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16925" cy="241300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666D-420A-491C-8F53-D72F81B67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37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7CEAA-2F9D-4743-A257-2494E9BA2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9C461-6D7A-496C-9060-8579AAC62AE5}"/>
              </a:ext>
            </a:extLst>
          </p:cNvPr>
          <p:cNvGrpSpPr/>
          <p:nvPr/>
        </p:nvGrpSpPr>
        <p:grpSpPr>
          <a:xfrm>
            <a:off x="0" y="1040744"/>
            <a:ext cx="9214378" cy="1377305"/>
            <a:chOff x="0" y="4895701"/>
            <a:chExt cx="9214378" cy="13773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A5DEB0-A30A-4947-909D-E83DE8C15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895701"/>
              <a:ext cx="9144000" cy="13773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8C5E4A-AFA9-42C1-A1F6-EB186475B910}"/>
                </a:ext>
              </a:extLst>
            </p:cNvPr>
            <p:cNvSpPr txBox="1"/>
            <p:nvPr/>
          </p:nvSpPr>
          <p:spPr>
            <a:xfrm>
              <a:off x="87845" y="5005200"/>
              <a:ext cx="1176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+ LEBT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C6A547-A1E2-4286-92D1-3322D40F88E0}"/>
                </a:ext>
              </a:extLst>
            </p:cNvPr>
            <p:cNvSpPr txBox="1"/>
            <p:nvPr/>
          </p:nvSpPr>
          <p:spPr>
            <a:xfrm>
              <a:off x="1886991" y="5005200"/>
              <a:ext cx="77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RFQ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C0C3E2-0C57-41BB-AFB2-D37F67E9C033}"/>
                </a:ext>
              </a:extLst>
            </p:cNvPr>
            <p:cNvSpPr txBox="1"/>
            <p:nvPr/>
          </p:nvSpPr>
          <p:spPr>
            <a:xfrm>
              <a:off x="4995342" y="4956615"/>
              <a:ext cx="77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MEBT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A3FE5E-476C-4547-84AB-BC34B5F4A65D}"/>
                </a:ext>
              </a:extLst>
            </p:cNvPr>
            <p:cNvSpPr txBox="1"/>
            <p:nvPr/>
          </p:nvSpPr>
          <p:spPr>
            <a:xfrm>
              <a:off x="5972248" y="4930313"/>
              <a:ext cx="3242130" cy="35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to dump or HWR cryomodule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11BB52FC-EB79-4142-A4E3-B9F85634116C}"/>
                </a:ext>
              </a:extLst>
            </p:cNvPr>
            <p:cNvSpPr/>
            <p:nvPr/>
          </p:nvSpPr>
          <p:spPr>
            <a:xfrm>
              <a:off x="8847979" y="5389336"/>
              <a:ext cx="193889" cy="33163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9613676-5416-49EE-A93A-2412A3CF3C0F}"/>
                </a:ext>
              </a:extLst>
            </p:cNvPr>
            <p:cNvCxnSpPr>
              <a:endCxn id="16" idx="0"/>
            </p:cNvCxnSpPr>
            <p:nvPr/>
          </p:nvCxnSpPr>
          <p:spPr>
            <a:xfrm>
              <a:off x="8885135" y="5174477"/>
              <a:ext cx="59789" cy="214859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8344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163B-04DD-4389-B1BF-166EBD53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WFE 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42458-9964-4784-A8F8-692826164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at “CDR parameters” through a full-length MEBT</a:t>
            </a:r>
          </a:p>
          <a:p>
            <a:r>
              <a:rPr lang="en-US" dirty="0"/>
              <a:t>LEBT with un-neutralized section</a:t>
            </a:r>
          </a:p>
          <a:p>
            <a:r>
              <a:rPr lang="en-US" dirty="0"/>
              <a:t>RFQ reliably operating at CDR parameters</a:t>
            </a:r>
          </a:p>
          <a:p>
            <a:r>
              <a:rPr lang="en-US" dirty="0"/>
              <a:t>CW – compatible MEBT</a:t>
            </a:r>
          </a:p>
          <a:p>
            <a:r>
              <a:rPr lang="en-US" dirty="0"/>
              <a:t>Prototype elements of the fast chopping system</a:t>
            </a:r>
          </a:p>
          <a:p>
            <a:r>
              <a:rPr lang="en-US" dirty="0"/>
              <a:t>CW-compatible Machine Protection System</a:t>
            </a:r>
          </a:p>
          <a:p>
            <a:r>
              <a:rPr lang="en-US" dirty="0"/>
              <a:t>Diagnostics</a:t>
            </a:r>
          </a:p>
          <a:p>
            <a:r>
              <a:rPr lang="en-US" dirty="0"/>
              <a:t>And other development that will not be presented here, e.g.</a:t>
            </a:r>
          </a:p>
          <a:p>
            <a:pPr lvl="1"/>
            <a:r>
              <a:rPr lang="en-US" dirty="0"/>
              <a:t>LLRF, control programs, 20 Hz operation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C5A09-E8AF-411F-B735-A8D1D829DF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4B42E-B25C-4137-A3E7-44CBBE97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DA2C7-1CD8-4B0E-A426-3B6037FF2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B5B97-AA27-4ED5-A417-07C18194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440" y="4717224"/>
            <a:ext cx="2213040" cy="146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7D93F-91A0-40CD-B92F-E2556CDF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080" y="5142401"/>
            <a:ext cx="1700931" cy="1085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F11302-5ECF-4C7C-B07F-6327641AC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5020470"/>
            <a:ext cx="1627773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7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RF Power Progress to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6037038" cy="237285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22250" y="1045560"/>
            <a:ext cx="5404827" cy="3804894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SigmaPhi 162.5 MHz, 75 kW amplifiers for RFQ have been operational at PIP2IT since 2014.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Comark/Technalogix 162.5 MHz, 3 kW amplifiers</a:t>
            </a:r>
          </a:p>
          <a:p>
            <a:pPr lvl="2"/>
            <a:r>
              <a:rPr lang="en-US" sz="2300" dirty="0"/>
              <a:t>Buncher 1, 2 &amp; 3 operational</a:t>
            </a:r>
          </a:p>
          <a:p>
            <a:pPr lvl="2"/>
            <a:r>
              <a:rPr lang="en-US" sz="2300" dirty="0"/>
              <a:t>All five amplifiers at Fermilab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RF Distribution in place for RFQ and Buncher 1, 2 &amp; 3.</a:t>
            </a:r>
          </a:p>
          <a:p>
            <a:endParaRPr lang="en-US" sz="2600" dirty="0"/>
          </a:p>
          <a:p>
            <a:r>
              <a:rPr lang="en-US" sz="2600" dirty="0"/>
              <a:t>Four McManus 162.5 MHz, 7 kW circulators arrived in May.  Two are in use for Buncher 2 and Buncher 3.</a:t>
            </a:r>
          </a:p>
          <a:p>
            <a:endParaRPr lang="en-US" sz="2600" dirty="0"/>
          </a:p>
          <a:p>
            <a:r>
              <a:rPr lang="en-US" sz="2600" dirty="0"/>
              <a:t>First 162.5 MHz, 7 kW CW amplifier has arrived.  Up to 7 more units to be procured in FY2018.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05" y="894305"/>
            <a:ext cx="2190271" cy="1642703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222250" y="2130458"/>
            <a:ext cx="4332221" cy="3595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23850" r="3852" b="18665"/>
          <a:stretch/>
        </p:blipFill>
        <p:spPr>
          <a:xfrm>
            <a:off x="6332096" y="2602451"/>
            <a:ext cx="2190271" cy="1018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262" y="3711963"/>
            <a:ext cx="2190271" cy="164270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DFBF97-D2D1-4FBA-A0F1-462E1E76B6FB}"/>
              </a:ext>
            </a:extLst>
          </p:cNvPr>
          <p:cNvCxnSpPr>
            <a:cxnSpLocks/>
          </p:cNvCxnSpPr>
          <p:nvPr/>
        </p:nvCxnSpPr>
        <p:spPr>
          <a:xfrm>
            <a:off x="4086209" y="1377861"/>
            <a:ext cx="1161880" cy="30936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FD589E-3672-4874-8CBA-14A1DF3545FC}"/>
              </a:ext>
            </a:extLst>
          </p:cNvPr>
          <p:cNvCxnSpPr>
            <a:cxnSpLocks/>
          </p:cNvCxnSpPr>
          <p:nvPr/>
        </p:nvCxnSpPr>
        <p:spPr>
          <a:xfrm>
            <a:off x="4229961" y="2298032"/>
            <a:ext cx="1857158" cy="50824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DE2298-DC1A-4F2F-B56F-00728A4AE5B5}"/>
              </a:ext>
            </a:extLst>
          </p:cNvPr>
          <p:cNvCxnSpPr>
            <a:cxnSpLocks/>
          </p:cNvCxnSpPr>
          <p:nvPr/>
        </p:nvCxnSpPr>
        <p:spPr>
          <a:xfrm>
            <a:off x="5381605" y="3711963"/>
            <a:ext cx="1181607" cy="3866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C4EA92-8F37-483E-901D-E404A6FA655E}"/>
              </a:ext>
            </a:extLst>
          </p:cNvPr>
          <p:cNvCxnSpPr>
            <a:cxnSpLocks/>
          </p:cNvCxnSpPr>
          <p:nvPr/>
        </p:nvCxnSpPr>
        <p:spPr>
          <a:xfrm>
            <a:off x="3404937" y="4533314"/>
            <a:ext cx="1056859" cy="4161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5FA8A62-3593-4E53-BFB2-378A0E360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552" y="4399224"/>
            <a:ext cx="1708219" cy="949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D4EAD6-A113-4836-AFC0-A4E75A9DB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734" y="5345538"/>
            <a:ext cx="1723017" cy="9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03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246B-0220-4CBB-B01C-98E05F2A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752018"/>
            <a:ext cx="7236546" cy="427877"/>
          </a:xfrm>
        </p:spPr>
        <p:txBody>
          <a:bodyPr/>
          <a:lstStyle/>
          <a:p>
            <a:r>
              <a:rPr lang="en-US" dirty="0"/>
              <a:t>Technical Progress to Date - </a:t>
            </a:r>
            <a:r>
              <a:rPr lang="en-US" b="0" dirty="0"/>
              <a:t>PIP-II 325 MHz RF Power Amplifiers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EBFB1-A679-4A2A-8DFF-CA759707A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25940"/>
            <a:ext cx="8672513" cy="3323882"/>
          </a:xfrm>
        </p:spPr>
        <p:txBody>
          <a:bodyPr/>
          <a:lstStyle/>
          <a:p>
            <a:r>
              <a:rPr lang="en-US" sz="2000" dirty="0"/>
              <a:t>Functional Requirements Specification 7kW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TC#ED0003408-A 	</a:t>
            </a:r>
            <a:r>
              <a:rPr lang="en-US" sz="2000" b="1" dirty="0">
                <a:solidFill>
                  <a:srgbClr val="FF0000"/>
                </a:solidFill>
              </a:rPr>
              <a:t>Approved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dirty="0"/>
              <a:t>Interface Control Document 7kW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TC#ED0006356-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	</a:t>
            </a:r>
            <a:r>
              <a:rPr lang="en-US" sz="2000" b="1" dirty="0">
                <a:solidFill>
                  <a:srgbClr val="FF0000"/>
                </a:solidFill>
              </a:rPr>
              <a:t>Approved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/>
              <a:t>Technical Requirements Specification 7kW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TC#ED0003531-B 	</a:t>
            </a:r>
            <a:r>
              <a:rPr lang="en-US" sz="2000" b="1" dirty="0">
                <a:solidFill>
                  <a:srgbClr val="FF0000"/>
                </a:solidFill>
              </a:rPr>
              <a:t>Approved</a:t>
            </a:r>
            <a:endParaRPr lang="en-US" sz="2000" dirty="0">
              <a:solidFill>
                <a:srgbClr val="0070C0"/>
              </a:solidFill>
            </a:endParaRPr>
          </a:p>
          <a:p>
            <a:pPr lvl="0"/>
            <a:r>
              <a:rPr lang="en-US" sz="2000" dirty="0"/>
              <a:t>1kW Module Testing Procedure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TC#ED0006484-</a:t>
            </a:r>
          </a:p>
          <a:p>
            <a:pPr marL="0" lv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	</a:t>
            </a:r>
            <a:r>
              <a:rPr lang="en-US" sz="2000" b="1" dirty="0">
                <a:solidFill>
                  <a:srgbClr val="FF0000"/>
                </a:solidFill>
              </a:rPr>
              <a:t>Approved</a:t>
            </a:r>
            <a:endParaRPr lang="en-US" sz="2000" dirty="0">
              <a:solidFill>
                <a:srgbClr val="0070C0"/>
              </a:solidFill>
            </a:endParaRPr>
          </a:p>
          <a:p>
            <a:pPr lvl="0"/>
            <a:r>
              <a:rPr lang="en-US" sz="2000" dirty="0"/>
              <a:t>7kW Amplifier Testing Procedure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TC#ED0006507-</a:t>
            </a:r>
          </a:p>
          <a:p>
            <a:pPr marL="0" lv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	Approved</a:t>
            </a:r>
            <a:endParaRPr lang="en-US" sz="2000" dirty="0">
              <a:solidFill>
                <a:srgbClr val="0070C0"/>
              </a:solidFill>
            </a:endParaRPr>
          </a:p>
          <a:p>
            <a:pPr lvl="0"/>
            <a:r>
              <a:rPr lang="en-US" sz="2000" dirty="0"/>
              <a:t>Functional Requirement Specification 20kW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TC#ED0003669-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7DFC4-24D1-43CA-BC0E-DB2E71590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246B-0220-4CBB-B01C-98E05F2A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752018"/>
            <a:ext cx="7236546" cy="427877"/>
          </a:xfrm>
        </p:spPr>
        <p:txBody>
          <a:bodyPr/>
          <a:lstStyle/>
          <a:p>
            <a:r>
              <a:rPr lang="en-US" dirty="0"/>
              <a:t>Technical Progress to Date - </a:t>
            </a:r>
            <a:r>
              <a:rPr lang="en-US" b="0" dirty="0"/>
              <a:t>PIP-II 650 MHz RF Power Amplifiers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EBFB1-A679-4A2A-8DFF-CA759707A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25940"/>
            <a:ext cx="8672513" cy="3323882"/>
          </a:xfrm>
        </p:spPr>
        <p:txBody>
          <a:bodyPr/>
          <a:lstStyle/>
          <a:p>
            <a:r>
              <a:rPr lang="en-US" sz="2000" dirty="0"/>
              <a:t>Functional Requirements Specification 40kW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TC#ED0003413-B	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dirty="0"/>
              <a:t>Interface Control Document 40kW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TC#ED0006360-</a:t>
            </a:r>
          </a:p>
          <a:p>
            <a:r>
              <a:rPr lang="en-US" sz="2000" dirty="0"/>
              <a:t>Technical Requirements Specification 40kW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TC#ED0005489-A 	</a:t>
            </a:r>
          </a:p>
          <a:p>
            <a:pPr lvl="0"/>
            <a:r>
              <a:rPr lang="en-US" sz="2000" dirty="0"/>
              <a:t>500W Module Testing Procedure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TC#ED0006585-</a:t>
            </a:r>
          </a:p>
          <a:p>
            <a:pPr lvl="0"/>
            <a:r>
              <a:rPr lang="en-US" sz="2000" dirty="0"/>
              <a:t>20kW Module Testing Procedure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TC#ED0006596-</a:t>
            </a:r>
          </a:p>
          <a:p>
            <a:pPr lvl="0"/>
            <a:r>
              <a:rPr lang="en-US" sz="2000" dirty="0"/>
              <a:t>Functional Requirement Specification 70kW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0070C0"/>
                </a:solidFill>
              </a:rPr>
              <a:t> TC#ED0003680-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7DFC4-24D1-43CA-BC0E-DB2E71590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95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LLRF 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FNAL systems operating on the </a:t>
            </a:r>
            <a:r>
              <a:rPr lang="en-US" dirty="0">
                <a:solidFill>
                  <a:srgbClr val="7030A0"/>
                </a:solidFill>
              </a:rPr>
              <a:t>RFQ</a:t>
            </a:r>
            <a:r>
              <a:rPr lang="en-US" dirty="0"/>
              <a:t> and two bunching cavities supporting CW and pulsed mode validating many design decisions</a:t>
            </a:r>
          </a:p>
          <a:p>
            <a:r>
              <a:rPr lang="en-US" dirty="0"/>
              <a:t>Collaborations</a:t>
            </a:r>
          </a:p>
          <a:p>
            <a:pPr lvl="1"/>
            <a:r>
              <a:rPr lang="en-US" dirty="0"/>
              <a:t> Two DAE engineers on site for two years</a:t>
            </a:r>
          </a:p>
          <a:p>
            <a:pPr lvl="1"/>
            <a:r>
              <a:rPr lang="en-US" dirty="0"/>
              <a:t>Weekly meetings with DAE team</a:t>
            </a:r>
          </a:p>
          <a:p>
            <a:pPr lvl="1"/>
            <a:r>
              <a:rPr lang="en-US" dirty="0"/>
              <a:t>Partnership agreement with Berkeley in progress</a:t>
            </a:r>
          </a:p>
          <a:p>
            <a:r>
              <a:rPr lang="en-US" dirty="0"/>
              <a:t>System studies including:</a:t>
            </a:r>
          </a:p>
          <a:p>
            <a:pPr lvl="1"/>
            <a:r>
              <a:rPr lang="en-US" dirty="0"/>
              <a:t> Noise and feedback analysis</a:t>
            </a:r>
          </a:p>
          <a:p>
            <a:pPr lvl="1"/>
            <a:r>
              <a:rPr lang="en-US" dirty="0"/>
              <a:t>Longitudinal sensitivity analysis</a:t>
            </a:r>
          </a:p>
          <a:p>
            <a:pPr lvl="1"/>
            <a:r>
              <a:rPr lang="en-US" dirty="0"/>
              <a:t>Performance analysis</a:t>
            </a:r>
          </a:p>
          <a:p>
            <a:pPr lvl="1"/>
            <a:r>
              <a:rPr lang="en-US" dirty="0"/>
              <a:t>RFQ resonance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59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357319"/>
            <a:ext cx="6723529" cy="427877"/>
          </a:xfrm>
        </p:spPr>
        <p:txBody>
          <a:bodyPr/>
          <a:lstStyle/>
          <a:p>
            <a:r>
              <a:rPr lang="en-US" sz="2400" dirty="0"/>
              <a:t>Progress to date: LLRF Systems </a:t>
            </a:r>
            <a:r>
              <a:rPr lang="en-US" sz="2400"/>
              <a:t>and Chassis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43" y="1284703"/>
            <a:ext cx="4459209" cy="2282839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43" y="4004960"/>
            <a:ext cx="4490557" cy="223067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24844" y="3567542"/>
            <a:ext cx="4459208" cy="43741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000" b="0" dirty="0"/>
              <a:t>Digitizer Chassis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24843" y="831105"/>
            <a:ext cx="4459208" cy="43741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000" b="0" dirty="0"/>
              <a:t>Resonance Control Chassis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2310" y="1037860"/>
            <a:ext cx="4196243" cy="505936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80604020202020204" charset="0"/>
              <a:buChar char="•"/>
              <a:defRPr sz="2400" kern="1200">
                <a:solidFill>
                  <a:srgbClr val="404040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80604020202020204" charset="0"/>
              <a:buChar char="–"/>
              <a:defRPr sz="2200" kern="120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80604020202020204" charset="0"/>
              <a:buChar char="•"/>
              <a:defRPr sz="2000" kern="120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80604020202020204" charset="0"/>
              <a:buChar char="–"/>
              <a:defRPr sz="1800" kern="120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80604020202020204" charset="0"/>
              <a:buChar char="•"/>
              <a:defRPr sz="1800" kern="120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8060402020202020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8060402020202020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8060402020202020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8060402020202020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Operational LLRF at PIP2 IT(FNAL) </a:t>
            </a:r>
          </a:p>
          <a:p>
            <a:r>
              <a:rPr lang="en-US" dirty="0"/>
              <a:t>Seven joint FRSs Approved (two more near approval)</a:t>
            </a:r>
          </a:p>
          <a:p>
            <a:pPr lvl="1"/>
            <a:r>
              <a:rPr lang="en-US" dirty="0"/>
              <a:t>TRS in process (DAE/FNAL)</a:t>
            </a:r>
          </a:p>
          <a:p>
            <a:r>
              <a:rPr lang="en-US" dirty="0"/>
              <a:t>8-Channel Down-Converters</a:t>
            </a:r>
          </a:p>
          <a:p>
            <a:pPr lvl="1"/>
            <a:r>
              <a:rPr lang="en-US" dirty="0"/>
              <a:t>DAE version is in test</a:t>
            </a:r>
          </a:p>
          <a:p>
            <a:r>
              <a:rPr lang="en-US" dirty="0"/>
              <a:t>4-Channel Up-Converters</a:t>
            </a:r>
          </a:p>
          <a:p>
            <a:pPr lvl="1"/>
            <a:r>
              <a:rPr lang="en-US" dirty="0"/>
              <a:t>DAE version in test</a:t>
            </a:r>
          </a:p>
          <a:p>
            <a:r>
              <a:rPr lang="en-US" dirty="0"/>
              <a:t>FPGA Board</a:t>
            </a:r>
          </a:p>
          <a:p>
            <a:pPr lvl="1"/>
            <a:r>
              <a:rPr lang="en-US" dirty="0"/>
              <a:t>In layout</a:t>
            </a:r>
          </a:p>
          <a:p>
            <a:r>
              <a:rPr lang="en-US" dirty="0"/>
              <a:t>ADC-DAC FMC Module</a:t>
            </a:r>
          </a:p>
          <a:p>
            <a:pPr lvl="1"/>
            <a:r>
              <a:rPr lang="en-US" dirty="0"/>
              <a:t>In Layout</a:t>
            </a:r>
          </a:p>
          <a:p>
            <a:r>
              <a:rPr lang="en-US" dirty="0"/>
              <a:t>Resonance Control Chassis </a:t>
            </a:r>
          </a:p>
          <a:p>
            <a:pPr lvl="1"/>
            <a:r>
              <a:rPr lang="en-US" dirty="0"/>
              <a:t>Leverage from FNAL LCLS-II design and is in progress</a:t>
            </a:r>
          </a:p>
          <a:p>
            <a:r>
              <a:rPr lang="en-US" dirty="0"/>
              <a:t>Master Oscillator and Reference line in design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81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date: RFPI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9419" y="950481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RFPI Hardware Prototype Delivered by DAE</a:t>
            </a:r>
            <a:endParaRPr lang="x-none" altLang="en-US" dirty="0"/>
          </a:p>
        </p:txBody>
      </p:sp>
      <p:pic>
        <p:nvPicPr>
          <p:cNvPr id="8" name="Picture 7" descr="20160308_163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827" y="1508847"/>
            <a:ext cx="7591916" cy="43713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5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Cryoplant</a:t>
            </a:r>
            <a:r>
              <a:rPr lang="en-US" dirty="0"/>
              <a:t> &amp; Cryogenics System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280"/>
            <a:ext cx="6297338" cy="5395954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5B0F87-FDE6-4E36-B4A2-78EA6B7DFA86}"/>
              </a:ext>
            </a:extLst>
          </p:cNvPr>
          <p:cNvSpPr>
            <a:spLocks noGrp="1"/>
          </p:cNvSpPr>
          <p:nvPr/>
        </p:nvSpPr>
        <p:spPr>
          <a:xfrm>
            <a:off x="3280629" y="1192524"/>
            <a:ext cx="5658928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dirty="0"/>
              <a:t>Fully segmented Linac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Single cold box with turbines and cold compressors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Distribution box located in the refrigerator room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Cryogenic transferline with bayonet cans that runs parallel to the cryomodules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84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9B5FF-A13D-4FFD-9813-8E332FC5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IIFC Collaboration Personnel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EEF04-9C0F-4C78-84B3-C65F783F4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Vyaghri</a:t>
            </a:r>
            <a:r>
              <a:rPr lang="en-US" dirty="0"/>
              <a:t> Lalitha </a:t>
            </a:r>
            <a:r>
              <a:rPr lang="en-US" dirty="0" err="1"/>
              <a:t>Sanyasirao</a:t>
            </a:r>
            <a:r>
              <a:rPr lang="en-US" dirty="0"/>
              <a:t> Sista</a:t>
            </a:r>
          </a:p>
          <a:p>
            <a:pPr lvl="1"/>
            <a:r>
              <a:rPr lang="en-US" dirty="0"/>
              <a:t>Part of physicist team that operated, commissioned, and debugged </a:t>
            </a:r>
            <a:r>
              <a:rPr lang="en-US" dirty="0" err="1"/>
              <a:t>linac</a:t>
            </a:r>
            <a:r>
              <a:rPr lang="en-US" dirty="0"/>
              <a:t> warm front-end.</a:t>
            </a:r>
          </a:p>
          <a:p>
            <a:pPr lvl="1"/>
            <a:r>
              <a:rPr lang="en-US" dirty="0"/>
              <a:t>Part of engineering team that simulated and debugged issues with RFQ.</a:t>
            </a:r>
          </a:p>
          <a:p>
            <a:pPr lvl="1"/>
            <a:r>
              <a:rPr lang="en-US" dirty="0"/>
              <a:t>Created software that automatically measures beam lattice.</a:t>
            </a:r>
          </a:p>
          <a:p>
            <a:pPr lvl="1"/>
            <a:r>
              <a:rPr lang="en-US" dirty="0"/>
              <a:t>Provided detailed analysis of the accuracy and precision of BPM system.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011B7-B255-4086-A9B3-0AB94E83A7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023B-F68A-4283-9B82-E841AAD6B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A694D-A103-4806-AF09-FF7C1D7B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35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IIFC Collaboration Personnel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Shailesh Khole, </a:t>
            </a:r>
            <a:r>
              <a:rPr lang="en-US" dirty="0" err="1"/>
              <a:t>Deeraj</a:t>
            </a:r>
            <a:r>
              <a:rPr lang="en-US" dirty="0"/>
              <a:t> Sharma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Developed and deployed UI and algorithm for 200 Ohm and 50 Ohm kickers in PIP2IT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Began design of digitizer and FPGA boards for PIP2 prototypes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Included filter, noise, and circuit simulation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Documentation and support packages for FRS/TRS and design packages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Updated FNAL VxWorks to version 6.9 as upgrade for newer VME systems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Created testing procedures and became familiarized with LLRF concepts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12/7/2017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14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Scope and Deliverables – Beam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Deliverables:</a:t>
            </a:r>
          </a:p>
          <a:p>
            <a:pPr lvl="1"/>
            <a:r>
              <a:rPr lang="en-US" dirty="0"/>
              <a:t>Beam position monitor pickups</a:t>
            </a:r>
          </a:p>
          <a:p>
            <a:pPr lvl="2"/>
            <a:r>
              <a:rPr lang="en-US" dirty="0"/>
              <a:t>89 warm 4-button pickups</a:t>
            </a:r>
          </a:p>
          <a:p>
            <a:pPr lvl="2"/>
            <a:r>
              <a:rPr lang="en-US" dirty="0"/>
              <a:t>37 cold 4-plate pickups in HWR, SSR1 and SSR2</a:t>
            </a:r>
          </a:p>
          <a:p>
            <a:pPr lvl="1"/>
            <a:r>
              <a:rPr lang="en-US" dirty="0"/>
              <a:t>Signal processing electronics, crates and cables</a:t>
            </a:r>
          </a:p>
          <a:p>
            <a:pPr lvl="1"/>
            <a:r>
              <a:rPr lang="en-US" dirty="0"/>
              <a:t>Fermilab provides </a:t>
            </a:r>
          </a:p>
          <a:p>
            <a:pPr lvl="2"/>
            <a:r>
              <a:rPr lang="en-US" dirty="0"/>
              <a:t>All cold BPMs </a:t>
            </a:r>
          </a:p>
          <a:p>
            <a:pPr lvl="2"/>
            <a:r>
              <a:rPr lang="en-US" dirty="0"/>
              <a:t>12 MEBT 4-button BPMs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 propose to have DAE provide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R&amp;D prototype signal processing electronics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78 4-button warm BPM for construction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512 channels of analog and digital electronics for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74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Scope and Deliverables – Beam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Deliverables:</a:t>
            </a:r>
          </a:p>
          <a:p>
            <a:pPr lvl="1"/>
            <a:r>
              <a:rPr lang="en-US" dirty="0"/>
              <a:t>Beam loss monitor pickups</a:t>
            </a:r>
          </a:p>
          <a:p>
            <a:pPr lvl="2"/>
            <a:r>
              <a:rPr lang="en-US" dirty="0"/>
              <a:t>115 ionization chamber pickups</a:t>
            </a:r>
          </a:p>
          <a:p>
            <a:pPr lvl="2"/>
            <a:r>
              <a:rPr lang="en-US" dirty="0"/>
              <a:t>115 PMT-based scintillator pickups</a:t>
            </a:r>
          </a:p>
          <a:p>
            <a:pPr lvl="2"/>
            <a:r>
              <a:rPr lang="en-US" dirty="0"/>
              <a:t>25 neutron detectors</a:t>
            </a:r>
          </a:p>
          <a:p>
            <a:pPr lvl="1"/>
            <a:r>
              <a:rPr lang="en-US" dirty="0"/>
              <a:t>Signal processing electronics, crates and cables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 propose to have DAE provide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115 assembled and tested ionization loss monitor detectors</a:t>
            </a:r>
            <a:endParaRPr lang="en-US" sz="3200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115 assembled and tested PMT-based fast loss monitor detectors</a:t>
            </a:r>
            <a:endParaRPr lang="en-US" sz="3200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25 assembled and tested neutron detectors</a:t>
            </a:r>
            <a:endParaRPr lang="en-US" sz="3200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Analog and digital DAQ electronics, electronic crates and software to support basic operation of above loss monitor detectors</a:t>
            </a:r>
            <a:endParaRPr lang="en-US" sz="3200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HV power supplies to operate above list of loss monitor detectors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93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E0EB-C3D1-464A-9F95-3613BBDD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Tech. Prog. to date – Beam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78BCB-1EF8-4113-8B75-EF7F895F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5922034" cy="4987867"/>
          </a:xfrm>
        </p:spPr>
        <p:txBody>
          <a:bodyPr/>
          <a:lstStyle/>
          <a:p>
            <a:r>
              <a:rPr lang="en-US" dirty="0"/>
              <a:t>Installation and testing of BPMs in PIP2IT MEBT</a:t>
            </a:r>
          </a:p>
          <a:p>
            <a:pPr lvl="1"/>
            <a:r>
              <a:rPr lang="en-US" dirty="0"/>
              <a:t>4-button BPMs attached to quad magnet</a:t>
            </a:r>
          </a:p>
          <a:p>
            <a:pPr lvl="1"/>
            <a:r>
              <a:rPr lang="en-US" dirty="0"/>
              <a:t>DAQ with FPGA-based electronics for CW and pulsed beam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Analog filter &amp; amp boards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8 channel, 14 bit, 125 MSPS boards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06ABB-A6F2-4D16-988C-2EAA4E5435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2E1F8-2082-4866-96DD-A2C5B3E1E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33F6-C2DC-414C-B8B1-3212B2A0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F8528-CD0C-44DC-9EDA-0E7E630FF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17" y="1168361"/>
            <a:ext cx="2111575" cy="269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30A03-8C08-4BCA-9AFE-D15EF1661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29" y="3678547"/>
            <a:ext cx="2252439" cy="3003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B09F2-DF8E-4CED-A074-99BEA0971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38" y="4189943"/>
            <a:ext cx="2566210" cy="2199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22BA1-63D7-4202-8065-F403AA8DA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0" y="4273064"/>
            <a:ext cx="2134901" cy="2184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16A184-9628-4DD3-9391-E103AD701585}"/>
              </a:ext>
            </a:extLst>
          </p:cNvPr>
          <p:cNvSpPr txBox="1"/>
          <p:nvPr/>
        </p:nvSpPr>
        <p:spPr>
          <a:xfrm>
            <a:off x="434563" y="3896834"/>
            <a:ext cx="1718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4-buttom BPM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4964BC-9C50-4D8E-985E-DC6FD76F8848}"/>
              </a:ext>
            </a:extLst>
          </p:cNvPr>
          <p:cNvCxnSpPr>
            <a:cxnSpLocks/>
          </p:cNvCxnSpPr>
          <p:nvPr/>
        </p:nvCxnSpPr>
        <p:spPr>
          <a:xfrm>
            <a:off x="2411730" y="4905762"/>
            <a:ext cx="1811313" cy="16915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E88277-95EC-41F7-B4FC-5E1A2A949043}"/>
              </a:ext>
            </a:extLst>
          </p:cNvPr>
          <p:cNvCxnSpPr>
            <a:cxnSpLocks/>
          </p:cNvCxnSpPr>
          <p:nvPr/>
        </p:nvCxnSpPr>
        <p:spPr>
          <a:xfrm flipV="1">
            <a:off x="5591959" y="3039372"/>
            <a:ext cx="1560935" cy="4740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C0E3A0-3E24-4A56-AEB0-6308785BAB86}"/>
              </a:ext>
            </a:extLst>
          </p:cNvPr>
          <p:cNvCxnSpPr>
            <a:cxnSpLocks/>
          </p:cNvCxnSpPr>
          <p:nvPr/>
        </p:nvCxnSpPr>
        <p:spPr>
          <a:xfrm flipV="1">
            <a:off x="4523232" y="2034123"/>
            <a:ext cx="2682216" cy="1103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BA1A94-0396-4ADF-B904-EA1C756C0E2D}"/>
              </a:ext>
            </a:extLst>
          </p:cNvPr>
          <p:cNvCxnSpPr>
            <a:cxnSpLocks/>
          </p:cNvCxnSpPr>
          <p:nvPr/>
        </p:nvCxnSpPr>
        <p:spPr>
          <a:xfrm>
            <a:off x="5626239" y="4646047"/>
            <a:ext cx="1463040" cy="16915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774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836996" cy="241300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8204" y="6505445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Controls: PIP2IT Displays</a:t>
            </a:r>
          </a:p>
        </p:txBody>
      </p:sp>
      <p:pic>
        <p:nvPicPr>
          <p:cNvPr id="8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298" b="5298"/>
          <a:stretch>
            <a:fillRect/>
          </a:stretch>
        </p:blipFill>
        <p:spPr>
          <a:xfrm>
            <a:off x="222250" y="893568"/>
            <a:ext cx="6038066" cy="3643584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/>
        </p:nvPicPr>
        <p:blipFill>
          <a:blip r:embed="rId3"/>
          <a:srcRect t="9209" b="9209"/>
          <a:stretch>
            <a:fillRect/>
          </a:stretch>
        </p:blipFill>
        <p:spPr>
          <a:xfrm>
            <a:off x="3426106" y="2892483"/>
            <a:ext cx="5484532" cy="3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68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A711-12F5-4AEF-8677-7975910E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Controls:  Collaboration Effort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187BE-D210-4DD3-9DA8-5EEF0F90E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with multiple SPC’s to confirm communication interface between different systems.</a:t>
            </a:r>
          </a:p>
          <a:p>
            <a:pPr lvl="1"/>
            <a:r>
              <a:rPr lang="en-US" dirty="0"/>
              <a:t>Verifying the communication protocol compatibility between RF power amplifiers and FNAL ACNET control system.</a:t>
            </a:r>
          </a:p>
          <a:p>
            <a:pPr lvl="1"/>
            <a:r>
              <a:rPr lang="en-US" dirty="0"/>
              <a:t>Verifying alternative crate controller operating systems to VxWorks (due to contract/cost issues).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1E53-D2A9-4C8A-8077-8D985DE493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CD36E-34A3-442A-B21E-B0E812399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974D6-1701-4934-AB3E-9B985799A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72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39" y="6495482"/>
            <a:ext cx="5719943" cy="241300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39" y="6495482"/>
            <a:ext cx="5719943" cy="241300"/>
          </a:xfrm>
        </p:spPr>
        <p:txBody>
          <a:bodyPr/>
          <a:lstStyle/>
          <a:p>
            <a:pPr>
              <a:defRPr/>
            </a:pPr>
            <a:r>
              <a:rPr lang="en-US"/>
              <a:t>Status of IIFC Activities at Fermilab</a:t>
            </a:r>
            <a:endParaRPr lang="en-US" b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Requirements flow down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15099" y="1327253"/>
            <a:ext cx="7904876" cy="424920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PIP-II Conceptual Design Report</a:t>
            </a:r>
          </a:p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	</a:t>
            </a:r>
            <a:r>
              <a:rPr lang="en-US" i="1" dirty="0">
                <a:solidFill>
                  <a:schemeClr val="tx2"/>
                </a:solidFill>
              </a:rPr>
              <a:t>PIP-II Conceptual Design Report </a:t>
            </a:r>
            <a:endParaRPr lang="en-US" i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		</a:t>
            </a:r>
            <a:r>
              <a:rPr lang="en-US" sz="2000" b="1" dirty="0">
                <a:sym typeface="Wingdings" panose="05000000000000000000" pitchFamily="2" charset="2"/>
              </a:rPr>
              <a:t></a:t>
            </a:r>
            <a:r>
              <a:rPr lang="en-US" sz="2000" b="1" dirty="0"/>
              <a:t>Engineering Manual, Fermilab ESH&amp;Q Manual</a:t>
            </a:r>
          </a:p>
          <a:p>
            <a:pPr marL="0" indent="0">
              <a:buNone/>
            </a:pPr>
            <a:r>
              <a:rPr lang="en-US" sz="2000" b="1" dirty="0">
                <a:sym typeface="Wingdings" panose="05000000000000000000" pitchFamily="2" charset="2"/>
              </a:rPr>
              <a:t>		</a:t>
            </a:r>
            <a:r>
              <a:rPr lang="en-US" sz="2000" b="1" dirty="0"/>
              <a:t>Cryomodules requirement documents</a:t>
            </a:r>
          </a:p>
          <a:p>
            <a:pPr marL="1431925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TC#ED0001313, TC#ED0001316, TC#ED0001829, TC#ED0001830, TC#ED0001322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ym typeface="Wingdings" panose="05000000000000000000" pitchFamily="2" charset="2"/>
              </a:rPr>
              <a:t>				</a:t>
            </a:r>
            <a:r>
              <a:rPr lang="en-US" sz="1800" b="1" dirty="0">
                <a:sym typeface="Wingdings" panose="05000000000000000000" pitchFamily="2" charset="2"/>
              </a:rPr>
              <a:t></a:t>
            </a:r>
            <a:r>
              <a:rPr lang="en-US" sz="1800" b="1" dirty="0"/>
              <a:t>Cryogenic System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/>
              <a:t>						</a:t>
            </a:r>
            <a:r>
              <a:rPr lang="en-US" sz="1200" i="1" dirty="0"/>
              <a:t>Functional Requirements Specifications (</a:t>
            </a:r>
            <a:r>
              <a:rPr lang="en-US" sz="1200" dirty="0">
                <a:solidFill>
                  <a:schemeClr val="tx2"/>
                </a:solidFill>
              </a:rPr>
              <a:t>TC#ED0003531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Engineering Specifications (</a:t>
            </a:r>
            <a:r>
              <a:rPr lang="en-US" sz="1200" dirty="0">
                <a:solidFill>
                  <a:schemeClr val="tx2"/>
                </a:solidFill>
              </a:rPr>
              <a:t>TC#ED0005493,5587, etc.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Design Criteria Documents (</a:t>
            </a:r>
            <a:r>
              <a:rPr lang="en-US" sz="1200" dirty="0">
                <a:solidFill>
                  <a:schemeClr val="tx2"/>
                </a:solidFill>
              </a:rPr>
              <a:t>TC#ED0004748, 6895, etc.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Engineering Notes (</a:t>
            </a:r>
            <a:r>
              <a:rPr lang="en-US" sz="1200" dirty="0">
                <a:solidFill>
                  <a:schemeClr val="tx2"/>
                </a:solidFill>
              </a:rPr>
              <a:t>TC#ED0003531,6860, 6901, etc.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Interface Control Documents (</a:t>
            </a:r>
            <a:r>
              <a:rPr lang="en-US" sz="1200" dirty="0">
                <a:solidFill>
                  <a:schemeClr val="tx2"/>
                </a:solidFill>
              </a:rPr>
              <a:t>TC#ED0006893</a:t>
            </a:r>
            <a:r>
              <a:rPr lang="en-US" sz="1200" i="1" dirty="0"/>
              <a:t>) 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BD4F98FD-F8CE-474F-B872-E566EDA6A5E6}"/>
              </a:ext>
            </a:extLst>
          </p:cNvPr>
          <p:cNvSpPr/>
          <p:nvPr/>
        </p:nvSpPr>
        <p:spPr>
          <a:xfrm>
            <a:off x="144379" y="1982804"/>
            <a:ext cx="592448" cy="798897"/>
          </a:xfrm>
          <a:prstGeom prst="curved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90E198F0-ABE7-4578-9591-3A6927905F28}"/>
              </a:ext>
            </a:extLst>
          </p:cNvPr>
          <p:cNvSpPr/>
          <p:nvPr/>
        </p:nvSpPr>
        <p:spPr>
          <a:xfrm>
            <a:off x="885524" y="2261937"/>
            <a:ext cx="182880" cy="731520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01A2EA5-0803-466C-B552-3717B5ACBF9D}"/>
              </a:ext>
            </a:extLst>
          </p:cNvPr>
          <p:cNvSpPr/>
          <p:nvPr/>
        </p:nvSpPr>
        <p:spPr>
          <a:xfrm>
            <a:off x="7344341" y="2261937"/>
            <a:ext cx="182880" cy="73152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AF5671C-C62A-4D40-88C7-F73112744BB5}"/>
              </a:ext>
            </a:extLst>
          </p:cNvPr>
          <p:cNvSpPr/>
          <p:nvPr/>
        </p:nvSpPr>
        <p:spPr>
          <a:xfrm>
            <a:off x="7267074" y="3562381"/>
            <a:ext cx="303726" cy="1702638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635C452-FAB7-4611-B1E1-54B1340FE920}"/>
              </a:ext>
            </a:extLst>
          </p:cNvPr>
          <p:cNvSpPr/>
          <p:nvPr/>
        </p:nvSpPr>
        <p:spPr>
          <a:xfrm>
            <a:off x="1751983" y="3562381"/>
            <a:ext cx="301752" cy="1700784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111C8261-9E0D-443E-9574-13D8547A80C0}"/>
              </a:ext>
            </a:extLst>
          </p:cNvPr>
          <p:cNvSpPr/>
          <p:nvPr/>
        </p:nvSpPr>
        <p:spPr>
          <a:xfrm>
            <a:off x="7883091" y="2598821"/>
            <a:ext cx="631181" cy="1973179"/>
          </a:xfrm>
          <a:prstGeom prst="curvedLef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8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Conceptual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6E64B0-71A2-449D-AAE9-7FCEEA2FFC22}"/>
              </a:ext>
            </a:extLst>
          </p:cNvPr>
          <p:cNvCxnSpPr>
            <a:cxnSpLocks/>
          </p:cNvCxnSpPr>
          <p:nvPr/>
        </p:nvCxnSpPr>
        <p:spPr>
          <a:xfrm flipH="1" flipV="1">
            <a:off x="5649914" y="3558202"/>
            <a:ext cx="1924287" cy="126674"/>
          </a:xfrm>
          <a:prstGeom prst="straightConnector1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2AA249E-E5AE-4D9A-A5D4-4990202D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6" y="1194529"/>
            <a:ext cx="7185802" cy="4689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92E569-5301-4DB9-A015-5EF5FE19A434}"/>
              </a:ext>
            </a:extLst>
          </p:cNvPr>
          <p:cNvSpPr txBox="1"/>
          <p:nvPr/>
        </p:nvSpPr>
        <p:spPr>
          <a:xfrm>
            <a:off x="3100432" y="5976050"/>
            <a:ext cx="19544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40D0"/>
                </a:solidFill>
              </a:rPr>
              <a:t>* - Used for pulsed mode only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EF8AE-71C5-41EA-91F0-3271DD4F95C3}"/>
              </a:ext>
            </a:extLst>
          </p:cNvPr>
          <p:cNvSpPr txBox="1"/>
          <p:nvPr/>
        </p:nvSpPr>
        <p:spPr>
          <a:xfrm>
            <a:off x="5372100" y="2895600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B00A1"/>
                </a:solidFill>
              </a:rPr>
              <a:t>*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8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A0A0586-B965-4C9E-9F5D-D98C2B891A6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29" y="6003694"/>
            <a:ext cx="4206240" cy="311863"/>
          </a:xfrm>
        </p:spPr>
        <p:txBody>
          <a:bodyPr/>
          <a:lstStyle/>
          <a:p>
            <a:pPr algn="ctr"/>
            <a:r>
              <a:rPr lang="en-US" u="sng" dirty="0"/>
              <a:t>Hybrid cycle design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8F5DF0-0134-414A-99AE-B88425F7DA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477475" y="5952604"/>
            <a:ext cx="2627230" cy="362953"/>
          </a:xfrm>
        </p:spPr>
        <p:txBody>
          <a:bodyPr/>
          <a:lstStyle/>
          <a:p>
            <a:pPr algn="ctr"/>
            <a:r>
              <a:rPr lang="en-US" dirty="0"/>
              <a:t>Cold compression design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F06C2D7-086A-4DE1-AAF5-91E916EB31DE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en-US" dirty="0"/>
              <a:t>Baseline	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0D0F965-60E1-4F80-AB8F-32AD91A515D6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en-US" dirty="0"/>
              <a:t>Alternative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Cryogenic Plant Design – Conceptual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9AEDD5-E62A-4339-B5A8-81FFF9BD7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1423219"/>
            <a:ext cx="3252788" cy="4400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244781-6395-4F42-9068-5943115A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840" y="1423219"/>
            <a:ext cx="3651238" cy="4439422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CB139E1F-30F0-490E-9016-B370223AF0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8396" y="5618843"/>
            <a:ext cx="613811" cy="613811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4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9" y="1215504"/>
            <a:ext cx="3857564" cy="5050465"/>
          </a:xfrm>
          <a:prstGeom prst="rect">
            <a:avLst/>
          </a:prstGeom>
        </p:spPr>
      </p:pic>
      <p:sp>
        <p:nvSpPr>
          <p:cNvPr id="8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54049" y="466108"/>
            <a:ext cx="8686800" cy="427877"/>
          </a:xfrm>
        </p:spPr>
        <p:txBody>
          <a:bodyPr/>
          <a:lstStyle/>
          <a:p>
            <a:r>
              <a:rPr lang="en-US" sz="2400" dirty="0"/>
              <a:t>Technical Progress to Date </a:t>
            </a:r>
            <a:r>
              <a:rPr lang="en-US" sz="2400" b="0" dirty="0"/>
              <a:t>- Cryogenic Plant</a:t>
            </a:r>
          </a:p>
        </p:txBody>
      </p:sp>
      <p:sp>
        <p:nvSpPr>
          <p:cNvPr id="9" name="Text Placeholder 13">
            <a:extLst/>
          </p:cNvPr>
          <p:cNvSpPr txBox="1">
            <a:spLocks/>
          </p:cNvSpPr>
          <p:nvPr/>
        </p:nvSpPr>
        <p:spPr>
          <a:xfrm>
            <a:off x="4497449" y="2530797"/>
            <a:ext cx="4656790" cy="3118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004C97"/>
                </a:solidFill>
              </a:rPr>
              <a:t>Hybrid compression cycle </a:t>
            </a:r>
          </a:p>
        </p:txBody>
      </p:sp>
      <p:pic>
        <p:nvPicPr>
          <p:cNvPr id="10" name="Content Placeholder 7">
            <a:extLst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613" y="2998445"/>
            <a:ext cx="5107340" cy="321599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B389D6-482A-4723-BC54-4F6098A19A5F}"/>
              </a:ext>
            </a:extLst>
          </p:cNvPr>
          <p:cNvSpPr txBox="1"/>
          <p:nvPr/>
        </p:nvSpPr>
        <p:spPr>
          <a:xfrm>
            <a:off x="4011613" y="1181836"/>
            <a:ext cx="510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Comprehensive cryogen plant simulation model is in place.</a:t>
            </a:r>
          </a:p>
          <a:p>
            <a:r>
              <a:rPr lang="en-US" sz="1600" dirty="0"/>
              <a:t>The model was validated using similar systems actual performance parameters. </a:t>
            </a:r>
            <a:endParaRPr lang="en-US" sz="120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246B-0220-4CBB-B01C-98E05F2A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752018"/>
            <a:ext cx="7236546" cy="427877"/>
          </a:xfrm>
        </p:spPr>
        <p:txBody>
          <a:bodyPr/>
          <a:lstStyle/>
          <a:p>
            <a:r>
              <a:rPr lang="en-US" dirty="0"/>
              <a:t>Technical Progress to Date - </a:t>
            </a:r>
            <a:r>
              <a:rPr lang="en-US" b="0" dirty="0"/>
              <a:t>PIP-II Cryogenic Distribution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EBFB1-A679-4A2A-8DFF-CA759707A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25939"/>
            <a:ext cx="8672513" cy="4987867"/>
          </a:xfrm>
        </p:spPr>
        <p:txBody>
          <a:bodyPr/>
          <a:lstStyle/>
          <a:p>
            <a:r>
              <a:rPr lang="en-US" sz="1800" dirty="0"/>
              <a:t>Developed preliminary detailed list of requirements </a:t>
            </a:r>
          </a:p>
          <a:p>
            <a:r>
              <a:rPr lang="en-US" sz="1800" dirty="0"/>
              <a:t>Defined  preliminary loads, steady-state and transient modes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TC#ED0003531</a:t>
            </a:r>
          </a:p>
          <a:p>
            <a:r>
              <a:rPr lang="en-US" sz="1800" dirty="0"/>
              <a:t>Defined  preliminary interfaces and boundaries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TC#ED0006893</a:t>
            </a:r>
          </a:p>
          <a:p>
            <a:r>
              <a:rPr lang="en-US" sz="1800" dirty="0"/>
              <a:t>Surveyed similar designs</a:t>
            </a:r>
          </a:p>
          <a:p>
            <a:r>
              <a:rPr lang="en-US" sz="1800" dirty="0"/>
              <a:t>Refined heat load estimates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TC#ED0003531</a:t>
            </a:r>
          </a:p>
          <a:p>
            <a:pPr lvl="0"/>
            <a:r>
              <a:rPr lang="en-US" sz="1800" dirty="0"/>
              <a:t>Interface Control Document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TC#ED0006893</a:t>
            </a:r>
          </a:p>
          <a:p>
            <a:pPr lvl="0"/>
            <a:r>
              <a:rPr lang="en-US" sz="1800" dirty="0"/>
              <a:t>Valve and Instrument List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TC#ED0006894</a:t>
            </a:r>
          </a:p>
          <a:p>
            <a:pPr lvl="0"/>
            <a:r>
              <a:rPr lang="en-US" sz="1800" dirty="0"/>
              <a:t>CDS Functional Analysis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TC#ED0006895</a:t>
            </a:r>
          </a:p>
          <a:p>
            <a:pPr lvl="0"/>
            <a:r>
              <a:rPr lang="en-US" sz="1800" dirty="0"/>
              <a:t>Bayonet Box Functional Analysis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TC#ED0006896</a:t>
            </a:r>
          </a:p>
          <a:p>
            <a:pPr lvl="0"/>
            <a:r>
              <a:rPr lang="en-US" sz="1800" dirty="0"/>
              <a:t>Cryomodule Bayonet Boxes P&amp;ID 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TC#ED0006897        </a:t>
            </a:r>
          </a:p>
          <a:p>
            <a:pPr lvl="0"/>
            <a:r>
              <a:rPr lang="en-US" sz="1800" dirty="0"/>
              <a:t>Site Layout of Cryogenic Distribution Lines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TC#ED0006898</a:t>
            </a:r>
          </a:p>
          <a:p>
            <a:pPr lvl="0"/>
            <a:r>
              <a:rPr lang="en-US" sz="1800" dirty="0"/>
              <a:t>Pressure drop calculations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TC#ED0006899</a:t>
            </a:r>
          </a:p>
          <a:p>
            <a:pPr lvl="0"/>
            <a:r>
              <a:rPr lang="en-US" sz="1800" dirty="0"/>
              <a:t>Preliminary relief valves calculations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TC#ED0006900</a:t>
            </a:r>
          </a:p>
          <a:p>
            <a:r>
              <a:rPr lang="en-US" sz="1800" dirty="0"/>
              <a:t>Preliminary piping layout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70C0"/>
                </a:solidFill>
              </a:rPr>
              <a:t> TC#ED0006901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7DFC4-24D1-43CA-BC0E-DB2E71590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05646" cy="237284"/>
          </a:xfrm>
        </p:spPr>
        <p:txBody>
          <a:bodyPr/>
          <a:lstStyle/>
          <a:p>
            <a:pPr>
              <a:defRPr/>
            </a:pPr>
            <a:r>
              <a:rPr lang="en-US"/>
              <a:t>12/7/2017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0266" y="6495481"/>
            <a:ext cx="5729180" cy="237285"/>
          </a:xfrm>
        </p:spPr>
        <p:txBody>
          <a:bodyPr/>
          <a:lstStyle/>
          <a:p>
            <a:r>
              <a:rPr lang="en-US" dirty="0"/>
              <a:t>Status of IIFC Activities at </a:t>
            </a:r>
            <a:r>
              <a:rPr lang="en-US" dirty="0" err="1"/>
              <a:t>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8563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314214EF9A53439A585BDFC43B1505" ma:contentTypeVersion="0" ma:contentTypeDescription="Create a new document." ma:contentTypeScope="" ma:versionID="b5ce6f8e8df8cbcc377cc9f5dbafe8b7">
  <xsd:schema xmlns:xsd="http://www.w3.org/2001/XMLSchema" xmlns:xs="http://www.w3.org/2001/XMLSchema" xmlns:p="http://schemas.microsoft.com/office/2006/metadata/properties" xmlns:ns2="3427cf1b-08f6-4349-98e1-9c40df501855" targetNamespace="http://schemas.microsoft.com/office/2006/metadata/properties" ma:root="true" ma:fieldsID="1bf9a237610279ac1de4a95c4ec70639" ns2:_="">
    <xsd:import namespace="3427cf1b-08f6-4349-98e1-9c40df5018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7cf1b-08f6-4349-98e1-9c40df50185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purl.org/dc/elements/1.1/"/>
    <ds:schemaRef ds:uri="http://schemas.microsoft.com/office/2006/metadata/properties"/>
    <ds:schemaRef ds:uri="3427cf1b-08f6-4349-98e1-9c40df501855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3C4BFE-30BF-44FC-9FBA-40EBFC45B1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27cf1b-08f6-4349-98e1-9c40df501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2EBDBA-8B38-4E5E-8D7B-1BEC117ADB3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17966</TotalTime>
  <Words>3113</Words>
  <Application>Microsoft Office PowerPoint</Application>
  <PresentationFormat>On-screen Show (4:3)</PresentationFormat>
  <Paragraphs>616</Paragraphs>
  <Slides>48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ＭＳ Ｐゴシック</vt:lpstr>
      <vt:lpstr>ＭＳ Ｐゴシック</vt:lpstr>
      <vt:lpstr>Arial</vt:lpstr>
      <vt:lpstr>Arial Rounded MT Bold</vt:lpstr>
      <vt:lpstr>Calibri</vt:lpstr>
      <vt:lpstr>Courier New</vt:lpstr>
      <vt:lpstr>Geneva</vt:lpstr>
      <vt:lpstr>Helvetica</vt:lpstr>
      <vt:lpstr>Times New Roman</vt:lpstr>
      <vt:lpstr>Wingdings</vt:lpstr>
      <vt:lpstr>FermilabPartnerships_PPT_090915</vt:lpstr>
      <vt:lpstr>PowerPoint Presentation</vt:lpstr>
      <vt:lpstr>Outline</vt:lpstr>
      <vt:lpstr>Overview</vt:lpstr>
      <vt:lpstr>Cryoplant &amp; Cryogenics System Status</vt:lpstr>
      <vt:lpstr>Requirements flow down</vt:lpstr>
      <vt:lpstr>Cryogenic System Conceptual Design</vt:lpstr>
      <vt:lpstr>Cryogenic Plant Design – Conceptual Design</vt:lpstr>
      <vt:lpstr>Technical Progress to Date - Cryogenic Plant</vt:lpstr>
      <vt:lpstr>Technical Progress to Date - PIP-II Cryogenic Distribution System</vt:lpstr>
      <vt:lpstr>Design Review Plan</vt:lpstr>
      <vt:lpstr>SSR1, SSR2: Overview</vt:lpstr>
      <vt:lpstr>SSR1,2 Cavities and Cryomodules – Requirements &amp; Partner Interfaces</vt:lpstr>
      <vt:lpstr>121.3.5 SSR1: Cavities Design Maturity</vt:lpstr>
      <vt:lpstr>121.3.5 SSR1: Tuner and resonance control</vt:lpstr>
      <vt:lpstr>121.3.5 SSR1: Solenoid, BPMs, couplers</vt:lpstr>
      <vt:lpstr>121.3.5 SSR1: cavity string assembly</vt:lpstr>
      <vt:lpstr>SSR1 CM Design Maturity</vt:lpstr>
      <vt:lpstr>SSR2: Design Maturity</vt:lpstr>
      <vt:lpstr>SSR1, SSR2: Design Review Plan</vt:lpstr>
      <vt:lpstr>LB650/HB650 Overview</vt:lpstr>
      <vt:lpstr>LB650/HB650 Requirements &amp; Partner Interfaces</vt:lpstr>
      <vt:lpstr>LB650 Cavity Design/Maturity</vt:lpstr>
      <vt:lpstr>LB650 Cryomodule Design/Maturity</vt:lpstr>
      <vt:lpstr>HB650 Cavity Design Status</vt:lpstr>
      <vt:lpstr>HB650 RF Coupler/Tuner Design</vt:lpstr>
      <vt:lpstr>HB650 CM Design/Maturity</vt:lpstr>
      <vt:lpstr>Design Review Plan</vt:lpstr>
      <vt:lpstr>PIP-II LB650 CM1 Summary Schedule </vt:lpstr>
      <vt:lpstr>PIP-II LB650 CM2-11 Summary Schedule </vt:lpstr>
      <vt:lpstr>Schedule – HB650 CM1</vt:lpstr>
      <vt:lpstr>Schedule – HB650 CM2-4</vt:lpstr>
      <vt:lpstr>Presently assembled: PIP2IT WFE</vt:lpstr>
      <vt:lpstr>PIP2IT WFE Achievements</vt:lpstr>
      <vt:lpstr>PIP2IT RF Power Progress to date</vt:lpstr>
      <vt:lpstr>Technical Progress to Date - PIP-II 325 MHz RF Power Amplifiers</vt:lpstr>
      <vt:lpstr>Technical Progress to Date - PIP-II 650 MHz RF Power Amplifiers</vt:lpstr>
      <vt:lpstr>PIP2IT LLRF Progress to date</vt:lpstr>
      <vt:lpstr>Progress to date: LLRF Systems and Chassis</vt:lpstr>
      <vt:lpstr>Progress to date: RFPI</vt:lpstr>
      <vt:lpstr>IIFC Collaboration Personnel</vt:lpstr>
      <vt:lpstr>IIFC Collaboration Personnel</vt:lpstr>
      <vt:lpstr>PIP-II Scope and Deliverables – Beam position</vt:lpstr>
      <vt:lpstr>PIP-II Scope and Deliverables – Beam loss</vt:lpstr>
      <vt:lpstr>Tech. Prog. to date – Beam position</vt:lpstr>
      <vt:lpstr>Controls: PIP2IT Displays</vt:lpstr>
      <vt:lpstr>Controls:  Collaboration Effort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James M Steimel</cp:lastModifiedBy>
  <cp:revision>300</cp:revision>
  <cp:lastPrinted>2014-01-20T19:40:21Z</cp:lastPrinted>
  <dcterms:created xsi:type="dcterms:W3CDTF">2017-04-21T15:07:14Z</dcterms:created>
  <dcterms:modified xsi:type="dcterms:W3CDTF">2017-12-07T14:25:58Z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0x01010046314214EF9A53439A585BDFC43B1505</vt:lpwstr>
  </property>
</Properties>
</file>