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0" r:id="rId3"/>
    <p:sldMasterId id="2147483679" r:id="rId4"/>
  </p:sldMasterIdLst>
  <p:notesMasterIdLst>
    <p:notesMasterId r:id="rId40"/>
  </p:notesMasterIdLst>
  <p:handoutMasterIdLst>
    <p:handoutMasterId r:id="rId41"/>
  </p:handoutMasterIdLst>
  <p:sldIdLst>
    <p:sldId id="318" r:id="rId5"/>
    <p:sldId id="319" r:id="rId6"/>
    <p:sldId id="307" r:id="rId7"/>
    <p:sldId id="308" r:id="rId8"/>
    <p:sldId id="309" r:id="rId9"/>
    <p:sldId id="310" r:id="rId10"/>
    <p:sldId id="311" r:id="rId11"/>
    <p:sldId id="303" r:id="rId12"/>
    <p:sldId id="304" r:id="rId13"/>
    <p:sldId id="305" r:id="rId14"/>
    <p:sldId id="312" r:id="rId15"/>
    <p:sldId id="320" r:id="rId16"/>
    <p:sldId id="314" r:id="rId17"/>
    <p:sldId id="278" r:id="rId18"/>
    <p:sldId id="274" r:id="rId19"/>
    <p:sldId id="275" r:id="rId20"/>
    <p:sldId id="276" r:id="rId21"/>
    <p:sldId id="277" r:id="rId22"/>
    <p:sldId id="321" r:id="rId23"/>
    <p:sldId id="280" r:id="rId24"/>
    <p:sldId id="281" r:id="rId25"/>
    <p:sldId id="282" r:id="rId26"/>
    <p:sldId id="283" r:id="rId27"/>
    <p:sldId id="286" r:id="rId28"/>
    <p:sldId id="287" r:id="rId29"/>
    <p:sldId id="322" r:id="rId30"/>
    <p:sldId id="323" r:id="rId31"/>
    <p:sldId id="289" r:id="rId32"/>
    <p:sldId id="290" r:id="rId33"/>
    <p:sldId id="291" r:id="rId34"/>
    <p:sldId id="317" r:id="rId35"/>
    <p:sldId id="297" r:id="rId36"/>
    <p:sldId id="299" r:id="rId37"/>
    <p:sldId id="301" r:id="rId38"/>
    <p:sldId id="302" r:id="rId3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9900"/>
    <a:srgbClr val="006600"/>
    <a:srgbClr val="00FF99"/>
    <a:srgbClr val="66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27" autoAdjust="0"/>
  </p:normalViewPr>
  <p:slideViewPr>
    <p:cSldViewPr>
      <p:cViewPr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1B60E9-EDF4-466A-97DD-B39167BD8A2E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EE2A91A9-AD29-43DE-B81D-3F5D4373FF50}">
      <dgm:prSet phldrT="[Text]" custT="1"/>
      <dgm:spPr/>
      <dgm:t>
        <a:bodyPr/>
        <a:lstStyle/>
        <a:p>
          <a:endParaRPr lang="en-US" sz="1800" b="1" dirty="0"/>
        </a:p>
        <a:p>
          <a:endParaRPr lang="en-US" sz="1800" b="1" dirty="0"/>
        </a:p>
        <a:p>
          <a:endParaRPr lang="en-US" sz="1800" b="1" dirty="0"/>
        </a:p>
        <a:p>
          <a:endParaRPr lang="en-US" sz="1800" b="1" dirty="0"/>
        </a:p>
        <a:p>
          <a:r>
            <a:rPr lang="en-US" sz="1700" b="1" dirty="0"/>
            <a:t>Compact design was explored in order to accommodate 48+2=50 PA modules in a euro rack compared to 32 PA modules, used in 15kW unit of 30 kW SSRFA</a:t>
          </a:r>
          <a:endParaRPr lang="en-IN" sz="1700" b="1" dirty="0"/>
        </a:p>
      </dgm:t>
    </dgm:pt>
    <dgm:pt modelId="{DC329AF7-4AF3-4B33-8523-04877F5D6109}" type="parTrans" cxnId="{53196430-8120-4B20-BA37-AD71C2C5C322}">
      <dgm:prSet/>
      <dgm:spPr/>
      <dgm:t>
        <a:bodyPr/>
        <a:lstStyle/>
        <a:p>
          <a:endParaRPr lang="en-IN"/>
        </a:p>
      </dgm:t>
    </dgm:pt>
    <dgm:pt modelId="{53F6FD17-6635-4F97-A92C-AF1D980FF518}" type="sibTrans" cxnId="{53196430-8120-4B20-BA37-AD71C2C5C322}">
      <dgm:prSet/>
      <dgm:spPr/>
      <dgm:t>
        <a:bodyPr/>
        <a:lstStyle/>
        <a:p>
          <a:endParaRPr lang="en-IN"/>
        </a:p>
      </dgm:t>
    </dgm:pt>
    <dgm:pt modelId="{05841A63-A711-43A1-9BC3-E3E02D839A37}">
      <dgm:prSet phldrT="[Text]" custT="1"/>
      <dgm:spPr/>
      <dgm:t>
        <a:bodyPr/>
        <a:lstStyle/>
        <a:p>
          <a:r>
            <a:rPr lang="en-US" sz="2000" b="1" dirty="0">
              <a:solidFill>
                <a:srgbClr val="FF0000"/>
              </a:solidFill>
            </a:rPr>
            <a:t>500W PA Modules</a:t>
          </a:r>
          <a:endParaRPr lang="en-IN" sz="2000" b="1" dirty="0">
            <a:solidFill>
              <a:srgbClr val="FF0000"/>
            </a:solidFill>
          </a:endParaRPr>
        </a:p>
      </dgm:t>
    </dgm:pt>
    <dgm:pt modelId="{C30DEFEF-24CF-4439-A43D-0D04C39C69D1}" type="parTrans" cxnId="{89D542C2-33F3-488E-BAFA-673802FF3F52}">
      <dgm:prSet/>
      <dgm:spPr/>
      <dgm:t>
        <a:bodyPr/>
        <a:lstStyle/>
        <a:p>
          <a:endParaRPr lang="en-IN"/>
        </a:p>
      </dgm:t>
    </dgm:pt>
    <dgm:pt modelId="{08B54BB7-ECD5-4939-AC7F-BAAD40590C3C}" type="sibTrans" cxnId="{89D542C2-33F3-488E-BAFA-673802FF3F52}">
      <dgm:prSet/>
      <dgm:spPr/>
      <dgm:t>
        <a:bodyPr/>
        <a:lstStyle/>
        <a:p>
          <a:endParaRPr lang="en-IN"/>
        </a:p>
      </dgm:t>
    </dgm:pt>
    <dgm:pt modelId="{94528B63-FFA9-41F5-AB54-E0488EE8CD67}">
      <dgm:prSet phldrT="[Text]" custT="1"/>
      <dgm:spPr/>
      <dgm:t>
        <a:bodyPr/>
        <a:lstStyle/>
        <a:p>
          <a:endParaRPr lang="en-US" sz="1800" b="1" dirty="0"/>
        </a:p>
        <a:p>
          <a:endParaRPr lang="en-US" sz="1800" b="1" dirty="0"/>
        </a:p>
        <a:p>
          <a:endParaRPr lang="en-US" sz="1800" b="1" dirty="0"/>
        </a:p>
        <a:p>
          <a:endParaRPr lang="en-US" sz="1800" b="1" dirty="0"/>
        </a:p>
        <a:p>
          <a:r>
            <a:rPr lang="en-US" sz="1700" b="1" dirty="0"/>
            <a:t>Compact 48 port  design explored in order to get 20 kW power from  a single  rack instead of using three 15 kW units</a:t>
          </a:r>
          <a:endParaRPr lang="en-IN" sz="1700" b="1" dirty="0"/>
        </a:p>
      </dgm:t>
    </dgm:pt>
    <dgm:pt modelId="{9AFD8F12-85E6-4760-8C62-92184A768D7D}" type="parTrans" cxnId="{C3900B99-115C-420D-A566-3874F33712E8}">
      <dgm:prSet/>
      <dgm:spPr/>
      <dgm:t>
        <a:bodyPr/>
        <a:lstStyle/>
        <a:p>
          <a:endParaRPr lang="en-IN"/>
        </a:p>
      </dgm:t>
    </dgm:pt>
    <dgm:pt modelId="{B2097717-80D1-4209-9AA0-D07EE37E8029}" type="sibTrans" cxnId="{C3900B99-115C-420D-A566-3874F33712E8}">
      <dgm:prSet/>
      <dgm:spPr/>
      <dgm:t>
        <a:bodyPr/>
        <a:lstStyle/>
        <a:p>
          <a:endParaRPr lang="en-IN"/>
        </a:p>
      </dgm:t>
    </dgm:pt>
    <dgm:pt modelId="{F23AC2AC-C9F7-478B-ACD7-BBFF2449DC12}">
      <dgm:prSet phldrT="[Text]" custT="1"/>
      <dgm:spPr/>
      <dgm:t>
        <a:bodyPr/>
        <a:lstStyle/>
        <a:p>
          <a:r>
            <a:rPr lang="en-US" sz="2000" b="1" dirty="0">
              <a:solidFill>
                <a:srgbClr val="FF0000"/>
              </a:solidFill>
            </a:rPr>
            <a:t>Power divider and combiner</a:t>
          </a:r>
          <a:endParaRPr lang="en-IN" sz="2000" b="1" dirty="0">
            <a:solidFill>
              <a:srgbClr val="FF0000"/>
            </a:solidFill>
          </a:endParaRPr>
        </a:p>
      </dgm:t>
    </dgm:pt>
    <dgm:pt modelId="{E5864BA0-B5D2-4163-8D9B-CDE3BC14D7E9}" type="parTrans" cxnId="{4E9F0E62-E19F-4BA4-A1BF-1658CDF2F0A6}">
      <dgm:prSet/>
      <dgm:spPr/>
      <dgm:t>
        <a:bodyPr/>
        <a:lstStyle/>
        <a:p>
          <a:endParaRPr lang="en-IN"/>
        </a:p>
      </dgm:t>
    </dgm:pt>
    <dgm:pt modelId="{276E8280-CC51-47B7-A9E8-96D57502FB4E}" type="sibTrans" cxnId="{4E9F0E62-E19F-4BA4-A1BF-1658CDF2F0A6}">
      <dgm:prSet/>
      <dgm:spPr/>
      <dgm:t>
        <a:bodyPr/>
        <a:lstStyle/>
        <a:p>
          <a:endParaRPr lang="en-IN"/>
        </a:p>
      </dgm:t>
    </dgm:pt>
    <dgm:pt modelId="{13C08A8F-520C-4619-9779-8432F5E58A8F}">
      <dgm:prSet phldrT="[Text]" custT="1"/>
      <dgm:spPr/>
      <dgm:t>
        <a:bodyPr/>
        <a:lstStyle/>
        <a:p>
          <a:endParaRPr lang="en-US" sz="1100" b="1" dirty="0"/>
        </a:p>
        <a:p>
          <a:endParaRPr lang="en-US" sz="1100" b="1" dirty="0"/>
        </a:p>
        <a:p>
          <a:endParaRPr lang="en-US" sz="1100" b="1" dirty="0"/>
        </a:p>
        <a:p>
          <a:endParaRPr lang="en-US" sz="1600" b="1" dirty="0"/>
        </a:p>
        <a:p>
          <a:endParaRPr lang="en-US" sz="1600" b="1" dirty="0"/>
        </a:p>
        <a:p>
          <a:endParaRPr lang="en-US" sz="1800" b="1" dirty="0"/>
        </a:p>
        <a:p>
          <a:r>
            <a:rPr lang="en-US" sz="1700" b="1" dirty="0"/>
            <a:t>Euro rack design was completely reviewed to accommodate 48 PA modules and also 48 SMPS, as compared to earlier design using 32 modules. Water circuit was also modified.</a:t>
          </a:r>
          <a:endParaRPr lang="en-IN" sz="1700" b="1" dirty="0"/>
        </a:p>
      </dgm:t>
    </dgm:pt>
    <dgm:pt modelId="{E5CE489E-5C44-488C-AE2C-40BEEF6CCCF9}" type="parTrans" cxnId="{C22617E1-EB9C-4C5B-B4E2-B9753A27A83E}">
      <dgm:prSet/>
      <dgm:spPr/>
      <dgm:t>
        <a:bodyPr/>
        <a:lstStyle/>
        <a:p>
          <a:endParaRPr lang="en-IN"/>
        </a:p>
      </dgm:t>
    </dgm:pt>
    <dgm:pt modelId="{1E23178C-291C-49A3-91FC-2DF0B7544E70}" type="sibTrans" cxnId="{C22617E1-EB9C-4C5B-B4E2-B9753A27A83E}">
      <dgm:prSet/>
      <dgm:spPr/>
      <dgm:t>
        <a:bodyPr/>
        <a:lstStyle/>
        <a:p>
          <a:endParaRPr lang="en-IN"/>
        </a:p>
      </dgm:t>
    </dgm:pt>
    <dgm:pt modelId="{5FDD3FE8-6D1F-4612-8114-FA77862E3F28}">
      <dgm:prSet phldrT="[Text]" custT="1"/>
      <dgm:spPr/>
      <dgm:t>
        <a:bodyPr/>
        <a:lstStyle/>
        <a:p>
          <a:r>
            <a:rPr lang="en-US" sz="2000" b="1" dirty="0">
              <a:solidFill>
                <a:srgbClr val="FF0000"/>
              </a:solidFill>
            </a:rPr>
            <a:t>Enclosure for 20 kW unit</a:t>
          </a:r>
          <a:endParaRPr lang="en-IN" sz="2000" b="1" dirty="0">
            <a:solidFill>
              <a:srgbClr val="FF0000"/>
            </a:solidFill>
          </a:endParaRPr>
        </a:p>
      </dgm:t>
    </dgm:pt>
    <dgm:pt modelId="{52EA9665-97F0-40AB-9888-DDFE98DF5BE5}" type="parTrans" cxnId="{2B3B8363-1B11-42C5-8C19-2D4442F1EC3C}">
      <dgm:prSet/>
      <dgm:spPr/>
      <dgm:t>
        <a:bodyPr/>
        <a:lstStyle/>
        <a:p>
          <a:endParaRPr lang="en-IN"/>
        </a:p>
      </dgm:t>
    </dgm:pt>
    <dgm:pt modelId="{2195EEE9-D596-4193-8358-E29F501FC8C5}" type="sibTrans" cxnId="{2B3B8363-1B11-42C5-8C19-2D4442F1EC3C}">
      <dgm:prSet/>
      <dgm:spPr/>
      <dgm:t>
        <a:bodyPr/>
        <a:lstStyle/>
        <a:p>
          <a:endParaRPr lang="en-IN"/>
        </a:p>
      </dgm:t>
    </dgm:pt>
    <dgm:pt modelId="{6365DB4A-A0E1-4DFE-94D8-E3FE0076B66B}">
      <dgm:prSet phldrT="[Text]" custT="1"/>
      <dgm:spPr/>
      <dgm:t>
        <a:bodyPr/>
        <a:lstStyle/>
        <a:p>
          <a:endParaRPr lang="en-US" sz="1600" b="1" dirty="0"/>
        </a:p>
        <a:p>
          <a:endParaRPr lang="en-US" sz="1600" b="1" dirty="0"/>
        </a:p>
        <a:p>
          <a:endParaRPr lang="en-US" sz="1600" b="1" dirty="0"/>
        </a:p>
        <a:p>
          <a:endParaRPr lang="en-US" sz="1600" b="1" dirty="0"/>
        </a:p>
        <a:p>
          <a:endParaRPr lang="en-US" sz="1600" b="1" dirty="0"/>
        </a:p>
        <a:p>
          <a:endParaRPr lang="en-US" sz="1800" b="1" dirty="0"/>
        </a:p>
        <a:p>
          <a:r>
            <a:rPr lang="en-US" sz="1700" b="1" dirty="0"/>
            <a:t>In order to incorporate functional requirement and to control two units in master-slave made, major changes were done by incorporating microcontroller based control boards in new 40kW SSRFA</a:t>
          </a:r>
          <a:r>
            <a:rPr lang="en-US" sz="1800" b="1" dirty="0"/>
            <a:t>.</a:t>
          </a:r>
          <a:endParaRPr lang="en-IN" sz="1800" b="1" dirty="0"/>
        </a:p>
      </dgm:t>
    </dgm:pt>
    <dgm:pt modelId="{DE2276DF-7225-49F0-A85F-831BF2D5E544}" type="parTrans" cxnId="{D986AAC5-F6FD-4E94-9307-75C877A18545}">
      <dgm:prSet/>
      <dgm:spPr/>
      <dgm:t>
        <a:bodyPr/>
        <a:lstStyle/>
        <a:p>
          <a:endParaRPr lang="en-IN"/>
        </a:p>
      </dgm:t>
    </dgm:pt>
    <dgm:pt modelId="{11B21EE3-9CE5-4DE7-8F35-7585FE6FE474}" type="sibTrans" cxnId="{D986AAC5-F6FD-4E94-9307-75C877A18545}">
      <dgm:prSet/>
      <dgm:spPr/>
      <dgm:t>
        <a:bodyPr/>
        <a:lstStyle/>
        <a:p>
          <a:endParaRPr lang="en-IN"/>
        </a:p>
      </dgm:t>
    </dgm:pt>
    <dgm:pt modelId="{B34F0DFF-A75F-46F7-A280-B8641B92A7F0}">
      <dgm:prSet phldrT="[Text]" custT="1"/>
      <dgm:spPr/>
      <dgm:t>
        <a:bodyPr/>
        <a:lstStyle/>
        <a:p>
          <a:r>
            <a:rPr lang="en-US" sz="1800" b="1" dirty="0">
              <a:solidFill>
                <a:srgbClr val="FF0000"/>
              </a:solidFill>
            </a:rPr>
            <a:t>Distributed Embedded data acquisition </a:t>
          </a:r>
          <a:endParaRPr lang="en-IN" sz="1800" b="1" dirty="0">
            <a:solidFill>
              <a:srgbClr val="FF0000"/>
            </a:solidFill>
          </a:endParaRPr>
        </a:p>
      </dgm:t>
    </dgm:pt>
    <dgm:pt modelId="{7C12F645-7F5E-4765-AF9F-0AD4BFAE5F28}" type="parTrans" cxnId="{595BD580-68D9-44C8-8E2F-D0F7172111DD}">
      <dgm:prSet/>
      <dgm:spPr/>
      <dgm:t>
        <a:bodyPr/>
        <a:lstStyle/>
        <a:p>
          <a:endParaRPr lang="en-IN"/>
        </a:p>
      </dgm:t>
    </dgm:pt>
    <dgm:pt modelId="{6246178E-9F1D-40C0-AD59-FF19FF84B867}" type="sibTrans" cxnId="{595BD580-68D9-44C8-8E2F-D0F7172111DD}">
      <dgm:prSet/>
      <dgm:spPr/>
      <dgm:t>
        <a:bodyPr/>
        <a:lstStyle/>
        <a:p>
          <a:endParaRPr lang="en-IN"/>
        </a:p>
      </dgm:t>
    </dgm:pt>
    <dgm:pt modelId="{07677207-D391-49B9-8864-3C709B24F744}" type="pres">
      <dgm:prSet presAssocID="{9D1B60E9-EDF4-466A-97DD-B39167BD8A2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71C1ED-9D20-4E5A-9287-2CA49FF96867}" type="pres">
      <dgm:prSet presAssocID="{EE2A91A9-AD29-43DE-B81D-3F5D4373FF50}" presName="compNode" presStyleCnt="0"/>
      <dgm:spPr/>
    </dgm:pt>
    <dgm:pt modelId="{CD50326C-53F6-4764-971A-97942D35CA0C}" type="pres">
      <dgm:prSet presAssocID="{EE2A91A9-AD29-43DE-B81D-3F5D4373FF50}" presName="aNode" presStyleLbl="bgShp" presStyleIdx="0" presStyleCnt="4"/>
      <dgm:spPr/>
      <dgm:t>
        <a:bodyPr/>
        <a:lstStyle/>
        <a:p>
          <a:endParaRPr lang="en-US"/>
        </a:p>
      </dgm:t>
    </dgm:pt>
    <dgm:pt modelId="{5FC66CC8-AA61-407E-BE4F-3C23510E41AD}" type="pres">
      <dgm:prSet presAssocID="{EE2A91A9-AD29-43DE-B81D-3F5D4373FF50}" presName="textNode" presStyleLbl="bgShp" presStyleIdx="0" presStyleCnt="4"/>
      <dgm:spPr/>
      <dgm:t>
        <a:bodyPr/>
        <a:lstStyle/>
        <a:p>
          <a:endParaRPr lang="en-US"/>
        </a:p>
      </dgm:t>
    </dgm:pt>
    <dgm:pt modelId="{A90D6B45-0699-4754-BDB9-06FA7FD970D9}" type="pres">
      <dgm:prSet presAssocID="{EE2A91A9-AD29-43DE-B81D-3F5D4373FF50}" presName="compChildNode" presStyleCnt="0"/>
      <dgm:spPr/>
    </dgm:pt>
    <dgm:pt modelId="{3E33F649-99CD-403B-838A-102B717E9D18}" type="pres">
      <dgm:prSet presAssocID="{EE2A91A9-AD29-43DE-B81D-3F5D4373FF50}" presName="theInnerList" presStyleCnt="0"/>
      <dgm:spPr/>
    </dgm:pt>
    <dgm:pt modelId="{CCFC8A81-C49B-44CE-8192-9CD2F49F5452}" type="pres">
      <dgm:prSet presAssocID="{05841A63-A711-43A1-9BC3-E3E02D839A37}" presName="childNode" presStyleLbl="node1" presStyleIdx="0" presStyleCnt="4" custScaleY="52753" custLinFactNeighborX="-2368" custLinFactNeighborY="25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64DA7F-0921-45BA-957F-06C4D4FFA206}" type="pres">
      <dgm:prSet presAssocID="{EE2A91A9-AD29-43DE-B81D-3F5D4373FF50}" presName="aSpace" presStyleCnt="0"/>
      <dgm:spPr/>
    </dgm:pt>
    <dgm:pt modelId="{89DD20E9-F99A-4F15-9909-1582F494D8CC}" type="pres">
      <dgm:prSet presAssocID="{94528B63-FFA9-41F5-AB54-E0488EE8CD67}" presName="compNode" presStyleCnt="0"/>
      <dgm:spPr/>
    </dgm:pt>
    <dgm:pt modelId="{6C7ECAB4-467C-4ACB-85DC-30B3F9840308}" type="pres">
      <dgm:prSet presAssocID="{94528B63-FFA9-41F5-AB54-E0488EE8CD67}" presName="aNode" presStyleLbl="bgShp" presStyleIdx="1" presStyleCnt="4" custLinFactNeighborX="-2406" custLinFactNeighborY="741"/>
      <dgm:spPr/>
      <dgm:t>
        <a:bodyPr/>
        <a:lstStyle/>
        <a:p>
          <a:endParaRPr lang="en-US"/>
        </a:p>
      </dgm:t>
    </dgm:pt>
    <dgm:pt modelId="{9A7A83FE-4BE6-4E1F-9651-5AA04BB3D59B}" type="pres">
      <dgm:prSet presAssocID="{94528B63-FFA9-41F5-AB54-E0488EE8CD67}" presName="textNode" presStyleLbl="bgShp" presStyleIdx="1" presStyleCnt="4"/>
      <dgm:spPr/>
      <dgm:t>
        <a:bodyPr/>
        <a:lstStyle/>
        <a:p>
          <a:endParaRPr lang="en-US"/>
        </a:p>
      </dgm:t>
    </dgm:pt>
    <dgm:pt modelId="{8D9CE2CE-0CC6-4810-87FF-F7F74C948F7E}" type="pres">
      <dgm:prSet presAssocID="{94528B63-FFA9-41F5-AB54-E0488EE8CD67}" presName="compChildNode" presStyleCnt="0"/>
      <dgm:spPr/>
    </dgm:pt>
    <dgm:pt modelId="{19418F35-878D-4767-824A-E20729063AD1}" type="pres">
      <dgm:prSet presAssocID="{94528B63-FFA9-41F5-AB54-E0488EE8CD67}" presName="theInnerList" presStyleCnt="0"/>
      <dgm:spPr/>
    </dgm:pt>
    <dgm:pt modelId="{24D6C241-65E0-44FE-90BE-639633AFD816}" type="pres">
      <dgm:prSet presAssocID="{F23AC2AC-C9F7-478B-ACD7-BBFF2449DC12}" presName="childNode" presStyleLbl="node1" presStyleIdx="1" presStyleCnt="4" custScaleY="52753" custLinFactNeighborX="-3365" custLinFactNeighborY="261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DD1FD-CDEC-4615-A036-6274E54F22A7}" type="pres">
      <dgm:prSet presAssocID="{94528B63-FFA9-41F5-AB54-E0488EE8CD67}" presName="aSpace" presStyleCnt="0"/>
      <dgm:spPr/>
    </dgm:pt>
    <dgm:pt modelId="{C3C671E6-1E53-4D46-A95C-3CD0B7C83437}" type="pres">
      <dgm:prSet presAssocID="{13C08A8F-520C-4619-9779-8432F5E58A8F}" presName="compNode" presStyleCnt="0"/>
      <dgm:spPr/>
    </dgm:pt>
    <dgm:pt modelId="{D7E5C602-E01E-4A1C-BE53-65E9FA1A0EC5}" type="pres">
      <dgm:prSet presAssocID="{13C08A8F-520C-4619-9779-8432F5E58A8F}" presName="aNode" presStyleLbl="bgShp" presStyleIdx="2" presStyleCnt="4"/>
      <dgm:spPr/>
      <dgm:t>
        <a:bodyPr/>
        <a:lstStyle/>
        <a:p>
          <a:endParaRPr lang="en-US"/>
        </a:p>
      </dgm:t>
    </dgm:pt>
    <dgm:pt modelId="{57C5F3B4-E957-4640-A9E0-565B9AF345AB}" type="pres">
      <dgm:prSet presAssocID="{13C08A8F-520C-4619-9779-8432F5E58A8F}" presName="textNode" presStyleLbl="bgShp" presStyleIdx="2" presStyleCnt="4"/>
      <dgm:spPr/>
      <dgm:t>
        <a:bodyPr/>
        <a:lstStyle/>
        <a:p>
          <a:endParaRPr lang="en-US"/>
        </a:p>
      </dgm:t>
    </dgm:pt>
    <dgm:pt modelId="{751301E9-C5C8-491D-A8FF-8704B5B516DD}" type="pres">
      <dgm:prSet presAssocID="{13C08A8F-520C-4619-9779-8432F5E58A8F}" presName="compChildNode" presStyleCnt="0"/>
      <dgm:spPr/>
    </dgm:pt>
    <dgm:pt modelId="{B59DCF92-3AA0-40B6-829E-A5D18A2E085B}" type="pres">
      <dgm:prSet presAssocID="{13C08A8F-520C-4619-9779-8432F5E58A8F}" presName="theInnerList" presStyleCnt="0"/>
      <dgm:spPr/>
    </dgm:pt>
    <dgm:pt modelId="{4AE52513-A15E-471C-9862-C592607F534D}" type="pres">
      <dgm:prSet presAssocID="{5FDD3FE8-6D1F-4612-8114-FA77862E3F28}" presName="childNode" presStyleLbl="node1" presStyleIdx="2" presStyleCnt="4" custScaleY="43258" custLinFactNeighborX="767" custLinFactNeighborY="30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32880-1A0F-44AB-8074-13BBD9906F77}" type="pres">
      <dgm:prSet presAssocID="{13C08A8F-520C-4619-9779-8432F5E58A8F}" presName="aSpace" presStyleCnt="0"/>
      <dgm:spPr/>
    </dgm:pt>
    <dgm:pt modelId="{33133224-9578-44F6-B6F7-9B6DAB33A4EF}" type="pres">
      <dgm:prSet presAssocID="{6365DB4A-A0E1-4DFE-94D8-E3FE0076B66B}" presName="compNode" presStyleCnt="0"/>
      <dgm:spPr/>
    </dgm:pt>
    <dgm:pt modelId="{62DD8260-B2C0-42D3-80F1-8BD0812A1CF6}" type="pres">
      <dgm:prSet presAssocID="{6365DB4A-A0E1-4DFE-94D8-E3FE0076B66B}" presName="aNode" presStyleLbl="bgShp" presStyleIdx="3" presStyleCnt="4"/>
      <dgm:spPr/>
      <dgm:t>
        <a:bodyPr/>
        <a:lstStyle/>
        <a:p>
          <a:endParaRPr lang="en-US"/>
        </a:p>
      </dgm:t>
    </dgm:pt>
    <dgm:pt modelId="{743B4655-205B-4214-8B15-C69795355886}" type="pres">
      <dgm:prSet presAssocID="{6365DB4A-A0E1-4DFE-94D8-E3FE0076B66B}" presName="textNode" presStyleLbl="bgShp" presStyleIdx="3" presStyleCnt="4"/>
      <dgm:spPr/>
      <dgm:t>
        <a:bodyPr/>
        <a:lstStyle/>
        <a:p>
          <a:endParaRPr lang="en-US"/>
        </a:p>
      </dgm:t>
    </dgm:pt>
    <dgm:pt modelId="{22EEFA35-8A06-4A9D-83E2-31D82D325E92}" type="pres">
      <dgm:prSet presAssocID="{6365DB4A-A0E1-4DFE-94D8-E3FE0076B66B}" presName="compChildNode" presStyleCnt="0"/>
      <dgm:spPr/>
    </dgm:pt>
    <dgm:pt modelId="{397D48E8-FCF3-43C9-98B0-376A89FD49D9}" type="pres">
      <dgm:prSet presAssocID="{6365DB4A-A0E1-4DFE-94D8-E3FE0076B66B}" presName="theInnerList" presStyleCnt="0"/>
      <dgm:spPr/>
    </dgm:pt>
    <dgm:pt modelId="{710EACFF-B999-489F-B4EA-618F7939F28F}" type="pres">
      <dgm:prSet presAssocID="{B34F0DFF-A75F-46F7-A280-B8641B92A7F0}" presName="childNode" presStyleLbl="node1" presStyleIdx="3" presStyleCnt="4" custScaleY="43258" custLinFactNeighborX="-230" custLinFactNeighborY="33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D542C2-33F3-488E-BAFA-673802FF3F52}" srcId="{EE2A91A9-AD29-43DE-B81D-3F5D4373FF50}" destId="{05841A63-A711-43A1-9BC3-E3E02D839A37}" srcOrd="0" destOrd="0" parTransId="{C30DEFEF-24CF-4439-A43D-0D04C39C69D1}" sibTransId="{08B54BB7-ECD5-4939-AC7F-BAAD40590C3C}"/>
    <dgm:cxn modelId="{FACC8385-575C-4D47-8401-CF2C6932956F}" type="presOf" srcId="{9D1B60E9-EDF4-466A-97DD-B39167BD8A2E}" destId="{07677207-D391-49B9-8864-3C709B24F744}" srcOrd="0" destOrd="0" presId="urn:microsoft.com/office/officeart/2005/8/layout/lProcess2"/>
    <dgm:cxn modelId="{076710BC-B521-448A-BE3A-E76EEA3499C4}" type="presOf" srcId="{6365DB4A-A0E1-4DFE-94D8-E3FE0076B66B}" destId="{743B4655-205B-4214-8B15-C69795355886}" srcOrd="1" destOrd="0" presId="urn:microsoft.com/office/officeart/2005/8/layout/lProcess2"/>
    <dgm:cxn modelId="{595BD580-68D9-44C8-8E2F-D0F7172111DD}" srcId="{6365DB4A-A0E1-4DFE-94D8-E3FE0076B66B}" destId="{B34F0DFF-A75F-46F7-A280-B8641B92A7F0}" srcOrd="0" destOrd="0" parTransId="{7C12F645-7F5E-4765-AF9F-0AD4BFAE5F28}" sibTransId="{6246178E-9F1D-40C0-AD59-FF19FF84B867}"/>
    <dgm:cxn modelId="{2852E098-B72B-454C-AD2F-7051DBF91922}" type="presOf" srcId="{F23AC2AC-C9F7-478B-ACD7-BBFF2449DC12}" destId="{24D6C241-65E0-44FE-90BE-639633AFD816}" srcOrd="0" destOrd="0" presId="urn:microsoft.com/office/officeart/2005/8/layout/lProcess2"/>
    <dgm:cxn modelId="{D986AAC5-F6FD-4E94-9307-75C877A18545}" srcId="{9D1B60E9-EDF4-466A-97DD-B39167BD8A2E}" destId="{6365DB4A-A0E1-4DFE-94D8-E3FE0076B66B}" srcOrd="3" destOrd="0" parTransId="{DE2276DF-7225-49F0-A85F-831BF2D5E544}" sibTransId="{11B21EE3-9CE5-4DE7-8F35-7585FE6FE474}"/>
    <dgm:cxn modelId="{94D40E14-616C-47EB-AF05-DD3FB85FFBEA}" type="presOf" srcId="{6365DB4A-A0E1-4DFE-94D8-E3FE0076B66B}" destId="{62DD8260-B2C0-42D3-80F1-8BD0812A1CF6}" srcOrd="0" destOrd="0" presId="urn:microsoft.com/office/officeart/2005/8/layout/lProcess2"/>
    <dgm:cxn modelId="{3A5C6BA7-3E4F-4797-8073-CD988E8729A3}" type="presOf" srcId="{EE2A91A9-AD29-43DE-B81D-3F5D4373FF50}" destId="{5FC66CC8-AA61-407E-BE4F-3C23510E41AD}" srcOrd="1" destOrd="0" presId="urn:microsoft.com/office/officeart/2005/8/layout/lProcess2"/>
    <dgm:cxn modelId="{C3900B99-115C-420D-A566-3874F33712E8}" srcId="{9D1B60E9-EDF4-466A-97DD-B39167BD8A2E}" destId="{94528B63-FFA9-41F5-AB54-E0488EE8CD67}" srcOrd="1" destOrd="0" parTransId="{9AFD8F12-85E6-4760-8C62-92184A768D7D}" sibTransId="{B2097717-80D1-4209-9AA0-D07EE37E8029}"/>
    <dgm:cxn modelId="{C22617E1-EB9C-4C5B-B4E2-B9753A27A83E}" srcId="{9D1B60E9-EDF4-466A-97DD-B39167BD8A2E}" destId="{13C08A8F-520C-4619-9779-8432F5E58A8F}" srcOrd="2" destOrd="0" parTransId="{E5CE489E-5C44-488C-AE2C-40BEEF6CCCF9}" sibTransId="{1E23178C-291C-49A3-91FC-2DF0B7544E70}"/>
    <dgm:cxn modelId="{B1FCD6C4-4096-4128-9B2F-AC4FC16EBFEC}" type="presOf" srcId="{05841A63-A711-43A1-9BC3-E3E02D839A37}" destId="{CCFC8A81-C49B-44CE-8192-9CD2F49F5452}" srcOrd="0" destOrd="0" presId="urn:microsoft.com/office/officeart/2005/8/layout/lProcess2"/>
    <dgm:cxn modelId="{A324C10D-F633-437B-8EEF-2E3EB9C27015}" type="presOf" srcId="{B34F0DFF-A75F-46F7-A280-B8641B92A7F0}" destId="{710EACFF-B999-489F-B4EA-618F7939F28F}" srcOrd="0" destOrd="0" presId="urn:microsoft.com/office/officeart/2005/8/layout/lProcess2"/>
    <dgm:cxn modelId="{843859C2-54EF-4B07-8E9A-C811EE156C03}" type="presOf" srcId="{94528B63-FFA9-41F5-AB54-E0488EE8CD67}" destId="{9A7A83FE-4BE6-4E1F-9651-5AA04BB3D59B}" srcOrd="1" destOrd="0" presId="urn:microsoft.com/office/officeart/2005/8/layout/lProcess2"/>
    <dgm:cxn modelId="{53196430-8120-4B20-BA37-AD71C2C5C322}" srcId="{9D1B60E9-EDF4-466A-97DD-B39167BD8A2E}" destId="{EE2A91A9-AD29-43DE-B81D-3F5D4373FF50}" srcOrd="0" destOrd="0" parTransId="{DC329AF7-4AF3-4B33-8523-04877F5D6109}" sibTransId="{53F6FD17-6635-4F97-A92C-AF1D980FF518}"/>
    <dgm:cxn modelId="{8C3A7170-A36D-4FAA-A675-B3FB7DB7DF9B}" type="presOf" srcId="{94528B63-FFA9-41F5-AB54-E0488EE8CD67}" destId="{6C7ECAB4-467C-4ACB-85DC-30B3F9840308}" srcOrd="0" destOrd="0" presId="urn:microsoft.com/office/officeart/2005/8/layout/lProcess2"/>
    <dgm:cxn modelId="{2B3B8363-1B11-42C5-8C19-2D4442F1EC3C}" srcId="{13C08A8F-520C-4619-9779-8432F5E58A8F}" destId="{5FDD3FE8-6D1F-4612-8114-FA77862E3F28}" srcOrd="0" destOrd="0" parTransId="{52EA9665-97F0-40AB-9888-DDFE98DF5BE5}" sibTransId="{2195EEE9-D596-4193-8358-E29F501FC8C5}"/>
    <dgm:cxn modelId="{4E9F0E62-E19F-4BA4-A1BF-1658CDF2F0A6}" srcId="{94528B63-FFA9-41F5-AB54-E0488EE8CD67}" destId="{F23AC2AC-C9F7-478B-ACD7-BBFF2449DC12}" srcOrd="0" destOrd="0" parTransId="{E5864BA0-B5D2-4163-8D9B-CDE3BC14D7E9}" sibTransId="{276E8280-CC51-47B7-A9E8-96D57502FB4E}"/>
    <dgm:cxn modelId="{36655EB5-6D83-421B-9CEF-92080206AC37}" type="presOf" srcId="{5FDD3FE8-6D1F-4612-8114-FA77862E3F28}" destId="{4AE52513-A15E-471C-9862-C592607F534D}" srcOrd="0" destOrd="0" presId="urn:microsoft.com/office/officeart/2005/8/layout/lProcess2"/>
    <dgm:cxn modelId="{00C243E0-9C40-4C4B-B66C-CC76DC1F9BC0}" type="presOf" srcId="{EE2A91A9-AD29-43DE-B81D-3F5D4373FF50}" destId="{CD50326C-53F6-4764-971A-97942D35CA0C}" srcOrd="0" destOrd="0" presId="urn:microsoft.com/office/officeart/2005/8/layout/lProcess2"/>
    <dgm:cxn modelId="{A61C680C-FA0C-45AF-8F2C-7E541F3B824A}" type="presOf" srcId="{13C08A8F-520C-4619-9779-8432F5E58A8F}" destId="{D7E5C602-E01E-4A1C-BE53-65E9FA1A0EC5}" srcOrd="0" destOrd="0" presId="urn:microsoft.com/office/officeart/2005/8/layout/lProcess2"/>
    <dgm:cxn modelId="{473B6FF5-A8EC-4747-BA79-BB01D82EB1BA}" type="presOf" srcId="{13C08A8F-520C-4619-9779-8432F5E58A8F}" destId="{57C5F3B4-E957-4640-A9E0-565B9AF345AB}" srcOrd="1" destOrd="0" presId="urn:microsoft.com/office/officeart/2005/8/layout/lProcess2"/>
    <dgm:cxn modelId="{D8AED029-1A75-48B2-9A05-1FD17BBD48A2}" type="presParOf" srcId="{07677207-D391-49B9-8864-3C709B24F744}" destId="{FD71C1ED-9D20-4E5A-9287-2CA49FF96867}" srcOrd="0" destOrd="0" presId="urn:microsoft.com/office/officeart/2005/8/layout/lProcess2"/>
    <dgm:cxn modelId="{726AA985-0BB3-42AD-A1B9-606503824893}" type="presParOf" srcId="{FD71C1ED-9D20-4E5A-9287-2CA49FF96867}" destId="{CD50326C-53F6-4764-971A-97942D35CA0C}" srcOrd="0" destOrd="0" presId="urn:microsoft.com/office/officeart/2005/8/layout/lProcess2"/>
    <dgm:cxn modelId="{FAA0B8CC-E236-4235-9632-452BB88E7796}" type="presParOf" srcId="{FD71C1ED-9D20-4E5A-9287-2CA49FF96867}" destId="{5FC66CC8-AA61-407E-BE4F-3C23510E41AD}" srcOrd="1" destOrd="0" presId="urn:microsoft.com/office/officeart/2005/8/layout/lProcess2"/>
    <dgm:cxn modelId="{18443444-6ABA-4C52-B47C-F73B592B8D47}" type="presParOf" srcId="{FD71C1ED-9D20-4E5A-9287-2CA49FF96867}" destId="{A90D6B45-0699-4754-BDB9-06FA7FD970D9}" srcOrd="2" destOrd="0" presId="urn:microsoft.com/office/officeart/2005/8/layout/lProcess2"/>
    <dgm:cxn modelId="{89AF38E9-1E1E-47D0-BF90-03AE8AA78C13}" type="presParOf" srcId="{A90D6B45-0699-4754-BDB9-06FA7FD970D9}" destId="{3E33F649-99CD-403B-838A-102B717E9D18}" srcOrd="0" destOrd="0" presId="urn:microsoft.com/office/officeart/2005/8/layout/lProcess2"/>
    <dgm:cxn modelId="{CB1F0E20-42B8-40E9-94C3-FB601FB33DAE}" type="presParOf" srcId="{3E33F649-99CD-403B-838A-102B717E9D18}" destId="{CCFC8A81-C49B-44CE-8192-9CD2F49F5452}" srcOrd="0" destOrd="0" presId="urn:microsoft.com/office/officeart/2005/8/layout/lProcess2"/>
    <dgm:cxn modelId="{5E02C2AF-8609-4B1F-B8E6-2DC53B94776D}" type="presParOf" srcId="{07677207-D391-49B9-8864-3C709B24F744}" destId="{3664DA7F-0921-45BA-957F-06C4D4FFA206}" srcOrd="1" destOrd="0" presId="urn:microsoft.com/office/officeart/2005/8/layout/lProcess2"/>
    <dgm:cxn modelId="{C228639D-71A8-4A0D-AABF-D709596517BB}" type="presParOf" srcId="{07677207-D391-49B9-8864-3C709B24F744}" destId="{89DD20E9-F99A-4F15-9909-1582F494D8CC}" srcOrd="2" destOrd="0" presId="urn:microsoft.com/office/officeart/2005/8/layout/lProcess2"/>
    <dgm:cxn modelId="{74F3320F-C706-4E44-962B-8D6C8DBD12C7}" type="presParOf" srcId="{89DD20E9-F99A-4F15-9909-1582F494D8CC}" destId="{6C7ECAB4-467C-4ACB-85DC-30B3F9840308}" srcOrd="0" destOrd="0" presId="urn:microsoft.com/office/officeart/2005/8/layout/lProcess2"/>
    <dgm:cxn modelId="{087A695A-FB27-4BF0-B5A3-11DFA5EB99B2}" type="presParOf" srcId="{89DD20E9-F99A-4F15-9909-1582F494D8CC}" destId="{9A7A83FE-4BE6-4E1F-9651-5AA04BB3D59B}" srcOrd="1" destOrd="0" presId="urn:microsoft.com/office/officeart/2005/8/layout/lProcess2"/>
    <dgm:cxn modelId="{9541D67A-BB7C-4A4B-8005-D6DEDE88FBAD}" type="presParOf" srcId="{89DD20E9-F99A-4F15-9909-1582F494D8CC}" destId="{8D9CE2CE-0CC6-4810-87FF-F7F74C948F7E}" srcOrd="2" destOrd="0" presId="urn:microsoft.com/office/officeart/2005/8/layout/lProcess2"/>
    <dgm:cxn modelId="{EFCAAFBB-E560-43F4-A875-2BECBF289E10}" type="presParOf" srcId="{8D9CE2CE-0CC6-4810-87FF-F7F74C948F7E}" destId="{19418F35-878D-4767-824A-E20729063AD1}" srcOrd="0" destOrd="0" presId="urn:microsoft.com/office/officeart/2005/8/layout/lProcess2"/>
    <dgm:cxn modelId="{09631271-7E29-4CBE-A586-C81F74FCC35F}" type="presParOf" srcId="{19418F35-878D-4767-824A-E20729063AD1}" destId="{24D6C241-65E0-44FE-90BE-639633AFD816}" srcOrd="0" destOrd="0" presId="urn:microsoft.com/office/officeart/2005/8/layout/lProcess2"/>
    <dgm:cxn modelId="{602C670F-3258-4688-B6BD-AAFDA4F2E3DC}" type="presParOf" srcId="{07677207-D391-49B9-8864-3C709B24F744}" destId="{ACDDD1FD-CDEC-4615-A036-6274E54F22A7}" srcOrd="3" destOrd="0" presId="urn:microsoft.com/office/officeart/2005/8/layout/lProcess2"/>
    <dgm:cxn modelId="{F6E8A6FC-3462-4DF7-9488-2D944CF26F20}" type="presParOf" srcId="{07677207-D391-49B9-8864-3C709B24F744}" destId="{C3C671E6-1E53-4D46-A95C-3CD0B7C83437}" srcOrd="4" destOrd="0" presId="urn:microsoft.com/office/officeart/2005/8/layout/lProcess2"/>
    <dgm:cxn modelId="{6652DF41-8514-4EE4-A092-8581FBB4D41F}" type="presParOf" srcId="{C3C671E6-1E53-4D46-A95C-3CD0B7C83437}" destId="{D7E5C602-E01E-4A1C-BE53-65E9FA1A0EC5}" srcOrd="0" destOrd="0" presId="urn:microsoft.com/office/officeart/2005/8/layout/lProcess2"/>
    <dgm:cxn modelId="{CD5B8662-1A17-4F43-ABC2-FC65F9127CF3}" type="presParOf" srcId="{C3C671E6-1E53-4D46-A95C-3CD0B7C83437}" destId="{57C5F3B4-E957-4640-A9E0-565B9AF345AB}" srcOrd="1" destOrd="0" presId="urn:microsoft.com/office/officeart/2005/8/layout/lProcess2"/>
    <dgm:cxn modelId="{A22490FA-090B-4490-A9FF-D46EA6EA323C}" type="presParOf" srcId="{C3C671E6-1E53-4D46-A95C-3CD0B7C83437}" destId="{751301E9-C5C8-491D-A8FF-8704B5B516DD}" srcOrd="2" destOrd="0" presId="urn:microsoft.com/office/officeart/2005/8/layout/lProcess2"/>
    <dgm:cxn modelId="{FD5ED605-5E9A-46C0-B1BD-499FF1E9E621}" type="presParOf" srcId="{751301E9-C5C8-491D-A8FF-8704B5B516DD}" destId="{B59DCF92-3AA0-40B6-829E-A5D18A2E085B}" srcOrd="0" destOrd="0" presId="urn:microsoft.com/office/officeart/2005/8/layout/lProcess2"/>
    <dgm:cxn modelId="{F905AD78-673B-4187-B641-1D8C52347009}" type="presParOf" srcId="{B59DCF92-3AA0-40B6-829E-A5D18A2E085B}" destId="{4AE52513-A15E-471C-9862-C592607F534D}" srcOrd="0" destOrd="0" presId="urn:microsoft.com/office/officeart/2005/8/layout/lProcess2"/>
    <dgm:cxn modelId="{9EA474C0-EB3E-4E48-B9EC-C9E52A065969}" type="presParOf" srcId="{07677207-D391-49B9-8864-3C709B24F744}" destId="{CAF32880-1A0F-44AB-8074-13BBD9906F77}" srcOrd="5" destOrd="0" presId="urn:microsoft.com/office/officeart/2005/8/layout/lProcess2"/>
    <dgm:cxn modelId="{BD819B0A-399E-4E3A-BAF8-4124D0E6BD3C}" type="presParOf" srcId="{07677207-D391-49B9-8864-3C709B24F744}" destId="{33133224-9578-44F6-B6F7-9B6DAB33A4EF}" srcOrd="6" destOrd="0" presId="urn:microsoft.com/office/officeart/2005/8/layout/lProcess2"/>
    <dgm:cxn modelId="{E018FF81-109C-4B72-BCE4-CC2C01130EEA}" type="presParOf" srcId="{33133224-9578-44F6-B6F7-9B6DAB33A4EF}" destId="{62DD8260-B2C0-42D3-80F1-8BD0812A1CF6}" srcOrd="0" destOrd="0" presId="urn:microsoft.com/office/officeart/2005/8/layout/lProcess2"/>
    <dgm:cxn modelId="{BE9172B5-DED7-4B98-88D9-AE0C8BB60074}" type="presParOf" srcId="{33133224-9578-44F6-B6F7-9B6DAB33A4EF}" destId="{743B4655-205B-4214-8B15-C69795355886}" srcOrd="1" destOrd="0" presId="urn:microsoft.com/office/officeart/2005/8/layout/lProcess2"/>
    <dgm:cxn modelId="{A4688EF0-2972-4123-92AD-3509513FDE8F}" type="presParOf" srcId="{33133224-9578-44F6-B6F7-9B6DAB33A4EF}" destId="{22EEFA35-8A06-4A9D-83E2-31D82D325E92}" srcOrd="2" destOrd="0" presId="urn:microsoft.com/office/officeart/2005/8/layout/lProcess2"/>
    <dgm:cxn modelId="{DDF38958-F41B-4C88-95EA-B925D02EB890}" type="presParOf" srcId="{22EEFA35-8A06-4A9D-83E2-31D82D325E92}" destId="{397D48E8-FCF3-43C9-98B0-376A89FD49D9}" srcOrd="0" destOrd="0" presId="urn:microsoft.com/office/officeart/2005/8/layout/lProcess2"/>
    <dgm:cxn modelId="{A2C88F75-FA11-4C43-A198-07AA486A84DF}" type="presParOf" srcId="{397D48E8-FCF3-43C9-98B0-376A89FD49D9}" destId="{710EACFF-B999-489F-B4EA-618F7939F28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50326C-53F6-4764-971A-97942D35CA0C}">
      <dsp:nvSpPr>
        <dsp:cNvPr id="0" name=""/>
        <dsp:cNvSpPr/>
      </dsp:nvSpPr>
      <dsp:spPr>
        <a:xfrm>
          <a:off x="1892" y="0"/>
          <a:ext cx="1856761" cy="493871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Compact design was explored in order to accommodate 48+2=50 PA modules in a euro rack compared to 32 PA modules, used in 15kW unit of 30 kW SSRFA</a:t>
          </a:r>
          <a:endParaRPr lang="en-IN" sz="1700" b="1" kern="1200" dirty="0"/>
        </a:p>
      </dsp:txBody>
      <dsp:txXfrm>
        <a:off x="1892" y="0"/>
        <a:ext cx="1856761" cy="1481613"/>
      </dsp:txXfrm>
    </dsp:sp>
    <dsp:sp modelId="{CCFC8A81-C49B-44CE-8192-9CD2F49F5452}">
      <dsp:nvSpPr>
        <dsp:cNvPr id="0" name=""/>
        <dsp:cNvSpPr/>
      </dsp:nvSpPr>
      <dsp:spPr>
        <a:xfrm>
          <a:off x="152393" y="3061093"/>
          <a:ext cx="1485408" cy="16934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FF0000"/>
              </a:solidFill>
            </a:rPr>
            <a:t>500W PA Modules</a:t>
          </a:r>
          <a:endParaRPr lang="en-IN" sz="2000" b="1" kern="1200" dirty="0">
            <a:solidFill>
              <a:srgbClr val="FF0000"/>
            </a:solidFill>
          </a:endParaRPr>
        </a:p>
      </dsp:txBody>
      <dsp:txXfrm>
        <a:off x="152393" y="3061093"/>
        <a:ext cx="1485408" cy="1693457"/>
      </dsp:txXfrm>
    </dsp:sp>
    <dsp:sp modelId="{6C7ECAB4-467C-4ACB-85DC-30B3F9840308}">
      <dsp:nvSpPr>
        <dsp:cNvPr id="0" name=""/>
        <dsp:cNvSpPr/>
      </dsp:nvSpPr>
      <dsp:spPr>
        <a:xfrm>
          <a:off x="1953236" y="0"/>
          <a:ext cx="1856761" cy="493871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Compact 48 port  design explored in order to get 20 kW power from  a single  rack instead of using three 15 kW units</a:t>
          </a:r>
          <a:endParaRPr lang="en-IN" sz="1700" b="1" kern="1200" dirty="0"/>
        </a:p>
      </dsp:txBody>
      <dsp:txXfrm>
        <a:off x="1953236" y="0"/>
        <a:ext cx="1856761" cy="1481613"/>
      </dsp:txXfrm>
    </dsp:sp>
    <dsp:sp modelId="{24D6C241-65E0-44FE-90BE-639633AFD816}">
      <dsp:nvSpPr>
        <dsp:cNvPr id="0" name=""/>
        <dsp:cNvSpPr/>
      </dsp:nvSpPr>
      <dsp:spPr>
        <a:xfrm>
          <a:off x="2133602" y="3078172"/>
          <a:ext cx="1485408" cy="1693457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FF0000"/>
              </a:solidFill>
            </a:rPr>
            <a:t>Power divider and combiner</a:t>
          </a:r>
          <a:endParaRPr lang="en-IN" sz="2000" b="1" kern="1200" dirty="0">
            <a:solidFill>
              <a:srgbClr val="FF0000"/>
            </a:solidFill>
          </a:endParaRPr>
        </a:p>
      </dsp:txBody>
      <dsp:txXfrm>
        <a:off x="2133602" y="3078172"/>
        <a:ext cx="1485408" cy="1693457"/>
      </dsp:txXfrm>
    </dsp:sp>
    <dsp:sp modelId="{D7E5C602-E01E-4A1C-BE53-65E9FA1A0EC5}">
      <dsp:nvSpPr>
        <dsp:cNvPr id="0" name=""/>
        <dsp:cNvSpPr/>
      </dsp:nvSpPr>
      <dsp:spPr>
        <a:xfrm>
          <a:off x="3993928" y="0"/>
          <a:ext cx="1856761" cy="493871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Euro rack design was completely reviewed to accommodate 48 PA modules and also 48 SMPS, as compared to earlier design using 32 modules. Water circuit was also modified.</a:t>
          </a:r>
          <a:endParaRPr lang="en-IN" sz="1700" b="1" kern="1200" dirty="0"/>
        </a:p>
      </dsp:txBody>
      <dsp:txXfrm>
        <a:off x="3993928" y="0"/>
        <a:ext cx="1856761" cy="1481613"/>
      </dsp:txXfrm>
    </dsp:sp>
    <dsp:sp modelId="{4AE52513-A15E-471C-9862-C592607F534D}">
      <dsp:nvSpPr>
        <dsp:cNvPr id="0" name=""/>
        <dsp:cNvSpPr/>
      </dsp:nvSpPr>
      <dsp:spPr>
        <a:xfrm>
          <a:off x="4190997" y="3382960"/>
          <a:ext cx="1485408" cy="1388652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FF0000"/>
              </a:solidFill>
            </a:rPr>
            <a:t>Enclosure for 20 kW unit</a:t>
          </a:r>
          <a:endParaRPr lang="en-IN" sz="2000" b="1" kern="1200" dirty="0">
            <a:solidFill>
              <a:srgbClr val="FF0000"/>
            </a:solidFill>
          </a:endParaRPr>
        </a:p>
      </dsp:txBody>
      <dsp:txXfrm>
        <a:off x="4190997" y="3382960"/>
        <a:ext cx="1485408" cy="1388652"/>
      </dsp:txXfrm>
    </dsp:sp>
    <dsp:sp modelId="{62DD8260-B2C0-42D3-80F1-8BD0812A1CF6}">
      <dsp:nvSpPr>
        <dsp:cNvPr id="0" name=""/>
        <dsp:cNvSpPr/>
      </dsp:nvSpPr>
      <dsp:spPr>
        <a:xfrm>
          <a:off x="5989946" y="0"/>
          <a:ext cx="1856761" cy="493871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In order to incorporate functional requirement and to control two units in master-slave made, major changes were done by incorporating microcontroller based control boards in new 40kW SSRFA</a:t>
          </a:r>
          <a:r>
            <a:rPr lang="en-US" sz="1800" b="1" kern="1200" dirty="0"/>
            <a:t>.</a:t>
          </a:r>
          <a:endParaRPr lang="en-IN" sz="1800" b="1" kern="1200" dirty="0"/>
        </a:p>
      </dsp:txBody>
      <dsp:txXfrm>
        <a:off x="5989946" y="0"/>
        <a:ext cx="1856761" cy="1481613"/>
      </dsp:txXfrm>
    </dsp:sp>
    <dsp:sp modelId="{710EACFF-B999-489F-B4EA-618F7939F28F}">
      <dsp:nvSpPr>
        <dsp:cNvPr id="0" name=""/>
        <dsp:cNvSpPr/>
      </dsp:nvSpPr>
      <dsp:spPr>
        <a:xfrm>
          <a:off x="6172206" y="3459170"/>
          <a:ext cx="1485408" cy="1388652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FF0000"/>
              </a:solidFill>
            </a:rPr>
            <a:t>Distributed Embedded data acquisition </a:t>
          </a:r>
          <a:endParaRPr lang="en-IN" sz="1800" b="1" kern="1200" dirty="0">
            <a:solidFill>
              <a:srgbClr val="FF0000"/>
            </a:solidFill>
          </a:endParaRPr>
        </a:p>
      </dsp:txBody>
      <dsp:txXfrm>
        <a:off x="6172206" y="3459170"/>
        <a:ext cx="1485408" cy="1388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24702-50EB-45D7-87AA-8E1D55F1FE38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D2903-49B5-4B9C-98A8-9879EEE0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280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A9E33-1834-408E-BD53-D5EF1D5625F3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8BC8D-D391-4563-8AC9-21281AEB0F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43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343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3240" tIns="46440" rIns="93240" bIns="4644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E486EE3-543C-4058-9404-305C304621DD}" type="slidenum">
              <a:rPr lang="en-US">
                <a:solidFill>
                  <a:srgbClr val="FFFFFF"/>
                </a:solidFill>
              </a:rPr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656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800" tIns="47520" rIns="91800" bIns="4752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EF18027-A4D5-4CBE-8083-0E89F5332DA0}" type="slidenum">
              <a:rPr lang="en-US" sz="1200">
                <a:solidFill>
                  <a:srgbClr val="000000"/>
                </a:solidFill>
                <a:latin typeface="Calibri" pitchFamily="32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23</a:t>
            </a:fld>
            <a:endParaRPr lang="en-US" sz="120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8512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006176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8BC8D-D391-4563-8AC9-21281AEB0FA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1997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Helvetica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C6E76B-9B48-4D2C-B0F4-3F0D6E863463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529978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Helvetica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7F725C-3F81-41F4-B043-4E21107F1760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68270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Helvetica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CAAABA-B489-4BEC-BEB0-A0D7373E5D84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939868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Helvetica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93CFDC-EDA4-4AEE-9A71-82D37D650FB3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477639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Helvetica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084A07-055C-4CE7-A97D-5B6DCD4C07E5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402181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8BC8D-D391-4563-8AC9-21281AEB0FA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1017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3097-80C2-4C79-B1AA-9C30DC8E022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8431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AF421-FA81-41E3-9007-D10116E89F5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1443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3D65-1DA7-4ECE-A517-3D8C8F29DC10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C971-4AAC-4948-9A77-5F461D3491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3D65-1DA7-4ECE-A517-3D8C8F29DC10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C971-4AAC-4948-9A77-5F461D3491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3D65-1DA7-4ECE-A517-3D8C8F29DC10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C971-4AAC-4948-9A77-5F461D3491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065320" y="103664"/>
            <a:ext cx="785008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/>
          <a:lstStyle>
            <a:lvl1pPr eaLnBrk="1" hangingPunct="1"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228600" y="6515100"/>
            <a:ext cx="447675" cy="241300"/>
          </a:xfrm>
        </p:spPr>
        <p:txBody>
          <a:bodyPr/>
          <a:lstStyle>
            <a:lvl1pPr>
              <a:defRPr/>
            </a:lvl1pPr>
          </a:lstStyle>
          <a:p>
            <a:fld id="{196FEB57-A09C-4B58-853F-9BC9CC282D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34035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8295" y="455378"/>
            <a:ext cx="2572905" cy="46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2238242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0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3760219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569495" y="6224749"/>
            <a:ext cx="7925272" cy="390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625642" y="1505897"/>
            <a:ext cx="7967867" cy="19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1907" y="220163"/>
            <a:ext cx="1113939" cy="10135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0195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 b="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0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0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0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0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0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366" y="66167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9108" y="6515100"/>
            <a:ext cx="6096000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 smtClean="0"/>
              <a:t>S C Joshi,   IIFC Review Meeting 4-6 Jan. 2017 at BARC, Mumbai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0587" y="66167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CA5941BE-F261-446F-A9EB-53908F52258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196164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4" y="920773"/>
            <a:ext cx="4308231" cy="7212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701931" y="920774"/>
            <a:ext cx="4260850" cy="7212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S C Joshi,   IIFC Review Meeting 4-6 Jan. 2017 at BARC, Mumbai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8515106" y="6604391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629EDFE3-73EB-4ED6-87B6-5DE8ED48F0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9365" y="1746431"/>
            <a:ext cx="4308231" cy="4253439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22"/>
          </p:nvPr>
        </p:nvSpPr>
        <p:spPr>
          <a:xfrm>
            <a:off x="4701931" y="1746431"/>
            <a:ext cx="4308231" cy="4253439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5952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S C Joshi,   IIFC Review Meeting 4-6 Jan. 2017 at BARC, Mumbai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8515106" y="6604391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629EDFE3-73EB-4ED6-87B6-5DE8ED48F0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4308231" cy="364149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22"/>
          </p:nvPr>
        </p:nvSpPr>
        <p:spPr>
          <a:xfrm>
            <a:off x="4654550" y="1037744"/>
            <a:ext cx="4308231" cy="364149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1024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S C Joshi,   IIFC Review Meeting 4-6 Jan. 2017 at BARC, Mumbai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515107" y="6611425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90FB1247-EF23-4B88-8BDA-71F359827C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8615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 b="1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S C Joshi,   IIFC Review Meeting 4-6 Jan. 2017 at BARC, Mumbai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7249" y="66167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1F548BE3-8EE2-4A88-8B14-3AE9C95001C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800839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059EE-4B00-49D9-89A8-B6E50F0204E5}" type="slidenum">
              <a:rPr lang="en-US" altLang="en-US"/>
              <a:pPr/>
              <a:t>‹#›</a:t>
            </a:fld>
            <a:endParaRPr lang="en-US" altLang="en-US" sz="1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531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3D65-1DA7-4ECE-A517-3D8C8F29DC10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C971-4AAC-4948-9A77-5F461D3491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92731F1-DA80-41DF-A680-3E708DFCA5B4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4035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8295" y="455378"/>
            <a:ext cx="2572905" cy="46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2238242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0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3760219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569495" y="6224749"/>
            <a:ext cx="7925272" cy="390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625642" y="1505897"/>
            <a:ext cx="7967867" cy="19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1907" y="220163"/>
            <a:ext cx="1113939" cy="10135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0195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 b="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0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0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0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0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0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366" y="66167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9108" y="6515100"/>
            <a:ext cx="6096000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 smtClean="0"/>
              <a:t>S C Joshi,   IIFC Review Meeting 4-6 Jan. 2017 at BARC, Mumbai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0587" y="66167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CA5941BE-F261-446F-A9EB-53908F52258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196164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4" y="920773"/>
            <a:ext cx="4308231" cy="7212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701931" y="920774"/>
            <a:ext cx="4260850" cy="7212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S C Joshi,   IIFC Review Meeting 4-6 Jan. 2017 at BARC, Mumbai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8515106" y="6604391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629EDFE3-73EB-4ED6-87B6-5DE8ED48F0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9365" y="1746431"/>
            <a:ext cx="4308231" cy="4253439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22"/>
          </p:nvPr>
        </p:nvSpPr>
        <p:spPr>
          <a:xfrm>
            <a:off x="4701931" y="1746431"/>
            <a:ext cx="4308231" cy="4253439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5952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S C Joshi,   IIFC Review Meeting 4-6 Jan. 2017 at BARC, Mumbai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8515106" y="6604391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629EDFE3-73EB-4ED6-87B6-5DE8ED48F0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4308231" cy="364149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22"/>
          </p:nvPr>
        </p:nvSpPr>
        <p:spPr>
          <a:xfrm>
            <a:off x="4654550" y="1037744"/>
            <a:ext cx="4308231" cy="364149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10244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S C Joshi,   IIFC Review Meeting 4-6 Jan. 2017 at BARC, Mumbai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515107" y="6611425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90FB1247-EF23-4B88-8BDA-71F359827C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8615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 b="1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S C Joshi,   IIFC Review Meeting 4-6 Jan. 2017 at BARC, Mumbai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7249" y="66167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1F548BE3-8EE2-4A88-8B14-3AE9C95001C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800839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059EE-4B00-49D9-89A8-B6E50F0204E5}" type="slidenum">
              <a:rPr lang="en-US" altLang="en-US"/>
              <a:pPr/>
              <a:t>‹#›</a:t>
            </a:fld>
            <a:endParaRPr lang="en-US" altLang="en-US" sz="1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53169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92731F1-DA80-41DF-A680-3E708DFCA5B4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4035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8295" y="455378"/>
            <a:ext cx="2572905" cy="46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2238242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0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3760219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569495" y="6224749"/>
            <a:ext cx="7925272" cy="390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625642" y="1505897"/>
            <a:ext cx="7967867" cy="19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1907" y="220163"/>
            <a:ext cx="1113939" cy="10135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0195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3D65-1DA7-4ECE-A517-3D8C8F29DC10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C971-4AAC-4948-9A77-5F461D3491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 b="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0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0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0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0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0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366" y="66167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9108" y="6515100"/>
            <a:ext cx="6096000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 smtClean="0"/>
              <a:t>S C Joshi,   IIFC Review Meeting 4-6 Jan. 2017 at BARC, Mumbai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0587" y="66167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CA5941BE-F261-446F-A9EB-53908F52258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1961649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4" y="920773"/>
            <a:ext cx="4308231" cy="7212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701931" y="920774"/>
            <a:ext cx="4260850" cy="7212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S C Joshi,   IIFC Review Meeting 4-6 Jan. 2017 at BARC, Mumbai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8515106" y="6604391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629EDFE3-73EB-4ED6-87B6-5DE8ED48F0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9365" y="1746431"/>
            <a:ext cx="4308231" cy="4253439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22"/>
          </p:nvPr>
        </p:nvSpPr>
        <p:spPr>
          <a:xfrm>
            <a:off x="4701931" y="1746431"/>
            <a:ext cx="4308231" cy="4253439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59523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S C Joshi,   IIFC Review Meeting 4-6 Jan. 2017 at BARC, Mumbai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8515106" y="6604391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629EDFE3-73EB-4ED6-87B6-5DE8ED48F0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4308231" cy="364149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22"/>
          </p:nvPr>
        </p:nvSpPr>
        <p:spPr>
          <a:xfrm>
            <a:off x="4654550" y="1037744"/>
            <a:ext cx="4308231" cy="364149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1024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S C Joshi,   IIFC Review Meeting 4-6 Jan. 2017 at BARC, Mumbai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515107" y="6611425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90FB1247-EF23-4B88-8BDA-71F359827C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8615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 b="1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S C Joshi,   IIFC Review Meeting 4-6 Jan. 2017 at BARC, Mumbai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7249" y="66167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1F548BE3-8EE2-4A88-8B14-3AE9C95001C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8008398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059EE-4B00-49D9-89A8-B6E50F0204E5}" type="slidenum">
              <a:rPr lang="en-US" altLang="en-US"/>
              <a:pPr/>
              <a:t>‹#›</a:t>
            </a:fld>
            <a:endParaRPr lang="en-US" altLang="en-US" sz="1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5316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92731F1-DA80-41DF-A680-3E708DFCA5B4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403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3D65-1DA7-4ECE-A517-3D8C8F29DC10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C971-4AAC-4948-9A77-5F461D3491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3D65-1DA7-4ECE-A517-3D8C8F29DC10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C971-4AAC-4948-9A77-5F461D3491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3D65-1DA7-4ECE-A517-3D8C8F29DC10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C971-4AAC-4948-9A77-5F461D3491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3D65-1DA7-4ECE-A517-3D8C8F29DC10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C971-4AAC-4948-9A77-5F461D3491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3D65-1DA7-4ECE-A517-3D8C8F29DC10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C971-4AAC-4948-9A77-5F461D3491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3D65-1DA7-4ECE-A517-3D8C8F29DC10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C971-4AAC-4948-9A77-5F461D3491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93D65-1DA7-4ECE-A517-3D8C8F29DC10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CC971-4AAC-4948-9A77-5F461D3491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ea typeface="MS PGothic" pitchFamily="34" charset="-128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/>
              <a:t>S C Joshi,   IIFC Review Meeting 4-6 Jan. 2017 at BARC, Mumbai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0BBBAE5-33F5-4494-8F5C-B9D85820F1A9}" type="slidenum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62674" y="6079685"/>
            <a:ext cx="743776" cy="6767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878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ea typeface="MS PGothic" pitchFamily="34" charset="-128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/>
              <a:t>S C Joshi,   IIFC Review Meeting 4-6 Jan. 2017 at BARC, Mumbai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0BBBAE5-33F5-4494-8F5C-B9D85820F1A9}" type="slidenum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62674" y="6079685"/>
            <a:ext cx="743776" cy="6767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878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ea typeface="MS PGothic" pitchFamily="34" charset="-128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/>
              <a:t>S C Joshi,   IIFC Review Meeting 4-6 Jan. 2017 at BARC, Mumbai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0BBBAE5-33F5-4494-8F5C-B9D85820F1A9}" type="slidenum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62674" y="6079685"/>
            <a:ext cx="743776" cy="6767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878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.in/url?sa=t&amp;rct=j&amp;q=&amp;esrc=s&amp;source=web&amp;cd=2&amp;cad=rja&amp;uact=8&amp;ved=0ahUKEwiRuezVotPXAhUGq48KHcIOBR0QFggsMAE&amp;url=http://www.bureauveritas.com/home/about-us/our-business/industry-offer/industrial-products-certification/onecis-asme/ASME-code/ASME-code/&amp;usg=AOvVaw0QHi4fCCRNUKUu6b6izxgJ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656968" y="1826391"/>
            <a:ext cx="8358070" cy="11398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2800" dirty="0" smtClean="0">
                <a:latin typeface="Helvetica" pitchFamily="124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Helvetica" panose="020B0604020202020204" pitchFamily="34" charset="0"/>
              </a:rPr>
              <a:t>Activities </a:t>
            </a:r>
            <a:r>
              <a:rPr lang="en-US" altLang="en-US" sz="2800" dirty="0" smtClean="0">
                <a:solidFill>
                  <a:schemeClr val="tx1"/>
                </a:solidFill>
                <a:latin typeface="Helvetica" panose="020B0604020202020204" pitchFamily="34" charset="0"/>
              </a:rPr>
              <a:t>at RRCAT</a:t>
            </a:r>
            <a:endParaRPr lang="en-US" altLang="en-US" sz="2800" dirty="0" smtClean="0">
              <a:latin typeface="Helvetica" pitchFamily="12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92304" y="2567039"/>
            <a:ext cx="7526338" cy="148995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650 MHz SCRF cavity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650 MHz </a:t>
            </a:r>
            <a:r>
              <a:rPr lang="en-US" sz="2400" dirty="0" err="1" smtClean="0"/>
              <a:t>Cryomodule</a:t>
            </a:r>
            <a:r>
              <a:rPr lang="en-US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650 MHz RF Power supply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HTS-2 Development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86108" y="6356196"/>
            <a:ext cx="6378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4C97"/>
                </a:solidFill>
              </a:rPr>
              <a:t>S C Joshi,   IIFC Review Meeting </a:t>
            </a:r>
            <a:r>
              <a:rPr lang="en-US" sz="1400" dirty="0" smtClean="0">
                <a:solidFill>
                  <a:srgbClr val="004C97"/>
                </a:solidFill>
              </a:rPr>
              <a:t>7-8 Dec. </a:t>
            </a:r>
            <a:r>
              <a:rPr lang="en-US" sz="1400" dirty="0" smtClean="0">
                <a:solidFill>
                  <a:srgbClr val="004C97"/>
                </a:solidFill>
              </a:rPr>
              <a:t>2017 at </a:t>
            </a:r>
            <a:r>
              <a:rPr lang="en-US" sz="1400" dirty="0" err="1" smtClean="0">
                <a:solidFill>
                  <a:srgbClr val="004C97"/>
                </a:solidFill>
              </a:rPr>
              <a:t>Fermilab</a:t>
            </a:r>
            <a:endParaRPr lang="en-US" sz="1400" dirty="0">
              <a:solidFill>
                <a:srgbClr val="004C9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792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2981" y="264318"/>
            <a:ext cx="7729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Electropolishing of Five-cell 650 MHz SCRF Cavity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19"/>
          <a:stretch/>
        </p:blipFill>
        <p:spPr>
          <a:xfrm>
            <a:off x="992981" y="787538"/>
            <a:ext cx="6874670" cy="54456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5331" y="6233159"/>
            <a:ext cx="7729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Electropolishing of Five-cell 650 MHz SCRF Cavity</a:t>
            </a:r>
          </a:p>
        </p:txBody>
      </p:sp>
    </p:spTree>
    <p:extLst>
      <p:ext uri="{BB962C8B-B14F-4D97-AF65-F5344CB8AC3E}">
        <p14:creationId xmlns="" xmlns:p14="http://schemas.microsoft.com/office/powerpoint/2010/main" val="1656979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/>
              <a:t>Issues for discussion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153400" cy="3429000"/>
          </a:xfrm>
        </p:spPr>
        <p:txBody>
          <a:bodyPr>
            <a:noAutofit/>
          </a:bodyPr>
          <a:lstStyle/>
          <a:p>
            <a:r>
              <a:rPr lang="en-US" sz="2000" dirty="0"/>
              <a:t>Foreseen changes in Beam Pipe length and </a:t>
            </a:r>
            <a:r>
              <a:rPr lang="en-US" sz="2000" dirty="0" err="1"/>
              <a:t>Nb-Ti</a:t>
            </a:r>
            <a:r>
              <a:rPr lang="en-US" sz="2000" dirty="0"/>
              <a:t> Transition (on FP end ) to accommodate modified tuner design. </a:t>
            </a:r>
          </a:p>
          <a:p>
            <a:pPr lvl="1"/>
            <a:r>
              <a:rPr lang="en-US" sz="1600" dirty="0"/>
              <a:t>RRCAT is progressing with Fabrication of 2</a:t>
            </a:r>
            <a:r>
              <a:rPr lang="en-US" sz="1600" baseline="30000" dirty="0"/>
              <a:t>nd</a:t>
            </a:r>
            <a:r>
              <a:rPr lang="en-US" sz="1600" dirty="0"/>
              <a:t> Five-cell SCRF cavity and components for 3</a:t>
            </a:r>
            <a:r>
              <a:rPr lang="en-US" sz="1600" baseline="30000" dirty="0"/>
              <a:t>rd</a:t>
            </a:r>
            <a:r>
              <a:rPr lang="en-US" sz="1600" dirty="0"/>
              <a:t> are under machining. FNAL to </a:t>
            </a:r>
            <a:r>
              <a:rPr lang="en-US" sz="1600" dirty="0" err="1"/>
              <a:t>finalise</a:t>
            </a:r>
            <a:r>
              <a:rPr lang="en-US" sz="1600" dirty="0"/>
              <a:t> and supply the modified design/drawings at earliest for incorporation of changes in 3</a:t>
            </a:r>
            <a:r>
              <a:rPr lang="en-US" sz="1600" baseline="30000" dirty="0"/>
              <a:t>rd</a:t>
            </a:r>
            <a:r>
              <a:rPr lang="en-US" sz="1600" dirty="0"/>
              <a:t> cavity components. </a:t>
            </a:r>
          </a:p>
          <a:p>
            <a:r>
              <a:rPr lang="en-IN" sz="2000" dirty="0"/>
              <a:t>FNAL to share a tested single cell 650 MHz cavity to benchmark VTS facility at RRCAT.</a:t>
            </a:r>
            <a:endParaRPr lang="en-US" sz="2000" dirty="0"/>
          </a:p>
          <a:p>
            <a:r>
              <a:rPr lang="en-US" sz="2000" dirty="0"/>
              <a:t>FNAL to provide design and drawings of modified HB 650 Tuner.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/>
              <a:t>FNAL to share approved documents on cavity dressing and qualification.</a:t>
            </a:r>
            <a:endParaRPr lang="en-US" sz="16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739517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0" i="1" dirty="0">
                <a:solidFill>
                  <a:srgbClr val="004C97"/>
                </a:solidFill>
                <a:latin typeface="Arial"/>
                <a:ea typeface="+mn-ea"/>
                <a:cs typeface="+mn-cs"/>
                <a:sym typeface="Helvetica" panose="020B0604020202030204" pitchFamily="34" charset="0"/>
              </a:rPr>
              <a:t>650 MHz HB/LB </a:t>
            </a:r>
            <a:r>
              <a:rPr lang="en-US" altLang="en-US" sz="2800" b="0" i="1" dirty="0" err="1">
                <a:solidFill>
                  <a:srgbClr val="004C97"/>
                </a:solidFill>
                <a:latin typeface="Arial"/>
                <a:ea typeface="+mn-ea"/>
                <a:cs typeface="+mn-cs"/>
                <a:sym typeface="Helvetica" panose="020B0604020202030204" pitchFamily="34" charset="0"/>
              </a:rPr>
              <a:t>Cryomodule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59EE-4B00-49D9-89A8-B6E50F0204E5}" type="slidenum">
              <a:rPr lang="en-US" altLang="en-US" smtClean="0"/>
              <a:pPr/>
              <a:t>12</a:t>
            </a:fld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 noChangeArrowheads="1"/>
          </p:cNvSpPr>
          <p:nvPr/>
        </p:nvSpPr>
        <p:spPr bwMode="auto">
          <a:xfrm>
            <a:off x="676275" y="1600529"/>
            <a:ext cx="8358187" cy="1139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altLang="en-US" sz="2800" b="0" i="1" dirty="0" smtClean="0">
                <a:solidFill>
                  <a:srgbClr val="004C97"/>
                </a:solidFill>
                <a:sym typeface="Helvetica" panose="020B0604020202030204" pitchFamily="34" charset="0"/>
              </a:rPr>
              <a:t> 650 MHz HB/LB </a:t>
            </a:r>
            <a:r>
              <a:rPr lang="en-US" altLang="en-US" sz="2800" b="0" i="1" dirty="0" err="1" smtClean="0">
                <a:solidFill>
                  <a:srgbClr val="004C97"/>
                </a:solidFill>
                <a:sym typeface="Helvetica" panose="020B0604020202030204" pitchFamily="34" charset="0"/>
              </a:rPr>
              <a:t>Cryomodule</a:t>
            </a:r>
            <a:r>
              <a:rPr lang="en-US" altLang="en-US" sz="2800" b="0" i="1" dirty="0" smtClean="0">
                <a:solidFill>
                  <a:srgbClr val="004C97"/>
                </a:solidFill>
                <a:sym typeface="Helvetica" panose="020B0604020202030204" pitchFamily="34" charset="0"/>
              </a:rPr>
              <a:t> </a:t>
            </a:r>
            <a:br>
              <a:rPr lang="en-US" altLang="en-US" sz="2800" b="0" i="1" dirty="0" smtClean="0">
                <a:solidFill>
                  <a:srgbClr val="004C97"/>
                </a:solidFill>
                <a:sym typeface="Helvetica" panose="020B0604020202030204" pitchFamily="34" charset="0"/>
              </a:rPr>
            </a:br>
            <a:r>
              <a:rPr lang="en-US" altLang="en-US" sz="2800" b="0" i="1" dirty="0" smtClean="0">
                <a:solidFill>
                  <a:srgbClr val="004C97"/>
                </a:solidFill>
                <a:sym typeface="Helvetica" panose="020B0604020202030204" pitchFamily="34" charset="0"/>
              </a:rPr>
              <a:t> (Section 6.8)</a:t>
            </a:r>
          </a:p>
        </p:txBody>
      </p:sp>
      <p:sp>
        <p:nvSpPr>
          <p:cNvPr id="6" name="Text Placeholder 2"/>
          <p:cNvSpPr txBox="1">
            <a:spLocks noChangeArrowheads="1"/>
          </p:cNvSpPr>
          <p:nvPr/>
        </p:nvSpPr>
        <p:spPr>
          <a:xfrm>
            <a:off x="2683668" y="4487204"/>
            <a:ext cx="3776663" cy="522288"/>
          </a:xfrm>
          <a:prstGeom prst="rect">
            <a:avLst/>
          </a:prstGeom>
          <a:ln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004C97"/>
                </a:solidFill>
                <a:latin typeface="Helvetica" pitchFamily="12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1400" dirty="0" smtClean="0"/>
              <a:t>DAE-SPC: Prashant </a:t>
            </a:r>
            <a:r>
              <a:rPr lang="en-US" sz="1400" dirty="0" err="1" smtClean="0"/>
              <a:t>Khare</a:t>
            </a:r>
            <a:r>
              <a:rPr lang="en-US" sz="1400" dirty="0" smtClean="0"/>
              <a:t>, RRCAT,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400" dirty="0" err="1" smtClean="0"/>
              <a:t>Fermilab</a:t>
            </a:r>
            <a:r>
              <a:rPr lang="en-US" sz="1400" dirty="0" smtClean="0"/>
              <a:t>-SPM: Tom </a:t>
            </a:r>
            <a:r>
              <a:rPr lang="en-US" sz="1400" dirty="0" err="1" smtClean="0"/>
              <a:t>Nicol</a:t>
            </a:r>
            <a:r>
              <a:rPr lang="en-US" sz="1400" dirty="0" smtClean="0"/>
              <a:t>, 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9845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4D0E89-0414-481D-AC3A-5CF410581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r>
              <a:rPr lang="en-IN" dirty="0"/>
              <a:t>LB 650 cryomodule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062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Group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81515220"/>
              </p:ext>
            </p:extLst>
          </p:nvPr>
        </p:nvGraphicFramePr>
        <p:xfrm>
          <a:off x="1312043" y="2007857"/>
          <a:ext cx="7009172" cy="2377681"/>
        </p:xfrm>
        <a:graphic>
          <a:graphicData uri="http://schemas.openxmlformats.org/drawingml/2006/table">
            <a:tbl>
              <a:tblPr/>
              <a:tblGrid>
                <a:gridCol w="864322">
                  <a:extLst>
                    <a:ext uri="{9D8B030D-6E8A-4147-A177-3AD203B41FA5}">
                      <a16:colId xmlns="" xmlns:a16="http://schemas.microsoft.com/office/drawing/2014/main" val="3158071335"/>
                    </a:ext>
                  </a:extLst>
                </a:gridCol>
                <a:gridCol w="2964389">
                  <a:extLst>
                    <a:ext uri="{9D8B030D-6E8A-4147-A177-3AD203B41FA5}">
                      <a16:colId xmlns="" xmlns:a16="http://schemas.microsoft.com/office/drawing/2014/main" val="2590879910"/>
                    </a:ext>
                  </a:extLst>
                </a:gridCol>
                <a:gridCol w="758525">
                  <a:extLst>
                    <a:ext uri="{9D8B030D-6E8A-4147-A177-3AD203B41FA5}">
                      <a16:colId xmlns="" xmlns:a16="http://schemas.microsoft.com/office/drawing/2014/main" val="1468957816"/>
                    </a:ext>
                  </a:extLst>
                </a:gridCol>
                <a:gridCol w="1119674">
                  <a:extLst>
                    <a:ext uri="{9D8B030D-6E8A-4147-A177-3AD203B41FA5}">
                      <a16:colId xmlns="" xmlns:a16="http://schemas.microsoft.com/office/drawing/2014/main" val="636979887"/>
                    </a:ext>
                  </a:extLst>
                </a:gridCol>
                <a:gridCol w="1302262">
                  <a:extLst>
                    <a:ext uri="{9D8B030D-6E8A-4147-A177-3AD203B41FA5}">
                      <a16:colId xmlns="" xmlns:a16="http://schemas.microsoft.com/office/drawing/2014/main" val="466094851"/>
                    </a:ext>
                  </a:extLst>
                </a:gridCol>
              </a:tblGrid>
              <a:tr h="5486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MILESTONE</a:t>
                      </a:r>
                    </a:p>
                  </a:txBody>
                  <a:tcPr marL="68586" marR="6858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MAJOR MILESTONE</a:t>
                      </a:r>
                    </a:p>
                  </a:txBody>
                  <a:tcPr marL="68586" marR="6858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QUANTITY</a:t>
                      </a:r>
                    </a:p>
                  </a:txBody>
                  <a:tcPr marL="68586" marR="6858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DELIVERY DATE</a:t>
                      </a:r>
                    </a:p>
                  </a:txBody>
                  <a:tcPr marL="68586" marR="6858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New Delivery dates (As proposed for revision)</a:t>
                      </a:r>
                    </a:p>
                  </a:txBody>
                  <a:tcPr marL="68586" marR="6858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20766776"/>
                  </a:ext>
                </a:extLst>
              </a:tr>
              <a:tr h="4512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6" marR="6858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Design of325 MHz SSR1 cryomodule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6" marR="6858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6" marR="6858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Done</a:t>
                      </a:r>
                      <a:endParaRPr kumimoji="0" lang="en-I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6" marR="6858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6" marR="6858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18285370"/>
                  </a:ext>
                </a:extLst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6" marR="6858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Design of325 MHz SSR2 cryomodule by DAE laboratories and Fermilab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6" marR="6858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6" marR="6858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31 Jan 2018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6" marR="6858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6" marR="6858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92566950"/>
                  </a:ext>
                </a:extLst>
              </a:tr>
              <a:tr h="4512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6" marR="6858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Technical requirement specification (TRS) by </a:t>
                      </a:r>
                      <a:r>
                        <a:rPr kumimoji="0" lang="en-IN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Fermilab</a:t>
                      </a:r>
                      <a:endParaRPr kumimoji="0" lang="en-I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6" marR="6858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6" marR="6858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31 Oct 2015</a:t>
                      </a:r>
                      <a:endParaRPr kumimoji="0" lang="en-I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6" marR="6858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6" marR="6858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91295084"/>
                  </a:ext>
                </a:extLst>
              </a:tr>
              <a:tr h="4512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6" marR="6858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Design of 650MHz LB/</a:t>
                      </a:r>
                      <a:r>
                        <a:rPr kumimoji="0" lang="en-IN" altLang="en-US" sz="12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HB</a:t>
                      </a:r>
                      <a:r>
                        <a:rPr kumimoji="0" lang="en-I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IN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cryomodule</a:t>
                      </a:r>
                      <a:r>
                        <a:rPr kumimoji="0" lang="en-I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by DAE laboratories and </a:t>
                      </a:r>
                      <a:r>
                        <a:rPr kumimoji="0" lang="en-IN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Fermilab</a:t>
                      </a:r>
                      <a:r>
                        <a:rPr kumimoji="0" lang="en-I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. #</a:t>
                      </a:r>
                      <a:endParaRPr kumimoji="0" lang="en-I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6" marR="6858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6" marR="6858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Feb 2017</a:t>
                      </a:r>
                    </a:p>
                  </a:txBody>
                  <a:tcPr marL="68586" marR="6858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altLang="en-US" sz="1200" b="1" i="0" u="none" strike="sng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LB      Nov  2018 #</a:t>
                      </a:r>
                      <a:endParaRPr kumimoji="0" lang="en-I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6" marR="68586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24737405"/>
                  </a:ext>
                </a:extLst>
              </a:tr>
            </a:tbl>
          </a:graphicData>
        </a:graphic>
      </p:graphicFrame>
      <p:sp>
        <p:nvSpPr>
          <p:cNvPr id="5162" name="Rectangle 4"/>
          <p:cNvSpPr>
            <a:spLocks noChangeArrowheads="1"/>
          </p:cNvSpPr>
          <p:nvPr/>
        </p:nvSpPr>
        <p:spPr bwMode="auto">
          <a:xfrm>
            <a:off x="1368028" y="1488282"/>
            <a:ext cx="34025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1800" b="1"/>
              <a:t> </a:t>
            </a:r>
            <a:r>
              <a:rPr lang="en-IN" altLang="en-US" sz="1500" b="1" u="sng"/>
              <a:t>DAE Deliverables</a:t>
            </a:r>
            <a:r>
              <a:rPr lang="en-IN" altLang="en-US" sz="1500" b="1"/>
              <a:t>             </a:t>
            </a:r>
            <a:r>
              <a:rPr lang="en-IN" altLang="en-US" sz="1200">
                <a:ea typeface="MS PGothic" panose="020B0600070205080204" pitchFamily="34" charset="-128"/>
              </a:rPr>
              <a:t>(As per Section 6.8)</a:t>
            </a:r>
            <a:r>
              <a:rPr lang="en-US" altLang="en-US" sz="1200">
                <a:ea typeface="MS PGothic" panose="020B0600070205080204" pitchFamily="34" charset="-128"/>
              </a:rPr>
              <a:t> </a:t>
            </a:r>
            <a:endParaRPr lang="en-IN" altLang="en-US" sz="1200">
              <a:ea typeface="MS PGothic" panose="020B0600070205080204" pitchFamily="34" charset="-128"/>
            </a:endParaRPr>
          </a:p>
        </p:txBody>
      </p:sp>
      <p:sp>
        <p:nvSpPr>
          <p:cNvPr id="5164" name="Title 1"/>
          <p:cNvSpPr txBox="1">
            <a:spLocks noChangeArrowheads="1"/>
          </p:cNvSpPr>
          <p:nvPr/>
        </p:nvSpPr>
        <p:spPr bwMode="auto">
          <a:xfrm>
            <a:off x="1933575" y="934642"/>
            <a:ext cx="4744641" cy="4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2100" b="1">
                <a:solidFill>
                  <a:srgbClr val="004C97"/>
                </a:solidFill>
                <a:ea typeface="MS PGothic" panose="020B0600070205080204" pitchFamily="34" charset="-128"/>
                <a:sym typeface="MS PGothic" panose="020B0600070205080204" pitchFamily="34" charset="-128"/>
              </a:rPr>
              <a:t>Scope and schedule</a:t>
            </a:r>
          </a:p>
        </p:txBody>
      </p:sp>
      <p:sp>
        <p:nvSpPr>
          <p:cNvPr id="5165" name="Rounded Rectangle 7"/>
          <p:cNvSpPr>
            <a:spLocks noChangeArrowheads="1"/>
          </p:cNvSpPr>
          <p:nvPr/>
        </p:nvSpPr>
        <p:spPr bwMode="auto">
          <a:xfrm>
            <a:off x="1315616" y="3453494"/>
            <a:ext cx="6990962" cy="888741"/>
          </a:xfrm>
          <a:prstGeom prst="roundRect">
            <a:avLst>
              <a:gd name="adj" fmla="val 16667"/>
            </a:avLst>
          </a:prstGeom>
          <a:noFill/>
          <a:ln w="571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en-IN" alt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1357603" y="4580164"/>
            <a:ext cx="7025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1050" dirty="0"/>
          </a:p>
          <a:p>
            <a:r>
              <a:rPr lang="en-IN" sz="1050" dirty="0"/>
              <a:t># Design completion for LB </a:t>
            </a:r>
            <a:r>
              <a:rPr lang="en-IN" sz="1050" dirty="0" err="1"/>
              <a:t>cryomodule</a:t>
            </a:r>
            <a:r>
              <a:rPr lang="en-IN" sz="1050" dirty="0"/>
              <a:t> is possible by November 2018  provided detailed design of cryogen distribution system  (distribution system, feed can etc.) </a:t>
            </a:r>
            <a:r>
              <a:rPr lang="en-IN" sz="1050" u="sng" dirty="0"/>
              <a:t>are made available by March 2018 </a:t>
            </a:r>
            <a:r>
              <a:rPr lang="en-IN" sz="1050" dirty="0"/>
              <a:t>.The work on systems like vacuum vessel, thermal shield etc. of LB </a:t>
            </a:r>
            <a:r>
              <a:rPr lang="en-IN" sz="1050" dirty="0" err="1"/>
              <a:t>cryomodule</a:t>
            </a:r>
            <a:r>
              <a:rPr lang="en-IN" sz="1050" dirty="0"/>
              <a:t>  has been taken up already, as information was available about these systems. </a:t>
            </a:r>
          </a:p>
        </p:txBody>
      </p:sp>
    </p:spTree>
    <p:extLst>
      <p:ext uri="{BB962C8B-B14F-4D97-AF65-F5344CB8AC3E}">
        <p14:creationId xmlns="" xmlns:p14="http://schemas.microsoft.com/office/powerpoint/2010/main" val="878052634"/>
      </p:ext>
    </p:extLst>
  </p:cSld>
  <p:clrMapOvr>
    <a:masterClrMapping/>
  </p:clrMapOvr>
  <p:transition advTm="51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5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12335-525F-4B88-AD1C-89F4B6A2B9D1}" type="slidenum">
              <a:rPr lang="en-US" altLang="en-US"/>
              <a:pPr>
                <a:defRPr/>
              </a:pPr>
              <a:t>15</a:t>
            </a:fld>
            <a:endParaRPr lang="en-US" altLang="en-US" sz="135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171" name="Title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89399" y="913649"/>
            <a:ext cx="6515100" cy="4822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b">
            <a:normAutofit/>
          </a:bodyPr>
          <a:lstStyle/>
          <a:p>
            <a:pPr eaLnBrk="1" hangingPunct="1"/>
            <a:r>
              <a:rPr lang="en-US" altLang="en-US" sz="2400" b="1" dirty="0"/>
              <a:t>Design of LB 650 MHz SCRF Cavity </a:t>
            </a:r>
            <a:r>
              <a:rPr lang="en-US" altLang="en-US" sz="2400" b="1" dirty="0" err="1"/>
              <a:t>Cryomodule</a:t>
            </a:r>
            <a:endParaRPr lang="en-US" altLang="en-US" sz="2400" b="1" dirty="0"/>
          </a:p>
        </p:txBody>
      </p:sp>
      <p:sp>
        <p:nvSpPr>
          <p:cNvPr id="7172" name="Slide Number Placeholder 11"/>
          <p:cNvSpPr>
            <a:spLocks noGrp="1" noChangeArrowheads="1"/>
          </p:cNvSpPr>
          <p:nvPr/>
        </p:nvSpPr>
        <p:spPr bwMode="auto">
          <a:xfrm>
            <a:off x="7593808" y="5819775"/>
            <a:ext cx="335756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/>
            <a:fld id="{FF5E84D8-8A0F-41AD-9250-D6087C7CA60B}" type="slidenum">
              <a:rPr lang="en-US" altLang="en-US" sz="1800">
                <a:ea typeface="MS PGothic" panose="020B0600070205080204" pitchFamily="34" charset="-128"/>
              </a:rPr>
              <a:pPr algn="r"/>
              <a:t>15</a:t>
            </a:fld>
            <a:endParaRPr lang="en-US" altLang="en-US" sz="1800">
              <a:ea typeface="MS PGothic" panose="020B060007020508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7795" y="1552575"/>
            <a:ext cx="6347222" cy="18235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sz="1500" dirty="0">
                <a:solidFill>
                  <a:srgbClr val="C00000"/>
                </a:solidFill>
              </a:rPr>
              <a:t>Design of LB 650 MHz SCRF Cavity Cryomodule is currently under progress at RRCAT. Following sub-systems of cryomodule has been designed:</a:t>
            </a:r>
          </a:p>
          <a:p>
            <a:pPr marL="257175" indent="-257175" algn="just">
              <a:lnSpc>
                <a:spcPct val="150000"/>
              </a:lnSpc>
              <a:buFont typeface="Arial" panose="020B0604020202020204" pitchFamily="34" charset="0"/>
              <a:buAutoNum type="arabicPeriod"/>
              <a:defRPr/>
            </a:pPr>
            <a:r>
              <a:rPr lang="en-US" sz="1500" dirty="0">
                <a:solidFill>
                  <a:srgbClr val="0000FF"/>
                </a:solidFill>
              </a:rPr>
              <a:t>Vacuum Vessel</a:t>
            </a:r>
          </a:p>
          <a:p>
            <a:pPr marL="257175" indent="-257175" algn="just">
              <a:lnSpc>
                <a:spcPct val="150000"/>
              </a:lnSpc>
              <a:buFont typeface="Arial" panose="020B0604020202020204" pitchFamily="34" charset="0"/>
              <a:buAutoNum type="arabicPeriod"/>
              <a:defRPr/>
            </a:pPr>
            <a:r>
              <a:rPr lang="en-US" sz="1500" dirty="0">
                <a:solidFill>
                  <a:srgbClr val="0000FF"/>
                </a:solidFill>
              </a:rPr>
              <a:t>Cavity Support System (CSS)</a:t>
            </a:r>
          </a:p>
          <a:p>
            <a:pPr marL="257175" indent="-257175" algn="just">
              <a:lnSpc>
                <a:spcPct val="150000"/>
              </a:lnSpc>
              <a:buFont typeface="Arial" panose="020B0604020202020204" pitchFamily="34" charset="0"/>
              <a:buAutoNum type="arabicPeriod"/>
              <a:defRPr/>
            </a:pPr>
            <a:r>
              <a:rPr lang="en-US" sz="1500" dirty="0">
                <a:solidFill>
                  <a:srgbClr val="0000FF"/>
                </a:solidFill>
              </a:rPr>
              <a:t>70K Thermal Shield</a:t>
            </a: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1397794" y="3499248"/>
            <a:ext cx="28384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en-US" altLang="en-US" sz="1500" dirty="0">
                <a:solidFill>
                  <a:srgbClr val="000000"/>
                </a:solidFill>
              </a:rPr>
              <a:t>Piping layout and cryogen distribution for the </a:t>
            </a:r>
            <a:r>
              <a:rPr lang="en-US" altLang="en-US" sz="1500" dirty="0" err="1">
                <a:solidFill>
                  <a:srgbClr val="000000"/>
                </a:solidFill>
              </a:rPr>
              <a:t>cryomodule</a:t>
            </a:r>
            <a:r>
              <a:rPr lang="en-US" altLang="en-US" sz="1500" dirty="0">
                <a:solidFill>
                  <a:srgbClr val="000000"/>
                </a:solidFill>
              </a:rPr>
              <a:t> has to be designed. These systems are based on the LB 650 </a:t>
            </a:r>
            <a:r>
              <a:rPr lang="en-US" altLang="en-US" sz="1500" dirty="0" err="1">
                <a:solidFill>
                  <a:srgbClr val="000000"/>
                </a:solidFill>
              </a:rPr>
              <a:t>cryomodule</a:t>
            </a:r>
            <a:r>
              <a:rPr lang="en-US" altLang="en-US" sz="1500" dirty="0">
                <a:solidFill>
                  <a:srgbClr val="000000"/>
                </a:solidFill>
              </a:rPr>
              <a:t> solid model taken from FNAL team </a:t>
            </a:r>
            <a:r>
              <a:rPr lang="en-US" altLang="en-US" sz="1500" dirty="0" err="1">
                <a:solidFill>
                  <a:srgbClr val="000000"/>
                </a:solidFill>
              </a:rPr>
              <a:t>centre</a:t>
            </a:r>
            <a:r>
              <a:rPr lang="en-US" altLang="en-US" sz="15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19264" y="5287210"/>
            <a:ext cx="5603081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1500" dirty="0"/>
              <a:t>Design of three above mentioned major sub-systems of LB 650 MHz SCRF Cavity Cryomodule has been completed.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59" y="2801530"/>
            <a:ext cx="3646604" cy="17922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2838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16732" y="857250"/>
            <a:ext cx="7255961" cy="4822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b">
            <a:noAutofit/>
          </a:bodyPr>
          <a:lstStyle/>
          <a:p>
            <a:r>
              <a:rPr lang="en-US" altLang="en-US" sz="2100" b="1" dirty="0"/>
              <a:t>Design of Vacuum vessel for LB 650 MHz SCRF Cavity </a:t>
            </a:r>
            <a:r>
              <a:rPr lang="en-US" altLang="en-US" sz="2100" b="1" dirty="0" err="1"/>
              <a:t>Cryomodule</a:t>
            </a:r>
            <a:endParaRPr lang="en-US" altLang="en-US" sz="2100" b="1" dirty="0"/>
          </a:p>
        </p:txBody>
      </p:sp>
      <p:sp>
        <p:nvSpPr>
          <p:cNvPr id="8195" name="Slide Number Placeholder 3"/>
          <p:cNvSpPr>
            <a:spLocks noGrp="1" noChangeArrowheads="1"/>
          </p:cNvSpPr>
          <p:nvPr/>
        </p:nvSpPr>
        <p:spPr bwMode="auto">
          <a:xfrm>
            <a:off x="7593808" y="5819775"/>
            <a:ext cx="335756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/>
            <a:fld id="{64BF1731-58CD-4FD5-BE75-1C7C29340A3C}" type="slidenum">
              <a:rPr lang="en-US" altLang="en-US" sz="1800">
                <a:ea typeface="MS PGothic" panose="020B0600070205080204" pitchFamily="34" charset="-128"/>
              </a:rPr>
              <a:pPr algn="r"/>
              <a:t>16</a:t>
            </a:fld>
            <a:endParaRPr lang="en-US" altLang="en-US" sz="1800">
              <a:ea typeface="MS PGothic" panose="020B0600070205080204" pitchFamily="34" charset="-128"/>
            </a:endParaRPr>
          </a:p>
        </p:txBody>
      </p:sp>
      <p:sp>
        <p:nvSpPr>
          <p:cNvPr id="8196" name="TextBox 1"/>
          <p:cNvSpPr>
            <a:spLocks noChangeArrowheads="1"/>
          </p:cNvSpPr>
          <p:nvPr/>
        </p:nvSpPr>
        <p:spPr bwMode="auto">
          <a:xfrm>
            <a:off x="1382317" y="1466850"/>
            <a:ext cx="6211490" cy="191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Aft>
                <a:spcPts val="900"/>
              </a:spcAft>
            </a:pPr>
            <a:r>
              <a:rPr lang="en-US" alt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Following have been calculated:</a:t>
            </a:r>
            <a:endParaRPr lang="en-US" altLang="en-US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anose="02020603050405020304" pitchFamily="18" charset="0"/>
            </a:endParaRPr>
          </a:p>
          <a:p>
            <a:pPr lvl="1" algn="just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Vacuum Vessel Shell Thickness</a:t>
            </a:r>
            <a:endParaRPr lang="en-US" altLang="en-US" sz="375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anose="02020603050405020304" pitchFamily="18" charset="0"/>
            </a:endParaRPr>
          </a:p>
          <a:p>
            <a:pPr lvl="1" algn="just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Permissible Out of Roundness of Vessel Shell Thickness</a:t>
            </a:r>
            <a:endParaRPr lang="en-US" altLang="en-US" sz="375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anose="02020603050405020304" pitchFamily="18" charset="0"/>
            </a:endParaRPr>
          </a:p>
          <a:p>
            <a:pPr lvl="1" algn="just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Calculations for Stiffening Ring</a:t>
            </a:r>
            <a:endParaRPr lang="en-US" altLang="en-US" sz="375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anose="02020603050405020304" pitchFamily="18" charset="0"/>
            </a:endParaRPr>
          </a:p>
          <a:p>
            <a:pPr lvl="1" algn="just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Calculations and Analysis for the main vessel Shell Openings (As per Sec VIII)</a:t>
            </a:r>
            <a:endParaRPr lang="en-US" altLang="en-US" sz="375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anose="02020603050405020304" pitchFamily="18" charset="0"/>
            </a:endParaRPr>
          </a:p>
          <a:p>
            <a:pPr lvl="1" algn="just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Saddle support of Vacuum Vessel</a:t>
            </a:r>
            <a:endParaRPr lang="en-US" altLang="en-US" sz="375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anose="02020603050405020304" pitchFamily="18" charset="0"/>
            </a:endParaRPr>
          </a:p>
          <a:p>
            <a:pPr lvl="1" algn="just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Calculation for Flanges, Bolts and Welds for the Vacuum Vessel</a:t>
            </a:r>
            <a:endParaRPr lang="en-US" alt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  <p:pic>
        <p:nvPicPr>
          <p:cNvPr id="8197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593" b="14626"/>
          <a:stretch>
            <a:fillRect/>
          </a:stretch>
        </p:blipFill>
        <p:spPr bwMode="auto">
          <a:xfrm>
            <a:off x="2191942" y="3242072"/>
            <a:ext cx="4736306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31170" y="4966098"/>
            <a:ext cx="5604272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1500" dirty="0"/>
              <a:t>Design Note for Vacuum Vessel of LB 650 MHz </a:t>
            </a:r>
            <a:r>
              <a:rPr lang="en-US" sz="1500" dirty="0" err="1"/>
              <a:t>Cryomodule</a:t>
            </a:r>
            <a:r>
              <a:rPr lang="en-US" sz="1500" dirty="0"/>
              <a:t> has been prepared and is now ready to be reviewed.</a:t>
            </a:r>
          </a:p>
        </p:txBody>
      </p:sp>
    </p:spTree>
    <p:extLst>
      <p:ext uri="{BB962C8B-B14F-4D97-AF65-F5344CB8AC3E}">
        <p14:creationId xmlns="" xmlns:p14="http://schemas.microsoft.com/office/powerpoint/2010/main" val="2982100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40656" y="925117"/>
            <a:ext cx="6515100" cy="4822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b">
            <a:normAutofit/>
          </a:bodyPr>
          <a:lstStyle/>
          <a:p>
            <a:pPr eaLnBrk="1" hangingPunct="1"/>
            <a:r>
              <a:rPr lang="en-US" altLang="en-US" sz="2100" b="1" dirty="0"/>
              <a:t>Design of CSS for LB 650 MHz SCRF Cavity </a:t>
            </a:r>
            <a:r>
              <a:rPr lang="en-US" altLang="en-US" sz="2100" b="1" dirty="0" err="1"/>
              <a:t>Cryomodule</a:t>
            </a:r>
            <a:endParaRPr lang="en-US" altLang="en-US" sz="2100" b="1" dirty="0"/>
          </a:p>
        </p:txBody>
      </p:sp>
      <p:sp>
        <p:nvSpPr>
          <p:cNvPr id="9219" name="Slide Number Placeholder 3"/>
          <p:cNvSpPr>
            <a:spLocks noGrp="1" noChangeArrowheads="1"/>
          </p:cNvSpPr>
          <p:nvPr/>
        </p:nvSpPr>
        <p:spPr bwMode="auto">
          <a:xfrm>
            <a:off x="7593808" y="5819775"/>
            <a:ext cx="335756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/>
            <a:fld id="{15D51B7C-CA91-48B1-9482-0EB721AC8AAF}" type="slidenum">
              <a:rPr lang="en-US" altLang="en-US" sz="1800">
                <a:ea typeface="MS PGothic" panose="020B0600070205080204" pitchFamily="34" charset="-128"/>
              </a:rPr>
              <a:pPr algn="r"/>
              <a:t>17</a:t>
            </a:fld>
            <a:endParaRPr lang="en-US" altLang="en-US" sz="1800">
              <a:ea typeface="MS PGothic" panose="020B0600070205080204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1183" y="4951810"/>
            <a:ext cx="5604272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1500" dirty="0"/>
              <a:t>Design Note for Strongback and Cryogenic Support Post of LB 650 MHz </a:t>
            </a:r>
            <a:r>
              <a:rPr lang="en-US" sz="1500" dirty="0" err="1"/>
              <a:t>Cryomodule</a:t>
            </a:r>
            <a:r>
              <a:rPr lang="en-US" sz="1500" dirty="0"/>
              <a:t> has been prepared and can now be reviewed.</a:t>
            </a:r>
          </a:p>
        </p:txBody>
      </p:sp>
      <p:sp>
        <p:nvSpPr>
          <p:cNvPr id="9221" name="TextBox 13"/>
          <p:cNvSpPr txBox="1">
            <a:spLocks noChangeArrowheads="1"/>
          </p:cNvSpPr>
          <p:nvPr/>
        </p:nvSpPr>
        <p:spPr bwMode="auto">
          <a:xfrm>
            <a:off x="5781676" y="4597004"/>
            <a:ext cx="198001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1350"/>
              <a:t>Cavity Support System</a:t>
            </a:r>
          </a:p>
        </p:txBody>
      </p:sp>
      <p:pic>
        <p:nvPicPr>
          <p:cNvPr id="9222" name="Picture 1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828">
            <a:off x="4718449" y="3159919"/>
            <a:ext cx="3401615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1968" y="1765916"/>
            <a:ext cx="3932853" cy="2876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None/>
              <a:defRPr/>
            </a:pPr>
            <a:r>
              <a:rPr lang="en-US" sz="1350" dirty="0">
                <a:solidFill>
                  <a:srgbClr val="000000"/>
                </a:solidFill>
              </a:rPr>
              <a:t>Design of cavity support system for LB 650 MHz SCRF Cavity Cryomodule has been carried out.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en-US" sz="1350" dirty="0"/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sz="1350" dirty="0">
                <a:solidFill>
                  <a:srgbClr val="C00000"/>
                </a:solidFill>
              </a:rPr>
              <a:t>Following components have been designed: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en-US" sz="1350" dirty="0"/>
          </a:p>
          <a:p>
            <a:pPr marL="257175" indent="-257175" algn="just">
              <a:lnSpc>
                <a:spcPct val="120000"/>
              </a:lnSpc>
              <a:buFont typeface="Arial" panose="020B0604020202020204" pitchFamily="34" charset="0"/>
              <a:buAutoNum type="arabicPeriod"/>
              <a:defRPr/>
            </a:pPr>
            <a:r>
              <a:rPr lang="en-US" sz="1350" dirty="0">
                <a:solidFill>
                  <a:srgbClr val="0000FF"/>
                </a:solidFill>
              </a:rPr>
              <a:t>Strongback structure </a:t>
            </a:r>
          </a:p>
          <a:p>
            <a:pPr marL="257175" indent="-257175" algn="just">
              <a:lnSpc>
                <a:spcPct val="120000"/>
              </a:lnSpc>
              <a:buFont typeface="Arial" panose="020B0604020202020204" pitchFamily="34" charset="0"/>
              <a:buAutoNum type="arabicPeriod"/>
              <a:defRPr/>
            </a:pPr>
            <a:r>
              <a:rPr lang="en-US" sz="1350" dirty="0">
                <a:solidFill>
                  <a:srgbClr val="0000FF"/>
                </a:solidFill>
              </a:rPr>
              <a:t>Cryogenic Support Post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en-US" sz="1350" dirty="0"/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sz="1350" dirty="0">
                <a:solidFill>
                  <a:srgbClr val="000000"/>
                </a:solidFill>
              </a:rPr>
              <a:t>Shape hangers will be designed after LB 650 MHz dressed cavity drawings are received.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en-US" sz="1350" dirty="0"/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sz="1350" dirty="0">
                <a:solidFill>
                  <a:srgbClr val="FF0000"/>
                </a:solidFill>
              </a:rPr>
              <a:t>Similar needle bearing block as used in HTS-2 will be used to support cavities over shape hangers.</a:t>
            </a:r>
          </a:p>
        </p:txBody>
      </p:sp>
      <p:pic>
        <p:nvPicPr>
          <p:cNvPr id="9224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090" t="25134" r="64178" b="51105"/>
          <a:stretch>
            <a:fillRect/>
          </a:stretch>
        </p:blipFill>
        <p:spPr bwMode="auto">
          <a:xfrm>
            <a:off x="4995864" y="1850231"/>
            <a:ext cx="1265635" cy="79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V="1">
            <a:off x="5394722" y="2625330"/>
            <a:ext cx="0" cy="2024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881688" y="2621758"/>
            <a:ext cx="0" cy="2024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27" name="Group 19"/>
          <p:cNvGrpSpPr>
            <a:grpSpLocks/>
          </p:cNvGrpSpPr>
          <p:nvPr/>
        </p:nvGrpSpPr>
        <p:grpSpPr bwMode="auto">
          <a:xfrm>
            <a:off x="5968604" y="1527573"/>
            <a:ext cx="1038225" cy="577081"/>
            <a:chOff x="7459713" y="801815"/>
            <a:chExt cx="1384689" cy="769938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7459713" y="1149702"/>
              <a:ext cx="235016" cy="1636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2" name="TextBox 21"/>
            <p:cNvSpPr txBox="1">
              <a:spLocks noChangeArrowheads="1"/>
            </p:cNvSpPr>
            <p:nvPr/>
          </p:nvSpPr>
          <p:spPr bwMode="auto">
            <a:xfrm>
              <a:off x="7590368" y="801815"/>
              <a:ext cx="1254034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r>
                <a:rPr lang="en-US" altLang="en-US" sz="1050"/>
                <a:t>Cavities will be supported here</a:t>
              </a:r>
            </a:p>
          </p:txBody>
        </p:sp>
      </p:grpSp>
      <p:sp>
        <p:nvSpPr>
          <p:cNvPr id="9228" name="TextBox 22"/>
          <p:cNvSpPr txBox="1">
            <a:spLocks noChangeArrowheads="1"/>
          </p:cNvSpPr>
          <p:nvPr/>
        </p:nvSpPr>
        <p:spPr bwMode="auto">
          <a:xfrm>
            <a:off x="5057775" y="2824163"/>
            <a:ext cx="114895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1050"/>
              <a:t>Strongback will be supported on vacuum vessel</a:t>
            </a:r>
          </a:p>
        </p:txBody>
      </p:sp>
      <p:pic>
        <p:nvPicPr>
          <p:cNvPr id="9229" name="Picture 2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96" t="9877" r="27921" b="17683"/>
          <a:stretch>
            <a:fillRect/>
          </a:stretch>
        </p:blipFill>
        <p:spPr bwMode="auto">
          <a:xfrm>
            <a:off x="6544866" y="1722836"/>
            <a:ext cx="1456134" cy="112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TextBox 24"/>
          <p:cNvSpPr txBox="1">
            <a:spLocks noChangeArrowheads="1"/>
          </p:cNvSpPr>
          <p:nvPr/>
        </p:nvSpPr>
        <p:spPr bwMode="auto">
          <a:xfrm>
            <a:off x="6206728" y="2812256"/>
            <a:ext cx="18811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1350"/>
              <a:t>Cryogenic Support Post</a:t>
            </a:r>
          </a:p>
        </p:txBody>
      </p:sp>
    </p:spTree>
    <p:extLst>
      <p:ext uri="{BB962C8B-B14F-4D97-AF65-F5344CB8AC3E}">
        <p14:creationId xmlns="" xmlns:p14="http://schemas.microsoft.com/office/powerpoint/2010/main" val="1500140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"/>
          <p:cNvSpPr>
            <a:spLocks noGrp="1" noChangeArrowheads="1"/>
          </p:cNvSpPr>
          <p:nvPr/>
        </p:nvSpPr>
        <p:spPr bwMode="auto">
          <a:xfrm>
            <a:off x="7593808" y="5819775"/>
            <a:ext cx="335756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/>
            <a:fld id="{4CD37132-3948-49C6-B7EE-04E5D08FD8F8}" type="slidenum">
              <a:rPr lang="en-US" altLang="en-US" sz="1800">
                <a:ea typeface="MS PGothic" panose="020B0600070205080204" pitchFamily="34" charset="-128"/>
              </a:rPr>
              <a:pPr algn="r"/>
              <a:t>18</a:t>
            </a:fld>
            <a:endParaRPr lang="en-US" altLang="en-US" sz="1800">
              <a:ea typeface="MS PGothic" panose="020B0600070205080204" pitchFamily="34" charset="-128"/>
            </a:endParaRPr>
          </a:p>
        </p:txBody>
      </p:sp>
      <p:sp>
        <p:nvSpPr>
          <p:cNvPr id="10243" name="Title 1"/>
          <p:cNvSpPr>
            <a:spLocks noGrp="1" noChangeArrowheads="1"/>
          </p:cNvSpPr>
          <p:nvPr/>
        </p:nvSpPr>
        <p:spPr bwMode="auto">
          <a:xfrm>
            <a:off x="328904" y="912019"/>
            <a:ext cx="7618518" cy="48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100" dirty="0">
                <a:solidFill>
                  <a:srgbClr val="074184"/>
                </a:solidFill>
                <a:ea typeface="MS PGothic" panose="020B0600070205080204" pitchFamily="34" charset="-128"/>
                <a:cs typeface="Calibri" panose="020F0502020204030204" pitchFamily="34" charset="0"/>
                <a:sym typeface="MS PGothic" panose="020B0600070205080204" pitchFamily="34" charset="-128"/>
              </a:rPr>
              <a:t>Design of 70K Thermal Shield for LB 650 MHz  </a:t>
            </a:r>
            <a:r>
              <a:rPr lang="en-US" altLang="en-US" sz="2100" dirty="0" err="1">
                <a:solidFill>
                  <a:srgbClr val="074184"/>
                </a:solidFill>
                <a:ea typeface="MS PGothic" panose="020B0600070205080204" pitchFamily="34" charset="-128"/>
                <a:cs typeface="Calibri" panose="020F0502020204030204" pitchFamily="34" charset="0"/>
                <a:sym typeface="MS PGothic" panose="020B0600070205080204" pitchFamily="34" charset="-128"/>
              </a:rPr>
              <a:t>Cryomodule</a:t>
            </a:r>
            <a:endParaRPr lang="en-US" altLang="en-US" sz="2100" dirty="0">
              <a:solidFill>
                <a:srgbClr val="074184"/>
              </a:solidFill>
              <a:ea typeface="MS PGothic" panose="020B0600070205080204" pitchFamily="34" charset="-128"/>
              <a:cs typeface="Calibri" panose="020F0502020204030204" pitchFamily="34" charset="0"/>
              <a:sym typeface="MS PGothic" panose="020B0600070205080204" pitchFamily="34" charset="-128"/>
            </a:endParaRPr>
          </a:p>
        </p:txBody>
      </p:sp>
      <p:sp>
        <p:nvSpPr>
          <p:cNvPr id="10244" name="TextBox 16"/>
          <p:cNvSpPr txBox="1">
            <a:spLocks noChangeArrowheads="1"/>
          </p:cNvSpPr>
          <p:nvPr/>
        </p:nvSpPr>
        <p:spPr bwMode="auto">
          <a:xfrm>
            <a:off x="1338264" y="1609726"/>
            <a:ext cx="50125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1500">
                <a:solidFill>
                  <a:srgbClr val="000000"/>
                </a:solidFill>
              </a:rPr>
              <a:t>Design of 70K thermal shield for LB 650 MHz SCRF Cavity Cryomodule has been carried out. </a:t>
            </a:r>
          </a:p>
          <a:p>
            <a:endParaRPr lang="en-US" altLang="en-US" sz="1800"/>
          </a:p>
        </p:txBody>
      </p:sp>
      <p:sp>
        <p:nvSpPr>
          <p:cNvPr id="18" name="TextBox 17"/>
          <p:cNvSpPr txBox="1"/>
          <p:nvPr/>
        </p:nvSpPr>
        <p:spPr>
          <a:xfrm>
            <a:off x="1338263" y="2227661"/>
            <a:ext cx="2971800" cy="24678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ts val="450"/>
              </a:spcBef>
              <a:defRPr/>
            </a:pPr>
            <a:r>
              <a:rPr lang="en-US" sz="1350" dirty="0">
                <a:solidFill>
                  <a:srgbClr val="C00000"/>
                </a:solidFill>
              </a:rPr>
              <a:t>Design of 70K shield includes: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en-US" sz="1350" dirty="0"/>
          </a:p>
          <a:p>
            <a:pPr marL="257175" indent="-257175" algn="just">
              <a:spcAft>
                <a:spcPts val="45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1350" dirty="0">
                <a:solidFill>
                  <a:srgbClr val="0000FF"/>
                </a:solidFill>
              </a:rPr>
              <a:t>Optimization of finger welds</a:t>
            </a:r>
          </a:p>
          <a:p>
            <a:pPr marL="257175" indent="-257175" algn="just">
              <a:spcAft>
                <a:spcPts val="45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1350" dirty="0">
                <a:solidFill>
                  <a:srgbClr val="000000"/>
                </a:solidFill>
              </a:rPr>
              <a:t>Design of cooling pipe layout</a:t>
            </a:r>
          </a:p>
          <a:p>
            <a:pPr marL="257175" indent="-257175" algn="just">
              <a:spcAft>
                <a:spcPts val="45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1350" dirty="0">
                <a:solidFill>
                  <a:srgbClr val="0000FF"/>
                </a:solidFill>
              </a:rPr>
              <a:t>Cool down time estimation for shield</a:t>
            </a:r>
          </a:p>
          <a:p>
            <a:pPr marL="257175" indent="-257175" algn="just">
              <a:spcAft>
                <a:spcPts val="45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1350" dirty="0">
                <a:solidFill>
                  <a:srgbClr val="000000"/>
                </a:solidFill>
              </a:rPr>
              <a:t>Estimation of maximum gradient during cool down</a:t>
            </a:r>
          </a:p>
          <a:p>
            <a:pPr marL="257175" indent="-257175" algn="just">
              <a:spcAft>
                <a:spcPts val="45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1350" dirty="0">
                <a:solidFill>
                  <a:srgbClr val="0000FF"/>
                </a:solidFill>
              </a:rPr>
              <a:t>Estimation of stresses during cool down </a:t>
            </a:r>
          </a:p>
        </p:txBody>
      </p:sp>
      <p:pic>
        <p:nvPicPr>
          <p:cNvPr id="10246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1" t="2153" r="8780"/>
          <a:stretch>
            <a:fillRect/>
          </a:stretch>
        </p:blipFill>
        <p:spPr bwMode="auto">
          <a:xfrm rot="21124325">
            <a:off x="4407694" y="1953816"/>
            <a:ext cx="3539729" cy="205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19"/>
          <p:cNvSpPr txBox="1">
            <a:spLocks noChangeArrowheads="1"/>
          </p:cNvSpPr>
          <p:nvPr/>
        </p:nvSpPr>
        <p:spPr bwMode="auto">
          <a:xfrm>
            <a:off x="5075635" y="4337448"/>
            <a:ext cx="245625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1350"/>
              <a:t>3-D Model of 70K Thermal Shield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18086" y="4792267"/>
            <a:ext cx="5603081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1500" dirty="0"/>
              <a:t>Design Note for 70K Thermal Shield of LB 650 MHz </a:t>
            </a:r>
            <a:r>
              <a:rPr lang="en-US" sz="1500" dirty="0" err="1"/>
              <a:t>Cryomodule</a:t>
            </a:r>
            <a:r>
              <a:rPr lang="en-US" sz="1500" dirty="0"/>
              <a:t> has been prepared and can now be reviewed.</a:t>
            </a:r>
          </a:p>
        </p:txBody>
      </p:sp>
    </p:spTree>
    <p:extLst>
      <p:ext uri="{BB962C8B-B14F-4D97-AF65-F5344CB8AC3E}">
        <p14:creationId xmlns="" xmlns:p14="http://schemas.microsoft.com/office/powerpoint/2010/main" val="2046414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>
                <a:solidFill>
                  <a:schemeClr val="tx1"/>
                </a:solidFill>
                <a:latin typeface="Helvetica" panose="020B0604020202020204" pitchFamily="34" charset="0"/>
              </a:rPr>
              <a:t>650 MHz </a:t>
            </a:r>
            <a:r>
              <a:rPr lang="en-US" altLang="en-US" dirty="0">
                <a:solidFill>
                  <a:schemeClr val="tx1"/>
                </a:solidFill>
                <a:latin typeface="Helvetica" panose="020B0604020202020204" pitchFamily="34" charset="0"/>
              </a:rPr>
              <a:t>RF Power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S C Joshi,   IIFC Review Meeting 4-6 Jan. 2017 at BARC, Mumbai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27232" y="2250139"/>
            <a:ext cx="8358070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004C97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altLang="en-US" sz="2800" dirty="0" smtClean="0">
                <a:latin typeface="Helvetica" pitchFamily="124" charset="0"/>
              </a:rPr>
              <a:t> </a:t>
            </a:r>
            <a:r>
              <a:rPr lang="en-IN" altLang="en-US" sz="2800" dirty="0" smtClean="0">
                <a:latin typeface="Helvetica" panose="020B0604020202020204" pitchFamily="34" charset="0"/>
              </a:rPr>
              <a:t>650 MHz </a:t>
            </a:r>
            <a:r>
              <a:rPr lang="en-US" altLang="en-US" sz="2800" dirty="0" smtClean="0">
                <a:latin typeface="Helvetica" panose="020B0604020202020204" pitchFamily="34" charset="0"/>
              </a:rPr>
              <a:t>RF Power	</a:t>
            </a:r>
            <a:br>
              <a:rPr lang="en-US" altLang="en-US" sz="2800" dirty="0" smtClean="0">
                <a:latin typeface="Helvetica" panose="020B0604020202020204" pitchFamily="34" charset="0"/>
              </a:rPr>
            </a:br>
            <a:r>
              <a:rPr lang="en-US" altLang="en-US" sz="2800" dirty="0" smtClean="0">
                <a:latin typeface="Helvetica" panose="020B0604020202020204" pitchFamily="34" charset="0"/>
              </a:rPr>
              <a:t>(Section 7.1)</a:t>
            </a:r>
            <a:endParaRPr lang="en-US" altLang="en-US" sz="2800" dirty="0">
              <a:latin typeface="Helvetica" pitchFamily="12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2631688" y="4302617"/>
            <a:ext cx="4433420" cy="59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004C97"/>
                </a:solidFill>
                <a:latin typeface="Helvetica" pitchFamily="12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400" dirty="0" smtClean="0"/>
              <a:t>DAE-SPC: </a:t>
            </a:r>
            <a:r>
              <a:rPr lang="en-US" altLang="en-US" sz="1400" dirty="0" err="1" smtClean="0"/>
              <a:t>Mahendra</a:t>
            </a:r>
            <a:r>
              <a:rPr lang="en-US" altLang="en-US" sz="1400" dirty="0" smtClean="0"/>
              <a:t> Lad, RRCAT, </a:t>
            </a:r>
          </a:p>
          <a:p>
            <a:pPr algn="ctr"/>
            <a:r>
              <a:rPr lang="en-US" altLang="en-US" sz="1400" dirty="0" err="1" smtClean="0"/>
              <a:t>Fermilab</a:t>
            </a:r>
            <a:r>
              <a:rPr lang="en-US" altLang="en-US" sz="1400" dirty="0" smtClean="0"/>
              <a:t>, SPM:   James </a:t>
            </a:r>
            <a:r>
              <a:rPr lang="en-US" altLang="en-US" sz="1400" dirty="0" err="1"/>
              <a:t>Steimel</a:t>
            </a:r>
            <a:r>
              <a:rPr lang="en-US" altLang="en-US" sz="1400" dirty="0"/>
              <a:t>, </a:t>
            </a:r>
            <a:r>
              <a:rPr lang="en-US" altLang="en-US" sz="1400" dirty="0" err="1" smtClean="0"/>
              <a:t>Fermilab</a:t>
            </a:r>
            <a:endParaRPr lang="en-US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62051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650 MHz (b=0.92) cavity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830" y="1883530"/>
            <a:ext cx="8358340" cy="309094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 C Joshi,   IIFC Review Meeting </a:t>
            </a:r>
            <a:r>
              <a:rPr lang="en-US" b="1" dirty="0" smtClean="0"/>
              <a:t>7-8 Dec </a:t>
            </a:r>
            <a:r>
              <a:rPr lang="en-US" b="1" dirty="0" smtClean="0"/>
              <a:t>2017 </a:t>
            </a:r>
            <a:r>
              <a:rPr lang="en-US" b="1" dirty="0" smtClean="0"/>
              <a:t>at  </a:t>
            </a:r>
            <a:r>
              <a:rPr lang="en-US" b="1" dirty="0" err="1" smtClean="0"/>
              <a:t>Fermilab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48349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95140" y="731762"/>
            <a:ext cx="8651722" cy="58189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CC"/>
                </a:solidFill>
              </a:rPr>
              <a:t>650 MHz RF Power Systems (Section 7.1)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0C1D-3F46-4954-9FEB-90B009FE7AAF}" type="datetime1">
              <a:rPr lang="en-US" altLang="en-US" smtClean="0"/>
              <a:pPr/>
              <a:t>12/7/2017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 b="1" dirty="0"/>
              <a:t>650 MHz RF power</a:t>
            </a:r>
            <a:endParaRPr lang="en-US" sz="105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20</a:t>
            </a:fld>
            <a:endParaRPr lang="en-US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15634" y="1313655"/>
          <a:ext cx="7900057" cy="4412707"/>
        </p:xfrm>
        <a:graphic>
          <a:graphicData uri="http://schemas.openxmlformats.org/drawingml/2006/table">
            <a:tbl>
              <a:tblPr firstRow="1" firstCol="1" bandRow="1"/>
              <a:tblGrid>
                <a:gridCol w="1094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9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00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63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46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146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695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Milestone</a:t>
                      </a:r>
                      <a:endParaRPr lang="en-US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7070" marR="61248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Major Milestone</a:t>
                      </a:r>
                      <a:endParaRPr lang="en-US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7070" marR="61248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Quantity</a:t>
                      </a:r>
                      <a:endParaRPr lang="en-US" sz="1400" b="1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7070" marR="61248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Responsibility</a:t>
                      </a:r>
                    </a:p>
                  </a:txBody>
                  <a:tcPr marL="47070" marR="61248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Delivery date</a:t>
                      </a:r>
                      <a:endParaRPr lang="en-US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7070" marR="61248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New Delivery Dates</a:t>
                      </a:r>
                      <a:endParaRPr lang="en-US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7070" marR="61248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179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</a:t>
                      </a:r>
                      <a:endParaRPr lang="en-US" sz="1400" b="1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7070" marR="61248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Design of 650 MHz 30 kW RF System</a:t>
                      </a:r>
                      <a:endParaRPr lang="en-US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7070" marR="61248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US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7070" marR="61248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7070" marR="61248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7070" marR="61248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7070" marR="61248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93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7070" marR="61248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DAE</a:t>
                      </a:r>
                    </a:p>
                  </a:txBody>
                  <a:tcPr marL="47070" marR="61248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Done</a:t>
                      </a:r>
                      <a:endParaRPr lang="en-US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7070" marR="61248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Completed mmm/</a:t>
                      </a:r>
                      <a:r>
                        <a:rPr lang="en-US" sz="1400" b="1" dirty="0" err="1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yy</a:t>
                      </a:r>
                      <a:endParaRPr lang="en-US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7070" marR="61248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3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Design of 650 MHz 40 kW RF System</a:t>
                      </a:r>
                      <a:endParaRPr lang="en-US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7070" marR="61248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DAE</a:t>
                      </a:r>
                    </a:p>
                  </a:txBody>
                  <a:tcPr marL="47070" marR="61248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31 Dec 2015</a:t>
                      </a:r>
                      <a:endParaRPr lang="en-US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7070" marR="61248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31</a:t>
                      </a:r>
                      <a:r>
                        <a:rPr lang="en-US" sz="1400" b="1" kern="1200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 Dec </a:t>
                      </a: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2017</a:t>
                      </a:r>
                    </a:p>
                  </a:txBody>
                  <a:tcPr marL="47070" marR="61248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11023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</a:t>
                      </a:r>
                      <a:endParaRPr lang="en-US" sz="1400" b="1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7070" marR="61248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1400" b="1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Fabrication and testing of 2 nos. of 40 kW, 650 MHz RF System for HTS-2 for Fermilab </a:t>
                      </a:r>
                      <a:r>
                        <a:rPr lang="en-US" sz="1400" b="1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2 nos. for HTS-2 for DAE laboratories</a:t>
                      </a:r>
                      <a:r>
                        <a:rPr lang="en-US" sz="1400" b="1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61248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4</a:t>
                      </a:r>
                      <a:endParaRPr lang="en-US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7070" marR="61248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DAE</a:t>
                      </a:r>
                    </a:p>
                  </a:txBody>
                  <a:tcPr marL="47070" marR="61248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30 Jun 2017</a:t>
                      </a:r>
                      <a:endParaRPr lang="en-US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7070" marR="61248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</a:p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31Dec 2019</a:t>
                      </a:r>
                    </a:p>
                  </a:txBody>
                  <a:tcPr marL="47070" marR="61248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2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47070" marR="61248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/>
                    </a:p>
                  </a:txBody>
                  <a:tcPr marL="47070" marR="61248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/>
                    </a:p>
                  </a:txBody>
                  <a:tcPr marL="47070" marR="61248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/>
                    </a:p>
                  </a:txBody>
                  <a:tcPr marL="47070" marR="61248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47070" marR="61248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088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1400" b="1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Fabrication of 6, 40 kW 650 MHz RF System for CMTF being fabricated by DAE laboratories for Fermilab</a:t>
                      </a:r>
                      <a:endParaRPr lang="en-US" sz="1400" b="1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0" marR="61248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7 </a:t>
                      </a:r>
                      <a:endParaRPr lang="en-US" sz="1400" b="1" kern="12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47070" marR="61248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DAE</a:t>
                      </a:r>
                    </a:p>
                  </a:txBody>
                  <a:tcPr marL="47070" marR="61248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31 Jan 2018</a:t>
                      </a:r>
                      <a:endParaRPr lang="en-US" sz="1400" b="1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7070" marR="61248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</a:p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31 March 2020</a:t>
                      </a:r>
                    </a:p>
                  </a:txBody>
                  <a:tcPr marL="47070" marR="61248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50742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09" y="457200"/>
            <a:ext cx="8484782" cy="481127"/>
          </a:xfrm>
        </p:spPr>
        <p:txBody>
          <a:bodyPr>
            <a:normAutofit fontScale="90000"/>
          </a:bodyPr>
          <a:lstStyle/>
          <a:p>
            <a:r>
              <a:rPr lang="en-US" dirty="0"/>
              <a:t>Design Changes from 30 kW to 40 kW Power in 650 MHz SSRFA 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707201642"/>
              </p:ext>
            </p:extLst>
          </p:nvPr>
        </p:nvGraphicFramePr>
        <p:xfrm>
          <a:off x="762000" y="1690688"/>
          <a:ext cx="7848600" cy="493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284379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722" y="103665"/>
            <a:ext cx="5560614" cy="5449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500 W RF Power Module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666" y="1967474"/>
            <a:ext cx="3460376" cy="23069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2642" y="862558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/>
              <a:t>Compact PA modules with 4*500W (four modules of 500 W each) was recently qualified with RF &amp; thermal. It has two 500W PA modules back to back on each side of a common copper cold plate. </a:t>
            </a:r>
            <a:endParaRPr lang="en-IN" sz="2000" b="1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92642" y="1967474"/>
            <a:ext cx="3953852" cy="44464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58775" indent="-358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2400"/>
              </a:spcBef>
              <a:buFont typeface="Arial" charset="0"/>
              <a:buChar char="•"/>
              <a:defRPr/>
            </a:pPr>
            <a:r>
              <a:rPr lang="en-US" altLang="en-US" sz="2000" dirty="0">
                <a:solidFill>
                  <a:srgbClr val="0000FF"/>
                </a:solidFill>
              </a:rPr>
              <a:t>Operating frequency:650 MHz</a:t>
            </a:r>
          </a:p>
          <a:p>
            <a:pPr algn="just" eaLnBrk="1" hangingPunct="1">
              <a:spcBef>
                <a:spcPts val="2400"/>
              </a:spcBef>
              <a:buFont typeface="Arial" charset="0"/>
              <a:buChar char="•"/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Output Power: 500W  (CW)</a:t>
            </a:r>
          </a:p>
          <a:p>
            <a:pPr algn="just" eaLnBrk="1" hangingPunct="1">
              <a:spcBef>
                <a:spcPts val="2400"/>
              </a:spcBef>
              <a:buFont typeface="Arial" charset="0"/>
              <a:buChar char="•"/>
              <a:defRPr/>
            </a:pPr>
            <a:r>
              <a:rPr lang="en-US" altLang="en-US" sz="2000" dirty="0">
                <a:solidFill>
                  <a:srgbClr val="003300"/>
                </a:solidFill>
              </a:rPr>
              <a:t>Gain: 18 dB</a:t>
            </a:r>
          </a:p>
          <a:p>
            <a:pPr algn="just" eaLnBrk="1" hangingPunct="1">
              <a:spcBef>
                <a:spcPts val="2400"/>
              </a:spcBef>
              <a:buFont typeface="Arial" charset="0"/>
              <a:buChar char="•"/>
              <a:defRPr/>
            </a:pPr>
            <a:r>
              <a:rPr lang="en-US" altLang="en-US" sz="2000" dirty="0">
                <a:solidFill>
                  <a:srgbClr val="C00000"/>
                </a:solidFill>
              </a:rPr>
              <a:t>Bias Voltage: 50 V DC</a:t>
            </a:r>
          </a:p>
          <a:p>
            <a:pPr algn="just" eaLnBrk="1" hangingPunct="1">
              <a:spcBef>
                <a:spcPts val="2400"/>
              </a:spcBef>
              <a:buFont typeface="Arial" charset="0"/>
              <a:buChar char="•"/>
              <a:defRPr/>
            </a:pPr>
            <a:r>
              <a:rPr lang="en-US" altLang="en-US" sz="2000" dirty="0">
                <a:solidFill>
                  <a:srgbClr val="C00000"/>
                </a:solidFill>
              </a:rPr>
              <a:t>Drain Efficiency: &gt; 67%</a:t>
            </a:r>
          </a:p>
          <a:p>
            <a:pPr algn="just" eaLnBrk="1" hangingPunct="1">
              <a:spcBef>
                <a:spcPts val="2400"/>
              </a:spcBef>
              <a:buFont typeface="Arial" charset="0"/>
              <a:buChar char="•"/>
              <a:defRPr/>
            </a:pPr>
            <a:r>
              <a:rPr lang="en-US" altLang="en-US" sz="2000" dirty="0">
                <a:solidFill>
                  <a:srgbClr val="0000FF"/>
                </a:solidFill>
              </a:rPr>
              <a:t>Input/</a:t>
            </a:r>
            <a:r>
              <a:rPr lang="en-US" altLang="en-US" sz="2000" dirty="0" err="1">
                <a:solidFill>
                  <a:srgbClr val="0000FF"/>
                </a:solidFill>
              </a:rPr>
              <a:t>Output:N</a:t>
            </a:r>
            <a:r>
              <a:rPr lang="en-US" altLang="en-US" sz="2000" dirty="0">
                <a:solidFill>
                  <a:srgbClr val="0000FF"/>
                </a:solidFill>
              </a:rPr>
              <a:t> type connector</a:t>
            </a:r>
          </a:p>
          <a:p>
            <a:pPr algn="just" eaLnBrk="1" hangingPunct="1">
              <a:spcBef>
                <a:spcPts val="2400"/>
              </a:spcBef>
              <a:buFont typeface="Arial" charset="0"/>
              <a:buChar char="•"/>
              <a:defRPr/>
            </a:pPr>
            <a:r>
              <a:rPr lang="en-US" altLang="en-US" sz="2000" dirty="0">
                <a:solidFill>
                  <a:srgbClr val="0000FF"/>
                </a:solidFill>
              </a:rPr>
              <a:t>Cooling: Water Cooled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06" y="4341449"/>
            <a:ext cx="3281916" cy="208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85529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306572" y="4484836"/>
            <a:ext cx="8305800" cy="1633397"/>
          </a:xfrm>
          <a:prstGeom prst="rect">
            <a:avLst/>
          </a:prstGeom>
          <a:noFill/>
          <a:ln w="9360" cap="sq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66700" indent="-266700">
              <a:spcBef>
                <a:spcPts val="1200"/>
              </a:spcBef>
              <a:buFont typeface="Arial" charset="0"/>
              <a:buChar char="•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2" charset="0"/>
              </a:rPr>
              <a:t>Proposed scheme for 40kW solid state amplifier - </a:t>
            </a:r>
          </a:p>
          <a:p>
            <a:pPr marL="795338" lvl="1" indent="-338138" algn="just">
              <a:spcBef>
                <a:spcPts val="1200"/>
              </a:spcBef>
              <a:buClr>
                <a:srgbClr val="000099"/>
              </a:buClr>
              <a:buFont typeface="Arial" charset="0"/>
              <a:buChar char="•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</a:pPr>
            <a:r>
              <a:rPr lang="en-US" sz="2000" dirty="0">
                <a:solidFill>
                  <a:srgbClr val="000099"/>
                </a:solidFill>
                <a:latin typeface="Calibri" pitchFamily="32" charset="0"/>
              </a:rPr>
              <a:t>40kW power will be obtained by summing output of two  20 kW units.</a:t>
            </a:r>
          </a:p>
          <a:p>
            <a:pPr marL="795338" lvl="1" indent="-338138" algn="just">
              <a:spcBef>
                <a:spcPts val="1200"/>
              </a:spcBef>
              <a:buClr>
                <a:srgbClr val="000099"/>
              </a:buClr>
              <a:buFont typeface="Arial" charset="0"/>
              <a:buChar char="•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</a:pPr>
            <a:r>
              <a:rPr lang="en-US" sz="2000" dirty="0">
                <a:solidFill>
                  <a:srgbClr val="000099"/>
                </a:solidFill>
                <a:latin typeface="Calibri" pitchFamily="32" charset="0"/>
              </a:rPr>
              <a:t>Each 20 kW unit will be housed in a single euro rack with 48 amplifier modules,  each one using LDMOS giving output RF power of  500 W. </a:t>
            </a:r>
          </a:p>
        </p:txBody>
      </p:sp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5781675" y="1298575"/>
            <a:ext cx="2903538" cy="25701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 cap="sq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7218363" y="3116263"/>
            <a:ext cx="258762" cy="217487"/>
          </a:xfrm>
          <a:prstGeom prst="cube">
            <a:avLst>
              <a:gd name="adj" fmla="val 25000"/>
            </a:avLst>
          </a:prstGeom>
          <a:solidFill>
            <a:srgbClr val="C00000"/>
          </a:solidFill>
          <a:ln w="9360" cap="sq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7218363" y="2065338"/>
            <a:ext cx="258762" cy="217487"/>
          </a:xfrm>
          <a:prstGeom prst="cube">
            <a:avLst>
              <a:gd name="adj" fmla="val 25000"/>
            </a:avLst>
          </a:prstGeom>
          <a:solidFill>
            <a:srgbClr val="C00000"/>
          </a:solidFill>
          <a:ln w="9360" cap="sq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6913563" y="3249613"/>
            <a:ext cx="301625" cy="1587"/>
          </a:xfrm>
          <a:prstGeom prst="line">
            <a:avLst/>
          </a:prstGeom>
          <a:noFill/>
          <a:ln w="57240" cap="sq">
            <a:solidFill>
              <a:srgbClr val="FF99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7434263" y="3249613"/>
            <a:ext cx="346075" cy="1587"/>
          </a:xfrm>
          <a:prstGeom prst="line">
            <a:avLst/>
          </a:prstGeom>
          <a:noFill/>
          <a:ln w="57240" cap="sq">
            <a:solidFill>
              <a:srgbClr val="FF99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7434263" y="2154238"/>
            <a:ext cx="301625" cy="1587"/>
          </a:xfrm>
          <a:prstGeom prst="line">
            <a:avLst/>
          </a:prstGeom>
          <a:noFill/>
          <a:ln w="57240" cap="sq">
            <a:solidFill>
              <a:srgbClr val="FF99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8212138" y="2486025"/>
            <a:ext cx="473075" cy="4909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640" tIns="45000" rIns="89640" bIns="45000">
            <a:spAutoFit/>
          </a:bodyPr>
          <a:lstStyle/>
          <a:p>
            <a:pPr>
              <a:spcBef>
                <a:spcPts val="813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 b="1" dirty="0">
                <a:solidFill>
                  <a:srgbClr val="000000"/>
                </a:solidFill>
                <a:latin typeface="Arial Narrow" pitchFamily="32" charset="0"/>
              </a:rPr>
              <a:t>40 kW</a:t>
            </a: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6380163" y="2706688"/>
            <a:ext cx="385762" cy="1587"/>
          </a:xfrm>
          <a:prstGeom prst="line">
            <a:avLst/>
          </a:prstGeom>
          <a:noFill/>
          <a:ln w="57240" cap="sq">
            <a:solidFill>
              <a:srgbClr val="99FF99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5788025" y="1846263"/>
            <a:ext cx="1058863" cy="2428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640" tIns="45000" rIns="89640" bIns="45000">
            <a:spAutoFit/>
          </a:bodyPr>
          <a:lstStyle/>
          <a:p>
            <a:pPr>
              <a:spcBef>
                <a:spcPts val="6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  <a:latin typeface="Arial Narrow" pitchFamily="32" charset="0"/>
              </a:rPr>
              <a:t>RF Generator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6086475" y="2695575"/>
            <a:ext cx="531813" cy="257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640" tIns="45000" rIns="89640" bIns="45000">
            <a:spAutoFit/>
          </a:bodyPr>
          <a:lstStyle/>
          <a:p>
            <a:pPr>
              <a:spcBef>
                <a:spcPts val="6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>
                <a:solidFill>
                  <a:srgbClr val="000000"/>
                </a:solidFill>
                <a:latin typeface="Arial Narrow" pitchFamily="32" charset="0"/>
              </a:rPr>
              <a:t>Driver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7153275" y="3402013"/>
            <a:ext cx="509588" cy="42943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640" tIns="45000" rIns="89640" bIns="45000">
            <a:spAutoFit/>
          </a:bodyPr>
          <a:lstStyle/>
          <a:p>
            <a:pPr>
              <a:spcBef>
                <a:spcPts val="6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>
                <a:solidFill>
                  <a:srgbClr val="000000"/>
                </a:solidFill>
                <a:latin typeface="Arial Narrow" pitchFamily="32" charset="0"/>
              </a:rPr>
              <a:t>20 kW Units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6086475" y="3886200"/>
            <a:ext cx="2360613" cy="288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640" tIns="45000" rIns="89640" bIns="45000">
            <a:spAutoFit/>
          </a:bodyPr>
          <a:lstStyle/>
          <a:p>
            <a:pPr>
              <a:spcBef>
                <a:spcPts val="813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 b="1" dirty="0">
                <a:solidFill>
                  <a:srgbClr val="0000FF"/>
                </a:solidFill>
                <a:latin typeface="Calibri" pitchFamily="32" charset="0"/>
              </a:rPr>
              <a:t>40kW Amplifier Scheme</a:t>
            </a:r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>
            <a:off x="6940550" y="2195513"/>
            <a:ext cx="301625" cy="1587"/>
          </a:xfrm>
          <a:prstGeom prst="line">
            <a:avLst/>
          </a:prstGeom>
          <a:noFill/>
          <a:ln w="57240" cap="sq">
            <a:solidFill>
              <a:srgbClr val="FF99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91" name="AutoShape 15"/>
          <p:cNvSpPr>
            <a:spLocks noChangeArrowheads="1"/>
          </p:cNvSpPr>
          <p:nvPr/>
        </p:nvSpPr>
        <p:spPr bwMode="auto">
          <a:xfrm rot="5400000">
            <a:off x="6792913" y="2579687"/>
            <a:ext cx="2046288" cy="195263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T0" fmla="*/ 271025 w 2047881"/>
              <a:gd name="T1" fmla="*/ 74061 h 196867"/>
              <a:gd name="T2" fmla="*/ 1773671 w 2047881"/>
              <a:gd name="T3" fmla="*/ 74061 h 196867"/>
              <a:gd name="T4" fmla="*/ 1773671 w 2047881"/>
              <a:gd name="T5" fmla="*/ 119611 h 196867"/>
              <a:gd name="T6" fmla="*/ 271025 w 2047881"/>
              <a:gd name="T7" fmla="*/ 119611 h 196867"/>
              <a:gd name="T8" fmla="*/ 271025 w 2047881"/>
              <a:gd name="T9" fmla="*/ 74061 h 196867"/>
              <a:gd name="T10" fmla="*/ 0 w 2047881"/>
              <a:gd name="T11" fmla="*/ 0 h 196867"/>
              <a:gd name="T12" fmla="*/ 2047881 w 2047881"/>
              <a:gd name="T13" fmla="*/ 196867 h 196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047881" h="196867">
                <a:moveTo>
                  <a:pt x="271447" y="75282"/>
                </a:moveTo>
                <a:lnTo>
                  <a:pt x="1776434" y="75282"/>
                </a:lnTo>
                <a:lnTo>
                  <a:pt x="1776434" y="121585"/>
                </a:lnTo>
                <a:lnTo>
                  <a:pt x="271447" y="121585"/>
                </a:lnTo>
                <a:lnTo>
                  <a:pt x="271447" y="75282"/>
                </a:lnTo>
                <a:close/>
              </a:path>
            </a:pathLst>
          </a:custGeom>
          <a:solidFill>
            <a:srgbClr val="4F81BD"/>
          </a:solidFill>
          <a:ln w="25560" cap="sq">
            <a:solidFill>
              <a:srgbClr val="385D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92" name="AutoShape 16"/>
          <p:cNvSpPr>
            <a:spLocks noChangeArrowheads="1"/>
          </p:cNvSpPr>
          <p:nvPr/>
        </p:nvSpPr>
        <p:spPr bwMode="auto">
          <a:xfrm>
            <a:off x="7827963" y="2425700"/>
            <a:ext cx="444500" cy="571500"/>
          </a:xfrm>
          <a:prstGeom prst="rightArrowCallout">
            <a:avLst>
              <a:gd name="adj1" fmla="val 25024"/>
              <a:gd name="adj2" fmla="val 25024"/>
              <a:gd name="adj3" fmla="val 25000"/>
              <a:gd name="adj4" fmla="val 64977"/>
            </a:avLst>
          </a:prstGeom>
          <a:solidFill>
            <a:srgbClr val="4F81BD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7762875" y="2492375"/>
            <a:ext cx="295275" cy="368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latin typeface="Arial Narrow" pitchFamily="32" charset="0"/>
              </a:rPr>
              <a:t>+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7710488" y="2889250"/>
            <a:ext cx="227012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95" name="AutoShape 19"/>
          <p:cNvSpPr>
            <a:spLocks noChangeArrowheads="1"/>
          </p:cNvSpPr>
          <p:nvPr/>
        </p:nvSpPr>
        <p:spPr bwMode="auto">
          <a:xfrm>
            <a:off x="6162675" y="2532063"/>
            <a:ext cx="258763" cy="204787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0196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4225" y="2074863"/>
            <a:ext cx="684213" cy="1809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0197" name="AutoShape 21"/>
          <p:cNvSpPr>
            <a:spLocks noChangeArrowheads="1"/>
          </p:cNvSpPr>
          <p:nvPr/>
        </p:nvSpPr>
        <p:spPr bwMode="auto">
          <a:xfrm rot="5400000">
            <a:off x="5907881" y="2499519"/>
            <a:ext cx="1919288" cy="482600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T0" fmla="*/ 254191 w 1920880"/>
              <a:gd name="T1" fmla="*/ 183925 h 484229"/>
              <a:gd name="T2" fmla="*/ 1663506 w 1920880"/>
              <a:gd name="T3" fmla="*/ 183925 h 484229"/>
              <a:gd name="T4" fmla="*/ 1663506 w 1920880"/>
              <a:gd name="T5" fmla="*/ 297051 h 484229"/>
              <a:gd name="T6" fmla="*/ 254191 w 1920880"/>
              <a:gd name="T7" fmla="*/ 297051 h 484229"/>
              <a:gd name="T8" fmla="*/ 254191 w 1920880"/>
              <a:gd name="T9" fmla="*/ 183925 h 484229"/>
              <a:gd name="T10" fmla="*/ 0 w 1920880"/>
              <a:gd name="T11" fmla="*/ 0 h 484229"/>
              <a:gd name="T12" fmla="*/ 1920880 w 1920880"/>
              <a:gd name="T13" fmla="*/ 484229 h 484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920880" h="484229">
                <a:moveTo>
                  <a:pt x="254613" y="185169"/>
                </a:moveTo>
                <a:lnTo>
                  <a:pt x="1666267" y="185169"/>
                </a:lnTo>
                <a:lnTo>
                  <a:pt x="1666267" y="299060"/>
                </a:lnTo>
                <a:lnTo>
                  <a:pt x="254613" y="299060"/>
                </a:lnTo>
                <a:lnTo>
                  <a:pt x="254613" y="185169"/>
                </a:lnTo>
                <a:close/>
              </a:path>
            </a:pathLst>
          </a:custGeom>
          <a:solidFill>
            <a:srgbClr val="4F81BD"/>
          </a:solidFill>
          <a:ln w="25560" cap="sq">
            <a:solidFill>
              <a:srgbClr val="385D8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198" name="Group 22"/>
          <p:cNvGrpSpPr>
            <a:grpSpLocks/>
          </p:cNvGrpSpPr>
          <p:nvPr/>
        </p:nvGrpSpPr>
        <p:grpSpPr bwMode="auto">
          <a:xfrm>
            <a:off x="447675" y="1309688"/>
            <a:ext cx="4948238" cy="2881312"/>
            <a:chOff x="282" y="825"/>
            <a:chExt cx="3117" cy="1815"/>
          </a:xfrm>
        </p:grpSpPr>
        <p:sp>
          <p:nvSpPr>
            <p:cNvPr id="50199" name="AutoShape 23"/>
            <p:cNvSpPr>
              <a:spLocks noChangeArrowheads="1"/>
            </p:cNvSpPr>
            <p:nvPr/>
          </p:nvSpPr>
          <p:spPr bwMode="auto">
            <a:xfrm>
              <a:off x="810" y="825"/>
              <a:ext cx="2589" cy="161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560" cap="sq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0" name="Text Box 24"/>
            <p:cNvSpPr txBox="1">
              <a:spLocks noChangeArrowheads="1"/>
            </p:cNvSpPr>
            <p:nvPr/>
          </p:nvSpPr>
          <p:spPr bwMode="auto">
            <a:xfrm>
              <a:off x="954" y="2457"/>
              <a:ext cx="2397" cy="18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89640" tIns="45000" rIns="89640" bIns="45000">
              <a:spAutoFit/>
            </a:bodyPr>
            <a:lstStyle/>
            <a:p>
              <a:pPr>
                <a:spcBef>
                  <a:spcPts val="813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300" b="1" dirty="0">
                  <a:solidFill>
                    <a:srgbClr val="0000FF"/>
                  </a:solidFill>
                  <a:latin typeface="Calibri" pitchFamily="32" charset="0"/>
                </a:rPr>
                <a:t> 20 kW Unit scheme used in 30kW Amplifier</a:t>
              </a:r>
            </a:p>
          </p:txBody>
        </p:sp>
        <p:sp>
          <p:nvSpPr>
            <p:cNvPr id="50201" name="AutoShape 25"/>
            <p:cNvSpPr>
              <a:spLocks noChangeArrowheads="1"/>
            </p:cNvSpPr>
            <p:nvPr/>
          </p:nvSpPr>
          <p:spPr bwMode="auto">
            <a:xfrm flipV="1">
              <a:off x="1917" y="1972"/>
              <a:ext cx="189" cy="66"/>
            </a:xfrm>
            <a:custGeom>
              <a:avLst/>
              <a:gdLst>
                <a:gd name="G0" fmla="+- 44004 0 0"/>
                <a:gd name="G1" fmla="+- 61617 0 0"/>
                <a:gd name="G2" fmla="+- 35149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44004 0 0"/>
                <a:gd name="T0" fmla="*/ 0 w 304826"/>
                <a:gd name="T1" fmla="*/ 0 h 109541"/>
                <a:gd name="T2" fmla="*/ 0 w 304826"/>
                <a:gd name="T3" fmla="*/ 0 h 109541"/>
                <a:gd name="T4" fmla="*/ 0 w 304826"/>
                <a:gd name="T5" fmla="*/ 0 h 109541"/>
                <a:gd name="T6" fmla="*/ 0 w 304826"/>
                <a:gd name="T7" fmla="*/ 0 h 109541"/>
                <a:gd name="T8" fmla="*/ 0 w 304826"/>
                <a:gd name="T9" fmla="*/ 0 h 109541"/>
                <a:gd name="T10" fmla="*/ 0 w 304826"/>
                <a:gd name="T11" fmla="*/ 0 h 109541"/>
                <a:gd name="T12" fmla="*/ 0 w 304826"/>
                <a:gd name="T13" fmla="*/ 0 h 109541"/>
                <a:gd name="T14" fmla="*/ 0 w 304826"/>
                <a:gd name="T15" fmla="*/ 0 h 109541"/>
                <a:gd name="T16" fmla="*/ 0 w 304826"/>
                <a:gd name="T17" fmla="*/ 0 h 109541"/>
                <a:gd name="T18" fmla="*/ 0 w 304826"/>
                <a:gd name="T19" fmla="*/ 0 h 109541"/>
                <a:gd name="T20" fmla="*/ 0 w 304826"/>
                <a:gd name="T21" fmla="*/ 0 h 109541"/>
                <a:gd name="T22" fmla="*/ 0 w 304826"/>
                <a:gd name="T23" fmla="*/ 0 h 109541"/>
                <a:gd name="T24" fmla="*/ 0 w 304826"/>
                <a:gd name="T25" fmla="*/ 0 h 109541"/>
                <a:gd name="T26" fmla="*/ 304826 w 304826"/>
                <a:gd name="T27" fmla="*/ 109541 h 109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304826" h="109541">
                  <a:moveTo>
                    <a:pt x="0" y="109541"/>
                  </a:moveTo>
                  <a:lnTo>
                    <a:pt x="0" y="61617"/>
                  </a:lnTo>
                  <a:cubicBezTo>
                    <a:pt x="0" y="35149"/>
                    <a:pt x="21456" y="13693"/>
                    <a:pt x="47924" y="13693"/>
                  </a:cubicBezTo>
                  <a:lnTo>
                    <a:pt x="277441" y="13693"/>
                  </a:lnTo>
                  <a:lnTo>
                    <a:pt x="277441" y="0"/>
                  </a:lnTo>
                  <a:lnTo>
                    <a:pt x="304826" y="27385"/>
                  </a:lnTo>
                  <a:lnTo>
                    <a:pt x="277441" y="54771"/>
                  </a:lnTo>
                  <a:lnTo>
                    <a:pt x="277441" y="41078"/>
                  </a:lnTo>
                  <a:lnTo>
                    <a:pt x="47924" y="41078"/>
                  </a:lnTo>
                  <a:cubicBezTo>
                    <a:pt x="36581" y="41078"/>
                    <a:pt x="27385" y="50274"/>
                    <a:pt x="27385" y="61617"/>
                  </a:cubicBezTo>
                  <a:lnTo>
                    <a:pt x="27385" y="109541"/>
                  </a:lnTo>
                  <a:lnTo>
                    <a:pt x="0" y="109541"/>
                  </a:lnTo>
                  <a:close/>
                </a:path>
              </a:pathLst>
            </a:custGeom>
            <a:solidFill>
              <a:srgbClr val="4F81BD"/>
            </a:solidFill>
            <a:ln w="25560" cap="sq">
              <a:solidFill>
                <a:srgbClr val="385D8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2" name="AutoShape 26"/>
            <p:cNvSpPr>
              <a:spLocks noChangeArrowheads="1"/>
            </p:cNvSpPr>
            <p:nvPr/>
          </p:nvSpPr>
          <p:spPr bwMode="auto">
            <a:xfrm>
              <a:off x="2373" y="2052"/>
              <a:ext cx="165" cy="135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936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3" name="AutoShape 27"/>
            <p:cNvSpPr>
              <a:spLocks noChangeArrowheads="1"/>
            </p:cNvSpPr>
            <p:nvPr/>
          </p:nvSpPr>
          <p:spPr bwMode="auto">
            <a:xfrm>
              <a:off x="2373" y="1049"/>
              <a:ext cx="165" cy="135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936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4" name="AutoShape 28"/>
            <p:cNvSpPr>
              <a:spLocks noChangeArrowheads="1"/>
            </p:cNvSpPr>
            <p:nvPr/>
          </p:nvSpPr>
          <p:spPr bwMode="auto">
            <a:xfrm>
              <a:off x="2367" y="2235"/>
              <a:ext cx="165" cy="135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936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5" name="AutoShape 29"/>
            <p:cNvSpPr>
              <a:spLocks noChangeArrowheads="1"/>
            </p:cNvSpPr>
            <p:nvPr/>
          </p:nvSpPr>
          <p:spPr bwMode="auto">
            <a:xfrm>
              <a:off x="2373" y="883"/>
              <a:ext cx="165" cy="135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936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6" name="Line 30"/>
            <p:cNvSpPr>
              <a:spLocks noChangeShapeType="1"/>
            </p:cNvSpPr>
            <p:nvPr/>
          </p:nvSpPr>
          <p:spPr bwMode="auto">
            <a:xfrm>
              <a:off x="2177" y="2134"/>
              <a:ext cx="193" cy="0"/>
            </a:xfrm>
            <a:prstGeom prst="line">
              <a:avLst/>
            </a:prstGeom>
            <a:noFill/>
            <a:ln w="57240" cap="sq">
              <a:solidFill>
                <a:srgbClr val="FF99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07" name="Line 31"/>
            <p:cNvSpPr>
              <a:spLocks noChangeShapeType="1"/>
            </p:cNvSpPr>
            <p:nvPr/>
          </p:nvSpPr>
          <p:spPr bwMode="auto">
            <a:xfrm>
              <a:off x="2177" y="1804"/>
              <a:ext cx="193" cy="0"/>
            </a:xfrm>
            <a:prstGeom prst="line">
              <a:avLst/>
            </a:prstGeom>
            <a:noFill/>
            <a:ln w="57240" cap="sq">
              <a:solidFill>
                <a:srgbClr val="FF99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08" name="Line 32"/>
            <p:cNvSpPr>
              <a:spLocks noChangeShapeType="1"/>
            </p:cNvSpPr>
            <p:nvPr/>
          </p:nvSpPr>
          <p:spPr bwMode="auto">
            <a:xfrm>
              <a:off x="2177" y="1462"/>
              <a:ext cx="193" cy="0"/>
            </a:xfrm>
            <a:prstGeom prst="line">
              <a:avLst/>
            </a:prstGeom>
            <a:noFill/>
            <a:ln w="57240" cap="sq">
              <a:solidFill>
                <a:srgbClr val="FF99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09" name="Line 33"/>
            <p:cNvSpPr>
              <a:spLocks noChangeShapeType="1"/>
            </p:cNvSpPr>
            <p:nvPr/>
          </p:nvSpPr>
          <p:spPr bwMode="auto">
            <a:xfrm>
              <a:off x="2177" y="1297"/>
              <a:ext cx="193" cy="0"/>
            </a:xfrm>
            <a:prstGeom prst="line">
              <a:avLst/>
            </a:prstGeom>
            <a:noFill/>
            <a:ln w="57240" cap="sq">
              <a:solidFill>
                <a:srgbClr val="FF99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10" name="Line 34"/>
            <p:cNvSpPr>
              <a:spLocks noChangeShapeType="1"/>
            </p:cNvSpPr>
            <p:nvPr/>
          </p:nvSpPr>
          <p:spPr bwMode="auto">
            <a:xfrm>
              <a:off x="2177" y="1131"/>
              <a:ext cx="193" cy="0"/>
            </a:xfrm>
            <a:prstGeom prst="line">
              <a:avLst/>
            </a:prstGeom>
            <a:noFill/>
            <a:ln w="57240" cap="sq">
              <a:solidFill>
                <a:srgbClr val="FF99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11" name="Line 35"/>
            <p:cNvSpPr>
              <a:spLocks noChangeShapeType="1"/>
            </p:cNvSpPr>
            <p:nvPr/>
          </p:nvSpPr>
          <p:spPr bwMode="auto">
            <a:xfrm>
              <a:off x="2513" y="2300"/>
              <a:ext cx="193" cy="0"/>
            </a:xfrm>
            <a:prstGeom prst="line">
              <a:avLst/>
            </a:prstGeom>
            <a:noFill/>
            <a:ln w="57240" cap="sq">
              <a:solidFill>
                <a:srgbClr val="FF99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12" name="Line 36"/>
            <p:cNvSpPr>
              <a:spLocks noChangeShapeType="1"/>
            </p:cNvSpPr>
            <p:nvPr/>
          </p:nvSpPr>
          <p:spPr bwMode="auto">
            <a:xfrm>
              <a:off x="2541" y="2134"/>
              <a:ext cx="193" cy="0"/>
            </a:xfrm>
            <a:prstGeom prst="line">
              <a:avLst/>
            </a:prstGeom>
            <a:noFill/>
            <a:ln w="57240" cap="sq">
              <a:solidFill>
                <a:srgbClr val="FF99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13" name="Line 37"/>
            <p:cNvSpPr>
              <a:spLocks noChangeShapeType="1"/>
            </p:cNvSpPr>
            <p:nvPr/>
          </p:nvSpPr>
          <p:spPr bwMode="auto">
            <a:xfrm>
              <a:off x="2513" y="1969"/>
              <a:ext cx="221" cy="0"/>
            </a:xfrm>
            <a:prstGeom prst="line">
              <a:avLst/>
            </a:prstGeom>
            <a:noFill/>
            <a:ln w="57240" cap="sq">
              <a:solidFill>
                <a:srgbClr val="FF99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14" name="Line 38"/>
            <p:cNvSpPr>
              <a:spLocks noChangeShapeType="1"/>
            </p:cNvSpPr>
            <p:nvPr/>
          </p:nvSpPr>
          <p:spPr bwMode="auto">
            <a:xfrm>
              <a:off x="2513" y="1804"/>
              <a:ext cx="221" cy="0"/>
            </a:xfrm>
            <a:prstGeom prst="line">
              <a:avLst/>
            </a:prstGeom>
            <a:noFill/>
            <a:ln w="57240" cap="sq">
              <a:solidFill>
                <a:srgbClr val="FF99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15" name="Line 39"/>
            <p:cNvSpPr>
              <a:spLocks noChangeShapeType="1"/>
            </p:cNvSpPr>
            <p:nvPr/>
          </p:nvSpPr>
          <p:spPr bwMode="auto">
            <a:xfrm>
              <a:off x="2513" y="1462"/>
              <a:ext cx="221" cy="0"/>
            </a:xfrm>
            <a:prstGeom prst="line">
              <a:avLst/>
            </a:prstGeom>
            <a:noFill/>
            <a:ln w="57240" cap="sq">
              <a:solidFill>
                <a:srgbClr val="FF99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16" name="Line 40"/>
            <p:cNvSpPr>
              <a:spLocks noChangeShapeType="1"/>
            </p:cNvSpPr>
            <p:nvPr/>
          </p:nvSpPr>
          <p:spPr bwMode="auto">
            <a:xfrm>
              <a:off x="2513" y="1297"/>
              <a:ext cx="221" cy="0"/>
            </a:xfrm>
            <a:prstGeom prst="line">
              <a:avLst/>
            </a:prstGeom>
            <a:noFill/>
            <a:ln w="57240" cap="sq">
              <a:solidFill>
                <a:srgbClr val="FF99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17" name="Line 41"/>
            <p:cNvSpPr>
              <a:spLocks noChangeShapeType="1"/>
            </p:cNvSpPr>
            <p:nvPr/>
          </p:nvSpPr>
          <p:spPr bwMode="auto">
            <a:xfrm>
              <a:off x="2513" y="1131"/>
              <a:ext cx="221" cy="0"/>
            </a:xfrm>
            <a:prstGeom prst="line">
              <a:avLst/>
            </a:prstGeom>
            <a:noFill/>
            <a:ln w="57240" cap="sq">
              <a:solidFill>
                <a:srgbClr val="FF99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18" name="Line 42"/>
            <p:cNvSpPr>
              <a:spLocks noChangeShapeType="1"/>
            </p:cNvSpPr>
            <p:nvPr/>
          </p:nvSpPr>
          <p:spPr bwMode="auto">
            <a:xfrm>
              <a:off x="2513" y="939"/>
              <a:ext cx="193" cy="0"/>
            </a:xfrm>
            <a:prstGeom prst="line">
              <a:avLst/>
            </a:prstGeom>
            <a:noFill/>
            <a:ln w="57240" cap="sq">
              <a:solidFill>
                <a:srgbClr val="FF99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19" name="AutoShape 43"/>
            <p:cNvSpPr>
              <a:spLocks noChangeArrowheads="1"/>
            </p:cNvSpPr>
            <p:nvPr/>
          </p:nvSpPr>
          <p:spPr bwMode="auto">
            <a:xfrm>
              <a:off x="2424" y="1277"/>
              <a:ext cx="31" cy="35"/>
            </a:xfrm>
            <a:prstGeom prst="flowChartConnector">
              <a:avLst/>
            </a:prstGeom>
            <a:solidFill>
              <a:srgbClr val="FF0000"/>
            </a:solidFill>
            <a:ln w="2556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20" name="AutoShape 44"/>
            <p:cNvSpPr>
              <a:spLocks noChangeArrowheads="1"/>
            </p:cNvSpPr>
            <p:nvPr/>
          </p:nvSpPr>
          <p:spPr bwMode="auto">
            <a:xfrm>
              <a:off x="2424" y="1358"/>
              <a:ext cx="31" cy="35"/>
            </a:xfrm>
            <a:prstGeom prst="flowChartConnector">
              <a:avLst/>
            </a:prstGeom>
            <a:solidFill>
              <a:srgbClr val="FF0000"/>
            </a:solidFill>
            <a:ln w="2556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21" name="AutoShape 45"/>
            <p:cNvSpPr>
              <a:spLocks noChangeArrowheads="1"/>
            </p:cNvSpPr>
            <p:nvPr/>
          </p:nvSpPr>
          <p:spPr bwMode="auto">
            <a:xfrm>
              <a:off x="2424" y="1456"/>
              <a:ext cx="31" cy="34"/>
            </a:xfrm>
            <a:prstGeom prst="flowChartConnector">
              <a:avLst/>
            </a:prstGeom>
            <a:solidFill>
              <a:srgbClr val="FF0000"/>
            </a:solidFill>
            <a:ln w="2556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22" name="AutoShape 46"/>
            <p:cNvSpPr>
              <a:spLocks noChangeArrowheads="1"/>
            </p:cNvSpPr>
            <p:nvPr/>
          </p:nvSpPr>
          <p:spPr bwMode="auto">
            <a:xfrm>
              <a:off x="2424" y="1796"/>
              <a:ext cx="31" cy="35"/>
            </a:xfrm>
            <a:prstGeom prst="flowChartConnector">
              <a:avLst/>
            </a:prstGeom>
            <a:solidFill>
              <a:srgbClr val="FF0000"/>
            </a:solidFill>
            <a:ln w="2556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23" name="AutoShape 47"/>
            <p:cNvSpPr>
              <a:spLocks noChangeArrowheads="1"/>
            </p:cNvSpPr>
            <p:nvPr/>
          </p:nvSpPr>
          <p:spPr bwMode="auto">
            <a:xfrm>
              <a:off x="2424" y="1878"/>
              <a:ext cx="31" cy="35"/>
            </a:xfrm>
            <a:prstGeom prst="flowChartConnector">
              <a:avLst/>
            </a:prstGeom>
            <a:solidFill>
              <a:srgbClr val="FF0000"/>
            </a:solidFill>
            <a:ln w="2556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24" name="AutoShape 48"/>
            <p:cNvSpPr>
              <a:spLocks noChangeArrowheads="1"/>
            </p:cNvSpPr>
            <p:nvPr/>
          </p:nvSpPr>
          <p:spPr bwMode="auto">
            <a:xfrm>
              <a:off x="2425" y="1966"/>
              <a:ext cx="31" cy="34"/>
            </a:xfrm>
            <a:prstGeom prst="flowChartConnector">
              <a:avLst/>
            </a:prstGeom>
            <a:solidFill>
              <a:srgbClr val="FF0000"/>
            </a:solidFill>
            <a:ln w="2556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25" name="AutoShape 49"/>
            <p:cNvSpPr>
              <a:spLocks noChangeArrowheads="1"/>
            </p:cNvSpPr>
            <p:nvPr/>
          </p:nvSpPr>
          <p:spPr bwMode="auto">
            <a:xfrm>
              <a:off x="2373" y="929"/>
              <a:ext cx="135" cy="91"/>
            </a:xfrm>
            <a:custGeom>
              <a:avLst/>
              <a:gdLst>
                <a:gd name="G0" fmla="+- 5462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29072 0 0"/>
                <a:gd name="G12" fmla="+- 54621 0 0"/>
                <a:gd name="T0" fmla="*/ 0 w 219093"/>
                <a:gd name="T1" fmla="*/ 0 h 149230"/>
                <a:gd name="T2" fmla="*/ 0 w 219093"/>
                <a:gd name="T3" fmla="*/ 0 h 149230"/>
                <a:gd name="T4" fmla="*/ 0 w 219093"/>
                <a:gd name="T5" fmla="*/ 0 h 149230"/>
                <a:gd name="T6" fmla="*/ 0 w 219093"/>
                <a:gd name="T7" fmla="*/ 0 h 149230"/>
                <a:gd name="T8" fmla="*/ 0 w 219093"/>
                <a:gd name="T9" fmla="*/ 0 h 149230"/>
                <a:gd name="T10" fmla="*/ 0 w 219093"/>
                <a:gd name="T11" fmla="*/ 0 h 149230"/>
                <a:gd name="T12" fmla="*/ 0 w 219093"/>
                <a:gd name="T13" fmla="*/ 0 h 149230"/>
                <a:gd name="T14" fmla="*/ 0 w 219093"/>
                <a:gd name="T15" fmla="*/ 0 h 149230"/>
                <a:gd name="T16" fmla="*/ 0 w 219093"/>
                <a:gd name="T17" fmla="*/ 0 h 149230"/>
                <a:gd name="T18" fmla="*/ 0 w 219093"/>
                <a:gd name="T19" fmla="*/ 0 h 149230"/>
                <a:gd name="T20" fmla="*/ 0 w 219093"/>
                <a:gd name="T21" fmla="*/ 0 h 149230"/>
                <a:gd name="T22" fmla="*/ 0 w 219093"/>
                <a:gd name="T23" fmla="*/ 0 h 149230"/>
                <a:gd name="T24" fmla="*/ 0 w 219093"/>
                <a:gd name="T25" fmla="*/ 0 h 149230"/>
                <a:gd name="T26" fmla="*/ 0 w 219093"/>
                <a:gd name="T27" fmla="*/ 0 h 149230"/>
                <a:gd name="T28" fmla="*/ 219093 w 219093"/>
                <a:gd name="T29" fmla="*/ 149230 h 149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219093" h="149230">
                  <a:moveTo>
                    <a:pt x="0" y="54621"/>
                  </a:moveTo>
                  <a:lnTo>
                    <a:pt x="29354" y="19994"/>
                  </a:lnTo>
                  <a:lnTo>
                    <a:pt x="80192" y="0"/>
                  </a:lnTo>
                  <a:lnTo>
                    <a:pt x="138901" y="0"/>
                  </a:lnTo>
                  <a:lnTo>
                    <a:pt x="189739" y="19994"/>
                  </a:lnTo>
                  <a:lnTo>
                    <a:pt x="219093" y="54621"/>
                  </a:lnTo>
                  <a:lnTo>
                    <a:pt x="219093" y="94609"/>
                  </a:lnTo>
                  <a:lnTo>
                    <a:pt x="189739" y="129236"/>
                  </a:lnTo>
                  <a:lnTo>
                    <a:pt x="138901" y="149230"/>
                  </a:lnTo>
                  <a:lnTo>
                    <a:pt x="80192" y="149230"/>
                  </a:lnTo>
                  <a:lnTo>
                    <a:pt x="29354" y="129236"/>
                  </a:lnTo>
                  <a:lnTo>
                    <a:pt x="0" y="94609"/>
                  </a:lnTo>
                  <a:lnTo>
                    <a:pt x="0" y="54621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  <a:latin typeface="Arial Narrow" pitchFamily="32" charset="0"/>
                </a:rPr>
                <a:t>1</a:t>
              </a:r>
            </a:p>
          </p:txBody>
        </p:sp>
        <p:sp>
          <p:nvSpPr>
            <p:cNvPr id="50226" name="AutoShape 50"/>
            <p:cNvSpPr>
              <a:spLocks noChangeArrowheads="1"/>
            </p:cNvSpPr>
            <p:nvPr/>
          </p:nvSpPr>
          <p:spPr bwMode="auto">
            <a:xfrm>
              <a:off x="2360" y="2062"/>
              <a:ext cx="156" cy="125"/>
            </a:xfrm>
            <a:custGeom>
              <a:avLst/>
              <a:gdLst>
                <a:gd name="G0" fmla="+- 884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63292 0 0"/>
                <a:gd name="G12" fmla="+- 8840 0 0"/>
                <a:gd name="T0" fmla="*/ 0 w 252434"/>
                <a:gd name="T1" fmla="*/ 0 h 203206"/>
                <a:gd name="T2" fmla="*/ 0 w 252434"/>
                <a:gd name="T3" fmla="*/ 0 h 203206"/>
                <a:gd name="T4" fmla="*/ 0 w 252434"/>
                <a:gd name="T5" fmla="*/ 0 h 203206"/>
                <a:gd name="T6" fmla="*/ 0 w 252434"/>
                <a:gd name="T7" fmla="*/ 0 h 203206"/>
                <a:gd name="T8" fmla="*/ 0 w 252434"/>
                <a:gd name="T9" fmla="*/ 0 h 203206"/>
                <a:gd name="T10" fmla="*/ 0 w 252434"/>
                <a:gd name="T11" fmla="*/ 0 h 203206"/>
                <a:gd name="T12" fmla="*/ 0 w 252434"/>
                <a:gd name="T13" fmla="*/ 0 h 203206"/>
                <a:gd name="T14" fmla="*/ 0 w 252434"/>
                <a:gd name="T15" fmla="*/ 0 h 203206"/>
                <a:gd name="T16" fmla="*/ 0 w 252434"/>
                <a:gd name="T17" fmla="*/ 0 h 203206"/>
                <a:gd name="T18" fmla="*/ 0 w 252434"/>
                <a:gd name="T19" fmla="*/ 0 h 203206"/>
                <a:gd name="T20" fmla="*/ 0 w 252434"/>
                <a:gd name="T21" fmla="*/ 0 h 203206"/>
                <a:gd name="T22" fmla="*/ 0 w 252434"/>
                <a:gd name="T23" fmla="*/ 0 h 203206"/>
                <a:gd name="T24" fmla="*/ 0 w 252434"/>
                <a:gd name="T25" fmla="*/ 0 h 203206"/>
                <a:gd name="T26" fmla="*/ 0 w 252434"/>
                <a:gd name="T27" fmla="*/ 0 h 203206"/>
                <a:gd name="T28" fmla="*/ 252434 w 252434"/>
                <a:gd name="T29" fmla="*/ 203206 h 203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252434" h="203206">
                  <a:moveTo>
                    <a:pt x="0" y="74377"/>
                  </a:moveTo>
                  <a:lnTo>
                    <a:pt x="33821" y="27226"/>
                  </a:lnTo>
                  <a:lnTo>
                    <a:pt x="92396" y="0"/>
                  </a:lnTo>
                  <a:lnTo>
                    <a:pt x="160038" y="0"/>
                  </a:lnTo>
                  <a:lnTo>
                    <a:pt x="218613" y="27226"/>
                  </a:lnTo>
                  <a:lnTo>
                    <a:pt x="252434" y="74377"/>
                  </a:lnTo>
                  <a:lnTo>
                    <a:pt x="252434" y="128829"/>
                  </a:lnTo>
                  <a:lnTo>
                    <a:pt x="218613" y="175980"/>
                  </a:lnTo>
                  <a:lnTo>
                    <a:pt x="160038" y="203206"/>
                  </a:lnTo>
                  <a:lnTo>
                    <a:pt x="92396" y="203206"/>
                  </a:lnTo>
                  <a:lnTo>
                    <a:pt x="33821" y="175980"/>
                  </a:lnTo>
                  <a:lnTo>
                    <a:pt x="0" y="128829"/>
                  </a:lnTo>
                  <a:lnTo>
                    <a:pt x="0" y="74377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>
                  <a:solidFill>
                    <a:srgbClr val="000000"/>
                  </a:solidFill>
                  <a:latin typeface="Arial Narrow" pitchFamily="32" charset="0"/>
                </a:rPr>
                <a:t>39</a:t>
              </a:r>
            </a:p>
          </p:txBody>
        </p:sp>
        <p:sp>
          <p:nvSpPr>
            <p:cNvPr id="50227" name="AutoShape 51"/>
            <p:cNvSpPr>
              <a:spLocks noChangeArrowheads="1"/>
            </p:cNvSpPr>
            <p:nvPr/>
          </p:nvSpPr>
          <p:spPr bwMode="auto">
            <a:xfrm>
              <a:off x="2355" y="2235"/>
              <a:ext cx="155" cy="125"/>
            </a:xfrm>
            <a:custGeom>
              <a:avLst/>
              <a:gdLst>
                <a:gd name="G0" fmla="+- 884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63292 0 0"/>
                <a:gd name="G12" fmla="+- 8840 0 0"/>
                <a:gd name="T0" fmla="*/ 0 w 250846"/>
                <a:gd name="T1" fmla="*/ 0 h 203206"/>
                <a:gd name="T2" fmla="*/ 0 w 250846"/>
                <a:gd name="T3" fmla="*/ 0 h 203206"/>
                <a:gd name="T4" fmla="*/ 0 w 250846"/>
                <a:gd name="T5" fmla="*/ 0 h 203206"/>
                <a:gd name="T6" fmla="*/ 0 w 250846"/>
                <a:gd name="T7" fmla="*/ 0 h 203206"/>
                <a:gd name="T8" fmla="*/ 0 w 250846"/>
                <a:gd name="T9" fmla="*/ 0 h 203206"/>
                <a:gd name="T10" fmla="*/ 0 w 250846"/>
                <a:gd name="T11" fmla="*/ 0 h 203206"/>
                <a:gd name="T12" fmla="*/ 0 w 250846"/>
                <a:gd name="T13" fmla="*/ 0 h 203206"/>
                <a:gd name="T14" fmla="*/ 0 w 250846"/>
                <a:gd name="T15" fmla="*/ 0 h 203206"/>
                <a:gd name="T16" fmla="*/ 0 w 250846"/>
                <a:gd name="T17" fmla="*/ 0 h 203206"/>
                <a:gd name="T18" fmla="*/ 0 w 250846"/>
                <a:gd name="T19" fmla="*/ 0 h 203206"/>
                <a:gd name="T20" fmla="*/ 0 w 250846"/>
                <a:gd name="T21" fmla="*/ 0 h 203206"/>
                <a:gd name="T22" fmla="*/ 0 w 250846"/>
                <a:gd name="T23" fmla="*/ 0 h 203206"/>
                <a:gd name="T24" fmla="*/ 0 w 250846"/>
                <a:gd name="T25" fmla="*/ 0 h 203206"/>
                <a:gd name="T26" fmla="*/ 0 w 250846"/>
                <a:gd name="T27" fmla="*/ 0 h 203206"/>
                <a:gd name="T28" fmla="*/ 250846 w 250846"/>
                <a:gd name="T29" fmla="*/ 203206 h 203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250846" h="203206">
                  <a:moveTo>
                    <a:pt x="0" y="74377"/>
                  </a:moveTo>
                  <a:lnTo>
                    <a:pt x="33609" y="27226"/>
                  </a:lnTo>
                  <a:lnTo>
                    <a:pt x="91814" y="0"/>
                  </a:lnTo>
                  <a:lnTo>
                    <a:pt x="159032" y="0"/>
                  </a:lnTo>
                  <a:lnTo>
                    <a:pt x="217237" y="27226"/>
                  </a:lnTo>
                  <a:lnTo>
                    <a:pt x="250846" y="74377"/>
                  </a:lnTo>
                  <a:lnTo>
                    <a:pt x="250846" y="128829"/>
                  </a:lnTo>
                  <a:lnTo>
                    <a:pt x="217237" y="175980"/>
                  </a:lnTo>
                  <a:lnTo>
                    <a:pt x="159032" y="203206"/>
                  </a:lnTo>
                  <a:lnTo>
                    <a:pt x="91814" y="203206"/>
                  </a:lnTo>
                  <a:lnTo>
                    <a:pt x="33609" y="175980"/>
                  </a:lnTo>
                  <a:lnTo>
                    <a:pt x="0" y="128829"/>
                  </a:lnTo>
                  <a:lnTo>
                    <a:pt x="0" y="74377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dirty="0">
                  <a:solidFill>
                    <a:srgbClr val="000000"/>
                  </a:solidFill>
                  <a:latin typeface="Arial Narrow" pitchFamily="32" charset="0"/>
                </a:rPr>
                <a:t>48</a:t>
              </a:r>
            </a:p>
          </p:txBody>
        </p:sp>
        <p:sp>
          <p:nvSpPr>
            <p:cNvPr id="50228" name="Text Box 52"/>
            <p:cNvSpPr txBox="1">
              <a:spLocks noChangeArrowheads="1"/>
            </p:cNvSpPr>
            <p:nvPr/>
          </p:nvSpPr>
          <p:spPr bwMode="auto">
            <a:xfrm>
              <a:off x="1290" y="1007"/>
              <a:ext cx="447" cy="15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89640" tIns="45000" rIns="89640" bIns="45000">
              <a:spAutoFit/>
            </a:bodyPr>
            <a:lstStyle/>
            <a:p>
              <a:pPr>
                <a:spcBef>
                  <a:spcPts val="62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 b="1">
                  <a:solidFill>
                    <a:srgbClr val="000000"/>
                  </a:solidFill>
                  <a:latin typeface="Arial Narrow" pitchFamily="32" charset="0"/>
                </a:rPr>
                <a:t>Driver</a:t>
              </a:r>
            </a:p>
          </p:txBody>
        </p:sp>
        <p:sp>
          <p:nvSpPr>
            <p:cNvPr id="50229" name="Text Box 53"/>
            <p:cNvSpPr txBox="1">
              <a:spLocks noChangeArrowheads="1"/>
            </p:cNvSpPr>
            <p:nvPr/>
          </p:nvSpPr>
          <p:spPr bwMode="auto">
            <a:xfrm>
              <a:off x="1583" y="1439"/>
              <a:ext cx="543" cy="29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89640" tIns="45000" rIns="89640" bIns="45000">
              <a:spAutoFit/>
            </a:bodyPr>
            <a:lstStyle/>
            <a:p>
              <a:pPr>
                <a:spcBef>
                  <a:spcPts val="62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 b="1">
                  <a:solidFill>
                    <a:srgbClr val="000000"/>
                  </a:solidFill>
                  <a:latin typeface="Arial Narrow" pitchFamily="32" charset="0"/>
                </a:rPr>
                <a:t>500 W</a:t>
              </a:r>
            </a:p>
            <a:p>
              <a:pPr>
                <a:spcBef>
                  <a:spcPts val="62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 b="1">
                  <a:solidFill>
                    <a:srgbClr val="000000"/>
                  </a:solidFill>
                  <a:latin typeface="Arial Narrow" pitchFamily="32" charset="0"/>
                </a:rPr>
                <a:t>modules</a:t>
              </a:r>
            </a:p>
          </p:txBody>
        </p:sp>
        <p:sp>
          <p:nvSpPr>
            <p:cNvPr id="50230" name="AutoShape 54"/>
            <p:cNvSpPr>
              <a:spLocks noChangeArrowheads="1"/>
            </p:cNvSpPr>
            <p:nvPr/>
          </p:nvSpPr>
          <p:spPr bwMode="auto">
            <a:xfrm>
              <a:off x="1797" y="1957"/>
              <a:ext cx="165" cy="12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936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31" name="AutoShape 55"/>
            <p:cNvSpPr>
              <a:spLocks noChangeArrowheads="1"/>
            </p:cNvSpPr>
            <p:nvPr/>
          </p:nvSpPr>
          <p:spPr bwMode="auto">
            <a:xfrm>
              <a:off x="2895" y="1456"/>
              <a:ext cx="285" cy="357"/>
            </a:xfrm>
            <a:prstGeom prst="rightArrowCallout">
              <a:avLst>
                <a:gd name="adj1" fmla="val 25053"/>
                <a:gd name="adj2" fmla="val 25053"/>
                <a:gd name="adj3" fmla="val 25000"/>
                <a:gd name="adj4" fmla="val 64977"/>
              </a:avLst>
            </a:prstGeom>
            <a:solidFill>
              <a:srgbClr val="4F81BD"/>
            </a:solidFill>
            <a:ln w="25560" cap="sq">
              <a:solidFill>
                <a:srgbClr val="385D8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32" name="Text Box 56"/>
            <p:cNvSpPr txBox="1">
              <a:spLocks noChangeArrowheads="1"/>
            </p:cNvSpPr>
            <p:nvPr/>
          </p:nvSpPr>
          <p:spPr bwMode="auto">
            <a:xfrm>
              <a:off x="2853" y="1498"/>
              <a:ext cx="189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b="1">
                  <a:solidFill>
                    <a:srgbClr val="000000"/>
                  </a:solidFill>
                  <a:latin typeface="Arial Narrow" pitchFamily="32" charset="0"/>
                </a:rPr>
                <a:t>+</a:t>
              </a:r>
            </a:p>
          </p:txBody>
        </p:sp>
        <p:sp>
          <p:nvSpPr>
            <p:cNvPr id="50233" name="AutoShape 57"/>
            <p:cNvSpPr>
              <a:spLocks noChangeArrowheads="1"/>
            </p:cNvSpPr>
            <p:nvPr/>
          </p:nvSpPr>
          <p:spPr bwMode="auto">
            <a:xfrm>
              <a:off x="2787" y="1786"/>
              <a:ext cx="249" cy="271"/>
            </a:xfrm>
            <a:custGeom>
              <a:avLst/>
              <a:gdLst>
                <a:gd name="G0" fmla="+- 7283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41767 0 0"/>
                <a:gd name="G9" fmla="+- 7283 0 0"/>
                <a:gd name="T0" fmla="*/ 0 w 400084"/>
                <a:gd name="T1" fmla="*/ 0 h 434989"/>
                <a:gd name="T2" fmla="*/ 0 w 400084"/>
                <a:gd name="T3" fmla="*/ 0 h 434989"/>
                <a:gd name="T4" fmla="*/ 0 w 400084"/>
                <a:gd name="T5" fmla="*/ 0 h 434989"/>
                <a:gd name="T6" fmla="*/ 0 w 400084"/>
                <a:gd name="T7" fmla="*/ 0 h 434989"/>
                <a:gd name="T8" fmla="*/ 0 w 400084"/>
                <a:gd name="T9" fmla="*/ 0 h 434989"/>
                <a:gd name="T10" fmla="*/ 0 w 400084"/>
                <a:gd name="T11" fmla="*/ 0 h 434989"/>
                <a:gd name="T12" fmla="*/ 0 w 400084"/>
                <a:gd name="T13" fmla="*/ 0 h 434989"/>
                <a:gd name="T14" fmla="*/ 0 w 400084"/>
                <a:gd name="T15" fmla="*/ 0 h 434989"/>
                <a:gd name="T16" fmla="*/ 0 w 400084"/>
                <a:gd name="T17" fmla="*/ 0 h 434989"/>
                <a:gd name="T18" fmla="*/ 0 w 400084"/>
                <a:gd name="T19" fmla="*/ 0 h 434989"/>
                <a:gd name="T20" fmla="*/ 0 w 400084"/>
                <a:gd name="T21" fmla="*/ 0 h 434989"/>
                <a:gd name="T22" fmla="*/ 400084 w 400084"/>
                <a:gd name="T23" fmla="*/ 434989 h 434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400084" h="434989">
                  <a:moveTo>
                    <a:pt x="0" y="334968"/>
                  </a:moveTo>
                  <a:lnTo>
                    <a:pt x="250053" y="334968"/>
                  </a:lnTo>
                  <a:lnTo>
                    <a:pt x="250053" y="100021"/>
                  </a:lnTo>
                  <a:lnTo>
                    <a:pt x="200042" y="100021"/>
                  </a:lnTo>
                  <a:lnTo>
                    <a:pt x="300063" y="0"/>
                  </a:lnTo>
                  <a:lnTo>
                    <a:pt x="400084" y="100021"/>
                  </a:lnTo>
                  <a:lnTo>
                    <a:pt x="350074" y="100021"/>
                  </a:lnTo>
                  <a:lnTo>
                    <a:pt x="350074" y="434989"/>
                  </a:lnTo>
                  <a:lnTo>
                    <a:pt x="0" y="434989"/>
                  </a:lnTo>
                  <a:lnTo>
                    <a:pt x="0" y="334968"/>
                  </a:lnTo>
                  <a:close/>
                </a:path>
              </a:pathLst>
            </a:custGeom>
            <a:solidFill>
              <a:srgbClr val="4F81BD"/>
            </a:solidFill>
            <a:ln w="25560" cap="sq">
              <a:solidFill>
                <a:srgbClr val="385D8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34" name="AutoShape 58"/>
            <p:cNvSpPr>
              <a:spLocks noChangeArrowheads="1"/>
            </p:cNvSpPr>
            <p:nvPr/>
          </p:nvSpPr>
          <p:spPr bwMode="auto">
            <a:xfrm rot="10800000" flipH="1">
              <a:off x="2792" y="1183"/>
              <a:ext cx="249" cy="279"/>
            </a:xfrm>
            <a:custGeom>
              <a:avLst/>
              <a:gdLst>
                <a:gd name="G0" fmla="+- 19983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54467 0 0"/>
                <a:gd name="G9" fmla="+- 19983 0 0"/>
                <a:gd name="T0" fmla="*/ 0 w 400084"/>
                <a:gd name="T1" fmla="*/ 0 h 447689"/>
                <a:gd name="T2" fmla="*/ 0 w 400084"/>
                <a:gd name="T3" fmla="*/ 0 h 447689"/>
                <a:gd name="T4" fmla="*/ 0 w 400084"/>
                <a:gd name="T5" fmla="*/ 0 h 447689"/>
                <a:gd name="T6" fmla="*/ 0 w 400084"/>
                <a:gd name="T7" fmla="*/ 0 h 447689"/>
                <a:gd name="T8" fmla="*/ 0 w 400084"/>
                <a:gd name="T9" fmla="*/ 0 h 447689"/>
                <a:gd name="T10" fmla="*/ 0 w 400084"/>
                <a:gd name="T11" fmla="*/ 0 h 447689"/>
                <a:gd name="T12" fmla="*/ 0 w 400084"/>
                <a:gd name="T13" fmla="*/ 0 h 447689"/>
                <a:gd name="T14" fmla="*/ 0 w 400084"/>
                <a:gd name="T15" fmla="*/ 0 h 447689"/>
                <a:gd name="T16" fmla="*/ 0 w 400084"/>
                <a:gd name="T17" fmla="*/ 0 h 447689"/>
                <a:gd name="T18" fmla="*/ 0 w 400084"/>
                <a:gd name="T19" fmla="*/ 0 h 447689"/>
                <a:gd name="T20" fmla="*/ 0 w 400084"/>
                <a:gd name="T21" fmla="*/ 0 h 447689"/>
                <a:gd name="T22" fmla="*/ 400084 w 400084"/>
                <a:gd name="T23" fmla="*/ 447689 h 447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400084" h="447689">
                  <a:moveTo>
                    <a:pt x="0" y="347668"/>
                  </a:moveTo>
                  <a:lnTo>
                    <a:pt x="250053" y="347668"/>
                  </a:lnTo>
                  <a:lnTo>
                    <a:pt x="250053" y="100021"/>
                  </a:lnTo>
                  <a:lnTo>
                    <a:pt x="200042" y="100021"/>
                  </a:lnTo>
                  <a:lnTo>
                    <a:pt x="300063" y="0"/>
                  </a:lnTo>
                  <a:lnTo>
                    <a:pt x="400084" y="100021"/>
                  </a:lnTo>
                  <a:lnTo>
                    <a:pt x="350074" y="100021"/>
                  </a:lnTo>
                  <a:lnTo>
                    <a:pt x="350074" y="447689"/>
                  </a:lnTo>
                  <a:lnTo>
                    <a:pt x="0" y="447689"/>
                  </a:lnTo>
                  <a:lnTo>
                    <a:pt x="0" y="347668"/>
                  </a:lnTo>
                  <a:close/>
                </a:path>
              </a:pathLst>
            </a:custGeom>
            <a:solidFill>
              <a:srgbClr val="4F81BD"/>
            </a:solidFill>
            <a:ln w="25560" cap="sq">
              <a:solidFill>
                <a:srgbClr val="385D8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35" name="Text Box 59"/>
            <p:cNvSpPr txBox="1">
              <a:spLocks noChangeArrowheads="1"/>
            </p:cNvSpPr>
            <p:nvPr/>
          </p:nvSpPr>
          <p:spPr bwMode="auto">
            <a:xfrm>
              <a:off x="858" y="1257"/>
              <a:ext cx="573" cy="15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89640" tIns="45000" rIns="89640" bIns="45000">
              <a:spAutoFit/>
            </a:bodyPr>
            <a:lstStyle/>
            <a:p>
              <a:pPr>
                <a:spcBef>
                  <a:spcPts val="62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 b="1">
                  <a:solidFill>
                    <a:srgbClr val="000000"/>
                  </a:solidFill>
                  <a:latin typeface="Arial Narrow" pitchFamily="32" charset="0"/>
                </a:rPr>
                <a:t>RF Generator</a:t>
              </a:r>
            </a:p>
          </p:txBody>
        </p:sp>
        <p:pic>
          <p:nvPicPr>
            <p:cNvPr id="50236" name="Picture 6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8" y="1449"/>
              <a:ext cx="429" cy="11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50237" name="AutoShape 61"/>
            <p:cNvSpPr>
              <a:spLocks noChangeArrowheads="1"/>
            </p:cNvSpPr>
            <p:nvPr/>
          </p:nvSpPr>
          <p:spPr bwMode="auto">
            <a:xfrm>
              <a:off x="2361" y="1411"/>
              <a:ext cx="165" cy="135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936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38" name="AutoShape 62"/>
            <p:cNvSpPr>
              <a:spLocks noChangeArrowheads="1"/>
            </p:cNvSpPr>
            <p:nvPr/>
          </p:nvSpPr>
          <p:spPr bwMode="auto">
            <a:xfrm>
              <a:off x="2353" y="1731"/>
              <a:ext cx="165" cy="135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936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39" name="AutoShape 63"/>
            <p:cNvSpPr>
              <a:spLocks noChangeArrowheads="1"/>
            </p:cNvSpPr>
            <p:nvPr/>
          </p:nvSpPr>
          <p:spPr bwMode="auto">
            <a:xfrm>
              <a:off x="2352" y="1426"/>
              <a:ext cx="156" cy="125"/>
            </a:xfrm>
            <a:custGeom>
              <a:avLst/>
              <a:gdLst>
                <a:gd name="G0" fmla="+- 884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63292 0 0"/>
                <a:gd name="G12" fmla="+- 8840 0 0"/>
                <a:gd name="T0" fmla="*/ 0 w 252434"/>
                <a:gd name="T1" fmla="*/ 0 h 203206"/>
                <a:gd name="T2" fmla="*/ 0 w 252434"/>
                <a:gd name="T3" fmla="*/ 0 h 203206"/>
                <a:gd name="T4" fmla="*/ 0 w 252434"/>
                <a:gd name="T5" fmla="*/ 0 h 203206"/>
                <a:gd name="T6" fmla="*/ 0 w 252434"/>
                <a:gd name="T7" fmla="*/ 0 h 203206"/>
                <a:gd name="T8" fmla="*/ 0 w 252434"/>
                <a:gd name="T9" fmla="*/ 0 h 203206"/>
                <a:gd name="T10" fmla="*/ 0 w 252434"/>
                <a:gd name="T11" fmla="*/ 0 h 203206"/>
                <a:gd name="T12" fmla="*/ 0 w 252434"/>
                <a:gd name="T13" fmla="*/ 0 h 203206"/>
                <a:gd name="T14" fmla="*/ 0 w 252434"/>
                <a:gd name="T15" fmla="*/ 0 h 203206"/>
                <a:gd name="T16" fmla="*/ 0 w 252434"/>
                <a:gd name="T17" fmla="*/ 0 h 203206"/>
                <a:gd name="T18" fmla="*/ 0 w 252434"/>
                <a:gd name="T19" fmla="*/ 0 h 203206"/>
                <a:gd name="T20" fmla="*/ 0 w 252434"/>
                <a:gd name="T21" fmla="*/ 0 h 203206"/>
                <a:gd name="T22" fmla="*/ 0 w 252434"/>
                <a:gd name="T23" fmla="*/ 0 h 203206"/>
                <a:gd name="T24" fmla="*/ 0 w 252434"/>
                <a:gd name="T25" fmla="*/ 0 h 203206"/>
                <a:gd name="T26" fmla="*/ 0 w 252434"/>
                <a:gd name="T27" fmla="*/ 0 h 203206"/>
                <a:gd name="T28" fmla="*/ 252434 w 252434"/>
                <a:gd name="T29" fmla="*/ 203206 h 203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252434" h="203206">
                  <a:moveTo>
                    <a:pt x="0" y="74377"/>
                  </a:moveTo>
                  <a:lnTo>
                    <a:pt x="33821" y="27226"/>
                  </a:lnTo>
                  <a:lnTo>
                    <a:pt x="92396" y="0"/>
                  </a:lnTo>
                  <a:lnTo>
                    <a:pt x="160038" y="0"/>
                  </a:lnTo>
                  <a:lnTo>
                    <a:pt x="218613" y="27226"/>
                  </a:lnTo>
                  <a:lnTo>
                    <a:pt x="252434" y="74377"/>
                  </a:lnTo>
                  <a:lnTo>
                    <a:pt x="252434" y="128829"/>
                  </a:lnTo>
                  <a:lnTo>
                    <a:pt x="218613" y="175980"/>
                  </a:lnTo>
                  <a:lnTo>
                    <a:pt x="160038" y="203206"/>
                  </a:lnTo>
                  <a:lnTo>
                    <a:pt x="92396" y="203206"/>
                  </a:lnTo>
                  <a:lnTo>
                    <a:pt x="33821" y="175980"/>
                  </a:lnTo>
                  <a:lnTo>
                    <a:pt x="0" y="128829"/>
                  </a:lnTo>
                  <a:lnTo>
                    <a:pt x="0" y="74377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dirty="0">
                  <a:solidFill>
                    <a:srgbClr val="000000"/>
                  </a:solidFill>
                  <a:latin typeface="Arial Narrow" pitchFamily="32" charset="0"/>
                </a:rPr>
                <a:t>24</a:t>
              </a:r>
            </a:p>
          </p:txBody>
        </p:sp>
        <p:sp>
          <p:nvSpPr>
            <p:cNvPr id="50240" name="AutoShape 64"/>
            <p:cNvSpPr>
              <a:spLocks noChangeArrowheads="1"/>
            </p:cNvSpPr>
            <p:nvPr/>
          </p:nvSpPr>
          <p:spPr bwMode="auto">
            <a:xfrm>
              <a:off x="2344" y="1750"/>
              <a:ext cx="156" cy="125"/>
            </a:xfrm>
            <a:custGeom>
              <a:avLst/>
              <a:gdLst>
                <a:gd name="G0" fmla="+- 884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63292 0 0"/>
                <a:gd name="G12" fmla="+- 8840 0 0"/>
                <a:gd name="T0" fmla="*/ 0 w 252434"/>
                <a:gd name="T1" fmla="*/ 0 h 203206"/>
                <a:gd name="T2" fmla="*/ 0 w 252434"/>
                <a:gd name="T3" fmla="*/ 0 h 203206"/>
                <a:gd name="T4" fmla="*/ 0 w 252434"/>
                <a:gd name="T5" fmla="*/ 0 h 203206"/>
                <a:gd name="T6" fmla="*/ 0 w 252434"/>
                <a:gd name="T7" fmla="*/ 0 h 203206"/>
                <a:gd name="T8" fmla="*/ 0 w 252434"/>
                <a:gd name="T9" fmla="*/ 0 h 203206"/>
                <a:gd name="T10" fmla="*/ 0 w 252434"/>
                <a:gd name="T11" fmla="*/ 0 h 203206"/>
                <a:gd name="T12" fmla="*/ 0 w 252434"/>
                <a:gd name="T13" fmla="*/ 0 h 203206"/>
                <a:gd name="T14" fmla="*/ 0 w 252434"/>
                <a:gd name="T15" fmla="*/ 0 h 203206"/>
                <a:gd name="T16" fmla="*/ 0 w 252434"/>
                <a:gd name="T17" fmla="*/ 0 h 203206"/>
                <a:gd name="T18" fmla="*/ 0 w 252434"/>
                <a:gd name="T19" fmla="*/ 0 h 203206"/>
                <a:gd name="T20" fmla="*/ 0 w 252434"/>
                <a:gd name="T21" fmla="*/ 0 h 203206"/>
                <a:gd name="T22" fmla="*/ 0 w 252434"/>
                <a:gd name="T23" fmla="*/ 0 h 203206"/>
                <a:gd name="T24" fmla="*/ 0 w 252434"/>
                <a:gd name="T25" fmla="*/ 0 h 203206"/>
                <a:gd name="T26" fmla="*/ 0 w 252434"/>
                <a:gd name="T27" fmla="*/ 0 h 203206"/>
                <a:gd name="T28" fmla="*/ 252434 w 252434"/>
                <a:gd name="T29" fmla="*/ 203206 h 203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252434" h="203206">
                  <a:moveTo>
                    <a:pt x="0" y="74377"/>
                  </a:moveTo>
                  <a:lnTo>
                    <a:pt x="33821" y="27226"/>
                  </a:lnTo>
                  <a:lnTo>
                    <a:pt x="92396" y="0"/>
                  </a:lnTo>
                  <a:lnTo>
                    <a:pt x="160038" y="0"/>
                  </a:lnTo>
                  <a:lnTo>
                    <a:pt x="218613" y="27226"/>
                  </a:lnTo>
                  <a:lnTo>
                    <a:pt x="252434" y="74377"/>
                  </a:lnTo>
                  <a:lnTo>
                    <a:pt x="252434" y="128829"/>
                  </a:lnTo>
                  <a:lnTo>
                    <a:pt x="218613" y="175980"/>
                  </a:lnTo>
                  <a:lnTo>
                    <a:pt x="160038" y="203206"/>
                  </a:lnTo>
                  <a:lnTo>
                    <a:pt x="92396" y="203206"/>
                  </a:lnTo>
                  <a:lnTo>
                    <a:pt x="33821" y="175980"/>
                  </a:lnTo>
                  <a:lnTo>
                    <a:pt x="0" y="128829"/>
                  </a:lnTo>
                  <a:lnTo>
                    <a:pt x="0" y="74377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>
                  <a:solidFill>
                    <a:srgbClr val="000000"/>
                  </a:solidFill>
                  <a:latin typeface="Arial Narrow" pitchFamily="32" charset="0"/>
                </a:rPr>
                <a:t>21</a:t>
              </a:r>
            </a:p>
          </p:txBody>
        </p:sp>
        <p:sp>
          <p:nvSpPr>
            <p:cNvPr id="50241" name="AutoShape 65"/>
            <p:cNvSpPr>
              <a:spLocks noChangeArrowheads="1"/>
            </p:cNvSpPr>
            <p:nvPr/>
          </p:nvSpPr>
          <p:spPr bwMode="auto">
            <a:xfrm>
              <a:off x="1443" y="2008"/>
              <a:ext cx="348" cy="57"/>
            </a:xfrm>
            <a:prstGeom prst="rightArrow">
              <a:avLst>
                <a:gd name="adj1" fmla="val 50000"/>
                <a:gd name="adj2" fmla="val 52177"/>
              </a:avLst>
            </a:prstGeom>
            <a:gradFill rotWithShape="0">
              <a:gsLst>
                <a:gs pos="0">
                  <a:srgbClr val="9CC746"/>
                </a:gs>
                <a:gs pos="100000">
                  <a:srgbClr val="769535"/>
                </a:gs>
              </a:gsLst>
              <a:lin ang="5400000" scaled="1"/>
            </a:gradFill>
            <a:ln w="9360" cap="sq">
              <a:solidFill>
                <a:srgbClr val="98B954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2" name="AutoShape 66"/>
            <p:cNvSpPr>
              <a:spLocks noChangeArrowheads="1"/>
            </p:cNvSpPr>
            <p:nvPr/>
          </p:nvSpPr>
          <p:spPr bwMode="auto">
            <a:xfrm>
              <a:off x="1557" y="1963"/>
              <a:ext cx="167" cy="111"/>
            </a:xfrm>
            <a:prstGeom prst="cube">
              <a:avLst>
                <a:gd name="adj" fmla="val 25000"/>
              </a:avLst>
            </a:prstGeom>
            <a:solidFill>
              <a:srgbClr val="00B05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3" name="AutoShape 67"/>
            <p:cNvSpPr>
              <a:spLocks noChangeArrowheads="1"/>
            </p:cNvSpPr>
            <p:nvPr/>
          </p:nvSpPr>
          <p:spPr bwMode="auto">
            <a:xfrm rot="16200000">
              <a:off x="1023" y="1575"/>
              <a:ext cx="810" cy="108"/>
            </a:xfrm>
            <a:custGeom>
              <a:avLst/>
              <a:gdLst>
                <a:gd name="G0" fmla="+- 1097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097 0 0"/>
                <a:gd name="T0" fmla="*/ 0 w 1290678"/>
                <a:gd name="T1" fmla="*/ 83 h 176228"/>
                <a:gd name="T2" fmla="*/ 28 w 1290678"/>
                <a:gd name="T3" fmla="*/ 55 h 176228"/>
                <a:gd name="T4" fmla="*/ 28 w 1290678"/>
                <a:gd name="T5" fmla="*/ 69 h 176228"/>
                <a:gd name="T6" fmla="*/ 392 w 1290678"/>
                <a:gd name="T7" fmla="*/ 69 h 176228"/>
                <a:gd name="T8" fmla="*/ 392 w 1290678"/>
                <a:gd name="T9" fmla="*/ 28 h 176228"/>
                <a:gd name="T10" fmla="*/ 378 w 1290678"/>
                <a:gd name="T11" fmla="*/ 28 h 176228"/>
                <a:gd name="T12" fmla="*/ 406 w 1290678"/>
                <a:gd name="T13" fmla="*/ 0 h 176228"/>
                <a:gd name="T14" fmla="*/ 434 w 1290678"/>
                <a:gd name="T15" fmla="*/ 28 h 176228"/>
                <a:gd name="T16" fmla="*/ 420 w 1290678"/>
                <a:gd name="T17" fmla="*/ 28 h 176228"/>
                <a:gd name="T18" fmla="*/ 420 w 1290678"/>
                <a:gd name="T19" fmla="*/ 69 h 176228"/>
                <a:gd name="T20" fmla="*/ 784 w 1290678"/>
                <a:gd name="T21" fmla="*/ 69 h 176228"/>
                <a:gd name="T22" fmla="*/ 784 w 1290678"/>
                <a:gd name="T23" fmla="*/ 55 h 176228"/>
                <a:gd name="T24" fmla="*/ 812 w 1290678"/>
                <a:gd name="T25" fmla="*/ 83 h 176228"/>
                <a:gd name="T26" fmla="*/ 784 w 1290678"/>
                <a:gd name="T27" fmla="*/ 110 h 176228"/>
                <a:gd name="T28" fmla="*/ 784 w 1290678"/>
                <a:gd name="T29" fmla="*/ 96 h 176228"/>
                <a:gd name="T30" fmla="*/ 28 w 1290678"/>
                <a:gd name="T31" fmla="*/ 96 h 176228"/>
                <a:gd name="T32" fmla="*/ 28 w 1290678"/>
                <a:gd name="T33" fmla="*/ 110 h 176228"/>
                <a:gd name="T34" fmla="*/ 0 w 1290678"/>
                <a:gd name="T35" fmla="*/ 83 h 176228"/>
                <a:gd name="T36" fmla="*/ 0 w 1290678"/>
                <a:gd name="T37" fmla="*/ 0 h 176228"/>
                <a:gd name="T38" fmla="*/ 1290678 w 1290678"/>
                <a:gd name="T39" fmla="*/ 176228 h 176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T36" t="T37" r="T38" b="T39"/>
              <a:pathLst>
                <a:path w="1290678" h="176228">
                  <a:moveTo>
                    <a:pt x="0" y="132171"/>
                  </a:moveTo>
                  <a:lnTo>
                    <a:pt x="44057" y="88114"/>
                  </a:lnTo>
                  <a:lnTo>
                    <a:pt x="44057" y="110143"/>
                  </a:lnTo>
                  <a:lnTo>
                    <a:pt x="623311" y="110143"/>
                  </a:lnTo>
                  <a:lnTo>
                    <a:pt x="623311" y="44057"/>
                  </a:lnTo>
                  <a:lnTo>
                    <a:pt x="601282" y="44057"/>
                  </a:lnTo>
                  <a:lnTo>
                    <a:pt x="645339" y="0"/>
                  </a:lnTo>
                  <a:lnTo>
                    <a:pt x="689396" y="44057"/>
                  </a:lnTo>
                  <a:lnTo>
                    <a:pt x="667368" y="44057"/>
                  </a:lnTo>
                  <a:lnTo>
                    <a:pt x="667368" y="110143"/>
                  </a:lnTo>
                  <a:lnTo>
                    <a:pt x="1246621" y="110143"/>
                  </a:lnTo>
                  <a:lnTo>
                    <a:pt x="1246621" y="88114"/>
                  </a:lnTo>
                  <a:lnTo>
                    <a:pt x="1290678" y="132171"/>
                  </a:lnTo>
                  <a:lnTo>
                    <a:pt x="1246621" y="176228"/>
                  </a:lnTo>
                  <a:lnTo>
                    <a:pt x="1246621" y="154200"/>
                  </a:lnTo>
                  <a:lnTo>
                    <a:pt x="44057" y="154200"/>
                  </a:lnTo>
                  <a:lnTo>
                    <a:pt x="44057" y="176228"/>
                  </a:lnTo>
                  <a:lnTo>
                    <a:pt x="0" y="132171"/>
                  </a:lnTo>
                  <a:close/>
                </a:path>
              </a:pathLst>
            </a:custGeom>
            <a:solidFill>
              <a:srgbClr val="C00000"/>
            </a:solidFill>
            <a:ln w="9360" cap="sq">
              <a:solidFill>
                <a:srgbClr val="98B954"/>
              </a:solidFill>
              <a:round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4" name="AutoShape 68"/>
            <p:cNvSpPr>
              <a:spLocks noChangeArrowheads="1"/>
            </p:cNvSpPr>
            <p:nvPr/>
          </p:nvSpPr>
          <p:spPr bwMode="auto">
            <a:xfrm flipV="1">
              <a:off x="1911" y="1156"/>
              <a:ext cx="189" cy="66"/>
            </a:xfrm>
            <a:custGeom>
              <a:avLst/>
              <a:gdLst>
                <a:gd name="G0" fmla="+- 44004 0 0"/>
                <a:gd name="G1" fmla="+- 61617 0 0"/>
                <a:gd name="G2" fmla="+- 35149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44004 0 0"/>
                <a:gd name="T0" fmla="*/ 0 w 304826"/>
                <a:gd name="T1" fmla="*/ 0 h 109541"/>
                <a:gd name="T2" fmla="*/ 0 w 304826"/>
                <a:gd name="T3" fmla="*/ 0 h 109541"/>
                <a:gd name="T4" fmla="*/ 0 w 304826"/>
                <a:gd name="T5" fmla="*/ 0 h 109541"/>
                <a:gd name="T6" fmla="*/ 0 w 304826"/>
                <a:gd name="T7" fmla="*/ 0 h 109541"/>
                <a:gd name="T8" fmla="*/ 0 w 304826"/>
                <a:gd name="T9" fmla="*/ 0 h 109541"/>
                <a:gd name="T10" fmla="*/ 0 w 304826"/>
                <a:gd name="T11" fmla="*/ 0 h 109541"/>
                <a:gd name="T12" fmla="*/ 0 w 304826"/>
                <a:gd name="T13" fmla="*/ 0 h 109541"/>
                <a:gd name="T14" fmla="*/ 0 w 304826"/>
                <a:gd name="T15" fmla="*/ 0 h 109541"/>
                <a:gd name="T16" fmla="*/ 0 w 304826"/>
                <a:gd name="T17" fmla="*/ 0 h 109541"/>
                <a:gd name="T18" fmla="*/ 0 w 304826"/>
                <a:gd name="T19" fmla="*/ 0 h 109541"/>
                <a:gd name="T20" fmla="*/ 0 w 304826"/>
                <a:gd name="T21" fmla="*/ 0 h 109541"/>
                <a:gd name="T22" fmla="*/ 0 w 304826"/>
                <a:gd name="T23" fmla="*/ 0 h 109541"/>
                <a:gd name="T24" fmla="*/ 0 w 304826"/>
                <a:gd name="T25" fmla="*/ 0 h 109541"/>
                <a:gd name="T26" fmla="*/ 304826 w 304826"/>
                <a:gd name="T27" fmla="*/ 109541 h 109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304826" h="109541">
                  <a:moveTo>
                    <a:pt x="0" y="109541"/>
                  </a:moveTo>
                  <a:lnTo>
                    <a:pt x="0" y="61617"/>
                  </a:lnTo>
                  <a:cubicBezTo>
                    <a:pt x="0" y="35149"/>
                    <a:pt x="21456" y="13693"/>
                    <a:pt x="47924" y="13693"/>
                  </a:cubicBezTo>
                  <a:lnTo>
                    <a:pt x="277441" y="13693"/>
                  </a:lnTo>
                  <a:lnTo>
                    <a:pt x="277441" y="0"/>
                  </a:lnTo>
                  <a:lnTo>
                    <a:pt x="304826" y="27385"/>
                  </a:lnTo>
                  <a:lnTo>
                    <a:pt x="277441" y="54771"/>
                  </a:lnTo>
                  <a:lnTo>
                    <a:pt x="277441" y="41078"/>
                  </a:lnTo>
                  <a:lnTo>
                    <a:pt x="47924" y="41078"/>
                  </a:lnTo>
                  <a:cubicBezTo>
                    <a:pt x="36581" y="41078"/>
                    <a:pt x="27385" y="50274"/>
                    <a:pt x="27385" y="61617"/>
                  </a:cubicBezTo>
                  <a:lnTo>
                    <a:pt x="27385" y="109541"/>
                  </a:lnTo>
                  <a:lnTo>
                    <a:pt x="0" y="109541"/>
                  </a:lnTo>
                  <a:close/>
                </a:path>
              </a:pathLst>
            </a:custGeom>
            <a:solidFill>
              <a:srgbClr val="4F81BD"/>
            </a:solidFill>
            <a:ln w="25560" cap="sq">
              <a:solidFill>
                <a:srgbClr val="385D8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5" name="AutoShape 69"/>
            <p:cNvSpPr>
              <a:spLocks noChangeArrowheads="1"/>
            </p:cNvSpPr>
            <p:nvPr/>
          </p:nvSpPr>
          <p:spPr bwMode="auto">
            <a:xfrm>
              <a:off x="1788" y="1141"/>
              <a:ext cx="165" cy="12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936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6" name="AutoShape 70"/>
            <p:cNvSpPr>
              <a:spLocks noChangeArrowheads="1"/>
            </p:cNvSpPr>
            <p:nvPr/>
          </p:nvSpPr>
          <p:spPr bwMode="auto">
            <a:xfrm>
              <a:off x="1437" y="1192"/>
              <a:ext cx="348" cy="57"/>
            </a:xfrm>
            <a:prstGeom prst="rightArrow">
              <a:avLst>
                <a:gd name="adj1" fmla="val 50000"/>
                <a:gd name="adj2" fmla="val 52177"/>
              </a:avLst>
            </a:prstGeom>
            <a:gradFill rotWithShape="0">
              <a:gsLst>
                <a:gs pos="0">
                  <a:srgbClr val="9CC746"/>
                </a:gs>
                <a:gs pos="100000">
                  <a:srgbClr val="769535"/>
                </a:gs>
              </a:gsLst>
              <a:lin ang="5400000" scaled="1"/>
            </a:gradFill>
            <a:ln w="9360" cap="sq">
              <a:solidFill>
                <a:srgbClr val="98B954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7" name="AutoShape 71"/>
            <p:cNvSpPr>
              <a:spLocks noChangeArrowheads="1"/>
            </p:cNvSpPr>
            <p:nvPr/>
          </p:nvSpPr>
          <p:spPr bwMode="auto">
            <a:xfrm>
              <a:off x="1551" y="1147"/>
              <a:ext cx="167" cy="111"/>
            </a:xfrm>
            <a:prstGeom prst="cube">
              <a:avLst>
                <a:gd name="adj" fmla="val 25000"/>
              </a:avLst>
            </a:prstGeom>
            <a:solidFill>
              <a:srgbClr val="00B05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8" name="Oval 72"/>
            <p:cNvSpPr>
              <a:spLocks noChangeArrowheads="1"/>
            </p:cNvSpPr>
            <p:nvPr/>
          </p:nvSpPr>
          <p:spPr bwMode="auto">
            <a:xfrm>
              <a:off x="1365" y="1528"/>
              <a:ext cx="213" cy="177"/>
            </a:xfrm>
            <a:prstGeom prst="ellipse">
              <a:avLst/>
            </a:prstGeom>
            <a:solidFill>
              <a:srgbClr val="9BBB59"/>
            </a:solidFill>
            <a:ln w="38160" cap="sq">
              <a:solidFill>
                <a:srgbClr val="FFFFFF"/>
              </a:solidFill>
              <a:miter lim="800000"/>
              <a:headEnd/>
              <a:tailEnd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9" name="AutoShape 73"/>
            <p:cNvSpPr>
              <a:spLocks noChangeArrowheads="1"/>
            </p:cNvSpPr>
            <p:nvPr/>
          </p:nvSpPr>
          <p:spPr bwMode="auto">
            <a:xfrm>
              <a:off x="1380" y="1537"/>
              <a:ext cx="189" cy="165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T0" fmla="*/ 96 w 304826"/>
                <a:gd name="T1" fmla="*/ 20 h 266708"/>
                <a:gd name="T2" fmla="*/ 115 w 304826"/>
                <a:gd name="T3" fmla="*/ 39 h 266708"/>
                <a:gd name="T4" fmla="*/ 96 w 304826"/>
                <a:gd name="T5" fmla="*/ 59 h 266708"/>
                <a:gd name="T6" fmla="*/ 76 w 304826"/>
                <a:gd name="T7" fmla="*/ 39 h 266708"/>
                <a:gd name="T8" fmla="*/ 96 w 304826"/>
                <a:gd name="T9" fmla="*/ 20 h 266708"/>
                <a:gd name="T10" fmla="*/ 96 w 304826"/>
                <a:gd name="T11" fmla="*/ 147 h 266708"/>
                <a:gd name="T12" fmla="*/ 76 w 304826"/>
                <a:gd name="T13" fmla="*/ 128 h 266708"/>
                <a:gd name="T14" fmla="*/ 96 w 304826"/>
                <a:gd name="T15" fmla="*/ 108 h 266708"/>
                <a:gd name="T16" fmla="*/ 115 w 304826"/>
                <a:gd name="T17" fmla="*/ 128 h 266708"/>
                <a:gd name="T18" fmla="*/ 96 w 304826"/>
                <a:gd name="T19" fmla="*/ 147 h 266708"/>
                <a:gd name="T20" fmla="*/ 25 w 304826"/>
                <a:gd name="T21" fmla="*/ 64 h 266708"/>
                <a:gd name="T22" fmla="*/ 166 w 304826"/>
                <a:gd name="T23" fmla="*/ 64 h 266708"/>
                <a:gd name="T24" fmla="*/ 166 w 304826"/>
                <a:gd name="T25" fmla="*/ 103 h 266708"/>
                <a:gd name="T26" fmla="*/ 25 w 304826"/>
                <a:gd name="T27" fmla="*/ 103 h 266708"/>
                <a:gd name="T28" fmla="*/ 25 w 304826"/>
                <a:gd name="T29" fmla="*/ 64 h 266708"/>
                <a:gd name="T30" fmla="*/ 0 w 304826"/>
                <a:gd name="T31" fmla="*/ 0 h 266708"/>
                <a:gd name="T32" fmla="*/ 304826 w 304826"/>
                <a:gd name="T33" fmla="*/ 266708 h 266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T30" t="T31" r="T32" b="T33"/>
              <a:pathLst>
                <a:path w="304826" h="266708">
                  <a:moveTo>
                    <a:pt x="152413" y="31445"/>
                  </a:moveTo>
                  <a:cubicBezTo>
                    <a:pt x="169735" y="31445"/>
                    <a:pt x="183778" y="45488"/>
                    <a:pt x="183778" y="62810"/>
                  </a:cubicBezTo>
                  <a:cubicBezTo>
                    <a:pt x="183778" y="80132"/>
                    <a:pt x="169735" y="94175"/>
                    <a:pt x="152413" y="94175"/>
                  </a:cubicBezTo>
                  <a:cubicBezTo>
                    <a:pt x="135091" y="94175"/>
                    <a:pt x="121048" y="80132"/>
                    <a:pt x="121048" y="62810"/>
                  </a:cubicBezTo>
                  <a:cubicBezTo>
                    <a:pt x="121048" y="45488"/>
                    <a:pt x="135091" y="31445"/>
                    <a:pt x="152413" y="31445"/>
                  </a:cubicBezTo>
                  <a:close/>
                  <a:moveTo>
                    <a:pt x="152413" y="235263"/>
                  </a:moveTo>
                  <a:cubicBezTo>
                    <a:pt x="135091" y="235263"/>
                    <a:pt x="121048" y="221220"/>
                    <a:pt x="121048" y="203898"/>
                  </a:cubicBezTo>
                  <a:cubicBezTo>
                    <a:pt x="121048" y="186576"/>
                    <a:pt x="135091" y="172533"/>
                    <a:pt x="152413" y="172533"/>
                  </a:cubicBezTo>
                  <a:cubicBezTo>
                    <a:pt x="169735" y="172533"/>
                    <a:pt x="183778" y="186576"/>
                    <a:pt x="183778" y="203898"/>
                  </a:cubicBezTo>
                  <a:cubicBezTo>
                    <a:pt x="183778" y="221220"/>
                    <a:pt x="169735" y="235263"/>
                    <a:pt x="152413" y="235263"/>
                  </a:cubicBezTo>
                  <a:close/>
                  <a:moveTo>
                    <a:pt x="40405" y="101989"/>
                  </a:moveTo>
                  <a:lnTo>
                    <a:pt x="264421" y="101989"/>
                  </a:lnTo>
                  <a:lnTo>
                    <a:pt x="264421" y="164719"/>
                  </a:lnTo>
                  <a:lnTo>
                    <a:pt x="40405" y="164719"/>
                  </a:lnTo>
                  <a:lnTo>
                    <a:pt x="40405" y="101989"/>
                  </a:lnTo>
                  <a:close/>
                </a:path>
              </a:pathLst>
            </a:custGeom>
            <a:solidFill>
              <a:srgbClr val="000000"/>
            </a:solidFill>
            <a:ln w="38160" cap="sq">
              <a:solidFill>
                <a:srgbClr val="FFFFFF"/>
              </a:solidFill>
              <a:round/>
              <a:headEnd/>
              <a:tailEnd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0" name="AutoShape 74"/>
            <p:cNvSpPr>
              <a:spLocks noChangeArrowheads="1"/>
            </p:cNvSpPr>
            <p:nvPr/>
          </p:nvSpPr>
          <p:spPr bwMode="auto">
            <a:xfrm>
              <a:off x="2703" y="888"/>
              <a:ext cx="188" cy="642"/>
            </a:xfrm>
            <a:prstGeom prst="rightArrowCallout">
              <a:avLst>
                <a:gd name="adj1" fmla="val 25296"/>
                <a:gd name="adj2" fmla="val 25280"/>
                <a:gd name="adj3" fmla="val 25000"/>
                <a:gd name="adj4" fmla="val 64977"/>
              </a:avLst>
            </a:prstGeom>
            <a:solidFill>
              <a:srgbClr val="4F81BD"/>
            </a:solidFill>
            <a:ln w="25560" cap="sq">
              <a:solidFill>
                <a:srgbClr val="385D8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1" name="Text Box 75"/>
            <p:cNvSpPr txBox="1">
              <a:spLocks noChangeArrowheads="1"/>
            </p:cNvSpPr>
            <p:nvPr/>
          </p:nvSpPr>
          <p:spPr bwMode="auto">
            <a:xfrm>
              <a:off x="2679" y="1079"/>
              <a:ext cx="144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b="1">
                  <a:solidFill>
                    <a:srgbClr val="000000"/>
                  </a:solidFill>
                  <a:latin typeface="Arial Narrow" pitchFamily="32" charset="0"/>
                </a:rPr>
                <a:t>+</a:t>
              </a:r>
            </a:p>
          </p:txBody>
        </p:sp>
        <p:sp>
          <p:nvSpPr>
            <p:cNvPr id="50252" name="AutoShape 76"/>
            <p:cNvSpPr>
              <a:spLocks noChangeArrowheads="1"/>
            </p:cNvSpPr>
            <p:nvPr/>
          </p:nvSpPr>
          <p:spPr bwMode="auto">
            <a:xfrm>
              <a:off x="2712" y="1712"/>
              <a:ext cx="188" cy="643"/>
            </a:xfrm>
            <a:prstGeom prst="rightArrowCallout">
              <a:avLst>
                <a:gd name="adj1" fmla="val 25272"/>
                <a:gd name="adj2" fmla="val 25287"/>
                <a:gd name="adj3" fmla="val 25000"/>
                <a:gd name="adj4" fmla="val 64977"/>
              </a:avLst>
            </a:prstGeom>
            <a:solidFill>
              <a:srgbClr val="4F81BD"/>
            </a:solidFill>
            <a:ln w="25560" cap="sq">
              <a:solidFill>
                <a:srgbClr val="385D8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3" name="Text Box 77"/>
            <p:cNvSpPr txBox="1">
              <a:spLocks noChangeArrowheads="1"/>
            </p:cNvSpPr>
            <p:nvPr/>
          </p:nvSpPr>
          <p:spPr bwMode="auto">
            <a:xfrm>
              <a:off x="2679" y="1895"/>
              <a:ext cx="144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b="1">
                  <a:solidFill>
                    <a:srgbClr val="000000"/>
                  </a:solidFill>
                  <a:latin typeface="Arial Narrow" pitchFamily="32" charset="0"/>
                </a:rPr>
                <a:t>+</a:t>
              </a:r>
            </a:p>
          </p:txBody>
        </p:sp>
        <p:sp>
          <p:nvSpPr>
            <p:cNvPr id="50254" name="AutoShape 78"/>
            <p:cNvSpPr>
              <a:spLocks noChangeArrowheads="1"/>
            </p:cNvSpPr>
            <p:nvPr/>
          </p:nvSpPr>
          <p:spPr bwMode="auto">
            <a:xfrm rot="16200000">
              <a:off x="1814" y="1161"/>
              <a:ext cx="634" cy="108"/>
            </a:xfrm>
            <a:custGeom>
              <a:avLst/>
              <a:gdLst>
                <a:gd name="G0" fmla="+- 1096 0 0"/>
                <a:gd name="G1" fmla="+- 1 0 0"/>
                <a:gd name="G2" fmla="+- 1 0 0"/>
                <a:gd name="G3" fmla="+- 1 0 0"/>
                <a:gd name="G4" fmla="+- 1 0 0"/>
                <a:gd name="G5" fmla="+- 44057 0 0"/>
                <a:gd name="G6" fmla="cos 7 G5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096 0 0"/>
                <a:gd name="T0" fmla="*/ 0 w 1011270"/>
                <a:gd name="T1" fmla="*/ 82 h 176227"/>
                <a:gd name="T2" fmla="*/ 28 w 1011270"/>
                <a:gd name="T3" fmla="*/ 55 h 176227"/>
                <a:gd name="T4" fmla="*/ 28 w 1011270"/>
                <a:gd name="T5" fmla="*/ 69 h 176227"/>
                <a:gd name="T6" fmla="*/ 304 w 1011270"/>
                <a:gd name="T7" fmla="*/ 69 h 176227"/>
                <a:gd name="T8" fmla="*/ 304 w 1011270"/>
                <a:gd name="T9" fmla="*/ 28 h 176227"/>
                <a:gd name="T10" fmla="*/ 290 w 1011270"/>
                <a:gd name="T11" fmla="*/ 28 h 176227"/>
                <a:gd name="T12" fmla="*/ 318 w 1011270"/>
                <a:gd name="T13" fmla="*/ 0 h 176227"/>
                <a:gd name="T14" fmla="*/ 346 w 1011270"/>
                <a:gd name="T15" fmla="*/ 28 h 176227"/>
                <a:gd name="T16" fmla="*/ 332 w 1011270"/>
                <a:gd name="T17" fmla="*/ 28 h 176227"/>
                <a:gd name="T18" fmla="*/ 332 w 1011270"/>
                <a:gd name="T19" fmla="*/ 69 h 176227"/>
                <a:gd name="T20" fmla="*/ 608 w 1011270"/>
                <a:gd name="T21" fmla="*/ 69 h 176227"/>
                <a:gd name="T22" fmla="*/ 608 w 1011270"/>
                <a:gd name="T23" fmla="*/ 55 h 176227"/>
                <a:gd name="T24" fmla="*/ 636 w 1011270"/>
                <a:gd name="T25" fmla="*/ 82 h 176227"/>
                <a:gd name="T26" fmla="*/ 608 w 1011270"/>
                <a:gd name="T27" fmla="*/ 110 h 176227"/>
                <a:gd name="T28" fmla="*/ 608 w 1011270"/>
                <a:gd name="T29" fmla="*/ 96 h 176227"/>
                <a:gd name="T30" fmla="*/ 28 w 1011270"/>
                <a:gd name="T31" fmla="*/ 96 h 176227"/>
                <a:gd name="T32" fmla="*/ 28 w 1011270"/>
                <a:gd name="T33" fmla="*/ 110 h 176227"/>
                <a:gd name="T34" fmla="*/ 0 w 1011270"/>
                <a:gd name="T35" fmla="*/ 82 h 176227"/>
                <a:gd name="T36" fmla="*/ 0 w 1011270"/>
                <a:gd name="T37" fmla="*/ 0 h 176227"/>
                <a:gd name="T38" fmla="*/ 1011270 w 1011270"/>
                <a:gd name="T39" fmla="*/ 176227 h 176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T36" t="T37" r="T38" b="T39"/>
              <a:pathLst>
                <a:path w="1011270" h="176227">
                  <a:moveTo>
                    <a:pt x="0" y="132170"/>
                  </a:moveTo>
                  <a:lnTo>
                    <a:pt x="44057" y="88114"/>
                  </a:lnTo>
                  <a:lnTo>
                    <a:pt x="44057" y="110142"/>
                  </a:lnTo>
                  <a:lnTo>
                    <a:pt x="483607" y="110142"/>
                  </a:lnTo>
                  <a:lnTo>
                    <a:pt x="483607" y="44057"/>
                  </a:lnTo>
                  <a:lnTo>
                    <a:pt x="461578" y="44057"/>
                  </a:lnTo>
                  <a:lnTo>
                    <a:pt x="505635" y="0"/>
                  </a:lnTo>
                  <a:lnTo>
                    <a:pt x="549692" y="44057"/>
                  </a:lnTo>
                  <a:lnTo>
                    <a:pt x="527663" y="44057"/>
                  </a:lnTo>
                  <a:lnTo>
                    <a:pt x="527663" y="110142"/>
                  </a:lnTo>
                  <a:lnTo>
                    <a:pt x="967213" y="110142"/>
                  </a:lnTo>
                  <a:lnTo>
                    <a:pt x="967213" y="88114"/>
                  </a:lnTo>
                  <a:lnTo>
                    <a:pt x="1011270" y="132170"/>
                  </a:lnTo>
                  <a:lnTo>
                    <a:pt x="967213" y="176227"/>
                  </a:lnTo>
                  <a:lnTo>
                    <a:pt x="967213" y="154199"/>
                  </a:lnTo>
                  <a:lnTo>
                    <a:pt x="44057" y="154199"/>
                  </a:lnTo>
                  <a:lnTo>
                    <a:pt x="44057" y="176227"/>
                  </a:lnTo>
                  <a:lnTo>
                    <a:pt x="0" y="132170"/>
                  </a:lnTo>
                  <a:close/>
                </a:path>
              </a:pathLst>
            </a:custGeom>
            <a:solidFill>
              <a:srgbClr val="C00000"/>
            </a:solidFill>
            <a:ln w="9360" cap="sq">
              <a:solidFill>
                <a:srgbClr val="98B954"/>
              </a:solidFill>
              <a:round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5" name="Oval 79"/>
            <p:cNvSpPr>
              <a:spLocks noChangeArrowheads="1"/>
            </p:cNvSpPr>
            <p:nvPr/>
          </p:nvSpPr>
          <p:spPr bwMode="auto">
            <a:xfrm>
              <a:off x="2068" y="1113"/>
              <a:ext cx="213" cy="177"/>
            </a:xfrm>
            <a:prstGeom prst="ellipse">
              <a:avLst/>
            </a:prstGeom>
            <a:solidFill>
              <a:srgbClr val="9BBB59"/>
            </a:solidFill>
            <a:ln w="38160" cap="sq">
              <a:solidFill>
                <a:srgbClr val="FFFFFF"/>
              </a:solidFill>
              <a:miter lim="800000"/>
              <a:headEnd/>
              <a:tailEnd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6" name="AutoShape 80"/>
            <p:cNvSpPr>
              <a:spLocks noChangeArrowheads="1"/>
            </p:cNvSpPr>
            <p:nvPr/>
          </p:nvSpPr>
          <p:spPr bwMode="auto">
            <a:xfrm>
              <a:off x="2083" y="1122"/>
              <a:ext cx="189" cy="165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T0" fmla="*/ 96 w 304826"/>
                <a:gd name="T1" fmla="*/ 20 h 266708"/>
                <a:gd name="T2" fmla="*/ 115 w 304826"/>
                <a:gd name="T3" fmla="*/ 39 h 266708"/>
                <a:gd name="T4" fmla="*/ 96 w 304826"/>
                <a:gd name="T5" fmla="*/ 59 h 266708"/>
                <a:gd name="T6" fmla="*/ 76 w 304826"/>
                <a:gd name="T7" fmla="*/ 39 h 266708"/>
                <a:gd name="T8" fmla="*/ 96 w 304826"/>
                <a:gd name="T9" fmla="*/ 20 h 266708"/>
                <a:gd name="T10" fmla="*/ 96 w 304826"/>
                <a:gd name="T11" fmla="*/ 147 h 266708"/>
                <a:gd name="T12" fmla="*/ 76 w 304826"/>
                <a:gd name="T13" fmla="*/ 128 h 266708"/>
                <a:gd name="T14" fmla="*/ 96 w 304826"/>
                <a:gd name="T15" fmla="*/ 108 h 266708"/>
                <a:gd name="T16" fmla="*/ 115 w 304826"/>
                <a:gd name="T17" fmla="*/ 128 h 266708"/>
                <a:gd name="T18" fmla="*/ 96 w 304826"/>
                <a:gd name="T19" fmla="*/ 147 h 266708"/>
                <a:gd name="T20" fmla="*/ 25 w 304826"/>
                <a:gd name="T21" fmla="*/ 64 h 266708"/>
                <a:gd name="T22" fmla="*/ 166 w 304826"/>
                <a:gd name="T23" fmla="*/ 64 h 266708"/>
                <a:gd name="T24" fmla="*/ 166 w 304826"/>
                <a:gd name="T25" fmla="*/ 103 h 266708"/>
                <a:gd name="T26" fmla="*/ 25 w 304826"/>
                <a:gd name="T27" fmla="*/ 103 h 266708"/>
                <a:gd name="T28" fmla="*/ 25 w 304826"/>
                <a:gd name="T29" fmla="*/ 64 h 266708"/>
                <a:gd name="T30" fmla="*/ 0 w 304826"/>
                <a:gd name="T31" fmla="*/ 0 h 266708"/>
                <a:gd name="T32" fmla="*/ 304826 w 304826"/>
                <a:gd name="T33" fmla="*/ 266708 h 266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T30" t="T31" r="T32" b="T33"/>
              <a:pathLst>
                <a:path w="304826" h="266708">
                  <a:moveTo>
                    <a:pt x="152413" y="31445"/>
                  </a:moveTo>
                  <a:cubicBezTo>
                    <a:pt x="169735" y="31445"/>
                    <a:pt x="183778" y="45488"/>
                    <a:pt x="183778" y="62810"/>
                  </a:cubicBezTo>
                  <a:cubicBezTo>
                    <a:pt x="183778" y="80132"/>
                    <a:pt x="169735" y="94175"/>
                    <a:pt x="152413" y="94175"/>
                  </a:cubicBezTo>
                  <a:cubicBezTo>
                    <a:pt x="135091" y="94175"/>
                    <a:pt x="121048" y="80132"/>
                    <a:pt x="121048" y="62810"/>
                  </a:cubicBezTo>
                  <a:cubicBezTo>
                    <a:pt x="121048" y="45488"/>
                    <a:pt x="135091" y="31445"/>
                    <a:pt x="152413" y="31445"/>
                  </a:cubicBezTo>
                  <a:close/>
                  <a:moveTo>
                    <a:pt x="152413" y="235263"/>
                  </a:moveTo>
                  <a:cubicBezTo>
                    <a:pt x="135091" y="235263"/>
                    <a:pt x="121048" y="221220"/>
                    <a:pt x="121048" y="203898"/>
                  </a:cubicBezTo>
                  <a:cubicBezTo>
                    <a:pt x="121048" y="186576"/>
                    <a:pt x="135091" y="172533"/>
                    <a:pt x="152413" y="172533"/>
                  </a:cubicBezTo>
                  <a:cubicBezTo>
                    <a:pt x="169735" y="172533"/>
                    <a:pt x="183778" y="186576"/>
                    <a:pt x="183778" y="203898"/>
                  </a:cubicBezTo>
                  <a:cubicBezTo>
                    <a:pt x="183778" y="221220"/>
                    <a:pt x="169735" y="235263"/>
                    <a:pt x="152413" y="235263"/>
                  </a:cubicBezTo>
                  <a:close/>
                  <a:moveTo>
                    <a:pt x="40405" y="101989"/>
                  </a:moveTo>
                  <a:lnTo>
                    <a:pt x="264421" y="101989"/>
                  </a:lnTo>
                  <a:lnTo>
                    <a:pt x="264421" y="164719"/>
                  </a:lnTo>
                  <a:lnTo>
                    <a:pt x="40405" y="164719"/>
                  </a:lnTo>
                  <a:lnTo>
                    <a:pt x="40405" y="101989"/>
                  </a:lnTo>
                  <a:close/>
                </a:path>
              </a:pathLst>
            </a:custGeom>
            <a:solidFill>
              <a:srgbClr val="000000"/>
            </a:solidFill>
            <a:ln w="38160" cap="sq">
              <a:solidFill>
                <a:srgbClr val="FFFFFF"/>
              </a:solidFill>
              <a:round/>
              <a:headEnd/>
              <a:tailEnd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7" name="Line 81"/>
            <p:cNvSpPr>
              <a:spLocks noChangeShapeType="1"/>
            </p:cNvSpPr>
            <p:nvPr/>
          </p:nvSpPr>
          <p:spPr bwMode="auto">
            <a:xfrm>
              <a:off x="2177" y="2317"/>
              <a:ext cx="193" cy="0"/>
            </a:xfrm>
            <a:prstGeom prst="line">
              <a:avLst/>
            </a:prstGeom>
            <a:noFill/>
            <a:ln w="57240" cap="sq">
              <a:solidFill>
                <a:srgbClr val="FF99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58" name="Line 82"/>
            <p:cNvSpPr>
              <a:spLocks noChangeShapeType="1"/>
            </p:cNvSpPr>
            <p:nvPr/>
          </p:nvSpPr>
          <p:spPr bwMode="auto">
            <a:xfrm>
              <a:off x="2181" y="969"/>
              <a:ext cx="193" cy="0"/>
            </a:xfrm>
            <a:prstGeom prst="line">
              <a:avLst/>
            </a:prstGeom>
            <a:noFill/>
            <a:ln w="57240" cap="sq">
              <a:solidFill>
                <a:srgbClr val="FF99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59" name="AutoShape 83"/>
            <p:cNvSpPr>
              <a:spLocks noChangeArrowheads="1"/>
            </p:cNvSpPr>
            <p:nvPr/>
          </p:nvSpPr>
          <p:spPr bwMode="auto">
            <a:xfrm rot="16200000">
              <a:off x="1805" y="2004"/>
              <a:ext cx="634" cy="108"/>
            </a:xfrm>
            <a:custGeom>
              <a:avLst/>
              <a:gdLst>
                <a:gd name="G0" fmla="+- 1097 0 0"/>
                <a:gd name="G1" fmla="+- 1 0 0"/>
                <a:gd name="G2" fmla="+- 1 0 0"/>
                <a:gd name="G3" fmla="+- 1 0 0"/>
                <a:gd name="G4" fmla="+- 1 0 0"/>
                <a:gd name="G5" fmla="+- 44057 0 0"/>
                <a:gd name="G6" fmla="cos 7 G5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097 0 0"/>
                <a:gd name="T0" fmla="*/ 0 w 1011269"/>
                <a:gd name="T1" fmla="*/ 83 h 176228"/>
                <a:gd name="T2" fmla="*/ 28 w 1011269"/>
                <a:gd name="T3" fmla="*/ 55 h 176228"/>
                <a:gd name="T4" fmla="*/ 28 w 1011269"/>
                <a:gd name="T5" fmla="*/ 69 h 176228"/>
                <a:gd name="T6" fmla="*/ 304 w 1011269"/>
                <a:gd name="T7" fmla="*/ 69 h 176228"/>
                <a:gd name="T8" fmla="*/ 304 w 1011269"/>
                <a:gd name="T9" fmla="*/ 28 h 176228"/>
                <a:gd name="T10" fmla="*/ 290 w 1011269"/>
                <a:gd name="T11" fmla="*/ 28 h 176228"/>
                <a:gd name="T12" fmla="*/ 318 w 1011269"/>
                <a:gd name="T13" fmla="*/ 0 h 176228"/>
                <a:gd name="T14" fmla="*/ 346 w 1011269"/>
                <a:gd name="T15" fmla="*/ 28 h 176228"/>
                <a:gd name="T16" fmla="*/ 332 w 1011269"/>
                <a:gd name="T17" fmla="*/ 28 h 176228"/>
                <a:gd name="T18" fmla="*/ 332 w 1011269"/>
                <a:gd name="T19" fmla="*/ 69 h 176228"/>
                <a:gd name="T20" fmla="*/ 608 w 1011269"/>
                <a:gd name="T21" fmla="*/ 69 h 176228"/>
                <a:gd name="T22" fmla="*/ 608 w 1011269"/>
                <a:gd name="T23" fmla="*/ 55 h 176228"/>
                <a:gd name="T24" fmla="*/ 636 w 1011269"/>
                <a:gd name="T25" fmla="*/ 83 h 176228"/>
                <a:gd name="T26" fmla="*/ 608 w 1011269"/>
                <a:gd name="T27" fmla="*/ 110 h 176228"/>
                <a:gd name="T28" fmla="*/ 608 w 1011269"/>
                <a:gd name="T29" fmla="*/ 96 h 176228"/>
                <a:gd name="T30" fmla="*/ 28 w 1011269"/>
                <a:gd name="T31" fmla="*/ 96 h 176228"/>
                <a:gd name="T32" fmla="*/ 28 w 1011269"/>
                <a:gd name="T33" fmla="*/ 110 h 176228"/>
                <a:gd name="T34" fmla="*/ 0 w 1011269"/>
                <a:gd name="T35" fmla="*/ 83 h 176228"/>
                <a:gd name="T36" fmla="*/ 0 w 1011269"/>
                <a:gd name="T37" fmla="*/ 0 h 176228"/>
                <a:gd name="T38" fmla="*/ 1011269 w 1011269"/>
                <a:gd name="T39" fmla="*/ 176228 h 176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T36" t="T37" r="T38" b="T39"/>
              <a:pathLst>
                <a:path w="1011269" h="176228">
                  <a:moveTo>
                    <a:pt x="0" y="132171"/>
                  </a:moveTo>
                  <a:lnTo>
                    <a:pt x="44057" y="88114"/>
                  </a:lnTo>
                  <a:lnTo>
                    <a:pt x="44057" y="110143"/>
                  </a:lnTo>
                  <a:lnTo>
                    <a:pt x="483606" y="110143"/>
                  </a:lnTo>
                  <a:lnTo>
                    <a:pt x="483606" y="44057"/>
                  </a:lnTo>
                  <a:lnTo>
                    <a:pt x="461578" y="44057"/>
                  </a:lnTo>
                  <a:lnTo>
                    <a:pt x="505635" y="0"/>
                  </a:lnTo>
                  <a:lnTo>
                    <a:pt x="549692" y="44057"/>
                  </a:lnTo>
                  <a:lnTo>
                    <a:pt x="527663" y="44057"/>
                  </a:lnTo>
                  <a:lnTo>
                    <a:pt x="527663" y="110143"/>
                  </a:lnTo>
                  <a:lnTo>
                    <a:pt x="967212" y="110143"/>
                  </a:lnTo>
                  <a:lnTo>
                    <a:pt x="967212" y="88114"/>
                  </a:lnTo>
                  <a:lnTo>
                    <a:pt x="1011269" y="132171"/>
                  </a:lnTo>
                  <a:lnTo>
                    <a:pt x="967212" y="176228"/>
                  </a:lnTo>
                  <a:lnTo>
                    <a:pt x="967212" y="154200"/>
                  </a:lnTo>
                  <a:lnTo>
                    <a:pt x="44057" y="154200"/>
                  </a:lnTo>
                  <a:lnTo>
                    <a:pt x="44057" y="176228"/>
                  </a:lnTo>
                  <a:lnTo>
                    <a:pt x="0" y="132171"/>
                  </a:lnTo>
                  <a:close/>
                </a:path>
              </a:pathLst>
            </a:custGeom>
            <a:solidFill>
              <a:srgbClr val="C00000"/>
            </a:solidFill>
            <a:ln w="9360" cap="sq">
              <a:solidFill>
                <a:srgbClr val="98B954"/>
              </a:solidFill>
              <a:round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60" name="Oval 84"/>
            <p:cNvSpPr>
              <a:spLocks noChangeArrowheads="1"/>
            </p:cNvSpPr>
            <p:nvPr/>
          </p:nvSpPr>
          <p:spPr bwMode="auto">
            <a:xfrm>
              <a:off x="2059" y="1956"/>
              <a:ext cx="213" cy="177"/>
            </a:xfrm>
            <a:prstGeom prst="ellipse">
              <a:avLst/>
            </a:prstGeom>
            <a:solidFill>
              <a:srgbClr val="9BBB59"/>
            </a:solidFill>
            <a:ln w="38160" cap="sq">
              <a:solidFill>
                <a:srgbClr val="FFFFFF"/>
              </a:solidFill>
              <a:miter lim="800000"/>
              <a:headEnd/>
              <a:tailEnd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61" name="AutoShape 85"/>
            <p:cNvSpPr>
              <a:spLocks noChangeArrowheads="1"/>
            </p:cNvSpPr>
            <p:nvPr/>
          </p:nvSpPr>
          <p:spPr bwMode="auto">
            <a:xfrm>
              <a:off x="2074" y="1965"/>
              <a:ext cx="189" cy="165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T0" fmla="*/ 96 w 304826"/>
                <a:gd name="T1" fmla="*/ 20 h 266708"/>
                <a:gd name="T2" fmla="*/ 115 w 304826"/>
                <a:gd name="T3" fmla="*/ 39 h 266708"/>
                <a:gd name="T4" fmla="*/ 96 w 304826"/>
                <a:gd name="T5" fmla="*/ 59 h 266708"/>
                <a:gd name="T6" fmla="*/ 76 w 304826"/>
                <a:gd name="T7" fmla="*/ 39 h 266708"/>
                <a:gd name="T8" fmla="*/ 96 w 304826"/>
                <a:gd name="T9" fmla="*/ 20 h 266708"/>
                <a:gd name="T10" fmla="*/ 96 w 304826"/>
                <a:gd name="T11" fmla="*/ 147 h 266708"/>
                <a:gd name="T12" fmla="*/ 76 w 304826"/>
                <a:gd name="T13" fmla="*/ 128 h 266708"/>
                <a:gd name="T14" fmla="*/ 96 w 304826"/>
                <a:gd name="T15" fmla="*/ 108 h 266708"/>
                <a:gd name="T16" fmla="*/ 115 w 304826"/>
                <a:gd name="T17" fmla="*/ 128 h 266708"/>
                <a:gd name="T18" fmla="*/ 96 w 304826"/>
                <a:gd name="T19" fmla="*/ 147 h 266708"/>
                <a:gd name="T20" fmla="*/ 25 w 304826"/>
                <a:gd name="T21" fmla="*/ 64 h 266708"/>
                <a:gd name="T22" fmla="*/ 166 w 304826"/>
                <a:gd name="T23" fmla="*/ 64 h 266708"/>
                <a:gd name="T24" fmla="*/ 166 w 304826"/>
                <a:gd name="T25" fmla="*/ 103 h 266708"/>
                <a:gd name="T26" fmla="*/ 25 w 304826"/>
                <a:gd name="T27" fmla="*/ 103 h 266708"/>
                <a:gd name="T28" fmla="*/ 25 w 304826"/>
                <a:gd name="T29" fmla="*/ 64 h 266708"/>
                <a:gd name="T30" fmla="*/ 0 w 304826"/>
                <a:gd name="T31" fmla="*/ 0 h 266708"/>
                <a:gd name="T32" fmla="*/ 304826 w 304826"/>
                <a:gd name="T33" fmla="*/ 266708 h 266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T30" t="T31" r="T32" b="T33"/>
              <a:pathLst>
                <a:path w="304826" h="266708">
                  <a:moveTo>
                    <a:pt x="152413" y="31445"/>
                  </a:moveTo>
                  <a:cubicBezTo>
                    <a:pt x="169735" y="31445"/>
                    <a:pt x="183778" y="45488"/>
                    <a:pt x="183778" y="62810"/>
                  </a:cubicBezTo>
                  <a:cubicBezTo>
                    <a:pt x="183778" y="80132"/>
                    <a:pt x="169735" y="94175"/>
                    <a:pt x="152413" y="94175"/>
                  </a:cubicBezTo>
                  <a:cubicBezTo>
                    <a:pt x="135091" y="94175"/>
                    <a:pt x="121048" y="80132"/>
                    <a:pt x="121048" y="62810"/>
                  </a:cubicBezTo>
                  <a:cubicBezTo>
                    <a:pt x="121048" y="45488"/>
                    <a:pt x="135091" y="31445"/>
                    <a:pt x="152413" y="31445"/>
                  </a:cubicBezTo>
                  <a:close/>
                  <a:moveTo>
                    <a:pt x="152413" y="235263"/>
                  </a:moveTo>
                  <a:cubicBezTo>
                    <a:pt x="135091" y="235263"/>
                    <a:pt x="121048" y="221220"/>
                    <a:pt x="121048" y="203898"/>
                  </a:cubicBezTo>
                  <a:cubicBezTo>
                    <a:pt x="121048" y="186576"/>
                    <a:pt x="135091" y="172533"/>
                    <a:pt x="152413" y="172533"/>
                  </a:cubicBezTo>
                  <a:cubicBezTo>
                    <a:pt x="169735" y="172533"/>
                    <a:pt x="183778" y="186576"/>
                    <a:pt x="183778" y="203898"/>
                  </a:cubicBezTo>
                  <a:cubicBezTo>
                    <a:pt x="183778" y="221220"/>
                    <a:pt x="169735" y="235263"/>
                    <a:pt x="152413" y="235263"/>
                  </a:cubicBezTo>
                  <a:close/>
                  <a:moveTo>
                    <a:pt x="40405" y="101989"/>
                  </a:moveTo>
                  <a:lnTo>
                    <a:pt x="264421" y="101989"/>
                  </a:lnTo>
                  <a:lnTo>
                    <a:pt x="264421" y="164719"/>
                  </a:lnTo>
                  <a:lnTo>
                    <a:pt x="40405" y="164719"/>
                  </a:lnTo>
                  <a:lnTo>
                    <a:pt x="40405" y="101989"/>
                  </a:lnTo>
                  <a:close/>
                </a:path>
              </a:pathLst>
            </a:custGeom>
            <a:solidFill>
              <a:srgbClr val="000000"/>
            </a:solidFill>
            <a:ln w="38160" cap="sq">
              <a:solidFill>
                <a:srgbClr val="FFFFFF"/>
              </a:solidFill>
              <a:round/>
              <a:headEnd/>
              <a:tailEnd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62" name="AutoShape 86"/>
            <p:cNvSpPr>
              <a:spLocks noChangeArrowheads="1"/>
            </p:cNvSpPr>
            <p:nvPr/>
          </p:nvSpPr>
          <p:spPr bwMode="auto">
            <a:xfrm>
              <a:off x="282" y="1554"/>
              <a:ext cx="161" cy="134"/>
            </a:xfrm>
            <a:prstGeom prst="cube">
              <a:avLst>
                <a:gd name="adj" fmla="val 25000"/>
              </a:avLst>
            </a:prstGeom>
            <a:solidFill>
              <a:srgbClr val="C00000"/>
            </a:solidFill>
            <a:ln w="9360" cap="sq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63" name="AutoShape 87"/>
            <p:cNvSpPr>
              <a:spLocks noChangeArrowheads="1"/>
            </p:cNvSpPr>
            <p:nvPr/>
          </p:nvSpPr>
          <p:spPr bwMode="auto">
            <a:xfrm>
              <a:off x="474" y="1458"/>
              <a:ext cx="257" cy="29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675 0 0"/>
                <a:gd name="G8" fmla="+- 1 0 0"/>
                <a:gd name="G9" fmla="+- 1 0 0"/>
                <a:gd name="G10" fmla="+- 1 0 0"/>
                <a:gd name="G11" fmla="*/ 1 895 51712"/>
                <a:gd name="G12" fmla="+- 1 0 0"/>
                <a:gd name="G13" fmla="*/ 1 51565 51712"/>
                <a:gd name="G14" fmla="*/ 1 0 51712"/>
                <a:gd name="G15" fmla="+- 57344 0 0"/>
                <a:gd name="G16" fmla="+- 46616 0 0"/>
                <a:gd name="G17" fmla="+- 1 0 0"/>
                <a:gd name="T0" fmla="*/ 308760 w 21600"/>
                <a:gd name="T1" fmla="*/ 0 h 21600"/>
                <a:gd name="T2" fmla="*/ 0 w 21600"/>
                <a:gd name="T3" fmla="*/ 414252 h 21600"/>
                <a:gd name="T4" fmla="*/ 308760 w 21600"/>
                <a:gd name="T5" fmla="*/ 414252 h 21600"/>
                <a:gd name="T6" fmla="*/ 308760 w 21600"/>
                <a:gd name="T7" fmla="*/ 414252 h 21600"/>
                <a:gd name="T8" fmla="*/ 3336 w 21600"/>
                <a:gd name="T9" fmla="*/ 5400 h 21600"/>
                <a:gd name="T10" fmla="*/ 18931 w 21600"/>
                <a:gd name="T11" fmla="*/ 16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4F81BD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264" name="Text Box 88"/>
          <p:cNvSpPr txBox="1">
            <a:spLocks noChangeArrowheads="1"/>
          </p:cNvSpPr>
          <p:nvPr/>
        </p:nvSpPr>
        <p:spPr bwMode="auto">
          <a:xfrm>
            <a:off x="4867275" y="2695575"/>
            <a:ext cx="625475" cy="288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640" tIns="45000" rIns="89640" bIns="45000">
            <a:spAutoFit/>
          </a:bodyPr>
          <a:lstStyle/>
          <a:p>
            <a:pPr>
              <a:spcBef>
                <a:spcPts val="813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 b="1" dirty="0">
                <a:solidFill>
                  <a:srgbClr val="000000"/>
                </a:solidFill>
                <a:latin typeface="Arial Narrow" pitchFamily="32" charset="0"/>
              </a:rPr>
              <a:t>20 kW</a:t>
            </a:r>
          </a:p>
        </p:txBody>
      </p:sp>
      <p:grpSp>
        <p:nvGrpSpPr>
          <p:cNvPr id="50265" name="Group 89"/>
          <p:cNvGrpSpPr>
            <a:grpSpLocks/>
          </p:cNvGrpSpPr>
          <p:nvPr/>
        </p:nvGrpSpPr>
        <p:grpSpPr bwMode="auto">
          <a:xfrm>
            <a:off x="1817688" y="2454275"/>
            <a:ext cx="377825" cy="147638"/>
            <a:chOff x="1145" y="1546"/>
            <a:chExt cx="238" cy="93"/>
          </a:xfrm>
        </p:grpSpPr>
        <p:cxnSp>
          <p:nvCxnSpPr>
            <p:cNvPr id="50266" name="AutoShape 90"/>
            <p:cNvCxnSpPr>
              <a:cxnSpLocks noChangeShapeType="1"/>
            </p:cNvCxnSpPr>
            <p:nvPr/>
          </p:nvCxnSpPr>
          <p:spPr bwMode="auto">
            <a:xfrm>
              <a:off x="1146" y="1639"/>
              <a:ext cx="237" cy="0"/>
            </a:xfrm>
            <a:prstGeom prst="straightConnector1">
              <a:avLst/>
            </a:prstGeom>
            <a:noFill/>
            <a:ln w="15840" cap="sq">
              <a:solidFill>
                <a:srgbClr val="000000"/>
              </a:solidFill>
              <a:miter lim="800000"/>
              <a:headEnd/>
              <a:tailEnd type="arrow" w="med" len="med"/>
            </a:ln>
            <a:effectLst/>
          </p:spPr>
        </p:cxnSp>
        <p:sp>
          <p:nvSpPr>
            <p:cNvPr id="50267" name="Line 91"/>
            <p:cNvSpPr>
              <a:spLocks noChangeShapeType="1"/>
            </p:cNvSpPr>
            <p:nvPr/>
          </p:nvSpPr>
          <p:spPr bwMode="auto">
            <a:xfrm flipV="1">
              <a:off x="1145" y="1545"/>
              <a:ext cx="0" cy="95"/>
            </a:xfrm>
            <a:prstGeom prst="line">
              <a:avLst/>
            </a:prstGeom>
            <a:noFill/>
            <a:ln w="158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268" name="AutoShape 92"/>
          <p:cNvSpPr>
            <a:spLocks noChangeArrowheads="1"/>
          </p:cNvSpPr>
          <p:nvPr/>
        </p:nvSpPr>
        <p:spPr bwMode="auto">
          <a:xfrm>
            <a:off x="6696075" y="2544763"/>
            <a:ext cx="295275" cy="265112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1 0 0"/>
              <a:gd name="G23" fmla="+- 1 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T0" fmla="*/ 147638 w 296888"/>
              <a:gd name="T1" fmla="*/ 31257 h 266701"/>
              <a:gd name="T2" fmla="*/ 178831 w 296888"/>
              <a:gd name="T3" fmla="*/ 62434 h 266701"/>
              <a:gd name="T4" fmla="*/ 147638 w 296888"/>
              <a:gd name="T5" fmla="*/ 93611 h 266701"/>
              <a:gd name="T6" fmla="*/ 116444 w 296888"/>
              <a:gd name="T7" fmla="*/ 62434 h 266701"/>
              <a:gd name="T8" fmla="*/ 147638 w 296888"/>
              <a:gd name="T9" fmla="*/ 31257 h 266701"/>
              <a:gd name="T10" fmla="*/ 147638 w 296888"/>
              <a:gd name="T11" fmla="*/ 233855 h 266701"/>
              <a:gd name="T12" fmla="*/ 116444 w 296888"/>
              <a:gd name="T13" fmla="*/ 202678 h 266701"/>
              <a:gd name="T14" fmla="*/ 147638 w 296888"/>
              <a:gd name="T15" fmla="*/ 171501 h 266701"/>
              <a:gd name="T16" fmla="*/ 178831 w 296888"/>
              <a:gd name="T17" fmla="*/ 202678 h 266701"/>
              <a:gd name="T18" fmla="*/ 147638 w 296888"/>
              <a:gd name="T19" fmla="*/ 233855 h 266701"/>
              <a:gd name="T20" fmla="*/ 39139 w 296888"/>
              <a:gd name="T21" fmla="*/ 101378 h 266701"/>
              <a:gd name="T22" fmla="*/ 256136 w 296888"/>
              <a:gd name="T23" fmla="*/ 101378 h 266701"/>
              <a:gd name="T24" fmla="*/ 256136 w 296888"/>
              <a:gd name="T25" fmla="*/ 163734 h 266701"/>
              <a:gd name="T26" fmla="*/ 39139 w 296888"/>
              <a:gd name="T27" fmla="*/ 163734 h 266701"/>
              <a:gd name="T28" fmla="*/ 39139 w 296888"/>
              <a:gd name="T29" fmla="*/ 101378 h 266701"/>
              <a:gd name="T30" fmla="*/ 0 w 296888"/>
              <a:gd name="T31" fmla="*/ 0 h 266701"/>
              <a:gd name="T32" fmla="*/ 296888 w 296888"/>
              <a:gd name="T33" fmla="*/ 266701 h 266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T30" t="T31" r="T32" b="T33"/>
            <a:pathLst>
              <a:path w="296888" h="266701">
                <a:moveTo>
                  <a:pt x="148444" y="31444"/>
                </a:moveTo>
                <a:cubicBezTo>
                  <a:pt x="165766" y="31444"/>
                  <a:pt x="179808" y="45486"/>
                  <a:pt x="179808" y="62808"/>
                </a:cubicBezTo>
                <a:cubicBezTo>
                  <a:pt x="179808" y="80130"/>
                  <a:pt x="165766" y="94172"/>
                  <a:pt x="148444" y="94172"/>
                </a:cubicBezTo>
                <a:cubicBezTo>
                  <a:pt x="131122" y="94172"/>
                  <a:pt x="117080" y="80130"/>
                  <a:pt x="117080" y="62808"/>
                </a:cubicBezTo>
                <a:cubicBezTo>
                  <a:pt x="117080" y="45486"/>
                  <a:pt x="131122" y="31444"/>
                  <a:pt x="148444" y="31444"/>
                </a:cubicBezTo>
                <a:close/>
                <a:moveTo>
                  <a:pt x="148444" y="235257"/>
                </a:moveTo>
                <a:cubicBezTo>
                  <a:pt x="131122" y="235257"/>
                  <a:pt x="117080" y="221215"/>
                  <a:pt x="117080" y="203893"/>
                </a:cubicBezTo>
                <a:cubicBezTo>
                  <a:pt x="117080" y="186571"/>
                  <a:pt x="131122" y="172529"/>
                  <a:pt x="148444" y="172529"/>
                </a:cubicBezTo>
                <a:cubicBezTo>
                  <a:pt x="165766" y="172529"/>
                  <a:pt x="179808" y="186571"/>
                  <a:pt x="179808" y="203893"/>
                </a:cubicBezTo>
                <a:cubicBezTo>
                  <a:pt x="179808" y="221215"/>
                  <a:pt x="165766" y="235257"/>
                  <a:pt x="148444" y="235257"/>
                </a:cubicBezTo>
                <a:close/>
                <a:moveTo>
                  <a:pt x="39353" y="101986"/>
                </a:moveTo>
                <a:lnTo>
                  <a:pt x="257535" y="101986"/>
                </a:lnTo>
                <a:lnTo>
                  <a:pt x="257535" y="164715"/>
                </a:lnTo>
                <a:lnTo>
                  <a:pt x="39353" y="164715"/>
                </a:lnTo>
                <a:lnTo>
                  <a:pt x="39353" y="101986"/>
                </a:lnTo>
                <a:close/>
              </a:path>
            </a:pathLst>
          </a:custGeom>
          <a:solidFill>
            <a:srgbClr val="000000"/>
          </a:solidFill>
          <a:ln w="38160" cap="sq">
            <a:solidFill>
              <a:srgbClr val="FFFFFF"/>
            </a:solidFill>
            <a:round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0269" name="AutoShape 93"/>
          <p:cNvCxnSpPr>
            <a:cxnSpLocks noChangeShapeType="1"/>
          </p:cNvCxnSpPr>
          <p:nvPr/>
        </p:nvCxnSpPr>
        <p:spPr bwMode="auto">
          <a:xfrm>
            <a:off x="6313488" y="2238375"/>
            <a:ext cx="7937" cy="325438"/>
          </a:xfrm>
          <a:prstGeom prst="straightConnector1">
            <a:avLst/>
          </a:prstGeom>
          <a:noFill/>
          <a:ln w="15840" cap="sq">
            <a:solidFill>
              <a:srgbClr val="000000"/>
            </a:solidFill>
            <a:miter lim="800000"/>
            <a:headEnd/>
            <a:tailEnd type="arrow" w="med" len="med"/>
          </a:ln>
          <a:effectLst/>
        </p:spPr>
      </p:cxnSp>
      <p:sp>
        <p:nvSpPr>
          <p:cNvPr id="50270" name="Text Box 94"/>
          <p:cNvSpPr txBox="1">
            <a:spLocks noChangeArrowheads="1"/>
          </p:cNvSpPr>
          <p:nvPr/>
        </p:nvSpPr>
        <p:spPr bwMode="auto">
          <a:xfrm>
            <a:off x="7254875" y="1814513"/>
            <a:ext cx="504825" cy="288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640" tIns="45000" rIns="89640" bIns="45000">
            <a:spAutoFit/>
          </a:bodyPr>
          <a:lstStyle/>
          <a:p>
            <a:pPr>
              <a:spcBef>
                <a:spcPts val="813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 b="1">
                <a:solidFill>
                  <a:srgbClr val="000000"/>
                </a:solidFill>
                <a:latin typeface="Calibri" pitchFamily="32" charset="0"/>
              </a:rPr>
              <a:t>1</a:t>
            </a:r>
          </a:p>
        </p:txBody>
      </p:sp>
      <p:sp>
        <p:nvSpPr>
          <p:cNvPr id="50271" name="Text Box 95"/>
          <p:cNvSpPr txBox="1">
            <a:spLocks noChangeArrowheads="1"/>
          </p:cNvSpPr>
          <p:nvPr/>
        </p:nvSpPr>
        <p:spPr bwMode="auto">
          <a:xfrm>
            <a:off x="7254875" y="2882900"/>
            <a:ext cx="504825" cy="288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640" tIns="45000" rIns="89640" bIns="45000">
            <a:spAutoFit/>
          </a:bodyPr>
          <a:lstStyle/>
          <a:p>
            <a:pPr>
              <a:spcBef>
                <a:spcPts val="813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 b="1">
                <a:solidFill>
                  <a:srgbClr val="000000"/>
                </a:solidFill>
                <a:latin typeface="Calibri" pitchFamily="32" charset="0"/>
              </a:rPr>
              <a:t>2</a:t>
            </a:r>
          </a:p>
        </p:txBody>
      </p:sp>
      <p:sp>
        <p:nvSpPr>
          <p:cNvPr id="50272" name="Text Box 96"/>
          <p:cNvSpPr txBox="1">
            <a:spLocks noChangeArrowheads="1"/>
          </p:cNvSpPr>
          <p:nvPr/>
        </p:nvSpPr>
        <p:spPr bwMode="auto">
          <a:xfrm>
            <a:off x="908050" y="415925"/>
            <a:ext cx="7467600" cy="68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>
                <a:solidFill>
                  <a:srgbClr val="008000"/>
                </a:solidFill>
              </a:rPr>
              <a:t>Scheme for 650 MHz 40 kW RF Power Source</a:t>
            </a:r>
            <a:r>
              <a:rPr lang="en-US" sz="3200" b="1" dirty="0">
                <a:solidFill>
                  <a:srgbClr val="008000"/>
                </a:solidFill>
              </a:rPr>
              <a:t/>
            </a:r>
            <a:br>
              <a:rPr lang="en-US" sz="3200" b="1" dirty="0">
                <a:solidFill>
                  <a:srgbClr val="008000"/>
                </a:solidFill>
              </a:rPr>
            </a:b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50274" name="Text Box 98"/>
          <p:cNvSpPr txBox="1">
            <a:spLocks noChangeArrowheads="1"/>
          </p:cNvSpPr>
          <p:nvPr/>
        </p:nvSpPr>
        <p:spPr bwMode="auto">
          <a:xfrm>
            <a:off x="8077200" y="6400800"/>
            <a:ext cx="752475" cy="295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E1E1229-52DB-41DF-A95F-40F9C1B80B73}" type="slidenum">
              <a:rPr lang="en-US" sz="1200">
                <a:solidFill>
                  <a:srgbClr val="000000"/>
                </a:solidFill>
                <a:cs typeface="Arial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23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2130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388" y="304800"/>
            <a:ext cx="72390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0000CC"/>
                </a:solidFill>
              </a:rPr>
              <a:t>650 MHz, 40 kW Solid state RF Amplifier: </a:t>
            </a:r>
          </a:p>
          <a:p>
            <a:pPr algn="ctr"/>
            <a:r>
              <a:rPr lang="en-US" sz="2800" dirty="0">
                <a:solidFill>
                  <a:srgbClr val="0000CC"/>
                </a:solidFill>
              </a:rPr>
              <a:t>Major Sub systems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8928" y="2247900"/>
            <a:ext cx="38862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7700" y="2247898"/>
            <a:ext cx="3886201" cy="2590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3956" y="5599092"/>
            <a:ext cx="2819400" cy="5731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1600" dirty="0">
                <a:solidFill>
                  <a:srgbClr val="FF0000"/>
                </a:solidFill>
                <a:latin typeface="Arial" pitchFamily="34" charset="0"/>
              </a:rPr>
              <a:t>48 way Power divider and combiner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5599092"/>
            <a:ext cx="2819400" cy="5731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1600" dirty="0">
                <a:solidFill>
                  <a:srgbClr val="FF0000"/>
                </a:solidFill>
                <a:latin typeface="Arial" pitchFamily="34" charset="0"/>
              </a:rPr>
              <a:t>Electrical and embedded control sub systems</a:t>
            </a:r>
          </a:p>
        </p:txBody>
      </p:sp>
    </p:spTree>
    <p:extLst>
      <p:ext uri="{BB962C8B-B14F-4D97-AF65-F5344CB8AC3E}">
        <p14:creationId xmlns="" xmlns:p14="http://schemas.microsoft.com/office/powerpoint/2010/main" val="4020354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012" y="116856"/>
            <a:ext cx="8633012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CC"/>
                </a:solidFill>
              </a:rPr>
              <a:t>650 MHz, 40 kW CW Solid state RF Amplifier</a:t>
            </a:r>
          </a:p>
          <a:p>
            <a:pPr algn="ctr"/>
            <a:r>
              <a:rPr lang="en-US" sz="2800" dirty="0">
                <a:solidFill>
                  <a:srgbClr val="0000CC"/>
                </a:solidFill>
              </a:rPr>
              <a:t>(as per TRS under finalization)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2475" y="5419725"/>
            <a:ext cx="77724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1600" dirty="0">
                <a:solidFill>
                  <a:srgbClr val="FF0000"/>
                </a:solidFill>
                <a:latin typeface="Arial" pitchFamily="34" charset="0"/>
              </a:rPr>
              <a:t>Test Results: Output Power (650 MHz) : 40 kW ,harmonics &lt; -30 </a:t>
            </a:r>
            <a:r>
              <a:rPr lang="en-US" sz="1600" dirty="0" err="1">
                <a:solidFill>
                  <a:srgbClr val="FF0000"/>
                </a:solidFill>
                <a:latin typeface="Arial" pitchFamily="34" charset="0"/>
              </a:rPr>
              <a:t>dBc</a:t>
            </a:r>
            <a:endParaRPr lang="en-US" sz="1600" dirty="0">
              <a:solidFill>
                <a:srgbClr val="FF0000"/>
              </a:solidFill>
              <a:latin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1600" dirty="0">
                <a:solidFill>
                  <a:srgbClr val="FF0000"/>
                </a:solidFill>
                <a:latin typeface="Arial" pitchFamily="34" charset="0"/>
              </a:rPr>
              <a:t>Gain: 70 dB,  RF radiation&lt;0.1 </a:t>
            </a:r>
            <a:r>
              <a:rPr lang="en-US" sz="1600" dirty="0" err="1">
                <a:solidFill>
                  <a:srgbClr val="FF0000"/>
                </a:solidFill>
                <a:latin typeface="Arial" pitchFamily="34" charset="0"/>
              </a:rPr>
              <a:t>mW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</a:rPr>
              <a:t>/cm2 at 1m,  Input Mains supply:  3 Phase AC </a:t>
            </a:r>
          </a:p>
          <a:p>
            <a:pPr marL="512763" indent="-512763" algn="just">
              <a:spcBef>
                <a:spcPts val="1800"/>
              </a:spcBef>
              <a:defRPr/>
            </a:pPr>
            <a:endParaRPr lang="en-US" sz="1600" dirty="0">
              <a:solidFill>
                <a:srgbClr val="FF0000"/>
              </a:solidFill>
              <a:latin typeface="Arial" pitchFamily="34" charset="0"/>
            </a:endParaRPr>
          </a:p>
          <a:p>
            <a:pPr marL="512763" indent="-512763" algn="just">
              <a:spcBef>
                <a:spcPts val="1800"/>
              </a:spcBef>
              <a:defRPr/>
            </a:pPr>
            <a:r>
              <a:rPr lang="en-US" sz="1600" dirty="0">
                <a:solidFill>
                  <a:srgbClr val="FF0000"/>
                </a:solidFill>
                <a:latin typeface="Arial" pitchFamily="34" charset="0"/>
              </a:rPr>
              <a:t>                 </a:t>
            </a:r>
          </a:p>
        </p:txBody>
      </p:sp>
      <p:pic>
        <p:nvPicPr>
          <p:cNvPr id="5" name="Picture 4" descr="C:\Users\Akhilesh\Pictures\Aug2017\IMG_300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02" t="7443" r="4126" b="15824"/>
          <a:stretch/>
        </p:blipFill>
        <p:spPr bwMode="auto">
          <a:xfrm>
            <a:off x="251013" y="1419224"/>
            <a:ext cx="4797238" cy="33908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374" y="1419224"/>
            <a:ext cx="3676650" cy="23482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07374" y="3857624"/>
            <a:ext cx="3676650" cy="13239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1600" dirty="0">
                <a:solidFill>
                  <a:srgbClr val="FF0000"/>
                </a:solidFill>
                <a:latin typeface="Arial" pitchFamily="34" charset="0"/>
              </a:rPr>
              <a:t>Snap shot of display </a:t>
            </a:r>
            <a:r>
              <a:rPr lang="en-US" sz="1600" dirty="0" err="1">
                <a:solidFill>
                  <a:srgbClr val="FF0000"/>
                </a:solidFill>
                <a:latin typeface="Arial" pitchFamily="34" charset="0"/>
              </a:rPr>
              <a:t>panal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</a:rPr>
              <a:t> while testing at 40 kW ,top half shows forward powers of all 48 modules and bottom half shows reflected powers of all 48 modules in </a:t>
            </a:r>
            <a:r>
              <a:rPr lang="en-US" sz="1600" dirty="0" err="1">
                <a:solidFill>
                  <a:srgbClr val="FF0000"/>
                </a:solidFill>
                <a:latin typeface="Arial" pitchFamily="34" charset="0"/>
              </a:rPr>
              <a:t>dBm</a:t>
            </a:r>
            <a:endParaRPr lang="en-US" sz="1600" dirty="0">
              <a:solidFill>
                <a:srgbClr val="FF0000"/>
              </a:solidFill>
              <a:latin typeface="Arial" pitchFamily="34" charset="0"/>
            </a:endParaRPr>
          </a:p>
          <a:p>
            <a:pPr marL="512763" indent="-512763" algn="just">
              <a:spcBef>
                <a:spcPts val="1800"/>
              </a:spcBef>
              <a:defRPr/>
            </a:pPr>
            <a:endParaRPr lang="en-US" sz="1600" dirty="0">
              <a:solidFill>
                <a:srgbClr val="FF0000"/>
              </a:solidFill>
              <a:latin typeface="Arial" pitchFamily="34" charset="0"/>
            </a:endParaRPr>
          </a:p>
          <a:p>
            <a:pPr marL="512763" indent="-512763" algn="just">
              <a:spcBef>
                <a:spcPts val="1800"/>
              </a:spcBef>
              <a:defRPr/>
            </a:pPr>
            <a:r>
              <a:rPr lang="en-US" sz="1600" dirty="0">
                <a:solidFill>
                  <a:srgbClr val="FF0000"/>
                </a:solidFill>
                <a:latin typeface="Arial" pitchFamily="34" charset="0"/>
              </a:rPr>
              <a:t>     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3957186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30204" pitchFamily="34" charset="0"/>
              </a:rPr>
              <a:t>HTS-2 Cryostat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59EE-4B00-49D9-89A8-B6E50F0204E5}" type="slidenum">
              <a:rPr lang="en-US" altLang="en-US" smtClean="0"/>
              <a:pPr/>
              <a:t>26</a:t>
            </a:fld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5698" y="1183140"/>
            <a:ext cx="37765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004C97"/>
                </a:solidFill>
                <a:latin typeface="Helvetica" panose="020B0604020202030204" pitchFamily="34" charset="0"/>
              </a:rPr>
              <a:t>HTS-2 Cryostat  </a:t>
            </a:r>
            <a:br>
              <a:rPr lang="en-US" altLang="en-US" sz="3200" dirty="0" smtClean="0">
                <a:solidFill>
                  <a:srgbClr val="004C97"/>
                </a:solidFill>
                <a:latin typeface="Helvetica" panose="020B0604020202030204" pitchFamily="34" charset="0"/>
              </a:rPr>
            </a:br>
            <a:r>
              <a:rPr lang="en-US" altLang="en-US" sz="3200" dirty="0" smtClean="0">
                <a:solidFill>
                  <a:srgbClr val="004C97"/>
                </a:solidFill>
                <a:latin typeface="Helvetica" panose="020B0604020202030204" pitchFamily="34" charset="0"/>
              </a:rPr>
              <a:t>(Section 8.1)</a:t>
            </a:r>
            <a:endParaRPr lang="en-US" sz="3200" dirty="0">
              <a:solidFill>
                <a:srgbClr val="004C9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59619" y="35593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 smtClean="0">
                <a:solidFill>
                  <a:srgbClr val="004C97"/>
                </a:solidFill>
                <a:latin typeface="Helvetica" panose="020B0604020202030204" pitchFamily="34" charset="0"/>
              </a:rPr>
              <a:t>DAE, SPC : Pradeep Kush, RRCAT, </a:t>
            </a:r>
          </a:p>
          <a:p>
            <a:r>
              <a:rPr lang="en-US" altLang="en-US" dirty="0" err="1" smtClean="0">
                <a:solidFill>
                  <a:srgbClr val="004C97"/>
                </a:solidFill>
                <a:latin typeface="Helvetica" panose="020B0604020202030204" pitchFamily="34" charset="0"/>
              </a:rPr>
              <a:t>Fermilab</a:t>
            </a:r>
            <a:r>
              <a:rPr lang="en-US" altLang="en-US" dirty="0" smtClean="0">
                <a:solidFill>
                  <a:srgbClr val="004C97"/>
                </a:solidFill>
                <a:latin typeface="Helvetica" panose="020B0604020202030204" pitchFamily="34" charset="0"/>
              </a:rPr>
              <a:t> SPM : Joe </a:t>
            </a:r>
            <a:r>
              <a:rPr lang="en-US" altLang="en-US" dirty="0" err="1" smtClean="0">
                <a:solidFill>
                  <a:srgbClr val="004C97"/>
                </a:solidFill>
                <a:latin typeface="Helvetica" panose="020B0604020202030204" pitchFamily="34" charset="0"/>
              </a:rPr>
              <a:t>Ozelis</a:t>
            </a:r>
            <a:r>
              <a:rPr lang="en-US" altLang="en-US" dirty="0" smtClean="0">
                <a:solidFill>
                  <a:srgbClr val="004C97"/>
                </a:solidFill>
                <a:latin typeface="Helvetica" panose="020B0604020202030204" pitchFamily="34" charset="0"/>
              </a:rPr>
              <a:t>, </a:t>
            </a:r>
            <a:r>
              <a:rPr lang="en-US" altLang="en-US" dirty="0" err="1" smtClean="0">
                <a:solidFill>
                  <a:srgbClr val="004C97"/>
                </a:solidFill>
                <a:latin typeface="Helvetica" panose="020B0604020202030204" pitchFamily="34" charset="0"/>
              </a:rPr>
              <a:t>Fermilab</a:t>
            </a:r>
            <a:endParaRPr lang="en-US" altLang="en-US" dirty="0" smtClean="0">
              <a:solidFill>
                <a:srgbClr val="004C97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331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88913"/>
            <a:ext cx="8686800" cy="503237"/>
          </a:xfrm>
        </p:spPr>
        <p:txBody>
          <a:bodyPr/>
          <a:lstStyle/>
          <a:p>
            <a:pPr algn="ctr" defTabSz="914400" eaLnBrk="1" hangingPunct="1">
              <a:defRPr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Section 8.1. Horizontal Test Stand</a:t>
            </a:r>
            <a:endParaRPr lang="en-US" sz="1000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4C97"/>
                </a:solidFill>
                <a:latin typeface="Helvetica" panose="020B0604020202030204" pitchFamily="34" charset="0"/>
                <a:ea typeface="MS PGothic" panose="020B0600070205080204" pitchFamily="34" charset="-128"/>
              </a:rPr>
              <a:t>Kush &amp; Ozelis | HTS-2 Cryostat</a:t>
            </a:r>
            <a:endParaRPr lang="en-US" altLang="en-US" b="1" smtClean="0">
              <a:solidFill>
                <a:srgbClr val="004C97"/>
              </a:solidFill>
              <a:latin typeface="Helvetica" panose="020B0604020202030204" pitchFamily="34" charset="0"/>
              <a:ea typeface="MS PGothic" panose="020B0600070205080204" pitchFamily="34" charset="-12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30188" y="836613"/>
          <a:ext cx="8586788" cy="3907007"/>
        </p:xfrm>
        <a:graphic>
          <a:graphicData uri="http://schemas.openxmlformats.org/drawingml/2006/table">
            <a:tbl>
              <a:tblPr/>
              <a:tblGrid>
                <a:gridCol w="854333"/>
                <a:gridCol w="3268190"/>
                <a:gridCol w="720043"/>
                <a:gridCol w="1008060"/>
                <a:gridCol w="1008060"/>
                <a:gridCol w="936055"/>
                <a:gridCol w="792047"/>
              </a:tblGrid>
              <a:tr h="6280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Milestone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Major Milestone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Quantity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Responsibility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Delivery date 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New Delivery Dates </a:t>
                      </a:r>
                    </a:p>
                  </a:txBody>
                  <a:tcPr marL="45765" marR="59549" marT="39699" marB="39699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Remarks</a:t>
                      </a:r>
                    </a:p>
                  </a:txBody>
                  <a:tcPr marL="45765" marR="59549" marT="39699" marB="39699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136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Design of HTS-2 Cryostat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FNAL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Done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Completed Oct 2014</a:t>
                      </a:r>
                    </a:p>
                  </a:txBody>
                  <a:tcPr marL="45765" marR="59549" marT="39699" marB="39699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65" marR="59549" marT="39699" marB="39699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13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Review of HTS-2 Cryostat Design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FNAL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Done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Completed Nov 2014</a:t>
                      </a:r>
                    </a:p>
                  </a:txBody>
                  <a:tcPr marL="45765" marR="59549" marT="39699" marB="39699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65" marR="59549" marT="39699" marB="39699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31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Procurement Review of HTS-2 Cryostat Design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FNAL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Done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Completed Mar 2015</a:t>
                      </a:r>
                    </a:p>
                  </a:txBody>
                  <a:tcPr marL="45765" marR="59549" marT="39699" marB="39699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65" marR="59549" marT="39699" marB="39699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1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 err="1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Fermilab</a:t>
                      </a:r>
                      <a:r>
                        <a:rPr lang="en-IN" sz="1200" dirty="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 to supply necessary software and hardware required for integration of HTS-2 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2 sets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FNAL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31 Dec 2015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solidFill>
                            <a:srgbClr val="00000A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March 2017</a:t>
                      </a:r>
                      <a:endParaRPr lang="en-IN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718" marR="59687" marT="40003" marB="40003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#1</a:t>
                      </a:r>
                      <a:endParaRPr lang="en-IN" sz="1200" dirty="0">
                        <a:solidFill>
                          <a:srgbClr val="00000A"/>
                        </a:solidFill>
                        <a:effectLst/>
                        <a:latin typeface="+mj-lt"/>
                      </a:endParaRPr>
                    </a:p>
                  </a:txBody>
                  <a:tcPr marL="45765" marR="59549" marT="39699" marB="39699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1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Fabrication of HTS-2 Cryostats, one for Fermilab and one for DAE laboratories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DAE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31 Dec 2016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solidFill>
                            <a:srgbClr val="00000A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Feb 2018</a:t>
                      </a:r>
                    </a:p>
                  </a:txBody>
                  <a:tcPr marL="35876" marR="46838" marT="31391" marB="31391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#2</a:t>
                      </a:r>
                      <a:endParaRPr lang="en-IN" sz="1200">
                        <a:solidFill>
                          <a:srgbClr val="00000A"/>
                        </a:solidFill>
                        <a:effectLst/>
                        <a:latin typeface="+mj-lt"/>
                      </a:endParaRPr>
                    </a:p>
                  </a:txBody>
                  <a:tcPr marL="45765" marR="59549" marT="39699" marB="39699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Development of controls for HTS-2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2 sets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DAE + FNAL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31 Dec 2016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solidFill>
                            <a:srgbClr val="00000A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Jan 2018</a:t>
                      </a:r>
                    </a:p>
                  </a:txBody>
                  <a:tcPr marL="35876" marR="46838" marT="31391" marB="31391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#3</a:t>
                      </a:r>
                      <a:endParaRPr lang="en-IN" sz="1200">
                        <a:solidFill>
                          <a:srgbClr val="00000A"/>
                        </a:solidFill>
                        <a:effectLst/>
                        <a:latin typeface="+mj-lt"/>
                      </a:endParaRPr>
                    </a:p>
                  </a:txBody>
                  <a:tcPr marL="45765" marR="59549" marT="39699" marB="39699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1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Integration of first HTS-2 Cryostat at DAE laboratories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DAE + FNAL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31 Jul 2017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Dec 2018</a:t>
                      </a:r>
                    </a:p>
                  </a:txBody>
                  <a:tcPr marL="45765" marR="59549" marT="39699" marB="39699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#4</a:t>
                      </a:r>
                      <a:endParaRPr lang="en-IN" sz="1200">
                        <a:solidFill>
                          <a:srgbClr val="00000A"/>
                        </a:solidFill>
                        <a:effectLst/>
                        <a:latin typeface="+mj-lt"/>
                      </a:endParaRPr>
                    </a:p>
                  </a:txBody>
                  <a:tcPr marL="45765" marR="59549" marT="39699" marB="39699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Delivery of HTS-2 cryostat to </a:t>
                      </a:r>
                      <a:r>
                        <a:rPr lang="en-IN" sz="1200" dirty="0" err="1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Fermilab</a:t>
                      </a:r>
                      <a:endParaRPr lang="en-IN" sz="1200" dirty="0">
                        <a:solidFill>
                          <a:srgbClr val="00000A"/>
                        </a:solidFill>
                        <a:effectLst/>
                        <a:latin typeface="+mj-lt"/>
                      </a:endParaRP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DAE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30 Sep 2017</a:t>
                      </a:r>
                    </a:p>
                  </a:txBody>
                  <a:tcPr marL="45765" marR="59549" marT="39699" marB="39699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Apr 2019</a:t>
                      </a:r>
                    </a:p>
                  </a:txBody>
                  <a:tcPr marL="45765" marR="59549" marT="39699" marB="39699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A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65" marR="59549" marT="39699" marB="39699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301" name="Rectangle 1"/>
          <p:cNvSpPr>
            <a:spLocks noChangeArrowheads="1"/>
          </p:cNvSpPr>
          <p:nvPr/>
        </p:nvSpPr>
        <p:spPr bwMode="auto">
          <a:xfrm>
            <a:off x="539750" y="4745038"/>
            <a:ext cx="842486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#1:</a:t>
            </a:r>
            <a:r>
              <a:rPr lang="en-US" altLang="en-US" sz="1300" b="1">
                <a:solidFill>
                  <a:srgbClr val="000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Hardware to be received from FNAL for two HTS cryostats by Jan 2017 at the time of confirmation of purchase order by the fabricator.</a:t>
            </a:r>
            <a:endParaRPr lang="en-US" altLang="en-US" sz="1300">
              <a:solidFill>
                <a:srgbClr val="004C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13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#2: TIS - Technical Interface Specification: Should be available at the earliest, as based on the TIS document, equipment have to be procured or fabricated such as cryogenic interface components (Interfacing with cryogen distribution).</a:t>
            </a:r>
            <a:endParaRPr lang="en-US" altLang="en-US" sz="1300">
              <a:solidFill>
                <a:srgbClr val="004C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13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#3: Availability of FRS for HTS-2 control system integration at Fermilab &amp; RRCAT  required by 30th April, 2017. The information includes - information on system (HTS-2 and its sub-systems).</a:t>
            </a:r>
          </a:p>
          <a:p>
            <a:r>
              <a:rPr lang="en-US" altLang="en-US" sz="13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#4: Commissioning plan should be available from Fermilab by Dec 2017. </a:t>
            </a:r>
          </a:p>
        </p:txBody>
      </p:sp>
    </p:spTree>
    <p:extLst>
      <p:ext uri="{BB962C8B-B14F-4D97-AF65-F5344CB8AC3E}">
        <p14:creationId xmlns="" xmlns:p14="http://schemas.microsoft.com/office/powerpoint/2010/main" val="1224753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9393" y="426128"/>
            <a:ext cx="7518889" cy="520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b">
            <a:noAutofit/>
          </a:bodyPr>
          <a:lstStyle/>
          <a:p>
            <a:r>
              <a:rPr lang="en-US" altLang="en-US" sz="2400" b="1" dirty="0">
                <a:solidFill>
                  <a:srgbClr val="3333FF"/>
                </a:solidFill>
              </a:rPr>
              <a:t>	Status of Fabrication of Horizontal Test Stand-2 (HTS-2) </a:t>
            </a:r>
          </a:p>
        </p:txBody>
      </p:sp>
      <p:sp>
        <p:nvSpPr>
          <p:cNvPr id="4099" name="Content Placeholder 6"/>
          <p:cNvSpPr>
            <a:spLocks noGrp="1" noChangeArrowheads="1"/>
          </p:cNvSpPr>
          <p:nvPr>
            <p:ph idx="1"/>
          </p:nvPr>
        </p:nvSpPr>
        <p:spPr bwMode="auto">
          <a:xfrm>
            <a:off x="1314460" y="1684748"/>
            <a:ext cx="6515148" cy="3750496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normAutofit/>
          </a:bodyPr>
          <a:lstStyle/>
          <a:p>
            <a:pPr marL="742950" indent="-285750" algn="just">
              <a:buFont typeface="Wingdings" pitchFamily="2" charset="2"/>
              <a:buChar char="§"/>
            </a:pPr>
            <a:endParaRPr lang="en-US" altLang="zh-CN" sz="1275">
              <a:solidFill>
                <a:srgbClr val="202020"/>
              </a:solidFill>
            </a:endParaRPr>
          </a:p>
          <a:p>
            <a:pPr marL="742950" indent="-285750" algn="just"/>
            <a:endParaRPr lang="en-US" altLang="zh-CN" sz="1275">
              <a:solidFill>
                <a:srgbClr val="202020"/>
              </a:solidFill>
            </a:endParaRPr>
          </a:p>
          <a:p>
            <a:pPr marL="742950" indent="-285750" algn="just"/>
            <a:endParaRPr lang="en-US" altLang="zh-CN" sz="1125">
              <a:solidFill>
                <a:srgbClr val="202020"/>
              </a:solidFill>
            </a:endParaRPr>
          </a:p>
        </p:txBody>
      </p:sp>
      <p:sp>
        <p:nvSpPr>
          <p:cNvPr id="4100" name="Slide Number Placeholder 2"/>
          <p:cNvSpPr>
            <a:spLocks noGrp="1" noChangeArrowheads="1"/>
          </p:cNvSpPr>
          <p:nvPr/>
        </p:nvSpPr>
        <p:spPr bwMode="auto">
          <a:xfrm>
            <a:off x="7593863" y="5819818"/>
            <a:ext cx="335759" cy="18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r"/>
            <a:fld id="{9EE1665C-B820-4B9A-BCF2-188BC7EA0687}" type="slidenum">
              <a:rPr lang="en-US" altLang="en-US" sz="1800">
                <a:ea typeface="MS PGothic" pitchFamily="34" charset="-128"/>
              </a:rPr>
              <a:pPr algn="r"/>
              <a:t>28</a:t>
            </a:fld>
            <a:endParaRPr lang="en-US" altLang="en-US" sz="1800">
              <a:ea typeface="MS PGothic" pitchFamily="34" charset="-128"/>
            </a:endParaRP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1418045" y="1616880"/>
            <a:ext cx="2847996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1350" dirty="0">
                <a:solidFill>
                  <a:srgbClr val="C00000"/>
                </a:solidFill>
              </a:rPr>
              <a:t>Purchase order for HTS-2 has been released on 06 Sept 2017.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1350" dirty="0">
                <a:solidFill>
                  <a:srgbClr val="0000FF"/>
                </a:solidFill>
              </a:rPr>
              <a:t>Drawings of vacuum vessel has been reviewed and finalized.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1350" dirty="0">
                <a:solidFill>
                  <a:srgbClr val="000000"/>
                </a:solidFill>
              </a:rPr>
              <a:t>Drawings of other subsystems are under preparation and will be reviewed.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1350" dirty="0">
                <a:solidFill>
                  <a:srgbClr val="0000FF"/>
                </a:solidFill>
              </a:rPr>
              <a:t>QAP and Assembly sequence has been received from vendor.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1350" dirty="0">
                <a:solidFill>
                  <a:srgbClr val="C00000"/>
                </a:solidFill>
              </a:rPr>
              <a:t>Kick off Meeting has been carried out with the vendor for cryostat fabrication,  on 20</a:t>
            </a:r>
            <a:r>
              <a:rPr lang="en-US" altLang="en-US" sz="1350" baseline="30000" dirty="0">
                <a:solidFill>
                  <a:srgbClr val="C00000"/>
                </a:solidFill>
              </a:rPr>
              <a:t>th</a:t>
            </a:r>
            <a:r>
              <a:rPr lang="en-US" altLang="en-US" sz="1350" dirty="0">
                <a:solidFill>
                  <a:srgbClr val="C00000"/>
                </a:solidFill>
              </a:rPr>
              <a:t> Nov 2017.</a:t>
            </a:r>
            <a:endParaRPr sz="1800" dirty="0"/>
          </a:p>
        </p:txBody>
      </p:sp>
      <p:grpSp>
        <p:nvGrpSpPr>
          <p:cNvPr id="4102" name="Group 2"/>
          <p:cNvGrpSpPr/>
          <p:nvPr/>
        </p:nvGrpSpPr>
        <p:grpSpPr bwMode="auto">
          <a:xfrm>
            <a:off x="4312020" y="1520440"/>
            <a:ext cx="3835165" cy="3336882"/>
            <a:chOff x="-31" y="600"/>
            <a:chExt cx="8725" cy="7593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 rot="16260000">
              <a:off x="-317" y="3423"/>
              <a:ext cx="1544" cy="97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  <a:sym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en-IN" altLang="en-US" sz="1105" b="1">
                  <a:latin typeface="Times New Roman" pitchFamily="18" charset="0"/>
                  <a:sym typeface="Arial" pitchFamily="34" charset="0"/>
                </a:rPr>
                <a:t>4184 mm</a:t>
              </a:r>
              <a:endParaRPr sz="2400"/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2977" y="7603"/>
              <a:ext cx="2324" cy="59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  <a:sym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en-IN" altLang="en-US" sz="1105" b="1">
                  <a:latin typeface="Times New Roman" pitchFamily="18" charset="0"/>
                  <a:sym typeface="Arial" pitchFamily="34" charset="0"/>
                </a:rPr>
                <a:t>4293 </a:t>
              </a:r>
              <a:r>
                <a:rPr lang="en-IN" altLang="en-US" sz="1105">
                  <a:latin typeface="Times New Roman" pitchFamily="18" charset="0"/>
                  <a:sym typeface="Arial" pitchFamily="34" charset="0"/>
                </a:rPr>
                <a:t>mm</a:t>
              </a:r>
              <a:endParaRPr sz="2400"/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 rot="16200000">
              <a:off x="7348" y="5688"/>
              <a:ext cx="1756" cy="93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  <a:sym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en-IN" altLang="en-US" sz="970" b="1">
                  <a:latin typeface="Times New Roman" pitchFamily="18" charset="0"/>
                  <a:sym typeface="Arial" pitchFamily="34" charset="0"/>
                </a:rPr>
                <a:t>ϕ </a:t>
              </a:r>
              <a:r>
                <a:rPr lang="en-IN" altLang="en-US" sz="1105" b="1">
                  <a:latin typeface="Times New Roman" pitchFamily="18" charset="0"/>
                  <a:sym typeface="Arial" pitchFamily="34" charset="0"/>
                </a:rPr>
                <a:t>1290 </a:t>
              </a:r>
              <a:r>
                <a:rPr lang="en-IN" altLang="en-US" sz="970" b="1">
                  <a:latin typeface="Times New Roman" pitchFamily="18" charset="0"/>
                  <a:sym typeface="Arial" pitchFamily="34" charset="0"/>
                </a:rPr>
                <a:t>mm</a:t>
              </a:r>
              <a:endParaRPr sz="2400"/>
            </a:p>
          </p:txBody>
        </p:sp>
        <p:pic>
          <p:nvPicPr>
            <p:cNvPr id="4108" name="Picture 16" descr="HTS-2 WITH FEEDCAN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097" t="1900" r="22333" b="-662"/>
            <a:stretch>
              <a:fillRect/>
            </a:stretch>
          </p:blipFill>
          <p:spPr bwMode="auto">
            <a:xfrm>
              <a:off x="500" y="600"/>
              <a:ext cx="7061" cy="6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Double Arrow 232"/>
            <p:cNvSpPr>
              <a:spLocks noChangeShapeType="1"/>
            </p:cNvSpPr>
            <p:nvPr/>
          </p:nvSpPr>
          <p:spPr bwMode="auto">
            <a:xfrm flipV="1">
              <a:off x="842" y="7533"/>
              <a:ext cx="6607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245"/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>
              <a:off x="501" y="7129"/>
              <a:ext cx="22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1245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7451" y="5972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1245"/>
            </a:p>
          </p:txBody>
        </p:sp>
        <p:grpSp>
          <p:nvGrpSpPr>
            <p:cNvPr id="4112" name="Group 23"/>
            <p:cNvGrpSpPr/>
            <p:nvPr/>
          </p:nvGrpSpPr>
          <p:grpSpPr bwMode="auto">
            <a:xfrm rot="60000">
              <a:off x="380" y="600"/>
              <a:ext cx="2032" cy="6600"/>
              <a:chOff x="0" y="0"/>
              <a:chExt cx="3000" cy="6366"/>
            </a:xfrm>
          </p:grpSpPr>
          <p:sp>
            <p:nvSpPr>
              <p:cNvPr id="20" name="Double Arrow 224"/>
              <p:cNvSpPr>
                <a:spLocks noChangeShapeType="1"/>
              </p:cNvSpPr>
              <p:nvPr/>
            </p:nvSpPr>
            <p:spPr bwMode="auto">
              <a:xfrm flipH="1" flipV="1">
                <a:off x="190" y="19"/>
                <a:ext cx="180" cy="63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245"/>
              </a:p>
            </p:txBody>
          </p:sp>
          <p:sp>
            <p:nvSpPr>
              <p:cNvPr id="21" name="Line 25"/>
              <p:cNvSpPr>
                <a:spLocks noChangeShapeType="1"/>
              </p:cNvSpPr>
              <p:nvPr/>
            </p:nvSpPr>
            <p:spPr bwMode="auto">
              <a:xfrm flipH="1">
                <a:off x="-14" y="0"/>
                <a:ext cx="301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245"/>
              </a:p>
            </p:txBody>
          </p:sp>
        </p:grpSp>
        <p:sp>
          <p:nvSpPr>
            <p:cNvPr id="16" name="Double Arrow 202"/>
            <p:cNvSpPr>
              <a:spLocks noChangeShapeType="1"/>
            </p:cNvSpPr>
            <p:nvPr/>
          </p:nvSpPr>
          <p:spPr bwMode="auto">
            <a:xfrm>
              <a:off x="7576" y="4894"/>
              <a:ext cx="0" cy="2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245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auto">
            <a:xfrm>
              <a:off x="6707" y="4894"/>
              <a:ext cx="9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1245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auto">
            <a:xfrm>
              <a:off x="6707" y="6934"/>
              <a:ext cx="9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1245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842" y="6000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1245"/>
            </a:p>
          </p:txBody>
        </p:sp>
      </p:grpSp>
      <p:sp>
        <p:nvSpPr>
          <p:cNvPr id="4103" name="TextBox 21"/>
          <p:cNvSpPr txBox="1">
            <a:spLocks noChangeArrowheads="1"/>
          </p:cNvSpPr>
          <p:nvPr/>
        </p:nvSpPr>
        <p:spPr bwMode="auto">
          <a:xfrm>
            <a:off x="5411432" y="4816115"/>
            <a:ext cx="167760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r>
              <a:rPr lang="en-US" altLang="en-US" sz="1200"/>
              <a:t>3-D Model of HTS-2</a:t>
            </a:r>
            <a:endParaRPr sz="1800"/>
          </a:p>
        </p:txBody>
      </p:sp>
      <p:sp>
        <p:nvSpPr>
          <p:cNvPr id="23" name="TextBox 22"/>
          <p:cNvSpPr txBox="1"/>
          <p:nvPr/>
        </p:nvSpPr>
        <p:spPr>
          <a:xfrm>
            <a:off x="1715704" y="5627487"/>
            <a:ext cx="5826962" cy="3225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n-US" sz="1500" dirty="0"/>
              <a:t>Fabrication work for vacuum vessel and other systems is about to start.</a:t>
            </a:r>
            <a:endParaRPr sz="1350"/>
          </a:p>
        </p:txBody>
      </p:sp>
    </p:spTree>
    <p:extLst>
      <p:ext uri="{BB962C8B-B14F-4D97-AF65-F5344CB8AC3E}">
        <p14:creationId xmlns="" xmlns:p14="http://schemas.microsoft.com/office/powerpoint/2010/main" val="2217315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23278" y="151194"/>
            <a:ext cx="7678028" cy="482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b"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3333FF"/>
                </a:solidFill>
              </a:rPr>
              <a:t>Inputs required from </a:t>
            </a:r>
            <a:r>
              <a:rPr lang="en-US" altLang="en-US" sz="2800" b="1" dirty="0" err="1">
                <a:solidFill>
                  <a:srgbClr val="3333FF"/>
                </a:solidFill>
              </a:rPr>
              <a:t>Fermilab</a:t>
            </a:r>
            <a:r>
              <a:rPr lang="en-US" altLang="en-US" sz="2800" b="1" dirty="0">
                <a:solidFill>
                  <a:srgbClr val="3333FF"/>
                </a:solidFill>
              </a:rPr>
              <a:t> (For HTS-2 Fabrication)</a:t>
            </a:r>
          </a:p>
        </p:txBody>
      </p:sp>
      <p:sp>
        <p:nvSpPr>
          <p:cNvPr id="5123" name="Content Placeholder 6"/>
          <p:cNvSpPr>
            <a:spLocks noGrp="1" noChangeArrowheads="1"/>
          </p:cNvSpPr>
          <p:nvPr>
            <p:ph idx="1"/>
          </p:nvPr>
        </p:nvSpPr>
        <p:spPr bwMode="auto">
          <a:xfrm>
            <a:off x="1314460" y="1684748"/>
            <a:ext cx="6515148" cy="3750496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normAutofit/>
          </a:bodyPr>
          <a:lstStyle/>
          <a:p>
            <a:pPr marL="742950" indent="-285750" algn="just">
              <a:buFont typeface="Wingdings" pitchFamily="2" charset="2"/>
              <a:buChar char="§"/>
            </a:pPr>
            <a:endParaRPr lang="en-US" altLang="zh-CN" sz="1275">
              <a:solidFill>
                <a:srgbClr val="202020"/>
              </a:solidFill>
            </a:endParaRPr>
          </a:p>
          <a:p>
            <a:pPr marL="742950" indent="-285750" algn="just"/>
            <a:endParaRPr lang="en-US" altLang="zh-CN" sz="1275">
              <a:solidFill>
                <a:srgbClr val="202020"/>
              </a:solidFill>
            </a:endParaRPr>
          </a:p>
          <a:p>
            <a:pPr marL="742950" indent="-285750" algn="just"/>
            <a:endParaRPr lang="en-US" altLang="zh-CN" sz="1125">
              <a:solidFill>
                <a:srgbClr val="202020"/>
              </a:solidFill>
            </a:endParaRPr>
          </a:p>
        </p:txBody>
      </p:sp>
      <p:sp>
        <p:nvSpPr>
          <p:cNvPr id="5124" name="Slide Number Placeholder 2"/>
          <p:cNvSpPr>
            <a:spLocks noGrp="1" noChangeArrowheads="1"/>
          </p:cNvSpPr>
          <p:nvPr/>
        </p:nvSpPr>
        <p:spPr bwMode="auto">
          <a:xfrm>
            <a:off x="7593863" y="5819818"/>
            <a:ext cx="335759" cy="18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r"/>
            <a:endParaRPr lang="en-US" altLang="en-US" sz="1800" dirty="0">
              <a:ea typeface="MS PGothic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1" y="685800"/>
            <a:ext cx="7915506" cy="5840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US" sz="1600" b="1" dirty="0">
                <a:solidFill>
                  <a:srgbClr val="3333FF"/>
                </a:solidFill>
              </a:rPr>
              <a:t>Following inputs are required from Fermilab, USA:</a:t>
            </a:r>
            <a:r>
              <a:rPr lang="en-US" sz="1500" dirty="0"/>
              <a:t>    </a:t>
            </a:r>
          </a:p>
          <a:p>
            <a:pPr marL="51308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500" dirty="0">
                <a:solidFill>
                  <a:srgbClr val="000000"/>
                </a:solidFill>
              </a:rPr>
              <a:t>QAP and assembly sequence has been sent to FNAL on 30/10/2017. Inputs if any, are required before 10</a:t>
            </a:r>
            <a:r>
              <a:rPr lang="en-US" sz="1500" baseline="30000" dirty="0">
                <a:solidFill>
                  <a:srgbClr val="000000"/>
                </a:solidFill>
              </a:rPr>
              <a:t>th</a:t>
            </a:r>
            <a:r>
              <a:rPr lang="en-US" sz="1500" dirty="0">
                <a:solidFill>
                  <a:srgbClr val="000000"/>
                </a:solidFill>
              </a:rPr>
              <a:t> Dec 2017.   </a:t>
            </a:r>
          </a:p>
          <a:p>
            <a:pPr marL="51308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500" b="1" u="sng" dirty="0">
                <a:solidFill>
                  <a:srgbClr val="C00000"/>
                </a:solidFill>
              </a:rPr>
              <a:t>Vacuum vessel fabrication to start from 1st Dec 2017. This would be done as per drawings sent to FNAL on 3/11/2017.</a:t>
            </a:r>
            <a:r>
              <a:rPr lang="en-IN" sz="1500" dirty="0"/>
              <a:t> </a:t>
            </a:r>
          </a:p>
          <a:p>
            <a:pPr marL="51308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IN" sz="1500" dirty="0"/>
              <a:t>Plug  compatibility issues for power coupler e.g. diameter of coupler port ring flange , position with respect to support post ring flange etc. to be seen by FNAL.</a:t>
            </a:r>
            <a:endParaRPr lang="en-US" sz="1500" b="1" u="sng" dirty="0">
              <a:solidFill>
                <a:srgbClr val="C00000"/>
              </a:solidFill>
            </a:endParaRPr>
          </a:p>
          <a:p>
            <a:pPr marL="51308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500" dirty="0">
                <a:solidFill>
                  <a:srgbClr val="000000"/>
                </a:solidFill>
              </a:rPr>
              <a:t>Vendor has requested an alternate brand for  brazing filler material instead of "Handy and Harmen Braze 560“ mentioned in fabrication specs. FNAL to confirm the same.</a:t>
            </a:r>
          </a:p>
          <a:p>
            <a:pPr marL="51308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500" dirty="0">
                <a:solidFill>
                  <a:srgbClr val="0000FF"/>
                </a:solidFill>
              </a:rPr>
              <a:t>Some queries related to </a:t>
            </a:r>
            <a:r>
              <a:rPr lang="en-US" sz="1500" dirty="0" err="1">
                <a:solidFill>
                  <a:srgbClr val="0000FF"/>
                </a:solidFill>
              </a:rPr>
              <a:t>Feedcan</a:t>
            </a:r>
            <a:r>
              <a:rPr lang="en-US" sz="1500" dirty="0">
                <a:solidFill>
                  <a:srgbClr val="0000FF"/>
                </a:solidFill>
              </a:rPr>
              <a:t> have been put by the vendor. FNAL is requested to clear these before 31</a:t>
            </a:r>
            <a:r>
              <a:rPr lang="en-US" sz="1500" baseline="30000" dirty="0">
                <a:solidFill>
                  <a:srgbClr val="0000FF"/>
                </a:solidFill>
              </a:rPr>
              <a:t>st</a:t>
            </a:r>
            <a:r>
              <a:rPr lang="en-US" sz="1500" dirty="0">
                <a:solidFill>
                  <a:srgbClr val="0000FF"/>
                </a:solidFill>
              </a:rPr>
              <a:t> Dec 2017.</a:t>
            </a:r>
            <a:endParaRPr lang="en-US" sz="1500" dirty="0">
              <a:solidFill>
                <a:srgbClr val="000000"/>
              </a:solidFill>
            </a:endParaRPr>
          </a:p>
          <a:p>
            <a:pPr marL="51308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sz="1500" dirty="0"/>
              <a:t>Information on number of cable harnesses and locations </a:t>
            </a:r>
            <a:r>
              <a:rPr lang="en-IN" sz="1500" dirty="0"/>
              <a:t>needs to be provided. </a:t>
            </a:r>
            <a:endParaRPr lang="en-US" sz="1500" dirty="0">
              <a:solidFill>
                <a:srgbClr val="0000FF"/>
              </a:solidFill>
            </a:endParaRPr>
          </a:p>
          <a:p>
            <a:pPr marL="51308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500" b="1" u="sng" dirty="0">
                <a:solidFill>
                  <a:srgbClr val="C00000"/>
                </a:solidFill>
              </a:rPr>
              <a:t>FNAL to inform about the list of items and date of dispatch of free issue material, along with installation information and other catalogue information.</a:t>
            </a:r>
          </a:p>
        </p:txBody>
      </p:sp>
    </p:spTree>
    <p:extLst>
      <p:ext uri="{BB962C8B-B14F-4D97-AF65-F5344CB8AC3E}">
        <p14:creationId xmlns="" xmlns:p14="http://schemas.microsoft.com/office/powerpoint/2010/main" val="1032571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3"/>
          <p:cNvSpPr>
            <a:spLocks noGrp="1"/>
          </p:cNvSpPr>
          <p:nvPr>
            <p:ph type="sldNum" sz="quarter" idx="21"/>
          </p:nvPr>
        </p:nvSpPr>
        <p:spPr bwMode="auto">
          <a:xfrm>
            <a:off x="8534400" y="6556375"/>
            <a:ext cx="447675" cy="2413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32816AE-75D7-41FE-9BFE-8B3F332DAEA7}" type="slidenum">
              <a:rPr lang="en-US" altLang="en-US"/>
              <a:pPr/>
              <a:t>3</a:t>
            </a:fld>
            <a:endParaRPr lang="en-US" altLang="en-US"/>
          </a:p>
        </p:txBody>
      </p:sp>
      <p:pic>
        <p:nvPicPr>
          <p:cNvPr id="31748" name="Picture 2"/>
          <p:cNvPicPr>
            <a:picLocks noGrp="1" noChangeAspect="1" noChangeArrowheads="1"/>
          </p:cNvPicPr>
          <p:nvPr>
            <p:ph sz="half" idx="18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82575"/>
            <a:ext cx="3001168" cy="215206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1749" name="Rectangle 13"/>
          <p:cNvSpPr>
            <a:spLocks noChangeArrowheads="1"/>
          </p:cNvSpPr>
          <p:nvPr/>
        </p:nvSpPr>
        <p:spPr bwMode="auto">
          <a:xfrm>
            <a:off x="844990" y="4537501"/>
            <a:ext cx="78438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  <a:spcAft>
                <a:spcPts val="600"/>
              </a:spcAft>
            </a:pPr>
            <a:r>
              <a:rPr lang="en-US" altLang="en-US" sz="1600" b="1" dirty="0">
                <a:solidFill>
                  <a:srgbClr val="004C97"/>
                </a:solidFill>
                <a:latin typeface="Helvetica" pitchFamily="34" charset="0"/>
              </a:rPr>
              <a:t>A dressed cavity consist of five-cell bare cavity, Helium vessel, Tuner (slow and fast) with Bellows, Magnetic shield, Cryogenic interface, Cavity support, alignment system and Power coupler.</a:t>
            </a:r>
          </a:p>
        </p:txBody>
      </p:sp>
      <p:sp>
        <p:nvSpPr>
          <p:cNvPr id="15" name="Title 4"/>
          <p:cNvSpPr txBox="1">
            <a:spLocks/>
          </p:cNvSpPr>
          <p:nvPr/>
        </p:nvSpPr>
        <p:spPr bwMode="auto">
          <a:xfrm>
            <a:off x="5181600" y="4114800"/>
            <a:ext cx="2743200" cy="3166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en-US" altLang="en-US" sz="1200" b="0" dirty="0">
                <a:solidFill>
                  <a:schemeClr val="tx1"/>
                </a:solidFill>
                <a:latin typeface="Helvetica" pitchFamily="34" charset="0"/>
                <a:cs typeface="+mn-cs"/>
              </a:rPr>
              <a:t>HB 650 MHz Dressed Cavity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8200" y="609600"/>
            <a:ext cx="7526337" cy="609600"/>
          </a:xfrm>
          <a:noFill/>
          <a:ln>
            <a:miter lim="800000"/>
            <a:headEnd/>
            <a:tailEnd/>
          </a:ln>
        </p:spPr>
        <p:txBody>
          <a:bodyPr vert="horz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IN" altLang="en-US" b="1" dirty="0">
                <a:solidFill>
                  <a:srgbClr val="0000FF"/>
                </a:solidFill>
                <a:latin typeface="Helvetica" pitchFamily="34" charset="0"/>
                <a:ea typeface="MS PGothic" panose="020B0600070205080204" pitchFamily="34" charset="-128"/>
                <a:cs typeface="+mn-cs"/>
              </a:rPr>
              <a:t>650 MHz High Beta (</a:t>
            </a:r>
            <a:r>
              <a:rPr lang="el-GR" altLang="en-US" b="1" dirty="0">
                <a:solidFill>
                  <a:srgbClr val="0000F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β</a:t>
            </a:r>
            <a:r>
              <a:rPr lang="en-US" altLang="en-US" b="1" dirty="0">
                <a:solidFill>
                  <a:srgbClr val="0000F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=0.92) </a:t>
            </a:r>
            <a:r>
              <a:rPr lang="en-IN" altLang="en-US" b="1" dirty="0">
                <a:solidFill>
                  <a:srgbClr val="0000FF"/>
                </a:solidFill>
                <a:latin typeface="Helvetica" pitchFamily="34" charset="0"/>
                <a:ea typeface="MS PGothic" panose="020B0600070205080204" pitchFamily="34" charset="-128"/>
                <a:cs typeface="+mn-cs"/>
              </a:rPr>
              <a:t>Dressed Cavity </a:t>
            </a:r>
            <a:r>
              <a:rPr lang="en-US" altLang="en-US" b="1" dirty="0">
                <a:solidFill>
                  <a:srgbClr val="0000FF"/>
                </a:solidFill>
                <a:latin typeface="Helvetica" pitchFamily="34" charset="0"/>
                <a:ea typeface="MS PGothic" panose="020B0600070205080204" pitchFamily="34" charset="-128"/>
                <a:cs typeface="+mn-cs"/>
              </a:rPr>
              <a:t/>
            </a:r>
            <a:br>
              <a:rPr lang="en-US" altLang="en-US" b="1" dirty="0">
                <a:solidFill>
                  <a:srgbClr val="0000FF"/>
                </a:solidFill>
                <a:latin typeface="Helvetica" pitchFamily="34" charset="0"/>
                <a:ea typeface="MS PGothic" panose="020B0600070205080204" pitchFamily="34" charset="-128"/>
                <a:cs typeface="+mn-cs"/>
              </a:rPr>
            </a:br>
            <a:r>
              <a:rPr lang="en-US" altLang="en-US" b="1" dirty="0">
                <a:solidFill>
                  <a:srgbClr val="0000FF"/>
                </a:solidFill>
                <a:latin typeface="Helvetica" pitchFamily="34" charset="0"/>
                <a:ea typeface="MS PGothic" panose="020B0600070205080204" pitchFamily="34" charset="-128"/>
                <a:cs typeface="+mn-cs"/>
              </a:rPr>
              <a:t> (Section 6.3,6.4,6.5)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447800" y="5638800"/>
            <a:ext cx="22044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400" dirty="0">
                <a:latin typeface="Helvetica" pitchFamily="34" charset="0"/>
              </a:rPr>
              <a:t>Sub-Project Coordinator :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3576050" y="5638800"/>
            <a:ext cx="4876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None/>
            </a:pPr>
            <a:r>
              <a:rPr lang="en-US" altLang="en-US" sz="1200" dirty="0">
                <a:latin typeface="Helvetica" pitchFamily="34" charset="0"/>
              </a:rPr>
              <a:t>Avinash Puntambekar, RRCAT, Allan Rowe, FNAL</a:t>
            </a:r>
          </a:p>
          <a:p>
            <a:pPr eaLnBrk="1" hangingPunct="1"/>
            <a:endParaRPr lang="en-US" altLang="en-US" sz="1200" dirty="0">
              <a:latin typeface="Helvetica" pitchFamily="34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838200" y="6504801"/>
            <a:ext cx="80105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/>
              <a:t>Review meeting on IIFC activities, December 2017, RRCAT 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92" t="32805" b="21227"/>
          <a:stretch>
            <a:fillRect/>
          </a:stretch>
        </p:blipFill>
        <p:spPr bwMode="auto">
          <a:xfrm>
            <a:off x="1219199" y="2304474"/>
            <a:ext cx="3347329" cy="150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l="13092" t="32805" b="2122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itle 4"/>
          <p:cNvSpPr txBox="1">
            <a:spLocks/>
          </p:cNvSpPr>
          <p:nvPr/>
        </p:nvSpPr>
        <p:spPr bwMode="auto">
          <a:xfrm>
            <a:off x="1524000" y="3798153"/>
            <a:ext cx="2743200" cy="3166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en-US" altLang="en-US" sz="1200" b="0" dirty="0">
                <a:solidFill>
                  <a:schemeClr val="tx1"/>
                </a:solidFill>
                <a:latin typeface="Helvetica" pitchFamily="34" charset="0"/>
                <a:cs typeface="+mn-cs"/>
              </a:rPr>
              <a:t>HB 650 MHz Five-cell bare Cavity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981075" y="1752600"/>
            <a:ext cx="7096125" cy="267884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2464447"/>
      </p:ext>
    </p:extLst>
  </p:cSld>
  <p:clrMapOvr>
    <a:masterClrMapping/>
  </p:clrMapOvr>
  <p:transition spd="slow" advTm="83602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9138" y="903024"/>
          <a:ext cx="9020629" cy="1544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70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409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5816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Arial" pitchFamily="34" charset="0"/>
                          <a:cs typeface="Arial" pitchFamily="34" charset="0"/>
                        </a:rPr>
                        <a:t>Main Activities</a:t>
                      </a:r>
                      <a:endParaRPr lang="en-US" sz="18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Arial" pitchFamily="34" charset="0"/>
                          <a:cs typeface="Arial" pitchFamily="34" charset="0"/>
                        </a:rPr>
                        <a:t>Time </a:t>
                      </a:r>
                      <a:r>
                        <a:rPr lang="en-US" sz="1800" b="1" baseline="0">
                          <a:latin typeface="Arial" pitchFamily="34" charset="0"/>
                          <a:cs typeface="Arial" pitchFamily="34" charset="0"/>
                        </a:rPr>
                        <a:t>period</a:t>
                      </a:r>
                      <a:endParaRPr lang="en-US" sz="18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itchFamily="34" charset="0"/>
                          <a:cs typeface="Arial" pitchFamily="34" charset="0"/>
                        </a:rPr>
                        <a:t>Remark</a:t>
                      </a:r>
                      <a:endParaRPr lang="en-US" sz="18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0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Verification of Cryostat</a:t>
                      </a:r>
                      <a:r>
                        <a:rPr lang="en-US" sz="1600" b="1" baseline="0" dirty="0">
                          <a:latin typeface="Arial" pitchFamily="34" charset="0"/>
                          <a:cs typeface="Arial" pitchFamily="34" charset="0"/>
                        </a:rPr>
                        <a:t> vacuum vessel design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Oct-Nov</a:t>
                      </a:r>
                      <a:r>
                        <a:rPr lang="en-US" sz="1600" b="1" baseline="0" dirty="0">
                          <a:latin typeface="Arial" pitchFamily="34" charset="0"/>
                          <a:cs typeface="Arial" pitchFamily="34" charset="0"/>
                        </a:rPr>
                        <a:t> 2017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Already approved</a:t>
                      </a:r>
                      <a:r>
                        <a:rPr lang="en-US" sz="1600" b="1" baseline="0" dirty="0">
                          <a:latin typeface="Arial" pitchFamily="34" charset="0"/>
                          <a:cs typeface="Arial" pitchFamily="34" charset="0"/>
                        </a:rPr>
                        <a:t> by </a:t>
                      </a:r>
                    </a:p>
                    <a:p>
                      <a:pPr algn="l"/>
                      <a:r>
                        <a:rPr lang="en-US" sz="1600" b="1" baseline="0" dirty="0">
                          <a:latin typeface="Arial" pitchFamily="34" charset="0"/>
                          <a:cs typeface="Arial" pitchFamily="34" charset="0"/>
                        </a:rPr>
                        <a:t>AI   </a:t>
                      </a:r>
                      <a:r>
                        <a:rPr lang="en-US" sz="1600" b="1" u="sng" kern="1200" dirty="0"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BUREAU VERITAS</a:t>
                      </a:r>
                      <a:r>
                        <a:rPr lang="en-US" sz="1600" b="1" u="sng" kern="12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600" b="1" u="sng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81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Detailed</a:t>
                      </a:r>
                      <a:r>
                        <a:rPr lang="en-US" sz="1600" b="1" baseline="0" dirty="0">
                          <a:latin typeface="Arial" pitchFamily="34" charset="0"/>
                          <a:cs typeface="Arial" pitchFamily="34" charset="0"/>
                        </a:rPr>
                        <a:t> QAP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Oct-Nov 2017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RRCAT</a:t>
                      </a:r>
                      <a:r>
                        <a:rPr lang="en-US" sz="16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reviewed</a:t>
                      </a:r>
                      <a:r>
                        <a:rPr lang="en-US" sz="1600" b="1" baseline="0" dirty="0">
                          <a:latin typeface="Arial" pitchFamily="34" charset="0"/>
                          <a:cs typeface="Arial" pitchFamily="34" charset="0"/>
                        </a:rPr>
                        <a:t> and sent back with suggestions.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886" y="43216"/>
            <a:ext cx="9002973" cy="7855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Tentative Time Schedule of HTS2 Cryostat Fabrication with Major Activities</a:t>
            </a:r>
          </a:p>
          <a:p>
            <a:pPr algn="ctr">
              <a:lnSpc>
                <a:spcPts val="1800"/>
              </a:lnSpc>
            </a:pPr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(based on inputs from INOX and based on progress till date)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4799" y="6508297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Slide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05460309"/>
              </p:ext>
            </p:extLst>
          </p:nvPr>
        </p:nvGraphicFramePr>
        <p:xfrm>
          <a:off x="76200" y="2438400"/>
          <a:ext cx="8991600" cy="298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047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Fabrication of Cryostat vacuum vessels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latin typeface="Arial" pitchFamily="34" charset="0"/>
                          <a:cs typeface="Arial" pitchFamily="34" charset="0"/>
                        </a:rPr>
                        <a:t>Dec 2017 –March 2018</a:t>
                      </a:r>
                      <a:endParaRPr lang="en-US" sz="1600" b="1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7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Fabrication of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Feedcan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assly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latin typeface="Arial" pitchFamily="34" charset="0"/>
                          <a:cs typeface="Arial" pitchFamily="34" charset="0"/>
                        </a:rPr>
                        <a:t>Jan - April 2018</a:t>
                      </a:r>
                      <a:endParaRPr lang="en-US" sz="1600" b="1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5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Pressure test of vacuum vessel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latin typeface="Arial" pitchFamily="34" charset="0"/>
                          <a:cs typeface="Arial" pitchFamily="34" charset="0"/>
                        </a:rPr>
                        <a:t>Mar- April 2018</a:t>
                      </a:r>
                      <a:endParaRPr lang="en-US" sz="1600" b="1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FNAL Expert to witness</a:t>
                      </a:r>
                      <a:endParaRPr lang="en-US" sz="1600" b="1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47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Start of Final assembly and testing (All major hold points)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latin typeface="Arial" pitchFamily="34" charset="0"/>
                          <a:cs typeface="Arial" pitchFamily="34" charset="0"/>
                        </a:rPr>
                        <a:t>May–July 2018</a:t>
                      </a:r>
                      <a:endParaRPr lang="en-US" sz="1600" b="1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FNAL Expert to witness</a:t>
                      </a:r>
                      <a:endParaRPr lang="en-US" sz="1600" b="1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47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Packing and shipment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latin typeface="Arial" pitchFamily="34" charset="0"/>
                          <a:cs typeface="Arial" pitchFamily="34" charset="0"/>
                        </a:rPr>
                        <a:t>Aug 2018</a:t>
                      </a:r>
                      <a:endParaRPr lang="en-US" sz="1600" b="1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47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Assembly and testing at site (RRCAT)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latin typeface="Arial" pitchFamily="34" charset="0"/>
                          <a:cs typeface="Arial" pitchFamily="34" charset="0"/>
                        </a:rPr>
                        <a:t>Sept- Oct 2018</a:t>
                      </a:r>
                      <a:endParaRPr lang="en-US" sz="1600" b="1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FNAL Expert to participate in testing</a:t>
                      </a:r>
                      <a:endParaRPr lang="en-US" sz="1600" b="1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11672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4D0E89-0414-481D-AC3A-5CF410581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r>
              <a:rPr lang="en-IN" dirty="0"/>
              <a:t>HTS-2 Control Electronics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42794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="" xmlns:a16="http://schemas.microsoft.com/office/drawing/2014/main" id="{CF7B40D5-3DDC-495F-8F52-2DC172928B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altLang="en-US" sz="2800" dirty="0">
                <a:latin typeface="Arial Rounded MT Bold" panose="020F0704030504030204" pitchFamily="34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Overall Control Integration of HTS-2 at RRCAT: </a:t>
            </a:r>
            <a:r>
              <a:rPr lang="en-US" altLang="en-US" sz="2800" dirty="0">
                <a:solidFill>
                  <a:srgbClr val="FF00FF"/>
                </a:solidFill>
                <a:latin typeface="Arial Rounded MT Bold" panose="020F0704030504030204" pitchFamily="34" charset="0"/>
              </a:rPr>
              <a:t>Inputs needed from </a:t>
            </a:r>
            <a:r>
              <a:rPr lang="en-US" altLang="en-US" sz="2800" dirty="0" err="1">
                <a:solidFill>
                  <a:srgbClr val="FF00FF"/>
                </a:solidFill>
                <a:latin typeface="Arial Rounded MT Bold" panose="020F0704030504030204" pitchFamily="34" charset="0"/>
              </a:rPr>
              <a:t>Fermilab</a:t>
            </a:r>
            <a:endParaRPr lang="en-US" altLang="en-US" sz="2800" dirty="0">
              <a:solidFill>
                <a:srgbClr val="FF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0FFAD2D9-ABA6-4520-90D0-8626935D45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270000"/>
            <a:ext cx="8229600" cy="48260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altLang="en-US" sz="2000" b="1" u="sng" dirty="0" err="1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Fermilab</a:t>
            </a:r>
            <a:r>
              <a:rPr lang="en-US" altLang="en-US" sz="2000" b="1" u="sng" dirty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to supply necessary software and hardware required for integration of HTS-2</a:t>
            </a:r>
            <a:r>
              <a:rPr lang="en-US" altLang="en-US" sz="2000" b="1" dirty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FRS for HTS-2 overall control system integration at  RRCAT</a:t>
            </a:r>
          </a:p>
          <a:p>
            <a:r>
              <a:rPr lang="en-US" altLang="en-US" sz="2000" dirty="0"/>
              <a:t>Information &amp; Documentation on HTS system operation, cavity testing and </a:t>
            </a:r>
            <a:r>
              <a:rPr lang="en-US" altLang="en-US" sz="2000" dirty="0" err="1"/>
              <a:t>characterisation</a:t>
            </a:r>
            <a:r>
              <a:rPr lang="en-US" altLang="en-US" sz="2000" dirty="0"/>
              <a:t>.</a:t>
            </a:r>
          </a:p>
          <a:p>
            <a:r>
              <a:rPr lang="en-US" altLang="en-US" sz="2000" dirty="0"/>
              <a:t>HTS-1 LabVIEW software for cavity testing and </a:t>
            </a:r>
            <a:r>
              <a:rPr lang="en-US" altLang="en-US" sz="2000" dirty="0" err="1"/>
              <a:t>characterisation</a:t>
            </a:r>
            <a:r>
              <a:rPr lang="en-US" altLang="en-US" sz="2000" dirty="0"/>
              <a:t>.</a:t>
            </a:r>
          </a:p>
          <a:p>
            <a:r>
              <a:rPr lang="en-US" altLang="en-US" sz="2000" dirty="0"/>
              <a:t>System Interface specifications for HTS-2 at  FNAL.</a:t>
            </a:r>
          </a:p>
          <a:p>
            <a:r>
              <a:rPr lang="en-US" altLang="en-US" sz="2000" dirty="0"/>
              <a:t>Software requirement specifications for HTS-2 overall control system integration at FNAL.</a:t>
            </a:r>
          </a:p>
          <a:p>
            <a:r>
              <a:rPr lang="en-US" altLang="en-US" sz="2000" dirty="0"/>
              <a:t>Installation &amp; commissioning plan  for HTS-2 at RRCAT.</a:t>
            </a:r>
          </a:p>
          <a:p>
            <a:r>
              <a:rPr lang="en-US" altLang="en-US" sz="2000" dirty="0"/>
              <a:t>Design review of overall control integration for HTS-2 at RRCAT.</a:t>
            </a:r>
          </a:p>
          <a:p>
            <a:r>
              <a:rPr lang="en-US" altLang="en-US" sz="2000" dirty="0"/>
              <a:t>Safety Review of overall control integration for HTS-2 at RRCAT.</a:t>
            </a:r>
          </a:p>
          <a:p>
            <a:r>
              <a:rPr lang="en-US" altLang="en-US" sz="2000" dirty="0"/>
              <a:t>Operational readiness review of overall control integration for HTS-2 at RRCAT </a:t>
            </a:r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0698475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="" xmlns:a16="http://schemas.microsoft.com/office/drawing/2014/main" id="{19C2B185-3658-484A-A168-FB76B30EB1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274638"/>
          </a:xfrm>
        </p:spPr>
        <p:txBody>
          <a:bodyPr>
            <a:normAutofit fontScale="90000"/>
          </a:bodyPr>
          <a:lstStyle/>
          <a:p>
            <a:r>
              <a:rPr lang="en-US" altLang="en-US" sz="2800" b="1">
                <a:solidFill>
                  <a:srgbClr val="0000FF"/>
                </a:solidFill>
                <a:latin typeface="Arial Rounded MT Bold" panose="020F0704030504030204" pitchFamily="34" charset="0"/>
              </a:rPr>
              <a:t>Issues and how we propose to tackle them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="" xmlns:a16="http://schemas.microsoft.com/office/drawing/2014/main" id="{BD580A78-537B-4144-9C34-48CA96483D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altLang="en-US" sz="2000" dirty="0">
                <a:solidFill>
                  <a:srgbClr val="0000FF"/>
                </a:solidFill>
              </a:rPr>
              <a:t>The main issues being faced are the lack of information/specifications/ system requirements and no participation from RRCAT team in HTS-1 testing which is making it difficult for us to have first hand assessment of the system requirements and chalk out the controls system design. </a:t>
            </a:r>
          </a:p>
          <a:p>
            <a:pPr>
              <a:lnSpc>
                <a:spcPct val="80000"/>
              </a:lnSpc>
            </a:pPr>
            <a:endParaRPr lang="en-US" altLang="en-US" sz="20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/>
              <a:t>We have been putting up repeated requests to FNAL for the information needed through SPC &amp;TCs.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000" dirty="0"/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E61C7D1F-0EDA-4803-B240-1FF93F0E235D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971800"/>
            <a:ext cx="8229600" cy="417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>
                <a:solidFill>
                  <a:srgbClr val="0000FF"/>
                </a:solidFill>
                <a:latin typeface="Arial Rounded MT Bold" panose="020F0704030504030204" pitchFamily="34" charset="0"/>
              </a:rPr>
              <a:t>Overall Control Integration of HTS-2: Summary</a:t>
            </a:r>
            <a:endParaRPr lang="en-US" altLang="en-US" sz="24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8EEBE169-BC29-41D4-82BF-F248D1BBE92D}"/>
              </a:ext>
            </a:extLst>
          </p:cNvPr>
          <p:cNvSpPr txBox="1">
            <a:spLocks noChangeArrowheads="1"/>
          </p:cNvSpPr>
          <p:nvPr/>
        </p:nvSpPr>
        <p:spPr>
          <a:xfrm>
            <a:off x="647700" y="3733800"/>
            <a:ext cx="8229600" cy="1790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en-US" altLang="en-US" sz="2400" dirty="0" err="1"/>
              <a:t>Fermilab</a:t>
            </a:r>
            <a:r>
              <a:rPr lang="en-US" altLang="en-US" sz="2400" dirty="0"/>
              <a:t> to provide required information at the earliest . </a:t>
            </a:r>
          </a:p>
          <a:p>
            <a:pPr algn="just">
              <a:lnSpc>
                <a:spcPct val="80000"/>
              </a:lnSpc>
            </a:pPr>
            <a:endParaRPr lang="en-US" altLang="en-US" sz="2400" dirty="0"/>
          </a:p>
          <a:p>
            <a:pPr algn="just">
              <a:lnSpc>
                <a:spcPct val="80000"/>
              </a:lnSpc>
            </a:pPr>
            <a:r>
              <a:rPr lang="en-US" altLang="en-US" sz="2400" dirty="0">
                <a:solidFill>
                  <a:schemeClr val="folHlink"/>
                </a:solidFill>
              </a:rPr>
              <a:t>We will circulate a document to various sub-systems to internally gather information from them</a:t>
            </a:r>
          </a:p>
        </p:txBody>
      </p:sp>
    </p:spTree>
    <p:extLst>
      <p:ext uri="{BB962C8B-B14F-4D97-AF65-F5344CB8AC3E}">
        <p14:creationId xmlns="" xmlns:p14="http://schemas.microsoft.com/office/powerpoint/2010/main" val="19064426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="" xmlns:a16="http://schemas.microsoft.com/office/drawing/2014/main" id="{E61C7D1F-0EDA-4803-B240-1FF93F0E2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Overall Control Integration of HTS-2: Summary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="" xmlns:a16="http://schemas.microsoft.com/office/drawing/2014/main" id="{8EEBE169-BC29-41D4-82BF-F248D1BBE9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09638"/>
            <a:ext cx="8229600" cy="5218112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However, Information available about the system is grossly insufficient.</a:t>
            </a:r>
          </a:p>
          <a:p>
            <a:pPr algn="just">
              <a:lnSpc>
                <a:spcPct val="80000"/>
              </a:lnSpc>
            </a:pPr>
            <a:endParaRPr lang="en-US" altLang="en-US" sz="2400" dirty="0"/>
          </a:p>
          <a:p>
            <a:pPr algn="just">
              <a:lnSpc>
                <a:spcPct val="80000"/>
              </a:lnSpc>
            </a:pPr>
            <a:r>
              <a:rPr lang="en-US" altLang="en-US" sz="2400" dirty="0" err="1"/>
              <a:t>Fermilab</a:t>
            </a:r>
            <a:r>
              <a:rPr lang="en-US" altLang="en-US" sz="2400" dirty="0"/>
              <a:t> to provide required information at the earliest. </a:t>
            </a:r>
          </a:p>
          <a:p>
            <a:pPr algn="just">
              <a:lnSpc>
                <a:spcPct val="80000"/>
              </a:lnSpc>
            </a:pPr>
            <a:endParaRPr lang="en-US" altLang="en-US" sz="2400" dirty="0"/>
          </a:p>
          <a:p>
            <a:pPr algn="just">
              <a:lnSpc>
                <a:spcPct val="80000"/>
              </a:lnSpc>
            </a:pPr>
            <a:r>
              <a:rPr lang="en-US" altLang="en-US" sz="2400" dirty="0">
                <a:solidFill>
                  <a:schemeClr val="folHlink"/>
                </a:solidFill>
              </a:rPr>
              <a:t>We will circulate a document to various sub-systems to internally gather information from them.</a:t>
            </a:r>
          </a:p>
          <a:p>
            <a:pPr algn="just">
              <a:lnSpc>
                <a:spcPct val="80000"/>
              </a:lnSpc>
            </a:pPr>
            <a:endParaRPr lang="en-US" altLang="en-US" sz="2400" dirty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1700" dirty="0"/>
          </a:p>
          <a:p>
            <a:pPr>
              <a:lnSpc>
                <a:spcPct val="80000"/>
              </a:lnSpc>
            </a:pPr>
            <a:endParaRPr lang="en-US" alt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2865114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="" xmlns:a16="http://schemas.microsoft.com/office/drawing/2014/main" id="{35C0649F-F737-4DC8-BEDE-B897C602D805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23850" y="1917700"/>
            <a:ext cx="8540750" cy="2006600"/>
          </a:xfrm>
        </p:spPr>
        <p:txBody>
          <a:bodyPr anchor="b"/>
          <a:lstStyle/>
          <a:p>
            <a:pPr>
              <a:lnSpc>
                <a:spcPct val="120000"/>
              </a:lnSpc>
              <a:tabLst>
                <a:tab pos="1431925" algn="l"/>
              </a:tabLst>
            </a:pPr>
            <a:r>
              <a:rPr lang="en-US" altLang="en-US" sz="9600" b="1">
                <a:solidFill>
                  <a:srgbClr val="0000FF"/>
                </a:solidFill>
                <a:latin typeface="Bradley Hand ITC" panose="03070402050302030203" pitchFamily="66" charset="0"/>
              </a:rPr>
              <a:t>Thank You</a:t>
            </a:r>
          </a:p>
        </p:txBody>
      </p:sp>
      <p:sp>
        <p:nvSpPr>
          <p:cNvPr id="13315" name="Subtitle 2">
            <a:extLst>
              <a:ext uri="{FF2B5EF4-FFF2-40B4-BE49-F238E27FC236}">
                <a16:creationId xmlns="" xmlns:a16="http://schemas.microsoft.com/office/drawing/2014/main" id="{1C917548-0F74-4680-87E4-3CD50606C6B1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187450" y="3068638"/>
            <a:ext cx="6858000" cy="1395412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2800">
              <a:solidFill>
                <a:srgbClr val="FF00FF"/>
              </a:solidFill>
            </a:endParaRPr>
          </a:p>
          <a:p>
            <a:pPr marL="0" indent="0" algn="ctr">
              <a:buFontTx/>
              <a:buNone/>
            </a:pPr>
            <a:r>
              <a:rPr lang="en-US" altLang="en-US" sz="2800">
                <a:solidFill>
                  <a:srgbClr val="FF00FF"/>
                </a:solidFill>
              </a:rPr>
              <a:t> </a:t>
            </a:r>
          </a:p>
        </p:txBody>
      </p:sp>
      <p:sp>
        <p:nvSpPr>
          <p:cNvPr id="13316" name="Slide Number Placeholder 7">
            <a:extLst>
              <a:ext uri="{FF2B5EF4-FFF2-40B4-BE49-F238E27FC236}">
                <a16:creationId xmlns="" xmlns:a16="http://schemas.microsoft.com/office/drawing/2014/main" id="{BC9B85FA-8C91-45A1-85E8-C5FD5318E72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DA466538-D3AC-4C63-964C-97906F8AA61D}" type="slidenum">
              <a:rPr lang="zh-CN" altLang="en-US" sz="1400">
                <a:ea typeface="SimSun" panose="02010600030101010101" pitchFamily="2" charset="-122"/>
              </a:rPr>
              <a:pPr algn="r"/>
              <a:t>35</a:t>
            </a:fld>
            <a:endParaRPr lang="zh-CN" altLang="en-US" sz="14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690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2401" y="1143000"/>
          <a:ext cx="8610600" cy="42599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18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26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83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78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098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3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Mile  stone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Major Milestone</a:t>
                      </a:r>
                      <a:endParaRPr lang="en-I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Qty</a:t>
                      </a:r>
                      <a:endParaRPr lang="en-I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baseline="0" dirty="0">
                          <a:effectLst/>
                        </a:rPr>
                        <a:t>Delivery  date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baseline="0" dirty="0">
                          <a:effectLst/>
                        </a:rPr>
                        <a:t>New Delivery  date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(as proposed for discussion)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5389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Fabricate 5-cell HB650 Cavity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en-US" sz="12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Sep  2016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r>
                        <a:rPr lang="en-US" sz="12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Aug. 2017</a:t>
                      </a:r>
                      <a:endParaRPr lang="en-IN" sz="1200" baseline="30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Completed March 2017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083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Process and test 5-cell  HB650 Cavity at DAE laboratories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31 Mar. 2017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March 2018</a:t>
                      </a:r>
                      <a:endParaRPr lang="en-IN" sz="1100" baseline="300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68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Dressing of 5-cell HB650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31 Oct, 2017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Dec, 2018</a:t>
                      </a:r>
                      <a:r>
                        <a:rPr lang="en-US" sz="1400" baseline="300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</a:t>
                      </a:r>
                      <a:endParaRPr lang="en-IN" sz="1100" baseline="300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083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Testing of 5-cell dressed HB650 at DAE laboratories/Fermilab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r>
                        <a:rPr lang="en-US" sz="12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Mar, 2018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Jan, 2019</a:t>
                      </a:r>
                      <a:r>
                        <a:rPr lang="en-US" sz="1600" baseline="300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#2</a:t>
                      </a:r>
                      <a:endParaRPr lang="en-IN" sz="1200" baseline="300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41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</a:rPr>
                        <a:t>Fabrication, Processing, Vertical Testing, dressing  and high power testing of 5-cell HB650 at DAE laboratories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Sep,</a:t>
                      </a:r>
                      <a:r>
                        <a:rPr lang="en-US" sz="1200" baseline="0" dirty="0">
                          <a:effectLst/>
                        </a:rPr>
                        <a:t> 2018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Aug,</a:t>
                      </a:r>
                      <a:r>
                        <a:rPr lang="en-US" sz="1200" baseline="0" dirty="0">
                          <a:effectLst/>
                        </a:rPr>
                        <a:t> 2019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41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</a:rPr>
                        <a:t>Fabrication, Processing, Vertical Testing, dressing  and high power testing of 5-cell HB650 at DAE laboratories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2 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Dec, 2018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Dec, 2019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362" name="Title 1"/>
          <p:cNvSpPr txBox="1">
            <a:spLocks/>
          </p:cNvSpPr>
          <p:nvPr/>
        </p:nvSpPr>
        <p:spPr bwMode="auto">
          <a:xfrm>
            <a:off x="1143000" y="249238"/>
            <a:ext cx="556101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342900" indent="-342900" algn="ctr" eaLnBrk="1" hangingPunct="1"/>
            <a:r>
              <a:rPr lang="en-US" altLang="en-US" b="1">
                <a:solidFill>
                  <a:srgbClr val="0000FF"/>
                </a:solidFill>
                <a:latin typeface="Helvetica" pitchFamily="34" charset="0"/>
              </a:rPr>
              <a:t>6.3: HB</a:t>
            </a:r>
            <a:r>
              <a:rPr lang="en-IN" altLang="en-US" b="1">
                <a:solidFill>
                  <a:srgbClr val="0000FF"/>
                </a:solidFill>
                <a:latin typeface="Helvetica" pitchFamily="34" charset="0"/>
              </a:rPr>
              <a:t>650 MHz Dressed Cavity </a:t>
            </a:r>
            <a:r>
              <a:rPr lang="en-US" altLang="en-US" sz="2000" b="1">
                <a:solidFill>
                  <a:srgbClr val="0000FF"/>
                </a:solidFill>
                <a:latin typeface="Helvetica" pitchFamily="34" charset="0"/>
              </a:rPr>
              <a:t/>
            </a:r>
            <a:br>
              <a:rPr lang="en-US" altLang="en-US" sz="2000" b="1">
                <a:solidFill>
                  <a:srgbClr val="0000FF"/>
                </a:solidFill>
                <a:latin typeface="Helvetica" pitchFamily="34" charset="0"/>
              </a:rPr>
            </a:br>
            <a:endParaRPr lang="en-US" altLang="en-US" sz="2000" b="1">
              <a:solidFill>
                <a:srgbClr val="0000FF"/>
              </a:solidFill>
              <a:latin typeface="Helvetica" pitchFamily="34" charset="0"/>
            </a:endParaRPr>
          </a:p>
        </p:txBody>
      </p:sp>
      <p:sp>
        <p:nvSpPr>
          <p:cNvPr id="13363" name="Rectangle 10"/>
          <p:cNvSpPr>
            <a:spLocks noChangeArrowheads="1"/>
          </p:cNvSpPr>
          <p:nvPr/>
        </p:nvSpPr>
        <p:spPr bwMode="auto">
          <a:xfrm>
            <a:off x="598488" y="685800"/>
            <a:ext cx="72501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600" b="1" dirty="0">
                <a:solidFill>
                  <a:srgbClr val="074184"/>
                </a:solidFill>
                <a:latin typeface="Helvetica" pitchFamily="34" charset="0"/>
              </a:rPr>
              <a:t>Scope of work </a:t>
            </a:r>
            <a:r>
              <a:rPr lang="en-IN" altLang="en-US" sz="1600" b="1" i="1" dirty="0">
                <a:solidFill>
                  <a:srgbClr val="004C97"/>
                </a:solidFill>
                <a:latin typeface="Helvetica" pitchFamily="34" charset="0"/>
              </a:rPr>
              <a:t>(</a:t>
            </a:r>
            <a:r>
              <a:rPr lang="en-IN" altLang="en-US" sz="1200" b="1" i="1" dirty="0">
                <a:solidFill>
                  <a:srgbClr val="004C97"/>
                </a:solidFill>
                <a:latin typeface="Helvetica" pitchFamily="34" charset="0"/>
              </a:rPr>
              <a:t>Page # 10 of Joint Project Document) </a:t>
            </a:r>
            <a:endParaRPr lang="en-US" altLang="en-US" sz="1800" i="1" dirty="0"/>
          </a:p>
        </p:txBody>
      </p:sp>
      <p:sp>
        <p:nvSpPr>
          <p:cNvPr id="13364" name="Slide Number Placeholder 3"/>
          <p:cNvSpPr txBox="1">
            <a:spLocks/>
          </p:cNvSpPr>
          <p:nvPr/>
        </p:nvSpPr>
        <p:spPr bwMode="auto">
          <a:xfrm>
            <a:off x="8562975" y="6515100"/>
            <a:ext cx="4476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fld id="{2A1F0078-4BE8-489D-A534-44A250E0C74A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3" name="Rectangle 2"/>
          <p:cNvSpPr/>
          <p:nvPr/>
        </p:nvSpPr>
        <p:spPr>
          <a:xfrm>
            <a:off x="298450" y="5473005"/>
            <a:ext cx="8621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1200" dirty="0">
                <a:solidFill>
                  <a:srgbClr val="0000FF"/>
                </a:solidFill>
              </a:rPr>
              <a:t>#1: Subject to receipt of approved documents on cavity dressing and qualification by June 2018.</a:t>
            </a:r>
          </a:p>
          <a:p>
            <a:pPr marL="228600" indent="-228600"/>
            <a:r>
              <a:rPr lang="en-US" sz="1200" dirty="0">
                <a:solidFill>
                  <a:srgbClr val="0000FF"/>
                </a:solidFill>
              </a:rPr>
              <a:t>#2: Subject to operationalization of integrated HTS-2 at DAE laboratories by Dec 2018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7697943"/>
      </p:ext>
    </p:extLst>
  </p:cSld>
  <p:clrMapOvr>
    <a:masterClrMapping/>
  </p:clrMapOvr>
  <p:transition spd="slow" advTm="113856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1069975" y="609600"/>
            <a:ext cx="7607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eaLnBrk="1" hangingPunct="1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SzPts val="1300"/>
            </a:pPr>
            <a:r>
              <a:rPr lang="en-IN" altLang="en-US" sz="1600" b="1" i="1" dirty="0">
                <a:solidFill>
                  <a:srgbClr val="004C97"/>
                </a:solidFill>
                <a:latin typeface="Helvetica" pitchFamily="34" charset="0"/>
              </a:rPr>
              <a:t>Scope of work </a:t>
            </a:r>
            <a:r>
              <a:rPr lang="en-IN" altLang="en-US" sz="1200" b="1" i="1" dirty="0">
                <a:solidFill>
                  <a:srgbClr val="004C97"/>
                </a:solidFill>
                <a:latin typeface="Helvetica" pitchFamily="34" charset="0"/>
              </a:rPr>
              <a:t>(Page # 10, 11 of Joint Project Document)</a:t>
            </a:r>
            <a:endParaRPr lang="en-US" altLang="en-US" sz="1200" b="1" i="1" dirty="0">
              <a:solidFill>
                <a:srgbClr val="004C97"/>
              </a:solidFill>
              <a:latin typeface="Helvetica" pitchFamily="34" charset="0"/>
            </a:endParaRPr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 bwMode="auto">
          <a:xfrm>
            <a:off x="1069975" y="233363"/>
            <a:ext cx="6550025" cy="38258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altLang="en-US" sz="2000" dirty="0">
                <a:solidFill>
                  <a:srgbClr val="0000FF"/>
                </a:solidFill>
                <a:latin typeface="Helvetica" pitchFamily="34" charset="0"/>
                <a:cs typeface="+mn-cs"/>
              </a:rPr>
              <a:t>6.4:  </a:t>
            </a:r>
            <a:r>
              <a:rPr lang="en-IN" altLang="en-US" sz="2000" dirty="0">
                <a:solidFill>
                  <a:srgbClr val="0000FF"/>
                </a:solidFill>
                <a:latin typeface="Helvetica" pitchFamily="34" charset="0"/>
                <a:cs typeface="+mn-cs"/>
              </a:rPr>
              <a:t>Helium Vessel and Cavity End group </a:t>
            </a:r>
            <a:endParaRPr lang="en-US" altLang="en-US" sz="2000" dirty="0">
              <a:solidFill>
                <a:srgbClr val="0000FF"/>
              </a:solidFill>
              <a:latin typeface="Helvetica" pitchFamily="34" charset="0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838201" y="1072661"/>
          <a:ext cx="7619998" cy="51171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4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368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29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10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906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84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Mile stone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3" marR="616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Major Milestone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3" marR="616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</a:rPr>
                        <a:t>Qty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3" marR="616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</a:rPr>
                        <a:t>Delivery date 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3" marR="616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effectLst/>
                        </a:rPr>
                        <a:t>New Delivery date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(as proposed for discussion)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3" marR="61683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5479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3" marR="616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Design</a:t>
                      </a:r>
                      <a:r>
                        <a:rPr lang="en-US" sz="1100" baseline="0" dirty="0">
                          <a:effectLst/>
                        </a:rPr>
                        <a:t> of SSR1 Helium Vessel 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3" marR="61683" marT="0" marB="0" anchor="ctr"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3" marR="616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83" marR="616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83" marR="61683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1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Design</a:t>
                      </a:r>
                      <a:r>
                        <a:rPr lang="en-US" sz="1100" baseline="0" dirty="0">
                          <a:effectLst/>
                        </a:rPr>
                        <a:t> of SSR2 Helium Vessel 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3" marR="61683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3" marR="616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3" marR="61683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5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Design of LB650 Helium Vessel 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3" marR="61683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1683" marR="61683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1683" marR="61683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Design of HB650 Helium Vessel 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3" marR="61683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49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Dec. 2015</a:t>
                      </a:r>
                    </a:p>
                  </a:txBody>
                  <a:tcPr marL="61683" marR="616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June 2016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3" marR="61683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073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3" marR="61683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effectLst/>
                        </a:rPr>
                        <a:t>Design of 5-cell LB650</a:t>
                      </a:r>
                      <a:r>
                        <a:rPr lang="en-US" sz="1100" baseline="0" dirty="0">
                          <a:effectLst/>
                        </a:rPr>
                        <a:t> End Group 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3" marR="61683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3" marR="616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     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3" marR="616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3" marR="61683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Dec. 2015</a:t>
                      </a:r>
                    </a:p>
                  </a:txBody>
                  <a:tcPr marL="61683" marR="61683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Feb, 2016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3" marR="61683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026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Design of 5-cell HB650</a:t>
                      </a:r>
                      <a:r>
                        <a:rPr lang="en-US" sz="1100" baseline="0" dirty="0">
                          <a:effectLst/>
                        </a:rPr>
                        <a:t> End Group 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3" marR="616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3" marR="61683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989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3" marR="616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effectLst/>
                        </a:rPr>
                        <a:t>Fabrication of SSR1</a:t>
                      </a:r>
                      <a:r>
                        <a:rPr lang="en-US" sz="1100" baseline="0" dirty="0">
                          <a:effectLst/>
                        </a:rPr>
                        <a:t> Helium Vessel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3" marR="616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IN" sz="1100" dirty="0">
                        <a:effectLst/>
                      </a:endParaRPr>
                    </a:p>
                  </a:txBody>
                  <a:tcPr marL="61683" marR="616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3" marR="616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3" marR="61683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888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Fabrication of SSR2</a:t>
                      </a:r>
                      <a:r>
                        <a:rPr lang="en-US" sz="1100" baseline="0" dirty="0">
                          <a:effectLst/>
                        </a:rPr>
                        <a:t> Helium Vessel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3" marR="616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1683" marR="616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3" marR="616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3" marR="61683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739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Fabrication of 5-cell LB Helium vessel and its interface to the end group at DAE laboratories </a:t>
                      </a:r>
                    </a:p>
                  </a:txBody>
                  <a:tcPr marL="61683" marR="616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1683" marR="616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3" marR="616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3" marR="61683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Fabrication of 5-cell HB Helium vessel and its interface to the end group at DAE laboratories </a:t>
                      </a:r>
                    </a:p>
                  </a:txBody>
                  <a:tcPr marL="61683" marR="616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1683" marR="616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April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2017</a:t>
                      </a:r>
                      <a:endParaRPr lang="en-IN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3" marR="616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Sep.</a:t>
                      </a: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 </a:t>
                      </a:r>
                      <a:endParaRPr lang="en-IN" sz="1100" kern="1200" baseline="30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3" marR="61683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5425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562975" y="6515100"/>
            <a:ext cx="447675" cy="2413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216FAD0-FD8F-473D-8AC2-56699EA377CF}" type="slidenum">
              <a:rPr lang="en-US" altLang="en-US"/>
              <a:pPr/>
              <a:t>5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795302715"/>
      </p:ext>
    </p:extLst>
  </p:cSld>
  <p:clrMapOvr>
    <a:masterClrMapping/>
  </p:clrMapOvr>
  <p:transition spd="slow" advTm="74297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95250" y="457200"/>
            <a:ext cx="7902575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 hangingPunct="1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SzPts val="1300"/>
            </a:pPr>
            <a:r>
              <a:rPr lang="en-IN" altLang="en-US" sz="1600" b="1" i="1" dirty="0">
                <a:solidFill>
                  <a:srgbClr val="004C97"/>
                </a:solidFill>
                <a:latin typeface="Helvetica" pitchFamily="34" charset="0"/>
              </a:rPr>
              <a:t>Scope of work </a:t>
            </a:r>
            <a:r>
              <a:rPr lang="en-IN" altLang="en-US" sz="1200" b="1" i="1" dirty="0">
                <a:solidFill>
                  <a:srgbClr val="004C97"/>
                </a:solidFill>
                <a:latin typeface="Helvetica" pitchFamily="34" charset="0"/>
              </a:rPr>
              <a:t>(Page # 11 of Joint Project Document)</a:t>
            </a:r>
            <a:endParaRPr lang="en-US" altLang="en-US" sz="1200" b="1" i="1" dirty="0">
              <a:solidFill>
                <a:srgbClr val="004C97"/>
              </a:solidFill>
              <a:latin typeface="Helvetica" pitchFamily="34" charset="0"/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 bwMode="auto">
          <a:xfrm>
            <a:off x="1601788" y="103188"/>
            <a:ext cx="5561012" cy="5080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altLang="en-US" sz="2000" dirty="0">
                <a:solidFill>
                  <a:srgbClr val="0000FF"/>
                </a:solidFill>
                <a:latin typeface="Helvetica" pitchFamily="34" charset="0"/>
                <a:cs typeface="+mn-cs"/>
              </a:rPr>
              <a:t>6.5:  </a:t>
            </a:r>
            <a:r>
              <a:rPr lang="en-IN" altLang="en-US" sz="2000" dirty="0">
                <a:solidFill>
                  <a:srgbClr val="0000FF"/>
                </a:solidFill>
                <a:latin typeface="Helvetica" pitchFamily="34" charset="0"/>
                <a:cs typeface="+mn-cs"/>
              </a:rPr>
              <a:t>Slow and Fast Tuner</a:t>
            </a:r>
            <a:endParaRPr lang="en-US" altLang="en-US" sz="2000" dirty="0">
              <a:solidFill>
                <a:srgbClr val="0000FF"/>
              </a:solidFill>
              <a:latin typeface="Helvetica" pitchFamily="34" charset="0"/>
              <a:cs typeface="+mn-cs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304800" y="838200"/>
          <a:ext cx="8610600" cy="48183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Milestone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5" marR="616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Major Milestone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5" marR="616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Qty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5" marR="616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Delivery date 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5" marR="616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New Delivery date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(as proposed for discussion)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5" marR="61695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289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5" marR="616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Design</a:t>
                      </a:r>
                      <a:r>
                        <a:rPr lang="en-US" sz="1400" baseline="0" dirty="0">
                          <a:effectLst/>
                        </a:rPr>
                        <a:t> of SSR1 Slow and Fast Tuner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5" marR="61695" marT="0" marB="0" anchor="ctr"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5" marR="616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IN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IN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5" marR="616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5" marR="61695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35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Design</a:t>
                      </a:r>
                      <a:r>
                        <a:rPr lang="en-US" sz="1400" baseline="0" dirty="0">
                          <a:effectLst/>
                        </a:rPr>
                        <a:t> of SSR2 Slow and Fast Tuner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5" marR="61695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5" marR="616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5" marR="61695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62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Design of LB650 </a:t>
                      </a:r>
                      <a:r>
                        <a:rPr lang="en-US" sz="1400" baseline="0" dirty="0">
                          <a:effectLst/>
                        </a:rPr>
                        <a:t>Slow and Fast Tuner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5" marR="61695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5" marR="616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5" marR="61695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Design of HB650 </a:t>
                      </a:r>
                      <a:r>
                        <a:rPr lang="en-US" sz="1400" baseline="0" dirty="0">
                          <a:effectLst/>
                        </a:rPr>
                        <a:t>Slow and Fast Tuner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5" marR="61695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2016</a:t>
                      </a:r>
                    </a:p>
                  </a:txBody>
                  <a:tcPr marL="61695" marR="616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2016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5" marR="61695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259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5" marR="616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Design of 5-cell LB650</a:t>
                      </a:r>
                      <a:r>
                        <a:rPr lang="en-US" sz="1400" baseline="0" dirty="0">
                          <a:effectLst/>
                        </a:rPr>
                        <a:t> Tuner interface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5" marR="616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5" marR="616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5" marR="616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5" marR="61695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348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Design of 5-cell HB650</a:t>
                      </a:r>
                      <a:r>
                        <a:rPr lang="en-US" sz="1400" baseline="0" dirty="0">
                          <a:effectLst/>
                        </a:rPr>
                        <a:t> Tuner interface  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5" marR="616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5" marR="616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2016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5" marR="616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2016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5" marR="61695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436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5" marR="616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Fabrication of SSR2</a:t>
                      </a:r>
                      <a:r>
                        <a:rPr lang="en-US" sz="1400" baseline="0" dirty="0">
                          <a:effectLst/>
                        </a:rPr>
                        <a:t> Tuner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5" marR="616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1695" marR="616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       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5" marR="616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5" marR="61695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Fabrication of 5-cell LB Tuner,</a:t>
                      </a:r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motor, readout and its </a:t>
                      </a: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interface to the end group at DAE laboratories </a:t>
                      </a:r>
                    </a:p>
                  </a:txBody>
                  <a:tcPr marL="61695" marR="616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1695" marR="616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5" marR="616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5" marR="61695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666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Fabrication of 5-cell HB Tuner,</a:t>
                      </a:r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motor, readout and its </a:t>
                      </a: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interface to the end group at DAE laboratories </a:t>
                      </a:r>
                    </a:p>
                  </a:txBody>
                  <a:tcPr marL="61695" marR="616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1695" marR="616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Sept.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2017</a:t>
                      </a:r>
                    </a:p>
                  </a:txBody>
                  <a:tcPr marL="61695" marR="616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Dec. 2018</a:t>
                      </a:r>
                      <a:r>
                        <a:rPr lang="en-US" sz="1400" kern="1200" baseline="30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#1</a:t>
                      </a:r>
                      <a:endParaRPr lang="en-US" sz="1400" strike="noStrike" kern="12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5" marR="61695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7468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572500" y="6427788"/>
            <a:ext cx="5715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A3509AA-C9FE-48C5-9915-9F4852BB344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457199" y="5820456"/>
            <a:ext cx="67056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indent="-17145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#1: Subjected to supply of reviewed design report, model and drawings of modified tuner by January 2018.</a:t>
            </a:r>
            <a:endParaRPr lang="en-US" sz="11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17459073"/>
      </p:ext>
    </p:extLst>
  </p:cSld>
  <p:clrMapOvr>
    <a:masterClrMapping/>
  </p:clrMapOvr>
  <p:transition spd="slow" advTm="71428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1534733" y="214625"/>
            <a:ext cx="6638183" cy="54927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altLang="en-US" sz="2000" dirty="0">
                <a:solidFill>
                  <a:srgbClr val="0000FF"/>
                </a:solidFill>
                <a:latin typeface="Helvetica" pitchFamily="34" charset="0"/>
                <a:cs typeface="+mn-cs"/>
              </a:rPr>
              <a:t>Status of HB650 MHz Five-cell (beta 0.92) SCRF cavity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586788" y="6416675"/>
            <a:ext cx="4032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53AD209-8394-4546-8E9F-69F23F8BE06D}" type="slidenum">
              <a:rPr lang="en-US" altLang="en-US"/>
              <a:pPr/>
              <a:t>7</a:t>
            </a:fld>
            <a:endParaRPr lang="en-US" alt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463" y="1371600"/>
            <a:ext cx="7989887" cy="4648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661" name="Rectangle 2"/>
          <p:cNvSpPr>
            <a:spLocks noChangeArrowheads="1"/>
          </p:cNvSpPr>
          <p:nvPr/>
        </p:nvSpPr>
        <p:spPr bwMode="auto">
          <a:xfrm>
            <a:off x="531813" y="762000"/>
            <a:ext cx="86121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600" dirty="0">
                <a:latin typeface="Helvetica" pitchFamily="34" charset="0"/>
              </a:rPr>
              <a:t>Fabrication of 1</a:t>
            </a:r>
            <a:r>
              <a:rPr lang="en-US" altLang="en-US" sz="1600" baseline="30000" dirty="0">
                <a:latin typeface="Helvetica" pitchFamily="34" charset="0"/>
              </a:rPr>
              <a:t>st</a:t>
            </a:r>
            <a:r>
              <a:rPr lang="en-US" altLang="en-US" sz="1600" dirty="0">
                <a:latin typeface="Helvetica" pitchFamily="34" charset="0"/>
              </a:rPr>
              <a:t> HB650 Five cell bare cavity has been completed on 31 March 2017.</a:t>
            </a:r>
          </a:p>
          <a:p>
            <a:pPr eaLnBrk="1" hangingPunct="1"/>
            <a:r>
              <a:rPr lang="en-US" altLang="en-US" sz="1600" dirty="0">
                <a:latin typeface="Helvetica" pitchFamily="34" charset="0"/>
              </a:rPr>
              <a:t>It has undergone mechanical, RF and vacuum leak testing at 300K. </a:t>
            </a:r>
            <a:endParaRPr lang="en-IN" altLang="en-US" sz="1800" dirty="0"/>
          </a:p>
        </p:txBody>
      </p:sp>
      <p:pic>
        <p:nvPicPr>
          <p:cNvPr id="16" name="Picture 16" descr="D:\Users\Ashvini\Desktop\test\DSC0574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533"/>
          <a:stretch>
            <a:fillRect/>
          </a:stretch>
        </p:blipFill>
        <p:spPr bwMode="auto">
          <a:xfrm>
            <a:off x="3111851" y="2105044"/>
            <a:ext cx="2438557" cy="154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 descr="D:\Users\Ashvini\Desktop\test\DSC0576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514" b="14833"/>
          <a:stretch>
            <a:fillRect/>
          </a:stretch>
        </p:blipFill>
        <p:spPr bwMode="auto">
          <a:xfrm>
            <a:off x="5787545" y="2105042"/>
            <a:ext cx="2544501" cy="154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3886200"/>
            <a:ext cx="22236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“Completed 1</a:t>
            </a:r>
            <a:r>
              <a:rPr lang="en-IN" sz="1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IN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Five-cell SCRF cavity</a:t>
            </a:r>
          </a:p>
          <a:p>
            <a:pPr algn="ctr"/>
            <a:r>
              <a:rPr lang="en-IN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RRCAT-HB92-5001”. </a:t>
            </a:r>
            <a:endParaRPr lang="en-US" sz="1100" dirty="0"/>
          </a:p>
        </p:txBody>
      </p:sp>
      <p:sp>
        <p:nvSpPr>
          <p:cNvPr id="25" name="Rectangle 24"/>
          <p:cNvSpPr/>
          <p:nvPr/>
        </p:nvSpPr>
        <p:spPr>
          <a:xfrm>
            <a:off x="3816838" y="3928337"/>
            <a:ext cx="12234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“RF qualification  </a:t>
            </a:r>
            <a:endParaRPr lang="en-US" sz="1100" dirty="0"/>
          </a:p>
        </p:txBody>
      </p:sp>
      <p:sp>
        <p:nvSpPr>
          <p:cNvPr id="26" name="Rectangle 25"/>
          <p:cNvSpPr/>
          <p:nvPr/>
        </p:nvSpPr>
        <p:spPr>
          <a:xfrm>
            <a:off x="6443196" y="3918436"/>
            <a:ext cx="13981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“Vacuum leak testing</a:t>
            </a:r>
            <a:endParaRPr lang="en-US" sz="1100" dirty="0"/>
          </a:p>
        </p:txBody>
      </p:sp>
      <p:sp>
        <p:nvSpPr>
          <p:cNvPr id="4" name="Rectangle 3"/>
          <p:cNvSpPr/>
          <p:nvPr/>
        </p:nvSpPr>
        <p:spPr>
          <a:xfrm>
            <a:off x="3146479" y="4211029"/>
            <a:ext cx="23693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Frequency at 300 K: 649.5922 MHz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5902855" y="4179884"/>
            <a:ext cx="24291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Leak rate &lt; 10</a:t>
            </a:r>
            <a:r>
              <a:rPr lang="en-IN" sz="1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-10</a:t>
            </a:r>
            <a:r>
              <a:rPr lang="en-IN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mbar/litres/second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3200400" y="4477283"/>
            <a:ext cx="2477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 Flatness ( as fabricated)  ~ 40%.</a:t>
            </a:r>
          </a:p>
          <a:p>
            <a:r>
              <a:rPr lang="en-IN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Initial tuning &gt; 90 %  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621376" y="4349528"/>
            <a:ext cx="19141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length 1400  +/- 1 mm</a:t>
            </a:r>
            <a:endParaRPr lang="en-US" sz="1200" dirty="0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80580" y="6062246"/>
            <a:ext cx="8612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600" dirty="0">
                <a:latin typeface="Helvetica" pitchFamily="34" charset="0"/>
              </a:rPr>
              <a:t>HB650 Five cell SCRF cavity is currently undergoing processing to be followed by VTS test.  </a:t>
            </a:r>
            <a:endParaRPr lang="en-IN" altLang="en-US" sz="1800" dirty="0"/>
          </a:p>
        </p:txBody>
      </p:sp>
      <p:pic>
        <p:nvPicPr>
          <p:cNvPr id="23" name="Picture 2" descr="F:\PHOTO-23-03-2017\101MSDCF\DSC05613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885" y="2108553"/>
            <a:ext cx="2065396" cy="154904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322595406"/>
      </p:ext>
    </p:extLst>
  </p:cSld>
  <p:clrMapOvr>
    <a:masterClrMapping/>
  </p:clrMapOvr>
  <p:transition spd="slow" advTm="3514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30" y="161365"/>
            <a:ext cx="895574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Indigenous development of a semi-automatic cavity tuning machine for tuning of five-cell 650 MHz SRF cavities </a:t>
            </a:r>
            <a:endParaRPr lang="en-US" sz="2400" b="1" dirty="0"/>
          </a:p>
        </p:txBody>
      </p:sp>
      <p:pic>
        <p:nvPicPr>
          <p:cNvPr id="1026" name="Picture 2" descr="DSC000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70" y="1183342"/>
            <a:ext cx="7428129" cy="551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7165" y="2111188"/>
            <a:ext cx="1492623" cy="369332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Tuning Jaws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8013" y="1191540"/>
            <a:ext cx="2671482" cy="369332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Cavity Suspension System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2612" y="1187858"/>
            <a:ext cx="1009152" cy="923330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Tuning Machine Frame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7676" y="3514210"/>
            <a:ext cx="1257300" cy="923330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Five cell 650 MHz SCRF cavity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7165" y="5400057"/>
            <a:ext cx="820270" cy="369332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GUI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33129" y="4854957"/>
            <a:ext cx="820270" cy="369332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VNA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339788" y="2295854"/>
            <a:ext cx="914400" cy="410008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1"/>
          </p:cNvCxnSpPr>
          <p:nvPr/>
        </p:nvCxnSpPr>
        <p:spPr>
          <a:xfrm flipH="1" flipV="1">
            <a:off x="6145306" y="4635042"/>
            <a:ext cx="1187823" cy="404581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436224" y="1741839"/>
            <a:ext cx="717175" cy="554015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24958" y="1560872"/>
            <a:ext cx="524187" cy="497347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962836" y="1561743"/>
            <a:ext cx="582704" cy="496476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164976" y="3230632"/>
            <a:ext cx="811307" cy="610094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2" idx="3"/>
          </p:cNvCxnSpPr>
          <p:nvPr/>
        </p:nvCxnSpPr>
        <p:spPr>
          <a:xfrm flipV="1">
            <a:off x="1667435" y="4837332"/>
            <a:ext cx="1128681" cy="747391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14210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39" y="1320468"/>
            <a:ext cx="8488438" cy="38387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4130" y="161365"/>
            <a:ext cx="895574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Tuning of five-cell (</a:t>
            </a:r>
            <a:r>
              <a:rPr lang="en-IN" sz="2400" b="1" i="1" dirty="0"/>
              <a:t> </a:t>
            </a:r>
            <a:r>
              <a:rPr lang="el-GR" sz="2400" b="1" i="1" dirty="0">
                <a:latin typeface="Swis721 BlkOul BT" panose="04020905030B03040203" pitchFamily="82" charset="0"/>
              </a:rPr>
              <a:t>β</a:t>
            </a:r>
            <a:r>
              <a:rPr lang="en-IN" sz="2400" b="1" i="1" dirty="0"/>
              <a:t> 0.92) </a:t>
            </a:r>
            <a:r>
              <a:rPr lang="en-US" sz="2400" b="1" i="1" dirty="0"/>
              <a:t>650 MHz SCRF cavity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91669" y="821764"/>
            <a:ext cx="2501154" cy="646331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Electric field  distribution after tuning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331259" y="1468095"/>
            <a:ext cx="847165" cy="7521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740" y="5011561"/>
            <a:ext cx="256390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Electric field  distribution before tuning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40541" y="3657600"/>
            <a:ext cx="968188" cy="13539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32411" y="5023060"/>
            <a:ext cx="4598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Fig.:- </a:t>
            </a:r>
            <a:r>
              <a:rPr lang="en-US" b="1" i="1" dirty="0" err="1"/>
              <a:t>Normalised</a:t>
            </a:r>
            <a:r>
              <a:rPr lang="en-US" b="1" i="1" dirty="0"/>
              <a:t> electric field distribution</a:t>
            </a:r>
            <a:endParaRPr lang="en-US" b="1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3273084" y="5597812"/>
          <a:ext cx="5158222" cy="114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57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95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29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575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RF parameter</a:t>
                      </a:r>
                      <a:endParaRPr lang="en-IN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Initial </a:t>
                      </a:r>
                      <a:endParaRPr lang="en-IN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Final</a:t>
                      </a:r>
                      <a:endParaRPr lang="en-IN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957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Frequency</a:t>
                      </a:r>
                      <a:endParaRPr lang="en-IN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649.615 MHz</a:t>
                      </a:r>
                      <a:endParaRPr lang="en-IN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649.264 MHz </a:t>
                      </a:r>
                      <a:endParaRPr lang="en-IN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334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Field Flatness</a:t>
                      </a:r>
                      <a:endParaRPr lang="en-IN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42 %</a:t>
                      </a:r>
                      <a:endParaRPr lang="en-IN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90.6 %</a:t>
                      </a:r>
                      <a:endParaRPr lang="en-IN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880799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14.5|11.2|29.1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7.4|2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E-DOE Discovery Science Collaboration New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July IIFC [Read-Only]" id="{B3CE3C32-65FB-47E6-BFEB-BBDBCAB3DEDC}" vid="{5DEB0A41-C636-4F35-A3DA-D9E08D54CDA6}"/>
    </a:ext>
  </a:extLst>
</a:theme>
</file>

<file path=ppt/theme/theme3.xml><?xml version="1.0" encoding="utf-8"?>
<a:theme xmlns:a="http://schemas.openxmlformats.org/drawingml/2006/main" name="1_DAE-DOE Discovery Science Collaboration New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July IIFC [Read-Only]" id="{B3CE3C32-65FB-47E6-BFEB-BBDBCAB3DEDC}" vid="{5DEB0A41-C636-4F35-A3DA-D9E08D54CDA6}"/>
    </a:ext>
  </a:extLst>
</a:theme>
</file>

<file path=ppt/theme/theme4.xml><?xml version="1.0" encoding="utf-8"?>
<a:theme xmlns:a="http://schemas.openxmlformats.org/drawingml/2006/main" name="2_DAE-DOE Discovery Science Collaboration New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July IIFC [Read-Only]" id="{B3CE3C32-65FB-47E6-BFEB-BBDBCAB3DEDC}" vid="{5DEB0A41-C636-4F35-A3DA-D9E08D54CDA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2983</Words>
  <Application>Microsoft Office PowerPoint</Application>
  <PresentationFormat>On-screen Show (4:3)</PresentationFormat>
  <Paragraphs>531</Paragraphs>
  <Slides>35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Office Theme</vt:lpstr>
      <vt:lpstr>DAE-DOE Discovery Science Collaboration New</vt:lpstr>
      <vt:lpstr>1_DAE-DOE Discovery Science Collaboration New</vt:lpstr>
      <vt:lpstr>2_DAE-DOE Discovery Science Collaboration New</vt:lpstr>
      <vt:lpstr> Activities at RRCAT</vt:lpstr>
      <vt:lpstr>650 MHz (b=0.92) cavity</vt:lpstr>
      <vt:lpstr>650 MHz High Beta (β=0.92) Dressed Cavity   (Section 6.3,6.4,6.5)</vt:lpstr>
      <vt:lpstr>Slide 4</vt:lpstr>
      <vt:lpstr>6.4:  Helium Vessel and Cavity End group </vt:lpstr>
      <vt:lpstr>6.5:  Slow and Fast Tuner</vt:lpstr>
      <vt:lpstr>Status of HB650 MHz Five-cell (beta 0.92) SCRF cavity</vt:lpstr>
      <vt:lpstr>Slide 8</vt:lpstr>
      <vt:lpstr>Slide 9</vt:lpstr>
      <vt:lpstr>Slide 10</vt:lpstr>
      <vt:lpstr>Issues for discussion </vt:lpstr>
      <vt:lpstr>650 MHz HB/LB Cryomodule</vt:lpstr>
      <vt:lpstr>LB 650 cryomodule</vt:lpstr>
      <vt:lpstr>Slide 14</vt:lpstr>
      <vt:lpstr>Design of LB 650 MHz SCRF Cavity Cryomodule</vt:lpstr>
      <vt:lpstr>Design of Vacuum vessel for LB 650 MHz SCRF Cavity Cryomodule</vt:lpstr>
      <vt:lpstr>Design of CSS for LB 650 MHz SCRF Cavity Cryomodule</vt:lpstr>
      <vt:lpstr>Slide 18</vt:lpstr>
      <vt:lpstr>650 MHz RF Power</vt:lpstr>
      <vt:lpstr>Slide 20</vt:lpstr>
      <vt:lpstr>Design Changes from 30 kW to 40 kW Power in 650 MHz SSRFA </vt:lpstr>
      <vt:lpstr>500 W RF Power Module</vt:lpstr>
      <vt:lpstr>Slide 23</vt:lpstr>
      <vt:lpstr>Slide 24</vt:lpstr>
      <vt:lpstr>Slide 25</vt:lpstr>
      <vt:lpstr>HTS-2 Cryostat </vt:lpstr>
      <vt:lpstr>Section 8.1. Horizontal Test Stand</vt:lpstr>
      <vt:lpstr> Status of Fabrication of Horizontal Test Stand-2 (HTS-2) </vt:lpstr>
      <vt:lpstr>Inputs required from Fermilab (For HTS-2 Fabrication)</vt:lpstr>
      <vt:lpstr>Slide 30</vt:lpstr>
      <vt:lpstr>HTS-2 Control Electronics</vt:lpstr>
      <vt:lpstr> Overall Control Integration of HTS-2 at RRCAT: Inputs needed from Fermilab</vt:lpstr>
      <vt:lpstr>Issues and how we propose to tackle them</vt:lpstr>
      <vt:lpstr>Overall Control Integration of HTS-2: Summary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Anagha</dc:creator>
  <cp:lastModifiedBy>scjoshi</cp:lastModifiedBy>
  <cp:revision>47</cp:revision>
  <cp:lastPrinted>2017-06-21T05:23:57Z</cp:lastPrinted>
  <dcterms:created xsi:type="dcterms:W3CDTF">2017-06-21T00:41:03Z</dcterms:created>
  <dcterms:modified xsi:type="dcterms:W3CDTF">2017-12-07T11:25:44Z</dcterms:modified>
</cp:coreProperties>
</file>