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9" r:id="rId3"/>
    <p:sldId id="310" r:id="rId4"/>
    <p:sldId id="309" r:id="rId5"/>
    <p:sldId id="311" r:id="rId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000000"/>
    <a:srgbClr val="40404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848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7-Dec-2017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Visitors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7-Dec-2017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Visitors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7-Dec-2017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Visitors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7-Dec-2017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S. Holmes | Visitors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7-Dec-2017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Visitors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7-Dec-2017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Visitors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7-Dec-2017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Visitors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7-Dec-2017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S. Holmes | Visitors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7-Dec-2017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Visitors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Fermilab Technical Coordinator</a:t>
            </a:r>
          </a:p>
          <a:p>
            <a:r>
              <a:rPr lang="en-US" dirty="0"/>
              <a:t>7 December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Visitor Program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DAE Visitors at Fermilab/Background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12930"/>
          </a:xfrm>
        </p:spPr>
        <p:txBody>
          <a:bodyPr>
            <a:normAutofit/>
          </a:bodyPr>
          <a:lstStyle/>
          <a:p>
            <a:r>
              <a:rPr lang="en-US" dirty="0"/>
              <a:t>We have had two kinds of DAE visitors at Fermilab</a:t>
            </a:r>
          </a:p>
          <a:p>
            <a:pPr lvl="1"/>
            <a:r>
              <a:rPr lang="en-US" dirty="0"/>
              <a:t>Long-term (2-year) assignments</a:t>
            </a:r>
          </a:p>
          <a:p>
            <a:pPr lvl="1"/>
            <a:r>
              <a:rPr lang="en-US" dirty="0"/>
              <a:t>Short-term (&lt;3 months) visits</a:t>
            </a:r>
          </a:p>
          <a:p>
            <a:r>
              <a:rPr lang="en-US" dirty="0"/>
              <a:t>Visits are administered differently</a:t>
            </a:r>
          </a:p>
          <a:p>
            <a:pPr lvl="1"/>
            <a:r>
              <a:rPr lang="en-US" dirty="0"/>
              <a:t>Long-term visitors carry a Fermilab staff appointment (Guest Engineer) and a local supervisor, in addition to their DAE home lab supervisor</a:t>
            </a:r>
          </a:p>
          <a:p>
            <a:pPr lvl="1"/>
            <a:r>
              <a:rPr lang="en-US" dirty="0"/>
              <a:t>Short-term visitors are treated like any collaborating “user” by Fermilab, and are recognized as full employees of their DAE home lab.</a:t>
            </a:r>
          </a:p>
          <a:p>
            <a:r>
              <a:rPr lang="en-US" dirty="0"/>
              <a:t>During the PIP-II DOE reviews we have highlighted the long-term visitors program as a particular success of the collaboration</a:t>
            </a:r>
          </a:p>
          <a:p>
            <a:pPr lvl="1"/>
            <a:r>
              <a:rPr lang="en-US" dirty="0"/>
              <a:t>Visits provide real value to both Fermilab and DAE.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7-Dec-2017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Visitors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994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BF64-3E5E-4EFD-B796-149B77E8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Visitors – First Cohort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5818-4C5D-4E66-8620-689B81D9C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0163C-FAC3-4A60-A972-76A95A54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7-Dec-2017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82916-B1BA-4A7A-9B9F-63A1146D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Visitors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BE41B-61A0-4D24-9408-6B488157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34F679D-100B-4A45-86B2-13D8DB74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BF64-3E5E-4EFD-B796-149B77E8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Visitors – First Cohort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5818-4C5D-4E66-8620-689B81D9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212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cohort arrived in fall of 2015 and departed in fall of 2017</a:t>
            </a:r>
          </a:p>
          <a:p>
            <a:r>
              <a:rPr lang="en-US" dirty="0"/>
              <a:t>Six (of seven initial) visitors here for the entire period</a:t>
            </a:r>
          </a:p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SRF: HB650 cavity – V. Jain (RRCAT)</a:t>
            </a:r>
          </a:p>
          <a:p>
            <a:pPr lvl="1"/>
            <a:r>
              <a:rPr lang="en-US" dirty="0"/>
              <a:t>Accel Phys: V.L.S. “Sunny” Sista (BARC)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: A. Chakravarty (BARC), T. </a:t>
            </a:r>
            <a:r>
              <a:rPr lang="en-US" dirty="0" err="1"/>
              <a:t>Rane</a:t>
            </a:r>
            <a:r>
              <a:rPr lang="en-US" dirty="0"/>
              <a:t> (BARC)</a:t>
            </a:r>
          </a:p>
          <a:p>
            <a:pPr lvl="1"/>
            <a:r>
              <a:rPr lang="en-US" dirty="0"/>
              <a:t>LLRF: S. </a:t>
            </a:r>
            <a:r>
              <a:rPr lang="en-US" dirty="0" err="1"/>
              <a:t>Khole</a:t>
            </a:r>
            <a:r>
              <a:rPr lang="en-US" dirty="0"/>
              <a:t> (BARC), D. Sharma (RRCAT)</a:t>
            </a:r>
          </a:p>
          <a:p>
            <a:r>
              <a:rPr lang="en-US" dirty="0"/>
              <a:t>In addition to benefiting </a:t>
            </a:r>
            <a:r>
              <a:rPr lang="en-US" dirty="0" err="1"/>
              <a:t>Fermilab</a:t>
            </a:r>
            <a:r>
              <a:rPr lang="en-US" dirty="0"/>
              <a:t> and DAE we believe the visits benefited the individuals both personally and professionally</a:t>
            </a:r>
          </a:p>
          <a:p>
            <a:pPr lvl="1"/>
            <a:r>
              <a:rPr lang="en-US" dirty="0"/>
              <a:t>Supplemental tours (</a:t>
            </a:r>
            <a:r>
              <a:rPr lang="en-US" dirty="0" err="1"/>
              <a:t>Fermilab</a:t>
            </a:r>
            <a:r>
              <a:rPr lang="en-US" dirty="0"/>
              <a:t> PIP-II, g-2, Main Injector; Argonne/APS)</a:t>
            </a:r>
          </a:p>
          <a:p>
            <a:pPr lvl="1"/>
            <a:r>
              <a:rPr lang="en-US" dirty="0"/>
              <a:t>Vacation destinations: Total solar eclipse, Grand Canyon, Hawaii</a:t>
            </a:r>
          </a:p>
          <a:p>
            <a:r>
              <a:rPr lang="en-US" dirty="0"/>
              <a:t>One Issue</a:t>
            </a:r>
          </a:p>
          <a:p>
            <a:pPr lvl="1"/>
            <a:r>
              <a:rPr lang="en-US" dirty="0"/>
              <a:t>There are U.S. tax consequences for being resident in three calendar years → we will avoid this with second cohort, i.e. visits will be &lt;2 years</a:t>
            </a:r>
            <a:r>
              <a:rPr lang="en-US"/>
              <a:t>, nominally 18 months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0163C-FAC3-4A60-A972-76A95A54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7-Dec-2017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82916-B1BA-4A7A-9B9F-63A1146D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Visitors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BE41B-61A0-4D24-9408-6B488157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78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A74D-FF2C-421D-A33E-13D723EF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Visitors – Second Cohort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126B-166A-41DC-BA68-CB0D1A31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Coordinators have been working to identify second cohort following reauthorization of the program by DAE.</a:t>
            </a:r>
          </a:p>
          <a:p>
            <a:r>
              <a:rPr lang="en-US" dirty="0"/>
              <a:t>Agree on five positions:</a:t>
            </a:r>
          </a:p>
          <a:p>
            <a:pPr lvl="1"/>
            <a:r>
              <a:rPr lang="en-US" dirty="0" err="1"/>
              <a:t>Linac</a:t>
            </a:r>
            <a:r>
              <a:rPr lang="en-US" dirty="0"/>
              <a:t> accelerator physics – Scientist (1)</a:t>
            </a:r>
          </a:p>
          <a:p>
            <a:pPr lvl="1"/>
            <a:r>
              <a:rPr lang="en-US" dirty="0"/>
              <a:t>SSR1,2 Cavities and Cryomodules – Mech </a:t>
            </a:r>
            <a:r>
              <a:rPr lang="en-US" dirty="0" err="1"/>
              <a:t>Eng</a:t>
            </a:r>
            <a:r>
              <a:rPr lang="en-US" dirty="0"/>
              <a:t> (2)</a:t>
            </a:r>
          </a:p>
          <a:p>
            <a:pPr lvl="1"/>
            <a:r>
              <a:rPr lang="en-US" dirty="0"/>
              <a:t>HB650 Cavities and Cryomodules – Mech </a:t>
            </a:r>
            <a:r>
              <a:rPr lang="en-US" dirty="0" err="1"/>
              <a:t>Eng</a:t>
            </a:r>
            <a:r>
              <a:rPr lang="en-US" dirty="0"/>
              <a:t> (1)</a:t>
            </a:r>
          </a:p>
          <a:p>
            <a:pPr lvl="1"/>
            <a:r>
              <a:rPr lang="en-US" dirty="0"/>
              <a:t>Cryogenic systems – </a:t>
            </a:r>
            <a:r>
              <a:rPr lang="en-US" dirty="0" err="1"/>
              <a:t>Cryo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(1)</a:t>
            </a:r>
          </a:p>
          <a:p>
            <a:r>
              <a:rPr lang="en-US" dirty="0" err="1"/>
              <a:t>Fermilab</a:t>
            </a:r>
            <a:r>
              <a:rPr lang="en-US" dirty="0"/>
              <a:t> has provided job descriptions to DAE</a:t>
            </a:r>
          </a:p>
          <a:p>
            <a:r>
              <a:rPr lang="en-US" dirty="0"/>
              <a:t>DAE to nominate single candidate for each position and provide CV for review by </a:t>
            </a:r>
            <a:r>
              <a:rPr lang="en-US" dirty="0" err="1"/>
              <a:t>Fermilab</a:t>
            </a:r>
            <a:r>
              <a:rPr lang="en-US" dirty="0"/>
              <a:t>.</a:t>
            </a:r>
          </a:p>
          <a:p>
            <a:r>
              <a:rPr lang="en-US" dirty="0"/>
              <a:t>Goal is to identify the second cohort by </a:t>
            </a:r>
            <a:r>
              <a:rPr lang="en-US"/>
              <a:t>~January 1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ED060-3942-491C-970B-AA68F622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7-Dec-2017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19CA1-8FC6-42D3-8B91-AF208967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Visitors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1F64-6AF3-4AEF-9D40-5CEDC227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7406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7056</TotalTime>
  <Words>416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PowerPoint Presentation</vt:lpstr>
      <vt:lpstr>DAE Visitors at Fermilab/Background</vt:lpstr>
      <vt:lpstr>Long Term Visitors – First Cohort</vt:lpstr>
      <vt:lpstr>Long Term Visitors – First Cohort</vt:lpstr>
      <vt:lpstr>Long Term Visitors – Second Cohort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186</cp:revision>
  <cp:lastPrinted>2016-10-27T20:26:53Z</cp:lastPrinted>
  <dcterms:created xsi:type="dcterms:W3CDTF">2016-07-25T19:56:26Z</dcterms:created>
  <dcterms:modified xsi:type="dcterms:W3CDTF">2017-12-04T21:45:41Z</dcterms:modified>
</cp:coreProperties>
</file>