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51"/>
  </p:notesMasterIdLst>
  <p:handoutMasterIdLst>
    <p:handoutMasterId r:id="rId52"/>
  </p:handoutMasterIdLst>
  <p:sldIdLst>
    <p:sldId id="267" r:id="rId5"/>
    <p:sldId id="327" r:id="rId6"/>
    <p:sldId id="328" r:id="rId7"/>
    <p:sldId id="353" r:id="rId8"/>
    <p:sldId id="354" r:id="rId9"/>
    <p:sldId id="355" r:id="rId10"/>
    <p:sldId id="375" r:id="rId11"/>
    <p:sldId id="352" r:id="rId12"/>
    <p:sldId id="351" r:id="rId13"/>
    <p:sldId id="350" r:id="rId14"/>
    <p:sldId id="356" r:id="rId15"/>
    <p:sldId id="358" r:id="rId16"/>
    <p:sldId id="359" r:id="rId17"/>
    <p:sldId id="360" r:id="rId18"/>
    <p:sldId id="357" r:id="rId19"/>
    <p:sldId id="362" r:id="rId20"/>
    <p:sldId id="361" r:id="rId21"/>
    <p:sldId id="366" r:id="rId22"/>
    <p:sldId id="363" r:id="rId23"/>
    <p:sldId id="349" r:id="rId24"/>
    <p:sldId id="367" r:id="rId25"/>
    <p:sldId id="365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90" r:id="rId34"/>
    <p:sldId id="391" r:id="rId35"/>
    <p:sldId id="376" r:id="rId36"/>
    <p:sldId id="377" r:id="rId37"/>
    <p:sldId id="378" r:id="rId38"/>
    <p:sldId id="382" r:id="rId39"/>
    <p:sldId id="383" r:id="rId40"/>
    <p:sldId id="384" r:id="rId41"/>
    <p:sldId id="386" r:id="rId42"/>
    <p:sldId id="380" r:id="rId43"/>
    <p:sldId id="381" r:id="rId44"/>
    <p:sldId id="379" r:id="rId45"/>
    <p:sldId id="387" r:id="rId46"/>
    <p:sldId id="388" r:id="rId47"/>
    <p:sldId id="389" r:id="rId48"/>
    <p:sldId id="364" r:id="rId49"/>
    <p:sldId id="326" r:id="rId5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80" d="100"/>
          <a:sy n="80" d="100"/>
        </p:scale>
        <p:origin x="58" y="25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7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0811.1214" TargetMode="Externa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rxiv.org/abs/0811.1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hyperlink" Target="https://arxiv.org/abs/0811.1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hep-ph/0412400" TargetMode="Externa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07.8526" TargetMode="Externa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07.8526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705.05802" TargetMode="External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hyperlink" Target="https://arxiv.org/abs/1708.0885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10" Type="http://schemas.openxmlformats.org/officeDocument/2006/relationships/image" Target="../media/image85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12.0723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206.187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711.02505" TargetMode="External"/><Relationship Id="rId3" Type="http://schemas.openxmlformats.org/officeDocument/2006/relationships/hyperlink" Target="https://arxiv.org/abs/0811.1214" TargetMode="External"/><Relationship Id="rId7" Type="http://schemas.openxmlformats.org/officeDocument/2006/relationships/hyperlink" Target="https://arxiv.org/abs/1708.08856" TargetMode="External"/><Relationship Id="rId2" Type="http://schemas.openxmlformats.org/officeDocument/2006/relationships/hyperlink" Target="https://arxiv.org/abs/1512.044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506.08614" TargetMode="External"/><Relationship Id="rId11" Type="http://schemas.openxmlformats.org/officeDocument/2006/relationships/hyperlink" Target="http://pdg.lbl.gov/2018/reviews/rpp2018-rev-vcb-vub.pdf" TargetMode="External"/><Relationship Id="rId5" Type="http://schemas.openxmlformats.org/officeDocument/2006/relationships/hyperlink" Target="https://arxiv.org/abs/hep-ph/0412400" TargetMode="External"/><Relationship Id="rId10" Type="http://schemas.openxmlformats.org/officeDocument/2006/relationships/hyperlink" Target="https://arxiv.org/abs/1705.05802" TargetMode="External"/><Relationship Id="rId4" Type="http://schemas.openxmlformats.org/officeDocument/2006/relationships/hyperlink" Target="https://arxiv.org/abs/1407.8526" TargetMode="External"/><Relationship Id="rId9" Type="http://schemas.openxmlformats.org/officeDocument/2006/relationships/hyperlink" Target="https://arxiv.org/abs/1406.64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Precision Physics at Colliders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choose wisely, measure carefully, and exploit ruthlessly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390" y="1447800"/>
            <a:ext cx="5631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B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is the angle between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+ in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dimuon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rest frame and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dimuon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momentum in the B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rest frame.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is the angle between the K+ in the K* rest frame and the K* momentum in the B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rest frame.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Measuring decay 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46" y="1295400"/>
            <a:ext cx="4957312" cy="2203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3748430"/>
            <a:ext cx="6926831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12" y="4343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 smtClean="0"/>
              <a:t> is the angle between the two decay planes in the B</a:t>
            </a:r>
            <a:r>
              <a:rPr lang="en-US" baseline="30000" dirty="0" smtClean="0"/>
              <a:t>0</a:t>
            </a:r>
            <a:r>
              <a:rPr lang="en-US" dirty="0" smtClean="0"/>
              <a:t> rest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812" y="1152346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 general angular decomposition can be performed for the CP-summed normalized decay rate as a function of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dilepton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q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K* </a:t>
            </a:r>
            <a:r>
              <a:rPr lang="en-US" dirty="0" err="1" smtClean="0">
                <a:sym typeface="Wingdings" panose="05000000000000000000" pitchFamily="2" charset="2"/>
              </a:rPr>
              <a:t>ll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/>
              <a:t>bservables of interest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2794595"/>
            <a:ext cx="9371012" cy="3742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413" y="35814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 : longitudinal polarization of the K*</a:t>
            </a:r>
          </a:p>
          <a:p>
            <a:endParaRPr lang="en-US" dirty="0"/>
          </a:p>
          <a:p>
            <a:r>
              <a:rPr lang="en-US" dirty="0" smtClean="0"/>
              <a:t>AFB: forward-backward asymmetry of the lepton decay angle</a:t>
            </a:r>
          </a:p>
          <a:p>
            <a:endParaRPr lang="en-US" dirty="0"/>
          </a:p>
          <a:p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-dependent angular coefficients</a:t>
            </a:r>
          </a:p>
          <a:p>
            <a:endParaRPr lang="en-US" dirty="0"/>
          </a:p>
          <a:p>
            <a:r>
              <a:rPr lang="en-US" dirty="0" smtClean="0"/>
              <a:t>S6 = 4/3*AFB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3212" y="4495800"/>
            <a:ext cx="16002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12" y="1910060"/>
            <a:ext cx="825600" cy="48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3813" y="1295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of the 8 independent coefficients probes a different bilinear dependence on amplitudes encoding K* </a:t>
            </a:r>
            <a:r>
              <a:rPr lang="en-US" dirty="0" err="1" smtClean="0"/>
              <a:t>transversity</a:t>
            </a:r>
            <a:r>
              <a:rPr lang="en-US" dirty="0" smtClean="0"/>
              <a:t> and lepton chirality               which in turn have different C</a:t>
            </a:r>
            <a:r>
              <a:rPr lang="en-US" baseline="-25000" dirty="0" smtClean="0"/>
              <a:t>i</a:t>
            </a:r>
            <a:r>
              <a:rPr lang="en-US" dirty="0" smtClean="0"/>
              <a:t> dependence.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K* </a:t>
            </a:r>
            <a:r>
              <a:rPr lang="en-US" dirty="0" err="1" smtClean="0">
                <a:sym typeface="Wingdings" panose="05000000000000000000" pitchFamily="2" charset="2"/>
              </a:rPr>
              <a:t>ll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/>
              <a:t>bservables of interest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44" y="1118507"/>
            <a:ext cx="294968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87" y="1123771"/>
            <a:ext cx="575813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1127853"/>
            <a:ext cx="2834314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413" y="3964636"/>
            <a:ext cx="8693519" cy="274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34734" y="577420"/>
            <a:ext cx="155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arxiv:0811.1214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84204" y="322646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NLO QCD-factorization </a:t>
            </a:r>
          </a:p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90206" y="129540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AFB=3S</a:t>
            </a:r>
            <a:r>
              <a:rPr lang="en-US" baseline="-25000" dirty="0" smtClean="0"/>
              <a:t>6</a:t>
            </a:r>
            <a:r>
              <a:rPr lang="en-US" dirty="0" smtClean="0"/>
              <a:t>/4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8996" y="4557528"/>
            <a:ext cx="2473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are more and less precisely predicted, mostly due to form factor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S4-S6 observably large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8996" y="3706000"/>
            <a:ext cx="258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AFB precisely predicted, as well as a precise 0-point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055812" y="2362200"/>
            <a:ext cx="381000" cy="162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K* </a:t>
            </a:r>
            <a:r>
              <a:rPr lang="en-US" dirty="0" err="1" smtClean="0">
                <a:sym typeface="Wingdings" panose="05000000000000000000" pitchFamily="2" charset="2"/>
              </a:rPr>
              <a:t>ll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/>
              <a:t>bservables of interest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34734" y="577420"/>
            <a:ext cx="155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arxiv:0811.1214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84204" y="322646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NLO QCD-factorization </a:t>
            </a:r>
          </a:p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3212" y="3833132"/>
            <a:ext cx="2589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Si can be CP-subtracted (B – B) to provide CP-asymmetries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 =  Si – Si, all tiny in SM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98612" y="52578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69172" y="41910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12" y="942443"/>
            <a:ext cx="3089982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612" y="925864"/>
            <a:ext cx="5981978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2" y="973214"/>
            <a:ext cx="2882186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339" y="3735189"/>
            <a:ext cx="89105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K* </a:t>
            </a:r>
            <a:r>
              <a:rPr lang="en-US" dirty="0" err="1" smtClean="0">
                <a:sym typeface="Wingdings" panose="05000000000000000000" pitchFamily="2" charset="2"/>
              </a:rPr>
              <a:t>ll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/>
              <a:t>bservables of interest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34734" y="577420"/>
            <a:ext cx="155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arxiv:0811.1214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84204" y="322646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NLO QCD-factorization </a:t>
            </a:r>
          </a:p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12" y="942443"/>
            <a:ext cx="3089982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612" y="925864"/>
            <a:ext cx="5981978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2" y="973214"/>
            <a:ext cx="2882186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339" y="3735189"/>
            <a:ext cx="891058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12" y="3782539"/>
            <a:ext cx="2977697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316" y="5155253"/>
            <a:ext cx="189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CP </a:t>
            </a:r>
          </a:p>
          <a:p>
            <a:r>
              <a:rPr lang="en-US" dirty="0" smtClean="0"/>
              <a:t>asymmetry vs. q</a:t>
            </a:r>
            <a:r>
              <a:rPr lang="en-US" dirty="0" smtClean="0">
                <a:latin typeface="Symbol" panose="05050102010706020507" pitchFamily="18" charset="2"/>
              </a:rPr>
              <a:t>2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48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K* </a:t>
            </a:r>
            <a:r>
              <a:rPr lang="en-US" dirty="0" err="1" smtClean="0">
                <a:sym typeface="Wingdings" panose="05000000000000000000" pitchFamily="2" charset="2"/>
              </a:rPr>
              <a:t>ll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/>
              <a:t>bservables of interest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7717" b="-57717"/>
          <a:stretch/>
        </p:blipFill>
        <p:spPr>
          <a:xfrm>
            <a:off x="7687129" y="1453297"/>
            <a:ext cx="2682600" cy="293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164" y="1327687"/>
            <a:ext cx="3830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Si, FL and AFB can have significant form factor dependence as well.  </a:t>
            </a:r>
          </a:p>
          <a:p>
            <a:endParaRPr lang="en-US" dirty="0"/>
          </a:p>
          <a:p>
            <a:r>
              <a:rPr lang="en-US" dirty="0" smtClean="0"/>
              <a:t>Can attempt to minimize form factor role by defining quotients of coefficients, Pi which are less model-dependent.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012" y="3262458"/>
            <a:ext cx="7762875" cy="3028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-43678" b="43678"/>
          <a:stretch/>
        </p:blipFill>
        <p:spPr>
          <a:xfrm>
            <a:off x="4905060" y="-12153"/>
            <a:ext cx="2682600" cy="293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612" y="4271212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scalar, S-wave component to the 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system (~5% expected)</a:t>
            </a:r>
          </a:p>
          <a:p>
            <a:r>
              <a:rPr lang="en-US" dirty="0"/>
              <a:t>c</a:t>
            </a:r>
            <a:r>
              <a:rPr lang="en-US" dirty="0" smtClean="0"/>
              <a:t>an modify the angular distributions further </a:t>
            </a:r>
          </a:p>
          <a:p>
            <a:endParaRPr lang="en-US" dirty="0"/>
          </a:p>
          <a:p>
            <a:r>
              <a:rPr lang="en-US" dirty="0" smtClean="0"/>
              <a:t>FS fraction of S-wave 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endParaRPr lang="en-US" dirty="0" smtClean="0">
              <a:latin typeface="Symbol" panose="05050102010706020507" pitchFamily="18" charset="2"/>
            </a:endParaRPr>
          </a:p>
          <a:p>
            <a:r>
              <a:rPr lang="en-US" dirty="0" smtClean="0"/>
              <a:t>S11-S17:  angular coefficients of </a:t>
            </a:r>
            <a:r>
              <a:rPr lang="en-US" dirty="0"/>
              <a:t>S</a:t>
            </a:r>
            <a:r>
              <a:rPr lang="en-US" dirty="0" smtClean="0"/>
              <a:t>-wave/P-wave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947" y="2085975"/>
            <a:ext cx="5985052" cy="3962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58928" y="6077129"/>
            <a:ext cx="711015" cy="304800"/>
          </a:xfrm>
        </p:spPr>
        <p:txBody>
          <a:bodyPr/>
          <a:lstStyle/>
          <a:p>
            <a:fld id="{DB353B48-7797-49B3-AC1E-56109E39A95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 selection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412" y="969288"/>
            <a:ext cx="54390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3/fb collected during Run 1 (~1/fb @7 </a:t>
            </a:r>
            <a:r>
              <a:rPr lang="en-US" dirty="0" err="1" smtClean="0"/>
              <a:t>TeV</a:t>
            </a:r>
            <a:r>
              <a:rPr lang="en-US" dirty="0" smtClean="0"/>
              <a:t>, ~2/fb at 8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Trigger selects events with a single muon PT &gt; 1.46 (1.78) GeV , at least one of the four candidate tracks with d0 &gt; 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two tracks with a good 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Offline B candidate reconstruction: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oppositely charged muons + a 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opposite sign pair, with particle ID applied to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common vertex for the 4-track system, with significant d</a:t>
            </a:r>
            <a:r>
              <a:rPr lang="en-US" baseline="-25000" dirty="0" smtClean="0"/>
              <a:t>0</a:t>
            </a:r>
            <a:r>
              <a:rPr lang="en-US" dirty="0" smtClean="0"/>
              <a:t> to PV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Angle 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DIRA</a:t>
            </a:r>
            <a:r>
              <a:rPr lang="en-US" dirty="0" smtClean="0"/>
              <a:t> between B-momentum and vector connecting PV and SV is small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 mass cut </a:t>
            </a:r>
            <a:r>
              <a:rPr lang="en-US" dirty="0" smtClean="0"/>
              <a:t>5170 MeV &lt; </a:t>
            </a:r>
            <a:r>
              <a:rPr lang="en-US" dirty="0" err="1" smtClean="0"/>
              <a:t>mB</a:t>
            </a:r>
            <a:r>
              <a:rPr lang="en-US" dirty="0" smtClean="0"/>
              <a:t> &lt; 5700 MeV (detected mass resolution ~50  MeV, big sidebands for fitting)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K* mass cut </a:t>
            </a:r>
            <a:r>
              <a:rPr lang="en-US" dirty="0" smtClean="0"/>
              <a:t>796 MeV &lt; </a:t>
            </a:r>
            <a:r>
              <a:rPr lang="en-US" dirty="0" err="1" smtClean="0"/>
              <a:t>mK</a:t>
            </a:r>
            <a:r>
              <a:rPr lang="en-US" dirty="0" smtClean="0"/>
              <a:t>* &lt; 996 MeV (K* natural width = 50 MeV, so </a:t>
            </a:r>
            <a:r>
              <a:rPr lang="en-US" dirty="0" err="1" smtClean="0"/>
              <a:t>mK</a:t>
            </a:r>
            <a:r>
              <a:rPr lang="en-US" dirty="0" smtClean="0"/>
              <a:t>*0 +/- 2 widths)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6157" y="1276529"/>
            <a:ext cx="126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B-meson mass peak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66212" y="914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mass peaks from </a:t>
            </a:r>
            <a:r>
              <a:rPr lang="en-US" dirty="0" err="1" smtClean="0"/>
              <a:t>b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ccs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l+l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J/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smtClean="0">
                <a:sym typeface="Wingdings" panose="05000000000000000000" pitchFamily="2" charset="2"/>
              </a:rPr>
              <a:t> K*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 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smtClean="0">
                <a:sym typeface="Wingdings" panose="05000000000000000000" pitchFamily="2" charset="2"/>
              </a:rPr>
              <a:t>(2S) K*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37412" y="1733729"/>
            <a:ext cx="1828800" cy="20000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923212" y="2047459"/>
            <a:ext cx="1295400" cy="1152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66012" y="1922860"/>
            <a:ext cx="0" cy="191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33012" y="12954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304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 selection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212" y="457200"/>
            <a:ext cx="762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Combinatorial background rejection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important background is </a:t>
            </a:r>
            <a:r>
              <a:rPr lang="en-US" b="1" dirty="0" smtClean="0"/>
              <a:t>random combinations of tracks </a:t>
            </a:r>
            <a:r>
              <a:rPr lang="en-US" dirty="0" smtClean="0"/>
              <a:t>from B meson decays (esp. B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mn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+ </a:t>
            </a:r>
            <a:r>
              <a:rPr lang="en-US" dirty="0" err="1" smtClean="0">
                <a:sym typeface="Wingdings" panose="05000000000000000000" pitchFamily="2" charset="2"/>
              </a:rPr>
              <a:t>pions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 D  </a:t>
            </a:r>
            <a:r>
              <a:rPr lang="en-US" dirty="0" err="1" smtClean="0">
                <a:sym typeface="Wingdings" panose="05000000000000000000" pitchFamily="2" charset="2"/>
              </a:rPr>
              <a:t>K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mn</a:t>
            </a:r>
            <a:r>
              <a:rPr lang="en-US" dirty="0" smtClean="0">
                <a:sym typeface="Wingdings" panose="05000000000000000000" pitchFamily="2" charset="2"/>
              </a:rPr>
              <a:t>) and from other nearby b/c/light hadrons, creating a 4-track background flat in </a:t>
            </a:r>
            <a:r>
              <a:rPr lang="en-US" dirty="0" err="1" smtClean="0">
                <a:sym typeface="Wingdings" panose="05000000000000000000" pitchFamily="2" charset="2"/>
              </a:rPr>
              <a:t>mB</a:t>
            </a:r>
            <a:r>
              <a:rPr lang="en-US" dirty="0" smtClean="0">
                <a:sym typeface="Wingdings" panose="05000000000000000000" pitchFamily="2" charset="2"/>
              </a:rPr>
              <a:t> and a poor vertex 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BDT</a:t>
            </a:r>
            <a:r>
              <a:rPr lang="en-US" dirty="0" smtClean="0">
                <a:sym typeface="Wingdings" panose="05000000000000000000" pitchFamily="2" charset="2"/>
              </a:rPr>
              <a:t> trained on B  J/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smtClean="0">
                <a:sym typeface="Wingdings" panose="05000000000000000000" pitchFamily="2" charset="2"/>
              </a:rPr>
              <a:t> K* data and </a:t>
            </a:r>
            <a:r>
              <a:rPr lang="en-US" dirty="0" err="1" smtClean="0">
                <a:sym typeface="Wingdings" panose="05000000000000000000" pitchFamily="2" charset="2"/>
              </a:rPr>
              <a:t>mB</a:t>
            </a:r>
            <a:r>
              <a:rPr lang="en-US" dirty="0" smtClean="0">
                <a:sym typeface="Wingdings" panose="05000000000000000000" pitchFamily="2" charset="2"/>
              </a:rPr>
              <a:t> sideband background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 vertex fit quality, B lifetime, B P and PT, cos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dirty="0" smtClean="0">
                <a:sym typeface="Wingdings" panose="05000000000000000000" pitchFamily="2" charset="2"/>
              </a:rPr>
              <a:t>DIRA, PID data, signal tracks’ isolation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Reject 97% background at 85% efficiency, flat in MB and MK*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Peaking background rejection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Veto </a:t>
            </a:r>
            <a:r>
              <a:rPr lang="en-US" b="1" dirty="0" err="1" smtClean="0">
                <a:sym typeface="Wingdings" panose="05000000000000000000" pitchFamily="2" charset="2"/>
              </a:rPr>
              <a:t>charmonium</a:t>
            </a:r>
            <a:r>
              <a:rPr lang="en-US" b="1" dirty="0" smtClean="0">
                <a:sym typeface="Wingdings" panose="05000000000000000000" pitchFamily="2" charset="2"/>
              </a:rPr>
              <a:t> J/</a:t>
            </a:r>
            <a:r>
              <a:rPr lang="en-US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b="1" dirty="0" smtClean="0">
                <a:sym typeface="Wingdings" panose="05000000000000000000" pitchFamily="2" charset="2"/>
              </a:rPr>
              <a:t> and </a:t>
            </a:r>
            <a:r>
              <a:rPr lang="en-US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b="1" dirty="0" smtClean="0">
                <a:sym typeface="Wingdings" panose="05000000000000000000" pitchFamily="2" charset="2"/>
              </a:rPr>
              <a:t>(2S) </a:t>
            </a:r>
            <a:r>
              <a:rPr lang="en-US" dirty="0" smtClean="0">
                <a:sym typeface="Wingdings" panose="05000000000000000000" pitchFamily="2" charset="2"/>
              </a:rPr>
              <a:t>with </a:t>
            </a:r>
            <a:r>
              <a:rPr lang="en-US" dirty="0" err="1" smtClean="0">
                <a:sym typeface="Wingdings" panose="05000000000000000000" pitchFamily="2" charset="2"/>
              </a:rPr>
              <a:t>dilepton</a:t>
            </a:r>
            <a:r>
              <a:rPr lang="en-US" dirty="0" smtClean="0">
                <a:sym typeface="Wingdings" panose="05000000000000000000" pitchFamily="2" charset="2"/>
              </a:rPr>
              <a:t> mass vetoes q</a:t>
            </a:r>
            <a:r>
              <a:rPr lang="en-US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= 8-11 GeV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and 12.5-15 GeV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And also veto “double-swap” possibility of J/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err="1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* or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smtClean="0">
                <a:sym typeface="Wingdings" panose="05000000000000000000" pitchFamily="2" charset="2"/>
              </a:rPr>
              <a:t>(2S)K* where muon and a hadron are </a:t>
            </a:r>
            <a:r>
              <a:rPr lang="en-US" dirty="0" err="1" smtClean="0">
                <a:sym typeface="Wingdings" panose="05000000000000000000" pitchFamily="2" charset="2"/>
              </a:rPr>
              <a:t>misid’d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Veto Bs  K*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 with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 veto on </a:t>
            </a:r>
            <a:r>
              <a:rPr lang="en-US" dirty="0" err="1" smtClean="0">
                <a:sym typeface="Wingdings" panose="05000000000000000000" pitchFamily="2" charset="2"/>
              </a:rPr>
              <a:t>dilepton</a:t>
            </a:r>
            <a:r>
              <a:rPr lang="en-US" dirty="0" smtClean="0">
                <a:sym typeface="Wingdings" panose="05000000000000000000" pitchFamily="2" charset="2"/>
              </a:rPr>
              <a:t> mass 0.98-1.10 GeV2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Veto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b  </a:t>
            </a:r>
            <a:r>
              <a:rPr lang="en-US" dirty="0" err="1" smtClean="0">
                <a:sym typeface="Wingdings" panose="05000000000000000000" pitchFamily="2" charset="2"/>
              </a:rPr>
              <a:t>pK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 if a poor ID pion is in range of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b mass when assigned proton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Veto Bs 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f mm </a:t>
            </a:r>
            <a:r>
              <a:rPr lang="en-US" dirty="0" smtClean="0">
                <a:sym typeface="Wingdings" panose="05000000000000000000" pitchFamily="2" charset="2"/>
              </a:rPr>
              <a:t>if a </a:t>
            </a:r>
            <a:r>
              <a:rPr lang="en-US" dirty="0" err="1" smtClean="0">
                <a:sym typeface="Wingdings" panose="05000000000000000000" pitchFamily="2" charset="2"/>
              </a:rPr>
              <a:t>misid’d</a:t>
            </a:r>
            <a:r>
              <a:rPr lang="en-US" dirty="0" smtClean="0">
                <a:sym typeface="Wingdings" panose="05000000000000000000" pitchFamily="2" charset="2"/>
              </a:rPr>
              <a:t> pion hits the Bs and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 mass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“Feed-up” veto B+  K+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 is </a:t>
            </a:r>
            <a:r>
              <a:rPr lang="en-US" dirty="0" err="1" smtClean="0">
                <a:sym typeface="Wingdings" panose="05000000000000000000" pitchFamily="2" charset="2"/>
              </a:rPr>
              <a:t>K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 mass is close to </a:t>
            </a:r>
            <a:r>
              <a:rPr lang="en-US" dirty="0" err="1" smtClean="0">
                <a:sym typeface="Wingdings" panose="05000000000000000000" pitchFamily="2" charset="2"/>
              </a:rPr>
              <a:t>mB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Residual peaking background is at ~2% level (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b, signal swap, Bs), </a:t>
            </a:r>
            <a:r>
              <a:rPr lang="en-US" b="1" dirty="0" smtClean="0">
                <a:sym typeface="Wingdings" panose="05000000000000000000" pitchFamily="2" charset="2"/>
              </a:rPr>
              <a:t>not explicitly subtracted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2286000"/>
            <a:ext cx="3977570" cy="2719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2812" y="5054085"/>
            <a:ext cx="310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2398 +/- 57 signal candidates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304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Likelihood fit and validation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53988" y="533400"/>
            <a:ext cx="5943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Fit </a:t>
            </a:r>
            <a:r>
              <a:rPr lang="en-US" b="1" dirty="0" err="1" smtClean="0"/>
              <a:t>signal+bkg</a:t>
            </a:r>
            <a:r>
              <a:rPr lang="en-US" b="1" dirty="0" smtClean="0"/>
              <a:t> to MB, MK*, </a:t>
            </a:r>
            <a:r>
              <a:rPr lang="en-US" b="1" dirty="0" err="1" smtClean="0"/>
              <a:t>cos</a:t>
            </a:r>
            <a:r>
              <a:rPr lang="en-US" b="1" dirty="0" err="1" smtClean="0">
                <a:latin typeface="Symbol" panose="05050102010706020507" pitchFamily="18" charset="2"/>
              </a:rPr>
              <a:t>q</a:t>
            </a:r>
            <a:r>
              <a:rPr lang="en-US" b="1" i="1" baseline="-25000" dirty="0" err="1" smtClean="0"/>
              <a:t>l</a:t>
            </a:r>
            <a:r>
              <a:rPr lang="en-US" b="1" dirty="0" smtClean="0"/>
              <a:t>, </a:t>
            </a:r>
            <a:r>
              <a:rPr lang="en-US" b="1" dirty="0" err="1" smtClean="0"/>
              <a:t>cos</a:t>
            </a:r>
            <a:r>
              <a:rPr lang="en-US" b="1" dirty="0" err="1" smtClean="0">
                <a:latin typeface="Symbol" panose="05050102010706020507" pitchFamily="18" charset="2"/>
              </a:rPr>
              <a:t>q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, </a:t>
            </a:r>
            <a:r>
              <a:rPr lang="en-US" b="1" dirty="0" smtClean="0">
                <a:latin typeface="Symbol" panose="05050102010706020507" pitchFamily="18" charset="2"/>
              </a:rPr>
              <a:t>f</a:t>
            </a:r>
            <a:r>
              <a:rPr lang="en-US" b="1" dirty="0" smtClean="0"/>
              <a:t>  in seven bins in q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5 below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</a:t>
            </a:r>
            <a:r>
              <a:rPr lang="en-US" dirty="0" smtClean="0"/>
              <a:t>mass </a:t>
            </a:r>
            <a:r>
              <a:rPr lang="en-US" dirty="0" smtClean="0"/>
              <a:t>(probes </a:t>
            </a:r>
            <a:r>
              <a:rPr lang="en-US" dirty="0" smtClean="0"/>
              <a:t>zero </a:t>
            </a:r>
            <a:r>
              <a:rPr lang="en-US" dirty="0" smtClean="0"/>
              <a:t>of AFB)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between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ne above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Angular acceptance will vary significantly in the 4-dimensional space of (q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i="1" baseline="-25000" dirty="0" err="1" smtClean="0"/>
              <a:t>l</a:t>
            </a:r>
            <a:r>
              <a:rPr lang="en-US" dirty="0" smtClean="0"/>
              <a:t>,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) due to lifetime and momentum cuts suppressing softer tracks.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4D acceptance function needed from high-stats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validated by measuring angular coefficients in </a:t>
            </a:r>
            <a:r>
              <a:rPr lang="en-US" b="1" dirty="0" smtClean="0"/>
              <a:t>150x larger B </a:t>
            </a:r>
            <a:r>
              <a:rPr lang="en-US" b="1" dirty="0" smtClean="0">
                <a:sym typeface="Wingdings" panose="05000000000000000000" pitchFamily="2" charset="2"/>
              </a:rPr>
              <a:t> J/</a:t>
            </a:r>
            <a:r>
              <a:rPr lang="en-US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b="1" dirty="0" smtClean="0">
                <a:sym typeface="Wingdings" panose="05000000000000000000" pitchFamily="2" charset="2"/>
              </a:rPr>
              <a:t> K* sample </a:t>
            </a:r>
            <a:r>
              <a:rPr lang="en-US" dirty="0" smtClean="0">
                <a:sym typeface="Wingdings" panose="05000000000000000000" pitchFamily="2" charset="2"/>
              </a:rPr>
              <a:t>and comparing with other experiments (</a:t>
            </a:r>
            <a:r>
              <a:rPr lang="en-US" dirty="0" err="1" smtClean="0">
                <a:sym typeface="Wingdings" panose="05000000000000000000" pitchFamily="2" charset="2"/>
              </a:rPr>
              <a:t>BaBar</a:t>
            </a:r>
            <a:r>
              <a:rPr lang="en-US" dirty="0" smtClean="0">
                <a:sym typeface="Wingdings" panose="05000000000000000000" pitchFamily="2" charset="2"/>
              </a:rPr>
              <a:t>, Belle,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MB</a:t>
            </a:r>
            <a:r>
              <a:rPr lang="en-US" dirty="0" smtClean="0">
                <a:sym typeface="Wingdings" panose="05000000000000000000" pitchFamily="2" charset="2"/>
              </a:rPr>
              <a:t>, MK* line shapes also validated with J/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smtClean="0">
                <a:sym typeface="Wingdings" panose="05000000000000000000" pitchFamily="2" charset="2"/>
              </a:rPr>
              <a:t> K*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2" y="381000"/>
            <a:ext cx="5882401" cy="4061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2612" y="1110208"/>
            <a:ext cx="1619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angles:     </a:t>
            </a:r>
          </a:p>
          <a:p>
            <a:r>
              <a:rPr lang="en-US" dirty="0" smtClean="0"/>
              <a:t>Red: high q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r>
              <a:rPr lang="en-US" dirty="0" smtClean="0"/>
              <a:t>,   </a:t>
            </a:r>
          </a:p>
          <a:p>
            <a:r>
              <a:rPr lang="en-US" dirty="0" smtClean="0"/>
              <a:t>black low q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4495800"/>
            <a:ext cx="5551062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835" y="4126806"/>
            <a:ext cx="3372600" cy="233400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720588" y="5144449"/>
            <a:ext cx="1491084" cy="22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00081" y="2280146"/>
            <a:ext cx="489531" cy="23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09" y="401308"/>
            <a:ext cx="6319304" cy="60756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3988" y="533400"/>
            <a:ext cx="5943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Fit </a:t>
            </a:r>
            <a:r>
              <a:rPr lang="en-US" b="1" dirty="0" err="1" smtClean="0"/>
              <a:t>signal+bkg</a:t>
            </a:r>
            <a:r>
              <a:rPr lang="en-US" b="1" dirty="0" smtClean="0"/>
              <a:t> to MB, MK*, </a:t>
            </a:r>
            <a:r>
              <a:rPr lang="en-US" b="1" dirty="0" err="1" smtClean="0"/>
              <a:t>cos</a:t>
            </a:r>
            <a:r>
              <a:rPr lang="en-US" b="1" dirty="0" err="1" smtClean="0">
                <a:latin typeface="Symbol" panose="05050102010706020507" pitchFamily="18" charset="2"/>
              </a:rPr>
              <a:t>q</a:t>
            </a:r>
            <a:r>
              <a:rPr lang="en-US" b="1" i="1" baseline="-25000" dirty="0" err="1" smtClean="0"/>
              <a:t>l</a:t>
            </a:r>
            <a:r>
              <a:rPr lang="en-US" b="1" dirty="0" smtClean="0"/>
              <a:t>, </a:t>
            </a:r>
            <a:r>
              <a:rPr lang="en-US" b="1" dirty="0" err="1" smtClean="0"/>
              <a:t>cos</a:t>
            </a:r>
            <a:r>
              <a:rPr lang="en-US" b="1" dirty="0" err="1" smtClean="0">
                <a:latin typeface="Symbol" panose="05050102010706020507" pitchFamily="18" charset="2"/>
              </a:rPr>
              <a:t>q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, </a:t>
            </a:r>
            <a:r>
              <a:rPr lang="en-US" b="1" dirty="0" smtClean="0">
                <a:latin typeface="Symbol" panose="05050102010706020507" pitchFamily="18" charset="2"/>
              </a:rPr>
              <a:t>f</a:t>
            </a:r>
            <a:r>
              <a:rPr lang="en-US" b="1" dirty="0" smtClean="0"/>
              <a:t>  in seven bins in q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5 below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</a:t>
            </a:r>
            <a:r>
              <a:rPr lang="en-US" dirty="0" smtClean="0"/>
              <a:t>mass </a:t>
            </a:r>
            <a:r>
              <a:rPr lang="en-US" dirty="0" smtClean="0"/>
              <a:t>(probes </a:t>
            </a:r>
            <a:r>
              <a:rPr lang="en-US" dirty="0" smtClean="0"/>
              <a:t>zero </a:t>
            </a:r>
            <a:r>
              <a:rPr lang="en-US" dirty="0" smtClean="0"/>
              <a:t>of AFB)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between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ne above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Angular acceptance will vary significantly in the 4-dimensional space of (q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i="1" baseline="-25000" dirty="0" err="1" smtClean="0"/>
              <a:t>l</a:t>
            </a:r>
            <a:r>
              <a:rPr lang="en-US" dirty="0" smtClean="0"/>
              <a:t>,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) due to lifetime and momentum cuts suppressing softer tracks.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4D acceptance function needed from high-stats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validated by measuring angular coefficients in </a:t>
            </a:r>
            <a:r>
              <a:rPr lang="en-US" b="1" dirty="0" smtClean="0"/>
              <a:t>150x larger B </a:t>
            </a:r>
            <a:r>
              <a:rPr lang="en-US" b="1" dirty="0" smtClean="0">
                <a:sym typeface="Wingdings" panose="05000000000000000000" pitchFamily="2" charset="2"/>
              </a:rPr>
              <a:t> J/</a:t>
            </a:r>
            <a:r>
              <a:rPr lang="en-US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b="1" dirty="0" smtClean="0">
                <a:sym typeface="Wingdings" panose="05000000000000000000" pitchFamily="2" charset="2"/>
              </a:rPr>
              <a:t> K* sample </a:t>
            </a:r>
            <a:r>
              <a:rPr lang="en-US" dirty="0" smtClean="0">
                <a:sym typeface="Wingdings" panose="05000000000000000000" pitchFamily="2" charset="2"/>
              </a:rPr>
              <a:t>and comparing with other experiments (</a:t>
            </a:r>
            <a:r>
              <a:rPr lang="en-US" dirty="0" err="1" smtClean="0">
                <a:sym typeface="Wingdings" panose="05000000000000000000" pitchFamily="2" charset="2"/>
              </a:rPr>
              <a:t>BaBar</a:t>
            </a:r>
            <a:r>
              <a:rPr lang="en-US" dirty="0" smtClean="0">
                <a:sym typeface="Wingdings" panose="05000000000000000000" pitchFamily="2" charset="2"/>
              </a:rPr>
              <a:t>, Belle,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MB</a:t>
            </a:r>
            <a:r>
              <a:rPr lang="en-US" dirty="0" smtClean="0">
                <a:sym typeface="Wingdings" panose="05000000000000000000" pitchFamily="2" charset="2"/>
              </a:rPr>
              <a:t>, MK* line shapes also validated with J/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dirty="0" smtClean="0">
                <a:sym typeface="Wingdings" panose="05000000000000000000" pitchFamily="2" charset="2"/>
              </a:rPr>
              <a:t> K*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304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Likelihood fit and validation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4480560"/>
            <a:ext cx="555106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Precision Physics at Colliders 3: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Mystery of flavor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Background shape and fits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50812" y="1219200"/>
            <a:ext cx="5679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Background MB shape is exponential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Background angular shape is an uncorrelated product of free-floating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-order polynomials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Background angular </a:t>
            </a:r>
            <a:r>
              <a:rPr lang="en-US" dirty="0" smtClean="0">
                <a:sym typeface="Wingdings" panose="05000000000000000000" pitchFamily="2" charset="2"/>
              </a:rPr>
              <a:t>shape validated </a:t>
            </a:r>
            <a:r>
              <a:rPr lang="en-US" dirty="0">
                <a:sym typeface="Wingdings" panose="05000000000000000000" pitchFamily="2" charset="2"/>
              </a:rPr>
              <a:t>in </a:t>
            </a:r>
            <a:r>
              <a:rPr lang="en-US" dirty="0" smtClean="0">
                <a:sym typeface="Wingdings" panose="05000000000000000000" pitchFamily="2" charset="2"/>
              </a:rPr>
              <a:t>MB upper-sideband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Background K</a:t>
            </a:r>
            <a:r>
              <a:rPr lang="en-US" dirty="0" smtClean="0">
                <a:sym typeface="Wingdings" panose="05000000000000000000" pitchFamily="2" charset="2"/>
              </a:rPr>
              <a:t>* shape is linear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S-wave </a:t>
            </a:r>
            <a:r>
              <a:rPr lang="en-US" dirty="0" smtClean="0">
                <a:sym typeface="Wingdings" panose="05000000000000000000" pitchFamily="2" charset="2"/>
              </a:rPr>
              <a:t>component to </a:t>
            </a:r>
            <a:r>
              <a:rPr lang="en-US" dirty="0" err="1" smtClean="0">
                <a:sym typeface="Wingdings" panose="05000000000000000000" pitchFamily="2" charset="2"/>
              </a:rPr>
              <a:t>MK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 allowed for signal, with </a:t>
            </a:r>
            <a:r>
              <a:rPr lang="en-US" dirty="0" smtClean="0">
                <a:sym typeface="Wingdings" panose="05000000000000000000" pitchFamily="2" charset="2"/>
              </a:rPr>
              <a:t>scalar fraction F</a:t>
            </a:r>
            <a:r>
              <a:rPr lang="en-US" baseline="-25000" dirty="0" smtClean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floating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Projections of 5-d fit with +/- 50 MeV MB cut describe the data well!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85" y="38100"/>
            <a:ext cx="6630277" cy="6715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305177"/>
            <a:ext cx="9525000" cy="1168400"/>
          </a:xfrm>
        </p:spPr>
        <p:txBody>
          <a:bodyPr/>
          <a:lstStyle/>
          <a:p>
            <a:r>
              <a:rPr lang="en-US" dirty="0" smtClean="0"/>
              <a:t>High Q</a:t>
            </a:r>
            <a:r>
              <a:rPr lang="en-US" baseline="30000" dirty="0" smtClean="0"/>
              <a:t>2</a:t>
            </a:r>
            <a:r>
              <a:rPr lang="en-US" dirty="0" smtClean="0"/>
              <a:t> fit result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12" y="117729"/>
            <a:ext cx="6751290" cy="67116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50812" y="1219200"/>
            <a:ext cx="10360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Generally </a:t>
            </a:r>
            <a:r>
              <a:rPr lang="en-US" dirty="0" err="1" smtClean="0">
                <a:sym typeface="Wingdings" panose="05000000000000000000" pitchFamily="2" charset="2"/>
              </a:rPr>
              <a:t>subleading</a:t>
            </a:r>
            <a:r>
              <a:rPr lang="en-US" dirty="0" smtClean="0">
                <a:sym typeface="Wingdings" panose="05000000000000000000" pitchFamily="2" charset="2"/>
              </a:rPr>
              <a:t> to the statistical uncertainties. 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Fit model is modified in various ways due to hypothetical biases, and a </a:t>
            </a:r>
            <a:r>
              <a:rPr lang="en-US" dirty="0" err="1" smtClean="0">
                <a:sym typeface="Wingdings" panose="05000000000000000000" pitchFamily="2" charset="2"/>
              </a:rPr>
              <a:t>pseudoexperiment</a:t>
            </a:r>
            <a:r>
              <a:rPr lang="en-US" dirty="0" smtClean="0">
                <a:sym typeface="Wingdings" panose="05000000000000000000" pitchFamily="2" charset="2"/>
              </a:rPr>
              <a:t> method determines the mean bias associated with not having quite the right model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2971800"/>
            <a:ext cx="7285589" cy="29912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458788" y="3071771"/>
            <a:ext cx="502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Effect of neglecting peaking backgrounds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Different control samples for background shape determination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Observed differences in data/MC agreement (low PT pion efficiency, e.g.)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Different polynomial order for free-floating shapes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Variations in S-wave shape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Detector CP-asymmetries in efficiency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50812" y="1219200"/>
            <a:ext cx="36433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Predictions with form-factor uncertainties combining lattice and LCSR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5th and 6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bins near </a:t>
            </a:r>
            <a:r>
              <a:rPr lang="en-US" dirty="0" err="1" smtClean="0">
                <a:sym typeface="Wingdings" panose="05000000000000000000" pitchFamily="2" charset="2"/>
              </a:rPr>
              <a:t>charmonium</a:t>
            </a:r>
            <a:r>
              <a:rPr lang="en-US" dirty="0" smtClean="0">
                <a:sym typeface="Wingdings" panose="05000000000000000000" pitchFamily="2" charset="2"/>
              </a:rPr>
              <a:t> are unreliable due to contamination from long-distance/ccs effects.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AFB crossing zero is clearly </a:t>
            </a:r>
            <a:r>
              <a:rPr lang="en-US" dirty="0" smtClean="0">
                <a:sym typeface="Wingdings" panose="05000000000000000000" pitchFamily="2" charset="2"/>
              </a:rPr>
              <a:t>seen and measured! 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9" y="469900"/>
            <a:ext cx="8349224" cy="55376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492499" y="1981200"/>
            <a:ext cx="4659313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9" y="5062617"/>
            <a:ext cx="5790638" cy="423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2" y="5980168"/>
            <a:ext cx="3596056" cy="4206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78134" y="6069731"/>
            <a:ext cx="234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5"/>
              </a:rPr>
              <a:t>arxiv:hep-ph</a:t>
            </a:r>
            <a:r>
              <a:rPr lang="en-US" dirty="0" smtClean="0">
                <a:hlinkClick r:id="rId5"/>
              </a:rPr>
              <a:t>/0412400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50812" y="1219200"/>
            <a:ext cx="36433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Predictions with form-factor uncertainties combining lattice and LCSR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5th </a:t>
            </a:r>
            <a:r>
              <a:rPr lang="en-US" dirty="0" smtClean="0">
                <a:sym typeface="Wingdings" panose="05000000000000000000" pitchFamily="2" charset="2"/>
              </a:rPr>
              <a:t>and 6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bins near </a:t>
            </a:r>
            <a:r>
              <a:rPr lang="en-US" dirty="0" err="1" smtClean="0">
                <a:sym typeface="Wingdings" panose="05000000000000000000" pitchFamily="2" charset="2"/>
              </a:rPr>
              <a:t>charmonium</a:t>
            </a:r>
            <a:r>
              <a:rPr lang="en-US" dirty="0" smtClean="0">
                <a:sym typeface="Wingdings" panose="05000000000000000000" pitchFamily="2" charset="2"/>
              </a:rPr>
              <a:t> are unreliable due to contamination from long-distance/ccs effects.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S7-9 are predicted to be ~0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S5 starting to see a problem?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1" y="508000"/>
            <a:ext cx="8226944" cy="5541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50812" y="1219200"/>
            <a:ext cx="36433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Predictions with form-factor uncertainties combining lattice and LCSR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5th and 6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bins near </a:t>
            </a:r>
            <a:r>
              <a:rPr lang="en-US" dirty="0" err="1" smtClean="0">
                <a:sym typeface="Wingdings" panose="05000000000000000000" pitchFamily="2" charset="2"/>
              </a:rPr>
              <a:t>charmonium</a:t>
            </a:r>
            <a:r>
              <a:rPr lang="en-US" dirty="0" smtClean="0">
                <a:sym typeface="Wingdings" panose="05000000000000000000" pitchFamily="2" charset="2"/>
              </a:rPr>
              <a:t> are unreliable due to contamination from long-distance/ccs effects.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Ai are predicted to be ~</a:t>
            </a:r>
            <a:r>
              <a:rPr lang="en-US" dirty="0" smtClean="0">
                <a:sym typeface="Wingdings" panose="05000000000000000000" pitchFamily="2" charset="2"/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 significant Ai or ACP seen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89002" y="-859965"/>
            <a:ext cx="6326789" cy="8503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9" y="685800"/>
            <a:ext cx="8409001" cy="5558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3812" y="971034"/>
            <a:ext cx="168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arxiv:1407.8526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50812" y="1219200"/>
            <a:ext cx="3643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Predictions with partially cancelling form factor uncertainties for low q2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Good agreement for the P1-P4!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50812" y="1219200"/>
            <a:ext cx="3643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Predictions with partially cancelling form factor uncertainties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P5’ deviation in 4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and 5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bins are 2.8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and 3.0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, resp.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2" y="498475"/>
            <a:ext cx="8728335" cy="5559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3812" y="971034"/>
            <a:ext cx="168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arxiv:1407.8526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63910" y="2209800"/>
            <a:ext cx="1435102" cy="38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Interpretations as Wilson coefficients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50812" y="1219200"/>
            <a:ext cx="11579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 global analysis of C7, C9, and C10 with b  </a:t>
            </a:r>
            <a:r>
              <a:rPr lang="en-US" dirty="0" err="1" smtClean="0">
                <a:sym typeface="Wingdings" panose="05000000000000000000" pitchFamily="2" charset="2"/>
              </a:rPr>
              <a:t>sll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err="1" smtClean="0">
                <a:sym typeface="Wingdings" panose="05000000000000000000" pitchFamily="2" charset="2"/>
              </a:rPr>
              <a:t>bs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data suggest there is mostly room for new physics in Re(C9).  C7 and C10 are constrained by </a:t>
            </a:r>
            <a:r>
              <a:rPr lang="en-US" dirty="0" err="1" smtClean="0">
                <a:sym typeface="Wingdings" panose="05000000000000000000" pitchFamily="2" charset="2"/>
              </a:rPr>
              <a:t>bs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and Bs 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 decay rates, resp.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LHCb</a:t>
            </a:r>
            <a:r>
              <a:rPr lang="en-US" dirty="0" smtClean="0">
                <a:sym typeface="Wingdings" panose="05000000000000000000" pitchFamily="2" charset="2"/>
              </a:rPr>
              <a:t> exercise: Fit </a:t>
            </a:r>
            <a:r>
              <a:rPr lang="en-US" dirty="0" smtClean="0">
                <a:sym typeface="Wingdings" panose="05000000000000000000" pitchFamily="2" charset="2"/>
              </a:rPr>
              <a:t>all of the measurements, float Re(C9), and nuisance parameters for form factors and other theory parameters within errors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2" y="2667000"/>
            <a:ext cx="5160001" cy="3601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413" y="32004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Re(C9) is found to be </a:t>
            </a:r>
            <a:r>
              <a:rPr lang="en-US" b="1" dirty="0" smtClean="0"/>
              <a:t>shifted downward by 3.4</a:t>
            </a:r>
            <a:r>
              <a:rPr lang="en-US" b="1" dirty="0" smtClean="0">
                <a:latin typeface="Symbol" panose="05050102010706020507" pitchFamily="18" charset="2"/>
              </a:rPr>
              <a:t>s </a:t>
            </a:r>
            <a:r>
              <a:rPr lang="en-US" b="1" dirty="0" smtClean="0"/>
              <a:t> relative to the 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Appropriately coupled Z’ or </a:t>
            </a:r>
            <a:r>
              <a:rPr lang="en-US" dirty="0" err="1" smtClean="0"/>
              <a:t>leptoquarks</a:t>
            </a:r>
            <a:r>
              <a:rPr lang="en-US" dirty="0" smtClean="0"/>
              <a:t> could satisfy this and other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“an unexpectedly large hadronic effect”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smtClean="0"/>
              <a:t>Interpretations as Wilson coefficients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8167" y="1524000"/>
            <a:ext cx="3959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ATLAS, CMS, Belle can all weigh in as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CMS data is more SM-like, but not as precise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CMS will have a competitive K*</a:t>
            </a:r>
            <a:r>
              <a:rPr lang="en-US" dirty="0" err="1" smtClean="0">
                <a:sym typeface="Wingdings" panose="05000000000000000000" pitchFamily="2" charset="2"/>
              </a:rPr>
              <a:t>ll</a:t>
            </a:r>
            <a:r>
              <a:rPr lang="en-US" dirty="0" smtClean="0">
                <a:sym typeface="Wingdings" panose="05000000000000000000" pitchFamily="2" charset="2"/>
              </a:rPr>
              <a:t> trigger capability with Run 2 data;  Belle2 will be competitive in ~2 years.  </a:t>
            </a:r>
            <a:r>
              <a:rPr lang="en-US" dirty="0" err="1" smtClean="0">
                <a:sym typeface="Wingdings" panose="05000000000000000000" pitchFamily="2" charset="2"/>
              </a:rPr>
              <a:t>LHCb</a:t>
            </a:r>
            <a:r>
              <a:rPr lang="en-US" dirty="0" smtClean="0">
                <a:sym typeface="Wingdings" panose="05000000000000000000" pitchFamily="2" charset="2"/>
              </a:rPr>
              <a:t> Run 2 results are coming.  Stay </a:t>
            </a:r>
            <a:r>
              <a:rPr lang="en-US" dirty="0" smtClean="0">
                <a:sym typeface="Wingdings" panose="05000000000000000000" pitchFamily="2" charset="2"/>
              </a:rPr>
              <a:t>tuned!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91" y="1092200"/>
            <a:ext cx="7367659" cy="4953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52400"/>
            <a:ext cx="8744401" cy="6514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6612" y="4953000"/>
            <a:ext cx="1354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Tuning, </a:t>
            </a:r>
          </a:p>
          <a:p>
            <a:r>
              <a:rPr lang="en-US" dirty="0" smtClean="0"/>
              <a:t>ICHEP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22098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major direct discoveries have been heralded by a lower energy measurement!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58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/>
          <a:lstStyle/>
          <a:p>
            <a:r>
              <a:rPr lang="en-US" dirty="0" err="1" smtClean="0"/>
              <a:t>K</a:t>
            </a:r>
            <a:r>
              <a:rPr lang="en-US" i="1" dirty="0" err="1" smtClean="0"/>
              <a:t>ll</a:t>
            </a:r>
            <a:r>
              <a:rPr lang="en-US" dirty="0" smtClean="0"/>
              <a:t>, K*</a:t>
            </a:r>
            <a:r>
              <a:rPr lang="en-US" i="1" dirty="0" err="1" smtClean="0"/>
              <a:t>ll</a:t>
            </a:r>
            <a:r>
              <a:rPr lang="en-US" dirty="0"/>
              <a:t> </a:t>
            </a:r>
            <a:r>
              <a:rPr lang="en-US" dirty="0" smtClean="0"/>
              <a:t>and lepton universality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2739259"/>
            <a:ext cx="7315200" cy="793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12" y="1105096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LHCb</a:t>
            </a:r>
            <a:r>
              <a:rPr lang="en-US" dirty="0" smtClean="0"/>
              <a:t> has the capability to measure K</a:t>
            </a:r>
            <a:r>
              <a:rPr lang="en-US" baseline="30000" dirty="0" smtClean="0"/>
              <a:t>+</a:t>
            </a:r>
            <a:r>
              <a:rPr lang="en-US" i="1" dirty="0" smtClean="0"/>
              <a:t>ll</a:t>
            </a:r>
            <a:r>
              <a:rPr lang="en-US" dirty="0" smtClean="0"/>
              <a:t>, K*</a:t>
            </a:r>
            <a:r>
              <a:rPr lang="en-US" baseline="30000" dirty="0" smtClean="0"/>
              <a:t>0</a:t>
            </a:r>
            <a:r>
              <a:rPr lang="en-US" i="1" dirty="0" smtClean="0"/>
              <a:t>ll </a:t>
            </a:r>
            <a:r>
              <a:rPr lang="en-US" dirty="0" smtClean="0"/>
              <a:t>in both electron and muon final states. </a:t>
            </a:r>
            <a:r>
              <a:rPr lang="en-US" b="1" dirty="0" smtClean="0"/>
              <a:t>Test lepton universality in </a:t>
            </a:r>
            <a:r>
              <a:rPr lang="en-US" b="1" dirty="0" err="1" smtClean="0"/>
              <a:t>b</a:t>
            </a:r>
            <a:r>
              <a:rPr lang="en-US" b="1" dirty="0" err="1" smtClean="0">
                <a:sym typeface="Wingdings" panose="05000000000000000000" pitchFamily="2" charset="2"/>
              </a:rPr>
              <a:t>sll</a:t>
            </a:r>
            <a:r>
              <a:rPr lang="en-US" b="1" dirty="0" smtClean="0">
                <a:sym typeface="Wingdings" panose="05000000000000000000" pitchFamily="2" charset="2"/>
              </a:rPr>
              <a:t> via a ratio R</a:t>
            </a:r>
            <a:r>
              <a:rPr lang="en-US" b="1" baseline="-25000" dirty="0" smtClean="0">
                <a:sym typeface="Wingdings" panose="05000000000000000000" pitchFamily="2" charset="2"/>
              </a:rPr>
              <a:t>K(*)</a:t>
            </a:r>
            <a:endParaRPr lang="en-US" b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Lepton-universal B</a:t>
            </a:r>
            <a:r>
              <a:rPr lang="en-US" b="1" dirty="0" smtClean="0">
                <a:sym typeface="Wingdings" panose="05000000000000000000" pitchFamily="2" charset="2"/>
              </a:rPr>
              <a:t>J/</a:t>
            </a:r>
            <a:r>
              <a:rPr lang="en-US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b="1" dirty="0" err="1" smtClean="0">
                <a:sym typeface="Wingdings" panose="05000000000000000000" pitchFamily="2" charset="2"/>
              </a:rPr>
              <a:t>K</a:t>
            </a:r>
            <a:r>
              <a:rPr lang="en-US" b="1" dirty="0" smtClean="0">
                <a:sym typeface="Wingdings" panose="05000000000000000000" pitchFamily="2" charset="2"/>
              </a:rPr>
              <a:t>(*) can be used to normalize </a:t>
            </a:r>
            <a:r>
              <a:rPr lang="en-US" dirty="0" smtClean="0">
                <a:sym typeface="Wingdings" panose="05000000000000000000" pitchFamily="2" charset="2"/>
              </a:rPr>
              <a:t>decay rates and relative lepton efficiencies!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13" y="1233426"/>
            <a:ext cx="3880462" cy="1277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13" y="4746244"/>
            <a:ext cx="3810000" cy="522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215" y="3690419"/>
            <a:ext cx="7296797" cy="2634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013" y="3886200"/>
            <a:ext cx="373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difference for electron channel is understanding of higher electron FSR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2.6</a:t>
            </a:r>
            <a:r>
              <a:rPr lang="en-US" sz="2000" b="1" dirty="0" smtClean="0">
                <a:latin typeface="Symbol" panose="05050102010706020507" pitchFamily="18" charset="2"/>
              </a:rPr>
              <a:t>s</a:t>
            </a:r>
            <a:r>
              <a:rPr lang="en-US" sz="2000" b="1" dirty="0" smtClean="0"/>
              <a:t> deficit of mu vs. e for K</a:t>
            </a:r>
            <a:r>
              <a:rPr lang="en-US" sz="2000" b="1" baseline="30000" dirty="0" smtClean="0"/>
              <a:t>+</a:t>
            </a:r>
            <a:r>
              <a:rPr lang="en-US" sz="2000" b="1" i="1" dirty="0" smtClean="0"/>
              <a:t>ll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9913" y="59830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systematics are J/</a:t>
            </a:r>
            <a:r>
              <a:rPr lang="en-US" dirty="0" err="1" smtClean="0">
                <a:latin typeface="Symbol" panose="05050102010706020507" pitchFamily="18" charset="2"/>
              </a:rPr>
              <a:t>y</a:t>
            </a:r>
            <a:r>
              <a:rPr lang="en-US" dirty="0" err="1" smtClean="0"/>
              <a:t>K</a:t>
            </a:r>
            <a:r>
              <a:rPr lang="en-US" dirty="0" smtClean="0"/>
              <a:t> model and trigger efficiency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712" y="589432"/>
            <a:ext cx="2953800" cy="2022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593" y="225437"/>
            <a:ext cx="18106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76200"/>
            <a:ext cx="9525000" cy="116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K*</a:t>
            </a:r>
            <a:r>
              <a:rPr lang="en-US" sz="2800" i="1" dirty="0" err="1" smtClean="0"/>
              <a:t>ll</a:t>
            </a:r>
            <a:r>
              <a:rPr lang="en-US" sz="2800" dirty="0" smtClean="0"/>
              <a:t> and lepton universality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5612" y="1105096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LHCb</a:t>
            </a:r>
            <a:r>
              <a:rPr lang="en-US" dirty="0" smtClean="0"/>
              <a:t> has the capability to measure K</a:t>
            </a:r>
            <a:r>
              <a:rPr lang="en-US" baseline="30000" dirty="0" smtClean="0"/>
              <a:t>+</a:t>
            </a:r>
            <a:r>
              <a:rPr lang="en-US" i="1" dirty="0" smtClean="0"/>
              <a:t>ll</a:t>
            </a:r>
            <a:r>
              <a:rPr lang="en-US" dirty="0" smtClean="0"/>
              <a:t>, K*</a:t>
            </a:r>
            <a:r>
              <a:rPr lang="en-US" baseline="30000" dirty="0" smtClean="0"/>
              <a:t>0</a:t>
            </a:r>
            <a:r>
              <a:rPr lang="en-US" i="1" dirty="0" smtClean="0"/>
              <a:t>ll </a:t>
            </a:r>
            <a:r>
              <a:rPr lang="en-US" dirty="0" smtClean="0"/>
              <a:t>in both electron and muon final states. </a:t>
            </a:r>
            <a:r>
              <a:rPr lang="en-US" b="1" dirty="0" smtClean="0"/>
              <a:t>Test lepton universality in </a:t>
            </a:r>
            <a:r>
              <a:rPr lang="en-US" b="1" dirty="0" err="1" smtClean="0"/>
              <a:t>b</a:t>
            </a:r>
            <a:r>
              <a:rPr lang="en-US" b="1" dirty="0" err="1" smtClean="0">
                <a:sym typeface="Wingdings" panose="05000000000000000000" pitchFamily="2" charset="2"/>
              </a:rPr>
              <a:t>sll</a:t>
            </a:r>
            <a:r>
              <a:rPr lang="en-US" b="1" dirty="0" smtClean="0">
                <a:sym typeface="Wingdings" panose="05000000000000000000" pitchFamily="2" charset="2"/>
              </a:rPr>
              <a:t> via a ratio R</a:t>
            </a:r>
            <a:r>
              <a:rPr lang="en-US" b="1" baseline="-25000" dirty="0" smtClean="0">
                <a:sym typeface="Wingdings" panose="05000000000000000000" pitchFamily="2" charset="2"/>
              </a:rPr>
              <a:t>K(*)</a:t>
            </a:r>
            <a:endParaRPr lang="en-US" b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Lepton-universal B</a:t>
            </a:r>
            <a:r>
              <a:rPr lang="en-US" b="1" dirty="0" smtClean="0">
                <a:sym typeface="Wingdings" panose="05000000000000000000" pitchFamily="2" charset="2"/>
              </a:rPr>
              <a:t>J/</a:t>
            </a:r>
            <a:r>
              <a:rPr lang="en-US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b="1" dirty="0" err="1" smtClean="0">
                <a:sym typeface="Wingdings" panose="05000000000000000000" pitchFamily="2" charset="2"/>
              </a:rPr>
              <a:t>K</a:t>
            </a:r>
            <a:r>
              <a:rPr lang="en-US" b="1" dirty="0" smtClean="0">
                <a:sym typeface="Wingdings" panose="05000000000000000000" pitchFamily="2" charset="2"/>
              </a:rPr>
              <a:t>(*) can be used to normalize </a:t>
            </a:r>
            <a:r>
              <a:rPr lang="en-US" dirty="0" smtClean="0">
                <a:sym typeface="Wingdings" panose="05000000000000000000" pitchFamily="2" charset="2"/>
              </a:rPr>
              <a:t>decay rates and relative lepton efficiencies!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K*</a:t>
            </a:r>
            <a:r>
              <a:rPr lang="en-US" dirty="0" err="1" smtClean="0">
                <a:sym typeface="Wingdings" panose="05000000000000000000" pitchFamily="2" charset="2"/>
              </a:rPr>
              <a:t>ee</a:t>
            </a:r>
            <a:r>
              <a:rPr lang="en-US" dirty="0" smtClean="0">
                <a:sym typeface="Wingdings" panose="05000000000000000000" pitchFamily="2" charset="2"/>
              </a:rPr>
              <a:t> channel is also larger than K*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mm </a:t>
            </a:r>
            <a:r>
              <a:rPr lang="en-US" dirty="0" smtClean="0">
                <a:sym typeface="Wingdings" panose="05000000000000000000" pitchFamily="2" charset="2"/>
              </a:rPr>
              <a:t>in two different bins in q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! </a:t>
            </a:r>
            <a:r>
              <a:rPr lang="en-US" dirty="0" smtClean="0">
                <a:sym typeface="Wingdings" panose="05000000000000000000" pitchFamily="2" charset="2"/>
              </a:rPr>
              <a:t>Statistics limited.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74" y="3033471"/>
            <a:ext cx="3505178" cy="2397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5420538"/>
            <a:ext cx="7726702" cy="83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8012" y="543087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2.1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muon deficit</a:t>
            </a:r>
          </a:p>
          <a:p>
            <a:r>
              <a:rPr lang="en-US" sz="2400" dirty="0" smtClean="0"/>
              <a:t>2.4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muon deficit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311" y="701857"/>
            <a:ext cx="6785401" cy="22633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19421" y="332525"/>
            <a:ext cx="179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arxiv:1705.05802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Leptons out of Balance: </a:t>
            </a:r>
            <a:br>
              <a:rPr lang="en-US" dirty="0" smtClean="0"/>
            </a:br>
            <a:r>
              <a:rPr lang="en-US" dirty="0" smtClean="0"/>
              <a:t>Semi-</a:t>
            </a:r>
            <a:r>
              <a:rPr lang="en-US" dirty="0" err="1" smtClean="0"/>
              <a:t>leptonic</a:t>
            </a:r>
            <a:r>
              <a:rPr lang="en-US" dirty="0" smtClean="0"/>
              <a:t> B decays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981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c semi-</a:t>
            </a:r>
            <a:r>
              <a:rPr lang="en-US" dirty="0" err="1" smtClean="0">
                <a:sym typeface="Wingdings" panose="05000000000000000000" pitchFamily="2" charset="2"/>
              </a:rPr>
              <a:t>leptonic</a:t>
            </a:r>
            <a:r>
              <a:rPr lang="en-US" dirty="0" smtClean="0">
                <a:sym typeface="Wingdings" panose="05000000000000000000" pitchFamily="2" charset="2"/>
              </a:rPr>
              <a:t> B decays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466" y="2070246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of the most common ways a b-hadron decays is through a semi-</a:t>
            </a:r>
            <a:r>
              <a:rPr lang="en-US" dirty="0" err="1" smtClean="0"/>
              <a:t>leptonic</a:t>
            </a:r>
            <a:r>
              <a:rPr lang="en-US" dirty="0" smtClean="0"/>
              <a:t> “beta decay” b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cl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proportional to CKM |Vcb|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Decays to light leptons are well-studied and accurately predicted. BF(B</a:t>
            </a:r>
            <a:r>
              <a:rPr lang="en-US" baseline="30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  D*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baseline="30000" dirty="0" err="1" smtClean="0">
                <a:sym typeface="Wingdings" panose="05000000000000000000" pitchFamily="2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) = 4.88+/-0.10%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Decays to </a:t>
            </a:r>
            <a:r>
              <a:rPr lang="en-US" dirty="0" err="1" smtClean="0">
                <a:sym typeface="Wingdings" panose="05000000000000000000" pitchFamily="2" charset="2"/>
              </a:rPr>
              <a:t>taus</a:t>
            </a:r>
            <a:r>
              <a:rPr lang="en-US" dirty="0" smtClean="0">
                <a:sym typeface="Wingdings" panose="05000000000000000000" pitchFamily="2" charset="2"/>
              </a:rPr>
              <a:t> are not as experimentally accessible and have only come into focus over the past 10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914400"/>
            <a:ext cx="3870000" cy="1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11" y="2776570"/>
            <a:ext cx="4540801" cy="15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11" y="4724400"/>
            <a:ext cx="2812200" cy="161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0557" y="5209567"/>
            <a:ext cx="1552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Leptoquark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W’, etc., </a:t>
            </a:r>
          </a:p>
          <a:p>
            <a:r>
              <a:rPr lang="en-US" dirty="0" smtClean="0"/>
              <a:t>w/3-gen enhancement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2612" y="4328570"/>
            <a:ext cx="512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II 2-Higgs doublet model is 3-gen and tan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enhanced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6388" y="2518449"/>
            <a:ext cx="493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SM, the canonical “beta decay” of the b quark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12172" y="38862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74172" y="38862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B</a:t>
            </a:r>
            <a:r>
              <a:rPr lang="en-US" baseline="30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  D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*</a:t>
            </a:r>
            <a:r>
              <a:rPr lang="en-US" i="1" dirty="0" smtClean="0"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12" y="830282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*- hadronic final state is popular due to the simple 3-hadron final state D*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  D</a:t>
            </a:r>
            <a:r>
              <a:rPr lang="en-US" baseline="30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-,  D</a:t>
            </a:r>
            <a:r>
              <a:rPr lang="en-US" baseline="30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sym typeface="Wingdings" panose="05000000000000000000" pitchFamily="2" charset="2"/>
              </a:rPr>
              <a:t>- </a:t>
            </a:r>
            <a:r>
              <a:rPr lang="en-US" dirty="0" smtClean="0">
                <a:sym typeface="Wingdings" panose="05000000000000000000" pitchFamily="2" charset="2"/>
              </a:rPr>
              <a:t>with narrow mass peaks in </a:t>
            </a:r>
            <a:r>
              <a:rPr lang="en-US" dirty="0" err="1" smtClean="0">
                <a:sym typeface="Wingdings" panose="05000000000000000000" pitchFamily="2" charset="2"/>
              </a:rPr>
              <a:t>mD</a:t>
            </a:r>
            <a:r>
              <a:rPr lang="en-US" dirty="0" smtClean="0">
                <a:sym typeface="Wingdings" panose="05000000000000000000" pitchFamily="2" charset="2"/>
              </a:rPr>
              <a:t> (8 MeV) and </a:t>
            </a:r>
            <a:r>
              <a:rPr lang="en-US" dirty="0" err="1" smtClean="0">
                <a:sym typeface="Wingdings" panose="05000000000000000000" pitchFamily="2" charset="2"/>
              </a:rPr>
              <a:t>mD</a:t>
            </a:r>
            <a:r>
              <a:rPr lang="en-US" dirty="0" smtClean="0">
                <a:sym typeface="Wingdings" panose="05000000000000000000" pitchFamily="2" charset="2"/>
              </a:rPr>
              <a:t>*-</a:t>
            </a:r>
            <a:r>
              <a:rPr lang="en-US" dirty="0" err="1" smtClean="0">
                <a:sym typeface="Wingdings" panose="05000000000000000000" pitchFamily="2" charset="2"/>
              </a:rPr>
              <a:t>mD</a:t>
            </a:r>
            <a:r>
              <a:rPr lang="en-US" dirty="0" smtClean="0">
                <a:sym typeface="Wingdings" panose="05000000000000000000" pitchFamily="2" charset="2"/>
              </a:rPr>
              <a:t> (0.8 MeV!)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12171" y="14478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3212" y="1443487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2" y="2050988"/>
            <a:ext cx="7569500" cy="903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3008894"/>
            <a:ext cx="4747201" cy="549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807" y="2860485"/>
            <a:ext cx="1290000" cy="336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812" y="3226766"/>
            <a:ext cx="954600" cy="25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4182" y="3749627"/>
            <a:ext cx="78291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HQET simplifies form factor F(B</a:t>
            </a:r>
            <a:r>
              <a:rPr lang="en-US" dirty="0" smtClean="0">
                <a:sym typeface="Wingdings" panose="05000000000000000000" pitchFamily="2" charset="2"/>
              </a:rPr>
              <a:t>D*) in terms of four-velocity product 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Lattice estimation of F(1) allows experimental measurement of |</a:t>
            </a:r>
            <a:r>
              <a:rPr lang="en-US" dirty="0" err="1" smtClean="0">
                <a:sym typeface="Wingdings" panose="05000000000000000000" pitchFamily="2" charset="2"/>
              </a:rPr>
              <a:t>Vcb</a:t>
            </a:r>
            <a:r>
              <a:rPr lang="en-US" dirty="0" smtClean="0">
                <a:sym typeface="Wingdings" panose="05000000000000000000" pitchFamily="2" charset="2"/>
              </a:rPr>
              <a:t>| 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BF for tau is ~¼ that of mu due to smaller phase space P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078" y="5791848"/>
            <a:ext cx="2899267" cy="493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12" y="5297149"/>
            <a:ext cx="5701801" cy="400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480" y="1337982"/>
            <a:ext cx="4067647" cy="1670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479" y="4175579"/>
            <a:ext cx="4067647" cy="167091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674098" y="5335802"/>
            <a:ext cx="1119091" cy="724560"/>
          </a:xfrm>
          <a:prstGeom prst="line">
            <a:avLst/>
          </a:prstGeom>
          <a:ln w="412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74098" y="5335802"/>
            <a:ext cx="925514" cy="949822"/>
          </a:xfrm>
          <a:prstGeom prst="line">
            <a:avLst/>
          </a:prstGeom>
          <a:ln w="412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29701" y="590311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18609" y="614439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672517" y="2492359"/>
            <a:ext cx="1119091" cy="724560"/>
          </a:xfrm>
          <a:prstGeom prst="line">
            <a:avLst/>
          </a:prstGeom>
          <a:ln w="412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28120" y="30596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656584" y="5302000"/>
            <a:ext cx="1533519" cy="38653"/>
          </a:xfrm>
          <a:prstGeom prst="line">
            <a:avLst/>
          </a:prstGeom>
          <a:ln w="412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flipH="1">
            <a:off x="10186226" y="5151136"/>
            <a:ext cx="40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t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7943681" y="5674189"/>
            <a:ext cx="119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t</a:t>
            </a:r>
            <a:r>
              <a:rPr lang="en-US" dirty="0" err="1" smtClean="0">
                <a:latin typeface="Symbol" panose="05050102010706020507" pitchFamily="18" charset="2"/>
              </a:rPr>
              <a:t>+n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e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/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mnn+n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9965945" y="3196752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80612" y="60198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33312" y="6172200"/>
            <a:ext cx="445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Unc</a:t>
            </a:r>
            <a:r>
              <a:rPr lang="en-US" dirty="0" smtClean="0"/>
              <a:t>. from form factor sampling different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Event selection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511" y="2057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213" y="1170650"/>
            <a:ext cx="7162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Hardware trigger selects charm mesons or unrelated high PT tracks.  NO muon trigger to ensure low PT acceptance.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software trigger accepts 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pairs with D meson PT &gt; 2 GeV.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 candidate daughters pass PID requirements, have a common SV, and </a:t>
            </a:r>
            <a:r>
              <a:rPr lang="en-US" dirty="0" err="1" smtClean="0"/>
              <a:t>mD</a:t>
            </a:r>
            <a:r>
              <a:rPr lang="en-US" dirty="0" smtClean="0"/>
              <a:t> within 3xresolution (24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 slow pion, perform kinematic fit to get a D* candidate within 2 MeV of </a:t>
            </a:r>
            <a:r>
              <a:rPr lang="en-US" dirty="0" err="1" smtClean="0"/>
              <a:t>mD</a:t>
            </a:r>
            <a:r>
              <a:rPr lang="en-US" dirty="0" smtClean="0"/>
              <a:t>*-</a:t>
            </a:r>
            <a:r>
              <a:rPr lang="en-US" dirty="0" err="1" smtClean="0"/>
              <a:t>mD.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muon &gt; 3 GeV with common SV with D*, and a combined mu-D* mass &lt; </a:t>
            </a:r>
            <a:r>
              <a:rPr lang="en-US" dirty="0" err="1" smtClean="0"/>
              <a:t>mB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 candidate momentum must point to a good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“Wrong-sign” combinations mu/D*, D/pi retained for background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D*h sample, &gt;</a:t>
            </a:r>
            <a:r>
              <a:rPr lang="en-US" dirty="0" err="1" smtClean="0"/>
              <a:t>mB</a:t>
            </a:r>
            <a:r>
              <a:rPr lang="en-US" dirty="0" smtClean="0"/>
              <a:t> sample, </a:t>
            </a:r>
            <a:r>
              <a:rPr lang="en-US" dirty="0" err="1" smtClean="0"/>
              <a:t>mD</a:t>
            </a:r>
            <a:r>
              <a:rPr lang="en-US" dirty="0" smtClean="0"/>
              <a:t>*-</a:t>
            </a:r>
            <a:r>
              <a:rPr lang="en-US" dirty="0" err="1" smtClean="0"/>
              <a:t>mD</a:t>
            </a:r>
            <a:r>
              <a:rPr lang="en-US" dirty="0" smtClean="0"/>
              <a:t> sidebands retained for background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 isolation of </a:t>
            </a:r>
            <a:r>
              <a:rPr lang="en-US" dirty="0" smtClean="0"/>
              <a:t>D*mu </a:t>
            </a:r>
            <a:r>
              <a:rPr lang="en-US" dirty="0" smtClean="0"/>
              <a:t>from other tracks to reduce higher mass D state background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80" y="1337982"/>
            <a:ext cx="4067647" cy="167091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8697815" y="2446898"/>
            <a:ext cx="1968597" cy="67702"/>
          </a:xfrm>
          <a:prstGeom prst="straightConnector1">
            <a:avLst/>
          </a:prstGeom>
          <a:ln w="381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696227" y="2255338"/>
            <a:ext cx="1970185" cy="196836"/>
          </a:xfrm>
          <a:prstGeom prst="straightConnector1">
            <a:avLst/>
          </a:prstGeom>
          <a:ln w="381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973" y="113078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** </a:t>
            </a:r>
            <a:r>
              <a:rPr lang="en-US" dirty="0" smtClean="0">
                <a:sym typeface="Wingdings" panose="05000000000000000000" pitchFamily="2" charset="2"/>
              </a:rPr>
              <a:t> D*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pp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11787" y="236968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39100" y="197179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8012" y="3489453"/>
            <a:ext cx="3515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D mass state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Missed </a:t>
            </a:r>
            <a:r>
              <a:rPr lang="en-US" dirty="0" err="1" smtClean="0"/>
              <a:t>pions</a:t>
            </a:r>
            <a:r>
              <a:rPr lang="en-US" dirty="0" smtClean="0"/>
              <a:t> fake missing mass!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96474" y="4175269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kinematics and geometry used for MVA which classifies events w/0/1/2 extra </a:t>
            </a:r>
            <a:r>
              <a:rPr lang="en-US" dirty="0" err="1" smtClean="0"/>
              <a:t>pions</a:t>
            </a:r>
            <a:r>
              <a:rPr lang="en-US" dirty="0" smtClean="0"/>
              <a:t> for signal and control samples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28012" y="1524000"/>
            <a:ext cx="468215" cy="82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72517" y="2492359"/>
            <a:ext cx="1119091" cy="724560"/>
          </a:xfrm>
          <a:prstGeom prst="line">
            <a:avLst/>
          </a:prstGeom>
          <a:ln w="412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828120" y="30596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65945" y="3196752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63500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Kinematic discrimination of mu and tau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511" y="2057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1190866"/>
            <a:ext cx="5714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Tau events have a softer muon energy spectrum in the B rest frame.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 events have one neutrino and hence =0 missing mass in the B rest frame.  </a:t>
            </a:r>
            <a:r>
              <a:rPr lang="en-US" dirty="0" err="1" smtClean="0"/>
              <a:t>Taus</a:t>
            </a:r>
            <a:r>
              <a:rPr lang="en-US" dirty="0" smtClean="0"/>
              <a:t> have 3</a:t>
            </a:r>
            <a:r>
              <a:rPr lang="en-US" dirty="0" smtClean="0">
                <a:latin typeface="Symbol" panose="05050102010706020507" pitchFamily="18" charset="2"/>
              </a:rPr>
              <a:t>n </a:t>
            </a:r>
            <a:r>
              <a:rPr lang="en-US" dirty="0" smtClean="0"/>
              <a:t>and a broad mass.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q</a:t>
            </a:r>
            <a:r>
              <a:rPr lang="en-US" baseline="30000" dirty="0" smtClean="0"/>
              <a:t>2</a:t>
            </a:r>
            <a:r>
              <a:rPr lang="en-US" dirty="0" smtClean="0"/>
              <a:t> of the lepton system (PB</a:t>
            </a:r>
            <a:r>
              <a:rPr lang="en-US" baseline="30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– PD*</a:t>
            </a:r>
            <a:r>
              <a:rPr lang="en-US" baseline="30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)</a:t>
            </a:r>
            <a:r>
              <a:rPr lang="en-US" baseline="30000" dirty="0" smtClean="0"/>
              <a:t>2 </a:t>
            </a:r>
            <a:r>
              <a:rPr lang="en-US" dirty="0" smtClean="0"/>
              <a:t>is higher for tau.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is extracted via a 3D likelihood fit to these three variables.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955" y="3962400"/>
            <a:ext cx="2580000" cy="225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4136675"/>
            <a:ext cx="6967261" cy="2249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412" y="324333"/>
            <a:ext cx="4153800" cy="1733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012" y="1840766"/>
            <a:ext cx="2605800" cy="433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51612" y="2667000"/>
            <a:ext cx="37093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momentum is approximated by </a:t>
            </a:r>
          </a:p>
          <a:p>
            <a:r>
              <a:rPr lang="en-US" dirty="0" smtClean="0"/>
              <a:t>PV-SV direction and rescaled PB</a:t>
            </a:r>
            <a:r>
              <a:rPr lang="en-US" baseline="-25000" dirty="0" smtClean="0"/>
              <a:t>z</a:t>
            </a:r>
          </a:p>
          <a:p>
            <a:endParaRPr lang="en-US" baseline="-25000" dirty="0"/>
          </a:p>
          <a:p>
            <a:r>
              <a:rPr lang="en-US" dirty="0" smtClean="0"/>
              <a:t>(B boost &gt;&gt; decay boost in B frame)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2812" y="6212800"/>
            <a:ext cx="990600" cy="26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213" y="1447800"/>
            <a:ext cx="1066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D*</a:t>
            </a:r>
            <a:r>
              <a:rPr lang="en-US" dirty="0" err="1" smtClean="0">
                <a:latin typeface="Symbol" panose="05050102010706020507" pitchFamily="18" charset="2"/>
              </a:rPr>
              <a:t>tn</a:t>
            </a:r>
            <a:r>
              <a:rPr lang="en-US" dirty="0" smtClean="0"/>
              <a:t> and D*</a:t>
            </a:r>
            <a:r>
              <a:rPr lang="en-US" dirty="0" err="1" smtClean="0">
                <a:latin typeface="Symbol" panose="05050102010706020507" pitchFamily="18" charset="2"/>
              </a:rPr>
              <a:t>mn</a:t>
            </a:r>
            <a:r>
              <a:rPr lang="en-US" dirty="0" smtClean="0"/>
              <a:t> modeled from simulation with HQET form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Known one-pion higher D resonances modeled also from form factors with a floating form factor slope determined from the +1 pion control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+2 pion backgrounds estimated from form </a:t>
            </a:r>
          </a:p>
          <a:p>
            <a:r>
              <a:rPr lang="en-US" dirty="0" smtClean="0"/>
              <a:t>Factors and constrained by +2 pion control </a:t>
            </a:r>
          </a:p>
          <a:p>
            <a:r>
              <a:rPr lang="en-US" dirty="0" smtClean="0"/>
              <a:t>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Signal and background models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2" y="2362200"/>
            <a:ext cx="5521201" cy="38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075" y="2787436"/>
            <a:ext cx="6346801" cy="32268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323012" y="2743733"/>
            <a:ext cx="304800" cy="41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99212" y="4679858"/>
            <a:ext cx="1295400" cy="13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412" y="6014303"/>
            <a:ext cx="1909200" cy="3362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7612" y="2590800"/>
            <a:ext cx="304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6612" y="3733800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612" y="1447800"/>
            <a:ext cx="1066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D*</a:t>
            </a:r>
            <a:r>
              <a:rPr lang="en-US" dirty="0" err="1" smtClean="0"/>
              <a:t>mu+K</a:t>
            </a:r>
            <a:r>
              <a:rPr lang="en-US" dirty="0" smtClean="0"/>
              <a:t> sample is used to normalize </a:t>
            </a:r>
          </a:p>
          <a:p>
            <a:r>
              <a:rPr lang="en-US" dirty="0" smtClean="0"/>
              <a:t>backgrounds from </a:t>
            </a:r>
            <a:r>
              <a:rPr lang="en-US" b="1" dirty="0" smtClean="0"/>
              <a:t>B </a:t>
            </a:r>
            <a:r>
              <a:rPr lang="en-US" b="1" dirty="0" smtClean="0">
                <a:sym typeface="Wingdings" panose="05000000000000000000" pitchFamily="2" charset="2"/>
              </a:rPr>
              <a:t> D*H</a:t>
            </a:r>
            <a:r>
              <a:rPr lang="en-US" b="1" baseline="-25000" dirty="0" smtClean="0">
                <a:sym typeface="Wingdings" panose="05000000000000000000" pitchFamily="2" charset="2"/>
              </a:rPr>
              <a:t>c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ym typeface="Wingdings" panose="05000000000000000000" pitchFamily="2" charset="2"/>
              </a:rPr>
              <a:t>H</a:t>
            </a:r>
            <a:r>
              <a:rPr lang="en-US" b="1" baseline="-25000" dirty="0" err="1" smtClean="0">
                <a:sym typeface="Wingdings" panose="05000000000000000000" pitchFamily="2" charset="2"/>
              </a:rPr>
              <a:t>c</a:t>
            </a:r>
            <a:r>
              <a:rPr lang="en-US" b="1" dirty="0" err="1" smtClean="0">
                <a:sym typeface="Wingdings" panose="05000000000000000000" pitchFamily="2" charset="2"/>
              </a:rPr>
              <a:t>X</a:t>
            </a:r>
            <a:r>
              <a:rPr lang="en-US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mn</a:t>
            </a:r>
            <a:r>
              <a:rPr lang="en-US" b="1" dirty="0" smtClean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D*h sample normalize and shape </a:t>
            </a:r>
          </a:p>
          <a:p>
            <a:r>
              <a:rPr lang="en-US" dirty="0" err="1" smtClean="0"/>
              <a:t>misid’d</a:t>
            </a:r>
            <a:r>
              <a:rPr lang="en-US" dirty="0" smtClean="0"/>
              <a:t> muon bkg.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Wrong-sign combinations normalize and </a:t>
            </a:r>
          </a:p>
          <a:p>
            <a:r>
              <a:rPr lang="en-US" dirty="0"/>
              <a:t>s</a:t>
            </a:r>
            <a:r>
              <a:rPr lang="en-US" dirty="0" smtClean="0"/>
              <a:t>hape combinatorial background.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Signal and background models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612" y="3581400"/>
            <a:ext cx="6372601" cy="2224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0212" y="3215134"/>
            <a:ext cx="29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D*D</a:t>
            </a:r>
            <a:r>
              <a:rPr lang="en-US" baseline="-25000" dirty="0" smtClean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X, D</a:t>
            </a:r>
            <a:r>
              <a:rPr lang="en-US" baseline="-25000" dirty="0" smtClean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fmn</a:t>
            </a:r>
            <a:r>
              <a:rPr lang="en-US" dirty="0" smtClean="0">
                <a:sym typeface="Wingdings" panose="05000000000000000000" pitchFamily="2" charset="2"/>
              </a:rPr>
              <a:t>  e.g.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92967" y="2561164"/>
            <a:ext cx="573289" cy="119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Fit Results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00" y="373047"/>
            <a:ext cx="2513700" cy="183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11" y="2238375"/>
            <a:ext cx="7043401" cy="4242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371" y="2209800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 projections of 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miss</a:t>
            </a:r>
            <a:r>
              <a:rPr lang="en-US" dirty="0" smtClean="0"/>
              <a:t> and E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* of the 3D fit to signal-like final states in slices of </a:t>
            </a:r>
            <a:r>
              <a:rPr lang="en-US" dirty="0" err="1" smtClean="0"/>
              <a:t>leptonic</a:t>
            </a:r>
            <a:r>
              <a:rPr lang="en-US" dirty="0" smtClean="0"/>
              <a:t> q</a:t>
            </a:r>
            <a:r>
              <a:rPr lang="en-US" baseline="30000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-0.4-2.85 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2.85-6.10 GeV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endParaRPr lang="en-US" dirty="0" smtClean="0"/>
          </a:p>
          <a:p>
            <a:r>
              <a:rPr lang="en-US" dirty="0" smtClean="0"/>
              <a:t>Mostly D*</a:t>
            </a:r>
            <a:r>
              <a:rPr lang="en-US" dirty="0" err="1" smtClean="0">
                <a:latin typeface="Symbol" panose="05050102010706020507" pitchFamily="18" charset="2"/>
              </a:rPr>
              <a:t>mn</a:t>
            </a:r>
            <a:r>
              <a:rPr lang="en-US" dirty="0" smtClean="0"/>
              <a:t> and D**</a:t>
            </a:r>
            <a:r>
              <a:rPr lang="en-US" dirty="0" err="1" smtClean="0">
                <a:latin typeface="Symbol" panose="05050102010706020507" pitchFamily="18" charset="2"/>
              </a:rPr>
              <a:t>mn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in these slices.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F4BB669A-7C89-4EAB-AC44-519C2DF228C9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3522662" y="2943226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8437562" y="6040439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7862887" y="2967039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5702300" y="3903664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37" y="-182487"/>
            <a:ext cx="9751060" cy="1168400"/>
          </a:xfrm>
        </p:spPr>
        <p:txBody>
          <a:bodyPr/>
          <a:lstStyle/>
          <a:p>
            <a:r>
              <a:rPr lang="en-US" dirty="0" smtClean="0"/>
              <a:t>Probing electroweak scale physics with hadron decays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9412" y="893088"/>
            <a:ext cx="11277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effective field theory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short distance matrix element at the electroweak scale for fermion initial and final states of interest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 l+ l-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  c l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b</a:t>
            </a:r>
            <a:r>
              <a:rPr lang="en-US" dirty="0" err="1" smtClean="0">
                <a:sym typeface="Wingdings" panose="05000000000000000000" pitchFamily="2" charset="2"/>
              </a:rPr>
              <a:t>s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 mm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Etc.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WLOG, the short distance calculations can be characterized by a </a:t>
            </a:r>
            <a:r>
              <a:rPr lang="en-US" b="1" dirty="0" smtClean="0">
                <a:sym typeface="Wingdings" panose="05000000000000000000" pitchFamily="2" charset="2"/>
              </a:rPr>
              <a:t>general operator product expansion over all allowed combinations of </a:t>
            </a:r>
            <a:r>
              <a:rPr lang="en-US" b="1" dirty="0" smtClean="0">
                <a:sym typeface="Wingdings" panose="05000000000000000000" pitchFamily="2" charset="2"/>
              </a:rPr>
              <a:t>lowest-dimension fermion </a:t>
            </a:r>
            <a:r>
              <a:rPr lang="en-US" b="1" dirty="0" smtClean="0">
                <a:sym typeface="Wingdings" panose="05000000000000000000" pitchFamily="2" charset="2"/>
              </a:rPr>
              <a:t>operators weighted by Wilson </a:t>
            </a:r>
            <a:r>
              <a:rPr lang="en-US" b="1" dirty="0" smtClean="0">
                <a:sym typeface="Wingdings" panose="05000000000000000000" pitchFamily="2" charset="2"/>
              </a:rPr>
              <a:t>coefficients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Wilson coefficients can be evolved down to the </a:t>
            </a:r>
            <a:r>
              <a:rPr lang="en-US" dirty="0" err="1" smtClean="0">
                <a:sym typeface="Wingdings" panose="05000000000000000000" pitchFamily="2" charset="2"/>
              </a:rPr>
              <a:t>mhad</a:t>
            </a:r>
            <a:r>
              <a:rPr lang="en-US" dirty="0" smtClean="0">
                <a:sym typeface="Wingdings" panose="05000000000000000000" pitchFamily="2" charset="2"/>
              </a:rPr>
              <a:t> scale and convolved with </a:t>
            </a:r>
            <a:r>
              <a:rPr lang="en-US" b="1" dirty="0" smtClean="0">
                <a:sym typeface="Wingdings" panose="05000000000000000000" pitchFamily="2" charset="2"/>
              </a:rPr>
              <a:t>long-distance form factors</a:t>
            </a:r>
            <a:r>
              <a:rPr lang="en-US" dirty="0" smtClean="0">
                <a:sym typeface="Wingdings" panose="05000000000000000000" pitchFamily="2" charset="2"/>
              </a:rPr>
              <a:t> which connect quarks to initial and final state hadrons (this part is difficult!)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Wilson coefficients can be measured experimentally from decay rates and kinematics of hadron decays, and then interpreted with your favorite UV-complete theory (SM, SUSY, </a:t>
            </a:r>
            <a:r>
              <a:rPr lang="en-US" dirty="0" err="1" smtClean="0">
                <a:sym typeface="Wingdings" panose="05000000000000000000" pitchFamily="2" charset="2"/>
              </a:rPr>
              <a:t>leptoquarks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Z’, etc</a:t>
            </a:r>
            <a:r>
              <a:rPr lang="en-US" dirty="0" smtClean="0">
                <a:sym typeface="Wingdings" panose="05000000000000000000" pitchFamily="2" charset="2"/>
              </a:rPr>
              <a:t>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Can also extract CKM matrix elements and CP violating phases as a precision SM test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1" b="-15061"/>
          <a:stretch/>
        </p:blipFill>
        <p:spPr>
          <a:xfrm>
            <a:off x="7272557" y="1533829"/>
            <a:ext cx="3523809" cy="242857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512098"/>
            <a:ext cx="4643967" cy="183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52500" y="2031857"/>
            <a:ext cx="1883512" cy="349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258928" y="3903664"/>
            <a:ext cx="0" cy="930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Fit Results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00" y="373047"/>
            <a:ext cx="2513700" cy="1836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61" y="2209800"/>
            <a:ext cx="7017601" cy="4300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71" y="2209800"/>
            <a:ext cx="41168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 projections of 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miss</a:t>
            </a:r>
            <a:r>
              <a:rPr lang="en-US" dirty="0" smtClean="0"/>
              <a:t> and E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* of the 3D fit to signal-like final states in slices of </a:t>
            </a:r>
            <a:r>
              <a:rPr lang="en-US" dirty="0" err="1" smtClean="0"/>
              <a:t>leptonic</a:t>
            </a:r>
            <a:r>
              <a:rPr lang="en-US" dirty="0" smtClean="0"/>
              <a:t> q</a:t>
            </a:r>
            <a:r>
              <a:rPr lang="en-US" baseline="30000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6.10-9.35 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9.35-12.60 GeV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endParaRPr lang="en-US" dirty="0" smtClean="0"/>
          </a:p>
          <a:p>
            <a:r>
              <a:rPr lang="en-US" dirty="0" smtClean="0"/>
              <a:t>Signal is most prominent in these slices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D*H</a:t>
            </a:r>
            <a:r>
              <a:rPr lang="en-US" b="1" baseline="-25000" dirty="0" smtClean="0"/>
              <a:t>c</a:t>
            </a:r>
            <a:r>
              <a:rPr lang="en-US" b="1" dirty="0" smtClean="0"/>
              <a:t> component (green) is -68% </a:t>
            </a:r>
            <a:r>
              <a:rPr lang="en-US" b="1" dirty="0" err="1" smtClean="0"/>
              <a:t>anticorrelated</a:t>
            </a:r>
            <a:r>
              <a:rPr lang="en-US" b="1" dirty="0" smtClean="0"/>
              <a:t> with signal!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+2.1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from SM prediction 0.252+/-0.003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3" y="1520506"/>
            <a:ext cx="6725901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49" y="881055"/>
            <a:ext cx="6785603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514" y="901539"/>
            <a:ext cx="182408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Systematic uncertainties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12" y="914400"/>
            <a:ext cx="6407677" cy="5212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612" y="19812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Systematics mostly arising from MC statistics and fake muon template shape, which will improve over time.</a:t>
            </a:r>
          </a:p>
          <a:p>
            <a:endParaRPr lang="en-US" dirty="0"/>
          </a:p>
          <a:p>
            <a:r>
              <a:rPr lang="en-US" dirty="0" smtClean="0"/>
              <a:t>Efficiency systematics and form factor systematics sub-leading due to mostly cancelling in the ratio </a:t>
            </a:r>
          </a:p>
          <a:p>
            <a:endParaRPr lang="en-US" dirty="0"/>
          </a:p>
          <a:p>
            <a:r>
              <a:rPr lang="en-US" dirty="0" smtClean="0"/>
              <a:t>~9% uncertainty total for the ratio of BFs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08612" y="1219200"/>
            <a:ext cx="62484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612" y="1161379"/>
            <a:ext cx="3176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hadronic tau decays                                   </a:t>
            </a:r>
            <a:r>
              <a:rPr lang="en-US" b="1" dirty="0" smtClean="0"/>
              <a:t> </a:t>
            </a:r>
            <a:endParaRPr lang="en-US" b="1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Another way: 3-prong tau decays 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1212" y="609600"/>
            <a:ext cx="181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arxiv:1708.08856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12" y="1524000"/>
            <a:ext cx="748200" cy="265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812" y="1514475"/>
            <a:ext cx="1083600" cy="265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12" y="1761010"/>
            <a:ext cx="1290000" cy="278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41812" y="1219200"/>
            <a:ext cx="22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different </a:t>
            </a:r>
          </a:p>
          <a:p>
            <a:r>
              <a:rPr lang="en-US" dirty="0" smtClean="0"/>
              <a:t>normalization mode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324" y="1190344"/>
            <a:ext cx="2941200" cy="666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435" y="1900043"/>
            <a:ext cx="5547001" cy="323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41" y="1837361"/>
            <a:ext cx="3663600" cy="2379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5435" y="2360012"/>
            <a:ext cx="5464993" cy="41169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5612" y="427484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Tau vertex and lifetime reconstruction </a:t>
            </a:r>
            <a:r>
              <a:rPr lang="en-US" dirty="0" smtClean="0"/>
              <a:t>suppresses B</a:t>
            </a:r>
            <a:r>
              <a:rPr lang="en-US" dirty="0" smtClean="0">
                <a:sym typeface="Wingdings" panose="05000000000000000000" pitchFamily="2" charset="2"/>
              </a:rPr>
              <a:t>DD</a:t>
            </a:r>
            <a:r>
              <a:rPr lang="en-US" baseline="-25000" dirty="0" smtClean="0"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X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+1.1</a:t>
            </a:r>
            <a:r>
              <a:rPr lang="en-US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b="1" dirty="0" smtClean="0">
                <a:sym typeface="Wingdings" panose="05000000000000000000" pitchFamily="2" charset="2"/>
              </a:rPr>
              <a:t> from SM prediction</a:t>
            </a:r>
            <a:r>
              <a:rPr lang="en-US" dirty="0" smtClean="0">
                <a:sym typeface="Wingdings" panose="05000000000000000000" pitchFamily="2" charset="2"/>
              </a:rPr>
              <a:t>, same precision as </a:t>
            </a:r>
            <a:r>
              <a:rPr lang="en-US" dirty="0" err="1" smtClean="0">
                <a:sym typeface="Wingdings" panose="05000000000000000000" pitchFamily="2" charset="2"/>
              </a:rPr>
              <a:t>leptonic</a:t>
            </a:r>
            <a:r>
              <a:rPr lang="en-US" dirty="0" smtClean="0">
                <a:sym typeface="Wingdings" panose="05000000000000000000" pitchFamily="2" charset="2"/>
              </a:rPr>
              <a:t> result with very different S/B and systematics (+2.2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when averaged)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553" y="5000361"/>
            <a:ext cx="5650201" cy="29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3612" y="246090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fit in t</a:t>
            </a:r>
            <a:r>
              <a:rPr lang="en-US" baseline="-25000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, q</a:t>
            </a:r>
            <a:r>
              <a:rPr lang="en-US" baseline="30000" dirty="0" smtClean="0"/>
              <a:t>2</a:t>
            </a:r>
            <a:r>
              <a:rPr lang="en-US" dirty="0" smtClean="0"/>
              <a:t>, BDT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A global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 problem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395772"/>
            <a:ext cx="6475801" cy="4313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5412" y="4648200"/>
            <a:ext cx="164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000" b="1" dirty="0" smtClean="0">
                <a:latin typeface="Symbol" panose="05050102010706020507" pitchFamily="18" charset="2"/>
              </a:rPr>
              <a:t>s</a:t>
            </a:r>
            <a:r>
              <a:rPr lang="en-US" sz="2000" b="1" dirty="0" smtClean="0"/>
              <a:t> contour!!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89812" y="3505200"/>
            <a:ext cx="3810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612" y="1295400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BaBar</a:t>
            </a:r>
            <a:r>
              <a:rPr lang="en-US" dirty="0" smtClean="0"/>
              <a:t> and Belle have also measured tau excesses in both </a:t>
            </a:r>
            <a:r>
              <a:rPr lang="en-US" dirty="0" err="1" smtClean="0"/>
              <a:t>B</a:t>
            </a:r>
            <a:r>
              <a:rPr lang="en-US" dirty="0" err="1" smtClean="0">
                <a:sym typeface="Wingdings" panose="05000000000000000000" pitchFamily="2" charset="2"/>
              </a:rPr>
              <a:t>D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tn</a:t>
            </a:r>
            <a:r>
              <a:rPr lang="en-US" dirty="0" smtClean="0">
                <a:sym typeface="Wingdings" panose="05000000000000000000" pitchFamily="2" charset="2"/>
              </a:rPr>
              <a:t> and BD*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tn</a:t>
            </a:r>
            <a:endParaRPr lang="en-US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Global fit to all data results in a 4.1</a:t>
            </a:r>
            <a:r>
              <a:rPr lang="en-US" sz="24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400" b="1" dirty="0" smtClean="0">
                <a:sym typeface="Wingdings" panose="05000000000000000000" pitchFamily="2" charset="2"/>
              </a:rPr>
              <a:t> discrepancy with the 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009" y="2981512"/>
            <a:ext cx="3300803" cy="3555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3746" y="5309283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LHCb</a:t>
            </a:r>
            <a:r>
              <a:rPr lang="en-US" dirty="0" smtClean="0"/>
              <a:t>, CMS Run 2, Belle II will all have another say soon!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6518" y="3320534"/>
            <a:ext cx="1725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arxiv:1612.07233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1" y="-145836"/>
            <a:ext cx="9751060" cy="1168400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A global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 problem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612" y="129540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Type II two-Higgs doublet interpretation seems to be ruled out due to differing R(D) and R(D*)</a:t>
            </a:r>
            <a:endParaRPr lang="en-US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457200"/>
            <a:ext cx="4599092" cy="34340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180012" y="176216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3891215"/>
            <a:ext cx="5174720" cy="2585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628" y="4038600"/>
            <a:ext cx="491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EFT analysis can fit the data best with “right-right vector and right-left scalar” operators. i.e., right-handed new physics. 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0012" y="45720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89012" y="5165057"/>
            <a:ext cx="164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arxiv:1206.1872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Conclusions for Lecture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812" y="1092200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Theory machinery exists to infer new physics at the electroweak scale (and higher) from exclusive b hadron decays (and s and c…), accessible through multiple decay channels.  A comprehensive program is well underway to systematically analyze the EFT operators changing quark flavor.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right choice of decay mode and observable is important.  Angular coefficients, flavor universality ratios, CP-asymmetries, or near-null tests are attractive experimentally.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the hard-won knowledge of similar, higher-rate decay modes as a control for more rare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experiments can get in on the game, </a:t>
            </a:r>
            <a:r>
              <a:rPr lang="en-US" dirty="0" err="1" smtClean="0"/>
              <a:t>LHCb</a:t>
            </a:r>
            <a:r>
              <a:rPr lang="en-US" dirty="0" smtClean="0"/>
              <a:t> does not have a monopoly</a:t>
            </a:r>
            <a:r>
              <a:rPr lang="en-US" dirty="0" smtClean="0"/>
              <a:t>.  There is usually more than  one way to do it!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sensitivity of these measurements is unique and surprising, and historically </a:t>
            </a:r>
            <a:r>
              <a:rPr lang="en-US" dirty="0" smtClean="0"/>
              <a:t>herald </a:t>
            </a:r>
            <a:r>
              <a:rPr lang="en-US" dirty="0" smtClean="0"/>
              <a:t>a new direct discovery!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2" y="4214827"/>
            <a:ext cx="2462603" cy="2652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437" y="2073843"/>
            <a:ext cx="3158102" cy="2160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715" y="-8957"/>
            <a:ext cx="3098195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K</a:t>
            </a:r>
            <a:r>
              <a:rPr lang="en-US" baseline="30000" dirty="0" smtClean="0"/>
              <a:t>*0</a:t>
            </a:r>
            <a:r>
              <a:rPr lang="en-US" dirty="0" smtClean="0">
                <a:latin typeface="Symbol" panose="05050102010706020507" pitchFamily="18" charset="2"/>
              </a:rPr>
              <a:t>mm</a:t>
            </a:r>
            <a:r>
              <a:rPr lang="en-US" dirty="0" smtClean="0"/>
              <a:t> angular analysis</a:t>
            </a:r>
          </a:p>
          <a:p>
            <a:r>
              <a:rPr lang="en-US" dirty="0" smtClean="0"/>
              <a:t>K*</a:t>
            </a:r>
            <a:r>
              <a:rPr lang="en-US" dirty="0" err="1" smtClean="0"/>
              <a:t>ll</a:t>
            </a:r>
            <a:r>
              <a:rPr lang="en-US" dirty="0" smtClean="0"/>
              <a:t> angular coefficients predictions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B </a:t>
            </a:r>
            <a:r>
              <a:rPr lang="en-US" dirty="0" smtClean="0">
                <a:sym typeface="Wingdings" panose="05000000000000000000" pitchFamily="2" charset="2"/>
              </a:rPr>
              <a:t> D*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tn</a:t>
            </a:r>
            <a:r>
              <a:rPr lang="en-US" dirty="0" smtClean="0">
                <a:sym typeface="Wingdings" panose="05000000000000000000" pitchFamily="2" charset="2"/>
              </a:rPr>
              <a:t> analyses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K(*)</a:t>
            </a:r>
            <a:r>
              <a:rPr lang="en-US" dirty="0" err="1" smtClean="0"/>
              <a:t>ll</a:t>
            </a:r>
            <a:r>
              <a:rPr lang="en-US" dirty="0" smtClean="0"/>
              <a:t> lepton universality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PDG review of b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cl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ul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408612" y="1803400"/>
            <a:ext cx="175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arxiv:1512.04442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5775" y="2396853"/>
            <a:ext cx="155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arxiv:0811.1214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0559" y="2396853"/>
            <a:ext cx="168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arxiv:1407.8526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79960" y="2396853"/>
            <a:ext cx="234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5"/>
              </a:rPr>
              <a:t>arxiv:hep-ph</a:t>
            </a:r>
            <a:r>
              <a:rPr lang="en-US" dirty="0" smtClean="0">
                <a:hlinkClick r:id="rId5"/>
              </a:rPr>
              <a:t>/0412400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1412" y="2936317"/>
            <a:ext cx="178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arxiv:1506.08614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27812" y="2936317"/>
            <a:ext cx="181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arxiv:1708.08856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04212" y="2915783"/>
            <a:ext cx="1689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arxiv:1711.02505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1568" y="3496702"/>
            <a:ext cx="1709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arxiv:1406.6482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30061" y="3492987"/>
            <a:ext cx="179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arxiv:1705.05802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3239" y="4113592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PDG review of semi-</a:t>
            </a:r>
            <a:r>
              <a:rPr lang="en-US" dirty="0" err="1" smtClean="0">
                <a:hlinkClick r:id="rId11"/>
              </a:rPr>
              <a:t>leptonic</a:t>
            </a:r>
            <a:r>
              <a:rPr lang="en-US" dirty="0" smtClean="0">
                <a:hlinkClick r:id="rId11"/>
              </a:rPr>
              <a:t> B decays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2F18576F-DBC1-4A32-84EB-7778E2D5AB4C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390228"/>
            <a:ext cx="6553200" cy="625475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b</a:t>
            </a:r>
            <a:r>
              <a:rPr lang="en-US" altLang="en-US" dirty="0" smtClean="0">
                <a:latin typeface="+mn-lt"/>
              </a:rPr>
              <a:t>-hadron</a:t>
            </a:r>
            <a:r>
              <a:rPr lang="en-US" altLang="en-US" baseline="30000" dirty="0" smtClean="0"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basics</a:t>
            </a:r>
            <a:endParaRPr lang="en-US" altLang="en-US" i="1" dirty="0">
              <a:latin typeface="+mn-lt"/>
            </a:endParaRPr>
          </a:p>
        </p:txBody>
      </p:sp>
      <p:sp>
        <p:nvSpPr>
          <p:cNvPr id="757763" name="Text Box 3"/>
          <p:cNvSpPr txBox="1">
            <a:spLocks noChangeArrowheads="1"/>
          </p:cNvSpPr>
          <p:nvPr/>
        </p:nvSpPr>
        <p:spPr bwMode="auto">
          <a:xfrm>
            <a:off x="8437562" y="6040439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30" y="914400"/>
            <a:ext cx="77441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Lowest mass mesons are B</a:t>
            </a:r>
            <a:r>
              <a:rPr lang="en-US" baseline="30000" dirty="0" smtClean="0"/>
              <a:t>0</a:t>
            </a:r>
            <a:r>
              <a:rPr lang="en-US" dirty="0" smtClean="0"/>
              <a:t> (</a:t>
            </a:r>
            <a:r>
              <a:rPr lang="en-US" dirty="0" err="1" smtClean="0"/>
              <a:t>db</a:t>
            </a:r>
            <a:r>
              <a:rPr lang="en-US" dirty="0" smtClean="0"/>
              <a:t>) and B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ub</a:t>
            </a:r>
            <a:r>
              <a:rPr lang="en-US" dirty="0" smtClean="0"/>
              <a:t>), with a mass of 5.28 GeV and a lifetime of ~1.5 </a:t>
            </a:r>
            <a:r>
              <a:rPr lang="en-US" dirty="0" err="1" smtClean="0"/>
              <a:t>ps</a:t>
            </a:r>
            <a:r>
              <a:rPr lang="en-US" dirty="0" smtClean="0"/>
              <a:t> (~100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</a:t>
            </a:r>
          </a:p>
          <a:p>
            <a:endParaRPr lang="en-US" dirty="0"/>
          </a:p>
          <a:p>
            <a:r>
              <a:rPr lang="en-US" dirty="0" smtClean="0"/>
              <a:t>At hadron colliders, produced along with B</a:t>
            </a:r>
            <a:r>
              <a:rPr lang="en-US" baseline="-25000" dirty="0" smtClean="0"/>
              <a:t>s</a:t>
            </a:r>
            <a:r>
              <a:rPr lang="en-US" dirty="0" smtClean="0"/>
              <a:t> (</a:t>
            </a:r>
            <a:r>
              <a:rPr lang="en-US" dirty="0" err="1" smtClean="0"/>
              <a:t>sb</a:t>
            </a:r>
            <a:r>
              <a:rPr lang="en-US" dirty="0" smtClean="0"/>
              <a:t>), B</a:t>
            </a:r>
            <a:r>
              <a:rPr lang="en-US" baseline="-25000" dirty="0" smtClean="0"/>
              <a:t>c</a:t>
            </a:r>
            <a:r>
              <a:rPr lang="en-US" dirty="0" smtClean="0"/>
              <a:t> (</a:t>
            </a:r>
            <a:r>
              <a:rPr lang="en-US" dirty="0" err="1" smtClean="0"/>
              <a:t>cb</a:t>
            </a:r>
            <a:r>
              <a:rPr lang="en-US" dirty="0" smtClean="0"/>
              <a:t>) and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b</a:t>
            </a:r>
            <a:r>
              <a:rPr lang="en-US" dirty="0" smtClean="0"/>
              <a:t> (</a:t>
            </a:r>
            <a:r>
              <a:rPr lang="en-US" dirty="0" err="1" smtClean="0"/>
              <a:t>udb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Distinguished from light quarks by a displaced decay vertex (&gt;100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m), and reconstructed mass close to MB.</a:t>
            </a:r>
          </a:p>
          <a:p>
            <a:endParaRPr lang="en-US" dirty="0"/>
          </a:p>
          <a:p>
            <a:r>
              <a:rPr lang="en-US" dirty="0" smtClean="0"/>
              <a:t>Produced with a large cross section at hadron colliders (100s of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b</a:t>
            </a:r>
            <a:r>
              <a:rPr lang="en-US" dirty="0" smtClean="0"/>
              <a:t>) peaking at forward </a:t>
            </a:r>
            <a:r>
              <a:rPr lang="en-US" dirty="0" err="1" smtClean="0"/>
              <a:t>rapidities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general purpose experiments (ATLAS/CMS), these can easily overwhelm their trigger/DAQ unless there is high purity selection (decays to single or di-muons)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LHCb</a:t>
            </a:r>
            <a:r>
              <a:rPr lang="en-US" dirty="0" smtClean="0"/>
              <a:t> geometry, detectors, computing model, and trigger/DAQ optimized to identify and collect b-hadrons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27412" y="9906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6612" y="9906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12372" y="18288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89612" y="1828800"/>
            <a:ext cx="9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44" y="1838325"/>
            <a:ext cx="3404273" cy="31242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0742612" y="1143000"/>
            <a:ext cx="2286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7812" y="914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032874" y="4777862"/>
            <a:ext cx="144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CMS/ATLAS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980612" y="3733800"/>
            <a:ext cx="75168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2F18576F-DBC1-4A32-84EB-7778E2D5AB4C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390228"/>
            <a:ext cx="6553200" cy="625475"/>
          </a:xfrm>
        </p:spPr>
        <p:txBody>
          <a:bodyPr/>
          <a:lstStyle/>
          <a:p>
            <a:r>
              <a:rPr lang="en-US" altLang="en-US" dirty="0" err="1" smtClean="0">
                <a:latin typeface="+mn-lt"/>
              </a:rPr>
              <a:t>LHCb</a:t>
            </a:r>
            <a:endParaRPr lang="en-US" altLang="en-US" i="1" dirty="0">
              <a:latin typeface="+mn-lt"/>
            </a:endParaRPr>
          </a:p>
        </p:txBody>
      </p:sp>
      <p:sp>
        <p:nvSpPr>
          <p:cNvPr id="757763" name="Text Box 3"/>
          <p:cNvSpPr txBox="1">
            <a:spLocks noChangeArrowheads="1"/>
          </p:cNvSpPr>
          <p:nvPr/>
        </p:nvSpPr>
        <p:spPr bwMode="auto">
          <a:xfrm>
            <a:off x="8437562" y="6040439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812" y="1166336"/>
            <a:ext cx="3857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Rapidity coverage from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= 2 to 5 (one side only)</a:t>
            </a:r>
          </a:p>
          <a:p>
            <a:endParaRPr lang="en-US" dirty="0"/>
          </a:p>
          <a:p>
            <a:r>
              <a:rPr lang="en-US" dirty="0" smtClean="0"/>
              <a:t>Luminosity levelling to keep pileup low (~ 10x less </a:t>
            </a:r>
            <a:r>
              <a:rPr lang="en-US" dirty="0" err="1" smtClean="0"/>
              <a:t>lumi</a:t>
            </a:r>
            <a:r>
              <a:rPr lang="en-US" dirty="0" smtClean="0"/>
              <a:t> than CMS/ATLAS), but trigger/DAQ to read out a much larger fraction of accepted b hadrons.</a:t>
            </a:r>
          </a:p>
          <a:p>
            <a:endParaRPr lang="en-US" dirty="0"/>
          </a:p>
          <a:p>
            <a:r>
              <a:rPr lang="en-US" dirty="0" smtClean="0"/>
              <a:t>Tracking, calorimetry, muons comparable to CMS/ATLAS</a:t>
            </a:r>
          </a:p>
          <a:p>
            <a:r>
              <a:rPr lang="en-US" dirty="0" smtClean="0"/>
              <a:t>(can do precision electroweak!)</a:t>
            </a:r>
          </a:p>
          <a:p>
            <a:endParaRPr lang="en-US" dirty="0"/>
          </a:p>
          <a:p>
            <a:r>
              <a:rPr lang="en-US" dirty="0" smtClean="0"/>
              <a:t>Ring-imaging Cherenkov detectors to provide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/K particle ID (95% K ID at 5% pion fake rate)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1327894"/>
            <a:ext cx="6398401" cy="36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Strange Penguins: The Case of </a:t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K*</a:t>
            </a:r>
            <a:r>
              <a:rPr lang="en-US" baseline="30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l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i="1" dirty="0" smtClean="0">
                <a:sym typeface="Wingdings" panose="05000000000000000000" pitchFamily="2" charset="2"/>
              </a:rPr>
              <a:t>l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067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F4BB669A-7C89-4EAB-AC44-519C2DF228C9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667328"/>
            <a:ext cx="7239000" cy="587375"/>
          </a:xfrm>
        </p:spPr>
        <p:txBody>
          <a:bodyPr>
            <a:normAutofit/>
          </a:bodyPr>
          <a:lstStyle/>
          <a:p>
            <a:r>
              <a:rPr lang="en-US" altLang="en-US" dirty="0"/>
              <a:t>b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/>
              <a:t> </a:t>
            </a:r>
            <a:r>
              <a:rPr lang="en-US" altLang="en-US" dirty="0" smtClean="0"/>
              <a:t>s </a:t>
            </a:r>
            <a:r>
              <a:rPr lang="en-US" altLang="en-US" dirty="0" smtClean="0"/>
              <a:t>Operator Product Expansion</a:t>
            </a:r>
            <a:endParaRPr lang="en-US" altLang="en-US" dirty="0"/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3522662" y="2943226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8437562" y="6040439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7862887" y="2967039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5702300" y="3903664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46163" name="Text Box 19"/>
          <p:cNvSpPr txBox="1">
            <a:spLocks noChangeArrowheads="1"/>
          </p:cNvSpPr>
          <p:nvPr/>
        </p:nvSpPr>
        <p:spPr bwMode="auto">
          <a:xfrm>
            <a:off x="7546974" y="1581727"/>
            <a:ext cx="2239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general Hamiltonian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of </a:t>
            </a:r>
            <a:r>
              <a:rPr lang="en-US" altLang="en-US" dirty="0" err="1">
                <a:solidFill>
                  <a:schemeClr val="accent2"/>
                </a:solidFill>
              </a:rPr>
              <a:t>b</a:t>
            </a:r>
            <a:r>
              <a:rPr lang="en-US" altLang="en-US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→s</a:t>
            </a:r>
            <a:r>
              <a:rPr lang="en-US" altLang="en-US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transitions</a:t>
            </a:r>
          </a:p>
        </p:txBody>
      </p:sp>
      <p:pic>
        <p:nvPicPr>
          <p:cNvPr id="64616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393826"/>
            <a:ext cx="6727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67" name="Text Box 23"/>
          <p:cNvSpPr txBox="1">
            <a:spLocks noChangeArrowheads="1"/>
          </p:cNvSpPr>
          <p:nvPr/>
        </p:nvSpPr>
        <p:spPr bwMode="auto">
          <a:xfrm>
            <a:off x="684212" y="2395539"/>
            <a:ext cx="820455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C7  “photon penguin” </a:t>
            </a:r>
          </a:p>
          <a:p>
            <a:r>
              <a:rPr lang="en-US" altLang="en-US" dirty="0"/>
              <a:t>C8  “gluon penguin”</a:t>
            </a:r>
          </a:p>
          <a:p>
            <a:r>
              <a:rPr lang="en-US" altLang="en-US" dirty="0"/>
              <a:t>C9  “Z penguin”</a:t>
            </a:r>
          </a:p>
          <a:p>
            <a:r>
              <a:rPr lang="en-US" altLang="en-US" dirty="0"/>
              <a:t>C10 “W box</a:t>
            </a:r>
            <a:r>
              <a:rPr lang="en-US" altLang="en-US" dirty="0" smtClean="0"/>
              <a:t>”. </a:t>
            </a:r>
            <a:r>
              <a:rPr lang="en-US" altLang="en-US" dirty="0"/>
              <a:t>e</a:t>
            </a:r>
            <a:r>
              <a:rPr lang="en-US" altLang="en-US" dirty="0" smtClean="0"/>
              <a:t>tc.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000099"/>
                </a:solidFill>
              </a:rPr>
              <a:t>C7’, C9’, C10’  = opposite helicity projection of C7, C9, C10</a:t>
            </a:r>
          </a:p>
          <a:p>
            <a:endParaRPr lang="en-US" altLang="en-US" dirty="0">
              <a:solidFill>
                <a:srgbClr val="000099"/>
              </a:solidFill>
            </a:endParaRPr>
          </a:p>
          <a:p>
            <a:r>
              <a:rPr lang="en-US" altLang="en-US" dirty="0"/>
              <a:t>Plus:</a:t>
            </a:r>
          </a:p>
          <a:p>
            <a:r>
              <a:rPr lang="en-US" altLang="en-US" dirty="0">
                <a:solidFill>
                  <a:srgbClr val="000099"/>
                </a:solidFill>
              </a:rPr>
              <a:t>CS, CP = scalar and </a:t>
            </a:r>
            <a:r>
              <a:rPr lang="en-US" altLang="en-US" dirty="0" err="1">
                <a:solidFill>
                  <a:srgbClr val="000099"/>
                </a:solidFill>
              </a:rPr>
              <a:t>pseudoscalar</a:t>
            </a:r>
            <a:r>
              <a:rPr lang="en-US" altLang="en-US" dirty="0"/>
              <a:t> FCNCs (e.g. </a:t>
            </a:r>
            <a:r>
              <a:rPr lang="en-US" altLang="en-US" dirty="0" smtClean="0"/>
              <a:t>Higgs-like </a:t>
            </a:r>
            <a:r>
              <a:rPr lang="en-US" altLang="en-US" dirty="0"/>
              <a:t>penguin)</a:t>
            </a:r>
          </a:p>
          <a:p>
            <a:endParaRPr lang="en-US" altLang="en-US" dirty="0"/>
          </a:p>
          <a:p>
            <a:r>
              <a:rPr lang="en-US" altLang="en-US" dirty="0"/>
              <a:t>In SM, “</a:t>
            </a:r>
            <a:r>
              <a:rPr lang="en-US" altLang="en-US" dirty="0" smtClean="0"/>
              <a:t>top-penguins</a:t>
            </a:r>
            <a:r>
              <a:rPr lang="en-US" altLang="en-US" dirty="0"/>
              <a:t>” dominate </a:t>
            </a:r>
            <a:r>
              <a:rPr lang="en-US" altLang="en-US" dirty="0" err="1"/>
              <a:t>b</a:t>
            </a:r>
            <a:r>
              <a:rPr lang="en-US" altLang="en-US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 err="1"/>
              <a:t>s</a:t>
            </a:r>
            <a:r>
              <a:rPr lang="en-US" altLang="en-US" dirty="0"/>
              <a:t>; u- and c-penguins non-negligible for </a:t>
            </a:r>
            <a:r>
              <a:rPr lang="en-US" altLang="en-US" dirty="0" err="1"/>
              <a:t>b</a:t>
            </a:r>
            <a:r>
              <a:rPr lang="en-US" altLang="en-US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 err="1"/>
              <a:t>d</a:t>
            </a:r>
            <a:endParaRPr lang="en-US" altLang="en-US" dirty="0"/>
          </a:p>
          <a:p>
            <a:endParaRPr lang="en-US" alt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dirty="0" err="1"/>
              <a:t>b</a:t>
            </a:r>
            <a:r>
              <a:rPr lang="en-US" altLang="en-US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 err="1"/>
              <a:t>s</a:t>
            </a:r>
            <a:r>
              <a:rPr lang="en-US" altLang="en-US" dirty="0"/>
              <a:t>, </a:t>
            </a:r>
            <a:r>
              <a:rPr lang="en-US" altLang="en-US" dirty="0" err="1"/>
              <a:t>b</a:t>
            </a:r>
            <a:r>
              <a:rPr lang="en-US" altLang="en-US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 err="1"/>
              <a:t>d</a:t>
            </a:r>
            <a:r>
              <a:rPr lang="en-US" altLang="en-US" dirty="0"/>
              <a:t>, </a:t>
            </a:r>
            <a:r>
              <a:rPr lang="en-US" altLang="en-US" dirty="0" err="1"/>
              <a:t>s</a:t>
            </a:r>
            <a:r>
              <a:rPr lang="en-US" altLang="en-US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 err="1"/>
              <a:t>d</a:t>
            </a:r>
            <a:r>
              <a:rPr lang="en-US" altLang="en-US" dirty="0"/>
              <a:t>, etc. </a:t>
            </a:r>
            <a:r>
              <a:rPr lang="en-US" altLang="en-US" dirty="0">
                <a:solidFill>
                  <a:srgbClr val="FF0000"/>
                </a:solidFill>
              </a:rPr>
              <a:t>could all have different C</a:t>
            </a:r>
            <a:r>
              <a:rPr lang="en-US" altLang="en-US" baseline="-25000" dirty="0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FF0000"/>
                </a:solidFill>
              </a:rPr>
              <a:t> from new physics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12" y="2151429"/>
            <a:ext cx="7611001" cy="15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2F18576F-DBC1-4A32-84EB-7778E2D5AB4C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390228"/>
            <a:ext cx="6553200" cy="625475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B </a:t>
            </a:r>
            <a:r>
              <a:rPr lang="en-US" altLang="en-US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>
                <a:latin typeface="+mn-lt"/>
              </a:rPr>
              <a:t>K </a:t>
            </a:r>
            <a:r>
              <a:rPr lang="en-US" altLang="en-US" i="1" dirty="0" err="1">
                <a:latin typeface="+mn-lt"/>
              </a:rPr>
              <a:t>ll</a:t>
            </a:r>
            <a:r>
              <a:rPr lang="en-US" altLang="en-US" dirty="0">
                <a:latin typeface="+mn-lt"/>
              </a:rPr>
              <a:t>, B </a:t>
            </a:r>
            <a:r>
              <a:rPr lang="en-US" altLang="en-US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>
                <a:latin typeface="+mn-lt"/>
              </a:rPr>
              <a:t>K* </a:t>
            </a:r>
            <a:r>
              <a:rPr lang="en-US" altLang="en-US" i="1" dirty="0" err="1" smtClean="0">
                <a:latin typeface="+mn-lt"/>
              </a:rPr>
              <a:t>ll</a:t>
            </a:r>
            <a:endParaRPr lang="en-US" altLang="en-US" i="1" dirty="0">
              <a:latin typeface="+mn-lt"/>
            </a:endParaRPr>
          </a:p>
        </p:txBody>
      </p:sp>
      <p:sp>
        <p:nvSpPr>
          <p:cNvPr id="757763" name="Text Box 3"/>
          <p:cNvSpPr txBox="1">
            <a:spLocks noChangeArrowheads="1"/>
          </p:cNvSpPr>
          <p:nvPr/>
        </p:nvSpPr>
        <p:spPr bwMode="auto">
          <a:xfrm>
            <a:off x="8437562" y="6040439"/>
            <a:ext cx="5969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             </a:t>
            </a:r>
          </a:p>
        </p:txBody>
      </p:sp>
      <p:pic>
        <p:nvPicPr>
          <p:cNvPr id="75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233686"/>
            <a:ext cx="5584825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65" name="Text Box 5"/>
          <p:cNvSpPr txBox="1">
            <a:spLocks noChangeArrowheads="1"/>
          </p:cNvSpPr>
          <p:nvPr/>
        </p:nvSpPr>
        <p:spPr bwMode="auto">
          <a:xfrm>
            <a:off x="989012" y="3402211"/>
            <a:ext cx="91440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Exclusive decays from three b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en-US" dirty="0"/>
              <a:t> </a:t>
            </a:r>
            <a:r>
              <a:rPr lang="en-US" altLang="en-US" dirty="0" err="1"/>
              <a:t>s</a:t>
            </a:r>
            <a:r>
              <a:rPr lang="en-US" altLang="en-US" i="1" dirty="0" err="1">
                <a:latin typeface="Times New Roman" panose="02020603050405020304" pitchFamily="18" charset="0"/>
              </a:rPr>
              <a:t>ll</a:t>
            </a:r>
            <a:r>
              <a:rPr lang="en-US" altLang="en-US" dirty="0"/>
              <a:t> penguin diagrams</a:t>
            </a:r>
          </a:p>
          <a:p>
            <a:r>
              <a:rPr lang="en-US" altLang="en-US" dirty="0"/>
              <a:t>            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New physics possible for each diagram</a:t>
            </a:r>
            <a:r>
              <a:rPr lang="en-US" altLang="en-US" dirty="0"/>
              <a:t>, and also new operators </a:t>
            </a:r>
          </a:p>
          <a:p>
            <a:r>
              <a:rPr lang="en-US" altLang="en-US" dirty="0"/>
              <a:t>(scalar penguins, right-handed currents)</a:t>
            </a:r>
          </a:p>
          <a:p>
            <a:endParaRPr lang="en-US" altLang="en-US" dirty="0"/>
          </a:p>
          <a:p>
            <a:r>
              <a:rPr lang="en-US" altLang="en-US" b="1" dirty="0" smtClean="0"/>
              <a:t>For K*</a:t>
            </a:r>
            <a:r>
              <a:rPr lang="en-US" altLang="en-US" b="1" dirty="0" err="1" smtClean="0"/>
              <a:t>ll</a:t>
            </a:r>
            <a:r>
              <a:rPr lang="en-US" altLang="en-US" b="1" dirty="0" smtClean="0"/>
              <a:t>, </a:t>
            </a:r>
            <a:r>
              <a:rPr lang="en-US" altLang="en-US" b="1" dirty="0"/>
              <a:t>f</a:t>
            </a:r>
            <a:r>
              <a:rPr lang="en-US" altLang="en-US" b="1" dirty="0" smtClean="0"/>
              <a:t>our-body </a:t>
            </a:r>
            <a:r>
              <a:rPr lang="en-US" altLang="en-US" b="1" dirty="0"/>
              <a:t>kinematic </a:t>
            </a:r>
            <a:r>
              <a:rPr lang="en-US" altLang="en-US" b="1" dirty="0" smtClean="0"/>
              <a:t>distributions, angular distributions, </a:t>
            </a:r>
            <a:r>
              <a:rPr lang="en-US" altLang="en-US" b="1" dirty="0"/>
              <a:t>and decay rates</a:t>
            </a:r>
            <a:r>
              <a:rPr lang="en-US" altLang="en-US" dirty="0"/>
              <a:t> to </a:t>
            </a:r>
            <a:r>
              <a:rPr lang="en-US" altLang="en-US" dirty="0" smtClean="0"/>
              <a:t>measure all </a:t>
            </a:r>
            <a:r>
              <a:rPr lang="en-US" altLang="en-US" dirty="0"/>
              <a:t>three (complex) penguin amplitudes</a:t>
            </a:r>
          </a:p>
          <a:p>
            <a:endParaRPr lang="en-US" altLang="en-US" dirty="0"/>
          </a:p>
          <a:p>
            <a:pPr algn="ctr"/>
            <a:r>
              <a:rPr lang="en-US" altLang="en-US" dirty="0"/>
              <a:t>Rare process with BF ~ 10</a:t>
            </a:r>
            <a:r>
              <a:rPr lang="en-US" altLang="en-US" baseline="30000" dirty="0"/>
              <a:t>-6 </a:t>
            </a:r>
          </a:p>
          <a:p>
            <a:pPr algn="ctr"/>
            <a:endParaRPr lang="en-US" altLang="en-US" b="1" baseline="30000" dirty="0"/>
          </a:p>
        </p:txBody>
      </p:sp>
      <p:sp>
        <p:nvSpPr>
          <p:cNvPr id="757766" name="Rectangle 6"/>
          <p:cNvSpPr>
            <a:spLocks noChangeArrowheads="1"/>
          </p:cNvSpPr>
          <p:nvPr/>
        </p:nvSpPr>
        <p:spPr bwMode="auto">
          <a:xfrm>
            <a:off x="6867525" y="2040135"/>
            <a:ext cx="30718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Photon penguin (C7)   </a:t>
            </a:r>
          </a:p>
          <a:p>
            <a:r>
              <a:rPr lang="en-US" altLang="en-US" b="1">
                <a:solidFill>
                  <a:schemeClr val="accent2"/>
                </a:solidFill>
              </a:rPr>
              <a:t>Vector EW (C9)   </a:t>
            </a:r>
          </a:p>
          <a:p>
            <a:r>
              <a:rPr lang="en-US" altLang="en-US" b="1">
                <a:solidFill>
                  <a:schemeClr val="accent2"/>
                </a:solidFill>
              </a:rPr>
              <a:t>Axial-vector EW (C10)</a:t>
            </a:r>
          </a:p>
        </p:txBody>
      </p:sp>
      <p:pic>
        <p:nvPicPr>
          <p:cNvPr id="7577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r="37688"/>
          <a:stretch>
            <a:fillRect/>
          </a:stretch>
        </p:blipFill>
        <p:spPr bwMode="auto">
          <a:xfrm>
            <a:off x="7947738" y="3558480"/>
            <a:ext cx="152558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20757</TotalTime>
  <Words>3325</Words>
  <Application>Microsoft Office PowerPoint</Application>
  <PresentationFormat>Custom</PresentationFormat>
  <Paragraphs>491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 Unicode MS</vt:lpstr>
      <vt:lpstr>Arial</vt:lpstr>
      <vt:lpstr>Constantia</vt:lpstr>
      <vt:lpstr>Symbol</vt:lpstr>
      <vt:lpstr>Times New Roman</vt:lpstr>
      <vt:lpstr>Wingdings</vt:lpstr>
      <vt:lpstr>Books Classic 16x9</vt:lpstr>
      <vt:lpstr>Precision Physics at Colliders</vt:lpstr>
      <vt:lpstr>Precision Physics at Colliders 3:</vt:lpstr>
      <vt:lpstr>PowerPoint Presentation</vt:lpstr>
      <vt:lpstr>Probing electroweak scale physics with hadron decays</vt:lpstr>
      <vt:lpstr>b-hadron basics</vt:lpstr>
      <vt:lpstr>LHCb</vt:lpstr>
      <vt:lpstr>Strange Penguins: The Case of  B0  K*0 l+l-</vt:lpstr>
      <vt:lpstr>b→ s Operator Product Expansion</vt:lpstr>
      <vt:lpstr>B →K ll, B →K* 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shape and fits</vt:lpstr>
      <vt:lpstr>High Q2 fit result</vt:lpstr>
      <vt:lpstr>Systematic uncertainties</vt:lpstr>
      <vt:lpstr>Results</vt:lpstr>
      <vt:lpstr>Results</vt:lpstr>
      <vt:lpstr>Results</vt:lpstr>
      <vt:lpstr>Results</vt:lpstr>
      <vt:lpstr>Results</vt:lpstr>
      <vt:lpstr>Interpretations as Wilson coefficients</vt:lpstr>
      <vt:lpstr>Interpretations as Wilson coefficients</vt:lpstr>
      <vt:lpstr>Kll, K*ll and lepton universality</vt:lpstr>
      <vt:lpstr>K*ll and lepton universality</vt:lpstr>
      <vt:lpstr>Leptons out of Balance:  Semi-leptonic B decays</vt:lpstr>
      <vt:lpstr>b  c semi-leptonic B decays</vt:lpstr>
      <vt:lpstr>B0  D-*ln</vt:lpstr>
      <vt:lpstr>Event selection</vt:lpstr>
      <vt:lpstr>Kinematic discrimination of mu and tau</vt:lpstr>
      <vt:lpstr>Signal and background models</vt:lpstr>
      <vt:lpstr>Signal and background models</vt:lpstr>
      <vt:lpstr>Fit Results</vt:lpstr>
      <vt:lpstr>Fit Results</vt:lpstr>
      <vt:lpstr>Systematic uncertainties</vt:lpstr>
      <vt:lpstr>Another way: 3-prong tau decays </vt:lpstr>
      <vt:lpstr>A global t problem</vt:lpstr>
      <vt:lpstr>A global t problem</vt:lpstr>
      <vt:lpstr>Conclusions for Lecture 3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Physics at Colliders</dc:title>
  <dc:creator>Jeffrey Berryhill</dc:creator>
  <cp:lastModifiedBy>Jeffrey Berryhill</cp:lastModifiedBy>
  <cp:revision>404</cp:revision>
  <dcterms:created xsi:type="dcterms:W3CDTF">2018-08-09T19:28:41Z</dcterms:created>
  <dcterms:modified xsi:type="dcterms:W3CDTF">2018-08-25T22:41:09Z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