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52"/>
  </p:notesMasterIdLst>
  <p:handoutMasterIdLst>
    <p:handoutMasterId r:id="rId53"/>
  </p:handoutMasterIdLst>
  <p:sldIdLst>
    <p:sldId id="267" r:id="rId5"/>
    <p:sldId id="327" r:id="rId6"/>
    <p:sldId id="328" r:id="rId7"/>
    <p:sldId id="331" r:id="rId8"/>
    <p:sldId id="333" r:id="rId9"/>
    <p:sldId id="332" r:id="rId10"/>
    <p:sldId id="334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5" r:id="rId19"/>
    <p:sldId id="344" r:id="rId20"/>
    <p:sldId id="343" r:id="rId21"/>
    <p:sldId id="324" r:id="rId22"/>
    <p:sldId id="348" r:id="rId23"/>
    <p:sldId id="347" r:id="rId24"/>
    <p:sldId id="346" r:id="rId25"/>
    <p:sldId id="357" r:id="rId26"/>
    <p:sldId id="358" r:id="rId27"/>
    <p:sldId id="359" r:id="rId28"/>
    <p:sldId id="364" r:id="rId29"/>
    <p:sldId id="365" r:id="rId30"/>
    <p:sldId id="361" r:id="rId31"/>
    <p:sldId id="362" r:id="rId32"/>
    <p:sldId id="366" r:id="rId33"/>
    <p:sldId id="367" r:id="rId34"/>
    <p:sldId id="363" r:id="rId35"/>
    <p:sldId id="368" r:id="rId36"/>
    <p:sldId id="360" r:id="rId37"/>
    <p:sldId id="370" r:id="rId38"/>
    <p:sldId id="371" r:id="rId39"/>
    <p:sldId id="372" r:id="rId40"/>
    <p:sldId id="369" r:id="rId41"/>
    <p:sldId id="353" r:id="rId42"/>
    <p:sldId id="356" r:id="rId43"/>
    <p:sldId id="354" r:id="rId44"/>
    <p:sldId id="352" r:id="rId45"/>
    <p:sldId id="351" r:id="rId46"/>
    <p:sldId id="350" r:id="rId47"/>
    <p:sldId id="355" r:id="rId48"/>
    <p:sldId id="349" r:id="rId49"/>
    <p:sldId id="373" r:id="rId50"/>
    <p:sldId id="326" r:id="rId5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9" d="100"/>
          <a:sy n="89" d="100"/>
        </p:scale>
        <p:origin x="466" y="91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8/24/2018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8/24/2018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3.01853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3.01853" TargetMode="External"/><Relationship Id="rId2" Type="http://schemas.openxmlformats.org/officeDocument/2006/relationships/hyperlink" Target="https://atlas.web.cern.ch/Atlas/GROUPS/PHYSICS/CONFNOTES/ATLAS-CONF-2018-0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407.3935" TargetMode="External"/><Relationship Id="rId5" Type="http://schemas.openxmlformats.org/officeDocument/2006/relationships/hyperlink" Target="https://arxiv.org/abs/1407.5063" TargetMode="External"/><Relationship Id="rId4" Type="http://schemas.openxmlformats.org/officeDocument/2006/relationships/hyperlink" Target="https://arxiv.org/abs/1701.0724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Precision Physics at Colliders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choose wisely, measure carefully, and exploit ruthlessly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383" y="1343085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Unlike a lepton collider, we cannot perfectly divine the incoming fermion/anti-fermion directions.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Which proton (or antiproton) originates the quark or antiquark is ambiguous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parton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ambiguity is unavoidable, and there is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parton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-dependent dilution to the ideal case.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Tevatron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valence quark/anti-valence quark annihilation dominates, therefore the proton carries the quark a very large fraction of the time. 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 LHC, Z production is predominantly valence quark-sea quark annihilation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valence quark usually carries more of  the proton momentum, so the Z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Pz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direction is correlated with the quark direction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How to measure the scattering angle</a:t>
            </a:r>
            <a:endParaRPr lang="en-US" dirty="0"/>
          </a:p>
        </p:txBody>
      </p:sp>
      <p:pic>
        <p:nvPicPr>
          <p:cNvPr id="12" name="Picture 4" descr="https://twiki.cern.ch/twiki/pub/CMSPublic/PhysicsResultsEWK11003/pdf_di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83" y="1524000"/>
            <a:ext cx="425406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49028" y="1676400"/>
            <a:ext cx="268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Suppression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A4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term due to dilution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 7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TeV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LHC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3383" y="4417814"/>
            <a:ext cx="441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more forward the Z production the less ambiguous the quark direction 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3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12" y="1355656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weak mixing angle sensitivity arises from the Z vector and axial-vector coupling diagrams self-interfering, giving a small positive AFB of a few percent.  The photon diagram also interferes with the Z, giving very large effects above and below the Z pole.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Virtual electroweak corrections modify the LO relation between A4 and sin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leading to an “effective” mixing angle as the baseline observable: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A4 ~ ¼ - sin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eff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so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A4 precision of 0.001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mixing angle precision of 20x10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-5</a:t>
            </a:r>
            <a:endParaRPr lang="en-US" baseline="30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203200"/>
            <a:ext cx="6474536" cy="1168400"/>
          </a:xfrm>
        </p:spPr>
        <p:txBody>
          <a:bodyPr/>
          <a:lstStyle/>
          <a:p>
            <a:r>
              <a:rPr lang="en-US" dirty="0" smtClean="0"/>
              <a:t>SM behavior of AFB and the weak mixing angle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3965555"/>
            <a:ext cx="2954606" cy="758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12" y="4038654"/>
            <a:ext cx="2809091" cy="5486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69508" y="4012742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502" y="3376173"/>
            <a:ext cx="4217013" cy="3100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502" y="472639"/>
            <a:ext cx="4076400" cy="290353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6323012" y="1752600"/>
            <a:ext cx="1676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383" y="1343085"/>
            <a:ext cx="45722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 NNLO QCD, up to 9 different non-zero angular terms to consider including A4.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Dilepton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PT dependence is especially hard to model, so integrate that out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several bins of y and m, construct 8x8 bin templates for each of the 9 angular polynomials, modified for detector acceptance and higher-order corrections to the baseline MC (POWHEG-BOX),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i.e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a four-dimensional histogram.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Differential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dilepton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data along with nuisance parameters are included in a grand likelihood hit to determine A4.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A4 measurement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56" y="3397686"/>
            <a:ext cx="6868458" cy="2160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42" y="762000"/>
            <a:ext cx="4618201" cy="2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58928" y="5416552"/>
            <a:ext cx="711015" cy="304800"/>
          </a:xfrm>
        </p:spPr>
        <p:txBody>
          <a:bodyPr/>
          <a:lstStyle/>
          <a:p>
            <a:fld id="{DB353B48-7797-49B3-AC1E-56109E39A95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Likelihood fit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1394451"/>
            <a:ext cx="9828212" cy="962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4" y="2906046"/>
            <a:ext cx="9599613" cy="1170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5212" y="996952"/>
            <a:ext cx="174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Nuisance priors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2612" y="1044817"/>
            <a:ext cx="365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1280 bins in (m, y) x 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dirty="0"/>
              <a:t> </a:t>
            </a:r>
            <a:r>
              <a:rPr lang="en-US" dirty="0" smtClean="0"/>
              <a:t>x </a:t>
            </a:r>
            <a:r>
              <a:rPr lang="en-US" dirty="0" smtClean="0">
                <a:latin typeface="Symbol" panose="05050102010706020507" pitchFamily="18" charset="2"/>
              </a:rPr>
              <a:t>f </a:t>
            </a:r>
            <a:r>
              <a:rPr lang="en-US" dirty="0" smtClean="0"/>
              <a:t>= 20x8x8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17342" y="4076387"/>
            <a:ext cx="1752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Backgrounds and their nuisance parameter dependence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6412" y="405733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x </a:t>
            </a:r>
            <a:r>
              <a:rPr lang="en-US" dirty="0" err="1" smtClean="0"/>
              <a:t>lum</a:t>
            </a:r>
            <a:r>
              <a:rPr lang="en-US" dirty="0" err="1"/>
              <a:t>i</a:t>
            </a:r>
            <a:r>
              <a:rPr lang="en-US" dirty="0" smtClean="0"/>
              <a:t> in bin j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5812" y="4057336"/>
            <a:ext cx="140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Ang. </a:t>
            </a:r>
            <a:r>
              <a:rPr lang="en-US" dirty="0" err="1" smtClean="0"/>
              <a:t>Coeff</a:t>
            </a:r>
            <a:r>
              <a:rPr lang="en-US" dirty="0" smtClean="0"/>
              <a:t>.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bin j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1413" y="48678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angular templates for bin j</a:t>
            </a:r>
          </a:p>
          <a:p>
            <a:r>
              <a:rPr lang="en-US" dirty="0"/>
              <a:t>a</a:t>
            </a:r>
            <a:r>
              <a:rPr lang="en-US" dirty="0" smtClean="0"/>
              <a:t>nd their nuisance parameter dependence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332412" y="3968752"/>
            <a:ext cx="293278" cy="734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00628" y="3892552"/>
            <a:ext cx="65384" cy="92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1212" y="224182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Poisson probability for data Nobs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9820" y="218713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Poisson probability for template MC Neff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37412" y="5854957"/>
            <a:ext cx="436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 mixing angle dependence (linear interpolation in each bin j, w/nuisances)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5835127"/>
            <a:ext cx="668831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12" y="914400"/>
            <a:ext cx="5181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: two electrons in the central tracking and calorimetry (|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|&lt;2.4)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 GeV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dielectron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trigger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 GeV PT requirement of =2 opposite sign electrons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mm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: two muons in the central tracking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systems (|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|&lt;2.4)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24 GeV single muon trigger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 GeV PT requirement of =2 opposite sign muons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: one electron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central tracking/calorimetry (|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|&lt;2.4),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one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endcap/forward calorimetry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(2.5 &lt; |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| &lt; 4.9)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24 GeV single central electron trigger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25/20 GeV C/F PT requirement with tighter ID than 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Event selection and categorization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00" b="8000"/>
          <a:stretch/>
        </p:blipFill>
        <p:spPr>
          <a:xfrm>
            <a:off x="5709568" y="1336675"/>
            <a:ext cx="6099844" cy="4572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664074" y="4419600"/>
            <a:ext cx="1045494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64074" y="4800600"/>
            <a:ext cx="1045494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12" y="914400"/>
            <a:ext cx="5181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: two electrons in the central tracking and calorimetry (|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|&lt;2.4)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 GeV di-electron trigger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 GeV PT requirement of =2 opposite sign electrons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mm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: two muons in the central tracking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systems (|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|&lt;2.4)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24 GeV single muon trigger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 GeV PT requirement of =2 opposite sign muons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: one electron 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central tracking/calorimetry (|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|&lt;2.4),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one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endcap/forward calorimetry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(2.5 &lt; |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| &lt; 4.9)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24 GeV single central electron trigger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25/20 GeV C/F PT requirement with tighter ID than 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Event selection and categorization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49" y="1143000"/>
            <a:ext cx="6166201" cy="2295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4572000"/>
            <a:ext cx="5162900" cy="1324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3781" y="3657600"/>
            <a:ext cx="442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6-7M events each for CC categories, </a:t>
            </a:r>
          </a:p>
          <a:p>
            <a:r>
              <a:rPr lang="en-US" dirty="0" smtClean="0"/>
              <a:t>1M for CF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08812" y="4296614"/>
            <a:ext cx="228600" cy="427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383" y="1343085"/>
            <a:ext cx="48008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Data/MC agreement 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mm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 the Z pole mass region for all 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Only a small raw AFB is visible for CC; a larger one emerges for CF, as expected.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S/B at the Z pole is very high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cos2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modulation from A2 can be clearly seen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8012" y="-152400"/>
            <a:ext cx="9751060" cy="1168400"/>
          </a:xfrm>
        </p:spPr>
        <p:txBody>
          <a:bodyPr/>
          <a:lstStyle/>
          <a:p>
            <a:r>
              <a:rPr lang="en-US" dirty="0" smtClean="0"/>
              <a:t>Pre-fit angular distributions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883" y="520700"/>
            <a:ext cx="3022799" cy="584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2" y="510159"/>
            <a:ext cx="3013145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383" y="1343085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Consistent results for all three categories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as powerful as 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mm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 three categories systematics limited, predominantly by PDF uncertainty affecting relation between A4 and mixing angle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Fit results and uncertainties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83" y="1121432"/>
            <a:ext cx="7808701" cy="49262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70212" y="4419600"/>
            <a:ext cx="1524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89412" y="5201277"/>
            <a:ext cx="7010400" cy="23753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3212" y="1905000"/>
            <a:ext cx="304800" cy="16133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Internal consistency across categories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812" y="1092200"/>
            <a:ext cx="1116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eeCF outermost bin as a reference, compute pulls of other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Innermost CC Z pole category is an outlier, others are consistent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" y="2232025"/>
            <a:ext cx="11199812" cy="42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Comparison with ROTW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12" y="1676400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2.2X less precise than LEP/SLD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Comparable to </a:t>
            </a:r>
            <a:r>
              <a:rPr lang="en-US" dirty="0" err="1" smtClean="0"/>
              <a:t>Tevatron</a:t>
            </a:r>
            <a:r>
              <a:rPr lang="en-US" dirty="0" smtClean="0"/>
              <a:t> final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Superior to CMS 8 </a:t>
            </a:r>
            <a:r>
              <a:rPr lang="en-US" dirty="0" err="1" smtClean="0"/>
              <a:t>TeV</a:t>
            </a:r>
            <a:r>
              <a:rPr lang="en-US" dirty="0" smtClean="0"/>
              <a:t>, which does not include ee</a:t>
            </a:r>
            <a:r>
              <a:rPr lang="en-US" baseline="-25000" dirty="0" smtClean="0"/>
              <a:t>CF</a:t>
            </a:r>
            <a:r>
              <a:rPr lang="en-US" dirty="0" smtClean="0"/>
              <a:t> category.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Superior to </a:t>
            </a:r>
            <a:r>
              <a:rPr lang="en-US" dirty="0" err="1" smtClean="0"/>
              <a:t>LHCb</a:t>
            </a:r>
            <a:r>
              <a:rPr lang="en-US" dirty="0" smtClean="0"/>
              <a:t> due to luminosity/statistics (</a:t>
            </a:r>
            <a:r>
              <a:rPr lang="en-US" dirty="0" err="1" smtClean="0"/>
              <a:t>LHCb</a:t>
            </a:r>
            <a:r>
              <a:rPr lang="en-US" dirty="0" smtClean="0"/>
              <a:t> has lower PDF </a:t>
            </a:r>
            <a:r>
              <a:rPr lang="en-US" dirty="0" err="1" smtClean="0"/>
              <a:t>unc</a:t>
            </a:r>
            <a:r>
              <a:rPr lang="en-US" dirty="0" smtClean="0"/>
              <a:t>.!)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5283200"/>
            <a:ext cx="10603801" cy="801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2" y="1063625"/>
            <a:ext cx="609516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Precision Physics at Colliders 2: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VISE of electroweak Precision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Uncertainty analysis, prospects for 13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67918" r="67918"/>
          <a:stretch/>
        </p:blipFill>
        <p:spPr>
          <a:xfrm>
            <a:off x="2211810" y="1219200"/>
            <a:ext cx="7808701" cy="4926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115" r="-76115"/>
          <a:stretch/>
        </p:blipFill>
        <p:spPr>
          <a:xfrm>
            <a:off x="10020511" y="1219200"/>
            <a:ext cx="7808701" cy="4926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382" y="1343085"/>
            <a:ext cx="70106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Systematics limited (29 vs. 21 E-5 stat.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unc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Affects of PDF uncertainties on sin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eff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(A4) predominate (24E-5)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Admixture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partons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determines A4 dilution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External improvement or simultaneous constraint with more data needed to improve upon this!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These unfortunately worsen at 13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TeV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Stat (21) and MC stat (12)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unc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will improve together with 13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TeV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QCD scales improvement will need beyond NNLO (!) prediction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PTZ modelling with data can be introduced to ee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CF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sample with larger datasets.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383" y="1343085"/>
            <a:ext cx="1051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the electroweak theory,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GF, MZ, MW related at tree-level via a simple algebraic relation. With radiative corrections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there is also a dependence on Mt and MH at high precision.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The mass of the W boson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3" y="1978659"/>
            <a:ext cx="10133012" cy="126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9" y="3137987"/>
            <a:ext cx="6837001" cy="14808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323012" y="3016450"/>
            <a:ext cx="3810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4696268"/>
            <a:ext cx="4856162" cy="813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212" y="4711816"/>
            <a:ext cx="5194201" cy="803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3443" y="5867400"/>
            <a:ext cx="964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fermions or bosons coupling to W can shift observed MW from SM predictions 10’s of MeV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37012" y="4343400"/>
            <a:ext cx="457200" cy="35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228012" y="4191000"/>
            <a:ext cx="609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837612" y="4191000"/>
            <a:ext cx="685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58928" y="5791200"/>
            <a:ext cx="711015" cy="304800"/>
          </a:xfrm>
        </p:spPr>
        <p:txBody>
          <a:bodyPr/>
          <a:lstStyle/>
          <a:p>
            <a:fld id="{DB353B48-7797-49B3-AC1E-56109E39A95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production at the LHC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9144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main experimental observables are the lepton transverse momentum and the transverse momentum of everything recoiling against 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useful to analyze </a:t>
            </a:r>
            <a:r>
              <a:rPr lang="en-US" dirty="0" err="1" smtClean="0"/>
              <a:t>uT</a:t>
            </a:r>
            <a:r>
              <a:rPr lang="en-US" dirty="0" smtClean="0"/>
              <a:t> in components parallel and perpendicular to the lepton.  The neutrino transvers momentum is inferred from –vector 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Invariant mass cannot be measured directly. The “transverse mass” </a:t>
            </a:r>
            <a:r>
              <a:rPr lang="en-US" dirty="0" err="1" smtClean="0"/>
              <a:t>mT</a:t>
            </a:r>
            <a:r>
              <a:rPr lang="en-US" dirty="0" smtClean="0"/>
              <a:t> can be computed in the transverse plane, with a kinematic edge terminating at MW.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Lepton PT alone has great resolution and its distribution (peaking at MW/2) is a good estimator of MW, but has strong dependence on W PT modelling.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MT has much weaker W PT dependence, but has worse resolution from </a:t>
            </a:r>
            <a:r>
              <a:rPr lang="en-US" dirty="0" err="1" smtClean="0"/>
              <a:t>Ptmiss</a:t>
            </a:r>
            <a:r>
              <a:rPr lang="en-US" dirty="0" smtClean="0"/>
              <a:t>.  Let’s measure both!</a:t>
            </a:r>
          </a:p>
        </p:txBody>
      </p:sp>
      <p:pic>
        <p:nvPicPr>
          <p:cNvPr id="10" name="Picture 9" descr="invm_mt.gif                                                    0020EE39Macintosh HD                   BE172E4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147109"/>
            <a:ext cx="3429000" cy="33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64863"/>
              </p:ext>
            </p:extLst>
          </p:nvPr>
        </p:nvGraphicFramePr>
        <p:xfrm>
          <a:off x="8037512" y="2806709"/>
          <a:ext cx="3810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1663700" imgH="254000" progId="Equation.3">
                  <p:embed/>
                </p:oleObj>
              </mc:Choice>
              <mc:Fallback>
                <p:oleObj name="Equation" r:id="rId4" imgW="1663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2806709"/>
                        <a:ext cx="38100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612" y="1560731"/>
            <a:ext cx="1405200" cy="716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835" y="1687731"/>
            <a:ext cx="346577" cy="36576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457200"/>
            <a:ext cx="18557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8916987" y="381000"/>
            <a:ext cx="728663" cy="1235075"/>
          </a:xfrm>
          <a:prstGeom prst="line">
            <a:avLst/>
          </a:prstGeom>
          <a:noFill/>
          <a:ln w="38100">
            <a:solidFill>
              <a:srgbClr val="4B57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456612" y="441325"/>
            <a:ext cx="46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||</a:t>
            </a:r>
            <a:endParaRPr lang="en-US" altLang="en-US" sz="2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9678987" y="762000"/>
            <a:ext cx="1192213" cy="892175"/>
          </a:xfrm>
          <a:prstGeom prst="line">
            <a:avLst/>
          </a:prstGeom>
          <a:noFill/>
          <a:ln w="38100">
            <a:solidFill>
              <a:srgbClr val="4B57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631487" y="914400"/>
            <a:ext cx="59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4B57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lang="en-US" altLang="en-US" sz="2000" b="1" baseline="-25000">
                <a:solidFill>
                  <a:srgbClr val="4B5799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</a:t>
            </a:r>
            <a:r>
              <a:rPr lang="en-US" altLang="en-US" sz="2000">
                <a:solidFill>
                  <a:srgbClr val="4B57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412" y="2946965"/>
            <a:ext cx="2260032" cy="4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608" y="3317874"/>
            <a:ext cx="3299676" cy="32431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production at the LHC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 production is majority valence quark/sea anti-quark annihilation, but at least 1/3 is from sea quark/sea anti-quark of various flavors.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proton has twice as many ups as downs, so W+ cross section is higher than W-, and the kinematics and PDF dependence differ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rapidity </a:t>
            </a:r>
            <a:r>
              <a:rPr lang="en-US" dirty="0" smtClean="0">
                <a:sym typeface="Wingdings" panose="05000000000000000000" pitchFamily="2" charset="2"/>
              </a:rPr>
              <a:t> stronger valence quark component  better known PDFs.  Charge and rapidity dependence of PDFs motivates a binned MW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 PT is predominantly less than 30 GeV, where theory prediction relies critically on soft gluon </a:t>
            </a:r>
            <a:r>
              <a:rPr lang="en-US" dirty="0" err="1" smtClean="0">
                <a:sym typeface="Wingdings" panose="05000000000000000000" pitchFamily="2" charset="2"/>
              </a:rPr>
              <a:t>resummation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Production model is sensitive to sea quark distribution of the different flavors, including heavy flavor combinations not probed by the Z (</a:t>
            </a:r>
            <a:r>
              <a:rPr lang="en-US" dirty="0" err="1" smtClean="0">
                <a:sym typeface="Wingdings" panose="05000000000000000000" pitchFamily="2" charset="2"/>
              </a:rPr>
              <a:t>cs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cb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21" y="498128"/>
            <a:ext cx="3907603" cy="281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6212" y="1676400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W+ and W- lepton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294812" y="1466165"/>
            <a:ext cx="76200" cy="21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84563" y="1908001"/>
            <a:ext cx="253249" cy="21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Event selection and categorization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944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W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Single muon trigger with 18 GeV PT OR single electron trigger with 20-22 GeV 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Measure leptons out to a pseudo-rapidity of 2.4.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 6M W  </a:t>
            </a:r>
            <a:r>
              <a:rPr lang="en-US" b="1" dirty="0" err="1" smtClean="0">
                <a:sym typeface="Wingdings" panose="05000000000000000000" pitchFamily="2" charset="2"/>
              </a:rPr>
              <a:t>enu</a:t>
            </a:r>
            <a:r>
              <a:rPr lang="en-US" b="1" dirty="0" smtClean="0">
                <a:sym typeface="Wingdings" panose="05000000000000000000" pitchFamily="2" charset="2"/>
              </a:rPr>
              <a:t>,  8M W </a:t>
            </a:r>
            <a:r>
              <a:rPr lang="en-US" b="1" dirty="0" err="1" smtClean="0">
                <a:sym typeface="Wingdings" panose="05000000000000000000" pitchFamily="2" charset="2"/>
              </a:rPr>
              <a:t>munu</a:t>
            </a:r>
            <a:r>
              <a:rPr lang="en-US" b="1" dirty="0" smtClean="0">
                <a:sym typeface="Wingdings" panose="05000000000000000000" pitchFamily="2" charset="2"/>
              </a:rPr>
              <a:t> selected in 4.1-4.6 /fb at 7 </a:t>
            </a:r>
            <a:r>
              <a:rPr lang="en-US" b="1" dirty="0" err="1" smtClean="0">
                <a:sym typeface="Wingdings" panose="05000000000000000000" pitchFamily="2" charset="2"/>
              </a:rPr>
              <a:t>TeV</a:t>
            </a:r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Electron channel has 2% background from W  </a:t>
            </a:r>
            <a:r>
              <a:rPr lang="en-US" dirty="0" err="1" smtClean="0">
                <a:sym typeface="Wingdings" panose="05000000000000000000" pitchFamily="2" charset="2"/>
              </a:rPr>
              <a:t>taunu</a:t>
            </a:r>
            <a:r>
              <a:rPr lang="en-US" dirty="0" smtClean="0">
                <a:sym typeface="Wingdings" panose="05000000000000000000" pitchFamily="2" charset="2"/>
              </a:rPr>
              <a:t>, Z </a:t>
            </a:r>
            <a:r>
              <a:rPr lang="en-US" dirty="0" err="1" smtClean="0">
                <a:sym typeface="Wingdings" panose="05000000000000000000" pitchFamily="2" charset="2"/>
              </a:rPr>
              <a:t>ee</a:t>
            </a:r>
            <a:r>
              <a:rPr lang="en-US" dirty="0" smtClean="0">
                <a:sym typeface="Wingdings" panose="05000000000000000000" pitchFamily="2" charset="2"/>
              </a:rPr>
              <a:t>, 0.4% 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Muon channel has 6% background from W/Z, 0.3% other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Z selection:  2 opposite sign leptons with PT &gt; 25 GeV (0.6M </a:t>
            </a:r>
            <a:r>
              <a:rPr lang="en-US" dirty="0" err="1" smtClean="0">
                <a:sym typeface="Wingdings" panose="05000000000000000000" pitchFamily="2" charset="2"/>
              </a:rPr>
              <a:t>ee</a:t>
            </a:r>
            <a:r>
              <a:rPr lang="en-US" dirty="0" smtClean="0">
                <a:sym typeface="Wingdings" panose="05000000000000000000" pitchFamily="2" charset="2"/>
              </a:rPr>
              <a:t>, 1.2M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Categorize </a:t>
            </a:r>
            <a:r>
              <a:rPr lang="en-US" b="1" dirty="0" smtClean="0">
                <a:sym typeface="Wingdings" panose="05000000000000000000" pitchFamily="2" charset="2"/>
              </a:rPr>
              <a:t>by lepton, charge, and rapidity</a:t>
            </a:r>
            <a:r>
              <a:rPr lang="en-US" dirty="0" smtClean="0">
                <a:sym typeface="Wingdings" panose="05000000000000000000" pitchFamily="2" charset="2"/>
              </a:rPr>
              <a:t>.  Measure MW separately from 1D templates of MT and PT, and combine with correlations (~50% correlated)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4" y="2166593"/>
            <a:ext cx="1614237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16" y="2140740"/>
            <a:ext cx="1785275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90" y="2196916"/>
            <a:ext cx="1882050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408" y="2138129"/>
            <a:ext cx="1885574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51" y="4825552"/>
            <a:ext cx="8772253" cy="16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Electron energy scale calibration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92708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ATLAS EM calorimetry consists of 3 depth layers of </a:t>
            </a:r>
            <a:r>
              <a:rPr lang="en-US" dirty="0" err="1" smtClean="0">
                <a:sym typeface="Wingdings" panose="05000000000000000000" pitchFamily="2" charset="2"/>
              </a:rPr>
              <a:t>LAr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L1 has high-granularity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 strips for lateral shape, L2 has larger square cells and most of the X0, L3 is a tail catcher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Preshower</a:t>
            </a:r>
            <a:r>
              <a:rPr lang="en-US" dirty="0" smtClean="0">
                <a:sym typeface="Wingdings" panose="05000000000000000000" pitchFamily="2" charset="2"/>
              </a:rPr>
              <a:t> detector in the barrel estimates pre-radiation upstream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Simulation-based response corrections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Electron and unconverted photon longitudinal response studied to correct the upstream material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Minimum-ionizing muons are used to </a:t>
            </a:r>
            <a:r>
              <a:rPr lang="en-US" dirty="0" err="1" smtClean="0">
                <a:sym typeface="Wingdings" panose="05000000000000000000" pitchFamily="2" charset="2"/>
              </a:rPr>
              <a:t>intercalibrate</a:t>
            </a:r>
            <a:r>
              <a:rPr lang="en-US" dirty="0" smtClean="0">
                <a:sym typeface="Wingdings" panose="05000000000000000000" pitchFamily="2" charset="2"/>
              </a:rPr>
              <a:t> different depth layers and analyze crosstalk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533400"/>
            <a:ext cx="4231200" cy="285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84" y="3704729"/>
            <a:ext cx="7210928" cy="262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4" y="3962400"/>
            <a:ext cx="3772818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6812" y="4501654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Excluded!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89212" y="4870986"/>
            <a:ext cx="0" cy="1225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5012" y="4870986"/>
            <a:ext cx="0" cy="1225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Electron energy scale calibration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Residual data-driven corrections obtained from W electrons, J/psi or Z di-electron data.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Azimuthal distortions (mechanical sagging, e.g.) corrected with E/p relative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scale vs. h calibrated to center the Z mass at the expected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Resolution simultaneously adjusted to match the observed linewidth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514" y="3624046"/>
            <a:ext cx="398869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375513"/>
            <a:ext cx="4426600" cy="32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Electron efficiency calibration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Z  </a:t>
            </a:r>
            <a:r>
              <a:rPr lang="en-US" dirty="0" err="1" smtClean="0">
                <a:sym typeface="Wingdings" panose="05000000000000000000" pitchFamily="2" charset="2"/>
              </a:rPr>
              <a:t>ee</a:t>
            </a:r>
            <a:r>
              <a:rPr lang="en-US" dirty="0" smtClean="0">
                <a:sym typeface="Wingdings" panose="05000000000000000000" pitchFamily="2" charset="2"/>
              </a:rPr>
              <a:t> data also used to estimate efficiency corrections (tag and probe method)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Resulting corrected MC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 distribution matches the data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3200400"/>
            <a:ext cx="7466012" cy="3284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2" y="304800"/>
            <a:ext cx="3973717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13" y="35052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scale, efficiency corrections have largest impact on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Resolution also important at high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5612" y="4105870"/>
            <a:ext cx="7010400" cy="23753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5612" y="5020270"/>
            <a:ext cx="7010400" cy="495658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944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Muon momentum is determined by the ATLAS Inner Detector tracking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Three classes of biases to correct 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err="1" smtClean="0">
                <a:sym typeface="Wingdings" panose="05000000000000000000" pitchFamily="2" charset="2"/>
              </a:rPr>
              <a:t>,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): momentum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): intrinsic resolution (radial)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err="1" smtClean="0">
                <a:sym typeface="Wingdings" panose="05000000000000000000" pitchFamily="2" charset="2"/>
              </a:rPr>
              <a:t>,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): </a:t>
            </a:r>
            <a:r>
              <a:rPr lang="en-US" dirty="0" err="1" smtClean="0">
                <a:sym typeface="Wingdings" panose="05000000000000000000" pitchFamily="2" charset="2"/>
              </a:rPr>
              <a:t>sagitta</a:t>
            </a:r>
            <a:r>
              <a:rPr lang="en-US" dirty="0" smtClean="0">
                <a:sym typeface="Wingdings" panose="05000000000000000000" pitchFamily="2" charset="2"/>
              </a:rPr>
              <a:t> (twists or curls)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3082124"/>
            <a:ext cx="7338149" cy="27469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Muon momentum scale calibration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20" y="1456707"/>
            <a:ext cx="5431108" cy="1297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12" y="2651879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 smtClean="0"/>
              <a:t>,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, and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can be calibrated to the observed Z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mass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extrapolation estimated for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to calibrate MW PT range (</a:t>
            </a:r>
            <a:r>
              <a:rPr lang="en-US" b="1" dirty="0" smtClean="0"/>
              <a:t>dominant uncertainty, 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PT</a:t>
            </a:r>
            <a:r>
              <a:rPr lang="en-US" b="1" dirty="0" smtClean="0"/>
              <a:t>/PT = 2-7 x 10-4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independently estimated from</a:t>
            </a:r>
          </a:p>
          <a:p>
            <a:r>
              <a:rPr lang="en-US" dirty="0" err="1" smtClean="0"/>
              <a:t>W</a:t>
            </a:r>
            <a:r>
              <a:rPr lang="en-US" dirty="0" err="1" smtClean="0">
                <a:sym typeface="Wingdings" panose="05000000000000000000" pitchFamily="2" charset="2"/>
              </a:rPr>
              <a:t>e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E/p mean behavior, exploiting charge-independence of 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5720829"/>
            <a:ext cx="4188897" cy="5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304800"/>
            <a:ext cx="9751060" cy="1168400"/>
          </a:xfrm>
        </p:spPr>
        <p:txBody>
          <a:bodyPr/>
          <a:lstStyle/>
          <a:p>
            <a:r>
              <a:rPr lang="en-US" dirty="0" smtClean="0"/>
              <a:t>Muon efficiency calibration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812" y="3810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Momentum scale, trigger efficiency corrections have largest impact on MW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3720475"/>
            <a:ext cx="7470648" cy="275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792329"/>
            <a:ext cx="8236909" cy="3017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283" y="1219200"/>
            <a:ext cx="2818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 di-muon data calibrates efficiencies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Binned in PT and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1812" y="4648200"/>
            <a:ext cx="7010400" cy="23753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1812" y="5742980"/>
            <a:ext cx="7010400" cy="23753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390" y="1447800"/>
            <a:ext cx="111176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Recall that the electroweak theory gauge boson sector has three independent parameters, e.g.: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GF, MZ, sin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endParaRPr lang="en-US" baseline="-25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g’,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nd other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Higgs/Yukawa sector has many more:  MH, fermion masses and mixings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high precision available experimentally in the gauge boson sector makes the observed effective masses and couplings accessible to higher-order radiative corrections.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This induces a non-trivial dependence between precision electroweak observables in the SM: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MW and MZ as effective physical observables now also have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Mtop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and MH 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and other precision Z observables have different dependencies, which allows a global fit to constrain all of the underlying parameters.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3429000"/>
            <a:ext cx="6035040" cy="15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Theory vs. Experiment: Global Electroweak 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 Recoil calibration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Mean pileup in simulation is adjusted to the observed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Simulated recoil </a:t>
            </a:r>
            <a:r>
              <a:rPr lang="en-US" dirty="0" err="1" smtClean="0">
                <a:sym typeface="Wingdings" panose="05000000000000000000" pitchFamily="2" charset="2"/>
              </a:rPr>
              <a:t>sumET</a:t>
            </a:r>
            <a:r>
              <a:rPr lang="en-US" dirty="0" smtClean="0">
                <a:sym typeface="Wingdings" panose="05000000000000000000" pitchFamily="2" charset="2"/>
              </a:rPr>
              <a:t> distribution for Z is transformed into the observed one via Smirnov transform (transforming x to match the CDFs).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simulated W recoil </a:t>
            </a:r>
            <a:r>
              <a:rPr lang="en-US" dirty="0" err="1" smtClean="0"/>
              <a:t>sumET</a:t>
            </a:r>
            <a:r>
              <a:rPr lang="en-US" dirty="0" smtClean="0"/>
              <a:t> is then transformed similarly to match the data-driven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Azimuthal anisotropies in recoil are corrected to match Z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r>
              <a:rPr lang="en-US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533400"/>
            <a:ext cx="3962841" cy="2934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3149903"/>
            <a:ext cx="5940001" cy="856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91" y="3578323"/>
            <a:ext cx="3981862" cy="276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812" y="4933117"/>
            <a:ext cx="35096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 Recoil calibration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487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Residual correction of </a:t>
            </a:r>
            <a:r>
              <a:rPr lang="en-US" dirty="0" err="1" smtClean="0">
                <a:sym typeface="Wingdings" panose="05000000000000000000" pitchFamily="2" charset="2"/>
              </a:rPr>
              <a:t>uperp</a:t>
            </a:r>
            <a:r>
              <a:rPr lang="en-US" dirty="0" smtClean="0">
                <a:sym typeface="Wingdings" panose="05000000000000000000" pitchFamily="2" charset="2"/>
              </a:rPr>
              <a:t> and u|| needed to agree with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Z PT data precisely estimates these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 additively corrects the mean difference in response scale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 multiplicatively corrects the response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Correction binned in pileup, V PT, and </a:t>
            </a:r>
            <a:r>
              <a:rPr lang="en-US" dirty="0" err="1" smtClean="0">
                <a:sym typeface="Wingdings" panose="05000000000000000000" pitchFamily="2" charset="2"/>
              </a:rPr>
              <a:t>sumET</a:t>
            </a:r>
            <a:r>
              <a:rPr lang="en-US" dirty="0" smtClean="0">
                <a:sym typeface="Wingdings" panose="05000000000000000000" pitchFamily="2" charset="2"/>
              </a:rPr>
              <a:t> to create a response model for 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914400"/>
            <a:ext cx="6575877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92" y="2576286"/>
            <a:ext cx="4742940" cy="89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3962400"/>
            <a:ext cx="903000" cy="3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 Recoil calibration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As a closure test, this procedure can successfully transform POWHEG+HERWIG6 into POWHEG+PYTHIA8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2" y="1016000"/>
            <a:ext cx="6862801" cy="251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3" y="3595104"/>
            <a:ext cx="6705000" cy="261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612" y="3733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Dominant systematic is the </a:t>
            </a:r>
            <a:r>
              <a:rPr lang="en-US" dirty="0" err="1" smtClean="0"/>
              <a:t>sumET</a:t>
            </a:r>
            <a:r>
              <a:rPr lang="en-US" dirty="0" smtClean="0"/>
              <a:t> correction:  difference between correction binned in PT or performed inclusively is 10 MeV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3812" y="4800600"/>
            <a:ext cx="6248400" cy="21627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Building a signal template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944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5-dimensional model with all-order effects included is not available at this time!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Relevant factors are built up separately from data and MCs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752600"/>
            <a:ext cx="11594486" cy="1094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913" y="2743200"/>
            <a:ext cx="85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Boson </a:t>
            </a:r>
          </a:p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0599" y="2741428"/>
            <a:ext cx="96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Boson </a:t>
            </a:r>
          </a:p>
          <a:p>
            <a:r>
              <a:rPr lang="en-US" dirty="0" smtClean="0"/>
              <a:t>rapidity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9379" y="2747328"/>
            <a:ext cx="22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PT and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0954" y="2747328"/>
            <a:ext cx="26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angular dist.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58" y="3758408"/>
            <a:ext cx="3670882" cy="865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199" y="3418703"/>
            <a:ext cx="1147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Mass is a </a:t>
            </a:r>
            <a:r>
              <a:rPr lang="en-US" b="1" dirty="0" smtClean="0"/>
              <a:t>relativistic </a:t>
            </a:r>
            <a:r>
              <a:rPr lang="en-US" b="1" dirty="0" err="1" smtClean="0"/>
              <a:t>Breit</a:t>
            </a:r>
            <a:r>
              <a:rPr lang="en-US" b="1" dirty="0" smtClean="0"/>
              <a:t>-Wigner distribution </a:t>
            </a:r>
            <a:r>
              <a:rPr lang="en-US" dirty="0" smtClean="0"/>
              <a:t>(with width recomputed vs. mass…); Z boson case includes photon diagram and interference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0199" y="4560678"/>
            <a:ext cx="11479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Rapidity and angular distributions are estimated from </a:t>
            </a:r>
            <a:r>
              <a:rPr lang="en-US" b="1" dirty="0" smtClean="0"/>
              <a:t>fixed-order NNLO calculations (DYNNLO)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PT estimation requires </a:t>
            </a:r>
            <a:r>
              <a:rPr lang="en-US" dirty="0" err="1" smtClean="0"/>
              <a:t>resummed</a:t>
            </a:r>
            <a:r>
              <a:rPr lang="en-US" dirty="0" smtClean="0"/>
              <a:t> soft-gluon emission and non-perturbative effects.  </a:t>
            </a:r>
            <a:r>
              <a:rPr lang="en-US" b="1" dirty="0" smtClean="0"/>
              <a:t>PYTHIA 8 + PS </a:t>
            </a:r>
            <a:r>
              <a:rPr lang="en-US" dirty="0" smtClean="0"/>
              <a:t>with some re-tunings used to predict this (in agreement with dedicated NLO+PS and </a:t>
            </a:r>
            <a:r>
              <a:rPr lang="en-US" dirty="0" err="1" smtClean="0"/>
              <a:t>resummed</a:t>
            </a:r>
            <a:r>
              <a:rPr lang="en-US" dirty="0" smtClean="0"/>
              <a:t> calculations).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Fully </a:t>
            </a:r>
            <a:r>
              <a:rPr lang="en-US" dirty="0" err="1" smtClean="0"/>
              <a:t>simulated+corrected</a:t>
            </a:r>
            <a:r>
              <a:rPr lang="en-US" dirty="0" smtClean="0"/>
              <a:t> POWHEG+PYTHIA8, w/AZNLO tune and CT10 PDF, is reweighted to match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Building a signal template: V PT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899279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PYTHIA 8 has 3 parameters to tune PS showering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Intrinsic </a:t>
            </a:r>
            <a:r>
              <a:rPr lang="en-US" dirty="0" err="1" smtClean="0"/>
              <a:t>parton</a:t>
            </a:r>
            <a:r>
              <a:rPr lang="en-US" dirty="0" smtClean="0"/>
              <a:t> 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coupling for ISR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ISR infrared cutoff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“AZ tune”  gave the best description of 7 </a:t>
            </a:r>
            <a:r>
              <a:rPr lang="en-US" dirty="0" err="1" smtClean="0"/>
              <a:t>TeV</a:t>
            </a:r>
            <a:r>
              <a:rPr lang="en-US" dirty="0" smtClean="0"/>
              <a:t> data; other tunes, NLO+PS, and </a:t>
            </a:r>
            <a:r>
              <a:rPr lang="en-US" dirty="0" err="1" smtClean="0"/>
              <a:t>resummed</a:t>
            </a:r>
            <a:r>
              <a:rPr lang="en-US" dirty="0" smtClean="0"/>
              <a:t> predictions did not agree well with data and give big variations in lepton 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53" y="310514"/>
            <a:ext cx="4355845" cy="310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16" y="3428999"/>
            <a:ext cx="4350477" cy="31089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6551612" y="2057400"/>
            <a:ext cx="721341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957039" y="3948111"/>
            <a:ext cx="322571" cy="41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99" y="3395647"/>
            <a:ext cx="4315800" cy="30680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7010" y="4191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AZ tune also describes well the measured W PT/Z PT ratio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2212" y="3124200"/>
            <a:ext cx="0" cy="29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template systematic uncertainties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990600"/>
            <a:ext cx="1104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PDF uncertainty in the templates has the largest impact on MW (8-9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CT10NNLO PDF is the baseline. Its Hessian error matrix has 25 error eigenvectors which can be varied independently.  All 25 +/- variations are used to regenerate or reweight each piece of the signal template.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Combining charges reduces PDF uncertainty due to anti-correlated u-sea and d-sea!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Similarly, binning by lepton rapidity also reduces PDF uncertainty.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MMHT14 and CT14NNLO are also used to bound the uncertainty (4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352800"/>
            <a:ext cx="8479090" cy="31923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812" y="4419600"/>
            <a:ext cx="7772400" cy="3048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template systematic uncertainties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914400"/>
            <a:ext cx="1104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Parton shower tuning is largely correlated between W and Z for light-quark initiated production 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Therefore Z PT tuning uncertainties are a suitable proxy for W PT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Heavy quarks participate differently for W and Z production, however.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Independent QCD matching scales for charm and bottom quark in VFNS PDF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Varying the heavy scales independently from the light quark ISR scale leads to 5-7 MeV MW shift</a:t>
            </a: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extreme decorrelation of W and Z scales can lead to much larger shifts (up to 30 MeV!)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no popular theory prescription for this.  </a:t>
            </a:r>
            <a:r>
              <a:rPr lang="en-US" b="1" dirty="0" smtClean="0"/>
              <a:t>Direct W PT modelling </a:t>
            </a:r>
            <a:r>
              <a:rPr lang="en-US" dirty="0" smtClean="0"/>
              <a:t>will be an important ingredient of future measurements.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438867"/>
            <a:ext cx="8250490" cy="31062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1012" y="5257800"/>
            <a:ext cx="7772400" cy="3048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MZ as a test case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2" y="11430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 Z events, one lepton can be ignored, as a neutrino, and the W mass measurement technique performed.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Best-fit templates to PT, MT agree with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Best-fit MZ agrees with LEP 1 measurement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533400"/>
            <a:ext cx="4572000" cy="5691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2" y="3505200"/>
            <a:ext cx="5805001" cy="28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fit results: data vs. post-fit model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1143000"/>
            <a:ext cx="4514911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12" y="1143000"/>
            <a:ext cx="4390506" cy="533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012" y="866259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7379" y="8763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30000" dirty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270" y="86625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</a:t>
            </a:r>
            <a:r>
              <a:rPr lang="en-US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2724" y="866259"/>
            <a:ext cx="11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30000" dirty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</a:t>
            </a:r>
            <a:r>
              <a:rPr lang="en-US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470" y="16764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5030" y="343914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6722" y="53340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PTmiss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7868" y="-211117"/>
            <a:ext cx="9751060" cy="1168400"/>
          </a:xfrm>
        </p:spPr>
        <p:txBody>
          <a:bodyPr/>
          <a:lstStyle/>
          <a:p>
            <a:r>
              <a:rPr lang="en-US" dirty="0" smtClean="0"/>
              <a:t>W fit results: by category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89212" y="458093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bias trend in + vs. -, MT vs. PT, e vs. mu, or rapidity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99" y="1010742"/>
            <a:ext cx="9182699" cy="3321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7612" y="762000"/>
            <a:ext cx="448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 PT and MT results are ~50% correlated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390" y="1447800"/>
            <a:ext cx="3709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Measured ingredients: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MH, Mt</a:t>
            </a: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MW,MZ,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Partial widths of Z to heavy quarks, all hadrons, or leptons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Angular asymmetries of Z decays to fermions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Strong and electromagnetic couplings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Theory vs. Experiment: Global Electroweak Fits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934055"/>
            <a:ext cx="6851941" cy="55343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84971" y="564723"/>
            <a:ext cx="17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arxiv:1803.01853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fit results:  MT uncertainties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355725"/>
            <a:ext cx="9809533" cy="441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12" y="2209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High-rapidity muons have larger momentum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3212" y="432693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High-rapidity electrons have larger momentum and bkg.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35" y="5725467"/>
            <a:ext cx="9030001" cy="827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2" y="2362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Consistent partial and full combinations for each channel/measurement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mass consistency checks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67" y="1016000"/>
            <a:ext cx="8223935" cy="46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012" y="1143000"/>
            <a:ext cx="18137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PT and MT ranges are scanned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Categories of pileup,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u||, and excluding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Ptmiss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cut are also tested separately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mass consistency checks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28" y="951777"/>
            <a:ext cx="8304212" cy="2907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46" y="3787733"/>
            <a:ext cx="6733801" cy="29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mass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2" y="397547"/>
            <a:ext cx="4803748" cy="3342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812308"/>
            <a:ext cx="5333321" cy="3854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3012" y="4038600"/>
            <a:ext cx="4572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initial ATLAS measurement is about 25% less precise than the world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 is consistent with the world average and a bit closer to the indirect Electroweak Fit prediction.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68989" b="68989"/>
          <a:stretch/>
        </p:blipFill>
        <p:spPr>
          <a:xfrm>
            <a:off x="2074100" y="-1219200"/>
            <a:ext cx="9811512" cy="41088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W mass uncertainty analysis and outlook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012" y="3198184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this design, leading uncertainties are statistical and PDF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Improved </a:t>
            </a:r>
            <a:r>
              <a:rPr lang="en-US" b="1" dirty="0" smtClean="0"/>
              <a:t>external or simultaneous PDF constraint </a:t>
            </a:r>
            <a:r>
              <a:rPr lang="en-US" dirty="0" smtClean="0"/>
              <a:t>will improve future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PDF uncertainties will be larger at 13 </a:t>
            </a:r>
            <a:r>
              <a:rPr lang="en-US" dirty="0" err="1" smtClean="0"/>
              <a:t>TeV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epton momentum scale, which will tend to improve with more data and more sophisticated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QCD modelling uncertainties will likely best improve via semi-empirical methods (direct W PT measurement, e.g.) coupled with theory improvements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1358088"/>
            <a:ext cx="7043402" cy="4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-76200"/>
            <a:ext cx="9751060" cy="1168400"/>
          </a:xfrm>
        </p:spPr>
        <p:txBody>
          <a:bodyPr/>
          <a:lstStyle/>
          <a:p>
            <a:r>
              <a:rPr lang="en-US" dirty="0" smtClean="0"/>
              <a:t>Conclusions for Lecture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812" y="10922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decades of chasing Mt and MH, different fundamental parameters come into focus in order to tighten the electroweak vise of constraints on new physics.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Copious W and Z data statistics can be traded in to eliminate a lot of the theory modelling systematics.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situ studies of detector performance can also evolve with statistics to improve energy scales and resolution.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PDFs and low PT phenomenology need to be aggressively tuned by the data, either beforehand or simultaneously.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Which one will crack first??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2046" r="52046"/>
          <a:stretch/>
        </p:blipFill>
        <p:spPr>
          <a:xfrm>
            <a:off x="4875212" y="914400"/>
            <a:ext cx="6851941" cy="55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Syllabus:  Review of six measurements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1, Friday Aug. 24 </a:t>
            </a:r>
          </a:p>
          <a:p>
            <a:r>
              <a:rPr lang="en-US" dirty="0" smtClean="0"/>
              <a:t>The miracle of QCD:  jets, tops, and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/>
          </a:p>
          <a:p>
            <a:r>
              <a:rPr lang="en-US" dirty="0" smtClean="0"/>
              <a:t>Lecture 2, Sunday Aug. 26</a:t>
            </a:r>
          </a:p>
          <a:p>
            <a:r>
              <a:rPr lang="en-US" dirty="0" smtClean="0"/>
              <a:t>The vise of precision electroweak: 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W</a:t>
            </a:r>
            <a:r>
              <a:rPr lang="en-US" dirty="0" smtClean="0"/>
              <a:t> and M</a:t>
            </a:r>
            <a:r>
              <a:rPr lang="en-US" baseline="-25000" dirty="0" smtClean="0"/>
              <a:t>W</a:t>
            </a:r>
          </a:p>
          <a:p>
            <a:r>
              <a:rPr lang="en-US" dirty="0" smtClean="0"/>
              <a:t>Lecture 3, Monday Aug. 27</a:t>
            </a:r>
          </a:p>
          <a:p>
            <a:r>
              <a:rPr lang="en-US" dirty="0" smtClean="0"/>
              <a:t>The mystery of flavor: Capturing Wilson coefficients and testing lepton universality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gFitter</a:t>
            </a:r>
            <a:r>
              <a:rPr lang="en-US" dirty="0" smtClean="0"/>
              <a:t> 2018 update</a:t>
            </a:r>
          </a:p>
          <a:p>
            <a:r>
              <a:rPr lang="en-US" dirty="0" smtClean="0"/>
              <a:t>ATLAS weak-mixing angle at 8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ATLAS W mass at 7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ATLAS Run 1 electron/photon calibration </a:t>
            </a:r>
          </a:p>
          <a:p>
            <a:r>
              <a:rPr lang="en-US" dirty="0" smtClean="0"/>
              <a:t>ATLAS Run 1 muon performance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6812" y="236220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ATLAS-CONF-2018-037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13212" y="1803400"/>
            <a:ext cx="174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arxiv:1803.01853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0852" y="2959100"/>
            <a:ext cx="1760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arxiv:1701.07240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5012" y="3493532"/>
            <a:ext cx="168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arxiv:1407.5063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1125" y="4062968"/>
            <a:ext cx="166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arxiv:1407.3935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Theory vs. Experiment: Interpretation of fits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958496"/>
            <a:ext cx="6851941" cy="5534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612" y="11430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large “pull” tells you that the global fit prefers a different value than observed.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measurement disagrees with the prediction obtained from all of the other measurements (Indirect determination) that indicates a theory inconsistency.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dramatic enough difference is evidence of BSM phenomena participating in the radiative corrections (or we need more sophisticated SM predictions)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89412" y="1524000"/>
            <a:ext cx="2590800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5012" y="1600200"/>
            <a:ext cx="5943600" cy="166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390" y="1447800"/>
            <a:ext cx="3709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Historically, this has been used to predict Mt and MH before they were discovered!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Mt, MW, MH interrelation was the most popular way to track this.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Mt and MH are now so well-measured that higher precision has minimal impact on the indirect determination of the others! 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Theory vs. Experiment: Mt and MH hunting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0012" y="3200400"/>
            <a:ext cx="2229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Ingredients:</a:t>
            </a:r>
          </a:p>
          <a:p>
            <a:r>
              <a:rPr lang="en-US" dirty="0" smtClean="0"/>
              <a:t>MH, MW, MZ, </a:t>
            </a:r>
            <a:r>
              <a:rPr lang="en-US" dirty="0" err="1" smtClean="0"/>
              <a:t>Mtop</a:t>
            </a:r>
            <a:endParaRPr lang="en-US" dirty="0" smtClean="0"/>
          </a:p>
          <a:p>
            <a:r>
              <a:rPr lang="en-US" dirty="0" smtClean="0"/>
              <a:t>Z width,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1278988"/>
            <a:ext cx="6899051" cy="45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389" y="1447800"/>
            <a:ext cx="59393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measurements will tighten the vise with the next 2X in precision?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W mass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now better known indirectly (blue) than directly (points), and its improvement will affect the global chi2.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Similarly,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weak mixing angle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in a similar state, and would benefit from a third opinion to resolve the discrepancy between LEP and SLD.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Resolving AFB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will probably require ILC/FCC-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ee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CepC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64164" y="-1524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Theory vs. Experiment: Time for W and Z to catch  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71" y="1052131"/>
            <a:ext cx="3910423" cy="52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9"/>
    </mc:Choice>
    <mc:Fallback xmlns="">
      <p:transition spd="slow" advTm="556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12" y="3407725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di-lepton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CM, lepton angle with respect to axis of quark momentum is sensitive to interference effects:  vector with axial-vector Z couplings, Z 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photon (or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Z with new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physics)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A4 term odd in cos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 is very sensitive to the weak mixing angle when M = MZ. 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odd term coefficient A4 can be obtained from an angular fit or computed from the forward-backward asymmetry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8</a:t>
            </a:fld>
            <a:endParaRPr lang="en-US" dirty="0"/>
          </a:p>
        </p:txBody>
      </p:sp>
      <p:pic>
        <p:nvPicPr>
          <p:cNvPr id="6150" name="Picture 6" descr="https://twiki.cern.ch/twiki/pub/CMSPublic/PhysicsResultsEWK11003/angles-dimu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3083275"/>
            <a:ext cx="3014083" cy="18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141412" y="1447800"/>
            <a:ext cx="914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9133"/>
            <a:ext cx="9751060" cy="1168400"/>
          </a:xfrm>
        </p:spPr>
        <p:txBody>
          <a:bodyPr/>
          <a:lstStyle/>
          <a:p>
            <a:r>
              <a:rPr lang="en-US" dirty="0" smtClean="0"/>
              <a:t>The weak mixing angle at hadron colliders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5353" y="1316427"/>
            <a:ext cx="482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Z/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*  </a:t>
            </a:r>
            <a:r>
              <a:rPr lang="en-US" dirty="0" err="1" smtClean="0">
                <a:sym typeface="Wingdings" panose="05000000000000000000" pitchFamily="2" charset="2"/>
              </a:rPr>
              <a:t>ll</a:t>
            </a:r>
            <a:r>
              <a:rPr lang="en-US" dirty="0" smtClean="0">
                <a:sym typeface="Wingdings" panose="05000000000000000000" pitchFamily="2" charset="2"/>
              </a:rPr>
              <a:t> differential cross section at LO: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23212" y="5410200"/>
            <a:ext cx="3678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AFB = (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*&gt;0) –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dirty="0" smtClean="0"/>
              <a:t>*&lt;0))/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</a:p>
          <a:p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        =  3/8*A4</a:t>
            </a:r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36" y="1861969"/>
            <a:ext cx="9379979" cy="10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12" y="2118479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Unlike a lepton collider, we cannot perfectly divine the incoming fermion/anti-fermion directions.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non-zero PT, cannot identify “which” incoming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parton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radiated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PT effect is minimized by choosing the Collins-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Soper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frame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l-  four vector P1, l+ four vector P2: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53B48-7797-49B3-AC1E-56109E39A95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5353" y="-152400"/>
            <a:ext cx="9751060" cy="1168400"/>
          </a:xfrm>
        </p:spPr>
        <p:txBody>
          <a:bodyPr/>
          <a:lstStyle/>
          <a:p>
            <a:r>
              <a:rPr lang="en-US" dirty="0" smtClean="0"/>
              <a:t>How to measure the scattering angle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47399" y="3383786"/>
            <a:ext cx="2792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Suppression of odd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term due to dilution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 7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TeV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LHC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11" y="1998516"/>
            <a:ext cx="4618201" cy="230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8" y="4171821"/>
            <a:ext cx="2987707" cy="8829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776" y="4222786"/>
            <a:ext cx="2449309" cy="365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4166" y="4588520"/>
            <a:ext cx="1637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P1+P2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5576" y="4468309"/>
            <a:ext cx="3957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dilepton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frame: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z-axis bisects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proton1 and –proton2 angle,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x-axis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is Z PT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direction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3"/>
    </mc:Choice>
    <mc:Fallback xmlns="">
      <p:transition spd="slow" advTm="6840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16740</TotalTime>
  <Words>3291</Words>
  <Application>Microsoft Office PowerPoint</Application>
  <PresentationFormat>Custom</PresentationFormat>
  <Paragraphs>473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Constantia</vt:lpstr>
      <vt:lpstr>Symbol</vt:lpstr>
      <vt:lpstr>Times New Roman</vt:lpstr>
      <vt:lpstr>Wingdings</vt:lpstr>
      <vt:lpstr>Books Classic 16x9</vt:lpstr>
      <vt:lpstr>Equation</vt:lpstr>
      <vt:lpstr>Precision Physics at Colliders</vt:lpstr>
      <vt:lpstr>Precision Physics at Colliders 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weak mixing angle at hadron colliders</vt:lpstr>
      <vt:lpstr>How to measure the scattering angle</vt:lpstr>
      <vt:lpstr>How to measure the scattering angle</vt:lpstr>
      <vt:lpstr>SM behavior of AFB and the weak mixing angle</vt:lpstr>
      <vt:lpstr>A4 measurement strategy</vt:lpstr>
      <vt:lpstr>Likelihood fit design</vt:lpstr>
      <vt:lpstr>Event selection and categorization</vt:lpstr>
      <vt:lpstr>Event selection and categorization</vt:lpstr>
      <vt:lpstr>Pre-fit angular distributions</vt:lpstr>
      <vt:lpstr>Fit results and uncertainties</vt:lpstr>
      <vt:lpstr>Internal consistency across categories</vt:lpstr>
      <vt:lpstr>Comparison with ROTW</vt:lpstr>
      <vt:lpstr>Uncertainty analysis, prospects for 13 TeV</vt:lpstr>
      <vt:lpstr>The mass of the W boson</vt:lpstr>
      <vt:lpstr>W production at the LHC </vt:lpstr>
      <vt:lpstr>W production at the LHC </vt:lpstr>
      <vt:lpstr>Event selection and categorization </vt:lpstr>
      <vt:lpstr>Electron energy scale calibration </vt:lpstr>
      <vt:lpstr>Electron energy scale calibration </vt:lpstr>
      <vt:lpstr>Electron efficiency calibration </vt:lpstr>
      <vt:lpstr>Muon momentum scale calibration </vt:lpstr>
      <vt:lpstr>Muon efficiency calibration </vt:lpstr>
      <vt:lpstr> Recoil calibration </vt:lpstr>
      <vt:lpstr> Recoil calibration </vt:lpstr>
      <vt:lpstr> Recoil calibration </vt:lpstr>
      <vt:lpstr>Building a signal template </vt:lpstr>
      <vt:lpstr>Building a signal template: V PT </vt:lpstr>
      <vt:lpstr>W template systematic uncertainties </vt:lpstr>
      <vt:lpstr>W template systematic uncertainties </vt:lpstr>
      <vt:lpstr>MZ as a test case </vt:lpstr>
      <vt:lpstr>W fit results: data vs. post-fit model</vt:lpstr>
      <vt:lpstr>W fit results: by category </vt:lpstr>
      <vt:lpstr>W fit results:  MT uncertainties </vt:lpstr>
      <vt:lpstr>W mass consistency checks</vt:lpstr>
      <vt:lpstr>W mass consistency checks</vt:lpstr>
      <vt:lpstr>W mass results</vt:lpstr>
      <vt:lpstr>W mass uncertainty analysis and outlook </vt:lpstr>
      <vt:lpstr>Conclusions for Lecture 2</vt:lpstr>
      <vt:lpstr>Syllabus:  Review of six measurements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Physics at Colliders</dc:title>
  <dc:creator>Jeffrey Berryhill</dc:creator>
  <cp:lastModifiedBy>Jeffrey Berryhill</cp:lastModifiedBy>
  <cp:revision>286</cp:revision>
  <dcterms:created xsi:type="dcterms:W3CDTF">2018-08-09T19:28:41Z</dcterms:created>
  <dcterms:modified xsi:type="dcterms:W3CDTF">2018-08-25T18:25:00Z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