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3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624" r:id="rId1"/>
  </p:sldMasterIdLst>
  <p:notesMasterIdLst>
    <p:notesMasterId r:id="rId60"/>
  </p:notesMasterIdLst>
  <p:handoutMasterIdLst>
    <p:handoutMasterId r:id="rId61"/>
  </p:handoutMasterIdLst>
  <p:sldIdLst>
    <p:sldId id="271" r:id="rId2"/>
    <p:sldId id="385" r:id="rId3"/>
    <p:sldId id="386" r:id="rId4"/>
    <p:sldId id="298" r:id="rId5"/>
    <p:sldId id="369" r:id="rId6"/>
    <p:sldId id="368" r:id="rId7"/>
    <p:sldId id="384" r:id="rId8"/>
    <p:sldId id="299" r:id="rId9"/>
    <p:sldId id="301" r:id="rId10"/>
    <p:sldId id="302" r:id="rId11"/>
    <p:sldId id="370" r:id="rId12"/>
    <p:sldId id="371" r:id="rId13"/>
    <p:sldId id="378" r:id="rId14"/>
    <p:sldId id="380" r:id="rId15"/>
    <p:sldId id="381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79" r:id="rId26"/>
    <p:sldId id="383" r:id="rId27"/>
    <p:sldId id="382" r:id="rId28"/>
    <p:sldId id="376" r:id="rId29"/>
    <p:sldId id="339" r:id="rId30"/>
    <p:sldId id="340" r:id="rId31"/>
    <p:sldId id="341" r:id="rId32"/>
    <p:sldId id="342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72" r:id="rId44"/>
    <p:sldId id="357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</p:sldIdLst>
  <p:sldSz cx="9144000" cy="6858000" type="screen4x3"/>
  <p:notesSz cx="6858000" cy="9144000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38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5"/>
  </p:normalViewPr>
  <p:slideViewPr>
    <p:cSldViewPr snapToGrid="0">
      <p:cViewPr varScale="1">
        <p:scale>
          <a:sx n="73" d="100"/>
          <a:sy n="73" d="100"/>
        </p:scale>
        <p:origin x="-1000" y="-96"/>
      </p:cViewPr>
      <p:guideLst>
        <p:guide orient="horz" pos="4238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gs" Target="tags/tag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e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41E0-C0FB-FB45-BE20-B5E285E46BDA}" type="datetimeFigureOut">
              <a:rPr lang="en-US" smtClean="0"/>
              <a:t>8/31/18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D667F-4C0A-F045-9861-4468224AE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96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87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9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98281-BDE8-4DDB-8C35-48F00FEB66A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2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48882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582482"/>
            <a:ext cx="6400800" cy="5544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HCPSS, Fermilab, August 20-31,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Prebys, Accelerators 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106" y="5472156"/>
            <a:ext cx="8643661" cy="36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9CFA1-B09C-442F-85C3-919131D33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137E2-35D0-4667-9362-8260FF57A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218"/>
            <a:ext cx="7772400" cy="60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184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184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184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HCPSS, Fermilab, August 20-31,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1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HCPSS, Fermilab, August 20-31,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Prebys, Accelerators 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13A5A-BD10-4E42-8EDD-42C4A14A6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71096-0617-41A5-9758-D801656409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A0D8F-9A19-4D03-8318-653C6FCD8B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713" y="471448"/>
            <a:ext cx="8229600" cy="628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713" y="1182021"/>
            <a:ext cx="8229600" cy="5441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4094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E. Prebys, Accelerators B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9560" y="18288"/>
            <a:ext cx="7772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210FB4-E372-466D-A3EB-21FD966A10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1336" y="1"/>
            <a:ext cx="362663" cy="370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7" r:id="rId12"/>
  </p:sldLayoutIdLst>
  <p:transition xmlns:p14="http://schemas.microsoft.com/office/powerpoint/2010/main">
    <p:fade thruBlk="1"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30.w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31.wmf"/><Relationship Id="rId7" Type="http://schemas.openxmlformats.org/officeDocument/2006/relationships/image" Target="../media/image3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4.emf"/><Relationship Id="rId7" Type="http://schemas.openxmlformats.org/officeDocument/2006/relationships/image" Target="../media/image39.emf"/><Relationship Id="rId8" Type="http://schemas.openxmlformats.org/officeDocument/2006/relationships/oleObject" Target="../embeddings/oleObject21.bin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41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4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4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4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oleObject" Target="../embeddings/oleObject31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Relationship Id="rId3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5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7.png"/><Relationship Id="rId1" Type="http://schemas.microsoft.com/office/2007/relationships/media" Target="file://localhost/Users/prebys/Box%20Sync/HCPSS%202018%20-%20Fermilab/quench.wmv" TargetMode="External"/><Relationship Id="rId2" Type="http://schemas.openxmlformats.org/officeDocument/2006/relationships/video" Target="file://localhost/Users/prebys/Box%20Sync/HCPSS%202018%20-%20Fermilab/quench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33.bin"/><Relationship Id="rId5" Type="http://schemas.openxmlformats.org/officeDocument/2006/relationships/image" Target="../media/image6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ome.fnal.gov/~prebys/misc/uspas_201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6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Relationship Id="rId3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76.w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77.wmf"/><Relationship Id="rId7" Type="http://schemas.openxmlformats.org/officeDocument/2006/relationships/image" Target="../media/image7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7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8.wmf"/><Relationship Id="rId9" Type="http://schemas.openxmlformats.org/officeDocument/2006/relationships/image" Target="../media/image10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Relationship Id="rId3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eg"/><Relationship Id="rId3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19.wmf"/><Relationship Id="rId7" Type="http://schemas.openxmlformats.org/officeDocument/2006/relationships/image" Target="../media/image23.jpeg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0.emf"/><Relationship Id="rId10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856" y="4504348"/>
            <a:ext cx="8465346" cy="90060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Accelerators B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66816" y="5547869"/>
            <a:ext cx="6400800" cy="527762"/>
          </a:xfrm>
        </p:spPr>
        <p:txBody>
          <a:bodyPr/>
          <a:lstStyle/>
          <a:p>
            <a:pPr eaLnBrk="1" hangingPunct="1"/>
            <a:r>
              <a:rPr lang="en-US" dirty="0"/>
              <a:t>Eric Prebys, UC Davis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46"/>
            <a:ext cx="91440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204" y="507205"/>
            <a:ext cx="84582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Getting the Most Energy: The Case for Colliders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1228" y="1121756"/>
            <a:ext cx="5334000" cy="2954655"/>
          </a:xfrm>
        </p:spPr>
        <p:txBody>
          <a:bodyPr/>
          <a:lstStyle/>
          <a:p>
            <a:r>
              <a:rPr lang="en-US" sz="2000" dirty="0"/>
              <a:t>If beam hits a stationary proton, the “center of mass” energy is</a:t>
            </a:r>
          </a:p>
          <a:p>
            <a:endParaRPr lang="en-US" sz="1800" dirty="0"/>
          </a:p>
          <a:p>
            <a:r>
              <a:rPr lang="en-US" sz="2000" dirty="0"/>
              <a:t>On the other hand, for colliding beams (of equal mass and energy) it’s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38375367"/>
              </p:ext>
            </p:extLst>
          </p:nvPr>
        </p:nvGraphicFramePr>
        <p:xfrm>
          <a:off x="5987621" y="1350357"/>
          <a:ext cx="2252207" cy="5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5" name="Equation" r:id="rId3" imgW="1409400" imgH="304560" progId="Equation.3">
                  <p:embed/>
                </p:oleObj>
              </mc:Choice>
              <mc:Fallback>
                <p:oleObj name="Equation" r:id="rId3" imgW="14094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7621" y="1350357"/>
                        <a:ext cx="2252207" cy="560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59747281"/>
              </p:ext>
            </p:extLst>
          </p:nvPr>
        </p:nvGraphicFramePr>
        <p:xfrm>
          <a:off x="6411028" y="2721955"/>
          <a:ext cx="152400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6" name="Equation" r:id="rId5" imgW="825480" imgH="228600" progId="Equation.DSMT4">
                  <p:embed/>
                </p:oleObj>
              </mc:Choice>
              <mc:Fallback>
                <p:oleObj name="Equation" r:id="rId5" imgW="825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028" y="2721955"/>
                        <a:ext cx="1524001" cy="457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77428" y="3461058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800100" lvl="1" indent="-34290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087428" y="112175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334828" y="1197955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182428" y="112175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87428" y="241715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82428" y="241715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34828" y="2493355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49228" y="2493355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391229" y="2825559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3555" y="6291263"/>
            <a:ext cx="2731246" cy="457200"/>
          </a:xfrm>
        </p:spPr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/>
              <a:t>E. Prebys, Accelerators B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31343" y="5752316"/>
            <a:ext cx="42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Getting to the highest energies requires colliding beams</a:t>
            </a:r>
          </a:p>
        </p:txBody>
      </p:sp>
    </p:spTree>
    <p:extLst>
      <p:ext uri="{BB962C8B-B14F-4D97-AF65-F5344CB8AC3E}">
        <p14:creationId xmlns:p14="http://schemas.microsoft.com/office/powerpoint/2010/main" val="19456549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uild="p"/>
      <p:bldP spid="8" grpId="0"/>
      <p:bldP spid="2" grpId="0" animBg="1"/>
      <p:bldP spid="13" grpId="0" animBg="1"/>
      <p:bldP spid="14" grpId="0" animBg="1"/>
      <p:bldP spid="1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22" y="346520"/>
            <a:ext cx="4076284" cy="996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93" y="1416280"/>
            <a:ext cx="8229600" cy="425751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Beams are typically bunched</a:t>
            </a:r>
          </a:p>
          <a:p>
            <a:endParaRPr lang="en-US" sz="1800" dirty="0" smtClean="0"/>
          </a:p>
          <a:p>
            <a:r>
              <a:rPr lang="en-US" sz="1800" dirty="0" smtClean="0"/>
              <a:t>Think of one bunch of </a:t>
            </a:r>
            <a:r>
              <a:rPr lang="en-US" sz="1800" i="1" dirty="0" smtClean="0"/>
              <a:t>N</a:t>
            </a:r>
            <a:r>
              <a:rPr lang="en-US" sz="1800" i="1" baseline="-25000" dirty="0" smtClean="0"/>
              <a:t>1</a:t>
            </a:r>
            <a:r>
              <a:rPr lang="en-US" sz="1800" dirty="0" smtClean="0"/>
              <a:t> particles as a “thin target”.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The probability of a particle from the other bunch interacting is</a:t>
            </a:r>
          </a:p>
          <a:p>
            <a:endParaRPr lang="en-US" sz="1800" dirty="0" smtClean="0"/>
          </a:p>
          <a:p>
            <a:r>
              <a:rPr lang="en-US" sz="1800" dirty="0" smtClean="0"/>
              <a:t>The total number of interactions per crossing</a:t>
            </a:r>
            <a:br>
              <a:rPr lang="en-US" sz="1800" dirty="0" smtClean="0"/>
            </a:br>
            <a:r>
              <a:rPr lang="en-US" sz="1800" dirty="0" smtClean="0"/>
              <a:t>is then</a:t>
            </a:r>
          </a:p>
          <a:p>
            <a:endParaRPr lang="en-US" sz="1100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1800" dirty="0" smtClean="0"/>
              <a:t>So the total rate is</a:t>
            </a:r>
            <a:endParaRPr lang="en-US" sz="1800" dirty="0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5270648" y="3509239"/>
            <a:ext cx="17874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Transverse area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4092307" y="4644891"/>
            <a:ext cx="19850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058069" y="3478508"/>
            <a:ext cx="504698" cy="19644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924389" y="4924226"/>
            <a:ext cx="177203" cy="34353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14"/>
          <p:cNvSpPr>
            <a:spLocks noChangeArrowheads="1"/>
          </p:cNvSpPr>
          <p:nvPr/>
        </p:nvSpPr>
        <p:spPr bwMode="auto">
          <a:xfrm>
            <a:off x="6663855" y="2118964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V="1">
            <a:off x="6143786" y="2290510"/>
            <a:ext cx="38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4486508" y="504508"/>
            <a:ext cx="1195387" cy="1190625"/>
            <a:chOff x="776" y="966"/>
            <a:chExt cx="753" cy="750"/>
          </a:xfrm>
        </p:grpSpPr>
        <p:sp>
          <p:nvSpPr>
            <p:cNvPr id="48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9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0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1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2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4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6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513597"/>
              </p:ext>
            </p:extLst>
          </p:nvPr>
        </p:nvGraphicFramePr>
        <p:xfrm>
          <a:off x="7077391" y="2850732"/>
          <a:ext cx="1021691" cy="743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" name="Equation" r:id="rId3" imgW="698500" imgH="508000" progId="Equation.DSMT4">
                  <p:embed/>
                </p:oleObj>
              </mc:Choice>
              <mc:Fallback>
                <p:oleObj name="Equation" r:id="rId3" imgW="6985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391" y="2850732"/>
                        <a:ext cx="1021691" cy="7437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808135"/>
              </p:ext>
            </p:extLst>
          </p:nvPr>
        </p:nvGraphicFramePr>
        <p:xfrm>
          <a:off x="6837363" y="2055283"/>
          <a:ext cx="29686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name="Equation" r:id="rId5" imgW="203200" imgH="266700" progId="Equation.DSMT4">
                  <p:embed/>
                </p:oleObj>
              </mc:Choice>
              <mc:Fallback>
                <p:oleObj name="Equation" r:id="rId5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363" y="2055283"/>
                        <a:ext cx="296862" cy="390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25"/>
          <p:cNvSpPr txBox="1">
            <a:spLocks noChangeArrowheads="1"/>
          </p:cNvSpPr>
          <p:nvPr/>
        </p:nvSpPr>
        <p:spPr bwMode="auto">
          <a:xfrm>
            <a:off x="7629995" y="3547122"/>
            <a:ext cx="151400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reaction cross section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7996241" y="3360232"/>
            <a:ext cx="206943" cy="22102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426" y="635048"/>
            <a:ext cx="2298514" cy="930618"/>
          </a:xfrm>
          <a:prstGeom prst="rect">
            <a:avLst/>
          </a:prstGeom>
        </p:spPr>
      </p:pic>
      <p:graphicFrame>
        <p:nvGraphicFramePr>
          <p:cNvPr id="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278754"/>
              </p:ext>
            </p:extLst>
          </p:nvPr>
        </p:nvGraphicFramePr>
        <p:xfrm>
          <a:off x="7816840" y="541810"/>
          <a:ext cx="29686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" name="Equation" r:id="rId8" imgW="203200" imgH="266700" progId="Equation.DSMT4">
                  <p:embed/>
                </p:oleObj>
              </mc:Choice>
              <mc:Fallback>
                <p:oleObj name="Equation" r:id="rId8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6840" y="541810"/>
                        <a:ext cx="296862" cy="390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06283"/>
              </p:ext>
            </p:extLst>
          </p:nvPr>
        </p:nvGraphicFramePr>
        <p:xfrm>
          <a:off x="6755007" y="562631"/>
          <a:ext cx="29686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Equation" r:id="rId9" imgW="203200" imgH="266700" progId="Equation.DSMT4">
                  <p:embed/>
                </p:oleObj>
              </mc:Choice>
              <mc:Fallback>
                <p:oleObj name="Equation" r:id="rId9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5007" y="562631"/>
                        <a:ext cx="296862" cy="390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893886"/>
              </p:ext>
            </p:extLst>
          </p:nvPr>
        </p:nvGraphicFramePr>
        <p:xfrm>
          <a:off x="1506656" y="4111291"/>
          <a:ext cx="9477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Equation" r:id="rId11" imgW="647700" imgH="508000" progId="Equation.DSMT4">
                  <p:embed/>
                </p:oleObj>
              </mc:Choice>
              <mc:Fallback>
                <p:oleObj name="Equation" r:id="rId11" imgW="647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656" y="4111291"/>
                        <a:ext cx="947737" cy="742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661829"/>
              </p:ext>
            </p:extLst>
          </p:nvPr>
        </p:nvGraphicFramePr>
        <p:xfrm>
          <a:off x="2788529" y="4971472"/>
          <a:ext cx="217646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13" imgW="1485900" imgH="508000" progId="Equation.DSMT4">
                  <p:embed/>
                </p:oleObj>
              </mc:Choice>
              <mc:Fallback>
                <p:oleObj name="Equation" r:id="rId13" imgW="14859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8529" y="4971472"/>
                        <a:ext cx="2176462" cy="742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30"/>
          <p:cNvSpPr txBox="1">
            <a:spLocks noChangeArrowheads="1"/>
          </p:cNvSpPr>
          <p:nvPr/>
        </p:nvSpPr>
        <p:spPr bwMode="auto">
          <a:xfrm>
            <a:off x="1863413" y="5963282"/>
            <a:ext cx="23646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Revolution frequency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3799698" y="5569685"/>
            <a:ext cx="281074" cy="4164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Box 30"/>
          <p:cNvSpPr txBox="1">
            <a:spLocks noChangeArrowheads="1"/>
          </p:cNvSpPr>
          <p:nvPr/>
        </p:nvSpPr>
        <p:spPr bwMode="auto">
          <a:xfrm>
            <a:off x="4817264" y="5473981"/>
            <a:ext cx="13247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Luminosity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74" name="Straight Arrow Connector 73"/>
          <p:cNvCxnSpPr>
            <a:stCxn id="73" idx="1"/>
          </p:cNvCxnSpPr>
          <p:nvPr/>
        </p:nvCxnSpPr>
        <p:spPr>
          <a:xfrm flipH="1" flipV="1">
            <a:off x="4692776" y="5466136"/>
            <a:ext cx="124488" cy="17712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419773"/>
              </p:ext>
            </p:extLst>
          </p:nvPr>
        </p:nvGraphicFramePr>
        <p:xfrm>
          <a:off x="6540869" y="5488073"/>
          <a:ext cx="2123148" cy="883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Equation" r:id="rId15" imgW="1219200" imgH="508000" progId="Equation.DSMT4">
                  <p:embed/>
                </p:oleObj>
              </mc:Choice>
              <mc:Fallback>
                <p:oleObj name="Equation" r:id="rId15" imgW="12192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869" y="5488073"/>
                        <a:ext cx="2123148" cy="8832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6849867" y="5517632"/>
            <a:ext cx="1946694" cy="89531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6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354" grpId="0"/>
      <p:bldP spid="14358" grpId="0"/>
      <p:bldP spid="40" grpId="0" animBg="1"/>
      <p:bldP spid="44" grpId="0" animBg="1"/>
      <p:bldP spid="59" grpId="0"/>
      <p:bldP spid="67" grpId="0"/>
      <p:bldP spid="73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43" y="401875"/>
            <a:ext cx="8262937" cy="441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Luminosity of Colliding Beams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4891" y="875150"/>
            <a:ext cx="8355012" cy="6197853"/>
          </a:xfrm>
        </p:spPr>
        <p:txBody>
          <a:bodyPr>
            <a:normAutofit/>
          </a:bodyPr>
          <a:lstStyle/>
          <a:p>
            <a:r>
              <a:rPr lang="en-US" sz="2000" dirty="0"/>
              <a:t>For equally intense Gaussian beams</a:t>
            </a:r>
          </a:p>
          <a:p>
            <a:endParaRPr lang="en-US" sz="2000" dirty="0"/>
          </a:p>
          <a:p>
            <a:endParaRPr lang="en-US" sz="4000" dirty="0"/>
          </a:p>
          <a:p>
            <a:pPr marL="0" indent="0">
              <a:buNone/>
            </a:pPr>
            <a:endParaRPr lang="en-US" dirty="0"/>
          </a:p>
          <a:p>
            <a:endParaRPr lang="en-US" sz="2000" dirty="0"/>
          </a:p>
          <a:p>
            <a:r>
              <a:rPr lang="en-US" sz="2000" dirty="0"/>
              <a:t>Using                                </a:t>
            </a:r>
            <a:r>
              <a:rPr lang="en-US" sz="2000" dirty="0" smtClean="0"/>
              <a:t> we </a:t>
            </a:r>
            <a:r>
              <a:rPr lang="en-US" sz="2000" dirty="0"/>
              <a:t>have</a:t>
            </a:r>
          </a:p>
          <a:p>
            <a:endParaRPr lang="en-US" sz="20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180154"/>
              </p:ext>
            </p:extLst>
          </p:nvPr>
        </p:nvGraphicFramePr>
        <p:xfrm>
          <a:off x="2732088" y="3866161"/>
          <a:ext cx="37496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11" name="Equation" r:id="rId3" imgW="1397000" imgH="482600" progId="Equation.DSMT4">
                  <p:embed/>
                </p:oleObj>
              </mc:Choice>
              <mc:Fallback>
                <p:oleObj name="Equation" r:id="rId3" imgW="1397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088" y="3866161"/>
                        <a:ext cx="3749675" cy="1295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266081"/>
              </p:ext>
            </p:extLst>
          </p:nvPr>
        </p:nvGraphicFramePr>
        <p:xfrm>
          <a:off x="2955925" y="1295400"/>
          <a:ext cx="313055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12" name="Equation" r:id="rId5" imgW="1066800" imgH="457200" progId="Equation.DSMT4">
                  <p:embed/>
                </p:oleObj>
              </mc:Choice>
              <mc:Fallback>
                <p:oleObj name="Equation" r:id="rId5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925" y="1295400"/>
                        <a:ext cx="3130550" cy="1339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647675" y="1148718"/>
            <a:ext cx="2496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Geometrical factor: 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rgbClr val="FF0000"/>
                </a:solidFill>
                <a:latin typeface="+mn-lt"/>
              </a:rPr>
              <a:t>    - crossing angle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rgbClr val="FF0000"/>
                </a:solidFill>
                <a:latin typeface="+mn-lt"/>
              </a:rPr>
              <a:t>    - hourglass effect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027467" y="1499130"/>
            <a:ext cx="635018" cy="3643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88010" y="774426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Particles in a bunch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090555" y="1027550"/>
            <a:ext cx="744062" cy="4715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22291" y="2322950"/>
            <a:ext cx="2649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Transverse size (RMS)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5496550" y="2498550"/>
            <a:ext cx="825741" cy="178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6816" y="2255570"/>
            <a:ext cx="282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Revolution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frequency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92437" y="5022482"/>
            <a:ext cx="2354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sym typeface="Wingding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n-lt"/>
                <a:sym typeface="Wingdings"/>
              </a:rPr>
              <a:t>want a small </a:t>
            </a:r>
            <a:r>
              <a:rPr lang="el-GR" sz="2000" dirty="0">
                <a:solidFill>
                  <a:srgbClr val="FF0000"/>
                </a:solidFill>
                <a:latin typeface="+mn-lt"/>
                <a:sym typeface="Wingdings"/>
              </a:rPr>
              <a:t>β</a:t>
            </a:r>
            <a:r>
              <a:rPr lang="en-US" sz="2000" dirty="0">
                <a:solidFill>
                  <a:srgbClr val="FF0000"/>
                </a:solidFill>
                <a:latin typeface="+mn-lt"/>
                <a:sym typeface="Wingdings"/>
              </a:rPr>
              <a:t>*!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467978" y="4934636"/>
            <a:ext cx="872420" cy="2983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5891" y="4804727"/>
            <a:ext cx="276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Normalized emittance</a:t>
            </a:r>
          </a:p>
        </p:txBody>
      </p:sp>
      <p:cxnSp>
        <p:nvCxnSpPr>
          <p:cNvPr id="62" name="Straight Arrow Connector 61"/>
          <p:cNvCxnSpPr>
            <a:stCxn id="61" idx="1"/>
          </p:cNvCxnSpPr>
          <p:nvPr/>
        </p:nvCxnSpPr>
        <p:spPr>
          <a:xfrm flipH="1" flipV="1">
            <a:off x="6069107" y="4882584"/>
            <a:ext cx="306784" cy="1221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88010" y="3999381"/>
            <a:ext cx="531627" cy="1419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0891" y="3706261"/>
            <a:ext cx="247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prop. to energy</a:t>
            </a:r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929569"/>
              </p:ext>
            </p:extLst>
          </p:nvPr>
        </p:nvGraphicFramePr>
        <p:xfrm>
          <a:off x="1457939" y="2942407"/>
          <a:ext cx="2156084" cy="85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13" name="Equation" r:id="rId7" imgW="1117600" imgH="444500" progId="Equation.DSMT4">
                  <p:embed/>
                </p:oleObj>
              </mc:Choice>
              <mc:Fallback>
                <p:oleObj name="Equation" r:id="rId7" imgW="1117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939" y="2942407"/>
                        <a:ext cx="2156084" cy="8576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203207" y="5052411"/>
            <a:ext cx="2283559" cy="36111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83491" y="5637153"/>
            <a:ext cx="7696200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Record </a:t>
            </a:r>
            <a:r>
              <a:rPr lang="en-US" sz="2000" dirty="0" err="1">
                <a:latin typeface="+mn-lt"/>
              </a:rPr>
              <a:t>e+e</a:t>
            </a:r>
            <a:r>
              <a:rPr lang="en-US" sz="2000" dirty="0">
                <a:latin typeface="+mn-lt"/>
              </a:rPr>
              <a:t>- Luminosity (KEK-B): 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	      	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292934"/>
                </a:solidFill>
                <a:latin typeface="+mn-lt"/>
              </a:rPr>
              <a:t>Record p-</a:t>
            </a:r>
            <a:r>
              <a:rPr lang="en-US" sz="2000" dirty="0" err="1">
                <a:solidFill>
                  <a:srgbClr val="292934"/>
                </a:solidFill>
                <a:latin typeface="+mn-lt"/>
              </a:rPr>
              <a:t>pBar</a:t>
            </a:r>
            <a:r>
              <a:rPr lang="en-US" sz="2000" dirty="0">
                <a:solidFill>
                  <a:srgbClr val="292934"/>
                </a:solidFill>
                <a:latin typeface="+mn-lt"/>
              </a:rPr>
              <a:t> Luminosity (Tevatron):         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	4.06x10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292934"/>
                </a:solidFill>
                <a:latin typeface="+mn-lt"/>
              </a:rPr>
              <a:t>Record Hadronic Luminosity (LHC):             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2.06x10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endParaRPr lang="en-US" sz="2000" baseline="30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33921" y="128131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247334" y="1634468"/>
            <a:ext cx="62461" cy="2914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300012" y="2300748"/>
            <a:ext cx="281074" cy="1457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0" y="3769447"/>
            <a:ext cx="2102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+mn-lt"/>
              </a:rPr>
              <a:t>Betatron function at collision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point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748902" y="3373043"/>
            <a:ext cx="385175" cy="468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17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2" grpId="0"/>
      <p:bldP spid="36" grpId="0"/>
      <p:bldP spid="39" grpId="0"/>
      <p:bldP spid="42" grpId="0"/>
      <p:bldP spid="57" grpId="0"/>
      <p:bldP spid="61" grpId="0"/>
      <p:bldP spid="28" grpId="0"/>
      <p:bldP spid="8" grpId="0" animBg="1"/>
      <p:bldP spid="44" grpId="0"/>
      <p:bldP spid="3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509" y="331604"/>
            <a:ext cx="6837637" cy="463731"/>
          </a:xfrm>
        </p:spPr>
        <p:txBody>
          <a:bodyPr>
            <a:normAutofit fontScale="90000"/>
          </a:bodyPr>
          <a:lstStyle/>
          <a:p>
            <a:r>
              <a:rPr lang="en-US" dirty="0"/>
              <a:t>Limits to </a:t>
            </a:r>
            <a:r>
              <a:rPr lang="el-GR" dirty="0">
                <a:latin typeface="Symbol" pitchFamily="18" charset="2"/>
              </a:rPr>
              <a:t>β</a:t>
            </a:r>
            <a:r>
              <a:rPr lang="en-US" dirty="0"/>
              <a:t>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315413"/>
              </p:ext>
            </p:extLst>
          </p:nvPr>
        </p:nvGraphicFramePr>
        <p:xfrm>
          <a:off x="1276852" y="5273234"/>
          <a:ext cx="2027784" cy="80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3" name="Equation" r:id="rId3" imgW="1117440" imgH="444240" progId="Equation.DSMT4">
                  <p:embed/>
                </p:oleObj>
              </mc:Choice>
              <mc:Fallback>
                <p:oleObj name="Equation" r:id="rId3" imgW="11174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852" y="5273234"/>
                        <a:ext cx="2027784" cy="806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2"/>
          <p:cNvGrpSpPr/>
          <p:nvPr/>
        </p:nvGrpSpPr>
        <p:grpSpPr>
          <a:xfrm>
            <a:off x="2958992" y="894269"/>
            <a:ext cx="3033994" cy="4147745"/>
            <a:chOff x="2958992" y="894269"/>
            <a:chExt cx="3033994" cy="4147745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1077145" y="2776116"/>
              <a:ext cx="4147743" cy="38404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1576409" y="2968142"/>
              <a:ext cx="3878908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2555739" y="2296053"/>
              <a:ext cx="2803565" cy="61448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207152" y="3678634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4303166" y="3851456"/>
              <a:ext cx="768100" cy="30724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783227" y="4024280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109674" y="4005079"/>
              <a:ext cx="345643" cy="115212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301696" y="3736244"/>
              <a:ext cx="499266" cy="268835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H="1">
              <a:off x="5474518" y="3870659"/>
              <a:ext cx="729697" cy="30723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/>
          <p:cNvCxnSpPr/>
          <p:nvPr/>
        </p:nvCxnSpPr>
        <p:spPr>
          <a:xfrm flipV="1">
            <a:off x="2037270" y="5042011"/>
            <a:ext cx="1190556" cy="4167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19850" y="5395625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ym typeface="Symbol"/>
              </a:rPr>
              <a:t> small </a:t>
            </a:r>
            <a:r>
              <a:rPr lang="el-GR" sz="1600" dirty="0">
                <a:latin typeface="Symbol" pitchFamily="18" charset="2"/>
                <a:sym typeface="Symbol"/>
              </a:rPr>
              <a:t>β</a:t>
            </a:r>
            <a:r>
              <a:rPr lang="en-US" sz="1600" dirty="0">
                <a:sym typeface="Symbol"/>
              </a:rPr>
              <a:t>* means large </a:t>
            </a:r>
            <a:r>
              <a:rPr lang="el-GR" sz="1600" dirty="0">
                <a:latin typeface="Symbol" pitchFamily="18" charset="2"/>
                <a:sym typeface="Symbol"/>
              </a:rPr>
              <a:t>β</a:t>
            </a:r>
            <a:r>
              <a:rPr lang="en-US" sz="1600" dirty="0">
                <a:sym typeface="Symbol"/>
              </a:rPr>
              <a:t> </a:t>
            </a:r>
            <a:br>
              <a:rPr lang="en-US" sz="1600" dirty="0">
                <a:sym typeface="Symbol"/>
              </a:rPr>
            </a:br>
            <a:r>
              <a:rPr lang="en-US" sz="1600" dirty="0">
                <a:sym typeface="Symbol"/>
              </a:rPr>
              <a:t>    (aperture) at focusing triplet</a:t>
            </a:r>
            <a:endParaRPr lang="en-US" sz="1600" dirty="0"/>
          </a:p>
        </p:txBody>
      </p:sp>
      <p:sp>
        <p:nvSpPr>
          <p:cNvPr id="71" name="Freeform 70"/>
          <p:cNvSpPr/>
          <p:nvPr/>
        </p:nvSpPr>
        <p:spPr>
          <a:xfrm>
            <a:off x="3713019" y="894271"/>
            <a:ext cx="4987520" cy="4915840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1821" h="4819961">
                <a:moveTo>
                  <a:pt x="2553426" y="4819961"/>
                </a:moveTo>
                <a:cubicBezTo>
                  <a:pt x="3408173" y="4619443"/>
                  <a:pt x="5032811" y="3539658"/>
                  <a:pt x="5092316" y="2861851"/>
                </a:cubicBezTo>
                <a:cubicBezTo>
                  <a:pt x="5151821" y="2184044"/>
                  <a:pt x="3759176" y="1230093"/>
                  <a:pt x="2910457" y="753118"/>
                </a:cubicBezTo>
                <a:cubicBezTo>
                  <a:pt x="2061738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24260" y="5118820"/>
            <a:ext cx="6836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563964" y="4968528"/>
            <a:ext cx="57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Symbol" pitchFamily="18" charset="2"/>
              </a:rPr>
              <a:t>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79239" y="2315255"/>
            <a:ext cx="2419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600" dirty="0">
                <a:solidFill>
                  <a:srgbClr val="FF0000"/>
                </a:solidFill>
                <a:latin typeface="Symbol" pitchFamily="18" charset="2"/>
              </a:rPr>
              <a:t>β</a:t>
            </a:r>
            <a:r>
              <a:rPr lang="en-US" sz="1600" dirty="0">
                <a:solidFill>
                  <a:srgbClr val="FF0000"/>
                </a:solidFill>
              </a:rPr>
              <a:t> distortion of off-momentum particles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  <a:sym typeface="Symbol"/>
              </a:rPr>
              <a:t> (affects collimation)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4552798" y="3256177"/>
            <a:ext cx="345645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63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744" t="12603" r="8186"/>
          <a:stretch/>
        </p:blipFill>
        <p:spPr>
          <a:xfrm>
            <a:off x="3020001" y="4697808"/>
            <a:ext cx="2974399" cy="2092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951" t="8824" r="17192"/>
          <a:stretch/>
        </p:blipFill>
        <p:spPr>
          <a:xfrm>
            <a:off x="6484079" y="2607734"/>
            <a:ext cx="2641221" cy="2658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3A648-19E1-854C-A528-D62CEEA60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46" y="403715"/>
            <a:ext cx="8229600" cy="628207"/>
          </a:xfrm>
        </p:spPr>
        <p:txBody>
          <a:bodyPr>
            <a:normAutofit/>
          </a:bodyPr>
          <a:lstStyle/>
          <a:p>
            <a:r>
              <a:rPr lang="en-US" dirty="0"/>
              <a:t>What’s the “squeeze”?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B9CB16-5ADA-634E-9538-40D739D9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50889-D5D3-A04F-B73B-FAF5D5A6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4EB881-9442-7B4C-8350-F58687C8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00576" y="995025"/>
            <a:ext cx="8251825" cy="418165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In general, synchrotrons scale all magnetic fields with the momentum, so the optics remain constant during acceleration – with one exception</a:t>
            </a:r>
            <a:r>
              <a:rPr lang="mr-IN" sz="1800" dirty="0" smtClean="0"/>
              <a:t>…</a:t>
            </a:r>
            <a:endParaRPr lang="en-US" sz="1800" dirty="0" smtClean="0"/>
          </a:p>
          <a:p>
            <a:r>
              <a:rPr lang="en-US" sz="1800" dirty="0" smtClean="0"/>
              <a:t>Recall that because of adiabatic damping, beam gets smaller as it accelerates.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This means all apertures must be large enough to </a:t>
            </a:r>
            <a:br>
              <a:rPr lang="en-US" sz="1800" dirty="0" smtClean="0"/>
            </a:br>
            <a:r>
              <a:rPr lang="en-US" sz="1800" dirty="0" smtClean="0"/>
              <a:t>accommodate the injected beam.</a:t>
            </a:r>
          </a:p>
          <a:p>
            <a:pPr lvl="1"/>
            <a:r>
              <a:rPr lang="en-US" sz="1400" dirty="0" smtClean="0"/>
              <a:t>This a problem for the large </a:t>
            </a:r>
            <a:r>
              <a:rPr lang="el-GR" sz="1400" dirty="0" smtClean="0"/>
              <a:t>β</a:t>
            </a:r>
            <a:r>
              <a:rPr lang="en-US" sz="1400" dirty="0" smtClean="0"/>
              <a:t> values in the final focus</a:t>
            </a:r>
            <a:br>
              <a:rPr lang="en-US" sz="1400" dirty="0" smtClean="0"/>
            </a:br>
            <a:r>
              <a:rPr lang="en-US" sz="1400" dirty="0" smtClean="0"/>
              <a:t>triplets</a:t>
            </a:r>
          </a:p>
          <a:p>
            <a:r>
              <a:rPr lang="en-US" sz="1800" dirty="0" smtClean="0"/>
              <a:t>For this reason, injection optics have a larger </a:t>
            </a:r>
            <a:br>
              <a:rPr lang="en-US" sz="1800" dirty="0" smtClean="0"/>
            </a:br>
            <a:r>
              <a:rPr lang="en-US" sz="1800" dirty="0" smtClean="0"/>
              <a:t>value of </a:t>
            </a:r>
            <a:r>
              <a:rPr lang="el-GR" sz="1800" dirty="0" smtClean="0"/>
              <a:t>β*</a:t>
            </a:r>
            <a:r>
              <a:rPr lang="en-US" sz="1800" dirty="0" smtClean="0"/>
              <a:t>, and therefore a smaller value of </a:t>
            </a:r>
            <a:r>
              <a:rPr lang="el-GR" sz="1800" dirty="0" smtClean="0"/>
              <a:t>β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in the focusing triplets.</a:t>
            </a:r>
          </a:p>
          <a:p>
            <a:r>
              <a:rPr lang="en-US" sz="1800" dirty="0" smtClean="0"/>
              <a:t>After acceleration, beam</a:t>
            </a:r>
            <a:br>
              <a:rPr lang="en-US" sz="1800" dirty="0" smtClean="0"/>
            </a:br>
            <a:r>
              <a:rPr lang="en-US" sz="1800" dirty="0" smtClean="0"/>
              <a:t>is “squeezed” to a </a:t>
            </a:r>
            <a:br>
              <a:rPr lang="en-US" sz="1800" dirty="0" smtClean="0"/>
            </a:br>
            <a:r>
              <a:rPr lang="en-US" sz="1800" dirty="0" smtClean="0"/>
              <a:t>smaller </a:t>
            </a:r>
            <a:r>
              <a:rPr lang="el-GR" sz="1800" dirty="0" smtClean="0"/>
              <a:t>β*</a:t>
            </a:r>
            <a:r>
              <a:rPr lang="en-US" sz="1800" dirty="0" smtClean="0"/>
              <a:t> for collision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264492"/>
              </p:ext>
            </p:extLst>
          </p:nvPr>
        </p:nvGraphicFramePr>
        <p:xfrm>
          <a:off x="2604612" y="2047579"/>
          <a:ext cx="1793315" cy="79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0" name="Equation" r:id="rId5" imgW="1092200" imgH="482600" progId="Equation.DSMT4">
                  <p:embed/>
                </p:oleObj>
              </mc:Choice>
              <mc:Fallback>
                <p:oleObj name="Equation" r:id="rId5" imgW="1092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04612" y="2047579"/>
                        <a:ext cx="1793315" cy="79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01470" y="2250339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factor of ~4 for LHC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34000" y="3640667"/>
            <a:ext cx="2506133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 rot="19987566">
            <a:off x="5952623" y="4418436"/>
            <a:ext cx="491891" cy="367007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33066" y="5452533"/>
            <a:ext cx="2506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Note different vertical scales!</a:t>
            </a:r>
          </a:p>
        </p:txBody>
      </p:sp>
    </p:spTree>
    <p:extLst>
      <p:ext uri="{BB962C8B-B14F-4D97-AF65-F5344CB8AC3E}">
        <p14:creationId xmlns:p14="http://schemas.microsoft.com/office/powerpoint/2010/main" val="21826674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Beam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13" y="1182021"/>
            <a:ext cx="8229600" cy="5210103"/>
          </a:xfrm>
        </p:spPr>
        <p:txBody>
          <a:bodyPr>
            <a:normAutofit/>
          </a:bodyPr>
          <a:lstStyle/>
          <a:p>
            <a:r>
              <a:rPr lang="en-US" dirty="0"/>
              <a:t>When one beam bunch passes </a:t>
            </a:r>
            <a:br>
              <a:rPr lang="en-US" dirty="0"/>
            </a:br>
            <a:r>
              <a:rPr lang="en-US" dirty="0"/>
              <a:t>through another other beam, it </a:t>
            </a:r>
            <a:br>
              <a:rPr lang="en-US" dirty="0"/>
            </a:br>
            <a:r>
              <a:rPr lang="en-US" dirty="0"/>
              <a:t>looks like a little lens</a:t>
            </a:r>
          </a:p>
          <a:p>
            <a:r>
              <a:rPr lang="en-US" dirty="0"/>
              <a:t>This results in a “tune-shift” that can drive the beam onto a resonance.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the ultimate limitation to the luminosity of any collider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more imperfections, the more resonances and the smaller the allowed </a:t>
            </a:r>
            <a:r>
              <a:rPr lang="en-US" dirty="0" err="1" smtClean="0"/>
              <a:t>tuneshift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 err="1"/>
              <a:t>Tuneshifts</a:t>
            </a:r>
            <a:r>
              <a:rPr lang="en-US" dirty="0"/>
              <a:t> </a:t>
            </a:r>
            <a:r>
              <a:rPr lang="en-US" i="1" dirty="0"/>
              <a:t>add</a:t>
            </a:r>
            <a:r>
              <a:rPr lang="en-US" dirty="0"/>
              <a:t>, so we cannot allow any crossings outside of the collision regions! (more about this shortly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817" y="675478"/>
            <a:ext cx="3625690" cy="166462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743215"/>
              </p:ext>
            </p:extLst>
          </p:nvPr>
        </p:nvGraphicFramePr>
        <p:xfrm>
          <a:off x="2445253" y="2946697"/>
          <a:ext cx="1293690" cy="958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9" name="Equation" r:id="rId4" imgW="685800" imgH="508000" progId="Equation.DSMT4">
                  <p:embed/>
                </p:oleObj>
              </mc:Choice>
              <mc:Fallback>
                <p:oleObj name="Equation" r:id="rId4" imgW="6858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5253" y="2946697"/>
                        <a:ext cx="1293690" cy="958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24255" y="2796708"/>
            <a:ext cx="36533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Depends only on the “brightness”,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not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on whether the beam is focused!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24674" y="3082087"/>
            <a:ext cx="356768" cy="114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8052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3263" y="423536"/>
            <a:ext cx="7886700" cy="600164"/>
          </a:xfrm>
        </p:spPr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50" y="971021"/>
            <a:ext cx="7886700" cy="505676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ADA (</a:t>
            </a:r>
            <a:r>
              <a:rPr lang="en-US" sz="2000" dirty="0" err="1"/>
              <a:t>Anello</a:t>
            </a:r>
            <a:r>
              <a:rPr lang="en-US" sz="2000" dirty="0"/>
              <a:t> Di </a:t>
            </a:r>
            <a:r>
              <a:rPr lang="en-US" sz="2000" dirty="0" err="1"/>
              <a:t>Accumulazione</a:t>
            </a:r>
            <a:r>
              <a:rPr lang="en-US" sz="2000" dirty="0"/>
              <a:t>) at INFN, </a:t>
            </a:r>
            <a:r>
              <a:rPr lang="en-US" sz="2000" dirty="0" err="1"/>
              <a:t>Frascati</a:t>
            </a:r>
            <a:r>
              <a:rPr lang="en-US" sz="2000" dirty="0"/>
              <a:t>, Italy (1961)</a:t>
            </a:r>
          </a:p>
          <a:p>
            <a:pPr lvl="1"/>
            <a:r>
              <a:rPr lang="en-US" sz="1600" dirty="0"/>
              <a:t>250 MeV e</a:t>
            </a:r>
            <a:r>
              <a:rPr lang="en-US" sz="1600" baseline="30000" dirty="0"/>
              <a:t>+</a:t>
            </a:r>
            <a:r>
              <a:rPr lang="en-US" sz="1600" dirty="0"/>
              <a:t> x 250 MeV e</a:t>
            </a:r>
            <a:r>
              <a:rPr lang="en-US" sz="1600" baseline="30000" dirty="0"/>
              <a:t>-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2000" dirty="0"/>
              <a:t>It’s easier to collide </a:t>
            </a:r>
            <a:r>
              <a:rPr lang="en-US" sz="2000" dirty="0" err="1"/>
              <a:t>e+e</a:t>
            </a:r>
            <a:r>
              <a:rPr lang="en-US" sz="2000" dirty="0"/>
              <a:t>-, because synchrotron radiation naturally “cools” the beam to smaller size.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40" y="1647303"/>
            <a:ext cx="4411710" cy="35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8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1" y="357082"/>
            <a:ext cx="8262937" cy="1098762"/>
          </a:xfrm>
        </p:spPr>
        <p:txBody>
          <a:bodyPr/>
          <a:lstStyle/>
          <a:p>
            <a:r>
              <a:rPr lang="en-US" dirty="0"/>
              <a:t>First Proton Collider: CERN Intersecting Storage Rings (ISR)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7"/>
            <a:ext cx="3650280" cy="202465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1971</a:t>
            </a:r>
          </a:p>
          <a:p>
            <a:r>
              <a:rPr lang="en-US" sz="2000" dirty="0"/>
              <a:t>31 </a:t>
            </a:r>
            <a:r>
              <a:rPr lang="en-US" sz="2000" dirty="0" err="1"/>
              <a:t>GeV</a:t>
            </a:r>
            <a:r>
              <a:rPr lang="en-US" sz="2000" dirty="0"/>
              <a:t> + 31 </a:t>
            </a:r>
            <a:r>
              <a:rPr lang="en-US" sz="2000" dirty="0" err="1"/>
              <a:t>GeV</a:t>
            </a:r>
            <a:r>
              <a:rPr lang="en-US" sz="2000" dirty="0"/>
              <a:t> colliding proton beams.</a:t>
            </a:r>
          </a:p>
          <a:p>
            <a:pPr lvl="1"/>
            <a:r>
              <a:rPr lang="en-US" sz="1600" dirty="0"/>
              <a:t>Highest CM Energy for 10 years</a:t>
            </a:r>
          </a:p>
          <a:p>
            <a:r>
              <a:rPr lang="en-US" sz="2000" dirty="0"/>
              <a:t>Set a luminosity record that was not broken for 28 years!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032" y="1547155"/>
            <a:ext cx="4602528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190991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78" y="420342"/>
            <a:ext cx="7886700" cy="600164"/>
          </a:xfrm>
        </p:spPr>
        <p:txBody>
          <a:bodyPr/>
          <a:lstStyle/>
          <a:p>
            <a:r>
              <a:rPr lang="en-US" dirty="0" err="1"/>
              <a:t>SppS</a:t>
            </a:r>
            <a:r>
              <a:rPr lang="en-US" dirty="0"/>
              <a:t>: First Proton-Antiproton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1140184"/>
            <a:ext cx="5338295" cy="2290884"/>
          </a:xfrm>
        </p:spPr>
        <p:txBody>
          <a:bodyPr/>
          <a:lstStyle/>
          <a:p>
            <a:r>
              <a:rPr lang="en-US" sz="1800" dirty="0"/>
              <a:t>Protons from the SPS were used to produce antiprotons, which were collected</a:t>
            </a:r>
          </a:p>
          <a:p>
            <a:r>
              <a:rPr lang="en-US" sz="1800" dirty="0"/>
              <a:t>These were injected in the opposite direction (same beam pipe) and accelerated</a:t>
            </a:r>
          </a:p>
          <a:p>
            <a:r>
              <a:rPr lang="en-US" sz="1800" dirty="0"/>
              <a:t>First collisions in 1981</a:t>
            </a:r>
          </a:p>
          <a:p>
            <a:r>
              <a:rPr lang="en-US" sz="1800" dirty="0"/>
              <a:t>Discovery of W and Z in 1983</a:t>
            </a:r>
          </a:p>
          <a:p>
            <a:pPr lvl="1"/>
            <a:r>
              <a:rPr lang="en-US" sz="1800" dirty="0"/>
              <a:t>Nobel Prize for Rubbia and Van der Meer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525703"/>
            <a:ext cx="1536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1178589"/>
            <a:ext cx="3167765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589" y="3637119"/>
            <a:ext cx="3489266" cy="278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4" y="467344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" charset="2"/>
              <a:buChar char="Ø"/>
              <a:tabLst/>
              <a:defRPr/>
            </a:pPr>
            <a:r>
              <a:rPr lang="en-US" sz="1800" dirty="0">
                <a:latin typeface="+mn-lt"/>
              </a:rPr>
              <a:t>Raised to 315+315 </a:t>
            </a:r>
            <a:r>
              <a:rPr lang="en-US" sz="1800" dirty="0" err="1">
                <a:latin typeface="+mn-lt"/>
              </a:rPr>
              <a:t>GeV</a:t>
            </a:r>
            <a:endParaRPr lang="en-US" sz="1800" dirty="0">
              <a:latin typeface="+mn-lt"/>
            </a:endParaRPr>
          </a:p>
          <a:p>
            <a:pPr marL="742950" lvl="1" indent="-2857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1800" dirty="0">
                <a:latin typeface="+mn-lt"/>
              </a:rPr>
              <a:t>Limited by power loss in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magnets!</a:t>
            </a:r>
          </a:p>
        </p:txBody>
      </p:sp>
      <p:sp>
        <p:nvSpPr>
          <p:cNvPr id="12" name="Oval 11"/>
          <p:cNvSpPr/>
          <p:nvPr/>
        </p:nvSpPr>
        <p:spPr>
          <a:xfrm>
            <a:off x="5815474" y="1178588"/>
            <a:ext cx="561562" cy="32329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96218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5744" y="5441543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design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99" y="5389718"/>
            <a:ext cx="2869812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8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 animBg="1"/>
      <p:bldP spid="14" grpId="0" animBg="1"/>
      <p:bldP spid="17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61" y="440501"/>
            <a:ext cx="7886700" cy="600164"/>
          </a:xfrm>
        </p:spPr>
        <p:txBody>
          <a:bodyPr/>
          <a:lstStyle/>
          <a:p>
            <a:r>
              <a:rPr lang="en-US" dirty="0"/>
              <a:t>Superconductivity: Enabling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537" y="1080346"/>
            <a:ext cx="8487505" cy="543584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maximum </a:t>
            </a:r>
            <a:r>
              <a:rPr lang="en-US" sz="2000" dirty="0" err="1"/>
              <a:t>SppS</a:t>
            </a:r>
            <a:r>
              <a:rPr lang="en-US" sz="2000" dirty="0"/>
              <a:t> energy was limited by the maximum power loss that the conventional magnets could support.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>
                <a:sym typeface="Symbol"/>
              </a:rPr>
              <a:t>Conventional magnets are		Superconducting magnets are</a:t>
            </a:r>
            <a:br>
              <a:rPr lang="en-US" sz="1800" dirty="0">
                <a:sym typeface="Symbol"/>
              </a:rPr>
            </a:br>
            <a:r>
              <a:rPr lang="en-US" sz="1800" dirty="0">
                <a:sym typeface="Symbol"/>
              </a:rPr>
              <a:t>simple and naturally dissipate		complex and represent a great</a:t>
            </a:r>
            <a:br>
              <a:rPr lang="en-US" sz="1800" dirty="0">
                <a:sym typeface="Symbol"/>
              </a:rPr>
            </a:br>
            <a:r>
              <a:rPr lang="en-US" sz="1800" dirty="0">
                <a:sym typeface="Symbol"/>
              </a:rPr>
              <a:t>energy as they operate		deal of stored energy which must </a:t>
            </a:r>
            <a:br>
              <a:rPr lang="en-US" sz="1800" dirty="0">
                <a:sym typeface="Symbol"/>
              </a:rPr>
            </a:br>
            <a:r>
              <a:rPr lang="en-US" sz="1800" dirty="0">
                <a:sym typeface="Symbol"/>
              </a:rPr>
              <a:t>					be handled if something goes wrong</a:t>
            </a:r>
          </a:p>
          <a:p>
            <a:pPr lvl="1"/>
            <a:endParaRPr lang="en-US" sz="1800" dirty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pPr marL="292100" lvl="1" indent="0">
              <a:buNone/>
            </a:pPr>
            <a:endParaRPr lang="en-US" sz="1200" dirty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r>
              <a:rPr lang="en-US" sz="2000" dirty="0">
                <a:sym typeface="Symbol"/>
              </a:rPr>
              <a:t>R&amp;D into superconducting technology is absolutely critical in the quest for the highest energies (made </a:t>
            </a:r>
            <a:r>
              <a:rPr lang="en-US" sz="2000" dirty="0" err="1">
                <a:sym typeface="Symbol"/>
              </a:rPr>
              <a:t>Tevatron</a:t>
            </a:r>
            <a:r>
              <a:rPr lang="en-US" sz="2000" dirty="0">
                <a:sym typeface="Symbol"/>
              </a:rPr>
              <a:t> and LHC possible!)</a:t>
            </a:r>
          </a:p>
          <a:p>
            <a:r>
              <a:rPr lang="en-US" sz="2000" dirty="0">
                <a:sym typeface="Symbol"/>
              </a:rPr>
              <a:t>Machine protection is one of the biggest challenges.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173" y="3537272"/>
            <a:ext cx="1739180" cy="151922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065" y="3766228"/>
            <a:ext cx="1860110" cy="139508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836166"/>
              </p:ext>
            </p:extLst>
          </p:nvPr>
        </p:nvGraphicFramePr>
        <p:xfrm>
          <a:off x="7614279" y="4224753"/>
          <a:ext cx="1096098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8" name="Equation" r:id="rId5" imgW="482400" imgH="190440" progId="Equation.DSMT4">
                  <p:embed/>
                </p:oleObj>
              </mc:Choice>
              <mc:Fallback>
                <p:oleObj name="Equation" r:id="rId5" imgW="482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4279" y="4224753"/>
                        <a:ext cx="1096098" cy="4992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605837" y="119556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4999" y="1657414"/>
            <a:ext cx="790425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Twiss</a:t>
            </a:r>
            <a:r>
              <a:rPr lang="en-US" dirty="0" smtClean="0"/>
              <a:t> Parameterization (left out yesterday)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13" y="1182022"/>
            <a:ext cx="8229600" cy="5184568"/>
          </a:xfrm>
        </p:spPr>
        <p:txBody>
          <a:bodyPr>
            <a:normAutofit/>
          </a:bodyPr>
          <a:lstStyle/>
          <a:p>
            <a:r>
              <a:rPr lang="en-US" dirty="0" smtClean="0"/>
              <a:t>The transfer matrix over any period (</a:t>
            </a:r>
            <a:r>
              <a:rPr lang="en-US" dirty="0" err="1" smtClean="0"/>
              <a:t>s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s+C</a:t>
            </a:r>
            <a:r>
              <a:rPr lang="en-US" dirty="0" smtClean="0">
                <a:sym typeface="Wingdings"/>
              </a:rPr>
              <a:t>)</a:t>
            </a:r>
            <a:r>
              <a:rPr lang="en-US" dirty="0" smtClean="0"/>
              <a:t> must be stable over infinite passes</a:t>
            </a:r>
          </a:p>
          <a:p>
            <a:pPr lvl="1"/>
            <a:r>
              <a:rPr lang="en-US" dirty="0" smtClean="0"/>
              <a:t>Must have purely imaginary eigenvalues</a:t>
            </a:r>
          </a:p>
          <a:p>
            <a:r>
              <a:rPr lang="en-US" dirty="0" smtClean="0"/>
              <a:t>Any such matrix can be represented as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all parameters are real</a:t>
            </a:r>
            <a:endParaRPr lang="en-US" dirty="0"/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, and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are “</a:t>
            </a:r>
            <a:r>
              <a:rPr lang="en-US" dirty="0" err="1" smtClean="0"/>
              <a:t>Twiss</a:t>
            </a:r>
            <a:r>
              <a:rPr lang="en-US" dirty="0" smtClean="0"/>
              <a:t> parameters” we talked about yesterday, evaluated as position </a:t>
            </a:r>
            <a:r>
              <a:rPr lang="en-US" i="1" dirty="0" smtClean="0"/>
              <a:t>s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is the</a:t>
            </a:r>
            <a:r>
              <a:rPr lang="en-US" dirty="0"/>
              <a:t> </a:t>
            </a:r>
            <a:r>
              <a:rPr lang="en-US" dirty="0" smtClean="0"/>
              <a:t>phase advance over the period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653003"/>
              </p:ext>
            </p:extLst>
          </p:nvPr>
        </p:nvGraphicFramePr>
        <p:xfrm>
          <a:off x="876103" y="2988282"/>
          <a:ext cx="7007494" cy="97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1" name="Equation" r:id="rId3" imgW="4013200" imgH="558800" progId="Equation.DSMT4">
                  <p:embed/>
                </p:oleObj>
              </mc:Choice>
              <mc:Fallback>
                <p:oleObj name="Equation" r:id="rId3" imgW="40132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103" y="2988282"/>
                        <a:ext cx="7007494" cy="9777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187948"/>
              </p:ext>
            </p:extLst>
          </p:nvPr>
        </p:nvGraphicFramePr>
        <p:xfrm>
          <a:off x="3649263" y="5610900"/>
          <a:ext cx="1279627" cy="459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2" name="Equation" r:id="rId5" imgW="673100" imgH="241300" progId="Equation.DSMT4">
                  <p:embed/>
                </p:oleObj>
              </mc:Choice>
              <mc:Fallback>
                <p:oleObj name="Equation" r:id="rId5" imgW="673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263" y="5610900"/>
                        <a:ext cx="1279627" cy="4599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73376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29998" y="1072356"/>
            <a:ext cx="8251825" cy="510037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Superconductor can change phase back to normal conductor by crossing the “critical surface”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800" dirty="0"/>
          </a:p>
          <a:p>
            <a:endParaRPr lang="en-US" sz="3000" dirty="0"/>
          </a:p>
          <a:p>
            <a:endParaRPr lang="en-US" sz="2000" dirty="0"/>
          </a:p>
          <a:p>
            <a:r>
              <a:rPr lang="en-US" sz="2000" dirty="0"/>
              <a:t>When this happens, the conductor heats quickly, causing the surrounding conductor to go normal and dumping lots of heat into the liquid </a:t>
            </a:r>
            <a:r>
              <a:rPr lang="en-US" sz="2000" dirty="0" err="1"/>
              <a:t>Helium</a:t>
            </a:r>
            <a:r>
              <a:rPr lang="en-US" sz="2000" dirty="0" err="1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/>
              <a:t>“quench</a:t>
            </a:r>
            <a:r>
              <a:rPr lang="en-US" sz="2000" dirty="0"/>
              <a:t>”</a:t>
            </a:r>
          </a:p>
          <a:p>
            <a:pPr lvl="1"/>
            <a:r>
              <a:rPr lang="en-US" sz="1600" dirty="0"/>
              <a:t>all of the energy stored in the magnet must be dissipated in some way</a:t>
            </a:r>
          </a:p>
          <a:p>
            <a:r>
              <a:rPr lang="en-US" sz="2000" dirty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2" y="272005"/>
            <a:ext cx="8262937" cy="6001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When is a superconductor not a superconductor?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1509604" y="1625069"/>
            <a:ext cx="6374824" cy="2871711"/>
            <a:chOff x="1519080" y="1399954"/>
            <a:chExt cx="7040455" cy="287171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871711"/>
              <a:chOff x="2209799" y="1485900"/>
              <a:chExt cx="3647207" cy="3121008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41225" y="4105165"/>
                <a:ext cx="685800" cy="5017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dirty="0" err="1"/>
                  <a:t>T</a:t>
                </a:r>
                <a:r>
                  <a:rPr lang="en-US" sz="2400" b="1" baseline="-25000" dirty="0" err="1"/>
                  <a:t>c</a:t>
                </a:r>
                <a:endParaRPr lang="en-US" sz="24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28768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rgbClr val="FF0000"/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130535" y="2731208"/>
              <a:ext cx="3429000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rgbClr val="FF0000"/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rgbClr val="FF0000"/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5152" y="5574237"/>
            <a:ext cx="8259484" cy="595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409353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1410" y="359408"/>
            <a:ext cx="8490857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Quench Example: MRI Magnet*</a:t>
            </a:r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871" y="988807"/>
            <a:ext cx="556191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6783024" y="5283064"/>
            <a:ext cx="23609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</a:t>
            </a:r>
            <a:br>
              <a:rPr lang="en-US" sz="2000" dirty="0"/>
            </a:br>
            <a:r>
              <a:rPr lang="en-US" sz="2000" dirty="0"/>
              <a:t>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/>
              <a:t>HCPSS, Fermilab, August 20-31, 2018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168363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716" y="377121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Tevatron</a:t>
            </a:r>
            <a:r>
              <a:rPr lang="en-US" dirty="0"/>
              <a:t>: First Superconducting Synchrotron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27300" y="990601"/>
            <a:ext cx="4608601" cy="5563575"/>
          </a:xfrm>
        </p:spPr>
        <p:txBody>
          <a:bodyPr/>
          <a:lstStyle/>
          <a:p>
            <a:r>
              <a:rPr lang="en-US" sz="2000" dirty="0"/>
              <a:t>1968 – Fermilab Construction Begins</a:t>
            </a:r>
          </a:p>
          <a:p>
            <a:r>
              <a:rPr lang="en-US" sz="2000" dirty="0"/>
              <a:t>1972 – Beam in Main Ring </a:t>
            </a:r>
          </a:p>
          <a:p>
            <a:pPr lvl="1"/>
            <a:r>
              <a:rPr lang="en-US" sz="2000" dirty="0"/>
              <a:t>(normal magnets)</a:t>
            </a:r>
          </a:p>
          <a:p>
            <a:r>
              <a:rPr lang="en-US" sz="2000" dirty="0"/>
              <a:t>Plans soon began for a superconducting collider to share the ring.</a:t>
            </a:r>
          </a:p>
          <a:p>
            <a:pPr lvl="1"/>
            <a:r>
              <a:rPr lang="en-US" sz="2000" dirty="0"/>
              <a:t>Dubbed “Saver </a:t>
            </a:r>
            <a:r>
              <a:rPr lang="en-US" sz="2000" dirty="0" err="1"/>
              <a:t>Doubler</a:t>
            </a:r>
            <a:r>
              <a:rPr lang="en-US" sz="2000" dirty="0"/>
              <a:t>” </a:t>
            </a:r>
            <a:br>
              <a:rPr lang="en-US" sz="2000" dirty="0"/>
            </a:br>
            <a:r>
              <a:rPr lang="en-US" dirty="0">
                <a:solidFill>
                  <a:srgbClr val="FF0000"/>
                </a:solidFill>
              </a:rPr>
              <a:t>(later “Tevatron”)</a:t>
            </a:r>
            <a:endParaRPr lang="en-US" dirty="0"/>
          </a:p>
          <a:p>
            <a:r>
              <a:rPr lang="en-US" sz="2000" dirty="0"/>
              <a:t>1985 – First proton-antiproton collisions in </a:t>
            </a:r>
            <a:r>
              <a:rPr lang="en-US" sz="2000" dirty="0" err="1"/>
              <a:t>Tevatron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Most powerful accelerator in the world </a:t>
            </a:r>
            <a:r>
              <a:rPr lang="en-US" sz="1800" i="1" dirty="0"/>
              <a:t>for the next quarter century</a:t>
            </a:r>
          </a:p>
          <a:p>
            <a:r>
              <a:rPr lang="en-US" sz="2000" dirty="0"/>
              <a:t>1995 – Top quark discovery</a:t>
            </a:r>
          </a:p>
          <a:p>
            <a:r>
              <a:rPr lang="en-US" sz="2000" dirty="0"/>
              <a:t>2011 – </a:t>
            </a:r>
            <a:r>
              <a:rPr lang="en-US" sz="2000" dirty="0" err="1"/>
              <a:t>Tevatron</a:t>
            </a:r>
            <a:r>
              <a:rPr lang="en-US" sz="2000" dirty="0"/>
              <a:t> shut down after successful LHC startup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1" y="3659432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6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Main 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Tevatron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1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7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91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1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7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6574" y="528083"/>
            <a:ext cx="8262937" cy="6001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Back the present: Large Hadron Collider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0373" y="4799244"/>
            <a:ext cx="8572500" cy="140602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000" dirty="0"/>
              <a:t>Straddles French/Swiss border near Geneva, Switzerland</a:t>
            </a:r>
          </a:p>
          <a:p>
            <a:pPr eaLnBrk="1" hangingPunct="1"/>
            <a:r>
              <a:rPr lang="en-US" sz="2000" dirty="0"/>
              <a:t>Tunnel originally dug for LEP</a:t>
            </a:r>
          </a:p>
          <a:p>
            <a:pPr lvl="1" eaLnBrk="1" hangingPunct="1"/>
            <a:r>
              <a:rPr lang="en-US" sz="1800" dirty="0"/>
              <a:t>Built in 1980’s as an electron positron collider </a:t>
            </a:r>
          </a:p>
          <a:p>
            <a:pPr lvl="1" eaLnBrk="1" hangingPunct="1"/>
            <a:r>
              <a:rPr lang="en-US" sz="1800" dirty="0"/>
              <a:t>Max 100 </a:t>
            </a:r>
            <a:r>
              <a:rPr lang="en-US" sz="1800" dirty="0" err="1"/>
              <a:t>GeV</a:t>
            </a:r>
            <a:r>
              <a:rPr lang="en-US" sz="1800" dirty="0"/>
              <a:t>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606" y="1179004"/>
            <a:ext cx="4788761" cy="362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710347" y="2057178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316961" y="1307003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066561" y="1807711"/>
            <a:ext cx="912812" cy="171359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101399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848741" y="990600"/>
            <a:ext cx="4111676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667" y="452073"/>
            <a:ext cx="8262937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LHC Layout and Numbers</a:t>
            </a:r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2"/>
            <a:ext cx="3962400" cy="34886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Design:</a:t>
            </a:r>
          </a:p>
          <a:p>
            <a:r>
              <a:rPr lang="en-US" sz="1800" dirty="0"/>
              <a:t>7 TeV+7 </a:t>
            </a:r>
            <a:r>
              <a:rPr lang="en-US" sz="1800" dirty="0" err="1"/>
              <a:t>TeV</a:t>
            </a:r>
            <a:r>
              <a:rPr lang="en-US" sz="1800" dirty="0"/>
              <a:t> proton beams</a:t>
            </a:r>
          </a:p>
          <a:p>
            <a:pPr lvl="1"/>
            <a:r>
              <a:rPr lang="en-US" sz="1400" dirty="0"/>
              <a:t>7 times Fermilab </a:t>
            </a:r>
            <a:r>
              <a:rPr lang="en-US" sz="1400" dirty="0" err="1"/>
              <a:t>Tevatron</a:t>
            </a:r>
            <a:endParaRPr lang="en-US" sz="1400" dirty="0"/>
          </a:p>
          <a:p>
            <a:pPr lvl="1"/>
            <a:r>
              <a:rPr lang="en-US" sz="1400" dirty="0"/>
              <a:t>Magnets have two beam pipes, one going in each direction.</a:t>
            </a:r>
          </a:p>
          <a:p>
            <a:r>
              <a:rPr lang="en-US" sz="1800" dirty="0"/>
              <a:t>Stored beam energy 150 times more than </a:t>
            </a:r>
            <a:r>
              <a:rPr lang="en-US" sz="1800" dirty="0" err="1"/>
              <a:t>Tevatron</a:t>
            </a:r>
            <a:endParaRPr lang="en-US" sz="1800" dirty="0"/>
          </a:p>
          <a:p>
            <a:pPr lvl="1"/>
            <a:r>
              <a:rPr lang="en-US" sz="1600" dirty="0"/>
              <a:t>Each beam has only 5x10</a:t>
            </a:r>
            <a:r>
              <a:rPr lang="en-US" sz="1600" baseline="30000" dirty="0"/>
              <a:t>-10 </a:t>
            </a:r>
            <a:r>
              <a:rPr lang="en-US" sz="1600" dirty="0"/>
              <a:t>grams of protons, but has the energy of a train going 100 mph!!</a:t>
            </a:r>
          </a:p>
          <a:p>
            <a:r>
              <a:rPr lang="en-US" sz="1600" dirty="0"/>
              <a:t>These beams are focused to a size </a:t>
            </a:r>
            <a:r>
              <a:rPr lang="en-US" sz="1600" i="1" dirty="0"/>
              <a:t>smaller than a human hair</a:t>
            </a:r>
            <a:r>
              <a:rPr lang="en-US" sz="1600" dirty="0"/>
              <a:t> to collide with each other!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1" y="4245056"/>
            <a:ext cx="1756172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4689682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charset="2"/>
              <a:buChar char="Ø"/>
            </a:pPr>
            <a:r>
              <a:rPr lang="en-US" sz="1800" dirty="0"/>
              <a:t>27 km in circumference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2 major collision regions: CMS and ATLAS</a:t>
            </a: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800" dirty="0"/>
              <a:t>2 “smaller” regions: ALICE and </a:t>
            </a:r>
            <a:r>
              <a:rPr lang="en-US" sz="1800" dirty="0" err="1"/>
              <a:t>LHCb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00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8" y="1154471"/>
            <a:ext cx="8232389" cy="3791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2053" y="2770073"/>
            <a:ext cx="199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Low </a:t>
            </a:r>
            <a:r>
              <a:rPr lang="en-US" sz="18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collisions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91742" y="3218350"/>
            <a:ext cx="834244" cy="13697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81250" y="3128850"/>
            <a:ext cx="1030483" cy="144147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7053" y="2311066"/>
            <a:ext cx="235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Injection straights/higher </a:t>
            </a:r>
            <a:r>
              <a:rPr lang="en-US" sz="18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collisions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2108" y="2992958"/>
            <a:ext cx="1528540" cy="11983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10453" y="2998907"/>
            <a:ext cx="68223" cy="10524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1937" t="80812" r="66650" b="4599"/>
          <a:stretch/>
        </p:blipFill>
        <p:spPr>
          <a:xfrm>
            <a:off x="4377850" y="4989284"/>
            <a:ext cx="2895990" cy="1705429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445000" y="4807857"/>
            <a:ext cx="910767" cy="798286"/>
          </a:xfrm>
          <a:custGeom>
            <a:avLst/>
            <a:gdLst>
              <a:gd name="connsiteX0" fmla="*/ 907143 w 910767"/>
              <a:gd name="connsiteY0" fmla="*/ 0 h 798286"/>
              <a:gd name="connsiteX1" fmla="*/ 798286 w 910767"/>
              <a:gd name="connsiteY1" fmla="*/ 362857 h 798286"/>
              <a:gd name="connsiteX2" fmla="*/ 163286 w 910767"/>
              <a:gd name="connsiteY2" fmla="*/ 526143 h 798286"/>
              <a:gd name="connsiteX3" fmla="*/ 0 w 910767"/>
              <a:gd name="connsiteY3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767" h="798286">
                <a:moveTo>
                  <a:pt x="907143" y="0"/>
                </a:moveTo>
                <a:cubicBezTo>
                  <a:pt x="914702" y="137583"/>
                  <a:pt x="922262" y="275167"/>
                  <a:pt x="798286" y="362857"/>
                </a:cubicBezTo>
                <a:cubicBezTo>
                  <a:pt x="674310" y="450547"/>
                  <a:pt x="296334" y="453572"/>
                  <a:pt x="163286" y="526143"/>
                </a:cubicBezTo>
                <a:cubicBezTo>
                  <a:pt x="30238" y="598714"/>
                  <a:pt x="15119" y="698500"/>
                  <a:pt x="0" y="798286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H="1">
            <a:off x="6204024" y="4838492"/>
            <a:ext cx="1032892" cy="798286"/>
          </a:xfrm>
          <a:custGeom>
            <a:avLst/>
            <a:gdLst>
              <a:gd name="connsiteX0" fmla="*/ 907143 w 910767"/>
              <a:gd name="connsiteY0" fmla="*/ 0 h 798286"/>
              <a:gd name="connsiteX1" fmla="*/ 798286 w 910767"/>
              <a:gd name="connsiteY1" fmla="*/ 362857 h 798286"/>
              <a:gd name="connsiteX2" fmla="*/ 163286 w 910767"/>
              <a:gd name="connsiteY2" fmla="*/ 526143 h 798286"/>
              <a:gd name="connsiteX3" fmla="*/ 0 w 910767"/>
              <a:gd name="connsiteY3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767" h="798286">
                <a:moveTo>
                  <a:pt x="907143" y="0"/>
                </a:moveTo>
                <a:cubicBezTo>
                  <a:pt x="914702" y="137583"/>
                  <a:pt x="922262" y="275167"/>
                  <a:pt x="798286" y="362857"/>
                </a:cubicBezTo>
                <a:cubicBezTo>
                  <a:pt x="674310" y="450547"/>
                  <a:pt x="296334" y="453572"/>
                  <a:pt x="163286" y="526143"/>
                </a:cubicBezTo>
                <a:cubicBezTo>
                  <a:pt x="30238" y="598714"/>
                  <a:pt x="15119" y="698500"/>
                  <a:pt x="0" y="798286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2425" y="5462047"/>
            <a:ext cx="2191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Arc transport optics (string of FODO cells)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83547" y="5775158"/>
            <a:ext cx="1061183" cy="15655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1318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39" y="377753"/>
            <a:ext cx="8229600" cy="628207"/>
          </a:xfrm>
        </p:spPr>
        <p:txBody>
          <a:bodyPr/>
          <a:lstStyle/>
          <a:p>
            <a:r>
              <a:rPr lang="en-US" dirty="0" smtClean="0"/>
              <a:t>LHC (Design) vs.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15167"/>
              </p:ext>
            </p:extLst>
          </p:nvPr>
        </p:nvGraphicFramePr>
        <p:xfrm>
          <a:off x="316923" y="1149902"/>
          <a:ext cx="5568726" cy="4551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490"/>
                <a:gridCol w="1689820"/>
                <a:gridCol w="1651416"/>
              </a:tblGrid>
              <a:tr h="58793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Parameter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Tevatron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“nominal” LHC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Circumference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6.28 km (2*PI)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 km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Energy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980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7 </a:t>
                      </a:r>
                      <a:r>
                        <a:rPr lang="en-US" sz="1400" dirty="0" err="1" smtClean="0"/>
                        <a:t>TeV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bunches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2808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Protons/bunch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275x10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115x10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pBar</a:t>
                      </a:r>
                      <a:r>
                        <a:rPr lang="en-US" sz="1400" dirty="0" smtClean="0"/>
                        <a:t>/bunch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80x10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Stored</a:t>
                      </a:r>
                      <a:r>
                        <a:rPr lang="en-US" sz="1400" baseline="0" dirty="0" smtClean="0"/>
                        <a:t> beam energy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 + .5 MJ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 stored energy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400 MJ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10 GJ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Peak luminosity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3.3x10</a:t>
                      </a:r>
                      <a:r>
                        <a:rPr lang="en-US" sz="1400" baseline="30000" dirty="0" smtClean="0"/>
                        <a:t>32</a:t>
                      </a:r>
                      <a:r>
                        <a:rPr lang="en-US" sz="1400" baseline="0" dirty="0" smtClean="0"/>
                        <a:t>  cm</a:t>
                      </a:r>
                      <a:r>
                        <a:rPr lang="en-US" sz="1400" baseline="30000" dirty="0" smtClean="0"/>
                        <a:t>-2</a:t>
                      </a:r>
                      <a:r>
                        <a:rPr lang="en-US" sz="1400" baseline="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  <a:endParaRPr lang="en-US" sz="14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1.0x10</a:t>
                      </a:r>
                      <a:r>
                        <a:rPr lang="en-US" sz="1400" baseline="30000" dirty="0" smtClean="0"/>
                        <a:t>34</a:t>
                      </a:r>
                      <a:r>
                        <a:rPr lang="en-US" sz="1400" baseline="0" dirty="0" smtClean="0"/>
                        <a:t> cm</a:t>
                      </a:r>
                      <a:r>
                        <a:rPr lang="en-US" sz="1400" baseline="30000" dirty="0" smtClean="0"/>
                        <a:t>-2</a:t>
                      </a:r>
                      <a:r>
                        <a:rPr lang="en-US" sz="1400" baseline="0" dirty="0" smtClean="0"/>
                        <a:t>s</a:t>
                      </a:r>
                      <a:r>
                        <a:rPr lang="en-US" sz="1400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Main Dipoles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780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Bend Field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4.2 T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Main </a:t>
                      </a:r>
                      <a:r>
                        <a:rPr lang="en-US" sz="1400" dirty="0" err="1" smtClean="0"/>
                        <a:t>Quadrupoles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~200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0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Operating temperature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4.2 K (liquid He)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1.9K (</a:t>
                      </a:r>
                      <a:r>
                        <a:rPr lang="en-US" sz="1400" baseline="0" dirty="0" err="1" smtClean="0"/>
                        <a:t>superfluid</a:t>
                      </a:r>
                      <a:r>
                        <a:rPr lang="en-US" sz="1400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86558" y="5826996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*Each beam = TVG@150 km/</a:t>
            </a:r>
            <a:r>
              <a:rPr lang="en-US" sz="2000" dirty="0" err="1" smtClean="0">
                <a:solidFill>
                  <a:srgbClr val="FF0000"/>
                </a:solidFill>
              </a:rPr>
              <a:t>hr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very scary numbers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99403" y="6231867"/>
            <a:ext cx="806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1.0x10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~ 50 </a:t>
            </a:r>
            <a:r>
              <a:rPr lang="en-US" sz="2400" dirty="0" smtClean="0"/>
              <a:t>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/yr= ~5 x total TeV data</a:t>
            </a:r>
            <a:endParaRPr lang="en-US" sz="2400" baseline="30000" dirty="0"/>
          </a:p>
        </p:txBody>
      </p:sp>
      <p:pic>
        <p:nvPicPr>
          <p:cNvPr id="16" name="Picture 15" descr="rea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85826" y="1004188"/>
            <a:ext cx="3054071" cy="37607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34528" y="4702142"/>
            <a:ext cx="2749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Increase in cross section of up to 5 orders of magnitude for some physics processes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4275873" y="3281157"/>
            <a:ext cx="1651415" cy="691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764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LHC Beam Parameters*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02053"/>
              </p:ext>
            </p:extLst>
          </p:nvPr>
        </p:nvGraphicFramePr>
        <p:xfrm>
          <a:off x="1075331" y="1515001"/>
          <a:ext cx="6149302" cy="37111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240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81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7166">
                  <a:extLst>
                    <a:ext uri="{9D8B030D-6E8A-4147-A177-3AD203B41FA5}">
                      <a16:colId xmlns="" xmlns:a16="http://schemas.microsoft.com/office/drawing/2014/main" val="2688086484"/>
                    </a:ext>
                  </a:extLst>
                </a:gridCol>
              </a:tblGrid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Bunch</a:t>
                      </a:r>
                      <a:r>
                        <a:rPr lang="en-US" sz="1600" baseline="0" dirty="0"/>
                        <a:t> population </a:t>
                      </a:r>
                      <a:r>
                        <a:rPr lang="en-US" sz="1600" baseline="0" dirty="0" err="1"/>
                        <a:t>N</a:t>
                      </a:r>
                      <a:r>
                        <a:rPr lang="en-US" sz="1600" baseline="-25000" dirty="0" err="1"/>
                        <a:t>b</a:t>
                      </a:r>
                      <a:r>
                        <a:rPr lang="en-US" sz="1600" baseline="0" dirty="0"/>
                        <a:t> [10</a:t>
                      </a:r>
                      <a:r>
                        <a:rPr lang="en-US" sz="1600" baseline="30000" dirty="0"/>
                        <a:t>11</a:t>
                      </a:r>
                      <a:r>
                        <a:rPr lang="en-US" sz="1600" baseline="0" dirty="0"/>
                        <a:t> p]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~1.2 (</a:t>
                      </a:r>
                      <a:r>
                        <a:rPr lang="en-US" sz="1600" b="1" dirty="0">
                          <a:sym typeface="Wingdings" pitchFamily="2" charset="2"/>
                        </a:rPr>
                        <a:t> 1.4)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No. bunches per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6261318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No. bunches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2780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Emittance</a:t>
                      </a:r>
                      <a:r>
                        <a:rPr lang="en-US" sz="1600" baseline="0" dirty="0"/>
                        <a:t> 𝜀 [mm </a:t>
                      </a:r>
                      <a:r>
                        <a:rPr lang="en-US" sz="1600" baseline="0" dirty="0" err="1"/>
                        <a:t>mrad</a:t>
                      </a:r>
                      <a:r>
                        <a:rPr lang="en-US" sz="1600" baseline="0" dirty="0"/>
                        <a:t>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~2.2</a:t>
                      </a:r>
                      <a:endParaRPr lang="en-US" sz="1600" b="1" dirty="0">
                        <a:solidFill>
                          <a:srgbClr val="008E4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Full crossing angle</a:t>
                      </a:r>
                      <a:r>
                        <a:rPr lang="en-US" sz="1600" baseline="0" dirty="0"/>
                        <a:t> [𝜇rad]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300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 260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9915289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𝛽* [cm]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 27.5 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Peak</a:t>
                      </a:r>
                      <a:r>
                        <a:rPr lang="en-US" sz="1600" baseline="0" dirty="0"/>
                        <a:t> luminosity [10</a:t>
                      </a:r>
                      <a:r>
                        <a:rPr lang="en-US" sz="1600" baseline="30000" dirty="0"/>
                        <a:t>34</a:t>
                      </a:r>
                      <a:r>
                        <a:rPr lang="en-US" sz="1600" baseline="0" dirty="0"/>
                        <a:t> cm</a:t>
                      </a:r>
                      <a:r>
                        <a:rPr lang="en-US" sz="1600" baseline="30000" dirty="0"/>
                        <a:t>-2</a:t>
                      </a:r>
                      <a:r>
                        <a:rPr lang="en-US" sz="1600" baseline="0" dirty="0"/>
                        <a:t>s</a:t>
                      </a:r>
                      <a:r>
                        <a:rPr lang="en-US" sz="1600" baseline="30000" dirty="0"/>
                        <a:t>-1</a:t>
                      </a:r>
                      <a:r>
                        <a:rPr lang="en-US" sz="1600" baseline="0" dirty="0"/>
                        <a:t>]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~2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2348">
                <a:tc>
                  <a:txBody>
                    <a:bodyPr/>
                    <a:lstStyle/>
                    <a:p>
                      <a:r>
                        <a:rPr lang="en-US" sz="1600" dirty="0"/>
                        <a:t>Integrated luminosity</a:t>
                      </a:r>
                      <a:r>
                        <a:rPr lang="en-US" sz="1600" baseline="0" dirty="0"/>
                        <a:t> [fb</a:t>
                      </a:r>
                      <a:r>
                        <a:rPr lang="en-US" sz="1600" baseline="30000" dirty="0"/>
                        <a:t>-1</a:t>
                      </a:r>
                      <a:r>
                        <a:rPr lang="en-US" sz="1600" baseline="0" dirty="0"/>
                        <a:t>]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~60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023127" y="5731794"/>
            <a:ext cx="5849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*</a:t>
            </a:r>
            <a:r>
              <a:rPr lang="en-GB" sz="2000" dirty="0" err="1" smtClean="0"/>
              <a:t>Rende</a:t>
            </a:r>
            <a:r>
              <a:rPr lang="en-GB" sz="2000" dirty="0" smtClean="0"/>
              <a:t> </a:t>
            </a:r>
            <a:r>
              <a:rPr lang="en-GB" sz="2000" dirty="0" err="1" smtClean="0"/>
              <a:t>Steerenberg</a:t>
            </a:r>
            <a:r>
              <a:rPr lang="en-GB" sz="2000" dirty="0" smtClean="0"/>
              <a:t>, “LHC Operations”, 30-May-2018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027182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Luminosity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7636EE-2441-6444-AAEF-DCC24445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19" y="971274"/>
            <a:ext cx="7609460" cy="51674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55957" y="2168129"/>
            <a:ext cx="123899" cy="165191"/>
          </a:xfrm>
          <a:prstGeom prst="ellipse">
            <a:avLst/>
          </a:prstGeom>
          <a:solidFill>
            <a:srgbClr val="33CC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9279" y="1806773"/>
            <a:ext cx="2560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3CC33"/>
                </a:solidFill>
                <a:latin typeface="+mn-lt"/>
              </a:rPr>
              <a:t>46.5 fb</a:t>
            </a:r>
            <a:r>
              <a:rPr lang="en-US" sz="1400" baseline="30000" dirty="0">
                <a:solidFill>
                  <a:srgbClr val="33CC33"/>
                </a:solidFill>
                <a:latin typeface="+mn-lt"/>
              </a:rPr>
              <a:t>-1</a:t>
            </a:r>
            <a:r>
              <a:rPr lang="en-US" sz="1400" dirty="0">
                <a:solidFill>
                  <a:srgbClr val="33CC33"/>
                </a:solidFill>
                <a:latin typeface="+mn-lt"/>
              </a:rPr>
              <a:t> as of 27-Aug-2018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1481" y="6163683"/>
            <a:ext cx="4542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Total: ~140 fb</a:t>
            </a:r>
            <a:r>
              <a:rPr lang="en-US" sz="1600" baseline="30000" dirty="0">
                <a:latin typeface="+mn-lt"/>
              </a:rPr>
              <a:t>-1</a:t>
            </a:r>
            <a:r>
              <a:rPr lang="en-US" sz="1600" dirty="0">
                <a:latin typeface="+mn-lt"/>
              </a:rPr>
              <a:t> at CM Energy 13 </a:t>
            </a:r>
            <a:r>
              <a:rPr lang="en-US" sz="1600" dirty="0" err="1">
                <a:latin typeface="+mn-lt"/>
              </a:rPr>
              <a:t>TeV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0266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28649" y="369832"/>
            <a:ext cx="7162800" cy="5969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LHC Long Term Physics Goals</a:t>
            </a: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085850"/>
            <a:ext cx="618331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991350" y="1201738"/>
            <a:ext cx="19589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0000"/>
                </a:solidFill>
              </a:rPr>
              <a:t>3000 fb</a:t>
            </a:r>
            <a:r>
              <a:rPr lang="en-US" sz="2000" baseline="30000" dirty="0">
                <a:solidFill>
                  <a:srgbClr val="FF0000"/>
                </a:solidFill>
              </a:rPr>
              <a:t>-1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algn="l" eaLnBrk="1" hangingPunct="1"/>
            <a:r>
              <a:rPr lang="en-US" sz="2000" dirty="0">
                <a:solidFill>
                  <a:srgbClr val="FF0000"/>
                </a:solidFill>
              </a:rPr>
              <a:t>~ 25 years at current LHC luminosity!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188" y="1547813"/>
            <a:ext cx="5381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53250" y="3505200"/>
            <a:ext cx="157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The future begins now</a:t>
            </a:r>
          </a:p>
        </p:txBody>
      </p:sp>
      <p:graphicFrame>
        <p:nvGraphicFramePr>
          <p:cNvPr id="16390" name="Object 2"/>
          <p:cNvGraphicFramePr>
            <a:graphicFrameLocks noChangeAspect="1"/>
          </p:cNvGraphicFramePr>
          <p:nvPr/>
        </p:nvGraphicFramePr>
        <p:xfrm>
          <a:off x="1371600" y="1447800"/>
          <a:ext cx="14573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3" name="Equation" r:id="rId4" imgW="825500" imgH="215900" progId="Equation.DSMT4">
                  <p:embed/>
                </p:oleObj>
              </mc:Choice>
              <mc:Fallback>
                <p:oleObj name="Equation" r:id="rId4" imgW="825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47800"/>
                        <a:ext cx="14573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91350" y="4787900"/>
            <a:ext cx="1911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How can we increase the luminosity??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check out the material from the USPAS course “Accelerator Physics Fundamentals” from June, 2018 at</a:t>
            </a:r>
          </a:p>
          <a:p>
            <a:pPr lvl="1"/>
            <a:r>
              <a:rPr lang="en-US" dirty="0">
                <a:hlinkClick r:id="rId3"/>
              </a:rPr>
              <a:t>http://home.fnal.gov/~prebys/misc/uspas_2018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In particular, see “Tricks of the Trade”, </a:t>
            </a:r>
            <a:r>
              <a:rPr lang="en-US" dirty="0" err="1" smtClean="0"/>
              <a:t>wich</a:t>
            </a:r>
            <a:r>
              <a:rPr lang="en-US" dirty="0" smtClean="0"/>
              <a:t> has a lot of miscellaneous info about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168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466" y="387580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Limits to LHC Luminosity*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981623"/>
              </p:ext>
            </p:extLst>
          </p:nvPr>
        </p:nvGraphicFramePr>
        <p:xfrm>
          <a:off x="1243013" y="2449513"/>
          <a:ext cx="6280150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7" name="Equation" r:id="rId3" imgW="1689100" imgH="533400" progId="Equation.DSMT4">
                  <p:embed/>
                </p:oleObj>
              </mc:Choice>
              <mc:Fallback>
                <p:oleObj name="Equation" r:id="rId3" imgW="16891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013" y="2449513"/>
                        <a:ext cx="6280150" cy="195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532071" y="2547919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756549" y="1002838"/>
            <a:ext cx="33030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</a:rPr>
              <a:t>Total beam current, limited by machine protection(!), e-cloud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3622675" y="348615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6175" y="2381250"/>
            <a:ext cx="1265884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675" y="4591050"/>
            <a:ext cx="26289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l-GR" sz="2000" dirty="0">
                <a:solidFill>
                  <a:srgbClr val="FF0000"/>
                </a:solidFill>
                <a:latin typeface="Symbol" pitchFamily="18" charset="2"/>
              </a:rPr>
              <a:t>β</a:t>
            </a:r>
            <a:r>
              <a:rPr lang="en-US" sz="2000" dirty="0">
                <a:solidFill>
                  <a:srgbClr val="FF0000"/>
                </a:solidFill>
              </a:rPr>
              <a:t>*, limited by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0" y="495300"/>
            <a:ext cx="30067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PSB injection energy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PS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Max tune-shift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067050" y="1962150"/>
            <a:ext cx="6096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5180013" y="1944687"/>
            <a:ext cx="573088" cy="188913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71800" y="4267200"/>
            <a:ext cx="7239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499110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latin typeface="+mn-lt"/>
              </a:rPr>
              <a:t>Geometric factor, related to crossing angle…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V="1">
            <a:off x="6305550" y="4171950"/>
            <a:ext cx="9525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1000" y="6019800"/>
            <a:ext cx="8572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Krakow, for a thorough discussion of luminosity factors. </a:t>
            </a:r>
          </a:p>
        </p:txBody>
      </p:sp>
      <p:sp>
        <p:nvSpPr>
          <p:cNvPr id="1040" name="Date Placeholder 1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HCPSS, Fermilab, August 20-31, 2018</a:t>
            </a:r>
          </a:p>
        </p:txBody>
      </p:sp>
      <p:sp>
        <p:nvSpPr>
          <p:cNvPr id="1041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D88476-1BC3-4F9C-ABE9-0870334EEAE5}" type="slidenum">
              <a:rPr lang="en-US" smtClean="0">
                <a:latin typeface="Arial" pitchFamily="34" charset="0"/>
              </a:rPr>
              <a:pPr/>
              <a:t>30</a:t>
            </a:fld>
            <a:endParaRPr lang="en-US">
              <a:latin typeface="Arial" pitchFamily="34" charset="0"/>
            </a:endParaRPr>
          </a:p>
        </p:txBody>
      </p:sp>
      <p:sp>
        <p:nvSpPr>
          <p:cNvPr id="1042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91502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26" y="546611"/>
            <a:ext cx="6934200" cy="4637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Current LHC Acceleration Sequence</a:t>
            </a:r>
            <a:br>
              <a:rPr lang="en-US" dirty="0"/>
            </a:br>
            <a:r>
              <a:rPr lang="en-US" dirty="0"/>
              <a:t>and Brightness Issues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1277938"/>
            <a:ext cx="8616950" cy="44005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2870166" y="5678488"/>
            <a:ext cx="6057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dirty="0"/>
              <a:t>Schematic ONLY.  Scale and orientation not correct</a:t>
            </a:r>
          </a:p>
        </p:txBody>
      </p:sp>
      <p:sp>
        <p:nvSpPr>
          <p:cNvPr id="1229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HCPSS, Fermilab, August 20-31, 2018</a:t>
            </a:r>
          </a:p>
        </p:txBody>
      </p:sp>
      <p:sp>
        <p:nvSpPr>
          <p:cNvPr id="1229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79C44C-F7BE-4243-8873-C170650B8604}" type="slidenum">
              <a:rPr lang="en-US" smtClean="0">
                <a:latin typeface="Arial" pitchFamily="34" charset="0"/>
              </a:rPr>
              <a:pPr/>
              <a:t>31</a:t>
            </a:fld>
            <a:endParaRPr lang="en-US">
              <a:latin typeface="Arial" pitchFamily="34" charset="0"/>
            </a:endParaRPr>
          </a:p>
        </p:txBody>
      </p:sp>
      <p:sp>
        <p:nvSpPr>
          <p:cNvPr id="12295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E. Prebys, Accelerators B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495300" y="1382713"/>
            <a:ext cx="278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Space Charge Limitations at Booster and PS injection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276350" y="2659063"/>
            <a:ext cx="6858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809750" y="2468563"/>
            <a:ext cx="685800" cy="266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562100" y="4392613"/>
            <a:ext cx="2171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Transition crossing in PS and SPS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286000" y="3897313"/>
            <a:ext cx="8763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238500" y="3821113"/>
            <a:ext cx="723900" cy="571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7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brightness issues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150609"/>
            <a:ext cx="7886700" cy="3872343"/>
          </a:xfrm>
        </p:spPr>
        <p:txBody>
          <a:bodyPr/>
          <a:lstStyle/>
          <a:p>
            <a:r>
              <a:rPr lang="en-US" dirty="0"/>
              <a:t>There are plans to address two of the major sources of emittance blowup in the injector chain</a:t>
            </a:r>
          </a:p>
          <a:p>
            <a:pPr lvl="1"/>
            <a:r>
              <a:rPr lang="en-US" dirty="0"/>
              <a:t>Injection from the LINAC into the PS Booster</a:t>
            </a:r>
          </a:p>
          <a:p>
            <a:pPr lvl="2"/>
            <a:r>
              <a:rPr lang="en-US" dirty="0"/>
              <a:t>The current </a:t>
            </a:r>
            <a:r>
              <a:rPr lang="en-US" dirty="0" err="1"/>
              <a:t>linac</a:t>
            </a:r>
            <a:r>
              <a:rPr lang="en-US" dirty="0"/>
              <a:t> uses proton painting at 50 MeV</a:t>
            </a:r>
          </a:p>
          <a:p>
            <a:pPr lvl="2"/>
            <a:r>
              <a:rPr lang="en-US" dirty="0"/>
              <a:t>New LINAC4 will use ion injection at 160 MeV</a:t>
            </a:r>
          </a:p>
          <a:p>
            <a:pPr lvl="1"/>
            <a:r>
              <a:rPr lang="en-US" dirty="0"/>
              <a:t>Space charge at injection into PS</a:t>
            </a:r>
          </a:p>
          <a:p>
            <a:pPr lvl="2"/>
            <a:r>
              <a:rPr lang="en-US" dirty="0"/>
              <a:t>Extraction energy of the PS Booster will be increased from 1.4 to 2.0 </a:t>
            </a:r>
            <a:r>
              <a:rPr lang="en-US" dirty="0" err="1"/>
              <a:t>GeV</a:t>
            </a:r>
            <a:endParaRPr lang="en-US" dirty="0"/>
          </a:p>
          <a:p>
            <a:r>
              <a:rPr lang="en-US" dirty="0"/>
              <a:t>These upgrades are scheduled to take place during the next long shutdown.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8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5703" y="372838"/>
            <a:ext cx="8262937" cy="4413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Case for New </a:t>
            </a:r>
            <a:r>
              <a:rPr lang="en-US" dirty="0" err="1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1348" y="920471"/>
            <a:ext cx="8355012" cy="5685786"/>
          </a:xfrm>
        </p:spPr>
        <p:txBody>
          <a:bodyPr>
            <a:noAutofit/>
          </a:bodyPr>
          <a:lstStyle/>
          <a:p>
            <a:r>
              <a:rPr lang="en-US" dirty="0"/>
              <a:t>HL-LHC Proposal: </a:t>
            </a:r>
            <a:r>
              <a:rPr lang="el-GR" dirty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>
                <a:solidFill>
                  <a:srgbClr val="FF0000"/>
                </a:solidFill>
                <a:sym typeface="Symbol"/>
              </a:rPr>
              <a:t>*=55 cm </a:t>
            </a:r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sym typeface="Symbol"/>
              </a:rPr>
              <a:t> </a:t>
            </a:r>
            <a:r>
              <a:rPr lang="el-GR" dirty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>
                <a:solidFill>
                  <a:srgbClr val="FF0000"/>
                </a:solidFill>
                <a:sym typeface="Symbol"/>
              </a:rPr>
              <a:t>*=10 cm</a:t>
            </a:r>
            <a:endParaRPr lang="en-US" dirty="0"/>
          </a:p>
          <a:p>
            <a:r>
              <a:rPr lang="en-US" dirty="0"/>
              <a:t>Just like classical optics</a:t>
            </a:r>
          </a:p>
          <a:p>
            <a:pPr lvl="1"/>
            <a:r>
              <a:rPr lang="en-US" dirty="0"/>
              <a:t>Small, intense focus</a:t>
            </a:r>
            <a:r>
              <a:rPr lang="en-US" dirty="0">
                <a:sym typeface="Symbol"/>
              </a:rPr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Symbol"/>
              </a:rPr>
              <a:t>big, powerful lens</a:t>
            </a:r>
            <a:endParaRPr lang="en-US" dirty="0"/>
          </a:p>
          <a:p>
            <a:pPr lvl="1"/>
            <a:r>
              <a:rPr lang="en-US" dirty="0"/>
              <a:t>Small </a:t>
            </a:r>
            <a:r>
              <a:rPr lang="el-GR" dirty="0">
                <a:latin typeface="Symbol" pitchFamily="18" charset="2"/>
              </a:rPr>
              <a:t>β</a:t>
            </a:r>
            <a:r>
              <a:rPr lang="en-US" dirty="0"/>
              <a:t>*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Symbol"/>
              </a:rPr>
              <a:t>huge </a:t>
            </a:r>
            <a:r>
              <a:rPr lang="el-GR" dirty="0">
                <a:latin typeface="Symbol" pitchFamily="18" charset="2"/>
                <a:sym typeface="Symbol"/>
              </a:rPr>
              <a:t>β</a:t>
            </a:r>
            <a:r>
              <a:rPr lang="en-US" dirty="0">
                <a:sym typeface="Symbol"/>
              </a:rPr>
              <a:t> at focusing quad</a:t>
            </a: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lvl="1"/>
            <a:endParaRPr lang="en-US" dirty="0">
              <a:sym typeface="Symbol"/>
            </a:endParaRPr>
          </a:p>
          <a:p>
            <a:pPr marL="274320" lvl="1" indent="0">
              <a:buNone/>
            </a:pPr>
            <a:endParaRPr lang="en-US" dirty="0">
              <a:sym typeface="Symbol"/>
            </a:endParaRPr>
          </a:p>
          <a:p>
            <a:pPr lvl="1">
              <a:buNone/>
            </a:pPr>
            <a:endParaRPr lang="en-US" dirty="0">
              <a:sym typeface="Symbol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l-GR" dirty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42403" y="2456671"/>
            <a:ext cx="3226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el-GR" sz="2000" dirty="0">
                <a:solidFill>
                  <a:schemeClr val="bg1">
                    <a:lumMod val="50000"/>
                  </a:schemeClr>
                </a:solidFill>
              </a:rPr>
              <a:t>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sz="2000" dirty="0"/>
          </a:p>
          <a:p>
            <a:pPr marL="228600" indent="-114300" algn="l"/>
            <a:r>
              <a:rPr lang="en-US" sz="2000" dirty="0">
                <a:solidFill>
                  <a:srgbClr val="FF1F1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FF1F1F"/>
                </a:solidFill>
                <a:sym typeface="Symbol"/>
              </a:rPr>
              <a:t> Beyond the limit of </a:t>
            </a:r>
            <a:r>
              <a:rPr lang="en-US" sz="2000" dirty="0" err="1">
                <a:solidFill>
                  <a:srgbClr val="FF1F1F"/>
                </a:solidFill>
                <a:sym typeface="Symbol"/>
              </a:rPr>
              <a:t>NbTi</a:t>
            </a:r>
            <a:endParaRPr lang="en-US" sz="2000" dirty="0">
              <a:solidFill>
                <a:srgbClr val="FF1F1F"/>
              </a:solidFill>
            </a:endParaRPr>
          </a:p>
          <a:p>
            <a:pPr marL="228600" indent="-114300" algn="l"/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14" y="2581036"/>
            <a:ext cx="3750587" cy="33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8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771" y="462784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Motivation for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1127088"/>
            <a:ext cx="8251825" cy="871537"/>
          </a:xfrm>
        </p:spPr>
        <p:txBody>
          <a:bodyPr/>
          <a:lstStyle/>
          <a:p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can be used to increase aperture/gradient and/or increase heat load margin, relative to </a:t>
            </a:r>
            <a:r>
              <a:rPr lang="en-US" sz="2000" dirty="0" err="1"/>
              <a:t>NbTi</a:t>
            </a:r>
            <a:endParaRPr lang="en-US" sz="2000" dirty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2532025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760625"/>
            <a:ext cx="11811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HCPSS, Fermilab, August 20-31, 2018</a:t>
            </a: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34</a:t>
            </a:fld>
            <a:endParaRPr lang="en-US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E. Prebys, Accelerators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0335" y="1983375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</a:rPr>
              <a:t>Limit of </a:t>
            </a:r>
            <a:r>
              <a:rPr lang="en-US" sz="1800" dirty="0" err="1">
                <a:solidFill>
                  <a:schemeClr val="accent3"/>
                </a:solidFill>
              </a:rPr>
              <a:t>NbTi</a:t>
            </a:r>
            <a:r>
              <a:rPr lang="en-US" sz="1800" dirty="0">
                <a:solidFill>
                  <a:schemeClr val="accent3"/>
                </a:solidFill>
              </a:rPr>
              <a:t> magnets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2417725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3274975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2252210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Very attractive, but no one has ever built accelerator quality magnets out of 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Sn</a:t>
            </a:r>
            <a:endParaRPr lang="en-US" sz="2000" dirty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Whereas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NbTi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remains pliable in its superconducting state, Nb3Sn must be reacted at high temperature, causing it to become brittle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sz="20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mandril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React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sz="2000" noProof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yolk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356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72861" y="333519"/>
            <a:ext cx="8490857" cy="463731"/>
          </a:xfrm>
        </p:spPr>
        <p:txBody>
          <a:bodyPr>
            <a:normAutofit fontScale="90000"/>
          </a:bodyPr>
          <a:lstStyle/>
          <a:p>
            <a:r>
              <a:rPr lang="en-US" dirty="0"/>
              <a:t>US-LARP Magnet Development Tree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1" y="872821"/>
            <a:ext cx="6596628" cy="4036032"/>
          </a:xfrm>
          <a:prstGeom prst="rect">
            <a:avLst/>
          </a:prstGeom>
        </p:spPr>
      </p:pic>
      <p:pic>
        <p:nvPicPr>
          <p:cNvPr id="30" name="Picture 29" descr="MQXF_2d_mech_cross-section_rod_labe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070" y="5000010"/>
            <a:ext cx="1663700" cy="13472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71769" y="5267804"/>
            <a:ext cx="229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+mn-lt"/>
              </a:rPr>
              <a:t>LHC Prototype </a:t>
            </a:r>
            <a:br>
              <a:rPr lang="en-US" sz="1400" dirty="0">
                <a:solidFill>
                  <a:srgbClr val="000000"/>
                </a:solidFill>
                <a:latin typeface="+mn-lt"/>
              </a:rPr>
            </a:br>
            <a:r>
              <a:rPr lang="en-US" sz="1400" dirty="0">
                <a:solidFill>
                  <a:srgbClr val="000000"/>
                </a:solidFill>
                <a:latin typeface="+mn-lt"/>
              </a:rPr>
              <a:t>4 m long</a:t>
            </a:r>
          </a:p>
          <a:p>
            <a:pPr algn="r"/>
            <a:r>
              <a:rPr lang="en-US" sz="1400" dirty="0">
                <a:solidFill>
                  <a:srgbClr val="000000"/>
                </a:solidFill>
                <a:latin typeface="+mn-lt"/>
              </a:rPr>
              <a:t>150 mm bore</a:t>
            </a:r>
          </a:p>
        </p:txBody>
      </p:sp>
      <p:sp>
        <p:nvSpPr>
          <p:cNvPr id="32" name="AutoShape 10"/>
          <p:cNvSpPr>
            <a:spLocks/>
          </p:cNvSpPr>
          <p:nvPr/>
        </p:nvSpPr>
        <p:spPr bwMode="auto">
          <a:xfrm>
            <a:off x="6164581" y="4980059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405554" y="5255214"/>
            <a:ext cx="2275215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Designed jointly with CERN. Under test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0843" y="4935579"/>
            <a:ext cx="7887225" cy="142098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242440" y="3997502"/>
            <a:ext cx="2275215" cy="58477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Successfully</a:t>
            </a:r>
          </a:p>
          <a:p>
            <a:r>
              <a:rPr lang="en-US" sz="1600" dirty="0">
                <a:solidFill>
                  <a:srgbClr val="0033CC"/>
                </a:solidFill>
              </a:rPr>
              <a:t>tested</a:t>
            </a:r>
          </a:p>
        </p:txBody>
      </p:sp>
    </p:spTree>
    <p:extLst>
      <p:ext uri="{BB962C8B-B14F-4D97-AF65-F5344CB8AC3E}">
        <p14:creationId xmlns:p14="http://schemas.microsoft.com/office/powerpoint/2010/main" val="89719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38" y="368827"/>
            <a:ext cx="8229600" cy="628207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</a:rPr>
              <a:t>IR Layout</a:t>
            </a:r>
            <a:r>
              <a:rPr lang="en-US" dirty="0"/>
              <a:t>: the need for a crossing angle</a:t>
            </a:r>
            <a:endParaRPr lang="en-US" dirty="0">
              <a:ea typeface="+mj-ea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8788" y="3619500"/>
            <a:ext cx="8251825" cy="14478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Trebuchet MS" charset="0"/>
              </a:rPr>
              <a:t>Nominal Bunch spacing: 7.5 m</a:t>
            </a:r>
          </a:p>
          <a:p>
            <a:r>
              <a:rPr lang="en-US" sz="2000" dirty="0">
                <a:latin typeface="Trebuchet MS" charset="0"/>
              </a:rPr>
              <a:t>Collision spacing: 3.75 m</a:t>
            </a:r>
          </a:p>
          <a:p>
            <a:r>
              <a:rPr lang="en-US" sz="2000" dirty="0">
                <a:latin typeface="Trebuchet MS" charset="0"/>
              </a:rPr>
              <a:t>~2x15 parasitic collisions per IR</a:t>
            </a:r>
          </a:p>
          <a:p>
            <a:pPr lvl="1"/>
            <a:r>
              <a:rPr lang="en-US" sz="1800" dirty="0">
                <a:latin typeface="Trebuchet MS" charset="0"/>
              </a:rPr>
              <a:t>Remember: ALL of these would </a:t>
            </a:r>
            <a:br>
              <a:rPr lang="en-US" sz="1800" dirty="0">
                <a:latin typeface="Trebuchet MS" charset="0"/>
              </a:rPr>
            </a:br>
            <a:r>
              <a:rPr lang="en-US" sz="1800" dirty="0">
                <a:latin typeface="Trebuchet MS" charset="0"/>
              </a:rPr>
              <a:t>cause equal tune shifts</a:t>
            </a:r>
          </a:p>
        </p:txBody>
      </p:sp>
      <p:pic>
        <p:nvPicPr>
          <p:cNvPr id="13316" name="Picture 3" descr="IRlayou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74358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1100" y="1447800"/>
            <a:ext cx="43815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1143000"/>
            <a:ext cx="199390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Final Triplet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8100" y="914400"/>
            <a:ext cx="1714500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Separation Dipole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71600" y="3238500"/>
            <a:ext cx="2971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2324100" y="3238500"/>
            <a:ext cx="1036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~59 m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895350" y="5443716"/>
            <a:ext cx="571500" cy="1905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517650" y="5344318"/>
            <a:ext cx="529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>
                <a:solidFill>
                  <a:srgbClr val="FF0000"/>
                </a:solidFill>
              </a:rPr>
              <a:t>Need Crossing Angle</a:t>
            </a:r>
          </a:p>
        </p:txBody>
      </p:sp>
      <p:sp>
        <p:nvSpPr>
          <p:cNvPr id="13324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HCPSS, Fermilab, August 20-31, 2018</a:t>
            </a:r>
          </a:p>
        </p:txBody>
      </p:sp>
      <p:sp>
        <p:nvSpPr>
          <p:cNvPr id="1332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3DF8B-A567-2C43-A49D-E4C1787703A0}" type="slidenum">
              <a:rPr lang="en-US">
                <a:solidFill>
                  <a:schemeClr val="tx2"/>
                </a:solidFill>
              </a:rPr>
              <a:pPr eaLnBrk="1" hangingPunct="1"/>
              <a:t>36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332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E. Prebys, Accelerators 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77" y="3949700"/>
            <a:ext cx="395502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1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21" y="308853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Crossing Angle Considerations</a:t>
            </a:r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394771" y="883361"/>
            <a:ext cx="8251825" cy="490537"/>
          </a:xfrm>
        </p:spPr>
        <p:txBody>
          <a:bodyPr/>
          <a:lstStyle/>
          <a:p>
            <a:r>
              <a:rPr lang="en-US" dirty="0">
                <a:solidFill>
                  <a:srgbClr val="CC00CC"/>
                </a:solidFill>
              </a:rPr>
              <a:t>Crossing angle reduces luminosity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958361"/>
              </p:ext>
            </p:extLst>
          </p:nvPr>
        </p:nvGraphicFramePr>
        <p:xfrm>
          <a:off x="647183" y="1348498"/>
          <a:ext cx="3962400" cy="106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1" name="Equation" r:id="rId3" imgW="1866600" imgH="507960" progId="Equation.3">
                  <p:embed/>
                </p:oleObj>
              </mc:Choice>
              <mc:Fallback>
                <p:oleObj name="Equation" r:id="rId3" imgW="1866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83" y="1348498"/>
                        <a:ext cx="3962400" cy="10657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835149"/>
              </p:ext>
            </p:extLst>
          </p:nvPr>
        </p:nvGraphicFramePr>
        <p:xfrm>
          <a:off x="5312846" y="1525343"/>
          <a:ext cx="3246437" cy="913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2" name="Equation" r:id="rId5" imgW="1803240" imgH="507960" progId="Equation.DSMT4">
                  <p:embed/>
                </p:oleObj>
              </mc:Choice>
              <mc:Fallback>
                <p:oleObj name="Equation" r:id="rId5" imgW="18032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846" y="1525343"/>
                        <a:ext cx="3246437" cy="9137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6324083" y="878598"/>
            <a:ext cx="2019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CC00CC"/>
                </a:solidFill>
              </a:rPr>
              <a:t>“</a:t>
            </a:r>
            <a:r>
              <a:rPr lang="en-US" sz="2000" dirty="0" err="1">
                <a:solidFill>
                  <a:srgbClr val="CC00CC"/>
                </a:solidFill>
              </a:rPr>
              <a:t>Piwinski</a:t>
            </a:r>
            <a:r>
              <a:rPr lang="en-US" sz="2000" dirty="0">
                <a:solidFill>
                  <a:srgbClr val="CC00CC"/>
                </a:solidFill>
              </a:rPr>
              <a:t> Angle”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060683" y="1386598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HCPSS, Fermilab, August 20-31, 2018</a:t>
            </a:r>
          </a:p>
        </p:txBody>
      </p:sp>
      <p:sp>
        <p:nvSpPr>
          <p:cNvPr id="2063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CF8F1-1E38-4F56-94E9-D5087268446E}" type="slidenum">
              <a:rPr lang="en-US" smtClean="0">
                <a:latin typeface="Arial" pitchFamily="34" charset="0"/>
              </a:rPr>
              <a:pPr/>
              <a:t>37</a:t>
            </a:fld>
            <a:endParaRPr lang="en-US">
              <a:latin typeface="Arial" pitchFamily="34" charset="0"/>
            </a:endParaRPr>
          </a:p>
        </p:txBody>
      </p:sp>
      <p:sp>
        <p:nvSpPr>
          <p:cNvPr id="2064" name="Footer Placeholder 1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E. Prebys, Accelerators B</a:t>
            </a: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76" y="2847099"/>
            <a:ext cx="5239508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444483" y="1767598"/>
            <a:ext cx="558800" cy="2540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682483" y="1589798"/>
            <a:ext cx="457200" cy="5969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06583" y="3710698"/>
            <a:ext cx="260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Minor effect at current </a:t>
            </a:r>
            <a:r>
              <a:rPr lang="el-GR" sz="1800" dirty="0">
                <a:solidFill>
                  <a:srgbClr val="C00000"/>
                </a:solidFill>
                <a:latin typeface="+mn-lt"/>
              </a:rPr>
              <a:t>β*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, but largely cancels benefit of lowering </a:t>
            </a:r>
            <a:r>
              <a:rPr lang="el-GR" sz="1800" dirty="0">
                <a:solidFill>
                  <a:srgbClr val="C00000"/>
                </a:solidFill>
                <a:latin typeface="+mn-lt"/>
              </a:rPr>
              <a:t>β*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53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8786" y="347695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Crab Cavities</a:t>
            </a:r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419961" y="3581399"/>
            <a:ext cx="8372777" cy="2457083"/>
          </a:xfrm>
        </p:spPr>
        <p:txBody>
          <a:bodyPr/>
          <a:lstStyle/>
          <a:p>
            <a:r>
              <a:rPr lang="en-US" sz="1800" dirty="0"/>
              <a:t>Technical Challenges</a:t>
            </a:r>
          </a:p>
          <a:p>
            <a:pPr lvl="1"/>
            <a:r>
              <a:rPr lang="en-US" sz="1600" dirty="0"/>
              <a:t>Crab cavities have only </a:t>
            </a:r>
            <a:r>
              <a:rPr lang="en-US" sz="1600" i="1" dirty="0"/>
              <a:t>barely</a:t>
            </a:r>
            <a:r>
              <a:rPr lang="en-US" sz="1600" dirty="0"/>
              <a:t> been shown to work. </a:t>
            </a:r>
          </a:p>
          <a:p>
            <a:pPr lvl="2"/>
            <a:r>
              <a:rPr lang="en-US" sz="1600" dirty="0"/>
              <a:t>Never in hadron machines</a:t>
            </a:r>
          </a:p>
          <a:p>
            <a:pPr lvl="1"/>
            <a:r>
              <a:rPr lang="en-US" sz="1600" dirty="0"/>
              <a:t>LHC bunch length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ym typeface="Wingdings"/>
              </a:rPr>
              <a:t> low frequency (400 MHz)</a:t>
            </a:r>
            <a:endParaRPr lang="en-US" sz="1600" dirty="0"/>
          </a:p>
          <a:p>
            <a:pPr lvl="1"/>
            <a:r>
              <a:rPr lang="en-US" sz="1600" dirty="0"/>
              <a:t>19.2 cm beam separation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ea typeface="Wingdings"/>
                <a:cs typeface="Wingdings"/>
                <a:sym typeface="Wingdings"/>
              </a:rPr>
              <a:t> “compact” </a:t>
            </a:r>
            <a:br>
              <a:rPr lang="en-US" sz="1600" dirty="0">
                <a:ea typeface="Wingdings"/>
                <a:cs typeface="Wingdings"/>
                <a:sym typeface="Wingdings"/>
              </a:rPr>
            </a:br>
            <a:r>
              <a:rPr lang="en-US" sz="1600" dirty="0">
                <a:ea typeface="Wingdings"/>
                <a:cs typeface="Wingdings"/>
                <a:sym typeface="Wingdings"/>
              </a:rPr>
              <a:t>(exotic) design</a:t>
            </a:r>
          </a:p>
          <a:p>
            <a:r>
              <a:rPr lang="en-US" sz="2000" dirty="0">
                <a:ea typeface="Wingdings"/>
                <a:cs typeface="Wingdings"/>
                <a:sym typeface="Wingdings"/>
              </a:rPr>
              <a:t>Additional benefit</a:t>
            </a:r>
          </a:p>
          <a:p>
            <a:pPr lvl="1"/>
            <a:r>
              <a:rPr lang="en-US" sz="1600" dirty="0">
                <a:ea typeface="Wingdings"/>
                <a:cs typeface="Wingdings"/>
                <a:sym typeface="Wingdings"/>
              </a:rPr>
              <a:t>Crab cavities may help level luminosity!</a:t>
            </a:r>
            <a:endParaRPr lang="en-US" sz="1600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85824"/>
            <a:ext cx="4419600" cy="26955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53" y="797163"/>
            <a:ext cx="4076047" cy="29718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6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HCPSS, Fermilab, August 20-31, 2018</a:t>
            </a:r>
          </a:p>
        </p:txBody>
      </p:sp>
      <p:sp>
        <p:nvSpPr>
          <p:cNvPr id="15367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6EBCBA-7FCE-4BD2-A1E2-01D01308745E}" type="slidenum">
              <a:rPr lang="en-US" smtClean="0">
                <a:latin typeface="Arial" pitchFamily="34" charset="0"/>
              </a:rPr>
              <a:pPr/>
              <a:t>38</a:t>
            </a:fld>
            <a:endParaRPr lang="en-US">
              <a:latin typeface="Arial" pitchFamily="34" charset="0"/>
            </a:endParaRPr>
          </a:p>
        </p:txBody>
      </p:sp>
      <p:sp>
        <p:nvSpPr>
          <p:cNvPr id="15368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pitchFamily="34" charset="0"/>
              </a:rPr>
              <a:t>E. Prebys, Accelerators B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4512" y="4172703"/>
            <a:ext cx="1515647" cy="114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207745" y="5466679"/>
            <a:ext cx="2584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Currently being tested in SPS</a:t>
            </a:r>
          </a:p>
        </p:txBody>
      </p:sp>
    </p:spTree>
    <p:extLst>
      <p:ext uri="{BB962C8B-B14F-4D97-AF65-F5344CB8AC3E}">
        <p14:creationId xmlns:p14="http://schemas.microsoft.com/office/powerpoint/2010/main" val="41875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39" y="410753"/>
            <a:ext cx="7886700" cy="600164"/>
          </a:xfrm>
        </p:spPr>
        <p:txBody>
          <a:bodyPr/>
          <a:lstStyle/>
          <a:p>
            <a:r>
              <a:rPr lang="en-US" dirty="0"/>
              <a:t>Luminosity Leveling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959606"/>
            <a:ext cx="8251825" cy="5631026"/>
          </a:xfrm>
        </p:spPr>
        <p:txBody>
          <a:bodyPr/>
          <a:lstStyle/>
          <a:p>
            <a:r>
              <a:rPr lang="en-US" sz="2000" dirty="0"/>
              <a:t>Original goal of luminosity upgrade: &gt;10</a:t>
            </a:r>
            <a:r>
              <a:rPr lang="en-US" sz="2000" baseline="30000" dirty="0"/>
              <a:t>35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pPr lvl="1"/>
            <a:r>
              <a:rPr lang="en-US" sz="1800" dirty="0"/>
              <a:t>Leads to unacceptable pileup in detectors</a:t>
            </a:r>
          </a:p>
          <a:p>
            <a:r>
              <a:rPr lang="en-US" sz="2000" dirty="0"/>
              <a:t>New goal: 5x10</a:t>
            </a:r>
            <a:r>
              <a:rPr lang="en-US" sz="2000" baseline="30000" dirty="0"/>
              <a:t>34</a:t>
            </a:r>
            <a:r>
              <a:rPr lang="en-US" sz="2000" dirty="0"/>
              <a:t> </a:t>
            </a:r>
            <a:r>
              <a:rPr lang="en-US" sz="2000" i="1" dirty="0"/>
              <a:t>leveled</a:t>
            </a:r>
            <a:r>
              <a:rPr lang="en-US" sz="2000" dirty="0"/>
              <a:t> luminosity</a:t>
            </a:r>
          </a:p>
          <a:p>
            <a:endParaRPr lang="en-US" sz="2000" dirty="0"/>
          </a:p>
          <a:p>
            <a:endParaRPr lang="en-US" sz="1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Options</a:t>
            </a:r>
          </a:p>
          <a:p>
            <a:pPr lvl="1"/>
            <a:r>
              <a:rPr lang="en-US" sz="1800" dirty="0"/>
              <a:t>Crab cavities</a:t>
            </a:r>
          </a:p>
          <a:p>
            <a:pPr lvl="1"/>
            <a:r>
              <a:rPr lang="el-GR" sz="1800" dirty="0">
                <a:latin typeface="Symbol" charset="2"/>
                <a:cs typeface="Symbol" charset="2"/>
              </a:rPr>
              <a:t>β</a:t>
            </a:r>
            <a:r>
              <a:rPr lang="en-US" sz="1800" dirty="0"/>
              <a:t>* modifications</a:t>
            </a:r>
          </a:p>
          <a:p>
            <a:pPr lvl="1"/>
            <a:r>
              <a:rPr lang="en-US" sz="1800" dirty="0"/>
              <a:t>Lateral separation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68" y="2055891"/>
            <a:ext cx="8364352" cy="27267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19216" y="5719687"/>
            <a:ext cx="438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“Crab kissing” – sort of complicated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525629" y="5405410"/>
            <a:ext cx="1428750" cy="466677"/>
          </a:xfrm>
          <a:prstGeom prst="line">
            <a:avLst/>
          </a:prstGeom>
          <a:ln w="254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2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41" y="404582"/>
            <a:ext cx="7886700" cy="600164"/>
          </a:xfrm>
        </p:spPr>
        <p:txBody>
          <a:bodyPr/>
          <a:lstStyle/>
          <a:p>
            <a:r>
              <a:rPr lang="en-US" dirty="0"/>
              <a:t>Longitudinal Motion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9479" y="1005519"/>
            <a:ext cx="8355012" cy="3889270"/>
          </a:xfrm>
        </p:spPr>
        <p:txBody>
          <a:bodyPr/>
          <a:lstStyle/>
          <a:p>
            <a:r>
              <a:rPr lang="en-US" sz="1800" dirty="0"/>
              <a:t>We will generally accelerate particles using structures that generate time-varying electric fields (RF cavities), either in a linear arrangement </a:t>
            </a:r>
          </a:p>
          <a:p>
            <a:pPr marL="0" indent="0">
              <a:buNone/>
            </a:pPr>
            <a:endParaRPr lang="en-US" sz="1100" dirty="0"/>
          </a:p>
          <a:p>
            <a:endParaRPr lang="en-US" sz="36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or located within a circulating ring</a:t>
            </a:r>
          </a:p>
          <a:p>
            <a:r>
              <a:rPr lang="en-US" sz="1800" dirty="0"/>
              <a:t>In both cases, we want to phase the RF so a nominal</a:t>
            </a:r>
            <a:br>
              <a:rPr lang="en-US" sz="1800" dirty="0"/>
            </a:br>
            <a:r>
              <a:rPr lang="en-US" sz="1800" dirty="0"/>
              <a:t>arriving particle will see the same accelerating voltage</a:t>
            </a:r>
            <a:br>
              <a:rPr lang="en-US" sz="1800" dirty="0"/>
            </a:br>
            <a:r>
              <a:rPr lang="en-US" sz="1800" dirty="0"/>
              <a:t>and therefore get the same boost in energy</a:t>
            </a:r>
            <a:endParaRPr lang="en-US" sz="1800" baseline="-25000" dirty="0"/>
          </a:p>
          <a:p>
            <a:pPr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507360" y="2016250"/>
            <a:ext cx="883315" cy="422455"/>
            <a:chOff x="1422790" y="2084824"/>
            <a:chExt cx="883315" cy="422455"/>
          </a:xfrm>
        </p:grpSpPr>
        <p:sp>
          <p:nvSpPr>
            <p:cNvPr id="8" name="Rectangle 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19580"/>
              </p:ext>
            </p:extLst>
          </p:nvPr>
        </p:nvGraphicFramePr>
        <p:xfrm>
          <a:off x="1318275" y="2515513"/>
          <a:ext cx="149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0" name="Equation" r:id="rId3" imgW="1498320" imgH="228600" progId="Equation.3">
                  <p:embed/>
                </p:oleObj>
              </mc:Choice>
              <mc:Fallback>
                <p:oleObj name="Equation" r:id="rId3" imgW="1498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275" y="2515513"/>
                        <a:ext cx="14986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6"/>
          <p:cNvGrpSpPr/>
          <p:nvPr/>
        </p:nvGrpSpPr>
        <p:grpSpPr>
          <a:xfrm>
            <a:off x="1663920" y="2016250"/>
            <a:ext cx="883315" cy="422455"/>
            <a:chOff x="1422790" y="2084824"/>
            <a:chExt cx="883315" cy="422455"/>
          </a:xfrm>
        </p:grpSpPr>
        <p:sp>
          <p:nvSpPr>
            <p:cNvPr id="18" name="Rectangle 1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4"/>
          <p:cNvGrpSpPr/>
          <p:nvPr/>
        </p:nvGrpSpPr>
        <p:grpSpPr>
          <a:xfrm>
            <a:off x="7155835" y="2016250"/>
            <a:ext cx="883315" cy="422455"/>
            <a:chOff x="1422790" y="2084824"/>
            <a:chExt cx="883315" cy="422455"/>
          </a:xfrm>
        </p:grpSpPr>
        <p:sp>
          <p:nvSpPr>
            <p:cNvPr id="26" name="Rectangle 25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7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854799"/>
              </p:ext>
            </p:extLst>
          </p:nvPr>
        </p:nvGraphicFramePr>
        <p:xfrm>
          <a:off x="6905580" y="2515873"/>
          <a:ext cx="1536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1" name="Equation" r:id="rId5" imgW="1536480" imgH="228600" progId="Equation.3">
                  <p:embed/>
                </p:oleObj>
              </mc:Choice>
              <mc:Fallback>
                <p:oleObj name="Equation" r:id="rId5" imgW="1536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580" y="2515873"/>
                        <a:ext cx="1536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774397"/>
              </p:ext>
            </p:extLst>
          </p:nvPr>
        </p:nvGraphicFramePr>
        <p:xfrm>
          <a:off x="3282904" y="2515873"/>
          <a:ext cx="148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2" name="Equation" r:id="rId7" imgW="1485720" imgH="228600" progId="Equation.DSMT4">
                  <p:embed/>
                </p:oleObj>
              </mc:Choice>
              <mc:Fallback>
                <p:oleObj name="Equation" r:id="rId7" imgW="1485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04" y="2515873"/>
                        <a:ext cx="1485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895819" y="2208275"/>
            <a:ext cx="7834620" cy="384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48704" y="1632198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cavity 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92144" y="1632198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cavity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0620" y="1632198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cavity N</a:t>
            </a:r>
          </a:p>
        </p:txBody>
      </p:sp>
      <p:sp>
        <p:nvSpPr>
          <p:cNvPr id="37" name="Oval 36"/>
          <p:cNvSpPr/>
          <p:nvPr/>
        </p:nvSpPr>
        <p:spPr>
          <a:xfrm>
            <a:off x="6821483" y="3424335"/>
            <a:ext cx="2165166" cy="230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7"/>
          <p:cNvGrpSpPr/>
          <p:nvPr/>
        </p:nvGrpSpPr>
        <p:grpSpPr>
          <a:xfrm>
            <a:off x="7552924" y="5459802"/>
            <a:ext cx="883315" cy="422455"/>
            <a:chOff x="1422790" y="2084824"/>
            <a:chExt cx="883315" cy="422455"/>
          </a:xfrm>
        </p:grpSpPr>
        <p:sp>
          <p:nvSpPr>
            <p:cNvPr id="39" name="Rectangle 38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2066" y="4227441"/>
            <a:ext cx="4000500" cy="2131580"/>
          </a:xfrm>
          <a:prstGeom prst="rect">
            <a:avLst/>
          </a:prstGeom>
        </p:spPr>
      </p:pic>
      <p:graphicFrame>
        <p:nvGraphicFramePr>
          <p:cNvPr id="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80404"/>
              </p:ext>
            </p:extLst>
          </p:nvPr>
        </p:nvGraphicFramePr>
        <p:xfrm>
          <a:off x="5408892" y="5507956"/>
          <a:ext cx="120173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3" name="Equation" r:id="rId10" imgW="622300" imgH="508000" progId="Equation.DSMT4">
                  <p:embed/>
                </p:oleObj>
              </mc:Choice>
              <mc:Fallback>
                <p:oleObj name="Equation" r:id="rId10" imgW="6223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892" y="5507956"/>
                        <a:ext cx="1201738" cy="9826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20844" y="6131859"/>
            <a:ext cx="194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“harmonic number”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194030" y="5965290"/>
            <a:ext cx="416404" cy="270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576079" y="3816940"/>
            <a:ext cx="122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Synchronous phase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315827" y="4226714"/>
            <a:ext cx="211953" cy="350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4" grpId="0"/>
      <p:bldP spid="35" grpId="0"/>
      <p:bldP spid="36" grpId="0"/>
      <p:bldP spid="37" grpId="0" animBg="1"/>
      <p:bldP spid="16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754"/>
            <a:ext cx="9144000" cy="58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3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20" y="410486"/>
            <a:ext cx="8371114" cy="507274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Evolution of the Energy Frontier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8755" y="2163160"/>
            <a:ext cx="16898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~a factor of 10 every 15 years</a:t>
            </a:r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360" y="1060014"/>
            <a:ext cx="6080560" cy="551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1454" y="3763360"/>
            <a:ext cx="183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will not continue</a:t>
            </a:r>
          </a:p>
        </p:txBody>
      </p:sp>
    </p:spTree>
    <p:extLst>
      <p:ext uri="{BB962C8B-B14F-4D97-AF65-F5344CB8AC3E}">
        <p14:creationId xmlns:p14="http://schemas.microsoft.com/office/powerpoint/2010/main" val="305478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82" y="322988"/>
            <a:ext cx="8229600" cy="628207"/>
          </a:xfrm>
        </p:spPr>
        <p:txBody>
          <a:bodyPr/>
          <a:lstStyle/>
          <a:p>
            <a:r>
              <a:rPr lang="en-US" dirty="0"/>
              <a:t>What next?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88" y="850705"/>
            <a:ext cx="8355012" cy="1728225"/>
          </a:xfrm>
        </p:spPr>
        <p:txBody>
          <a:bodyPr/>
          <a:lstStyle/>
          <a:p>
            <a:r>
              <a:rPr lang="en-US" dirty="0"/>
              <a:t>The energy of Hadron colliders is limited by feasible size and magnet technology. Options:</a:t>
            </a:r>
          </a:p>
          <a:p>
            <a:pPr lvl="1"/>
            <a:r>
              <a:rPr lang="en-US" sz="1800" dirty="0"/>
              <a:t>Get very large (~100 km circumference)</a:t>
            </a:r>
          </a:p>
          <a:p>
            <a:pPr lvl="1"/>
            <a:r>
              <a:rPr lang="en-US" sz="1800" dirty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223" y="235826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1023" y="182486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29823" y="235826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1023" y="281546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96623" y="304406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5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824" y="494865"/>
            <a:ext cx="8262937" cy="441325"/>
          </a:xfrm>
        </p:spPr>
        <p:txBody>
          <a:bodyPr>
            <a:normAutofit fontScale="90000"/>
          </a:bodyPr>
          <a:lstStyle/>
          <a:p>
            <a:r>
              <a:rPr lang="en-US" dirty="0"/>
              <a:t>Superconductor Options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7766" y="1054571"/>
            <a:ext cx="8355012" cy="5247590"/>
          </a:xfrm>
        </p:spPr>
        <p:txBody>
          <a:bodyPr/>
          <a:lstStyle/>
          <a:p>
            <a:r>
              <a:rPr lang="en-US" sz="1600" dirty="0"/>
              <a:t>Traditional</a:t>
            </a:r>
          </a:p>
          <a:p>
            <a:pPr lvl="1"/>
            <a:r>
              <a:rPr lang="en-US" sz="1400" dirty="0" err="1"/>
              <a:t>NbTi</a:t>
            </a:r>
            <a:endParaRPr lang="en-US" sz="1400" dirty="0"/>
          </a:p>
          <a:p>
            <a:pPr lvl="2"/>
            <a:r>
              <a:rPr lang="en-US" sz="1400" dirty="0"/>
              <a:t>Basis of ALL superconducting accelerator magnets to date</a:t>
            </a:r>
          </a:p>
          <a:p>
            <a:pPr lvl="2"/>
            <a:r>
              <a:rPr lang="en-US" sz="1400" dirty="0"/>
              <a:t>Largest practical field ~8T</a:t>
            </a:r>
          </a:p>
          <a:p>
            <a:pPr lvl="1"/>
            <a:r>
              <a:rPr lang="en-US" sz="1400" dirty="0"/>
              <a:t>Nb</a:t>
            </a:r>
            <a:r>
              <a:rPr lang="en-US" sz="1400" baseline="-25000" dirty="0"/>
              <a:t>3</a:t>
            </a:r>
            <a:r>
              <a:rPr lang="en-US" sz="1400" dirty="0"/>
              <a:t>Sn</a:t>
            </a:r>
          </a:p>
          <a:p>
            <a:pPr lvl="2"/>
            <a:r>
              <a:rPr lang="en-US" sz="1400" dirty="0"/>
              <a:t>Advanced R&amp;D</a:t>
            </a:r>
          </a:p>
          <a:p>
            <a:pPr lvl="2"/>
            <a:r>
              <a:rPr lang="en-US" sz="1400" dirty="0"/>
              <a:t>Being developed for large aperture/high gradient quadrupoles</a:t>
            </a:r>
          </a:p>
          <a:p>
            <a:pPr lvl="2"/>
            <a:r>
              <a:rPr lang="en-US" sz="1400" dirty="0"/>
              <a:t>Larges practical field ~14T</a:t>
            </a:r>
          </a:p>
          <a:p>
            <a:r>
              <a:rPr lang="en-US" sz="1600" dirty="0"/>
              <a:t>High Temperature</a:t>
            </a:r>
          </a:p>
          <a:p>
            <a:pPr lvl="1"/>
            <a:r>
              <a:rPr lang="en-US" sz="1400" dirty="0"/>
              <a:t>Industry is interested in operating HTS at moderate fields at LN</a:t>
            </a:r>
            <a:r>
              <a:rPr lang="en-US" sz="1400" baseline="-25000" dirty="0"/>
              <a:t>2</a:t>
            </a:r>
            <a:r>
              <a:rPr lang="en-US" sz="1400" dirty="0"/>
              <a:t> temperatures.  We’re interested in operating them at high fields at </a:t>
            </a:r>
            <a:r>
              <a:rPr lang="en-US" sz="1400" dirty="0" err="1"/>
              <a:t>LHe</a:t>
            </a:r>
            <a:r>
              <a:rPr lang="en-US" sz="1400" dirty="0"/>
              <a:t> temperatures.</a:t>
            </a:r>
          </a:p>
          <a:p>
            <a:pPr lvl="2"/>
            <a:r>
              <a:rPr lang="en-US" sz="1400" dirty="0"/>
              <a:t>MnB</a:t>
            </a:r>
            <a:r>
              <a:rPr lang="en-US" sz="1400" baseline="-25000" dirty="0"/>
              <a:t>2</a:t>
            </a:r>
          </a:p>
          <a:p>
            <a:pPr lvl="3"/>
            <a:r>
              <a:rPr lang="en-US" sz="1400" dirty="0"/>
              <a:t>promising for power transmission</a:t>
            </a:r>
          </a:p>
          <a:p>
            <a:pPr lvl="3"/>
            <a:r>
              <a:rPr lang="en-US" sz="1400" dirty="0"/>
              <a:t>can’t support magnetic field.</a:t>
            </a:r>
          </a:p>
          <a:p>
            <a:pPr lvl="2"/>
            <a:r>
              <a:rPr lang="en-US" sz="1400" dirty="0"/>
              <a:t>YBCO</a:t>
            </a:r>
          </a:p>
          <a:p>
            <a:pPr lvl="3"/>
            <a:r>
              <a:rPr lang="en-US" sz="1400" dirty="0"/>
              <a:t>very high field at </a:t>
            </a:r>
            <a:r>
              <a:rPr lang="en-US" sz="1400" dirty="0" err="1"/>
              <a:t>LHe</a:t>
            </a:r>
            <a:endParaRPr lang="en-US" sz="1400" dirty="0"/>
          </a:p>
          <a:p>
            <a:pPr lvl="3"/>
            <a:r>
              <a:rPr lang="en-US" sz="1400" dirty="0"/>
              <a:t>no cable (only tape)</a:t>
            </a:r>
          </a:p>
          <a:p>
            <a:pPr lvl="2"/>
            <a:r>
              <a:rPr lang="en-US" sz="1400" dirty="0"/>
              <a:t>BSCCO (2212)</a:t>
            </a:r>
          </a:p>
          <a:p>
            <a:pPr lvl="3"/>
            <a:r>
              <a:rPr lang="en-US" sz="1400" dirty="0"/>
              <a:t>strands demonstrated</a:t>
            </a:r>
          </a:p>
          <a:p>
            <a:pPr lvl="3"/>
            <a:r>
              <a:rPr lang="en-US" sz="1400" dirty="0" err="1"/>
              <a:t>unmeasureably</a:t>
            </a:r>
            <a:r>
              <a:rPr lang="en-US" sz="1400" dirty="0"/>
              <a:t> high field at </a:t>
            </a:r>
            <a:r>
              <a:rPr lang="en-US" sz="1400" dirty="0" err="1"/>
              <a:t>LHe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6004" y="5705226"/>
            <a:ext cx="3033018" cy="580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83394" y="5564990"/>
            <a:ext cx="2995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Focusing on this, but very expensive</a:t>
            </a:r>
          </a:p>
          <a:p>
            <a:pPr algn="l"/>
            <a:r>
              <a:rPr lang="en-US" sz="16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 pursue hybrid design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Designs</a:t>
            </a:r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81" y="813184"/>
            <a:ext cx="3840500" cy="288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5" descr="New24TPotFull 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50" y="395005"/>
            <a:ext cx="2550843" cy="253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5620" y="2891330"/>
            <a:ext cx="4211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2000" dirty="0">
                <a:latin typeface="Calibri" pitchFamily="34" charset="0"/>
              </a:rPr>
              <a:t>P. McIntyre 2005 – 24T </a:t>
            </a:r>
            <a:r>
              <a:rPr lang="fr-CH" sz="2000" dirty="0" err="1">
                <a:latin typeface="Calibri" pitchFamily="34" charset="0"/>
              </a:rPr>
              <a:t>ss</a:t>
            </a:r>
            <a:r>
              <a:rPr lang="fr-CH" sz="2000" dirty="0">
                <a:latin typeface="Calibri" pitchFamily="34" charset="0"/>
              </a:rPr>
              <a:t> Tripler, a lot of Bi-2212 , Je = 800 A/mm2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6" name="Picture 5" descr="20T_iron_v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95" y="3774645"/>
            <a:ext cx="2726755" cy="26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46"/>
          <a:stretch>
            <a:fillRect/>
          </a:stretch>
        </p:blipFill>
        <p:spPr bwMode="auto">
          <a:xfrm>
            <a:off x="3573470" y="3813050"/>
            <a:ext cx="330283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56438" y="4005075"/>
            <a:ext cx="2087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CH" sz="1600" dirty="0">
                <a:latin typeface="Calibri" pitchFamily="34" charset="0"/>
              </a:rPr>
              <a:t>E. </a:t>
            </a:r>
            <a:r>
              <a:rPr lang="fr-CH" sz="1600" dirty="0" err="1">
                <a:latin typeface="Calibri" pitchFamily="34" charset="0"/>
              </a:rPr>
              <a:t>Todesco</a:t>
            </a:r>
            <a:r>
              <a:rPr lang="fr-CH" sz="1600" dirty="0">
                <a:latin typeface="Calibri" pitchFamily="34" charset="0"/>
              </a:rPr>
              <a:t> 2010</a:t>
            </a:r>
          </a:p>
          <a:p>
            <a:pPr algn="l"/>
            <a:r>
              <a:rPr lang="fr-CH" sz="1600" dirty="0">
                <a:latin typeface="Calibri" pitchFamily="34" charset="0"/>
              </a:rPr>
              <a:t>20 T, 80% </a:t>
            </a:r>
            <a:r>
              <a:rPr lang="fr-CH" sz="1600" dirty="0" err="1">
                <a:latin typeface="Calibri" pitchFamily="34" charset="0"/>
              </a:rPr>
              <a:t>ss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30% </a:t>
            </a:r>
            <a:r>
              <a:rPr lang="fr-CH" sz="1600" dirty="0" err="1">
                <a:latin typeface="Calibri" pitchFamily="34" charset="0"/>
              </a:rPr>
              <a:t>NbTi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55 %</a:t>
            </a:r>
            <a:r>
              <a:rPr lang="fr-CH" sz="1600" dirty="0" err="1">
                <a:latin typeface="Calibri" pitchFamily="34" charset="0"/>
              </a:rPr>
              <a:t>NbSn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15 %HTS </a:t>
            </a:r>
          </a:p>
          <a:p>
            <a:pPr algn="l"/>
            <a:r>
              <a:rPr lang="fr-CH" sz="1600" dirty="0">
                <a:latin typeface="Calibri" pitchFamily="34" charset="0"/>
              </a:rPr>
              <a:t>All Je &lt; 400 A/mm2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392431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73" y="328487"/>
            <a:ext cx="8262937" cy="600164"/>
          </a:xfrm>
        </p:spPr>
        <p:txBody>
          <a:bodyPr/>
          <a:lstStyle/>
          <a:p>
            <a:r>
              <a:rPr lang="en-US" dirty="0"/>
              <a:t>Future Circular Collider (FCC)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07" y="855630"/>
            <a:ext cx="8251825" cy="2035429"/>
          </a:xfrm>
        </p:spPr>
        <p:txBody>
          <a:bodyPr/>
          <a:lstStyle/>
          <a:p>
            <a:r>
              <a:rPr lang="en-US" dirty="0"/>
              <a:t>Currently being discussed for ~2030s</a:t>
            </a:r>
          </a:p>
          <a:p>
            <a:r>
              <a:rPr lang="en-US" dirty="0"/>
              <a:t>80-100 km in circumference</a:t>
            </a:r>
          </a:p>
          <a:p>
            <a:r>
              <a:rPr lang="en-US" dirty="0"/>
              <a:t>Niobium-3-Tin (Nb</a:t>
            </a:r>
            <a:r>
              <a:rPr lang="en-US" baseline="-25000" dirty="0"/>
              <a:t>3</a:t>
            </a:r>
            <a:r>
              <a:rPr lang="en-US" dirty="0"/>
              <a:t>Sn) magnets.</a:t>
            </a:r>
          </a:p>
          <a:p>
            <a:r>
              <a:rPr lang="en-US" dirty="0"/>
              <a:t>~100 </a:t>
            </a:r>
            <a:r>
              <a:rPr lang="en-US" dirty="0" err="1"/>
              <a:t>TeV</a:t>
            </a:r>
            <a:r>
              <a:rPr lang="en-US" dirty="0"/>
              <a:t> center of mass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855" y="2891058"/>
            <a:ext cx="4794401" cy="31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0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6395" y="518308"/>
            <a:ext cx="7886700" cy="600164"/>
          </a:xfrm>
        </p:spPr>
        <p:txBody>
          <a:bodyPr/>
          <a:lstStyle/>
          <a:p>
            <a:r>
              <a:rPr lang="en-US" dirty="0"/>
              <a:t>Other Paths to the Energy Frontier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Leptons vs. Hadrons revisited</a:t>
            </a:r>
          </a:p>
          <a:p>
            <a:pPr lvl="1"/>
            <a:r>
              <a:rPr lang="en-US" dirty="0"/>
              <a:t>Because 100% of the beam energy is available  </a:t>
            </a:r>
            <a:br>
              <a:rPr lang="en-US" dirty="0"/>
            </a:br>
            <a:r>
              <a:rPr lang="en-US" dirty="0"/>
              <a:t>to the reaction, a lepton collider is </a:t>
            </a:r>
            <a:br>
              <a:rPr lang="en-US" dirty="0"/>
            </a:br>
            <a:r>
              <a:rPr lang="en-US" dirty="0"/>
              <a:t>competitive with a hadron collider of ~5-10 </a:t>
            </a:r>
            <a:br>
              <a:rPr lang="en-US" dirty="0"/>
            </a:br>
            <a:r>
              <a:rPr lang="en-US" dirty="0"/>
              <a:t>times the beam energy (depending on the </a:t>
            </a:r>
            <a:br>
              <a:rPr lang="en-US" dirty="0"/>
            </a:br>
            <a:r>
              <a:rPr lang="en-US" dirty="0"/>
              <a:t>physics).</a:t>
            </a:r>
          </a:p>
          <a:p>
            <a:pPr lvl="1"/>
            <a:r>
              <a:rPr lang="en-US" dirty="0"/>
              <a:t>A lepton collider of &gt;1 TeV/beam could compete with the discovery potential of the LHC</a:t>
            </a:r>
          </a:p>
          <a:p>
            <a:pPr lvl="2"/>
            <a:r>
              <a:rPr lang="en-US" dirty="0"/>
              <a:t>A lower energy lepton collider could be very useful for precision tests, but I’m talking about direct </a:t>
            </a:r>
            <a:r>
              <a:rPr lang="en-US" i="1" dirty="0"/>
              <a:t>energy frontier </a:t>
            </a:r>
            <a:r>
              <a:rPr lang="en-US" dirty="0"/>
              <a:t>discoveries.</a:t>
            </a:r>
          </a:p>
          <a:p>
            <a:pPr lvl="1"/>
            <a:r>
              <a:rPr lang="en-US" dirty="0"/>
              <a:t>Unfortunately, building such a collider is VERY, VERY hard</a:t>
            </a:r>
          </a:p>
          <a:p>
            <a:pPr lvl="2"/>
            <a:r>
              <a:rPr lang="en-US" dirty="0"/>
              <a:t>Eventually, circular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colliders will radiate away all of their energy each turn</a:t>
            </a:r>
          </a:p>
          <a:p>
            <a:pPr lvl="3"/>
            <a:r>
              <a:rPr lang="en-US" dirty="0"/>
              <a:t>LEP reached 100 </a:t>
            </a:r>
            <a:r>
              <a:rPr lang="en-US" dirty="0" err="1"/>
              <a:t>GeV</a:t>
            </a:r>
            <a:r>
              <a:rPr lang="en-US" dirty="0"/>
              <a:t>/beam with a 27 km </a:t>
            </a:r>
            <a:r>
              <a:rPr lang="en-US" dirty="0" err="1"/>
              <a:t>circuference</a:t>
            </a:r>
            <a:r>
              <a:rPr lang="en-US" dirty="0"/>
              <a:t> synchrotron!</a:t>
            </a:r>
          </a:p>
          <a:p>
            <a:pPr lvl="2">
              <a:buNone/>
            </a:pP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Next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 will be linear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300" y="1849437"/>
            <a:ext cx="1441864" cy="13057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714188" y="525208"/>
            <a:ext cx="2150680" cy="1152150"/>
            <a:chOff x="1143000" y="800100"/>
            <a:chExt cx="3200400" cy="16764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246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099"/>
            <a:ext cx="8355012" cy="5813121"/>
          </a:xfrm>
        </p:spPr>
        <p:txBody>
          <a:bodyPr>
            <a:normAutofit/>
          </a:bodyPr>
          <a:lstStyle/>
          <a:p>
            <a:r>
              <a:rPr lang="en-US" dirty="0"/>
              <a:t>LEP was the limit of circular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colliders</a:t>
            </a:r>
          </a:p>
          <a:p>
            <a:pPr lvl="1"/>
            <a:r>
              <a:rPr lang="en-US" dirty="0"/>
              <a:t>Next step must be linear collider</a:t>
            </a:r>
          </a:p>
          <a:p>
            <a:pPr lvl="1"/>
            <a:r>
              <a:rPr lang="en-US" dirty="0"/>
              <a:t>Proposed ILC 30 km long, 250 x 250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 </a:t>
            </a:r>
            <a:r>
              <a:rPr lang="en-US" dirty="0"/>
              <a:t>(NOT energy frontier)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We don’t yet know whether that’s high enough energy to be interesting</a:t>
            </a:r>
          </a:p>
          <a:p>
            <a:pPr lvl="1"/>
            <a:r>
              <a:rPr lang="en-US" sz="2000" dirty="0"/>
              <a:t>Need to wait for LHC results</a:t>
            </a:r>
          </a:p>
          <a:p>
            <a:pPr lvl="1"/>
            <a:r>
              <a:rPr lang="en-US" sz="2000" dirty="0"/>
              <a:t>What if we need more?</a:t>
            </a:r>
          </a:p>
        </p:txBody>
      </p:sp>
      <p:pic>
        <p:nvPicPr>
          <p:cNvPr id="56322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089044" y="-98763"/>
            <a:ext cx="2179194" cy="672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289233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Linear Collider (ILC)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359621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30" y="493358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“Compact” (ha </a:t>
            </a:r>
            <a:r>
              <a:rPr lang="en-US" dirty="0" err="1"/>
              <a:t>ha</a:t>
            </a:r>
            <a:r>
              <a:rPr lang="en-US" dirty="0"/>
              <a:t>) Linear Collider (CLIC)?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1146506"/>
            <a:ext cx="8355012" cy="5204257"/>
          </a:xfrm>
        </p:spPr>
        <p:txBody>
          <a:bodyPr/>
          <a:lstStyle/>
          <a:p>
            <a:r>
              <a:rPr lang="en-US" dirty="0"/>
              <a:t>Use low energy, high current electron beams to drive high energy accelerating structures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Up to 1.5 x 1.5 </a:t>
            </a:r>
            <a:r>
              <a:rPr lang="en-US" dirty="0" err="1"/>
              <a:t>TeV</a:t>
            </a:r>
            <a:r>
              <a:rPr lang="en-US" dirty="0"/>
              <a:t>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034629"/>
            <a:ext cx="4629150" cy="32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1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347" y="556218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Muon</a:t>
            </a:r>
            <a:r>
              <a:rPr lang="en-US" dirty="0"/>
              <a:t> colliders?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5566" y="1255011"/>
            <a:ext cx="3935412" cy="371794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Muons</a:t>
            </a:r>
            <a:r>
              <a:rPr lang="en-US" dirty="0"/>
              <a:t> are </a:t>
            </a:r>
            <a:r>
              <a:rPr lang="en-US" dirty="0" err="1"/>
              <a:t>pointlike</a:t>
            </a:r>
            <a:r>
              <a:rPr lang="en-US" dirty="0"/>
              <a:t>, like electrons, but because they’re heavier, synchrotron radiation is much less of a problem.</a:t>
            </a:r>
          </a:p>
          <a:p>
            <a:r>
              <a:rPr lang="en-US" dirty="0"/>
              <a:t>Unfortunately, </a:t>
            </a:r>
            <a:r>
              <a:rPr lang="en-US" dirty="0" err="1"/>
              <a:t>muons</a:t>
            </a:r>
            <a:r>
              <a:rPr lang="en-US" dirty="0"/>
              <a:t>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360882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12" y="1182021"/>
            <a:ext cx="8415699" cy="5441721"/>
          </a:xfrm>
        </p:spPr>
        <p:txBody>
          <a:bodyPr>
            <a:normAutofit/>
          </a:bodyPr>
          <a:lstStyle/>
          <a:p>
            <a:r>
              <a:rPr lang="en-US" sz="2000" dirty="0"/>
              <a:t>The longitudinal behavior of particles depends on the relationship between the period and momentum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Special cases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err="1"/>
              <a:t>Linac</a:t>
            </a:r>
            <a:r>
              <a:rPr lang="en-US" sz="1800" dirty="0"/>
              <a:t>:                  (always negative, but approaches zero)</a:t>
            </a:r>
          </a:p>
          <a:p>
            <a:pPr marL="27432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Simple cyclotron:                     (starts at zero and goes positive) 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“Isochronous” cyclotron: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Synchrotron:                        (starts negative, and goes positive at “transition”)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060311"/>
              </p:ext>
            </p:extLst>
          </p:nvPr>
        </p:nvGraphicFramePr>
        <p:xfrm>
          <a:off x="5100281" y="1547845"/>
          <a:ext cx="12620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9" name="Equation" r:id="rId3" imgW="685800" imgH="457200" progId="Equation.DSMT4">
                  <p:embed/>
                </p:oleObj>
              </mc:Choice>
              <mc:Fallback>
                <p:oleObj name="Equation" r:id="rId3" imgW="685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281" y="1547845"/>
                        <a:ext cx="1262062" cy="8413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50528" y="2384676"/>
            <a:ext cx="166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Slip factor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855460" y="2177404"/>
            <a:ext cx="247414" cy="28042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22698" y="2207166"/>
            <a:ext cx="316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Period of circular machine or time between cells in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linac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4288505" y="2181345"/>
            <a:ext cx="812170" cy="3489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9645"/>
              </p:ext>
            </p:extLst>
          </p:nvPr>
        </p:nvGraphicFramePr>
        <p:xfrm>
          <a:off x="1847357" y="3481606"/>
          <a:ext cx="760410" cy="68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0" name="Equation" r:id="rId5" imgW="508000" imgH="457200" progId="Equation.DSMT4">
                  <p:embed/>
                </p:oleObj>
              </mc:Choice>
              <mc:Fallback>
                <p:oleObj name="Equation" r:id="rId5" imgW="508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357" y="3481606"/>
                        <a:ext cx="760410" cy="6842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737895"/>
              </p:ext>
            </p:extLst>
          </p:nvPr>
        </p:nvGraphicFramePr>
        <p:xfrm>
          <a:off x="2860867" y="4092575"/>
          <a:ext cx="1084262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1" name="Equation" r:id="rId7" imgW="723900" imgH="482600" progId="Equation.DSMT4">
                  <p:embed/>
                </p:oleObj>
              </mc:Choice>
              <mc:Fallback>
                <p:oleObj name="Equation" r:id="rId7" imgW="7239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867" y="4092575"/>
                        <a:ext cx="1084262" cy="722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788065"/>
              </p:ext>
            </p:extLst>
          </p:nvPr>
        </p:nvGraphicFramePr>
        <p:xfrm>
          <a:off x="3572111" y="5007596"/>
          <a:ext cx="493713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2" name="Equation" r:id="rId9" imgW="330200" imgH="190500" progId="Equation.DSMT4">
                  <p:embed/>
                </p:oleObj>
              </mc:Choice>
              <mc:Fallback>
                <p:oleObj name="Equation" r:id="rId9" imgW="3302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2111" y="5007596"/>
                        <a:ext cx="493713" cy="285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152013"/>
              </p:ext>
            </p:extLst>
          </p:nvPr>
        </p:nvGraphicFramePr>
        <p:xfrm>
          <a:off x="2428065" y="5394946"/>
          <a:ext cx="1198562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3" name="Equation" r:id="rId11" imgW="800100" imgH="533400" progId="Equation.DSMT4">
                  <p:embed/>
                </p:oleObj>
              </mc:Choice>
              <mc:Fallback>
                <p:oleObj name="Equation" r:id="rId11" imgW="8001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065" y="5394946"/>
                        <a:ext cx="1198562" cy="7985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6012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97" y="376888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Wakefield accelerators?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36610" y="980169"/>
            <a:ext cx="8355012" cy="5186035"/>
          </a:xfrm>
        </p:spPr>
        <p:txBody>
          <a:bodyPr/>
          <a:lstStyle/>
          <a:p>
            <a:r>
              <a:rPr lang="en-US" sz="2400" dirty="0"/>
              <a:t>Many advances have been made in exploiting the huge fields that are produced in plasma oscillations.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100" dirty="0"/>
          </a:p>
          <a:p>
            <a:r>
              <a:rPr lang="en-US" sz="2400" dirty="0"/>
              <a:t>Potential for accelerating gradients many orders of magnitude beyond RF cavities.</a:t>
            </a:r>
          </a:p>
          <a:p>
            <a:r>
              <a:rPr lang="en-US" sz="2400" dirty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84" y="2159391"/>
            <a:ext cx="7090172" cy="231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130656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138" y="493318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Some other important accelerators (past):</a:t>
            </a:r>
          </a:p>
        </p:txBody>
      </p:sp>
      <p:pic>
        <p:nvPicPr>
          <p:cNvPr id="48131" name="Picture 3" descr="CERN_AerialView_r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6523" y="1385866"/>
            <a:ext cx="2619494" cy="2567720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581588" y="1245153"/>
            <a:ext cx="52578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LEP (at CERN):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 dirty="0"/>
              <a:t> 27 km in circumference</a:t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err="1"/>
              <a:t>e+e</a:t>
            </a:r>
            <a:r>
              <a:rPr lang="en-US" sz="2000" dirty="0"/>
              <a:t>-</a:t>
            </a:r>
            <a:br>
              <a:rPr lang="en-US" sz="2000" dirty="0"/>
            </a:br>
            <a:r>
              <a:rPr lang="en-US" sz="2000" dirty="0"/>
              <a:t>- Primarily at 2E=M</a:t>
            </a:r>
            <a:r>
              <a:rPr lang="en-US" sz="2000" baseline="-25000" dirty="0"/>
              <a:t>Z</a:t>
            </a:r>
            <a:r>
              <a:rPr lang="en-US" sz="2000" dirty="0"/>
              <a:t> (90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- Pushed to E</a:t>
            </a:r>
            <a:r>
              <a:rPr lang="en-US" sz="2000" baseline="-25000" dirty="0"/>
              <a:t>CM</a:t>
            </a:r>
            <a:r>
              <a:rPr lang="en-US" sz="2000" dirty="0"/>
              <a:t>=200GeV</a:t>
            </a:r>
            <a:br>
              <a:rPr lang="en-US" sz="2000" dirty="0"/>
            </a:br>
            <a:r>
              <a:rPr lang="en-US" sz="2000" dirty="0"/>
              <a:t>- L = 2E31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- Tunnel now houses LHC</a:t>
            </a:r>
          </a:p>
        </p:txBody>
      </p:sp>
      <p:pic>
        <p:nvPicPr>
          <p:cNvPr id="48133" name="Picture 5" descr="slc-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9974" y="4275618"/>
            <a:ext cx="3292592" cy="2095817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19288" y="3970778"/>
            <a:ext cx="51435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92934"/>
                </a:solidFill>
              </a:rPr>
              <a:t>SLC (at SLAC):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rgbClr val="292934"/>
                </a:solidFill>
              </a:rPr>
              <a:t> 2 km long LINAC accelerated electrons AND positrons on opposite phases.</a:t>
            </a:r>
            <a:br>
              <a:rPr lang="en-US" sz="2000" dirty="0">
                <a:solidFill>
                  <a:srgbClr val="292934"/>
                </a:solidFill>
              </a:rPr>
            </a:br>
            <a:r>
              <a:rPr lang="en-US" sz="2000" dirty="0">
                <a:solidFill>
                  <a:srgbClr val="292934"/>
                </a:solidFill>
              </a:rPr>
              <a:t>- 2E=M</a:t>
            </a:r>
            <a:r>
              <a:rPr lang="en-US" sz="2000" baseline="-25000" dirty="0">
                <a:solidFill>
                  <a:srgbClr val="292934"/>
                </a:solidFill>
              </a:rPr>
              <a:t>Z</a:t>
            </a:r>
            <a:r>
              <a:rPr lang="en-US" sz="2000" dirty="0">
                <a:solidFill>
                  <a:srgbClr val="292934"/>
                </a:solidFill>
              </a:rPr>
              <a:t> (90 </a:t>
            </a:r>
            <a:r>
              <a:rPr lang="en-US" sz="2000" dirty="0" err="1">
                <a:solidFill>
                  <a:srgbClr val="292934"/>
                </a:solidFill>
              </a:rPr>
              <a:t>GeV</a:t>
            </a:r>
            <a:r>
              <a:rPr lang="en-US" sz="2000" dirty="0">
                <a:solidFill>
                  <a:srgbClr val="292934"/>
                </a:solidFill>
              </a:rPr>
              <a:t>)</a:t>
            </a:r>
            <a:br>
              <a:rPr lang="en-US" sz="2000" dirty="0">
                <a:solidFill>
                  <a:srgbClr val="292934"/>
                </a:solidFill>
              </a:rPr>
            </a:br>
            <a:r>
              <a:rPr lang="en-US" sz="2000" dirty="0">
                <a:solidFill>
                  <a:srgbClr val="292934"/>
                </a:solidFill>
              </a:rPr>
              <a:t>- polarized</a:t>
            </a:r>
            <a:br>
              <a:rPr lang="en-US" sz="2000" dirty="0">
                <a:solidFill>
                  <a:srgbClr val="292934"/>
                </a:solidFill>
              </a:rPr>
            </a:br>
            <a:r>
              <a:rPr lang="en-US" sz="2000" dirty="0">
                <a:solidFill>
                  <a:srgbClr val="292934"/>
                </a:solidFill>
              </a:rPr>
              <a:t>- L = 3E30</a:t>
            </a:r>
            <a:br>
              <a:rPr lang="en-US" sz="2000" dirty="0">
                <a:solidFill>
                  <a:srgbClr val="292934"/>
                </a:solidFill>
              </a:rPr>
            </a:br>
            <a:r>
              <a:rPr lang="en-US" sz="2000" dirty="0">
                <a:solidFill>
                  <a:srgbClr val="292934"/>
                </a:solidFill>
              </a:rPr>
              <a:t>- </a:t>
            </a:r>
            <a:r>
              <a:rPr lang="en-US" sz="2000" b="1" dirty="0">
                <a:solidFill>
                  <a:srgbClr val="292934"/>
                </a:solidFill>
              </a:rPr>
              <a:t>Proof of principle for linear collider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329414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335" y="405552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B-Factories</a:t>
            </a:r>
          </a:p>
        </p:txBody>
      </p:sp>
      <p:pic>
        <p:nvPicPr>
          <p:cNvPr id="49155" name="Picture 3" descr="kekairv_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71440" y="2068807"/>
            <a:ext cx="3810000" cy="288766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1018461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92934"/>
                </a:solidFill>
              </a:rPr>
              <a:t>- B-Factories collide </a:t>
            </a:r>
            <a:r>
              <a:rPr lang="en-US" sz="2000" dirty="0" err="1">
                <a:solidFill>
                  <a:srgbClr val="292934"/>
                </a:solidFill>
              </a:rPr>
              <a:t>e+e</a:t>
            </a:r>
            <a:r>
              <a:rPr lang="en-US" sz="2000" dirty="0">
                <a:solidFill>
                  <a:srgbClr val="292934"/>
                </a:solidFill>
              </a:rPr>
              <a:t>- at E</a:t>
            </a:r>
            <a:r>
              <a:rPr lang="en-US" sz="2000" baseline="-25000" dirty="0">
                <a:solidFill>
                  <a:srgbClr val="292934"/>
                </a:solidFill>
              </a:rPr>
              <a:t>CM</a:t>
            </a:r>
            <a:r>
              <a:rPr lang="en-US" sz="2000" dirty="0">
                <a:solidFill>
                  <a:srgbClr val="292934"/>
                </a:solidFill>
              </a:rPr>
              <a:t> = M(</a:t>
            </a:r>
            <a:r>
              <a:rPr lang="en-US" sz="2000" dirty="0" err="1">
                <a:solidFill>
                  <a:srgbClr val="292934"/>
                </a:solidFill>
                <a:sym typeface="Symbol" pitchFamily="18" charset="2"/>
              </a:rPr>
              <a:t>ϒ</a:t>
            </a:r>
            <a:r>
              <a:rPr lang="en-US" sz="2000" dirty="0">
                <a:solidFill>
                  <a:srgbClr val="292934"/>
                </a:solidFill>
                <a:sym typeface="Symbol" pitchFamily="18" charset="2"/>
              </a:rPr>
              <a:t>(4S)).</a:t>
            </a:r>
            <a:br>
              <a:rPr lang="en-US" sz="2000" dirty="0">
                <a:solidFill>
                  <a:srgbClr val="292934"/>
                </a:solidFill>
                <a:sym typeface="Symbol" pitchFamily="18" charset="2"/>
              </a:rPr>
            </a:br>
            <a:r>
              <a:rPr lang="en-US" sz="2000" dirty="0">
                <a:solidFill>
                  <a:srgbClr val="292934"/>
                </a:solidFill>
                <a:sym typeface="Symbol" pitchFamily="18" charset="2"/>
              </a:rPr>
              <a:t>-Asymmetric beam energy (moving center of mass) allows for time-dependent measurement of B-decays to study CP violation.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560475" y="1991073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KEKB (Belle Experiment):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- Located at KEK (Japan)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- 8GeV e- x 3.5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e+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- Peak luminosity &gt;1e34</a:t>
            </a:r>
          </a:p>
        </p:txBody>
      </p:sp>
      <p:pic>
        <p:nvPicPr>
          <p:cNvPr id="49158" name="Picture 6" descr="pep2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0449" y="3719859"/>
            <a:ext cx="2951731" cy="2385192"/>
          </a:xfrm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805398" y="2701026"/>
            <a:ext cx="909602" cy="19867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4924773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PEP-II (</a:t>
            </a:r>
            <a:r>
              <a:rPr lang="en-US" sz="2000" dirty="0" err="1">
                <a:solidFill>
                  <a:srgbClr val="FF0000"/>
                </a:solidFill>
              </a:rPr>
              <a:t>BaBar</a:t>
            </a:r>
            <a:r>
              <a:rPr lang="en-US" sz="2000" dirty="0">
                <a:solidFill>
                  <a:srgbClr val="FF0000"/>
                </a:solidFill>
              </a:rPr>
              <a:t> Experiment)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- Located at SLAC (USA)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- 9GeV e- x 3.1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e+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- Peak luminosity &gt;1e34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2298809" y="5288324"/>
            <a:ext cx="2421285" cy="36828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13244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610" y="562505"/>
            <a:ext cx="7886700" cy="54373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/>
              <a:t>Relativistic Heavy Ion Collider (RHIC)</a:t>
            </a:r>
            <a:endParaRPr lang="en-US" sz="3200" baseline="30000" dirty="0"/>
          </a:p>
        </p:txBody>
      </p:sp>
      <p:pic>
        <p:nvPicPr>
          <p:cNvPr id="50179" name="Picture 3" descr="Rh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80767" y="1638302"/>
            <a:ext cx="4555433" cy="391477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905500" y="1676400"/>
            <a:ext cx="3048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- </a:t>
            </a:r>
            <a:r>
              <a:rPr lang="en-US" sz="2000" dirty="0"/>
              <a:t>Located at Brookhaven: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dirty="0"/>
              <a:t> Can collide protons (at 28.1 </a:t>
            </a:r>
            <a:r>
              <a:rPr lang="en-US" sz="2000" dirty="0" err="1"/>
              <a:t>GeV</a:t>
            </a:r>
            <a:r>
              <a:rPr lang="en-US" sz="2000" dirty="0"/>
              <a:t>) and many types of ions up to Gold (at 11 </a:t>
            </a:r>
            <a:r>
              <a:rPr lang="en-US" sz="2000" dirty="0" err="1"/>
              <a:t>GeV</a:t>
            </a:r>
            <a:r>
              <a:rPr lang="en-US" sz="2000" dirty="0"/>
              <a:t>/</a:t>
            </a:r>
            <a:r>
              <a:rPr lang="en-US" sz="2000" dirty="0" err="1"/>
              <a:t>amu</a:t>
            </a:r>
            <a:r>
              <a:rPr lang="en-US" sz="2000" dirty="0"/>
              <a:t>).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dirty="0"/>
              <a:t> Luminosity: 2E26 for Gold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b="1" dirty="0">
                <a:solidFill>
                  <a:srgbClr val="CC0000"/>
                </a:solidFill>
              </a:rPr>
              <a:t> Goal: heavy ion physics, quark-gluon plasma, ??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316339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093" y="537482"/>
            <a:ext cx="7886700" cy="54373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/>
              <a:t>Continuous Electron Beam Accelerator Facility (CEBAF)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4820"/>
            <a:ext cx="7772400" cy="1590179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Locate at Jefferson Laboratory, Newport News, VA</a:t>
            </a:r>
          </a:p>
          <a:p>
            <a:r>
              <a:rPr lang="en-US" sz="2000" dirty="0"/>
              <a:t>12GeV e- at 200 </a:t>
            </a:r>
            <a:r>
              <a:rPr lang="en-US" sz="2000" dirty="0" err="1"/>
              <a:t>uA</a:t>
            </a:r>
            <a:r>
              <a:rPr lang="en-US" sz="2000" dirty="0"/>
              <a:t> continuous current</a:t>
            </a:r>
          </a:p>
          <a:p>
            <a:r>
              <a:rPr lang="en-US" sz="2000" dirty="0"/>
              <a:t>Nuclear physics, precision spectroscopy, </a:t>
            </a:r>
            <a:r>
              <a:rPr lang="en-US" sz="2000" dirty="0" err="1"/>
              <a:t>etc</a:t>
            </a:r>
            <a:endParaRPr lang="en-US" sz="2000" dirty="0"/>
          </a:p>
        </p:txBody>
      </p:sp>
      <p:pic>
        <p:nvPicPr>
          <p:cNvPr id="51204" name="Picture 4" descr="ceba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398" y="777949"/>
            <a:ext cx="4146713" cy="3639783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307394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3636" y="418545"/>
            <a:ext cx="8490857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Research Machines: Just the Tip of the Iceberg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" y="1066800"/>
            <a:ext cx="7341782" cy="4457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294478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755" y="382384"/>
            <a:ext cx="8686799" cy="1098762"/>
          </a:xfrm>
        </p:spPr>
        <p:txBody>
          <a:bodyPr/>
          <a:lstStyle/>
          <a:p>
            <a:pPr>
              <a:defRPr/>
            </a:pPr>
            <a:r>
              <a:rPr lang="en-US" dirty="0"/>
              <a:t>Example: </a:t>
            </a:r>
            <a:r>
              <a:rPr lang="en-US" dirty="0" err="1"/>
              <a:t>Spallation</a:t>
            </a:r>
            <a:r>
              <a:rPr lang="en-US" dirty="0"/>
              <a:t> Neutron Source </a:t>
            </a:r>
            <a:br>
              <a:rPr lang="en-US" dirty="0"/>
            </a:br>
            <a:r>
              <a:rPr lang="en-US" dirty="0"/>
              <a:t>(Oak Ridge, TN)</a:t>
            </a:r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8251" y="2393514"/>
            <a:ext cx="4671204" cy="3614672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22654" y="1525905"/>
            <a:ext cx="632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92934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rgbClr val="292934"/>
                </a:solidFill>
                <a:latin typeface="+mn-lt"/>
              </a:rPr>
              <a:t>GeV</a:t>
            </a:r>
            <a:r>
              <a:rPr lang="en-US" sz="2000" dirty="0">
                <a:solidFill>
                  <a:srgbClr val="292934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292934"/>
                </a:solidFill>
                <a:latin typeface="+mn-lt"/>
              </a:rPr>
              <a:t>Linac</a:t>
            </a:r>
            <a:r>
              <a:rPr lang="en-US" sz="2000" dirty="0">
                <a:solidFill>
                  <a:srgbClr val="292934"/>
                </a:solidFill>
                <a:latin typeface="+mn-lt"/>
              </a:rPr>
              <a:t> loads 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764039" y="2161003"/>
            <a:ext cx="197774" cy="8474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399122" y="2598977"/>
            <a:ext cx="220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92934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09796" y="2864677"/>
            <a:ext cx="2589326" cy="4421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462724" y="4227770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73985" y="6133491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92934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428241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6098" y="392029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Light sources: too many to count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11" y="4043648"/>
            <a:ext cx="8305800" cy="2015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292934"/>
                </a:solidFill>
              </a:rPr>
              <a:t>Put circulating electron beam through an “</a:t>
            </a:r>
            <a:r>
              <a:rPr lang="en-US" sz="1800" dirty="0" err="1">
                <a:solidFill>
                  <a:srgbClr val="292934"/>
                </a:solidFill>
              </a:rPr>
              <a:t>undulator</a:t>
            </a:r>
            <a:r>
              <a:rPr lang="en-US" sz="1800" dirty="0">
                <a:solidFill>
                  <a:srgbClr val="292934"/>
                </a:solidFill>
              </a:rPr>
              <a:t>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292934"/>
                </a:solidFill>
              </a:rPr>
              <a:t>Many applications in biophysics, </a:t>
            </a:r>
            <a:br>
              <a:rPr lang="en-US" sz="1800" dirty="0">
                <a:solidFill>
                  <a:srgbClr val="292934"/>
                </a:solidFill>
              </a:rPr>
            </a:br>
            <a:r>
              <a:rPr lang="en-US" sz="1800" dirty="0">
                <a:solidFill>
                  <a:srgbClr val="292934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292934"/>
                </a:solidFill>
              </a:rPr>
              <a:t>New proposed machines will use </a:t>
            </a:r>
            <a:br>
              <a:rPr lang="en-US" sz="1800" dirty="0">
                <a:solidFill>
                  <a:srgbClr val="292934"/>
                </a:solidFill>
              </a:rPr>
            </a:br>
            <a:r>
              <a:rPr lang="en-US" sz="1800" dirty="0">
                <a:solidFill>
                  <a:srgbClr val="292934"/>
                </a:solidFill>
              </a:rPr>
              <a:t>very short bunches to create coherent 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0303" y="1090233"/>
            <a:ext cx="4251950" cy="2821266"/>
          </a:xfr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625" y="4881405"/>
            <a:ext cx="36750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153470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42" y="349282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Other uses of accelerators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161484" y="924131"/>
            <a:ext cx="8355013" cy="2400657"/>
          </a:xfrm>
        </p:spPr>
        <p:txBody>
          <a:bodyPr/>
          <a:lstStyle/>
          <a:p>
            <a:r>
              <a:rPr lang="en-US" sz="2000" dirty="0"/>
              <a:t>Radioisotope production</a:t>
            </a:r>
          </a:p>
          <a:p>
            <a:r>
              <a:rPr lang="en-US" sz="2000" dirty="0"/>
              <a:t>Medical treatment</a:t>
            </a:r>
          </a:p>
          <a:p>
            <a:r>
              <a:rPr lang="en-US" sz="2000" dirty="0"/>
              <a:t>Electron welding</a:t>
            </a:r>
          </a:p>
          <a:p>
            <a:r>
              <a:rPr lang="en-US" sz="2000" dirty="0"/>
              <a:t>Food sterilization</a:t>
            </a:r>
          </a:p>
          <a:p>
            <a:r>
              <a:rPr lang="en-US" sz="2000" dirty="0"/>
              <a:t>Catalyzed polymerization </a:t>
            </a:r>
          </a:p>
          <a:p>
            <a:r>
              <a:rPr lang="en-US" sz="2000" dirty="0"/>
              <a:t>Even art…</a:t>
            </a: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779" y="2840875"/>
            <a:ext cx="2949956" cy="365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52801" y="3570832"/>
            <a:ext cx="29549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In a “Lichtenberg figure”, a low energy electron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linac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is used to implant a layer of charge in a sheet of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lucite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.  This charge can remain for weeks until it is discharged by a mechanical disruption.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</p:spTree>
    <p:extLst>
      <p:ext uri="{BB962C8B-B14F-4D97-AF65-F5344CB8AC3E}">
        <p14:creationId xmlns:p14="http://schemas.microsoft.com/office/powerpoint/2010/main" val="99447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53" y="676652"/>
            <a:ext cx="8262937" cy="441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Slip Factors and Phase Stability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>
          <a:xfrm>
            <a:off x="426472" y="1442452"/>
            <a:ext cx="8355012" cy="708650"/>
          </a:xfrm>
        </p:spPr>
        <p:txBody>
          <a:bodyPr/>
          <a:lstStyle/>
          <a:p>
            <a:r>
              <a:rPr lang="en-US" sz="1800" dirty="0"/>
              <a:t>The sign of the slip factor determines the stable region on the RF curve.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26627" name="Freeform 3"/>
          <p:cNvSpPr>
            <a:spLocks/>
          </p:cNvSpPr>
          <p:nvPr/>
        </p:nvSpPr>
        <p:spPr bwMode="auto">
          <a:xfrm>
            <a:off x="502672" y="3423652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502672" y="4490452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731272" y="2890252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630" name="Objec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72" y="2890252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Object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0272" y="4566652"/>
            <a:ext cx="155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Oval 8"/>
          <p:cNvSpPr>
            <a:spLocks noChangeArrowheads="1"/>
          </p:cNvSpPr>
          <p:nvPr/>
        </p:nvSpPr>
        <p:spPr bwMode="auto">
          <a:xfrm>
            <a:off x="2331472" y="4033252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V="1">
            <a:off x="2407672" y="3728452"/>
            <a:ext cx="152400" cy="2286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>
            <a:off x="2102872" y="4185652"/>
            <a:ext cx="152400" cy="2286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331472" y="4642852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Nominal Energy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675709" y="3233152"/>
            <a:ext cx="1447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/>
              <a:t>Particles with lower E arrive </a:t>
            </a:r>
            <a:r>
              <a:rPr lang="en-US" sz="1400" i="1"/>
              <a:t>later </a:t>
            </a:r>
            <a:r>
              <a:rPr lang="en-US" sz="1400"/>
              <a:t>and see greater V.</a:t>
            </a: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2026672" y="3728452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 flipV="1">
            <a:off x="2483872" y="4261852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565044" y="1907582"/>
            <a:ext cx="4199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latin typeface="+mn-lt"/>
                <a:sym typeface="Symbol"/>
              </a:rPr>
              <a:t>η</a:t>
            </a:r>
            <a:r>
              <a:rPr lang="en-US" sz="2000" dirty="0">
                <a:latin typeface="+mn-lt"/>
                <a:sym typeface="Symbol"/>
              </a:rPr>
              <a:t>&lt;0 (</a:t>
            </a:r>
            <a:r>
              <a:rPr lang="en-US" sz="2000" dirty="0" err="1">
                <a:latin typeface="+mn-lt"/>
                <a:sym typeface="Symbol"/>
              </a:rPr>
              <a:t>linacs</a:t>
            </a:r>
            <a:r>
              <a:rPr lang="en-US" sz="2000" dirty="0">
                <a:latin typeface="+mn-lt"/>
                <a:sym typeface="Symbol"/>
              </a:rPr>
              <a:t> and below transition)</a:t>
            </a:r>
            <a:endParaRPr lang="en-US" sz="2000" dirty="0">
              <a:latin typeface="+mn-lt"/>
            </a:endParaRPr>
          </a:p>
        </p:txBody>
      </p:sp>
      <p:sp>
        <p:nvSpPr>
          <p:cNvPr id="34" name="Oval 33"/>
          <p:cNvSpPr/>
          <p:nvPr/>
        </p:nvSpPr>
        <p:spPr>
          <a:xfrm rot="1572066">
            <a:off x="2213997" y="3628440"/>
            <a:ext cx="390525" cy="101758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36"/>
          <p:cNvGrpSpPr/>
          <p:nvPr/>
        </p:nvGrpSpPr>
        <p:grpSpPr>
          <a:xfrm>
            <a:off x="4981009" y="2890252"/>
            <a:ext cx="3962400" cy="2667000"/>
            <a:chOff x="4953000" y="3429000"/>
            <a:chExt cx="3962400" cy="2667000"/>
          </a:xfrm>
        </p:grpSpPr>
        <p:sp>
          <p:nvSpPr>
            <p:cNvPr id="26639" name="Freeform 15"/>
            <p:cNvSpPr>
              <a:spLocks/>
            </p:cNvSpPr>
            <p:nvPr/>
          </p:nvSpPr>
          <p:spPr bwMode="auto">
            <a:xfrm flipV="1">
              <a:off x="4953000" y="3962400"/>
              <a:ext cx="3390900" cy="2057400"/>
            </a:xfrm>
            <a:custGeom>
              <a:avLst/>
              <a:gdLst>
                <a:gd name="T0" fmla="*/ 0 w 2136"/>
                <a:gd name="T1" fmla="*/ 2147483647 h 1305"/>
                <a:gd name="T2" fmla="*/ 2147483647 w 2136"/>
                <a:gd name="T3" fmla="*/ 2147483647 h 1305"/>
                <a:gd name="T4" fmla="*/ 2147483647 w 2136"/>
                <a:gd name="T5" fmla="*/ 2147483647 h 1305"/>
                <a:gd name="T6" fmla="*/ 2147483647 w 2136"/>
                <a:gd name="T7" fmla="*/ 2147483647 h 13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6"/>
                <a:gd name="T13" fmla="*/ 0 h 1305"/>
                <a:gd name="T14" fmla="*/ 2136 w 2136"/>
                <a:gd name="T15" fmla="*/ 1305 h 13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6" h="1305">
                  <a:moveTo>
                    <a:pt x="0" y="566"/>
                  </a:moveTo>
                  <a:cubicBezTo>
                    <a:pt x="112" y="675"/>
                    <a:pt x="432" y="1305"/>
                    <a:pt x="680" y="1224"/>
                  </a:cubicBezTo>
                  <a:cubicBezTo>
                    <a:pt x="928" y="1143"/>
                    <a:pt x="1245" y="160"/>
                    <a:pt x="1488" y="80"/>
                  </a:cubicBezTo>
                  <a:cubicBezTo>
                    <a:pt x="1731" y="0"/>
                    <a:pt x="2001" y="608"/>
                    <a:pt x="2136" y="747"/>
                  </a:cubicBezTo>
                </a:path>
              </a:pathLst>
            </a:custGeom>
            <a:noFill/>
            <a:ln w="9525" cap="flat" cmpd="sng">
              <a:solidFill>
                <a:srgbClr val="CC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6"/>
            <p:cNvSpPr>
              <a:spLocks noChangeShapeType="1"/>
            </p:cNvSpPr>
            <p:nvPr/>
          </p:nvSpPr>
          <p:spPr bwMode="auto">
            <a:xfrm>
              <a:off x="4953000" y="5029200"/>
              <a:ext cx="396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Line 17"/>
            <p:cNvSpPr>
              <a:spLocks noChangeShapeType="1"/>
            </p:cNvSpPr>
            <p:nvPr/>
          </p:nvSpPr>
          <p:spPr bwMode="auto">
            <a:xfrm>
              <a:off x="5181600" y="3429000"/>
              <a:ext cx="0" cy="266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6642" name="Object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3429000"/>
              <a:ext cx="5334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Object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10600" y="5105400"/>
              <a:ext cx="15557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4" name="Oval 20"/>
            <p:cNvSpPr>
              <a:spLocks noChangeArrowheads="1"/>
            </p:cNvSpPr>
            <p:nvPr/>
          </p:nvSpPr>
          <p:spPr bwMode="auto">
            <a:xfrm>
              <a:off x="6400800" y="4572000"/>
              <a:ext cx="152400" cy="15240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6645" name="Line 21"/>
            <p:cNvSpPr>
              <a:spLocks noChangeShapeType="1"/>
            </p:cNvSpPr>
            <p:nvPr/>
          </p:nvSpPr>
          <p:spPr bwMode="auto">
            <a:xfrm flipH="1" flipV="1">
              <a:off x="6324600" y="4191000"/>
              <a:ext cx="152400" cy="2286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22"/>
            <p:cNvSpPr>
              <a:spLocks noChangeShapeType="1"/>
            </p:cNvSpPr>
            <p:nvPr/>
          </p:nvSpPr>
          <p:spPr bwMode="auto">
            <a:xfrm>
              <a:off x="6629400" y="4648200"/>
              <a:ext cx="152400" cy="2286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Text Box 23"/>
            <p:cNvSpPr txBox="1">
              <a:spLocks noChangeArrowheads="1"/>
            </p:cNvSpPr>
            <p:nvPr/>
          </p:nvSpPr>
          <p:spPr bwMode="auto">
            <a:xfrm>
              <a:off x="5334000" y="5181600"/>
              <a:ext cx="1524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Nominal Energy</a:t>
              </a:r>
            </a:p>
          </p:txBody>
        </p:sp>
        <p:sp>
          <p:nvSpPr>
            <p:cNvPr id="26648" name="Text Box 24"/>
            <p:cNvSpPr txBox="1">
              <a:spLocks noChangeArrowheads="1"/>
            </p:cNvSpPr>
            <p:nvPr/>
          </p:nvSpPr>
          <p:spPr bwMode="auto">
            <a:xfrm>
              <a:off x="7010400" y="3581400"/>
              <a:ext cx="1447800" cy="954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Particles with lower E arrive </a:t>
              </a:r>
              <a:r>
                <a:rPr lang="en-US" sz="1400" i="1"/>
                <a:t>earlier</a:t>
              </a:r>
              <a:r>
                <a:rPr lang="en-US" sz="1400"/>
                <a:t> and see greater V.</a:t>
              </a:r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 flipH="1">
              <a:off x="6629400" y="41910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26"/>
            <p:cNvSpPr>
              <a:spLocks noChangeShapeType="1"/>
            </p:cNvSpPr>
            <p:nvPr/>
          </p:nvSpPr>
          <p:spPr bwMode="auto">
            <a:xfrm flipV="1">
              <a:off x="6172200" y="4800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19764231" flipH="1">
              <a:off x="6346825" y="4108450"/>
              <a:ext cx="388938" cy="101758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659" name="Text Box 11"/>
          <p:cNvSpPr txBox="1">
            <a:spLocks noChangeArrowheads="1"/>
          </p:cNvSpPr>
          <p:nvPr/>
        </p:nvSpPr>
        <p:spPr bwMode="auto">
          <a:xfrm>
            <a:off x="2809309" y="2890252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“bunch”</a:t>
            </a:r>
          </a:p>
        </p:txBody>
      </p:sp>
      <p:sp>
        <p:nvSpPr>
          <p:cNvPr id="26660" name="Line 14"/>
          <p:cNvSpPr>
            <a:spLocks noChangeShapeType="1"/>
          </p:cNvSpPr>
          <p:nvPr/>
        </p:nvSpPr>
        <p:spPr bwMode="auto">
          <a:xfrm flipH="1">
            <a:off x="2656909" y="3156952"/>
            <a:ext cx="3429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E. Prebys, Accelerators B</a:t>
            </a:r>
            <a:endParaRPr lang="en-US"/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5033977" y="1958069"/>
            <a:ext cx="3437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292934"/>
                </a:solidFill>
                <a:latin typeface="+mn-lt"/>
                <a:sym typeface="Symbol"/>
              </a:rPr>
              <a:t>η</a:t>
            </a:r>
            <a:r>
              <a:rPr lang="en-US" sz="2000" dirty="0">
                <a:solidFill>
                  <a:srgbClr val="292934"/>
                </a:solidFill>
                <a:latin typeface="+mn-lt"/>
                <a:sym typeface="Symbol"/>
              </a:rPr>
              <a:t>&gt;0 (above transition)</a:t>
            </a:r>
            <a:endParaRPr lang="en-US" sz="2000" dirty="0">
              <a:solidFill>
                <a:srgbClr val="29293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246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12" y="1182021"/>
            <a:ext cx="8702288" cy="504353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Particles will oscillate about the </a:t>
            </a:r>
            <a:br>
              <a:rPr lang="en-US" sz="2000" dirty="0" smtClean="0"/>
            </a:br>
            <a:r>
              <a:rPr lang="en-US" sz="2000" dirty="0" smtClean="0"/>
              <a:t>stable energy in the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t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E</a:t>
            </a:r>
            <a:r>
              <a:rPr lang="en-US" sz="2000" dirty="0" smtClean="0"/>
              <a:t> “</a:t>
            </a:r>
            <a:r>
              <a:rPr lang="en-US" sz="2000" dirty="0" err="1" smtClean="0"/>
              <a:t>longitudingal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phase space” plane</a:t>
            </a:r>
          </a:p>
          <a:p>
            <a:endParaRPr lang="en-US" sz="1600" dirty="0" smtClean="0"/>
          </a:p>
          <a:p>
            <a:endParaRPr lang="en-US" sz="1400" dirty="0"/>
          </a:p>
          <a:p>
            <a:r>
              <a:rPr lang="en-US" sz="2000" dirty="0" smtClean="0"/>
              <a:t>Particles take many revolutions to complete one longitudinal oscillation</a:t>
            </a:r>
          </a:p>
          <a:p>
            <a:pPr lvl="1"/>
            <a:r>
              <a:rPr lang="en-US" sz="1800" dirty="0" smtClean="0"/>
              <a:t>Can treat multiple RF cavities as a vector sum</a:t>
            </a:r>
          </a:p>
          <a:p>
            <a:r>
              <a:rPr lang="en-US" sz="2000" dirty="0" smtClean="0"/>
              <a:t>We can increase the acceleration by increasing the synchronous phase, but this shrinks the stable region in phase space (“bucket area”)</a:t>
            </a:r>
          </a:p>
          <a:p>
            <a:pPr lvl="1"/>
            <a:r>
              <a:rPr lang="en-US" sz="1800" dirty="0" smtClean="0"/>
              <a:t>60° is typical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86385" y="1230530"/>
            <a:ext cx="405327" cy="1091821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088833" y="1104544"/>
            <a:ext cx="27296" cy="1405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74684" y="1786932"/>
            <a:ext cx="1310185" cy="27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106166"/>
              </p:ext>
            </p:extLst>
          </p:nvPr>
        </p:nvGraphicFramePr>
        <p:xfrm>
          <a:off x="7541484" y="1710732"/>
          <a:ext cx="40821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7" name="Equation" r:id="rId3" imgW="190440" imgH="177480" progId="Equation.3">
                  <p:embed/>
                </p:oleObj>
              </mc:Choice>
              <mc:Fallback>
                <p:oleObj name="Equation" r:id="rId3" imgW="1904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1484" y="1710732"/>
                        <a:ext cx="408214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365499"/>
              </p:ext>
            </p:extLst>
          </p:nvPr>
        </p:nvGraphicFramePr>
        <p:xfrm>
          <a:off x="7106509" y="885232"/>
          <a:ext cx="517525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8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509" y="885232"/>
                        <a:ext cx="517525" cy="35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image0.jpg"/>
          <p:cNvPicPr>
            <a:picLocks noChangeAspect="1"/>
          </p:cNvPicPr>
          <p:nvPr/>
        </p:nvPicPr>
        <p:blipFill rotWithShape="1">
          <a:blip r:embed="rId7" cstate="print"/>
          <a:srcRect t="66020"/>
          <a:stretch/>
        </p:blipFill>
        <p:spPr>
          <a:xfrm rot="60000">
            <a:off x="5895889" y="4412680"/>
            <a:ext cx="3040758" cy="1783409"/>
          </a:xfrm>
          <a:prstGeom prst="rect">
            <a:avLst/>
          </a:prstGeom>
        </p:spPr>
      </p:pic>
      <p:pic>
        <p:nvPicPr>
          <p:cNvPr id="20" name="Picture 19" descr="image0.jpg"/>
          <p:cNvPicPr>
            <a:picLocks noChangeAspect="1"/>
          </p:cNvPicPr>
          <p:nvPr/>
        </p:nvPicPr>
        <p:blipFill rotWithShape="1">
          <a:blip r:embed="rId7" cstate="print"/>
          <a:srcRect t="32980" b="34010"/>
          <a:stretch/>
        </p:blipFill>
        <p:spPr>
          <a:xfrm rot="60000">
            <a:off x="3046991" y="4443916"/>
            <a:ext cx="3040758" cy="1732431"/>
          </a:xfrm>
          <a:prstGeom prst="rect">
            <a:avLst/>
          </a:prstGeom>
        </p:spPr>
      </p:pic>
      <p:pic>
        <p:nvPicPr>
          <p:cNvPr id="21" name="Picture 20" descr="image0.jpg"/>
          <p:cNvPicPr>
            <a:picLocks noChangeAspect="1"/>
          </p:cNvPicPr>
          <p:nvPr/>
        </p:nvPicPr>
        <p:blipFill rotWithShape="1">
          <a:blip r:embed="rId7" cstate="print"/>
          <a:srcRect b="66958"/>
          <a:stretch/>
        </p:blipFill>
        <p:spPr>
          <a:xfrm rot="60000">
            <a:off x="261358" y="4475149"/>
            <a:ext cx="3040758" cy="1734117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583136"/>
              </p:ext>
            </p:extLst>
          </p:nvPr>
        </p:nvGraphicFramePr>
        <p:xfrm>
          <a:off x="1595847" y="6413123"/>
          <a:ext cx="505733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9" name="Equation" r:id="rId8" imgW="381000" imgH="266700" progId="Equation.DSMT4">
                  <p:embed/>
                </p:oleObj>
              </mc:Choice>
              <mc:Fallback>
                <p:oleObj name="Equation" r:id="rId8" imgW="3810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95847" y="6413123"/>
                        <a:ext cx="505733" cy="35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360242"/>
              </p:ext>
            </p:extLst>
          </p:nvPr>
        </p:nvGraphicFramePr>
        <p:xfrm>
          <a:off x="4324759" y="6413123"/>
          <a:ext cx="671535" cy="343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0" name="Equation" r:id="rId10" imgW="520700" imgH="266700" progId="Equation.DSMT4">
                  <p:embed/>
                </p:oleObj>
              </mc:Choice>
              <mc:Fallback>
                <p:oleObj name="Equation" r:id="rId10" imgW="5207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24759" y="6413123"/>
                        <a:ext cx="671535" cy="343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384649"/>
              </p:ext>
            </p:extLst>
          </p:nvPr>
        </p:nvGraphicFramePr>
        <p:xfrm>
          <a:off x="7177764" y="6413123"/>
          <a:ext cx="601794" cy="308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1" name="Equation" r:id="rId12" imgW="520700" imgH="266700" progId="Equation.DSMT4">
                  <p:embed/>
                </p:oleObj>
              </mc:Choice>
              <mc:Fallback>
                <p:oleObj name="Equation" r:id="rId12" imgW="5207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77764" y="6413123"/>
                        <a:ext cx="601794" cy="308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24732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86" y="283589"/>
            <a:ext cx="8490857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Examples of Accelerating RF Structures</a:t>
            </a:r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104" y="1056370"/>
            <a:ext cx="278130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409" y="4069928"/>
            <a:ext cx="3499782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544004" y="4980669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238789" y="5990180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ILC prototype </a:t>
            </a:r>
            <a:r>
              <a:rPr lang="en-US" sz="1800" dirty="0" err="1"/>
              <a:t>elipical</a:t>
            </a:r>
            <a:r>
              <a:rPr lang="en-US" sz="1800" dirty="0"/>
              <a:t> cell “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106" y="1458388"/>
            <a:ext cx="2939783" cy="2548424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930079" y="997528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37-&gt;53MHz </a:t>
            </a:r>
            <a:r>
              <a:rPr lang="en-US" sz="1800" dirty="0" err="1"/>
              <a:t>Fermilab</a:t>
            </a:r>
            <a:r>
              <a:rPr lang="en-US" sz="1800" dirty="0"/>
              <a:t> Booster cavity</a:t>
            </a:r>
          </a:p>
        </p:txBody>
      </p:sp>
      <p:cxnSp>
        <p:nvCxnSpPr>
          <p:cNvPr id="18" name="Straight Arrow Connector 17"/>
          <p:cNvCxnSpPr>
            <a:stCxn id="19" idx="3"/>
          </p:cNvCxnSpPr>
          <p:nvPr/>
        </p:nvCxnSpPr>
        <p:spPr>
          <a:xfrm>
            <a:off x="5465944" y="2211636"/>
            <a:ext cx="1000335" cy="2452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3854740" y="1919248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Biased ferrite frequency tuner</a:t>
            </a:r>
          </a:p>
        </p:txBody>
      </p:sp>
    </p:spTree>
    <p:extLst>
      <p:ext uri="{BB962C8B-B14F-4D97-AF65-F5344CB8AC3E}">
        <p14:creationId xmlns:p14="http://schemas.microsoft.com/office/powerpoint/2010/main" val="117057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45" y="319009"/>
            <a:ext cx="8262937" cy="600164"/>
          </a:xfrm>
        </p:spPr>
        <p:txBody>
          <a:bodyPr/>
          <a:lstStyle/>
          <a:p>
            <a:r>
              <a:rPr lang="en-US" dirty="0"/>
              <a:t>Some Important Early Synchrotrons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Accelerators B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84441"/>
            <a:ext cx="2743200" cy="2114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1036843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92934"/>
                </a:solidFill>
                <a:latin typeface="+mn-lt"/>
              </a:rPr>
              <a:t>Berkeley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Bevatron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, 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1954 (weak focusing)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6.2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GeV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protons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Discovered antiproton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08441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3027339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92934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1959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628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28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GeV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Still used in LHC injector chain!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5" y="4541899"/>
            <a:ext cx="2971800" cy="2143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61054" y="4946153"/>
            <a:ext cx="548294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92934"/>
                </a:solidFill>
                <a:latin typeface="+mn-lt"/>
              </a:rPr>
              <a:t>Brookhaven Alternating Gradient Synchrotron (AGS)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1960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808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33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GeV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Discovered charm quark, CP violation, </a:t>
            </a:r>
            <a:r>
              <a:rPr lang="en-US" sz="1800" dirty="0" err="1">
                <a:solidFill>
                  <a:srgbClr val="292934"/>
                </a:solidFill>
                <a:latin typeface="+mn-lt"/>
              </a:rPr>
              <a:t>muon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245343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4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12165</TotalTime>
  <Words>3860</Words>
  <Application>Microsoft Macintosh PowerPoint</Application>
  <PresentationFormat>On-screen Show (4:3)</PresentationFormat>
  <Paragraphs>742</Paragraphs>
  <Slides>58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Clarity</vt:lpstr>
      <vt:lpstr>Equation</vt:lpstr>
      <vt:lpstr>MathType 6.0 Equation</vt:lpstr>
      <vt:lpstr>Accelerators B</vt:lpstr>
      <vt:lpstr>Twiss Parameterization (left out yesterday)</vt:lpstr>
      <vt:lpstr>Further Reading</vt:lpstr>
      <vt:lpstr>Longitudinal Motion</vt:lpstr>
      <vt:lpstr>Slip Factor</vt:lpstr>
      <vt:lpstr>Slip Factors and Phase Stability</vt:lpstr>
      <vt:lpstr>Synchrotron Motion</vt:lpstr>
      <vt:lpstr>Examples of Accelerating RF Structures</vt:lpstr>
      <vt:lpstr>Some Important Early Synchrotrons</vt:lpstr>
      <vt:lpstr>Getting the Most Energy: The Case for Colliders</vt:lpstr>
      <vt:lpstr>Colliding Beam Luminosity</vt:lpstr>
      <vt:lpstr>Luminosity of Colliding Beams</vt:lpstr>
      <vt:lpstr>Limits to β*</vt:lpstr>
      <vt:lpstr>What’s the “squeeze”?</vt:lpstr>
      <vt:lpstr>Beam Beam Effects</vt:lpstr>
      <vt:lpstr>First e+e- Collider</vt:lpstr>
      <vt:lpstr>First Proton Collider: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Tevatron: First Superconducting Synchrotron</vt:lpstr>
      <vt:lpstr>Back the present: Large Hadron Collider</vt:lpstr>
      <vt:lpstr>LHC Layout and Numbers</vt:lpstr>
      <vt:lpstr>LHC Optics</vt:lpstr>
      <vt:lpstr>LHC (Design) vs. Fermilab Tevatron</vt:lpstr>
      <vt:lpstr>2018 LHC Beam Parameters*</vt:lpstr>
      <vt:lpstr>LHC Luminosity</vt:lpstr>
      <vt:lpstr>LHC Long Term Physics Goals</vt:lpstr>
      <vt:lpstr>Limits to LHC Luminosity*</vt:lpstr>
      <vt:lpstr>Current LHC Acceleration Sequence and Brightness Issues</vt:lpstr>
      <vt:lpstr>Addressing brightness issues</vt:lpstr>
      <vt:lpstr>The Case for New Quadupoles</vt:lpstr>
      <vt:lpstr>Motivation for Nb3Sn</vt:lpstr>
      <vt:lpstr>US-LARP Magnet Development Tree</vt:lpstr>
      <vt:lpstr>IR Layout: the need for a crossing angle</vt:lpstr>
      <vt:lpstr>Crossing Angle Considerations</vt:lpstr>
      <vt:lpstr>Crab Cavities</vt:lpstr>
      <vt:lpstr>Luminosity Leveling</vt:lpstr>
      <vt:lpstr>PowerPoint Presentation</vt:lpstr>
      <vt:lpstr>Summary: Evolution of the Energy Frontier</vt:lpstr>
      <vt:lpstr>What next? </vt:lpstr>
      <vt:lpstr>Superconductor Options</vt:lpstr>
      <vt:lpstr>Potential Designs</vt:lpstr>
      <vt:lpstr>Future Circular Collider (FCC)</vt:lpstr>
      <vt:lpstr>Other Paths to the Energy Frontier</vt:lpstr>
      <vt:lpstr>International Linear Collider (ILC)</vt:lpstr>
      <vt:lpstr>“Compact” (ha ha) Linear Collider (CLIC)?</vt:lpstr>
      <vt:lpstr>Muon colliders?</vt:lpstr>
      <vt:lpstr>Wakefield accelerators?</vt:lpstr>
      <vt:lpstr>Some other important accelerators (past):</vt:lpstr>
      <vt:lpstr>B-Factories</vt:lpstr>
      <vt:lpstr>Relativistic Heavy Ion Collider (RHIC)</vt:lpstr>
      <vt:lpstr>Continuous Electron Beam Accelerator Facility (CEBAF)</vt:lpstr>
      <vt:lpstr>Research Machines: Just the Tip of the Iceberg</vt:lpstr>
      <vt:lpstr>Example: Spallation Neutron Source  (Oak Ridge, TN)</vt:lpstr>
      <vt:lpstr>Light sources: too many to count</vt:lpstr>
      <vt:lpstr>Other uses of accelerators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281</cp:revision>
  <dcterms:created xsi:type="dcterms:W3CDTF">2003-06-24T14:15:57Z</dcterms:created>
  <dcterms:modified xsi:type="dcterms:W3CDTF">2018-08-31T13:58:04Z</dcterms:modified>
</cp:coreProperties>
</file>