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7"/>
  </p:notesMasterIdLst>
  <p:handoutMasterIdLst>
    <p:handoutMasterId r:id="rId48"/>
  </p:handoutMasterIdLst>
  <p:sldIdLst>
    <p:sldId id="267" r:id="rId5"/>
    <p:sldId id="269" r:id="rId6"/>
    <p:sldId id="284" r:id="rId7"/>
    <p:sldId id="286" r:id="rId8"/>
    <p:sldId id="278" r:id="rId9"/>
    <p:sldId id="287" r:id="rId10"/>
    <p:sldId id="304" r:id="rId11"/>
    <p:sldId id="293" r:id="rId12"/>
    <p:sldId id="294" r:id="rId13"/>
    <p:sldId id="327" r:id="rId14"/>
    <p:sldId id="307" r:id="rId15"/>
    <p:sldId id="308" r:id="rId16"/>
    <p:sldId id="295" r:id="rId17"/>
    <p:sldId id="305" r:id="rId18"/>
    <p:sldId id="300" r:id="rId19"/>
    <p:sldId id="301" r:id="rId20"/>
    <p:sldId id="302" r:id="rId21"/>
    <p:sldId id="306" r:id="rId22"/>
    <p:sldId id="303" r:id="rId23"/>
    <p:sldId id="296" r:id="rId24"/>
    <p:sldId id="297" r:id="rId25"/>
    <p:sldId id="298" r:id="rId26"/>
    <p:sldId id="299" r:id="rId27"/>
    <p:sldId id="310" r:id="rId28"/>
    <p:sldId id="309" r:id="rId29"/>
    <p:sldId id="311" r:id="rId30"/>
    <p:sldId id="312" r:id="rId31"/>
    <p:sldId id="316" r:id="rId32"/>
    <p:sldId id="328" r:id="rId33"/>
    <p:sldId id="313" r:id="rId34"/>
    <p:sldId id="314" r:id="rId35"/>
    <p:sldId id="317" r:id="rId36"/>
    <p:sldId id="318" r:id="rId37"/>
    <p:sldId id="319" r:id="rId38"/>
    <p:sldId id="320" r:id="rId39"/>
    <p:sldId id="321" r:id="rId40"/>
    <p:sldId id="315" r:id="rId41"/>
    <p:sldId id="322" r:id="rId42"/>
    <p:sldId id="323" r:id="rId43"/>
    <p:sldId id="324" r:id="rId44"/>
    <p:sldId id="329" r:id="rId45"/>
    <p:sldId id="326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9" d="100"/>
          <a:sy n="89" d="100"/>
        </p:scale>
        <p:origin x="466" y="91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Berryhill Precision Measurements 13th Hadron Collider Physics Summer School  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J. Berryhill	Precision Measurements	13</a:t>
            </a:r>
            <a:r>
              <a:rPr lang="en-US" baseline="30000" dirty="0" smtClean="0"/>
              <a:t>th</a:t>
            </a:r>
            <a:r>
              <a:rPr lang="en-US" dirty="0" smtClean="0"/>
              <a:t> Hadron Collider Physics Summer School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8/24/2018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09.053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663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482193?ln=en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03.0230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7495" TargetMode="External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802.1189" TargetMode="External"/><Relationship Id="rId7" Type="http://schemas.openxmlformats.org/officeDocument/2006/relationships/hyperlink" Target="https://arxiv.org/abs/1708.07495" TargetMode="External"/><Relationship Id="rId2" Type="http://schemas.openxmlformats.org/officeDocument/2006/relationships/hyperlink" Target="http://pdg.lbl.gov/2018/reviews/rpp2018-rev-qc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603.02303" TargetMode="External"/><Relationship Id="rId5" Type="http://schemas.openxmlformats.org/officeDocument/2006/relationships/hyperlink" Target="http://cds.cern.ch/record/1482193?ln=en" TargetMode="External"/><Relationship Id="rId4" Type="http://schemas.openxmlformats.org/officeDocument/2006/relationships/hyperlink" Target="https://arxiv.org/abs/1607.0366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hyperlink" Target="https://arxiv.org/abs/0802.1189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choose wisely, measure carefully, and exploit ruthlessly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Attempt at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: Measure Jets and Their Cross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Jet Cross Sections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624" y="1371600"/>
            <a:ext cx="1089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fully disentangle the effects of PDFs and the strong coupling, the jet production cross section must be sampled as a function of </a:t>
            </a:r>
            <a:r>
              <a:rPr lang="en-US" b="1" dirty="0" smtClean="0"/>
              <a:t>jet PT</a:t>
            </a:r>
            <a:r>
              <a:rPr lang="en-US" dirty="0" smtClean="0"/>
              <a:t> and </a:t>
            </a:r>
            <a:r>
              <a:rPr lang="en-US" b="1" dirty="0" smtClean="0"/>
              <a:t>jet rapidity </a:t>
            </a:r>
            <a:r>
              <a:rPr lang="en-US" dirty="0" smtClean="0"/>
              <a:t>over the widest achievable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2766" y="2968925"/>
            <a:ext cx="6326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Ingredients: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accurate determination of jet energy and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Luminosity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Precise </a:t>
            </a:r>
            <a:r>
              <a:rPr lang="en-US" dirty="0" err="1" smtClean="0"/>
              <a:t>pQCD</a:t>
            </a:r>
            <a:r>
              <a:rPr lang="en-US" dirty="0" smtClean="0"/>
              <a:t> prediction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Unfolding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coupling constraint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60" y="2029068"/>
            <a:ext cx="3223182" cy="7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63" y="2968925"/>
            <a:ext cx="4209021" cy="3048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4012" y="633847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arxiv:1609.05331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Jet Samples and Efficiencies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624" y="1371600"/>
            <a:ext cx="10898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Jets can be captured from the trigger by selecting high energy calorimeter clusters.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Below 500 GeV jet PT, </a:t>
            </a:r>
            <a:r>
              <a:rPr lang="en-US" dirty="0" err="1" smtClean="0"/>
              <a:t>prescaled</a:t>
            </a:r>
            <a:r>
              <a:rPr lang="en-US" dirty="0" smtClean="0"/>
              <a:t> triggers are necessary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lowest PT jets (&lt;100 GeV), special low-pileup runs are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Offline selection is ~150% of trigger threshold, to guarantee ~100% trigger efficiency and good sample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2596000"/>
            <a:ext cx="7095001" cy="182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4495800"/>
            <a:ext cx="1928042" cy="2156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12" y="4593293"/>
            <a:ext cx="1862974" cy="2080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77" y="4593293"/>
            <a:ext cx="1840377" cy="2080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jet energy corrections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048" y="919877"/>
            <a:ext cx="10898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ideal detector will measure all particles produced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observable to be recovered and compared with prediction is </a:t>
            </a:r>
            <a:r>
              <a:rPr lang="en-US" b="1" dirty="0" smtClean="0"/>
              <a:t>what the jet clustering algorithm returns for generator level stable*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measure what the algorithm returns for </a:t>
            </a:r>
            <a:r>
              <a:rPr lang="en-US" b="1" dirty="0" smtClean="0"/>
              <a:t>detected particles</a:t>
            </a:r>
            <a:r>
              <a:rPr lang="en-US" dirty="0" smtClean="0"/>
              <a:t>, which may have </a:t>
            </a:r>
            <a:r>
              <a:rPr lang="en-US" dirty="0" err="1" smtClean="0"/>
              <a:t>mismeasured</a:t>
            </a:r>
            <a:r>
              <a:rPr lang="en-US" dirty="0" smtClean="0"/>
              <a:t> energy, noise, inefficiencies, and pileup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Jet energy corrections </a:t>
            </a:r>
            <a:r>
              <a:rPr lang="en-US" dirty="0" smtClean="0"/>
              <a:t>attempt to convert the measured result into the best estimator of the ideal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we start with properly calibrated particles/</a:t>
            </a:r>
            <a:r>
              <a:rPr lang="en-US" dirty="0" err="1" smtClean="0"/>
              <a:t>topoclusters</a:t>
            </a:r>
            <a:r>
              <a:rPr lang="en-US" dirty="0" smtClean="0"/>
              <a:t> which have been clustered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CMS, four classes of corrections applied: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Pileup and noise subtraction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Detector response vs PT and eta </a:t>
            </a:r>
            <a:r>
              <a:rPr lang="en-US" dirty="0" smtClean="0"/>
              <a:t>as judged by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Residual corrections </a:t>
            </a:r>
            <a:r>
              <a:rPr lang="en-US" dirty="0" smtClean="0"/>
              <a:t>which account for </a:t>
            </a:r>
            <a:r>
              <a:rPr lang="en-US" dirty="0" err="1" smtClean="0"/>
              <a:t>unmodeled</a:t>
            </a:r>
            <a:r>
              <a:rPr lang="en-US" dirty="0" smtClean="0"/>
              <a:t> detector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Flavor-specific corrections </a:t>
            </a:r>
            <a:r>
              <a:rPr lang="en-US" dirty="0" smtClean="0"/>
              <a:t>which model simulated flavor-specific behavior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4724400"/>
            <a:ext cx="7922401" cy="17535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2112" y="3135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&lt; 1 cm and excluding neutrinos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27812" y="432023"/>
            <a:ext cx="180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arxiv:1607.03663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pileup corrections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048" y="1066800"/>
            <a:ext cx="5374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BX-id and separation of calorimeter pulse shapes used to remove out-of-time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Upon identifying the primary vertex, remove charged hadrons/leptons inconsistent with it (CHS, “charged-hadron subtraction”)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Algorithms to identify energy flow patterns consistent with random clustering of pileup energy (“pileup jet ID”)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Estimators of neutral hadron energy from pileup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median energy density and subtract that from the jet area (with PT and eta-dependent corrections)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energy-flow information to probabilistically infer neutral pileup (“PUPPI”!)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282" y="609600"/>
            <a:ext cx="4644390" cy="56441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pileup corrections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29" y="4724400"/>
            <a:ext cx="5547001" cy="54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81" y="1828800"/>
            <a:ext cx="5961722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048" y="1066800"/>
            <a:ext cx="5374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BX-id and separation of calorimeter pulse shapes used to remove out-of-time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Upon identifying the primary vertex, remove charged hadrons/leptons inconsistent with it (CHS, “charged-hadron subtraction”)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Algorithms to identify energy flow patterns consistent with random clustering of pileup energy (“pileup jet ID”)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Estimators of neutral hadron energy from pileup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median energy density and subtract that from the jet area (with PT and eta-dependent corrections)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energy-flow information to probabilistically infer neutral pileup (“PUPPI”!)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response corrections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048" y="1066800"/>
            <a:ext cx="5450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Inside the tracker acceptance (BB, EC1), 90-95% of jet energy can be reliably accounted for in AK5 jets.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more forward calorimetry can only capture 70-80%.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correcting for this effect using simulations, the residual variations with jet </a:t>
            </a:r>
            <a:r>
              <a:rPr lang="en-US" dirty="0" err="1" smtClean="0"/>
              <a:t>pT</a:t>
            </a:r>
            <a:r>
              <a:rPr lang="en-US" dirty="0" smtClean="0"/>
              <a:t> and rapidity are of order 1% on average.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3352800"/>
            <a:ext cx="3204579" cy="3111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76" y="304800"/>
            <a:ext cx="3438407" cy="321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12" y="2895600"/>
            <a:ext cx="3340531" cy="71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residual corrections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852865"/>
            <a:ext cx="65933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relative residual jet response versus rapidity </a:t>
            </a:r>
            <a:r>
              <a:rPr lang="en-US" dirty="0" smtClean="0"/>
              <a:t>is estimated from data by analyzing the PT balance between </a:t>
            </a:r>
            <a:r>
              <a:rPr lang="en-US" dirty="0" err="1" smtClean="0"/>
              <a:t>dijets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results in corrections of order 1-5% for barrel and endcap and 10-15% for forward jets.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Differences in ISR/FSR and a possible </a:t>
            </a:r>
            <a:r>
              <a:rPr lang="en-US" dirty="0" err="1" smtClean="0"/>
              <a:t>logPT</a:t>
            </a:r>
            <a:r>
              <a:rPr lang="en-US" dirty="0" smtClean="0"/>
              <a:t> dependence is also introduced to this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absolute response correction vs. rapidity and PT is obtained from a global fit to </a:t>
            </a:r>
            <a:r>
              <a:rPr lang="en-US" dirty="0" err="1" smtClean="0"/>
              <a:t>Z+jet</a:t>
            </a:r>
            <a:r>
              <a:rPr lang="en-US" dirty="0" smtClean="0"/>
              <a:t>, </a:t>
            </a:r>
            <a:r>
              <a:rPr lang="en-US" dirty="0" err="1" smtClean="0"/>
              <a:t>photon+jet</a:t>
            </a:r>
            <a:r>
              <a:rPr lang="en-US" dirty="0" smtClean="0"/>
              <a:t>, and </a:t>
            </a:r>
            <a:r>
              <a:rPr lang="en-US" dirty="0" err="1" smtClean="0"/>
              <a:t>multijet</a:t>
            </a:r>
            <a:r>
              <a:rPr lang="en-US" dirty="0" smtClean="0"/>
              <a:t> data, where Z and photon energies serve as an absolute reference.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737" y="304800"/>
            <a:ext cx="3222121" cy="3282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47" y="1541721"/>
            <a:ext cx="1703151" cy="67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34" y="1577822"/>
            <a:ext cx="2596145" cy="607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024" y="3319069"/>
            <a:ext cx="3251326" cy="31732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flavor corrections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852865"/>
            <a:ext cx="6593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Corrections up to this point have averaged over hard scattering </a:t>
            </a:r>
            <a:r>
              <a:rPr lang="en-US" dirty="0" err="1" smtClean="0"/>
              <a:t>parton</a:t>
            </a:r>
            <a:r>
              <a:rPr lang="en-US" dirty="0" smtClean="0"/>
              <a:t> flavor.  But response varies by several percent (gluons lowest response, u/d highest).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62" y="319465"/>
            <a:ext cx="3764410" cy="3566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2514600"/>
            <a:ext cx="3703200" cy="375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7812" y="4191000"/>
            <a:ext cx="498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Fragmentation/</a:t>
            </a:r>
            <a:r>
              <a:rPr lang="en-US" dirty="0" err="1" smtClean="0"/>
              <a:t>hadronization</a:t>
            </a:r>
            <a:r>
              <a:rPr lang="en-US" dirty="0" smtClean="0"/>
              <a:t>/UE modelling </a:t>
            </a:r>
          </a:p>
          <a:p>
            <a:r>
              <a:rPr lang="en-US" dirty="0" smtClean="0"/>
              <a:t>of these effects are uncertain at the 2% level </a:t>
            </a:r>
          </a:p>
          <a:p>
            <a:r>
              <a:rPr lang="en-US" dirty="0" smtClean="0"/>
              <a:t>(leading JES uncertainty)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energy scale uncertainty and resolution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012" y="852865"/>
            <a:ext cx="7094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uncertainty on JES is up to 2-3% for lowest jet PT, &lt;1% for highest jet 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Predominant components are flavor corrections and absolute scale from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Jet energy resolution is typically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15-20% at 30 GeV,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10% at 100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5% at 1000 GeV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Corrections to simulated resolutions derived from </a:t>
            </a:r>
            <a:r>
              <a:rPr lang="en-US" dirty="0" err="1" smtClean="0"/>
              <a:t>dijet</a:t>
            </a:r>
            <a:r>
              <a:rPr lang="en-US" dirty="0" smtClean="0"/>
              <a:t> balancing, pileup dependence is relevant below jet PT of 100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2-4% uncertain in the barrel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6% in the endcaps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dirty="0" smtClean="0"/>
              <a:t>0% in the forward (large MC variations)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212" y="762000"/>
            <a:ext cx="2975927" cy="2827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12" y="3589983"/>
            <a:ext cx="3018600" cy="28388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Modus Operandi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125968"/>
            <a:ext cx="9751060" cy="1168400"/>
          </a:xfrm>
        </p:spPr>
        <p:txBody>
          <a:bodyPr/>
          <a:lstStyle/>
          <a:p>
            <a:r>
              <a:rPr lang="en-US" dirty="0" smtClean="0"/>
              <a:t>Luminosity measurement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8883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724" y="1191905"/>
            <a:ext cx="113964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observables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baseline="-25000" dirty="0" smtClean="0"/>
              <a:t>vis</a:t>
            </a:r>
            <a:r>
              <a:rPr lang="en-US" dirty="0" smtClean="0"/>
              <a:t> which respond linearly to the instantaneous luminosity of each colliding proton bunch </a:t>
            </a:r>
          </a:p>
          <a:p>
            <a:r>
              <a:rPr lang="en-US" dirty="0" smtClean="0"/>
              <a:t>pair in a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Typically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are tracker hits or energy deposits of various kinds resulting from (perhaps multiple) </a:t>
            </a:r>
          </a:p>
          <a:p>
            <a:r>
              <a:rPr lang="en-US" dirty="0" smtClean="0"/>
              <a:t>inelastic pp scattering(s), with visible cross section for occurrence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vis</a:t>
            </a:r>
            <a:r>
              <a:rPr lang="en-US" dirty="0" smtClean="0"/>
              <a:t>.  Then for N</a:t>
            </a:r>
            <a:r>
              <a:rPr lang="en-US" baseline="-25000" dirty="0" smtClean="0"/>
              <a:t>BX</a:t>
            </a:r>
            <a:r>
              <a:rPr lang="en-US" dirty="0" smtClean="0"/>
              <a:t> bunch pairs, and LHC </a:t>
            </a:r>
          </a:p>
          <a:p>
            <a:r>
              <a:rPr lang="en-US" dirty="0"/>
              <a:t>b</a:t>
            </a:r>
            <a:r>
              <a:rPr lang="en-US" dirty="0" smtClean="0"/>
              <a:t>unch revolution frequency f, the instantaneous luminosity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2971800"/>
            <a:ext cx="2038200" cy="724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6" y="3904059"/>
            <a:ext cx="111945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 L and time-integrate it across a run to determine integrated luminosity across some basic </a:t>
            </a:r>
          </a:p>
          <a:p>
            <a:r>
              <a:rPr lang="en-US" dirty="0" smtClean="0"/>
              <a:t>time period (“</a:t>
            </a:r>
            <a:r>
              <a:rPr lang="en-US" dirty="0" err="1" smtClean="0"/>
              <a:t>lumi</a:t>
            </a:r>
            <a:r>
              <a:rPr lang="en-US" dirty="0" smtClean="0"/>
              <a:t>-segments”).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Add up all the </a:t>
            </a:r>
            <a:r>
              <a:rPr lang="en-US" dirty="0" err="1" smtClean="0"/>
              <a:t>lumi’s</a:t>
            </a:r>
            <a:r>
              <a:rPr lang="en-US" dirty="0" smtClean="0"/>
              <a:t> from all of the </a:t>
            </a:r>
            <a:r>
              <a:rPr lang="en-US" dirty="0" err="1" smtClean="0"/>
              <a:t>lumi</a:t>
            </a:r>
            <a:r>
              <a:rPr lang="en-US" dirty="0" smtClean="0"/>
              <a:t>-segments you used (possibly correcting for trigger </a:t>
            </a:r>
            <a:r>
              <a:rPr lang="en-US" dirty="0" err="1" smtClean="0"/>
              <a:t>prescales</a:t>
            </a:r>
            <a:r>
              <a:rPr lang="en-US" dirty="0" smtClean="0"/>
              <a:t>!) to </a:t>
            </a:r>
          </a:p>
          <a:p>
            <a:r>
              <a:rPr lang="en-US" dirty="0" smtClean="0"/>
              <a:t>compute total integrated luminosity for your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PROBLEM: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vis</a:t>
            </a:r>
            <a:r>
              <a:rPr lang="en-US" dirty="0" smtClean="0"/>
              <a:t> can NOT be determined from first principles and must be determined in a separate exercise.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7355" y="595828"/>
            <a:ext cx="239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CMS-PAS-LUM-12-001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228600"/>
            <a:ext cx="9751060" cy="1168400"/>
          </a:xfrm>
        </p:spPr>
        <p:txBody>
          <a:bodyPr/>
          <a:lstStyle/>
          <a:p>
            <a:r>
              <a:rPr lang="en-US" dirty="0" smtClean="0"/>
              <a:t>Luminosity measurement:  </a:t>
            </a:r>
            <a:r>
              <a:rPr lang="en-US" dirty="0" err="1" smtClean="0"/>
              <a:t>luminometers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1412" y="949325"/>
            <a:ext cx="103913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good </a:t>
            </a:r>
            <a:r>
              <a:rPr lang="en-US" dirty="0" err="1" smtClean="0"/>
              <a:t>luminometer</a:t>
            </a:r>
            <a:r>
              <a:rPr lang="en-US" dirty="0" smtClean="0"/>
              <a:t> has high response efficiency for single pp collisions and a linear response to </a:t>
            </a:r>
          </a:p>
          <a:p>
            <a:r>
              <a:rPr lang="en-US" dirty="0" smtClean="0"/>
              <a:t>multiple simultaneous pp collisions.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Silicon pixel cluster, track, or vertex counting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Forward hadronic calorimeter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forward instrumentation (very forward pixel “telescopes”, Cerenkov light detectors,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Linearity with in-time pileup, hit efficiency, stability over time, and “afterglow” (out-of-time) effects </a:t>
            </a:r>
          </a:p>
          <a:p>
            <a:r>
              <a:rPr lang="en-US" dirty="0" smtClean="0"/>
              <a:t>must be monitored and corrected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80" y="4088646"/>
            <a:ext cx="3870000" cy="21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060071"/>
            <a:ext cx="2796000" cy="2139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265" y="4098171"/>
            <a:ext cx="3661200" cy="21355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195528"/>
            <a:ext cx="9751060" cy="1168400"/>
          </a:xfrm>
        </p:spPr>
        <p:txBody>
          <a:bodyPr/>
          <a:lstStyle/>
          <a:p>
            <a:r>
              <a:rPr lang="en-US" dirty="0" smtClean="0"/>
              <a:t>Luminosity measurement:  Van der Meer Scan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06" y="991922"/>
            <a:ext cx="2915400" cy="1041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8883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4212" y="1360437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colliding beam bunches with N1 and N2 protons, and transverse </a:t>
            </a:r>
          </a:p>
          <a:p>
            <a:r>
              <a:rPr lang="en-US" dirty="0" smtClean="0"/>
              <a:t>Gaussian widths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Y</a:t>
            </a:r>
            <a:r>
              <a:rPr lang="en-US" dirty="0" smtClean="0"/>
              <a:t> , purposely offsetting the beams by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X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Y </a:t>
            </a:r>
          </a:p>
          <a:p>
            <a:r>
              <a:rPr lang="en-US" dirty="0" smtClean="0"/>
              <a:t>induces the variation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73" y="3884828"/>
            <a:ext cx="2453291" cy="1294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84" y="2514600"/>
            <a:ext cx="2734800" cy="3078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285" y="2242066"/>
            <a:ext cx="4199669" cy="761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588" y="3152270"/>
            <a:ext cx="8325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scan data can be fit to obtain the widths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i and peak amplitude R, from which 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uminometer</a:t>
            </a:r>
            <a:r>
              <a:rPr lang="en-US" dirty="0" smtClean="0"/>
              <a:t> cross section can be directly obtained.  For a </a:t>
            </a:r>
            <a:r>
              <a:rPr lang="en-US" dirty="0" err="1" smtClean="0"/>
              <a:t>luminometer</a:t>
            </a:r>
            <a:r>
              <a:rPr lang="en-US" dirty="0" smtClean="0"/>
              <a:t> reading </a:t>
            </a:r>
          </a:p>
          <a:p>
            <a:r>
              <a:rPr lang="en-US" dirty="0" smtClean="0"/>
              <a:t>&lt;n&gt;</a:t>
            </a:r>
            <a:r>
              <a:rPr lang="en-US" baseline="-25000" dirty="0" smtClean="0"/>
              <a:t>0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588" y="5715000"/>
            <a:ext cx="995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fit can be extended to account for non-Gaussian tails or beam profile correlations in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 redone periodically to test stability.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Luminosity measurement: uncertainties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624" y="1371600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</a:t>
            </a:r>
            <a:r>
              <a:rPr lang="en-US" dirty="0" err="1" smtClean="0"/>
              <a:t>luminometers</a:t>
            </a:r>
            <a:r>
              <a:rPr lang="en-US" dirty="0" smtClean="0"/>
              <a:t> can cross check each other and close at the 1.5%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Effects from nonlinearities can be controlled at the 1%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X-Y correlations in the </a:t>
            </a:r>
            <a:r>
              <a:rPr lang="en-US" dirty="0" err="1" smtClean="0"/>
              <a:t>VdM</a:t>
            </a:r>
            <a:r>
              <a:rPr lang="en-US" dirty="0" smtClean="0"/>
              <a:t> scan beam profile and length scale uncertainties in the scan induce 1% uncertainties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Total integrated luminosity known to 2.5%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1219200"/>
            <a:ext cx="5677800" cy="50825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QCD prediction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012" y="1371600"/>
            <a:ext cx="525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variations 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Parton showering 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Particle-level predictions straightforward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Typically not state-of-the art </a:t>
            </a:r>
            <a:r>
              <a:rPr lang="en-US" dirty="0" err="1" smtClean="0"/>
              <a:t>pQFT</a:t>
            </a:r>
            <a:r>
              <a:rPr lang="en-US" dirty="0" smtClean="0"/>
              <a:t>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Fixed-order </a:t>
            </a:r>
            <a:r>
              <a:rPr lang="en-US" b="1" dirty="0" err="1" smtClean="0"/>
              <a:t>pQCD</a:t>
            </a:r>
            <a:r>
              <a:rPr lang="en-US" b="1" dirty="0" smtClean="0"/>
              <a:t> calculation, </a:t>
            </a:r>
            <a:r>
              <a:rPr lang="en-US" dirty="0" smtClean="0"/>
              <a:t>with non-perturbative/showering corrections obtained from ME+PS MC (Pythia/Herwig et al.) to get to the “particle level”.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Computationally easier and up-to-date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Corrections to particle level are nontrivial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b="1" dirty="0" smtClean="0"/>
              <a:t>PDF families</a:t>
            </a:r>
            <a:r>
              <a:rPr lang="en-US" dirty="0" smtClean="0"/>
              <a:t> considered as well as their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NLO electroweak corrections </a:t>
            </a:r>
            <a:r>
              <a:rPr lang="en-US" dirty="0" smtClean="0"/>
              <a:t>are relevant at the </a:t>
            </a:r>
            <a:r>
              <a:rPr lang="en-US" dirty="0" err="1" smtClean="0"/>
              <a:t>TeV</a:t>
            </a:r>
            <a:r>
              <a:rPr lang="en-US" dirty="0" smtClean="0"/>
              <a:t> scale, and are often needed separately from pre-packaged calculations. 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588" y="597618"/>
            <a:ext cx="4012800" cy="289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3537591"/>
            <a:ext cx="3863152" cy="28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2" y="4419600"/>
            <a:ext cx="4251679" cy="6111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Unfolding measured jet spectra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012" y="137160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resolution of the variable of interest is comparable to the bin size, then there is non-negligible migration of true values across multiple bins of measured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amount of cross-contamination depends in general on both the resolution model of the detector and the underlying true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Introduces correlated statistical uncertainties across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Introduces a model-dependent systematic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Iterative procedure and/or alternative models estimate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these uncertainties are comparably large, consider larger bins!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56" y="609600"/>
            <a:ext cx="3276600" cy="2856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22" y="3810000"/>
            <a:ext cx="2977888" cy="2739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1261" y="366447"/>
            <a:ext cx="18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6790" y="3474352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Cross section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762000"/>
            <a:ext cx="3732735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72" y="3657600"/>
            <a:ext cx="3749040" cy="2682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324" y="10922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agreement across 17 orders of magnitude in cross section</a:t>
            </a:r>
          </a:p>
          <a:p>
            <a:r>
              <a:rPr lang="en-US" dirty="0"/>
              <a:t>a</a:t>
            </a:r>
            <a:r>
              <a:rPr lang="en-US" dirty="0" smtClean="0"/>
              <a:t>nd 100X in jet PT!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Tested with several PDF families (not all of them agreeing equally)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Experimental uncertainty superior to NLO theory prediction (PDFs, factorization/renormalization scale) </a:t>
            </a:r>
            <a:r>
              <a:rPr lang="en-US" dirty="0" smtClean="0">
                <a:sym typeface="Wingdings" panose="05000000000000000000" pitchFamily="2" charset="2"/>
              </a:rPr>
              <a:t> can refine NLO PDFs or strong coupling, especially from higher jet PT/</a:t>
            </a:r>
            <a:r>
              <a:rPr lang="en-US" dirty="0" err="1" smtClean="0">
                <a:sym typeface="Wingdings" panose="05000000000000000000" pitchFamily="2" charset="2"/>
              </a:rPr>
              <a:t>parton</a:t>
            </a:r>
            <a:r>
              <a:rPr lang="en-US" dirty="0" smtClean="0">
                <a:sym typeface="Wingdings" panose="05000000000000000000" pitchFamily="2" charset="2"/>
              </a:rPr>
              <a:t>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JES, luminosity, unfolding are largest experimental uncertainties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3914775"/>
            <a:ext cx="3819983" cy="24543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Strong coupling constant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324" y="1092200"/>
            <a:ext cx="7137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cross section is monotonic increasing with strong coupling, correlated across PT and rapidity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binned chi-2 analysis which accounts for correlations between the various bins gives a result in good agreement with the world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Uncertainties are predominantly theoretical (</a:t>
            </a:r>
            <a:r>
              <a:rPr lang="en-US" b="1" dirty="0" smtClean="0"/>
              <a:t>higher-order corrections</a:t>
            </a:r>
            <a:r>
              <a:rPr lang="en-US" dirty="0" smtClean="0"/>
              <a:t>) and/or PDF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NNLO (and NNLL corrections) comparisons are slowly entering the market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Is there a simple QCD process we can calculate more precisely?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101" y="304800"/>
            <a:ext cx="3334853" cy="334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08" y="3733800"/>
            <a:ext cx="2745838" cy="2823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3725870"/>
            <a:ext cx="3667884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86" y="3124200"/>
            <a:ext cx="7053152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11591" y="31242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2656" y="3724275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average (Lattice QCD)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Strong coupling results at proton colliders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1121229"/>
            <a:ext cx="8472961" cy="53260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 Attempt at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: Top quarks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 Model Physics” and Precision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lectures nominally meant to cover LHC experimental results and methods in QCD/top/electroweak/flavor physics, i.e., the most direct predictions of the Standard Model (excluding our newest member of the family, the Higgs field and its boson).</a:t>
            </a:r>
          </a:p>
          <a:p>
            <a:r>
              <a:rPr lang="en-US" dirty="0" smtClean="0"/>
              <a:t>A complete survey of these in three lectures is so broad as to not be meaningful!</a:t>
            </a:r>
          </a:p>
          <a:p>
            <a:r>
              <a:rPr lang="en-US" dirty="0" smtClean="0"/>
              <a:t>“Precision measurements” was alternatively suggested. That doesn’t quite narrow it down either.   Lots of precise measurements are available with LHC data but not all of them are created equal.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180938"/>
            <a:ext cx="9368851" cy="237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Top-quark production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324" y="1092200"/>
            <a:ext cx="6908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a large production cross section, high signal/background, intrinsically high Q2, well-known mass,  top pair production can be precisely measured AND precisely predicted.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pair production at 13 </a:t>
            </a:r>
            <a:r>
              <a:rPr lang="en-US" dirty="0" err="1" smtClean="0"/>
              <a:t>TeV</a:t>
            </a:r>
            <a:r>
              <a:rPr lang="en-US" dirty="0" smtClean="0"/>
              <a:t> is close to 1 </a:t>
            </a:r>
            <a:r>
              <a:rPr lang="en-US" dirty="0" err="1" smtClean="0"/>
              <a:t>nb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Inclusive cross section is computed to NNLO+NNLL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cross section precision is &lt; 5%,  strong coupling is &lt; 0.005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 cross sections achieve this precision, with very different uncertainties than jet cross sections!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2" y="914400"/>
            <a:ext cx="4317469" cy="32663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Top pair inclusive cross section, </a:t>
            </a:r>
            <a:r>
              <a:rPr lang="en-US" dirty="0" err="1" smtClean="0"/>
              <a:t>dilepton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012" y="13716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an inclusive cross section, manageable systematics and low backgrounds are more important than highest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u-e </a:t>
            </a:r>
            <a:r>
              <a:rPr lang="en-US" dirty="0" err="1" smtClean="0"/>
              <a:t>dilepton</a:t>
            </a:r>
            <a:r>
              <a:rPr lang="en-US" dirty="0" smtClean="0"/>
              <a:t> channel (t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bW</a:t>
            </a:r>
            <a:r>
              <a:rPr lang="en-US" dirty="0" smtClean="0">
                <a:sym typeface="Wingdings" panose="05000000000000000000" pitchFamily="2" charset="2"/>
              </a:rPr>
              <a:t>(mu-nu), anti-t  </a:t>
            </a:r>
            <a:r>
              <a:rPr lang="en-US" dirty="0" err="1" smtClean="0">
                <a:sym typeface="Wingdings" panose="05000000000000000000" pitchFamily="2" charset="2"/>
              </a:rPr>
              <a:t>bW</a:t>
            </a:r>
            <a:r>
              <a:rPr lang="en-US" dirty="0" smtClean="0">
                <a:sym typeface="Wingdings" panose="05000000000000000000" pitchFamily="2" charset="2"/>
              </a:rPr>
              <a:t>(e-nu))</a:t>
            </a:r>
          </a:p>
          <a:p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s a competitive choice despite the low W pair branching fraction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intended final state is an opposite sign e-mu pair, two b-tagged jets.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 with 0/1/2 b-tagged jets and 0/1/2/3 additional jets are retained as categories of interest to constrain background rates and nuisance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20k candidates with two b-tagged jets in 8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990600"/>
            <a:ext cx="3565534" cy="27165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28012" y="2895600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27" y="3615148"/>
            <a:ext cx="3774703" cy="27773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76953" y="621268"/>
            <a:ext cx="17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arxiv:1603.02303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Event selection and categorization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12" y="1219200"/>
            <a:ext cx="6908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 selects e-mu or mu-e pairs with PT of 17 GeV and 8 GeV resp. (93% efficiency)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Offline lepton candidates have PT &gt; 20 and |eta| &lt; 2.4, both from the primary vertex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Isolation criteria for leptons reduce jet backgrounds (no more than 10-12% additional PF candidate energy in a cone of 0.3-0.4)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 boson candidates in data validate simulated lepton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 AK5 PF jets with:  PT&gt;30 GeV and |eta|&lt;2.4  and DR(</a:t>
            </a:r>
            <a:r>
              <a:rPr lang="en-US" dirty="0" err="1" smtClean="0"/>
              <a:t>lepton,jet</a:t>
            </a:r>
            <a:r>
              <a:rPr lang="en-US" dirty="0" smtClean="0"/>
              <a:t>)&gt;0.5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Jets are “b-tagged” if a minimum number of tracks form a significant secondary vertex or have a lifetime (working point of 50% eff, 0.1% fake light quark jets).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694" y="3276600"/>
            <a:ext cx="3271800" cy="321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2" y="609600"/>
            <a:ext cx="3625164" cy="259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Likelihood Fit Design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12" y="1219200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“visible” cross section is defined as that portion of the inclusive cross section which results in the W pair decaying to an e and mu both with PT&gt; 20 GeV and |eta|&lt;2.4.  MC acceptance correction w/uncertainty gives inclusive cross section.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12 categories of jet counting:  </a:t>
            </a:r>
            <a:r>
              <a:rPr lang="en-US" b="1" dirty="0" smtClean="0"/>
              <a:t>(0/1/2/3+ non-b-tagged jets) X ([0 or &gt;2]/1/2) b-tagged jets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8 categories with &gt;0 non-b-tagged jets, differentially sample </a:t>
            </a:r>
            <a:r>
              <a:rPr lang="en-US" b="1" dirty="0" smtClean="0"/>
              <a:t>the lowest jet PT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 a likelihood function of the event counts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 over the 12 categories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" y="3353986"/>
            <a:ext cx="4584451" cy="75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0" y="4055888"/>
            <a:ext cx="4245141" cy="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5812" y="3250525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w</a:t>
            </a:r>
            <a:r>
              <a:rPr lang="en-US" b="1" baseline="-25000" dirty="0" smtClean="0"/>
              <a:t>k</a:t>
            </a:r>
            <a:r>
              <a:rPr lang="en-US" dirty="0" smtClean="0"/>
              <a:t> are scale factors for the 6 background processes (</a:t>
            </a:r>
            <a:r>
              <a:rPr lang="en-US" dirty="0" err="1" smtClean="0"/>
              <a:t>tW</a:t>
            </a:r>
            <a:r>
              <a:rPr lang="en-US" dirty="0" smtClean="0"/>
              <a:t>/DY/VV/</a:t>
            </a:r>
            <a:r>
              <a:rPr lang="en-US" dirty="0" err="1" smtClean="0"/>
              <a:t>Wjets&amp;QCD</a:t>
            </a:r>
            <a:r>
              <a:rPr lang="en-US" dirty="0" smtClean="0"/>
              <a:t>/</a:t>
            </a:r>
            <a:r>
              <a:rPr lang="en-US" dirty="0" err="1" smtClean="0"/>
              <a:t>ttV</a:t>
            </a:r>
            <a:r>
              <a:rPr lang="en-US" dirty="0" smtClean="0"/>
              <a:t>/other 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baseline="-25000" dirty="0" smtClean="0"/>
              <a:t>m</a:t>
            </a:r>
            <a:r>
              <a:rPr lang="en-US" b="1" dirty="0" smtClean="0"/>
              <a:t> </a:t>
            </a:r>
            <a:r>
              <a:rPr lang="en-US" dirty="0" smtClean="0"/>
              <a:t>are scale factors for ALL of the nuisance parameters</a:t>
            </a:r>
          </a:p>
          <a:p>
            <a:endParaRPr lang="en-US" dirty="0" smtClean="0"/>
          </a:p>
          <a:p>
            <a:r>
              <a:rPr lang="en-US" b="1" dirty="0">
                <a:latin typeface="Symbol" panose="05050102010706020507" pitchFamily="18" charset="2"/>
              </a:rPr>
              <a:t>p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w</a:t>
            </a:r>
            <a:r>
              <a:rPr lang="en-US" b="1" dirty="0" smtClean="0"/>
              <a:t>), </a:t>
            </a:r>
            <a:r>
              <a:rPr lang="en-US" b="1" dirty="0" smtClean="0">
                <a:latin typeface="Symbol" panose="05050102010706020507" pitchFamily="18" charset="2"/>
              </a:rPr>
              <a:t>p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dirty="0" smtClean="0"/>
              <a:t>) are prior distributions</a:t>
            </a:r>
            <a:r>
              <a:rPr lang="en-US" dirty="0" smtClean="0"/>
              <a:t> for them from other data</a:t>
            </a:r>
          </a:p>
          <a:p>
            <a:endParaRPr lang="en-US" dirty="0"/>
          </a:p>
          <a:p>
            <a:r>
              <a:rPr lang="en-US" dirty="0" smtClean="0"/>
              <a:t>Signal </a:t>
            </a:r>
            <a:r>
              <a:rPr lang="en-US" dirty="0"/>
              <a:t>y</a:t>
            </a:r>
            <a:r>
              <a:rPr lang="en-US" dirty="0" smtClean="0"/>
              <a:t>ield vs. b-tag category constrains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vis</a:t>
            </a:r>
            <a:r>
              <a:rPr lang="en-US" dirty="0" smtClean="0"/>
              <a:t>, b-tagging efficiency, and any b-tagging correlations.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9" y="5480525"/>
            <a:ext cx="2875698" cy="860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56" y="5004851"/>
            <a:ext cx="4092051" cy="5515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Likelihood Fit Design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12" y="1219200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 for parameters of interest (visible cross section, background scale factors, readjusted nuisance parameters).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data in the fit have constraining power on a nuisance parameter (jet energy scale, e.g.) beyond its prior uncertainty, the refit parameter will be “pulled” and its uncertainty is possibly 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Priors comes from MC (backgrounds, signal QCD normalization scale), or ancillary measurements (lepton efficiency, JES, </a:t>
            </a:r>
            <a:r>
              <a:rPr lang="en-US" dirty="0" err="1" smtClean="0"/>
              <a:t>lumi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pulls or uncertainty changes in nuisances or backgrounds should be investigated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" y="3353986"/>
            <a:ext cx="4584451" cy="75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0" y="4055888"/>
            <a:ext cx="4245141" cy="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5812" y="3250525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w</a:t>
            </a:r>
            <a:r>
              <a:rPr lang="en-US" b="1" baseline="-25000" dirty="0" smtClean="0"/>
              <a:t>k</a:t>
            </a:r>
            <a:r>
              <a:rPr lang="en-US" dirty="0" smtClean="0"/>
              <a:t> are scale factors for the 6 background processes (</a:t>
            </a:r>
            <a:r>
              <a:rPr lang="en-US" dirty="0" err="1" smtClean="0"/>
              <a:t>tW</a:t>
            </a:r>
            <a:r>
              <a:rPr lang="en-US" dirty="0" smtClean="0"/>
              <a:t>/DY/VV/</a:t>
            </a:r>
            <a:r>
              <a:rPr lang="en-US" dirty="0" err="1" smtClean="0"/>
              <a:t>Wjets&amp;QCD</a:t>
            </a:r>
            <a:r>
              <a:rPr lang="en-US" dirty="0" smtClean="0"/>
              <a:t>/</a:t>
            </a:r>
            <a:r>
              <a:rPr lang="en-US" dirty="0" err="1" smtClean="0"/>
              <a:t>ttV</a:t>
            </a:r>
            <a:r>
              <a:rPr lang="en-US" dirty="0" smtClean="0"/>
              <a:t>/other 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baseline="-25000" dirty="0" smtClean="0"/>
              <a:t>m</a:t>
            </a:r>
            <a:r>
              <a:rPr lang="en-US" b="1" dirty="0" smtClean="0"/>
              <a:t> </a:t>
            </a:r>
            <a:r>
              <a:rPr lang="en-US" dirty="0" smtClean="0"/>
              <a:t>are scale factors for ALL of the nuisance parameters</a:t>
            </a:r>
          </a:p>
          <a:p>
            <a:endParaRPr lang="en-US" dirty="0" smtClean="0"/>
          </a:p>
          <a:p>
            <a:r>
              <a:rPr lang="en-US" b="1" dirty="0">
                <a:latin typeface="Symbol" panose="05050102010706020507" pitchFamily="18" charset="2"/>
              </a:rPr>
              <a:t>p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w</a:t>
            </a:r>
            <a:r>
              <a:rPr lang="en-US" b="1" dirty="0" smtClean="0"/>
              <a:t>), </a:t>
            </a:r>
            <a:r>
              <a:rPr lang="en-US" b="1" dirty="0" smtClean="0">
                <a:latin typeface="Symbol" panose="05050102010706020507" pitchFamily="18" charset="2"/>
              </a:rPr>
              <a:t>p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dirty="0" smtClean="0"/>
              <a:t>) are prior distributions</a:t>
            </a:r>
            <a:r>
              <a:rPr lang="en-US" dirty="0" smtClean="0"/>
              <a:t> for them from other data</a:t>
            </a:r>
          </a:p>
          <a:p>
            <a:endParaRPr lang="en-US" dirty="0"/>
          </a:p>
          <a:p>
            <a:r>
              <a:rPr lang="en-US" dirty="0" smtClean="0"/>
              <a:t>Signal </a:t>
            </a:r>
            <a:r>
              <a:rPr lang="en-US" dirty="0"/>
              <a:t>y</a:t>
            </a:r>
            <a:r>
              <a:rPr lang="en-US" dirty="0" smtClean="0"/>
              <a:t>ield vs. b-tag category constrains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vis</a:t>
            </a:r>
            <a:r>
              <a:rPr lang="en-US" dirty="0" smtClean="0"/>
              <a:t>, b-tagging efficiency, and any b-tagging correlations.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9" y="5480525"/>
            <a:ext cx="2875698" cy="860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56" y="5004851"/>
            <a:ext cx="4092051" cy="5515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Likelihood Fit Results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1219200"/>
            <a:ext cx="6753256" cy="5273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0791" y="971063"/>
            <a:ext cx="125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extra jets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9812" y="9075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jet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77485" y="90390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jets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36951" y="863991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 jets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5612" y="1600200"/>
            <a:ext cx="92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or &gt;2 </a:t>
            </a:r>
          </a:p>
          <a:p>
            <a:r>
              <a:rPr lang="en-US" dirty="0" err="1" smtClean="0"/>
              <a:t>btags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5612" y="336435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btag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5612" y="5257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btags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0" y="1126700"/>
            <a:ext cx="3292376" cy="23594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0" y="4307186"/>
            <a:ext cx="3093992" cy="1865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9032" y="3671361"/>
            <a:ext cx="415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Abridged list of constrained nuisances…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457200"/>
            <a:ext cx="3901042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413" y="12954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order of importance: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Luminosity is largest single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Lepton trigger and ID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Drell</a:t>
            </a:r>
            <a:r>
              <a:rPr lang="en-US" b="1" dirty="0" smtClean="0"/>
              <a:t>-Yan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JES and associated modelling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top and </a:t>
            </a:r>
            <a:r>
              <a:rPr lang="en-US" dirty="0" err="1" smtClean="0"/>
              <a:t>diboson</a:t>
            </a:r>
            <a:r>
              <a:rPr lang="en-US" dirty="0" smtClean="0"/>
              <a:t>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and background shape modelling (QCD scales, generator variations)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B-tagging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Statistical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55" y="762000"/>
            <a:ext cx="3797252" cy="116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pair inclusive cross sections at 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1937657"/>
            <a:ext cx="4121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Dilepton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ym typeface="Wingdings" panose="05000000000000000000" pitchFamily="2" charset="2"/>
              </a:rPr>
              <a:t>lepton+jets</a:t>
            </a:r>
            <a:r>
              <a:rPr lang="en-US" dirty="0" smtClean="0">
                <a:sym typeface="Wingdings" panose="05000000000000000000" pitchFamily="2" charset="2"/>
              </a:rPr>
              <a:t> measurements are the most 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Hadronic least 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Experimental uncertainty is better than prediction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Scale </a:t>
            </a:r>
            <a:r>
              <a:rPr lang="en-US" dirty="0" err="1" smtClean="0">
                <a:sym typeface="Wingdings" panose="05000000000000000000" pitchFamily="2" charset="2"/>
              </a:rPr>
              <a:t>unc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t NNLO is 4-6%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28012" y="2895600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353051"/>
            <a:ext cx="5181600" cy="61318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447212" y="3810000"/>
            <a:ext cx="685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02839" y="3593068"/>
            <a:ext cx="160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measurement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1" y="127000"/>
            <a:ext cx="9751060" cy="1168400"/>
          </a:xfrm>
        </p:spPr>
        <p:txBody>
          <a:bodyPr/>
          <a:lstStyle/>
          <a:p>
            <a:r>
              <a:rPr lang="en-US" dirty="0" smtClean="0"/>
              <a:t>Strong coupling extraction from top pair inclusive cross 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219647"/>
            <a:ext cx="9003496" cy="266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4023" y="853497"/>
            <a:ext cx="178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arxiv:1708.07495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3372540"/>
            <a:ext cx="9536896" cy="3187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0047" y="4038600"/>
            <a:ext cx="179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</a:p>
          <a:p>
            <a:r>
              <a:rPr lang="en-US" dirty="0" smtClean="0"/>
              <a:t>strong coupling</a:t>
            </a:r>
          </a:p>
          <a:p>
            <a:r>
              <a:rPr lang="en-US" dirty="0" smtClean="0"/>
              <a:t>from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xsec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1" y="127000"/>
            <a:ext cx="9751060" cy="1168400"/>
          </a:xfrm>
        </p:spPr>
        <p:txBody>
          <a:bodyPr/>
          <a:lstStyle/>
          <a:p>
            <a:r>
              <a:rPr lang="en-US" dirty="0" smtClean="0"/>
              <a:t>Strong coupling extraction from top pair inclusive cross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1" y="1371600"/>
            <a:ext cx="4584301" cy="349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76" y="5410200"/>
            <a:ext cx="1748250" cy="301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12" y="800026"/>
            <a:ext cx="3435606" cy="541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459" y="5342188"/>
            <a:ext cx="144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 average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7812" y="457200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46412" y="4572000"/>
            <a:ext cx="0" cy="8382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89212" y="4572000"/>
            <a:ext cx="0" cy="8382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6212" y="12192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across beam energies and experiments</a:t>
            </a:r>
          </a:p>
          <a:p>
            <a:endParaRPr lang="en-US" dirty="0"/>
          </a:p>
          <a:p>
            <a:r>
              <a:rPr lang="en-US" dirty="0" smtClean="0"/>
              <a:t>Consistent with world average (lattice), 3x uncertainty</a:t>
            </a:r>
          </a:p>
          <a:p>
            <a:endParaRPr lang="en-US" dirty="0"/>
          </a:p>
          <a:p>
            <a:r>
              <a:rPr lang="en-US" dirty="0" smtClean="0"/>
              <a:t>About twice the precision from the inclusive jet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 Model Physics” and Precision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chosen to focus on precision measurements which bound the </a:t>
            </a:r>
            <a:r>
              <a:rPr lang="en-US" b="1" dirty="0" smtClean="0"/>
              <a:t>fundamental symmetries and parameters of the Standard Model</a:t>
            </a:r>
            <a:r>
              <a:rPr lang="en-US" dirty="0" smtClean="0"/>
              <a:t>, as well as the experimental validation of phenomenology required to make them.</a:t>
            </a:r>
          </a:p>
          <a:p>
            <a:endParaRPr lang="en-US" dirty="0"/>
          </a:p>
          <a:p>
            <a:r>
              <a:rPr lang="en-US" dirty="0" smtClean="0"/>
              <a:t>Some common methods and problems arise out these case studies of relevance for precision collider measurements of all types.</a:t>
            </a:r>
          </a:p>
          <a:p>
            <a:endParaRPr lang="en-US" dirty="0"/>
          </a:p>
          <a:p>
            <a:r>
              <a:rPr lang="en-US" dirty="0" smtClean="0"/>
              <a:t>Precision requires time and understanding.  Many of these measurements are based on Run 1 data, with Run 2 versions still in progress.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Conclusions for Lecture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1092200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QCD miraculously and precisely describes a huge range of phenomena and energy scales with a single coupling.  </a:t>
            </a:r>
            <a:r>
              <a:rPr lang="en-US" strike="sngStrike" dirty="0" smtClean="0"/>
              <a:t>An ugly nuisance to my analysis </a:t>
            </a:r>
            <a:r>
              <a:rPr lang="en-US" dirty="0" smtClean="0"/>
              <a:t>A beautiful and spectacular theoretical success with many more nuances to be learned at each (non)perturbative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straightforward approach does not always prove to be the best.  New opportunities arise at different epochs of beam energy, statistics, or theoretical advances.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Precision-limiting factors tend to fall into the same simple categories (luminosity, JES, NLO scale/PDF dependence, jet variations with flavor, lepton efficiency).  Improvements are possible but hard-won.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 can sometimes be gained by simultaneously constraining nuisance parameters with the parameters of interest.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ruthless and critical about your leading systematics!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-6489"/>
            <a:ext cx="364527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1, Friday Aug. 24 </a:t>
            </a:r>
          </a:p>
          <a:p>
            <a:r>
              <a:rPr lang="en-US" dirty="0" smtClean="0"/>
              <a:t>The miracle of QCD:  jets, tops, and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r>
              <a:rPr lang="en-US" dirty="0" smtClean="0"/>
              <a:t>Lecture 2, Sunday Aug. 26</a:t>
            </a:r>
          </a:p>
          <a:p>
            <a:r>
              <a:rPr lang="en-US" dirty="0" smtClean="0"/>
              <a:t>The vise of precision electroweak: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W</a:t>
            </a:r>
            <a:r>
              <a:rPr lang="en-US" dirty="0" smtClean="0"/>
              <a:t> and M</a:t>
            </a:r>
            <a:r>
              <a:rPr lang="en-US" baseline="-25000" dirty="0" smtClean="0"/>
              <a:t>W</a:t>
            </a:r>
          </a:p>
          <a:p>
            <a:r>
              <a:rPr lang="en-US" dirty="0" smtClean="0"/>
              <a:t>Lecture 3, Monday Aug. 27</a:t>
            </a:r>
          </a:p>
          <a:p>
            <a:r>
              <a:rPr lang="en-US" dirty="0" smtClean="0"/>
              <a:t>The mystery of flavor: </a:t>
            </a:r>
            <a:r>
              <a:rPr lang="en-US" dirty="0" smtClean="0"/>
              <a:t>Capturing Wilson coefficients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testing lepton </a:t>
            </a:r>
            <a:r>
              <a:rPr lang="en-US" dirty="0" smtClean="0"/>
              <a:t>universality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inclusive jet cross section at 8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CMS jet energy scale at 8 </a:t>
            </a:r>
            <a:r>
              <a:rPr lang="en-US" dirty="0" err="1" smtClean="0"/>
              <a:t>TeV</a:t>
            </a:r>
            <a:endParaRPr lang="en-US" baseline="-25000" dirty="0"/>
          </a:p>
          <a:p>
            <a:r>
              <a:rPr lang="en-US" dirty="0" smtClean="0"/>
              <a:t>CMS luminosity measurement at 8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CMS top pair cross section in the emu channel at 7 and 8 </a:t>
            </a:r>
            <a:r>
              <a:rPr lang="en-US" dirty="0" err="1" smtClean="0"/>
              <a:t>TeV</a:t>
            </a:r>
            <a:endParaRPr lang="en-US" baseline="-25000" dirty="0" smtClean="0"/>
          </a:p>
          <a:p>
            <a:r>
              <a:rPr lang="en-US" dirty="0" smtClean="0"/>
              <a:t>Strong coupling determination from the top pair cross section</a:t>
            </a:r>
          </a:p>
          <a:p>
            <a:r>
              <a:rPr lang="en-US" dirty="0" smtClean="0"/>
              <a:t>PDG discussion of the strong coupling 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PDG QCD Review, see Sec. 9.4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6412" y="1803400"/>
            <a:ext cx="166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arxiv:0802.1189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4812" y="2375932"/>
            <a:ext cx="180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arxiv:1607.03663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0212" y="2948464"/>
            <a:ext cx="239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CMS-PAS-LUM-12-001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99612" y="3505200"/>
            <a:ext cx="17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arxiv:1603.02303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42733" y="4038600"/>
            <a:ext cx="178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arxiv:1708.07495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 Review of six measurements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1, Friday Aug. 24 </a:t>
            </a:r>
          </a:p>
          <a:p>
            <a:r>
              <a:rPr lang="en-US" dirty="0" smtClean="0"/>
              <a:t>The miracle of QCD:  jets, tops, and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r>
              <a:rPr lang="en-US" dirty="0" smtClean="0"/>
              <a:t>Lecture 2, Sunday Aug. 26</a:t>
            </a:r>
          </a:p>
          <a:p>
            <a:r>
              <a:rPr lang="en-US" dirty="0" smtClean="0"/>
              <a:t>The vise of precision electroweak: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W</a:t>
            </a:r>
            <a:r>
              <a:rPr lang="en-US" dirty="0" smtClean="0"/>
              <a:t> and M</a:t>
            </a:r>
            <a:r>
              <a:rPr lang="en-US" baseline="-25000" dirty="0" smtClean="0"/>
              <a:t>W</a:t>
            </a:r>
          </a:p>
          <a:p>
            <a:r>
              <a:rPr lang="en-US" dirty="0" smtClean="0"/>
              <a:t>Lecture 3, Monday Aug. 27</a:t>
            </a:r>
          </a:p>
          <a:p>
            <a:r>
              <a:rPr lang="en-US" dirty="0" smtClean="0"/>
              <a:t>The mystery of flavor: </a:t>
            </a:r>
            <a:r>
              <a:rPr lang="en-US" dirty="0" smtClean="0"/>
              <a:t>Capturing Wilson coefficients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testing lepton </a:t>
            </a:r>
            <a:r>
              <a:rPr lang="en-US" dirty="0" smtClean="0"/>
              <a:t>universality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 1: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Miracle of QCD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QCD, Jet phenomena, and the Strong Coupling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842" y="1371600"/>
            <a:ext cx="1089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QCD is (at LHC scales) </a:t>
            </a:r>
            <a:r>
              <a:rPr lang="en-US" dirty="0" err="1" smtClean="0"/>
              <a:t>perturbatively</a:t>
            </a:r>
            <a:r>
              <a:rPr lang="en-US" dirty="0" smtClean="0"/>
              <a:t> calculable, asymptotically free, has no broken symmetries, and depends only on quark masses and a </a:t>
            </a:r>
            <a:r>
              <a:rPr lang="en-US" b="1" dirty="0" smtClean="0"/>
              <a:t>single coupling constant </a:t>
            </a:r>
            <a:r>
              <a:rPr lang="en-US" dirty="0" smtClean="0"/>
              <a:t>to describe a huge range of high energy phenomena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Jet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Jet fragmentation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Parton distribution function scaling with Q2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Hadronic event shapes and energy flow correlations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 inelastic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Lecture 1 goal: We will address here how quark/gluon production can be measured to maximum precision and used to precisely obtain the strong coupling constant.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05" y="2089508"/>
            <a:ext cx="4417060" cy="35492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Jets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624" y="1371600"/>
            <a:ext cx="1089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Qualitatively, jets are </a:t>
            </a:r>
            <a:r>
              <a:rPr lang="en-US" b="1" dirty="0" smtClean="0"/>
              <a:t>a directed flow of particle energy</a:t>
            </a:r>
            <a:r>
              <a:rPr lang="en-US" dirty="0" smtClean="0"/>
              <a:t>, indicative of the existence of a </a:t>
            </a:r>
            <a:r>
              <a:rPr lang="en-US" b="1" dirty="0" smtClean="0"/>
              <a:t>hard free quark or gluon </a:t>
            </a:r>
            <a:r>
              <a:rPr lang="en-US" dirty="0" smtClean="0"/>
              <a:t>in the proton scattering, which has subsequently </a:t>
            </a:r>
            <a:r>
              <a:rPr lang="en-US" b="1" dirty="0" smtClean="0"/>
              <a:t>fragmented and </a:t>
            </a:r>
            <a:r>
              <a:rPr lang="en-US" b="1" dirty="0" err="1" smtClean="0"/>
              <a:t>hadronized</a:t>
            </a:r>
            <a:r>
              <a:rPr lang="en-US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12" y="2362200"/>
            <a:ext cx="4024800" cy="353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24" y="2557939"/>
            <a:ext cx="6326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steps to simulating and reconstructing jets: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hard scattering of the quarks/gluons at a high energy scale Q (</a:t>
            </a:r>
            <a:r>
              <a:rPr lang="en-US" dirty="0" err="1"/>
              <a:t>pQCD</a:t>
            </a:r>
            <a:r>
              <a:rPr lang="en-US" dirty="0"/>
              <a:t> Feynman diagrams)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Fragmenting of the free </a:t>
            </a:r>
            <a:r>
              <a:rPr lang="en-US" dirty="0" err="1"/>
              <a:t>parton</a:t>
            </a:r>
            <a:r>
              <a:rPr lang="en-US" dirty="0"/>
              <a:t> into multiple softer </a:t>
            </a:r>
            <a:r>
              <a:rPr lang="en-US" dirty="0" err="1"/>
              <a:t>partons</a:t>
            </a:r>
            <a:r>
              <a:rPr lang="en-US" dirty="0"/>
              <a:t> (</a:t>
            </a:r>
            <a:r>
              <a:rPr lang="en-US" dirty="0" err="1"/>
              <a:t>parton</a:t>
            </a:r>
            <a:r>
              <a:rPr lang="en-US" dirty="0"/>
              <a:t> showering via </a:t>
            </a:r>
            <a:r>
              <a:rPr lang="en-US" dirty="0" err="1"/>
              <a:t>pQCD</a:t>
            </a:r>
            <a:r>
              <a:rPr lang="en-US" dirty="0"/>
              <a:t>-inspired methods and approximations)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Hadronization</a:t>
            </a:r>
            <a:r>
              <a:rPr lang="en-US" dirty="0"/>
              <a:t> of soft </a:t>
            </a:r>
            <a:r>
              <a:rPr lang="en-US" dirty="0" err="1"/>
              <a:t>partons</a:t>
            </a:r>
            <a:r>
              <a:rPr lang="en-US" dirty="0"/>
              <a:t> at a GeV scale into (possibly unstable) hadrons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Decay of unstable hadrons into (quasi)-stable particles (K, pi, p, n, leptons)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315535"/>
            <a:ext cx="9751060" cy="1168400"/>
          </a:xfrm>
        </p:spPr>
        <p:txBody>
          <a:bodyPr/>
          <a:lstStyle/>
          <a:p>
            <a:r>
              <a:rPr lang="en-US" dirty="0" smtClean="0"/>
              <a:t>Jets:  jet clustering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048" y="852865"/>
            <a:ext cx="10898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steps to simulating and reconstructing jets: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Stable particles are detected in various ways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Charged hadrons (</a:t>
            </a:r>
            <a:r>
              <a:rPr lang="en-US" dirty="0" err="1" smtClean="0"/>
              <a:t>pions</a:t>
            </a:r>
            <a:r>
              <a:rPr lang="en-US" dirty="0" smtClean="0"/>
              <a:t>, kaons, protons):  tracks and hadronic energy clusters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Neutral </a:t>
            </a:r>
            <a:r>
              <a:rPr lang="en-US" dirty="0" err="1" smtClean="0"/>
              <a:t>pions</a:t>
            </a:r>
            <a:r>
              <a:rPr lang="en-US" dirty="0" smtClean="0"/>
              <a:t>:  decay to two photons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neutral hadrons (n, K0): hadronic energy with no track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, mu: tracks with electromagnetic clusters or muon chamber tracks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clustering algorithm determines how detected particles can be aggregated into jets based on their energy and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9" y="3123089"/>
            <a:ext cx="3637800" cy="269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3465166"/>
            <a:ext cx="2319099" cy="994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618" y="4054135"/>
            <a:ext cx="15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: p = 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6578" y="4495800"/>
            <a:ext cx="5579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dij</a:t>
            </a:r>
            <a:r>
              <a:rPr lang="en-US" dirty="0" smtClean="0"/>
              <a:t> is the smallest, replace </a:t>
            </a:r>
            <a:r>
              <a:rPr lang="en-US" dirty="0" err="1" smtClean="0"/>
              <a:t>i</a:t>
            </a:r>
            <a:r>
              <a:rPr lang="en-US" dirty="0" smtClean="0"/>
              <a:t> and j with a combination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diB</a:t>
            </a:r>
            <a:r>
              <a:rPr lang="en-US" dirty="0" smtClean="0"/>
              <a:t> is the smallest, terminate jet clustering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118" y="4911664"/>
            <a:ext cx="1677000" cy="36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118" y="4917953"/>
            <a:ext cx="2502600" cy="400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446" y="4983320"/>
            <a:ext cx="2528400" cy="265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3640" y="5991970"/>
            <a:ext cx="924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anti-</a:t>
            </a:r>
            <a:r>
              <a:rPr lang="en-US" dirty="0" err="1" smtClean="0"/>
              <a:t>kt</a:t>
            </a:r>
            <a:r>
              <a:rPr lang="en-US" dirty="0" smtClean="0"/>
              <a:t> jets are circular in y-phi space of radius R (0.5, 0.7, 1.0); softer ones are crescents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4497" y="3187195"/>
            <a:ext cx="301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all particle pairs, </a:t>
            </a:r>
            <a:r>
              <a:rPr lang="en-US" dirty="0" err="1" smtClean="0"/>
              <a:t>i,j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3677" y="419395"/>
            <a:ext cx="166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arxiv:0802.1189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10362</TotalTime>
  <Words>3128</Words>
  <Application>Microsoft Office PowerPoint</Application>
  <PresentationFormat>Custom</PresentationFormat>
  <Paragraphs>443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Constantia</vt:lpstr>
      <vt:lpstr>Symbol</vt:lpstr>
      <vt:lpstr>Wingdings</vt:lpstr>
      <vt:lpstr>Books Classic 16x9</vt:lpstr>
      <vt:lpstr>Precision Physics at Colliders</vt:lpstr>
      <vt:lpstr>Modus Operandi</vt:lpstr>
      <vt:lpstr>“Standard Model Physics” and Precision</vt:lpstr>
      <vt:lpstr>“Standard Model Physics” and Precision</vt:lpstr>
      <vt:lpstr>Syllabus:  Review of six measurements</vt:lpstr>
      <vt:lpstr>Precision Physics at Colliders 1:</vt:lpstr>
      <vt:lpstr>QCD, Jet phenomena, and the Strong Coupling </vt:lpstr>
      <vt:lpstr>Jets </vt:lpstr>
      <vt:lpstr>Jets:  jet clustering</vt:lpstr>
      <vt:lpstr>First Attempt at as: Measure Jets and Their Cross Sections</vt:lpstr>
      <vt:lpstr>Jet Cross Sections</vt:lpstr>
      <vt:lpstr>Jet Samples and Efficiencies</vt:lpstr>
      <vt:lpstr>Jets:  jet energy corrections </vt:lpstr>
      <vt:lpstr>Jets:  pileup corrections </vt:lpstr>
      <vt:lpstr>Jets:  pileup corrections </vt:lpstr>
      <vt:lpstr>Jets:  response corrections </vt:lpstr>
      <vt:lpstr>Jets:  residual corrections </vt:lpstr>
      <vt:lpstr>Jets:  flavor corrections </vt:lpstr>
      <vt:lpstr>Jets:  energy scale uncertainty and resolution </vt:lpstr>
      <vt:lpstr>Luminosity measurement</vt:lpstr>
      <vt:lpstr>Luminosity measurement:  luminometers</vt:lpstr>
      <vt:lpstr>Luminosity measurement:  Van der Meer Scan method</vt:lpstr>
      <vt:lpstr>Luminosity measurement: uncertainties</vt:lpstr>
      <vt:lpstr>QCD prediction model</vt:lpstr>
      <vt:lpstr>Unfolding measured jet spectra</vt:lpstr>
      <vt:lpstr>Cross section results</vt:lpstr>
      <vt:lpstr>Strong coupling constant</vt:lpstr>
      <vt:lpstr>Strong coupling results at proton colliders</vt:lpstr>
      <vt:lpstr>Second Attempt at as: Top quarks</vt:lpstr>
      <vt:lpstr>Top-quark production</vt:lpstr>
      <vt:lpstr>Top pair inclusive cross section, dilepton channel</vt:lpstr>
      <vt:lpstr>Event selection and categorization</vt:lpstr>
      <vt:lpstr>Likelihood Fit Design </vt:lpstr>
      <vt:lpstr>Likelihood Fit Design </vt:lpstr>
      <vt:lpstr>Likelihood Fit Results </vt:lpstr>
      <vt:lpstr>Uncertainties</vt:lpstr>
      <vt:lpstr>Top pair inclusive cross sections at 8 TeV</vt:lpstr>
      <vt:lpstr>Strong coupling extraction from top pair inclusive cross section</vt:lpstr>
      <vt:lpstr>Strong coupling extraction from top pair inclusive cross section</vt:lpstr>
      <vt:lpstr>Conclusions for Lecture 1</vt:lpstr>
      <vt:lpstr>Syllabus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Physics at Colliders</dc:title>
  <dc:creator>Jeffrey Berryhill</dc:creator>
  <cp:lastModifiedBy>Jeffrey Berryhill</cp:lastModifiedBy>
  <cp:revision>143</cp:revision>
  <cp:lastPrinted>2018-08-24T12:46:31Z</cp:lastPrinted>
  <dcterms:created xsi:type="dcterms:W3CDTF">2018-08-09T19:28:41Z</dcterms:created>
  <dcterms:modified xsi:type="dcterms:W3CDTF">2018-08-24T17:54:17Z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