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notesSlides/notesSlide2.xml" ContentType="application/vnd.openxmlformats-officedocument.presentationml.notesSlide+xml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624" r:id="rId1"/>
  </p:sldMasterIdLst>
  <p:notesMasterIdLst>
    <p:notesMasterId r:id="rId42"/>
  </p:notesMasterIdLst>
  <p:handoutMasterIdLst>
    <p:handoutMasterId r:id="rId43"/>
  </p:handoutMasterIdLst>
  <p:sldIdLst>
    <p:sldId id="271" r:id="rId2"/>
    <p:sldId id="273" r:id="rId3"/>
    <p:sldId id="281" r:id="rId4"/>
    <p:sldId id="279" r:id="rId5"/>
    <p:sldId id="280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329" r:id="rId23"/>
    <p:sldId id="330" r:id="rId24"/>
    <p:sldId id="331" r:id="rId25"/>
    <p:sldId id="333" r:id="rId26"/>
    <p:sldId id="334" r:id="rId27"/>
    <p:sldId id="358" r:id="rId28"/>
    <p:sldId id="363" r:id="rId29"/>
    <p:sldId id="364" r:id="rId30"/>
    <p:sldId id="365" r:id="rId31"/>
    <p:sldId id="359" r:id="rId32"/>
    <p:sldId id="360" r:id="rId33"/>
    <p:sldId id="361" r:id="rId34"/>
    <p:sldId id="374" r:id="rId35"/>
    <p:sldId id="338" r:id="rId36"/>
    <p:sldId id="366" r:id="rId37"/>
    <p:sldId id="367" r:id="rId38"/>
    <p:sldId id="335" r:id="rId39"/>
    <p:sldId id="336" r:id="rId40"/>
    <p:sldId id="337" r:id="rId41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38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664" y="-112"/>
      </p:cViewPr>
      <p:guideLst>
        <p:guide orient="horz" pos="4238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Relationship Id="rId2" Type="http://schemas.openxmlformats.org/officeDocument/2006/relationships/image" Target="../media/image6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1" Type="http://schemas.openxmlformats.org/officeDocument/2006/relationships/image" Target="../media/image75.emf"/><Relationship Id="rId2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wmf"/><Relationship Id="rId5" Type="http://schemas.openxmlformats.org/officeDocument/2006/relationships/image" Target="../media/image82.wmf"/><Relationship Id="rId1" Type="http://schemas.openxmlformats.org/officeDocument/2006/relationships/image" Target="../media/image80.wmf"/><Relationship Id="rId2" Type="http://schemas.openxmlformats.org/officeDocument/2006/relationships/image" Target="../media/image8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image" Target="../media/image90.wmf"/><Relationship Id="rId5" Type="http://schemas.openxmlformats.org/officeDocument/2006/relationships/image" Target="../media/image91.emf"/><Relationship Id="rId1" Type="http://schemas.openxmlformats.org/officeDocument/2006/relationships/image" Target="../media/image87.emf"/><Relationship Id="rId2" Type="http://schemas.openxmlformats.org/officeDocument/2006/relationships/image" Target="../media/image8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Relationship Id="rId2" Type="http://schemas.openxmlformats.org/officeDocument/2006/relationships/image" Target="../media/image10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5" Type="http://schemas.openxmlformats.org/officeDocument/2006/relationships/image" Target="../media/image108.wmf"/><Relationship Id="rId6" Type="http://schemas.openxmlformats.org/officeDocument/2006/relationships/image" Target="../media/image109.wmf"/><Relationship Id="rId1" Type="http://schemas.openxmlformats.org/officeDocument/2006/relationships/image" Target="../media/image104.wmf"/><Relationship Id="rId2" Type="http://schemas.openxmlformats.org/officeDocument/2006/relationships/image" Target="../media/image10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4" Type="http://schemas.openxmlformats.org/officeDocument/2006/relationships/image" Target="../media/image113.wmf"/><Relationship Id="rId5" Type="http://schemas.openxmlformats.org/officeDocument/2006/relationships/image" Target="../media/image114.wmf"/><Relationship Id="rId6" Type="http://schemas.openxmlformats.org/officeDocument/2006/relationships/image" Target="../media/image115.wmf"/><Relationship Id="rId7" Type="http://schemas.openxmlformats.org/officeDocument/2006/relationships/image" Target="../media/image116.wmf"/><Relationship Id="rId8" Type="http://schemas.openxmlformats.org/officeDocument/2006/relationships/image" Target="../media/image117.emf"/><Relationship Id="rId1" Type="http://schemas.openxmlformats.org/officeDocument/2006/relationships/image" Target="../media/image110.emf"/><Relationship Id="rId2" Type="http://schemas.openxmlformats.org/officeDocument/2006/relationships/image" Target="../media/image11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Relationship Id="rId2" Type="http://schemas.openxmlformats.org/officeDocument/2006/relationships/image" Target="../media/image121.emf"/><Relationship Id="rId3" Type="http://schemas.openxmlformats.org/officeDocument/2006/relationships/image" Target="../media/image12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41E0-C0FB-FB45-BE20-B5E285E46BDA}" type="datetimeFigureOut">
              <a:rPr lang="en-US" smtClean="0"/>
              <a:t>8/30/18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D667F-4C0A-F045-9861-4468224AE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96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87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2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48882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582482"/>
            <a:ext cx="6400800" cy="554404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106" y="5472156"/>
            <a:ext cx="8643661" cy="36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9CFA1-B09C-442F-85C3-919131D33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137E2-35D0-4667-9362-8260FF57A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-33382"/>
            <a:ext cx="7772400" cy="60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1"/>
            <a:ext cx="3810000" cy="2237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1"/>
            <a:ext cx="3810000" cy="2237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76651"/>
            <a:ext cx="3810000" cy="2237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76651"/>
            <a:ext cx="3810000" cy="2237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7FE8-51C5-4648-9E54-A2671E80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29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5218"/>
            <a:ext cx="7772400" cy="6001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184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184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1849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1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13A5A-BD10-4E42-8EDD-42C4A14A6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71096-0617-41A5-9758-D801656409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A0D8F-9A19-4D03-8318-653C6FCD8B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713" y="471448"/>
            <a:ext cx="8229600" cy="628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713" y="1182021"/>
            <a:ext cx="8229600" cy="5441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4094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E. Prebys, Accelerators A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9560" y="18288"/>
            <a:ext cx="7772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210FB4-E372-466D-A3EB-21FD966A10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781336" y="1"/>
            <a:ext cx="362663" cy="370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  <p:sldLayoutId id="2147484637" r:id="rId13"/>
  </p:sldLayoutIdLst>
  <p:transition xmlns:p14="http://schemas.microsoft.com/office/powerpoint/2010/main">
    <p:fade thruBlk="1"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6" Type="http://schemas.openxmlformats.org/officeDocument/2006/relationships/image" Target="../media/image31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26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2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35.emf"/><Relationship Id="rId5" Type="http://schemas.openxmlformats.org/officeDocument/2006/relationships/image" Target="../media/image28.wmf"/><Relationship Id="rId6" Type="http://schemas.openxmlformats.org/officeDocument/2006/relationships/image" Target="../media/image29.wmf"/><Relationship Id="rId7" Type="http://schemas.openxmlformats.org/officeDocument/2006/relationships/image" Target="../media/image30.w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36.emf"/><Relationship Id="rId10" Type="http://schemas.openxmlformats.org/officeDocument/2006/relationships/oleObject" Target="../embeddings/oleObject18.bin"/><Relationship Id="rId11" Type="http://schemas.openxmlformats.org/officeDocument/2006/relationships/image" Target="../media/image3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42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4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oleObject" Target="../embeddings/oleObject26.bin"/><Relationship Id="rId13" Type="http://schemas.openxmlformats.org/officeDocument/2006/relationships/image" Target="../media/image47.emf"/><Relationship Id="rId14" Type="http://schemas.openxmlformats.org/officeDocument/2006/relationships/oleObject" Target="../embeddings/oleObject27.bin"/><Relationship Id="rId15" Type="http://schemas.openxmlformats.org/officeDocument/2006/relationships/image" Target="../media/image4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9.emf"/><Relationship Id="rId4" Type="http://schemas.openxmlformats.org/officeDocument/2006/relationships/oleObject" Target="../embeddings/oleObject25.bin"/><Relationship Id="rId5" Type="http://schemas.openxmlformats.org/officeDocument/2006/relationships/image" Target="../media/image46.emf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4" Type="http://schemas.openxmlformats.org/officeDocument/2006/relationships/image" Target="../media/image30.wmf"/><Relationship Id="rId5" Type="http://schemas.openxmlformats.org/officeDocument/2006/relationships/image" Target="../media/image59.wmf"/><Relationship Id="rId6" Type="http://schemas.openxmlformats.org/officeDocument/2006/relationships/image" Target="../media/image60.w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6.e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57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emf"/><Relationship Id="rId12" Type="http://schemas.openxmlformats.org/officeDocument/2006/relationships/oleObject" Target="../embeddings/oleObject33.bin"/><Relationship Id="rId13" Type="http://schemas.openxmlformats.org/officeDocument/2006/relationships/image" Target="../media/image64.emf"/><Relationship Id="rId14" Type="http://schemas.openxmlformats.org/officeDocument/2006/relationships/oleObject" Target="../embeddings/oleObject34.bin"/><Relationship Id="rId15" Type="http://schemas.openxmlformats.org/officeDocument/2006/relationships/image" Target="../media/image65.emf"/><Relationship Id="rId16" Type="http://schemas.openxmlformats.org/officeDocument/2006/relationships/oleObject" Target="../embeddings/oleObject35.bin"/><Relationship Id="rId17" Type="http://schemas.openxmlformats.org/officeDocument/2006/relationships/image" Target="../media/image6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50.png"/><Relationship Id="rId4" Type="http://schemas.openxmlformats.org/officeDocument/2006/relationships/image" Target="../media/image67.wmf"/><Relationship Id="rId5" Type="http://schemas.openxmlformats.org/officeDocument/2006/relationships/image" Target="../media/image68.w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62.emf"/><Relationship Id="rId10" Type="http://schemas.openxmlformats.org/officeDocument/2006/relationships/oleObject" Target="../embeddings/oleObject3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69.wmf"/><Relationship Id="rId6" Type="http://schemas.openxmlformats.org/officeDocument/2006/relationships/image" Target="../media/image67.w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6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oleObject" Target="../embeddings/oleObject38.bin"/><Relationship Id="rId5" Type="http://schemas.openxmlformats.org/officeDocument/2006/relationships/image" Target="../media/image70.wmf"/><Relationship Id="rId6" Type="http://schemas.openxmlformats.org/officeDocument/2006/relationships/oleObject" Target="../embeddings/oleObject39.bin"/><Relationship Id="rId7" Type="http://schemas.openxmlformats.org/officeDocument/2006/relationships/image" Target="../media/image71.wmf"/><Relationship Id="rId8" Type="http://schemas.openxmlformats.org/officeDocument/2006/relationships/oleObject" Target="../embeddings/oleObject40.bin"/><Relationship Id="rId9" Type="http://schemas.openxmlformats.org/officeDocument/2006/relationships/image" Target="../media/image72.emf"/><Relationship Id="rId10" Type="http://schemas.openxmlformats.org/officeDocument/2006/relationships/oleObject" Target="../embeddings/oleObject41.bin"/><Relationship Id="rId11" Type="http://schemas.openxmlformats.org/officeDocument/2006/relationships/image" Target="../media/image7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6.bin"/><Relationship Id="rId12" Type="http://schemas.openxmlformats.org/officeDocument/2006/relationships/image" Target="../media/image76.emf"/><Relationship Id="rId13" Type="http://schemas.openxmlformats.org/officeDocument/2006/relationships/oleObject" Target="../embeddings/oleObject47.bin"/><Relationship Id="rId14" Type="http://schemas.openxmlformats.org/officeDocument/2006/relationships/image" Target="../media/image77.emf"/><Relationship Id="rId15" Type="http://schemas.openxmlformats.org/officeDocument/2006/relationships/oleObject" Target="../embeddings/oleObject48.bin"/><Relationship Id="rId16" Type="http://schemas.openxmlformats.org/officeDocument/2006/relationships/image" Target="../media/image78.emf"/><Relationship Id="rId17" Type="http://schemas.openxmlformats.org/officeDocument/2006/relationships/oleObject" Target="../embeddings/oleObject49.bin"/><Relationship Id="rId18" Type="http://schemas.openxmlformats.org/officeDocument/2006/relationships/image" Target="../media/image7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2.bin"/><Relationship Id="rId4" Type="http://schemas.openxmlformats.org/officeDocument/2006/relationships/image" Target="../media/image75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70.w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71.wmf"/><Relationship Id="rId9" Type="http://schemas.openxmlformats.org/officeDocument/2006/relationships/oleObject" Target="../embeddings/oleObject45.bin"/><Relationship Id="rId10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4.bin"/><Relationship Id="rId12" Type="http://schemas.openxmlformats.org/officeDocument/2006/relationships/image" Target="../media/image82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0.bin"/><Relationship Id="rId4" Type="http://schemas.openxmlformats.org/officeDocument/2006/relationships/image" Target="../media/image80.wmf"/><Relationship Id="rId5" Type="http://schemas.openxmlformats.org/officeDocument/2006/relationships/oleObject" Target="../embeddings/oleObject51.bin"/><Relationship Id="rId6" Type="http://schemas.openxmlformats.org/officeDocument/2006/relationships/image" Target="../media/image81.wmf"/><Relationship Id="rId7" Type="http://schemas.openxmlformats.org/officeDocument/2006/relationships/oleObject" Target="../embeddings/oleObject52.bin"/><Relationship Id="rId8" Type="http://schemas.openxmlformats.org/officeDocument/2006/relationships/image" Target="../media/image70.wmf"/><Relationship Id="rId9" Type="http://schemas.openxmlformats.org/officeDocument/2006/relationships/oleObject" Target="../embeddings/oleObject53.bin"/><Relationship Id="rId10" Type="http://schemas.openxmlformats.org/officeDocument/2006/relationships/image" Target="../media/image7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4" Type="http://schemas.openxmlformats.org/officeDocument/2006/relationships/image" Target="../media/image83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4" Type="http://schemas.openxmlformats.org/officeDocument/2006/relationships/oleObject" Target="../embeddings/oleObject56.bin"/><Relationship Id="rId5" Type="http://schemas.openxmlformats.org/officeDocument/2006/relationships/image" Target="../media/image84.emf"/><Relationship Id="rId6" Type="http://schemas.openxmlformats.org/officeDocument/2006/relationships/oleObject" Target="../embeddings/oleObject57.bin"/><Relationship Id="rId7" Type="http://schemas.openxmlformats.org/officeDocument/2006/relationships/image" Target="../media/image8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1.bin"/><Relationship Id="rId12" Type="http://schemas.openxmlformats.org/officeDocument/2006/relationships/image" Target="../media/image90.wmf"/><Relationship Id="rId13" Type="http://schemas.openxmlformats.org/officeDocument/2006/relationships/oleObject" Target="../embeddings/oleObject62.bin"/><Relationship Id="rId14" Type="http://schemas.openxmlformats.org/officeDocument/2006/relationships/image" Target="../media/image91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8.bin"/><Relationship Id="rId4" Type="http://schemas.openxmlformats.org/officeDocument/2006/relationships/image" Target="../media/image87.emf"/><Relationship Id="rId5" Type="http://schemas.openxmlformats.org/officeDocument/2006/relationships/oleObject" Target="../embeddings/oleObject59.bin"/><Relationship Id="rId6" Type="http://schemas.openxmlformats.org/officeDocument/2006/relationships/image" Target="../media/image88.emf"/><Relationship Id="rId7" Type="http://schemas.openxmlformats.org/officeDocument/2006/relationships/image" Target="../media/image92.wmf"/><Relationship Id="rId8" Type="http://schemas.openxmlformats.org/officeDocument/2006/relationships/image" Target="../media/image93.wmf"/><Relationship Id="rId9" Type="http://schemas.openxmlformats.org/officeDocument/2006/relationships/oleObject" Target="../embeddings/oleObject60.bin"/><Relationship Id="rId10" Type="http://schemas.openxmlformats.org/officeDocument/2006/relationships/image" Target="../media/image8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4" Type="http://schemas.openxmlformats.org/officeDocument/2006/relationships/image" Target="../media/image96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.e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4" Type="http://schemas.openxmlformats.org/officeDocument/2006/relationships/image" Target="../media/image97.wmf"/><Relationship Id="rId5" Type="http://schemas.openxmlformats.org/officeDocument/2006/relationships/image" Target="../media/image98.jpe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5" Type="http://schemas.openxmlformats.org/officeDocument/2006/relationships/oleObject" Target="../embeddings/oleObject65.bin"/><Relationship Id="rId6" Type="http://schemas.openxmlformats.org/officeDocument/2006/relationships/image" Target="../media/image99.emf"/><Relationship Id="rId7" Type="http://schemas.openxmlformats.org/officeDocument/2006/relationships/oleObject" Target="../embeddings/oleObject66.bin"/><Relationship Id="rId8" Type="http://schemas.openxmlformats.org/officeDocument/2006/relationships/image" Target="../media/image100.emf"/><Relationship Id="rId9" Type="http://schemas.openxmlformats.org/officeDocument/2006/relationships/oleObject" Target="../embeddings/oleObject67.bin"/><Relationship Id="rId10" Type="http://schemas.openxmlformats.org/officeDocument/2006/relationships/image" Target="../media/image101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4" Type="http://schemas.openxmlformats.org/officeDocument/2006/relationships/image" Target="../media/image102.emf"/><Relationship Id="rId5" Type="http://schemas.openxmlformats.org/officeDocument/2006/relationships/oleObject" Target="../embeddings/oleObject69.bin"/><Relationship Id="rId6" Type="http://schemas.openxmlformats.org/officeDocument/2006/relationships/image" Target="../media/image103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3.bin"/><Relationship Id="rId20" Type="http://schemas.openxmlformats.org/officeDocument/2006/relationships/oleObject" Target="../embeddings/oleObject81.bin"/><Relationship Id="rId10" Type="http://schemas.openxmlformats.org/officeDocument/2006/relationships/image" Target="../media/image107.wmf"/><Relationship Id="rId11" Type="http://schemas.openxmlformats.org/officeDocument/2006/relationships/oleObject" Target="../embeddings/oleObject74.bin"/><Relationship Id="rId12" Type="http://schemas.openxmlformats.org/officeDocument/2006/relationships/image" Target="../media/image108.wmf"/><Relationship Id="rId13" Type="http://schemas.openxmlformats.org/officeDocument/2006/relationships/oleObject" Target="../embeddings/oleObject75.bin"/><Relationship Id="rId14" Type="http://schemas.openxmlformats.org/officeDocument/2006/relationships/image" Target="../media/image109.wmf"/><Relationship Id="rId15" Type="http://schemas.openxmlformats.org/officeDocument/2006/relationships/oleObject" Target="../embeddings/oleObject76.bin"/><Relationship Id="rId16" Type="http://schemas.openxmlformats.org/officeDocument/2006/relationships/oleObject" Target="../embeddings/oleObject77.bin"/><Relationship Id="rId17" Type="http://schemas.openxmlformats.org/officeDocument/2006/relationships/oleObject" Target="../embeddings/oleObject78.bin"/><Relationship Id="rId18" Type="http://schemas.openxmlformats.org/officeDocument/2006/relationships/oleObject" Target="../embeddings/oleObject79.bin"/><Relationship Id="rId19" Type="http://schemas.openxmlformats.org/officeDocument/2006/relationships/oleObject" Target="../embeddings/oleObject80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0.bin"/><Relationship Id="rId4" Type="http://schemas.openxmlformats.org/officeDocument/2006/relationships/image" Target="../media/image104.wmf"/><Relationship Id="rId5" Type="http://schemas.openxmlformats.org/officeDocument/2006/relationships/oleObject" Target="../embeddings/oleObject71.bin"/><Relationship Id="rId6" Type="http://schemas.openxmlformats.org/officeDocument/2006/relationships/image" Target="../media/image105.wmf"/><Relationship Id="rId7" Type="http://schemas.openxmlformats.org/officeDocument/2006/relationships/oleObject" Target="../embeddings/oleObject72.bin"/><Relationship Id="rId8" Type="http://schemas.openxmlformats.org/officeDocument/2006/relationships/image" Target="../media/image106.wm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6.bin"/><Relationship Id="rId12" Type="http://schemas.openxmlformats.org/officeDocument/2006/relationships/image" Target="../media/image114.wmf"/><Relationship Id="rId13" Type="http://schemas.openxmlformats.org/officeDocument/2006/relationships/oleObject" Target="../embeddings/oleObject87.bin"/><Relationship Id="rId14" Type="http://schemas.openxmlformats.org/officeDocument/2006/relationships/image" Target="../media/image115.wmf"/><Relationship Id="rId15" Type="http://schemas.openxmlformats.org/officeDocument/2006/relationships/oleObject" Target="../embeddings/oleObject88.bin"/><Relationship Id="rId16" Type="http://schemas.openxmlformats.org/officeDocument/2006/relationships/image" Target="../media/image116.wmf"/><Relationship Id="rId17" Type="http://schemas.openxmlformats.org/officeDocument/2006/relationships/oleObject" Target="../embeddings/oleObject89.bin"/><Relationship Id="rId18" Type="http://schemas.openxmlformats.org/officeDocument/2006/relationships/image" Target="../media/image117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2.bin"/><Relationship Id="rId4" Type="http://schemas.openxmlformats.org/officeDocument/2006/relationships/image" Target="../media/image110.emf"/><Relationship Id="rId5" Type="http://schemas.openxmlformats.org/officeDocument/2006/relationships/oleObject" Target="../embeddings/oleObject83.bin"/><Relationship Id="rId6" Type="http://schemas.openxmlformats.org/officeDocument/2006/relationships/image" Target="../media/image111.emf"/><Relationship Id="rId7" Type="http://schemas.openxmlformats.org/officeDocument/2006/relationships/oleObject" Target="../embeddings/oleObject84.bin"/><Relationship Id="rId8" Type="http://schemas.openxmlformats.org/officeDocument/2006/relationships/image" Target="../media/image112.wmf"/><Relationship Id="rId9" Type="http://schemas.openxmlformats.org/officeDocument/2006/relationships/oleObject" Target="../embeddings/oleObject85.bin"/><Relationship Id="rId10" Type="http://schemas.openxmlformats.org/officeDocument/2006/relationships/image" Target="../media/image113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oleObject" Target="../embeddings/oleObject90.bin"/><Relationship Id="rId5" Type="http://schemas.openxmlformats.org/officeDocument/2006/relationships/image" Target="../media/image120.emf"/><Relationship Id="rId6" Type="http://schemas.openxmlformats.org/officeDocument/2006/relationships/oleObject" Target="../embeddings/oleObject91.bin"/><Relationship Id="rId7" Type="http://schemas.openxmlformats.org/officeDocument/2006/relationships/image" Target="../media/image121.emf"/><Relationship Id="rId8" Type="http://schemas.openxmlformats.org/officeDocument/2006/relationships/oleObject" Target="../embeddings/oleObject92.bin"/><Relationship Id="rId9" Type="http://schemas.openxmlformats.org/officeDocument/2006/relationships/image" Target="../media/image122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4" Type="http://schemas.openxmlformats.org/officeDocument/2006/relationships/image" Target="../media/image124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9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0.emf"/><Relationship Id="rId8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94.bin"/><Relationship Id="rId8" Type="http://schemas.openxmlformats.org/officeDocument/2006/relationships/image" Target="../media/image125.emf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1" Type="http://schemas.openxmlformats.org/officeDocument/2006/relationships/image" Target="../media/image128.jpeg"/><Relationship Id="rId1" Type="http://schemas.openxmlformats.org/officeDocument/2006/relationships/vmlDrawing" Target="../drawings/vmlDrawing26.vml"/><Relationship Id="rId2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21.wmf"/><Relationship Id="rId13" Type="http://schemas.openxmlformats.org/officeDocument/2006/relationships/image" Target="../media/image2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22.jpeg"/><Relationship Id="rId4" Type="http://schemas.openxmlformats.org/officeDocument/2006/relationships/oleObject" Target="../embeddings/oleObject8.bin"/><Relationship Id="rId5" Type="http://schemas.openxmlformats.org/officeDocument/2006/relationships/image" Target="../media/image18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9.wmf"/><Relationship Id="rId8" Type="http://schemas.openxmlformats.org/officeDocument/2006/relationships/oleObject" Target="../embeddings/oleObject10.bin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856" y="4504348"/>
            <a:ext cx="8465346" cy="90060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Accelerators A</a:t>
            </a: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66816" y="5547869"/>
            <a:ext cx="6400800" cy="527762"/>
          </a:xfrm>
        </p:spPr>
        <p:txBody>
          <a:bodyPr/>
          <a:lstStyle/>
          <a:p>
            <a:pPr eaLnBrk="1" hangingPunct="1"/>
            <a:r>
              <a:rPr lang="en-US" dirty="0"/>
              <a:t>Eric Prebys, UC Davis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446"/>
            <a:ext cx="91440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8106" y="328104"/>
            <a:ext cx="80391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Synchrotron Radiation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675009" y="1008409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00051" y="912682"/>
            <a:ext cx="608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rgbClr val="292934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959642"/>
              </p:ext>
            </p:extLst>
          </p:nvPr>
        </p:nvGraphicFramePr>
        <p:xfrm>
          <a:off x="2451349" y="1560382"/>
          <a:ext cx="285411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" name="Equation" r:id="rId3" imgW="1765300" imgH="457200" progId="Equation.DSMT4">
                  <p:embed/>
                </p:oleObj>
              </mc:Choice>
              <mc:Fallback>
                <p:oleObj name="Equation" r:id="rId3" imgW="1765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349" y="1560382"/>
                        <a:ext cx="2854118" cy="935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694553" y="1979501"/>
            <a:ext cx="3333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+mn-lt"/>
              </a:rPr>
              <a:t>An electron will radiate about 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10</a:t>
            </a:r>
            <a:r>
              <a:rPr lang="en-US" sz="1600" i="1" baseline="30000" dirty="0">
                <a:solidFill>
                  <a:srgbClr val="CC0000"/>
                </a:solidFill>
                <a:latin typeface="+mn-lt"/>
              </a:rPr>
              <a:t>13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 times more power </a:t>
            </a:r>
            <a:r>
              <a:rPr lang="en-US" sz="1600" dirty="0">
                <a:solidFill>
                  <a:srgbClr val="CC0000"/>
                </a:solidFill>
                <a:latin typeface="+mn-lt"/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5131392" y="2341929"/>
            <a:ext cx="581887" cy="12677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23850" y="2780305"/>
            <a:ext cx="882015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292934"/>
                </a:solidFill>
                <a:latin typeface="+mn-lt"/>
              </a:rPr>
              <a:t>Protons: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 Synchrotron radiation does not affect kinematics very much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Energy limited by strength of magnetic fields and size of ring</a:t>
            </a: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292934"/>
                </a:solidFill>
                <a:latin typeface="+mn-lt"/>
              </a:rPr>
              <a:t>Electrons: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 Synchrotron radiation dominates kinematics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To to go higher energy, we have to </a:t>
            </a:r>
            <a:r>
              <a:rPr lang="en-US" sz="1800" i="1" dirty="0">
                <a:solidFill>
                  <a:srgbClr val="292934"/>
                </a:solidFill>
                <a:latin typeface="+mn-lt"/>
              </a:rPr>
              <a:t>lower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the magnetic field and go to </a:t>
            </a:r>
            <a:r>
              <a:rPr lang="en-US" sz="1800" i="1" dirty="0">
                <a:solidFill>
                  <a:srgbClr val="292934"/>
                </a:solidFill>
                <a:latin typeface="+mn-lt"/>
              </a:rPr>
              <a:t>huge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 rings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292934"/>
                </a:solidFill>
                <a:latin typeface="+mn-lt"/>
              </a:rPr>
              <a:t>Eventually, we lose the benefit of a circular accelerator, because we lose all the energy each time around.</a:t>
            </a: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571500" y="1961939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2300600" y="2304176"/>
            <a:ext cx="1982787" cy="382488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9719" y="5429205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Since the beginning, the “energy frontier” has belonged to proton (and/or antiproton) machines, while electrons are used for precision studies and other purposes.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9719" y="5429205"/>
            <a:ext cx="6096000" cy="914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0348" y="6379287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  <a:latin typeface="+mn-lt"/>
              </a:rPr>
              <a:t>Now, back to the program…</a:t>
            </a:r>
          </a:p>
        </p:txBody>
      </p:sp>
    </p:spTree>
    <p:extLst>
      <p:ext uri="{BB962C8B-B14F-4D97-AF65-F5344CB8AC3E}">
        <p14:creationId xmlns:p14="http://schemas.microsoft.com/office/powerpoint/2010/main" val="158143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3078" grpId="0"/>
      <p:bldP spid="3079" grpId="0" animBg="1"/>
      <p:bldP spid="3082" grpId="0"/>
      <p:bldP spid="3083" grpId="0" animBg="1"/>
      <p:bldP spid="4" grpId="0"/>
      <p:bldP spid="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Cyclotron (1930’s)</a:t>
            </a:r>
          </a:p>
        </p:txBody>
      </p:sp>
      <p:sp>
        <p:nvSpPr>
          <p:cNvPr id="32771" name="Rectangle 42"/>
          <p:cNvSpPr>
            <a:spLocks noGrp="1" noChangeArrowheads="1"/>
          </p:cNvSpPr>
          <p:nvPr>
            <p:ph idx="1"/>
          </p:nvPr>
        </p:nvSpPr>
        <p:spPr>
          <a:xfrm>
            <a:off x="441713" y="1182021"/>
            <a:ext cx="4313866" cy="54417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A charged particle in a uniform magnetic field will follow a circular path of radius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2" name="Group 30"/>
          <p:cNvGrpSpPr/>
          <p:nvPr/>
        </p:nvGrpSpPr>
        <p:grpSpPr>
          <a:xfrm>
            <a:off x="5156540" y="749723"/>
            <a:ext cx="3190901" cy="1950576"/>
            <a:chOff x="4089205" y="360565"/>
            <a:chExt cx="3619500" cy="2171700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4190805" y="360565"/>
              <a:ext cx="1422400" cy="2095500"/>
              <a:chOff x="971550" y="725487"/>
              <a:chExt cx="1066800" cy="1752600"/>
            </a:xfrm>
          </p:grpSpPr>
          <p:sp>
            <p:nvSpPr>
              <p:cNvPr id="32809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0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4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257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5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6" name="Object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Object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5" name="Straight Arrow Connector 54"/>
            <p:cNvCxnSpPr>
              <a:stCxn id="51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6" name="Object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1380" name="Picture 4" descr="File:Cyclotron pat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2835" y="3236891"/>
            <a:ext cx="3805145" cy="2240768"/>
          </a:xfrm>
          <a:prstGeom prst="rect">
            <a:avLst/>
          </a:prstGeom>
          <a:noFill/>
        </p:spPr>
      </p:pic>
      <p:graphicFrame>
        <p:nvGraphicFramePr>
          <p:cNvPr id="1013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694326"/>
              </p:ext>
            </p:extLst>
          </p:nvPr>
        </p:nvGraphicFramePr>
        <p:xfrm>
          <a:off x="1958504" y="5616609"/>
          <a:ext cx="229757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2" name="Equation" r:id="rId7" imgW="1473200" imgH="203200" progId="Equation.DSMT4">
                  <p:embed/>
                </p:oleObj>
              </mc:Choice>
              <mc:Fallback>
                <p:oleObj name="Equation" r:id="rId7" imgW="1473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504" y="5616609"/>
                        <a:ext cx="2297578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501360" y="2836781"/>
            <a:ext cx="268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1600" dirty="0">
                <a:latin typeface="+mn-lt"/>
              </a:rPr>
              <a:t>Cyclotron Frequency”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749605" y="3122388"/>
            <a:ext cx="76200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1656" y="5602281"/>
            <a:ext cx="268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For a proton: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i.e. “RF” range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08410" y="5599092"/>
            <a:ext cx="44196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Accelerating “DEES”: by applying a voltage which oscillates at </a:t>
            </a:r>
            <a:r>
              <a:rPr lang="en-US" sz="1400" i="1" dirty="0">
                <a:latin typeface="+mn-lt"/>
              </a:rPr>
              <a:t>f</a:t>
            </a:r>
            <a:r>
              <a:rPr lang="en-US" sz="1400" i="1" baseline="-25000" dirty="0">
                <a:latin typeface="+mn-lt"/>
              </a:rPr>
              <a:t>c</a:t>
            </a:r>
            <a:r>
              <a:rPr lang="en-US" sz="1400" dirty="0">
                <a:latin typeface="+mn-lt"/>
              </a:rPr>
              <a:t>, we can accelerator the particle a little bit each time around, allowing us to get to high energies with a relatively small voltage.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237213" y="5294291"/>
            <a:ext cx="228598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20226" y="36154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would not work for electrons!</a:t>
            </a:r>
          </a:p>
        </p:txBody>
      </p:sp>
      <p:sp>
        <p:nvSpPr>
          <p:cNvPr id="5" name="Freeform 4"/>
          <p:cNvSpPr/>
          <p:nvPr/>
        </p:nvSpPr>
        <p:spPr>
          <a:xfrm>
            <a:off x="4033850" y="660202"/>
            <a:ext cx="858342" cy="1393141"/>
          </a:xfrm>
          <a:custGeom>
            <a:avLst/>
            <a:gdLst>
              <a:gd name="connsiteX0" fmla="*/ 1053481 w 1073402"/>
              <a:gd name="connsiteY0" fmla="*/ 0 h 432966"/>
              <a:gd name="connsiteX1" fmla="*/ 966894 w 1073402"/>
              <a:gd name="connsiteY1" fmla="*/ 339157 h 432966"/>
              <a:gd name="connsiteX2" fmla="*/ 230900 w 1073402"/>
              <a:gd name="connsiteY2" fmla="*/ 375237 h 432966"/>
              <a:gd name="connsiteX3" fmla="*/ 0 w 1073402"/>
              <a:gd name="connsiteY3" fmla="*/ 432966 h 432966"/>
              <a:gd name="connsiteX0" fmla="*/ 1183362 w 1187834"/>
              <a:gd name="connsiteY0" fmla="*/ 0 h 454614"/>
              <a:gd name="connsiteX1" fmla="*/ 966894 w 1187834"/>
              <a:gd name="connsiteY1" fmla="*/ 360805 h 454614"/>
              <a:gd name="connsiteX2" fmla="*/ 230900 w 1187834"/>
              <a:gd name="connsiteY2" fmla="*/ 396885 h 454614"/>
              <a:gd name="connsiteX3" fmla="*/ 0 w 1187834"/>
              <a:gd name="connsiteY3" fmla="*/ 454614 h 454614"/>
              <a:gd name="connsiteX0" fmla="*/ 1183362 w 1183362"/>
              <a:gd name="connsiteY0" fmla="*/ 0 h 454614"/>
              <a:gd name="connsiteX1" fmla="*/ 966894 w 1183362"/>
              <a:gd name="connsiteY1" fmla="*/ 360805 h 454614"/>
              <a:gd name="connsiteX2" fmla="*/ 230900 w 1183362"/>
              <a:gd name="connsiteY2" fmla="*/ 396885 h 454614"/>
              <a:gd name="connsiteX3" fmla="*/ 0 w 1183362"/>
              <a:gd name="connsiteY3" fmla="*/ 454614 h 454614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13334 w 1965796"/>
              <a:gd name="connsiteY2" fmla="*/ 396885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796" h="441225">
                <a:moveTo>
                  <a:pt x="1965796" y="0"/>
                </a:moveTo>
                <a:cubicBezTo>
                  <a:pt x="1933326" y="138309"/>
                  <a:pt x="1906182" y="291980"/>
                  <a:pt x="1749328" y="360805"/>
                </a:cubicBezTo>
                <a:cubicBezTo>
                  <a:pt x="1592474" y="429630"/>
                  <a:pt x="1208502" y="410706"/>
                  <a:pt x="1024674" y="412952"/>
                </a:cubicBezTo>
                <a:cubicBezTo>
                  <a:pt x="863525" y="412520"/>
                  <a:pt x="37281" y="431604"/>
                  <a:pt x="0" y="441225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522637"/>
              </p:ext>
            </p:extLst>
          </p:nvPr>
        </p:nvGraphicFramePr>
        <p:xfrm>
          <a:off x="828120" y="2058939"/>
          <a:ext cx="3121504" cy="332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3" name="Equation" r:id="rId9" imgW="1714500" imgH="1778000" progId="Equation.DSMT4">
                  <p:embed/>
                </p:oleObj>
              </mc:Choice>
              <mc:Fallback>
                <p:oleObj name="Equation" r:id="rId9" imgW="1714500" imgH="177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120" y="2058939"/>
                        <a:ext cx="3121504" cy="332742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4562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3" grpId="0"/>
      <p:bldP spid="36" grpId="0"/>
      <p:bldP spid="37" grpId="0" animBg="1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375" y="441246"/>
            <a:ext cx="7772400" cy="6001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Round and Round We Go: the First Cyclotrons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187" y="1445892"/>
            <a:ext cx="2667000" cy="1314206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~1930 (Berkeley)</a:t>
            </a:r>
          </a:p>
          <a:p>
            <a:pPr lvl="1"/>
            <a:r>
              <a:rPr lang="en-US" sz="1800" dirty="0"/>
              <a:t>Lawrence and Livingston</a:t>
            </a:r>
          </a:p>
          <a:p>
            <a:pPr lvl="1"/>
            <a:r>
              <a:rPr lang="en-US" sz="1800" dirty="0"/>
              <a:t>K=80 </a:t>
            </a:r>
            <a:r>
              <a:rPr lang="en-US" sz="1800" dirty="0" err="1"/>
              <a:t>keV</a:t>
            </a:r>
            <a:endParaRPr lang="en-US" sz="1800" dirty="0"/>
          </a:p>
          <a:p>
            <a:pPr lvl="1"/>
            <a:r>
              <a:rPr lang="en-US" sz="1800" dirty="0"/>
              <a:t>Fit in your hand</a:t>
            </a:r>
          </a:p>
        </p:txBody>
      </p:sp>
      <p:pic>
        <p:nvPicPr>
          <p:cNvPr id="28676" name="Picture 4" descr="Cyc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488" y="1141093"/>
            <a:ext cx="239190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yc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902" y="3581079"/>
            <a:ext cx="3143956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32000" y="4760591"/>
            <a:ext cx="32766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1935 - 60” Cyclotron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rgbClr val="292934"/>
                </a:solidFill>
                <a:latin typeface="+mn-lt"/>
              </a:rPr>
              <a:t>Lawrence, et al. (LBL)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rgbClr val="292934"/>
                </a:solidFill>
                <a:latin typeface="+mn-lt"/>
              </a:rPr>
              <a:t>~19 </a:t>
            </a:r>
            <a:r>
              <a:rPr lang="en-US" sz="1600" dirty="0" err="1">
                <a:solidFill>
                  <a:srgbClr val="292934"/>
                </a:solidFill>
                <a:latin typeface="+mn-lt"/>
              </a:rPr>
              <a:t>MeV</a:t>
            </a:r>
            <a:r>
              <a:rPr lang="en-US" sz="1600" dirty="0">
                <a:solidFill>
                  <a:srgbClr val="292934"/>
                </a:solidFill>
                <a:latin typeface="+mn-lt"/>
              </a:rPr>
              <a:t> (D</a:t>
            </a:r>
            <a:r>
              <a:rPr lang="en-US" sz="400" dirty="0">
                <a:solidFill>
                  <a:srgbClr val="292934"/>
                </a:solidFill>
                <a:latin typeface="+mn-lt"/>
              </a:rPr>
              <a:t>2</a:t>
            </a:r>
            <a:r>
              <a:rPr lang="en-US" sz="1600" dirty="0">
                <a:solidFill>
                  <a:srgbClr val="292934"/>
                </a:solidFill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rgbClr val="292934"/>
                </a:solidFill>
                <a:latin typeface="+mn-lt"/>
              </a:rPr>
              <a:t>Prototype </a:t>
            </a:r>
            <a:r>
              <a:rPr lang="en-US" sz="1800" dirty="0">
                <a:solidFill>
                  <a:srgbClr val="292934"/>
                </a:solidFill>
                <a:latin typeface="+mn-lt"/>
              </a:rPr>
              <a:t>for many</a:t>
            </a:r>
            <a:endParaRPr lang="en-US" dirty="0">
              <a:solidFill>
                <a:srgbClr val="292934"/>
              </a:solidFill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160" y="1141091"/>
            <a:ext cx="1641708" cy="2209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214475" y="2667712"/>
            <a:ext cx="1139012" cy="1179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36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26" y="347718"/>
            <a:ext cx="7886700" cy="600164"/>
          </a:xfrm>
        </p:spPr>
        <p:txBody>
          <a:bodyPr/>
          <a:lstStyle/>
          <a:p>
            <a:r>
              <a:rPr lang="en-US" dirty="0"/>
              <a:t>Onward and Upward!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911496"/>
            <a:ext cx="8378804" cy="5381421"/>
          </a:xfrm>
        </p:spPr>
        <p:txBody>
          <a:bodyPr>
            <a:normAutofit/>
          </a:bodyPr>
          <a:lstStyle/>
          <a:p>
            <a:r>
              <a:rPr lang="en-US" sz="1800" dirty="0"/>
              <a:t>Cyclotrons were limited by three problems</a:t>
            </a:r>
          </a:p>
          <a:p>
            <a:pPr lvl="1"/>
            <a:r>
              <a:rPr lang="en-US" sz="1600" dirty="0"/>
              <a:t>Constant frequency breaks down at ~10% speed of light</a:t>
            </a:r>
          </a:p>
          <a:p>
            <a:pPr lvl="2"/>
            <a:r>
              <a:rPr lang="en-US" sz="1600" dirty="0"/>
              <a:t>Solved with variable frequency “</a:t>
            </a:r>
            <a:r>
              <a:rPr lang="en-US" sz="1600" dirty="0" err="1"/>
              <a:t>synchro</a:t>
            </a:r>
            <a:r>
              <a:rPr lang="en-US" sz="1600" dirty="0"/>
              <a:t>-cyclotrons” </a:t>
            </a:r>
            <a:br>
              <a:rPr lang="en-US" sz="1600" dirty="0"/>
            </a:b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600" dirty="0"/>
              <a:t>phase stability (more about this later)</a:t>
            </a:r>
          </a:p>
          <a:p>
            <a:pPr lvl="2"/>
            <a:r>
              <a:rPr lang="en-US" sz="1600" dirty="0"/>
              <a:t>Later “isochronous cyclotrons” (had to solve stability problems)</a:t>
            </a:r>
          </a:p>
          <a:p>
            <a:pPr lvl="1"/>
            <a:r>
              <a:rPr lang="en-US" sz="1600" dirty="0"/>
              <a:t>As energy goes up, magnet gets huge</a:t>
            </a:r>
          </a:p>
          <a:p>
            <a:pPr lvl="1"/>
            <a:r>
              <a:rPr lang="en-US" sz="1600" dirty="0"/>
              <a:t>Beams are not well focused and get larger with energy</a:t>
            </a:r>
          </a:p>
          <a:p>
            <a:r>
              <a:rPr lang="en-US" sz="1800" dirty="0"/>
              <a:t>Two major advances allowed accelerators to go beyond the energies and intensities possible at cyclotrons</a:t>
            </a:r>
          </a:p>
          <a:p>
            <a:pPr lvl="1"/>
            <a:r>
              <a:rPr lang="en-US" sz="1600" dirty="0"/>
              <a:t>“Synchrotron” – in which the magnetic field is increased as the energy increases (proportional to momentum), such that particles continue to follow the same path .</a:t>
            </a:r>
          </a:p>
          <a:p>
            <a:pPr lvl="1"/>
            <a:r>
              <a:rPr lang="en-US" sz="1600" dirty="0"/>
              <a:t>“Strong focusing” – a technique in which magnetic gradients (non-uniform fields) are used to focus particles and keep them in a smaller beam pipe than was possible with cyclotrons.</a:t>
            </a:r>
          </a:p>
          <a:p>
            <a:r>
              <a:rPr lang="en-US" sz="1800" dirty="0"/>
              <a:t>Note: still plenty of uses for cyclotrons (simple, inexpensive, rapid cycling)</a:t>
            </a:r>
          </a:p>
          <a:p>
            <a:pPr lvl="1"/>
            <a:r>
              <a:rPr lang="en-US" sz="1600" dirty="0"/>
              <a:t>Medical treatments</a:t>
            </a:r>
          </a:p>
          <a:p>
            <a:pPr lvl="1"/>
            <a:r>
              <a:rPr lang="en-US" sz="1600" dirty="0"/>
              <a:t>Isotope production</a:t>
            </a:r>
          </a:p>
          <a:p>
            <a:pPr lvl="1"/>
            <a:r>
              <a:rPr lang="en-US" sz="1600" dirty="0"/>
              <a:t>Nuclear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9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395" y="422492"/>
            <a:ext cx="77724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Beam Motion: Beam “rigidity”</a:t>
            </a:r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453188" y="1051915"/>
            <a:ext cx="8449100" cy="299928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The </a:t>
            </a:r>
            <a:r>
              <a:rPr lang="en-US" sz="1800" dirty="0" err="1"/>
              <a:t>relativistically</a:t>
            </a:r>
            <a:r>
              <a:rPr lang="en-US" sz="1800" dirty="0"/>
              <a:t> correct  form of Newton’s Laws for a particle in an electromagnetic field is:</a:t>
            </a:r>
          </a:p>
          <a:p>
            <a:pPr>
              <a:lnSpc>
                <a:spcPct val="90000"/>
              </a:lnSpc>
              <a:buNone/>
            </a:pPr>
            <a:endParaRPr lang="en-US" sz="1200" dirty="0"/>
          </a:p>
          <a:p>
            <a:pPr>
              <a:lnSpc>
                <a:spcPct val="90000"/>
              </a:lnSpc>
              <a:buNone/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800" dirty="0"/>
              <a:t>A particle of unit charge in a uniform </a:t>
            </a:r>
            <a:br>
              <a:rPr lang="en-US" sz="1800" dirty="0"/>
            </a:br>
            <a:r>
              <a:rPr lang="en-US" sz="1800" dirty="0"/>
              <a:t>magnetic field will move in a circle </a:t>
            </a:r>
            <a:br>
              <a:rPr lang="en-US" sz="1800" dirty="0"/>
            </a:br>
            <a:r>
              <a:rPr lang="en-US" sz="1800" dirty="0"/>
              <a:t>of radius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graphicFrame>
        <p:nvGraphicFramePr>
          <p:cNvPr id="1996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75593"/>
              </p:ext>
            </p:extLst>
          </p:nvPr>
        </p:nvGraphicFramePr>
        <p:xfrm>
          <a:off x="1359698" y="2843681"/>
          <a:ext cx="1371599" cy="2100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0" name="Equation" r:id="rId3" imgW="941400" imgH="1179360" progId="Equation.DSMT4">
                  <p:embed/>
                </p:oleObj>
              </mc:Choice>
              <mc:Fallback>
                <p:oleObj name="Equation" r:id="rId3" imgW="941400" imgH="11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9698" y="2843681"/>
                        <a:ext cx="1371599" cy="210074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30"/>
          <p:cNvGrpSpPr/>
          <p:nvPr/>
        </p:nvGrpSpPr>
        <p:grpSpPr>
          <a:xfrm>
            <a:off x="5400723" y="2026680"/>
            <a:ext cx="2837541" cy="1935281"/>
            <a:chOff x="4089205" y="360565"/>
            <a:chExt cx="3619500" cy="2171700"/>
          </a:xfrm>
        </p:grpSpPr>
        <p:grpSp>
          <p:nvGrpSpPr>
            <p:cNvPr id="19" name="Group 51"/>
            <p:cNvGrpSpPr>
              <a:grpSpLocks/>
            </p:cNvGrpSpPr>
            <p:nvPr/>
          </p:nvGrpSpPr>
          <p:grpSpPr bwMode="auto">
            <a:xfrm>
              <a:off x="4190805" y="360565"/>
              <a:ext cx="1422400" cy="2095500"/>
              <a:chOff x="971550" y="725487"/>
              <a:chExt cx="1066800" cy="1752600"/>
            </a:xfrm>
          </p:grpSpPr>
          <p:sp>
            <p:nvSpPr>
              <p:cNvPr id="30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28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Object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ject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7" name="Straight Arrow Connector 26"/>
            <p:cNvCxnSpPr>
              <a:stCxn id="25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ject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902497" y="391048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09922" y="326415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constant for fixed energy!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2390822" y="3804045"/>
            <a:ext cx="419100" cy="2102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83497" y="4367680"/>
            <a:ext cx="725142" cy="533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107119" y="4305765"/>
            <a:ext cx="381000" cy="27623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0498" y="4137082"/>
            <a:ext cx="1110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T-m</a:t>
            </a:r>
            <a:r>
              <a:rPr lang="en-US" sz="1800" baseline="30000" dirty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/s =V</a:t>
            </a:r>
          </a:p>
        </p:txBody>
      </p:sp>
      <p:cxnSp>
        <p:nvCxnSpPr>
          <p:cNvPr id="51" name="Straight Arrow Connector 50"/>
          <p:cNvCxnSpPr>
            <a:endCxn id="8" idx="2"/>
          </p:cNvCxnSpPr>
          <p:nvPr/>
        </p:nvCxnSpPr>
        <p:spPr>
          <a:xfrm>
            <a:off x="978697" y="4443880"/>
            <a:ext cx="304800" cy="190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46773" y="421266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units of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in our usual convention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657523" y="4443880"/>
            <a:ext cx="610154" cy="625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440702"/>
              </p:ext>
            </p:extLst>
          </p:nvPr>
        </p:nvGraphicFramePr>
        <p:xfrm>
          <a:off x="3322638" y="4803775"/>
          <a:ext cx="334803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1" name="Equation" r:id="rId8" imgW="2209800" imgH="457200" progId="Equation.DSMT4">
                  <p:embed/>
                </p:oleObj>
              </mc:Choice>
              <mc:Fallback>
                <p:oleObj name="Equation" r:id="rId8" imgW="2209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638" y="4803775"/>
                        <a:ext cx="3348037" cy="868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3250139" y="4789405"/>
            <a:ext cx="3483155" cy="8382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00122" y="5074679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Beam “rigidity” = constant at a given momentum (even when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B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=0!)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615101" y="4877086"/>
            <a:ext cx="381000" cy="1143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848522" y="496621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Remember forever!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62656" y="5627605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If all magnetic fields are scaled with the momentum as particles accelerate, the trajectories remain the same 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                   </a:t>
            </a:r>
            <a:r>
              <a:rPr lang="en-US" sz="180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“synchrotron” [E. McMillan, 1945]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799" y="6248400"/>
            <a:ext cx="259135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084687"/>
              </p:ext>
            </p:extLst>
          </p:nvPr>
        </p:nvGraphicFramePr>
        <p:xfrm>
          <a:off x="4529562" y="1366963"/>
          <a:ext cx="3183848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2" name="Equation" r:id="rId10" imgW="1905000" imgH="393700" progId="Equation.DSMT4">
                  <p:embed/>
                </p:oleObj>
              </mc:Choice>
              <mc:Fallback>
                <p:oleObj name="Equation" r:id="rId10" imgW="1905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562" y="1366963"/>
                        <a:ext cx="3183848" cy="827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52772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6" grpId="0"/>
      <p:bldP spid="8" grpId="0" animBg="1"/>
      <p:bldP spid="49" grpId="0" animBg="1"/>
      <p:bldP spid="9" grpId="0"/>
      <p:bldP spid="56" grpId="0"/>
      <p:bldP spid="52" grpId="0" animBg="1"/>
      <p:bldP spid="64" grpId="0"/>
      <p:bldP spid="55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30" y="481729"/>
            <a:ext cx="7886700" cy="600164"/>
          </a:xfrm>
        </p:spPr>
        <p:txBody>
          <a:bodyPr/>
          <a:lstStyle/>
          <a:p>
            <a:r>
              <a:rPr lang="en-US" dirty="0"/>
              <a:t>Example Beam Parameters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84820" y="1126181"/>
            <a:ext cx="8251825" cy="487313"/>
          </a:xfrm>
        </p:spPr>
        <p:txBody>
          <a:bodyPr>
            <a:normAutofit fontScale="92500"/>
          </a:bodyPr>
          <a:lstStyle/>
          <a:p>
            <a:r>
              <a:rPr lang="en-US" dirty="0"/>
              <a:t>Compare Fermilab LINAC (K=400 MeV) to LHC (K=7000 </a:t>
            </a:r>
            <a:r>
              <a:rPr lang="en-US" dirty="0" err="1"/>
              <a:t>GeV</a:t>
            </a:r>
            <a:r>
              <a:rPr lang="en-US" dirty="0"/>
              <a:t>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22583"/>
              </p:ext>
            </p:extLst>
          </p:nvPr>
        </p:nvGraphicFramePr>
        <p:xfrm>
          <a:off x="1089221" y="2280738"/>
          <a:ext cx="6985235" cy="2855655"/>
        </p:xfrm>
        <a:graphic>
          <a:graphicData uri="http://schemas.openxmlformats.org/drawingml/2006/table">
            <a:tbl>
              <a:tblPr/>
              <a:tblGrid>
                <a:gridCol w="1382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43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557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52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69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Symbol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proton mass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 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/c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kinetic energy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 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energy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 [GeV]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1.3382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7000.938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momentum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[GeV/c]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7000.938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rel.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beta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0.999999991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rel. gamma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beta-gamma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βγ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rigidity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ρ)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[T-m]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23353.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723198"/>
              </p:ext>
            </p:extLst>
          </p:nvPr>
        </p:nvGraphicFramePr>
        <p:xfrm>
          <a:off x="4133385" y="3237507"/>
          <a:ext cx="67020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6" name="Equation" r:id="rId3" imgW="520920" imgH="182520" progId="">
                  <p:embed/>
                </p:oleObj>
              </mc:Choice>
              <mc:Fallback>
                <p:oleObj name="Equation" r:id="rId3" imgW="520920" imgH="182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385" y="3237507"/>
                        <a:ext cx="670202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348774"/>
              </p:ext>
            </p:extLst>
          </p:nvPr>
        </p:nvGraphicFramePr>
        <p:xfrm>
          <a:off x="4099124" y="3511433"/>
          <a:ext cx="80261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7" name="Equation" r:id="rId5" imgW="877680" imgH="347400" progId="">
                  <p:embed/>
                </p:oleObj>
              </mc:Choice>
              <mc:Fallback>
                <p:oleObj name="Equation" r:id="rId5" imgW="877680" imgH="347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9124" y="3511433"/>
                        <a:ext cx="802612" cy="355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71624"/>
              </p:ext>
            </p:extLst>
          </p:nvPr>
        </p:nvGraphicFramePr>
        <p:xfrm>
          <a:off x="4133386" y="3855784"/>
          <a:ext cx="670202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8" name="Equation" r:id="rId7" imgW="511920" imgH="219240" progId="">
                  <p:embed/>
                </p:oleObj>
              </mc:Choice>
              <mc:Fallback>
                <p:oleObj name="Equation" r:id="rId7" imgW="511920" imgH="21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386" y="3855784"/>
                        <a:ext cx="670202" cy="3286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961313"/>
              </p:ext>
            </p:extLst>
          </p:nvPr>
        </p:nvGraphicFramePr>
        <p:xfrm>
          <a:off x="4044485" y="4133595"/>
          <a:ext cx="759102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9" name="Equation" r:id="rId9" imgW="585000" imgH="219240" progId="">
                  <p:embed/>
                </p:oleObj>
              </mc:Choice>
              <mc:Fallback>
                <p:oleObj name="Equation" r:id="rId9" imgW="585000" imgH="21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485" y="4133595"/>
                        <a:ext cx="759102" cy="3286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065988"/>
              </p:ext>
            </p:extLst>
          </p:nvPr>
        </p:nvGraphicFramePr>
        <p:xfrm>
          <a:off x="3852387" y="4804187"/>
          <a:ext cx="1287113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0" name="Equation" r:id="rId11" imgW="978120" imgH="191880" progId="">
                  <p:embed/>
                </p:oleObj>
              </mc:Choice>
              <mc:Fallback>
                <p:oleObj name="Equation" r:id="rId11" imgW="978120" imgH="191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387" y="4804187"/>
                        <a:ext cx="1287113" cy="292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341581"/>
              </p:ext>
            </p:extLst>
          </p:nvPr>
        </p:nvGraphicFramePr>
        <p:xfrm>
          <a:off x="3966301" y="4465282"/>
          <a:ext cx="1012881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1" name="Equation" r:id="rId13" imgW="749520" imgH="228240" progId="Equation.DSMT4">
                  <p:embed/>
                </p:oleObj>
              </mc:Choice>
              <mc:Fallback>
                <p:oleObj name="Equation" r:id="rId13" imgW="74952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6301" y="4465282"/>
                        <a:ext cx="1012881" cy="3476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315043" y="4812944"/>
            <a:ext cx="2759413" cy="34741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6043" y="5388955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+mn-lt"/>
              </a:rPr>
              <a:t>This would be the radius of curvature in a 1 T magnetic field </a:t>
            </a:r>
            <a:r>
              <a:rPr lang="en-US" sz="1400" i="1" dirty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400" dirty="0">
                <a:solidFill>
                  <a:srgbClr val="C00000"/>
                </a:solidFill>
                <a:latin typeface="+mn-lt"/>
              </a:rPr>
              <a:t> the field in Tesla needed to give a 1 m radius of curvature.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43643" y="5160355"/>
            <a:ext cx="2286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01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03" y="480400"/>
            <a:ext cx="7886700" cy="600164"/>
          </a:xfrm>
        </p:spPr>
        <p:txBody>
          <a:bodyPr/>
          <a:lstStyle/>
          <a:p>
            <a:r>
              <a:rPr lang="en-US" dirty="0"/>
              <a:t>Weak Focusing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1188669"/>
            <a:ext cx="8355012" cy="459818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Cyclotrons relied on the fact that </a:t>
            </a:r>
            <a:br>
              <a:rPr lang="en-US" sz="2000" dirty="0"/>
            </a:br>
            <a:r>
              <a:rPr lang="en-US" sz="2000" dirty="0"/>
              <a:t>magnetic fields between two pole </a:t>
            </a:r>
            <a:br>
              <a:rPr lang="en-US" sz="2000" dirty="0"/>
            </a:br>
            <a:r>
              <a:rPr lang="en-US" sz="2000" dirty="0"/>
              <a:t>faces are never perfectly uniform.</a:t>
            </a:r>
          </a:p>
          <a:p>
            <a:r>
              <a:rPr lang="en-US" sz="2000" dirty="0"/>
              <a:t>This prevents the particles from </a:t>
            </a:r>
            <a:br>
              <a:rPr lang="en-US" sz="2000" dirty="0"/>
            </a:br>
            <a:r>
              <a:rPr lang="en-US" sz="2000" dirty="0"/>
              <a:t>spiraling out of the pole gap.</a:t>
            </a:r>
          </a:p>
          <a:p>
            <a:r>
              <a:rPr lang="en-US" sz="2000" dirty="0"/>
              <a:t>In early synchrotrons, radial field </a:t>
            </a:r>
            <a:br>
              <a:rPr lang="en-US" sz="2000" dirty="0"/>
            </a:br>
            <a:r>
              <a:rPr lang="en-US" sz="2000" dirty="0"/>
              <a:t>profiles were optimized to take advantage of this effect, but in </a:t>
            </a:r>
            <a:br>
              <a:rPr lang="en-US" sz="2000" dirty="0"/>
            </a:br>
            <a:r>
              <a:rPr lang="en-US" sz="2000" dirty="0"/>
              <a:t>any weak focused beams, </a:t>
            </a:r>
            <a:r>
              <a:rPr lang="en-US" sz="2000" i="1" dirty="0"/>
              <a:t>the beam size grows with energy.</a:t>
            </a:r>
          </a:p>
          <a:p>
            <a:r>
              <a:rPr lang="en-US" sz="2000" dirty="0"/>
              <a:t>The most famous weak </a:t>
            </a:r>
            <a:br>
              <a:rPr lang="en-US" sz="2000" dirty="0"/>
            </a:br>
            <a:r>
              <a:rPr lang="en-US" sz="2000" dirty="0"/>
              <a:t>focusing accelerator was the </a:t>
            </a:r>
            <a:br>
              <a:rPr lang="en-US" sz="2000" dirty="0"/>
            </a:br>
            <a:r>
              <a:rPr lang="en-US" sz="2000" dirty="0"/>
              <a:t>Berkeley </a:t>
            </a:r>
            <a:r>
              <a:rPr lang="en-US" sz="2000" dirty="0" err="1"/>
              <a:t>Bevatron</a:t>
            </a:r>
            <a:r>
              <a:rPr lang="en-US" sz="2000" dirty="0"/>
              <a:t>, which had </a:t>
            </a:r>
            <a:br>
              <a:rPr lang="en-US" sz="2000" dirty="0"/>
            </a:br>
            <a:r>
              <a:rPr lang="en-US" sz="2000" dirty="0"/>
              <a:t>a kinetic energy of 6.2 </a:t>
            </a:r>
            <a:r>
              <a:rPr lang="en-US" sz="2000" dirty="0" err="1"/>
              <a:t>GeV</a:t>
            </a:r>
            <a:endParaRPr lang="en-US" sz="2000" dirty="0"/>
          </a:p>
          <a:p>
            <a:pPr lvl="1"/>
            <a:r>
              <a:rPr lang="en-US" sz="1600" dirty="0"/>
              <a:t>High enough to make antiprotons</a:t>
            </a:r>
            <a:br>
              <a:rPr lang="en-US" sz="1600" dirty="0"/>
            </a:br>
            <a:r>
              <a:rPr lang="en-US" sz="1600" dirty="0"/>
              <a:t>(and win a Nobel Prize)</a:t>
            </a:r>
          </a:p>
          <a:p>
            <a:pPr lvl="1"/>
            <a:r>
              <a:rPr lang="en-US" sz="1600" dirty="0"/>
              <a:t>It had an aperture 12”x48”!</a:t>
            </a:r>
          </a:p>
        </p:txBody>
      </p:sp>
      <p:pic>
        <p:nvPicPr>
          <p:cNvPr id="193538" name="Picture 2" descr="http://www.physics.rutgers.edu/cyclotron/images/12inchmagmeas/images/focus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178" y="507940"/>
            <a:ext cx="4297822" cy="2419515"/>
          </a:xfrm>
          <a:prstGeom prst="rect">
            <a:avLst/>
          </a:prstGeom>
          <a:noFill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0" y="3932786"/>
            <a:ext cx="480243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623359" y="5238555"/>
            <a:ext cx="3484422" cy="1407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4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2422"/>
            <a:ext cx="7886700" cy="600164"/>
          </a:xfrm>
        </p:spPr>
        <p:txBody>
          <a:bodyPr/>
          <a:lstStyle/>
          <a:p>
            <a:r>
              <a:rPr lang="en-US" dirty="0"/>
              <a:t>Strong Focusing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80" y="1155494"/>
            <a:ext cx="8251825" cy="364817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Strong focusing utilizes alternating magnetic gradients to precisely control the focusing of a beam of particles</a:t>
            </a:r>
          </a:p>
          <a:p>
            <a:pPr lvl="1"/>
            <a:r>
              <a:rPr lang="en-US" sz="1800" dirty="0"/>
              <a:t>The principle was first developed in 1949  by Nicholas </a:t>
            </a:r>
            <a:r>
              <a:rPr lang="en-US" sz="1800" dirty="0" err="1"/>
              <a:t>Christofilos</a:t>
            </a:r>
            <a:r>
              <a:rPr lang="en-US" sz="1800" dirty="0"/>
              <a:t>, a Greek-American engineer, who was working for an elevator company in Athens at the time.</a:t>
            </a:r>
          </a:p>
          <a:p>
            <a:pPr lvl="1"/>
            <a:r>
              <a:rPr lang="en-US" sz="1800" dirty="0"/>
              <a:t>Rather than publish the idea, he applied for a patent, and it went largely ignored.</a:t>
            </a:r>
          </a:p>
          <a:p>
            <a:pPr lvl="1"/>
            <a:r>
              <a:rPr lang="en-US" sz="1800" dirty="0"/>
              <a:t>The idea was independently invented in 1952 by Courant, Livingston and Snyder, who later acknowledged the priority of </a:t>
            </a:r>
            <a:r>
              <a:rPr lang="en-US" sz="1800" dirty="0" err="1"/>
              <a:t>Christophilos</a:t>
            </a:r>
            <a:r>
              <a:rPr lang="en-US" sz="1800" dirty="0"/>
              <a:t>’ work.</a:t>
            </a:r>
          </a:p>
          <a:p>
            <a:pPr lvl="1"/>
            <a:r>
              <a:rPr lang="en-US" sz="1800" dirty="0"/>
              <a:t>Courant and Snyder wrote a follow-up paper in 1958, which contains the vast majority of the accelerator physics concepts and formalism in use to this day!</a:t>
            </a:r>
          </a:p>
          <a:p>
            <a:r>
              <a:rPr lang="en-US" sz="2000" dirty="0"/>
              <a:t>Although the technique was originally formulated in terms of magnetic gradients, it’s much easier to understand in terms of the separate functions of dipole and quadrupole magnets.</a:t>
            </a:r>
          </a:p>
          <a:p>
            <a:pPr marL="2921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7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79" y="435954"/>
            <a:ext cx="7886700" cy="43407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Combined Function vs. Separated Function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751" y="846532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2934"/>
                </a:solidFill>
                <a:latin typeface="+mn-lt"/>
              </a:rPr>
              <a:t>Strong focusing was originally implemented by building magnets with non-parallel pole faces to introduce a linear magnetic gradient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618204" y="1608532"/>
            <a:ext cx="2268702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91147"/>
              </p:ext>
            </p:extLst>
          </p:nvPr>
        </p:nvGraphicFramePr>
        <p:xfrm>
          <a:off x="3264899" y="1577127"/>
          <a:ext cx="1654013" cy="6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4" imgW="1152000" imgH="393120" progId="Equation.DSMT4">
                  <p:embed/>
                </p:oleObj>
              </mc:Choice>
              <mc:Fallback>
                <p:oleObj name="Equation" r:id="rId4" imgW="1152000" imgH="39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899" y="1577127"/>
                        <a:ext cx="1654013" cy="6626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803178" y="2067050"/>
            <a:ext cx="1409284" cy="53208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1231" y="3535977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5188" y="1933774"/>
            <a:ext cx="9242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927425" y="1933776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70224" y="223857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18024" y="223857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27424" y="300057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80024" y="300057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8580" y="3843754"/>
            <a:ext cx="8628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2934"/>
                </a:solidFill>
                <a:latin typeface="+mn-lt"/>
              </a:rPr>
              <a:t>Later synchrotrons were built with physically separate dipole and quadrupole magnets. </a:t>
            </a:r>
            <a:br>
              <a:rPr lang="en-US" sz="1600" dirty="0">
                <a:solidFill>
                  <a:srgbClr val="292934"/>
                </a:solidFill>
                <a:latin typeface="+mn-lt"/>
              </a:rPr>
            </a:br>
            <a:r>
              <a:rPr lang="en-US" sz="1600" dirty="0">
                <a:solidFill>
                  <a:srgbClr val="292934"/>
                </a:solidFill>
                <a:latin typeface="+mn-lt"/>
              </a:rPr>
              <a:t>The first “separated function” synchrotron was the Fermilab Main Ring (1972, 400 </a:t>
            </a:r>
            <a:r>
              <a:rPr lang="en-US" sz="1600" dirty="0" err="1">
                <a:solidFill>
                  <a:srgbClr val="292934"/>
                </a:solidFill>
                <a:latin typeface="+mn-lt"/>
              </a:rPr>
              <a:t>GeV</a:t>
            </a:r>
            <a:r>
              <a:rPr lang="en-US" sz="1600" dirty="0">
                <a:solidFill>
                  <a:srgbClr val="292934"/>
                </a:solidFill>
                <a:latin typeface="+mn-lt"/>
              </a:rPr>
              <a:t>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031" y="4557514"/>
            <a:ext cx="2621666" cy="13913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71115" y="4502873"/>
            <a:ext cx="806648" cy="9989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4" t="8634" r="13946" b="8165"/>
          <a:stretch/>
        </p:blipFill>
        <p:spPr>
          <a:xfrm>
            <a:off x="4656305" y="4603010"/>
            <a:ext cx="752620" cy="833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434" y="4485197"/>
            <a:ext cx="882469" cy="10361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805235" y="476096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82873" y="476768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+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614826" y="5496085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23119" y="549608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92606" y="550737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Fermilab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77351" y="5948844"/>
            <a:ext cx="5479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C00000"/>
                </a:solidFill>
                <a:latin typeface="+mn-lt"/>
              </a:rPr>
              <a:t>Strong focusing is also much easier to </a:t>
            </a:r>
            <a:r>
              <a:rPr lang="en-US" sz="1600" i="1" dirty="0">
                <a:solidFill>
                  <a:srgbClr val="C00000"/>
                </a:solidFill>
                <a:latin typeface="+mn-lt"/>
              </a:rPr>
              <a:t>teach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 using separated functions, so we will…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685616" y="2390805"/>
            <a:ext cx="0" cy="946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76148" y="3327689"/>
            <a:ext cx="111764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673165" y="2664752"/>
            <a:ext cx="1021015" cy="23659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940943"/>
              </p:ext>
            </p:extLst>
          </p:nvPr>
        </p:nvGraphicFramePr>
        <p:xfrm>
          <a:off x="3386782" y="2437061"/>
          <a:ext cx="256454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12" imgW="203200" imgH="279400" progId="Equation.DSMT4">
                  <p:embed/>
                </p:oleObj>
              </mc:Choice>
              <mc:Fallback>
                <p:oleObj name="Equation" r:id="rId12" imgW="2032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6782" y="2437061"/>
                        <a:ext cx="256454" cy="4111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588536"/>
              </p:ext>
            </p:extLst>
          </p:nvPr>
        </p:nvGraphicFramePr>
        <p:xfrm>
          <a:off x="4333875" y="3335338"/>
          <a:ext cx="160338" cy="1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14" imgW="127000" imgH="127000" progId="Equation.DSMT4">
                  <p:embed/>
                </p:oleObj>
              </mc:Choice>
              <mc:Fallback>
                <p:oleObj name="Equation" r:id="rId14" imgW="127000" imgH="127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75" y="3335338"/>
                        <a:ext cx="160338" cy="1873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54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1" grpId="0"/>
      <p:bldP spid="42" grpId="0"/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8390" y="376637"/>
            <a:ext cx="8262937" cy="600164"/>
          </a:xfrm>
        </p:spPr>
        <p:txBody>
          <a:bodyPr/>
          <a:lstStyle/>
          <a:p>
            <a:r>
              <a:rPr lang="en-US" dirty="0"/>
              <a:t>Thin Lens Approximation and Magnetic “kick”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0416" y="1147260"/>
            <a:ext cx="8610600" cy="480028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If the path length through a </a:t>
            </a:r>
            <a:br>
              <a:rPr lang="en-US" sz="2000" dirty="0"/>
            </a:br>
            <a:r>
              <a:rPr lang="en-US" sz="2000" dirty="0"/>
              <a:t>transverse magnetic field is short </a:t>
            </a:r>
            <a:br>
              <a:rPr lang="en-US" sz="2000" dirty="0"/>
            </a:br>
            <a:r>
              <a:rPr lang="en-US" sz="2000" dirty="0"/>
              <a:t>compared to the bend radius of the particle, </a:t>
            </a:r>
            <a:br>
              <a:rPr lang="en-US" sz="2000" dirty="0"/>
            </a:br>
            <a:r>
              <a:rPr lang="en-US" sz="2000" dirty="0"/>
              <a:t>then we can think of the particle receiving a</a:t>
            </a:r>
            <a:br>
              <a:rPr lang="en-US" sz="2000" dirty="0"/>
            </a:br>
            <a:r>
              <a:rPr lang="en-US" sz="2000" dirty="0"/>
              <a:t>transverse “kick”, which is proportional to the integrated field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dirty="0"/>
              <a:t>    and it will be bent through small angle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this “thin lens approximation”, a </a:t>
            </a:r>
            <a:br>
              <a:rPr lang="en-US" sz="2000" dirty="0"/>
            </a:br>
            <a:r>
              <a:rPr lang="en-US" sz="2000" dirty="0"/>
              <a:t>dipole is the equivalent of a prism in </a:t>
            </a:r>
            <a:br>
              <a:rPr lang="en-US" sz="2000" dirty="0"/>
            </a:br>
            <a:r>
              <a:rPr lang="en-US" sz="2000" dirty="0"/>
              <a:t>classical optics.</a:t>
            </a:r>
            <a:endParaRPr lang="en-US" sz="1800" dirty="0"/>
          </a:p>
        </p:txBody>
      </p:sp>
      <p:grpSp>
        <p:nvGrpSpPr>
          <p:cNvPr id="2" name="Group 8"/>
          <p:cNvGrpSpPr/>
          <p:nvPr/>
        </p:nvGrpSpPr>
        <p:grpSpPr>
          <a:xfrm>
            <a:off x="5396693" y="1005211"/>
            <a:ext cx="3334851" cy="1382580"/>
            <a:chOff x="5410200" y="2514600"/>
            <a:chExt cx="3352800" cy="1201738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5410200" y="2514600"/>
              <a:ext cx="3352800" cy="922338"/>
              <a:chOff x="5410200" y="2133600"/>
              <a:chExt cx="3352800" cy="922338"/>
            </a:xfrm>
          </p:grpSpPr>
          <p:sp>
            <p:nvSpPr>
              <p:cNvPr id="15" name="Rectangle 45"/>
              <p:cNvSpPr>
                <a:spLocks noChangeArrowheads="1"/>
              </p:cNvSpPr>
              <p:nvPr/>
            </p:nvSpPr>
            <p:spPr bwMode="auto">
              <a:xfrm>
                <a:off x="6705600" y="2133600"/>
                <a:ext cx="762000" cy="6858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5410200" y="2438400"/>
                <a:ext cx="3352800" cy="457200"/>
              </a:xfrm>
              <a:custGeom>
                <a:avLst/>
                <a:gdLst>
                  <a:gd name="T0" fmla="*/ 0 w 1776"/>
                  <a:gd name="T1" fmla="*/ 2147483647 h 680"/>
                  <a:gd name="T2" fmla="*/ 2147483647 w 1776"/>
                  <a:gd name="T3" fmla="*/ 2147483647 h 680"/>
                  <a:gd name="T4" fmla="*/ 2147483647 w 1776"/>
                  <a:gd name="T5" fmla="*/ 2147483647 h 680"/>
                  <a:gd name="T6" fmla="*/ 2147483647 w 1776"/>
                  <a:gd name="T7" fmla="*/ 2147483647 h 680"/>
                  <a:gd name="T8" fmla="*/ 2147483647 w 1776"/>
                  <a:gd name="T9" fmla="*/ 2147483647 h 680"/>
                  <a:gd name="T10" fmla="*/ 2147483647 w 1776"/>
                  <a:gd name="T11" fmla="*/ 2147483647 h 680"/>
                  <a:gd name="T12" fmla="*/ 2147483647 w 1776"/>
                  <a:gd name="T13" fmla="*/ 2147483647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76"/>
                  <a:gd name="T22" fmla="*/ 0 h 680"/>
                  <a:gd name="T23" fmla="*/ 1776 w 1776"/>
                  <a:gd name="T24" fmla="*/ 680 h 6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76" h="680">
                    <a:moveTo>
                      <a:pt x="0" y="8"/>
                    </a:moveTo>
                    <a:cubicBezTo>
                      <a:pt x="252" y="8"/>
                      <a:pt x="504" y="8"/>
                      <a:pt x="624" y="8"/>
                    </a:cubicBezTo>
                    <a:cubicBezTo>
                      <a:pt x="744" y="8"/>
                      <a:pt x="688" y="8"/>
                      <a:pt x="720" y="8"/>
                    </a:cubicBezTo>
                    <a:cubicBezTo>
                      <a:pt x="752" y="8"/>
                      <a:pt x="776" y="0"/>
                      <a:pt x="816" y="8"/>
                    </a:cubicBezTo>
                    <a:cubicBezTo>
                      <a:pt x="856" y="16"/>
                      <a:pt x="912" y="32"/>
                      <a:pt x="960" y="56"/>
                    </a:cubicBezTo>
                    <a:cubicBezTo>
                      <a:pt x="1008" y="80"/>
                      <a:pt x="968" y="48"/>
                      <a:pt x="1104" y="152"/>
                    </a:cubicBezTo>
                    <a:cubicBezTo>
                      <a:pt x="1240" y="256"/>
                      <a:pt x="1508" y="468"/>
                      <a:pt x="1776" y="6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>
                <a:off x="6400800" y="2438400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1"/>
              <p:cNvSpPr>
                <a:spLocks noChangeShapeType="1"/>
              </p:cNvSpPr>
              <p:nvPr/>
            </p:nvSpPr>
            <p:spPr bwMode="auto">
              <a:xfrm>
                <a:off x="6705600" y="2979738"/>
                <a:ext cx="76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52"/>
              <p:cNvSpPr>
                <a:spLocks noChangeShapeType="1"/>
              </p:cNvSpPr>
              <p:nvPr/>
            </p:nvSpPr>
            <p:spPr bwMode="auto">
              <a:xfrm>
                <a:off x="6705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3"/>
              <p:cNvSpPr>
                <a:spLocks noChangeShapeType="1"/>
              </p:cNvSpPr>
              <p:nvPr/>
            </p:nvSpPr>
            <p:spPr bwMode="auto">
              <a:xfrm>
                <a:off x="7467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Object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3363913"/>
              <a:ext cx="17621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Object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895600"/>
              <a:ext cx="2809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Object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638" y="28082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Object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588" y="2527300"/>
              <a:ext cx="2794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712995"/>
              </p:ext>
            </p:extLst>
          </p:nvPr>
        </p:nvGraphicFramePr>
        <p:xfrm>
          <a:off x="5135563" y="3552825"/>
          <a:ext cx="3363912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8" name="Equation" r:id="rId7" imgW="1409700" imgH="469900" progId="Equation.DSMT4">
                  <p:embed/>
                </p:oleObj>
              </mc:Choice>
              <mc:Fallback>
                <p:oleObj name="Equation" r:id="rId7" imgW="14097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3552825"/>
                        <a:ext cx="3363912" cy="124936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009250"/>
              </p:ext>
            </p:extLst>
          </p:nvPr>
        </p:nvGraphicFramePr>
        <p:xfrm>
          <a:off x="2337500" y="2815303"/>
          <a:ext cx="4208211" cy="59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9" name="Equation" r:id="rId9" imgW="1739510" imgH="216061" progId="Equation.DSMT4">
                  <p:embed/>
                </p:oleObj>
              </mc:Choice>
              <mc:Fallback>
                <p:oleObj name="Equation" r:id="rId9" imgW="1739510" imgH="21606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7500" y="2815303"/>
                        <a:ext cx="4208211" cy="59513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/>
          <p:nvPr/>
        </p:nvGrpSpPr>
        <p:grpSpPr>
          <a:xfrm>
            <a:off x="5351212" y="4963675"/>
            <a:ext cx="3352800" cy="1092200"/>
            <a:chOff x="5340350" y="3795713"/>
            <a:chExt cx="3352800" cy="1092200"/>
          </a:xfrm>
        </p:grpSpPr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5340350" y="3795721"/>
              <a:ext cx="3352800" cy="1092192"/>
              <a:chOff x="5340350" y="3414721"/>
              <a:chExt cx="3352800" cy="1092192"/>
            </a:xfrm>
          </p:grpSpPr>
          <p:sp>
            <p:nvSpPr>
              <p:cNvPr id="26" name="Freeform 63"/>
              <p:cNvSpPr>
                <a:spLocks/>
              </p:cNvSpPr>
              <p:nvPr/>
            </p:nvSpPr>
            <p:spPr bwMode="auto">
              <a:xfrm>
                <a:off x="5340350" y="4030663"/>
                <a:ext cx="3352800" cy="476250"/>
              </a:xfrm>
              <a:custGeom>
                <a:avLst/>
                <a:gdLst>
                  <a:gd name="T0" fmla="*/ 0 w 2112"/>
                  <a:gd name="T1" fmla="*/ 2147483647 h 300"/>
                  <a:gd name="T2" fmla="*/ 2147483647 w 2112"/>
                  <a:gd name="T3" fmla="*/ 2147483647 h 300"/>
                  <a:gd name="T4" fmla="*/ 2147483647 w 2112"/>
                  <a:gd name="T5" fmla="*/ 2147483647 h 300"/>
                  <a:gd name="T6" fmla="*/ 2147483647 w 2112"/>
                  <a:gd name="T7" fmla="*/ 2147483647 h 300"/>
                  <a:gd name="T8" fmla="*/ 2147483647 w 2112"/>
                  <a:gd name="T9" fmla="*/ 2147483647 h 300"/>
                  <a:gd name="T10" fmla="*/ 2147483647 w 2112"/>
                  <a:gd name="T11" fmla="*/ 2147483647 h 300"/>
                  <a:gd name="T12" fmla="*/ 2147483647 w 2112"/>
                  <a:gd name="T13" fmla="*/ 2147483647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300"/>
                  <a:gd name="T23" fmla="*/ 2112 w 2112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300">
                    <a:moveTo>
                      <a:pt x="0" y="15"/>
                    </a:moveTo>
                    <a:cubicBezTo>
                      <a:pt x="300" y="15"/>
                      <a:pt x="599" y="15"/>
                      <a:pt x="742" y="15"/>
                    </a:cubicBezTo>
                    <a:cubicBezTo>
                      <a:pt x="885" y="15"/>
                      <a:pt x="806" y="17"/>
                      <a:pt x="856" y="15"/>
                    </a:cubicBezTo>
                    <a:cubicBezTo>
                      <a:pt x="906" y="13"/>
                      <a:pt x="995" y="0"/>
                      <a:pt x="1043" y="3"/>
                    </a:cubicBezTo>
                    <a:cubicBezTo>
                      <a:pt x="1091" y="6"/>
                      <a:pt x="1097" y="24"/>
                      <a:pt x="1142" y="36"/>
                    </a:cubicBezTo>
                    <a:cubicBezTo>
                      <a:pt x="1187" y="48"/>
                      <a:pt x="1151" y="32"/>
                      <a:pt x="1313" y="76"/>
                    </a:cubicBezTo>
                    <a:cubicBezTo>
                      <a:pt x="1475" y="120"/>
                      <a:pt x="1793" y="210"/>
                      <a:pt x="2112" y="3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5"/>
              <p:cNvSpPr>
                <a:spLocks noChangeShapeType="1"/>
              </p:cNvSpPr>
              <p:nvPr/>
            </p:nvSpPr>
            <p:spPr bwMode="auto">
              <a:xfrm>
                <a:off x="6330950" y="4049713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 flipV="1">
                <a:off x="6858000" y="3414721"/>
                <a:ext cx="363538" cy="1052510"/>
                <a:chOff x="4206" y="2239"/>
                <a:chExt cx="283" cy="728"/>
              </a:xfrm>
            </p:grpSpPr>
            <p:sp>
              <p:nvSpPr>
                <p:cNvPr id="29" name="Line 70"/>
                <p:cNvSpPr>
                  <a:spLocks noChangeShapeType="1"/>
                </p:cNvSpPr>
                <p:nvPr/>
              </p:nvSpPr>
              <p:spPr bwMode="auto">
                <a:xfrm>
                  <a:off x="4217" y="2250"/>
                  <a:ext cx="141" cy="706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358" y="2250"/>
                  <a:ext cx="131" cy="717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72"/>
                <p:cNvSpPr>
                  <a:spLocks noChangeShapeType="1"/>
                </p:cNvSpPr>
                <p:nvPr/>
              </p:nvSpPr>
              <p:spPr bwMode="auto">
                <a:xfrm>
                  <a:off x="4206" y="2239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5" name="Object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788" y="4419600"/>
              <a:ext cx="44291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8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37" y="518699"/>
            <a:ext cx="7886700" cy="600164"/>
          </a:xfrm>
        </p:spPr>
        <p:txBody>
          <a:bodyPr/>
          <a:lstStyle/>
          <a:p>
            <a:r>
              <a:rPr lang="en-US" dirty="0"/>
              <a:t>Goals of </a:t>
            </a:r>
            <a:r>
              <a:rPr lang="en-US" smtClean="0"/>
              <a:t>these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432" y="1079750"/>
            <a:ext cx="8251825" cy="5444039"/>
          </a:xfrm>
        </p:spPr>
        <p:txBody>
          <a:bodyPr>
            <a:normAutofit/>
          </a:bodyPr>
          <a:lstStyle/>
          <a:p>
            <a:r>
              <a:rPr lang="en-US" dirty="0" smtClean="0"/>
              <a:t>Provide a reasonably quantitative introduction to the fundamental concepts in particle physics</a:t>
            </a:r>
          </a:p>
          <a:p>
            <a:pPr lvl="1"/>
            <a:r>
              <a:rPr lang="en-US" dirty="0" smtClean="0"/>
              <a:t>Strong focusing</a:t>
            </a:r>
          </a:p>
          <a:p>
            <a:pPr lvl="1"/>
            <a:r>
              <a:rPr lang="en-US" dirty="0" err="1" smtClean="0"/>
              <a:t>Betatron</a:t>
            </a:r>
            <a:r>
              <a:rPr lang="en-US" dirty="0" smtClean="0"/>
              <a:t> motion</a:t>
            </a:r>
          </a:p>
          <a:p>
            <a:pPr lvl="1"/>
            <a:r>
              <a:rPr lang="en-US" dirty="0" err="1" smtClean="0"/>
              <a:t>Twiss</a:t>
            </a:r>
            <a:r>
              <a:rPr lang="en-US" dirty="0" smtClean="0"/>
              <a:t> Parameters (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Emittance</a:t>
            </a:r>
          </a:p>
          <a:p>
            <a:pPr lvl="1"/>
            <a:r>
              <a:rPr lang="en-US" dirty="0" smtClean="0"/>
              <a:t>Phase stability</a:t>
            </a:r>
          </a:p>
          <a:p>
            <a:pPr lvl="1"/>
            <a:r>
              <a:rPr lang="en-US" dirty="0" smtClean="0"/>
              <a:t>RF</a:t>
            </a:r>
          </a:p>
          <a:p>
            <a:pPr lvl="1"/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Provide a qualitative overview of the history, status, and prospects for the field.</a:t>
            </a:r>
          </a:p>
          <a:p>
            <a:r>
              <a:rPr lang="en-US" dirty="0" smtClean="0"/>
              <a:t>Discuss some specific topics relevant to the LHC and its future upgrades.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43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931" y="338444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Quadrupole Magnets* as Lenses</a:t>
            </a:r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38102" y="3402247"/>
            <a:ext cx="8333885" cy="92845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 positive particle coming out of the page off center in the horizontal plane will experience a </a:t>
            </a:r>
            <a:r>
              <a:rPr lang="en-US" sz="2000" i="1" dirty="0"/>
              <a:t>restoring</a:t>
            </a:r>
            <a:r>
              <a:rPr lang="en-US" sz="2000" dirty="0"/>
              <a:t> kick</a:t>
            </a:r>
            <a:br>
              <a:rPr lang="en-US" sz="2000" dirty="0"/>
            </a:br>
            <a:r>
              <a:rPr lang="en-US" sz="2000" i="1" dirty="0"/>
              <a:t>proportional to the displacement</a:t>
            </a:r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06" y="1142329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292174" y="117005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530174" y="193205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863" y="190824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273104" y="4379303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74788" y="4231783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4757444" y="1284663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3995444" y="2046663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4909844" y="1894263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5138444" y="1741863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5290844" y="1589463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4605044" y="2046663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4376444" y="2046663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4224044" y="2046663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3995444" y="1360863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390" y="2126525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040888"/>
              </p:ext>
            </p:extLst>
          </p:nvPr>
        </p:nvGraphicFramePr>
        <p:xfrm>
          <a:off x="1490395" y="4553631"/>
          <a:ext cx="1994458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8" name="Equation" r:id="rId6" imgW="1384300" imgH="431800" progId="Equation.DSMT4">
                  <p:embed/>
                </p:oleObj>
              </mc:Choice>
              <mc:Fallback>
                <p:oleObj name="Equation" r:id="rId6" imgW="1384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395" y="4553631"/>
                        <a:ext cx="1994458" cy="800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ight Arrow 87"/>
          <p:cNvSpPr/>
          <p:nvPr/>
        </p:nvSpPr>
        <p:spPr>
          <a:xfrm>
            <a:off x="3972214" y="4713968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731620"/>
              </p:ext>
            </p:extLst>
          </p:nvPr>
        </p:nvGraphicFramePr>
        <p:xfrm>
          <a:off x="6899222" y="5583002"/>
          <a:ext cx="197326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9" name="Equation" r:id="rId8" imgW="969120" imgH="383760" progId="">
                  <p:embed/>
                </p:oleObj>
              </mc:Choice>
              <mc:Fallback>
                <p:oleObj name="Equation" r:id="rId8" imgW="96912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22" y="5583002"/>
                        <a:ext cx="1973263" cy="795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167931" y="6294752"/>
            <a:ext cx="503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*or quadrupole term in a gradient magnet</a:t>
            </a:r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445681" y="177684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7674281" y="162444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826681" y="147204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40881" y="192924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6912281" y="192924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759881" y="192924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531280" y="124344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239641"/>
              </p:ext>
            </p:extLst>
          </p:nvPr>
        </p:nvGraphicFramePr>
        <p:xfrm>
          <a:off x="4809632" y="951525"/>
          <a:ext cx="628758" cy="453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0" name="Equation" r:id="rId10" imgW="685440" imgH="393120" progId="Equation.DSMT4">
                  <p:embed/>
                </p:oleObj>
              </mc:Choice>
              <mc:Fallback>
                <p:oleObj name="Equation" r:id="rId10" imgW="685440" imgH="39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9632" y="951525"/>
                        <a:ext cx="628758" cy="4539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835479"/>
              </p:ext>
            </p:extLst>
          </p:nvPr>
        </p:nvGraphicFramePr>
        <p:xfrm>
          <a:off x="7354039" y="842575"/>
          <a:ext cx="612824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1" name="Equation" r:id="rId12" imgW="685440" imgH="411120" progId="">
                  <p:embed/>
                </p:oleObj>
              </mc:Choice>
              <mc:Fallback>
                <p:oleObj name="Equation" r:id="rId12" imgW="685440" imgH="411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4039" y="842575"/>
                        <a:ext cx="612824" cy="468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9814" y="5470323"/>
            <a:ext cx="25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just like a “thin lens” with focal length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6407087" y="5793489"/>
            <a:ext cx="403189" cy="800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5414" y="4028168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53614" y="4028168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15414" y="4180568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569227"/>
              </p:ext>
            </p:extLst>
          </p:nvPr>
        </p:nvGraphicFramePr>
        <p:xfrm>
          <a:off x="7029356" y="4200197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2" name="Equation" r:id="rId14" imgW="127800" imgH="191880" progId="Equation.DSMT4">
                  <p:embed/>
                </p:oleObj>
              </mc:Choice>
              <mc:Fallback>
                <p:oleObj name="Equation" r:id="rId14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356" y="4200197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232831"/>
              </p:ext>
            </p:extLst>
          </p:nvPr>
        </p:nvGraphicFramePr>
        <p:xfrm>
          <a:off x="6063874" y="2656263"/>
          <a:ext cx="2538496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3" name="Equation" r:id="rId16" imgW="2095500" imgH="431800" progId="Equation.DSMT4">
                  <p:embed/>
                </p:oleObj>
              </mc:Choice>
              <mc:Fallback>
                <p:oleObj name="Equation" r:id="rId16" imgW="2095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3874" y="2656263"/>
                        <a:ext cx="2538496" cy="6540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13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8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66" y="345709"/>
            <a:ext cx="77724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What About the Other Plane?</a:t>
            </a:r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1247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/>
          <p:nvPr/>
        </p:nvGrpSpPr>
        <p:grpSpPr>
          <a:xfrm>
            <a:off x="5791200" y="990600"/>
            <a:ext cx="2895600" cy="1371600"/>
            <a:chOff x="5632450" y="2738438"/>
            <a:chExt cx="2895600" cy="137160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843713" y="2738438"/>
              <a:ext cx="381000" cy="1066800"/>
              <a:chOff x="4267" y="2160"/>
              <a:chExt cx="240" cy="481"/>
            </a:xfrm>
          </p:grpSpPr>
          <p:sp>
            <p:nvSpPr>
              <p:cNvPr id="33848" name="Freeform 32"/>
              <p:cNvSpPr>
                <a:spLocks/>
              </p:cNvSpPr>
              <p:nvPr/>
            </p:nvSpPr>
            <p:spPr bwMode="auto">
              <a:xfrm>
                <a:off x="4267" y="2161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33"/>
              <p:cNvSpPr>
                <a:spLocks/>
              </p:cNvSpPr>
              <p:nvPr/>
            </p:nvSpPr>
            <p:spPr bwMode="auto">
              <a:xfrm>
                <a:off x="4416" y="2160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34"/>
              <p:cNvSpPr>
                <a:spLocks noChangeShapeType="1"/>
              </p:cNvSpPr>
              <p:nvPr/>
            </p:nvSpPr>
            <p:spPr bwMode="auto">
              <a:xfrm>
                <a:off x="4267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35"/>
              <p:cNvSpPr>
                <a:spLocks noChangeShapeType="1"/>
              </p:cNvSpPr>
              <p:nvPr/>
            </p:nvSpPr>
            <p:spPr bwMode="auto">
              <a:xfrm>
                <a:off x="4267" y="264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1" name="Line 37"/>
            <p:cNvSpPr>
              <a:spLocks noChangeShapeType="1"/>
            </p:cNvSpPr>
            <p:nvPr/>
          </p:nvSpPr>
          <p:spPr bwMode="auto">
            <a:xfrm>
              <a:off x="5632450" y="3271838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46"/>
            <p:cNvSpPr>
              <a:spLocks noChangeShapeType="1"/>
            </p:cNvSpPr>
            <p:nvPr/>
          </p:nvSpPr>
          <p:spPr bwMode="auto">
            <a:xfrm>
              <a:off x="5937250" y="3119438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47"/>
            <p:cNvSpPr>
              <a:spLocks noChangeShapeType="1"/>
            </p:cNvSpPr>
            <p:nvPr/>
          </p:nvSpPr>
          <p:spPr bwMode="auto">
            <a:xfrm flipV="1">
              <a:off x="7004050" y="2814638"/>
              <a:ext cx="1295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48"/>
            <p:cNvSpPr>
              <a:spLocks noChangeShapeType="1"/>
            </p:cNvSpPr>
            <p:nvPr/>
          </p:nvSpPr>
          <p:spPr bwMode="auto">
            <a:xfrm>
              <a:off x="6013450" y="3576638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49"/>
            <p:cNvSpPr>
              <a:spLocks noChangeShapeType="1"/>
            </p:cNvSpPr>
            <p:nvPr/>
          </p:nvSpPr>
          <p:spPr bwMode="auto">
            <a:xfrm>
              <a:off x="7004050" y="3576638"/>
              <a:ext cx="1219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679450" y="4425352"/>
            <a:ext cx="304800" cy="1143000"/>
            <a:chOff x="3077" y="2111"/>
            <a:chExt cx="176" cy="481"/>
          </a:xfrm>
        </p:grpSpPr>
        <p:sp>
          <p:nvSpPr>
            <p:cNvPr id="33846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746250" y="4425352"/>
            <a:ext cx="381000" cy="1066800"/>
            <a:chOff x="4267" y="2160"/>
            <a:chExt cx="240" cy="481"/>
          </a:xfrm>
        </p:grpSpPr>
        <p:sp>
          <p:nvSpPr>
            <p:cNvPr id="33842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6" name="Line 58"/>
          <p:cNvSpPr>
            <a:spLocks noChangeShapeType="1"/>
          </p:cNvSpPr>
          <p:nvPr/>
        </p:nvSpPr>
        <p:spPr bwMode="auto">
          <a:xfrm>
            <a:off x="1069850" y="4958752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59"/>
          <p:cNvSpPr>
            <a:spLocks noChangeShapeType="1"/>
          </p:cNvSpPr>
          <p:nvPr/>
        </p:nvSpPr>
        <p:spPr bwMode="auto">
          <a:xfrm>
            <a:off x="917450" y="457775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60"/>
          <p:cNvSpPr>
            <a:spLocks noChangeShapeType="1"/>
          </p:cNvSpPr>
          <p:nvPr/>
        </p:nvSpPr>
        <p:spPr bwMode="auto">
          <a:xfrm>
            <a:off x="1831850" y="45777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61"/>
          <p:cNvSpPr>
            <a:spLocks noChangeShapeType="1"/>
          </p:cNvSpPr>
          <p:nvPr/>
        </p:nvSpPr>
        <p:spPr bwMode="auto">
          <a:xfrm>
            <a:off x="2898650" y="4806352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6937250" y="4349152"/>
            <a:ext cx="304800" cy="1143000"/>
            <a:chOff x="3077" y="2111"/>
            <a:chExt cx="176" cy="481"/>
          </a:xfrm>
        </p:grpSpPr>
        <p:sp>
          <p:nvSpPr>
            <p:cNvPr id="33840" name="Freeform 63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64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794250" y="4349152"/>
            <a:ext cx="381000" cy="1066800"/>
            <a:chOff x="4267" y="2160"/>
            <a:chExt cx="240" cy="481"/>
          </a:xfrm>
        </p:grpSpPr>
        <p:sp>
          <p:nvSpPr>
            <p:cNvPr id="33836" name="Freeform 66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67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68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69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2" name="Line 70"/>
          <p:cNvSpPr>
            <a:spLocks noChangeShapeType="1"/>
          </p:cNvSpPr>
          <p:nvPr/>
        </p:nvSpPr>
        <p:spPr bwMode="auto">
          <a:xfrm>
            <a:off x="7089650" y="45015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71"/>
          <p:cNvSpPr>
            <a:spLocks noChangeShapeType="1"/>
          </p:cNvSpPr>
          <p:nvPr/>
        </p:nvSpPr>
        <p:spPr bwMode="auto">
          <a:xfrm>
            <a:off x="5108450" y="465395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72"/>
          <p:cNvSpPr>
            <a:spLocks noChangeShapeType="1"/>
          </p:cNvSpPr>
          <p:nvPr/>
        </p:nvSpPr>
        <p:spPr bwMode="auto">
          <a:xfrm flipV="1">
            <a:off x="5946650" y="4501552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73"/>
          <p:cNvSpPr>
            <a:spLocks noChangeShapeType="1"/>
          </p:cNvSpPr>
          <p:nvPr/>
        </p:nvSpPr>
        <p:spPr bwMode="auto">
          <a:xfrm>
            <a:off x="4956050" y="4882552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Text Box 75"/>
          <p:cNvSpPr txBox="1">
            <a:spLocks noChangeArrowheads="1"/>
          </p:cNvSpPr>
          <p:nvPr/>
        </p:nvSpPr>
        <p:spPr bwMode="auto">
          <a:xfrm>
            <a:off x="577880" y="5618085"/>
            <a:ext cx="802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pairs give net focusing in </a:t>
            </a:r>
            <a:r>
              <a:rPr lang="en-US" sz="2400" i="1" dirty="0">
                <a:solidFill>
                  <a:srgbClr val="009900"/>
                </a:solidFill>
                <a:latin typeface="+mn-lt"/>
                <a:cs typeface="Arial" charset="0"/>
              </a:rPr>
              <a:t>both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planes -&gt; </a:t>
            </a:r>
            <a:r>
              <a:rPr lang="en-US" sz="2400" dirty="0">
                <a:solidFill>
                  <a:srgbClr val="292934"/>
                </a:solidFill>
                <a:latin typeface="+mn-lt"/>
                <a:cs typeface="Arial" charset="0"/>
              </a:rPr>
              <a:t>“FODO cell”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994455" y="1777585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6377035" y="2315257"/>
          <a:ext cx="14859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6" name="Equation" r:id="rId4" imgW="736370" imgH="393539" progId="">
                  <p:embed/>
                </p:oleObj>
              </mc:Choice>
              <mc:Fallback>
                <p:oleObj name="Equation" r:id="rId4" imgW="736370" imgH="3935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7035" y="2315257"/>
                        <a:ext cx="1485900" cy="79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 Box 74"/>
          <p:cNvSpPr txBox="1">
            <a:spLocks noChangeArrowheads="1"/>
          </p:cNvSpPr>
          <p:nvPr/>
        </p:nvSpPr>
        <p:spPr bwMode="auto">
          <a:xfrm>
            <a:off x="6108200" y="3121762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+mn-lt"/>
              </a:rPr>
              <a:t>Defocusing!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46716" y="3544215"/>
            <a:ext cx="75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Luckily, if we place equal and opposite pairs of lenses, there will be a net focusing </a:t>
            </a:r>
            <a:r>
              <a:rPr lang="en-US" sz="2000" i="1" dirty="0">
                <a:latin typeface="+mn-lt"/>
              </a:rPr>
              <a:t>regardless of the order</a:t>
            </a:r>
            <a:r>
              <a:rPr lang="en-US" sz="2000" dirty="0">
                <a:latin typeface="+mn-lt"/>
              </a:rPr>
              <a:t>.</a:t>
            </a: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3957966" y="144771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3195966" y="220971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" name="Object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655" y="218590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4111473" y="20545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 flipV="1">
            <a:off x="4340073" y="19021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 flipV="1">
            <a:off x="4492473" y="17497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806673" y="22069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3578073" y="22069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3425673" y="22069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 flipV="1">
            <a:off x="3197072" y="15211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924612"/>
              </p:ext>
            </p:extLst>
          </p:nvPr>
        </p:nvGraphicFramePr>
        <p:xfrm>
          <a:off x="4019831" y="1120235"/>
          <a:ext cx="7810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7" name="Equation" r:id="rId7" imgW="685440" imgH="411120" progId="Equation.DSMT4">
                  <p:embed/>
                </p:oleObj>
              </mc:Choice>
              <mc:Fallback>
                <p:oleObj name="Equation" r:id="rId7" imgW="68544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831" y="1120235"/>
                        <a:ext cx="78105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94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  <p:bldP spid="33817" grpId="0" animBg="1"/>
      <p:bldP spid="33818" grpId="0" animBg="1"/>
      <p:bldP spid="33819" grpId="0" animBg="1"/>
      <p:bldP spid="33822" grpId="0" animBg="1"/>
      <p:bldP spid="33823" grpId="0" animBg="1"/>
      <p:bldP spid="33824" grpId="0" animBg="1"/>
      <p:bldP spid="33825" grpId="0" animBg="1"/>
      <p:bldP spid="33827" grpId="0"/>
      <p:bldP spid="95" grpId="0" animBg="1"/>
      <p:bldP spid="97" grpId="0"/>
      <p:bldP spid="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8060" y="140783"/>
            <a:ext cx="9023934" cy="1098762"/>
          </a:xfrm>
        </p:spPr>
        <p:txBody>
          <a:bodyPr/>
          <a:lstStyle/>
          <a:p>
            <a:r>
              <a:rPr lang="en-US" dirty="0"/>
              <a:t>Formalism: Coordinates and Conventions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4871" y="1016458"/>
            <a:ext cx="8251825" cy="3893374"/>
          </a:xfrm>
        </p:spPr>
        <p:txBody>
          <a:bodyPr/>
          <a:lstStyle/>
          <a:p>
            <a:r>
              <a:rPr lang="en-US" sz="2000" dirty="0"/>
              <a:t>We generally work in a right-handed coordinate system with </a:t>
            </a:r>
            <a:r>
              <a:rPr lang="en-US" sz="2000" i="1" dirty="0"/>
              <a:t>x</a:t>
            </a:r>
            <a:r>
              <a:rPr lang="en-US" sz="2000" dirty="0"/>
              <a:t> horizontal, </a:t>
            </a:r>
            <a:r>
              <a:rPr lang="en-US" sz="2000" i="1" dirty="0"/>
              <a:t>y</a:t>
            </a:r>
            <a:r>
              <a:rPr lang="en-US" sz="2000" dirty="0"/>
              <a:t> vertical, and </a:t>
            </a:r>
            <a:r>
              <a:rPr lang="en-US" sz="2000" i="1" dirty="0"/>
              <a:t>s</a:t>
            </a:r>
            <a:r>
              <a:rPr lang="en-US" sz="2000" dirty="0"/>
              <a:t> along the </a:t>
            </a:r>
            <a:r>
              <a:rPr lang="en-US" sz="2000" i="1" dirty="0"/>
              <a:t>nominal</a:t>
            </a:r>
            <a:r>
              <a:rPr lang="en-US" sz="2000" dirty="0"/>
              <a:t> trajectory (x=y=0).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Define derivatives </a:t>
            </a:r>
            <a:r>
              <a:rPr lang="en-US" sz="2000" dirty="0" err="1"/>
              <a:t>wrt</a:t>
            </a:r>
            <a:r>
              <a:rPr lang="en-US" sz="2000" dirty="0"/>
              <a:t> </a:t>
            </a:r>
            <a:r>
              <a:rPr lang="en-US" sz="2000" i="1" dirty="0"/>
              <a:t>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779836" y="2542981"/>
            <a:ext cx="4858327" cy="1108364"/>
          </a:xfrm>
          <a:prstGeom prst="arc">
            <a:avLst>
              <a:gd name="adj1" fmla="val 5547893"/>
              <a:gd name="adj2" fmla="val 13224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236" y="2161981"/>
            <a:ext cx="1248007" cy="6477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479493" y="4997573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783036" y="4338473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555986"/>
              </p:ext>
            </p:extLst>
          </p:nvPr>
        </p:nvGraphicFramePr>
        <p:xfrm>
          <a:off x="4783036" y="5100472"/>
          <a:ext cx="614482" cy="30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3" name="Equation" r:id="rId4" imgW="292123" imgH="139447" progId="Equation.3">
                  <p:embed/>
                </p:oleObj>
              </mc:Choice>
              <mc:Fallback>
                <p:oleObj name="Equation" r:id="rId4" imgW="292123" imgH="139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036" y="5100472"/>
                        <a:ext cx="614482" cy="304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170889"/>
              </p:ext>
            </p:extLst>
          </p:nvPr>
        </p:nvGraphicFramePr>
        <p:xfrm>
          <a:off x="4409205" y="4643271"/>
          <a:ext cx="388398" cy="32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4" name="Equation" r:id="rId6" imgW="241124" imgH="203139" progId="Equation.3">
                  <p:embed/>
                </p:oleObj>
              </mc:Choice>
              <mc:Fallback>
                <p:oleObj name="Equation" r:id="rId6" imgW="241124" imgH="2031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205" y="4643271"/>
                        <a:ext cx="388398" cy="327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5164036" y="4643271"/>
            <a:ext cx="1295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539192"/>
              </p:ext>
            </p:extLst>
          </p:nvPr>
        </p:nvGraphicFramePr>
        <p:xfrm>
          <a:off x="6688036" y="4109871"/>
          <a:ext cx="905628" cy="70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5" name="Equation" r:id="rId8" imgW="712800" imgH="383760" progId="Equation.DSMT4">
                  <p:embed/>
                </p:oleObj>
              </mc:Choice>
              <mc:Fallback>
                <p:oleObj name="Equation" r:id="rId8" imgW="712800" imgH="38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8036" y="4109871"/>
                        <a:ext cx="905628" cy="7045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37635" y="261918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Note: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s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(rather than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t)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is the independent variable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148367"/>
              </p:ext>
            </p:extLst>
          </p:nvPr>
        </p:nvGraphicFramePr>
        <p:xfrm>
          <a:off x="3868929" y="5525739"/>
          <a:ext cx="460851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6" name="Equation" r:id="rId10" imgW="3632200" imgH="203200" progId="Equation.DSMT4">
                  <p:embed/>
                </p:oleObj>
              </mc:Choice>
              <mc:Fallback>
                <p:oleObj name="Equation" r:id="rId10" imgW="3632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929" y="5525739"/>
                        <a:ext cx="4608512" cy="371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66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756" y="360487"/>
            <a:ext cx="8229600" cy="628207"/>
          </a:xfrm>
        </p:spPr>
        <p:txBody>
          <a:bodyPr/>
          <a:lstStyle/>
          <a:p>
            <a:r>
              <a:rPr lang="en-US" dirty="0"/>
              <a:t>Initial Conditions and Phase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71022"/>
            <a:ext cx="7886700" cy="293824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Our general equations of motion </a:t>
            </a:r>
            <a:r>
              <a:rPr lang="en-US" sz="2400" dirty="0" smtClean="0"/>
              <a:t>are</a:t>
            </a:r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pPr marL="0" indent="0">
              <a:buNone/>
            </a:pPr>
            <a:endParaRPr lang="en-US" sz="4300" dirty="0"/>
          </a:p>
          <a:p>
            <a:r>
              <a:rPr lang="en-US" sz="2400" dirty="0"/>
              <a:t>These are 2</a:t>
            </a:r>
            <a:r>
              <a:rPr lang="en-US" sz="2400" baseline="30000" dirty="0"/>
              <a:t>nd</a:t>
            </a:r>
            <a:r>
              <a:rPr lang="en-US" sz="2400" dirty="0"/>
              <a:t> order linear homogenous equations, so we need two initial conditions to fully determine the motion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895775"/>
              </p:ext>
            </p:extLst>
          </p:nvPr>
        </p:nvGraphicFramePr>
        <p:xfrm>
          <a:off x="1945638" y="1382033"/>
          <a:ext cx="5480601" cy="1644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6" name="Equation" r:id="rId3" imgW="3276600" imgH="1104900" progId="Equation.DSMT4">
                  <p:embed/>
                </p:oleObj>
              </mc:Choice>
              <mc:Fallback>
                <p:oleObj name="Equation" r:id="rId3" imgW="3276600" imgH="1104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5638" y="1382033"/>
                        <a:ext cx="5480601" cy="16442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633537" y="5247010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37080" y="4587910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561868"/>
              </p:ext>
            </p:extLst>
          </p:nvPr>
        </p:nvGraphicFramePr>
        <p:xfrm>
          <a:off x="937080" y="5349909"/>
          <a:ext cx="614482" cy="30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7" name="Equation" r:id="rId5" imgW="292123" imgH="139447" progId="Equation.3">
                  <p:embed/>
                </p:oleObj>
              </mc:Choice>
              <mc:Fallback>
                <p:oleObj name="Equation" r:id="rId5" imgW="292123" imgH="139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080" y="5349909"/>
                        <a:ext cx="614482" cy="304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391423"/>
              </p:ext>
            </p:extLst>
          </p:nvPr>
        </p:nvGraphicFramePr>
        <p:xfrm>
          <a:off x="563249" y="4892708"/>
          <a:ext cx="388398" cy="32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8" name="Equation" r:id="rId7" imgW="241124" imgH="203139" progId="Equation.3">
                  <p:embed/>
                </p:oleObj>
              </mc:Choice>
              <mc:Fallback>
                <p:oleObj name="Equation" r:id="rId7" imgW="241124" imgH="2031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9" y="4892708"/>
                        <a:ext cx="388398" cy="327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1318080" y="4892708"/>
            <a:ext cx="1295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667647"/>
              </p:ext>
            </p:extLst>
          </p:nvPr>
        </p:nvGraphicFramePr>
        <p:xfrm>
          <a:off x="2842080" y="4359308"/>
          <a:ext cx="905628" cy="70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9" name="Equation" r:id="rId9" imgW="712800" imgH="383760" progId="Equation.DSMT4">
                  <p:embed/>
                </p:oleObj>
              </mc:Choice>
              <mc:Fallback>
                <p:oleObj name="Equation" r:id="rId9" imgW="712800" imgH="38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080" y="4359308"/>
                        <a:ext cx="905628" cy="7045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5038878" y="4283269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86478" y="5578669"/>
            <a:ext cx="1600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066949"/>
              </p:ext>
            </p:extLst>
          </p:nvPr>
        </p:nvGraphicFramePr>
        <p:xfrm>
          <a:off x="6105678" y="5654869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0" name="Equation" r:id="rId11" imgW="118800" imgH="118800" progId="">
                  <p:embed/>
                </p:oleObj>
              </mc:Choice>
              <mc:Fallback>
                <p:oleObj name="Equation" r:id="rId11" imgW="118800" imgH="11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678" y="5654869"/>
                        <a:ext cx="304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990635"/>
              </p:ext>
            </p:extLst>
          </p:nvPr>
        </p:nvGraphicFramePr>
        <p:xfrm>
          <a:off x="4581679" y="4283271"/>
          <a:ext cx="3952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1" name="Equation" r:id="rId13" imgW="155160" imgH="155160" progId="">
                  <p:embed/>
                </p:oleObj>
              </mc:Choice>
              <mc:Fallback>
                <p:oleObj name="Equation" r:id="rId13" imgW="15516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679" y="4283271"/>
                        <a:ext cx="3952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>
          <a:xfrm>
            <a:off x="5343678" y="5121469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51562" y="5953455"/>
            <a:ext cx="637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unique initial phase space point </a:t>
            </a:r>
            <a:r>
              <a:rPr lang="en-US" sz="180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dirty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unique trajectory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064713" y="4272196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12313" y="5567596"/>
            <a:ext cx="1600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338073"/>
              </p:ext>
            </p:extLst>
          </p:nvPr>
        </p:nvGraphicFramePr>
        <p:xfrm>
          <a:off x="8130859" y="5597181"/>
          <a:ext cx="3048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2" name="Equation" r:id="rId15" imgW="118800" imgH="155160" progId="">
                  <p:embed/>
                </p:oleObj>
              </mc:Choice>
              <mc:Fallback>
                <p:oleObj name="Equation" r:id="rId15" imgW="11880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859" y="5597181"/>
                        <a:ext cx="304800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242050"/>
              </p:ext>
            </p:extLst>
          </p:nvPr>
        </p:nvGraphicFramePr>
        <p:xfrm>
          <a:off x="6606859" y="4227168"/>
          <a:ext cx="39528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3" name="Equation" r:id="rId17" imgW="155160" imgH="191880" progId="Equation.DSMT4">
                  <p:embed/>
                </p:oleObj>
              </mc:Choice>
              <mc:Fallback>
                <p:oleObj name="Equation" r:id="rId17" imgW="15516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859" y="4227168"/>
                        <a:ext cx="395288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/>
          <p:cNvSpPr/>
          <p:nvPr/>
        </p:nvSpPr>
        <p:spPr>
          <a:xfrm>
            <a:off x="6904297" y="4821175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51870" y="3820927"/>
            <a:ext cx="274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“phase space”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853673" y="2108971"/>
            <a:ext cx="963869" cy="1587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8087" y="2120311"/>
            <a:ext cx="156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“centripetal” term from curvature</a:t>
            </a:r>
            <a:endParaRPr lang="en-US" sz="140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816489" y="1456361"/>
            <a:ext cx="792345" cy="244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70650" y="1239352"/>
            <a:ext cx="1564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“Hill’s Equation”</a:t>
            </a:r>
            <a:endParaRPr lang="en-US" sz="1400" dirty="0" smtClean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87716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/>
      <p:bldP spid="24" grpId="0" animBg="1"/>
      <p:bldP spid="26" grpId="0"/>
      <p:bldP spid="30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33" y="303991"/>
            <a:ext cx="7886700" cy="600164"/>
          </a:xfrm>
        </p:spPr>
        <p:txBody>
          <a:bodyPr/>
          <a:lstStyle/>
          <a:p>
            <a:r>
              <a:rPr lang="en-US" dirty="0"/>
              <a:t>Transfer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2"/>
            <a:ext cx="8355012" cy="5276528"/>
          </a:xfrm>
        </p:spPr>
        <p:txBody>
          <a:bodyPr>
            <a:normAutofit/>
          </a:bodyPr>
          <a:lstStyle/>
          <a:p>
            <a:r>
              <a:rPr lang="en-US" sz="2000" dirty="0"/>
              <a:t>The simplest magnetic lattice consists of quadrupoles and the spaces in between them (drifts). We can express each of these as a linear operation in phase space.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44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By combining these elements, we can represent an arbitrarily complex ring or line as the product of matrices.</a:t>
            </a:r>
          </a:p>
        </p:txBody>
      </p:sp>
      <p:graphicFrame>
        <p:nvGraphicFramePr>
          <p:cNvPr id="206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44835"/>
              </p:ext>
            </p:extLst>
          </p:nvPr>
        </p:nvGraphicFramePr>
        <p:xfrm>
          <a:off x="3573470" y="2118975"/>
          <a:ext cx="5383590" cy="122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7" name="Equation" r:id="rId3" imgW="2895480" imgH="660240" progId="Equation.3">
                  <p:embed/>
                </p:oleObj>
              </mc:Choice>
              <mc:Fallback>
                <p:oleObj name="Equation" r:id="rId3" imgW="28954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70" y="2118975"/>
                        <a:ext cx="5383590" cy="1228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150053"/>
              </p:ext>
            </p:extLst>
          </p:nvPr>
        </p:nvGraphicFramePr>
        <p:xfrm>
          <a:off x="3266232" y="4116039"/>
          <a:ext cx="5764151" cy="883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8" name="Equation" r:id="rId5" imgW="2984400" imgH="457200" progId="Equation.3">
                  <p:embed/>
                </p:oleObj>
              </mc:Choice>
              <mc:Fallback>
                <p:oleObj name="Equation" r:id="rId5" imgW="2984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232" y="4116039"/>
                        <a:ext cx="5764151" cy="883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2665" y="1888545"/>
            <a:ext cx="149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Quadrupole: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385855" y="2272595"/>
            <a:ext cx="3048000" cy="1143000"/>
            <a:chOff x="1345980" y="4623825"/>
            <a:chExt cx="3048000" cy="1143000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2641397" y="4623825"/>
              <a:ext cx="304801" cy="1143000"/>
              <a:chOff x="3077" y="2111"/>
              <a:chExt cx="176" cy="481"/>
            </a:xfrm>
          </p:grpSpPr>
          <p:sp>
            <p:nvSpPr>
              <p:cNvPr id="21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610857" y="4654432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79692" y="4116766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161738"/>
              </p:ext>
            </p:extLst>
          </p:nvPr>
        </p:nvGraphicFramePr>
        <p:xfrm>
          <a:off x="879692" y="4731242"/>
          <a:ext cx="46086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9" name="Equation" r:id="rId7" imgW="291960" imgH="139680" progId="Equation.3">
                  <p:embed/>
                </p:oleObj>
              </mc:Choice>
              <mc:Fallback>
                <p:oleObj name="Equation" r:id="rId7" imgW="29196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692" y="4731242"/>
                        <a:ext cx="46086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865967"/>
              </p:ext>
            </p:extLst>
          </p:nvPr>
        </p:nvGraphicFramePr>
        <p:xfrm>
          <a:off x="687669" y="4424002"/>
          <a:ext cx="241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0" name="Equation" r:id="rId9" imgW="241200" imgH="203040" progId="Equation.3">
                  <p:embed/>
                </p:oleObj>
              </mc:Choice>
              <mc:Fallback>
                <p:oleObj name="Equation" r:id="rId9" imgW="241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69" y="4424002"/>
                        <a:ext cx="2413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4047" y="3847927"/>
            <a:ext cx="149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Drift: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084754"/>
              </p:ext>
            </p:extLst>
          </p:nvPr>
        </p:nvGraphicFramePr>
        <p:xfrm>
          <a:off x="3275470" y="5896561"/>
          <a:ext cx="23574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1" name="Equation" r:id="rId11" imgW="1079280" imgH="228600" progId="Equation.DSMT4">
                  <p:embed/>
                </p:oleObj>
              </mc:Choice>
              <mc:Fallback>
                <p:oleObj name="Equation" r:id="rId11" imgW="1079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470" y="5896561"/>
                        <a:ext cx="2357437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426" y="320554"/>
            <a:ext cx="7886700" cy="600164"/>
          </a:xfrm>
        </p:spPr>
        <p:txBody>
          <a:bodyPr/>
          <a:lstStyle/>
          <a:p>
            <a:r>
              <a:rPr lang="en-US" dirty="0" smtClean="0"/>
              <a:t>Periodic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225" y="974155"/>
            <a:ext cx="8251825" cy="2641749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formalism of accelerator physics is based on periodic systems</a:t>
            </a:r>
            <a:endParaRPr lang="en-US" sz="1600" dirty="0" smtClean="0"/>
          </a:p>
          <a:p>
            <a:r>
              <a:rPr lang="en-US" sz="2000" dirty="0" smtClean="0"/>
              <a:t>This allows us to decouple the transport of particles into two parts: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§"/>
            </a:pPr>
            <a:r>
              <a:rPr lang="en-US" sz="1800" dirty="0">
                <a:solidFill>
                  <a:srgbClr val="6C6C6C"/>
                </a:solidFill>
              </a:rPr>
              <a:t>The “lattice”: a mathematical description of the machine itself, based only on the magnetic fields, </a:t>
            </a:r>
            <a:r>
              <a:rPr lang="en-US" sz="1800" i="1" dirty="0">
                <a:solidFill>
                  <a:srgbClr val="6C6C6C"/>
                </a:solidFill>
              </a:rPr>
              <a:t>which is identical for each identical cell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6C6C6C"/>
                </a:solidFill>
              </a:rPr>
              <a:t>The “emittance”: A </a:t>
            </a:r>
            <a:r>
              <a:rPr lang="en-US" sz="1800" dirty="0">
                <a:solidFill>
                  <a:srgbClr val="6C6C6C"/>
                </a:solidFill>
              </a:rPr>
              <a:t>mathematical description of the ensemble of particles circulating in the </a:t>
            </a:r>
            <a:r>
              <a:rPr lang="en-US" sz="1800" dirty="0" smtClean="0">
                <a:solidFill>
                  <a:srgbClr val="6C6C6C"/>
                </a:solidFill>
              </a:rPr>
              <a:t>machine.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5502" y="3552484"/>
            <a:ext cx="1847272" cy="1801091"/>
          </a:xfrm>
          <a:prstGeom prst="ellipse">
            <a:avLst/>
          </a:prstGeom>
          <a:noFill/>
          <a:ln w="635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26739" y="3572313"/>
            <a:ext cx="159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Periodic “cell”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477355" y="3826901"/>
            <a:ext cx="193964" cy="147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05748" y="3210669"/>
            <a:ext cx="4738252" cy="19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sz="2000" dirty="0" smtClean="0">
                <a:latin typeface="+mn-lt"/>
              </a:rPr>
              <a:t>Circular machines generally have several levels of periodicity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 smtClean="0">
                <a:latin typeface="+mn-lt"/>
              </a:rPr>
              <a:t>Individual FODO cells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 smtClean="0">
                <a:latin typeface="+mn-lt"/>
              </a:rPr>
              <a:t>Symmetric </a:t>
            </a:r>
            <a:r>
              <a:rPr lang="en-US" sz="2000" dirty="0" err="1" smtClean="0">
                <a:latin typeface="+mn-lt"/>
              </a:rPr>
              <a:t>superperiods</a:t>
            </a:r>
            <a:endParaRPr lang="en-US" sz="2000" dirty="0" smtClean="0">
              <a:latin typeface="+mn-lt"/>
            </a:endParaRP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 smtClean="0">
                <a:latin typeface="+mn-lt"/>
              </a:rPr>
              <a:t>The total periodicity of the machine.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000" dirty="0" smtClean="0">
                <a:latin typeface="+mn-lt"/>
              </a:rPr>
              <a:t>Single pass beam lines have their lattice functions constrained by matching them to periodic systems.</a:t>
            </a:r>
            <a:endParaRPr lang="en-US" sz="2000" dirty="0">
              <a:latin typeface="+mn-lt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61489"/>
              </p:ext>
            </p:extLst>
          </p:nvPr>
        </p:nvGraphicFramePr>
        <p:xfrm>
          <a:off x="422659" y="5353573"/>
          <a:ext cx="3546768" cy="44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1" name="Equation" r:id="rId3" imgW="2031633" imgH="254092" progId="Equation.DSMT4">
                  <p:embed/>
                </p:oleObj>
              </mc:Choice>
              <mc:Fallback>
                <p:oleObj name="Equation" r:id="rId3" imgW="2031633" imgH="2540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659" y="5353573"/>
                        <a:ext cx="3546768" cy="443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62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463" y="390908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Betatron</a:t>
            </a:r>
            <a:r>
              <a:rPr lang="en-US" dirty="0"/>
              <a:t> motion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313293" y="1130924"/>
            <a:ext cx="8355012" cy="4980851"/>
          </a:xfrm>
        </p:spPr>
        <p:txBody>
          <a:bodyPr/>
          <a:lstStyle/>
          <a:p>
            <a:r>
              <a:rPr lang="en-US" sz="2000" dirty="0" smtClean="0"/>
              <a:t>Particles undergo “pseudo-harmonic” motion around the equilibrium orbit, defined by a “beta function”, which is only a function of position.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4820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035" y="3477288"/>
            <a:ext cx="1728787" cy="95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373848" y="3515094"/>
            <a:ext cx="3659187" cy="1323439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The “betatron function” </a:t>
            </a:r>
            <a:r>
              <a:rPr lang="el-GR" sz="2000" i="1" dirty="0"/>
              <a:t>β</a:t>
            </a:r>
            <a:r>
              <a:rPr lang="en-US" sz="2000" i="1" dirty="0">
                <a:solidFill>
                  <a:srgbClr val="009900"/>
                </a:solidFill>
                <a:latin typeface="Symbol" pitchFamily="18" charset="2"/>
              </a:rPr>
              <a:t>(</a:t>
            </a:r>
            <a:r>
              <a:rPr lang="en-US" sz="2000" i="1" dirty="0">
                <a:solidFill>
                  <a:srgbClr val="009900"/>
                </a:solidFill>
              </a:rPr>
              <a:t>s</a:t>
            </a:r>
            <a:r>
              <a:rPr lang="en-US" sz="2000" i="1" dirty="0">
                <a:solidFill>
                  <a:srgbClr val="009900"/>
                </a:solidFill>
                <a:latin typeface="Symbol" pitchFamily="18" charset="2"/>
              </a:rPr>
              <a:t>)</a:t>
            </a:r>
            <a:r>
              <a:rPr lang="en-US" sz="2000" dirty="0"/>
              <a:t> is effectively the </a:t>
            </a:r>
            <a:r>
              <a:rPr lang="en-US" sz="2000" dirty="0">
                <a:solidFill>
                  <a:srgbClr val="009900"/>
                </a:solidFill>
              </a:rPr>
              <a:t>local </a:t>
            </a:r>
            <a:r>
              <a:rPr lang="en-US" sz="2000" dirty="0" smtClean="0">
                <a:solidFill>
                  <a:srgbClr val="009900"/>
                </a:solidFill>
              </a:rPr>
              <a:t>wave number</a:t>
            </a:r>
            <a:r>
              <a:rPr lang="en-US" sz="2000" dirty="0" smtClean="0"/>
              <a:t> </a:t>
            </a:r>
            <a:r>
              <a:rPr lang="en-US" sz="2000" dirty="0"/>
              <a:t>and  also defines the </a:t>
            </a:r>
            <a:r>
              <a:rPr lang="en-US" sz="2000" dirty="0">
                <a:solidFill>
                  <a:srgbClr val="009900"/>
                </a:solidFill>
              </a:rPr>
              <a:t>beam envelope.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4475323" y="3402378"/>
            <a:ext cx="89852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4840446" y="404849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78046" y="3667493"/>
            <a:ext cx="1600200" cy="830997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Phase advance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478246" y="381989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Text Box 16"/>
          <p:cNvSpPr txBox="1">
            <a:spLocks noChangeArrowheads="1"/>
          </p:cNvSpPr>
          <p:nvPr/>
        </p:nvSpPr>
        <p:spPr bwMode="auto">
          <a:xfrm>
            <a:off x="308133" y="2897553"/>
            <a:ext cx="1981200" cy="707886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Lateral deviation in one plane</a:t>
            </a:r>
          </a:p>
        </p:txBody>
      </p:sp>
      <p:sp>
        <p:nvSpPr>
          <p:cNvPr id="34828" name="Line 17"/>
          <p:cNvSpPr>
            <a:spLocks noChangeShapeType="1"/>
          </p:cNvSpPr>
          <p:nvPr/>
        </p:nvSpPr>
        <p:spPr bwMode="auto">
          <a:xfrm flipV="1">
            <a:off x="2289333" y="3229344"/>
            <a:ext cx="442913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9" name="Text Box 18"/>
          <p:cNvSpPr txBox="1">
            <a:spLocks noChangeArrowheads="1"/>
          </p:cNvSpPr>
          <p:nvPr/>
        </p:nvSpPr>
        <p:spPr bwMode="auto">
          <a:xfrm>
            <a:off x="722246" y="5157156"/>
            <a:ext cx="7848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</a:rPr>
              <a:t>Closely spaced strong quads</a:t>
            </a:r>
            <a:r>
              <a:rPr lang="en-US" sz="2000" dirty="0"/>
              <a:t> -&gt; small</a:t>
            </a:r>
            <a:r>
              <a:rPr lang="el-GR" sz="2000" dirty="0"/>
              <a:t> </a:t>
            </a:r>
            <a:r>
              <a:rPr lang="el-GR" sz="2000" i="1" dirty="0"/>
              <a:t>β</a:t>
            </a:r>
            <a:r>
              <a:rPr lang="en-US" sz="2000" dirty="0"/>
              <a:t> -&gt; </a:t>
            </a:r>
            <a:r>
              <a:rPr lang="en-US" sz="2000" dirty="0">
                <a:solidFill>
                  <a:srgbClr val="009900"/>
                </a:solidFill>
              </a:rPr>
              <a:t>small aperture, lots of wiggles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Sparsely spaced weak quads</a:t>
            </a:r>
            <a:r>
              <a:rPr lang="en-US" sz="2000" dirty="0"/>
              <a:t> -&gt; large </a:t>
            </a:r>
            <a:r>
              <a:rPr lang="el-GR" sz="2000" i="1" dirty="0"/>
              <a:t>β</a:t>
            </a:r>
            <a:r>
              <a:rPr lang="en-US" sz="2000" dirty="0"/>
              <a:t> -&gt; </a:t>
            </a:r>
            <a:r>
              <a:rPr lang="en-US" sz="2000" dirty="0">
                <a:solidFill>
                  <a:srgbClr val="CC0000"/>
                </a:solidFill>
              </a:rPr>
              <a:t>large aperture, few wiggles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6458095" y="2014238"/>
            <a:ext cx="2446337" cy="1169988"/>
            <a:chOff x="6510338" y="1257300"/>
            <a:chExt cx="2446337" cy="1169988"/>
          </a:xfrm>
        </p:grpSpPr>
        <p:sp>
          <p:nvSpPr>
            <p:cNvPr id="34830" name="Freeform 19"/>
            <p:cNvSpPr>
              <a:spLocks/>
            </p:cNvSpPr>
            <p:nvPr/>
          </p:nvSpPr>
          <p:spPr bwMode="auto">
            <a:xfrm>
              <a:off x="6788150" y="1362075"/>
              <a:ext cx="2168525" cy="841375"/>
            </a:xfrm>
            <a:custGeom>
              <a:avLst/>
              <a:gdLst>
                <a:gd name="T0" fmla="*/ 0 w 1366"/>
                <a:gd name="T1" fmla="*/ 2147483647 h 530"/>
                <a:gd name="T2" fmla="*/ 2147483647 w 1366"/>
                <a:gd name="T3" fmla="*/ 2147483647 h 530"/>
                <a:gd name="T4" fmla="*/ 2147483647 w 1366"/>
                <a:gd name="T5" fmla="*/ 2147483647 h 530"/>
                <a:gd name="T6" fmla="*/ 2147483647 w 1366"/>
                <a:gd name="T7" fmla="*/ 2147483647 h 530"/>
                <a:gd name="T8" fmla="*/ 2147483647 w 1366"/>
                <a:gd name="T9" fmla="*/ 0 h 5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6"/>
                <a:gd name="T16" fmla="*/ 0 h 530"/>
                <a:gd name="T17" fmla="*/ 1366 w 1366"/>
                <a:gd name="T18" fmla="*/ 530 h 5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6" h="530">
                  <a:moveTo>
                    <a:pt x="0" y="530"/>
                  </a:moveTo>
                  <a:cubicBezTo>
                    <a:pt x="140" y="436"/>
                    <a:pt x="280" y="342"/>
                    <a:pt x="397" y="280"/>
                  </a:cubicBezTo>
                  <a:cubicBezTo>
                    <a:pt x="514" y="218"/>
                    <a:pt x="571" y="200"/>
                    <a:pt x="703" y="158"/>
                  </a:cubicBezTo>
                  <a:cubicBezTo>
                    <a:pt x="835" y="116"/>
                    <a:pt x="1077" y="56"/>
                    <a:pt x="1187" y="30"/>
                  </a:cubicBezTo>
                  <a:cubicBezTo>
                    <a:pt x="1297" y="4"/>
                    <a:pt x="1331" y="2"/>
                    <a:pt x="1366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Freeform 20"/>
            <p:cNvSpPr>
              <a:spLocks/>
            </p:cNvSpPr>
            <p:nvPr/>
          </p:nvSpPr>
          <p:spPr bwMode="auto">
            <a:xfrm>
              <a:off x="6819900" y="1257300"/>
              <a:ext cx="2120900" cy="922338"/>
            </a:xfrm>
            <a:custGeom>
              <a:avLst/>
              <a:gdLst>
                <a:gd name="T0" fmla="*/ 0 w 1336"/>
                <a:gd name="T1" fmla="*/ 2147483647 h 581"/>
                <a:gd name="T2" fmla="*/ 2147483647 w 1336"/>
                <a:gd name="T3" fmla="*/ 2147483647 h 581"/>
                <a:gd name="T4" fmla="*/ 2147483647 w 1336"/>
                <a:gd name="T5" fmla="*/ 2147483647 h 581"/>
                <a:gd name="T6" fmla="*/ 2147483647 w 1336"/>
                <a:gd name="T7" fmla="*/ 2147483647 h 581"/>
                <a:gd name="T8" fmla="*/ 2147483647 w 1336"/>
                <a:gd name="T9" fmla="*/ 2147483647 h 581"/>
                <a:gd name="T10" fmla="*/ 2147483647 w 1336"/>
                <a:gd name="T11" fmla="*/ 0 h 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6"/>
                <a:gd name="T19" fmla="*/ 0 h 581"/>
                <a:gd name="T20" fmla="*/ 1336 w 1336"/>
                <a:gd name="T21" fmla="*/ 581 h 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6" h="581">
                  <a:moveTo>
                    <a:pt x="0" y="581"/>
                  </a:moveTo>
                  <a:cubicBezTo>
                    <a:pt x="46" y="482"/>
                    <a:pt x="92" y="384"/>
                    <a:pt x="219" y="331"/>
                  </a:cubicBezTo>
                  <a:cubicBezTo>
                    <a:pt x="346" y="278"/>
                    <a:pt x="645" y="280"/>
                    <a:pt x="760" y="265"/>
                  </a:cubicBezTo>
                  <a:cubicBezTo>
                    <a:pt x="875" y="250"/>
                    <a:pt x="848" y="254"/>
                    <a:pt x="907" y="239"/>
                  </a:cubicBezTo>
                  <a:cubicBezTo>
                    <a:pt x="966" y="224"/>
                    <a:pt x="1044" y="218"/>
                    <a:pt x="1116" y="178"/>
                  </a:cubicBezTo>
                  <a:cubicBezTo>
                    <a:pt x="1188" y="138"/>
                    <a:pt x="1262" y="69"/>
                    <a:pt x="133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21"/>
            <p:cNvSpPr>
              <a:spLocks noChangeShapeType="1"/>
            </p:cNvSpPr>
            <p:nvPr/>
          </p:nvSpPr>
          <p:spPr bwMode="auto">
            <a:xfrm flipV="1">
              <a:off x="6908800" y="2017713"/>
              <a:ext cx="461963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Text Box 22"/>
            <p:cNvSpPr txBox="1">
              <a:spLocks noChangeArrowheads="1"/>
            </p:cNvSpPr>
            <p:nvPr/>
          </p:nvSpPr>
          <p:spPr bwMode="auto">
            <a:xfrm>
              <a:off x="7054850" y="2122488"/>
              <a:ext cx="2270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</a:t>
              </a:r>
            </a:p>
          </p:txBody>
        </p:sp>
        <p:sp>
          <p:nvSpPr>
            <p:cNvPr id="34834" name="Line 23"/>
            <p:cNvSpPr>
              <a:spLocks noChangeShapeType="1"/>
            </p:cNvSpPr>
            <p:nvPr/>
          </p:nvSpPr>
          <p:spPr bwMode="auto">
            <a:xfrm flipH="1" flipV="1">
              <a:off x="6561138" y="1952625"/>
              <a:ext cx="153987" cy="250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Text Box 24"/>
            <p:cNvSpPr txBox="1">
              <a:spLocks noChangeArrowheads="1"/>
            </p:cNvSpPr>
            <p:nvPr/>
          </p:nvSpPr>
          <p:spPr bwMode="auto">
            <a:xfrm>
              <a:off x="6510338" y="1698625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x</a:t>
              </a: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179912"/>
              </p:ext>
            </p:extLst>
          </p:nvPr>
        </p:nvGraphicFramePr>
        <p:xfrm>
          <a:off x="2784633" y="2867688"/>
          <a:ext cx="376047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5" name="Equation" r:id="rId4" imgW="1782720" imgH="237600" progId="">
                  <p:embed/>
                </p:oleObj>
              </mc:Choice>
              <mc:Fallback>
                <p:oleObj name="Equation" r:id="rId4" imgW="1782720" imgH="237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633" y="2867688"/>
                        <a:ext cx="376047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69169"/>
              </p:ext>
            </p:extLst>
          </p:nvPr>
        </p:nvGraphicFramePr>
        <p:xfrm>
          <a:off x="6073933" y="448058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6" name="Equation" r:id="rId6" imgW="100440" imgH="155160" progId="">
                  <p:embed/>
                </p:oleObj>
              </mc:Choice>
              <mc:Fallback>
                <p:oleObj name="Equation" r:id="rId6" imgW="10044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933" y="4480588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4537233" y="2486688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74330" y="2116859"/>
            <a:ext cx="3722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Position dependent amplitude and phase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27249" y="2452307"/>
            <a:ext cx="200786" cy="43658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89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 animBg="1"/>
      <p:bldP spid="34829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95" y="379146"/>
            <a:ext cx="7886700" cy="600164"/>
          </a:xfrm>
        </p:spPr>
        <p:txBody>
          <a:bodyPr/>
          <a:lstStyle/>
          <a:p>
            <a:r>
              <a:rPr lang="en-US" dirty="0"/>
              <a:t>Behavior Over Multiple Turns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108" y="1072424"/>
            <a:ext cx="8251825" cy="3744102"/>
          </a:xfrm>
        </p:spPr>
        <p:txBody>
          <a:bodyPr>
            <a:normAutofit/>
          </a:bodyPr>
          <a:lstStyle/>
          <a:p>
            <a:r>
              <a:rPr lang="en-US" sz="2000" dirty="0"/>
              <a:t>The general </a:t>
            </a:r>
            <a:r>
              <a:rPr lang="en-US" sz="2000" dirty="0" smtClean="0"/>
              <a:t>expressions </a:t>
            </a:r>
            <a:r>
              <a:rPr lang="en-US" sz="2000" dirty="0"/>
              <a:t>for motion </a:t>
            </a:r>
            <a:r>
              <a:rPr lang="en-US" sz="2000" dirty="0" smtClean="0"/>
              <a:t>is</a:t>
            </a:r>
            <a:endParaRPr lang="en-US" sz="2000" dirty="0"/>
          </a:p>
          <a:p>
            <a:pPr>
              <a:buNone/>
            </a:pPr>
            <a:endParaRPr lang="en-US" sz="2000" dirty="0"/>
          </a:p>
          <a:p>
            <a:r>
              <a:rPr lang="en-US" sz="2000" dirty="0" smtClean="0"/>
              <a:t>Two other lattice parameters fully define the lattice at each point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For a given particle, these define an ellipse of a constant amplitude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3747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532072"/>
              </p:ext>
            </p:extLst>
          </p:nvPr>
        </p:nvGraphicFramePr>
        <p:xfrm>
          <a:off x="5284530" y="1013063"/>
          <a:ext cx="34972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Equation" r:id="rId3" imgW="1765300" imgH="342900" progId="Equation.DSMT4">
                  <p:embed/>
                </p:oleObj>
              </mc:Choice>
              <mc:Fallback>
                <p:oleObj name="Equation" r:id="rId3" imgW="17653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4530" y="1013063"/>
                        <a:ext cx="3497262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47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05779"/>
              </p:ext>
            </p:extLst>
          </p:nvPr>
        </p:nvGraphicFramePr>
        <p:xfrm>
          <a:off x="2853829" y="3783373"/>
          <a:ext cx="2970621" cy="52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Equation" r:id="rId5" imgW="1371600" imgH="241300" progId="Equation.DSMT4">
                  <p:embed/>
                </p:oleObj>
              </mc:Choice>
              <mc:Fallback>
                <p:oleObj name="Equation" r:id="rId5" imgW="1371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3829" y="3783373"/>
                        <a:ext cx="2970621" cy="5264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622927" y="47755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784727" y="56899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 rot="2700000">
            <a:off x="2404646" y="4885896"/>
            <a:ext cx="457200" cy="1601788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197477" y="5759813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822952" y="516450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3127752" y="5326425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2848352" y="571695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2487990" y="6051913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2054602" y="6185263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503865" y="5423263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Object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217" y="5736000"/>
            <a:ext cx="282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ject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7642" y="4624754"/>
            <a:ext cx="33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3243640" y="51137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3396040" y="5113700"/>
            <a:ext cx="0" cy="533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>
            <a:off x="3215065" y="4781913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2634040" y="4961300"/>
            <a:ext cx="533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38621"/>
              </p:ext>
            </p:extLst>
          </p:nvPr>
        </p:nvGraphicFramePr>
        <p:xfrm>
          <a:off x="3428824" y="5235625"/>
          <a:ext cx="430136" cy="30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Equation" r:id="rId9" imgW="355294" imgH="253939" progId="Equation.3">
                  <p:embed/>
                </p:oleObj>
              </mc:Choice>
              <mc:Fallback>
                <p:oleObj name="Equation" r:id="rId9" imgW="355294" imgH="2539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824" y="5235625"/>
                        <a:ext cx="430136" cy="307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665048"/>
              </p:ext>
            </p:extLst>
          </p:nvPr>
        </p:nvGraphicFramePr>
        <p:xfrm>
          <a:off x="2644746" y="4620767"/>
          <a:ext cx="4619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Equation" r:id="rId11" imgW="380633" imgH="253939" progId="Equation.DSMT4">
                  <p:embed/>
                </p:oleObj>
              </mc:Choice>
              <mc:Fallback>
                <p:oleObj name="Equation" r:id="rId11" imgW="380633" imgH="25393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46" y="4620767"/>
                        <a:ext cx="4619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611627" y="4954200"/>
            <a:ext cx="4011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Area = πA</a:t>
            </a:r>
            <a:r>
              <a:rPr lang="en-US" sz="1800" baseline="30000" dirty="0">
                <a:solidFill>
                  <a:srgbClr val="C00000"/>
                </a:solidFill>
                <a:latin typeface="+mn-lt"/>
              </a:rPr>
              <a:t>2</a:t>
            </a:r>
          </a:p>
          <a:p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Particle will return to a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different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point on the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same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ellipse each time around the ring.</a:t>
            </a:r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131166"/>
              </p:ext>
            </p:extLst>
          </p:nvPr>
        </p:nvGraphicFramePr>
        <p:xfrm>
          <a:off x="2864958" y="2321819"/>
          <a:ext cx="2654595" cy="910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Equation" r:id="rId13" imgW="1397000" imgH="469900" progId="Equation.DSMT4">
                  <p:embed/>
                </p:oleObj>
              </mc:Choice>
              <mc:Fallback>
                <p:oleObj name="Equation" r:id="rId13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4958" y="2321819"/>
                        <a:ext cx="2654595" cy="9107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92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86" y="291662"/>
            <a:ext cx="7886700" cy="600164"/>
          </a:xfrm>
        </p:spPr>
        <p:txBody>
          <a:bodyPr/>
          <a:lstStyle/>
          <a:p>
            <a:r>
              <a:rPr lang="en-US" dirty="0"/>
              <a:t>Conceptual understanding of 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8418" y="997364"/>
            <a:ext cx="8355012" cy="595548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It’s important to remember that the </a:t>
            </a:r>
            <a:r>
              <a:rPr lang="en-US" sz="1800" dirty="0" err="1"/>
              <a:t>betatron</a:t>
            </a:r>
            <a:r>
              <a:rPr lang="en-US" sz="1800" dirty="0"/>
              <a:t> function represents a </a:t>
            </a:r>
            <a:r>
              <a:rPr lang="en-US" sz="1800" i="1" dirty="0"/>
              <a:t>bounding envelope </a:t>
            </a:r>
            <a:r>
              <a:rPr lang="en-US" sz="1800" dirty="0"/>
              <a:t>to the beam motion, not the beam motion itself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310" y="2176259"/>
            <a:ext cx="3711547" cy="242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6190" y="1623433"/>
            <a:ext cx="3379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92934"/>
                </a:solidFill>
              </a:rPr>
              <a:t>Normalized particle </a:t>
            </a:r>
            <a:r>
              <a:rPr lang="en-US" sz="2000" dirty="0">
                <a:solidFill>
                  <a:srgbClr val="292934"/>
                </a:solidFill>
              </a:rPr>
              <a:t>trajectory</a:t>
            </a:r>
          </a:p>
        </p:txBody>
      </p:sp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5402" y="2148685"/>
            <a:ext cx="3760689" cy="234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96290" y="1606419"/>
            <a:ext cx="3379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92934"/>
                </a:solidFill>
              </a:rPr>
              <a:t>Trajectories over multiple turns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05360" y="4902738"/>
            <a:ext cx="85190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Closely spaced strong quads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latin typeface="+mn-lt"/>
              </a:rPr>
              <a:t> small β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9900"/>
                </a:solidFill>
                <a:latin typeface="+mn-lt"/>
              </a:rPr>
              <a:t>small aperture, lots of wiggles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Sparsely spaced weak quads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latin typeface="+mn-lt"/>
              </a:rPr>
              <a:t> large β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ym typeface="Symbol"/>
              </a:rPr>
              <a:t> 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large aperture, few wiggles</a:t>
            </a:r>
          </a:p>
        </p:txBody>
      </p:sp>
    </p:spTree>
    <p:extLst>
      <p:ext uri="{BB962C8B-B14F-4D97-AF65-F5344CB8AC3E}">
        <p14:creationId xmlns:p14="http://schemas.microsoft.com/office/powerpoint/2010/main" val="427115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5535" y="346930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Betatron</a:t>
            </a:r>
            <a:r>
              <a:rPr lang="en-US" dirty="0"/>
              <a:t> Tune</a:t>
            </a:r>
          </a:p>
        </p:txBody>
      </p:sp>
      <p:sp>
        <p:nvSpPr>
          <p:cNvPr id="2053" name="Content Placeholder 19"/>
          <p:cNvSpPr>
            <a:spLocks noGrp="1"/>
          </p:cNvSpPr>
          <p:nvPr>
            <p:ph sz="half" idx="1"/>
          </p:nvPr>
        </p:nvSpPr>
        <p:spPr>
          <a:xfrm>
            <a:off x="4725620" y="971083"/>
            <a:ext cx="4060371" cy="298184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As particles go around a ring, they will undergo a number of </a:t>
            </a:r>
            <a:r>
              <a:rPr lang="en-US" sz="1800" dirty="0" err="1"/>
              <a:t>betatrons</a:t>
            </a:r>
            <a:r>
              <a:rPr lang="en-US" sz="1800" dirty="0"/>
              <a:t> oscillations </a:t>
            </a:r>
            <a:r>
              <a:rPr lang="en-US" sz="1800" i="1" dirty="0" err="1"/>
              <a:t>ν</a:t>
            </a:r>
            <a:r>
              <a:rPr lang="en-US" sz="1800" dirty="0"/>
              <a:t> (sometimes </a:t>
            </a:r>
            <a:r>
              <a:rPr lang="en-US" sz="1800" i="1" dirty="0"/>
              <a:t>Q</a:t>
            </a:r>
            <a:r>
              <a:rPr lang="en-US" sz="1800" dirty="0"/>
              <a:t>) given by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This is referred to as the “tune”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45454" y="4479075"/>
            <a:ext cx="8218670" cy="34624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We can generally think of the tune in two parts:</a:t>
            </a:r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484375" y="1121040"/>
            <a:ext cx="2989263" cy="2971800"/>
            <a:chOff x="1409700" y="1047135"/>
            <a:chExt cx="3162300" cy="3143865"/>
          </a:xfrm>
        </p:grpSpPr>
        <p:sp>
          <p:nvSpPr>
            <p:cNvPr id="8" name="Oval 7"/>
            <p:cNvSpPr/>
            <p:nvPr/>
          </p:nvSpPr>
          <p:spPr>
            <a:xfrm>
              <a:off x="1409700" y="1181488"/>
              <a:ext cx="3123673" cy="30095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485273" y="1047135"/>
              <a:ext cx="3086727" cy="3101880"/>
            </a:xfrm>
            <a:custGeom>
              <a:avLst/>
              <a:gdLst>
                <a:gd name="connsiteX0" fmla="*/ 1332271 w 3087329"/>
                <a:gd name="connsiteY0" fmla="*/ 132736 h 3102078"/>
                <a:gd name="connsiteX1" fmla="*/ 2172929 w 3087329"/>
                <a:gd name="connsiteY1" fmla="*/ 162233 h 3102078"/>
                <a:gd name="connsiteX2" fmla="*/ 2659626 w 3087329"/>
                <a:gd name="connsiteY2" fmla="*/ 619433 h 3102078"/>
                <a:gd name="connsiteX3" fmla="*/ 2939845 w 3087329"/>
                <a:gd name="connsiteY3" fmla="*/ 1430594 h 3102078"/>
                <a:gd name="connsiteX4" fmla="*/ 3057832 w 3087329"/>
                <a:gd name="connsiteY4" fmla="*/ 1828800 h 3102078"/>
                <a:gd name="connsiteX5" fmla="*/ 2969342 w 3087329"/>
                <a:gd name="connsiteY5" fmla="*/ 2551471 h 3102078"/>
                <a:gd name="connsiteX6" fmla="*/ 2349910 w 3087329"/>
                <a:gd name="connsiteY6" fmla="*/ 2890684 h 3102078"/>
                <a:gd name="connsiteX7" fmla="*/ 1553497 w 3087329"/>
                <a:gd name="connsiteY7" fmla="*/ 2993923 h 3102078"/>
                <a:gd name="connsiteX8" fmla="*/ 978310 w 3087329"/>
                <a:gd name="connsiteY8" fmla="*/ 3067665 h 3102078"/>
                <a:gd name="connsiteX9" fmla="*/ 226142 w 3087329"/>
                <a:gd name="connsiteY9" fmla="*/ 2787446 h 3102078"/>
                <a:gd name="connsiteX10" fmla="*/ 19664 w 3087329"/>
                <a:gd name="connsiteY10" fmla="*/ 2064775 h 3102078"/>
                <a:gd name="connsiteX11" fmla="*/ 108155 w 3087329"/>
                <a:gd name="connsiteY11" fmla="*/ 1401097 h 3102078"/>
                <a:gd name="connsiteX12" fmla="*/ 299884 w 3087329"/>
                <a:gd name="connsiteY12" fmla="*/ 648930 h 3102078"/>
                <a:gd name="connsiteX13" fmla="*/ 742335 w 3087329"/>
                <a:gd name="connsiteY13" fmla="*/ 147484 h 3102078"/>
                <a:gd name="connsiteX14" fmla="*/ 1450258 w 3087329"/>
                <a:gd name="connsiteY14" fmla="*/ 0 h 310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87329" h="3102078">
                  <a:moveTo>
                    <a:pt x="1332271" y="132736"/>
                  </a:moveTo>
                  <a:cubicBezTo>
                    <a:pt x="1641987" y="106926"/>
                    <a:pt x="1951703" y="81117"/>
                    <a:pt x="2172929" y="162233"/>
                  </a:cubicBezTo>
                  <a:cubicBezTo>
                    <a:pt x="2394155" y="243349"/>
                    <a:pt x="2531807" y="408040"/>
                    <a:pt x="2659626" y="619433"/>
                  </a:cubicBezTo>
                  <a:cubicBezTo>
                    <a:pt x="2787445" y="830827"/>
                    <a:pt x="2873477" y="1229033"/>
                    <a:pt x="2939845" y="1430594"/>
                  </a:cubicBezTo>
                  <a:cubicBezTo>
                    <a:pt x="3006213" y="1632155"/>
                    <a:pt x="3052916" y="1641987"/>
                    <a:pt x="3057832" y="1828800"/>
                  </a:cubicBezTo>
                  <a:cubicBezTo>
                    <a:pt x="3062748" y="2015613"/>
                    <a:pt x="3087329" y="2374490"/>
                    <a:pt x="2969342" y="2551471"/>
                  </a:cubicBezTo>
                  <a:cubicBezTo>
                    <a:pt x="2851355" y="2728452"/>
                    <a:pt x="2585884" y="2816942"/>
                    <a:pt x="2349910" y="2890684"/>
                  </a:cubicBezTo>
                  <a:cubicBezTo>
                    <a:pt x="2113936" y="2964426"/>
                    <a:pt x="1553497" y="2993923"/>
                    <a:pt x="1553497" y="2993923"/>
                  </a:cubicBezTo>
                  <a:cubicBezTo>
                    <a:pt x="1324897" y="3023420"/>
                    <a:pt x="1199536" y="3102078"/>
                    <a:pt x="978310" y="3067665"/>
                  </a:cubicBezTo>
                  <a:cubicBezTo>
                    <a:pt x="757084" y="3033252"/>
                    <a:pt x="385916" y="2954594"/>
                    <a:pt x="226142" y="2787446"/>
                  </a:cubicBezTo>
                  <a:cubicBezTo>
                    <a:pt x="66368" y="2620298"/>
                    <a:pt x="39329" y="2295833"/>
                    <a:pt x="19664" y="2064775"/>
                  </a:cubicBezTo>
                  <a:cubicBezTo>
                    <a:pt x="0" y="1833717"/>
                    <a:pt x="61452" y="1637071"/>
                    <a:pt x="108155" y="1401097"/>
                  </a:cubicBezTo>
                  <a:cubicBezTo>
                    <a:pt x="154858" y="1165123"/>
                    <a:pt x="194187" y="857866"/>
                    <a:pt x="299884" y="648930"/>
                  </a:cubicBezTo>
                  <a:cubicBezTo>
                    <a:pt x="405581" y="439995"/>
                    <a:pt x="550606" y="255639"/>
                    <a:pt x="742335" y="147484"/>
                  </a:cubicBezTo>
                  <a:cubicBezTo>
                    <a:pt x="934064" y="39329"/>
                    <a:pt x="1192161" y="19664"/>
                    <a:pt x="1450258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455675" y="1121044"/>
            <a:ext cx="95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dirty="0"/>
              <a:t>Ideal orbit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1293875" y="1844940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15"/>
          <p:cNvSpPr txBox="1">
            <a:spLocks noChangeArrowheads="1"/>
          </p:cNvSpPr>
          <p:nvPr/>
        </p:nvSpPr>
        <p:spPr bwMode="auto">
          <a:xfrm>
            <a:off x="4379975" y="663840"/>
            <a:ext cx="2171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Particle trajectory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998975" y="1044840"/>
            <a:ext cx="4191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306840"/>
              </p:ext>
            </p:extLst>
          </p:nvPr>
        </p:nvGraphicFramePr>
        <p:xfrm>
          <a:off x="5562601" y="2286004"/>
          <a:ext cx="2229572" cy="1034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2" name="Equation" r:id="rId3" imgW="901723" imgH="418893" progId="Equation.DSMT4">
                  <p:embed/>
                </p:oleObj>
              </mc:Choice>
              <mc:Fallback>
                <p:oleObj name="Equation" r:id="rId3" imgW="901723" imgH="41889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1" y="2286004"/>
                        <a:ext cx="2229572" cy="10340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494034" y="4801146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</a:rPr>
              <a:t>6</a:t>
            </a:r>
            <a:r>
              <a:rPr lang="en-US"/>
              <a:t>.</a:t>
            </a:r>
            <a:r>
              <a:rPr lang="en-US">
                <a:solidFill>
                  <a:srgbClr val="CC0000"/>
                </a:solidFill>
              </a:rPr>
              <a:t>7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823374" y="4953549"/>
            <a:ext cx="2289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>
                <a:solidFill>
                  <a:srgbClr val="009900"/>
                </a:solidFill>
                <a:latin typeface="+mn-lt"/>
              </a:rPr>
              <a:t>Integer : magnet/aperture optimization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529169" y="4996667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  <a:latin typeface="+mn-lt"/>
              </a:rPr>
              <a:t>Fraction: Beam Stability</a:t>
            </a: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flipH="1" flipV="1">
            <a:off x="5146106" y="5066597"/>
            <a:ext cx="304800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V="1">
            <a:off x="4265434" y="5105946"/>
            <a:ext cx="228600" cy="152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1367" y="473864"/>
            <a:ext cx="7886700" cy="600164"/>
          </a:xfrm>
        </p:spPr>
        <p:txBody>
          <a:bodyPr/>
          <a:lstStyle/>
          <a:p>
            <a:r>
              <a:rPr lang="en-US" dirty="0"/>
              <a:t>Relativity and Units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2648" y="1183045"/>
            <a:ext cx="8640224" cy="559321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Basic Relativity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1800" dirty="0"/>
              <a:t>Units</a:t>
            </a:r>
          </a:p>
          <a:p>
            <a:pPr lvl="1"/>
            <a:r>
              <a:rPr lang="en-US" sz="1800" dirty="0"/>
              <a:t>For the most part, we will use SI units, except</a:t>
            </a:r>
          </a:p>
          <a:p>
            <a:pPr lvl="2"/>
            <a:r>
              <a:rPr lang="en-US" sz="1800" dirty="0"/>
              <a:t>Energy: </a:t>
            </a:r>
            <a:r>
              <a:rPr lang="en-US" sz="1800" dirty="0" err="1"/>
              <a:t>eV</a:t>
            </a:r>
            <a:r>
              <a:rPr lang="en-US" sz="1800" dirty="0"/>
              <a:t> (</a:t>
            </a:r>
            <a:r>
              <a:rPr lang="en-US" sz="1800" dirty="0" err="1"/>
              <a:t>keV</a:t>
            </a:r>
            <a:r>
              <a:rPr lang="en-US" sz="1800" dirty="0"/>
              <a:t>, </a:t>
            </a:r>
            <a:r>
              <a:rPr lang="en-US" sz="1800" dirty="0" err="1"/>
              <a:t>MeV</a:t>
            </a:r>
            <a:r>
              <a:rPr lang="en-US" sz="1800" dirty="0"/>
              <a:t>, etc) [1 </a:t>
            </a:r>
            <a:r>
              <a:rPr lang="en-US" sz="1800" dirty="0" err="1"/>
              <a:t>eV</a:t>
            </a:r>
            <a:r>
              <a:rPr lang="en-US" sz="1800" dirty="0"/>
              <a:t> = 1.6x10</a:t>
            </a:r>
            <a:r>
              <a:rPr lang="en-US" sz="1800" baseline="30000" dirty="0"/>
              <a:t>-19</a:t>
            </a:r>
            <a:r>
              <a:rPr lang="en-US" sz="1800" dirty="0"/>
              <a:t> J]</a:t>
            </a:r>
          </a:p>
          <a:p>
            <a:pPr lvl="2"/>
            <a:r>
              <a:rPr lang="en-US" sz="1800" dirty="0"/>
              <a:t>Mass: </a:t>
            </a:r>
            <a:r>
              <a:rPr lang="en-US" sz="1800" dirty="0" err="1"/>
              <a:t>eV</a:t>
            </a:r>
            <a:r>
              <a:rPr lang="en-US" sz="1800" dirty="0"/>
              <a:t>/c</a:t>
            </a:r>
            <a:r>
              <a:rPr lang="en-US" sz="1800" baseline="30000" dirty="0"/>
              <a:t>2                                   </a:t>
            </a:r>
            <a:r>
              <a:rPr lang="en-US" sz="1800" dirty="0"/>
              <a:t>[proton = 1.67x10</a:t>
            </a:r>
            <a:r>
              <a:rPr lang="en-US" sz="1800" baseline="30000" dirty="0"/>
              <a:t>-27</a:t>
            </a:r>
            <a:r>
              <a:rPr lang="en-US" sz="1800" dirty="0"/>
              <a:t> kg = 938 </a:t>
            </a:r>
            <a:r>
              <a:rPr lang="en-US" sz="1800" dirty="0" err="1"/>
              <a:t>MeV</a:t>
            </a:r>
            <a:r>
              <a:rPr lang="en-US" sz="1800" dirty="0"/>
              <a:t>/c</a:t>
            </a:r>
            <a:r>
              <a:rPr lang="en-US" sz="1800" baseline="30000" dirty="0"/>
              <a:t>2</a:t>
            </a:r>
            <a:r>
              <a:rPr lang="en-US" sz="1800" dirty="0"/>
              <a:t>]</a:t>
            </a:r>
          </a:p>
          <a:p>
            <a:pPr lvl="2"/>
            <a:r>
              <a:rPr lang="en-US" sz="1800" dirty="0"/>
              <a:t>Momentum: </a:t>
            </a:r>
            <a:r>
              <a:rPr lang="en-US" sz="1800" dirty="0" err="1"/>
              <a:t>eV</a:t>
            </a:r>
            <a:r>
              <a:rPr lang="en-US" sz="1800" dirty="0"/>
              <a:t>/c	            [proton @ β=.9 = 1.94 </a:t>
            </a:r>
            <a:r>
              <a:rPr lang="en-US" sz="1800" dirty="0" err="1"/>
              <a:t>GeV</a:t>
            </a:r>
            <a:r>
              <a:rPr lang="en-US" sz="1800" dirty="0"/>
              <a:t>/c]</a:t>
            </a:r>
          </a:p>
          <a:p>
            <a:pPr lvl="1"/>
            <a:r>
              <a:rPr lang="en-US" sz="1800" dirty="0"/>
              <a:t>In the US and Europe, we normally talk about the kinetic energy (</a:t>
            </a:r>
            <a:r>
              <a:rPr lang="en-US" sz="1800" i="1" dirty="0"/>
              <a:t>K</a:t>
            </a:r>
            <a:r>
              <a:rPr lang="en-US" sz="1800" dirty="0"/>
              <a:t>) of a particle beam, although we’ll see that momentum really makes more sense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502503"/>
              </p:ext>
            </p:extLst>
          </p:nvPr>
        </p:nvGraphicFramePr>
        <p:xfrm>
          <a:off x="1275493" y="1665450"/>
          <a:ext cx="3014552" cy="2699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2" name="Equation" r:id="rId4" imgW="2184400" imgH="1955800" progId="Equation.DSMT4">
                  <p:embed/>
                </p:oleObj>
              </mc:Choice>
              <mc:Fallback>
                <p:oleObj name="Equation" r:id="rId4" imgW="2184400" imgH="195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493" y="1665450"/>
                        <a:ext cx="3014552" cy="269969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8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82649"/>
              </p:ext>
            </p:extLst>
          </p:nvPr>
        </p:nvGraphicFramePr>
        <p:xfrm>
          <a:off x="5953922" y="2592409"/>
          <a:ext cx="1133594" cy="1953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" name="Equation" r:id="rId6" imgW="639720" imgH="1179360" progId="Equation.DSMT4">
                  <p:embed/>
                </p:oleObj>
              </mc:Choice>
              <mc:Fallback>
                <p:oleObj name="Equation" r:id="rId6" imgW="639720" imgH="11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922" y="2592409"/>
                        <a:ext cx="1133594" cy="19535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172873" y="1940619"/>
            <a:ext cx="301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Some Handy 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5737" y="4632121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These units make these relationships really easy to calculate</a:t>
            </a:r>
          </a:p>
        </p:txBody>
      </p:sp>
      <p:sp>
        <p:nvSpPr>
          <p:cNvPr id="4" name="Freeform 3"/>
          <p:cNvSpPr/>
          <p:nvPr/>
        </p:nvSpPr>
        <p:spPr>
          <a:xfrm>
            <a:off x="6157977" y="4545987"/>
            <a:ext cx="383996" cy="1032464"/>
          </a:xfrm>
          <a:custGeom>
            <a:avLst/>
            <a:gdLst>
              <a:gd name="connsiteX0" fmla="*/ 69775 w 530702"/>
              <a:gd name="connsiteY0" fmla="*/ 0 h 1995816"/>
              <a:gd name="connsiteX1" fmla="*/ 530290 w 530702"/>
              <a:gd name="connsiteY1" fmla="*/ 851362 h 1995816"/>
              <a:gd name="connsiteX2" fmla="*/ 0 w 530702"/>
              <a:gd name="connsiteY2" fmla="*/ 1995816 h 1995816"/>
              <a:gd name="connsiteX0" fmla="*/ 293055 w 547252"/>
              <a:gd name="connsiteY0" fmla="*/ 0 h 1995816"/>
              <a:gd name="connsiteX1" fmla="*/ 530290 w 547252"/>
              <a:gd name="connsiteY1" fmla="*/ 851362 h 1995816"/>
              <a:gd name="connsiteX2" fmla="*/ 0 w 547252"/>
              <a:gd name="connsiteY2" fmla="*/ 1995816 h 1995816"/>
              <a:gd name="connsiteX0" fmla="*/ 293055 w 543213"/>
              <a:gd name="connsiteY0" fmla="*/ 0 h 1995816"/>
              <a:gd name="connsiteX1" fmla="*/ 530290 w 543213"/>
              <a:gd name="connsiteY1" fmla="*/ 851362 h 1995816"/>
              <a:gd name="connsiteX2" fmla="*/ 0 w 543213"/>
              <a:gd name="connsiteY2" fmla="*/ 1995816 h 1995816"/>
              <a:gd name="connsiteX0" fmla="*/ 293055 w 538788"/>
              <a:gd name="connsiteY0" fmla="*/ 0 h 1995816"/>
              <a:gd name="connsiteX1" fmla="*/ 530290 w 538788"/>
              <a:gd name="connsiteY1" fmla="*/ 851362 h 1995816"/>
              <a:gd name="connsiteX2" fmla="*/ 0 w 538788"/>
              <a:gd name="connsiteY2" fmla="*/ 1995816 h 1995816"/>
              <a:gd name="connsiteX0" fmla="*/ 339237 w 541070"/>
              <a:gd name="connsiteY0" fmla="*/ 0 h 2275748"/>
              <a:gd name="connsiteX1" fmla="*/ 530290 w 541070"/>
              <a:gd name="connsiteY1" fmla="*/ 1131294 h 2275748"/>
              <a:gd name="connsiteX2" fmla="*/ 0 w 541070"/>
              <a:gd name="connsiteY2" fmla="*/ 2275748 h 2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070" h="2275748">
                <a:moveTo>
                  <a:pt x="339237" y="0"/>
                </a:moveTo>
                <a:cubicBezTo>
                  <a:pt x="452626" y="518776"/>
                  <a:pt x="579133" y="798658"/>
                  <a:pt x="530290" y="1131294"/>
                </a:cubicBezTo>
                <a:cubicBezTo>
                  <a:pt x="481448" y="1463930"/>
                  <a:pt x="0" y="2275748"/>
                  <a:pt x="0" y="2275748"/>
                </a:cubicBezTo>
              </a:path>
            </a:pathLst>
          </a:custGeom>
          <a:ln w="127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562692" y="979649"/>
            <a:ext cx="1752600" cy="685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92" y="1665449"/>
            <a:ext cx="17526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315292" y="979649"/>
            <a:ext cx="0" cy="685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927077"/>
              </p:ext>
            </p:extLst>
          </p:nvPr>
        </p:nvGraphicFramePr>
        <p:xfrm>
          <a:off x="6324692" y="979649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" name="Equation" r:id="rId8" imgW="152400" imgH="152400" progId="Equation.DSMT4">
                  <p:embed/>
                </p:oleObj>
              </mc:Choice>
              <mc:Fallback>
                <p:oleObj name="Equation" r:id="rId8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24692" y="979649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560814"/>
              </p:ext>
            </p:extLst>
          </p:nvPr>
        </p:nvGraphicFramePr>
        <p:xfrm>
          <a:off x="7391492" y="1208249"/>
          <a:ext cx="419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5" name="Equation" r:id="rId10" imgW="279400" imgH="190500" progId="Equation.DSMT4">
                  <p:embed/>
                </p:oleObj>
              </mc:Choice>
              <mc:Fallback>
                <p:oleObj name="Equation" r:id="rId10" imgW="279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1492" y="1208249"/>
                        <a:ext cx="4191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18350"/>
              </p:ext>
            </p:extLst>
          </p:nvPr>
        </p:nvGraphicFramePr>
        <p:xfrm>
          <a:off x="6381842" y="1684499"/>
          <a:ext cx="3048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6" name="Equation" r:id="rId12" imgW="203200" imgH="165100" progId="Equation.DSMT4">
                  <p:embed/>
                </p:oleObj>
              </mc:Choice>
              <mc:Fallback>
                <p:oleObj name="Equation" r:id="rId12" imgW="203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81842" y="1684499"/>
                        <a:ext cx="3048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298306" y="435955"/>
            <a:ext cx="25754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Remember forever!</a:t>
            </a:r>
          </a:p>
        </p:txBody>
      </p:sp>
    </p:spTree>
    <p:extLst>
      <p:ext uri="{BB962C8B-B14F-4D97-AF65-F5344CB8AC3E}">
        <p14:creationId xmlns:p14="http://schemas.microsoft.com/office/powerpoint/2010/main" val="225433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12" grpId="0"/>
      <p:bldP spid="4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3075" y="409803"/>
            <a:ext cx="8229600" cy="628207"/>
          </a:xfrm>
        </p:spPr>
        <p:txBody>
          <a:bodyPr/>
          <a:lstStyle/>
          <a:p>
            <a:r>
              <a:rPr lang="en-US" dirty="0"/>
              <a:t>Tune, Stability, and the Tune Plane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3014" y="958084"/>
            <a:ext cx="8483205" cy="4990597"/>
          </a:xfrm>
        </p:spPr>
        <p:txBody>
          <a:bodyPr/>
          <a:lstStyle/>
          <a:p>
            <a:r>
              <a:rPr lang="en-US" sz="1800" dirty="0"/>
              <a:t>If the tune is an integer, or low order rational number, then the effect of any imperfection or perturbation will tend be reinforced on subsequent orbits.</a:t>
            </a:r>
          </a:p>
          <a:p>
            <a:r>
              <a:rPr lang="en-US" sz="1800" dirty="0"/>
              <a:t>When we add the effects of coupling between the planes, we find this is also true for </a:t>
            </a:r>
            <a:r>
              <a:rPr lang="en-US" sz="1800" i="1" dirty="0"/>
              <a:t>combinations</a:t>
            </a:r>
            <a:r>
              <a:rPr lang="en-US" sz="1800" dirty="0"/>
              <a:t> of the tunes from both planes, so in general, we want to avoid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None/>
            </a:pPr>
            <a:endParaRPr lang="en-US" sz="1800" dirty="0"/>
          </a:p>
          <a:p>
            <a:r>
              <a:rPr lang="en-US" sz="1800" dirty="0"/>
              <a:t>Many instabilities occur when something perturbs the tune of the beam, or part of the beam, until it falls onto a resonance, thus you will often hear effects characterized by the “tune shift” they produce.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530242" y="2555906"/>
          <a:ext cx="5683940" cy="49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6" name="Equation" r:id="rId3" imgW="2755326" imgH="241415" progId="Equation.DSMT4">
                  <p:embed/>
                </p:oleObj>
              </mc:Choice>
              <mc:Fallback>
                <p:oleObj name="Equation" r:id="rId3" imgW="2755326" imgH="24141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42" y="2555906"/>
                        <a:ext cx="5683940" cy="49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14370" y="343571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</a:rPr>
              <a:t>“small” integers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690570" y="305471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1528770" y="305471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369712" y="2402282"/>
            <a:ext cx="2611438" cy="2470150"/>
            <a:chOff x="3359" y="2688"/>
            <a:chExt cx="1645" cy="1556"/>
          </a:xfrm>
        </p:grpSpPr>
        <p:pic>
          <p:nvPicPr>
            <p:cNvPr id="16" name="Picture 22" descr="tunepla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688"/>
              <a:ext cx="1500" cy="1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3648" y="4032"/>
              <a:ext cx="124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fract. part of X tune</a:t>
              </a: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 rot="16200000">
              <a:off x="2842" y="3301"/>
              <a:ext cx="124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fract. part of Y tune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09880" y="3362407"/>
            <a:ext cx="207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FF0000"/>
                </a:solidFill>
                <a:sym typeface="Symbol"/>
              </a:rPr>
              <a:t>Avoid lines in the “tune plane”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5983752" y="3545284"/>
            <a:ext cx="387545" cy="171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7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 animBg="1"/>
      <p:bldP spid="13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33" y="39583"/>
            <a:ext cx="8515350" cy="1098762"/>
          </a:xfrm>
        </p:spPr>
        <p:txBody>
          <a:bodyPr/>
          <a:lstStyle/>
          <a:p>
            <a:pPr>
              <a:defRPr/>
            </a:pPr>
            <a:r>
              <a:rPr lang="en-US" dirty="0"/>
              <a:t>Characterizing an Ensemble: Emittance</a:t>
            </a:r>
          </a:p>
        </p:txBody>
      </p:sp>
      <p:sp>
        <p:nvSpPr>
          <p:cNvPr id="35844" name="Line 5"/>
          <p:cNvSpPr>
            <a:spLocks noChangeShapeType="1"/>
          </p:cNvSpPr>
          <p:nvPr/>
        </p:nvSpPr>
        <p:spPr bwMode="auto">
          <a:xfrm>
            <a:off x="1219200" y="14906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381000" y="24050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Oval 7"/>
          <p:cNvSpPr>
            <a:spLocks noChangeArrowheads="1"/>
          </p:cNvSpPr>
          <p:nvPr/>
        </p:nvSpPr>
        <p:spPr bwMode="auto">
          <a:xfrm rot="2700000">
            <a:off x="1000919" y="1600996"/>
            <a:ext cx="457200" cy="1601788"/>
          </a:xfrm>
          <a:prstGeom prst="ellips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5856" name="Object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9490" y="2451100"/>
            <a:ext cx="282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5" y="1339854"/>
            <a:ext cx="33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8" name="Line 19"/>
          <p:cNvSpPr>
            <a:spLocks noChangeShapeType="1"/>
          </p:cNvSpPr>
          <p:nvPr/>
        </p:nvSpPr>
        <p:spPr bwMode="auto">
          <a:xfrm>
            <a:off x="1839913" y="1828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>
            <a:off x="1992313" y="1828800"/>
            <a:ext cx="0" cy="533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>
            <a:off x="1811338" y="1497013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1" name="Line 22"/>
          <p:cNvSpPr>
            <a:spLocks noChangeShapeType="1"/>
          </p:cNvSpPr>
          <p:nvPr/>
        </p:nvSpPr>
        <p:spPr bwMode="auto">
          <a:xfrm>
            <a:off x="1230313" y="1676400"/>
            <a:ext cx="533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62" name="Text Box 23"/>
          <p:cNvSpPr txBox="1">
            <a:spLocks noChangeArrowheads="1"/>
          </p:cNvSpPr>
          <p:nvPr/>
        </p:nvSpPr>
        <p:spPr bwMode="auto">
          <a:xfrm>
            <a:off x="2743200" y="1143003"/>
            <a:ext cx="6172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If each particle is described by an ellipse with a particular amplitude, then an </a:t>
            </a:r>
            <a:r>
              <a:rPr lang="en-US" sz="1800" i="1" dirty="0">
                <a:latin typeface="+mn-lt"/>
              </a:rPr>
              <a:t>ensemble</a:t>
            </a:r>
            <a:r>
              <a:rPr lang="en-US" sz="1800" dirty="0">
                <a:latin typeface="+mn-lt"/>
              </a:rPr>
              <a:t> of particles will always remain within a bounding ellipse of a particular area: </a:t>
            </a:r>
          </a:p>
        </p:txBody>
      </p:sp>
      <p:sp>
        <p:nvSpPr>
          <p:cNvPr id="35863" name="Text Box 24"/>
          <p:cNvSpPr txBox="1">
            <a:spLocks noChangeArrowheads="1"/>
          </p:cNvSpPr>
          <p:nvPr/>
        </p:nvSpPr>
        <p:spPr bwMode="auto">
          <a:xfrm>
            <a:off x="1676400" y="28956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Area = </a:t>
            </a:r>
            <a:r>
              <a:rPr lang="en-US" sz="2000" dirty="0" err="1">
                <a:latin typeface="Symbol" charset="2"/>
                <a:cs typeface="Symbol" charset="2"/>
              </a:rPr>
              <a:t>p</a:t>
            </a:r>
            <a:r>
              <a:rPr lang="en-US" sz="2000" dirty="0" err="1"/>
              <a:t>ε</a:t>
            </a:r>
            <a:endParaRPr lang="en-US" sz="2000" i="1" dirty="0">
              <a:latin typeface="Symbol" pitchFamily="18" charset="2"/>
            </a:endParaRPr>
          </a:p>
        </p:txBody>
      </p:sp>
      <p:sp>
        <p:nvSpPr>
          <p:cNvPr id="35864" name="Freeform 25"/>
          <p:cNvSpPr>
            <a:spLocks/>
          </p:cNvSpPr>
          <p:nvPr/>
        </p:nvSpPr>
        <p:spPr bwMode="auto">
          <a:xfrm>
            <a:off x="1371600" y="2286000"/>
            <a:ext cx="304800" cy="838200"/>
          </a:xfrm>
          <a:custGeom>
            <a:avLst/>
            <a:gdLst>
              <a:gd name="T0" fmla="*/ 2147483647 w 240"/>
              <a:gd name="T1" fmla="*/ 2147483647 h 456"/>
              <a:gd name="T2" fmla="*/ 2147483647 w 240"/>
              <a:gd name="T3" fmla="*/ 2147483647 h 456"/>
              <a:gd name="T4" fmla="*/ 0 w 240"/>
              <a:gd name="T5" fmla="*/ 0 h 456"/>
              <a:gd name="T6" fmla="*/ 0 60000 65536"/>
              <a:gd name="T7" fmla="*/ 0 60000 65536"/>
              <a:gd name="T8" fmla="*/ 0 60000 65536"/>
              <a:gd name="T9" fmla="*/ 0 w 240"/>
              <a:gd name="T10" fmla="*/ 0 h 456"/>
              <a:gd name="T11" fmla="*/ 240 w 240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456">
                <a:moveTo>
                  <a:pt x="240" y="432"/>
                </a:moveTo>
                <a:cubicBezTo>
                  <a:pt x="164" y="444"/>
                  <a:pt x="88" y="456"/>
                  <a:pt x="48" y="384"/>
                </a:cubicBezTo>
                <a:cubicBezTo>
                  <a:pt x="8" y="312"/>
                  <a:pt x="4" y="156"/>
                  <a:pt x="0" y="0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69" name="Text Box 30"/>
          <p:cNvSpPr txBox="1">
            <a:spLocks noChangeArrowheads="1"/>
          </p:cNvSpPr>
          <p:nvPr/>
        </p:nvSpPr>
        <p:spPr bwMode="auto">
          <a:xfrm>
            <a:off x="618823" y="3494703"/>
            <a:ext cx="80772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Either leave the </a:t>
            </a:r>
            <a:r>
              <a:rPr lang="en-US" sz="1800" dirty="0"/>
              <a:t>π</a:t>
            </a:r>
            <a:r>
              <a:rPr lang="en-US" sz="1800" dirty="0">
                <a:latin typeface="+mn-lt"/>
              </a:rPr>
              <a:t> out, or include it explicitly as a “unit”. Thus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 microns (CERN) and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 π-mm-</a:t>
            </a:r>
            <a:r>
              <a:rPr lang="en-US" sz="1800" dirty="0" err="1">
                <a:latin typeface="+mn-lt"/>
              </a:rPr>
              <a:t>mr</a:t>
            </a:r>
            <a:r>
              <a:rPr lang="en-US" sz="1800" dirty="0">
                <a:latin typeface="+mn-lt"/>
              </a:rPr>
              <a:t> (FNAL)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Are actually the same units </a:t>
            </a:r>
            <a:r>
              <a:rPr lang="en-US" sz="1800" dirty="0" smtClean="0">
                <a:latin typeface="+mn-lt"/>
              </a:rPr>
              <a:t>(you’ll </a:t>
            </a:r>
            <a:r>
              <a:rPr lang="en-US" sz="1800" i="1" dirty="0">
                <a:latin typeface="+mn-lt"/>
              </a:rPr>
              <a:t>never have to </a:t>
            </a:r>
            <a:r>
              <a:rPr lang="en-US" sz="1800" i="1" dirty="0" err="1">
                <a:latin typeface="+mn-lt"/>
              </a:rPr>
              <a:t>explicity</a:t>
            </a:r>
            <a:r>
              <a:rPr lang="en-US" sz="1800" i="1" dirty="0">
                <a:latin typeface="+mn-lt"/>
              </a:rPr>
              <a:t> use π in the calculation</a:t>
            </a:r>
            <a:r>
              <a:rPr lang="en-US" sz="1800" dirty="0">
                <a:latin typeface="+mn-lt"/>
              </a:rPr>
              <a:t>)</a:t>
            </a:r>
          </a:p>
        </p:txBody>
      </p:sp>
      <p:sp>
        <p:nvSpPr>
          <p:cNvPr id="44" name="Oval 7"/>
          <p:cNvSpPr>
            <a:spLocks noChangeAspect="1" noChangeArrowheads="1"/>
          </p:cNvSpPr>
          <p:nvPr/>
        </p:nvSpPr>
        <p:spPr bwMode="auto">
          <a:xfrm rot="2700000">
            <a:off x="1072451" y="1657273"/>
            <a:ext cx="365454" cy="1441609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7"/>
          <p:cNvSpPr>
            <a:spLocks noChangeAspect="1" noChangeArrowheads="1"/>
          </p:cNvSpPr>
          <p:nvPr/>
        </p:nvSpPr>
        <p:spPr bwMode="auto">
          <a:xfrm rot="2700000">
            <a:off x="1100410" y="1817671"/>
            <a:ext cx="265206" cy="11532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"/>
          <p:cNvSpPr>
            <a:spLocks noChangeAspect="1" noChangeArrowheads="1"/>
          </p:cNvSpPr>
          <p:nvPr/>
        </p:nvSpPr>
        <p:spPr bwMode="auto">
          <a:xfrm rot="2700000">
            <a:off x="1152981" y="1959434"/>
            <a:ext cx="136127" cy="92263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9" name="Footer Placeholder 4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/>
          </a:p>
        </p:txBody>
      </p:sp>
      <p:graphicFrame>
        <p:nvGraphicFramePr>
          <p:cNvPr id="387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88709"/>
              </p:ext>
            </p:extLst>
          </p:nvPr>
        </p:nvGraphicFramePr>
        <p:xfrm>
          <a:off x="3657600" y="2203450"/>
          <a:ext cx="45593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6" name="Equation" r:id="rId5" imgW="1638300" imgH="419100" progId="Equation.DSMT4">
                  <p:embed/>
                </p:oleObj>
              </mc:Choice>
              <mc:Fallback>
                <p:oleObj name="Equation" r:id="rId5" imgW="1638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203450"/>
                        <a:ext cx="4559300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658859" y="4149695"/>
            <a:ext cx="367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These are really the same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382245" y="4111975"/>
            <a:ext cx="226321" cy="11317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270603" y="4451491"/>
            <a:ext cx="388254" cy="392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996829"/>
              </p:ext>
            </p:extLst>
          </p:nvPr>
        </p:nvGraphicFramePr>
        <p:xfrm>
          <a:off x="1339850" y="1339850"/>
          <a:ext cx="3365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7" name="Equation" r:id="rId7" imgW="317500" imgH="279400" progId="Equation.DSMT4">
                  <p:embed/>
                </p:oleObj>
              </mc:Choice>
              <mc:Fallback>
                <p:oleObj name="Equation" r:id="rId7" imgW="317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1339850"/>
                        <a:ext cx="336550" cy="3016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263988"/>
              </p:ext>
            </p:extLst>
          </p:nvPr>
        </p:nvGraphicFramePr>
        <p:xfrm>
          <a:off x="2042366" y="1984375"/>
          <a:ext cx="2952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8" name="Equation" r:id="rId9" imgW="279400" imgH="279400" progId="Equation.DSMT4">
                  <p:embed/>
                </p:oleObj>
              </mc:Choice>
              <mc:Fallback>
                <p:oleObj name="Equation" r:id="rId9" imgW="2794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2366" y="1984375"/>
                        <a:ext cx="295275" cy="3016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526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94" y="281911"/>
            <a:ext cx="7886700" cy="600164"/>
          </a:xfrm>
        </p:spPr>
        <p:txBody>
          <a:bodyPr/>
          <a:lstStyle/>
          <a:p>
            <a:r>
              <a:rPr lang="en-US" dirty="0"/>
              <a:t>Definitions of Emittance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48" y="875162"/>
            <a:ext cx="8251825" cy="5868796"/>
          </a:xfrm>
        </p:spPr>
        <p:txBody>
          <a:bodyPr/>
          <a:lstStyle/>
          <a:p>
            <a:r>
              <a:rPr lang="en-US" sz="2400" dirty="0"/>
              <a:t>Because distributions normally have long tails, we have to adopt a convention for defining the emittance.  The two most common are</a:t>
            </a:r>
          </a:p>
          <a:p>
            <a:pPr lvl="1"/>
            <a:r>
              <a:rPr lang="en-US" sz="2000" dirty="0"/>
              <a:t>Gaussian (electron machines, CERN):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200" dirty="0"/>
          </a:p>
          <a:p>
            <a:pPr lvl="1"/>
            <a:endParaRPr lang="en-US" sz="1600" dirty="0"/>
          </a:p>
          <a:p>
            <a:pPr lvl="1"/>
            <a:r>
              <a:rPr lang="en-US" sz="2000" dirty="0"/>
              <a:t>95% Emittance (FNAL):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1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In general, emittance can be different in the two planes, but we won’t worry about that for now.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404961"/>
              </p:ext>
            </p:extLst>
          </p:nvPr>
        </p:nvGraphicFramePr>
        <p:xfrm>
          <a:off x="2469181" y="2312413"/>
          <a:ext cx="3433539" cy="115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4" name="Equation" r:id="rId3" imgW="2148480" imgH="712800" progId="">
                  <p:embed/>
                </p:oleObj>
              </mc:Choice>
              <mc:Fallback>
                <p:oleObj name="Equation" r:id="rId3" imgW="2148480" imgH="712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9181" y="2312413"/>
                        <a:ext cx="3433539" cy="11511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472381"/>
              </p:ext>
            </p:extLst>
          </p:nvPr>
        </p:nvGraphicFramePr>
        <p:xfrm>
          <a:off x="2279406" y="3835569"/>
          <a:ext cx="4166215" cy="1610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5" name="Equation" r:id="rId5" imgW="2322000" imgH="886680" progId="Equation.DSMT4">
                  <p:embed/>
                </p:oleObj>
              </mc:Choice>
              <mc:Fallback>
                <p:oleObj name="Equation" r:id="rId5" imgW="2322000" imgH="88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406" y="3835569"/>
                        <a:ext cx="4166215" cy="16109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04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468" y="374660"/>
            <a:ext cx="8262937" cy="600164"/>
          </a:xfrm>
        </p:spPr>
        <p:txBody>
          <a:bodyPr/>
          <a:lstStyle/>
          <a:p>
            <a:r>
              <a:rPr lang="en-US" dirty="0"/>
              <a:t>Emittance and Beam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69" y="1027521"/>
            <a:ext cx="8355012" cy="34624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As we go through a lattice, the bounding emittance remains constant</a:t>
            </a: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244511" y="1879724"/>
            <a:ext cx="304800" cy="1143000"/>
            <a:chOff x="3077" y="2111"/>
            <a:chExt cx="176" cy="481"/>
          </a:xfrm>
        </p:grpSpPr>
        <p:sp>
          <p:nvSpPr>
            <p:cNvPr id="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700961" y="1918129"/>
            <a:ext cx="381000" cy="1066800"/>
            <a:chOff x="4267" y="2160"/>
            <a:chExt cx="240" cy="481"/>
          </a:xfrm>
        </p:grpSpPr>
        <p:sp>
          <p:nvSpPr>
            <p:cNvPr id="11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1436538" y="2455799"/>
            <a:ext cx="3507313" cy="4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V="1">
            <a:off x="4943850" y="2499915"/>
            <a:ext cx="3564040" cy="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8387841" y="1956534"/>
            <a:ext cx="304800" cy="1143000"/>
            <a:chOff x="3077" y="2111"/>
            <a:chExt cx="176" cy="481"/>
          </a:xfrm>
        </p:grpSpPr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975678" y="4030404"/>
            <a:ext cx="741216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457211" y="3550344"/>
            <a:ext cx="9601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918918"/>
              </p:ext>
            </p:extLst>
          </p:nvPr>
        </p:nvGraphicFramePr>
        <p:xfrm>
          <a:off x="745246" y="3185494"/>
          <a:ext cx="152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28" name="Equation" r:id="rId3" imgW="152033" imgH="203261" progId="Equation.3">
                  <p:embed/>
                </p:oleObj>
              </mc:Choice>
              <mc:Fallback>
                <p:oleObj name="Equation" r:id="rId3" imgW="152033" imgH="20326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46" y="3185494"/>
                        <a:ext cx="152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080972"/>
              </p:ext>
            </p:extLst>
          </p:nvPr>
        </p:nvGraphicFramePr>
        <p:xfrm>
          <a:off x="8176366" y="4101052"/>
          <a:ext cx="1143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29" name="Equation" r:id="rId5" imgW="114231" imgH="139616" progId="Equation.3">
                  <p:embed/>
                </p:oleObj>
              </mc:Choice>
              <mc:Fallback>
                <p:oleObj name="Equation" r:id="rId5" imgW="114231" imgH="1396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6366" y="4101052"/>
                        <a:ext cx="1143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398133" y="3300709"/>
            <a:ext cx="3494855" cy="460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 flipV="1">
            <a:off x="4892986" y="3262307"/>
            <a:ext cx="3686880" cy="499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994880" y="489452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 flipV="1">
            <a:off x="937273" y="487531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29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035529"/>
              </p:ext>
            </p:extLst>
          </p:nvPr>
        </p:nvGraphicFramePr>
        <p:xfrm>
          <a:off x="1948605" y="4906587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0" name="Equation" r:id="rId7" imgW="126847" imgH="139531" progId="Equation.3">
                  <p:embed/>
                </p:oleObj>
              </mc:Choice>
              <mc:Fallback>
                <p:oleObj name="Equation" r:id="rId7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605" y="4906587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454075"/>
              </p:ext>
            </p:extLst>
          </p:nvPr>
        </p:nvGraphicFramePr>
        <p:xfrm>
          <a:off x="1474941" y="4299239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1" name="Equation" r:id="rId9" imgW="164603" imgH="177815" progId="Equation.3">
                  <p:embed/>
                </p:oleObj>
              </mc:Choice>
              <mc:Fallback>
                <p:oleObj name="Equation" r:id="rId9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941" y="4299239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1206107" y="4798504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16200000" flipH="1">
            <a:off x="2723105" y="4856115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2665498" y="4836913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08697"/>
              </p:ext>
            </p:extLst>
          </p:nvPr>
        </p:nvGraphicFramePr>
        <p:xfrm>
          <a:off x="3676830" y="4868182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2" name="Equation" r:id="rId11" imgW="126847" imgH="139531" progId="Equation.3">
                  <p:embed/>
                </p:oleObj>
              </mc:Choice>
              <mc:Fallback>
                <p:oleObj name="Equation" r:id="rId11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6830" y="4868182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10809"/>
              </p:ext>
            </p:extLst>
          </p:nvPr>
        </p:nvGraphicFramePr>
        <p:xfrm>
          <a:off x="3203166" y="4260834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3" name="Equation" r:id="rId13" imgW="164603" imgH="177815" progId="Equation.3">
                  <p:embed/>
                </p:oleObj>
              </mc:Choice>
              <mc:Fallback>
                <p:oleObj name="Equation" r:id="rId13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166" y="4260834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Oval 61"/>
          <p:cNvSpPr/>
          <p:nvPr/>
        </p:nvSpPr>
        <p:spPr>
          <a:xfrm rot="1853510">
            <a:off x="2934332" y="4760099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4470533" y="4836913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4412926" y="4817711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327747"/>
              </p:ext>
            </p:extLst>
          </p:nvPr>
        </p:nvGraphicFramePr>
        <p:xfrm>
          <a:off x="5424258" y="4848980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4" name="Equation" r:id="rId15" imgW="126847" imgH="139531" progId="Equation.3">
                  <p:embed/>
                </p:oleObj>
              </mc:Choice>
              <mc:Fallback>
                <p:oleObj name="Equation" r:id="rId15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258" y="4848980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547505"/>
              </p:ext>
            </p:extLst>
          </p:nvPr>
        </p:nvGraphicFramePr>
        <p:xfrm>
          <a:off x="4950594" y="4241632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5" name="Equation" r:id="rId16" imgW="164603" imgH="177815" progId="Equation.3">
                  <p:embed/>
                </p:oleObj>
              </mc:Choice>
              <mc:Fallback>
                <p:oleObj name="Equation" r:id="rId1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0594" y="4241632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Oval 66"/>
          <p:cNvSpPr/>
          <p:nvPr/>
        </p:nvSpPr>
        <p:spPr>
          <a:xfrm rot="5400000">
            <a:off x="4681761" y="4740899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6371580" y="4856115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 flipV="1">
            <a:off x="6313973" y="4836913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08056"/>
              </p:ext>
            </p:extLst>
          </p:nvPr>
        </p:nvGraphicFramePr>
        <p:xfrm>
          <a:off x="7325304" y="4868182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6" name="Equation" r:id="rId17" imgW="126847" imgH="139531" progId="Equation.3">
                  <p:embed/>
                </p:oleObj>
              </mc:Choice>
              <mc:Fallback>
                <p:oleObj name="Equation" r:id="rId17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5304" y="4868182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219490"/>
              </p:ext>
            </p:extLst>
          </p:nvPr>
        </p:nvGraphicFramePr>
        <p:xfrm>
          <a:off x="6851643" y="4260834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7" name="Equation" r:id="rId18" imgW="164603" imgH="177815" progId="Equation.3">
                  <p:embed/>
                </p:oleObj>
              </mc:Choice>
              <mc:Fallback>
                <p:oleObj name="Equation" r:id="rId18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1643" y="4260834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Oval 73"/>
          <p:cNvSpPr/>
          <p:nvPr/>
        </p:nvSpPr>
        <p:spPr>
          <a:xfrm rot="18781640">
            <a:off x="6582808" y="4760101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rot="16200000" flipH="1">
            <a:off x="7907780" y="4856115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 flipV="1">
            <a:off x="7850173" y="4836913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006652"/>
              </p:ext>
            </p:extLst>
          </p:nvPr>
        </p:nvGraphicFramePr>
        <p:xfrm>
          <a:off x="8861505" y="4868182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8" name="Equation" r:id="rId19" imgW="126847" imgH="139531" progId="Equation.3">
                  <p:embed/>
                </p:oleObj>
              </mc:Choice>
              <mc:Fallback>
                <p:oleObj name="Equation" r:id="rId19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1505" y="4868182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542582"/>
              </p:ext>
            </p:extLst>
          </p:nvPr>
        </p:nvGraphicFramePr>
        <p:xfrm>
          <a:off x="8387841" y="4260834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9" name="Equation" r:id="rId20" imgW="164603" imgH="177815" progId="Equation.DSMT4">
                  <p:embed/>
                </p:oleObj>
              </mc:Choice>
              <mc:Fallback>
                <p:oleObj name="Equation" r:id="rId20" imgW="164603" imgH="17781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7841" y="4260834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Oval 78"/>
          <p:cNvSpPr/>
          <p:nvPr/>
        </p:nvSpPr>
        <p:spPr>
          <a:xfrm>
            <a:off x="8119007" y="4760099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1437" y="5485614"/>
            <a:ext cx="277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large spatial distribution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small angular distribution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962625" y="5487117"/>
            <a:ext cx="277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small spatial distribution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large angular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5261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24" y="294024"/>
            <a:ext cx="7886700" cy="600164"/>
          </a:xfrm>
        </p:spPr>
        <p:txBody>
          <a:bodyPr/>
          <a:lstStyle/>
          <a:p>
            <a:r>
              <a:rPr lang="en-US" dirty="0" smtClean="0"/>
              <a:t>Adiabatic </a:t>
            </a:r>
            <a:r>
              <a:rPr lang="en-US" dirty="0"/>
              <a:t>Damping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8" y="881458"/>
            <a:ext cx="8353890" cy="597654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Beam is accelerated forward, which decreases the angular distribution, and therefore the emittance.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following product remains constant</a:t>
            </a:r>
            <a:endParaRPr lang="en-US" sz="2000" dirty="0"/>
          </a:p>
          <a:p>
            <a:r>
              <a:rPr lang="en-US" sz="2200" dirty="0" smtClean="0"/>
              <a:t>This means the true emittance goes down</a:t>
            </a:r>
            <a:endParaRPr lang="en-US" sz="2200" dirty="0"/>
          </a:p>
          <a:p>
            <a:pPr lvl="1"/>
            <a:endParaRPr lang="en-US" sz="1800" dirty="0"/>
          </a:p>
          <a:p>
            <a:pPr marL="292100" lvl="1" indent="0">
              <a:buNone/>
            </a:pPr>
            <a:endParaRPr lang="en-US" sz="1800" dirty="0"/>
          </a:p>
          <a:p>
            <a:r>
              <a:rPr lang="en-US" sz="2200" dirty="0"/>
              <a:t>Which means the </a:t>
            </a:r>
            <a:r>
              <a:rPr lang="en-US" sz="2200" dirty="0" smtClean="0"/>
              <a:t>physical </a:t>
            </a:r>
            <a:r>
              <a:rPr lang="en-US" sz="2200" dirty="0"/>
              <a:t>beam size goes down as well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 smtClean="0"/>
              <a:t>Note: the concept of normalized emittance doesn’t exist for electrons, because synchrotron radiation determines the emittance.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762140"/>
              </p:ext>
            </p:extLst>
          </p:nvPr>
        </p:nvGraphicFramePr>
        <p:xfrm>
          <a:off x="3426194" y="3334905"/>
          <a:ext cx="1535598" cy="85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5" name="Equation" r:id="rId3" imgW="740520" imgH="411120" progId="Equation.DSMT4">
                  <p:embed/>
                </p:oleObj>
              </mc:Choice>
              <mc:Fallback>
                <p:oleObj name="Equation" r:id="rId3" imgW="74052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6194" y="3334905"/>
                        <a:ext cx="1535598" cy="8588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854221"/>
              </p:ext>
            </p:extLst>
          </p:nvPr>
        </p:nvGraphicFramePr>
        <p:xfrm>
          <a:off x="2544763" y="4789488"/>
          <a:ext cx="2842711" cy="999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6" name="Equation" r:id="rId5" imgW="1600200" imgH="546100" progId="Equation.DSMT4">
                  <p:embed/>
                </p:oleObj>
              </mc:Choice>
              <mc:Fallback>
                <p:oleObj name="Equation" r:id="rId5" imgW="16002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4789488"/>
                        <a:ext cx="2842711" cy="99919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09347" y="4467813"/>
            <a:ext cx="223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>
                <a:solidFill>
                  <a:srgbClr val="C00000"/>
                </a:solidFill>
                <a:latin typeface="+mn-lt"/>
              </a:rPr>
              <a:t>betatron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function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19024" y="4849824"/>
            <a:ext cx="301761" cy="17604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47336" y="5613274"/>
            <a:ext cx="223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v/c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996568" y="5658116"/>
            <a:ext cx="213748" cy="17604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51307" y="4526671"/>
            <a:ext cx="223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RMS emittance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563167" y="4860014"/>
            <a:ext cx="488843" cy="24042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225064" y="2296330"/>
            <a:ext cx="1446663" cy="136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211414" y="1695828"/>
            <a:ext cx="1446663" cy="600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71725" y="1723120"/>
            <a:ext cx="0" cy="573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200602"/>
              </p:ext>
            </p:extLst>
          </p:nvPr>
        </p:nvGraphicFramePr>
        <p:xfrm>
          <a:off x="1975973" y="2308267"/>
          <a:ext cx="190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7" name="Equation" r:id="rId7" imgW="190477" imgH="228462" progId="Equation.3">
                  <p:embed/>
                </p:oleObj>
              </mc:Choice>
              <mc:Fallback>
                <p:oleObj name="Equation" r:id="rId7" imgW="190477" imgH="2284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973" y="2308267"/>
                        <a:ext cx="190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958011"/>
              </p:ext>
            </p:extLst>
          </p:nvPr>
        </p:nvGraphicFramePr>
        <p:xfrm>
          <a:off x="2714564" y="1832586"/>
          <a:ext cx="190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8" name="Equation" r:id="rId9" imgW="190477" imgH="228462" progId="Equation.3">
                  <p:embed/>
                </p:oleObj>
              </mc:Choice>
              <mc:Fallback>
                <p:oleObj name="Equation" r:id="rId9" imgW="190477" imgH="2284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564" y="1832586"/>
                        <a:ext cx="190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>
            <a:off x="4352674" y="2312252"/>
            <a:ext cx="1771934" cy="113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339026" y="1736771"/>
            <a:ext cx="1785582" cy="575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140531" y="1725394"/>
            <a:ext cx="0" cy="573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0386"/>
              </p:ext>
            </p:extLst>
          </p:nvPr>
        </p:nvGraphicFramePr>
        <p:xfrm>
          <a:off x="4944435" y="2324284"/>
          <a:ext cx="508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9" name="Equation" r:id="rId11" imgW="507633" imgH="228738" progId="Equation.3">
                  <p:embed/>
                </p:oleObj>
              </mc:Choice>
              <mc:Fallback>
                <p:oleObj name="Equation" r:id="rId11" imgW="507633" imgH="22873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435" y="2324284"/>
                        <a:ext cx="5080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895687"/>
              </p:ext>
            </p:extLst>
          </p:nvPr>
        </p:nvGraphicFramePr>
        <p:xfrm>
          <a:off x="6183370" y="1834860"/>
          <a:ext cx="190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0" name="Equation" r:id="rId13" imgW="190477" imgH="228462" progId="Equation.3">
                  <p:embed/>
                </p:oleObj>
              </mc:Choice>
              <mc:Fallback>
                <p:oleObj name="Equation" r:id="rId13" imgW="190477" imgH="2284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370" y="1834860"/>
                        <a:ext cx="1905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18156"/>
              </p:ext>
            </p:extLst>
          </p:nvPr>
        </p:nvGraphicFramePr>
        <p:xfrm>
          <a:off x="3095968" y="1641237"/>
          <a:ext cx="557539" cy="729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1" name="Equation" r:id="rId15" imgW="494956" imgH="431570" progId="Equation.3">
                  <p:embed/>
                </p:oleObj>
              </mc:Choice>
              <mc:Fallback>
                <p:oleObj name="Equation" r:id="rId15" imgW="494956" imgH="4315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968" y="1641237"/>
                        <a:ext cx="557539" cy="7290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410693"/>
              </p:ext>
            </p:extLst>
          </p:nvPr>
        </p:nvGraphicFramePr>
        <p:xfrm>
          <a:off x="5320631" y="2613859"/>
          <a:ext cx="928789" cy="48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2" name="Equation" r:id="rId17" imgW="508000" imgH="266700" progId="Equation.DSMT4">
                  <p:embed/>
                </p:oleObj>
              </mc:Choice>
              <mc:Fallback>
                <p:oleObj name="Equation" r:id="rId17" imgW="5080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20631" y="2613859"/>
                        <a:ext cx="928789" cy="487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556554" y="2255504"/>
            <a:ext cx="258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“normalized emittance”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182578" y="2517284"/>
            <a:ext cx="355908" cy="3270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4735" y="5093369"/>
            <a:ext cx="2179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(factor of 4 in LHC)</a:t>
            </a:r>
          </a:p>
        </p:txBody>
      </p:sp>
    </p:spTree>
    <p:extLst>
      <p:ext uri="{BB962C8B-B14F-4D97-AF65-F5344CB8AC3E}">
        <p14:creationId xmlns:p14="http://schemas.microsoft.com/office/powerpoint/2010/main" val="324801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3" grpId="0"/>
      <p:bldP spid="21" grpId="0"/>
      <p:bldP spid="35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14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6091" y="785124"/>
            <a:ext cx="6135980" cy="519566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234787" y="2260540"/>
            <a:ext cx="21516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Going to higher energies = going back in time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62" y="491646"/>
            <a:ext cx="7886700" cy="600164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3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752" y="986111"/>
            <a:ext cx="4213311" cy="546621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605" y="344574"/>
            <a:ext cx="8371114" cy="600164"/>
          </a:xfrm>
        </p:spPr>
        <p:txBody>
          <a:bodyPr/>
          <a:lstStyle/>
          <a:p>
            <a:r>
              <a:rPr lang="en-US" dirty="0"/>
              <a:t>Where We Are…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09352" y="1062310"/>
            <a:ext cx="4038601" cy="313265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Accelerators allow us to go back 13.8 </a:t>
            </a:r>
            <a:r>
              <a:rPr lang="en-US" sz="2000" i="1" dirty="0"/>
              <a:t>billion years </a:t>
            </a:r>
            <a:r>
              <a:rPr lang="en-US" sz="2000" dirty="0"/>
              <a:t>and recreate conditions that existed a </a:t>
            </a:r>
            <a:r>
              <a:rPr lang="en-US" sz="2000" i="1" dirty="0"/>
              <a:t>few trillionths of a second</a:t>
            </a:r>
            <a:r>
              <a:rPr lang="en-US" sz="2000" dirty="0"/>
              <a:t> after the Big Bang </a:t>
            </a:r>
          </a:p>
          <a:p>
            <a:pPr lvl="1"/>
            <a:r>
              <a:rPr lang="en-US" sz="1800" dirty="0"/>
              <a:t>the place where our current understanding of physics breaks down. </a:t>
            </a:r>
          </a:p>
          <a:p>
            <a:r>
              <a:rPr lang="en-US" sz="2000" dirty="0"/>
              <a:t>In addition to high energy, we need high </a:t>
            </a:r>
            <a:br>
              <a:rPr lang="en-US" sz="2000" dirty="0"/>
            </a:br>
            <a:r>
              <a:rPr lang="en-US" sz="2000" dirty="0"/>
              <a:t>        “luminosity” </a:t>
            </a:r>
            <a:br>
              <a:rPr lang="en-US" sz="2000" dirty="0"/>
            </a:br>
            <a:r>
              <a:rPr lang="en-US" sz="2000" dirty="0"/>
              <a:t>that is, lots of particles interacting, to see rare processes.</a:t>
            </a:r>
          </a:p>
          <a:p>
            <a:endParaRPr lang="en-US" sz="2000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 rot="20476670">
            <a:off x="3562598" y="888911"/>
            <a:ext cx="1432290" cy="15216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70" y="385148"/>
            <a:ext cx="7886700" cy="600164"/>
          </a:xfrm>
        </p:spPr>
        <p:txBody>
          <a:bodyPr/>
          <a:lstStyle/>
          <a:p>
            <a:r>
              <a:rPr lang="en-US" dirty="0"/>
              <a:t>Units of energy: Electron Volts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6721" y="1037127"/>
            <a:ext cx="8251825" cy="296440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An “electron-volt” is the energy gained by a particle</a:t>
            </a:r>
            <a:br>
              <a:rPr lang="en-US" sz="2000" dirty="0"/>
            </a:br>
            <a:r>
              <a:rPr lang="en-US" sz="2000" dirty="0"/>
              <a:t>of unit charge is accelerated over 1V potential</a:t>
            </a:r>
          </a:p>
          <a:p>
            <a:r>
              <a:rPr lang="en-US" sz="2000" dirty="0"/>
              <a:t>It is </a:t>
            </a:r>
            <a:r>
              <a:rPr lang="en-US" sz="2000" i="1" dirty="0"/>
              <a:t>really small</a:t>
            </a:r>
            <a:endParaRPr lang="en-US" sz="2000" dirty="0"/>
          </a:p>
          <a:p>
            <a:pPr lvl="1"/>
            <a:r>
              <a:rPr lang="en-US" sz="1800" dirty="0"/>
              <a:t>1eV =1.6x10</a:t>
            </a:r>
            <a:r>
              <a:rPr lang="en-US" sz="1800" baseline="30000" dirty="0"/>
              <a:t>-19 </a:t>
            </a:r>
            <a:r>
              <a:rPr lang="en-US" sz="1800" dirty="0"/>
              <a:t>(=.00000000000000000016) Joules - our usual </a:t>
            </a:r>
            <a:br>
              <a:rPr lang="en-US" sz="1800" dirty="0"/>
            </a:br>
            <a:r>
              <a:rPr lang="en-US" sz="1800" dirty="0"/>
              <a:t>unit of energy.</a:t>
            </a:r>
          </a:p>
          <a:p>
            <a:pPr lvl="1"/>
            <a:r>
              <a:rPr lang="en-US" sz="1800" dirty="0"/>
              <a:t>A 1 kg weight dropped 1m would have 6x10</a:t>
            </a:r>
            <a:r>
              <a:rPr lang="en-US" sz="1800" baseline="30000" dirty="0"/>
              <a:t>18</a:t>
            </a:r>
            <a:r>
              <a:rPr lang="en-US" sz="1800" dirty="0"/>
              <a:t> </a:t>
            </a:r>
            <a:r>
              <a:rPr lang="en-US" sz="1800" dirty="0" err="1"/>
              <a:t>eV</a:t>
            </a:r>
            <a:r>
              <a:rPr lang="en-US" sz="1800" dirty="0"/>
              <a:t> of energy!</a:t>
            </a:r>
            <a:endParaRPr lang="en-US" sz="2000" dirty="0"/>
          </a:p>
          <a:p>
            <a:r>
              <a:rPr lang="en-US" sz="2000" dirty="0"/>
              <a:t>On the other hand, it’s a very useful unit when talking about individual particles</a:t>
            </a:r>
          </a:p>
          <a:p>
            <a:pPr lvl="1"/>
            <a:r>
              <a:rPr lang="en-US" sz="1800" dirty="0"/>
              <a:t>If we accelerate a proton using an electrical potential, we know exactly what the energy is.</a:t>
            </a:r>
          </a:p>
          <a:p>
            <a:pPr lvl="1"/>
            <a:r>
              <a:rPr lang="en-US" sz="1800" dirty="0"/>
              <a:t>It’s also useful when thinking about mass/energy equivalence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669520" y="427526"/>
            <a:ext cx="1061754" cy="2470804"/>
            <a:chOff x="4267201" y="2590800"/>
            <a:chExt cx="1061754" cy="2470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4560700"/>
                </p:ext>
              </p:extLst>
            </p:nvPr>
          </p:nvGraphicFramePr>
          <p:xfrm>
            <a:off x="4343400" y="4267200"/>
            <a:ext cx="2286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5" name="Equation" r:id="rId4" imgW="228600" imgH="152400" progId="Equation.DSMT4">
                    <p:embed/>
                  </p:oleObj>
                </mc:Choice>
                <mc:Fallback>
                  <p:oleObj name="Equation" r:id="rId4" imgW="2286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3400" y="4267200"/>
                          <a:ext cx="2286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7501831"/>
                </p:ext>
              </p:extLst>
            </p:nvPr>
          </p:nvGraphicFramePr>
          <p:xfrm>
            <a:off x="4876800" y="3886200"/>
            <a:ext cx="254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46" name="Equation" r:id="rId6" imgW="254000" imgH="203200" progId="Equation.DSMT4">
                    <p:embed/>
                  </p:oleObj>
                </mc:Choice>
                <mc:Fallback>
                  <p:oleObj name="Equation" r:id="rId6" imgW="254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6800" y="3886200"/>
                          <a:ext cx="254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169725"/>
              </p:ext>
            </p:extLst>
          </p:nvPr>
        </p:nvGraphicFramePr>
        <p:xfrm>
          <a:off x="2055949" y="4324687"/>
          <a:ext cx="500365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7" name="Equation" r:id="rId8" imgW="3733800" imgH="647700" progId="Equation.DSMT4">
                  <p:embed/>
                </p:oleObj>
              </mc:Choice>
              <mc:Fallback>
                <p:oleObj name="Equation" r:id="rId8" imgW="37338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55949" y="4324687"/>
                        <a:ext cx="5003654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6952349" y="2267769"/>
            <a:ext cx="646196" cy="1727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93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47" y="394640"/>
            <a:ext cx="8262937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Another way to look at energy…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09601" y="990602"/>
            <a:ext cx="8251825" cy="5642571"/>
          </a:xfrm>
        </p:spPr>
        <p:txBody>
          <a:bodyPr/>
          <a:lstStyle/>
          <a:p>
            <a:r>
              <a:rPr lang="en-US" sz="2000" dirty="0"/>
              <a:t>Quantum mechanics tells us all particles have a wavelength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So going to higher energy allows us to probe smaller and smaller scales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we put the high equivalent mass and the small scales together, we have…</a:t>
            </a:r>
          </a:p>
          <a:p>
            <a:endParaRPr lang="en-US" sz="2000" dirty="0"/>
          </a:p>
          <a:p>
            <a:endParaRPr lang="en-US" sz="2000" dirty="0"/>
          </a:p>
          <a:p>
            <a:pPr>
              <a:buFont typeface="Wingdings 2" pitchFamily="18" charset="2"/>
              <a:buNone/>
            </a:pPr>
            <a:endParaRPr lang="en-US" sz="2000" dirty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03660"/>
              </p:ext>
            </p:extLst>
          </p:nvPr>
        </p:nvGraphicFramePr>
        <p:xfrm>
          <a:off x="2506641" y="1595437"/>
          <a:ext cx="360841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7" name="Equation" r:id="rId3" imgW="1625600" imgH="444500" progId="Equation.DSMT4">
                  <p:embed/>
                </p:oleObj>
              </mc:Choice>
              <mc:Fallback>
                <p:oleObj name="Equation" r:id="rId3" imgW="1625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641" y="1595437"/>
                        <a:ext cx="3608410" cy="12938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" y="14430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5100" y="1747837"/>
            <a:ext cx="304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momentum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81300" y="2738437"/>
            <a:ext cx="2286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94377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as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approaches </a:t>
            </a:r>
            <a:r>
              <a:rPr lang="en-US" sz="1800" i="1" dirty="0">
                <a:solidFill>
                  <a:srgbClr val="C00000"/>
                </a:solidFill>
                <a:latin typeface="+mn-lt"/>
              </a:rPr>
              <a:t>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72200" y="2624137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3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2520" y="374476"/>
            <a:ext cx="7886700" cy="600164"/>
          </a:xfrm>
        </p:spPr>
        <p:txBody>
          <a:bodyPr/>
          <a:lstStyle/>
          <a:p>
            <a:r>
              <a:rPr lang="en-US" dirty="0"/>
              <a:t>Kinetic Energy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381048" y="887656"/>
            <a:ext cx="8438776" cy="301210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A body in motion will have a</a:t>
            </a:r>
            <a:br>
              <a:rPr lang="en-US" sz="1600" dirty="0"/>
            </a:br>
            <a:r>
              <a:rPr lang="en-US" sz="1600" dirty="0"/>
              <a:t>total energy given by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The difference between this</a:t>
            </a:r>
            <a:br>
              <a:rPr lang="en-US" sz="1600" dirty="0"/>
            </a:br>
            <a:r>
              <a:rPr lang="en-US" sz="1600" dirty="0"/>
              <a:t>and </a:t>
            </a:r>
            <a:r>
              <a:rPr lang="en-US" sz="1600" i="1" dirty="0"/>
              <a:t>mc</a:t>
            </a:r>
            <a:r>
              <a:rPr lang="en-US" sz="1600" i="1" baseline="30000" dirty="0"/>
              <a:t>2</a:t>
            </a:r>
            <a:r>
              <a:rPr lang="en-US" sz="1600" i="1" dirty="0"/>
              <a:t> </a:t>
            </a:r>
            <a:r>
              <a:rPr lang="en-US" sz="1600" dirty="0"/>
              <a:t>is called the “kinetic</a:t>
            </a:r>
            <a:br>
              <a:rPr lang="en-US" sz="1600" dirty="0"/>
            </a:br>
            <a:r>
              <a:rPr lang="en-US" sz="1600" dirty="0"/>
              <a:t>energy”</a:t>
            </a:r>
          </a:p>
          <a:p>
            <a:r>
              <a:rPr lang="en-US" sz="1600" dirty="0"/>
              <a:t>Here are some examples of</a:t>
            </a:r>
            <a:br>
              <a:rPr lang="en-US" sz="1600" dirty="0"/>
            </a:br>
            <a:r>
              <a:rPr lang="en-US" sz="1600" dirty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651494" y="442671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7893" y="3376811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2720" y="2863555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92071" y="1569029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80650" y="2098052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735272" y="1188031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2023650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36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48644"/>
              </p:ext>
            </p:extLst>
          </p:nvPr>
        </p:nvGraphicFramePr>
        <p:xfrm>
          <a:off x="867872" y="1492829"/>
          <a:ext cx="2213085" cy="110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7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7872" y="1492829"/>
                        <a:ext cx="2213085" cy="1106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23476"/>
              </p:ext>
            </p:extLst>
          </p:nvPr>
        </p:nvGraphicFramePr>
        <p:xfrm>
          <a:off x="464099" y="4422150"/>
          <a:ext cx="8338207" cy="206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670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1210">
                <a:tc>
                  <a:txBody>
                    <a:bodyPr/>
                    <a:lstStyle/>
                    <a:p>
                      <a:r>
                        <a:rPr lang="en-US" sz="1600" b="1" dirty="0"/>
                        <a:t>Example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Velocity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Velocity/</a:t>
                      </a:r>
                    </a:p>
                    <a:p>
                      <a:r>
                        <a:rPr lang="en-US" sz="1600" b="1" dirty="0"/>
                        <a:t>Speed</a:t>
                      </a:r>
                      <a:r>
                        <a:rPr lang="en-US" sz="1600" b="1" baseline="0" dirty="0"/>
                        <a:t> of light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Kinetic Energy/</a:t>
                      </a:r>
                      <a:r>
                        <a:rPr lang="en-US" sz="1600" b="1" i="1" dirty="0"/>
                        <a:t>(mc</a:t>
                      </a:r>
                      <a:r>
                        <a:rPr lang="en-US" sz="1600" b="1" i="1" baseline="30000" dirty="0"/>
                        <a:t>2</a:t>
                      </a:r>
                      <a:r>
                        <a:rPr lang="en-US" sz="1600" b="1" i="1" baseline="0" dirty="0"/>
                        <a:t>)</a:t>
                      </a:r>
                      <a:endParaRPr lang="en-US" sz="1600" b="1" i="1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Race car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</a:t>
                      </a:r>
                      <a:r>
                        <a:rPr lang="en-US" sz="1400" baseline="0" dirty="0"/>
                        <a:t>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.0000002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.000000000000025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Apollo 12 (fastest men)</a:t>
                      </a: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24,791 mph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.000037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.00000000068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Proton</a:t>
                      </a:r>
                      <a:r>
                        <a:rPr lang="en-US" sz="1400" baseline="0" dirty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.999999991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Electron</a:t>
                      </a:r>
                      <a:r>
                        <a:rPr lang="en-US" sz="1400" baseline="0" dirty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Light minus 3.6 mm/s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.999999999988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203,000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10671" y="5760029"/>
            <a:ext cx="8458200" cy="990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0671" y="4159829"/>
            <a:ext cx="8458200" cy="1600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471" y="578429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899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54" y="255416"/>
            <a:ext cx="7886700" cy="600164"/>
          </a:xfrm>
        </p:spPr>
        <p:txBody>
          <a:bodyPr/>
          <a:lstStyle/>
          <a:p>
            <a:r>
              <a:rPr lang="en-US" dirty="0"/>
              <a:t>Understanding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29" y="817701"/>
            <a:ext cx="8640224" cy="5247078"/>
          </a:xfrm>
        </p:spPr>
        <p:txBody>
          <a:bodyPr/>
          <a:lstStyle/>
          <a:p>
            <a:r>
              <a:rPr lang="en-US" sz="1800" dirty="0"/>
              <a:t>High Energy Physics is based on Einstein’s equivalence of Mass and Energy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All reactions involve some mass changing either to or from energy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If we could convert a kilogram of mass </a:t>
            </a:r>
            <a:br>
              <a:rPr lang="en-US" sz="1800" dirty="0"/>
            </a:br>
            <a:r>
              <a:rPr lang="en-US" sz="1800" dirty="0"/>
              <a:t>entirely to energy, it would supply all </a:t>
            </a:r>
            <a:br>
              <a:rPr lang="en-US" sz="1800" dirty="0"/>
            </a:br>
            <a:r>
              <a:rPr lang="en-US" sz="1800" dirty="0"/>
              <a:t>the electricity in the United States for </a:t>
            </a:r>
            <a:br>
              <a:rPr lang="en-US" sz="1800" dirty="0"/>
            </a:br>
            <a:r>
              <a:rPr lang="en-US" sz="1800" i="1" dirty="0"/>
              <a:t>almost a 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56807"/>
              </p:ext>
            </p:extLst>
          </p:nvPr>
        </p:nvGraphicFramePr>
        <p:xfrm>
          <a:off x="3941286" y="1122501"/>
          <a:ext cx="1083647" cy="4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1" name="Equation" r:id="rId7" imgW="533400" imgH="190500" progId="Equation.DSMT4">
                  <p:embed/>
                </p:oleObj>
              </mc:Choice>
              <mc:Fallback>
                <p:oleObj name="Equation" r:id="rId7" imgW="533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41286" y="1122501"/>
                        <a:ext cx="1083647" cy="47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Mythbusters Cement truck (trimme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923" t="14735" r="923" b="15385"/>
          <a:stretch/>
        </p:blipFill>
        <p:spPr>
          <a:xfrm>
            <a:off x="926555" y="2304329"/>
            <a:ext cx="3477118" cy="1856620"/>
          </a:xfrm>
          <a:prstGeom prst="rect">
            <a:avLst/>
          </a:prstGeom>
        </p:spPr>
      </p:pic>
      <p:pic>
        <p:nvPicPr>
          <p:cNvPr id="9" name="Castle Bravo (trimmed)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7206" y="2292650"/>
            <a:ext cx="3367985" cy="18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9535" y="1898514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Chemical 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5727" y="1910776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Hydrogen Bomb</a:t>
            </a:r>
          </a:p>
        </p:txBody>
      </p:sp>
      <p:pic>
        <p:nvPicPr>
          <p:cNvPr id="12" name="Picture 11" descr="USA from spac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128" y="4627703"/>
            <a:ext cx="3100174" cy="2066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2728" y="4170501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.00000005% of mass converted to energy.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3728" y="4170501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+mn-lt"/>
              </a:rPr>
              <a:t>~.1% (of just the Hydrogen!) converted.</a:t>
            </a:r>
          </a:p>
        </p:txBody>
      </p:sp>
    </p:spTree>
    <p:extLst>
      <p:ext uri="{BB962C8B-B14F-4D97-AF65-F5344CB8AC3E}">
        <p14:creationId xmlns:p14="http://schemas.microsoft.com/office/powerpoint/2010/main" val="356077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10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5012" y="367207"/>
            <a:ext cx="8262937" cy="6001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State of the Art: Large Hadron Collider (LHC)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90711" y="4481829"/>
            <a:ext cx="8572500" cy="1764586"/>
          </a:xfrm>
        </p:spPr>
        <p:txBody>
          <a:bodyPr/>
          <a:lstStyle/>
          <a:p>
            <a:pPr eaLnBrk="1" hangingPunct="1"/>
            <a:r>
              <a:rPr lang="en-US" sz="2000" dirty="0"/>
              <a:t>Built at CERN, straddling the French/Swiss border</a:t>
            </a:r>
            <a:endParaRPr lang="en-US" sz="1800" dirty="0"/>
          </a:p>
          <a:p>
            <a:pPr eaLnBrk="1" hangingPunct="1"/>
            <a:r>
              <a:rPr lang="en-US" sz="1800" dirty="0"/>
              <a:t>27 km in circumference</a:t>
            </a:r>
          </a:p>
          <a:p>
            <a:pPr eaLnBrk="1" hangingPunct="1"/>
            <a:r>
              <a:rPr lang="en-US" sz="1800" dirty="0"/>
              <a:t>Currently colliding beams of 6.5 </a:t>
            </a:r>
            <a:r>
              <a:rPr lang="en-US" sz="1800" dirty="0" err="1"/>
              <a:t>TeV</a:t>
            </a:r>
            <a:r>
              <a:rPr lang="en-US" sz="1800" dirty="0"/>
              <a:t>/beam</a:t>
            </a:r>
          </a:p>
          <a:p>
            <a:pPr lvl="1" eaLnBrk="1" hangingPunct="1"/>
            <a:r>
              <a:rPr lang="en-US" sz="1400" dirty="0"/>
              <a:t>Design energy of 7 </a:t>
            </a:r>
            <a:r>
              <a:rPr lang="en-US" sz="1400" dirty="0" err="1"/>
              <a:t>TeV</a:t>
            </a:r>
            <a:endParaRPr lang="en-US" sz="1400" dirty="0"/>
          </a:p>
          <a:p>
            <a:pPr eaLnBrk="1" hangingPunct="1"/>
            <a:r>
              <a:rPr lang="en-US" sz="1800" dirty="0"/>
              <a:t>That’s where we are. Now let’s see how we got here…</a:t>
            </a:r>
            <a:endParaRPr lang="en-US" sz="2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11" y="941925"/>
            <a:ext cx="5339855" cy="35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9083" y="417341"/>
            <a:ext cx="7886700" cy="6001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Some Pre-History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544" y="899822"/>
            <a:ext cx="8001000" cy="5701048"/>
          </a:xfrm>
        </p:spPr>
        <p:txBody>
          <a:bodyPr/>
          <a:lstStyle/>
          <a:p>
            <a:pPr eaLnBrk="1" hangingPunct="1"/>
            <a:r>
              <a:rPr lang="en-US" sz="2000" dirty="0"/>
              <a:t>The first artificial acceleration of particles </a:t>
            </a:r>
            <a:br>
              <a:rPr lang="en-US" sz="2000" dirty="0"/>
            </a:br>
            <a:r>
              <a:rPr lang="en-US" sz="2000" dirty="0"/>
              <a:t>was  done using “Crookes tubes”, in the </a:t>
            </a:r>
            <a:br>
              <a:rPr lang="en-US" sz="2000" dirty="0"/>
            </a:br>
            <a:r>
              <a:rPr lang="en-US" sz="2000" dirty="0"/>
              <a:t>latter half of the 19</a:t>
            </a:r>
            <a:r>
              <a:rPr lang="en-US" sz="2000" baseline="30000" dirty="0"/>
              <a:t>th</a:t>
            </a:r>
            <a:r>
              <a:rPr lang="en-US" sz="2000" dirty="0"/>
              <a:t> century</a:t>
            </a:r>
          </a:p>
          <a:p>
            <a:pPr lvl="1" eaLnBrk="1" hangingPunct="1"/>
            <a:r>
              <a:rPr lang="en-US" sz="1600" dirty="0"/>
              <a:t>These were used to produce the first X-rays (1875)</a:t>
            </a:r>
          </a:p>
          <a:p>
            <a:pPr lvl="1" eaLnBrk="1" hangingPunct="1"/>
            <a:r>
              <a:rPr lang="en-US" sz="1600" dirty="0"/>
              <a:t>At the time no one understood what was going on</a:t>
            </a:r>
            <a:endParaRPr lang="en-US" sz="2000" dirty="0"/>
          </a:p>
          <a:p>
            <a:pPr eaLnBrk="1" hangingPunct="1"/>
            <a:r>
              <a:rPr lang="en-US" sz="2000" dirty="0"/>
              <a:t>The first “particle physics experiment” told Ernest Rutherford the structure of the atom (1911)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marL="0" indent="0" eaLnBrk="1" hangingPunct="1">
              <a:buNone/>
            </a:pPr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In this case, the “accelerator” was a </a:t>
            </a:r>
            <a:br>
              <a:rPr lang="en-US" sz="2000" dirty="0"/>
            </a:br>
            <a:r>
              <a:rPr lang="en-US" sz="2000" dirty="0"/>
              <a:t>naturally decaying </a:t>
            </a:r>
            <a:r>
              <a:rPr lang="en-US" sz="2000" baseline="30000" dirty="0"/>
              <a:t>235</a:t>
            </a:r>
            <a:r>
              <a:rPr lang="en-US" sz="2000" dirty="0"/>
              <a:t>U nucleus</a:t>
            </a:r>
          </a:p>
          <a:p>
            <a:pPr eaLnBrk="1" hangingPunct="1"/>
            <a:endParaRPr lang="en-US" sz="20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221" y="3173249"/>
            <a:ext cx="33505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696044" y="3173248"/>
            <a:ext cx="2895600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Study the way radioactive particles “scatter” off of atoms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4745069" y="3784067"/>
            <a:ext cx="914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3453" r="1932" b="3453"/>
          <a:stretch>
            <a:fillRect/>
          </a:stretch>
        </p:blipFill>
        <p:spPr bwMode="auto">
          <a:xfrm>
            <a:off x="5359549" y="4782599"/>
            <a:ext cx="30099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http://upload.wikimedia.org/wikipedia/commons/thumb/b/bf/Crookes_tube_two_views.jpg/250px-Crookes_tube_two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840" y="673262"/>
            <a:ext cx="2752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7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3" grpId="0" animBg="1"/>
      <p:bldP spid="225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3" y="427368"/>
            <a:ext cx="78867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Natural Particle Acceleration</a:t>
            </a:r>
          </a:p>
        </p:txBody>
      </p:sp>
      <p:sp>
        <p:nvSpPr>
          <p:cNvPr id="25603" name="Content Placeholder 6"/>
          <p:cNvSpPr>
            <a:spLocks noGrp="1"/>
          </p:cNvSpPr>
          <p:nvPr>
            <p:ph sz="half" idx="1"/>
          </p:nvPr>
        </p:nvSpPr>
        <p:spPr>
          <a:xfrm>
            <a:off x="600384" y="1287288"/>
            <a:ext cx="4778375" cy="36876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Radioactive sources produce maximum energies of a few million electron volts (</a:t>
            </a:r>
            <a:r>
              <a:rPr lang="en-US" sz="2400" dirty="0" err="1"/>
              <a:t>MeV</a:t>
            </a:r>
            <a:r>
              <a:rPr lang="en-US" sz="2400" dirty="0"/>
              <a:t>)</a:t>
            </a:r>
          </a:p>
          <a:p>
            <a:r>
              <a:rPr lang="en-US" sz="2400" dirty="0"/>
              <a:t>Cosmic rays reach energies of ~1,000,000,000 x LHC but the rates are too low to be useful as a study tool</a:t>
            </a:r>
          </a:p>
          <a:p>
            <a:pPr lvl="1"/>
            <a:r>
              <a:rPr lang="en-US" sz="2000" dirty="0"/>
              <a:t>Not enough “luminosity”</a:t>
            </a:r>
          </a:p>
          <a:p>
            <a:r>
              <a:rPr lang="en-US" sz="2400" dirty="0"/>
              <a:t>However, low energy cosmic rays are extremely useful for detector testing, commissioning, etc.</a:t>
            </a:r>
          </a:p>
        </p:txBody>
      </p:sp>
      <p:pic>
        <p:nvPicPr>
          <p:cNvPr id="25604" name="Picture 2" descr="http://scienceblogs.com/startswithabang/upload/2009/10/the_energy_limit_of_the_univer/cosmic%20r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0"/>
            <a:ext cx="3886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400550" y="3105150"/>
            <a:ext cx="514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2300" y="53340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Max LHC energy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Fermilab, August 20-31, 2018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Accelerators 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5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9286" y="459437"/>
            <a:ext cx="7772400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Man-made Particle Acceleration</a:t>
            </a:r>
          </a:p>
        </p:txBody>
      </p:sp>
      <p:pic>
        <p:nvPicPr>
          <p:cNvPr id="1032" name="Picture 3" descr="da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6657" y="1188097"/>
            <a:ext cx="674741" cy="1943100"/>
          </a:xfrm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736652979"/>
              </p:ext>
            </p:extLst>
          </p:nvPr>
        </p:nvGraphicFramePr>
        <p:xfrm>
          <a:off x="7077660" y="679542"/>
          <a:ext cx="166687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1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660" y="679542"/>
                        <a:ext cx="166687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76392796"/>
              </p:ext>
            </p:extLst>
          </p:nvPr>
        </p:nvGraphicFramePr>
        <p:xfrm>
          <a:off x="7066547" y="931956"/>
          <a:ext cx="1651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2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6547" y="931956"/>
                        <a:ext cx="165100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1695356" y="1416699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  <a:cs typeface="Arial" charset="0"/>
              </a:rPr>
              <a:t>The simplest accelerators accelerate charged particles through a </a:t>
            </a:r>
            <a:r>
              <a:rPr lang="en-US" sz="2000" i="1" dirty="0">
                <a:latin typeface="+mn-lt"/>
                <a:cs typeface="Arial" charset="0"/>
              </a:rPr>
              <a:t>static </a:t>
            </a:r>
            <a:r>
              <a:rPr lang="en-US" sz="2000" dirty="0">
                <a:latin typeface="+mn-lt"/>
                <a:cs typeface="Arial" charset="0"/>
              </a:rPr>
              <a:t>electric</a:t>
            </a:r>
            <a:r>
              <a:rPr lang="en-US" sz="2000" i="1" dirty="0">
                <a:latin typeface="+mn-lt"/>
                <a:cs typeface="Arial" charset="0"/>
              </a:rPr>
              <a:t> </a:t>
            </a:r>
            <a:r>
              <a:rPr lang="en-US" sz="2000" dirty="0">
                <a:latin typeface="+mn-lt"/>
                <a:cs typeface="Arial" charset="0"/>
              </a:rPr>
              <a:t>field.  Example: </a:t>
            </a:r>
            <a:r>
              <a:rPr lang="en-US" sz="2000" b="1" dirty="0">
                <a:latin typeface="+mn-lt"/>
                <a:cs typeface="Arial" charset="0"/>
              </a:rPr>
              <a:t>vacuum tubes </a:t>
            </a:r>
            <a:r>
              <a:rPr lang="en-US" sz="2000" dirty="0">
                <a:latin typeface="+mn-lt"/>
                <a:cs typeface="Arial" charset="0"/>
              </a:rPr>
              <a:t>(or CRT TV’s)</a:t>
            </a:r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6539496" y="766854"/>
            <a:ext cx="476250" cy="725488"/>
          </a:xfrm>
          <a:custGeom>
            <a:avLst/>
            <a:gdLst>
              <a:gd name="T0" fmla="*/ 0 w 300"/>
              <a:gd name="T1" fmla="*/ 0 h 457"/>
              <a:gd name="T2" fmla="*/ 2147483647 w 300"/>
              <a:gd name="T3" fmla="*/ 2147483647 h 457"/>
              <a:gd name="T4" fmla="*/ 2147483647 w 300"/>
              <a:gd name="T5" fmla="*/ 2147483647 h 457"/>
              <a:gd name="T6" fmla="*/ 2147483647 w 300"/>
              <a:gd name="T7" fmla="*/ 2147483647 h 457"/>
              <a:gd name="T8" fmla="*/ 2147483647 w 300"/>
              <a:gd name="T9" fmla="*/ 2147483647 h 457"/>
              <a:gd name="T10" fmla="*/ 2147483647 w 300"/>
              <a:gd name="T11" fmla="*/ 2147483647 h 457"/>
              <a:gd name="T12" fmla="*/ 2147483647 w 300"/>
              <a:gd name="T13" fmla="*/ 2147483647 h 457"/>
              <a:gd name="T14" fmla="*/ 2147483647 w 300"/>
              <a:gd name="T15" fmla="*/ 2147483647 h 457"/>
              <a:gd name="T16" fmla="*/ 2147483647 w 300"/>
              <a:gd name="T17" fmla="*/ 2147483647 h 457"/>
              <a:gd name="T18" fmla="*/ 2147483647 w 300"/>
              <a:gd name="T19" fmla="*/ 2147483647 h 457"/>
              <a:gd name="T20" fmla="*/ 2147483647 w 300"/>
              <a:gd name="T21" fmla="*/ 2147483647 h 457"/>
              <a:gd name="T22" fmla="*/ 2147483647 w 300"/>
              <a:gd name="T23" fmla="*/ 2147483647 h 457"/>
              <a:gd name="T24" fmla="*/ 2147483647 w 300"/>
              <a:gd name="T25" fmla="*/ 2147483647 h 457"/>
              <a:gd name="T26" fmla="*/ 2147483647 w 300"/>
              <a:gd name="T27" fmla="*/ 2147483647 h 457"/>
              <a:gd name="T28" fmla="*/ 2147483647 w 300"/>
              <a:gd name="T29" fmla="*/ 2147483647 h 457"/>
              <a:gd name="T30" fmla="*/ 2147483647 w 300"/>
              <a:gd name="T31" fmla="*/ 2147483647 h 4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457"/>
              <a:gd name="T50" fmla="*/ 300 w 300"/>
              <a:gd name="T51" fmla="*/ 457 h 4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457">
                <a:moveTo>
                  <a:pt x="0" y="0"/>
                </a:moveTo>
                <a:cubicBezTo>
                  <a:pt x="112" y="2"/>
                  <a:pt x="225" y="4"/>
                  <a:pt x="254" y="15"/>
                </a:cubicBezTo>
                <a:cubicBezTo>
                  <a:pt x="283" y="26"/>
                  <a:pt x="172" y="57"/>
                  <a:pt x="172" y="68"/>
                </a:cubicBezTo>
                <a:cubicBezTo>
                  <a:pt x="172" y="79"/>
                  <a:pt x="249" y="71"/>
                  <a:pt x="254" y="83"/>
                </a:cubicBezTo>
                <a:cubicBezTo>
                  <a:pt x="259" y="95"/>
                  <a:pt x="214" y="138"/>
                  <a:pt x="202" y="142"/>
                </a:cubicBezTo>
                <a:cubicBezTo>
                  <a:pt x="190" y="146"/>
                  <a:pt x="170" y="105"/>
                  <a:pt x="179" y="105"/>
                </a:cubicBezTo>
                <a:cubicBezTo>
                  <a:pt x="188" y="105"/>
                  <a:pt x="250" y="123"/>
                  <a:pt x="254" y="142"/>
                </a:cubicBezTo>
                <a:cubicBezTo>
                  <a:pt x="258" y="161"/>
                  <a:pt x="202" y="208"/>
                  <a:pt x="202" y="217"/>
                </a:cubicBezTo>
                <a:cubicBezTo>
                  <a:pt x="202" y="226"/>
                  <a:pt x="249" y="181"/>
                  <a:pt x="254" y="195"/>
                </a:cubicBezTo>
                <a:cubicBezTo>
                  <a:pt x="259" y="209"/>
                  <a:pt x="241" y="286"/>
                  <a:pt x="231" y="300"/>
                </a:cubicBezTo>
                <a:cubicBezTo>
                  <a:pt x="221" y="314"/>
                  <a:pt x="190" y="276"/>
                  <a:pt x="194" y="277"/>
                </a:cubicBezTo>
                <a:cubicBezTo>
                  <a:pt x="198" y="278"/>
                  <a:pt x="252" y="288"/>
                  <a:pt x="254" y="307"/>
                </a:cubicBezTo>
                <a:cubicBezTo>
                  <a:pt x="256" y="326"/>
                  <a:pt x="218" y="383"/>
                  <a:pt x="209" y="389"/>
                </a:cubicBezTo>
                <a:cubicBezTo>
                  <a:pt x="200" y="395"/>
                  <a:pt x="192" y="343"/>
                  <a:pt x="202" y="344"/>
                </a:cubicBezTo>
                <a:cubicBezTo>
                  <a:pt x="212" y="345"/>
                  <a:pt x="300" y="378"/>
                  <a:pt x="269" y="397"/>
                </a:cubicBezTo>
                <a:cubicBezTo>
                  <a:pt x="238" y="416"/>
                  <a:pt x="126" y="436"/>
                  <a:pt x="15" y="45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7965071" y="649381"/>
            <a:ext cx="0" cy="962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68728698"/>
              </p:ext>
            </p:extLst>
          </p:nvPr>
        </p:nvGraphicFramePr>
        <p:xfrm>
          <a:off x="7066547" y="1203417"/>
          <a:ext cx="166688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3" name="Equation" r:id="rId8" imgW="177480" imgH="203040" progId="Equation.3">
                  <p:embed/>
                </p:oleObj>
              </mc:Choice>
              <mc:Fallback>
                <p:oleObj name="Equation" r:id="rId8" imgW="177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6547" y="1203417"/>
                        <a:ext cx="166688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Line 10"/>
          <p:cNvSpPr>
            <a:spLocks noChangeShapeType="1"/>
          </p:cNvSpPr>
          <p:nvPr/>
        </p:nvSpPr>
        <p:spPr bwMode="auto">
          <a:xfrm>
            <a:off x="7226885" y="862104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7191960" y="1100231"/>
            <a:ext cx="5937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7215772" y="1349467"/>
            <a:ext cx="56991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473619"/>
              </p:ext>
            </p:extLst>
          </p:nvPr>
        </p:nvGraphicFramePr>
        <p:xfrm>
          <a:off x="8004759" y="877979"/>
          <a:ext cx="5524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4" name="Equation" r:id="rId9" imgW="266400" imgH="177480" progId="Equation.3">
                  <p:embed/>
                </p:oleObj>
              </mc:Choice>
              <mc:Fallback>
                <p:oleObj name="Equation" r:id="rId9" imgW="266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759" y="877979"/>
                        <a:ext cx="5524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682486"/>
              </p:ext>
            </p:extLst>
          </p:nvPr>
        </p:nvGraphicFramePr>
        <p:xfrm>
          <a:off x="6556281" y="2189894"/>
          <a:ext cx="1629446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5" name="Equation" r:id="rId11" imgW="901440" imgH="177480" progId="Equation.DSMT4">
                  <p:embed/>
                </p:oleObj>
              </mc:Choice>
              <mc:Fallback>
                <p:oleObj name="Equation" r:id="rId11" imgW="9014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281" y="2189894"/>
                        <a:ext cx="1629446" cy="4032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277560" y="1887549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Cathode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593597" y="1620929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Anode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603826" y="3187140"/>
            <a:ext cx="75819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Limited by magnitude of electric field: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- CRT display ~</a:t>
            </a:r>
            <a:r>
              <a:rPr lang="en-US" sz="2000" dirty="0" err="1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- X-ray tube ~10’s of </a:t>
            </a:r>
            <a:r>
              <a:rPr lang="en-US" sz="2000" dirty="0" err="1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- Van de </a:t>
            </a:r>
            <a:r>
              <a:rPr lang="en-US" sz="2000" dirty="0" err="1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Graaf</a:t>
            </a: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  ~</a:t>
            </a:r>
            <a:r>
              <a:rPr lang="en-US" sz="2000" dirty="0" err="1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MeVs</a:t>
            </a:r>
            <a:endParaRPr lang="en-US" sz="2000" dirty="0">
              <a:solidFill>
                <a:srgbClr val="292934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Solutions:</a:t>
            </a:r>
          </a:p>
          <a:p>
            <a:pPr marL="633413" lvl="1" indent="-176213">
              <a:spcBef>
                <a:spcPct val="50000"/>
              </a:spcBef>
              <a:buFontTx/>
              <a:buChar char="-"/>
              <a:defRPr/>
            </a:pP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Alternate fields to keep particles in </a:t>
            </a:r>
            <a:b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accelerating fields -&gt; Radio Frequency (RF) acceleration</a:t>
            </a:r>
          </a:p>
          <a:p>
            <a:pPr marL="633413" lvl="1" indent="-176213">
              <a:spcBef>
                <a:spcPts val="0"/>
              </a:spcBef>
              <a:buFontTx/>
              <a:buChar char="-"/>
              <a:defRPr/>
            </a:pPr>
            <a:r>
              <a:rPr lang="en-US" sz="2000" dirty="0">
                <a:solidFill>
                  <a:srgbClr val="292934"/>
                </a:solidFill>
                <a:latin typeface="Arial" pitchFamily="34" charset="0"/>
                <a:cs typeface="Arial" pitchFamily="34" charset="0"/>
              </a:rPr>
              <a:t>Bend particles so they see the same accelerating field over and over -&gt; cyclotrons, synchrotrons</a:t>
            </a:r>
          </a:p>
        </p:txBody>
      </p:sp>
      <p:pic>
        <p:nvPicPr>
          <p:cNvPr id="1043" name="Picture 20" descr="http://www.tgdaily.com/files/images/stories/article_images/fermilab/wcrof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657" y="2593118"/>
            <a:ext cx="149715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21"/>
          <p:cNvSpPr txBox="1">
            <a:spLocks noChangeArrowheads="1"/>
          </p:cNvSpPr>
          <p:nvPr/>
        </p:nvSpPr>
        <p:spPr bwMode="auto">
          <a:xfrm>
            <a:off x="6343556" y="4876507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Old FNAL </a:t>
            </a:r>
            <a:r>
              <a:rPr lang="en-US" sz="1600" dirty="0" err="1"/>
              <a:t>Cockroft</a:t>
            </a:r>
            <a:r>
              <a:rPr lang="en-US" sz="1600" dirty="0"/>
              <a:t>-Walton = 750 kV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3500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/>
      <p:bldP spid="1040" grpId="0"/>
      <p:bldP spid="10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1" y="3072464"/>
            <a:ext cx="3407750" cy="3086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99" y="370797"/>
            <a:ext cx="8371114" cy="600164"/>
          </a:xfrm>
        </p:spPr>
        <p:txBody>
          <a:bodyPr/>
          <a:lstStyle/>
          <a:p>
            <a:pPr>
              <a:defRPr/>
            </a:pPr>
            <a:r>
              <a:rPr lang="en-US" dirty="0"/>
              <a:t>Interlude: Electrons vs. Protons</a:t>
            </a:r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922160"/>
            <a:ext cx="5029200" cy="122392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Electrons are point-like</a:t>
            </a:r>
          </a:p>
          <a:p>
            <a:pPr lvl="1"/>
            <a:r>
              <a:rPr lang="en-US" dirty="0"/>
              <a:t>Well-defined initial state</a:t>
            </a:r>
          </a:p>
          <a:p>
            <a:pPr lvl="1"/>
            <a:r>
              <a:rPr lang="en-US" dirty="0"/>
              <a:t>Full energy available to interaction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474859"/>
            <a:ext cx="5753100" cy="19528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Protons are made of quarks and gluons</a:t>
            </a:r>
          </a:p>
          <a:p>
            <a:pPr lvl="1"/>
            <a:r>
              <a:rPr lang="en-US" dirty="0"/>
              <a:t>Interaction take place between these constituents.</a:t>
            </a:r>
          </a:p>
          <a:p>
            <a:pPr lvl="1"/>
            <a:r>
              <a:rPr lang="en-US" dirty="0"/>
              <a:t>Only a small fraction of energy available, not well-defined.</a:t>
            </a:r>
          </a:p>
          <a:p>
            <a:pPr lvl="1"/>
            <a:r>
              <a:rPr lang="en-US" dirty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28650" y="1188859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HCPSS, Fermilab, August 20-31, 2018</a:t>
            </a:r>
            <a:endParaRPr lang="en-US"/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Accelerators A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62100" y="5927732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</a:rPr>
              <a:t>So why not stick to electrons?</a:t>
            </a:r>
          </a:p>
        </p:txBody>
      </p:sp>
    </p:spTree>
    <p:extLst>
      <p:ext uri="{BB962C8B-B14F-4D97-AF65-F5344CB8AC3E}">
        <p14:creationId xmlns:p14="http://schemas.microsoft.com/office/powerpoint/2010/main" val="235122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4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11781</TotalTime>
  <Words>3101</Words>
  <Application>Microsoft Macintosh PowerPoint</Application>
  <PresentationFormat>On-screen Show (4:3)</PresentationFormat>
  <Paragraphs>571</Paragraphs>
  <Slides>40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Clarity</vt:lpstr>
      <vt:lpstr>Equation</vt:lpstr>
      <vt:lpstr>MathType 6.0 Equation</vt:lpstr>
      <vt:lpstr>Accelerators A</vt:lpstr>
      <vt:lpstr>Goals of these lectures</vt:lpstr>
      <vt:lpstr>Relativity and Units</vt:lpstr>
      <vt:lpstr>Kinetic Energy</vt:lpstr>
      <vt:lpstr>State of the Art: Large Hadron Collider (LHC)</vt:lpstr>
      <vt:lpstr>Some Pre-History</vt:lpstr>
      <vt:lpstr>Natural Particle Acceleration</vt:lpstr>
      <vt:lpstr>Man-made Particle Acceleration</vt:lpstr>
      <vt:lpstr>Interlude: Electrons vs. Protons</vt:lpstr>
      <vt:lpstr>Synchrotron Radiation</vt:lpstr>
      <vt:lpstr>The Cyclotron (1930’s)</vt:lpstr>
      <vt:lpstr>Round and Round We Go: the First Cyclotrons</vt:lpstr>
      <vt:lpstr>Onward and Upward!</vt:lpstr>
      <vt:lpstr>Understanding Beam Motion: Beam “rigidity”</vt:lpstr>
      <vt:lpstr>Example Beam Parameters</vt:lpstr>
      <vt:lpstr>Weak Focusing</vt:lpstr>
      <vt:lpstr>Strong Focusing</vt:lpstr>
      <vt:lpstr>Combined Function vs. Separated Function</vt:lpstr>
      <vt:lpstr>Thin Lens Approximation and Magnetic “kick”</vt:lpstr>
      <vt:lpstr>Quadrupole Magnets* as Lenses</vt:lpstr>
      <vt:lpstr>What About the Other Plane?</vt:lpstr>
      <vt:lpstr>Formalism: Coordinates and Conventions</vt:lpstr>
      <vt:lpstr>Initial Conditions and Phase Space</vt:lpstr>
      <vt:lpstr>Transfer matrices</vt:lpstr>
      <vt:lpstr>Periodic Systems</vt:lpstr>
      <vt:lpstr>Betatron motion</vt:lpstr>
      <vt:lpstr>Behavior Over Multiple Turns</vt:lpstr>
      <vt:lpstr>Conceptual understanding of β</vt:lpstr>
      <vt:lpstr>Betatron Tune</vt:lpstr>
      <vt:lpstr>Tune, Stability, and the Tune Plane</vt:lpstr>
      <vt:lpstr>Characterizing an Ensemble: Emittance</vt:lpstr>
      <vt:lpstr>Definitions of Emittance</vt:lpstr>
      <vt:lpstr>Emittance and Beam Distributions</vt:lpstr>
      <vt:lpstr>Adiabatic Damping</vt:lpstr>
      <vt:lpstr>Backup Slides</vt:lpstr>
      <vt:lpstr>Motivation</vt:lpstr>
      <vt:lpstr>Where We Are…</vt:lpstr>
      <vt:lpstr>Units of energy: Electron Volts</vt:lpstr>
      <vt:lpstr>Another way to look at energy…</vt:lpstr>
      <vt:lpstr>Understanding Energy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250</cp:revision>
  <dcterms:created xsi:type="dcterms:W3CDTF">2003-06-24T14:15:57Z</dcterms:created>
  <dcterms:modified xsi:type="dcterms:W3CDTF">2018-08-30T13:31:15Z</dcterms:modified>
</cp:coreProperties>
</file>