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81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126-26AA-4242-90FF-507A6738397A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82B1-D8AC-4DC0-80CC-179A8FA00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39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126-26AA-4242-90FF-507A6738397A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82B1-D8AC-4DC0-80CC-179A8FA00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50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126-26AA-4242-90FF-507A6738397A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82B1-D8AC-4DC0-80CC-179A8FA00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91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126-26AA-4242-90FF-507A6738397A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82B1-D8AC-4DC0-80CC-179A8FA00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54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126-26AA-4242-90FF-507A6738397A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82B1-D8AC-4DC0-80CC-179A8FA00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8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126-26AA-4242-90FF-507A6738397A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82B1-D8AC-4DC0-80CC-179A8FA00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7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126-26AA-4242-90FF-507A6738397A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82B1-D8AC-4DC0-80CC-179A8FA00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24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126-26AA-4242-90FF-507A6738397A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82B1-D8AC-4DC0-80CC-179A8FA00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93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126-26AA-4242-90FF-507A6738397A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82B1-D8AC-4DC0-80CC-179A8FA00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11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126-26AA-4242-90FF-507A6738397A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82B1-D8AC-4DC0-80CC-179A8FA00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54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126-26AA-4242-90FF-507A6738397A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82B1-D8AC-4DC0-80CC-179A8FA00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50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AD126-26AA-4242-90FF-507A6738397A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82B1-D8AC-4DC0-80CC-179A8FA00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50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872" y="100584"/>
            <a:ext cx="878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Dual Phase </a:t>
            </a:r>
            <a:r>
              <a:rPr lang="fr-FR" dirty="0"/>
              <a:t>E</a:t>
            </a:r>
            <a:r>
              <a:rPr lang="fr-FR" dirty="0" smtClean="0"/>
              <a:t>lectronics </a:t>
            </a:r>
            <a:r>
              <a:rPr lang="fr-FR" dirty="0"/>
              <a:t>C</a:t>
            </a:r>
            <a:r>
              <a:rPr lang="fr-FR" dirty="0" smtClean="0"/>
              <a:t>onsortium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in 2018-2019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 flipH="1">
            <a:off x="118872" y="446056"/>
            <a:ext cx="1138428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Framework:</a:t>
            </a:r>
          </a:p>
          <a:p>
            <a:pPr marL="342900" indent="-342900">
              <a:buAutoNum type="alphaLcParenR"/>
            </a:pPr>
            <a:r>
              <a:rPr lang="en-US" sz="1600" dirty="0" smtClean="0"/>
              <a:t>The electronics in production for PD-DP is directly applicable to the 10 </a:t>
            </a:r>
            <a:r>
              <a:rPr lang="en-US" sz="1600" dirty="0" err="1" smtClean="0"/>
              <a:t>kton</a:t>
            </a:r>
            <a:r>
              <a:rPr lang="en-US" sz="1600" dirty="0" smtClean="0"/>
              <a:t> DP (no milestones for technological decisions)</a:t>
            </a:r>
          </a:p>
          <a:p>
            <a:pPr marL="342900" indent="-342900">
              <a:buAutoNum type="alphaLcParenR"/>
            </a:pPr>
            <a:r>
              <a:rPr lang="en-US" sz="1600" dirty="0" smtClean="0"/>
              <a:t>Main activities in 2018-2019 are the commissioning of PD-DP (final prototype for the 10 </a:t>
            </a:r>
            <a:r>
              <a:rPr lang="en-US" sz="1600" dirty="0" err="1" smtClean="0"/>
              <a:t>kton</a:t>
            </a:r>
            <a:r>
              <a:rPr lang="en-US" sz="1600" dirty="0" smtClean="0"/>
              <a:t> DP) and the writing of the TP/TDR</a:t>
            </a:r>
          </a:p>
          <a:p>
            <a:endParaRPr lang="en-US" dirty="0" smtClean="0"/>
          </a:p>
          <a:p>
            <a:r>
              <a:rPr lang="en-US" sz="1600" dirty="0" smtClean="0"/>
              <a:t>Activities: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Costing, already in advanced state: expected to be completed by the end of 2017 for the Technical Proposal, further costs optimization may continue beyond the baseline costs.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Development of installation schedule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Editing of the TP/TDR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Installation and commissioning of PD-DP (see PD-DP schedule)</a:t>
            </a:r>
          </a:p>
          <a:p>
            <a:pPr marL="342900" indent="-342900">
              <a:buFontTx/>
              <a:buAutoNum type="arabicParenR"/>
            </a:pPr>
            <a:r>
              <a:rPr lang="en-US" sz="1600" dirty="0" smtClean="0"/>
              <a:t>Finalization of the number of channels needed for Light Readout (currently assumed of the order of 1000). Input needed from PD consortium </a:t>
            </a:r>
            <a:r>
              <a:rPr lang="en-US" sz="1600" dirty="0" smtClean="0">
                <a:sym typeface="Wingdings" panose="05000000000000000000" pitchFamily="2" charset="2"/>
              </a:rPr>
              <a:t> no impact on design (which is largely modular) impact on costing. Present costing based on 1000 channels. Timescale summer 2018</a:t>
            </a:r>
            <a:endParaRPr lang="en-US" sz="1600" dirty="0" smtClean="0"/>
          </a:p>
          <a:p>
            <a:pPr marL="342900" indent="-342900">
              <a:buAutoNum type="arabicParenR"/>
            </a:pPr>
            <a:r>
              <a:rPr lang="en-US" sz="1600" dirty="0" smtClean="0"/>
              <a:t>For Light Readout: implementation of final routing of AMC cards, inherited from the design of the Charge readout cards. The Light Readout AMC cards built for </a:t>
            </a:r>
            <a:r>
              <a:rPr lang="en-US" sz="1600" dirty="0" err="1" smtClean="0"/>
              <a:t>ProtoDUNE</a:t>
            </a:r>
            <a:r>
              <a:rPr lang="en-US" sz="1600" dirty="0" smtClean="0"/>
              <a:t>-DP are based on the architecture of the former Charge Readout demonstrator AMC card built in 2015 (based on a S4-AMC </a:t>
            </a:r>
            <a:r>
              <a:rPr lang="en-US" sz="1600" dirty="0" err="1" smtClean="0"/>
              <a:t>bittware</a:t>
            </a:r>
            <a:r>
              <a:rPr lang="en-US" sz="1600" dirty="0" smtClean="0"/>
              <a:t> kit). For the 10 </a:t>
            </a:r>
            <a:r>
              <a:rPr lang="en-US" sz="1600" dirty="0" err="1" smtClean="0"/>
              <a:t>kton</a:t>
            </a:r>
            <a:r>
              <a:rPr lang="en-US" sz="1600" dirty="0" smtClean="0"/>
              <a:t> the LRO architecture should be integrated in the final existing scheme of the Charge Readout AMC cards. The design exists already, it is mainly a routing technical effort. Timescale 2018-2019 for completion of routing and tests.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Charge readout firmware developments for 10 </a:t>
            </a:r>
            <a:r>
              <a:rPr lang="en-US" sz="1600" dirty="0" err="1" smtClean="0"/>
              <a:t>kton</a:t>
            </a:r>
            <a:r>
              <a:rPr lang="en-US" sz="1600" dirty="0" smtClean="0"/>
              <a:t>: actual firmware and DAQ are trigger based, DAQ in 10 </a:t>
            </a:r>
            <a:r>
              <a:rPr lang="en-US" sz="1600" dirty="0" err="1" smtClean="0"/>
              <a:t>kton</a:t>
            </a:r>
            <a:r>
              <a:rPr lang="en-US" sz="1600" dirty="0" smtClean="0"/>
              <a:t> will be continuous data streaming organized in time-frames with controls, scheme exists to define DAQ interface, the hardware is designed for that, firmware should be finalized , implemented and tested in parallel with finalization of DAQ schemes (Timescale 2019</a:t>
            </a:r>
            <a:r>
              <a:rPr lang="en-US" sz="1600" dirty="0" smtClean="0"/>
              <a:t>). These software details have no impact on DAQ hardware/costing.</a:t>
            </a:r>
          </a:p>
          <a:p>
            <a:endParaRPr lang="en-US" sz="1600" dirty="0" smtClean="0"/>
          </a:p>
          <a:p>
            <a:r>
              <a:rPr lang="en-US" sz="1600" dirty="0" smtClean="0"/>
              <a:t>6-7 are minor refinements/activities. TDR design can be already written with actual information. TDR will contain as option for cost reduction for charge readout based on a AMC design with increased channel density (this design is an augmentation of the current design and it can be prototyped in 2020)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014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59496" y="116633"/>
            <a:ext cx="84096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1"/>
              <a:t>Components for a 10 kton </a:t>
            </a:r>
            <a:r>
              <a:rPr lang="en-US" b="1" noProof="1"/>
              <a:t>dual-phase </a:t>
            </a:r>
            <a:r>
              <a:rPr lang="en-US" b="1" noProof="1" smtClean="0"/>
              <a:t>module</a:t>
            </a:r>
          </a:p>
          <a:p>
            <a:r>
              <a:rPr lang="en-US" noProof="1" smtClean="0"/>
              <a:t>(</a:t>
            </a:r>
            <a:r>
              <a:rPr lang="en-US" noProof="1"/>
              <a:t>list based on current </a:t>
            </a:r>
            <a:r>
              <a:rPr lang="en-US" noProof="1"/>
              <a:t>6x6x6 </a:t>
            </a:r>
            <a:r>
              <a:rPr lang="en-US" noProof="1" smtClean="0"/>
              <a:t>design, possible optimizations on channels </a:t>
            </a:r>
            <a:r>
              <a:rPr lang="en-US" noProof="1"/>
              <a:t>density increase)</a:t>
            </a:r>
          </a:p>
          <a:p>
            <a:endParaRPr lang="en-US" noProof="1"/>
          </a:p>
          <a:p>
            <a:r>
              <a:rPr lang="en-US" noProof="1"/>
              <a:t>Total number of charge readout channels: 153600</a:t>
            </a:r>
          </a:p>
          <a:p>
            <a:endParaRPr lang="en-US" noProof="1"/>
          </a:p>
          <a:p>
            <a:endParaRPr lang="en-US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Cryogenic ASICs (16 ch): 9600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Cryogenic FE cards (64 ch): 2400</a:t>
            </a:r>
          </a:p>
          <a:p>
            <a:endParaRPr lang="en-US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AMC cards (64 ch): 2400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uTCA White-Rabbit cards: 240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uTCA crates (including MCH,PU,FU): 240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10 Gbe optical links to backend: 240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VHDCI cables (32 ch) 4800</a:t>
            </a:r>
          </a:p>
          <a:p>
            <a:endParaRPr lang="en-US" noProof="1"/>
          </a:p>
          <a:p>
            <a:r>
              <a:rPr lang="en-US" noProof="1"/>
              <a:t>          White-Rabbit switches (18 ports): 16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743" y="1223803"/>
            <a:ext cx="1758827" cy="147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5015880" y="2204864"/>
            <a:ext cx="364386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799856" y="1772816"/>
            <a:ext cx="403244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16" y="2996952"/>
            <a:ext cx="204268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>
            <a:off x="4655840" y="2780929"/>
            <a:ext cx="3861976" cy="2819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92" y="4725145"/>
            <a:ext cx="3520012" cy="190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>
          <a:xfrm>
            <a:off x="5744345" y="3356992"/>
            <a:ext cx="4032447" cy="20882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5312296" y="3768272"/>
            <a:ext cx="2079848" cy="10288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34" y="4998345"/>
            <a:ext cx="2369958" cy="109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necteur droit avec flèche 25"/>
          <p:cNvCxnSpPr/>
          <p:nvPr/>
        </p:nvCxnSpPr>
        <p:spPr>
          <a:xfrm>
            <a:off x="1991544" y="4005064"/>
            <a:ext cx="0" cy="12449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7396" y="5280901"/>
            <a:ext cx="2369073" cy="1013278"/>
          </a:xfrm>
          <a:prstGeom prst="rect">
            <a:avLst/>
          </a:prstGeom>
        </p:spPr>
      </p:pic>
      <p:cxnSp>
        <p:nvCxnSpPr>
          <p:cNvPr id="32" name="Connecteur droit avec flèche 31"/>
          <p:cNvCxnSpPr/>
          <p:nvPr/>
        </p:nvCxnSpPr>
        <p:spPr>
          <a:xfrm>
            <a:off x="4583832" y="4581128"/>
            <a:ext cx="765632" cy="942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5588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467</Words>
  <Application>Microsoft Office PowerPoint</Application>
  <PresentationFormat>Grand écran</PresentationFormat>
  <Paragraphs>31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</vt:vector>
  </TitlesOfParts>
  <Company>IN2P3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</dc:creator>
  <cp:lastModifiedBy>.</cp:lastModifiedBy>
  <cp:revision>15</cp:revision>
  <dcterms:created xsi:type="dcterms:W3CDTF">2017-12-05T09:51:25Z</dcterms:created>
  <dcterms:modified xsi:type="dcterms:W3CDTF">2017-12-06T14:55:59Z</dcterms:modified>
</cp:coreProperties>
</file>