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6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77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3667" autoAdjust="0"/>
  </p:normalViewPr>
  <p:slideViewPr>
    <p:cSldViewPr>
      <p:cViewPr varScale="1">
        <p:scale>
          <a:sx n="103" d="100"/>
          <a:sy n="103" d="100"/>
        </p:scale>
        <p:origin x="16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5803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11.09.17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11.09.17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Next Steps towards Technical Proposal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11.09.17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11.09.17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11.09.17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Next Steps towards Technical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78613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Next Steps towards Technical Proposal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2742761"/>
            <a:ext cx="8245348" cy="1419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Far Detector Technical Board</a:t>
            </a:r>
            <a:r>
              <a:rPr lang="en-US" sz="2200" spc="15" dirty="0">
                <a:solidFill>
                  <a:srgbClr val="BB5F2B"/>
                </a:solidFill>
                <a:latin typeface="Arial"/>
                <a:cs typeface="Arial"/>
              </a:rPr>
              <a:t>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November 9,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201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7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Consortia Deliverable #2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504" y="1295400"/>
            <a:ext cx="8290354" cy="46782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Schedule of activities for 2018 and 2019 with tracking milestones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Due at December 7</a:t>
            </a:r>
            <a:r>
              <a:rPr lang="en-US" sz="2400" baseline="30000" dirty="0"/>
              <a:t>th</a:t>
            </a:r>
            <a:r>
              <a:rPr lang="en-US" sz="2400" dirty="0"/>
              <a:t> Technical Board meeting</a:t>
            </a:r>
          </a:p>
          <a:p>
            <a:pPr lvl="1"/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Will be integrated into common MS Project schedule by the end of the calendar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Initiates discussions with DUNE management about locating resources for needed activities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124124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Further WBS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504" y="1295400"/>
            <a:ext cx="7951496" cy="4953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Good start here but further iteration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Need to make sure that we provide full descriptions for each WBS element (some consortia more advanced here than others)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Need to further flesh out interfaces between consortia  </a:t>
            </a:r>
          </a:p>
          <a:p>
            <a:pPr lvl="1"/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Steve will continue to work with consortia leadership teams on developing the WBS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As part of this process, we will work with the consortia to develop preliminary interface docs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64106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Interface Documents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219200"/>
            <a:ext cx="8180096" cy="4953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Needed between each of the consortia (as appropriate) and for each of the consortia with Technical Coordination 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At time of Technical Proposal, these should basically provide a description of the boundaries between detector subsystems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By the time of the TDRs, these should advance to contain all of the needed mechanical drawings, cable layouts, </a:t>
            </a:r>
            <a:r>
              <a:rPr lang="en-US" sz="2400" dirty="0" err="1"/>
              <a:t>etc</a:t>
            </a:r>
            <a:r>
              <a:rPr lang="en-US" sz="2400" dirty="0"/>
              <a:t>… </a:t>
            </a:r>
          </a:p>
          <a:p>
            <a:pPr lvl="1"/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An interface document template will be produced to serve as a starting point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142559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Consortia Deliverable #3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219200"/>
            <a:ext cx="8180096" cy="35052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Rough drafts of all required interface documents 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Due at December 21</a:t>
            </a:r>
            <a:r>
              <a:rPr lang="en-US" sz="2400" baseline="30000" dirty="0"/>
              <a:t>st</a:t>
            </a:r>
            <a:r>
              <a:rPr lang="en-US" sz="2400" dirty="0"/>
              <a:t> Technical Board Meeting  </a:t>
            </a:r>
          </a:p>
          <a:p>
            <a:pPr lvl="1"/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Requires consortia leadership teams to meet individually with some number of their counterparts and with members of the Technical Coordination team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2942729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Preliminary Cost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8" name="Content Placeholder 6"/>
          <p:cNvSpPr>
            <a:spLocks noGrp="1"/>
          </p:cNvSpPr>
          <p:nvPr/>
        </p:nvSpPr>
        <p:spPr>
          <a:xfrm>
            <a:off x="762000" y="1295400"/>
            <a:ext cx="7620000" cy="4900793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Far Detector cost estimates should benefit greatly from the ProtoDUNE experience (full-scale module production)</a:t>
            </a:r>
          </a:p>
          <a:p>
            <a:endParaRPr lang="en-US" dirty="0"/>
          </a:p>
          <a:p>
            <a:r>
              <a:rPr lang="en-US" dirty="0"/>
              <a:t>Up to now, have been working with ProtoDUNE construction teams to start documenting production costs</a:t>
            </a:r>
          </a:p>
          <a:p>
            <a:endParaRPr lang="en-US" dirty="0"/>
          </a:p>
          <a:p>
            <a:r>
              <a:rPr lang="en-US" dirty="0"/>
              <a:t>Attempting to capture both M&amp;S costs and the required number of labor hours (example on next two slides)</a:t>
            </a:r>
          </a:p>
          <a:p>
            <a:endParaRPr lang="en-US" dirty="0"/>
          </a:p>
          <a:p>
            <a:r>
              <a:rPr lang="en-US" dirty="0"/>
              <a:t>Will work with Neutrino Cost Group (NCG) to define exactly what is needed in terms of supporting documentation and the procedures for rolling-up the costs associated with each deliverable – initial iteration will occur between now and end of calendar year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31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Example: Single-phase Photon Detectors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1" y="1295400"/>
            <a:ext cx="7734298" cy="3982245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4264026" y="5678530"/>
            <a:ext cx="407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sz="2400" dirty="0"/>
              <a:t>Production Facility Setup Costs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68776" y="5710280"/>
            <a:ext cx="4191000" cy="46166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72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Example: Single-phase Photon Detectors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12" name="TextBox 8"/>
          <p:cNvSpPr txBox="1"/>
          <p:nvPr/>
        </p:nvSpPr>
        <p:spPr>
          <a:xfrm>
            <a:off x="4176714" y="5677055"/>
            <a:ext cx="407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sz="2400" dirty="0"/>
              <a:t>Fabrication Costs (60 PD bars)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81464" y="5708805"/>
            <a:ext cx="4191000" cy="46166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13" y="1219200"/>
            <a:ext cx="7623175" cy="407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7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Developing FD Cost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762000" y="1295400"/>
            <a:ext cx="7315200" cy="4571999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Between now and end of calendar year, we will continue to work with ProtoDUNE managers to collect cost details </a:t>
            </a:r>
          </a:p>
          <a:p>
            <a:endParaRPr lang="en-US" dirty="0"/>
          </a:p>
          <a:p>
            <a:r>
              <a:rPr lang="en-US" dirty="0"/>
              <a:t>Will also iterate with NCG to understand expectations for the preliminary cost estimates that will be submitted in conjunction with the Technical Proposals </a:t>
            </a:r>
          </a:p>
          <a:p>
            <a:endParaRPr lang="en-US" dirty="0"/>
          </a:p>
          <a:p>
            <a:r>
              <a:rPr lang="en-US" dirty="0"/>
              <a:t>Plan for consortia leadership teams to take ownership of their cost estimates in early 2018</a:t>
            </a:r>
          </a:p>
          <a:p>
            <a:endParaRPr lang="en-US" dirty="0"/>
          </a:p>
          <a:p>
            <a:r>
              <a:rPr lang="en-US" dirty="0"/>
              <a:t>Submission of preliminary cost estimates to NCG is targeted for one month after submission of Technical Proposal to LBNC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5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Risk Registry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762000" y="1295400"/>
            <a:ext cx="7010400" cy="4571999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There is an expectation that cost estimates will be accompanied by some accounting of associated risks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Not a quantitative accounting of risks as in the US-DOE project world, but rather a qualitative assessment with proposed mitigation strategies    </a:t>
            </a:r>
          </a:p>
          <a:p>
            <a:endParaRPr lang="en-US" dirty="0"/>
          </a:p>
          <a:p>
            <a:r>
              <a:rPr lang="en-US" dirty="0"/>
              <a:t>Tentatively planning to hold a risk workshop in January to start developing what is needed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Also requires further iteration with NCG and LBNC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06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Far Detector Construction Schedules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762000" y="1295400"/>
            <a:ext cx="7010400" cy="4571999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 part of the process for producing the Technical Proposal, we will need to start developing a schedule for Far Detector construction, installation, and commissioning (2020 and beyond)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Expected to map to developed WBS structure </a:t>
            </a:r>
          </a:p>
          <a:p>
            <a:endParaRPr lang="en-US" dirty="0"/>
          </a:p>
          <a:p>
            <a:r>
              <a:rPr lang="en-US" dirty="0"/>
              <a:t>Will provide a set of target dates for the start and finish of the installation process for each detector module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These dates will remain fixed over the next year and then revisited in early 2019 (prior to the release of the TDRs)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2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03896" cy="344709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Thanks to everyone for their efforts towards putting together the first draft of the global WBS and in making the first assignments of institutional interests to the lowest-level WBS elements</a:t>
            </a:r>
            <a:r>
              <a:rPr lang="en-US" sz="2400" dirty="0"/>
              <a:t>   </a:t>
            </a:r>
          </a:p>
          <a:p>
            <a:r>
              <a:rPr lang="en-US" sz="2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This information was well-received by the funding agency representatives at the RRB meeting on November 2-3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140418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Current “Stakes-in-the-Ground”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762000" y="1295400"/>
            <a:ext cx="7010400" cy="4571999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High-level international project milestones : </a:t>
            </a:r>
          </a:p>
          <a:p>
            <a:pPr lvl="1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/>
              <a:t>Technical Coordination will establish other lower-level milestones from these as needed to assist in the planning process.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96440"/>
            <a:ext cx="54444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11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Next Technical Board 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8"/>
            <a:ext cx="8151496" cy="344709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Due to the Thanksgiving holiday in the US, propose to have our next meeting on Monday, November 20</a:t>
            </a:r>
            <a:r>
              <a:rPr lang="en-US" sz="2800" baseline="30000" dirty="0"/>
              <a:t>th</a:t>
            </a:r>
            <a:r>
              <a:rPr lang="en-US" sz="2800" dirty="0"/>
              <a:t> starting at 10am Chicago-time.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December meetings would be on Thursday, December 7</a:t>
            </a:r>
            <a:r>
              <a:rPr lang="en-US" sz="2800" baseline="30000" dirty="0"/>
              <a:t>th</a:t>
            </a:r>
            <a:r>
              <a:rPr lang="en-US" sz="2800" dirty="0"/>
              <a:t> and Thursday, December 21</a:t>
            </a:r>
            <a:r>
              <a:rPr lang="en-US" sz="2800" baseline="30000" dirty="0"/>
              <a:t>st</a:t>
            </a:r>
            <a:r>
              <a:rPr lang="en-US" sz="2800" dirty="0"/>
              <a:t> at the regular (9am Chicago-time) starting time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61405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364614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Next Major Milestone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999096" cy="46782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Submission of Technical Proposal to LBNC in May 2018 with complete draft available a month earlier for internal collaboration review</a:t>
            </a:r>
            <a:endParaRPr lang="en-US" sz="2000" dirty="0"/>
          </a:p>
          <a:p>
            <a:r>
              <a:rPr lang="en-US" sz="2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Technical Proposal should broadly follow the structure of the TDRs with almost identical chapter/section headings but compressed content (~5 times shorter than that envisioned for TDR sections)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Envisioned as path to TDR (not detour)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56514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Consortia Deliverable #1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999096" cy="41857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Each consortia needs to identify an editor for their section(s) of the Technical Proposal and TDRs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This individual should be identified by next Technical Board meeting (week of November 20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</a:p>
          <a:p>
            <a:r>
              <a:rPr lang="en-US" sz="2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Complete Table of Contents for the Technical Proposals and TDRs (down to the section level headings) due in December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44577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Technical Proposal Structure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999096" cy="301621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Volume I : Executive Summary</a:t>
            </a:r>
          </a:p>
          <a:p>
            <a:r>
              <a:rPr lang="en-US" sz="2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Volume II : Single-phase DUNE Far Detector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Volume III : Dual-phase DUNE Far Detector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Volume IV : Software &amp; Computing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378167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Technical Proposal Structure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999096" cy="44935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Volumes II &amp; III 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Design Motivation (~5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Detector Overview (~10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APA/CRP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HV System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TPC Electronics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Photon Detection System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DAQ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Slow Controls &amp; Beam Instrumentation (~20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Technical Coordination (~30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Detector Performance (~10 pages)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Responsibilities ( ~10 pages)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1447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will also be an overall editor for both Volume II &amp; III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1200" y="1447800"/>
            <a:ext cx="2908300" cy="646331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5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Other Required Deliverables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999096" cy="43088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Updated global WBS with better fleshed-out institutional interests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Preliminary cost estimates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Preliminary risk register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Preliminary interface documentation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Draft project schedule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39404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Activities in 2018/2019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7389496" cy="461664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Each consortia should be in process of producing a schedule of activities for 2018 and 2019 that allows for submission of the TDRs to the LBNC in April 2019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As part of this exercise, DUNE management would like to develop internal milestones for each of the consortia during this time period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 particular, want to have milestones that lay out the process for making key technological decisions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325324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Time scale for technological decisions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504" y="1295400"/>
            <a:ext cx="8290354" cy="49859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At the time of Technical Proposal, the presentation of alternative detector designs is acceptable</a:t>
            </a:r>
          </a:p>
          <a:p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 these cases, will need to lay out a plan in the Technical Proposal for how the necessary technological decisions will be made on the time frame of the TDRs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At the time of the TDRs, a clear baseline design needs to be presented (hopefully there will be convergence on most of the choices by this point)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11.09.17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Next Steps towards Technical Proposal</a:t>
            </a:r>
          </a:p>
        </p:txBody>
      </p:sp>
    </p:spTree>
    <p:extLst>
      <p:ext uri="{BB962C8B-B14F-4D97-AF65-F5344CB8AC3E}">
        <p14:creationId xmlns:p14="http://schemas.microsoft.com/office/powerpoint/2010/main" val="527385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10346</TotalTime>
  <Words>1296</Words>
  <Application>Microsoft Office PowerPoint</Application>
  <PresentationFormat>On-screen Show (4:3)</PresentationFormat>
  <Paragraphs>199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Geneva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Current Status</vt:lpstr>
      <vt:lpstr>Next Major Milestone</vt:lpstr>
      <vt:lpstr>Consortia Deliverable #1</vt:lpstr>
      <vt:lpstr>Technical Proposal Structure</vt:lpstr>
      <vt:lpstr>Technical Proposal Structure (cont.)</vt:lpstr>
      <vt:lpstr>Other Required Deliverables</vt:lpstr>
      <vt:lpstr>Activities in 2018/2019</vt:lpstr>
      <vt:lpstr>Time scale for technological decisions</vt:lpstr>
      <vt:lpstr>Consortia Deliverable #2</vt:lpstr>
      <vt:lpstr>Further WBS Development</vt:lpstr>
      <vt:lpstr>Interface Documents</vt:lpstr>
      <vt:lpstr>Consortia Deliverable #3</vt:lpstr>
      <vt:lpstr>Preliminary Cost Estimates</vt:lpstr>
      <vt:lpstr>Example: Single-phase Photon Detectors</vt:lpstr>
      <vt:lpstr>Example: Single-phase Photon Detectors</vt:lpstr>
      <vt:lpstr>Developing FD Cost Estimates</vt:lpstr>
      <vt:lpstr>Risk Registry</vt:lpstr>
      <vt:lpstr>Far Detector Construction Schedules </vt:lpstr>
      <vt:lpstr>Current “Stakes-in-the-Ground” </vt:lpstr>
      <vt:lpstr>Next Technical Board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B. James x8610 13850N</cp:lastModifiedBy>
  <cp:revision>324</cp:revision>
  <cp:lastPrinted>2017-02-24T18:10:33Z</cp:lastPrinted>
  <dcterms:created xsi:type="dcterms:W3CDTF">2016-07-13T11:29:54Z</dcterms:created>
  <dcterms:modified xsi:type="dcterms:W3CDTF">2017-11-09T14:50:30Z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