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8" r:id="rId7"/>
    <p:sldId id="291" r:id="rId8"/>
    <p:sldId id="261" r:id="rId9"/>
    <p:sldId id="290" r:id="rId10"/>
    <p:sldId id="262" r:id="rId11"/>
    <p:sldId id="264" r:id="rId12"/>
    <p:sldId id="263" r:id="rId13"/>
    <p:sldId id="289" r:id="rId14"/>
    <p:sldId id="267" r:id="rId15"/>
    <p:sldId id="268" r:id="rId16"/>
    <p:sldId id="269" r:id="rId17"/>
    <p:sldId id="270" r:id="rId18"/>
    <p:sldId id="271" r:id="rId19"/>
    <p:sldId id="272" r:id="rId20"/>
    <p:sldId id="273" r:id="rId21"/>
    <p:sldId id="274" r:id="rId22"/>
    <p:sldId id="275" r:id="rId23"/>
    <p:sldId id="276" r:id="rId24"/>
    <p:sldId id="277" r:id="rId25"/>
    <p:sldId id="293" r:id="rId26"/>
    <p:sldId id="284" r:id="rId27"/>
    <p:sldId id="280" r:id="rId28"/>
    <p:sldId id="282" r:id="rId29"/>
    <p:sldId id="286" r:id="rId30"/>
    <p:sldId id="287"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3" d="100"/>
          <a:sy n="113" d="100"/>
        </p:scale>
        <p:origin x="5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C8F648-311C-4824-87A8-8C0C8A34AE5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FC509-975F-4F4B-8E44-2C723592CA9F}" type="slidenum">
              <a:rPr lang="en-US" smtClean="0"/>
              <a:t>‹#›</a:t>
            </a:fld>
            <a:endParaRPr lang="en-US"/>
          </a:p>
        </p:txBody>
      </p:sp>
    </p:spTree>
    <p:extLst>
      <p:ext uri="{BB962C8B-B14F-4D97-AF65-F5344CB8AC3E}">
        <p14:creationId xmlns:p14="http://schemas.microsoft.com/office/powerpoint/2010/main" val="173493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8F648-311C-4824-87A8-8C0C8A34AE5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FC509-975F-4F4B-8E44-2C723592CA9F}" type="slidenum">
              <a:rPr lang="en-US" smtClean="0"/>
              <a:t>‹#›</a:t>
            </a:fld>
            <a:endParaRPr lang="en-US"/>
          </a:p>
        </p:txBody>
      </p:sp>
    </p:spTree>
    <p:extLst>
      <p:ext uri="{BB962C8B-B14F-4D97-AF65-F5344CB8AC3E}">
        <p14:creationId xmlns:p14="http://schemas.microsoft.com/office/powerpoint/2010/main" val="284459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8F648-311C-4824-87A8-8C0C8A34AE5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FC509-975F-4F4B-8E44-2C723592CA9F}" type="slidenum">
              <a:rPr lang="en-US" smtClean="0"/>
              <a:t>‹#›</a:t>
            </a:fld>
            <a:endParaRPr lang="en-US"/>
          </a:p>
        </p:txBody>
      </p:sp>
    </p:spTree>
    <p:extLst>
      <p:ext uri="{BB962C8B-B14F-4D97-AF65-F5344CB8AC3E}">
        <p14:creationId xmlns:p14="http://schemas.microsoft.com/office/powerpoint/2010/main" val="59817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1070405" cy="241300"/>
          </a:xfrm>
        </p:spPr>
        <p:txBody>
          <a:bodyPr/>
          <a:lstStyle/>
          <a:p>
            <a:pPr>
              <a:defRPr/>
            </a:pPr>
            <a:r>
              <a:rPr lang="en-US" dirty="0"/>
              <a:t>11/22/2016</a:t>
            </a:r>
          </a:p>
        </p:txBody>
      </p:sp>
      <p:sp>
        <p:nvSpPr>
          <p:cNvPr id="4" name="Footer Placeholder 3"/>
          <p:cNvSpPr>
            <a:spLocks noGrp="1"/>
          </p:cNvSpPr>
          <p:nvPr>
            <p:ph type="ftr" sz="quarter" idx="11"/>
          </p:nvPr>
        </p:nvSpPr>
        <p:spPr>
          <a:xfrm>
            <a:off x="2292513" y="6504214"/>
            <a:ext cx="8095488" cy="242873"/>
          </a:xfrm>
        </p:spPr>
        <p:txBody>
          <a:bodyPr/>
          <a:lstStyle/>
          <a:p>
            <a:pPr>
              <a:defRPr/>
            </a:pPr>
            <a:r>
              <a:rPr lang="en-US" dirty="0"/>
              <a:t>Oleg Pronitchev| 650 MHZ Coupler review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427313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8F648-311C-4824-87A8-8C0C8A34AE5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FC509-975F-4F4B-8E44-2C723592CA9F}" type="slidenum">
              <a:rPr lang="en-US" smtClean="0"/>
              <a:t>‹#›</a:t>
            </a:fld>
            <a:endParaRPr lang="en-US"/>
          </a:p>
        </p:txBody>
      </p:sp>
    </p:spTree>
    <p:extLst>
      <p:ext uri="{BB962C8B-B14F-4D97-AF65-F5344CB8AC3E}">
        <p14:creationId xmlns:p14="http://schemas.microsoft.com/office/powerpoint/2010/main" val="127134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C8F648-311C-4824-87A8-8C0C8A34AE5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FC509-975F-4F4B-8E44-2C723592CA9F}" type="slidenum">
              <a:rPr lang="en-US" smtClean="0"/>
              <a:t>‹#›</a:t>
            </a:fld>
            <a:endParaRPr lang="en-US"/>
          </a:p>
        </p:txBody>
      </p:sp>
    </p:spTree>
    <p:extLst>
      <p:ext uri="{BB962C8B-B14F-4D97-AF65-F5344CB8AC3E}">
        <p14:creationId xmlns:p14="http://schemas.microsoft.com/office/powerpoint/2010/main" val="175167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C8F648-311C-4824-87A8-8C0C8A34AE56}"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FC509-975F-4F4B-8E44-2C723592CA9F}" type="slidenum">
              <a:rPr lang="en-US" smtClean="0"/>
              <a:t>‹#›</a:t>
            </a:fld>
            <a:endParaRPr lang="en-US"/>
          </a:p>
        </p:txBody>
      </p:sp>
    </p:spTree>
    <p:extLst>
      <p:ext uri="{BB962C8B-B14F-4D97-AF65-F5344CB8AC3E}">
        <p14:creationId xmlns:p14="http://schemas.microsoft.com/office/powerpoint/2010/main" val="196143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C8F648-311C-4824-87A8-8C0C8A34AE56}" type="datetimeFigureOut">
              <a:rPr lang="en-US" smtClean="0"/>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FC509-975F-4F4B-8E44-2C723592CA9F}" type="slidenum">
              <a:rPr lang="en-US" smtClean="0"/>
              <a:t>‹#›</a:t>
            </a:fld>
            <a:endParaRPr lang="en-US"/>
          </a:p>
        </p:txBody>
      </p:sp>
    </p:spTree>
    <p:extLst>
      <p:ext uri="{BB962C8B-B14F-4D97-AF65-F5344CB8AC3E}">
        <p14:creationId xmlns:p14="http://schemas.microsoft.com/office/powerpoint/2010/main" val="390303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C8F648-311C-4824-87A8-8C0C8A34AE56}" type="datetimeFigureOut">
              <a:rPr lang="en-US" smtClean="0"/>
              <a:t>10/30/2017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FC509-975F-4F4B-8E44-2C723592CA9F}" type="slidenum">
              <a:rPr lang="en-US" smtClean="0"/>
              <a:t>‹#›</a:t>
            </a:fld>
            <a:endParaRPr lang="en-US"/>
          </a:p>
        </p:txBody>
      </p:sp>
    </p:spTree>
    <p:extLst>
      <p:ext uri="{BB962C8B-B14F-4D97-AF65-F5344CB8AC3E}">
        <p14:creationId xmlns:p14="http://schemas.microsoft.com/office/powerpoint/2010/main" val="260869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8F648-311C-4824-87A8-8C0C8A34AE56}" type="datetimeFigureOut">
              <a:rPr lang="en-US" smtClean="0"/>
              <a:t>10/30/2017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FC509-975F-4F4B-8E44-2C723592CA9F}" type="slidenum">
              <a:rPr lang="en-US" smtClean="0"/>
              <a:t>‹#›</a:t>
            </a:fld>
            <a:endParaRPr lang="en-US"/>
          </a:p>
        </p:txBody>
      </p:sp>
    </p:spTree>
    <p:extLst>
      <p:ext uri="{BB962C8B-B14F-4D97-AF65-F5344CB8AC3E}">
        <p14:creationId xmlns:p14="http://schemas.microsoft.com/office/powerpoint/2010/main" val="331079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C8F648-311C-4824-87A8-8C0C8A34AE56}"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FC509-975F-4F4B-8E44-2C723592CA9F}" type="slidenum">
              <a:rPr lang="en-US" smtClean="0"/>
              <a:t>‹#›</a:t>
            </a:fld>
            <a:endParaRPr lang="en-US"/>
          </a:p>
        </p:txBody>
      </p:sp>
    </p:spTree>
    <p:extLst>
      <p:ext uri="{BB962C8B-B14F-4D97-AF65-F5344CB8AC3E}">
        <p14:creationId xmlns:p14="http://schemas.microsoft.com/office/powerpoint/2010/main" val="163812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C8F648-311C-4824-87A8-8C0C8A34AE56}"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FC509-975F-4F4B-8E44-2C723592CA9F}" type="slidenum">
              <a:rPr lang="en-US" smtClean="0"/>
              <a:t>‹#›</a:t>
            </a:fld>
            <a:endParaRPr lang="en-US"/>
          </a:p>
        </p:txBody>
      </p:sp>
    </p:spTree>
    <p:extLst>
      <p:ext uri="{BB962C8B-B14F-4D97-AF65-F5344CB8AC3E}">
        <p14:creationId xmlns:p14="http://schemas.microsoft.com/office/powerpoint/2010/main" val="370268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8F648-311C-4824-87A8-8C0C8A34AE56}" type="datetimeFigureOut">
              <a:rPr lang="en-US" smtClean="0"/>
              <a:t>10/30/2017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FC509-975F-4F4B-8E44-2C723592CA9F}" type="slidenum">
              <a:rPr lang="en-US" smtClean="0"/>
              <a:t>‹#›</a:t>
            </a:fld>
            <a:endParaRPr lang="en-US"/>
          </a:p>
        </p:txBody>
      </p:sp>
    </p:spTree>
    <p:extLst>
      <p:ext uri="{BB962C8B-B14F-4D97-AF65-F5344CB8AC3E}">
        <p14:creationId xmlns:p14="http://schemas.microsoft.com/office/powerpoint/2010/main" val="351875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9842" y="1281092"/>
            <a:ext cx="8589817" cy="5228116"/>
          </a:xfrm>
          <a:prstGeom prst="rect">
            <a:avLst/>
          </a:prstGeom>
        </p:spPr>
      </p:pic>
      <p:sp>
        <p:nvSpPr>
          <p:cNvPr id="5" name="TextBox 4"/>
          <p:cNvSpPr txBox="1"/>
          <p:nvPr/>
        </p:nvSpPr>
        <p:spPr>
          <a:xfrm>
            <a:off x="4017041" y="549920"/>
            <a:ext cx="3420488" cy="646331"/>
          </a:xfrm>
          <a:prstGeom prst="rect">
            <a:avLst/>
          </a:prstGeom>
          <a:noFill/>
        </p:spPr>
        <p:txBody>
          <a:bodyPr wrap="none" rtlCol="0">
            <a:spAutoFit/>
          </a:bodyPr>
          <a:lstStyle/>
          <a:p>
            <a:r>
              <a:rPr lang="en-US" sz="3600" b="1" dirty="0"/>
              <a:t>650 MHz coupler</a:t>
            </a:r>
          </a:p>
        </p:txBody>
      </p:sp>
      <p:sp>
        <p:nvSpPr>
          <p:cNvPr id="4" name="TextBox 3"/>
          <p:cNvSpPr txBox="1"/>
          <p:nvPr/>
        </p:nvSpPr>
        <p:spPr>
          <a:xfrm>
            <a:off x="7437529" y="4656842"/>
            <a:ext cx="1743298" cy="523220"/>
          </a:xfrm>
          <a:prstGeom prst="rect">
            <a:avLst/>
          </a:prstGeom>
          <a:noFill/>
        </p:spPr>
        <p:txBody>
          <a:bodyPr wrap="none" rtlCol="0">
            <a:spAutoFit/>
          </a:bodyPr>
          <a:lstStyle/>
          <a:p>
            <a:r>
              <a:rPr lang="en-US" sz="2800" b="1" dirty="0"/>
              <a:t>S. Kazakov</a:t>
            </a:r>
          </a:p>
        </p:txBody>
      </p:sp>
      <p:sp>
        <p:nvSpPr>
          <p:cNvPr id="6" name="TextBox 5"/>
          <p:cNvSpPr txBox="1"/>
          <p:nvPr/>
        </p:nvSpPr>
        <p:spPr>
          <a:xfrm>
            <a:off x="5957740" y="5872899"/>
            <a:ext cx="1694695" cy="461665"/>
          </a:xfrm>
          <a:prstGeom prst="rect">
            <a:avLst/>
          </a:prstGeom>
          <a:noFill/>
        </p:spPr>
        <p:txBody>
          <a:bodyPr wrap="none" rtlCol="0">
            <a:spAutoFit/>
          </a:bodyPr>
          <a:lstStyle/>
          <a:p>
            <a:r>
              <a:rPr lang="en-US" sz="2400" b="1" dirty="0"/>
              <a:t>10/31/2017</a:t>
            </a:r>
          </a:p>
        </p:txBody>
      </p:sp>
    </p:spTree>
    <p:extLst>
      <p:ext uri="{BB962C8B-B14F-4D97-AF65-F5344CB8AC3E}">
        <p14:creationId xmlns:p14="http://schemas.microsoft.com/office/powerpoint/2010/main" val="1915270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3859" y="1027842"/>
            <a:ext cx="8106568" cy="5625942"/>
          </a:xfrm>
          <a:prstGeom prst="rect">
            <a:avLst/>
          </a:prstGeom>
        </p:spPr>
      </p:pic>
      <p:sp>
        <p:nvSpPr>
          <p:cNvPr id="3" name="TextBox 2"/>
          <p:cNvSpPr txBox="1"/>
          <p:nvPr/>
        </p:nvSpPr>
        <p:spPr>
          <a:xfrm>
            <a:off x="304802" y="171518"/>
            <a:ext cx="2856872" cy="369332"/>
          </a:xfrm>
          <a:prstGeom prst="rect">
            <a:avLst/>
          </a:prstGeom>
          <a:noFill/>
        </p:spPr>
        <p:txBody>
          <a:bodyPr wrap="none" rtlCol="0">
            <a:spAutoFit/>
          </a:bodyPr>
          <a:lstStyle/>
          <a:p>
            <a:r>
              <a:rPr lang="en-US" b="1" dirty="0">
                <a:solidFill>
                  <a:srgbClr val="002060"/>
                </a:solidFill>
              </a:rPr>
              <a:t>P = 100 kW, TW, Air = 3.0g/s</a:t>
            </a:r>
          </a:p>
        </p:txBody>
      </p:sp>
      <p:sp>
        <p:nvSpPr>
          <p:cNvPr id="4" name="TextBox 3"/>
          <p:cNvSpPr txBox="1"/>
          <p:nvPr/>
        </p:nvSpPr>
        <p:spPr>
          <a:xfrm>
            <a:off x="304802" y="744145"/>
            <a:ext cx="3816942" cy="369332"/>
          </a:xfrm>
          <a:prstGeom prst="rect">
            <a:avLst/>
          </a:prstGeom>
          <a:noFill/>
        </p:spPr>
        <p:txBody>
          <a:bodyPr wrap="none" rtlCol="0">
            <a:spAutoFit/>
          </a:bodyPr>
          <a:lstStyle/>
          <a:p>
            <a:r>
              <a:rPr lang="en-US" b="1" dirty="0">
                <a:solidFill>
                  <a:srgbClr val="002060"/>
                </a:solidFill>
              </a:rPr>
              <a:t>Loss in antenna = 77W +20W  = 97W </a:t>
            </a:r>
          </a:p>
        </p:txBody>
      </p:sp>
      <p:sp>
        <p:nvSpPr>
          <p:cNvPr id="5" name="TextBox 4"/>
          <p:cNvSpPr txBox="1"/>
          <p:nvPr/>
        </p:nvSpPr>
        <p:spPr>
          <a:xfrm>
            <a:off x="304802" y="1281763"/>
            <a:ext cx="1417376" cy="369332"/>
          </a:xfrm>
          <a:prstGeom prst="rect">
            <a:avLst/>
          </a:prstGeom>
          <a:noFill/>
        </p:spPr>
        <p:txBody>
          <a:bodyPr wrap="none" rtlCol="0">
            <a:spAutoFit/>
          </a:bodyPr>
          <a:lstStyle/>
          <a:p>
            <a:r>
              <a:rPr lang="el-GR" b="1" dirty="0">
                <a:solidFill>
                  <a:srgbClr val="002060"/>
                </a:solidFill>
              </a:rPr>
              <a:t>Δ</a:t>
            </a:r>
            <a:r>
              <a:rPr lang="en-US" b="1" dirty="0" err="1">
                <a:solidFill>
                  <a:srgbClr val="002060"/>
                </a:solidFill>
              </a:rPr>
              <a:t>T_air</a:t>
            </a:r>
            <a:r>
              <a:rPr lang="en-US" b="1" dirty="0">
                <a:solidFill>
                  <a:srgbClr val="002060"/>
                </a:solidFill>
              </a:rPr>
              <a:t> ≈ 38C </a:t>
            </a:r>
          </a:p>
        </p:txBody>
      </p:sp>
      <p:sp>
        <p:nvSpPr>
          <p:cNvPr id="6" name="TextBox 5"/>
          <p:cNvSpPr txBox="1"/>
          <p:nvPr/>
        </p:nvSpPr>
        <p:spPr>
          <a:xfrm>
            <a:off x="304802" y="1793486"/>
            <a:ext cx="1242648" cy="369332"/>
          </a:xfrm>
          <a:prstGeom prst="rect">
            <a:avLst/>
          </a:prstGeom>
          <a:noFill/>
        </p:spPr>
        <p:txBody>
          <a:bodyPr wrap="none" rtlCol="0">
            <a:spAutoFit/>
          </a:bodyPr>
          <a:lstStyle/>
          <a:p>
            <a:r>
              <a:rPr lang="en-US" b="1" dirty="0" err="1">
                <a:solidFill>
                  <a:srgbClr val="002060"/>
                </a:solidFill>
              </a:rPr>
              <a:t>T_tip</a:t>
            </a:r>
            <a:r>
              <a:rPr lang="en-US" b="1" dirty="0">
                <a:solidFill>
                  <a:srgbClr val="002060"/>
                </a:solidFill>
              </a:rPr>
              <a:t> ≈ 34C</a:t>
            </a:r>
          </a:p>
        </p:txBody>
      </p:sp>
      <p:sp>
        <p:nvSpPr>
          <p:cNvPr id="7" name="TextBox 6"/>
          <p:cNvSpPr txBox="1"/>
          <p:nvPr/>
        </p:nvSpPr>
        <p:spPr>
          <a:xfrm>
            <a:off x="304802" y="2305209"/>
            <a:ext cx="1580626" cy="369332"/>
          </a:xfrm>
          <a:prstGeom prst="rect">
            <a:avLst/>
          </a:prstGeom>
          <a:noFill/>
        </p:spPr>
        <p:txBody>
          <a:bodyPr wrap="none" rtlCol="0">
            <a:spAutoFit/>
          </a:bodyPr>
          <a:lstStyle/>
          <a:p>
            <a:r>
              <a:rPr lang="en-US" b="1" dirty="0" err="1">
                <a:solidFill>
                  <a:srgbClr val="002060"/>
                </a:solidFill>
              </a:rPr>
              <a:t>P_rad</a:t>
            </a:r>
            <a:r>
              <a:rPr lang="en-US" b="1" dirty="0">
                <a:solidFill>
                  <a:srgbClr val="002060"/>
                </a:solidFill>
              </a:rPr>
              <a:t> = 0.17W</a:t>
            </a:r>
          </a:p>
        </p:txBody>
      </p:sp>
    </p:spTree>
    <p:extLst>
      <p:ext uri="{BB962C8B-B14F-4D97-AF65-F5344CB8AC3E}">
        <p14:creationId xmlns:p14="http://schemas.microsoft.com/office/powerpoint/2010/main" val="207188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271" y="1162536"/>
            <a:ext cx="7522628" cy="5309067"/>
          </a:xfrm>
          <a:prstGeom prst="rect">
            <a:avLst/>
          </a:prstGeom>
        </p:spPr>
      </p:pic>
      <p:sp>
        <p:nvSpPr>
          <p:cNvPr id="3" name="TextBox 2"/>
          <p:cNvSpPr txBox="1"/>
          <p:nvPr/>
        </p:nvSpPr>
        <p:spPr>
          <a:xfrm>
            <a:off x="496480" y="221428"/>
            <a:ext cx="2909771" cy="369332"/>
          </a:xfrm>
          <a:prstGeom prst="rect">
            <a:avLst/>
          </a:prstGeom>
          <a:noFill/>
        </p:spPr>
        <p:txBody>
          <a:bodyPr wrap="none" rtlCol="0">
            <a:spAutoFit/>
          </a:bodyPr>
          <a:lstStyle/>
          <a:p>
            <a:r>
              <a:rPr lang="en-US" b="1" dirty="0"/>
              <a:t>P = 100 kW, TW, Air = 3.0 g/s</a:t>
            </a:r>
          </a:p>
        </p:txBody>
      </p:sp>
      <p:sp>
        <p:nvSpPr>
          <p:cNvPr id="6" name="TextBox 5"/>
          <p:cNvSpPr txBox="1"/>
          <p:nvPr/>
        </p:nvSpPr>
        <p:spPr>
          <a:xfrm>
            <a:off x="485131" y="642185"/>
            <a:ext cx="3605346" cy="369332"/>
          </a:xfrm>
          <a:prstGeom prst="rect">
            <a:avLst/>
          </a:prstGeom>
          <a:noFill/>
        </p:spPr>
        <p:txBody>
          <a:bodyPr wrap="none" rtlCol="0">
            <a:spAutoFit/>
          </a:bodyPr>
          <a:lstStyle/>
          <a:p>
            <a:r>
              <a:rPr lang="en-US" b="1" dirty="0"/>
              <a:t>Loss in antenna = 73W+20W = 93W </a:t>
            </a:r>
          </a:p>
        </p:txBody>
      </p:sp>
      <p:sp>
        <p:nvSpPr>
          <p:cNvPr id="7" name="TextBox 6"/>
          <p:cNvSpPr txBox="1"/>
          <p:nvPr/>
        </p:nvSpPr>
        <p:spPr>
          <a:xfrm>
            <a:off x="533989" y="1167302"/>
            <a:ext cx="1417376" cy="369332"/>
          </a:xfrm>
          <a:prstGeom prst="rect">
            <a:avLst/>
          </a:prstGeom>
          <a:noFill/>
        </p:spPr>
        <p:txBody>
          <a:bodyPr wrap="none" rtlCol="0">
            <a:spAutoFit/>
          </a:bodyPr>
          <a:lstStyle/>
          <a:p>
            <a:r>
              <a:rPr lang="el-GR" b="1" dirty="0"/>
              <a:t>Δ</a:t>
            </a:r>
            <a:r>
              <a:rPr lang="en-US" b="1" dirty="0" err="1"/>
              <a:t>T_air</a:t>
            </a:r>
            <a:r>
              <a:rPr lang="en-US" b="1" dirty="0"/>
              <a:t> ≈ 37C </a:t>
            </a:r>
          </a:p>
        </p:txBody>
      </p:sp>
      <p:sp>
        <p:nvSpPr>
          <p:cNvPr id="8" name="TextBox 7"/>
          <p:cNvSpPr txBox="1"/>
          <p:nvPr/>
        </p:nvSpPr>
        <p:spPr>
          <a:xfrm>
            <a:off x="496480" y="1613641"/>
            <a:ext cx="1242648" cy="369332"/>
          </a:xfrm>
          <a:prstGeom prst="rect">
            <a:avLst/>
          </a:prstGeom>
          <a:noFill/>
        </p:spPr>
        <p:txBody>
          <a:bodyPr wrap="none" rtlCol="0">
            <a:spAutoFit/>
          </a:bodyPr>
          <a:lstStyle/>
          <a:p>
            <a:r>
              <a:rPr lang="en-US" b="1" dirty="0" err="1"/>
              <a:t>T_tip</a:t>
            </a:r>
            <a:r>
              <a:rPr lang="en-US" b="1" dirty="0"/>
              <a:t> ≈ 34C</a:t>
            </a:r>
          </a:p>
        </p:txBody>
      </p:sp>
      <p:sp>
        <p:nvSpPr>
          <p:cNvPr id="11" name="TextBox 10"/>
          <p:cNvSpPr txBox="1"/>
          <p:nvPr/>
        </p:nvSpPr>
        <p:spPr>
          <a:xfrm>
            <a:off x="496480" y="2138758"/>
            <a:ext cx="1633524" cy="369332"/>
          </a:xfrm>
          <a:prstGeom prst="rect">
            <a:avLst/>
          </a:prstGeom>
          <a:noFill/>
        </p:spPr>
        <p:txBody>
          <a:bodyPr wrap="none" rtlCol="0">
            <a:spAutoFit/>
          </a:bodyPr>
          <a:lstStyle/>
          <a:p>
            <a:r>
              <a:rPr lang="en-US" b="1" dirty="0" err="1"/>
              <a:t>P_rad</a:t>
            </a:r>
            <a:r>
              <a:rPr lang="en-US" b="1" dirty="0"/>
              <a:t> ≈ 0.17W</a:t>
            </a:r>
          </a:p>
        </p:txBody>
      </p:sp>
    </p:spTree>
    <p:extLst>
      <p:ext uri="{BB962C8B-B14F-4D97-AF65-F5344CB8AC3E}">
        <p14:creationId xmlns:p14="http://schemas.microsoft.com/office/powerpoint/2010/main" val="81846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0822" y="671518"/>
            <a:ext cx="8510022" cy="6185135"/>
          </a:xfrm>
          <a:prstGeom prst="rect">
            <a:avLst/>
          </a:prstGeom>
        </p:spPr>
      </p:pic>
      <p:sp>
        <p:nvSpPr>
          <p:cNvPr id="3" name="TextBox 2"/>
          <p:cNvSpPr txBox="1"/>
          <p:nvPr/>
        </p:nvSpPr>
        <p:spPr>
          <a:xfrm>
            <a:off x="518984" y="345536"/>
            <a:ext cx="2731838" cy="369332"/>
          </a:xfrm>
          <a:prstGeom prst="rect">
            <a:avLst/>
          </a:prstGeom>
          <a:noFill/>
        </p:spPr>
        <p:txBody>
          <a:bodyPr wrap="none" rtlCol="0">
            <a:spAutoFit/>
          </a:bodyPr>
          <a:lstStyle/>
          <a:p>
            <a:r>
              <a:rPr lang="en-US" b="1" dirty="0"/>
              <a:t>P = 300 kW, TW, Air = 5 g/s</a:t>
            </a:r>
          </a:p>
        </p:txBody>
      </p:sp>
      <p:sp>
        <p:nvSpPr>
          <p:cNvPr id="4" name="TextBox 3"/>
          <p:cNvSpPr txBox="1"/>
          <p:nvPr/>
        </p:nvSpPr>
        <p:spPr>
          <a:xfrm>
            <a:off x="476529" y="813029"/>
            <a:ext cx="3892284" cy="369332"/>
          </a:xfrm>
          <a:prstGeom prst="rect">
            <a:avLst/>
          </a:prstGeom>
          <a:noFill/>
        </p:spPr>
        <p:txBody>
          <a:bodyPr wrap="none" rtlCol="0">
            <a:spAutoFit/>
          </a:bodyPr>
          <a:lstStyle/>
          <a:p>
            <a:r>
              <a:rPr lang="en-US" b="1" dirty="0"/>
              <a:t>Loss in antenna = 230W+58W  = 288W </a:t>
            </a:r>
          </a:p>
        </p:txBody>
      </p:sp>
      <p:sp>
        <p:nvSpPr>
          <p:cNvPr id="5" name="TextBox 4"/>
          <p:cNvSpPr txBox="1"/>
          <p:nvPr/>
        </p:nvSpPr>
        <p:spPr>
          <a:xfrm>
            <a:off x="474941" y="1271137"/>
            <a:ext cx="1399357" cy="369332"/>
          </a:xfrm>
          <a:prstGeom prst="rect">
            <a:avLst/>
          </a:prstGeom>
          <a:noFill/>
        </p:spPr>
        <p:txBody>
          <a:bodyPr wrap="none" rtlCol="0">
            <a:spAutoFit/>
          </a:bodyPr>
          <a:lstStyle/>
          <a:p>
            <a:r>
              <a:rPr lang="el-GR" b="1" dirty="0"/>
              <a:t>Δ</a:t>
            </a:r>
            <a:r>
              <a:rPr lang="en-US" b="1" dirty="0"/>
              <a:t>_</a:t>
            </a:r>
            <a:r>
              <a:rPr lang="en-US" b="1" dirty="0" err="1"/>
              <a:t>Tair</a:t>
            </a:r>
            <a:r>
              <a:rPr lang="en-US" b="1" dirty="0"/>
              <a:t> ≈ 72C </a:t>
            </a:r>
          </a:p>
        </p:txBody>
      </p:sp>
      <p:sp>
        <p:nvSpPr>
          <p:cNvPr id="6" name="TextBox 5"/>
          <p:cNvSpPr txBox="1"/>
          <p:nvPr/>
        </p:nvSpPr>
        <p:spPr>
          <a:xfrm>
            <a:off x="474941" y="1728238"/>
            <a:ext cx="1242648" cy="369332"/>
          </a:xfrm>
          <a:prstGeom prst="rect">
            <a:avLst/>
          </a:prstGeom>
          <a:noFill/>
        </p:spPr>
        <p:txBody>
          <a:bodyPr wrap="none" rtlCol="0">
            <a:spAutoFit/>
          </a:bodyPr>
          <a:lstStyle/>
          <a:p>
            <a:r>
              <a:rPr lang="en-US" b="1" dirty="0" err="1"/>
              <a:t>T_tip</a:t>
            </a:r>
            <a:r>
              <a:rPr lang="en-US" b="1" dirty="0"/>
              <a:t> ≈ 44C</a:t>
            </a:r>
          </a:p>
        </p:txBody>
      </p:sp>
      <p:sp>
        <p:nvSpPr>
          <p:cNvPr id="7" name="TextBox 6"/>
          <p:cNvSpPr txBox="1"/>
          <p:nvPr/>
        </p:nvSpPr>
        <p:spPr>
          <a:xfrm>
            <a:off x="518984" y="2185339"/>
            <a:ext cx="1580626" cy="369332"/>
          </a:xfrm>
          <a:prstGeom prst="rect">
            <a:avLst/>
          </a:prstGeom>
          <a:noFill/>
        </p:spPr>
        <p:txBody>
          <a:bodyPr wrap="none" rtlCol="0">
            <a:spAutoFit/>
          </a:bodyPr>
          <a:lstStyle/>
          <a:p>
            <a:r>
              <a:rPr lang="en-US" b="1" dirty="0" err="1"/>
              <a:t>P_rad</a:t>
            </a:r>
            <a:r>
              <a:rPr lang="en-US" b="1" dirty="0"/>
              <a:t> = 0.19W</a:t>
            </a:r>
          </a:p>
        </p:txBody>
      </p:sp>
    </p:spTree>
    <p:extLst>
      <p:ext uri="{BB962C8B-B14F-4D97-AF65-F5344CB8AC3E}">
        <p14:creationId xmlns:p14="http://schemas.microsoft.com/office/powerpoint/2010/main" val="1169938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6515" y="537329"/>
            <a:ext cx="4300344" cy="461665"/>
          </a:xfrm>
          <a:prstGeom prst="rect">
            <a:avLst/>
          </a:prstGeom>
          <a:noFill/>
        </p:spPr>
        <p:txBody>
          <a:bodyPr wrap="none" rtlCol="0">
            <a:spAutoFit/>
          </a:bodyPr>
          <a:lstStyle/>
          <a:p>
            <a:r>
              <a:rPr lang="en-US" sz="2400" b="1" dirty="0">
                <a:solidFill>
                  <a:srgbClr val="0070C0"/>
                </a:solidFill>
              </a:rPr>
              <a:t>Summary of thermal properties:</a:t>
            </a:r>
          </a:p>
        </p:txBody>
      </p:sp>
      <p:graphicFrame>
        <p:nvGraphicFramePr>
          <p:cNvPr id="3" name="Table 2"/>
          <p:cNvGraphicFramePr>
            <a:graphicFrameLocks noGrp="1"/>
          </p:cNvGraphicFramePr>
          <p:nvPr>
            <p:extLst>
              <p:ext uri="{D42A27DB-BD31-4B8C-83A1-F6EECF244321}">
                <p14:modId xmlns:p14="http://schemas.microsoft.com/office/powerpoint/2010/main" val="3510420285"/>
              </p:ext>
            </p:extLst>
          </p:nvPr>
        </p:nvGraphicFramePr>
        <p:xfrm>
          <a:off x="1725105" y="1671774"/>
          <a:ext cx="7918517" cy="2494280"/>
        </p:xfrm>
        <a:graphic>
          <a:graphicData uri="http://schemas.openxmlformats.org/drawingml/2006/table">
            <a:tbl>
              <a:tblPr firstRow="1" bandRow="1">
                <a:tableStyleId>{5C22544A-7EE6-4342-B048-85BDC9FD1C3A}</a:tableStyleId>
              </a:tblPr>
              <a:tblGrid>
                <a:gridCol w="1538453">
                  <a:extLst>
                    <a:ext uri="{9D8B030D-6E8A-4147-A177-3AD203B41FA5}">
                      <a16:colId xmlns:a16="http://schemas.microsoft.com/office/drawing/2014/main" val="121921655"/>
                    </a:ext>
                  </a:extLst>
                </a:gridCol>
                <a:gridCol w="1595016">
                  <a:extLst>
                    <a:ext uri="{9D8B030D-6E8A-4147-A177-3AD203B41FA5}">
                      <a16:colId xmlns:a16="http://schemas.microsoft.com/office/drawing/2014/main" val="3770302669"/>
                    </a:ext>
                  </a:extLst>
                </a:gridCol>
                <a:gridCol w="1595016">
                  <a:extLst>
                    <a:ext uri="{9D8B030D-6E8A-4147-A177-3AD203B41FA5}">
                      <a16:colId xmlns:a16="http://schemas.microsoft.com/office/drawing/2014/main" val="2142801140"/>
                    </a:ext>
                  </a:extLst>
                </a:gridCol>
                <a:gridCol w="1595016">
                  <a:extLst>
                    <a:ext uri="{9D8B030D-6E8A-4147-A177-3AD203B41FA5}">
                      <a16:colId xmlns:a16="http://schemas.microsoft.com/office/drawing/2014/main" val="976113639"/>
                    </a:ext>
                  </a:extLst>
                </a:gridCol>
                <a:gridCol w="1595016">
                  <a:extLst>
                    <a:ext uri="{9D8B030D-6E8A-4147-A177-3AD203B41FA5}">
                      <a16:colId xmlns:a16="http://schemas.microsoft.com/office/drawing/2014/main" val="783334978"/>
                    </a:ext>
                  </a:extLst>
                </a:gridCol>
              </a:tblGrid>
              <a:tr h="370840">
                <a:tc>
                  <a:txBody>
                    <a:bodyPr/>
                    <a:lstStyle/>
                    <a:p>
                      <a:pPr algn="ctr"/>
                      <a:r>
                        <a:rPr lang="en-US" dirty="0"/>
                        <a:t>Input power, kW</a:t>
                      </a:r>
                    </a:p>
                  </a:txBody>
                  <a:tcPr/>
                </a:tc>
                <a:tc>
                  <a:txBody>
                    <a:bodyPr/>
                    <a:lstStyle/>
                    <a:p>
                      <a:pPr algn="ctr"/>
                      <a:r>
                        <a:rPr lang="en-US" dirty="0"/>
                        <a:t>Load</a:t>
                      </a:r>
                      <a:r>
                        <a:rPr lang="en-US" baseline="0" dirty="0"/>
                        <a:t> to 2K, </a:t>
                      </a:r>
                    </a:p>
                    <a:p>
                      <a:pPr algn="ctr"/>
                      <a:r>
                        <a:rPr lang="en-US" baseline="0" dirty="0"/>
                        <a:t>W</a:t>
                      </a:r>
                      <a:endParaRPr lang="en-US" dirty="0"/>
                    </a:p>
                  </a:txBody>
                  <a:tcPr/>
                </a:tc>
                <a:tc>
                  <a:txBody>
                    <a:bodyPr/>
                    <a:lstStyle/>
                    <a:p>
                      <a:pPr algn="ctr"/>
                      <a:r>
                        <a:rPr lang="en-US" dirty="0"/>
                        <a:t>Load to 5K, </a:t>
                      </a:r>
                    </a:p>
                    <a:p>
                      <a:pPr algn="ctr"/>
                      <a:r>
                        <a:rPr lang="en-US" dirty="0"/>
                        <a:t>W</a:t>
                      </a:r>
                    </a:p>
                  </a:txBody>
                  <a:tcPr/>
                </a:tc>
                <a:tc>
                  <a:txBody>
                    <a:bodyPr/>
                    <a:lstStyle/>
                    <a:p>
                      <a:pPr algn="ctr"/>
                      <a:r>
                        <a:rPr lang="en-US" dirty="0"/>
                        <a:t>Load to</a:t>
                      </a:r>
                      <a:r>
                        <a:rPr lang="en-US" baseline="0" dirty="0"/>
                        <a:t> 70K, W</a:t>
                      </a:r>
                      <a:endParaRPr lang="en-US" dirty="0"/>
                    </a:p>
                  </a:txBody>
                  <a:tcPr/>
                </a:tc>
                <a:tc>
                  <a:txBody>
                    <a:bodyPr/>
                    <a:lstStyle/>
                    <a:p>
                      <a:pPr algn="ctr"/>
                      <a:r>
                        <a:rPr lang="en-US" dirty="0"/>
                        <a:t>Load to 300K, W</a:t>
                      </a:r>
                    </a:p>
                  </a:txBody>
                  <a:tcPr/>
                </a:tc>
                <a:extLst>
                  <a:ext uri="{0D108BD9-81ED-4DB2-BD59-A6C34878D82A}">
                    <a16:rowId xmlns:a16="http://schemas.microsoft.com/office/drawing/2014/main" val="911749580"/>
                  </a:ext>
                </a:extLst>
              </a:tr>
              <a:tr h="370840">
                <a:tc>
                  <a:txBody>
                    <a:bodyPr/>
                    <a:lstStyle/>
                    <a:p>
                      <a:pPr algn="l"/>
                      <a:r>
                        <a:rPr lang="en-US" b="1" dirty="0">
                          <a:solidFill>
                            <a:srgbClr val="002060"/>
                          </a:solidFill>
                        </a:rPr>
                        <a:t>0, new</a:t>
                      </a:r>
                    </a:p>
                  </a:txBody>
                  <a:tcPr/>
                </a:tc>
                <a:tc>
                  <a:txBody>
                    <a:bodyPr/>
                    <a:lstStyle/>
                    <a:p>
                      <a:pPr algn="ctr"/>
                      <a:r>
                        <a:rPr lang="en-US" b="1" dirty="0">
                          <a:solidFill>
                            <a:srgbClr val="002060"/>
                          </a:solidFill>
                        </a:rPr>
                        <a:t>0.15</a:t>
                      </a:r>
                    </a:p>
                  </a:txBody>
                  <a:tcPr/>
                </a:tc>
                <a:tc>
                  <a:txBody>
                    <a:bodyPr/>
                    <a:lstStyle/>
                    <a:p>
                      <a:pPr algn="ctr"/>
                      <a:r>
                        <a:rPr lang="en-US" b="1" dirty="0">
                          <a:solidFill>
                            <a:srgbClr val="002060"/>
                          </a:solidFill>
                        </a:rPr>
                        <a:t>0.6</a:t>
                      </a:r>
                    </a:p>
                  </a:txBody>
                  <a:tcPr/>
                </a:tc>
                <a:tc>
                  <a:txBody>
                    <a:bodyPr/>
                    <a:lstStyle/>
                    <a:p>
                      <a:pPr algn="ctr"/>
                      <a:r>
                        <a:rPr lang="en-US" b="1" dirty="0">
                          <a:solidFill>
                            <a:srgbClr val="002060"/>
                          </a:solidFill>
                        </a:rPr>
                        <a:t>3.3</a:t>
                      </a:r>
                    </a:p>
                  </a:txBody>
                  <a:tcPr/>
                </a:tc>
                <a:tc>
                  <a:txBody>
                    <a:bodyPr/>
                    <a:lstStyle/>
                    <a:p>
                      <a:pPr algn="ctr"/>
                      <a:r>
                        <a:rPr lang="en-US" b="1" dirty="0">
                          <a:solidFill>
                            <a:srgbClr val="002060"/>
                          </a:solidFill>
                        </a:rPr>
                        <a:t>-2.7</a:t>
                      </a:r>
                    </a:p>
                  </a:txBody>
                  <a:tcPr/>
                </a:tc>
                <a:extLst>
                  <a:ext uri="{0D108BD9-81ED-4DB2-BD59-A6C34878D82A}">
                    <a16:rowId xmlns:a16="http://schemas.microsoft.com/office/drawing/2014/main" val="3456246470"/>
                  </a:ext>
                </a:extLst>
              </a:tr>
              <a:tr h="370840">
                <a:tc>
                  <a:txBody>
                    <a:bodyPr/>
                    <a:lstStyle/>
                    <a:p>
                      <a:pPr algn="l"/>
                      <a:r>
                        <a:rPr lang="en-US" b="1" dirty="0">
                          <a:solidFill>
                            <a:srgbClr val="002060"/>
                          </a:solidFill>
                        </a:rPr>
                        <a:t>0,</a:t>
                      </a:r>
                      <a:r>
                        <a:rPr lang="en-US" b="1" baseline="0" dirty="0">
                          <a:solidFill>
                            <a:srgbClr val="002060"/>
                          </a:solidFill>
                        </a:rPr>
                        <a:t> back up</a:t>
                      </a:r>
                      <a:endParaRPr lang="en-US" b="1" dirty="0">
                        <a:solidFill>
                          <a:srgbClr val="002060"/>
                        </a:solidFill>
                      </a:endParaRPr>
                    </a:p>
                  </a:txBody>
                  <a:tcPr/>
                </a:tc>
                <a:tc>
                  <a:txBody>
                    <a:bodyPr/>
                    <a:lstStyle/>
                    <a:p>
                      <a:pPr algn="ctr"/>
                      <a:r>
                        <a:rPr lang="en-US" b="1" dirty="0">
                          <a:solidFill>
                            <a:srgbClr val="002060"/>
                          </a:solidFill>
                        </a:rPr>
                        <a:t>0.41</a:t>
                      </a:r>
                    </a:p>
                  </a:txBody>
                  <a:tcPr/>
                </a:tc>
                <a:tc>
                  <a:txBody>
                    <a:bodyPr/>
                    <a:lstStyle/>
                    <a:p>
                      <a:pPr algn="ctr"/>
                      <a:r>
                        <a:rPr lang="en-US" b="1" dirty="0">
                          <a:solidFill>
                            <a:srgbClr val="002060"/>
                          </a:solidFill>
                        </a:rPr>
                        <a:t>1.47</a:t>
                      </a:r>
                    </a:p>
                  </a:txBody>
                  <a:tcPr/>
                </a:tc>
                <a:tc>
                  <a:txBody>
                    <a:bodyPr/>
                    <a:lstStyle/>
                    <a:p>
                      <a:pPr algn="ctr"/>
                      <a:r>
                        <a:rPr lang="en-US" b="1" dirty="0">
                          <a:solidFill>
                            <a:srgbClr val="002060"/>
                          </a:solidFill>
                        </a:rPr>
                        <a:t>3.0</a:t>
                      </a:r>
                    </a:p>
                  </a:txBody>
                  <a:tcPr/>
                </a:tc>
                <a:tc>
                  <a:txBody>
                    <a:bodyPr/>
                    <a:lstStyle/>
                    <a:p>
                      <a:pPr algn="ctr"/>
                      <a:r>
                        <a:rPr lang="en-US" b="1" dirty="0">
                          <a:solidFill>
                            <a:srgbClr val="002060"/>
                          </a:solidFill>
                        </a:rPr>
                        <a:t>-3.1</a:t>
                      </a:r>
                    </a:p>
                  </a:txBody>
                  <a:tcPr/>
                </a:tc>
                <a:extLst>
                  <a:ext uri="{0D108BD9-81ED-4DB2-BD59-A6C34878D82A}">
                    <a16:rowId xmlns:a16="http://schemas.microsoft.com/office/drawing/2014/main" val="3012850643"/>
                  </a:ext>
                </a:extLst>
              </a:tr>
              <a:tr h="370840">
                <a:tc>
                  <a:txBody>
                    <a:bodyPr/>
                    <a:lstStyle/>
                    <a:p>
                      <a:pPr algn="l"/>
                      <a:r>
                        <a:rPr lang="en-US" b="1" dirty="0">
                          <a:solidFill>
                            <a:srgbClr val="002060"/>
                          </a:solidFill>
                        </a:rPr>
                        <a:t>100,</a:t>
                      </a:r>
                      <a:r>
                        <a:rPr lang="en-US" b="1" baseline="0" dirty="0">
                          <a:solidFill>
                            <a:srgbClr val="002060"/>
                          </a:solidFill>
                        </a:rPr>
                        <a:t> new</a:t>
                      </a:r>
                      <a:endParaRPr lang="en-US" b="1" dirty="0">
                        <a:solidFill>
                          <a:srgbClr val="002060"/>
                        </a:solidFill>
                      </a:endParaRPr>
                    </a:p>
                  </a:txBody>
                  <a:tcPr/>
                </a:tc>
                <a:tc>
                  <a:txBody>
                    <a:bodyPr/>
                    <a:lstStyle/>
                    <a:p>
                      <a:pPr algn="ctr"/>
                      <a:r>
                        <a:rPr lang="en-US" b="1" dirty="0">
                          <a:solidFill>
                            <a:srgbClr val="002060"/>
                          </a:solidFill>
                        </a:rPr>
                        <a:t>0.55</a:t>
                      </a:r>
                    </a:p>
                  </a:txBody>
                  <a:tcPr/>
                </a:tc>
                <a:tc>
                  <a:txBody>
                    <a:bodyPr/>
                    <a:lstStyle/>
                    <a:p>
                      <a:pPr algn="ctr"/>
                      <a:r>
                        <a:rPr lang="en-US" b="1" dirty="0">
                          <a:solidFill>
                            <a:srgbClr val="002060"/>
                          </a:solidFill>
                        </a:rPr>
                        <a:t>0.93</a:t>
                      </a:r>
                    </a:p>
                  </a:txBody>
                  <a:tcPr/>
                </a:tc>
                <a:tc>
                  <a:txBody>
                    <a:bodyPr/>
                    <a:lstStyle/>
                    <a:p>
                      <a:pPr algn="ctr"/>
                      <a:r>
                        <a:rPr lang="en-US" b="1" dirty="0">
                          <a:solidFill>
                            <a:srgbClr val="002060"/>
                          </a:solidFill>
                        </a:rPr>
                        <a:t>6.2</a:t>
                      </a:r>
                    </a:p>
                  </a:txBody>
                  <a:tcPr/>
                </a:tc>
                <a:tc>
                  <a:txBody>
                    <a:bodyPr/>
                    <a:lstStyle/>
                    <a:p>
                      <a:pPr algn="ctr"/>
                      <a:r>
                        <a:rPr lang="en-US" b="1" dirty="0">
                          <a:solidFill>
                            <a:srgbClr val="002060"/>
                          </a:solidFill>
                        </a:rPr>
                        <a:t>20.6</a:t>
                      </a:r>
                    </a:p>
                  </a:txBody>
                  <a:tcPr/>
                </a:tc>
                <a:extLst>
                  <a:ext uri="{0D108BD9-81ED-4DB2-BD59-A6C34878D82A}">
                    <a16:rowId xmlns:a16="http://schemas.microsoft.com/office/drawing/2014/main" val="2038733885"/>
                  </a:ext>
                </a:extLst>
              </a:tr>
              <a:tr h="370840">
                <a:tc>
                  <a:txBody>
                    <a:bodyPr/>
                    <a:lstStyle/>
                    <a:p>
                      <a:pPr algn="l"/>
                      <a:r>
                        <a:rPr lang="en-US" b="1" dirty="0">
                          <a:solidFill>
                            <a:srgbClr val="002060"/>
                          </a:solidFill>
                        </a:rPr>
                        <a:t>100, back up</a:t>
                      </a:r>
                    </a:p>
                  </a:txBody>
                  <a:tcPr/>
                </a:tc>
                <a:tc>
                  <a:txBody>
                    <a:bodyPr/>
                    <a:lstStyle/>
                    <a:p>
                      <a:pPr algn="ctr"/>
                      <a:r>
                        <a:rPr lang="en-US" b="1" dirty="0">
                          <a:solidFill>
                            <a:srgbClr val="002060"/>
                          </a:solidFill>
                        </a:rPr>
                        <a:t>0.97</a:t>
                      </a:r>
                    </a:p>
                  </a:txBody>
                  <a:tcPr/>
                </a:tc>
                <a:tc>
                  <a:txBody>
                    <a:bodyPr/>
                    <a:lstStyle/>
                    <a:p>
                      <a:pPr algn="ctr"/>
                      <a:r>
                        <a:rPr lang="en-US" b="1" dirty="0">
                          <a:solidFill>
                            <a:srgbClr val="002060"/>
                          </a:solidFill>
                        </a:rPr>
                        <a:t>4.1</a:t>
                      </a:r>
                    </a:p>
                  </a:txBody>
                  <a:tcPr/>
                </a:tc>
                <a:tc>
                  <a:txBody>
                    <a:bodyPr/>
                    <a:lstStyle/>
                    <a:p>
                      <a:pPr algn="ctr"/>
                      <a:r>
                        <a:rPr lang="en-US" b="1" dirty="0">
                          <a:solidFill>
                            <a:srgbClr val="002060"/>
                          </a:solidFill>
                        </a:rPr>
                        <a:t>11.1</a:t>
                      </a:r>
                    </a:p>
                  </a:txBody>
                  <a:tcPr/>
                </a:tc>
                <a:tc>
                  <a:txBody>
                    <a:bodyPr/>
                    <a:lstStyle/>
                    <a:p>
                      <a:pPr algn="ctr"/>
                      <a:r>
                        <a:rPr lang="en-US" b="1" dirty="0">
                          <a:solidFill>
                            <a:srgbClr val="002060"/>
                          </a:solidFill>
                        </a:rPr>
                        <a:t>20.0</a:t>
                      </a:r>
                    </a:p>
                  </a:txBody>
                  <a:tcPr/>
                </a:tc>
                <a:extLst>
                  <a:ext uri="{0D108BD9-81ED-4DB2-BD59-A6C34878D82A}">
                    <a16:rowId xmlns:a16="http://schemas.microsoft.com/office/drawing/2014/main" val="2728875006"/>
                  </a:ext>
                </a:extLst>
              </a:tr>
              <a:tr h="370840">
                <a:tc>
                  <a:txBody>
                    <a:bodyPr/>
                    <a:lstStyle/>
                    <a:p>
                      <a:pPr algn="l"/>
                      <a:r>
                        <a:rPr lang="en-US" b="1" dirty="0">
                          <a:solidFill>
                            <a:srgbClr val="002060"/>
                          </a:solidFill>
                        </a:rPr>
                        <a:t>100, FRS</a:t>
                      </a:r>
                    </a:p>
                  </a:txBody>
                  <a:tcPr/>
                </a:tc>
                <a:tc>
                  <a:txBody>
                    <a:bodyPr/>
                    <a:lstStyle/>
                    <a:p>
                      <a:pPr algn="ctr"/>
                      <a:r>
                        <a:rPr lang="en-US" b="1" dirty="0">
                          <a:solidFill>
                            <a:srgbClr val="002060"/>
                          </a:solidFill>
                        </a:rPr>
                        <a:t>1.0</a:t>
                      </a:r>
                    </a:p>
                  </a:txBody>
                  <a:tcPr/>
                </a:tc>
                <a:tc>
                  <a:txBody>
                    <a:bodyPr/>
                    <a:lstStyle/>
                    <a:p>
                      <a:pPr algn="ctr"/>
                      <a:r>
                        <a:rPr lang="en-US" b="1" dirty="0">
                          <a:solidFill>
                            <a:srgbClr val="002060"/>
                          </a:solidFill>
                        </a:rPr>
                        <a:t>6.0</a:t>
                      </a:r>
                    </a:p>
                  </a:txBody>
                  <a:tcPr/>
                </a:tc>
                <a:tc>
                  <a:txBody>
                    <a:bodyPr/>
                    <a:lstStyle/>
                    <a:p>
                      <a:pPr algn="ctr"/>
                      <a:r>
                        <a:rPr lang="en-US" b="1" dirty="0">
                          <a:solidFill>
                            <a:srgbClr val="002060"/>
                          </a:solidFill>
                        </a:rPr>
                        <a:t>11.0</a:t>
                      </a:r>
                    </a:p>
                  </a:txBody>
                  <a:tcPr/>
                </a:tc>
                <a:tc>
                  <a:txBody>
                    <a:bodyPr/>
                    <a:lstStyle/>
                    <a:p>
                      <a:pPr algn="ctr"/>
                      <a:r>
                        <a:rPr lang="en-US" b="1" dirty="0">
                          <a:solidFill>
                            <a:srgbClr val="002060"/>
                          </a:solidFill>
                        </a:rPr>
                        <a:t>-</a:t>
                      </a:r>
                    </a:p>
                  </a:txBody>
                  <a:tcPr/>
                </a:tc>
                <a:extLst>
                  <a:ext uri="{0D108BD9-81ED-4DB2-BD59-A6C34878D82A}">
                    <a16:rowId xmlns:a16="http://schemas.microsoft.com/office/drawing/2014/main" val="2422764943"/>
                  </a:ext>
                </a:extLst>
              </a:tr>
            </a:tbl>
          </a:graphicData>
        </a:graphic>
      </p:graphicFrame>
    </p:spTree>
    <p:extLst>
      <p:ext uri="{BB962C8B-B14F-4D97-AF65-F5344CB8AC3E}">
        <p14:creationId xmlns:p14="http://schemas.microsoft.com/office/powerpoint/2010/main" val="426638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05547" y="2911631"/>
            <a:ext cx="5339918" cy="2552820"/>
          </a:xfrm>
          <a:prstGeom prst="rect">
            <a:avLst/>
          </a:prstGeom>
        </p:spPr>
      </p:pic>
      <p:grpSp>
        <p:nvGrpSpPr>
          <p:cNvPr id="3" name="Group 2"/>
          <p:cNvGrpSpPr/>
          <p:nvPr/>
        </p:nvGrpSpPr>
        <p:grpSpPr>
          <a:xfrm>
            <a:off x="5228946" y="310718"/>
            <a:ext cx="6773663" cy="6514870"/>
            <a:chOff x="4756372" y="1"/>
            <a:chExt cx="6969976" cy="6825587"/>
          </a:xfrm>
        </p:grpSpPr>
        <p:pic>
          <p:nvPicPr>
            <p:cNvPr id="5" name="Picture 4"/>
            <p:cNvPicPr>
              <a:picLocks noChangeAspect="1"/>
            </p:cNvPicPr>
            <p:nvPr/>
          </p:nvPicPr>
          <p:blipFill>
            <a:blip r:embed="rId3"/>
            <a:stretch>
              <a:fillRect/>
            </a:stretch>
          </p:blipFill>
          <p:spPr>
            <a:xfrm>
              <a:off x="8437830" y="1"/>
              <a:ext cx="3288518" cy="6825587"/>
            </a:xfrm>
            <a:prstGeom prst="rect">
              <a:avLst/>
            </a:prstGeom>
          </p:spPr>
        </p:pic>
        <p:pic>
          <p:nvPicPr>
            <p:cNvPr id="4" name="Picture 3"/>
            <p:cNvPicPr>
              <a:picLocks noChangeAspect="1"/>
            </p:cNvPicPr>
            <p:nvPr/>
          </p:nvPicPr>
          <p:blipFill>
            <a:blip r:embed="rId4"/>
            <a:stretch>
              <a:fillRect/>
            </a:stretch>
          </p:blipFill>
          <p:spPr>
            <a:xfrm>
              <a:off x="4756372" y="839924"/>
              <a:ext cx="2721792" cy="5278170"/>
            </a:xfrm>
            <a:prstGeom prst="rect">
              <a:avLst/>
            </a:prstGeom>
          </p:spPr>
        </p:pic>
        <p:cxnSp>
          <p:nvCxnSpPr>
            <p:cNvPr id="9" name="Straight Connector 8"/>
            <p:cNvCxnSpPr/>
            <p:nvPr/>
          </p:nvCxnSpPr>
          <p:spPr>
            <a:xfrm>
              <a:off x="6518495" y="4191754"/>
              <a:ext cx="1267485" cy="11364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954693" y="4060671"/>
              <a:ext cx="1656784" cy="126748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65027" y="5471763"/>
              <a:ext cx="2510612" cy="677157"/>
            </a:xfrm>
            <a:prstGeom prst="rect">
              <a:avLst/>
            </a:prstGeom>
            <a:noFill/>
          </p:spPr>
          <p:txBody>
            <a:bodyPr wrap="none" rtlCol="0">
              <a:spAutoFit/>
            </a:bodyPr>
            <a:lstStyle/>
            <a:p>
              <a:r>
                <a:rPr lang="en-US" b="1" dirty="0">
                  <a:solidFill>
                    <a:srgbClr val="002060"/>
                  </a:solidFill>
                </a:rPr>
                <a:t>Points of max. strength</a:t>
              </a:r>
            </a:p>
            <a:p>
              <a:r>
                <a:rPr lang="en-US" b="1" dirty="0">
                  <a:solidFill>
                    <a:srgbClr val="002060"/>
                  </a:solidFill>
                </a:rPr>
                <a:t>(values are in the table)</a:t>
              </a:r>
            </a:p>
          </p:txBody>
        </p:sp>
      </p:grpSp>
      <p:sp>
        <p:nvSpPr>
          <p:cNvPr id="2" name="TextBox 1"/>
          <p:cNvSpPr txBox="1"/>
          <p:nvPr/>
        </p:nvSpPr>
        <p:spPr>
          <a:xfrm>
            <a:off x="96006" y="134908"/>
            <a:ext cx="9871970" cy="707886"/>
          </a:xfrm>
          <a:prstGeom prst="rect">
            <a:avLst/>
          </a:prstGeom>
          <a:noFill/>
        </p:spPr>
        <p:txBody>
          <a:bodyPr wrap="square" rtlCol="0">
            <a:spAutoFit/>
          </a:bodyPr>
          <a:lstStyle/>
          <a:p>
            <a:r>
              <a:rPr lang="en-US" sz="2000" b="1" dirty="0">
                <a:solidFill>
                  <a:srgbClr val="002060"/>
                </a:solidFill>
              </a:rPr>
              <a:t>Typical pictures of stresses (linear scale). Maximal stresses are localized in place of ceramic-metal brazing. Stresses caused by temperature gradient in ceramic are noticeably smaller.</a:t>
            </a:r>
          </a:p>
        </p:txBody>
      </p:sp>
    </p:spTree>
    <p:extLst>
      <p:ext uri="{BB962C8B-B14F-4D97-AF65-F5344CB8AC3E}">
        <p14:creationId xmlns:p14="http://schemas.microsoft.com/office/powerpoint/2010/main" val="84510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95880" y="1742708"/>
          <a:ext cx="10094615" cy="1483360"/>
        </p:xfrm>
        <a:graphic>
          <a:graphicData uri="http://schemas.openxmlformats.org/drawingml/2006/table">
            <a:tbl>
              <a:tblPr firstRow="1" bandRow="1">
                <a:tableStyleId>{5C22544A-7EE6-4342-B048-85BDC9FD1C3A}</a:tableStyleId>
              </a:tblPr>
              <a:tblGrid>
                <a:gridCol w="2018923">
                  <a:extLst>
                    <a:ext uri="{9D8B030D-6E8A-4147-A177-3AD203B41FA5}">
                      <a16:colId xmlns:a16="http://schemas.microsoft.com/office/drawing/2014/main" val="20000"/>
                    </a:ext>
                  </a:extLst>
                </a:gridCol>
                <a:gridCol w="2018923">
                  <a:extLst>
                    <a:ext uri="{9D8B030D-6E8A-4147-A177-3AD203B41FA5}">
                      <a16:colId xmlns:a16="http://schemas.microsoft.com/office/drawing/2014/main" val="20001"/>
                    </a:ext>
                  </a:extLst>
                </a:gridCol>
                <a:gridCol w="2018923">
                  <a:extLst>
                    <a:ext uri="{9D8B030D-6E8A-4147-A177-3AD203B41FA5}">
                      <a16:colId xmlns:a16="http://schemas.microsoft.com/office/drawing/2014/main" val="20002"/>
                    </a:ext>
                  </a:extLst>
                </a:gridCol>
                <a:gridCol w="2018923">
                  <a:extLst>
                    <a:ext uri="{9D8B030D-6E8A-4147-A177-3AD203B41FA5}">
                      <a16:colId xmlns:a16="http://schemas.microsoft.com/office/drawing/2014/main" val="20003"/>
                    </a:ext>
                  </a:extLst>
                </a:gridCol>
                <a:gridCol w="2018923">
                  <a:extLst>
                    <a:ext uri="{9D8B030D-6E8A-4147-A177-3AD203B41FA5}">
                      <a16:colId xmlns:a16="http://schemas.microsoft.com/office/drawing/2014/main" val="20004"/>
                    </a:ext>
                  </a:extLst>
                </a:gridCol>
              </a:tblGrid>
              <a:tr h="370840">
                <a:tc>
                  <a:txBody>
                    <a:bodyPr/>
                    <a:lstStyle/>
                    <a:p>
                      <a:r>
                        <a:rPr lang="en-US" dirty="0"/>
                        <a:t>Power,</a:t>
                      </a:r>
                      <a:r>
                        <a:rPr lang="en-US" baseline="0" dirty="0"/>
                        <a:t> Air rate</a:t>
                      </a:r>
                      <a:endParaRPr lang="en-US" dirty="0"/>
                    </a:p>
                  </a:txBody>
                  <a:tcPr/>
                </a:tc>
                <a:tc>
                  <a:txBody>
                    <a:bodyPr/>
                    <a:lstStyle/>
                    <a:p>
                      <a:r>
                        <a:rPr lang="en-US" dirty="0"/>
                        <a:t>Inner,  Cu</a:t>
                      </a:r>
                    </a:p>
                  </a:txBody>
                  <a:tcPr/>
                </a:tc>
                <a:tc>
                  <a:txBody>
                    <a:bodyPr/>
                    <a:lstStyle/>
                    <a:p>
                      <a:r>
                        <a:rPr lang="en-US" dirty="0"/>
                        <a:t>Inner, </a:t>
                      </a:r>
                      <a:r>
                        <a:rPr lang="en-US" dirty="0" err="1"/>
                        <a:t>Cer</a:t>
                      </a:r>
                      <a:endParaRPr lang="en-US" dirty="0"/>
                    </a:p>
                  </a:txBody>
                  <a:tcPr/>
                </a:tc>
                <a:tc>
                  <a:txBody>
                    <a:bodyPr/>
                    <a:lstStyle/>
                    <a:p>
                      <a:r>
                        <a:rPr lang="en-US" dirty="0"/>
                        <a:t>Outer, Cu</a:t>
                      </a:r>
                    </a:p>
                  </a:txBody>
                  <a:tcPr/>
                </a:tc>
                <a:tc>
                  <a:txBody>
                    <a:bodyPr/>
                    <a:lstStyle/>
                    <a:p>
                      <a:r>
                        <a:rPr lang="en-US" dirty="0"/>
                        <a:t>Outer,</a:t>
                      </a:r>
                      <a:r>
                        <a:rPr lang="en-US" baseline="0" dirty="0"/>
                        <a:t> </a:t>
                      </a:r>
                      <a:r>
                        <a:rPr lang="en-US" baseline="0" dirty="0" err="1"/>
                        <a:t>Cer</a:t>
                      </a:r>
                      <a:endParaRPr lang="en-US" dirty="0"/>
                    </a:p>
                  </a:txBody>
                  <a:tcPr/>
                </a:tc>
                <a:extLst>
                  <a:ext uri="{0D108BD9-81ED-4DB2-BD59-A6C34878D82A}">
                    <a16:rowId xmlns:a16="http://schemas.microsoft.com/office/drawing/2014/main" val="10000"/>
                  </a:ext>
                </a:extLst>
              </a:tr>
              <a:tr h="370840">
                <a:tc>
                  <a:txBody>
                    <a:bodyPr/>
                    <a:lstStyle/>
                    <a:p>
                      <a:r>
                        <a:rPr lang="en-US" b="1" dirty="0">
                          <a:solidFill>
                            <a:srgbClr val="00B050"/>
                          </a:solidFill>
                        </a:rPr>
                        <a:t>100 kW, TW, 3g/s</a:t>
                      </a:r>
                    </a:p>
                  </a:txBody>
                  <a:tcPr/>
                </a:tc>
                <a:tc>
                  <a:txBody>
                    <a:bodyPr/>
                    <a:lstStyle/>
                    <a:p>
                      <a:r>
                        <a:rPr lang="en-US" b="1" dirty="0">
                          <a:solidFill>
                            <a:srgbClr val="00B050"/>
                          </a:solidFill>
                        </a:rPr>
                        <a:t>87 MPa, T = 74C</a:t>
                      </a:r>
                    </a:p>
                  </a:txBody>
                  <a:tcPr/>
                </a:tc>
                <a:tc>
                  <a:txBody>
                    <a:bodyPr/>
                    <a:lstStyle/>
                    <a:p>
                      <a:r>
                        <a:rPr lang="en-US" b="1" dirty="0">
                          <a:solidFill>
                            <a:srgbClr val="00B050"/>
                          </a:solidFill>
                        </a:rPr>
                        <a:t>100 MPa</a:t>
                      </a:r>
                    </a:p>
                  </a:txBody>
                  <a:tcPr/>
                </a:tc>
                <a:tc>
                  <a:txBody>
                    <a:bodyPr/>
                    <a:lstStyle/>
                    <a:p>
                      <a:r>
                        <a:rPr lang="en-US" b="1" dirty="0">
                          <a:solidFill>
                            <a:srgbClr val="00B050"/>
                          </a:solidFill>
                        </a:rPr>
                        <a:t>125 MPa, T = 60C</a:t>
                      </a:r>
                    </a:p>
                  </a:txBody>
                  <a:tcPr/>
                </a:tc>
                <a:tc>
                  <a:txBody>
                    <a:bodyPr/>
                    <a:lstStyle/>
                    <a:p>
                      <a:r>
                        <a:rPr lang="en-US" b="1" dirty="0">
                          <a:solidFill>
                            <a:srgbClr val="00B050"/>
                          </a:solidFill>
                        </a:rPr>
                        <a:t>160 MPa</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100 kW, TW, 4g/s</a:t>
                      </a:r>
                    </a:p>
                  </a:txBody>
                  <a:tcPr/>
                </a:tc>
                <a:tc>
                  <a:txBody>
                    <a:bodyPr/>
                    <a:lstStyle/>
                    <a:p>
                      <a:r>
                        <a:rPr lang="en-US" b="1" dirty="0">
                          <a:solidFill>
                            <a:srgbClr val="00B050"/>
                          </a:solidFill>
                        </a:rPr>
                        <a:t>65 </a:t>
                      </a:r>
                      <a:r>
                        <a:rPr lang="en-US" b="1" dirty="0" err="1">
                          <a:solidFill>
                            <a:srgbClr val="00B050"/>
                          </a:solidFill>
                        </a:rPr>
                        <a:t>Mpa</a:t>
                      </a:r>
                      <a:r>
                        <a:rPr lang="en-US" b="1" dirty="0">
                          <a:solidFill>
                            <a:srgbClr val="00B050"/>
                          </a:solidFill>
                        </a:rPr>
                        <a:t>, T = 65C</a:t>
                      </a:r>
                    </a:p>
                  </a:txBody>
                  <a:tcPr/>
                </a:tc>
                <a:tc>
                  <a:txBody>
                    <a:bodyPr/>
                    <a:lstStyle/>
                    <a:p>
                      <a:r>
                        <a:rPr lang="en-US" b="1" dirty="0">
                          <a:solidFill>
                            <a:srgbClr val="00B050"/>
                          </a:solidFill>
                        </a:rPr>
                        <a:t>92 MPa</a:t>
                      </a:r>
                    </a:p>
                  </a:txBody>
                  <a:tcPr/>
                </a:tc>
                <a:tc>
                  <a:txBody>
                    <a:bodyPr/>
                    <a:lstStyle/>
                    <a:p>
                      <a:r>
                        <a:rPr lang="en-US" b="1" dirty="0">
                          <a:solidFill>
                            <a:srgbClr val="00B050"/>
                          </a:solidFill>
                        </a:rPr>
                        <a:t>97 </a:t>
                      </a:r>
                      <a:r>
                        <a:rPr lang="en-US" b="1" dirty="0" err="1">
                          <a:solidFill>
                            <a:srgbClr val="00B050"/>
                          </a:solidFill>
                        </a:rPr>
                        <a:t>Mpa</a:t>
                      </a:r>
                      <a:r>
                        <a:rPr lang="en-US" b="1" dirty="0">
                          <a:solidFill>
                            <a:srgbClr val="00B050"/>
                          </a:solidFill>
                        </a:rPr>
                        <a:t>, T = 55C</a:t>
                      </a:r>
                    </a:p>
                  </a:txBody>
                  <a:tcPr/>
                </a:tc>
                <a:tc>
                  <a:txBody>
                    <a:bodyPr/>
                    <a:lstStyle/>
                    <a:p>
                      <a:r>
                        <a:rPr lang="en-US" b="1" dirty="0">
                          <a:solidFill>
                            <a:srgbClr val="00B050"/>
                          </a:solidFill>
                        </a:rPr>
                        <a:t>128 MPa</a:t>
                      </a:r>
                    </a:p>
                  </a:txBody>
                  <a:tcPr/>
                </a:tc>
                <a:extLst>
                  <a:ext uri="{0D108BD9-81ED-4DB2-BD59-A6C34878D82A}">
                    <a16:rowId xmlns:a16="http://schemas.microsoft.com/office/drawing/2014/main" val="10002"/>
                  </a:ext>
                </a:extLst>
              </a:tr>
              <a:tr h="370840">
                <a:tc>
                  <a:txBody>
                    <a:bodyPr/>
                    <a:lstStyle/>
                    <a:p>
                      <a:r>
                        <a:rPr lang="en-US" b="1" dirty="0">
                          <a:solidFill>
                            <a:srgbClr val="C00000"/>
                          </a:solidFill>
                        </a:rPr>
                        <a:t>300 kW, TW, 5g/s</a:t>
                      </a:r>
                    </a:p>
                  </a:txBody>
                  <a:tcPr/>
                </a:tc>
                <a:tc>
                  <a:txBody>
                    <a:bodyPr/>
                    <a:lstStyle/>
                    <a:p>
                      <a:r>
                        <a:rPr lang="en-US" b="1" dirty="0">
                          <a:solidFill>
                            <a:srgbClr val="C00000"/>
                          </a:solidFill>
                        </a:rPr>
                        <a:t>160 </a:t>
                      </a:r>
                      <a:r>
                        <a:rPr lang="en-US" b="1" dirty="0" err="1">
                          <a:solidFill>
                            <a:srgbClr val="C00000"/>
                          </a:solidFill>
                        </a:rPr>
                        <a:t>Mpa</a:t>
                      </a:r>
                      <a:r>
                        <a:rPr lang="en-US" b="1" dirty="0">
                          <a:solidFill>
                            <a:srgbClr val="C00000"/>
                          </a:solidFill>
                        </a:rPr>
                        <a:t>, T = 124C</a:t>
                      </a:r>
                    </a:p>
                  </a:txBody>
                  <a:tcPr/>
                </a:tc>
                <a:tc>
                  <a:txBody>
                    <a:bodyPr/>
                    <a:lstStyle/>
                    <a:p>
                      <a:r>
                        <a:rPr lang="en-US" b="1" dirty="0">
                          <a:solidFill>
                            <a:srgbClr val="C00000"/>
                          </a:solidFill>
                        </a:rPr>
                        <a:t>220 MPa</a:t>
                      </a:r>
                    </a:p>
                  </a:txBody>
                  <a:tcPr/>
                </a:tc>
                <a:tc>
                  <a:txBody>
                    <a:bodyPr/>
                    <a:lstStyle/>
                    <a:p>
                      <a:r>
                        <a:rPr lang="en-US" b="1" dirty="0">
                          <a:solidFill>
                            <a:srgbClr val="C00000"/>
                          </a:solidFill>
                        </a:rPr>
                        <a:t>280 </a:t>
                      </a:r>
                      <a:r>
                        <a:rPr lang="en-US" b="1" dirty="0" err="1">
                          <a:solidFill>
                            <a:srgbClr val="C00000"/>
                          </a:solidFill>
                        </a:rPr>
                        <a:t>Mpa</a:t>
                      </a:r>
                      <a:r>
                        <a:rPr lang="en-US" b="1" dirty="0">
                          <a:solidFill>
                            <a:srgbClr val="C00000"/>
                          </a:solidFill>
                        </a:rPr>
                        <a:t>, T = 112C</a:t>
                      </a:r>
                    </a:p>
                  </a:txBody>
                  <a:tcPr/>
                </a:tc>
                <a:tc>
                  <a:txBody>
                    <a:bodyPr/>
                    <a:lstStyle/>
                    <a:p>
                      <a:r>
                        <a:rPr lang="en-US" b="1" dirty="0">
                          <a:solidFill>
                            <a:srgbClr val="C00000"/>
                          </a:solidFill>
                        </a:rPr>
                        <a:t>250 MPa</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1668056" y="810667"/>
            <a:ext cx="8325356" cy="461665"/>
          </a:xfrm>
          <a:prstGeom prst="rect">
            <a:avLst/>
          </a:prstGeom>
          <a:noFill/>
        </p:spPr>
        <p:txBody>
          <a:bodyPr wrap="none" rtlCol="0">
            <a:spAutoFit/>
          </a:bodyPr>
          <a:lstStyle/>
          <a:p>
            <a:r>
              <a:rPr lang="en-US" sz="2400" b="1" dirty="0">
                <a:solidFill>
                  <a:srgbClr val="002060"/>
                </a:solidFill>
              </a:rPr>
              <a:t>Stresses in copper and ceramics for 100kW and 300kW, TW, CW </a:t>
            </a:r>
          </a:p>
        </p:txBody>
      </p:sp>
      <p:sp>
        <p:nvSpPr>
          <p:cNvPr id="4" name="TextBox 3"/>
          <p:cNvSpPr txBox="1"/>
          <p:nvPr/>
        </p:nvSpPr>
        <p:spPr>
          <a:xfrm>
            <a:off x="3355763" y="3900490"/>
            <a:ext cx="3976088" cy="707886"/>
          </a:xfrm>
          <a:prstGeom prst="rect">
            <a:avLst/>
          </a:prstGeom>
          <a:noFill/>
        </p:spPr>
        <p:txBody>
          <a:bodyPr wrap="none" rtlCol="0">
            <a:spAutoFit/>
          </a:bodyPr>
          <a:lstStyle/>
          <a:p>
            <a:r>
              <a:rPr lang="en-US" sz="2000" b="1" dirty="0">
                <a:solidFill>
                  <a:srgbClr val="00B050"/>
                </a:solidFill>
              </a:rPr>
              <a:t>Design is good for 100 kW, TW, CW. </a:t>
            </a:r>
          </a:p>
          <a:p>
            <a:r>
              <a:rPr lang="en-US" sz="2000" b="1" dirty="0">
                <a:solidFill>
                  <a:srgbClr val="C00000"/>
                </a:solidFill>
              </a:rPr>
              <a:t>For 300 kW it has to be improved.</a:t>
            </a:r>
          </a:p>
        </p:txBody>
      </p:sp>
      <p:sp>
        <p:nvSpPr>
          <p:cNvPr id="6" name="Rectangle 5"/>
          <p:cNvSpPr/>
          <p:nvPr/>
        </p:nvSpPr>
        <p:spPr>
          <a:xfrm>
            <a:off x="840067" y="5373933"/>
            <a:ext cx="10638762" cy="707886"/>
          </a:xfrm>
          <a:prstGeom prst="rect">
            <a:avLst/>
          </a:prstGeom>
        </p:spPr>
        <p:txBody>
          <a:bodyPr wrap="square">
            <a:spAutoFit/>
          </a:bodyPr>
          <a:lstStyle/>
          <a:p>
            <a:r>
              <a:rPr lang="en-US" sz="2000" b="1" dirty="0">
                <a:solidFill>
                  <a:srgbClr val="002060"/>
                </a:solidFill>
              </a:rPr>
              <a:t>For 300 kW we need to improve cooling of window (water?) or/and use material with a lower coefficient of thermal expansion. Smaller power  - the price for simplicity.</a:t>
            </a:r>
          </a:p>
        </p:txBody>
      </p:sp>
    </p:spTree>
    <p:extLst>
      <p:ext uri="{BB962C8B-B14F-4D97-AF65-F5344CB8AC3E}">
        <p14:creationId xmlns:p14="http://schemas.microsoft.com/office/powerpoint/2010/main" val="293496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8104669" y="4177693"/>
            <a:ext cx="1400374" cy="1702050"/>
          </a:xfrm>
          <a:prstGeom prst="rect">
            <a:avLst/>
          </a:prstGeom>
        </p:spPr>
      </p:pic>
      <p:pic>
        <p:nvPicPr>
          <p:cNvPr id="6" name="Picture 5"/>
          <p:cNvPicPr>
            <a:picLocks noChangeAspect="1"/>
          </p:cNvPicPr>
          <p:nvPr/>
        </p:nvPicPr>
        <p:blipFill>
          <a:blip r:embed="rId3"/>
          <a:stretch>
            <a:fillRect/>
          </a:stretch>
        </p:blipFill>
        <p:spPr>
          <a:xfrm rot="18717587">
            <a:off x="7982897" y="147276"/>
            <a:ext cx="1228899" cy="2298497"/>
          </a:xfrm>
          <a:prstGeom prst="rect">
            <a:avLst/>
          </a:prstGeom>
        </p:spPr>
      </p:pic>
      <p:sp>
        <p:nvSpPr>
          <p:cNvPr id="2" name="TextBox 1"/>
          <p:cNvSpPr txBox="1"/>
          <p:nvPr/>
        </p:nvSpPr>
        <p:spPr>
          <a:xfrm>
            <a:off x="1007703" y="182251"/>
            <a:ext cx="3615798" cy="400110"/>
          </a:xfrm>
          <a:prstGeom prst="rect">
            <a:avLst/>
          </a:prstGeom>
          <a:noFill/>
        </p:spPr>
        <p:txBody>
          <a:bodyPr wrap="none" rtlCol="0">
            <a:spAutoFit/>
          </a:bodyPr>
          <a:lstStyle/>
          <a:p>
            <a:r>
              <a:rPr lang="en-US" sz="2000" b="1" dirty="0" err="1">
                <a:solidFill>
                  <a:srgbClr val="002060"/>
                </a:solidFill>
              </a:rPr>
              <a:t>Multipactor</a:t>
            </a:r>
            <a:r>
              <a:rPr lang="en-US" sz="2000" b="1" dirty="0">
                <a:solidFill>
                  <a:srgbClr val="002060"/>
                </a:solidFill>
              </a:rPr>
              <a:t>  near shielding disk:</a:t>
            </a:r>
          </a:p>
        </p:txBody>
      </p:sp>
      <p:pic>
        <p:nvPicPr>
          <p:cNvPr id="3" name="Picture 2"/>
          <p:cNvPicPr>
            <a:picLocks noChangeAspect="1"/>
          </p:cNvPicPr>
          <p:nvPr/>
        </p:nvPicPr>
        <p:blipFill>
          <a:blip r:embed="rId4"/>
          <a:stretch>
            <a:fillRect/>
          </a:stretch>
        </p:blipFill>
        <p:spPr>
          <a:xfrm>
            <a:off x="647171" y="673262"/>
            <a:ext cx="2317971" cy="1920722"/>
          </a:xfrm>
          <a:prstGeom prst="rect">
            <a:avLst/>
          </a:prstGeom>
        </p:spPr>
      </p:pic>
      <p:sp>
        <p:nvSpPr>
          <p:cNvPr id="4" name="TextBox 3"/>
          <p:cNvSpPr txBox="1"/>
          <p:nvPr/>
        </p:nvSpPr>
        <p:spPr>
          <a:xfrm>
            <a:off x="165934" y="2667433"/>
            <a:ext cx="5299336" cy="646331"/>
          </a:xfrm>
          <a:prstGeom prst="rect">
            <a:avLst/>
          </a:prstGeom>
          <a:noFill/>
        </p:spPr>
        <p:txBody>
          <a:bodyPr wrap="none" rtlCol="0">
            <a:spAutoFit/>
          </a:bodyPr>
          <a:lstStyle/>
          <a:p>
            <a:r>
              <a:rPr lang="en-US" b="1" dirty="0" err="1">
                <a:solidFill>
                  <a:srgbClr val="002060"/>
                </a:solidFill>
              </a:rPr>
              <a:t>Multipactor</a:t>
            </a:r>
            <a:r>
              <a:rPr lang="en-US" b="1" dirty="0">
                <a:solidFill>
                  <a:srgbClr val="002060"/>
                </a:solidFill>
              </a:rPr>
              <a:t> exists (no bias) </a:t>
            </a:r>
            <a:r>
              <a:rPr lang="en-US" b="1" dirty="0">
                <a:solidFill>
                  <a:srgbClr val="7030A0"/>
                </a:solidFill>
              </a:rPr>
              <a:t>P &gt; 20 kW, TW</a:t>
            </a:r>
          </a:p>
          <a:p>
            <a:r>
              <a:rPr lang="en-US" b="1" dirty="0">
                <a:solidFill>
                  <a:srgbClr val="002060"/>
                </a:solidFill>
              </a:rPr>
              <a:t>Bias </a:t>
            </a:r>
            <a:r>
              <a:rPr lang="en-US" b="1" dirty="0">
                <a:solidFill>
                  <a:srgbClr val="7030A0"/>
                </a:solidFill>
              </a:rPr>
              <a:t>±4 kV </a:t>
            </a:r>
            <a:r>
              <a:rPr lang="en-US" b="1" dirty="0">
                <a:solidFill>
                  <a:srgbClr val="002060"/>
                </a:solidFill>
              </a:rPr>
              <a:t>suppresses </a:t>
            </a:r>
            <a:r>
              <a:rPr lang="en-US" b="1" dirty="0" err="1">
                <a:solidFill>
                  <a:srgbClr val="002060"/>
                </a:solidFill>
              </a:rPr>
              <a:t>multipactor</a:t>
            </a:r>
            <a:r>
              <a:rPr lang="en-US" b="1" dirty="0">
                <a:solidFill>
                  <a:srgbClr val="002060"/>
                </a:solidFill>
              </a:rPr>
              <a:t> for </a:t>
            </a:r>
            <a:r>
              <a:rPr lang="en-US" b="1" dirty="0">
                <a:solidFill>
                  <a:srgbClr val="7030A0"/>
                </a:solidFill>
              </a:rPr>
              <a:t>P &lt; 700 kW, TW</a:t>
            </a:r>
          </a:p>
        </p:txBody>
      </p:sp>
      <p:sp>
        <p:nvSpPr>
          <p:cNvPr id="5" name="TextBox 4"/>
          <p:cNvSpPr txBox="1"/>
          <p:nvPr/>
        </p:nvSpPr>
        <p:spPr>
          <a:xfrm>
            <a:off x="7093755" y="120108"/>
            <a:ext cx="3389261" cy="400110"/>
          </a:xfrm>
          <a:prstGeom prst="rect">
            <a:avLst/>
          </a:prstGeom>
          <a:noFill/>
        </p:spPr>
        <p:txBody>
          <a:bodyPr wrap="none" rtlCol="0">
            <a:spAutoFit/>
          </a:bodyPr>
          <a:lstStyle/>
          <a:p>
            <a:r>
              <a:rPr lang="en-US" sz="2000" b="1" dirty="0" err="1">
                <a:solidFill>
                  <a:srgbClr val="002060"/>
                </a:solidFill>
              </a:rPr>
              <a:t>Multipactor</a:t>
            </a:r>
            <a:r>
              <a:rPr lang="en-US" sz="2000" b="1" dirty="0">
                <a:solidFill>
                  <a:srgbClr val="002060"/>
                </a:solidFill>
              </a:rPr>
              <a:t> near the window:</a:t>
            </a:r>
          </a:p>
        </p:txBody>
      </p:sp>
      <p:sp>
        <p:nvSpPr>
          <p:cNvPr id="7" name="TextBox 6"/>
          <p:cNvSpPr txBox="1"/>
          <p:nvPr/>
        </p:nvSpPr>
        <p:spPr>
          <a:xfrm>
            <a:off x="6444310" y="1930237"/>
            <a:ext cx="4457118" cy="369332"/>
          </a:xfrm>
          <a:prstGeom prst="rect">
            <a:avLst/>
          </a:prstGeom>
          <a:noFill/>
        </p:spPr>
        <p:txBody>
          <a:bodyPr wrap="none" rtlCol="0">
            <a:spAutoFit/>
          </a:bodyPr>
          <a:lstStyle/>
          <a:p>
            <a:r>
              <a:rPr lang="en-US" b="1" dirty="0" err="1">
                <a:solidFill>
                  <a:srgbClr val="002060"/>
                </a:solidFill>
              </a:rPr>
              <a:t>Multipctor</a:t>
            </a:r>
            <a:r>
              <a:rPr lang="en-US" b="1" dirty="0">
                <a:solidFill>
                  <a:srgbClr val="002060"/>
                </a:solidFill>
              </a:rPr>
              <a:t> exists (no bias) at </a:t>
            </a:r>
            <a:r>
              <a:rPr lang="en-US" b="1" dirty="0">
                <a:solidFill>
                  <a:srgbClr val="7030A0"/>
                </a:solidFill>
              </a:rPr>
              <a:t>P ≥ 100 kW, TW</a:t>
            </a:r>
          </a:p>
        </p:txBody>
      </p:sp>
      <p:sp>
        <p:nvSpPr>
          <p:cNvPr id="8" name="TextBox 7"/>
          <p:cNvSpPr txBox="1"/>
          <p:nvPr/>
        </p:nvSpPr>
        <p:spPr>
          <a:xfrm>
            <a:off x="6444310" y="2333725"/>
            <a:ext cx="5022272" cy="646331"/>
          </a:xfrm>
          <a:prstGeom prst="rect">
            <a:avLst/>
          </a:prstGeom>
          <a:noFill/>
        </p:spPr>
        <p:txBody>
          <a:bodyPr wrap="none" rtlCol="0">
            <a:spAutoFit/>
          </a:bodyPr>
          <a:lstStyle/>
          <a:p>
            <a:r>
              <a:rPr lang="en-US" b="1" dirty="0">
                <a:solidFill>
                  <a:srgbClr val="7030A0"/>
                </a:solidFill>
              </a:rPr>
              <a:t>-5 kV </a:t>
            </a:r>
            <a:r>
              <a:rPr lang="en-US" b="1" dirty="0">
                <a:solidFill>
                  <a:srgbClr val="002060"/>
                </a:solidFill>
              </a:rPr>
              <a:t>suppresses </a:t>
            </a:r>
            <a:r>
              <a:rPr lang="en-US" b="1" dirty="0" err="1">
                <a:solidFill>
                  <a:srgbClr val="002060"/>
                </a:solidFill>
              </a:rPr>
              <a:t>multipactor</a:t>
            </a:r>
            <a:r>
              <a:rPr lang="en-US" b="1" dirty="0">
                <a:solidFill>
                  <a:srgbClr val="002060"/>
                </a:solidFill>
              </a:rPr>
              <a:t> up to</a:t>
            </a:r>
            <a:r>
              <a:rPr lang="en-US" b="1" dirty="0">
                <a:solidFill>
                  <a:srgbClr val="0070C0"/>
                </a:solidFill>
              </a:rPr>
              <a:t> </a:t>
            </a:r>
            <a:r>
              <a:rPr lang="en-US" b="1" dirty="0">
                <a:solidFill>
                  <a:srgbClr val="7030A0"/>
                </a:solidFill>
              </a:rPr>
              <a:t>300 kW, TW</a:t>
            </a:r>
          </a:p>
          <a:p>
            <a:r>
              <a:rPr lang="en-US" b="1" dirty="0">
                <a:solidFill>
                  <a:srgbClr val="7030A0"/>
                </a:solidFill>
              </a:rPr>
              <a:t>+5 KV </a:t>
            </a:r>
            <a:r>
              <a:rPr lang="en-US" b="1" dirty="0">
                <a:solidFill>
                  <a:srgbClr val="002060"/>
                </a:solidFill>
              </a:rPr>
              <a:t>does not suppress </a:t>
            </a:r>
            <a:r>
              <a:rPr lang="en-US" b="1" dirty="0" err="1">
                <a:solidFill>
                  <a:srgbClr val="002060"/>
                </a:solidFill>
              </a:rPr>
              <a:t>multipactor</a:t>
            </a:r>
            <a:r>
              <a:rPr lang="en-US" b="1" dirty="0">
                <a:solidFill>
                  <a:srgbClr val="002060"/>
                </a:solidFill>
              </a:rPr>
              <a:t> </a:t>
            </a:r>
            <a:r>
              <a:rPr lang="en-US" b="1" dirty="0">
                <a:solidFill>
                  <a:srgbClr val="0070C0"/>
                </a:solidFill>
              </a:rPr>
              <a:t>(</a:t>
            </a:r>
            <a:r>
              <a:rPr lang="en-US" b="1" dirty="0">
                <a:solidFill>
                  <a:srgbClr val="7030A0"/>
                </a:solidFill>
              </a:rPr>
              <a:t>300 kW, TW</a:t>
            </a:r>
            <a:r>
              <a:rPr lang="en-US" b="1" dirty="0"/>
              <a:t>)</a:t>
            </a:r>
          </a:p>
        </p:txBody>
      </p:sp>
      <p:sp>
        <p:nvSpPr>
          <p:cNvPr id="9" name="TextBox 8"/>
          <p:cNvSpPr txBox="1"/>
          <p:nvPr/>
        </p:nvSpPr>
        <p:spPr>
          <a:xfrm>
            <a:off x="6514329" y="2990598"/>
            <a:ext cx="4317079" cy="646331"/>
          </a:xfrm>
          <a:prstGeom prst="rect">
            <a:avLst/>
          </a:prstGeom>
          <a:noFill/>
        </p:spPr>
        <p:txBody>
          <a:bodyPr wrap="none" rtlCol="0">
            <a:spAutoFit/>
          </a:bodyPr>
          <a:lstStyle/>
          <a:p>
            <a:r>
              <a:rPr lang="en-US" b="1" dirty="0">
                <a:solidFill>
                  <a:srgbClr val="002060"/>
                </a:solidFill>
              </a:rPr>
              <a:t>This is true for </a:t>
            </a:r>
            <a:r>
              <a:rPr lang="en-US" b="1" dirty="0">
                <a:solidFill>
                  <a:srgbClr val="7030A0"/>
                </a:solidFill>
              </a:rPr>
              <a:t>Port 1 and Port 2 </a:t>
            </a:r>
            <a:r>
              <a:rPr lang="en-US" b="1" dirty="0">
                <a:solidFill>
                  <a:srgbClr val="002060"/>
                </a:solidFill>
              </a:rPr>
              <a:t>excitation  </a:t>
            </a:r>
          </a:p>
          <a:p>
            <a:r>
              <a:rPr lang="en-US" b="1" dirty="0">
                <a:solidFill>
                  <a:srgbClr val="002060"/>
                </a:solidFill>
              </a:rPr>
              <a:t>(both directions of TW)</a:t>
            </a:r>
          </a:p>
        </p:txBody>
      </p:sp>
      <p:sp>
        <p:nvSpPr>
          <p:cNvPr id="11" name="TextBox 10"/>
          <p:cNvSpPr txBox="1"/>
          <p:nvPr/>
        </p:nvSpPr>
        <p:spPr>
          <a:xfrm>
            <a:off x="969989" y="3733189"/>
            <a:ext cx="3324052" cy="400110"/>
          </a:xfrm>
          <a:prstGeom prst="rect">
            <a:avLst/>
          </a:prstGeom>
          <a:noFill/>
        </p:spPr>
        <p:txBody>
          <a:bodyPr wrap="none" rtlCol="0">
            <a:spAutoFit/>
          </a:bodyPr>
          <a:lstStyle/>
          <a:p>
            <a:r>
              <a:rPr lang="en-US" sz="2000" b="1" dirty="0" err="1">
                <a:solidFill>
                  <a:srgbClr val="002060"/>
                </a:solidFill>
              </a:rPr>
              <a:t>Multipctor</a:t>
            </a:r>
            <a:r>
              <a:rPr lang="en-US" sz="2000" b="1" dirty="0">
                <a:solidFill>
                  <a:srgbClr val="002060"/>
                </a:solidFill>
              </a:rPr>
              <a:t> near shielding iris:</a:t>
            </a:r>
          </a:p>
        </p:txBody>
      </p:sp>
      <p:cxnSp>
        <p:nvCxnSpPr>
          <p:cNvPr id="13" name="Straight Connector 12"/>
          <p:cNvCxnSpPr/>
          <p:nvPr/>
        </p:nvCxnSpPr>
        <p:spPr>
          <a:xfrm>
            <a:off x="5812981" y="62144"/>
            <a:ext cx="0" cy="6667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76721" y="3638348"/>
            <a:ext cx="11815279" cy="26632"/>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a:stretch>
            <a:fillRect/>
          </a:stretch>
        </p:blipFill>
        <p:spPr>
          <a:xfrm>
            <a:off x="1424416" y="4142931"/>
            <a:ext cx="1895832" cy="1777896"/>
          </a:xfrm>
          <a:prstGeom prst="rect">
            <a:avLst/>
          </a:prstGeom>
        </p:spPr>
      </p:pic>
      <p:sp>
        <p:nvSpPr>
          <p:cNvPr id="26" name="TextBox 25"/>
          <p:cNvSpPr txBox="1"/>
          <p:nvPr/>
        </p:nvSpPr>
        <p:spPr>
          <a:xfrm>
            <a:off x="6850171" y="5790567"/>
            <a:ext cx="4453912" cy="369332"/>
          </a:xfrm>
          <a:prstGeom prst="rect">
            <a:avLst/>
          </a:prstGeom>
          <a:noFill/>
        </p:spPr>
        <p:txBody>
          <a:bodyPr wrap="none" rtlCol="0">
            <a:spAutoFit/>
          </a:bodyPr>
          <a:lstStyle/>
          <a:p>
            <a:r>
              <a:rPr lang="en-US" b="1" dirty="0" err="1">
                <a:solidFill>
                  <a:srgbClr val="002060"/>
                </a:solidFill>
              </a:rPr>
              <a:t>Multipactor</a:t>
            </a:r>
            <a:r>
              <a:rPr lang="en-US" b="1" dirty="0">
                <a:solidFill>
                  <a:srgbClr val="002060"/>
                </a:solidFill>
              </a:rPr>
              <a:t> exists (no bias) at </a:t>
            </a:r>
            <a:r>
              <a:rPr lang="en-US" b="1" dirty="0">
                <a:solidFill>
                  <a:srgbClr val="7030A0"/>
                </a:solidFill>
              </a:rPr>
              <a:t>P &gt; 40 kW, TW</a:t>
            </a:r>
          </a:p>
        </p:txBody>
      </p:sp>
      <p:sp>
        <p:nvSpPr>
          <p:cNvPr id="27" name="TextBox 26"/>
          <p:cNvSpPr txBox="1"/>
          <p:nvPr/>
        </p:nvSpPr>
        <p:spPr>
          <a:xfrm>
            <a:off x="6850171" y="6114799"/>
            <a:ext cx="3533938" cy="646331"/>
          </a:xfrm>
          <a:prstGeom prst="rect">
            <a:avLst/>
          </a:prstGeom>
          <a:noFill/>
        </p:spPr>
        <p:txBody>
          <a:bodyPr wrap="square" rtlCol="0">
            <a:spAutoFit/>
          </a:bodyPr>
          <a:lstStyle/>
          <a:p>
            <a:r>
              <a:rPr lang="en-US" b="1" dirty="0">
                <a:solidFill>
                  <a:srgbClr val="7030A0"/>
                </a:solidFill>
              </a:rPr>
              <a:t>+2 kV </a:t>
            </a:r>
            <a:r>
              <a:rPr lang="en-US" b="1" dirty="0">
                <a:solidFill>
                  <a:srgbClr val="002060"/>
                </a:solidFill>
              </a:rPr>
              <a:t>and </a:t>
            </a:r>
            <a:r>
              <a:rPr lang="en-US" b="1" dirty="0">
                <a:solidFill>
                  <a:srgbClr val="7030A0"/>
                </a:solidFill>
              </a:rPr>
              <a:t>– 3.6 kV </a:t>
            </a:r>
            <a:r>
              <a:rPr lang="en-US" b="1" dirty="0">
                <a:solidFill>
                  <a:srgbClr val="002060"/>
                </a:solidFill>
              </a:rPr>
              <a:t>bias suppresses </a:t>
            </a:r>
          </a:p>
          <a:p>
            <a:r>
              <a:rPr lang="en-US" b="1" dirty="0" err="1">
                <a:solidFill>
                  <a:srgbClr val="002060"/>
                </a:solidFill>
              </a:rPr>
              <a:t>multipactor</a:t>
            </a:r>
            <a:r>
              <a:rPr lang="en-US" b="1" dirty="0">
                <a:solidFill>
                  <a:srgbClr val="002060"/>
                </a:solidFill>
              </a:rPr>
              <a:t> up to </a:t>
            </a:r>
            <a:r>
              <a:rPr lang="en-US" b="1" dirty="0">
                <a:solidFill>
                  <a:srgbClr val="7030A0"/>
                </a:solidFill>
              </a:rPr>
              <a:t>300 kW, TW</a:t>
            </a:r>
          </a:p>
        </p:txBody>
      </p:sp>
      <p:sp>
        <p:nvSpPr>
          <p:cNvPr id="28" name="TextBox 27"/>
          <p:cNvSpPr txBox="1"/>
          <p:nvPr/>
        </p:nvSpPr>
        <p:spPr>
          <a:xfrm>
            <a:off x="352160" y="5825870"/>
            <a:ext cx="4559710" cy="369332"/>
          </a:xfrm>
          <a:prstGeom prst="rect">
            <a:avLst/>
          </a:prstGeom>
          <a:noFill/>
        </p:spPr>
        <p:txBody>
          <a:bodyPr wrap="none" rtlCol="0">
            <a:spAutoFit/>
          </a:bodyPr>
          <a:lstStyle/>
          <a:p>
            <a:r>
              <a:rPr lang="en-US" b="1" dirty="0" err="1">
                <a:solidFill>
                  <a:srgbClr val="002060"/>
                </a:solidFill>
              </a:rPr>
              <a:t>Multipactor</a:t>
            </a:r>
            <a:r>
              <a:rPr lang="en-US" b="1" dirty="0">
                <a:solidFill>
                  <a:srgbClr val="002060"/>
                </a:solidFill>
              </a:rPr>
              <a:t> exists (no bias) at </a:t>
            </a:r>
            <a:r>
              <a:rPr lang="en-US" b="1" dirty="0">
                <a:solidFill>
                  <a:srgbClr val="7030A0"/>
                </a:solidFill>
              </a:rPr>
              <a:t>P &gt; 50 kW, TW  </a:t>
            </a:r>
          </a:p>
        </p:txBody>
      </p:sp>
      <p:sp>
        <p:nvSpPr>
          <p:cNvPr id="29" name="TextBox 28"/>
          <p:cNvSpPr txBox="1"/>
          <p:nvPr/>
        </p:nvSpPr>
        <p:spPr>
          <a:xfrm>
            <a:off x="165934" y="6159899"/>
            <a:ext cx="5226815" cy="369332"/>
          </a:xfrm>
          <a:prstGeom prst="rect">
            <a:avLst/>
          </a:prstGeom>
          <a:noFill/>
        </p:spPr>
        <p:txBody>
          <a:bodyPr wrap="none" rtlCol="0">
            <a:spAutoFit/>
          </a:bodyPr>
          <a:lstStyle/>
          <a:p>
            <a:r>
              <a:rPr lang="en-US" b="1" dirty="0">
                <a:solidFill>
                  <a:srgbClr val="7030A0"/>
                </a:solidFill>
              </a:rPr>
              <a:t>± 5 kV </a:t>
            </a:r>
            <a:r>
              <a:rPr lang="en-US" b="1" dirty="0">
                <a:solidFill>
                  <a:srgbClr val="002060"/>
                </a:solidFill>
              </a:rPr>
              <a:t>bias suppresses </a:t>
            </a:r>
            <a:r>
              <a:rPr lang="en-US" b="1" dirty="0" err="1">
                <a:solidFill>
                  <a:srgbClr val="002060"/>
                </a:solidFill>
              </a:rPr>
              <a:t>multipactor</a:t>
            </a:r>
            <a:r>
              <a:rPr lang="en-US" b="1" dirty="0">
                <a:solidFill>
                  <a:srgbClr val="002060"/>
                </a:solidFill>
              </a:rPr>
              <a:t> up to </a:t>
            </a:r>
            <a:r>
              <a:rPr lang="en-US" b="1" dirty="0">
                <a:solidFill>
                  <a:srgbClr val="7030A0"/>
                </a:solidFill>
              </a:rPr>
              <a:t>300 kW, TW</a:t>
            </a:r>
          </a:p>
        </p:txBody>
      </p:sp>
      <p:sp>
        <p:nvSpPr>
          <p:cNvPr id="31" name="TextBox 30"/>
          <p:cNvSpPr txBox="1"/>
          <p:nvPr/>
        </p:nvSpPr>
        <p:spPr>
          <a:xfrm>
            <a:off x="7241615" y="3777583"/>
            <a:ext cx="3093539" cy="400110"/>
          </a:xfrm>
          <a:prstGeom prst="rect">
            <a:avLst/>
          </a:prstGeom>
          <a:noFill/>
        </p:spPr>
        <p:txBody>
          <a:bodyPr wrap="none" rtlCol="0">
            <a:spAutoFit/>
          </a:bodyPr>
          <a:lstStyle/>
          <a:p>
            <a:r>
              <a:rPr lang="en-US" sz="2000" b="1" dirty="0" err="1">
                <a:solidFill>
                  <a:srgbClr val="002060"/>
                </a:solidFill>
              </a:rPr>
              <a:t>Multipactor</a:t>
            </a:r>
            <a:r>
              <a:rPr lang="en-US" sz="2000" b="1" dirty="0">
                <a:solidFill>
                  <a:srgbClr val="002060"/>
                </a:solidFill>
              </a:rPr>
              <a:t> in regular part:</a:t>
            </a:r>
          </a:p>
        </p:txBody>
      </p:sp>
    </p:spTree>
    <p:extLst>
      <p:ext uri="{BB962C8B-B14F-4D97-AF65-F5344CB8AC3E}">
        <p14:creationId xmlns:p14="http://schemas.microsoft.com/office/powerpoint/2010/main" val="891515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873" y="2380735"/>
            <a:ext cx="11051552" cy="1384995"/>
          </a:xfrm>
          <a:prstGeom prst="rect">
            <a:avLst/>
          </a:prstGeom>
          <a:noFill/>
        </p:spPr>
        <p:txBody>
          <a:bodyPr wrap="none" rtlCol="0">
            <a:spAutoFit/>
          </a:bodyPr>
          <a:lstStyle/>
          <a:p>
            <a:pPr algn="ctr"/>
            <a:r>
              <a:rPr lang="en-US" sz="3200" b="1" dirty="0">
                <a:solidFill>
                  <a:srgbClr val="7030A0"/>
                </a:solidFill>
              </a:rPr>
              <a:t>Conclusion:</a:t>
            </a:r>
          </a:p>
          <a:p>
            <a:endParaRPr lang="en-US" sz="2400" dirty="0"/>
          </a:p>
          <a:p>
            <a:r>
              <a:rPr lang="en-US" sz="2800" b="1" dirty="0">
                <a:solidFill>
                  <a:srgbClr val="7030A0"/>
                </a:solidFill>
              </a:rPr>
              <a:t>-5kV </a:t>
            </a:r>
            <a:r>
              <a:rPr lang="en-US" sz="2800" b="1" dirty="0">
                <a:solidFill>
                  <a:srgbClr val="0070C0"/>
                </a:solidFill>
              </a:rPr>
              <a:t>bias suppresses </a:t>
            </a:r>
            <a:r>
              <a:rPr lang="en-US" sz="2800" b="1" dirty="0" err="1">
                <a:solidFill>
                  <a:srgbClr val="0070C0"/>
                </a:solidFill>
              </a:rPr>
              <a:t>multipactor</a:t>
            </a:r>
            <a:r>
              <a:rPr lang="en-US" sz="2800" b="1" dirty="0">
                <a:solidFill>
                  <a:srgbClr val="0070C0"/>
                </a:solidFill>
              </a:rPr>
              <a:t> in all parts of coupler up to </a:t>
            </a:r>
            <a:r>
              <a:rPr lang="en-US" sz="2800" b="1" dirty="0">
                <a:solidFill>
                  <a:srgbClr val="7030A0"/>
                </a:solidFill>
              </a:rPr>
              <a:t>300 kW, TW</a:t>
            </a:r>
          </a:p>
        </p:txBody>
      </p:sp>
    </p:spTree>
    <p:extLst>
      <p:ext uri="{BB962C8B-B14F-4D97-AF65-F5344CB8AC3E}">
        <p14:creationId xmlns:p14="http://schemas.microsoft.com/office/powerpoint/2010/main" val="285528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70" y="2405737"/>
            <a:ext cx="6200786" cy="2924234"/>
          </a:xfrm>
          <a:prstGeom prst="rect">
            <a:avLst/>
          </a:prstGeom>
        </p:spPr>
      </p:pic>
      <p:sp>
        <p:nvSpPr>
          <p:cNvPr id="3" name="TextBox 2"/>
          <p:cNvSpPr txBox="1"/>
          <p:nvPr/>
        </p:nvSpPr>
        <p:spPr>
          <a:xfrm>
            <a:off x="3476368" y="271849"/>
            <a:ext cx="4030462" cy="523220"/>
          </a:xfrm>
          <a:prstGeom prst="rect">
            <a:avLst/>
          </a:prstGeom>
          <a:noFill/>
        </p:spPr>
        <p:txBody>
          <a:bodyPr wrap="none" rtlCol="0">
            <a:spAutoFit/>
          </a:bodyPr>
          <a:lstStyle/>
          <a:p>
            <a:r>
              <a:rPr lang="en-US" sz="2800" b="1" dirty="0">
                <a:solidFill>
                  <a:srgbClr val="7030A0"/>
                </a:solidFill>
              </a:rPr>
              <a:t>Antenna tip and coupling.</a:t>
            </a:r>
          </a:p>
        </p:txBody>
      </p:sp>
      <p:sp>
        <p:nvSpPr>
          <p:cNvPr id="4" name="TextBox 3"/>
          <p:cNvSpPr txBox="1"/>
          <p:nvPr/>
        </p:nvSpPr>
        <p:spPr>
          <a:xfrm>
            <a:off x="1029046" y="1200293"/>
            <a:ext cx="10220170" cy="400110"/>
          </a:xfrm>
          <a:prstGeom prst="rect">
            <a:avLst/>
          </a:prstGeom>
          <a:noFill/>
        </p:spPr>
        <p:txBody>
          <a:bodyPr wrap="none" rtlCol="0">
            <a:spAutoFit/>
          </a:bodyPr>
          <a:lstStyle/>
          <a:p>
            <a:r>
              <a:rPr lang="en-US" dirty="0"/>
              <a:t>“</a:t>
            </a:r>
            <a:r>
              <a:rPr lang="en-US" sz="2000" b="1" dirty="0">
                <a:solidFill>
                  <a:srgbClr val="002060"/>
                </a:solidFill>
              </a:rPr>
              <a:t>Goose foot” shape improves a coupling and allows to change coupling by rotation of antenna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8291" y="2162940"/>
            <a:ext cx="5815913" cy="3167031"/>
          </a:xfrm>
          <a:prstGeom prst="rect">
            <a:avLst/>
          </a:prstGeom>
        </p:spPr>
      </p:pic>
    </p:spTree>
    <p:extLst>
      <p:ext uri="{BB962C8B-B14F-4D97-AF65-F5344CB8AC3E}">
        <p14:creationId xmlns:p14="http://schemas.microsoft.com/office/powerpoint/2010/main" val="402007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635" y="1734185"/>
            <a:ext cx="5047739" cy="413245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508" y="1734185"/>
            <a:ext cx="5142887" cy="4287094"/>
          </a:xfrm>
          <a:prstGeom prst="rect">
            <a:avLst/>
          </a:prstGeom>
        </p:spPr>
      </p:pic>
      <p:sp>
        <p:nvSpPr>
          <p:cNvPr id="5" name="TextBox 4"/>
          <p:cNvSpPr txBox="1"/>
          <p:nvPr/>
        </p:nvSpPr>
        <p:spPr>
          <a:xfrm>
            <a:off x="502508" y="354227"/>
            <a:ext cx="3801425" cy="461665"/>
          </a:xfrm>
          <a:prstGeom prst="rect">
            <a:avLst/>
          </a:prstGeom>
          <a:noFill/>
        </p:spPr>
        <p:txBody>
          <a:bodyPr wrap="none" rtlCol="0">
            <a:spAutoFit/>
          </a:bodyPr>
          <a:lstStyle/>
          <a:p>
            <a:r>
              <a:rPr lang="en-US" sz="2400" b="1" dirty="0">
                <a:solidFill>
                  <a:srgbClr val="0070C0"/>
                </a:solidFill>
              </a:rPr>
              <a:t>LB 650 MHz cavity  coupling:</a:t>
            </a:r>
          </a:p>
        </p:txBody>
      </p:sp>
    </p:spTree>
    <p:extLst>
      <p:ext uri="{BB962C8B-B14F-4D97-AF65-F5344CB8AC3E}">
        <p14:creationId xmlns:p14="http://schemas.microsoft.com/office/powerpoint/2010/main" val="169487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79672428"/>
              </p:ext>
            </p:extLst>
          </p:nvPr>
        </p:nvGraphicFramePr>
        <p:xfrm>
          <a:off x="784480" y="1174945"/>
          <a:ext cx="5009223" cy="1028700"/>
        </p:xfrm>
        <a:graphic>
          <a:graphicData uri="http://schemas.openxmlformats.org/drawingml/2006/table">
            <a:tbl>
              <a:tblPr firstRow="1" firstCol="1" bandRow="1">
                <a:tableStyleId>{5C22544A-7EE6-4342-B048-85BDC9FD1C3A}</a:tableStyleId>
              </a:tblPr>
              <a:tblGrid>
                <a:gridCol w="3303991">
                  <a:extLst>
                    <a:ext uri="{9D8B030D-6E8A-4147-A177-3AD203B41FA5}">
                      <a16:colId xmlns:a16="http://schemas.microsoft.com/office/drawing/2014/main" val="20000"/>
                    </a:ext>
                  </a:extLst>
                </a:gridCol>
                <a:gridCol w="1705232">
                  <a:extLst>
                    <a:ext uri="{9D8B030D-6E8A-4147-A177-3AD203B41FA5}">
                      <a16:colId xmlns:a16="http://schemas.microsoft.com/office/drawing/2014/main" val="20001"/>
                    </a:ext>
                  </a:extLst>
                </a:gridCol>
              </a:tblGrid>
              <a:tr h="0">
                <a:tc>
                  <a:txBody>
                    <a:bodyPr/>
                    <a:lstStyle/>
                    <a:p>
                      <a:pPr marL="0" marR="0" indent="182880" algn="just">
                        <a:spcBef>
                          <a:spcPts val="600"/>
                        </a:spcBef>
                        <a:spcAft>
                          <a:spcPts val="600"/>
                        </a:spcAft>
                      </a:pPr>
                      <a:r>
                        <a:rPr lang="en-US" sz="1350" dirty="0">
                          <a:effectLst/>
                        </a:rPr>
                        <a:t>Parameter </a:t>
                      </a:r>
                      <a:endParaRPr lang="en-US" sz="1350" b="1" dirty="0">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a:effectLst/>
                        </a:rPr>
                        <a:t>Value</a:t>
                      </a:r>
                      <a:endParaRPr lang="en-US" sz="1350" b="1">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0"/>
                  </a:ext>
                </a:extLst>
              </a:tr>
              <a:tr h="0">
                <a:tc>
                  <a:txBody>
                    <a:bodyPr/>
                    <a:lstStyle/>
                    <a:p>
                      <a:pPr marL="0" marR="0" indent="182880" algn="just">
                        <a:spcBef>
                          <a:spcPts val="600"/>
                        </a:spcBef>
                        <a:spcAft>
                          <a:spcPts val="600"/>
                        </a:spcAft>
                      </a:pPr>
                      <a:r>
                        <a:rPr lang="en-US" sz="1350">
                          <a:effectLst/>
                        </a:rPr>
                        <a:t>Frequency</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650 MHz         </a:t>
                      </a:r>
                      <a:endParaRPr lang="en-US" sz="1350" b="1" dirty="0">
                        <a:solidFill>
                          <a:srgbClr val="00B05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1"/>
                  </a:ext>
                </a:extLst>
              </a:tr>
              <a:tr h="0">
                <a:tc>
                  <a:txBody>
                    <a:bodyPr/>
                    <a:lstStyle/>
                    <a:p>
                      <a:pPr marL="0" marR="0" indent="182880" algn="just">
                        <a:spcBef>
                          <a:spcPts val="600"/>
                        </a:spcBef>
                        <a:spcAft>
                          <a:spcPts val="600"/>
                        </a:spcAft>
                      </a:pPr>
                      <a:r>
                        <a:rPr lang="en-US" sz="1350" dirty="0">
                          <a:effectLst/>
                        </a:rPr>
                        <a:t>Pass band (S</a:t>
                      </a:r>
                      <a:r>
                        <a:rPr lang="en-US" sz="1350" baseline="-25000" dirty="0">
                          <a:effectLst/>
                        </a:rPr>
                        <a:t>11</a:t>
                      </a:r>
                      <a:r>
                        <a:rPr lang="en-US" sz="1350" dirty="0">
                          <a:effectLst/>
                        </a:rPr>
                        <a:t>&lt;0.1)</a:t>
                      </a:r>
                      <a:endParaRPr lang="en-US" sz="1350" b="1" dirty="0">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&gt; 2 MHz         </a:t>
                      </a:r>
                      <a:endParaRPr lang="en-US" sz="1350" b="1" dirty="0">
                        <a:solidFill>
                          <a:srgbClr val="00B05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2"/>
                  </a:ext>
                </a:extLst>
              </a:tr>
              <a:tr h="0">
                <a:tc>
                  <a:txBody>
                    <a:bodyPr/>
                    <a:lstStyle/>
                    <a:p>
                      <a:pPr marL="0" marR="0" indent="182880" algn="just">
                        <a:spcBef>
                          <a:spcPts val="600"/>
                        </a:spcBef>
                        <a:spcAft>
                          <a:spcPts val="600"/>
                        </a:spcAft>
                      </a:pPr>
                      <a:r>
                        <a:rPr lang="en-US" sz="1350" dirty="0">
                          <a:effectLst/>
                        </a:rPr>
                        <a:t>Operating power (CW, any reflection)</a:t>
                      </a:r>
                      <a:endParaRPr lang="en-US" sz="1350" b="1" dirty="0">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b="1" dirty="0">
                          <a:solidFill>
                            <a:srgbClr val="C00000"/>
                          </a:solidFill>
                          <a:effectLst/>
                        </a:rPr>
                        <a:t>&gt; 110 kW     </a:t>
                      </a:r>
                      <a:endParaRPr lang="en-US" sz="1350" b="1" dirty="0">
                        <a:solidFill>
                          <a:srgbClr val="C0000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3"/>
                  </a:ext>
                </a:extLst>
              </a:tr>
              <a:tr h="0">
                <a:tc>
                  <a:txBody>
                    <a:bodyPr/>
                    <a:lstStyle/>
                    <a:p>
                      <a:pPr marL="0" marR="0" indent="182880" algn="just">
                        <a:spcBef>
                          <a:spcPts val="600"/>
                        </a:spcBef>
                        <a:spcAft>
                          <a:spcPts val="600"/>
                        </a:spcAft>
                      </a:pPr>
                      <a:r>
                        <a:rPr lang="en-US" sz="1350">
                          <a:effectLst/>
                        </a:rPr>
                        <a:t>HV bias</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 4 kV               </a:t>
                      </a:r>
                      <a:endParaRPr lang="en-US" sz="1350" b="1" dirty="0">
                        <a:solidFill>
                          <a:srgbClr val="00B05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17846715"/>
              </p:ext>
            </p:extLst>
          </p:nvPr>
        </p:nvGraphicFramePr>
        <p:xfrm>
          <a:off x="784480" y="2561753"/>
          <a:ext cx="6417894" cy="1234440"/>
        </p:xfrm>
        <a:graphic>
          <a:graphicData uri="http://schemas.openxmlformats.org/drawingml/2006/table">
            <a:tbl>
              <a:tblPr firstRow="1" firstCol="1" bandRow="1">
                <a:tableStyleId>{5C22544A-7EE6-4342-B048-85BDC9FD1C3A}</a:tableStyleId>
              </a:tblPr>
              <a:tblGrid>
                <a:gridCol w="3208947">
                  <a:extLst>
                    <a:ext uri="{9D8B030D-6E8A-4147-A177-3AD203B41FA5}">
                      <a16:colId xmlns:a16="http://schemas.microsoft.com/office/drawing/2014/main" val="20000"/>
                    </a:ext>
                  </a:extLst>
                </a:gridCol>
                <a:gridCol w="3208947">
                  <a:extLst>
                    <a:ext uri="{9D8B030D-6E8A-4147-A177-3AD203B41FA5}">
                      <a16:colId xmlns:a16="http://schemas.microsoft.com/office/drawing/2014/main" val="20001"/>
                    </a:ext>
                  </a:extLst>
                </a:gridCol>
              </a:tblGrid>
              <a:tr h="119807">
                <a:tc>
                  <a:txBody>
                    <a:bodyPr/>
                    <a:lstStyle/>
                    <a:p>
                      <a:pPr marL="0" marR="0" indent="182880" algn="just">
                        <a:spcBef>
                          <a:spcPts val="600"/>
                        </a:spcBef>
                        <a:spcAft>
                          <a:spcPts val="600"/>
                        </a:spcAft>
                      </a:pPr>
                      <a:r>
                        <a:rPr lang="en-US" sz="1350" dirty="0">
                          <a:effectLst/>
                        </a:rPr>
                        <a:t>Parameter</a:t>
                      </a:r>
                      <a:endParaRPr lang="en-US" sz="1350" b="1" dirty="0">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a:effectLst/>
                        </a:rPr>
                        <a:t>Value</a:t>
                      </a:r>
                      <a:endParaRPr lang="en-US" sz="1350" b="1">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0"/>
                  </a:ext>
                </a:extLst>
              </a:tr>
              <a:tr h="0">
                <a:tc>
                  <a:txBody>
                    <a:bodyPr/>
                    <a:lstStyle/>
                    <a:p>
                      <a:pPr marL="0" marR="0" indent="182880" algn="just">
                        <a:spcBef>
                          <a:spcPts val="600"/>
                        </a:spcBef>
                        <a:spcAft>
                          <a:spcPts val="600"/>
                        </a:spcAft>
                      </a:pPr>
                      <a:r>
                        <a:rPr lang="en-US" sz="1350">
                          <a:effectLst/>
                        </a:rPr>
                        <a:t>Input</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Waveguide                                                </a:t>
                      </a:r>
                      <a:endParaRPr lang="en-US" sz="1350" b="1" dirty="0">
                        <a:solidFill>
                          <a:srgbClr val="00B05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1"/>
                  </a:ext>
                </a:extLst>
              </a:tr>
              <a:tr h="0">
                <a:tc>
                  <a:txBody>
                    <a:bodyPr/>
                    <a:lstStyle/>
                    <a:p>
                      <a:pPr marL="0" marR="0" indent="182880" algn="just">
                        <a:spcBef>
                          <a:spcPts val="600"/>
                        </a:spcBef>
                        <a:spcAft>
                          <a:spcPts val="600"/>
                        </a:spcAft>
                      </a:pPr>
                      <a:r>
                        <a:rPr lang="en-US" sz="1350">
                          <a:effectLst/>
                        </a:rPr>
                        <a:t>Output</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3-1/8''  coaxial, LB650/HB650 flange   </a:t>
                      </a:r>
                      <a:endParaRPr lang="en-US" sz="1350" b="1" dirty="0">
                        <a:solidFill>
                          <a:srgbClr val="00B05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2"/>
                  </a:ext>
                </a:extLst>
              </a:tr>
              <a:tr h="0">
                <a:tc>
                  <a:txBody>
                    <a:bodyPr/>
                    <a:lstStyle/>
                    <a:p>
                      <a:pPr marL="0" marR="0" indent="182880" algn="just">
                        <a:spcBef>
                          <a:spcPts val="600"/>
                        </a:spcBef>
                        <a:spcAft>
                          <a:spcPts val="600"/>
                        </a:spcAft>
                      </a:pPr>
                      <a:r>
                        <a:rPr lang="en-US" sz="1350">
                          <a:effectLst/>
                        </a:rPr>
                        <a:t>RF window</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Single, room temperature                      </a:t>
                      </a:r>
                      <a:endParaRPr lang="en-US" sz="1350" b="1" dirty="0">
                        <a:solidFill>
                          <a:srgbClr val="00B05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3"/>
                  </a:ext>
                </a:extLst>
              </a:tr>
              <a:tr h="0">
                <a:tc>
                  <a:txBody>
                    <a:bodyPr/>
                    <a:lstStyle/>
                    <a:p>
                      <a:pPr marL="0" marR="0" indent="182880" algn="just">
                        <a:spcBef>
                          <a:spcPts val="600"/>
                        </a:spcBef>
                        <a:spcAft>
                          <a:spcPts val="600"/>
                        </a:spcAft>
                      </a:pPr>
                      <a:r>
                        <a:rPr lang="en-US" sz="1350">
                          <a:effectLst/>
                        </a:rPr>
                        <a:t>Cold flange relative displacement </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+-3 mm                                                       </a:t>
                      </a:r>
                      <a:endParaRPr lang="en-US" sz="1350" b="1" dirty="0">
                        <a:solidFill>
                          <a:srgbClr val="00B05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4"/>
                  </a:ext>
                </a:extLst>
              </a:tr>
              <a:tr h="0">
                <a:tc>
                  <a:txBody>
                    <a:bodyPr/>
                    <a:lstStyle/>
                    <a:p>
                      <a:pPr marL="0" marR="0" indent="182880" algn="just">
                        <a:spcBef>
                          <a:spcPts val="600"/>
                        </a:spcBef>
                        <a:spcAft>
                          <a:spcPts val="600"/>
                        </a:spcAft>
                      </a:pPr>
                      <a:r>
                        <a:rPr lang="en-US" sz="1350">
                          <a:effectLst/>
                        </a:rPr>
                        <a:t>Vibration and shock</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Up to 3 g in any direction                        </a:t>
                      </a:r>
                      <a:endParaRPr lang="en-US" sz="1350" b="1" dirty="0">
                        <a:solidFill>
                          <a:srgbClr val="00B05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80186303"/>
              </p:ext>
            </p:extLst>
          </p:nvPr>
        </p:nvGraphicFramePr>
        <p:xfrm>
          <a:off x="784480" y="4154301"/>
          <a:ext cx="5829196" cy="2263140"/>
        </p:xfrm>
        <a:graphic>
          <a:graphicData uri="http://schemas.openxmlformats.org/drawingml/2006/table">
            <a:tbl>
              <a:tblPr firstRow="1" firstCol="1" bandRow="1">
                <a:tableStyleId>{5C22544A-7EE6-4342-B048-85BDC9FD1C3A}</a:tableStyleId>
              </a:tblPr>
              <a:tblGrid>
                <a:gridCol w="2914598">
                  <a:extLst>
                    <a:ext uri="{9D8B030D-6E8A-4147-A177-3AD203B41FA5}">
                      <a16:colId xmlns:a16="http://schemas.microsoft.com/office/drawing/2014/main" val="20000"/>
                    </a:ext>
                  </a:extLst>
                </a:gridCol>
                <a:gridCol w="2914598">
                  <a:extLst>
                    <a:ext uri="{9D8B030D-6E8A-4147-A177-3AD203B41FA5}">
                      <a16:colId xmlns:a16="http://schemas.microsoft.com/office/drawing/2014/main" val="20001"/>
                    </a:ext>
                  </a:extLst>
                </a:gridCol>
              </a:tblGrid>
              <a:tr h="189623">
                <a:tc>
                  <a:txBody>
                    <a:bodyPr/>
                    <a:lstStyle/>
                    <a:p>
                      <a:pPr marL="0" marR="0" indent="182880" algn="just">
                        <a:spcBef>
                          <a:spcPts val="600"/>
                        </a:spcBef>
                        <a:spcAft>
                          <a:spcPts val="600"/>
                        </a:spcAft>
                      </a:pPr>
                      <a:r>
                        <a:rPr lang="en-US" sz="1350" dirty="0">
                          <a:effectLst/>
                        </a:rPr>
                        <a:t>Parameters</a:t>
                      </a:r>
                      <a:endParaRPr lang="en-US" sz="1350" b="1" dirty="0">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Value</a:t>
                      </a:r>
                      <a:endParaRPr lang="en-US" sz="1350" b="1" dirty="0">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0"/>
                  </a:ext>
                </a:extLst>
              </a:tr>
              <a:tr h="0">
                <a:tc>
                  <a:txBody>
                    <a:bodyPr/>
                    <a:lstStyle/>
                    <a:p>
                      <a:pPr marL="0" marR="0" indent="182880" algn="just">
                        <a:spcBef>
                          <a:spcPts val="600"/>
                        </a:spcBef>
                        <a:spcAft>
                          <a:spcPts val="600"/>
                        </a:spcAft>
                      </a:pPr>
                      <a:r>
                        <a:rPr lang="en-US" sz="1350">
                          <a:effectLst/>
                        </a:rPr>
                        <a:t>Thermal intercepts (nominal)</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5 K and 80 K            </a:t>
                      </a:r>
                      <a:endParaRPr lang="en-US" sz="1350" b="1" dirty="0">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1"/>
                  </a:ext>
                </a:extLst>
              </a:tr>
              <a:tr h="0">
                <a:tc>
                  <a:txBody>
                    <a:bodyPr/>
                    <a:lstStyle/>
                    <a:p>
                      <a:pPr marL="0" marR="0" indent="182880" algn="just">
                        <a:spcBef>
                          <a:spcPts val="600"/>
                        </a:spcBef>
                        <a:spcAft>
                          <a:spcPts val="600"/>
                        </a:spcAft>
                      </a:pPr>
                      <a:r>
                        <a:rPr lang="en-US" sz="1350">
                          <a:effectLst/>
                        </a:rPr>
                        <a:t>Temperature at 5 K intercept</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&lt; 15 K</a:t>
                      </a:r>
                      <a:endParaRPr lang="en-US" sz="1350" b="1" dirty="0">
                        <a:solidFill>
                          <a:srgbClr val="C0000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2"/>
                  </a:ext>
                </a:extLst>
              </a:tr>
              <a:tr h="0">
                <a:tc>
                  <a:txBody>
                    <a:bodyPr/>
                    <a:lstStyle/>
                    <a:p>
                      <a:pPr marL="0" marR="0" indent="182880" algn="just">
                        <a:spcBef>
                          <a:spcPts val="600"/>
                        </a:spcBef>
                        <a:spcAft>
                          <a:spcPts val="600"/>
                        </a:spcAft>
                      </a:pPr>
                      <a:r>
                        <a:rPr lang="en-US" sz="1350">
                          <a:effectLst/>
                        </a:rPr>
                        <a:t>Temperature at 80 K intercept</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&lt; 125 K</a:t>
                      </a:r>
                      <a:endParaRPr lang="en-US" sz="1350" b="1" dirty="0">
                        <a:solidFill>
                          <a:srgbClr val="C0000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3"/>
                  </a:ext>
                </a:extLst>
              </a:tr>
              <a:tr h="0">
                <a:tc>
                  <a:txBody>
                    <a:bodyPr/>
                    <a:lstStyle/>
                    <a:p>
                      <a:pPr marL="0" marR="0" indent="182880" algn="just">
                        <a:spcBef>
                          <a:spcPts val="600"/>
                        </a:spcBef>
                        <a:spcAft>
                          <a:spcPts val="600"/>
                        </a:spcAft>
                      </a:pPr>
                      <a:r>
                        <a:rPr lang="en-US" sz="1350">
                          <a:effectLst/>
                        </a:rPr>
                        <a:t>2K heat load (110 kW)</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b="1" dirty="0">
                          <a:solidFill>
                            <a:srgbClr val="C00000"/>
                          </a:solidFill>
                          <a:effectLst/>
                        </a:rPr>
                        <a:t>&lt; 1 W                      </a:t>
                      </a:r>
                      <a:endParaRPr lang="en-US" sz="1350" b="1" dirty="0">
                        <a:solidFill>
                          <a:srgbClr val="C0000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4"/>
                  </a:ext>
                </a:extLst>
              </a:tr>
              <a:tr h="0">
                <a:tc>
                  <a:txBody>
                    <a:bodyPr/>
                    <a:lstStyle/>
                    <a:p>
                      <a:pPr marL="0" marR="0" indent="182880" algn="just">
                        <a:spcBef>
                          <a:spcPts val="600"/>
                        </a:spcBef>
                        <a:spcAft>
                          <a:spcPts val="600"/>
                        </a:spcAft>
                      </a:pPr>
                      <a:r>
                        <a:rPr lang="en-US" sz="1350">
                          <a:effectLst/>
                        </a:rPr>
                        <a:t>5K heat load (110 kW)</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b="1" dirty="0">
                          <a:solidFill>
                            <a:srgbClr val="C00000"/>
                          </a:solidFill>
                          <a:effectLst/>
                        </a:rPr>
                        <a:t>&lt; 6 W                      </a:t>
                      </a:r>
                      <a:endParaRPr lang="en-US" sz="1350" b="1" dirty="0">
                        <a:solidFill>
                          <a:srgbClr val="C0000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5"/>
                  </a:ext>
                </a:extLst>
              </a:tr>
              <a:tr h="0">
                <a:tc>
                  <a:txBody>
                    <a:bodyPr/>
                    <a:lstStyle/>
                    <a:p>
                      <a:pPr marL="0" marR="0" indent="182880" algn="just">
                        <a:spcBef>
                          <a:spcPts val="600"/>
                        </a:spcBef>
                        <a:spcAft>
                          <a:spcPts val="600"/>
                        </a:spcAft>
                      </a:pPr>
                      <a:r>
                        <a:rPr lang="en-US" sz="1350">
                          <a:effectLst/>
                        </a:rPr>
                        <a:t>80K heat load (110 kW)</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b="1" dirty="0">
                          <a:solidFill>
                            <a:srgbClr val="C00000"/>
                          </a:solidFill>
                          <a:effectLst/>
                        </a:rPr>
                        <a:t>&lt; 11 W                    </a:t>
                      </a:r>
                      <a:endParaRPr lang="en-US" sz="1350" b="1" dirty="0">
                        <a:solidFill>
                          <a:srgbClr val="C0000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6"/>
                  </a:ext>
                </a:extLst>
              </a:tr>
              <a:tr h="0">
                <a:tc>
                  <a:txBody>
                    <a:bodyPr/>
                    <a:lstStyle/>
                    <a:p>
                      <a:pPr marL="0" marR="0" indent="182880" algn="just">
                        <a:spcBef>
                          <a:spcPts val="600"/>
                        </a:spcBef>
                        <a:spcAft>
                          <a:spcPts val="600"/>
                        </a:spcAft>
                      </a:pPr>
                      <a:r>
                        <a:rPr lang="en-US" sz="1350">
                          <a:effectLst/>
                        </a:rPr>
                        <a:t>Antenna tip temperature (110 kW)</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&lt; 340 K                   </a:t>
                      </a:r>
                      <a:endParaRPr lang="en-US" sz="1350" b="1" dirty="0">
                        <a:solidFill>
                          <a:srgbClr val="00B05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7"/>
                  </a:ext>
                </a:extLst>
              </a:tr>
              <a:tr h="0">
                <a:tc>
                  <a:txBody>
                    <a:bodyPr/>
                    <a:lstStyle/>
                    <a:p>
                      <a:pPr marL="0" marR="0" indent="182880" algn="just">
                        <a:spcBef>
                          <a:spcPts val="600"/>
                        </a:spcBef>
                        <a:spcAft>
                          <a:spcPts val="600"/>
                        </a:spcAft>
                      </a:pPr>
                      <a:r>
                        <a:rPr lang="en-US" sz="1350">
                          <a:effectLst/>
                        </a:rPr>
                        <a:t>Antenna cooling media</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a:effectLst/>
                        </a:rPr>
                        <a:t>Air</a:t>
                      </a:r>
                      <a:endParaRPr lang="en-US" sz="1350" b="1">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8"/>
                  </a:ext>
                </a:extLst>
              </a:tr>
              <a:tr h="0">
                <a:tc>
                  <a:txBody>
                    <a:bodyPr/>
                    <a:lstStyle/>
                    <a:p>
                      <a:pPr marL="0" marR="0" indent="182880" algn="just">
                        <a:spcBef>
                          <a:spcPts val="600"/>
                        </a:spcBef>
                        <a:spcAft>
                          <a:spcPts val="600"/>
                        </a:spcAft>
                      </a:pPr>
                      <a:r>
                        <a:rPr lang="en-US" sz="1350">
                          <a:effectLst/>
                        </a:rPr>
                        <a:t>Air flow rate (110 kW)</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&lt; 3 g/s                    </a:t>
                      </a:r>
                      <a:endParaRPr lang="en-US" sz="1350" b="1" dirty="0">
                        <a:solidFill>
                          <a:srgbClr val="C0000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09"/>
                  </a:ext>
                </a:extLst>
              </a:tr>
              <a:tr h="0">
                <a:tc>
                  <a:txBody>
                    <a:bodyPr/>
                    <a:lstStyle/>
                    <a:p>
                      <a:pPr marL="0" marR="0" indent="182880" algn="just">
                        <a:spcBef>
                          <a:spcPts val="600"/>
                        </a:spcBef>
                        <a:spcAft>
                          <a:spcPts val="600"/>
                        </a:spcAft>
                      </a:pPr>
                      <a:r>
                        <a:rPr lang="en-US" sz="1350">
                          <a:effectLst/>
                        </a:rPr>
                        <a:t>Max cooling air pressure drop</a:t>
                      </a:r>
                      <a:endParaRPr lang="en-US" sz="1350" b="1">
                        <a:effectLst/>
                        <a:latin typeface="Times.New.Roman.Bold0113.875"/>
                        <a:ea typeface="Calibri" panose="020F0502020204030204" pitchFamily="34" charset="0"/>
                        <a:cs typeface="Times.New.Roman.Bold0113.875"/>
                      </a:endParaRPr>
                    </a:p>
                  </a:txBody>
                  <a:tcPr marL="68580" marR="68580" marT="0" marB="0"/>
                </a:tc>
                <a:tc>
                  <a:txBody>
                    <a:bodyPr/>
                    <a:lstStyle/>
                    <a:p>
                      <a:pPr marL="0" marR="0" indent="182880" algn="just">
                        <a:spcBef>
                          <a:spcPts val="600"/>
                        </a:spcBef>
                        <a:spcAft>
                          <a:spcPts val="600"/>
                        </a:spcAft>
                      </a:pPr>
                      <a:r>
                        <a:rPr lang="en-US" sz="1350" dirty="0">
                          <a:effectLst/>
                        </a:rPr>
                        <a:t>&lt; 1.5 bar               </a:t>
                      </a:r>
                      <a:endParaRPr lang="en-US" sz="1350" b="1" dirty="0">
                        <a:solidFill>
                          <a:srgbClr val="C00000"/>
                        </a:solidFill>
                        <a:effectLst/>
                        <a:latin typeface="Times.New.Roman.Bold0113.875"/>
                        <a:ea typeface="Calibri" panose="020F0502020204030204" pitchFamily="34" charset="0"/>
                        <a:cs typeface="Times.New.Roman.Bold0113.875"/>
                      </a:endParaRPr>
                    </a:p>
                  </a:txBody>
                  <a:tcPr marL="68580" marR="68580" marT="0" marB="0"/>
                </a:tc>
                <a:extLst>
                  <a:ext uri="{0D108BD9-81ED-4DB2-BD59-A6C34878D82A}">
                    <a16:rowId xmlns:a16="http://schemas.microsoft.com/office/drawing/2014/main" val="10010"/>
                  </a:ext>
                </a:extLst>
              </a:tr>
            </a:tbl>
          </a:graphicData>
        </a:graphic>
      </p:graphicFrame>
      <p:sp>
        <p:nvSpPr>
          <p:cNvPr id="5" name="TextBox 4"/>
          <p:cNvSpPr txBox="1"/>
          <p:nvPr/>
        </p:nvSpPr>
        <p:spPr>
          <a:xfrm>
            <a:off x="1150530" y="190749"/>
            <a:ext cx="9488816" cy="523220"/>
          </a:xfrm>
          <a:prstGeom prst="rect">
            <a:avLst/>
          </a:prstGeom>
          <a:noFill/>
        </p:spPr>
        <p:txBody>
          <a:bodyPr wrap="none" rtlCol="0">
            <a:spAutoFit/>
          </a:bodyPr>
          <a:lstStyle/>
          <a:p>
            <a:r>
              <a:rPr lang="en-US" sz="2800" b="1" dirty="0"/>
              <a:t>Functional requirement specification (FRS) of 650 MHz coupler</a:t>
            </a:r>
          </a:p>
        </p:txBody>
      </p:sp>
    </p:spTree>
    <p:extLst>
      <p:ext uri="{BB962C8B-B14F-4D97-AF65-F5344CB8AC3E}">
        <p14:creationId xmlns:p14="http://schemas.microsoft.com/office/powerpoint/2010/main" val="3011295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123" y="1303699"/>
            <a:ext cx="4840566" cy="39883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907" y="898737"/>
            <a:ext cx="5443728" cy="4535424"/>
          </a:xfrm>
          <a:prstGeom prst="rect">
            <a:avLst/>
          </a:prstGeom>
        </p:spPr>
      </p:pic>
      <p:sp>
        <p:nvSpPr>
          <p:cNvPr id="4" name="TextBox 3"/>
          <p:cNvSpPr txBox="1"/>
          <p:nvPr/>
        </p:nvSpPr>
        <p:spPr>
          <a:xfrm>
            <a:off x="595815" y="337344"/>
            <a:ext cx="3865545" cy="461665"/>
          </a:xfrm>
          <a:prstGeom prst="rect">
            <a:avLst/>
          </a:prstGeom>
          <a:noFill/>
        </p:spPr>
        <p:txBody>
          <a:bodyPr wrap="none" rtlCol="0">
            <a:spAutoFit/>
          </a:bodyPr>
          <a:lstStyle/>
          <a:p>
            <a:r>
              <a:rPr lang="en-US" sz="2400" b="1" dirty="0">
                <a:solidFill>
                  <a:srgbClr val="0070C0"/>
                </a:solidFill>
              </a:rPr>
              <a:t>HB 650 MHz cavity  coupling:</a:t>
            </a:r>
          </a:p>
        </p:txBody>
      </p:sp>
    </p:spTree>
    <p:extLst>
      <p:ext uri="{BB962C8B-B14F-4D97-AF65-F5344CB8AC3E}">
        <p14:creationId xmlns:p14="http://schemas.microsoft.com/office/powerpoint/2010/main" val="1851102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495" y="2318634"/>
            <a:ext cx="4085477" cy="707886"/>
          </a:xfrm>
          <a:prstGeom prst="rect">
            <a:avLst/>
          </a:prstGeom>
          <a:noFill/>
        </p:spPr>
        <p:txBody>
          <a:bodyPr wrap="none" rtlCol="0">
            <a:spAutoFit/>
          </a:bodyPr>
          <a:lstStyle/>
          <a:p>
            <a:r>
              <a:rPr lang="en-US" sz="4000" b="1" dirty="0">
                <a:solidFill>
                  <a:srgbClr val="0070C0"/>
                </a:solidFill>
              </a:rPr>
              <a:t>Air part of coupler</a:t>
            </a:r>
          </a:p>
        </p:txBody>
      </p:sp>
    </p:spTree>
    <p:extLst>
      <p:ext uri="{BB962C8B-B14F-4D97-AF65-F5344CB8AC3E}">
        <p14:creationId xmlns:p14="http://schemas.microsoft.com/office/powerpoint/2010/main" val="2245260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085" y="2185615"/>
            <a:ext cx="4647747" cy="245838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707" y="2392645"/>
            <a:ext cx="5239266" cy="254769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875" y="3907477"/>
            <a:ext cx="5820589" cy="2826567"/>
          </a:xfrm>
          <a:prstGeom prst="rect">
            <a:avLst/>
          </a:prstGeom>
        </p:spPr>
      </p:pic>
      <p:sp>
        <p:nvSpPr>
          <p:cNvPr id="5" name="TextBox 4"/>
          <p:cNvSpPr txBox="1"/>
          <p:nvPr/>
        </p:nvSpPr>
        <p:spPr>
          <a:xfrm>
            <a:off x="671225" y="702443"/>
            <a:ext cx="10804123" cy="1323439"/>
          </a:xfrm>
          <a:prstGeom prst="rect">
            <a:avLst/>
          </a:prstGeom>
          <a:noFill/>
        </p:spPr>
        <p:txBody>
          <a:bodyPr wrap="square" rtlCol="0">
            <a:spAutoFit/>
          </a:bodyPr>
          <a:lstStyle/>
          <a:p>
            <a:r>
              <a:rPr lang="en-US" sz="2000" b="1" dirty="0">
                <a:solidFill>
                  <a:srgbClr val="002060"/>
                </a:solidFill>
              </a:rPr>
              <a:t>Input of coupler will be waveguide type. Width of waveguide was chosen as 11.5 inch (292.1mm) –standard width of  WR1150. To match with coaxial and keep geometry simple the height should be 18mm. Coupler will include adapter to standard waveguide size. It is simple thing and it is not included in to review.</a:t>
            </a:r>
          </a:p>
        </p:txBody>
      </p:sp>
      <p:sp>
        <p:nvSpPr>
          <p:cNvPr id="6" name="TextBox 5"/>
          <p:cNvSpPr txBox="1"/>
          <p:nvPr/>
        </p:nvSpPr>
        <p:spPr>
          <a:xfrm>
            <a:off x="3925882" y="147217"/>
            <a:ext cx="3848298" cy="461665"/>
          </a:xfrm>
          <a:prstGeom prst="rect">
            <a:avLst/>
          </a:prstGeom>
          <a:noFill/>
        </p:spPr>
        <p:txBody>
          <a:bodyPr wrap="none" rtlCol="0">
            <a:spAutoFit/>
          </a:bodyPr>
          <a:lstStyle/>
          <a:p>
            <a:r>
              <a:rPr lang="en-US" sz="2400" b="1" dirty="0">
                <a:solidFill>
                  <a:srgbClr val="7030A0"/>
                </a:solidFill>
              </a:rPr>
              <a:t>Coaxial – waveguide adapter</a:t>
            </a:r>
          </a:p>
        </p:txBody>
      </p:sp>
    </p:spTree>
    <p:extLst>
      <p:ext uri="{BB962C8B-B14F-4D97-AF65-F5344CB8AC3E}">
        <p14:creationId xmlns:p14="http://schemas.microsoft.com/office/powerpoint/2010/main" val="20073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1438" y="185142"/>
            <a:ext cx="4520942" cy="3184133"/>
          </a:xfrm>
          <a:prstGeom prst="rect">
            <a:avLst/>
          </a:prstGeom>
        </p:spPr>
      </p:pic>
      <p:pic>
        <p:nvPicPr>
          <p:cNvPr id="2" name="Picture 1"/>
          <p:cNvPicPr>
            <a:picLocks noChangeAspect="1"/>
          </p:cNvPicPr>
          <p:nvPr/>
        </p:nvPicPr>
        <p:blipFill>
          <a:blip r:embed="rId3"/>
          <a:stretch>
            <a:fillRect/>
          </a:stretch>
        </p:blipFill>
        <p:spPr>
          <a:xfrm>
            <a:off x="3599935" y="2330653"/>
            <a:ext cx="8427208" cy="4527347"/>
          </a:xfrm>
          <a:prstGeom prst="rect">
            <a:avLst/>
          </a:prstGeom>
        </p:spPr>
      </p:pic>
      <p:sp>
        <p:nvSpPr>
          <p:cNvPr id="4" name="TextBox 3"/>
          <p:cNvSpPr txBox="1"/>
          <p:nvPr/>
        </p:nvSpPr>
        <p:spPr>
          <a:xfrm>
            <a:off x="5833567" y="1423265"/>
            <a:ext cx="4222695" cy="707886"/>
          </a:xfrm>
          <a:prstGeom prst="rect">
            <a:avLst/>
          </a:prstGeom>
          <a:noFill/>
        </p:spPr>
        <p:txBody>
          <a:bodyPr wrap="none" rtlCol="0">
            <a:spAutoFit/>
          </a:bodyPr>
          <a:lstStyle/>
          <a:p>
            <a:pPr algn="ctr"/>
            <a:r>
              <a:rPr lang="en-US" sz="2000" b="1" dirty="0">
                <a:solidFill>
                  <a:srgbClr val="002060"/>
                </a:solidFill>
              </a:rPr>
              <a:t>Model with </a:t>
            </a:r>
            <a:r>
              <a:rPr lang="en-US" sz="2000" b="1" dirty="0" err="1">
                <a:solidFill>
                  <a:srgbClr val="002060"/>
                </a:solidFill>
              </a:rPr>
              <a:t>Kapton</a:t>
            </a:r>
            <a:r>
              <a:rPr lang="en-US" sz="2000" b="1" dirty="0">
                <a:solidFill>
                  <a:srgbClr val="002060"/>
                </a:solidFill>
              </a:rPr>
              <a:t>, </a:t>
            </a:r>
          </a:p>
          <a:p>
            <a:pPr algn="ctr"/>
            <a:r>
              <a:rPr lang="en-US" sz="2000" b="1" dirty="0" err="1">
                <a:solidFill>
                  <a:srgbClr val="002060"/>
                </a:solidFill>
              </a:rPr>
              <a:t>Kapton</a:t>
            </a:r>
            <a:r>
              <a:rPr lang="en-US" sz="2000" b="1" dirty="0">
                <a:solidFill>
                  <a:srgbClr val="002060"/>
                </a:solidFill>
              </a:rPr>
              <a:t> = </a:t>
            </a:r>
            <a:r>
              <a:rPr lang="en-US" sz="2000" b="1" dirty="0">
                <a:solidFill>
                  <a:srgbClr val="7030A0"/>
                </a:solidFill>
              </a:rPr>
              <a:t>0.127mm</a:t>
            </a:r>
            <a:r>
              <a:rPr lang="en-US" sz="2000" b="1" dirty="0">
                <a:solidFill>
                  <a:srgbClr val="002060"/>
                </a:solidFill>
              </a:rPr>
              <a:t> air gap = </a:t>
            </a:r>
            <a:r>
              <a:rPr lang="en-US" sz="2000" b="1" dirty="0">
                <a:solidFill>
                  <a:srgbClr val="7030A0"/>
                </a:solidFill>
              </a:rPr>
              <a:t>0.073mm</a:t>
            </a:r>
          </a:p>
        </p:txBody>
      </p:sp>
      <p:sp>
        <p:nvSpPr>
          <p:cNvPr id="5" name="TextBox 4"/>
          <p:cNvSpPr txBox="1"/>
          <p:nvPr/>
        </p:nvSpPr>
        <p:spPr>
          <a:xfrm>
            <a:off x="4224052" y="194115"/>
            <a:ext cx="7735579" cy="461665"/>
          </a:xfrm>
          <a:prstGeom prst="rect">
            <a:avLst/>
          </a:prstGeom>
          <a:noFill/>
        </p:spPr>
        <p:txBody>
          <a:bodyPr wrap="none" rtlCol="0">
            <a:spAutoFit/>
          </a:bodyPr>
          <a:lstStyle/>
          <a:p>
            <a:r>
              <a:rPr lang="en-US" sz="2400" b="1" dirty="0">
                <a:solidFill>
                  <a:srgbClr val="002060"/>
                </a:solidFill>
              </a:rPr>
              <a:t>Coaxial – waveguide adapter with capacitive (with </a:t>
            </a:r>
            <a:r>
              <a:rPr lang="en-US" sz="2400" b="1" dirty="0" err="1">
                <a:solidFill>
                  <a:srgbClr val="002060"/>
                </a:solidFill>
              </a:rPr>
              <a:t>Kapton</a:t>
            </a:r>
            <a:r>
              <a:rPr lang="en-US" sz="2400" b="1" dirty="0">
                <a:solidFill>
                  <a:srgbClr val="002060"/>
                </a:solidFill>
              </a:rPr>
              <a:t>) </a:t>
            </a:r>
          </a:p>
        </p:txBody>
      </p:sp>
      <p:sp>
        <p:nvSpPr>
          <p:cNvPr id="6" name="TextBox 5"/>
          <p:cNvSpPr txBox="1"/>
          <p:nvPr/>
        </p:nvSpPr>
        <p:spPr>
          <a:xfrm>
            <a:off x="7669427" y="5494638"/>
            <a:ext cx="2021194" cy="369332"/>
          </a:xfrm>
          <a:prstGeom prst="rect">
            <a:avLst/>
          </a:prstGeom>
          <a:noFill/>
        </p:spPr>
        <p:txBody>
          <a:bodyPr wrap="none" rtlCol="0">
            <a:spAutoFit/>
          </a:bodyPr>
          <a:lstStyle/>
          <a:p>
            <a:r>
              <a:rPr lang="en-US" b="1" dirty="0">
                <a:solidFill>
                  <a:srgbClr val="002060"/>
                </a:solidFill>
              </a:rPr>
              <a:t>Isolation = </a:t>
            </a:r>
            <a:r>
              <a:rPr lang="en-US" b="1" dirty="0">
                <a:solidFill>
                  <a:srgbClr val="7030A0"/>
                </a:solidFill>
              </a:rPr>
              <a:t>-61.6 dB</a:t>
            </a:r>
          </a:p>
        </p:txBody>
      </p:sp>
    </p:spTree>
    <p:extLst>
      <p:ext uri="{BB962C8B-B14F-4D97-AF65-F5344CB8AC3E}">
        <p14:creationId xmlns:p14="http://schemas.microsoft.com/office/powerpoint/2010/main" val="336010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90045" y="1866529"/>
            <a:ext cx="9000428" cy="4915896"/>
          </a:xfrm>
          <a:prstGeom prst="rect">
            <a:avLst/>
          </a:prstGeom>
        </p:spPr>
      </p:pic>
      <p:sp>
        <p:nvSpPr>
          <p:cNvPr id="4" name="TextBox 3"/>
          <p:cNvSpPr txBox="1"/>
          <p:nvPr/>
        </p:nvSpPr>
        <p:spPr>
          <a:xfrm>
            <a:off x="3553388" y="752962"/>
            <a:ext cx="3037370" cy="400110"/>
          </a:xfrm>
          <a:prstGeom prst="rect">
            <a:avLst/>
          </a:prstGeom>
          <a:noFill/>
        </p:spPr>
        <p:txBody>
          <a:bodyPr wrap="none" rtlCol="0">
            <a:spAutoFit/>
          </a:bodyPr>
          <a:lstStyle/>
          <a:p>
            <a:r>
              <a:rPr lang="en-US" sz="2000" b="1" dirty="0">
                <a:solidFill>
                  <a:srgbClr val="002060"/>
                </a:solidFill>
              </a:rPr>
              <a:t>Total losses = 4.0E-3 (0.4%)</a:t>
            </a:r>
          </a:p>
        </p:txBody>
      </p:sp>
      <p:sp>
        <p:nvSpPr>
          <p:cNvPr id="5" name="TextBox 4"/>
          <p:cNvSpPr txBox="1"/>
          <p:nvPr/>
        </p:nvSpPr>
        <p:spPr>
          <a:xfrm>
            <a:off x="3553388" y="1296029"/>
            <a:ext cx="2180405" cy="707886"/>
          </a:xfrm>
          <a:prstGeom prst="rect">
            <a:avLst/>
          </a:prstGeom>
          <a:noFill/>
        </p:spPr>
        <p:txBody>
          <a:bodyPr wrap="none" rtlCol="0">
            <a:spAutoFit/>
          </a:bodyPr>
          <a:lstStyle/>
          <a:p>
            <a:r>
              <a:rPr lang="en-US" sz="2000" b="1" dirty="0">
                <a:solidFill>
                  <a:srgbClr val="002060"/>
                </a:solidFill>
              </a:rPr>
              <a:t>100 kW &lt;-&gt; 400 W</a:t>
            </a:r>
          </a:p>
          <a:p>
            <a:r>
              <a:rPr lang="en-US" sz="2000" b="1" dirty="0">
                <a:solidFill>
                  <a:srgbClr val="002060"/>
                </a:solidFill>
              </a:rPr>
              <a:t>300 kW &lt;-&gt; 1.2 kW</a:t>
            </a:r>
          </a:p>
        </p:txBody>
      </p:sp>
      <p:pic>
        <p:nvPicPr>
          <p:cNvPr id="3" name="Picture 2"/>
          <p:cNvPicPr>
            <a:picLocks noChangeAspect="1"/>
          </p:cNvPicPr>
          <p:nvPr/>
        </p:nvPicPr>
        <p:blipFill>
          <a:blip r:embed="rId3"/>
          <a:stretch>
            <a:fillRect/>
          </a:stretch>
        </p:blipFill>
        <p:spPr>
          <a:xfrm>
            <a:off x="372934" y="752962"/>
            <a:ext cx="2740157" cy="4315259"/>
          </a:xfrm>
          <a:prstGeom prst="rect">
            <a:avLst/>
          </a:prstGeom>
        </p:spPr>
      </p:pic>
      <p:sp>
        <p:nvSpPr>
          <p:cNvPr id="2" name="TextBox 1"/>
          <p:cNvSpPr txBox="1"/>
          <p:nvPr/>
        </p:nvSpPr>
        <p:spPr>
          <a:xfrm>
            <a:off x="5482081" y="148340"/>
            <a:ext cx="4808624" cy="461665"/>
          </a:xfrm>
          <a:prstGeom prst="rect">
            <a:avLst/>
          </a:prstGeom>
          <a:noFill/>
        </p:spPr>
        <p:txBody>
          <a:bodyPr wrap="none" rtlCol="0">
            <a:spAutoFit/>
          </a:bodyPr>
          <a:lstStyle/>
          <a:p>
            <a:r>
              <a:rPr lang="en-US" sz="2400" b="1" dirty="0">
                <a:solidFill>
                  <a:srgbClr val="7030A0"/>
                </a:solidFill>
              </a:rPr>
              <a:t>Passband and losses of total coupler</a:t>
            </a:r>
          </a:p>
        </p:txBody>
      </p:sp>
      <p:sp>
        <p:nvSpPr>
          <p:cNvPr id="6" name="TextBox 5"/>
          <p:cNvSpPr txBox="1"/>
          <p:nvPr/>
        </p:nvSpPr>
        <p:spPr>
          <a:xfrm>
            <a:off x="8668690" y="1027577"/>
            <a:ext cx="3244030" cy="1015663"/>
          </a:xfrm>
          <a:prstGeom prst="rect">
            <a:avLst/>
          </a:prstGeom>
          <a:noFill/>
        </p:spPr>
        <p:txBody>
          <a:bodyPr wrap="none" rtlCol="0">
            <a:spAutoFit/>
          </a:bodyPr>
          <a:lstStyle/>
          <a:p>
            <a:r>
              <a:rPr lang="en-US" sz="2000" b="1" dirty="0">
                <a:solidFill>
                  <a:srgbClr val="002060"/>
                </a:solidFill>
              </a:rPr>
              <a:t>Losses:</a:t>
            </a:r>
          </a:p>
          <a:p>
            <a:r>
              <a:rPr lang="en-US" sz="2000" b="1" dirty="0">
                <a:solidFill>
                  <a:srgbClr val="002060"/>
                </a:solidFill>
              </a:rPr>
              <a:t>~ 50% -aluminum waveguide</a:t>
            </a:r>
            <a:endParaRPr lang="ru-RU" sz="2000" b="1" dirty="0">
              <a:solidFill>
                <a:srgbClr val="002060"/>
              </a:solidFill>
            </a:endParaRPr>
          </a:p>
          <a:p>
            <a:r>
              <a:rPr lang="en-US" sz="2000" b="1" dirty="0">
                <a:solidFill>
                  <a:srgbClr val="002060"/>
                </a:solidFill>
              </a:rPr>
              <a:t>~ 25% - antenna </a:t>
            </a:r>
          </a:p>
        </p:txBody>
      </p:sp>
    </p:spTree>
    <p:extLst>
      <p:ext uri="{BB962C8B-B14F-4D97-AF65-F5344CB8AC3E}">
        <p14:creationId xmlns:p14="http://schemas.microsoft.com/office/powerpoint/2010/main" val="122139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346" y="637707"/>
            <a:ext cx="7758854" cy="58820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0" y="2964873"/>
            <a:ext cx="5011622" cy="3893127"/>
          </a:xfrm>
          <a:prstGeom prst="rect">
            <a:avLst/>
          </a:prstGeom>
        </p:spPr>
      </p:pic>
      <p:sp>
        <p:nvSpPr>
          <p:cNvPr id="4" name="TextBox 3"/>
          <p:cNvSpPr txBox="1"/>
          <p:nvPr/>
        </p:nvSpPr>
        <p:spPr>
          <a:xfrm>
            <a:off x="217824" y="891707"/>
            <a:ext cx="5378642" cy="1200329"/>
          </a:xfrm>
          <a:prstGeom prst="rect">
            <a:avLst/>
          </a:prstGeom>
          <a:noFill/>
        </p:spPr>
        <p:txBody>
          <a:bodyPr wrap="square" rtlCol="0">
            <a:spAutoFit/>
          </a:bodyPr>
          <a:lstStyle/>
          <a:p>
            <a:r>
              <a:rPr lang="en-US" b="1" dirty="0">
                <a:solidFill>
                  <a:srgbClr val="0070C0"/>
                </a:solidFill>
              </a:rPr>
              <a:t>Presently we changed the design of bellows at air part of coupler. We preplaced Nickel bellows </a:t>
            </a:r>
            <a:r>
              <a:rPr lang="en-US" b="1" dirty="0">
                <a:solidFill>
                  <a:srgbClr val="0070C0"/>
                </a:solidFill>
              </a:rPr>
              <a:t>(coated with copper) with “standard” stainless steel bellows with copper electromagnetic shields.</a:t>
            </a:r>
            <a:endParaRPr lang="en-US" b="1" dirty="0">
              <a:solidFill>
                <a:srgbClr val="0070C0"/>
              </a:solidFill>
            </a:endParaRPr>
          </a:p>
        </p:txBody>
      </p:sp>
    </p:spTree>
    <p:extLst>
      <p:ext uri="{BB962C8B-B14F-4D97-AF65-F5344CB8AC3E}">
        <p14:creationId xmlns:p14="http://schemas.microsoft.com/office/powerpoint/2010/main" val="108247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33633" y="1466677"/>
            <a:ext cx="5598108" cy="4998104"/>
            <a:chOff x="848412" y="442576"/>
            <a:chExt cx="6976671" cy="5833467"/>
          </a:xfrm>
        </p:grpSpPr>
        <p:pic>
          <p:nvPicPr>
            <p:cNvPr id="2" name="Picture 1"/>
            <p:cNvPicPr>
              <a:picLocks noChangeAspect="1"/>
            </p:cNvPicPr>
            <p:nvPr/>
          </p:nvPicPr>
          <p:blipFill>
            <a:blip r:embed="rId2"/>
            <a:stretch>
              <a:fillRect/>
            </a:stretch>
          </p:blipFill>
          <p:spPr>
            <a:xfrm>
              <a:off x="1011207" y="618900"/>
              <a:ext cx="6438095" cy="5657143"/>
            </a:xfrm>
            <a:prstGeom prst="rect">
              <a:avLst/>
            </a:prstGeom>
          </p:spPr>
        </p:pic>
        <p:sp>
          <p:nvSpPr>
            <p:cNvPr id="3" name="TextBox 2"/>
            <p:cNvSpPr txBox="1"/>
            <p:nvPr/>
          </p:nvSpPr>
          <p:spPr>
            <a:xfrm>
              <a:off x="5352547" y="442576"/>
              <a:ext cx="2472536" cy="646331"/>
            </a:xfrm>
            <a:prstGeom prst="rect">
              <a:avLst/>
            </a:prstGeom>
            <a:noFill/>
          </p:spPr>
          <p:txBody>
            <a:bodyPr wrap="none" rtlCol="0">
              <a:spAutoFit/>
            </a:bodyPr>
            <a:lstStyle/>
            <a:p>
              <a:r>
                <a:rPr lang="en-US" b="1" dirty="0"/>
                <a:t>Stainless steel chamber </a:t>
              </a:r>
            </a:p>
            <a:p>
              <a:r>
                <a:rPr lang="en-US" b="1" dirty="0"/>
                <a:t>coated with copper.</a:t>
              </a:r>
            </a:p>
          </p:txBody>
        </p:sp>
        <p:cxnSp>
          <p:nvCxnSpPr>
            <p:cNvPr id="5" name="Straight Connector 4"/>
            <p:cNvCxnSpPr/>
            <p:nvPr/>
          </p:nvCxnSpPr>
          <p:spPr>
            <a:xfrm flipV="1">
              <a:off x="4690533" y="1088907"/>
              <a:ext cx="999067" cy="6382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48412" y="2026763"/>
              <a:ext cx="1401666" cy="369332"/>
            </a:xfrm>
            <a:prstGeom prst="rect">
              <a:avLst/>
            </a:prstGeom>
            <a:noFill/>
          </p:spPr>
          <p:txBody>
            <a:bodyPr wrap="none" rtlCol="0">
              <a:spAutoFit/>
            </a:bodyPr>
            <a:lstStyle/>
            <a:p>
              <a:r>
                <a:rPr lang="en-US" b="1" dirty="0"/>
                <a:t>Antenna tips</a:t>
              </a:r>
            </a:p>
          </p:txBody>
        </p:sp>
        <p:cxnSp>
          <p:nvCxnSpPr>
            <p:cNvPr id="8" name="Straight Connector 7"/>
            <p:cNvCxnSpPr/>
            <p:nvPr/>
          </p:nvCxnSpPr>
          <p:spPr>
            <a:xfrm>
              <a:off x="1913641" y="2498103"/>
              <a:ext cx="1272619" cy="13058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11604" y="2498103"/>
              <a:ext cx="2748977" cy="8484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41545" y="4199884"/>
              <a:ext cx="1683538" cy="646331"/>
            </a:xfrm>
            <a:prstGeom prst="rect">
              <a:avLst/>
            </a:prstGeom>
            <a:noFill/>
          </p:spPr>
          <p:txBody>
            <a:bodyPr wrap="none" rtlCol="0">
              <a:spAutoFit/>
            </a:bodyPr>
            <a:lstStyle/>
            <a:p>
              <a:r>
                <a:rPr lang="en-US" b="1" dirty="0"/>
                <a:t>Flexible copper </a:t>
              </a:r>
            </a:p>
            <a:p>
              <a:r>
                <a:rPr lang="en-US" b="1" dirty="0"/>
                <a:t>Strips.</a:t>
              </a:r>
            </a:p>
          </p:txBody>
        </p:sp>
        <p:cxnSp>
          <p:nvCxnSpPr>
            <p:cNvPr id="17" name="Straight Connector 16"/>
            <p:cNvCxnSpPr>
              <a:stCxn id="15" idx="1"/>
            </p:cNvCxnSpPr>
            <p:nvPr/>
          </p:nvCxnSpPr>
          <p:spPr>
            <a:xfrm flipH="1" flipV="1">
              <a:off x="4788816" y="4523049"/>
              <a:ext cx="1352729"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893270" y="4523049"/>
              <a:ext cx="2248275" cy="49949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3"/>
          <a:stretch>
            <a:fillRect/>
          </a:stretch>
        </p:blipFill>
        <p:spPr>
          <a:xfrm>
            <a:off x="7117176" y="1649296"/>
            <a:ext cx="4967737" cy="4365142"/>
          </a:xfrm>
          <a:prstGeom prst="rect">
            <a:avLst/>
          </a:prstGeom>
        </p:spPr>
      </p:pic>
      <p:sp>
        <p:nvSpPr>
          <p:cNvPr id="4" name="TextBox 3"/>
          <p:cNvSpPr txBox="1"/>
          <p:nvPr/>
        </p:nvSpPr>
        <p:spPr>
          <a:xfrm>
            <a:off x="5191286" y="131067"/>
            <a:ext cx="1680909" cy="523220"/>
          </a:xfrm>
          <a:prstGeom prst="rect">
            <a:avLst/>
          </a:prstGeom>
          <a:noFill/>
        </p:spPr>
        <p:txBody>
          <a:bodyPr wrap="none" rtlCol="0">
            <a:spAutoFit/>
          </a:bodyPr>
          <a:lstStyle/>
          <a:p>
            <a:r>
              <a:rPr lang="en-US" sz="2800" b="1" dirty="0">
                <a:solidFill>
                  <a:srgbClr val="0070C0"/>
                </a:solidFill>
              </a:rPr>
              <a:t>Test stand</a:t>
            </a:r>
          </a:p>
        </p:txBody>
      </p:sp>
    </p:spTree>
    <p:extLst>
      <p:ext uri="{BB962C8B-B14F-4D97-AF65-F5344CB8AC3E}">
        <p14:creationId xmlns:p14="http://schemas.microsoft.com/office/powerpoint/2010/main" val="4263822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602667469"/>
              </p:ext>
            </p:extLst>
          </p:nvPr>
        </p:nvGraphicFramePr>
        <p:xfrm>
          <a:off x="2677213" y="1086266"/>
          <a:ext cx="7958137" cy="5603875"/>
        </p:xfrm>
        <a:graphic>
          <a:graphicData uri="http://schemas.openxmlformats.org/presentationml/2006/ole">
            <mc:AlternateContent xmlns:mc="http://schemas.openxmlformats.org/markup-compatibility/2006">
              <mc:Choice xmlns:v="urn:schemas-microsoft-com:vml" Requires="v">
                <p:oleObj spid="_x0000_s1042" name="CorelDRAW" r:id="rId3" imgW="7958116" imgH="5604390" progId="CorelDraw.Graphic.15">
                  <p:embed/>
                </p:oleObj>
              </mc:Choice>
              <mc:Fallback>
                <p:oleObj name="CorelDRAW" r:id="rId3" imgW="7958116" imgH="5604390" progId="CorelDraw.Graphic.15">
                  <p:embed/>
                  <p:pic>
                    <p:nvPicPr>
                      <p:cNvPr id="0" name=""/>
                      <p:cNvPicPr/>
                      <p:nvPr/>
                    </p:nvPicPr>
                    <p:blipFill>
                      <a:blip r:embed="rId4"/>
                      <a:stretch>
                        <a:fillRect/>
                      </a:stretch>
                    </p:blipFill>
                    <p:spPr>
                      <a:xfrm>
                        <a:off x="2677213" y="1086266"/>
                        <a:ext cx="7958137" cy="5603875"/>
                      </a:xfrm>
                      <a:prstGeom prst="rect">
                        <a:avLst/>
                      </a:prstGeom>
                    </p:spPr>
                  </p:pic>
                </p:oleObj>
              </mc:Fallback>
            </mc:AlternateContent>
          </a:graphicData>
        </a:graphic>
      </p:graphicFrame>
    </p:spTree>
    <p:extLst>
      <p:ext uri="{BB962C8B-B14F-4D97-AF65-F5344CB8AC3E}">
        <p14:creationId xmlns:p14="http://schemas.microsoft.com/office/powerpoint/2010/main" val="3222895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7816" y="968073"/>
            <a:ext cx="6602427" cy="5675603"/>
          </a:xfrm>
          <a:prstGeom prst="rect">
            <a:avLst/>
          </a:prstGeom>
        </p:spPr>
      </p:pic>
      <p:sp>
        <p:nvSpPr>
          <p:cNvPr id="3" name="TextBox 2"/>
          <p:cNvSpPr txBox="1"/>
          <p:nvPr/>
        </p:nvSpPr>
        <p:spPr>
          <a:xfrm>
            <a:off x="499620" y="311085"/>
            <a:ext cx="3993786" cy="369332"/>
          </a:xfrm>
          <a:prstGeom prst="rect">
            <a:avLst/>
          </a:prstGeom>
          <a:noFill/>
        </p:spPr>
        <p:txBody>
          <a:bodyPr wrap="none" rtlCol="0">
            <a:spAutoFit/>
          </a:bodyPr>
          <a:lstStyle/>
          <a:p>
            <a:r>
              <a:rPr lang="en-US" b="1" dirty="0"/>
              <a:t>Thermal simulation for 100 kW, CW, TW.</a:t>
            </a:r>
          </a:p>
        </p:txBody>
      </p:sp>
    </p:spTree>
    <p:extLst>
      <p:ext uri="{BB962C8B-B14F-4D97-AF65-F5344CB8AC3E}">
        <p14:creationId xmlns:p14="http://schemas.microsoft.com/office/powerpoint/2010/main" val="85254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stretch>
            <a:fillRect/>
          </a:stretch>
        </p:blipFill>
        <p:spPr>
          <a:xfrm>
            <a:off x="1524000" y="913452"/>
            <a:ext cx="9144000" cy="5031097"/>
          </a:xfrm>
          <a:prstGeom prst="rect">
            <a:avLst/>
          </a:prstGeom>
        </p:spPr>
      </p:pic>
      <p:sp>
        <p:nvSpPr>
          <p:cNvPr id="7" name="Title 6"/>
          <p:cNvSpPr>
            <a:spLocks noGrp="1"/>
          </p:cNvSpPr>
          <p:nvPr>
            <p:ph type="title" idx="4294967295"/>
          </p:nvPr>
        </p:nvSpPr>
        <p:spPr>
          <a:xfrm>
            <a:off x="1641267" y="322348"/>
            <a:ext cx="8686800" cy="475472"/>
          </a:xfrm>
          <a:prstGeom prst="rect">
            <a:avLst/>
          </a:prstGeom>
        </p:spPr>
        <p:txBody>
          <a:bodyPr>
            <a:normAutofit fontScale="90000"/>
          </a:bodyPr>
          <a:lstStyle/>
          <a:p>
            <a:pPr algn="ctr"/>
            <a:r>
              <a:rPr lang="en-US" sz="2200" b="1" dirty="0">
                <a:solidFill>
                  <a:srgbClr val="5151FF"/>
                </a:solidFill>
              </a:rPr>
              <a:t>HB 650 MHz Main Coupler Test cavity</a:t>
            </a:r>
            <a:br>
              <a:rPr lang="en-US" sz="2200" b="1" dirty="0">
                <a:solidFill>
                  <a:srgbClr val="5151FF"/>
                </a:solidFill>
              </a:rPr>
            </a:br>
            <a:r>
              <a:rPr lang="en-US" sz="2200" b="1" dirty="0">
                <a:solidFill>
                  <a:srgbClr val="5151FF"/>
                </a:solidFill>
              </a:rPr>
              <a:t>with Coupler vacuum ends</a:t>
            </a:r>
            <a:br>
              <a:rPr lang="en-US" sz="1800" dirty="0">
                <a:solidFill>
                  <a:srgbClr val="5151FF"/>
                </a:solidFill>
              </a:rPr>
            </a:br>
            <a:endParaRPr lang="en-US" sz="1800" dirty="0">
              <a:solidFill>
                <a:srgbClr val="5151FF"/>
              </a:solidFill>
            </a:endParaRPr>
          </a:p>
        </p:txBody>
      </p:sp>
      <p:sp>
        <p:nvSpPr>
          <p:cNvPr id="2" name="TextBox 1"/>
          <p:cNvSpPr txBox="1"/>
          <p:nvPr/>
        </p:nvSpPr>
        <p:spPr>
          <a:xfrm>
            <a:off x="5480988" y="4713524"/>
            <a:ext cx="2824812" cy="707886"/>
          </a:xfrm>
          <a:prstGeom prst="rect">
            <a:avLst/>
          </a:prstGeom>
          <a:noFill/>
        </p:spPr>
        <p:txBody>
          <a:bodyPr wrap="none" rtlCol="0">
            <a:spAutoFit/>
          </a:bodyPr>
          <a:lstStyle/>
          <a:p>
            <a:r>
              <a:rPr lang="en-US" sz="2000" dirty="0"/>
              <a:t>Copper coated test cavity</a:t>
            </a:r>
          </a:p>
          <a:p>
            <a:r>
              <a:rPr lang="en-US" sz="2000" dirty="0"/>
              <a:t>F10077234</a:t>
            </a:r>
          </a:p>
        </p:txBody>
      </p:sp>
      <p:sp>
        <p:nvSpPr>
          <p:cNvPr id="9" name="TextBox 8"/>
          <p:cNvSpPr txBox="1"/>
          <p:nvPr/>
        </p:nvSpPr>
        <p:spPr>
          <a:xfrm>
            <a:off x="1641267" y="5395600"/>
            <a:ext cx="4041747" cy="400110"/>
          </a:xfrm>
          <a:prstGeom prst="rect">
            <a:avLst/>
          </a:prstGeom>
          <a:noFill/>
        </p:spPr>
        <p:txBody>
          <a:bodyPr wrap="square" rtlCol="0">
            <a:spAutoFit/>
          </a:bodyPr>
          <a:lstStyle/>
          <a:p>
            <a:r>
              <a:rPr lang="en-US" sz="2000" dirty="0"/>
              <a:t>Right angle valve</a:t>
            </a:r>
          </a:p>
        </p:txBody>
      </p:sp>
      <p:sp>
        <p:nvSpPr>
          <p:cNvPr id="12" name="TextBox 11"/>
          <p:cNvSpPr txBox="1"/>
          <p:nvPr/>
        </p:nvSpPr>
        <p:spPr>
          <a:xfrm>
            <a:off x="8687289" y="1833745"/>
            <a:ext cx="1794694" cy="1015663"/>
          </a:xfrm>
          <a:prstGeom prst="rect">
            <a:avLst/>
          </a:prstGeom>
          <a:noFill/>
        </p:spPr>
        <p:txBody>
          <a:bodyPr wrap="square" rtlCol="0">
            <a:spAutoFit/>
          </a:bodyPr>
          <a:lstStyle/>
          <a:p>
            <a:r>
              <a:rPr lang="en-US" sz="2000" dirty="0"/>
              <a:t>Vacuum end </a:t>
            </a:r>
          </a:p>
          <a:p>
            <a:r>
              <a:rPr lang="en-US" sz="2000" dirty="0"/>
              <a:t>Assembly</a:t>
            </a:r>
          </a:p>
          <a:p>
            <a:r>
              <a:rPr lang="en-US" sz="2000" dirty="0"/>
              <a:t>F10056896</a:t>
            </a:r>
          </a:p>
        </p:txBody>
      </p:sp>
      <p:cxnSp>
        <p:nvCxnSpPr>
          <p:cNvPr id="14" name="Straight Connector 13"/>
          <p:cNvCxnSpPr/>
          <p:nvPr/>
        </p:nvCxnSpPr>
        <p:spPr>
          <a:xfrm flipV="1">
            <a:off x="3165232" y="4958338"/>
            <a:ext cx="873369" cy="437263"/>
          </a:xfrm>
          <a:prstGeom prst="line">
            <a:avLst/>
          </a:prstGeom>
          <a:ln>
            <a:solidFill>
              <a:srgbClr val="0F2D6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2" idx="0"/>
          </p:cNvCxnSpPr>
          <p:nvPr/>
        </p:nvCxnSpPr>
        <p:spPr>
          <a:xfrm flipH="1" flipV="1">
            <a:off x="6444344" y="3644336"/>
            <a:ext cx="449051" cy="1069188"/>
          </a:xfrm>
          <a:prstGeom prst="line">
            <a:avLst/>
          </a:prstGeom>
          <a:ln>
            <a:solidFill>
              <a:srgbClr val="0F2D6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12" idx="1"/>
          </p:cNvCxnSpPr>
          <p:nvPr/>
        </p:nvCxnSpPr>
        <p:spPr>
          <a:xfrm flipV="1">
            <a:off x="8305801" y="2341576"/>
            <a:ext cx="381489" cy="819886"/>
          </a:xfrm>
          <a:prstGeom prst="line">
            <a:avLst/>
          </a:prstGeom>
        </p:spPr>
        <p:style>
          <a:lnRef idx="2">
            <a:schemeClr val="accent1"/>
          </a:lnRef>
          <a:fillRef idx="0">
            <a:schemeClr val="accent1"/>
          </a:fillRef>
          <a:effectRef idx="1">
            <a:schemeClr val="accent1"/>
          </a:effectRef>
          <a:fontRef idx="minor">
            <a:schemeClr val="tx1"/>
          </a:fontRef>
        </p:style>
      </p:cxnSp>
      <p:sp>
        <p:nvSpPr>
          <p:cNvPr id="15" name="Footer Placeholder 4"/>
          <p:cNvSpPr>
            <a:spLocks noGrp="1"/>
          </p:cNvSpPr>
          <p:nvPr>
            <p:ph type="ftr" sz="quarter" idx="11"/>
          </p:nvPr>
        </p:nvSpPr>
        <p:spPr>
          <a:xfrm>
            <a:off x="3243385" y="6504214"/>
            <a:ext cx="6071616" cy="242873"/>
          </a:xfrm>
        </p:spPr>
        <p:txBody>
          <a:bodyPr/>
          <a:lstStyle/>
          <a:p>
            <a:pPr>
              <a:defRPr/>
            </a:pPr>
            <a:r>
              <a:rPr lang="en-US" dirty="0"/>
              <a:t>Oleg Pronitchev| 650 MHZ Coupler test stand</a:t>
            </a:r>
            <a:endParaRPr lang="en-US" b="1" dirty="0"/>
          </a:p>
        </p:txBody>
      </p:sp>
    </p:spTree>
    <p:extLst>
      <p:ext uri="{BB962C8B-B14F-4D97-AF65-F5344CB8AC3E}">
        <p14:creationId xmlns:p14="http://schemas.microsoft.com/office/powerpoint/2010/main" val="3204135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0196" y="852256"/>
            <a:ext cx="10412556" cy="6005744"/>
          </a:xfrm>
          <a:prstGeom prst="rect">
            <a:avLst/>
          </a:prstGeom>
        </p:spPr>
      </p:pic>
      <p:sp>
        <p:nvSpPr>
          <p:cNvPr id="4" name="TextBox 3"/>
          <p:cNvSpPr txBox="1"/>
          <p:nvPr/>
        </p:nvSpPr>
        <p:spPr>
          <a:xfrm>
            <a:off x="3437496" y="192030"/>
            <a:ext cx="5581849" cy="461665"/>
          </a:xfrm>
          <a:prstGeom prst="rect">
            <a:avLst/>
          </a:prstGeom>
          <a:noFill/>
        </p:spPr>
        <p:txBody>
          <a:bodyPr wrap="none" rtlCol="0">
            <a:spAutoFit/>
          </a:bodyPr>
          <a:lstStyle/>
          <a:p>
            <a:r>
              <a:rPr lang="en-US" sz="2400" b="1" dirty="0"/>
              <a:t>Structure of 650 MHz coupler, new design.</a:t>
            </a:r>
          </a:p>
        </p:txBody>
      </p:sp>
      <p:sp>
        <p:nvSpPr>
          <p:cNvPr id="2" name="Rectangle 1"/>
          <p:cNvSpPr/>
          <p:nvPr/>
        </p:nvSpPr>
        <p:spPr>
          <a:xfrm rot="21189930">
            <a:off x="5247754" y="2436899"/>
            <a:ext cx="877824"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88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Clipping"/>
          <p:cNvPicPr>
            <a:picLocks noChangeAspect="1"/>
          </p:cNvPicPr>
          <p:nvPr/>
        </p:nvPicPr>
        <p:blipFill>
          <a:blip r:embed="rId2"/>
          <a:stretch>
            <a:fillRect/>
          </a:stretch>
        </p:blipFill>
        <p:spPr>
          <a:xfrm>
            <a:off x="1897000" y="871685"/>
            <a:ext cx="8214277" cy="5587618"/>
          </a:xfrm>
          <a:prstGeom prst="rect">
            <a:avLst/>
          </a:prstGeom>
        </p:spPr>
      </p:pic>
      <p:sp>
        <p:nvSpPr>
          <p:cNvPr id="7" name="Title 6"/>
          <p:cNvSpPr>
            <a:spLocks noGrp="1"/>
          </p:cNvSpPr>
          <p:nvPr>
            <p:ph type="title" idx="4294967295"/>
          </p:nvPr>
        </p:nvSpPr>
        <p:spPr>
          <a:xfrm>
            <a:off x="1735138" y="254001"/>
            <a:ext cx="8686800" cy="510613"/>
          </a:xfrm>
          <a:prstGeom prst="rect">
            <a:avLst/>
          </a:prstGeom>
        </p:spPr>
        <p:txBody>
          <a:bodyPr>
            <a:normAutofit fontScale="90000"/>
          </a:bodyPr>
          <a:lstStyle/>
          <a:p>
            <a:pPr algn="ctr"/>
            <a:r>
              <a:rPr lang="en-US" sz="2000" b="1" dirty="0">
                <a:solidFill>
                  <a:srgbClr val="5151FF"/>
                </a:solidFill>
              </a:rPr>
              <a:t>HB 650 MHz Main Coupler Test cavity</a:t>
            </a:r>
            <a:br>
              <a:rPr lang="en-US" sz="2000" b="1" dirty="0">
                <a:solidFill>
                  <a:srgbClr val="5151FF"/>
                </a:solidFill>
              </a:rPr>
            </a:br>
            <a:r>
              <a:rPr lang="en-US" sz="2000" b="1" dirty="0">
                <a:solidFill>
                  <a:srgbClr val="5151FF"/>
                </a:solidFill>
              </a:rPr>
              <a:t>with Coupler Air Sides, assembly step 2</a:t>
            </a:r>
            <a:br>
              <a:rPr lang="en-US" sz="1800" dirty="0">
                <a:solidFill>
                  <a:srgbClr val="5151FF"/>
                </a:solidFill>
              </a:rPr>
            </a:br>
            <a:endParaRPr lang="en-US" sz="1800" dirty="0">
              <a:solidFill>
                <a:srgbClr val="5151FF"/>
              </a:solidFill>
            </a:endParaRPr>
          </a:p>
        </p:txBody>
      </p:sp>
      <p:sp>
        <p:nvSpPr>
          <p:cNvPr id="2" name="TextBox 1"/>
          <p:cNvSpPr txBox="1"/>
          <p:nvPr/>
        </p:nvSpPr>
        <p:spPr>
          <a:xfrm>
            <a:off x="4582886" y="5751417"/>
            <a:ext cx="2824812" cy="707886"/>
          </a:xfrm>
          <a:prstGeom prst="rect">
            <a:avLst/>
          </a:prstGeom>
          <a:noFill/>
        </p:spPr>
        <p:txBody>
          <a:bodyPr wrap="none" rtlCol="0">
            <a:spAutoFit/>
          </a:bodyPr>
          <a:lstStyle/>
          <a:p>
            <a:r>
              <a:rPr lang="en-US" sz="2000" dirty="0"/>
              <a:t>Copper coated test cavity</a:t>
            </a:r>
          </a:p>
          <a:p>
            <a:r>
              <a:rPr lang="en-US" sz="2000" dirty="0"/>
              <a:t>F10077234</a:t>
            </a:r>
          </a:p>
        </p:txBody>
      </p:sp>
      <p:sp>
        <p:nvSpPr>
          <p:cNvPr id="9" name="TextBox 8"/>
          <p:cNvSpPr txBox="1"/>
          <p:nvPr/>
        </p:nvSpPr>
        <p:spPr>
          <a:xfrm>
            <a:off x="1641267" y="5395600"/>
            <a:ext cx="4041747" cy="400110"/>
          </a:xfrm>
          <a:prstGeom prst="rect">
            <a:avLst/>
          </a:prstGeom>
          <a:noFill/>
        </p:spPr>
        <p:txBody>
          <a:bodyPr wrap="square" rtlCol="0">
            <a:spAutoFit/>
          </a:bodyPr>
          <a:lstStyle/>
          <a:p>
            <a:r>
              <a:rPr lang="en-US" sz="2000" dirty="0"/>
              <a:t>8020 Cart</a:t>
            </a:r>
          </a:p>
        </p:txBody>
      </p:sp>
      <p:sp>
        <p:nvSpPr>
          <p:cNvPr id="12" name="TextBox 11"/>
          <p:cNvSpPr txBox="1"/>
          <p:nvPr/>
        </p:nvSpPr>
        <p:spPr>
          <a:xfrm>
            <a:off x="7928940" y="809523"/>
            <a:ext cx="2182337" cy="707886"/>
          </a:xfrm>
          <a:prstGeom prst="rect">
            <a:avLst/>
          </a:prstGeom>
          <a:noFill/>
        </p:spPr>
        <p:txBody>
          <a:bodyPr wrap="square" rtlCol="0">
            <a:spAutoFit/>
          </a:bodyPr>
          <a:lstStyle/>
          <a:p>
            <a:r>
              <a:rPr lang="en-US" sz="2000" dirty="0"/>
              <a:t>650 MHz Coupler</a:t>
            </a:r>
          </a:p>
          <a:p>
            <a:r>
              <a:rPr lang="en-US" sz="2000" dirty="0"/>
              <a:t>F10056895</a:t>
            </a:r>
          </a:p>
        </p:txBody>
      </p:sp>
      <p:cxnSp>
        <p:nvCxnSpPr>
          <p:cNvPr id="14" name="Straight Connector 13"/>
          <p:cNvCxnSpPr/>
          <p:nvPr/>
        </p:nvCxnSpPr>
        <p:spPr>
          <a:xfrm flipV="1">
            <a:off x="2830287" y="4833226"/>
            <a:ext cx="233345" cy="740261"/>
          </a:xfrm>
          <a:prstGeom prst="line">
            <a:avLst/>
          </a:prstGeom>
          <a:ln>
            <a:solidFill>
              <a:srgbClr val="0F2D6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2" idx="0"/>
          </p:cNvCxnSpPr>
          <p:nvPr/>
        </p:nvCxnSpPr>
        <p:spPr>
          <a:xfrm flipV="1">
            <a:off x="5995292" y="2046515"/>
            <a:ext cx="92254" cy="3704903"/>
          </a:xfrm>
          <a:prstGeom prst="line">
            <a:avLst/>
          </a:prstGeom>
          <a:ln>
            <a:solidFill>
              <a:srgbClr val="0F2D6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12" idx="1"/>
          </p:cNvCxnSpPr>
          <p:nvPr/>
        </p:nvCxnSpPr>
        <p:spPr>
          <a:xfrm flipV="1">
            <a:off x="7547451" y="1163467"/>
            <a:ext cx="381488" cy="973779"/>
          </a:xfrm>
          <a:prstGeom prst="line">
            <a:avLst/>
          </a:prstGeom>
        </p:spPr>
        <p:style>
          <a:lnRef idx="2">
            <a:schemeClr val="accent1"/>
          </a:lnRef>
          <a:fillRef idx="0">
            <a:schemeClr val="accent1"/>
          </a:fillRef>
          <a:effectRef idx="1">
            <a:schemeClr val="accent1"/>
          </a:effectRef>
          <a:fontRef idx="minor">
            <a:schemeClr val="tx1"/>
          </a:fontRef>
        </p:style>
      </p:cxnSp>
      <p:sp>
        <p:nvSpPr>
          <p:cNvPr id="15" name="Footer Placeholder 4"/>
          <p:cNvSpPr>
            <a:spLocks noGrp="1"/>
          </p:cNvSpPr>
          <p:nvPr>
            <p:ph type="ftr" sz="quarter" idx="11"/>
          </p:nvPr>
        </p:nvSpPr>
        <p:spPr>
          <a:xfrm>
            <a:off x="3243385" y="6504214"/>
            <a:ext cx="6071616" cy="242873"/>
          </a:xfrm>
        </p:spPr>
        <p:txBody>
          <a:bodyPr/>
          <a:lstStyle/>
          <a:p>
            <a:pPr>
              <a:defRPr/>
            </a:pPr>
            <a:r>
              <a:rPr lang="en-US" dirty="0"/>
              <a:t>Oleg Pronitchev| 650 MHZ Coupler test stand</a:t>
            </a:r>
            <a:endParaRPr lang="en-US" b="1" dirty="0"/>
          </a:p>
        </p:txBody>
      </p:sp>
    </p:spTree>
    <p:extLst>
      <p:ext uri="{BB962C8B-B14F-4D97-AF65-F5344CB8AC3E}">
        <p14:creationId xmlns:p14="http://schemas.microsoft.com/office/powerpoint/2010/main" val="858538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290" y="557166"/>
            <a:ext cx="1373774" cy="400110"/>
          </a:xfrm>
          <a:prstGeom prst="rect">
            <a:avLst/>
          </a:prstGeom>
          <a:noFill/>
        </p:spPr>
        <p:txBody>
          <a:bodyPr wrap="none" rtlCol="0">
            <a:spAutoFit/>
          </a:bodyPr>
          <a:lstStyle/>
          <a:p>
            <a:r>
              <a:rPr lang="en-US" sz="2000" b="1" dirty="0">
                <a:solidFill>
                  <a:srgbClr val="0070C0"/>
                </a:solidFill>
              </a:rPr>
              <a:t>Test facility</a:t>
            </a:r>
          </a:p>
        </p:txBody>
      </p:sp>
      <p:sp>
        <p:nvSpPr>
          <p:cNvPr id="3" name="TextBox 2"/>
          <p:cNvSpPr txBox="1"/>
          <p:nvPr/>
        </p:nvSpPr>
        <p:spPr>
          <a:xfrm>
            <a:off x="969290" y="1182320"/>
            <a:ext cx="8560036" cy="923330"/>
          </a:xfrm>
          <a:prstGeom prst="rect">
            <a:avLst/>
          </a:prstGeom>
          <a:noFill/>
        </p:spPr>
        <p:txBody>
          <a:bodyPr wrap="none" rtlCol="0">
            <a:spAutoFit/>
          </a:bodyPr>
          <a:lstStyle/>
          <a:p>
            <a:pPr marL="285750" indent="-285750">
              <a:buFont typeface="Wingdings" panose="05000000000000000000" pitchFamily="2" charset="2"/>
              <a:buChar char="§"/>
            </a:pPr>
            <a:r>
              <a:rPr lang="en-US" b="1" dirty="0">
                <a:solidFill>
                  <a:srgbClr val="0070C0"/>
                </a:solidFill>
              </a:rPr>
              <a:t>Test faculty will be based on 650 MHz, 30-40 kW, CW, IOT.</a:t>
            </a:r>
          </a:p>
          <a:p>
            <a:r>
              <a:rPr lang="en-US" b="1" dirty="0">
                <a:solidFill>
                  <a:srgbClr val="0070C0"/>
                </a:solidFill>
              </a:rPr>
              <a:t>     Test will be done in resonance mode. It will allow to increase power by several times. </a:t>
            </a:r>
          </a:p>
          <a:p>
            <a:pPr marL="285750" indent="-285750">
              <a:buFont typeface="Wingdings" panose="05000000000000000000" pitchFamily="2" charset="2"/>
              <a:buChar char="§"/>
            </a:pPr>
            <a:endParaRPr lang="en-US" b="1" dirty="0">
              <a:solidFill>
                <a:srgbClr val="0070C0"/>
              </a:solidFill>
            </a:endParaRPr>
          </a:p>
        </p:txBody>
      </p:sp>
      <p:sp>
        <p:nvSpPr>
          <p:cNvPr id="4" name="TextBox 3"/>
          <p:cNvSpPr txBox="1"/>
          <p:nvPr/>
        </p:nvSpPr>
        <p:spPr>
          <a:xfrm>
            <a:off x="969290" y="2089216"/>
            <a:ext cx="7121437" cy="646331"/>
          </a:xfrm>
          <a:prstGeom prst="rect">
            <a:avLst/>
          </a:prstGeom>
          <a:noFill/>
        </p:spPr>
        <p:txBody>
          <a:bodyPr wrap="none" rtlCol="0">
            <a:spAutoFit/>
          </a:bodyPr>
          <a:lstStyle/>
          <a:p>
            <a:pPr marL="285750" indent="-285750">
              <a:buFont typeface="Wingdings" panose="05000000000000000000" pitchFamily="2" charset="2"/>
              <a:buChar char="§"/>
            </a:pPr>
            <a:r>
              <a:rPr lang="en-US" b="1" dirty="0">
                <a:solidFill>
                  <a:srgbClr val="0070C0"/>
                </a:solidFill>
              </a:rPr>
              <a:t>IOT exists and installed in MDB building.</a:t>
            </a:r>
          </a:p>
          <a:p>
            <a:pPr marL="285750" indent="-285750">
              <a:buFont typeface="Wingdings" panose="05000000000000000000" pitchFamily="2" charset="2"/>
              <a:buChar char="§"/>
            </a:pPr>
            <a:r>
              <a:rPr lang="en-US" b="1" dirty="0">
                <a:solidFill>
                  <a:srgbClr val="0070C0"/>
                </a:solidFill>
              </a:rPr>
              <a:t>Infrastructure (waveguide line, interlocks, etc.) has to  be developed.  </a:t>
            </a:r>
          </a:p>
        </p:txBody>
      </p:sp>
      <p:sp>
        <p:nvSpPr>
          <p:cNvPr id="5" name="TextBox 4"/>
          <p:cNvSpPr txBox="1"/>
          <p:nvPr/>
        </p:nvSpPr>
        <p:spPr>
          <a:xfrm>
            <a:off x="1134399" y="3502233"/>
            <a:ext cx="1758623" cy="400110"/>
          </a:xfrm>
          <a:prstGeom prst="rect">
            <a:avLst/>
          </a:prstGeom>
          <a:noFill/>
        </p:spPr>
        <p:txBody>
          <a:bodyPr wrap="none" rtlCol="0">
            <a:spAutoFit/>
          </a:bodyPr>
          <a:lstStyle/>
          <a:p>
            <a:r>
              <a:rPr lang="en-US" sz="2000" b="1" dirty="0">
                <a:solidFill>
                  <a:srgbClr val="0070C0"/>
                </a:solidFill>
              </a:rPr>
              <a:t>Current status:</a:t>
            </a:r>
          </a:p>
        </p:txBody>
      </p:sp>
      <p:sp>
        <p:nvSpPr>
          <p:cNvPr id="6" name="TextBox 5"/>
          <p:cNvSpPr txBox="1"/>
          <p:nvPr/>
        </p:nvSpPr>
        <p:spPr>
          <a:xfrm>
            <a:off x="1134399" y="4155301"/>
            <a:ext cx="5796972" cy="1938992"/>
          </a:xfrm>
          <a:prstGeom prst="rect">
            <a:avLst/>
          </a:prstGeom>
          <a:noFill/>
        </p:spPr>
        <p:txBody>
          <a:bodyPr wrap="none" rtlCol="0">
            <a:spAutoFit/>
          </a:bodyPr>
          <a:lstStyle/>
          <a:p>
            <a:pPr marL="457200" indent="-457200">
              <a:buFont typeface="Wingdings" panose="05000000000000000000" pitchFamily="2" charset="2"/>
              <a:buChar char="§"/>
            </a:pPr>
            <a:r>
              <a:rPr lang="en-US" sz="2000" b="1" dirty="0">
                <a:solidFill>
                  <a:srgbClr val="0070C0"/>
                </a:solidFill>
              </a:rPr>
              <a:t>Four vacuum parts are ordered:</a:t>
            </a:r>
          </a:p>
          <a:p>
            <a:r>
              <a:rPr lang="en-US" sz="2000" b="1" dirty="0">
                <a:solidFill>
                  <a:srgbClr val="0070C0"/>
                </a:solidFill>
              </a:rPr>
              <a:t>Two new design and two back up design.</a:t>
            </a:r>
          </a:p>
          <a:p>
            <a:r>
              <a:rPr lang="en-US" sz="2000" b="1" dirty="0">
                <a:solidFill>
                  <a:srgbClr val="0070C0"/>
                </a:solidFill>
              </a:rPr>
              <a:t>Delivery time ~ April, 2018.</a:t>
            </a:r>
          </a:p>
          <a:p>
            <a:endParaRPr lang="en-US" sz="2000" b="1" dirty="0">
              <a:solidFill>
                <a:srgbClr val="0070C0"/>
              </a:solidFill>
            </a:endParaRPr>
          </a:p>
          <a:p>
            <a:pPr marL="342900" indent="-342900">
              <a:buFont typeface="Wingdings" panose="05000000000000000000" pitchFamily="2" charset="2"/>
              <a:buChar char="§"/>
            </a:pPr>
            <a:r>
              <a:rPr lang="en-US" sz="2000" b="1" dirty="0">
                <a:solidFill>
                  <a:srgbClr val="0070C0"/>
                </a:solidFill>
              </a:rPr>
              <a:t>Two air parts and test stand will be ordered soon.</a:t>
            </a:r>
          </a:p>
          <a:p>
            <a:r>
              <a:rPr lang="en-US" sz="2000" b="1" dirty="0">
                <a:solidFill>
                  <a:srgbClr val="0070C0"/>
                </a:solidFill>
              </a:rPr>
              <a:t>Delivery time ~ April, 2018.</a:t>
            </a:r>
          </a:p>
        </p:txBody>
      </p:sp>
    </p:spTree>
    <p:extLst>
      <p:ext uri="{BB962C8B-B14F-4D97-AF65-F5344CB8AC3E}">
        <p14:creationId xmlns:p14="http://schemas.microsoft.com/office/powerpoint/2010/main" val="3133763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764" y="543566"/>
            <a:ext cx="9816784" cy="6738640"/>
          </a:xfrm>
          <a:prstGeom prst="rect">
            <a:avLst/>
          </a:prstGeom>
        </p:spPr>
      </p:pic>
      <p:sp>
        <p:nvSpPr>
          <p:cNvPr id="6" name="TextBox 5"/>
          <p:cNvSpPr txBox="1"/>
          <p:nvPr/>
        </p:nvSpPr>
        <p:spPr>
          <a:xfrm>
            <a:off x="3946565" y="244576"/>
            <a:ext cx="4366645" cy="461665"/>
          </a:xfrm>
          <a:prstGeom prst="rect">
            <a:avLst/>
          </a:prstGeom>
          <a:noFill/>
        </p:spPr>
        <p:txBody>
          <a:bodyPr wrap="none" rtlCol="0">
            <a:spAutoFit/>
          </a:bodyPr>
          <a:lstStyle/>
          <a:p>
            <a:r>
              <a:rPr lang="en-US" sz="2400" b="1" dirty="0"/>
              <a:t>Backup design, 650 MHz coupler.</a:t>
            </a:r>
          </a:p>
        </p:txBody>
      </p:sp>
    </p:spTree>
    <p:extLst>
      <p:ext uri="{BB962C8B-B14F-4D97-AF65-F5344CB8AC3E}">
        <p14:creationId xmlns:p14="http://schemas.microsoft.com/office/powerpoint/2010/main" val="347763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5" y="2511555"/>
            <a:ext cx="5840627" cy="400924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9323" y="2118730"/>
            <a:ext cx="5338017" cy="3664232"/>
          </a:xfrm>
          <a:prstGeom prst="rect">
            <a:avLst/>
          </a:prstGeom>
        </p:spPr>
      </p:pic>
      <p:grpSp>
        <p:nvGrpSpPr>
          <p:cNvPr id="6" name="Group 5"/>
          <p:cNvGrpSpPr/>
          <p:nvPr/>
        </p:nvGrpSpPr>
        <p:grpSpPr>
          <a:xfrm>
            <a:off x="5494174" y="4112523"/>
            <a:ext cx="1005942" cy="403654"/>
            <a:chOff x="5897366" y="1303184"/>
            <a:chExt cx="1005942" cy="403654"/>
          </a:xfrm>
        </p:grpSpPr>
        <p:sp>
          <p:nvSpPr>
            <p:cNvPr id="4" name="Right Arrow 3"/>
            <p:cNvSpPr/>
            <p:nvPr/>
          </p:nvSpPr>
          <p:spPr>
            <a:xfrm>
              <a:off x="6112476" y="1303184"/>
              <a:ext cx="790832" cy="403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5897366" y="1303184"/>
              <a:ext cx="790832" cy="403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649308" y="328007"/>
            <a:ext cx="10910784" cy="1200329"/>
          </a:xfrm>
          <a:prstGeom prst="rect">
            <a:avLst/>
          </a:prstGeom>
          <a:noFill/>
        </p:spPr>
        <p:txBody>
          <a:bodyPr wrap="square" rtlCol="0">
            <a:spAutoFit/>
          </a:bodyPr>
          <a:lstStyle/>
          <a:p>
            <a:r>
              <a:rPr lang="en-US" sz="2400" b="1" dirty="0"/>
              <a:t>To move from “new” to “backup” ( and contra versa) we need to change only the outer conductors of vacuum part. It is not expensive. </a:t>
            </a:r>
          </a:p>
          <a:p>
            <a:endParaRPr lang="en-US" sz="2400" b="1" dirty="0"/>
          </a:p>
        </p:txBody>
      </p:sp>
    </p:spTree>
    <p:extLst>
      <p:ext uri="{BB962C8B-B14F-4D97-AF65-F5344CB8AC3E}">
        <p14:creationId xmlns:p14="http://schemas.microsoft.com/office/powerpoint/2010/main" val="18000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2658" y="2241135"/>
            <a:ext cx="8605048" cy="2308324"/>
          </a:xfrm>
          <a:prstGeom prst="rect">
            <a:avLst/>
          </a:prstGeom>
          <a:noFill/>
        </p:spPr>
        <p:txBody>
          <a:bodyPr wrap="none" rtlCol="0">
            <a:spAutoFit/>
          </a:bodyPr>
          <a:lstStyle/>
          <a:p>
            <a:r>
              <a:rPr lang="en-US" b="1" dirty="0">
                <a:solidFill>
                  <a:srgbClr val="0070C0"/>
                </a:solidFill>
              </a:rPr>
              <a:t>Window:				AL</a:t>
            </a:r>
            <a:r>
              <a:rPr lang="en-US" b="1" baseline="-25000" dirty="0">
                <a:solidFill>
                  <a:srgbClr val="0070C0"/>
                </a:solidFill>
              </a:rPr>
              <a:t>2</a:t>
            </a:r>
            <a:r>
              <a:rPr lang="en-US" b="1" dirty="0">
                <a:solidFill>
                  <a:srgbClr val="0070C0"/>
                </a:solidFill>
              </a:rPr>
              <a:t>O</a:t>
            </a:r>
            <a:r>
              <a:rPr lang="en-US" b="1" baseline="-25000" dirty="0">
                <a:solidFill>
                  <a:srgbClr val="0070C0"/>
                </a:solidFill>
              </a:rPr>
              <a:t>3</a:t>
            </a:r>
            <a:r>
              <a:rPr lang="en-US" b="1" dirty="0">
                <a:solidFill>
                  <a:srgbClr val="0070C0"/>
                </a:solidFill>
              </a:rPr>
              <a:t>,  4’’ x 6 mm</a:t>
            </a:r>
          </a:p>
          <a:p>
            <a:r>
              <a:rPr lang="en-US" b="1" dirty="0">
                <a:solidFill>
                  <a:srgbClr val="0070C0"/>
                </a:solidFill>
              </a:rPr>
              <a:t>Antenna:				0.5’’ copper pipe</a:t>
            </a:r>
          </a:p>
          <a:p>
            <a:r>
              <a:rPr lang="en-US" b="1" dirty="0">
                <a:solidFill>
                  <a:srgbClr val="0070C0"/>
                </a:solidFill>
              </a:rPr>
              <a:t>Antenna cooling:			Air (3 g/s for 100 kW)</a:t>
            </a:r>
          </a:p>
          <a:p>
            <a:r>
              <a:rPr lang="en-US" b="1" dirty="0">
                <a:solidFill>
                  <a:srgbClr val="0070C0"/>
                </a:solidFill>
              </a:rPr>
              <a:t>Outer conductor (new design):	stainless steel 4’’ x 0.6 mm, no copper coating</a:t>
            </a:r>
          </a:p>
          <a:p>
            <a:r>
              <a:rPr lang="en-US" b="1" dirty="0">
                <a:solidFill>
                  <a:srgbClr val="0070C0"/>
                </a:solidFill>
              </a:rPr>
              <a:t>Outer conductor (back up design):	stainless steel 3’’ x 0.6 mm, copper coating 15 µm</a:t>
            </a:r>
          </a:p>
          <a:p>
            <a:r>
              <a:rPr lang="en-US" b="1" dirty="0">
                <a:solidFill>
                  <a:srgbClr val="0070C0"/>
                </a:solidFill>
              </a:rPr>
              <a:t>Input:				waveguide WR-1150</a:t>
            </a:r>
          </a:p>
          <a:p>
            <a:r>
              <a:rPr lang="en-US" b="1" dirty="0">
                <a:solidFill>
                  <a:srgbClr val="0070C0"/>
                </a:solidFill>
              </a:rPr>
              <a:t>Multifactor suppression:		High voltage bias, up to 5 kV</a:t>
            </a:r>
          </a:p>
          <a:p>
            <a:r>
              <a:rPr lang="en-US" b="1" dirty="0">
                <a:solidFill>
                  <a:srgbClr val="0070C0"/>
                </a:solidFill>
              </a:rPr>
              <a:t>Diagnostics:			Arc detector (e-pick up, back up design)</a:t>
            </a:r>
          </a:p>
        </p:txBody>
      </p:sp>
      <p:sp>
        <p:nvSpPr>
          <p:cNvPr id="3" name="TextBox 2"/>
          <p:cNvSpPr txBox="1"/>
          <p:nvPr/>
        </p:nvSpPr>
        <p:spPr>
          <a:xfrm>
            <a:off x="3007150" y="801278"/>
            <a:ext cx="4800610" cy="461665"/>
          </a:xfrm>
          <a:prstGeom prst="rect">
            <a:avLst/>
          </a:prstGeom>
          <a:noFill/>
        </p:spPr>
        <p:txBody>
          <a:bodyPr wrap="none" rtlCol="0">
            <a:spAutoFit/>
          </a:bodyPr>
          <a:lstStyle/>
          <a:p>
            <a:r>
              <a:rPr lang="en-US" sz="2400" b="1" dirty="0">
                <a:solidFill>
                  <a:srgbClr val="0070C0"/>
                </a:solidFill>
              </a:rPr>
              <a:t>Main features of mechanical design:</a:t>
            </a:r>
          </a:p>
        </p:txBody>
      </p:sp>
    </p:spTree>
    <p:extLst>
      <p:ext uri="{BB962C8B-B14F-4D97-AF65-F5344CB8AC3E}">
        <p14:creationId xmlns:p14="http://schemas.microsoft.com/office/powerpoint/2010/main" val="194114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092" y="2183908"/>
            <a:ext cx="5373646" cy="3706148"/>
          </a:xfrm>
          <a:prstGeom prst="rect">
            <a:avLst/>
          </a:prstGeom>
        </p:spPr>
      </p:pic>
      <p:pic>
        <p:nvPicPr>
          <p:cNvPr id="3" name="Picture 2"/>
          <p:cNvPicPr>
            <a:picLocks noChangeAspect="1"/>
          </p:cNvPicPr>
          <p:nvPr/>
        </p:nvPicPr>
        <p:blipFill>
          <a:blip r:embed="rId3"/>
          <a:stretch>
            <a:fillRect/>
          </a:stretch>
        </p:blipFill>
        <p:spPr>
          <a:xfrm>
            <a:off x="5902772" y="2183908"/>
            <a:ext cx="5949692" cy="4003259"/>
          </a:xfrm>
          <a:prstGeom prst="rect">
            <a:avLst/>
          </a:prstGeom>
        </p:spPr>
      </p:pic>
      <p:sp>
        <p:nvSpPr>
          <p:cNvPr id="4" name="TextBox 3"/>
          <p:cNvSpPr txBox="1"/>
          <p:nvPr/>
        </p:nvSpPr>
        <p:spPr>
          <a:xfrm>
            <a:off x="846418" y="416291"/>
            <a:ext cx="10784234" cy="461665"/>
          </a:xfrm>
          <a:prstGeom prst="rect">
            <a:avLst/>
          </a:prstGeom>
          <a:noFill/>
        </p:spPr>
        <p:txBody>
          <a:bodyPr wrap="none" rtlCol="0">
            <a:spAutoFit/>
          </a:bodyPr>
          <a:lstStyle/>
          <a:p>
            <a:r>
              <a:rPr lang="en-US" sz="2400" b="1" dirty="0">
                <a:solidFill>
                  <a:srgbClr val="002060"/>
                </a:solidFill>
              </a:rPr>
              <a:t>In simulations all thermo-intercepts are connected trough copper straps like these: </a:t>
            </a:r>
          </a:p>
        </p:txBody>
      </p:sp>
      <p:sp>
        <p:nvSpPr>
          <p:cNvPr id="5" name="TextBox 4"/>
          <p:cNvSpPr txBox="1"/>
          <p:nvPr/>
        </p:nvSpPr>
        <p:spPr>
          <a:xfrm>
            <a:off x="3122140" y="2459680"/>
            <a:ext cx="942887" cy="461665"/>
          </a:xfrm>
          <a:prstGeom prst="rect">
            <a:avLst/>
          </a:prstGeom>
          <a:noFill/>
        </p:spPr>
        <p:txBody>
          <a:bodyPr wrap="none" rtlCol="0">
            <a:spAutoFit/>
          </a:bodyPr>
          <a:lstStyle/>
          <a:p>
            <a:r>
              <a:rPr lang="en-US" sz="2400" b="1" dirty="0"/>
              <a:t>30 cm</a:t>
            </a:r>
          </a:p>
        </p:txBody>
      </p:sp>
      <p:sp>
        <p:nvSpPr>
          <p:cNvPr id="6" name="TextBox 5"/>
          <p:cNvSpPr txBox="1"/>
          <p:nvPr/>
        </p:nvSpPr>
        <p:spPr>
          <a:xfrm>
            <a:off x="9410279" y="2256045"/>
            <a:ext cx="942887" cy="461665"/>
          </a:xfrm>
          <a:prstGeom prst="rect">
            <a:avLst/>
          </a:prstGeom>
          <a:noFill/>
        </p:spPr>
        <p:txBody>
          <a:bodyPr wrap="none" rtlCol="0">
            <a:spAutoFit/>
          </a:bodyPr>
          <a:lstStyle/>
          <a:p>
            <a:r>
              <a:rPr lang="en-US" sz="2400" b="1" dirty="0"/>
              <a:t>15 cm</a:t>
            </a:r>
          </a:p>
        </p:txBody>
      </p:sp>
    </p:spTree>
    <p:extLst>
      <p:ext uri="{BB962C8B-B14F-4D97-AF65-F5344CB8AC3E}">
        <p14:creationId xmlns:p14="http://schemas.microsoft.com/office/powerpoint/2010/main" val="216887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2797" y="791876"/>
            <a:ext cx="8380340" cy="5857858"/>
          </a:xfrm>
          <a:prstGeom prst="rect">
            <a:avLst/>
          </a:prstGeom>
        </p:spPr>
      </p:pic>
      <p:sp>
        <p:nvSpPr>
          <p:cNvPr id="4" name="TextBox 3"/>
          <p:cNvSpPr txBox="1"/>
          <p:nvPr/>
        </p:nvSpPr>
        <p:spPr>
          <a:xfrm>
            <a:off x="303762" y="330211"/>
            <a:ext cx="5356659" cy="461665"/>
          </a:xfrm>
          <a:prstGeom prst="rect">
            <a:avLst/>
          </a:prstGeom>
          <a:noFill/>
        </p:spPr>
        <p:txBody>
          <a:bodyPr wrap="none" rtlCol="0">
            <a:spAutoFit/>
          </a:bodyPr>
          <a:lstStyle/>
          <a:p>
            <a:r>
              <a:rPr lang="en-US" sz="2400" b="1" dirty="0">
                <a:solidFill>
                  <a:srgbClr val="002060"/>
                </a:solidFill>
              </a:rPr>
              <a:t>Static thermal loading , RF power = 0 kW</a:t>
            </a:r>
          </a:p>
        </p:txBody>
      </p:sp>
      <p:sp>
        <p:nvSpPr>
          <p:cNvPr id="2" name="TextBox 1"/>
          <p:cNvSpPr txBox="1"/>
          <p:nvPr/>
        </p:nvSpPr>
        <p:spPr>
          <a:xfrm>
            <a:off x="303762" y="1036208"/>
            <a:ext cx="4146969" cy="923330"/>
          </a:xfrm>
          <a:prstGeom prst="rect">
            <a:avLst/>
          </a:prstGeom>
          <a:noFill/>
        </p:spPr>
        <p:txBody>
          <a:bodyPr wrap="none" rtlCol="0">
            <a:spAutoFit/>
          </a:bodyPr>
          <a:lstStyle/>
          <a:p>
            <a:r>
              <a:rPr lang="en-US" b="1" dirty="0" err="1">
                <a:solidFill>
                  <a:srgbClr val="002060"/>
                </a:solidFill>
              </a:rPr>
              <a:t>T_tip</a:t>
            </a:r>
            <a:r>
              <a:rPr lang="en-US" b="1" dirty="0">
                <a:solidFill>
                  <a:srgbClr val="002060"/>
                </a:solidFill>
              </a:rPr>
              <a:t> ≈ 20 C</a:t>
            </a:r>
          </a:p>
          <a:p>
            <a:r>
              <a:rPr lang="en-US" b="1" dirty="0" err="1">
                <a:solidFill>
                  <a:srgbClr val="002060"/>
                </a:solidFill>
              </a:rPr>
              <a:t>P_rad</a:t>
            </a:r>
            <a:r>
              <a:rPr lang="en-US" b="1" dirty="0">
                <a:solidFill>
                  <a:srgbClr val="002060"/>
                </a:solidFill>
              </a:rPr>
              <a:t> ≈ 0.14W  (Polished copper </a:t>
            </a:r>
            <a:r>
              <a:rPr lang="el-GR" b="1" dirty="0">
                <a:solidFill>
                  <a:srgbClr val="002060"/>
                </a:solidFill>
              </a:rPr>
              <a:t>ε</a:t>
            </a:r>
            <a:r>
              <a:rPr lang="en-US" b="1" dirty="0">
                <a:solidFill>
                  <a:srgbClr val="002060"/>
                </a:solidFill>
              </a:rPr>
              <a:t> = 0.05)</a:t>
            </a:r>
          </a:p>
          <a:p>
            <a:endParaRPr lang="en-US" dirty="0"/>
          </a:p>
        </p:txBody>
      </p:sp>
    </p:spTree>
    <p:extLst>
      <p:ext uri="{BB962C8B-B14F-4D97-AF65-F5344CB8AC3E}">
        <p14:creationId xmlns:p14="http://schemas.microsoft.com/office/powerpoint/2010/main" val="283194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7222" y="313038"/>
            <a:ext cx="3638945" cy="369332"/>
          </a:xfrm>
          <a:prstGeom prst="rect">
            <a:avLst/>
          </a:prstGeom>
          <a:noFill/>
        </p:spPr>
        <p:txBody>
          <a:bodyPr wrap="none" rtlCol="0">
            <a:spAutoFit/>
          </a:bodyPr>
          <a:lstStyle/>
          <a:p>
            <a:r>
              <a:rPr lang="en-US" b="1" dirty="0"/>
              <a:t>Static thermal loading, RF power = 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0550" y="749643"/>
            <a:ext cx="7930650" cy="5287100"/>
          </a:xfrm>
          <a:prstGeom prst="rect">
            <a:avLst/>
          </a:prstGeom>
        </p:spPr>
      </p:pic>
      <p:sp>
        <p:nvSpPr>
          <p:cNvPr id="2" name="TextBox 1"/>
          <p:cNvSpPr txBox="1"/>
          <p:nvPr/>
        </p:nvSpPr>
        <p:spPr>
          <a:xfrm>
            <a:off x="527222" y="967727"/>
            <a:ext cx="1107996" cy="369332"/>
          </a:xfrm>
          <a:prstGeom prst="rect">
            <a:avLst/>
          </a:prstGeom>
          <a:noFill/>
        </p:spPr>
        <p:txBody>
          <a:bodyPr wrap="none" rtlCol="0">
            <a:spAutoFit/>
          </a:bodyPr>
          <a:lstStyle/>
          <a:p>
            <a:r>
              <a:rPr lang="en-US" b="1" dirty="0"/>
              <a:t>Tip ≈ 20 C</a:t>
            </a:r>
          </a:p>
        </p:txBody>
      </p:sp>
      <p:sp>
        <p:nvSpPr>
          <p:cNvPr id="5" name="Rectangle 4"/>
          <p:cNvSpPr/>
          <p:nvPr/>
        </p:nvSpPr>
        <p:spPr>
          <a:xfrm>
            <a:off x="527222" y="1337059"/>
            <a:ext cx="1633524" cy="369332"/>
          </a:xfrm>
          <a:prstGeom prst="rect">
            <a:avLst/>
          </a:prstGeom>
        </p:spPr>
        <p:txBody>
          <a:bodyPr wrap="none">
            <a:spAutoFit/>
          </a:bodyPr>
          <a:lstStyle/>
          <a:p>
            <a:r>
              <a:rPr lang="en-US" b="1" dirty="0" err="1"/>
              <a:t>P_rad</a:t>
            </a:r>
            <a:r>
              <a:rPr lang="en-US" b="1" dirty="0"/>
              <a:t> ≈ 0.14W </a:t>
            </a:r>
            <a:endParaRPr lang="en-US" dirty="0"/>
          </a:p>
        </p:txBody>
      </p:sp>
    </p:spTree>
    <p:extLst>
      <p:ext uri="{BB962C8B-B14F-4D97-AF65-F5344CB8AC3E}">
        <p14:creationId xmlns:p14="http://schemas.microsoft.com/office/powerpoint/2010/main" val="3739440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1170</Words>
  <Application>Microsoft Office PowerPoint</Application>
  <PresentationFormat>Widescreen</PresentationFormat>
  <Paragraphs>216</Paragraphs>
  <Slides>31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Calibri Light</vt:lpstr>
      <vt:lpstr>Times.New.Roman.Bold0113.875</vt:lpstr>
      <vt:lpstr>Wingdings</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HB 650 MHz Main Coupler Test cavity with Coupler vacuum ends </vt:lpstr>
      <vt:lpstr>HB 650 MHz Main Coupler Test cavity with Coupler Air Sides, assembly step 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Sergey Kazakov</dc:creator>
  <cp:lastModifiedBy>Sergey Kazakov</cp:lastModifiedBy>
  <cp:revision>31</cp:revision>
  <dcterms:created xsi:type="dcterms:W3CDTF">2017-10-26T15:24:28Z</dcterms:created>
  <dcterms:modified xsi:type="dcterms:W3CDTF">2017-10-30T20:24:39Z</dcterms:modified>
</cp:coreProperties>
</file>