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uanjh\Documents\My%20Work\down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803-46F9-B81A-07E0D2EEEAD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803-46F9-B81A-07E0D2EEEAD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803-46F9-B81A-07E0D2EEEAD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803-46F9-B81A-07E0D2EEEAD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803-46F9-B81A-07E0D2EEEAD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803-46F9-B81A-07E0D2EEEAD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803-46F9-B81A-07E0D2EEEAD5}"/>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9803-46F9-B81A-07E0D2EEEAD5}"/>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9803-46F9-B81A-07E0D2EEEAD5}"/>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9803-46F9-B81A-07E0D2EEEAD5}"/>
              </c:ext>
            </c:extLst>
          </c:dPt>
          <c:cat>
            <c:strRef>
              <c:f>Sheet1!$A$30:$A$39</c:f>
              <c:strCache>
                <c:ptCount val="10"/>
                <c:pt idx="0">
                  <c:v>LE beam</c:v>
                </c:pt>
                <c:pt idx="1">
                  <c:v>He Beam</c:v>
                </c:pt>
                <c:pt idx="2">
                  <c:v>wake</c:v>
                </c:pt>
                <c:pt idx="3">
                  <c:v>phase space</c:v>
                </c:pt>
                <c:pt idx="4">
                  <c:v>BLM</c:v>
                </c:pt>
                <c:pt idx="5">
                  <c:v>D600</c:v>
                </c:pt>
                <c:pt idx="6">
                  <c:v>Z-slicer</c:v>
                </c:pt>
                <c:pt idx="7">
                  <c:v>auralee</c:v>
                </c:pt>
                <c:pt idx="8">
                  <c:v>FB</c:v>
                </c:pt>
                <c:pt idx="9">
                  <c:v>others</c:v>
                </c:pt>
              </c:strCache>
            </c:strRef>
          </c:cat>
          <c:val>
            <c:numRef>
              <c:f>Sheet1!$B$30:$B$39</c:f>
              <c:numCache>
                <c:formatCode>General</c:formatCode>
                <c:ptCount val="10"/>
                <c:pt idx="0">
                  <c:v>1</c:v>
                </c:pt>
                <c:pt idx="1">
                  <c:v>14</c:v>
                </c:pt>
                <c:pt idx="2">
                  <c:v>16</c:v>
                </c:pt>
                <c:pt idx="3">
                  <c:v>5</c:v>
                </c:pt>
                <c:pt idx="4">
                  <c:v>5</c:v>
                </c:pt>
                <c:pt idx="5">
                  <c:v>5</c:v>
                </c:pt>
                <c:pt idx="6">
                  <c:v>9</c:v>
                </c:pt>
                <c:pt idx="7">
                  <c:v>3</c:v>
                </c:pt>
                <c:pt idx="8">
                  <c:v>14</c:v>
                </c:pt>
                <c:pt idx="9">
                  <c:v>3</c:v>
                </c:pt>
              </c:numCache>
            </c:numRef>
          </c:val>
          <c:extLst>
            <c:ext xmlns:c16="http://schemas.microsoft.com/office/drawing/2014/chart" uri="{C3380CC4-5D6E-409C-BE32-E72D297353CC}">
              <c16:uniqueId val="{00000014-9803-46F9-B81A-07E0D2EEEAD5}"/>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Down time Distribution 2017</a:t>
            </a:r>
          </a:p>
        </c:rich>
      </c:tx>
      <c:layout>
        <c:manualLayout>
          <c:xMode val="edge"/>
          <c:yMode val="edge"/>
          <c:x val="0.19186438615702839"/>
          <c:y val="2.31675163449564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71-4C6F-BD23-3EB9D2F3EE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71-4C6F-BD23-3EB9D2F3EE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71-4C6F-BD23-3EB9D2F3EE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71-4C6F-BD23-3EB9D2F3EEB8}"/>
              </c:ext>
            </c:extLst>
          </c:dPt>
          <c:dPt>
            <c:idx val="4"/>
            <c:bubble3D val="0"/>
            <c:spPr>
              <a:solidFill>
                <a:srgbClr val="FF000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F671-4C6F-BD23-3EB9D2F3EEB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71-4C6F-BD23-3EB9D2F3EEB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671-4C6F-BD23-3EB9D2F3EEB8}"/>
              </c:ext>
            </c:extLst>
          </c:dPt>
          <c:cat>
            <c:strRef>
              <c:f>Sheet1!$A$1:$A$7</c:f>
              <c:strCache>
                <c:ptCount val="7"/>
                <c:pt idx="0">
                  <c:v>water</c:v>
                </c:pt>
                <c:pt idx="1">
                  <c:v>power supply</c:v>
                </c:pt>
                <c:pt idx="2">
                  <c:v>magnet</c:v>
                </c:pt>
                <c:pt idx="3">
                  <c:v>Vacuum </c:v>
                </c:pt>
                <c:pt idx="4">
                  <c:v>RF</c:v>
                </c:pt>
                <c:pt idx="5">
                  <c:v>diag/Inst</c:v>
                </c:pt>
                <c:pt idx="6">
                  <c:v>Cryo</c:v>
                </c:pt>
              </c:strCache>
            </c:strRef>
          </c:cat>
          <c:val>
            <c:numRef>
              <c:f>Sheet1!$B$1:$B$7</c:f>
              <c:numCache>
                <c:formatCode>General</c:formatCode>
                <c:ptCount val="7"/>
                <c:pt idx="0">
                  <c:v>24.917000000000002</c:v>
                </c:pt>
                <c:pt idx="1">
                  <c:v>5.4</c:v>
                </c:pt>
                <c:pt idx="2">
                  <c:v>0.2</c:v>
                </c:pt>
                <c:pt idx="3">
                  <c:v>2.2330000000000001</c:v>
                </c:pt>
                <c:pt idx="4">
                  <c:v>31.478300000000001</c:v>
                </c:pt>
                <c:pt idx="5">
                  <c:v>2.7</c:v>
                </c:pt>
                <c:pt idx="6">
                  <c:v>19.132999999999999</c:v>
                </c:pt>
              </c:numCache>
            </c:numRef>
          </c:val>
          <c:extLst>
            <c:ext xmlns:c16="http://schemas.microsoft.com/office/drawing/2014/chart" uri="{C3380CC4-5D6E-409C-BE32-E72D297353CC}">
              <c16:uniqueId val="{0000000E-F671-4C6F-BD23-3EB9D2F3EEB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254301942196362"/>
          <c:y val="0.19060711491401841"/>
          <c:w val="0.2974569223356705"/>
          <c:h val="0.809392938795631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Down time Distribution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6C-4E6C-9107-2D0DA943AD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6C-4E6C-9107-2D0DA943AD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6C-4E6C-9107-2D0DA943AD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6C-4E6C-9107-2D0DA943AD86}"/>
              </c:ext>
            </c:extLst>
          </c:dPt>
          <c:dPt>
            <c:idx val="4"/>
            <c:bubble3D val="0"/>
            <c:spPr>
              <a:solidFill>
                <a:srgbClr val="FF0000"/>
              </a:solidFill>
              <a:ln w="19050">
                <a:solidFill>
                  <a:schemeClr val="lt1"/>
                </a:solidFill>
              </a:ln>
              <a:effectLst>
                <a:outerShdw blurRad="50800" dist="50800" dir="5400000" algn="ctr" rotWithShape="0">
                  <a:schemeClr val="bg1"/>
                </a:outerShdw>
              </a:effectLst>
            </c:spPr>
            <c:extLst>
              <c:ext xmlns:c16="http://schemas.microsoft.com/office/drawing/2014/chart" uri="{C3380CC4-5D6E-409C-BE32-E72D297353CC}">
                <c16:uniqueId val="{00000009-756C-4E6C-9107-2D0DA943AD8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6C-4E6C-9107-2D0DA943AD8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6C-4E6C-9107-2D0DA943AD86}"/>
              </c:ext>
            </c:extLst>
          </c:dPt>
          <c:cat>
            <c:strRef>
              <c:f>Sheet1!$A$1:$A$7</c:f>
              <c:strCache>
                <c:ptCount val="7"/>
                <c:pt idx="0">
                  <c:v>water</c:v>
                </c:pt>
                <c:pt idx="1">
                  <c:v>power supply</c:v>
                </c:pt>
                <c:pt idx="2">
                  <c:v>magnet</c:v>
                </c:pt>
                <c:pt idx="3">
                  <c:v>Vacuum </c:v>
                </c:pt>
                <c:pt idx="4">
                  <c:v>RF</c:v>
                </c:pt>
                <c:pt idx="5">
                  <c:v>diag/Inst</c:v>
                </c:pt>
                <c:pt idx="6">
                  <c:v>Cryo</c:v>
                </c:pt>
              </c:strCache>
            </c:strRef>
          </c:cat>
          <c:val>
            <c:numRef>
              <c:f>Sheet1!$B$1:$B$7</c:f>
              <c:numCache>
                <c:formatCode>General</c:formatCode>
                <c:ptCount val="7"/>
                <c:pt idx="0">
                  <c:v>24.917000000000002</c:v>
                </c:pt>
                <c:pt idx="1">
                  <c:v>5.4</c:v>
                </c:pt>
                <c:pt idx="2">
                  <c:v>0.2</c:v>
                </c:pt>
                <c:pt idx="3">
                  <c:v>2.2330000000000001</c:v>
                </c:pt>
                <c:pt idx="4">
                  <c:v>31.478300000000001</c:v>
                </c:pt>
                <c:pt idx="5">
                  <c:v>2.7</c:v>
                </c:pt>
                <c:pt idx="6">
                  <c:v>19.132999999999999</c:v>
                </c:pt>
              </c:numCache>
            </c:numRef>
          </c:val>
          <c:extLst>
            <c:ext xmlns:c16="http://schemas.microsoft.com/office/drawing/2014/chart" uri="{C3380CC4-5D6E-409C-BE32-E72D297353CC}">
              <c16:uniqueId val="{0000000E-756C-4E6C-9107-2D0DA943AD8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254301942196362"/>
          <c:y val="0.19060711491401841"/>
          <c:w val="0.2974569223356705"/>
          <c:h val="0.8093929387956313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baseline="0" dirty="0">
                <a:effectLst/>
              </a:rPr>
              <a:t>Down time Distribution 2016</a:t>
            </a:r>
            <a:endParaRPr lang="en-US" sz="2800" baseline="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325524934383204"/>
          <c:y val="0.19432888597258677"/>
          <c:w val="0.45284711286089241"/>
          <c:h val="0.754745188101487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DD-4879-8489-7AEFE390C6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DD-4879-8489-7AEFE390C6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DD-4879-8489-7AEFE390C6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DD-4879-8489-7AEFE390C66E}"/>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30DD-4879-8489-7AEFE390C66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0DD-4879-8489-7AEFE390C66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0DD-4879-8489-7AEFE390C66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0DD-4879-8489-7AEFE390C66E}"/>
              </c:ext>
            </c:extLst>
          </c:dPt>
          <c:cat>
            <c:strRef>
              <c:f>Sheet1!$A$2:$A$9</c:f>
              <c:strCache>
                <c:ptCount val="7"/>
                <c:pt idx="0">
                  <c:v>water</c:v>
                </c:pt>
                <c:pt idx="1">
                  <c:v>power supply</c:v>
                </c:pt>
                <c:pt idx="2">
                  <c:v>magnet</c:v>
                </c:pt>
                <c:pt idx="3">
                  <c:v>Vacuum </c:v>
                </c:pt>
                <c:pt idx="4">
                  <c:v>RF</c:v>
                </c:pt>
                <c:pt idx="5">
                  <c:v>diag/Inst</c:v>
                </c:pt>
                <c:pt idx="6">
                  <c:v>Cryo</c:v>
                </c:pt>
              </c:strCache>
            </c:strRef>
          </c:cat>
          <c:val>
            <c:numRef>
              <c:f>Sheet1!$C$2:$C$9</c:f>
              <c:numCache>
                <c:formatCode>General</c:formatCode>
                <c:ptCount val="8"/>
                <c:pt idx="0">
                  <c:v>8.4670000000000005</c:v>
                </c:pt>
                <c:pt idx="1">
                  <c:v>1.65</c:v>
                </c:pt>
                <c:pt idx="3">
                  <c:v>0.83299999999999996</c:v>
                </c:pt>
                <c:pt idx="4">
                  <c:v>11.67</c:v>
                </c:pt>
                <c:pt idx="5">
                  <c:v>10.266999999999999</c:v>
                </c:pt>
                <c:pt idx="6">
                  <c:v>21.933</c:v>
                </c:pt>
              </c:numCache>
            </c:numRef>
          </c:val>
          <c:extLst>
            <c:ext xmlns:c16="http://schemas.microsoft.com/office/drawing/2014/chart" uri="{C3380CC4-5D6E-409C-BE32-E72D297353CC}">
              <c16:uniqueId val="{00000010-30DD-4879-8489-7AEFE390C66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DF5A-C893-49BE-93D4-CD8BE8813E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F3133-F995-4B37-AFAD-6C1EACA18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317074-100E-449D-B7A3-D5254CC1BDCA}"/>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DC87FA2D-1F8B-4571-BCC7-24A21616F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BACE1-1457-44DA-90B4-B53BDCC04079}"/>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338554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D072-170F-42F1-8B30-EE8BCD70B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CAE8E-13E1-4BB5-9C37-CE294CB413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EA364-8483-48EE-9594-C3F352A6A4C4}"/>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C0888A6A-7C1C-419F-84AD-F198BB8E6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D8BF3-A19D-4CA4-843F-9CD8343DC63E}"/>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243724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F82F7-8C5B-4510-AEC2-EEBE0DFD9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2150D-E171-437E-ACA9-3372A541C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7AF89-E298-4068-990E-F38138810D22}"/>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2874B495-EF22-4F29-953F-18936B1E3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2D450-5E1A-4EF7-91C7-B66D3AA20CD4}"/>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254614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8FEF-257B-4B02-B60A-66C8817DE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9ED96-9D03-487F-B0C2-72765E347A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EDAA2-5BA3-4DF1-A3CB-B1DED30DCB33}"/>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8369AF26-8948-405A-A089-37C16F43B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CECF0-2C0A-4770-8A75-AAAAEAD05416}"/>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332063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FD8D-EF5B-4E79-A594-FB9692391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8BD45C-1E8F-4D58-B998-CEF278C57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AD49DA-7FDD-438A-B892-5EC9664A129E}"/>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D3594355-0C8A-41AC-868C-80F053CE1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3D493-315B-4EC5-A77C-C59A4C907300}"/>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18862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95F5-5654-4BDD-882C-C41FF3438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35449-2B1B-42E5-BDAA-3E3918DCE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F04FCE-7CF3-40F3-856B-7FF7547730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E91CE9-5D7F-4C24-BBD1-485D2BE281E9}"/>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6" name="Footer Placeholder 5">
            <a:extLst>
              <a:ext uri="{FF2B5EF4-FFF2-40B4-BE49-F238E27FC236}">
                <a16:creationId xmlns:a16="http://schemas.microsoft.com/office/drawing/2014/main" id="{C5F38F37-BA3D-49B3-B5D0-4008EFDC7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338F1-F40D-45E8-A2F6-7420AD425838}"/>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247482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1000-AA07-44BE-AB8B-EAF847C8D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A23B5-539C-4D86-AE53-DB6405B15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B3D17E-4308-4151-81BC-CD0C15EFFA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F04A39-4014-49E9-9B7A-CDFD3C364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B0D301-CF9D-4A78-B94B-AADB014749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367DD-43AA-44B6-8D2D-D70F7C3254F9}"/>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8" name="Footer Placeholder 7">
            <a:extLst>
              <a:ext uri="{FF2B5EF4-FFF2-40B4-BE49-F238E27FC236}">
                <a16:creationId xmlns:a16="http://schemas.microsoft.com/office/drawing/2014/main" id="{B894A3B9-5D48-413A-91F7-37BCD0A005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4AA813-9CC8-4602-AFDE-4BDF5F8DDD2F}"/>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40710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149D-3D8D-4ADB-A62C-FF24A9DF1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DF4731-BC44-4430-972D-CAA60A60383B}"/>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4" name="Footer Placeholder 3">
            <a:extLst>
              <a:ext uri="{FF2B5EF4-FFF2-40B4-BE49-F238E27FC236}">
                <a16:creationId xmlns:a16="http://schemas.microsoft.com/office/drawing/2014/main" id="{326B560B-CBCE-4FC5-B2C9-C66B7696D9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6F483-49A2-4F93-9CB6-A76441AA0F0B}"/>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311649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268FF-4DCC-4297-9977-EEBEF4BF1D20}"/>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3" name="Footer Placeholder 2">
            <a:extLst>
              <a:ext uri="{FF2B5EF4-FFF2-40B4-BE49-F238E27FC236}">
                <a16:creationId xmlns:a16="http://schemas.microsoft.com/office/drawing/2014/main" id="{BDB862A7-D2FA-4088-8175-C8C12E960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2B4012-8F65-4FAD-A4C8-6C4FAB54395F}"/>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3062319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9167-080B-4022-859A-8FB993A47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062C47-2FB0-401D-B3D0-78DE5D382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B418A-F9E8-43ED-A365-4760B964F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C8AA63-99A3-4710-884E-84E3AF0C574C}"/>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6" name="Footer Placeholder 5">
            <a:extLst>
              <a:ext uri="{FF2B5EF4-FFF2-40B4-BE49-F238E27FC236}">
                <a16:creationId xmlns:a16="http://schemas.microsoft.com/office/drawing/2014/main" id="{E828C083-05A8-4502-9669-47950196F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63922-3938-4AF3-98DD-234DDD08727F}"/>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20139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076F-1AAC-44E4-BA5B-A3349E149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862B4-50C1-44CC-92A8-F31DA1939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206857-87E7-46BE-BC30-AB9DBE191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95FEFA-CDEC-4663-BDA6-B87860C073B5}"/>
              </a:ext>
            </a:extLst>
          </p:cNvPr>
          <p:cNvSpPr>
            <a:spLocks noGrp="1"/>
          </p:cNvSpPr>
          <p:nvPr>
            <p:ph type="dt" sz="half" idx="10"/>
          </p:nvPr>
        </p:nvSpPr>
        <p:spPr/>
        <p:txBody>
          <a:bodyPr/>
          <a:lstStyle/>
          <a:p>
            <a:fld id="{C6400253-96D0-401B-86D9-DB6CC2FF9008}" type="datetimeFigureOut">
              <a:rPr lang="en-US" smtClean="0"/>
              <a:t>12/19/2017</a:t>
            </a:fld>
            <a:endParaRPr lang="en-US"/>
          </a:p>
        </p:txBody>
      </p:sp>
      <p:sp>
        <p:nvSpPr>
          <p:cNvPr id="6" name="Footer Placeholder 5">
            <a:extLst>
              <a:ext uri="{FF2B5EF4-FFF2-40B4-BE49-F238E27FC236}">
                <a16:creationId xmlns:a16="http://schemas.microsoft.com/office/drawing/2014/main" id="{089471A2-1B57-41BC-80A6-EABF5B621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9D86D-7916-46AA-8A25-FED8A69CB9E6}"/>
              </a:ext>
            </a:extLst>
          </p:cNvPr>
          <p:cNvSpPr>
            <a:spLocks noGrp="1"/>
          </p:cNvSpPr>
          <p:nvPr>
            <p:ph type="sldNum" sz="quarter" idx="12"/>
          </p:nvPr>
        </p:nvSpPr>
        <p:spPr/>
        <p:txBody>
          <a:bodyPr/>
          <a:lstStyle/>
          <a:p>
            <a:fld id="{9D1A79DC-18E1-483F-BC26-6F1F209FB61A}" type="slidenum">
              <a:rPr lang="en-US" smtClean="0"/>
              <a:t>‹#›</a:t>
            </a:fld>
            <a:endParaRPr lang="en-US"/>
          </a:p>
        </p:txBody>
      </p:sp>
    </p:spTree>
    <p:extLst>
      <p:ext uri="{BB962C8B-B14F-4D97-AF65-F5344CB8AC3E}">
        <p14:creationId xmlns:p14="http://schemas.microsoft.com/office/powerpoint/2010/main" val="392022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3ED38-F40B-4F32-BB3F-238C84DFD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D772F-4B48-4F17-AD48-0E0F3FF6F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C766B-5FF3-4C62-92AB-5936A9B2B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00253-96D0-401B-86D9-DB6CC2FF9008}" type="datetimeFigureOut">
              <a:rPr lang="en-US" smtClean="0"/>
              <a:t>12/19/2017</a:t>
            </a:fld>
            <a:endParaRPr lang="en-US"/>
          </a:p>
        </p:txBody>
      </p:sp>
      <p:sp>
        <p:nvSpPr>
          <p:cNvPr id="5" name="Footer Placeholder 4">
            <a:extLst>
              <a:ext uri="{FF2B5EF4-FFF2-40B4-BE49-F238E27FC236}">
                <a16:creationId xmlns:a16="http://schemas.microsoft.com/office/drawing/2014/main" id="{708B313E-92E5-4E06-85A3-EE3F2C0B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7E3A4-CAE4-4BB5-87CE-884A7DF86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A79DC-18E1-483F-BC26-6F1F209FB61A}" type="slidenum">
              <a:rPr lang="en-US" smtClean="0"/>
              <a:t>‹#›</a:t>
            </a:fld>
            <a:endParaRPr lang="en-US"/>
          </a:p>
        </p:txBody>
      </p:sp>
    </p:spTree>
    <p:extLst>
      <p:ext uri="{BB962C8B-B14F-4D97-AF65-F5344CB8AC3E}">
        <p14:creationId xmlns:p14="http://schemas.microsoft.com/office/powerpoint/2010/main" val="24875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3C53-F49F-49B6-89F6-CA871E4DD514}"/>
              </a:ext>
            </a:extLst>
          </p:cNvPr>
          <p:cNvSpPr>
            <a:spLocks noGrp="1"/>
          </p:cNvSpPr>
          <p:nvPr>
            <p:ph type="ctrTitle"/>
          </p:nvPr>
        </p:nvSpPr>
        <p:spPr/>
        <p:txBody>
          <a:bodyPr/>
          <a:lstStyle/>
          <a:p>
            <a:r>
              <a:rPr lang="en-US" dirty="0"/>
              <a:t>Operations and Coordination</a:t>
            </a:r>
          </a:p>
        </p:txBody>
      </p:sp>
      <p:sp>
        <p:nvSpPr>
          <p:cNvPr id="3" name="Subtitle 2">
            <a:extLst>
              <a:ext uri="{FF2B5EF4-FFF2-40B4-BE49-F238E27FC236}">
                <a16:creationId xmlns:a16="http://schemas.microsoft.com/office/drawing/2014/main" id="{DAB3DEB3-426B-4AD8-8220-484FFBB69C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35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23F7-89CF-4095-9065-C8F6D179DF72}"/>
              </a:ext>
            </a:extLst>
          </p:cNvPr>
          <p:cNvSpPr>
            <a:spLocks noGrp="1"/>
          </p:cNvSpPr>
          <p:nvPr>
            <p:ph type="title"/>
          </p:nvPr>
        </p:nvSpPr>
        <p:spPr/>
        <p:txBody>
          <a:bodyPr/>
          <a:lstStyle/>
          <a:p>
            <a:r>
              <a:rPr lang="en-US" dirty="0"/>
              <a:t>Laser Longitudinal</a:t>
            </a:r>
          </a:p>
        </p:txBody>
      </p:sp>
      <p:pic>
        <p:nvPicPr>
          <p:cNvPr id="4" name="Picture 3">
            <a:extLst>
              <a:ext uri="{FF2B5EF4-FFF2-40B4-BE49-F238E27FC236}">
                <a16:creationId xmlns:a16="http://schemas.microsoft.com/office/drawing/2014/main" id="{E2F9BEFB-C89B-4482-98B5-C1C52F1219F5}"/>
              </a:ext>
            </a:extLst>
          </p:cNvPr>
          <p:cNvPicPr>
            <a:picLocks noChangeAspect="1"/>
          </p:cNvPicPr>
          <p:nvPr/>
        </p:nvPicPr>
        <p:blipFill>
          <a:blip r:embed="rId2"/>
          <a:stretch>
            <a:fillRect/>
          </a:stretch>
        </p:blipFill>
        <p:spPr>
          <a:xfrm>
            <a:off x="0" y="1468461"/>
            <a:ext cx="6333246" cy="4746601"/>
          </a:xfrm>
          <a:prstGeom prst="rect">
            <a:avLst/>
          </a:prstGeom>
        </p:spPr>
      </p:pic>
      <p:pic>
        <p:nvPicPr>
          <p:cNvPr id="5" name="Picture 4">
            <a:extLst>
              <a:ext uri="{FF2B5EF4-FFF2-40B4-BE49-F238E27FC236}">
                <a16:creationId xmlns:a16="http://schemas.microsoft.com/office/drawing/2014/main" id="{3ACB5E30-D73E-4FD8-B13F-F637AA4DBFC6}"/>
              </a:ext>
            </a:extLst>
          </p:cNvPr>
          <p:cNvPicPr>
            <a:picLocks noChangeAspect="1"/>
          </p:cNvPicPr>
          <p:nvPr/>
        </p:nvPicPr>
        <p:blipFill>
          <a:blip r:embed="rId3"/>
          <a:stretch>
            <a:fillRect/>
          </a:stretch>
        </p:blipFill>
        <p:spPr>
          <a:xfrm>
            <a:off x="5480361" y="1468461"/>
            <a:ext cx="6356514" cy="4764039"/>
          </a:xfrm>
          <a:prstGeom prst="rect">
            <a:avLst/>
          </a:prstGeom>
        </p:spPr>
      </p:pic>
      <p:sp>
        <p:nvSpPr>
          <p:cNvPr id="6" name="TextBox 5">
            <a:extLst>
              <a:ext uri="{FF2B5EF4-FFF2-40B4-BE49-F238E27FC236}">
                <a16:creationId xmlns:a16="http://schemas.microsoft.com/office/drawing/2014/main" id="{21EBA871-0B42-4BF5-A4C7-BFC345FED0CD}"/>
              </a:ext>
            </a:extLst>
          </p:cNvPr>
          <p:cNvSpPr txBox="1"/>
          <p:nvPr/>
        </p:nvSpPr>
        <p:spPr>
          <a:xfrm>
            <a:off x="1300480" y="6022022"/>
            <a:ext cx="9753600" cy="646331"/>
          </a:xfrm>
          <a:prstGeom prst="rect">
            <a:avLst/>
          </a:prstGeom>
          <a:noFill/>
        </p:spPr>
        <p:txBody>
          <a:bodyPr wrap="square" rtlCol="0">
            <a:spAutoFit/>
          </a:bodyPr>
          <a:lstStyle/>
          <a:p>
            <a:r>
              <a:rPr lang="en-US" dirty="0"/>
              <a:t>This is range 4 image, we do not see longitudinal structure as </a:t>
            </a:r>
            <a:r>
              <a:rPr lang="en-US" dirty="0" err="1"/>
              <a:t>Flatbeam</a:t>
            </a:r>
            <a:r>
              <a:rPr lang="en-US" dirty="0"/>
              <a:t> studies showed in their streak camera image. So that structure is not related to longitudinal structure of the beam</a:t>
            </a:r>
          </a:p>
        </p:txBody>
      </p:sp>
    </p:spTree>
    <p:extLst>
      <p:ext uri="{BB962C8B-B14F-4D97-AF65-F5344CB8AC3E}">
        <p14:creationId xmlns:p14="http://schemas.microsoft.com/office/powerpoint/2010/main" val="84467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E2F-DABD-4176-9654-3EAD13403A58}"/>
              </a:ext>
            </a:extLst>
          </p:cNvPr>
          <p:cNvSpPr>
            <a:spLocks noGrp="1"/>
          </p:cNvSpPr>
          <p:nvPr>
            <p:ph type="title"/>
          </p:nvPr>
        </p:nvSpPr>
        <p:spPr>
          <a:xfrm>
            <a:off x="838200" y="365125"/>
            <a:ext cx="10515600" cy="1047115"/>
          </a:xfrm>
        </p:spPr>
        <p:txBody>
          <a:bodyPr/>
          <a:lstStyle/>
          <a:p>
            <a:r>
              <a:rPr lang="en-US" dirty="0"/>
              <a:t>Laser transverse</a:t>
            </a:r>
          </a:p>
        </p:txBody>
      </p:sp>
      <p:pic>
        <p:nvPicPr>
          <p:cNvPr id="4" name="Picture 3">
            <a:extLst>
              <a:ext uri="{FF2B5EF4-FFF2-40B4-BE49-F238E27FC236}">
                <a16:creationId xmlns:a16="http://schemas.microsoft.com/office/drawing/2014/main" id="{A18C7CBF-5D0C-4129-9A29-AC9205563B49}"/>
              </a:ext>
            </a:extLst>
          </p:cNvPr>
          <p:cNvPicPr>
            <a:picLocks noChangeAspect="1"/>
          </p:cNvPicPr>
          <p:nvPr/>
        </p:nvPicPr>
        <p:blipFill>
          <a:blip r:embed="rId2"/>
          <a:stretch>
            <a:fillRect/>
          </a:stretch>
        </p:blipFill>
        <p:spPr>
          <a:xfrm>
            <a:off x="-255745" y="1097280"/>
            <a:ext cx="6607758" cy="4952340"/>
          </a:xfrm>
          <a:prstGeom prst="rect">
            <a:avLst/>
          </a:prstGeom>
        </p:spPr>
      </p:pic>
      <p:pic>
        <p:nvPicPr>
          <p:cNvPr id="5" name="Picture 4">
            <a:extLst>
              <a:ext uri="{FF2B5EF4-FFF2-40B4-BE49-F238E27FC236}">
                <a16:creationId xmlns:a16="http://schemas.microsoft.com/office/drawing/2014/main" id="{B52F8155-C29C-47D7-85DF-711DA8D0BC1B}"/>
              </a:ext>
            </a:extLst>
          </p:cNvPr>
          <p:cNvPicPr>
            <a:picLocks noChangeAspect="1"/>
          </p:cNvPicPr>
          <p:nvPr/>
        </p:nvPicPr>
        <p:blipFill>
          <a:blip r:embed="rId3"/>
          <a:stretch>
            <a:fillRect/>
          </a:stretch>
        </p:blipFill>
        <p:spPr>
          <a:xfrm>
            <a:off x="5461565" y="1097280"/>
            <a:ext cx="6782683" cy="5083442"/>
          </a:xfrm>
          <a:prstGeom prst="rect">
            <a:avLst/>
          </a:prstGeom>
        </p:spPr>
      </p:pic>
      <p:sp>
        <p:nvSpPr>
          <p:cNvPr id="6" name="TextBox 5">
            <a:extLst>
              <a:ext uri="{FF2B5EF4-FFF2-40B4-BE49-F238E27FC236}">
                <a16:creationId xmlns:a16="http://schemas.microsoft.com/office/drawing/2014/main" id="{6F6DCAD5-4302-4180-AF7B-FB1ABAF32BD2}"/>
              </a:ext>
            </a:extLst>
          </p:cNvPr>
          <p:cNvSpPr txBox="1"/>
          <p:nvPr/>
        </p:nvSpPr>
        <p:spPr>
          <a:xfrm>
            <a:off x="1944414" y="5917324"/>
            <a:ext cx="2091558" cy="369332"/>
          </a:xfrm>
          <a:prstGeom prst="rect">
            <a:avLst/>
          </a:prstGeom>
          <a:noFill/>
        </p:spPr>
        <p:txBody>
          <a:bodyPr wrap="square" rtlCol="0">
            <a:spAutoFit/>
          </a:bodyPr>
          <a:lstStyle/>
          <a:p>
            <a:r>
              <a:rPr lang="en-US" dirty="0"/>
              <a:t>Beginning of run</a:t>
            </a:r>
          </a:p>
        </p:txBody>
      </p:sp>
      <p:sp>
        <p:nvSpPr>
          <p:cNvPr id="7" name="TextBox 6">
            <a:extLst>
              <a:ext uri="{FF2B5EF4-FFF2-40B4-BE49-F238E27FC236}">
                <a16:creationId xmlns:a16="http://schemas.microsoft.com/office/drawing/2014/main" id="{DF7A20D0-70FB-46D3-9DD9-DAB1E63DA990}"/>
              </a:ext>
            </a:extLst>
          </p:cNvPr>
          <p:cNvSpPr txBox="1"/>
          <p:nvPr/>
        </p:nvSpPr>
        <p:spPr>
          <a:xfrm>
            <a:off x="7807127" y="5917324"/>
            <a:ext cx="2091558" cy="369332"/>
          </a:xfrm>
          <a:prstGeom prst="rect">
            <a:avLst/>
          </a:prstGeom>
          <a:noFill/>
        </p:spPr>
        <p:txBody>
          <a:bodyPr wrap="square" rtlCol="0">
            <a:spAutoFit/>
          </a:bodyPr>
          <a:lstStyle/>
          <a:p>
            <a:r>
              <a:rPr lang="en-US" dirty="0"/>
              <a:t>end of run</a:t>
            </a:r>
          </a:p>
        </p:txBody>
      </p:sp>
      <p:sp>
        <p:nvSpPr>
          <p:cNvPr id="8" name="TextBox 7">
            <a:extLst>
              <a:ext uri="{FF2B5EF4-FFF2-40B4-BE49-F238E27FC236}">
                <a16:creationId xmlns:a16="http://schemas.microsoft.com/office/drawing/2014/main" id="{02540928-08E3-4890-B7F1-B15309499721}"/>
              </a:ext>
            </a:extLst>
          </p:cNvPr>
          <p:cNvSpPr txBox="1"/>
          <p:nvPr/>
        </p:nvSpPr>
        <p:spPr>
          <a:xfrm>
            <a:off x="2545080" y="6286656"/>
            <a:ext cx="7101840" cy="369332"/>
          </a:xfrm>
          <a:prstGeom prst="rect">
            <a:avLst/>
          </a:prstGeom>
          <a:noFill/>
        </p:spPr>
        <p:txBody>
          <a:bodyPr wrap="square" rtlCol="0">
            <a:spAutoFit/>
          </a:bodyPr>
          <a:lstStyle/>
          <a:p>
            <a:r>
              <a:rPr lang="en-US" dirty="0"/>
              <a:t>Correlation is there all the time, but overall shape did not change much</a:t>
            </a:r>
          </a:p>
        </p:txBody>
      </p:sp>
    </p:spTree>
    <p:extLst>
      <p:ext uri="{BB962C8B-B14F-4D97-AF65-F5344CB8AC3E}">
        <p14:creationId xmlns:p14="http://schemas.microsoft.com/office/powerpoint/2010/main" val="96630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73E7-7AAE-41A5-B996-F90BFDC96033}"/>
              </a:ext>
            </a:extLst>
          </p:cNvPr>
          <p:cNvSpPr>
            <a:spLocks noGrp="1"/>
          </p:cNvSpPr>
          <p:nvPr>
            <p:ph type="title"/>
          </p:nvPr>
        </p:nvSpPr>
        <p:spPr>
          <a:xfrm>
            <a:off x="838200" y="365125"/>
            <a:ext cx="10515600" cy="803275"/>
          </a:xfrm>
        </p:spPr>
        <p:txBody>
          <a:bodyPr/>
          <a:lstStyle/>
          <a:p>
            <a:r>
              <a:rPr lang="en-US" dirty="0"/>
              <a:t>Cathode Quantum Efficiency</a:t>
            </a:r>
          </a:p>
        </p:txBody>
      </p:sp>
      <p:pic>
        <p:nvPicPr>
          <p:cNvPr id="5" name="Picture 4">
            <a:extLst>
              <a:ext uri="{FF2B5EF4-FFF2-40B4-BE49-F238E27FC236}">
                <a16:creationId xmlns:a16="http://schemas.microsoft.com/office/drawing/2014/main" id="{D9CA075C-7F3F-4F4A-9018-F12A00B80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68400"/>
            <a:ext cx="6120946" cy="5516865"/>
          </a:xfrm>
          <a:prstGeom prst="rect">
            <a:avLst/>
          </a:prstGeom>
        </p:spPr>
      </p:pic>
      <p:sp>
        <p:nvSpPr>
          <p:cNvPr id="6" name="TextBox 5">
            <a:extLst>
              <a:ext uri="{FF2B5EF4-FFF2-40B4-BE49-F238E27FC236}">
                <a16:creationId xmlns:a16="http://schemas.microsoft.com/office/drawing/2014/main" id="{9E53FF93-C6BC-40C3-8195-06E3E5F3B309}"/>
              </a:ext>
            </a:extLst>
          </p:cNvPr>
          <p:cNvSpPr txBox="1"/>
          <p:nvPr/>
        </p:nvSpPr>
        <p:spPr>
          <a:xfrm>
            <a:off x="8249920" y="1737360"/>
            <a:ext cx="3403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QE map looks pretty smooth, No obvious bad spot visible</a:t>
            </a:r>
          </a:p>
          <a:p>
            <a:pPr marL="285750" indent="-285750">
              <a:buFont typeface="Arial" panose="020B0604020202020204" pitchFamily="34" charset="0"/>
              <a:buChar char="•"/>
            </a:pPr>
            <a:r>
              <a:rPr lang="en-US" dirty="0"/>
              <a:t>Real QE number is still in discussing. It may be doubled according to our calibration</a:t>
            </a:r>
          </a:p>
        </p:txBody>
      </p:sp>
    </p:spTree>
    <p:extLst>
      <p:ext uri="{BB962C8B-B14F-4D97-AF65-F5344CB8AC3E}">
        <p14:creationId xmlns:p14="http://schemas.microsoft.com/office/powerpoint/2010/main" val="194397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4C41-A288-4C57-B635-3AA005A87348}"/>
              </a:ext>
            </a:extLst>
          </p:cNvPr>
          <p:cNvSpPr>
            <a:spLocks noGrp="1"/>
          </p:cNvSpPr>
          <p:nvPr>
            <p:ph type="title"/>
          </p:nvPr>
        </p:nvSpPr>
        <p:spPr>
          <a:xfrm>
            <a:off x="838200" y="365125"/>
            <a:ext cx="10515600" cy="833755"/>
          </a:xfrm>
        </p:spPr>
        <p:txBody>
          <a:bodyPr/>
          <a:lstStyle/>
          <a:p>
            <a:r>
              <a:rPr lang="en-US" dirty="0"/>
              <a:t>Some improvement we could have done</a:t>
            </a:r>
          </a:p>
        </p:txBody>
      </p:sp>
      <p:pic>
        <p:nvPicPr>
          <p:cNvPr id="4" name="Picture 3">
            <a:extLst>
              <a:ext uri="{FF2B5EF4-FFF2-40B4-BE49-F238E27FC236}">
                <a16:creationId xmlns:a16="http://schemas.microsoft.com/office/drawing/2014/main" id="{41FA85A8-1240-431F-B73F-3E8507F8B8C9}"/>
              </a:ext>
            </a:extLst>
          </p:cNvPr>
          <p:cNvPicPr>
            <a:picLocks noChangeAspect="1"/>
          </p:cNvPicPr>
          <p:nvPr/>
        </p:nvPicPr>
        <p:blipFill>
          <a:blip r:embed="rId2"/>
          <a:stretch>
            <a:fillRect/>
          </a:stretch>
        </p:blipFill>
        <p:spPr>
          <a:xfrm>
            <a:off x="5542118" y="1107440"/>
            <a:ext cx="6684132" cy="5009581"/>
          </a:xfrm>
          <a:prstGeom prst="rect">
            <a:avLst/>
          </a:prstGeom>
        </p:spPr>
      </p:pic>
      <p:sp>
        <p:nvSpPr>
          <p:cNvPr id="7" name="TextBox 6">
            <a:extLst>
              <a:ext uri="{FF2B5EF4-FFF2-40B4-BE49-F238E27FC236}">
                <a16:creationId xmlns:a16="http://schemas.microsoft.com/office/drawing/2014/main" id="{DEC93B7C-E359-481A-9FE4-8E236550D087}"/>
              </a:ext>
            </a:extLst>
          </p:cNvPr>
          <p:cNvSpPr txBox="1"/>
          <p:nvPr/>
        </p:nvSpPr>
        <p:spPr>
          <a:xfrm>
            <a:off x="6581928" y="5996893"/>
            <a:ext cx="5030952" cy="369332"/>
          </a:xfrm>
          <a:prstGeom prst="rect">
            <a:avLst/>
          </a:prstGeom>
          <a:noFill/>
        </p:spPr>
        <p:txBody>
          <a:bodyPr wrap="square" rtlCol="0">
            <a:spAutoFit/>
          </a:bodyPr>
          <a:lstStyle/>
          <a:p>
            <a:r>
              <a:rPr lang="en-US" dirty="0"/>
              <a:t>Inside laser room after optimization with 2 crystal</a:t>
            </a:r>
          </a:p>
        </p:txBody>
      </p:sp>
      <p:pic>
        <p:nvPicPr>
          <p:cNvPr id="11" name="Picture 10">
            <a:extLst>
              <a:ext uri="{FF2B5EF4-FFF2-40B4-BE49-F238E27FC236}">
                <a16:creationId xmlns:a16="http://schemas.microsoft.com/office/drawing/2014/main" id="{1D04AE82-5A2C-4B98-BA35-72918B738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86" y="1506808"/>
            <a:ext cx="5113892" cy="4610213"/>
          </a:xfrm>
          <a:prstGeom prst="rect">
            <a:avLst/>
          </a:prstGeom>
        </p:spPr>
      </p:pic>
    </p:spTree>
    <p:extLst>
      <p:ext uri="{BB962C8B-B14F-4D97-AF65-F5344CB8AC3E}">
        <p14:creationId xmlns:p14="http://schemas.microsoft.com/office/powerpoint/2010/main" val="296851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7DBD-D70D-4B9B-BB52-94E07BBC2219}"/>
              </a:ext>
            </a:extLst>
          </p:cNvPr>
          <p:cNvSpPr>
            <a:spLocks noGrp="1"/>
          </p:cNvSpPr>
          <p:nvPr>
            <p:ph type="title"/>
          </p:nvPr>
        </p:nvSpPr>
        <p:spPr/>
        <p:txBody>
          <a:bodyPr/>
          <a:lstStyle/>
          <a:p>
            <a:r>
              <a:rPr lang="en-US" dirty="0"/>
              <a:t>Lesson learned for next run</a:t>
            </a:r>
          </a:p>
        </p:txBody>
      </p:sp>
      <p:sp>
        <p:nvSpPr>
          <p:cNvPr id="3" name="Content Placeholder 2">
            <a:extLst>
              <a:ext uri="{FF2B5EF4-FFF2-40B4-BE49-F238E27FC236}">
                <a16:creationId xmlns:a16="http://schemas.microsoft.com/office/drawing/2014/main" id="{A7EA3503-9E80-4F1D-B0F3-D31F76D022CE}"/>
              </a:ext>
            </a:extLst>
          </p:cNvPr>
          <p:cNvSpPr>
            <a:spLocks noGrp="1"/>
          </p:cNvSpPr>
          <p:nvPr>
            <p:ph idx="1"/>
          </p:nvPr>
        </p:nvSpPr>
        <p:spPr/>
        <p:txBody>
          <a:bodyPr/>
          <a:lstStyle/>
          <a:p>
            <a:r>
              <a:rPr lang="en-US" dirty="0"/>
              <a:t>We need to understand where the correlation comes from.</a:t>
            </a:r>
          </a:p>
          <a:p>
            <a:pPr lvl="1"/>
            <a:r>
              <a:rPr lang="en-US" dirty="0"/>
              <a:t>Check the transport system, maybe a bad mirror?</a:t>
            </a:r>
          </a:p>
          <a:p>
            <a:pPr lvl="1"/>
            <a:r>
              <a:rPr lang="en-US" dirty="0"/>
              <a:t>Check the cave optics box </a:t>
            </a:r>
          </a:p>
          <a:p>
            <a:r>
              <a:rPr lang="en-US" dirty="0"/>
              <a:t>Once a while crystal scan need to be performed to make sure beam is optimized.</a:t>
            </a:r>
          </a:p>
          <a:p>
            <a:r>
              <a:rPr lang="en-US" dirty="0"/>
              <a:t>We probably need to redo the transport system anyway for ICS IR laser transfer.</a:t>
            </a:r>
          </a:p>
          <a:p>
            <a:r>
              <a:rPr lang="en-US" dirty="0"/>
              <a:t>Need to make sure green laser is not shown inside the cave anymore.</a:t>
            </a:r>
          </a:p>
          <a:p>
            <a:r>
              <a:rPr lang="en-US" dirty="0"/>
              <a:t>Bottom line laser need to be ready at the end of April.</a:t>
            </a:r>
          </a:p>
        </p:txBody>
      </p:sp>
    </p:spTree>
    <p:extLst>
      <p:ext uri="{BB962C8B-B14F-4D97-AF65-F5344CB8AC3E}">
        <p14:creationId xmlns:p14="http://schemas.microsoft.com/office/powerpoint/2010/main" val="97171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A03F-46BB-4A7A-B7E8-AD3EA99D0A0F}"/>
              </a:ext>
            </a:extLst>
          </p:cNvPr>
          <p:cNvSpPr>
            <a:spLocks noGrp="1"/>
          </p:cNvSpPr>
          <p:nvPr>
            <p:ph type="title"/>
          </p:nvPr>
        </p:nvSpPr>
        <p:spPr>
          <a:xfrm>
            <a:off x="838200" y="365125"/>
            <a:ext cx="10515600" cy="854075"/>
          </a:xfrm>
        </p:spPr>
        <p:txBody>
          <a:bodyPr/>
          <a:lstStyle/>
          <a:p>
            <a:r>
              <a:rPr lang="en-US" dirty="0"/>
              <a:t>Study distribution total 75 shifts: scheduled</a:t>
            </a:r>
          </a:p>
        </p:txBody>
      </p:sp>
      <p:graphicFrame>
        <p:nvGraphicFramePr>
          <p:cNvPr id="4" name="Chart 3">
            <a:extLst>
              <a:ext uri="{FF2B5EF4-FFF2-40B4-BE49-F238E27FC236}">
                <a16:creationId xmlns:a16="http://schemas.microsoft.com/office/drawing/2014/main" id="{BCB79A72-6ED8-4752-AB2B-840578BA9BC6}"/>
              </a:ext>
            </a:extLst>
          </p:cNvPr>
          <p:cNvGraphicFramePr>
            <a:graphicFrameLocks/>
          </p:cNvGraphicFramePr>
          <p:nvPr>
            <p:extLst>
              <p:ext uri="{D42A27DB-BD31-4B8C-83A1-F6EECF244321}">
                <p14:modId xmlns:p14="http://schemas.microsoft.com/office/powerpoint/2010/main" val="394650808"/>
              </p:ext>
            </p:extLst>
          </p:nvPr>
        </p:nvGraphicFramePr>
        <p:xfrm>
          <a:off x="1731327" y="1219200"/>
          <a:ext cx="7591426" cy="485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1441A3D-617D-440F-ABC2-4126897C9DB1}"/>
              </a:ext>
            </a:extLst>
          </p:cNvPr>
          <p:cNvSpPr txBox="1"/>
          <p:nvPr/>
        </p:nvSpPr>
        <p:spPr>
          <a:xfrm>
            <a:off x="838200" y="5831840"/>
            <a:ext cx="9768840" cy="646331"/>
          </a:xfrm>
          <a:prstGeom prst="rect">
            <a:avLst/>
          </a:prstGeom>
          <a:noFill/>
        </p:spPr>
        <p:txBody>
          <a:bodyPr wrap="square" rtlCol="0">
            <a:spAutoFit/>
          </a:bodyPr>
          <a:lstStyle/>
          <a:p>
            <a:r>
              <a:rPr lang="en-US" dirty="0"/>
              <a:t>Almost half of the phase space study, at least 40% of </a:t>
            </a:r>
            <a:r>
              <a:rPr lang="en-US" dirty="0" err="1"/>
              <a:t>flatbeam</a:t>
            </a:r>
            <a:r>
              <a:rPr lang="en-US" dirty="0"/>
              <a:t> and all of </a:t>
            </a:r>
            <a:r>
              <a:rPr lang="en-US" dirty="0" err="1"/>
              <a:t>Auralee</a:t>
            </a:r>
            <a:r>
              <a:rPr lang="en-US" dirty="0"/>
              <a:t> is using the evening and weekend hours. </a:t>
            </a:r>
          </a:p>
        </p:txBody>
      </p:sp>
    </p:spTree>
    <p:extLst>
      <p:ext uri="{BB962C8B-B14F-4D97-AF65-F5344CB8AC3E}">
        <p14:creationId xmlns:p14="http://schemas.microsoft.com/office/powerpoint/2010/main" val="121383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FB670-A04E-46F7-985F-6CB947E808AC}"/>
              </a:ext>
            </a:extLst>
          </p:cNvPr>
          <p:cNvSpPr>
            <a:spLocks noGrp="1"/>
          </p:cNvSpPr>
          <p:nvPr>
            <p:ph type="title"/>
          </p:nvPr>
        </p:nvSpPr>
        <p:spPr/>
        <p:txBody>
          <a:bodyPr/>
          <a:lstStyle/>
          <a:p>
            <a:r>
              <a:rPr lang="en-US" dirty="0"/>
              <a:t>Down time: 86 hours, about 9.2% of the total shift time</a:t>
            </a:r>
          </a:p>
        </p:txBody>
      </p:sp>
      <p:graphicFrame>
        <p:nvGraphicFramePr>
          <p:cNvPr id="5" name="Chart 4">
            <a:extLst>
              <a:ext uri="{FF2B5EF4-FFF2-40B4-BE49-F238E27FC236}">
                <a16:creationId xmlns:a16="http://schemas.microsoft.com/office/drawing/2014/main" id="{AA396E58-CC22-4176-9943-5A322D28C5D1}"/>
              </a:ext>
            </a:extLst>
          </p:cNvPr>
          <p:cNvGraphicFramePr>
            <a:graphicFrameLocks/>
          </p:cNvGraphicFramePr>
          <p:nvPr>
            <p:extLst>
              <p:ext uri="{D42A27DB-BD31-4B8C-83A1-F6EECF244321}">
                <p14:modId xmlns:p14="http://schemas.microsoft.com/office/powerpoint/2010/main" val="3660142768"/>
              </p:ext>
            </p:extLst>
          </p:nvPr>
        </p:nvGraphicFramePr>
        <p:xfrm>
          <a:off x="1874520" y="1674496"/>
          <a:ext cx="6903720" cy="4933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651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BF45-7EE7-4305-B6B2-5920B39D6B35}"/>
              </a:ext>
            </a:extLst>
          </p:cNvPr>
          <p:cNvSpPr>
            <a:spLocks noGrp="1"/>
          </p:cNvSpPr>
          <p:nvPr>
            <p:ph type="title"/>
          </p:nvPr>
        </p:nvSpPr>
        <p:spPr/>
        <p:txBody>
          <a:bodyPr/>
          <a:lstStyle/>
          <a:p>
            <a:r>
              <a:rPr lang="en-US" dirty="0" err="1"/>
              <a:t>Comparision</a:t>
            </a:r>
            <a:r>
              <a:rPr lang="en-US" dirty="0"/>
              <a:t> of down time for 2 runs</a:t>
            </a:r>
          </a:p>
        </p:txBody>
      </p:sp>
      <p:graphicFrame>
        <p:nvGraphicFramePr>
          <p:cNvPr id="6" name="Chart 5">
            <a:extLst>
              <a:ext uri="{FF2B5EF4-FFF2-40B4-BE49-F238E27FC236}">
                <a16:creationId xmlns:a16="http://schemas.microsoft.com/office/drawing/2014/main" id="{2C7BC391-CC30-479D-871E-755BC7C0DFC3}"/>
              </a:ext>
            </a:extLst>
          </p:cNvPr>
          <p:cNvGraphicFramePr>
            <a:graphicFrameLocks/>
          </p:cNvGraphicFramePr>
          <p:nvPr/>
        </p:nvGraphicFramePr>
        <p:xfrm>
          <a:off x="736600" y="1690688"/>
          <a:ext cx="5637028" cy="4166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9C5016F5-D170-45F0-9014-EAD8FF9CADB8}"/>
              </a:ext>
            </a:extLst>
          </p:cNvPr>
          <p:cNvGraphicFramePr>
            <a:graphicFrameLocks/>
          </p:cNvGraphicFramePr>
          <p:nvPr/>
        </p:nvGraphicFramePr>
        <p:xfrm>
          <a:off x="5454501" y="1690688"/>
          <a:ext cx="6464597" cy="42423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FCF25B1-F486-401F-AB3C-537D51B3C2B5}"/>
              </a:ext>
            </a:extLst>
          </p:cNvPr>
          <p:cNvSpPr txBox="1"/>
          <p:nvPr/>
        </p:nvSpPr>
        <p:spPr>
          <a:xfrm>
            <a:off x="2509520" y="6055360"/>
            <a:ext cx="2011680" cy="369332"/>
          </a:xfrm>
          <a:prstGeom prst="rect">
            <a:avLst/>
          </a:prstGeom>
          <a:noFill/>
        </p:spPr>
        <p:txBody>
          <a:bodyPr wrap="square" rtlCol="0">
            <a:spAutoFit/>
          </a:bodyPr>
          <a:lstStyle/>
          <a:p>
            <a:r>
              <a:rPr lang="en-US" dirty="0"/>
              <a:t>86 hours total</a:t>
            </a:r>
          </a:p>
        </p:txBody>
      </p:sp>
      <p:sp>
        <p:nvSpPr>
          <p:cNvPr id="13" name="TextBox 12">
            <a:extLst>
              <a:ext uri="{FF2B5EF4-FFF2-40B4-BE49-F238E27FC236}">
                <a16:creationId xmlns:a16="http://schemas.microsoft.com/office/drawing/2014/main" id="{7CBA486B-B8CB-46F1-B2FE-DF8AE0076C78}"/>
              </a:ext>
            </a:extLst>
          </p:cNvPr>
          <p:cNvSpPr txBox="1"/>
          <p:nvPr/>
        </p:nvSpPr>
        <p:spPr>
          <a:xfrm>
            <a:off x="8006080" y="6055360"/>
            <a:ext cx="2011680" cy="369332"/>
          </a:xfrm>
          <a:prstGeom prst="rect">
            <a:avLst/>
          </a:prstGeom>
          <a:noFill/>
        </p:spPr>
        <p:txBody>
          <a:bodyPr wrap="square" rtlCol="0">
            <a:spAutoFit/>
          </a:bodyPr>
          <a:lstStyle/>
          <a:p>
            <a:r>
              <a:rPr lang="en-US" dirty="0"/>
              <a:t>54 hours total</a:t>
            </a:r>
          </a:p>
        </p:txBody>
      </p:sp>
    </p:spTree>
    <p:extLst>
      <p:ext uri="{BB962C8B-B14F-4D97-AF65-F5344CB8AC3E}">
        <p14:creationId xmlns:p14="http://schemas.microsoft.com/office/powerpoint/2010/main" val="218350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9E3E-9D32-4153-A5BF-A9B8D112C8F3}"/>
              </a:ext>
            </a:extLst>
          </p:cNvPr>
          <p:cNvSpPr>
            <a:spLocks noGrp="1"/>
          </p:cNvSpPr>
          <p:nvPr>
            <p:ph type="title"/>
          </p:nvPr>
        </p:nvSpPr>
        <p:spPr>
          <a:xfrm>
            <a:off x="838200" y="365125"/>
            <a:ext cx="10515600" cy="884555"/>
          </a:xfrm>
        </p:spPr>
        <p:txBody>
          <a:bodyPr/>
          <a:lstStyle/>
          <a:p>
            <a:r>
              <a:rPr lang="en-US" dirty="0"/>
              <a:t>Comments on downtime</a:t>
            </a:r>
          </a:p>
        </p:txBody>
      </p:sp>
      <p:sp>
        <p:nvSpPr>
          <p:cNvPr id="3" name="Content Placeholder 2">
            <a:extLst>
              <a:ext uri="{FF2B5EF4-FFF2-40B4-BE49-F238E27FC236}">
                <a16:creationId xmlns:a16="http://schemas.microsoft.com/office/drawing/2014/main" id="{1B5C88A5-2265-4F21-B557-5E5853E2B8F4}"/>
              </a:ext>
            </a:extLst>
          </p:cNvPr>
          <p:cNvSpPr>
            <a:spLocks noGrp="1"/>
          </p:cNvSpPr>
          <p:nvPr>
            <p:ph idx="1"/>
          </p:nvPr>
        </p:nvSpPr>
        <p:spPr>
          <a:xfrm>
            <a:off x="838200" y="822961"/>
            <a:ext cx="10515600" cy="5364480"/>
          </a:xfrm>
        </p:spPr>
        <p:txBody>
          <a:bodyPr>
            <a:normAutofit fontScale="92500" lnSpcReduction="20000"/>
          </a:bodyPr>
          <a:lstStyle/>
          <a:p>
            <a:pPr marL="0" indent="0">
              <a:buNone/>
            </a:pPr>
            <a:endParaRPr lang="en-US" dirty="0"/>
          </a:p>
          <a:p>
            <a:r>
              <a:rPr lang="en-US" dirty="0"/>
              <a:t>Compares to last year downtime </a:t>
            </a:r>
            <a:r>
              <a:rPr lang="en-US"/>
              <a:t>is more. </a:t>
            </a:r>
            <a:r>
              <a:rPr lang="en-US" dirty="0"/>
              <a:t>Part of this is due to 3 long downtime.</a:t>
            </a:r>
          </a:p>
          <a:p>
            <a:pPr lvl="1"/>
            <a:r>
              <a:rPr lang="en-US" dirty="0"/>
              <a:t>Gun voltage undershoot total is about 28 hours. We do find the cause later in the run. A bad cable is replaced.</a:t>
            </a:r>
          </a:p>
          <a:p>
            <a:pPr lvl="1"/>
            <a:r>
              <a:rPr lang="en-US" dirty="0" err="1"/>
              <a:t>Cryo</a:t>
            </a:r>
            <a:r>
              <a:rPr lang="en-US" dirty="0"/>
              <a:t> is down for 17 hours. The problem is the lack of communication between </a:t>
            </a:r>
            <a:r>
              <a:rPr lang="en-US" dirty="0" err="1"/>
              <a:t>cryo</a:t>
            </a:r>
            <a:r>
              <a:rPr lang="en-US" dirty="0"/>
              <a:t> people and us. They open nitrogen valve to release the pressure but that lead to the malfunction of gun water valve.</a:t>
            </a:r>
          </a:p>
          <a:p>
            <a:pPr lvl="1"/>
            <a:r>
              <a:rPr lang="en-US" dirty="0"/>
              <a:t>NML LCW distribution unregulated due to broken regulation valve. That leads to 22 hours downtime. We will need to get spare if possible.</a:t>
            </a:r>
          </a:p>
          <a:p>
            <a:r>
              <a:rPr lang="en-US" dirty="0"/>
              <a:t>However most of the study went more smoothly compare to last year. Big part of reason is due to the improvement of new synoptic interface developed by Chip. However more work still is planned to make it more robust. Chip will explain in his instrumentation part.</a:t>
            </a:r>
          </a:p>
          <a:p>
            <a:r>
              <a:rPr lang="en-US" dirty="0"/>
              <a:t>Magnet power supply is also one of the frequently issues for downtime. Darren and Kermit is going to cover this part.</a:t>
            </a:r>
          </a:p>
          <a:p>
            <a:endParaRPr lang="en-US" dirty="0"/>
          </a:p>
          <a:p>
            <a:endParaRPr lang="en-US" dirty="0"/>
          </a:p>
        </p:txBody>
      </p:sp>
    </p:spTree>
    <p:extLst>
      <p:ext uri="{BB962C8B-B14F-4D97-AF65-F5344CB8AC3E}">
        <p14:creationId xmlns:p14="http://schemas.microsoft.com/office/powerpoint/2010/main" val="95339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70D2-C0FC-48BF-81BD-6C5E3EF51E9A}"/>
              </a:ext>
            </a:extLst>
          </p:cNvPr>
          <p:cNvSpPr>
            <a:spLocks noGrp="1"/>
          </p:cNvSpPr>
          <p:nvPr>
            <p:ph type="title"/>
          </p:nvPr>
        </p:nvSpPr>
        <p:spPr>
          <a:xfrm>
            <a:off x="838200" y="365125"/>
            <a:ext cx="10515600" cy="742315"/>
          </a:xfrm>
        </p:spPr>
        <p:txBody>
          <a:bodyPr/>
          <a:lstStyle/>
          <a:p>
            <a:r>
              <a:rPr lang="en-US" dirty="0"/>
              <a:t>Comments on Coordinate </a:t>
            </a:r>
          </a:p>
        </p:txBody>
      </p:sp>
      <p:sp>
        <p:nvSpPr>
          <p:cNvPr id="3" name="Content Placeholder 2">
            <a:extLst>
              <a:ext uri="{FF2B5EF4-FFF2-40B4-BE49-F238E27FC236}">
                <a16:creationId xmlns:a16="http://schemas.microsoft.com/office/drawing/2014/main" id="{7FB27921-1E82-4E3D-A02C-7EDC79C4EF36}"/>
              </a:ext>
            </a:extLst>
          </p:cNvPr>
          <p:cNvSpPr>
            <a:spLocks noGrp="1"/>
          </p:cNvSpPr>
          <p:nvPr>
            <p:ph idx="1"/>
          </p:nvPr>
        </p:nvSpPr>
        <p:spPr/>
        <p:txBody>
          <a:bodyPr/>
          <a:lstStyle/>
          <a:p>
            <a:r>
              <a:rPr lang="en-US" dirty="0"/>
              <a:t>I really underestimate the difficulty of HE beam line tuning.</a:t>
            </a:r>
          </a:p>
          <a:p>
            <a:pPr lvl="1"/>
            <a:r>
              <a:rPr lang="en-US" dirty="0"/>
              <a:t>Nobody did this before</a:t>
            </a:r>
          </a:p>
          <a:p>
            <a:pPr lvl="1"/>
            <a:r>
              <a:rPr lang="en-US" dirty="0"/>
              <a:t>The phase tuner is put into a bad position to begin with.</a:t>
            </a:r>
          </a:p>
          <a:p>
            <a:r>
              <a:rPr lang="en-US" dirty="0"/>
              <a:t>Users need to let us know the time preference as early as possible</a:t>
            </a:r>
          </a:p>
          <a:p>
            <a:r>
              <a:rPr lang="en-US" dirty="0"/>
              <a:t>With MCR </a:t>
            </a:r>
            <a:r>
              <a:rPr lang="en-US" dirty="0" err="1"/>
              <a:t>personel’s</a:t>
            </a:r>
            <a:r>
              <a:rPr lang="en-US" dirty="0"/>
              <a:t> involvement it will be a big boost for our program.</a:t>
            </a:r>
          </a:p>
          <a:p>
            <a:pPr lvl="1"/>
            <a:r>
              <a:rPr lang="en-US" dirty="0"/>
              <a:t>Less burden on our side in terms of operating </a:t>
            </a:r>
          </a:p>
          <a:p>
            <a:pPr lvl="1"/>
            <a:r>
              <a:rPr lang="en-US" dirty="0"/>
              <a:t>More time can be arranged with night or weekend shift.</a:t>
            </a:r>
          </a:p>
        </p:txBody>
      </p:sp>
    </p:spTree>
    <p:extLst>
      <p:ext uri="{BB962C8B-B14F-4D97-AF65-F5344CB8AC3E}">
        <p14:creationId xmlns:p14="http://schemas.microsoft.com/office/powerpoint/2010/main" val="189284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C995-DFC8-4F3B-A85F-738BA9A17C1D}"/>
              </a:ext>
            </a:extLst>
          </p:cNvPr>
          <p:cNvSpPr>
            <a:spLocks noGrp="1"/>
          </p:cNvSpPr>
          <p:nvPr>
            <p:ph type="title"/>
          </p:nvPr>
        </p:nvSpPr>
        <p:spPr>
          <a:xfrm>
            <a:off x="838200" y="365125"/>
            <a:ext cx="10515600" cy="864235"/>
          </a:xfrm>
        </p:spPr>
        <p:txBody>
          <a:bodyPr/>
          <a:lstStyle/>
          <a:p>
            <a:r>
              <a:rPr lang="en-US" dirty="0"/>
              <a:t>Comment on the study</a:t>
            </a:r>
          </a:p>
        </p:txBody>
      </p:sp>
      <p:sp>
        <p:nvSpPr>
          <p:cNvPr id="3" name="Content Placeholder 2">
            <a:extLst>
              <a:ext uri="{FF2B5EF4-FFF2-40B4-BE49-F238E27FC236}">
                <a16:creationId xmlns:a16="http://schemas.microsoft.com/office/drawing/2014/main" id="{ABDCDC63-8CB1-4E1B-9716-41E23BC5B911}"/>
              </a:ext>
            </a:extLst>
          </p:cNvPr>
          <p:cNvSpPr>
            <a:spLocks noGrp="1"/>
          </p:cNvSpPr>
          <p:nvPr>
            <p:ph idx="1"/>
          </p:nvPr>
        </p:nvSpPr>
        <p:spPr/>
        <p:txBody>
          <a:bodyPr/>
          <a:lstStyle/>
          <a:p>
            <a:r>
              <a:rPr lang="en-US" dirty="0"/>
              <a:t>Most of the study went pretty well.</a:t>
            </a:r>
          </a:p>
          <a:p>
            <a:r>
              <a:rPr lang="en-US" dirty="0"/>
              <a:t>Some suggestions for shift plan</a:t>
            </a:r>
          </a:p>
          <a:p>
            <a:pPr lvl="1"/>
            <a:r>
              <a:rPr lang="en-US" dirty="0"/>
              <a:t>Studier need to be very specific about the initial condition.  Beam is pretty stable if you make the same requirement, i.e., cavity phase, charge, magnet etc. </a:t>
            </a:r>
          </a:p>
          <a:p>
            <a:pPr lvl="1"/>
            <a:r>
              <a:rPr lang="en-US" dirty="0"/>
              <a:t>It is Ok to spend 1-2 shift to figure out what beam condition you will need for your study</a:t>
            </a:r>
          </a:p>
          <a:p>
            <a:pPr lvl="1"/>
            <a:r>
              <a:rPr lang="en-US" dirty="0"/>
              <a:t>It is not OK you need to retuned the beam every time before your study even after 3-4 studies. We may want to take a look at why beam condition is not stable. </a:t>
            </a:r>
          </a:p>
        </p:txBody>
      </p:sp>
    </p:spTree>
    <p:extLst>
      <p:ext uri="{BB962C8B-B14F-4D97-AF65-F5344CB8AC3E}">
        <p14:creationId xmlns:p14="http://schemas.microsoft.com/office/powerpoint/2010/main" val="92146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3DD4-F838-43ED-979B-D083E71365CA}"/>
              </a:ext>
            </a:extLst>
          </p:cNvPr>
          <p:cNvSpPr>
            <a:spLocks noGrp="1"/>
          </p:cNvSpPr>
          <p:nvPr>
            <p:ph type="title"/>
          </p:nvPr>
        </p:nvSpPr>
        <p:spPr/>
        <p:txBody>
          <a:bodyPr/>
          <a:lstStyle/>
          <a:p>
            <a:r>
              <a:rPr lang="en-US" dirty="0"/>
              <a:t>Individual part</a:t>
            </a:r>
          </a:p>
        </p:txBody>
      </p:sp>
      <p:sp>
        <p:nvSpPr>
          <p:cNvPr id="3" name="Content Placeholder 2">
            <a:extLst>
              <a:ext uri="{FF2B5EF4-FFF2-40B4-BE49-F238E27FC236}">
                <a16:creationId xmlns:a16="http://schemas.microsoft.com/office/drawing/2014/main" id="{AE01E8D4-5107-44D9-ACE4-1D29FBBD0F6B}"/>
              </a:ext>
            </a:extLst>
          </p:cNvPr>
          <p:cNvSpPr>
            <a:spLocks noGrp="1"/>
          </p:cNvSpPr>
          <p:nvPr>
            <p:ph idx="1"/>
          </p:nvPr>
        </p:nvSpPr>
        <p:spPr/>
        <p:txBody>
          <a:bodyPr/>
          <a:lstStyle/>
          <a:p>
            <a:r>
              <a:rPr lang="en-US" dirty="0"/>
              <a:t>Laser</a:t>
            </a:r>
          </a:p>
          <a:p>
            <a:r>
              <a:rPr lang="en-US" dirty="0"/>
              <a:t>RF</a:t>
            </a:r>
          </a:p>
          <a:p>
            <a:r>
              <a:rPr lang="en-US" dirty="0"/>
              <a:t>Magnet: cover by Darren and Kermit</a:t>
            </a:r>
          </a:p>
          <a:p>
            <a:r>
              <a:rPr lang="en-US" dirty="0"/>
              <a:t>MPS: Arden</a:t>
            </a:r>
          </a:p>
          <a:p>
            <a:r>
              <a:rPr lang="en-US" dirty="0"/>
              <a:t>Instrumentation: Chip and Nathan</a:t>
            </a:r>
          </a:p>
        </p:txBody>
      </p:sp>
    </p:spTree>
    <p:extLst>
      <p:ext uri="{BB962C8B-B14F-4D97-AF65-F5344CB8AC3E}">
        <p14:creationId xmlns:p14="http://schemas.microsoft.com/office/powerpoint/2010/main" val="54500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C97F-CE3A-41BC-9042-1C624D9EC3AA}"/>
              </a:ext>
            </a:extLst>
          </p:cNvPr>
          <p:cNvSpPr>
            <a:spLocks noGrp="1"/>
          </p:cNvSpPr>
          <p:nvPr>
            <p:ph type="title"/>
          </p:nvPr>
        </p:nvSpPr>
        <p:spPr/>
        <p:txBody>
          <a:bodyPr/>
          <a:lstStyle/>
          <a:p>
            <a:r>
              <a:rPr lang="en-US" dirty="0"/>
              <a:t>Laser</a:t>
            </a:r>
          </a:p>
        </p:txBody>
      </p:sp>
      <p:sp>
        <p:nvSpPr>
          <p:cNvPr id="3" name="Content Placeholder 2">
            <a:extLst>
              <a:ext uri="{FF2B5EF4-FFF2-40B4-BE49-F238E27FC236}">
                <a16:creationId xmlns:a16="http://schemas.microsoft.com/office/drawing/2014/main" id="{28B599E4-1230-428B-8AE3-BCB45DB97278}"/>
              </a:ext>
            </a:extLst>
          </p:cNvPr>
          <p:cNvSpPr>
            <a:spLocks noGrp="1"/>
          </p:cNvSpPr>
          <p:nvPr>
            <p:ph idx="1"/>
          </p:nvPr>
        </p:nvSpPr>
        <p:spPr>
          <a:xfrm>
            <a:off x="838200" y="1886585"/>
            <a:ext cx="10515600" cy="4351338"/>
          </a:xfrm>
        </p:spPr>
        <p:txBody>
          <a:bodyPr/>
          <a:lstStyle/>
          <a:p>
            <a:r>
              <a:rPr lang="en-US" dirty="0"/>
              <a:t>Pros:</a:t>
            </a:r>
          </a:p>
          <a:p>
            <a:pPr lvl="1"/>
            <a:r>
              <a:rPr lang="en-US" dirty="0"/>
              <a:t>No downtime cause by the laser</a:t>
            </a:r>
          </a:p>
          <a:p>
            <a:r>
              <a:rPr lang="en-US" dirty="0"/>
              <a:t>Cons:</a:t>
            </a:r>
          </a:p>
          <a:p>
            <a:pPr lvl="1"/>
            <a:r>
              <a:rPr lang="en-US" dirty="0"/>
              <a:t>Beam shape is not good</a:t>
            </a:r>
          </a:p>
          <a:p>
            <a:pPr lvl="1"/>
            <a:r>
              <a:rPr lang="en-US" dirty="0"/>
              <a:t>Intensity is not enough for high charge studies</a:t>
            </a:r>
          </a:p>
          <a:p>
            <a:pPr lvl="1"/>
            <a:r>
              <a:rPr lang="en-US" dirty="0"/>
              <a:t>VC image can not be taken, especially when iris fully open</a:t>
            </a:r>
          </a:p>
          <a:p>
            <a:pPr lvl="1"/>
            <a:r>
              <a:rPr lang="en-US" dirty="0"/>
              <a:t>Possible double pulse transversely and longitudinally</a:t>
            </a:r>
          </a:p>
        </p:txBody>
      </p:sp>
    </p:spTree>
    <p:extLst>
      <p:ext uri="{BB962C8B-B14F-4D97-AF65-F5344CB8AC3E}">
        <p14:creationId xmlns:p14="http://schemas.microsoft.com/office/powerpoint/2010/main" val="1016812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693</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Operations and Coordination</vt:lpstr>
      <vt:lpstr>Study distribution total 75 shifts: scheduled</vt:lpstr>
      <vt:lpstr>Down time: 86 hours, about 9.2% of the total shift time</vt:lpstr>
      <vt:lpstr>Comparision of down time for 2 runs</vt:lpstr>
      <vt:lpstr>Comments on downtime</vt:lpstr>
      <vt:lpstr>Comments on Coordinate </vt:lpstr>
      <vt:lpstr>Comment on the study</vt:lpstr>
      <vt:lpstr>Individual part</vt:lpstr>
      <vt:lpstr>Laser</vt:lpstr>
      <vt:lpstr>Laser Longitudinal</vt:lpstr>
      <vt:lpstr>Laser transverse</vt:lpstr>
      <vt:lpstr>Cathode Quantum Efficiency</vt:lpstr>
      <vt:lpstr>Some improvement we could have done</vt:lpstr>
      <vt:lpstr>Lesson learned for next run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and Coordination</dc:title>
  <dc:creator>Jinhao Ruan</dc:creator>
  <cp:lastModifiedBy>Jinhao Ruan</cp:lastModifiedBy>
  <cp:revision>20</cp:revision>
  <dcterms:created xsi:type="dcterms:W3CDTF">2017-12-19T17:27:47Z</dcterms:created>
  <dcterms:modified xsi:type="dcterms:W3CDTF">2017-12-20T21:16:54Z</dcterms:modified>
</cp:coreProperties>
</file>