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4108" r:id="rId3"/>
  </p:sldMasterIdLst>
  <p:notesMasterIdLst>
    <p:notesMasterId r:id="rId43"/>
  </p:notesMasterIdLst>
  <p:handoutMasterIdLst>
    <p:handoutMasterId r:id="rId44"/>
  </p:handoutMasterIdLst>
  <p:sldIdLst>
    <p:sldId id="265" r:id="rId4"/>
    <p:sldId id="349" r:id="rId5"/>
    <p:sldId id="282" r:id="rId6"/>
    <p:sldId id="339" r:id="rId7"/>
    <p:sldId id="348" r:id="rId8"/>
    <p:sldId id="336" r:id="rId9"/>
    <p:sldId id="337" r:id="rId10"/>
    <p:sldId id="335" r:id="rId11"/>
    <p:sldId id="343" r:id="rId12"/>
    <p:sldId id="342" r:id="rId13"/>
    <p:sldId id="350" r:id="rId14"/>
    <p:sldId id="344" r:id="rId15"/>
    <p:sldId id="351" r:id="rId16"/>
    <p:sldId id="276" r:id="rId17"/>
    <p:sldId id="312" r:id="rId18"/>
    <p:sldId id="303" r:id="rId19"/>
    <p:sldId id="332" r:id="rId20"/>
    <p:sldId id="354" r:id="rId21"/>
    <p:sldId id="355" r:id="rId22"/>
    <p:sldId id="353" r:id="rId23"/>
    <p:sldId id="345" r:id="rId24"/>
    <p:sldId id="347" r:id="rId25"/>
    <p:sldId id="346" r:id="rId26"/>
    <p:sldId id="368" r:id="rId27"/>
    <p:sldId id="369" r:id="rId28"/>
    <p:sldId id="370" r:id="rId29"/>
    <p:sldId id="371" r:id="rId30"/>
    <p:sldId id="372" r:id="rId31"/>
    <p:sldId id="373" r:id="rId32"/>
    <p:sldId id="374" r:id="rId33"/>
    <p:sldId id="375" r:id="rId34"/>
    <p:sldId id="376" r:id="rId35"/>
    <p:sldId id="283" r:id="rId36"/>
    <p:sldId id="333" r:id="rId37"/>
    <p:sldId id="359" r:id="rId38"/>
    <p:sldId id="366" r:id="rId39"/>
    <p:sldId id="367" r:id="rId40"/>
    <p:sldId id="334" r:id="rId41"/>
    <p:sldId id="338" r:id="rId42"/>
  </p:sldIdLst>
  <p:sldSz cx="9144000" cy="6858000" type="screen4x3"/>
  <p:notesSz cx="6950075" cy="9236075"/>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F2D62"/>
    <a:srgbClr val="404040"/>
    <a:srgbClr val="505050"/>
    <a:srgbClr val="004C97"/>
    <a:srgbClr val="63666A"/>
    <a:srgbClr val="A7A8AA"/>
    <a:srgbClr val="00308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5" autoAdjust="0"/>
    <p:restoredTop sz="93067" autoAdjust="0"/>
  </p:normalViewPr>
  <p:slideViewPr>
    <p:cSldViewPr snapToGrid="0" snapToObjects="1">
      <p:cViewPr>
        <p:scale>
          <a:sx n="98" d="100"/>
          <a:sy n="98" d="100"/>
        </p:scale>
        <p:origin x="276" y="156"/>
      </p:cViewPr>
      <p:guideLst/>
    </p:cSldViewPr>
  </p:slideViewPr>
  <p:notesTextViewPr>
    <p:cViewPr>
      <p:scale>
        <a:sx n="1" d="1"/>
        <a:sy n="1" d="1"/>
      </p:scale>
      <p:origin x="0" y="0"/>
    </p:cViewPr>
  </p:notesTextViewPr>
  <p:sorterViewPr>
    <p:cViewPr>
      <p:scale>
        <a:sx n="100" d="100"/>
        <a:sy n="100" d="100"/>
      </p:scale>
      <p:origin x="0" y="-5418"/>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wrap="square" lIns="92492" tIns="46246" rIns="92492" bIns="46246"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12/14/2017</a:t>
            </a:fld>
            <a:endParaRPr lang="en-US" alt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wrap="square" lIns="92492" tIns="46246" rIns="92492" bIns="46246"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12/14/2017</a:t>
            </a:fld>
            <a:endParaRPr lang="en-US" alt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36778" y="8773726"/>
            <a:ext cx="3011750" cy="4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nchor="b"/>
          <a:lstStyle>
            <a:lvl1pPr defTabSz="946150" eaLnBrk="0" hangingPunct="0">
              <a:defRPr sz="1400">
                <a:solidFill>
                  <a:schemeClr val="tx1"/>
                </a:solidFill>
                <a:latin typeface="Arial" pitchFamily="34" charset="0"/>
              </a:defRPr>
            </a:lvl1pPr>
            <a:lvl2pPr marL="742950" indent="-285750" defTabSz="946150" eaLnBrk="0" hangingPunct="0">
              <a:defRPr sz="1400">
                <a:solidFill>
                  <a:schemeClr val="tx1"/>
                </a:solidFill>
                <a:latin typeface="Arial" pitchFamily="34" charset="0"/>
              </a:defRPr>
            </a:lvl2pPr>
            <a:lvl3pPr marL="1143000" indent="-228600" defTabSz="946150" eaLnBrk="0" hangingPunct="0">
              <a:defRPr sz="1400">
                <a:solidFill>
                  <a:schemeClr val="tx1"/>
                </a:solidFill>
                <a:latin typeface="Arial" pitchFamily="34" charset="0"/>
              </a:defRPr>
            </a:lvl3pPr>
            <a:lvl4pPr marL="1600200" indent="-228600" defTabSz="946150" eaLnBrk="0" hangingPunct="0">
              <a:defRPr sz="1400">
                <a:solidFill>
                  <a:schemeClr val="tx1"/>
                </a:solidFill>
                <a:latin typeface="Arial" pitchFamily="34" charset="0"/>
              </a:defRPr>
            </a:lvl4pPr>
            <a:lvl5pPr marL="2057400" indent="-228600" defTabSz="946150" eaLnBrk="0" hangingPunct="0">
              <a:defRPr sz="1400">
                <a:solidFill>
                  <a:schemeClr val="tx1"/>
                </a:solidFill>
                <a:latin typeface="Arial" pitchFamily="34" charset="0"/>
              </a:defRPr>
            </a:lvl5pPr>
            <a:lvl6pPr marL="2514600" indent="-228600" algn="ctr" defTabSz="946150" eaLnBrk="0" fontAlgn="base" hangingPunct="0">
              <a:spcBef>
                <a:spcPct val="0"/>
              </a:spcBef>
              <a:spcAft>
                <a:spcPct val="0"/>
              </a:spcAft>
              <a:defRPr sz="1400">
                <a:solidFill>
                  <a:schemeClr val="tx1"/>
                </a:solidFill>
                <a:latin typeface="Arial" pitchFamily="34" charset="0"/>
              </a:defRPr>
            </a:lvl6pPr>
            <a:lvl7pPr marL="2971800" indent="-228600" algn="ctr" defTabSz="946150" eaLnBrk="0" fontAlgn="base" hangingPunct="0">
              <a:spcBef>
                <a:spcPct val="0"/>
              </a:spcBef>
              <a:spcAft>
                <a:spcPct val="0"/>
              </a:spcAft>
              <a:defRPr sz="1400">
                <a:solidFill>
                  <a:schemeClr val="tx1"/>
                </a:solidFill>
                <a:latin typeface="Arial" pitchFamily="34" charset="0"/>
              </a:defRPr>
            </a:lvl7pPr>
            <a:lvl8pPr marL="3429000" indent="-228600" algn="ctr" defTabSz="946150" eaLnBrk="0" fontAlgn="base" hangingPunct="0">
              <a:spcBef>
                <a:spcPct val="0"/>
              </a:spcBef>
              <a:spcAft>
                <a:spcPct val="0"/>
              </a:spcAft>
              <a:defRPr sz="1400">
                <a:solidFill>
                  <a:schemeClr val="tx1"/>
                </a:solidFill>
                <a:latin typeface="Arial" pitchFamily="34" charset="0"/>
              </a:defRPr>
            </a:lvl8pPr>
            <a:lvl9pPr marL="3886200" indent="-228600" algn="ctr" defTabSz="946150" eaLnBrk="0" fontAlgn="base" hangingPunct="0">
              <a:spcBef>
                <a:spcPct val="0"/>
              </a:spcBef>
              <a:spcAft>
                <a:spcPct val="0"/>
              </a:spcAft>
              <a:defRPr sz="1400">
                <a:solidFill>
                  <a:schemeClr val="tx1"/>
                </a:solidFill>
                <a:latin typeface="Arial" pitchFamily="34" charset="0"/>
              </a:defRPr>
            </a:lvl9pPr>
          </a:lstStyle>
          <a:p>
            <a:pPr algn="r" eaLnBrk="1" hangingPunct="1"/>
            <a:fld id="{5DAFAD1A-1F78-4555-9B8C-518016B879C9}" type="slidenum">
              <a:rPr lang="en-US">
                <a:cs typeface="Arial" pitchFamily="34" charset="0"/>
              </a:rPr>
              <a:pPr algn="r" eaLnBrk="1" hangingPunct="1"/>
              <a:t>22</a:t>
            </a:fld>
            <a:endParaRPr lang="en-US" dirty="0">
              <a:cs typeface="Arial" pitchFamily="34" charset="0"/>
            </a:endParaRPr>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xfrm>
            <a:off x="926575" y="4386865"/>
            <a:ext cx="5096927" cy="41564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lstStyle/>
          <a:p>
            <a:endParaRPr lang="en-US" dirty="0">
              <a:latin typeface="Arial" pitchFamily="34" charset="0"/>
            </a:endParaRPr>
          </a:p>
        </p:txBody>
      </p:sp>
    </p:spTree>
    <p:extLst>
      <p:ext uri="{BB962C8B-B14F-4D97-AF65-F5344CB8AC3E}">
        <p14:creationId xmlns:p14="http://schemas.microsoft.com/office/powerpoint/2010/main" val="18239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36778" y="8773726"/>
            <a:ext cx="3011750" cy="4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nchor="b"/>
          <a:lstStyle>
            <a:lvl1pPr defTabSz="946150" eaLnBrk="0" hangingPunct="0">
              <a:defRPr sz="1400">
                <a:solidFill>
                  <a:schemeClr val="tx1"/>
                </a:solidFill>
                <a:latin typeface="Arial" pitchFamily="34" charset="0"/>
              </a:defRPr>
            </a:lvl1pPr>
            <a:lvl2pPr marL="742950" indent="-285750" defTabSz="946150" eaLnBrk="0" hangingPunct="0">
              <a:defRPr sz="1400">
                <a:solidFill>
                  <a:schemeClr val="tx1"/>
                </a:solidFill>
                <a:latin typeface="Arial" pitchFamily="34" charset="0"/>
              </a:defRPr>
            </a:lvl2pPr>
            <a:lvl3pPr marL="1143000" indent="-228600" defTabSz="946150" eaLnBrk="0" hangingPunct="0">
              <a:defRPr sz="1400">
                <a:solidFill>
                  <a:schemeClr val="tx1"/>
                </a:solidFill>
                <a:latin typeface="Arial" pitchFamily="34" charset="0"/>
              </a:defRPr>
            </a:lvl3pPr>
            <a:lvl4pPr marL="1600200" indent="-228600" defTabSz="946150" eaLnBrk="0" hangingPunct="0">
              <a:defRPr sz="1400">
                <a:solidFill>
                  <a:schemeClr val="tx1"/>
                </a:solidFill>
                <a:latin typeface="Arial" pitchFamily="34" charset="0"/>
              </a:defRPr>
            </a:lvl4pPr>
            <a:lvl5pPr marL="2057400" indent="-228600" defTabSz="946150" eaLnBrk="0" hangingPunct="0">
              <a:defRPr sz="1400">
                <a:solidFill>
                  <a:schemeClr val="tx1"/>
                </a:solidFill>
                <a:latin typeface="Arial" pitchFamily="34" charset="0"/>
              </a:defRPr>
            </a:lvl5pPr>
            <a:lvl6pPr marL="2514600" indent="-228600" algn="ctr" defTabSz="946150" eaLnBrk="0" fontAlgn="base" hangingPunct="0">
              <a:spcBef>
                <a:spcPct val="0"/>
              </a:spcBef>
              <a:spcAft>
                <a:spcPct val="0"/>
              </a:spcAft>
              <a:defRPr sz="1400">
                <a:solidFill>
                  <a:schemeClr val="tx1"/>
                </a:solidFill>
                <a:latin typeface="Arial" pitchFamily="34" charset="0"/>
              </a:defRPr>
            </a:lvl6pPr>
            <a:lvl7pPr marL="2971800" indent="-228600" algn="ctr" defTabSz="946150" eaLnBrk="0" fontAlgn="base" hangingPunct="0">
              <a:spcBef>
                <a:spcPct val="0"/>
              </a:spcBef>
              <a:spcAft>
                <a:spcPct val="0"/>
              </a:spcAft>
              <a:defRPr sz="1400">
                <a:solidFill>
                  <a:schemeClr val="tx1"/>
                </a:solidFill>
                <a:latin typeface="Arial" pitchFamily="34" charset="0"/>
              </a:defRPr>
            </a:lvl7pPr>
            <a:lvl8pPr marL="3429000" indent="-228600" algn="ctr" defTabSz="946150" eaLnBrk="0" fontAlgn="base" hangingPunct="0">
              <a:spcBef>
                <a:spcPct val="0"/>
              </a:spcBef>
              <a:spcAft>
                <a:spcPct val="0"/>
              </a:spcAft>
              <a:defRPr sz="1400">
                <a:solidFill>
                  <a:schemeClr val="tx1"/>
                </a:solidFill>
                <a:latin typeface="Arial" pitchFamily="34" charset="0"/>
              </a:defRPr>
            </a:lvl8pPr>
            <a:lvl9pPr marL="3886200" indent="-228600" algn="ctr" defTabSz="946150" eaLnBrk="0" fontAlgn="base" hangingPunct="0">
              <a:spcBef>
                <a:spcPct val="0"/>
              </a:spcBef>
              <a:spcAft>
                <a:spcPct val="0"/>
              </a:spcAft>
              <a:defRPr sz="1400">
                <a:solidFill>
                  <a:schemeClr val="tx1"/>
                </a:solidFill>
                <a:latin typeface="Arial" pitchFamily="34" charset="0"/>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5DAFAD1A-1F78-4555-9B8C-518016B879C9}"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4615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xfrm>
            <a:off x="926575" y="4386865"/>
            <a:ext cx="5096927" cy="41564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lstStyle/>
          <a:p>
            <a:endParaRPr lang="en-US" dirty="0">
              <a:latin typeface="Arial" pitchFamily="34" charset="0"/>
            </a:endParaRPr>
          </a:p>
        </p:txBody>
      </p:sp>
    </p:spTree>
    <p:extLst>
      <p:ext uri="{BB962C8B-B14F-4D97-AF65-F5344CB8AC3E}">
        <p14:creationId xmlns:p14="http://schemas.microsoft.com/office/powerpoint/2010/main" val="1658031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36778" y="8773726"/>
            <a:ext cx="3011750" cy="4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nchor="b"/>
          <a:lstStyle>
            <a:lvl1pPr defTabSz="946150" eaLnBrk="0" hangingPunct="0">
              <a:defRPr sz="1400">
                <a:solidFill>
                  <a:schemeClr val="tx1"/>
                </a:solidFill>
                <a:latin typeface="Arial" pitchFamily="34" charset="0"/>
              </a:defRPr>
            </a:lvl1pPr>
            <a:lvl2pPr marL="742950" indent="-285750" defTabSz="946150" eaLnBrk="0" hangingPunct="0">
              <a:defRPr sz="1400">
                <a:solidFill>
                  <a:schemeClr val="tx1"/>
                </a:solidFill>
                <a:latin typeface="Arial" pitchFamily="34" charset="0"/>
              </a:defRPr>
            </a:lvl2pPr>
            <a:lvl3pPr marL="1143000" indent="-228600" defTabSz="946150" eaLnBrk="0" hangingPunct="0">
              <a:defRPr sz="1400">
                <a:solidFill>
                  <a:schemeClr val="tx1"/>
                </a:solidFill>
                <a:latin typeface="Arial" pitchFamily="34" charset="0"/>
              </a:defRPr>
            </a:lvl3pPr>
            <a:lvl4pPr marL="1600200" indent="-228600" defTabSz="946150" eaLnBrk="0" hangingPunct="0">
              <a:defRPr sz="1400">
                <a:solidFill>
                  <a:schemeClr val="tx1"/>
                </a:solidFill>
                <a:latin typeface="Arial" pitchFamily="34" charset="0"/>
              </a:defRPr>
            </a:lvl4pPr>
            <a:lvl5pPr marL="2057400" indent="-228600" defTabSz="946150" eaLnBrk="0" hangingPunct="0">
              <a:defRPr sz="1400">
                <a:solidFill>
                  <a:schemeClr val="tx1"/>
                </a:solidFill>
                <a:latin typeface="Arial" pitchFamily="34" charset="0"/>
              </a:defRPr>
            </a:lvl5pPr>
            <a:lvl6pPr marL="2514600" indent="-228600" algn="ctr" defTabSz="946150" eaLnBrk="0" fontAlgn="base" hangingPunct="0">
              <a:spcBef>
                <a:spcPct val="0"/>
              </a:spcBef>
              <a:spcAft>
                <a:spcPct val="0"/>
              </a:spcAft>
              <a:defRPr sz="1400">
                <a:solidFill>
                  <a:schemeClr val="tx1"/>
                </a:solidFill>
                <a:latin typeface="Arial" pitchFamily="34" charset="0"/>
              </a:defRPr>
            </a:lvl6pPr>
            <a:lvl7pPr marL="2971800" indent="-228600" algn="ctr" defTabSz="946150" eaLnBrk="0" fontAlgn="base" hangingPunct="0">
              <a:spcBef>
                <a:spcPct val="0"/>
              </a:spcBef>
              <a:spcAft>
                <a:spcPct val="0"/>
              </a:spcAft>
              <a:defRPr sz="1400">
                <a:solidFill>
                  <a:schemeClr val="tx1"/>
                </a:solidFill>
                <a:latin typeface="Arial" pitchFamily="34" charset="0"/>
              </a:defRPr>
            </a:lvl7pPr>
            <a:lvl8pPr marL="3429000" indent="-228600" algn="ctr" defTabSz="946150" eaLnBrk="0" fontAlgn="base" hangingPunct="0">
              <a:spcBef>
                <a:spcPct val="0"/>
              </a:spcBef>
              <a:spcAft>
                <a:spcPct val="0"/>
              </a:spcAft>
              <a:defRPr sz="1400">
                <a:solidFill>
                  <a:schemeClr val="tx1"/>
                </a:solidFill>
                <a:latin typeface="Arial" pitchFamily="34" charset="0"/>
              </a:defRPr>
            </a:lvl8pPr>
            <a:lvl9pPr marL="3886200" indent="-228600" algn="ctr" defTabSz="946150" eaLnBrk="0" fontAlgn="base" hangingPunct="0">
              <a:spcBef>
                <a:spcPct val="0"/>
              </a:spcBef>
              <a:spcAft>
                <a:spcPct val="0"/>
              </a:spcAft>
              <a:defRPr sz="1400">
                <a:solidFill>
                  <a:schemeClr val="tx1"/>
                </a:solidFill>
                <a:latin typeface="Arial" pitchFamily="34" charset="0"/>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5DAFAD1A-1F78-4555-9B8C-518016B879C9}"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4615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xfrm>
            <a:off x="926575" y="4386865"/>
            <a:ext cx="5096927" cy="41564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lstStyle/>
          <a:p>
            <a:endParaRPr lang="en-US" dirty="0">
              <a:latin typeface="Arial" pitchFamily="34" charset="0"/>
            </a:endParaRPr>
          </a:p>
        </p:txBody>
      </p:sp>
    </p:spTree>
    <p:extLst>
      <p:ext uri="{BB962C8B-B14F-4D97-AF65-F5344CB8AC3E}">
        <p14:creationId xmlns:p14="http://schemas.microsoft.com/office/powerpoint/2010/main" val="405438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36778" y="8773726"/>
            <a:ext cx="3011750" cy="4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nchor="b"/>
          <a:lstStyle>
            <a:lvl1pPr defTabSz="946150" eaLnBrk="0" hangingPunct="0">
              <a:defRPr sz="1400">
                <a:solidFill>
                  <a:schemeClr val="tx1"/>
                </a:solidFill>
                <a:latin typeface="Arial" pitchFamily="34" charset="0"/>
              </a:defRPr>
            </a:lvl1pPr>
            <a:lvl2pPr marL="742950" indent="-285750" defTabSz="946150" eaLnBrk="0" hangingPunct="0">
              <a:defRPr sz="1400">
                <a:solidFill>
                  <a:schemeClr val="tx1"/>
                </a:solidFill>
                <a:latin typeface="Arial" pitchFamily="34" charset="0"/>
              </a:defRPr>
            </a:lvl2pPr>
            <a:lvl3pPr marL="1143000" indent="-228600" defTabSz="946150" eaLnBrk="0" hangingPunct="0">
              <a:defRPr sz="1400">
                <a:solidFill>
                  <a:schemeClr val="tx1"/>
                </a:solidFill>
                <a:latin typeface="Arial" pitchFamily="34" charset="0"/>
              </a:defRPr>
            </a:lvl3pPr>
            <a:lvl4pPr marL="1600200" indent="-228600" defTabSz="946150" eaLnBrk="0" hangingPunct="0">
              <a:defRPr sz="1400">
                <a:solidFill>
                  <a:schemeClr val="tx1"/>
                </a:solidFill>
                <a:latin typeface="Arial" pitchFamily="34" charset="0"/>
              </a:defRPr>
            </a:lvl4pPr>
            <a:lvl5pPr marL="2057400" indent="-228600" defTabSz="946150" eaLnBrk="0" hangingPunct="0">
              <a:defRPr sz="1400">
                <a:solidFill>
                  <a:schemeClr val="tx1"/>
                </a:solidFill>
                <a:latin typeface="Arial" pitchFamily="34" charset="0"/>
              </a:defRPr>
            </a:lvl5pPr>
            <a:lvl6pPr marL="2514600" indent="-228600" algn="ctr" defTabSz="946150" eaLnBrk="0" fontAlgn="base" hangingPunct="0">
              <a:spcBef>
                <a:spcPct val="0"/>
              </a:spcBef>
              <a:spcAft>
                <a:spcPct val="0"/>
              </a:spcAft>
              <a:defRPr sz="1400">
                <a:solidFill>
                  <a:schemeClr val="tx1"/>
                </a:solidFill>
                <a:latin typeface="Arial" pitchFamily="34" charset="0"/>
              </a:defRPr>
            </a:lvl6pPr>
            <a:lvl7pPr marL="2971800" indent="-228600" algn="ctr" defTabSz="946150" eaLnBrk="0" fontAlgn="base" hangingPunct="0">
              <a:spcBef>
                <a:spcPct val="0"/>
              </a:spcBef>
              <a:spcAft>
                <a:spcPct val="0"/>
              </a:spcAft>
              <a:defRPr sz="1400">
                <a:solidFill>
                  <a:schemeClr val="tx1"/>
                </a:solidFill>
                <a:latin typeface="Arial" pitchFamily="34" charset="0"/>
              </a:defRPr>
            </a:lvl7pPr>
            <a:lvl8pPr marL="3429000" indent="-228600" algn="ctr" defTabSz="946150" eaLnBrk="0" fontAlgn="base" hangingPunct="0">
              <a:spcBef>
                <a:spcPct val="0"/>
              </a:spcBef>
              <a:spcAft>
                <a:spcPct val="0"/>
              </a:spcAft>
              <a:defRPr sz="1400">
                <a:solidFill>
                  <a:schemeClr val="tx1"/>
                </a:solidFill>
                <a:latin typeface="Arial" pitchFamily="34" charset="0"/>
              </a:defRPr>
            </a:lvl8pPr>
            <a:lvl9pPr marL="3886200" indent="-228600" algn="ctr" defTabSz="946150" eaLnBrk="0" fontAlgn="base" hangingPunct="0">
              <a:spcBef>
                <a:spcPct val="0"/>
              </a:spcBef>
              <a:spcAft>
                <a:spcPct val="0"/>
              </a:spcAft>
              <a:defRPr sz="1400">
                <a:solidFill>
                  <a:schemeClr val="tx1"/>
                </a:solidFill>
                <a:latin typeface="Arial" pitchFamily="34" charset="0"/>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5DAFAD1A-1F78-4555-9B8C-518016B879C9}"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4615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xfrm>
            <a:off x="926575" y="4386865"/>
            <a:ext cx="5096927" cy="41564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lstStyle/>
          <a:p>
            <a:endParaRPr lang="en-US" dirty="0">
              <a:latin typeface="Arial" pitchFamily="34" charset="0"/>
            </a:endParaRPr>
          </a:p>
        </p:txBody>
      </p:sp>
    </p:spTree>
    <p:extLst>
      <p:ext uri="{BB962C8B-B14F-4D97-AF65-F5344CB8AC3E}">
        <p14:creationId xmlns:p14="http://schemas.microsoft.com/office/powerpoint/2010/main" val="1794813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36778" y="8773726"/>
            <a:ext cx="3011750" cy="4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nchor="b"/>
          <a:lstStyle>
            <a:lvl1pPr defTabSz="946150" eaLnBrk="0" hangingPunct="0">
              <a:defRPr sz="1400">
                <a:solidFill>
                  <a:schemeClr val="tx1"/>
                </a:solidFill>
                <a:latin typeface="Arial" pitchFamily="34" charset="0"/>
              </a:defRPr>
            </a:lvl1pPr>
            <a:lvl2pPr marL="742950" indent="-285750" defTabSz="946150" eaLnBrk="0" hangingPunct="0">
              <a:defRPr sz="1400">
                <a:solidFill>
                  <a:schemeClr val="tx1"/>
                </a:solidFill>
                <a:latin typeface="Arial" pitchFamily="34" charset="0"/>
              </a:defRPr>
            </a:lvl2pPr>
            <a:lvl3pPr marL="1143000" indent="-228600" defTabSz="946150" eaLnBrk="0" hangingPunct="0">
              <a:defRPr sz="1400">
                <a:solidFill>
                  <a:schemeClr val="tx1"/>
                </a:solidFill>
                <a:latin typeface="Arial" pitchFamily="34" charset="0"/>
              </a:defRPr>
            </a:lvl3pPr>
            <a:lvl4pPr marL="1600200" indent="-228600" defTabSz="946150" eaLnBrk="0" hangingPunct="0">
              <a:defRPr sz="1400">
                <a:solidFill>
                  <a:schemeClr val="tx1"/>
                </a:solidFill>
                <a:latin typeface="Arial" pitchFamily="34" charset="0"/>
              </a:defRPr>
            </a:lvl4pPr>
            <a:lvl5pPr marL="2057400" indent="-228600" defTabSz="946150" eaLnBrk="0" hangingPunct="0">
              <a:defRPr sz="1400">
                <a:solidFill>
                  <a:schemeClr val="tx1"/>
                </a:solidFill>
                <a:latin typeface="Arial" pitchFamily="34" charset="0"/>
              </a:defRPr>
            </a:lvl5pPr>
            <a:lvl6pPr marL="2514600" indent="-228600" algn="ctr" defTabSz="946150" eaLnBrk="0" fontAlgn="base" hangingPunct="0">
              <a:spcBef>
                <a:spcPct val="0"/>
              </a:spcBef>
              <a:spcAft>
                <a:spcPct val="0"/>
              </a:spcAft>
              <a:defRPr sz="1400">
                <a:solidFill>
                  <a:schemeClr val="tx1"/>
                </a:solidFill>
                <a:latin typeface="Arial" pitchFamily="34" charset="0"/>
              </a:defRPr>
            </a:lvl6pPr>
            <a:lvl7pPr marL="2971800" indent="-228600" algn="ctr" defTabSz="946150" eaLnBrk="0" fontAlgn="base" hangingPunct="0">
              <a:spcBef>
                <a:spcPct val="0"/>
              </a:spcBef>
              <a:spcAft>
                <a:spcPct val="0"/>
              </a:spcAft>
              <a:defRPr sz="1400">
                <a:solidFill>
                  <a:schemeClr val="tx1"/>
                </a:solidFill>
                <a:latin typeface="Arial" pitchFamily="34" charset="0"/>
              </a:defRPr>
            </a:lvl7pPr>
            <a:lvl8pPr marL="3429000" indent="-228600" algn="ctr" defTabSz="946150" eaLnBrk="0" fontAlgn="base" hangingPunct="0">
              <a:spcBef>
                <a:spcPct val="0"/>
              </a:spcBef>
              <a:spcAft>
                <a:spcPct val="0"/>
              </a:spcAft>
              <a:defRPr sz="1400">
                <a:solidFill>
                  <a:schemeClr val="tx1"/>
                </a:solidFill>
                <a:latin typeface="Arial" pitchFamily="34" charset="0"/>
              </a:defRPr>
            </a:lvl8pPr>
            <a:lvl9pPr marL="3886200" indent="-228600" algn="ctr" defTabSz="946150" eaLnBrk="0" fontAlgn="base" hangingPunct="0">
              <a:spcBef>
                <a:spcPct val="0"/>
              </a:spcBef>
              <a:spcAft>
                <a:spcPct val="0"/>
              </a:spcAft>
              <a:defRPr sz="1400">
                <a:solidFill>
                  <a:schemeClr val="tx1"/>
                </a:solidFill>
                <a:latin typeface="Arial" pitchFamily="34" charset="0"/>
              </a:defRPr>
            </a:lvl9pPr>
          </a:lstStyle>
          <a:p>
            <a:pPr algn="r" eaLnBrk="1" hangingPunct="1"/>
            <a:fld id="{5DAFAD1A-1F78-4555-9B8C-518016B879C9}" type="slidenum">
              <a:rPr lang="en-US">
                <a:cs typeface="Arial" pitchFamily="34" charset="0"/>
              </a:rPr>
              <a:pPr algn="r" eaLnBrk="1" hangingPunct="1"/>
              <a:t>37</a:t>
            </a:fld>
            <a:endParaRPr lang="en-US" dirty="0">
              <a:cs typeface="Arial" pitchFamily="34" charset="0"/>
            </a:endParaRPr>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xfrm>
            <a:off x="926575" y="4386865"/>
            <a:ext cx="5096927" cy="41564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lstStyle/>
          <a:p>
            <a:endParaRPr lang="en-US" dirty="0">
              <a:latin typeface="Arial" pitchFamily="34" charset="0"/>
            </a:endParaRPr>
          </a:p>
        </p:txBody>
      </p:sp>
    </p:spTree>
    <p:extLst>
      <p:ext uri="{BB962C8B-B14F-4D97-AF65-F5344CB8AC3E}">
        <p14:creationId xmlns:p14="http://schemas.microsoft.com/office/powerpoint/2010/main" val="65401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36778" y="8773726"/>
            <a:ext cx="3011750" cy="4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nchor="b"/>
          <a:lstStyle>
            <a:lvl1pPr defTabSz="946150" eaLnBrk="0" hangingPunct="0">
              <a:defRPr sz="1400">
                <a:solidFill>
                  <a:schemeClr val="tx1"/>
                </a:solidFill>
                <a:latin typeface="Arial" pitchFamily="34" charset="0"/>
              </a:defRPr>
            </a:lvl1pPr>
            <a:lvl2pPr marL="742950" indent="-285750" defTabSz="946150" eaLnBrk="0" hangingPunct="0">
              <a:defRPr sz="1400">
                <a:solidFill>
                  <a:schemeClr val="tx1"/>
                </a:solidFill>
                <a:latin typeface="Arial" pitchFamily="34" charset="0"/>
              </a:defRPr>
            </a:lvl2pPr>
            <a:lvl3pPr marL="1143000" indent="-228600" defTabSz="946150" eaLnBrk="0" hangingPunct="0">
              <a:defRPr sz="1400">
                <a:solidFill>
                  <a:schemeClr val="tx1"/>
                </a:solidFill>
                <a:latin typeface="Arial" pitchFamily="34" charset="0"/>
              </a:defRPr>
            </a:lvl3pPr>
            <a:lvl4pPr marL="1600200" indent="-228600" defTabSz="946150" eaLnBrk="0" hangingPunct="0">
              <a:defRPr sz="1400">
                <a:solidFill>
                  <a:schemeClr val="tx1"/>
                </a:solidFill>
                <a:latin typeface="Arial" pitchFamily="34" charset="0"/>
              </a:defRPr>
            </a:lvl4pPr>
            <a:lvl5pPr marL="2057400" indent="-228600" defTabSz="946150" eaLnBrk="0" hangingPunct="0">
              <a:defRPr sz="1400">
                <a:solidFill>
                  <a:schemeClr val="tx1"/>
                </a:solidFill>
                <a:latin typeface="Arial" pitchFamily="34" charset="0"/>
              </a:defRPr>
            </a:lvl5pPr>
            <a:lvl6pPr marL="2514600" indent="-228600" algn="ctr" defTabSz="946150" eaLnBrk="0" fontAlgn="base" hangingPunct="0">
              <a:spcBef>
                <a:spcPct val="0"/>
              </a:spcBef>
              <a:spcAft>
                <a:spcPct val="0"/>
              </a:spcAft>
              <a:defRPr sz="1400">
                <a:solidFill>
                  <a:schemeClr val="tx1"/>
                </a:solidFill>
                <a:latin typeface="Arial" pitchFamily="34" charset="0"/>
              </a:defRPr>
            </a:lvl6pPr>
            <a:lvl7pPr marL="2971800" indent="-228600" algn="ctr" defTabSz="946150" eaLnBrk="0" fontAlgn="base" hangingPunct="0">
              <a:spcBef>
                <a:spcPct val="0"/>
              </a:spcBef>
              <a:spcAft>
                <a:spcPct val="0"/>
              </a:spcAft>
              <a:defRPr sz="1400">
                <a:solidFill>
                  <a:schemeClr val="tx1"/>
                </a:solidFill>
                <a:latin typeface="Arial" pitchFamily="34" charset="0"/>
              </a:defRPr>
            </a:lvl7pPr>
            <a:lvl8pPr marL="3429000" indent="-228600" algn="ctr" defTabSz="946150" eaLnBrk="0" fontAlgn="base" hangingPunct="0">
              <a:spcBef>
                <a:spcPct val="0"/>
              </a:spcBef>
              <a:spcAft>
                <a:spcPct val="0"/>
              </a:spcAft>
              <a:defRPr sz="1400">
                <a:solidFill>
                  <a:schemeClr val="tx1"/>
                </a:solidFill>
                <a:latin typeface="Arial" pitchFamily="34" charset="0"/>
              </a:defRPr>
            </a:lvl8pPr>
            <a:lvl9pPr marL="3886200" indent="-228600" algn="ctr" defTabSz="946150" eaLnBrk="0" fontAlgn="base" hangingPunct="0">
              <a:spcBef>
                <a:spcPct val="0"/>
              </a:spcBef>
              <a:spcAft>
                <a:spcPct val="0"/>
              </a:spcAft>
              <a:defRPr sz="1400">
                <a:solidFill>
                  <a:schemeClr val="tx1"/>
                </a:solidFill>
                <a:latin typeface="Arial" pitchFamily="34" charset="0"/>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5DAFAD1A-1F78-4555-9B8C-518016B879C9}"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4615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xfrm>
            <a:off x="926575" y="4386865"/>
            <a:ext cx="5096927" cy="41564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lstStyle/>
          <a:p>
            <a:endParaRPr lang="en-US" dirty="0">
              <a:latin typeface="Arial" pitchFamily="34" charset="0"/>
            </a:endParaRPr>
          </a:p>
        </p:txBody>
      </p:sp>
    </p:spTree>
    <p:extLst>
      <p:ext uri="{BB962C8B-B14F-4D97-AF65-F5344CB8AC3E}">
        <p14:creationId xmlns:p14="http://schemas.microsoft.com/office/powerpoint/2010/main" val="165645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36778" y="8773726"/>
            <a:ext cx="3011750" cy="4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nchor="b"/>
          <a:lstStyle>
            <a:lvl1pPr defTabSz="946150" eaLnBrk="0" hangingPunct="0">
              <a:defRPr sz="1400">
                <a:solidFill>
                  <a:schemeClr val="tx1"/>
                </a:solidFill>
                <a:latin typeface="Arial" pitchFamily="34" charset="0"/>
              </a:defRPr>
            </a:lvl1pPr>
            <a:lvl2pPr marL="742950" indent="-285750" defTabSz="946150" eaLnBrk="0" hangingPunct="0">
              <a:defRPr sz="1400">
                <a:solidFill>
                  <a:schemeClr val="tx1"/>
                </a:solidFill>
                <a:latin typeface="Arial" pitchFamily="34" charset="0"/>
              </a:defRPr>
            </a:lvl2pPr>
            <a:lvl3pPr marL="1143000" indent="-228600" defTabSz="946150" eaLnBrk="0" hangingPunct="0">
              <a:defRPr sz="1400">
                <a:solidFill>
                  <a:schemeClr val="tx1"/>
                </a:solidFill>
                <a:latin typeface="Arial" pitchFamily="34" charset="0"/>
              </a:defRPr>
            </a:lvl3pPr>
            <a:lvl4pPr marL="1600200" indent="-228600" defTabSz="946150" eaLnBrk="0" hangingPunct="0">
              <a:defRPr sz="1400">
                <a:solidFill>
                  <a:schemeClr val="tx1"/>
                </a:solidFill>
                <a:latin typeface="Arial" pitchFamily="34" charset="0"/>
              </a:defRPr>
            </a:lvl4pPr>
            <a:lvl5pPr marL="2057400" indent="-228600" defTabSz="946150" eaLnBrk="0" hangingPunct="0">
              <a:defRPr sz="1400">
                <a:solidFill>
                  <a:schemeClr val="tx1"/>
                </a:solidFill>
                <a:latin typeface="Arial" pitchFamily="34" charset="0"/>
              </a:defRPr>
            </a:lvl5pPr>
            <a:lvl6pPr marL="2514600" indent="-228600" algn="ctr" defTabSz="946150" eaLnBrk="0" fontAlgn="base" hangingPunct="0">
              <a:spcBef>
                <a:spcPct val="0"/>
              </a:spcBef>
              <a:spcAft>
                <a:spcPct val="0"/>
              </a:spcAft>
              <a:defRPr sz="1400">
                <a:solidFill>
                  <a:schemeClr val="tx1"/>
                </a:solidFill>
                <a:latin typeface="Arial" pitchFamily="34" charset="0"/>
              </a:defRPr>
            </a:lvl6pPr>
            <a:lvl7pPr marL="2971800" indent="-228600" algn="ctr" defTabSz="946150" eaLnBrk="0" fontAlgn="base" hangingPunct="0">
              <a:spcBef>
                <a:spcPct val="0"/>
              </a:spcBef>
              <a:spcAft>
                <a:spcPct val="0"/>
              </a:spcAft>
              <a:defRPr sz="1400">
                <a:solidFill>
                  <a:schemeClr val="tx1"/>
                </a:solidFill>
                <a:latin typeface="Arial" pitchFamily="34" charset="0"/>
              </a:defRPr>
            </a:lvl7pPr>
            <a:lvl8pPr marL="3429000" indent="-228600" algn="ctr" defTabSz="946150" eaLnBrk="0" fontAlgn="base" hangingPunct="0">
              <a:spcBef>
                <a:spcPct val="0"/>
              </a:spcBef>
              <a:spcAft>
                <a:spcPct val="0"/>
              </a:spcAft>
              <a:defRPr sz="1400">
                <a:solidFill>
                  <a:schemeClr val="tx1"/>
                </a:solidFill>
                <a:latin typeface="Arial" pitchFamily="34" charset="0"/>
              </a:defRPr>
            </a:lvl8pPr>
            <a:lvl9pPr marL="3886200" indent="-228600" algn="ctr" defTabSz="946150" eaLnBrk="0" fontAlgn="base" hangingPunct="0">
              <a:spcBef>
                <a:spcPct val="0"/>
              </a:spcBef>
              <a:spcAft>
                <a:spcPct val="0"/>
              </a:spcAft>
              <a:defRPr sz="1400">
                <a:solidFill>
                  <a:schemeClr val="tx1"/>
                </a:solidFill>
                <a:latin typeface="Arial" pitchFamily="34" charset="0"/>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5DAFAD1A-1F78-4555-9B8C-518016B879C9}"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4615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xfrm>
            <a:off x="926575" y="4386865"/>
            <a:ext cx="5096927" cy="41564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lstStyle/>
          <a:p>
            <a:endParaRPr lang="en-US" dirty="0">
              <a:latin typeface="Arial" pitchFamily="34" charset="0"/>
            </a:endParaRPr>
          </a:p>
        </p:txBody>
      </p:sp>
    </p:spTree>
    <p:extLst>
      <p:ext uri="{BB962C8B-B14F-4D97-AF65-F5344CB8AC3E}">
        <p14:creationId xmlns:p14="http://schemas.microsoft.com/office/powerpoint/2010/main" val="202532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36778" y="8773726"/>
            <a:ext cx="3011750" cy="4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nchor="b"/>
          <a:lstStyle>
            <a:lvl1pPr defTabSz="946150" eaLnBrk="0" hangingPunct="0">
              <a:defRPr sz="1400">
                <a:solidFill>
                  <a:schemeClr val="tx1"/>
                </a:solidFill>
                <a:latin typeface="Arial" pitchFamily="34" charset="0"/>
              </a:defRPr>
            </a:lvl1pPr>
            <a:lvl2pPr marL="742950" indent="-285750" defTabSz="946150" eaLnBrk="0" hangingPunct="0">
              <a:defRPr sz="1400">
                <a:solidFill>
                  <a:schemeClr val="tx1"/>
                </a:solidFill>
                <a:latin typeface="Arial" pitchFamily="34" charset="0"/>
              </a:defRPr>
            </a:lvl2pPr>
            <a:lvl3pPr marL="1143000" indent="-228600" defTabSz="946150" eaLnBrk="0" hangingPunct="0">
              <a:defRPr sz="1400">
                <a:solidFill>
                  <a:schemeClr val="tx1"/>
                </a:solidFill>
                <a:latin typeface="Arial" pitchFamily="34" charset="0"/>
              </a:defRPr>
            </a:lvl3pPr>
            <a:lvl4pPr marL="1600200" indent="-228600" defTabSz="946150" eaLnBrk="0" hangingPunct="0">
              <a:defRPr sz="1400">
                <a:solidFill>
                  <a:schemeClr val="tx1"/>
                </a:solidFill>
                <a:latin typeface="Arial" pitchFamily="34" charset="0"/>
              </a:defRPr>
            </a:lvl4pPr>
            <a:lvl5pPr marL="2057400" indent="-228600" defTabSz="946150" eaLnBrk="0" hangingPunct="0">
              <a:defRPr sz="1400">
                <a:solidFill>
                  <a:schemeClr val="tx1"/>
                </a:solidFill>
                <a:latin typeface="Arial" pitchFamily="34" charset="0"/>
              </a:defRPr>
            </a:lvl5pPr>
            <a:lvl6pPr marL="2514600" indent="-228600" algn="ctr" defTabSz="946150" eaLnBrk="0" fontAlgn="base" hangingPunct="0">
              <a:spcBef>
                <a:spcPct val="0"/>
              </a:spcBef>
              <a:spcAft>
                <a:spcPct val="0"/>
              </a:spcAft>
              <a:defRPr sz="1400">
                <a:solidFill>
                  <a:schemeClr val="tx1"/>
                </a:solidFill>
                <a:latin typeface="Arial" pitchFamily="34" charset="0"/>
              </a:defRPr>
            </a:lvl6pPr>
            <a:lvl7pPr marL="2971800" indent="-228600" algn="ctr" defTabSz="946150" eaLnBrk="0" fontAlgn="base" hangingPunct="0">
              <a:spcBef>
                <a:spcPct val="0"/>
              </a:spcBef>
              <a:spcAft>
                <a:spcPct val="0"/>
              </a:spcAft>
              <a:defRPr sz="1400">
                <a:solidFill>
                  <a:schemeClr val="tx1"/>
                </a:solidFill>
                <a:latin typeface="Arial" pitchFamily="34" charset="0"/>
              </a:defRPr>
            </a:lvl7pPr>
            <a:lvl8pPr marL="3429000" indent="-228600" algn="ctr" defTabSz="946150" eaLnBrk="0" fontAlgn="base" hangingPunct="0">
              <a:spcBef>
                <a:spcPct val="0"/>
              </a:spcBef>
              <a:spcAft>
                <a:spcPct val="0"/>
              </a:spcAft>
              <a:defRPr sz="1400">
                <a:solidFill>
                  <a:schemeClr val="tx1"/>
                </a:solidFill>
                <a:latin typeface="Arial" pitchFamily="34" charset="0"/>
              </a:defRPr>
            </a:lvl8pPr>
            <a:lvl9pPr marL="3886200" indent="-228600" algn="ctr" defTabSz="946150" eaLnBrk="0" fontAlgn="base" hangingPunct="0">
              <a:spcBef>
                <a:spcPct val="0"/>
              </a:spcBef>
              <a:spcAft>
                <a:spcPct val="0"/>
              </a:spcAft>
              <a:defRPr sz="1400">
                <a:solidFill>
                  <a:schemeClr val="tx1"/>
                </a:solidFill>
                <a:latin typeface="Arial" pitchFamily="34" charset="0"/>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5DAFAD1A-1F78-4555-9B8C-518016B879C9}"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4615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xfrm>
            <a:off x="926575" y="4386865"/>
            <a:ext cx="5096927" cy="41564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lstStyle/>
          <a:p>
            <a:endParaRPr lang="en-US" dirty="0">
              <a:latin typeface="Arial" pitchFamily="34" charset="0"/>
            </a:endParaRPr>
          </a:p>
        </p:txBody>
      </p:sp>
    </p:spTree>
    <p:extLst>
      <p:ext uri="{BB962C8B-B14F-4D97-AF65-F5344CB8AC3E}">
        <p14:creationId xmlns:p14="http://schemas.microsoft.com/office/powerpoint/2010/main" val="609369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36778" y="8773726"/>
            <a:ext cx="3011750" cy="4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nchor="b"/>
          <a:lstStyle>
            <a:lvl1pPr defTabSz="946150" eaLnBrk="0" hangingPunct="0">
              <a:defRPr sz="1400">
                <a:solidFill>
                  <a:schemeClr val="tx1"/>
                </a:solidFill>
                <a:latin typeface="Arial" pitchFamily="34" charset="0"/>
              </a:defRPr>
            </a:lvl1pPr>
            <a:lvl2pPr marL="742950" indent="-285750" defTabSz="946150" eaLnBrk="0" hangingPunct="0">
              <a:defRPr sz="1400">
                <a:solidFill>
                  <a:schemeClr val="tx1"/>
                </a:solidFill>
                <a:latin typeface="Arial" pitchFamily="34" charset="0"/>
              </a:defRPr>
            </a:lvl2pPr>
            <a:lvl3pPr marL="1143000" indent="-228600" defTabSz="946150" eaLnBrk="0" hangingPunct="0">
              <a:defRPr sz="1400">
                <a:solidFill>
                  <a:schemeClr val="tx1"/>
                </a:solidFill>
                <a:latin typeface="Arial" pitchFamily="34" charset="0"/>
              </a:defRPr>
            </a:lvl3pPr>
            <a:lvl4pPr marL="1600200" indent="-228600" defTabSz="946150" eaLnBrk="0" hangingPunct="0">
              <a:defRPr sz="1400">
                <a:solidFill>
                  <a:schemeClr val="tx1"/>
                </a:solidFill>
                <a:latin typeface="Arial" pitchFamily="34" charset="0"/>
              </a:defRPr>
            </a:lvl4pPr>
            <a:lvl5pPr marL="2057400" indent="-228600" defTabSz="946150" eaLnBrk="0" hangingPunct="0">
              <a:defRPr sz="1400">
                <a:solidFill>
                  <a:schemeClr val="tx1"/>
                </a:solidFill>
                <a:latin typeface="Arial" pitchFamily="34" charset="0"/>
              </a:defRPr>
            </a:lvl5pPr>
            <a:lvl6pPr marL="2514600" indent="-228600" algn="ctr" defTabSz="946150" eaLnBrk="0" fontAlgn="base" hangingPunct="0">
              <a:spcBef>
                <a:spcPct val="0"/>
              </a:spcBef>
              <a:spcAft>
                <a:spcPct val="0"/>
              </a:spcAft>
              <a:defRPr sz="1400">
                <a:solidFill>
                  <a:schemeClr val="tx1"/>
                </a:solidFill>
                <a:latin typeface="Arial" pitchFamily="34" charset="0"/>
              </a:defRPr>
            </a:lvl6pPr>
            <a:lvl7pPr marL="2971800" indent="-228600" algn="ctr" defTabSz="946150" eaLnBrk="0" fontAlgn="base" hangingPunct="0">
              <a:spcBef>
                <a:spcPct val="0"/>
              </a:spcBef>
              <a:spcAft>
                <a:spcPct val="0"/>
              </a:spcAft>
              <a:defRPr sz="1400">
                <a:solidFill>
                  <a:schemeClr val="tx1"/>
                </a:solidFill>
                <a:latin typeface="Arial" pitchFamily="34" charset="0"/>
              </a:defRPr>
            </a:lvl7pPr>
            <a:lvl8pPr marL="3429000" indent="-228600" algn="ctr" defTabSz="946150" eaLnBrk="0" fontAlgn="base" hangingPunct="0">
              <a:spcBef>
                <a:spcPct val="0"/>
              </a:spcBef>
              <a:spcAft>
                <a:spcPct val="0"/>
              </a:spcAft>
              <a:defRPr sz="1400">
                <a:solidFill>
                  <a:schemeClr val="tx1"/>
                </a:solidFill>
                <a:latin typeface="Arial" pitchFamily="34" charset="0"/>
              </a:defRPr>
            </a:lvl8pPr>
            <a:lvl9pPr marL="3886200" indent="-228600" algn="ctr" defTabSz="946150" eaLnBrk="0" fontAlgn="base" hangingPunct="0">
              <a:spcBef>
                <a:spcPct val="0"/>
              </a:spcBef>
              <a:spcAft>
                <a:spcPct val="0"/>
              </a:spcAft>
              <a:defRPr sz="1400">
                <a:solidFill>
                  <a:schemeClr val="tx1"/>
                </a:solidFill>
                <a:latin typeface="Arial" pitchFamily="34" charset="0"/>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5DAFAD1A-1F78-4555-9B8C-518016B879C9}"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4615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xfrm>
            <a:off x="926575" y="4386865"/>
            <a:ext cx="5096927" cy="41564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lstStyle/>
          <a:p>
            <a:endParaRPr lang="en-US" dirty="0">
              <a:latin typeface="Arial" pitchFamily="34" charset="0"/>
            </a:endParaRPr>
          </a:p>
        </p:txBody>
      </p:sp>
    </p:spTree>
    <p:extLst>
      <p:ext uri="{BB962C8B-B14F-4D97-AF65-F5344CB8AC3E}">
        <p14:creationId xmlns:p14="http://schemas.microsoft.com/office/powerpoint/2010/main" val="159823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36778" y="8773726"/>
            <a:ext cx="3011750" cy="4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nchor="b"/>
          <a:lstStyle>
            <a:lvl1pPr defTabSz="946150" eaLnBrk="0" hangingPunct="0">
              <a:defRPr sz="1400">
                <a:solidFill>
                  <a:schemeClr val="tx1"/>
                </a:solidFill>
                <a:latin typeface="Arial" pitchFamily="34" charset="0"/>
              </a:defRPr>
            </a:lvl1pPr>
            <a:lvl2pPr marL="742950" indent="-285750" defTabSz="946150" eaLnBrk="0" hangingPunct="0">
              <a:defRPr sz="1400">
                <a:solidFill>
                  <a:schemeClr val="tx1"/>
                </a:solidFill>
                <a:latin typeface="Arial" pitchFamily="34" charset="0"/>
              </a:defRPr>
            </a:lvl2pPr>
            <a:lvl3pPr marL="1143000" indent="-228600" defTabSz="946150" eaLnBrk="0" hangingPunct="0">
              <a:defRPr sz="1400">
                <a:solidFill>
                  <a:schemeClr val="tx1"/>
                </a:solidFill>
                <a:latin typeface="Arial" pitchFamily="34" charset="0"/>
              </a:defRPr>
            </a:lvl3pPr>
            <a:lvl4pPr marL="1600200" indent="-228600" defTabSz="946150" eaLnBrk="0" hangingPunct="0">
              <a:defRPr sz="1400">
                <a:solidFill>
                  <a:schemeClr val="tx1"/>
                </a:solidFill>
                <a:latin typeface="Arial" pitchFamily="34" charset="0"/>
              </a:defRPr>
            </a:lvl4pPr>
            <a:lvl5pPr marL="2057400" indent="-228600" defTabSz="946150" eaLnBrk="0" hangingPunct="0">
              <a:defRPr sz="1400">
                <a:solidFill>
                  <a:schemeClr val="tx1"/>
                </a:solidFill>
                <a:latin typeface="Arial" pitchFamily="34" charset="0"/>
              </a:defRPr>
            </a:lvl5pPr>
            <a:lvl6pPr marL="2514600" indent="-228600" algn="ctr" defTabSz="946150" eaLnBrk="0" fontAlgn="base" hangingPunct="0">
              <a:spcBef>
                <a:spcPct val="0"/>
              </a:spcBef>
              <a:spcAft>
                <a:spcPct val="0"/>
              </a:spcAft>
              <a:defRPr sz="1400">
                <a:solidFill>
                  <a:schemeClr val="tx1"/>
                </a:solidFill>
                <a:latin typeface="Arial" pitchFamily="34" charset="0"/>
              </a:defRPr>
            </a:lvl6pPr>
            <a:lvl7pPr marL="2971800" indent="-228600" algn="ctr" defTabSz="946150" eaLnBrk="0" fontAlgn="base" hangingPunct="0">
              <a:spcBef>
                <a:spcPct val="0"/>
              </a:spcBef>
              <a:spcAft>
                <a:spcPct val="0"/>
              </a:spcAft>
              <a:defRPr sz="1400">
                <a:solidFill>
                  <a:schemeClr val="tx1"/>
                </a:solidFill>
                <a:latin typeface="Arial" pitchFamily="34" charset="0"/>
              </a:defRPr>
            </a:lvl7pPr>
            <a:lvl8pPr marL="3429000" indent="-228600" algn="ctr" defTabSz="946150" eaLnBrk="0" fontAlgn="base" hangingPunct="0">
              <a:spcBef>
                <a:spcPct val="0"/>
              </a:spcBef>
              <a:spcAft>
                <a:spcPct val="0"/>
              </a:spcAft>
              <a:defRPr sz="1400">
                <a:solidFill>
                  <a:schemeClr val="tx1"/>
                </a:solidFill>
                <a:latin typeface="Arial" pitchFamily="34" charset="0"/>
              </a:defRPr>
            </a:lvl8pPr>
            <a:lvl9pPr marL="3886200" indent="-228600" algn="ctr" defTabSz="946150" eaLnBrk="0" fontAlgn="base" hangingPunct="0">
              <a:spcBef>
                <a:spcPct val="0"/>
              </a:spcBef>
              <a:spcAft>
                <a:spcPct val="0"/>
              </a:spcAft>
              <a:defRPr sz="1400">
                <a:solidFill>
                  <a:schemeClr val="tx1"/>
                </a:solidFill>
                <a:latin typeface="Arial" pitchFamily="34" charset="0"/>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5DAFAD1A-1F78-4555-9B8C-518016B879C9}"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4615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xfrm>
            <a:off x="926575" y="4386865"/>
            <a:ext cx="5096927" cy="41564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lstStyle/>
          <a:p>
            <a:endParaRPr lang="en-US" dirty="0">
              <a:latin typeface="Arial" pitchFamily="34" charset="0"/>
            </a:endParaRPr>
          </a:p>
        </p:txBody>
      </p:sp>
    </p:spTree>
    <p:extLst>
      <p:ext uri="{BB962C8B-B14F-4D97-AF65-F5344CB8AC3E}">
        <p14:creationId xmlns:p14="http://schemas.microsoft.com/office/powerpoint/2010/main" val="344036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36778" y="8773726"/>
            <a:ext cx="3011750" cy="4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nchor="b"/>
          <a:lstStyle>
            <a:lvl1pPr defTabSz="946150" eaLnBrk="0" hangingPunct="0">
              <a:defRPr sz="1400">
                <a:solidFill>
                  <a:schemeClr val="tx1"/>
                </a:solidFill>
                <a:latin typeface="Arial" pitchFamily="34" charset="0"/>
              </a:defRPr>
            </a:lvl1pPr>
            <a:lvl2pPr marL="742950" indent="-285750" defTabSz="946150" eaLnBrk="0" hangingPunct="0">
              <a:defRPr sz="1400">
                <a:solidFill>
                  <a:schemeClr val="tx1"/>
                </a:solidFill>
                <a:latin typeface="Arial" pitchFamily="34" charset="0"/>
              </a:defRPr>
            </a:lvl2pPr>
            <a:lvl3pPr marL="1143000" indent="-228600" defTabSz="946150" eaLnBrk="0" hangingPunct="0">
              <a:defRPr sz="1400">
                <a:solidFill>
                  <a:schemeClr val="tx1"/>
                </a:solidFill>
                <a:latin typeface="Arial" pitchFamily="34" charset="0"/>
              </a:defRPr>
            </a:lvl3pPr>
            <a:lvl4pPr marL="1600200" indent="-228600" defTabSz="946150" eaLnBrk="0" hangingPunct="0">
              <a:defRPr sz="1400">
                <a:solidFill>
                  <a:schemeClr val="tx1"/>
                </a:solidFill>
                <a:latin typeface="Arial" pitchFamily="34" charset="0"/>
              </a:defRPr>
            </a:lvl4pPr>
            <a:lvl5pPr marL="2057400" indent="-228600" defTabSz="946150" eaLnBrk="0" hangingPunct="0">
              <a:defRPr sz="1400">
                <a:solidFill>
                  <a:schemeClr val="tx1"/>
                </a:solidFill>
                <a:latin typeface="Arial" pitchFamily="34" charset="0"/>
              </a:defRPr>
            </a:lvl5pPr>
            <a:lvl6pPr marL="2514600" indent="-228600" algn="ctr" defTabSz="946150" eaLnBrk="0" fontAlgn="base" hangingPunct="0">
              <a:spcBef>
                <a:spcPct val="0"/>
              </a:spcBef>
              <a:spcAft>
                <a:spcPct val="0"/>
              </a:spcAft>
              <a:defRPr sz="1400">
                <a:solidFill>
                  <a:schemeClr val="tx1"/>
                </a:solidFill>
                <a:latin typeface="Arial" pitchFamily="34" charset="0"/>
              </a:defRPr>
            </a:lvl6pPr>
            <a:lvl7pPr marL="2971800" indent="-228600" algn="ctr" defTabSz="946150" eaLnBrk="0" fontAlgn="base" hangingPunct="0">
              <a:spcBef>
                <a:spcPct val="0"/>
              </a:spcBef>
              <a:spcAft>
                <a:spcPct val="0"/>
              </a:spcAft>
              <a:defRPr sz="1400">
                <a:solidFill>
                  <a:schemeClr val="tx1"/>
                </a:solidFill>
                <a:latin typeface="Arial" pitchFamily="34" charset="0"/>
              </a:defRPr>
            </a:lvl7pPr>
            <a:lvl8pPr marL="3429000" indent="-228600" algn="ctr" defTabSz="946150" eaLnBrk="0" fontAlgn="base" hangingPunct="0">
              <a:spcBef>
                <a:spcPct val="0"/>
              </a:spcBef>
              <a:spcAft>
                <a:spcPct val="0"/>
              </a:spcAft>
              <a:defRPr sz="1400">
                <a:solidFill>
                  <a:schemeClr val="tx1"/>
                </a:solidFill>
                <a:latin typeface="Arial" pitchFamily="34" charset="0"/>
              </a:defRPr>
            </a:lvl8pPr>
            <a:lvl9pPr marL="3886200" indent="-228600" algn="ctr" defTabSz="946150" eaLnBrk="0" fontAlgn="base" hangingPunct="0">
              <a:spcBef>
                <a:spcPct val="0"/>
              </a:spcBef>
              <a:spcAft>
                <a:spcPct val="0"/>
              </a:spcAft>
              <a:defRPr sz="1400">
                <a:solidFill>
                  <a:schemeClr val="tx1"/>
                </a:solidFill>
                <a:latin typeface="Arial" pitchFamily="34" charset="0"/>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5DAFAD1A-1F78-4555-9B8C-518016B879C9}"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4615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xfrm>
            <a:off x="926575" y="4386865"/>
            <a:ext cx="5096927" cy="41564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lstStyle/>
          <a:p>
            <a:endParaRPr lang="en-US" dirty="0">
              <a:latin typeface="Arial" pitchFamily="34" charset="0"/>
            </a:endParaRPr>
          </a:p>
        </p:txBody>
      </p:sp>
    </p:spTree>
    <p:extLst>
      <p:ext uri="{BB962C8B-B14F-4D97-AF65-F5344CB8AC3E}">
        <p14:creationId xmlns:p14="http://schemas.microsoft.com/office/powerpoint/2010/main" val="668648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36778" y="8773726"/>
            <a:ext cx="3011750" cy="4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nchor="b"/>
          <a:lstStyle>
            <a:lvl1pPr defTabSz="946150" eaLnBrk="0" hangingPunct="0">
              <a:defRPr sz="1400">
                <a:solidFill>
                  <a:schemeClr val="tx1"/>
                </a:solidFill>
                <a:latin typeface="Arial" pitchFamily="34" charset="0"/>
              </a:defRPr>
            </a:lvl1pPr>
            <a:lvl2pPr marL="742950" indent="-285750" defTabSz="946150" eaLnBrk="0" hangingPunct="0">
              <a:defRPr sz="1400">
                <a:solidFill>
                  <a:schemeClr val="tx1"/>
                </a:solidFill>
                <a:latin typeface="Arial" pitchFamily="34" charset="0"/>
              </a:defRPr>
            </a:lvl2pPr>
            <a:lvl3pPr marL="1143000" indent="-228600" defTabSz="946150" eaLnBrk="0" hangingPunct="0">
              <a:defRPr sz="1400">
                <a:solidFill>
                  <a:schemeClr val="tx1"/>
                </a:solidFill>
                <a:latin typeface="Arial" pitchFamily="34" charset="0"/>
              </a:defRPr>
            </a:lvl3pPr>
            <a:lvl4pPr marL="1600200" indent="-228600" defTabSz="946150" eaLnBrk="0" hangingPunct="0">
              <a:defRPr sz="1400">
                <a:solidFill>
                  <a:schemeClr val="tx1"/>
                </a:solidFill>
                <a:latin typeface="Arial" pitchFamily="34" charset="0"/>
              </a:defRPr>
            </a:lvl4pPr>
            <a:lvl5pPr marL="2057400" indent="-228600" defTabSz="946150" eaLnBrk="0" hangingPunct="0">
              <a:defRPr sz="1400">
                <a:solidFill>
                  <a:schemeClr val="tx1"/>
                </a:solidFill>
                <a:latin typeface="Arial" pitchFamily="34" charset="0"/>
              </a:defRPr>
            </a:lvl5pPr>
            <a:lvl6pPr marL="2514600" indent="-228600" algn="ctr" defTabSz="946150" eaLnBrk="0" fontAlgn="base" hangingPunct="0">
              <a:spcBef>
                <a:spcPct val="0"/>
              </a:spcBef>
              <a:spcAft>
                <a:spcPct val="0"/>
              </a:spcAft>
              <a:defRPr sz="1400">
                <a:solidFill>
                  <a:schemeClr val="tx1"/>
                </a:solidFill>
                <a:latin typeface="Arial" pitchFamily="34" charset="0"/>
              </a:defRPr>
            </a:lvl6pPr>
            <a:lvl7pPr marL="2971800" indent="-228600" algn="ctr" defTabSz="946150" eaLnBrk="0" fontAlgn="base" hangingPunct="0">
              <a:spcBef>
                <a:spcPct val="0"/>
              </a:spcBef>
              <a:spcAft>
                <a:spcPct val="0"/>
              </a:spcAft>
              <a:defRPr sz="1400">
                <a:solidFill>
                  <a:schemeClr val="tx1"/>
                </a:solidFill>
                <a:latin typeface="Arial" pitchFamily="34" charset="0"/>
              </a:defRPr>
            </a:lvl7pPr>
            <a:lvl8pPr marL="3429000" indent="-228600" algn="ctr" defTabSz="946150" eaLnBrk="0" fontAlgn="base" hangingPunct="0">
              <a:spcBef>
                <a:spcPct val="0"/>
              </a:spcBef>
              <a:spcAft>
                <a:spcPct val="0"/>
              </a:spcAft>
              <a:defRPr sz="1400">
                <a:solidFill>
                  <a:schemeClr val="tx1"/>
                </a:solidFill>
                <a:latin typeface="Arial" pitchFamily="34" charset="0"/>
              </a:defRPr>
            </a:lvl8pPr>
            <a:lvl9pPr marL="3886200" indent="-228600" algn="ctr" defTabSz="946150" eaLnBrk="0" fontAlgn="base" hangingPunct="0">
              <a:spcBef>
                <a:spcPct val="0"/>
              </a:spcBef>
              <a:spcAft>
                <a:spcPct val="0"/>
              </a:spcAft>
              <a:defRPr sz="1400">
                <a:solidFill>
                  <a:schemeClr val="tx1"/>
                </a:solidFill>
                <a:latin typeface="Arial" pitchFamily="34" charset="0"/>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5DAFAD1A-1F78-4555-9B8C-518016B879C9}"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4615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xfrm>
            <a:off x="926575" y="4386865"/>
            <a:ext cx="5096927" cy="41564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lstStyle/>
          <a:p>
            <a:endParaRPr lang="en-US" dirty="0">
              <a:latin typeface="Arial" pitchFamily="34" charset="0"/>
            </a:endParaRPr>
          </a:p>
        </p:txBody>
      </p:sp>
    </p:spTree>
    <p:extLst>
      <p:ext uri="{BB962C8B-B14F-4D97-AF65-F5344CB8AC3E}">
        <p14:creationId xmlns:p14="http://schemas.microsoft.com/office/powerpoint/2010/main" val="367406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36778" y="8773726"/>
            <a:ext cx="3011750" cy="4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nchor="b"/>
          <a:lstStyle>
            <a:lvl1pPr defTabSz="946150" eaLnBrk="0" hangingPunct="0">
              <a:defRPr sz="1400">
                <a:solidFill>
                  <a:schemeClr val="tx1"/>
                </a:solidFill>
                <a:latin typeface="Arial" pitchFamily="34" charset="0"/>
              </a:defRPr>
            </a:lvl1pPr>
            <a:lvl2pPr marL="742950" indent="-285750" defTabSz="946150" eaLnBrk="0" hangingPunct="0">
              <a:defRPr sz="1400">
                <a:solidFill>
                  <a:schemeClr val="tx1"/>
                </a:solidFill>
                <a:latin typeface="Arial" pitchFamily="34" charset="0"/>
              </a:defRPr>
            </a:lvl2pPr>
            <a:lvl3pPr marL="1143000" indent="-228600" defTabSz="946150" eaLnBrk="0" hangingPunct="0">
              <a:defRPr sz="1400">
                <a:solidFill>
                  <a:schemeClr val="tx1"/>
                </a:solidFill>
                <a:latin typeface="Arial" pitchFamily="34" charset="0"/>
              </a:defRPr>
            </a:lvl3pPr>
            <a:lvl4pPr marL="1600200" indent="-228600" defTabSz="946150" eaLnBrk="0" hangingPunct="0">
              <a:defRPr sz="1400">
                <a:solidFill>
                  <a:schemeClr val="tx1"/>
                </a:solidFill>
                <a:latin typeface="Arial" pitchFamily="34" charset="0"/>
              </a:defRPr>
            </a:lvl4pPr>
            <a:lvl5pPr marL="2057400" indent="-228600" defTabSz="946150" eaLnBrk="0" hangingPunct="0">
              <a:defRPr sz="1400">
                <a:solidFill>
                  <a:schemeClr val="tx1"/>
                </a:solidFill>
                <a:latin typeface="Arial" pitchFamily="34" charset="0"/>
              </a:defRPr>
            </a:lvl5pPr>
            <a:lvl6pPr marL="2514600" indent="-228600" algn="ctr" defTabSz="946150" eaLnBrk="0" fontAlgn="base" hangingPunct="0">
              <a:spcBef>
                <a:spcPct val="0"/>
              </a:spcBef>
              <a:spcAft>
                <a:spcPct val="0"/>
              </a:spcAft>
              <a:defRPr sz="1400">
                <a:solidFill>
                  <a:schemeClr val="tx1"/>
                </a:solidFill>
                <a:latin typeface="Arial" pitchFamily="34" charset="0"/>
              </a:defRPr>
            </a:lvl6pPr>
            <a:lvl7pPr marL="2971800" indent="-228600" algn="ctr" defTabSz="946150" eaLnBrk="0" fontAlgn="base" hangingPunct="0">
              <a:spcBef>
                <a:spcPct val="0"/>
              </a:spcBef>
              <a:spcAft>
                <a:spcPct val="0"/>
              </a:spcAft>
              <a:defRPr sz="1400">
                <a:solidFill>
                  <a:schemeClr val="tx1"/>
                </a:solidFill>
                <a:latin typeface="Arial" pitchFamily="34" charset="0"/>
              </a:defRPr>
            </a:lvl7pPr>
            <a:lvl8pPr marL="3429000" indent="-228600" algn="ctr" defTabSz="946150" eaLnBrk="0" fontAlgn="base" hangingPunct="0">
              <a:spcBef>
                <a:spcPct val="0"/>
              </a:spcBef>
              <a:spcAft>
                <a:spcPct val="0"/>
              </a:spcAft>
              <a:defRPr sz="1400">
                <a:solidFill>
                  <a:schemeClr val="tx1"/>
                </a:solidFill>
                <a:latin typeface="Arial" pitchFamily="34" charset="0"/>
              </a:defRPr>
            </a:lvl8pPr>
            <a:lvl9pPr marL="3886200" indent="-228600" algn="ctr" defTabSz="946150" eaLnBrk="0" fontAlgn="base" hangingPunct="0">
              <a:spcBef>
                <a:spcPct val="0"/>
              </a:spcBef>
              <a:spcAft>
                <a:spcPct val="0"/>
              </a:spcAft>
              <a:defRPr sz="1400">
                <a:solidFill>
                  <a:schemeClr val="tx1"/>
                </a:solidFill>
                <a:latin typeface="Arial" pitchFamily="34" charset="0"/>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5DAFAD1A-1F78-4555-9B8C-518016B879C9}"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4615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xfrm>
            <a:off x="926575" y="4386865"/>
            <a:ext cx="5096927" cy="41564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9" tIns="46238" rIns="92479" bIns="46238"/>
          <a:lstStyle/>
          <a:p>
            <a:endParaRPr lang="en-US" dirty="0">
              <a:latin typeface="Arial" pitchFamily="34" charset="0"/>
            </a:endParaRPr>
          </a:p>
        </p:txBody>
      </p:sp>
    </p:spTree>
    <p:extLst>
      <p:ext uri="{BB962C8B-B14F-4D97-AF65-F5344CB8AC3E}">
        <p14:creationId xmlns:p14="http://schemas.microsoft.com/office/powerpoint/2010/main" val="3175175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tiff"/><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386CF5CD-2B91-47D8-98CD-9953BE9AB29D}" type="datetime1">
              <a:rPr lang="en-US" altLang="en-US" smtClean="0"/>
              <a:t>12/18/2017</a:t>
            </a:fld>
            <a:endParaRPr lang="en-US" altLang="en-US"/>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Lumpkin     FAST Retreat MTG 12-21-17</a:t>
            </a:r>
            <a:endParaRPr lang="en-US" b="1"/>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6483C1E2-48A1-40BB-B4F8-CC0A64E88CFE}" type="datetime1">
              <a:rPr lang="en-US" altLang="en-US" smtClean="0"/>
              <a:t>12/18/2017</a:t>
            </a:fld>
            <a:endParaRPr lang="en-US" altLang="en-US"/>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Lumpkin     FAST Retreat MTG 12-21-17</a:t>
            </a:r>
            <a:endParaRPr lang="en-US" b="1"/>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5799138"/>
            <a:ext cx="14303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7"/>
          <p:cNvSpPr>
            <a:spLocks noChangeShapeType="1"/>
          </p:cNvSpPr>
          <p:nvPr/>
        </p:nvSpPr>
        <p:spPr bwMode="auto">
          <a:xfrm>
            <a:off x="1241425" y="6438900"/>
            <a:ext cx="7445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8"/>
          <p:cNvSpPr>
            <a:spLocks noChangeShapeType="1"/>
          </p:cNvSpPr>
          <p:nvPr/>
        </p:nvSpPr>
        <p:spPr bwMode="auto">
          <a:xfrm>
            <a:off x="463550" y="6438900"/>
            <a:ext cx="35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10"/>
          <p:cNvSpPr txBox="1">
            <a:spLocks noChangeArrowheads="1"/>
          </p:cNvSpPr>
          <p:nvPr/>
        </p:nvSpPr>
        <p:spPr bwMode="auto">
          <a:xfrm>
            <a:off x="407988" y="6450013"/>
            <a:ext cx="5334000" cy="214312"/>
          </a:xfrm>
          <a:prstGeom prst="rect">
            <a:avLst/>
          </a:prstGeom>
          <a:noFill/>
          <a:ln>
            <a:noFill/>
          </a:ln>
          <a:extLst/>
        </p:spPr>
        <p:txBody>
          <a:bodyPr lIns="4572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lgn="l">
              <a:defRPr/>
            </a:pPr>
            <a:r>
              <a:rPr lang="en-US" sz="800">
                <a:solidFill>
                  <a:srgbClr val="000000"/>
                </a:solidFill>
                <a:ea typeface="+mn-ea"/>
              </a:rPr>
              <a:t>Operated by Los Alamos National Security, LLC for NNSA</a:t>
            </a:r>
            <a:endParaRPr lang="en-US" sz="900">
              <a:solidFill>
                <a:srgbClr val="000000"/>
              </a:solidFill>
              <a:ea typeface="+mn-ea"/>
            </a:endParaRPr>
          </a:p>
        </p:txBody>
      </p:sp>
      <p:sp>
        <p:nvSpPr>
          <p:cNvPr id="323589" name="Rectangle 5"/>
          <p:cNvSpPr>
            <a:spLocks noGrp="1" noChangeArrowheads="1"/>
          </p:cNvSpPr>
          <p:nvPr>
            <p:ph type="ctrTitle"/>
          </p:nvPr>
        </p:nvSpPr>
        <p:spPr>
          <a:xfrm>
            <a:off x="457200" y="1143000"/>
            <a:ext cx="8229600" cy="1524000"/>
          </a:xfrm>
        </p:spPr>
        <p:txBody>
          <a:bodyPr/>
          <a:lstStyle>
            <a:lvl1pPr algn="ctr">
              <a:defRPr sz="2800"/>
            </a:lvl1pPr>
          </a:lstStyle>
          <a:p>
            <a:r>
              <a:rPr lang="en-US"/>
              <a:t>Click to edit Master title style</a:t>
            </a:r>
          </a:p>
        </p:txBody>
      </p:sp>
      <p:sp>
        <p:nvSpPr>
          <p:cNvPr id="323596" name="Rectangle 12"/>
          <p:cNvSpPr>
            <a:spLocks noGrp="1" noChangeArrowheads="1"/>
          </p:cNvSpPr>
          <p:nvPr>
            <p:ph type="subTitle" sz="quarter" idx="1"/>
          </p:nvPr>
        </p:nvSpPr>
        <p:spPr>
          <a:xfrm>
            <a:off x="1371600" y="3048000"/>
            <a:ext cx="6400800" cy="1752600"/>
          </a:xfrm>
        </p:spPr>
        <p:txBody>
          <a:bodyPr/>
          <a:lstStyle>
            <a:lvl1pPr marL="0" indent="0" algn="ctr">
              <a:buFont typeface="Wingdings" pitchFamily="2" charset="2"/>
              <a:buNone/>
              <a:defRPr sz="2400"/>
            </a:lvl1pPr>
          </a:lstStyle>
          <a:p>
            <a:r>
              <a:rPr lang="en-US"/>
              <a:t>Click to edit Master subtitle style</a:t>
            </a:r>
          </a:p>
        </p:txBody>
      </p:sp>
      <p:sp>
        <p:nvSpPr>
          <p:cNvPr id="11" name="Rectangle 9"/>
          <p:cNvSpPr>
            <a:spLocks noGrp="1" noChangeArrowheads="1"/>
          </p:cNvSpPr>
          <p:nvPr>
            <p:ph type="sldNum" sz="quarter" idx="10"/>
          </p:nvPr>
        </p:nvSpPr>
        <p:spPr>
          <a:xfrm>
            <a:off x="6781800" y="6273419"/>
            <a:ext cx="19939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E0FC3A-E0AE-4A5A-9681-53DE21001337}" type="slidenum">
              <a:rPr lang="en-US" smtClean="0"/>
              <a:t>‹#›</a:t>
            </a:fld>
            <a:endParaRPr lang="en-US"/>
          </a:p>
        </p:txBody>
      </p:sp>
      <p:pic>
        <p:nvPicPr>
          <p:cNvPr id="13" name="Picture 6" descr="FermiLogo_RGB_NALBlue.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6008362"/>
            <a:ext cx="1600200" cy="28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094928\Desktop\FY17 LDRD momentum\NIU logo.tif"/>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 b="3863"/>
          <a:stretch/>
        </p:blipFill>
        <p:spPr bwMode="auto">
          <a:xfrm>
            <a:off x="3564731" y="5872582"/>
            <a:ext cx="2471737" cy="51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710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xfrm>
            <a:off x="6781800" y="6279932"/>
            <a:ext cx="19939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E0FC3A-E0AE-4A5A-9681-53DE21001337}" type="slidenum">
              <a:rPr lang="en-US" smtClean="0"/>
              <a:t>‹#›</a:t>
            </a:fld>
            <a:endParaRPr lang="en-US"/>
          </a:p>
        </p:txBody>
      </p:sp>
    </p:spTree>
    <p:extLst>
      <p:ext uri="{BB962C8B-B14F-4D97-AF65-F5344CB8AC3E}">
        <p14:creationId xmlns:p14="http://schemas.microsoft.com/office/powerpoint/2010/main" val="774078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xfrm>
            <a:off x="6781800" y="6287815"/>
            <a:ext cx="19939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E0FC3A-E0AE-4A5A-9681-53DE21001337}" type="slidenum">
              <a:rPr lang="en-US" smtClean="0"/>
              <a:t>‹#›</a:t>
            </a:fld>
            <a:endParaRPr lang="en-US"/>
          </a:p>
        </p:txBody>
      </p:sp>
    </p:spTree>
    <p:extLst>
      <p:ext uri="{BB962C8B-B14F-4D97-AF65-F5344CB8AC3E}">
        <p14:creationId xmlns:p14="http://schemas.microsoft.com/office/powerpoint/2010/main" val="437540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550" y="14478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xfrm>
            <a:off x="6781800" y="6287815"/>
            <a:ext cx="19939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E0FC3A-E0AE-4A5A-9681-53DE21001337}" type="slidenum">
              <a:rPr lang="en-US" smtClean="0"/>
              <a:t>‹#›</a:t>
            </a:fld>
            <a:endParaRPr lang="en-US"/>
          </a:p>
        </p:txBody>
      </p:sp>
    </p:spTree>
    <p:extLst>
      <p:ext uri="{BB962C8B-B14F-4D97-AF65-F5344CB8AC3E}">
        <p14:creationId xmlns:p14="http://schemas.microsoft.com/office/powerpoint/2010/main" val="3261456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xfrm>
            <a:off x="6781800" y="6287815"/>
            <a:ext cx="19939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E0FC3A-E0AE-4A5A-9681-53DE21001337}" type="slidenum">
              <a:rPr lang="en-US" smtClean="0"/>
              <a:t>‹#›</a:t>
            </a:fld>
            <a:endParaRPr lang="en-US"/>
          </a:p>
        </p:txBody>
      </p:sp>
    </p:spTree>
    <p:extLst>
      <p:ext uri="{BB962C8B-B14F-4D97-AF65-F5344CB8AC3E}">
        <p14:creationId xmlns:p14="http://schemas.microsoft.com/office/powerpoint/2010/main" val="3407793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xfrm>
            <a:off x="6781800" y="6287815"/>
            <a:ext cx="19939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E0FC3A-E0AE-4A5A-9681-53DE21001337}" type="slidenum">
              <a:rPr lang="en-US" smtClean="0"/>
              <a:t>‹#›</a:t>
            </a:fld>
            <a:endParaRPr lang="en-US"/>
          </a:p>
        </p:txBody>
      </p:sp>
    </p:spTree>
    <p:extLst>
      <p:ext uri="{BB962C8B-B14F-4D97-AF65-F5344CB8AC3E}">
        <p14:creationId xmlns:p14="http://schemas.microsoft.com/office/powerpoint/2010/main" val="1031217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946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xfrm>
            <a:off x="6781800" y="6287815"/>
            <a:ext cx="19939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E0FC3A-E0AE-4A5A-9681-53DE21001337}" type="slidenum">
              <a:rPr lang="en-US" smtClean="0"/>
              <a:t>‹#›</a:t>
            </a:fld>
            <a:endParaRPr lang="en-US"/>
          </a:p>
        </p:txBody>
      </p:sp>
    </p:spTree>
    <p:extLst>
      <p:ext uri="{BB962C8B-B14F-4D97-AF65-F5344CB8AC3E}">
        <p14:creationId xmlns:p14="http://schemas.microsoft.com/office/powerpoint/2010/main" val="71556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1C5F9709-3B77-4DBE-BA69-FF7C2A7FADFD}" type="datetime1">
              <a:rPr lang="en-US" altLang="en-US" smtClean="0"/>
              <a:t>12/18/2017</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Lumpkin     FAST Retreat MTG 12-21-17</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xfrm>
            <a:off x="6781800" y="6287815"/>
            <a:ext cx="19939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E0FC3A-E0AE-4A5A-9681-53DE21001337}" type="slidenum">
              <a:rPr lang="en-US" smtClean="0"/>
              <a:t>‹#›</a:t>
            </a:fld>
            <a:endParaRPr lang="en-US"/>
          </a:p>
        </p:txBody>
      </p:sp>
    </p:spTree>
    <p:extLst>
      <p:ext uri="{BB962C8B-B14F-4D97-AF65-F5344CB8AC3E}">
        <p14:creationId xmlns:p14="http://schemas.microsoft.com/office/powerpoint/2010/main" val="2231576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xfrm>
            <a:off x="6781800" y="6287815"/>
            <a:ext cx="19939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E0FC3A-E0AE-4A5A-9681-53DE21001337}" type="slidenum">
              <a:rPr lang="en-US" smtClean="0"/>
              <a:t>‹#›</a:t>
            </a:fld>
            <a:endParaRPr lang="en-US"/>
          </a:p>
        </p:txBody>
      </p:sp>
    </p:spTree>
    <p:extLst>
      <p:ext uri="{BB962C8B-B14F-4D97-AF65-F5344CB8AC3E}">
        <p14:creationId xmlns:p14="http://schemas.microsoft.com/office/powerpoint/2010/main" val="49271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401638"/>
            <a:ext cx="2133600" cy="51990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401638"/>
            <a:ext cx="6248400" cy="51990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xfrm>
            <a:off x="6781800" y="6287815"/>
            <a:ext cx="19939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E0FC3A-E0AE-4A5A-9681-53DE21001337}" type="slidenum">
              <a:rPr lang="en-US" smtClean="0"/>
              <a:t>‹#›</a:t>
            </a:fld>
            <a:endParaRPr lang="en-US"/>
          </a:p>
        </p:txBody>
      </p:sp>
    </p:spTree>
    <p:extLst>
      <p:ext uri="{BB962C8B-B14F-4D97-AF65-F5344CB8AC3E}">
        <p14:creationId xmlns:p14="http://schemas.microsoft.com/office/powerpoint/2010/main" val="3076331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401638"/>
            <a:ext cx="8343900" cy="838200"/>
          </a:xfrm>
        </p:spPr>
        <p:txBody>
          <a:bodyPr/>
          <a:lstStyle/>
          <a:p>
            <a:r>
              <a:rPr lang="en-US"/>
              <a:t>Click to edit Master title style</a:t>
            </a:r>
          </a:p>
        </p:txBody>
      </p:sp>
      <p:sp>
        <p:nvSpPr>
          <p:cNvPr id="3" name="Table Placeholder 2"/>
          <p:cNvSpPr>
            <a:spLocks noGrp="1"/>
          </p:cNvSpPr>
          <p:nvPr>
            <p:ph type="tbl" idx="1"/>
          </p:nvPr>
        </p:nvSpPr>
        <p:spPr>
          <a:xfrm>
            <a:off x="533400" y="1447800"/>
            <a:ext cx="8343900" cy="4152900"/>
          </a:xfrm>
        </p:spPr>
        <p:txBody>
          <a:bodyPr/>
          <a:lstStyle/>
          <a:p>
            <a:pPr lvl="0"/>
            <a:r>
              <a:rPr lang="en-US" noProof="0"/>
              <a:t>Click icon to add table</a:t>
            </a:r>
          </a:p>
        </p:txBody>
      </p:sp>
      <p:sp>
        <p:nvSpPr>
          <p:cNvPr id="4" name="Rectangle 10"/>
          <p:cNvSpPr>
            <a:spLocks noGrp="1" noChangeArrowheads="1"/>
          </p:cNvSpPr>
          <p:nvPr>
            <p:ph type="sldNum" sz="quarter" idx="10"/>
          </p:nvPr>
        </p:nvSpPr>
        <p:spPr>
          <a:xfrm>
            <a:off x="6781800" y="6287815"/>
            <a:ext cx="19939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E0FC3A-E0AE-4A5A-9681-53DE21001337}" type="slidenum">
              <a:rPr lang="en-US" smtClean="0"/>
              <a:t>‹#›</a:t>
            </a:fld>
            <a:endParaRPr lang="en-US"/>
          </a:p>
        </p:txBody>
      </p:sp>
    </p:spTree>
    <p:extLst>
      <p:ext uri="{BB962C8B-B14F-4D97-AF65-F5344CB8AC3E}">
        <p14:creationId xmlns:p14="http://schemas.microsoft.com/office/powerpoint/2010/main" val="1511399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401638"/>
            <a:ext cx="8343900" cy="838200"/>
          </a:xfrm>
        </p:spPr>
        <p:txBody>
          <a:bodyPr/>
          <a:lstStyle/>
          <a:p>
            <a:r>
              <a:rPr lang="en-US"/>
              <a:t>Click to edit Master title style</a:t>
            </a:r>
          </a:p>
        </p:txBody>
      </p:sp>
      <p:sp>
        <p:nvSpPr>
          <p:cNvPr id="3" name="Content Placeholder 2"/>
          <p:cNvSpPr>
            <a:spLocks noGrp="1"/>
          </p:cNvSpPr>
          <p:nvPr>
            <p:ph sz="half" idx="1"/>
          </p:nvPr>
        </p:nvSpPr>
        <p:spPr>
          <a:xfrm>
            <a:off x="533400" y="1447800"/>
            <a:ext cx="409575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81550" y="1447800"/>
            <a:ext cx="409575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xfrm>
            <a:off x="6781800" y="6287815"/>
            <a:ext cx="19939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E0FC3A-E0AE-4A5A-9681-53DE21001337}" type="slidenum">
              <a:rPr lang="en-US" smtClean="0"/>
              <a:t>‹#›</a:t>
            </a:fld>
            <a:endParaRPr lang="en-US"/>
          </a:p>
        </p:txBody>
      </p:sp>
    </p:spTree>
    <p:extLst>
      <p:ext uri="{BB962C8B-B14F-4D97-AF65-F5344CB8AC3E}">
        <p14:creationId xmlns:p14="http://schemas.microsoft.com/office/powerpoint/2010/main" val="154939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30B8334F-A680-4EC6-A335-9C286940D5AC}" type="datetime1">
              <a:rPr lang="en-US" altLang="en-US" smtClean="0"/>
              <a:t>12/18/2017</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Lumpkin     FAST Retreat MTG 12-21-17</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8EE4D3A5-F5E7-4D77-B5EF-1B5AC325845E}" type="datetime1">
              <a:rPr lang="en-US" altLang="en-US" smtClean="0"/>
              <a:t>12/18/2017</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Lumpkin     FAST Retreat MTG 12-21-17</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AA7A7E36-F983-4D1F-8549-ABE1ADCD4598}" type="datetime1">
              <a:rPr lang="en-US" altLang="en-US" smtClean="0"/>
              <a:t>12/18/2017</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Lumpkin     FAST Retreat MTG 12-21-17</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E3A23955-B795-4AF7-B4E1-14A6329D3515}" type="datetime1">
              <a:rPr lang="en-US" altLang="en-US" smtClean="0"/>
              <a:t>12/18/2017</a:t>
            </a:fld>
            <a:endParaRPr lang="en-US" altLang="en-US"/>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Lumpkin     FAST Retreat MTG 12-21-17</a:t>
            </a:r>
            <a:endParaRPr lang="en-US" b="1"/>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142238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60213031-10D7-4A2B-988D-BD0D40A009FA}" type="datetime1">
              <a:rPr lang="en-US" altLang="en-US" smtClean="0"/>
              <a:t>12/18/2017</a:t>
            </a:fld>
            <a:endParaRPr lang="en-US" altLang="en-US"/>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Lumpkin     FAST Retreat MTG 12-21-17</a:t>
            </a:r>
            <a:endParaRPr lang="en-US" b="1"/>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EC846F5D-CD75-4368-80E1-D7D98C9D9BBB}" type="datetime1">
              <a:rPr lang="en-US" altLang="en-US" smtClean="0"/>
              <a:t>12/18/2017</a:t>
            </a:fld>
            <a:endParaRPr lang="en-US" altLang="en-US"/>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Lumpkin     FAST Retreat MTG 12-21-17</a:t>
            </a:r>
            <a:endParaRPr lang="en-US" b="1"/>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8.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7.png"/><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F4CB2677-5570-49C2-842E-BA1C6F83E451}" type="datetime1">
              <a:rPr lang="en-US" altLang="en-US" smtClean="0"/>
              <a:t>12/18/2017</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Lumpkin     FAST Retreat MTG 12-21-17</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6" r:id="rId6"/>
    <p:sldLayoutId id="2147484107"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2CAB80EE-E841-4E0C-B3B9-D361C672C1BD}" type="datetime1">
              <a:rPr lang="en-US" altLang="en-US" smtClean="0"/>
              <a:t>12/18/2017</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Lumpkin     FAST Retreat MTG 12-21-17</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342900" y="401638"/>
            <a:ext cx="8343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533400" y="1447800"/>
            <a:ext cx="83439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500" y="5799138"/>
            <a:ext cx="14303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7"/>
          <p:cNvSpPr>
            <a:spLocks noChangeShapeType="1"/>
          </p:cNvSpPr>
          <p:nvPr/>
        </p:nvSpPr>
        <p:spPr bwMode="auto">
          <a:xfrm>
            <a:off x="1241425" y="6438900"/>
            <a:ext cx="7445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8"/>
          <p:cNvSpPr>
            <a:spLocks noChangeShapeType="1"/>
          </p:cNvSpPr>
          <p:nvPr/>
        </p:nvSpPr>
        <p:spPr bwMode="auto">
          <a:xfrm>
            <a:off x="463550" y="6438900"/>
            <a:ext cx="35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 name="Line 9"/>
          <p:cNvSpPr>
            <a:spLocks noChangeShapeType="1"/>
          </p:cNvSpPr>
          <p:nvPr/>
        </p:nvSpPr>
        <p:spPr bwMode="auto">
          <a:xfrm flipV="1">
            <a:off x="457200" y="1295400"/>
            <a:ext cx="8686800" cy="12700"/>
          </a:xfrm>
          <a:prstGeom prst="line">
            <a:avLst/>
          </a:prstGeom>
          <a:noFill/>
          <a:ln w="38100">
            <a:solidFill>
              <a:srgbClr val="FFB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 name="Text Box 11"/>
          <p:cNvSpPr txBox="1">
            <a:spLocks noChangeArrowheads="1"/>
          </p:cNvSpPr>
          <p:nvPr/>
        </p:nvSpPr>
        <p:spPr bwMode="auto">
          <a:xfrm>
            <a:off x="407988" y="6450013"/>
            <a:ext cx="5334000" cy="214312"/>
          </a:xfrm>
          <a:prstGeom prst="rect">
            <a:avLst/>
          </a:prstGeom>
          <a:noFill/>
          <a:ln>
            <a:noFill/>
          </a:ln>
          <a:extLst/>
        </p:spPr>
        <p:txBody>
          <a:bodyPr lIns="4572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lgn="l">
              <a:defRPr/>
            </a:pPr>
            <a:r>
              <a:rPr lang="en-US" sz="800">
                <a:solidFill>
                  <a:srgbClr val="000000"/>
                </a:solidFill>
                <a:ea typeface="+mn-ea"/>
              </a:rPr>
              <a:t>Operated by Los Alamos National Security, LLC for NNSA</a:t>
            </a:r>
            <a:endParaRPr lang="en-US" sz="900">
              <a:solidFill>
                <a:srgbClr val="000000"/>
              </a:solidFill>
              <a:ea typeface="+mn-ea"/>
            </a:endParaRPr>
          </a:p>
        </p:txBody>
      </p:sp>
      <p:sp>
        <p:nvSpPr>
          <p:cNvPr id="14" name="Rectangle 10"/>
          <p:cNvSpPr>
            <a:spLocks noGrp="1" noChangeArrowheads="1"/>
          </p:cNvSpPr>
          <p:nvPr>
            <p:ph type="sldNum" sz="quarter" idx="4"/>
          </p:nvPr>
        </p:nvSpPr>
        <p:spPr bwMode="auto">
          <a:xfrm>
            <a:off x="7467600" y="6279932"/>
            <a:ext cx="1460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i="1">
                <a:solidFill>
                  <a:srgbClr val="000000"/>
                </a:solidFill>
                <a:latin typeface="Arial" charset="0"/>
              </a:defRPr>
            </a:lvl1pPr>
          </a:lstStyle>
          <a:p>
            <a:pPr>
              <a:defRPr/>
            </a:pPr>
            <a:r>
              <a:rPr lang="en-US" dirty="0"/>
              <a:t>Slide </a:t>
            </a:r>
            <a:fld id="{5A1E0FB0-1070-472B-89AB-BFBAF6D07F4A}" type="slidenum">
              <a:rPr lang="en-US"/>
              <a:pPr>
                <a:defRPr/>
              </a:pPr>
              <a:t>‹#›</a:t>
            </a:fld>
            <a:endParaRPr lang="en-US" dirty="0"/>
          </a:p>
        </p:txBody>
      </p:sp>
      <p:pic>
        <p:nvPicPr>
          <p:cNvPr id="16" name="Picture 6" descr="FermiLogo_RGB_NALBlue.png"/>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086600" y="6008362"/>
            <a:ext cx="1600200" cy="28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C:\Users\094928\Desktop\FY17 LDRD momentum\NIU logo.tif"/>
          <p:cNvPicPr>
            <a:picLocks noChangeAspect="1" noChangeArrowheads="1"/>
          </p:cNvPicPr>
          <p:nvPr userDrawn="1"/>
        </p:nvPicPr>
        <p:blipFill rotWithShape="1">
          <a:blip r:embed="rId18">
            <a:extLst>
              <a:ext uri="{28A0092B-C50C-407E-A947-70E740481C1C}">
                <a14:useLocalDpi xmlns:a14="http://schemas.microsoft.com/office/drawing/2010/main" val="0"/>
              </a:ext>
            </a:extLst>
          </a:blip>
          <a:srcRect t="1" b="3863"/>
          <a:stretch/>
        </p:blipFill>
        <p:spPr bwMode="auto">
          <a:xfrm>
            <a:off x="3564731" y="5872582"/>
            <a:ext cx="2471737" cy="51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966911"/>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Lst>
  <p:txStyles>
    <p:titleStyle>
      <a:lvl1pPr algn="l" rtl="0" eaLnBrk="1" fontAlgn="base" hangingPunct="1">
        <a:spcBef>
          <a:spcPct val="0"/>
        </a:spcBef>
        <a:spcAft>
          <a:spcPct val="0"/>
        </a:spcAft>
        <a:defRPr sz="2000" b="1">
          <a:solidFill>
            <a:srgbClr val="004080"/>
          </a:solidFill>
          <a:latin typeface="+mj-lt"/>
          <a:ea typeface="MS PGothic" pitchFamily="34" charset="-128"/>
          <a:cs typeface="+mj-cs"/>
        </a:defRPr>
      </a:lvl1pPr>
      <a:lvl2pPr algn="l" rtl="0" eaLnBrk="1" fontAlgn="base" hangingPunct="1">
        <a:spcBef>
          <a:spcPct val="0"/>
        </a:spcBef>
        <a:spcAft>
          <a:spcPct val="0"/>
        </a:spcAft>
        <a:defRPr sz="2000" b="1">
          <a:solidFill>
            <a:srgbClr val="004080"/>
          </a:solidFill>
          <a:latin typeface="Arial" charset="0"/>
          <a:ea typeface="MS PGothic" pitchFamily="34" charset="-128"/>
        </a:defRPr>
      </a:lvl2pPr>
      <a:lvl3pPr algn="l" rtl="0" eaLnBrk="1" fontAlgn="base" hangingPunct="1">
        <a:spcBef>
          <a:spcPct val="0"/>
        </a:spcBef>
        <a:spcAft>
          <a:spcPct val="0"/>
        </a:spcAft>
        <a:defRPr sz="2000" b="1">
          <a:solidFill>
            <a:srgbClr val="004080"/>
          </a:solidFill>
          <a:latin typeface="Arial" charset="0"/>
          <a:ea typeface="MS PGothic" pitchFamily="34" charset="-128"/>
        </a:defRPr>
      </a:lvl3pPr>
      <a:lvl4pPr algn="l" rtl="0" eaLnBrk="1" fontAlgn="base" hangingPunct="1">
        <a:spcBef>
          <a:spcPct val="0"/>
        </a:spcBef>
        <a:spcAft>
          <a:spcPct val="0"/>
        </a:spcAft>
        <a:defRPr sz="2000" b="1">
          <a:solidFill>
            <a:srgbClr val="004080"/>
          </a:solidFill>
          <a:latin typeface="Arial" charset="0"/>
          <a:ea typeface="MS PGothic" pitchFamily="34" charset="-128"/>
        </a:defRPr>
      </a:lvl4pPr>
      <a:lvl5pPr algn="l" rtl="0" eaLnBrk="1" fontAlgn="base" hangingPunct="1">
        <a:spcBef>
          <a:spcPct val="0"/>
        </a:spcBef>
        <a:spcAft>
          <a:spcPct val="0"/>
        </a:spcAft>
        <a:defRPr sz="2000" b="1">
          <a:solidFill>
            <a:srgbClr val="004080"/>
          </a:solidFill>
          <a:latin typeface="Arial" charset="0"/>
          <a:ea typeface="MS PGothic" pitchFamily="34" charset="-128"/>
        </a:defRPr>
      </a:lvl5pPr>
      <a:lvl6pPr marL="457200" algn="l" rtl="0" eaLnBrk="1" fontAlgn="base" hangingPunct="1">
        <a:spcBef>
          <a:spcPct val="0"/>
        </a:spcBef>
        <a:spcAft>
          <a:spcPct val="0"/>
        </a:spcAft>
        <a:defRPr sz="2000" b="1">
          <a:solidFill>
            <a:srgbClr val="004080"/>
          </a:solidFill>
          <a:latin typeface="Arial" charset="0"/>
        </a:defRPr>
      </a:lvl6pPr>
      <a:lvl7pPr marL="914400" algn="l" rtl="0" eaLnBrk="1" fontAlgn="base" hangingPunct="1">
        <a:spcBef>
          <a:spcPct val="0"/>
        </a:spcBef>
        <a:spcAft>
          <a:spcPct val="0"/>
        </a:spcAft>
        <a:defRPr sz="2000" b="1">
          <a:solidFill>
            <a:srgbClr val="004080"/>
          </a:solidFill>
          <a:latin typeface="Arial" charset="0"/>
        </a:defRPr>
      </a:lvl7pPr>
      <a:lvl8pPr marL="1371600" algn="l" rtl="0" eaLnBrk="1" fontAlgn="base" hangingPunct="1">
        <a:spcBef>
          <a:spcPct val="0"/>
        </a:spcBef>
        <a:spcAft>
          <a:spcPct val="0"/>
        </a:spcAft>
        <a:defRPr sz="2000" b="1">
          <a:solidFill>
            <a:srgbClr val="004080"/>
          </a:solidFill>
          <a:latin typeface="Arial" charset="0"/>
        </a:defRPr>
      </a:lvl8pPr>
      <a:lvl9pPr marL="1828800" algn="l" rtl="0" eaLnBrk="1" fontAlgn="base" hangingPunct="1">
        <a:spcBef>
          <a:spcPct val="0"/>
        </a:spcBef>
        <a:spcAft>
          <a:spcPct val="0"/>
        </a:spcAft>
        <a:defRPr sz="2000" b="1">
          <a:solidFill>
            <a:srgbClr val="004080"/>
          </a:solidFill>
          <a:latin typeface="Arial" charset="0"/>
        </a:defRPr>
      </a:lvl9pPr>
    </p:titleStyle>
    <p:bodyStyle>
      <a:lvl1pPr marL="342900" indent="-342900" algn="l" rtl="0" eaLnBrk="1" fontAlgn="base" hangingPunct="1">
        <a:spcBef>
          <a:spcPct val="50000"/>
        </a:spcBef>
        <a:spcAft>
          <a:spcPct val="0"/>
        </a:spcAft>
        <a:buClr>
          <a:srgbClr val="004080"/>
        </a:buClr>
        <a:buSzPct val="65000"/>
        <a:buFont typeface="Wingdings" pitchFamily="2" charset="2"/>
        <a:buChar char="n"/>
        <a:defRPr sz="3200" b="1">
          <a:solidFill>
            <a:schemeClr val="tx1"/>
          </a:solidFill>
          <a:latin typeface="+mn-lt"/>
          <a:ea typeface="MS PGothic" pitchFamily="34" charset="-128"/>
          <a:cs typeface="+mn-cs"/>
        </a:defRPr>
      </a:lvl1pPr>
      <a:lvl2pPr marL="669925" indent="-325438" algn="l" rtl="0" eaLnBrk="1" fontAlgn="base" hangingPunct="1">
        <a:spcBef>
          <a:spcPct val="20000"/>
        </a:spcBef>
        <a:spcAft>
          <a:spcPct val="0"/>
        </a:spcAft>
        <a:buClr>
          <a:srgbClr val="800000"/>
        </a:buClr>
        <a:buFont typeface="Times" charset="0"/>
        <a:buChar char="•"/>
        <a:defRPr sz="1600">
          <a:solidFill>
            <a:schemeClr val="tx1"/>
          </a:solidFill>
          <a:latin typeface="+mn-lt"/>
          <a:ea typeface="MS PGothic" pitchFamily="34" charset="-128"/>
        </a:defRPr>
      </a:lvl2pPr>
      <a:lvl3pPr marL="1022350" indent="-350838" algn="l" rtl="0" eaLnBrk="1" fontAlgn="base" hangingPunct="1">
        <a:spcBef>
          <a:spcPct val="20000"/>
        </a:spcBef>
        <a:spcAft>
          <a:spcPct val="0"/>
        </a:spcAft>
        <a:buSzPct val="65000"/>
        <a:buChar char="—"/>
        <a:defRPr sz="1600">
          <a:solidFill>
            <a:schemeClr val="tx1"/>
          </a:solidFill>
          <a:latin typeface="+mn-lt"/>
          <a:ea typeface="MS PGothic" pitchFamily="34" charset="-128"/>
        </a:defRPr>
      </a:lvl3pPr>
      <a:lvl4pPr marL="1339850" indent="-315913" algn="l" rtl="0" eaLnBrk="1" fontAlgn="base" hangingPunct="1">
        <a:spcBef>
          <a:spcPct val="20000"/>
        </a:spcBef>
        <a:spcAft>
          <a:spcPct val="0"/>
        </a:spcAft>
        <a:buFont typeface="Times" charset="0"/>
        <a:buChar char="•"/>
        <a:defRPr sz="1400">
          <a:solidFill>
            <a:schemeClr val="tx1"/>
          </a:solidFill>
          <a:latin typeface="+mn-lt"/>
          <a:ea typeface="MS PGothic" pitchFamily="34" charset="-128"/>
        </a:defRPr>
      </a:lvl4pPr>
      <a:lvl5pPr marL="1681163" indent="-339725" algn="l" rtl="0" eaLnBrk="1" fontAlgn="base" hangingPunct="1">
        <a:spcBef>
          <a:spcPct val="20000"/>
        </a:spcBef>
        <a:spcAft>
          <a:spcPct val="0"/>
        </a:spcAft>
        <a:buClr>
          <a:schemeClr val="accent1"/>
        </a:buClr>
        <a:buSzPct val="75000"/>
        <a:buChar char="»"/>
        <a:defRPr sz="1400">
          <a:solidFill>
            <a:schemeClr val="tx1"/>
          </a:solidFill>
          <a:latin typeface="+mn-lt"/>
          <a:ea typeface="MS PGothic" pitchFamily="34" charset="-128"/>
        </a:defRPr>
      </a:lvl5pPr>
      <a:lvl6pPr marL="2138363" indent="-339725" algn="l" rtl="0" eaLnBrk="1" fontAlgn="base" hangingPunct="1">
        <a:spcBef>
          <a:spcPct val="20000"/>
        </a:spcBef>
        <a:spcAft>
          <a:spcPct val="0"/>
        </a:spcAft>
        <a:buClr>
          <a:schemeClr val="accent1"/>
        </a:buClr>
        <a:buSzPct val="75000"/>
        <a:defRPr sz="1400">
          <a:solidFill>
            <a:schemeClr val="tx1"/>
          </a:solidFill>
          <a:latin typeface="+mn-lt"/>
        </a:defRPr>
      </a:lvl6pPr>
      <a:lvl7pPr marL="2595563" indent="-339725" algn="l" rtl="0" eaLnBrk="1" fontAlgn="base" hangingPunct="1">
        <a:spcBef>
          <a:spcPct val="20000"/>
        </a:spcBef>
        <a:spcAft>
          <a:spcPct val="0"/>
        </a:spcAft>
        <a:buClr>
          <a:schemeClr val="accent1"/>
        </a:buClr>
        <a:buSzPct val="75000"/>
        <a:defRPr sz="1400">
          <a:solidFill>
            <a:schemeClr val="tx1"/>
          </a:solidFill>
          <a:latin typeface="+mn-lt"/>
        </a:defRPr>
      </a:lvl7pPr>
      <a:lvl8pPr marL="3052763" indent="-339725" algn="l" rtl="0" eaLnBrk="1" fontAlgn="base" hangingPunct="1">
        <a:spcBef>
          <a:spcPct val="20000"/>
        </a:spcBef>
        <a:spcAft>
          <a:spcPct val="0"/>
        </a:spcAft>
        <a:buClr>
          <a:schemeClr val="accent1"/>
        </a:buClr>
        <a:buSzPct val="75000"/>
        <a:defRPr sz="1400">
          <a:solidFill>
            <a:schemeClr val="tx1"/>
          </a:solidFill>
          <a:latin typeface="+mn-lt"/>
        </a:defRPr>
      </a:lvl8pPr>
      <a:lvl9pPr marL="3509963" indent="-339725" algn="l" rtl="0" eaLnBrk="1" fontAlgn="base" hangingPunct="1">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5.bin"/><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42.w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xml"/><Relationship Id="rId7" Type="http://schemas.openxmlformats.org/officeDocument/2006/relationships/image" Target="../media/image44.wmf"/><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43.wmf"/><Relationship Id="rId4" Type="http://schemas.openxmlformats.org/officeDocument/2006/relationships/oleObject" Target="../embeddings/oleObject7.bin"/><Relationship Id="rId9" Type="http://schemas.openxmlformats.org/officeDocument/2006/relationships/image" Target="../media/image45.wmf"/></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6.emf"/></Relationships>
</file>

<file path=ppt/slides/_rels/slide39.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image" Target="../media/image57.tmp"/><Relationship Id="rId1" Type="http://schemas.openxmlformats.org/officeDocument/2006/relationships/slideLayout" Target="../slideLayouts/slideLayout2.xml"/><Relationship Id="rId4" Type="http://schemas.openxmlformats.org/officeDocument/2006/relationships/image" Target="../media/image59.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474974" y="2935711"/>
            <a:ext cx="8371076"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algn="just"/>
            <a:r>
              <a:rPr lang="en-US" dirty="0"/>
              <a:t>Long-range </a:t>
            </a:r>
            <a:r>
              <a:rPr lang="en-US" dirty="0" err="1"/>
              <a:t>Wakefields</a:t>
            </a:r>
            <a:r>
              <a:rPr lang="en-US" dirty="0"/>
              <a:t> and HOMs at FAST</a:t>
            </a:r>
            <a:endParaRPr lang="en-US" altLang="en-US" dirty="0">
              <a:latin typeface="Helvetica" panose="020B0604020202020204" pitchFamily="34" charset="0"/>
              <a:ea typeface="Geneva" pitchFamily="121" charset="-128"/>
            </a:endParaRPr>
          </a:p>
        </p:txBody>
      </p:sp>
      <p:sp>
        <p:nvSpPr>
          <p:cNvPr id="14338" name="Text Placeholder 2"/>
          <p:cNvSpPr>
            <a:spLocks noGrp="1"/>
          </p:cNvSpPr>
          <p:nvPr>
            <p:ph type="body" sz="quarter" idx="10"/>
          </p:nvPr>
        </p:nvSpPr>
        <p:spPr bwMode="auto">
          <a:xfrm>
            <a:off x="474974" y="4274442"/>
            <a:ext cx="8268334"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just" eaLnBrk="1" hangingPunct="1"/>
            <a:r>
              <a:rPr lang="en-US" altLang="en-US" dirty="0">
                <a:latin typeface="Helvetica" panose="020B0604020202020204" pitchFamily="34" charset="0"/>
                <a:ea typeface="Geneva" pitchFamily="121" charset="-128"/>
              </a:rPr>
              <a:t>Alex Lumpkin, Chip Edstrom, </a:t>
            </a:r>
            <a:r>
              <a:rPr lang="en-US" altLang="en-US" dirty="0" err="1">
                <a:latin typeface="Helvetica" panose="020B0604020202020204" pitchFamily="34" charset="0"/>
                <a:ea typeface="Geneva" pitchFamily="121" charset="-128"/>
              </a:rPr>
              <a:t>Jinhao</a:t>
            </a:r>
            <a:r>
              <a:rPr lang="en-US" altLang="en-US" dirty="0">
                <a:latin typeface="Helvetica" panose="020B0604020202020204" pitchFamily="34" charset="0"/>
                <a:ea typeface="Geneva" pitchFamily="121" charset="-128"/>
              </a:rPr>
              <a:t> </a:t>
            </a:r>
            <a:r>
              <a:rPr lang="en-US" altLang="en-US" dirty="0" err="1">
                <a:latin typeface="Helvetica" panose="020B0604020202020204" pitchFamily="34" charset="0"/>
                <a:ea typeface="Geneva" pitchFamily="121" charset="-128"/>
              </a:rPr>
              <a:t>Ruan</a:t>
            </a:r>
            <a:r>
              <a:rPr lang="en-US" altLang="en-US" dirty="0">
                <a:latin typeface="Helvetica" panose="020B0604020202020204" pitchFamily="34" charset="0"/>
                <a:ea typeface="Geneva" pitchFamily="121" charset="-128"/>
              </a:rPr>
              <a:t>, Randy Thurman-</a:t>
            </a:r>
            <a:r>
              <a:rPr lang="en-US" altLang="en-US" dirty="0" err="1">
                <a:latin typeface="Helvetica" panose="020B0604020202020204" pitchFamily="34" charset="0"/>
                <a:ea typeface="Geneva" pitchFamily="121" charset="-128"/>
              </a:rPr>
              <a:t>Keup</a:t>
            </a:r>
            <a:r>
              <a:rPr lang="en-US" altLang="en-US" dirty="0">
                <a:latin typeface="Helvetica" panose="020B0604020202020204" pitchFamily="34" charset="0"/>
                <a:ea typeface="Geneva" pitchFamily="121" charset="-128"/>
              </a:rPr>
              <a:t>,  Peter Prieto, Nathan Eddy, Olivier </a:t>
            </a:r>
            <a:r>
              <a:rPr lang="en-US" altLang="en-US" dirty="0" err="1">
                <a:latin typeface="Helvetica" panose="020B0604020202020204" pitchFamily="34" charset="0"/>
                <a:ea typeface="Geneva" pitchFamily="121" charset="-128"/>
              </a:rPr>
              <a:t>Napoly</a:t>
            </a:r>
            <a:r>
              <a:rPr lang="en-US" altLang="en-US" dirty="0">
                <a:latin typeface="Helvetica" panose="020B0604020202020204" pitchFamily="34" charset="0"/>
                <a:ea typeface="Geneva" pitchFamily="121" charset="-128"/>
              </a:rPr>
              <a:t> (TD),  Kip </a:t>
            </a:r>
            <a:r>
              <a:rPr lang="en-US" altLang="en-US" dirty="0" err="1">
                <a:latin typeface="Helvetica" panose="020B0604020202020204" pitchFamily="34" charset="0"/>
                <a:ea typeface="Geneva" pitchFamily="121" charset="-128"/>
              </a:rPr>
              <a:t>Bishofberger</a:t>
            </a:r>
            <a:r>
              <a:rPr lang="en-US" altLang="en-US" dirty="0">
                <a:latin typeface="Helvetica" panose="020B0604020202020204" pitchFamily="34" charset="0"/>
                <a:ea typeface="Geneva" pitchFamily="121" charset="-128"/>
              </a:rPr>
              <a:t> (LANL), Frank </a:t>
            </a:r>
            <a:r>
              <a:rPr lang="en-US" altLang="en-US" dirty="0" err="1">
                <a:latin typeface="Helvetica" panose="020B0604020202020204" pitchFamily="34" charset="0"/>
                <a:ea typeface="Geneva" pitchFamily="121" charset="-128"/>
              </a:rPr>
              <a:t>Krawczyk</a:t>
            </a:r>
            <a:r>
              <a:rPr lang="en-US" altLang="en-US" dirty="0">
                <a:latin typeface="Helvetica" panose="020B0604020202020204" pitchFamily="34" charset="0"/>
                <a:ea typeface="Geneva" pitchFamily="121" charset="-128"/>
              </a:rPr>
              <a:t> (LANL), Bruce </a:t>
            </a:r>
            <a:r>
              <a:rPr lang="en-US" altLang="en-US" dirty="0" err="1">
                <a:latin typeface="Helvetica" panose="020B0604020202020204" pitchFamily="34" charset="0"/>
                <a:ea typeface="Geneva" pitchFamily="121" charset="-128"/>
              </a:rPr>
              <a:t>Carlsten</a:t>
            </a:r>
            <a:r>
              <a:rPr lang="en-US" altLang="en-US" dirty="0">
                <a:latin typeface="Helvetica" panose="020B0604020202020204" pitchFamily="34" charset="0"/>
                <a:ea typeface="Geneva" pitchFamily="121" charset="-128"/>
              </a:rPr>
              <a:t> (LANL)</a:t>
            </a:r>
          </a:p>
          <a:p>
            <a:pPr eaLnBrk="1" hangingPunct="1"/>
            <a:endParaRPr lang="en-US" altLang="en-US" dirty="0">
              <a:latin typeface="Helvetica" panose="020B0604020202020204" pitchFamily="34" charset="0"/>
              <a:ea typeface="Geneva" pitchFamily="121" charset="-128"/>
            </a:endParaRPr>
          </a:p>
          <a:p>
            <a:pPr eaLnBrk="1" hangingPunct="1"/>
            <a:r>
              <a:rPr lang="en-US" altLang="en-US" dirty="0">
                <a:latin typeface="Helvetica" panose="020B0604020202020204" pitchFamily="34" charset="0"/>
                <a:ea typeface="Geneva" pitchFamily="121" charset="-128"/>
              </a:rPr>
              <a:t>FAST Retreat </a:t>
            </a:r>
          </a:p>
          <a:p>
            <a:pPr eaLnBrk="1" hangingPunct="1"/>
            <a:r>
              <a:rPr lang="en-US" altLang="en-US" dirty="0">
                <a:latin typeface="Helvetica" panose="020B0604020202020204" pitchFamily="34" charset="0"/>
                <a:ea typeface="Geneva" pitchFamily="121" charset="-128"/>
              </a:rPr>
              <a:t>21 December 2017</a:t>
            </a:r>
          </a:p>
          <a:p>
            <a:pPr eaLnBrk="1" hangingPunct="1"/>
            <a:endParaRPr lang="en-US" altLang="en-US" dirty="0">
              <a:latin typeface="Helvetica" panose="020B0604020202020204" pitchFamily="34" charset="0"/>
              <a:ea typeface="Geneva" pitchFamily="121"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4583-5873-4778-9786-36CDB563EF07}"/>
              </a:ext>
            </a:extLst>
          </p:cNvPr>
          <p:cNvSpPr>
            <a:spLocks noGrp="1"/>
          </p:cNvSpPr>
          <p:nvPr>
            <p:ph type="title"/>
          </p:nvPr>
        </p:nvSpPr>
        <p:spPr/>
        <p:txBody>
          <a:bodyPr/>
          <a:lstStyle/>
          <a:p>
            <a:r>
              <a:rPr lang="en-US" dirty="0"/>
              <a:t>X107 Multi-slits Emittance Measurements Tests  10-26-17</a:t>
            </a:r>
          </a:p>
        </p:txBody>
      </p:sp>
      <p:sp>
        <p:nvSpPr>
          <p:cNvPr id="3" name="Content Placeholder 2">
            <a:extLst>
              <a:ext uri="{FF2B5EF4-FFF2-40B4-BE49-F238E27FC236}">
                <a16:creationId xmlns:a16="http://schemas.microsoft.com/office/drawing/2014/main" id="{290632C3-E0A8-4AF2-8F68-D31E42745398}"/>
              </a:ext>
            </a:extLst>
          </p:cNvPr>
          <p:cNvSpPr>
            <a:spLocks noGrp="1"/>
          </p:cNvSpPr>
          <p:nvPr>
            <p:ph idx="1"/>
          </p:nvPr>
        </p:nvSpPr>
        <p:spPr>
          <a:xfrm>
            <a:off x="228601" y="1043046"/>
            <a:ext cx="8458200" cy="951418"/>
          </a:xfrm>
        </p:spPr>
        <p:txBody>
          <a:bodyPr/>
          <a:lstStyle/>
          <a:p>
            <a:r>
              <a:rPr lang="en-US" dirty="0"/>
              <a:t>Technique in commissioning. 100 </a:t>
            </a:r>
            <a:r>
              <a:rPr lang="en-US" dirty="0" err="1"/>
              <a:t>pC</a:t>
            </a:r>
            <a:r>
              <a:rPr lang="en-US" dirty="0"/>
              <a:t>/b      Delta-V101=+1A</a:t>
            </a:r>
          </a:p>
          <a:p>
            <a:pPr marL="0" indent="0">
              <a:buNone/>
            </a:pPr>
            <a:r>
              <a:rPr lang="en-US" dirty="0"/>
              <a:t>   </a:t>
            </a:r>
            <a:r>
              <a:rPr lang="en-US" dirty="0" err="1">
                <a:solidFill>
                  <a:srgbClr val="FF0000"/>
                </a:solidFill>
              </a:rPr>
              <a:t>Prel</a:t>
            </a:r>
            <a:r>
              <a:rPr lang="en-US" dirty="0">
                <a:solidFill>
                  <a:srgbClr val="FF0000"/>
                </a:solidFill>
              </a:rPr>
              <a:t>.</a:t>
            </a:r>
            <a:r>
              <a:rPr lang="en-US" dirty="0"/>
              <a:t> calc. eps-y= 0.8 mm </a:t>
            </a:r>
            <a:r>
              <a:rPr lang="en-US" dirty="0" err="1"/>
              <a:t>mrad</a:t>
            </a:r>
            <a:r>
              <a:rPr lang="en-US" dirty="0"/>
              <a:t>      eps-y= 1.7 mm </a:t>
            </a:r>
            <a:r>
              <a:rPr lang="en-US" dirty="0" err="1"/>
              <a:t>mrad</a:t>
            </a:r>
            <a:endParaRPr lang="en-US" dirty="0"/>
          </a:p>
        </p:txBody>
      </p:sp>
      <p:sp>
        <p:nvSpPr>
          <p:cNvPr id="4" name="Date Placeholder 3">
            <a:extLst>
              <a:ext uri="{FF2B5EF4-FFF2-40B4-BE49-F238E27FC236}">
                <a16:creationId xmlns:a16="http://schemas.microsoft.com/office/drawing/2014/main" id="{EFFF0D5E-E34C-4F9E-BA5C-3036147FF0F1}"/>
              </a:ext>
            </a:extLst>
          </p:cNvPr>
          <p:cNvSpPr>
            <a:spLocks noGrp="1"/>
          </p:cNvSpPr>
          <p:nvPr>
            <p:ph type="dt" sz="half" idx="10"/>
          </p:nvPr>
        </p:nvSpPr>
        <p:spPr/>
        <p:txBody>
          <a:bodyPr/>
          <a:lstStyle/>
          <a:p>
            <a:fld id="{69F688EF-9DE4-4DC1-BF3F-AF1B8BD66057}" type="datetime1">
              <a:rPr lang="en-US" altLang="en-US" smtClean="0"/>
              <a:t>12/18/2017</a:t>
            </a:fld>
            <a:endParaRPr lang="en-US" altLang="en-US"/>
          </a:p>
        </p:txBody>
      </p:sp>
      <p:sp>
        <p:nvSpPr>
          <p:cNvPr id="5" name="Footer Placeholder 4">
            <a:extLst>
              <a:ext uri="{FF2B5EF4-FFF2-40B4-BE49-F238E27FC236}">
                <a16:creationId xmlns:a16="http://schemas.microsoft.com/office/drawing/2014/main" id="{FBCFD85E-9D5E-4D2E-8198-8E73BD69E788}"/>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7F8D14F9-931E-4DB7-9913-AC9DC6290EED}"/>
              </a:ext>
            </a:extLst>
          </p:cNvPr>
          <p:cNvSpPr>
            <a:spLocks noGrp="1"/>
          </p:cNvSpPr>
          <p:nvPr>
            <p:ph type="sldNum" sz="quarter" idx="12"/>
          </p:nvPr>
        </p:nvSpPr>
        <p:spPr/>
        <p:txBody>
          <a:bodyPr/>
          <a:lstStyle/>
          <a:p>
            <a:fld id="{52E9C158-AEF1-41A2-A6CE-6F0BAB305EFD}" type="slidenum">
              <a:rPr lang="en-US" altLang="en-US" smtClean="0"/>
              <a:pPr/>
              <a:t>10</a:t>
            </a:fld>
            <a:endParaRPr lang="en-US" altLang="en-US"/>
          </a:p>
        </p:txBody>
      </p:sp>
      <p:pic>
        <p:nvPicPr>
          <p:cNvPr id="12" name="Picture 11">
            <a:extLst>
              <a:ext uri="{FF2B5EF4-FFF2-40B4-BE49-F238E27FC236}">
                <a16:creationId xmlns:a16="http://schemas.microsoft.com/office/drawing/2014/main" id="{549DB6C7-06C7-4348-8F10-308CE275E9D3}"/>
              </a:ext>
            </a:extLst>
          </p:cNvPr>
          <p:cNvPicPr>
            <a:picLocks noChangeAspect="1"/>
          </p:cNvPicPr>
          <p:nvPr/>
        </p:nvPicPr>
        <p:blipFill>
          <a:blip r:embed="rId2"/>
          <a:stretch>
            <a:fillRect/>
          </a:stretch>
        </p:blipFill>
        <p:spPr>
          <a:xfrm>
            <a:off x="547016" y="1994464"/>
            <a:ext cx="3944021" cy="4186908"/>
          </a:xfrm>
          <a:prstGeom prst="rect">
            <a:avLst/>
          </a:prstGeom>
        </p:spPr>
      </p:pic>
      <p:pic>
        <p:nvPicPr>
          <p:cNvPr id="14" name="Picture 13">
            <a:extLst>
              <a:ext uri="{FF2B5EF4-FFF2-40B4-BE49-F238E27FC236}">
                <a16:creationId xmlns:a16="http://schemas.microsoft.com/office/drawing/2014/main" id="{7888F243-DB4A-4BC7-906E-7D685054E231}"/>
              </a:ext>
            </a:extLst>
          </p:cNvPr>
          <p:cNvPicPr>
            <a:picLocks noChangeAspect="1"/>
          </p:cNvPicPr>
          <p:nvPr/>
        </p:nvPicPr>
        <p:blipFill>
          <a:blip r:embed="rId3"/>
          <a:stretch>
            <a:fillRect/>
          </a:stretch>
        </p:blipFill>
        <p:spPr>
          <a:xfrm>
            <a:off x="4593513" y="1994464"/>
            <a:ext cx="3990811" cy="4236579"/>
          </a:xfrm>
          <a:prstGeom prst="rect">
            <a:avLst/>
          </a:prstGeom>
        </p:spPr>
      </p:pic>
      <p:sp>
        <p:nvSpPr>
          <p:cNvPr id="7" name="TextBox 6">
            <a:extLst>
              <a:ext uri="{FF2B5EF4-FFF2-40B4-BE49-F238E27FC236}">
                <a16:creationId xmlns:a16="http://schemas.microsoft.com/office/drawing/2014/main" id="{2DD537B2-4A10-41AC-9427-7BD6BA78A6EC}"/>
              </a:ext>
            </a:extLst>
          </p:cNvPr>
          <p:cNvSpPr txBox="1"/>
          <p:nvPr/>
        </p:nvSpPr>
        <p:spPr>
          <a:xfrm>
            <a:off x="1065342" y="5857283"/>
            <a:ext cx="2007281" cy="307777"/>
          </a:xfrm>
          <a:prstGeom prst="rect">
            <a:avLst/>
          </a:prstGeom>
          <a:noFill/>
        </p:spPr>
        <p:txBody>
          <a:bodyPr wrap="none" rtlCol="0">
            <a:spAutoFit/>
          </a:bodyPr>
          <a:lstStyle/>
          <a:p>
            <a:r>
              <a:rPr lang="en-US" sz="1400" dirty="0"/>
              <a:t>Projected Sigma=333 µm</a:t>
            </a:r>
          </a:p>
        </p:txBody>
      </p:sp>
      <p:sp>
        <p:nvSpPr>
          <p:cNvPr id="8" name="Rectangle 7">
            <a:extLst>
              <a:ext uri="{FF2B5EF4-FFF2-40B4-BE49-F238E27FC236}">
                <a16:creationId xmlns:a16="http://schemas.microsoft.com/office/drawing/2014/main" id="{939FFA5F-762A-4FF9-B207-570E1294DD3A}"/>
              </a:ext>
            </a:extLst>
          </p:cNvPr>
          <p:cNvSpPr/>
          <p:nvPr/>
        </p:nvSpPr>
        <p:spPr>
          <a:xfrm>
            <a:off x="5016079" y="5810387"/>
            <a:ext cx="2047355" cy="307777"/>
          </a:xfrm>
          <a:prstGeom prst="rect">
            <a:avLst/>
          </a:prstGeom>
        </p:spPr>
        <p:txBody>
          <a:bodyPr wrap="none">
            <a:spAutoFit/>
          </a:bodyPr>
          <a:lstStyle/>
          <a:p>
            <a:r>
              <a:rPr lang="en-US" sz="1400" dirty="0"/>
              <a:t>Projected Sigma= 498 µm</a:t>
            </a:r>
          </a:p>
        </p:txBody>
      </p:sp>
    </p:spTree>
    <p:extLst>
      <p:ext uri="{BB962C8B-B14F-4D97-AF65-F5344CB8AC3E}">
        <p14:creationId xmlns:p14="http://schemas.microsoft.com/office/powerpoint/2010/main" val="708622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A8F9-E22D-4D1B-8568-DC0B6AAD00C1}"/>
              </a:ext>
            </a:extLst>
          </p:cNvPr>
          <p:cNvSpPr>
            <a:spLocks noGrp="1"/>
          </p:cNvSpPr>
          <p:nvPr>
            <p:ph type="title"/>
          </p:nvPr>
        </p:nvSpPr>
        <p:spPr/>
        <p:txBody>
          <a:bodyPr/>
          <a:lstStyle/>
          <a:p>
            <a:r>
              <a:rPr lang="en-US" dirty="0"/>
              <a:t>X107 Images and Possible HOM correlation         11-29-17</a:t>
            </a:r>
          </a:p>
        </p:txBody>
      </p:sp>
      <p:sp>
        <p:nvSpPr>
          <p:cNvPr id="3" name="Content Placeholder 2">
            <a:extLst>
              <a:ext uri="{FF2B5EF4-FFF2-40B4-BE49-F238E27FC236}">
                <a16:creationId xmlns:a16="http://schemas.microsoft.com/office/drawing/2014/main" id="{6F156226-7952-4F93-8AE8-1E4DAE0417EC}"/>
              </a:ext>
            </a:extLst>
          </p:cNvPr>
          <p:cNvSpPr>
            <a:spLocks noGrp="1"/>
          </p:cNvSpPr>
          <p:nvPr>
            <p:ph idx="1"/>
          </p:nvPr>
        </p:nvSpPr>
        <p:spPr>
          <a:xfrm>
            <a:off x="228600" y="1043047"/>
            <a:ext cx="8532341" cy="550976"/>
          </a:xfrm>
        </p:spPr>
        <p:txBody>
          <a:bodyPr/>
          <a:lstStyle/>
          <a:p>
            <a:r>
              <a:rPr lang="en-US" dirty="0"/>
              <a:t>Images and V101 scan using HOM sums for correlation.</a:t>
            </a:r>
          </a:p>
        </p:txBody>
      </p:sp>
      <p:sp>
        <p:nvSpPr>
          <p:cNvPr id="4" name="Date Placeholder 3">
            <a:extLst>
              <a:ext uri="{FF2B5EF4-FFF2-40B4-BE49-F238E27FC236}">
                <a16:creationId xmlns:a16="http://schemas.microsoft.com/office/drawing/2014/main" id="{E0481992-2943-4992-A028-3E07DE80EFD9}"/>
              </a:ext>
            </a:extLst>
          </p:cNvPr>
          <p:cNvSpPr>
            <a:spLocks noGrp="1"/>
          </p:cNvSpPr>
          <p:nvPr>
            <p:ph type="dt" sz="half" idx="10"/>
          </p:nvPr>
        </p:nvSpPr>
        <p:spPr/>
        <p:txBody>
          <a:bodyPr/>
          <a:lstStyle/>
          <a:p>
            <a:fld id="{1C5F9709-3B77-4DBE-BA69-FF7C2A7FADFD}" type="datetime1">
              <a:rPr lang="en-US" altLang="en-US" smtClean="0"/>
              <a:t>12/19/2017</a:t>
            </a:fld>
            <a:endParaRPr lang="en-US" altLang="en-US"/>
          </a:p>
        </p:txBody>
      </p:sp>
      <p:sp>
        <p:nvSpPr>
          <p:cNvPr id="5" name="Footer Placeholder 4">
            <a:extLst>
              <a:ext uri="{FF2B5EF4-FFF2-40B4-BE49-F238E27FC236}">
                <a16:creationId xmlns:a16="http://schemas.microsoft.com/office/drawing/2014/main" id="{17428623-BB19-4E36-A350-4D9F4C4988C3}"/>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2C097468-AE7A-436F-8E50-16D78387AAFE}"/>
              </a:ext>
            </a:extLst>
          </p:cNvPr>
          <p:cNvSpPr>
            <a:spLocks noGrp="1"/>
          </p:cNvSpPr>
          <p:nvPr>
            <p:ph type="sldNum" sz="quarter" idx="12"/>
          </p:nvPr>
        </p:nvSpPr>
        <p:spPr/>
        <p:txBody>
          <a:bodyPr/>
          <a:lstStyle/>
          <a:p>
            <a:fld id="{52E9C158-AEF1-41A2-A6CE-6F0BAB305EFD}" type="slidenum">
              <a:rPr lang="en-US" altLang="en-US" smtClean="0"/>
              <a:pPr/>
              <a:t>11</a:t>
            </a:fld>
            <a:endParaRPr lang="en-US" altLang="en-US"/>
          </a:p>
        </p:txBody>
      </p:sp>
      <p:pic>
        <p:nvPicPr>
          <p:cNvPr id="10" name="Picture 9" descr="ImageTool">
            <a:extLst>
              <a:ext uri="{FF2B5EF4-FFF2-40B4-BE49-F238E27FC236}">
                <a16:creationId xmlns:a16="http://schemas.microsoft.com/office/drawing/2014/main" id="{04753C4D-A4B4-4A42-8A17-2953436B9574}"/>
              </a:ext>
            </a:extLst>
          </p:cNvPr>
          <p:cNvPicPr>
            <a:picLocks noChangeAspect="1"/>
          </p:cNvPicPr>
          <p:nvPr/>
        </p:nvPicPr>
        <p:blipFill rotWithShape="1">
          <a:blip r:embed="rId3"/>
          <a:srcRect l="1" t="6067" r="26" b="79"/>
          <a:stretch/>
        </p:blipFill>
        <p:spPr>
          <a:xfrm>
            <a:off x="324223" y="1891666"/>
            <a:ext cx="3579562" cy="3418887"/>
          </a:xfrm>
          <a:prstGeom prst="rect">
            <a:avLst/>
          </a:prstGeom>
        </p:spPr>
      </p:pic>
      <p:graphicFrame>
        <p:nvGraphicFramePr>
          <p:cNvPr id="11" name="Object 10">
            <a:extLst>
              <a:ext uri="{FF2B5EF4-FFF2-40B4-BE49-F238E27FC236}">
                <a16:creationId xmlns:a16="http://schemas.microsoft.com/office/drawing/2014/main" id="{5C068EFD-9FC7-484D-B1A4-28B61D013361}"/>
              </a:ext>
            </a:extLst>
          </p:cNvPr>
          <p:cNvGraphicFramePr>
            <a:graphicFrameLocks noChangeAspect="1"/>
          </p:cNvGraphicFramePr>
          <p:nvPr>
            <p:extLst>
              <p:ext uri="{D42A27DB-BD31-4B8C-83A1-F6EECF244321}">
                <p14:modId xmlns:p14="http://schemas.microsoft.com/office/powerpoint/2010/main" val="2061553956"/>
              </p:ext>
            </p:extLst>
          </p:nvPr>
        </p:nvGraphicFramePr>
        <p:xfrm>
          <a:off x="4154852" y="1594023"/>
          <a:ext cx="4760548" cy="3547728"/>
        </p:xfrm>
        <a:graphic>
          <a:graphicData uri="http://schemas.openxmlformats.org/presentationml/2006/ole">
            <mc:AlternateContent xmlns:mc="http://schemas.openxmlformats.org/markup-compatibility/2006">
              <mc:Choice xmlns:v="urn:schemas-microsoft-com:vml" Requires="v">
                <p:oleObj spid="_x0000_s8245" name="SPW 13.0 Graph" r:id="rId4" imgW="6580764" imgH="4904332" progId="SigmaPlotGraphicObject.12">
                  <p:embed/>
                </p:oleObj>
              </mc:Choice>
              <mc:Fallback>
                <p:oleObj name="SPW 13.0 Graph" r:id="rId4" imgW="6580764" imgH="4904332" progId="SigmaPlotGraphicObject.12">
                  <p:embed/>
                  <p:pic>
                    <p:nvPicPr>
                      <p:cNvPr id="0" name=""/>
                      <p:cNvPicPr/>
                      <p:nvPr/>
                    </p:nvPicPr>
                    <p:blipFill>
                      <a:blip r:embed="rId5"/>
                      <a:stretch>
                        <a:fillRect/>
                      </a:stretch>
                    </p:blipFill>
                    <p:spPr>
                      <a:xfrm>
                        <a:off x="4154852" y="1594023"/>
                        <a:ext cx="4760548" cy="354772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AAAF75A3-F336-4664-B70F-848780805F93}"/>
              </a:ext>
            </a:extLst>
          </p:cNvPr>
          <p:cNvSpPr txBox="1"/>
          <p:nvPr/>
        </p:nvSpPr>
        <p:spPr>
          <a:xfrm>
            <a:off x="2239108" y="2288434"/>
            <a:ext cx="1619354" cy="461665"/>
          </a:xfrm>
          <a:prstGeom prst="rect">
            <a:avLst/>
          </a:prstGeom>
          <a:noFill/>
        </p:spPr>
        <p:txBody>
          <a:bodyPr wrap="none" rtlCol="0">
            <a:spAutoFit/>
          </a:bodyPr>
          <a:lstStyle/>
          <a:p>
            <a:r>
              <a:rPr lang="el-GR" dirty="0"/>
              <a:t>σ</a:t>
            </a:r>
            <a:r>
              <a:rPr lang="en-US" baseline="-25000" dirty="0"/>
              <a:t>y</a:t>
            </a:r>
            <a:r>
              <a:rPr lang="en-US" dirty="0"/>
              <a:t>=140 pix.</a:t>
            </a:r>
          </a:p>
        </p:txBody>
      </p:sp>
    </p:spTree>
    <p:extLst>
      <p:ext uri="{BB962C8B-B14F-4D97-AF65-F5344CB8AC3E}">
        <p14:creationId xmlns:p14="http://schemas.microsoft.com/office/powerpoint/2010/main" val="307134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794E-B699-40A2-AB87-FF73F9D9913D}"/>
              </a:ext>
            </a:extLst>
          </p:cNvPr>
          <p:cNvSpPr>
            <a:spLocks noGrp="1"/>
          </p:cNvSpPr>
          <p:nvPr>
            <p:ph type="title"/>
          </p:nvPr>
        </p:nvSpPr>
        <p:spPr/>
        <p:txBody>
          <a:bodyPr/>
          <a:lstStyle/>
          <a:p>
            <a:r>
              <a:rPr lang="en-US" dirty="0"/>
              <a:t>Lessons Learned   -2</a:t>
            </a:r>
          </a:p>
        </p:txBody>
      </p:sp>
      <p:sp>
        <p:nvSpPr>
          <p:cNvPr id="3" name="Content Placeholder 2">
            <a:extLst>
              <a:ext uri="{FF2B5EF4-FFF2-40B4-BE49-F238E27FC236}">
                <a16:creationId xmlns:a16="http://schemas.microsoft.com/office/drawing/2014/main" id="{50524929-4FD6-4138-A555-22DEC13D66BB}"/>
              </a:ext>
            </a:extLst>
          </p:cNvPr>
          <p:cNvSpPr>
            <a:spLocks noGrp="1"/>
          </p:cNvSpPr>
          <p:nvPr>
            <p:ph idx="1"/>
          </p:nvPr>
        </p:nvSpPr>
        <p:spPr>
          <a:xfrm>
            <a:off x="228600" y="1043046"/>
            <a:ext cx="8561439" cy="3882915"/>
          </a:xfrm>
        </p:spPr>
        <p:txBody>
          <a:bodyPr/>
          <a:lstStyle/>
          <a:p>
            <a:pPr algn="just"/>
            <a:r>
              <a:rPr lang="en-US" dirty="0"/>
              <a:t>X121 images for framing camera showed reduced centroid motion effects when Q118-120 powered on. Needed post processing to see in 3-image averages. </a:t>
            </a:r>
            <a:r>
              <a:rPr lang="en-US" dirty="0">
                <a:solidFill>
                  <a:schemeClr val="tx1">
                    <a:lumMod val="60000"/>
                    <a:lumOff val="40000"/>
                  </a:schemeClr>
                </a:solidFill>
              </a:rPr>
              <a:t>Probably should consider  averaging more images and higher charges of 2,3 </a:t>
            </a:r>
            <a:r>
              <a:rPr lang="en-US" dirty="0" err="1">
                <a:solidFill>
                  <a:schemeClr val="tx1">
                    <a:lumMod val="60000"/>
                    <a:lumOff val="40000"/>
                  </a:schemeClr>
                </a:solidFill>
              </a:rPr>
              <a:t>nC</a:t>
            </a:r>
            <a:r>
              <a:rPr lang="en-US" dirty="0">
                <a:solidFill>
                  <a:schemeClr val="tx1">
                    <a:lumMod val="60000"/>
                    <a:lumOff val="40000"/>
                  </a:schemeClr>
                </a:solidFill>
              </a:rPr>
              <a:t>/b. </a:t>
            </a:r>
            <a:r>
              <a:rPr lang="en-US" dirty="0">
                <a:solidFill>
                  <a:srgbClr val="FF0000"/>
                </a:solidFill>
              </a:rPr>
              <a:t>Single </a:t>
            </a:r>
            <a:r>
              <a:rPr lang="en-US" dirty="0" err="1">
                <a:solidFill>
                  <a:srgbClr val="FF0000"/>
                </a:solidFill>
              </a:rPr>
              <a:t>micropulses</a:t>
            </a:r>
            <a:r>
              <a:rPr lang="en-US" dirty="0">
                <a:solidFill>
                  <a:srgbClr val="FF0000"/>
                </a:solidFill>
              </a:rPr>
              <a:t> observed successfully with OTR.</a:t>
            </a:r>
          </a:p>
          <a:p>
            <a:pPr algn="just"/>
            <a:r>
              <a:rPr lang="en-US" dirty="0"/>
              <a:t>Bunch-by-bunch </a:t>
            </a:r>
            <a:r>
              <a:rPr lang="en-US" dirty="0" err="1"/>
              <a:t>rf</a:t>
            </a:r>
            <a:r>
              <a:rPr lang="en-US" dirty="0"/>
              <a:t> BPM capability was useful in experiments as foreseen, </a:t>
            </a:r>
            <a:r>
              <a:rPr lang="en-US" dirty="0">
                <a:solidFill>
                  <a:srgbClr val="FF0000"/>
                </a:solidFill>
              </a:rPr>
              <a:t>but 100- to 1000-shot averages proved critical</a:t>
            </a:r>
            <a:r>
              <a:rPr lang="en-US" dirty="0"/>
              <a:t>. </a:t>
            </a:r>
          </a:p>
          <a:p>
            <a:pPr algn="just"/>
            <a:r>
              <a:rPr lang="en-US" dirty="0"/>
              <a:t>Using the 10 BPMs after CC2 in a 12-m drift was quite useful in deducing kick angles and the estimated source points.</a:t>
            </a:r>
          </a:p>
          <a:p>
            <a:pPr algn="just"/>
            <a:r>
              <a:rPr lang="en-US" dirty="0"/>
              <a:t>Effects on beam energy seen from CC2 LLRF feedback circuit. (Randy’s talk)</a:t>
            </a:r>
          </a:p>
          <a:p>
            <a:pPr algn="just"/>
            <a:r>
              <a:rPr lang="en-US" dirty="0">
                <a:solidFill>
                  <a:schemeClr val="accent6">
                    <a:lumMod val="75000"/>
                  </a:schemeClr>
                </a:solidFill>
              </a:rPr>
              <a:t>Understanding</a:t>
            </a:r>
            <a:r>
              <a:rPr lang="en-US" dirty="0"/>
              <a:t> of the beam-driven modes in the cavities benefited from Olivier </a:t>
            </a:r>
            <a:r>
              <a:rPr lang="en-US" dirty="0" err="1"/>
              <a:t>Napoly’s</a:t>
            </a:r>
            <a:r>
              <a:rPr lang="en-US" dirty="0"/>
              <a:t> assessments. (Talk follows)</a:t>
            </a:r>
          </a:p>
          <a:p>
            <a:r>
              <a:rPr lang="en-US" dirty="0"/>
              <a:t>.</a:t>
            </a:r>
          </a:p>
          <a:p>
            <a:endParaRPr lang="en-US" dirty="0"/>
          </a:p>
        </p:txBody>
      </p:sp>
      <p:sp>
        <p:nvSpPr>
          <p:cNvPr id="4" name="Date Placeholder 3">
            <a:extLst>
              <a:ext uri="{FF2B5EF4-FFF2-40B4-BE49-F238E27FC236}">
                <a16:creationId xmlns:a16="http://schemas.microsoft.com/office/drawing/2014/main" id="{1360BF2E-C22F-4906-819F-2377E676C9FB}"/>
              </a:ext>
            </a:extLst>
          </p:cNvPr>
          <p:cNvSpPr>
            <a:spLocks noGrp="1"/>
          </p:cNvSpPr>
          <p:nvPr>
            <p:ph type="dt" sz="half" idx="10"/>
          </p:nvPr>
        </p:nvSpPr>
        <p:spPr/>
        <p:txBody>
          <a:bodyPr/>
          <a:lstStyle/>
          <a:p>
            <a:fld id="{E37CFC63-F754-47F0-92B4-12B0DC63E29B}" type="datetime1">
              <a:rPr lang="en-US" altLang="en-US" smtClean="0"/>
              <a:t>12/19/2017</a:t>
            </a:fld>
            <a:endParaRPr lang="en-US" altLang="en-US"/>
          </a:p>
        </p:txBody>
      </p:sp>
      <p:sp>
        <p:nvSpPr>
          <p:cNvPr id="5" name="Footer Placeholder 4">
            <a:extLst>
              <a:ext uri="{FF2B5EF4-FFF2-40B4-BE49-F238E27FC236}">
                <a16:creationId xmlns:a16="http://schemas.microsoft.com/office/drawing/2014/main" id="{4F1C7F07-9F48-44C8-A908-6D295A9FB341}"/>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CD9DD859-D1C7-4049-A878-87265C74F9AD}"/>
              </a:ext>
            </a:extLst>
          </p:cNvPr>
          <p:cNvSpPr>
            <a:spLocks noGrp="1"/>
          </p:cNvSpPr>
          <p:nvPr>
            <p:ph type="sldNum" sz="quarter" idx="12"/>
          </p:nvPr>
        </p:nvSpPr>
        <p:spPr/>
        <p:txBody>
          <a:bodyPr/>
          <a:lstStyle/>
          <a:p>
            <a:fld id="{52E9C158-AEF1-41A2-A6CE-6F0BAB305EFD}" type="slidenum">
              <a:rPr lang="en-US" altLang="en-US" smtClean="0"/>
              <a:pPr/>
              <a:t>12</a:t>
            </a:fld>
            <a:endParaRPr lang="en-US" altLang="en-US"/>
          </a:p>
        </p:txBody>
      </p:sp>
    </p:spTree>
    <p:extLst>
      <p:ext uri="{BB962C8B-B14F-4D97-AF65-F5344CB8AC3E}">
        <p14:creationId xmlns:p14="http://schemas.microsoft.com/office/powerpoint/2010/main" val="172666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D30B-C120-4005-B863-193E77DF5468}"/>
              </a:ext>
            </a:extLst>
          </p:cNvPr>
          <p:cNvSpPr>
            <a:spLocks noGrp="1"/>
          </p:cNvSpPr>
          <p:nvPr>
            <p:ph type="title"/>
          </p:nvPr>
        </p:nvSpPr>
        <p:spPr/>
        <p:txBody>
          <a:bodyPr/>
          <a:lstStyle/>
          <a:p>
            <a:r>
              <a:rPr lang="en-US" dirty="0"/>
              <a:t>X121 Framing Camera Practical Issue with Beam Focus</a:t>
            </a:r>
          </a:p>
        </p:txBody>
      </p:sp>
      <p:sp>
        <p:nvSpPr>
          <p:cNvPr id="3" name="Content Placeholder 2">
            <a:extLst>
              <a:ext uri="{FF2B5EF4-FFF2-40B4-BE49-F238E27FC236}">
                <a16:creationId xmlns:a16="http://schemas.microsoft.com/office/drawing/2014/main" id="{AF1539E5-2FBF-4DC4-BFD8-4CE74011ED6D}"/>
              </a:ext>
            </a:extLst>
          </p:cNvPr>
          <p:cNvSpPr>
            <a:spLocks noGrp="1"/>
          </p:cNvSpPr>
          <p:nvPr>
            <p:ph idx="1"/>
          </p:nvPr>
        </p:nvSpPr>
        <p:spPr>
          <a:xfrm>
            <a:off x="228600" y="1043046"/>
            <a:ext cx="8507627" cy="1354165"/>
          </a:xfrm>
        </p:spPr>
        <p:txBody>
          <a:bodyPr/>
          <a:lstStyle/>
          <a:p>
            <a:r>
              <a:rPr lang="en-US" dirty="0"/>
              <a:t>Focus beam at X121 to match into framing camera, but this results in smaller beta function and beam centroid motion.</a:t>
            </a:r>
          </a:p>
          <a:p>
            <a:r>
              <a:rPr lang="en-US" dirty="0"/>
              <a:t>Still about 30 µm effect with 7 µm resolution at 1000 </a:t>
            </a:r>
            <a:r>
              <a:rPr lang="en-US" dirty="0" err="1"/>
              <a:t>pC</a:t>
            </a:r>
            <a:r>
              <a:rPr lang="en-US" dirty="0"/>
              <a:t>/b.</a:t>
            </a:r>
          </a:p>
        </p:txBody>
      </p:sp>
      <p:sp>
        <p:nvSpPr>
          <p:cNvPr id="4" name="Date Placeholder 3">
            <a:extLst>
              <a:ext uri="{FF2B5EF4-FFF2-40B4-BE49-F238E27FC236}">
                <a16:creationId xmlns:a16="http://schemas.microsoft.com/office/drawing/2014/main" id="{C462DFD4-DFA0-420B-88B7-7EAECE13307A}"/>
              </a:ext>
            </a:extLst>
          </p:cNvPr>
          <p:cNvSpPr>
            <a:spLocks noGrp="1"/>
          </p:cNvSpPr>
          <p:nvPr>
            <p:ph type="dt" sz="half" idx="10"/>
          </p:nvPr>
        </p:nvSpPr>
        <p:spPr/>
        <p:txBody>
          <a:bodyPr/>
          <a:lstStyle/>
          <a:p>
            <a:fld id="{1C5F9709-3B77-4DBE-BA69-FF7C2A7FADFD}" type="datetime1">
              <a:rPr lang="en-US" altLang="en-US" smtClean="0"/>
              <a:t>12/19/2017</a:t>
            </a:fld>
            <a:endParaRPr lang="en-US" altLang="en-US"/>
          </a:p>
        </p:txBody>
      </p:sp>
      <p:sp>
        <p:nvSpPr>
          <p:cNvPr id="5" name="Footer Placeholder 4">
            <a:extLst>
              <a:ext uri="{FF2B5EF4-FFF2-40B4-BE49-F238E27FC236}">
                <a16:creationId xmlns:a16="http://schemas.microsoft.com/office/drawing/2014/main" id="{EE6C7126-24D0-4E01-9E50-246A5A173166}"/>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2CE64FA2-C4BF-4E6E-8999-0F4D811E5391}"/>
              </a:ext>
            </a:extLst>
          </p:cNvPr>
          <p:cNvSpPr>
            <a:spLocks noGrp="1"/>
          </p:cNvSpPr>
          <p:nvPr>
            <p:ph type="sldNum" sz="quarter" idx="12"/>
          </p:nvPr>
        </p:nvSpPr>
        <p:spPr/>
        <p:txBody>
          <a:bodyPr/>
          <a:lstStyle/>
          <a:p>
            <a:fld id="{52E9C158-AEF1-41A2-A6CE-6F0BAB305EFD}" type="slidenum">
              <a:rPr lang="en-US" altLang="en-US" smtClean="0"/>
              <a:pPr/>
              <a:t>13</a:t>
            </a:fld>
            <a:endParaRPr lang="en-US" altLang="en-US"/>
          </a:p>
        </p:txBody>
      </p:sp>
      <p:graphicFrame>
        <p:nvGraphicFramePr>
          <p:cNvPr id="7" name="Object 6">
            <a:extLst>
              <a:ext uri="{FF2B5EF4-FFF2-40B4-BE49-F238E27FC236}">
                <a16:creationId xmlns:a16="http://schemas.microsoft.com/office/drawing/2014/main" id="{6429CFA3-5349-4EC7-BDED-7EA586879B74}"/>
              </a:ext>
            </a:extLst>
          </p:cNvPr>
          <p:cNvGraphicFramePr>
            <a:graphicFrameLocks noChangeAspect="1"/>
          </p:cNvGraphicFramePr>
          <p:nvPr>
            <p:extLst>
              <p:ext uri="{D42A27DB-BD31-4B8C-83A1-F6EECF244321}">
                <p14:modId xmlns:p14="http://schemas.microsoft.com/office/powerpoint/2010/main" val="900233955"/>
              </p:ext>
            </p:extLst>
          </p:nvPr>
        </p:nvGraphicFramePr>
        <p:xfrm>
          <a:off x="228600" y="2694854"/>
          <a:ext cx="4386659" cy="3248752"/>
        </p:xfrm>
        <a:graphic>
          <a:graphicData uri="http://schemas.openxmlformats.org/presentationml/2006/ole">
            <mc:AlternateContent xmlns:mc="http://schemas.openxmlformats.org/markup-compatibility/2006">
              <mc:Choice xmlns:v="urn:schemas-microsoft-com:vml" Requires="v">
                <p:oleObj spid="_x0000_s7273" name="SPW 13.0 Graph" r:id="rId3" imgW="5783651" imgH="4282417" progId="SigmaPlotGraphicObject.12">
                  <p:embed/>
                </p:oleObj>
              </mc:Choice>
              <mc:Fallback>
                <p:oleObj name="SPW 13.0 Graph" r:id="rId3" imgW="5783651" imgH="4282417" progId="SigmaPlotGraphicObject.12">
                  <p:embed/>
                  <p:pic>
                    <p:nvPicPr>
                      <p:cNvPr id="0" name=""/>
                      <p:cNvPicPr/>
                      <p:nvPr/>
                    </p:nvPicPr>
                    <p:blipFill>
                      <a:blip r:embed="rId4"/>
                      <a:stretch>
                        <a:fillRect/>
                      </a:stretch>
                    </p:blipFill>
                    <p:spPr>
                      <a:xfrm>
                        <a:off x="228600" y="2694854"/>
                        <a:ext cx="4386659" cy="324875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7E685E0-11AE-487B-8AD6-9799DA0B9F98}"/>
              </a:ext>
            </a:extLst>
          </p:cNvPr>
          <p:cNvGraphicFramePr>
            <a:graphicFrameLocks noChangeAspect="1"/>
          </p:cNvGraphicFramePr>
          <p:nvPr>
            <p:extLst>
              <p:ext uri="{D42A27DB-BD31-4B8C-83A1-F6EECF244321}">
                <p14:modId xmlns:p14="http://schemas.microsoft.com/office/powerpoint/2010/main" val="2842698332"/>
              </p:ext>
            </p:extLst>
          </p:nvPr>
        </p:nvGraphicFramePr>
        <p:xfrm>
          <a:off x="4378989" y="2694854"/>
          <a:ext cx="4389462" cy="3248752"/>
        </p:xfrm>
        <a:graphic>
          <a:graphicData uri="http://schemas.openxmlformats.org/presentationml/2006/ole">
            <mc:AlternateContent xmlns:mc="http://schemas.openxmlformats.org/markup-compatibility/2006">
              <mc:Choice xmlns:v="urn:schemas-microsoft-com:vml" Requires="v">
                <p:oleObj spid="_x0000_s7274" name="SPW 13.0 Graph" r:id="rId5" imgW="5827875" imgH="4313045" progId="SigmaPlotGraphicObject.12">
                  <p:embed/>
                </p:oleObj>
              </mc:Choice>
              <mc:Fallback>
                <p:oleObj name="SPW 13.0 Graph" r:id="rId5" imgW="5827875" imgH="4313045" progId="SigmaPlotGraphicObject.12">
                  <p:embed/>
                  <p:pic>
                    <p:nvPicPr>
                      <p:cNvPr id="0" name=""/>
                      <p:cNvPicPr/>
                      <p:nvPr/>
                    </p:nvPicPr>
                    <p:blipFill>
                      <a:blip r:embed="rId6"/>
                      <a:stretch>
                        <a:fillRect/>
                      </a:stretch>
                    </p:blipFill>
                    <p:spPr>
                      <a:xfrm>
                        <a:off x="4378989" y="2694854"/>
                        <a:ext cx="4389462" cy="3248752"/>
                      </a:xfrm>
                      <a:prstGeom prst="rect">
                        <a:avLst/>
                      </a:prstGeom>
                    </p:spPr>
                  </p:pic>
                </p:oleObj>
              </mc:Fallback>
            </mc:AlternateContent>
          </a:graphicData>
        </a:graphic>
      </p:graphicFrame>
    </p:spTree>
    <p:extLst>
      <p:ext uri="{BB962C8B-B14F-4D97-AF65-F5344CB8AC3E}">
        <p14:creationId xmlns:p14="http://schemas.microsoft.com/office/powerpoint/2010/main" val="239685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V101 Scan: Framing Camera Mode Test        11-08-17</a:t>
            </a:r>
          </a:p>
        </p:txBody>
      </p:sp>
      <p:sp>
        <p:nvSpPr>
          <p:cNvPr id="3" name="Content Placeholder 2"/>
          <p:cNvSpPr>
            <a:spLocks noGrp="1"/>
          </p:cNvSpPr>
          <p:nvPr>
            <p:ph idx="1"/>
          </p:nvPr>
        </p:nvSpPr>
        <p:spPr>
          <a:xfrm>
            <a:off x="311498" y="1043046"/>
            <a:ext cx="8659418" cy="1418800"/>
          </a:xfrm>
        </p:spPr>
        <p:txBody>
          <a:bodyPr/>
          <a:lstStyle/>
          <a:p>
            <a:r>
              <a:rPr lang="en-US" dirty="0"/>
              <a:t>61b, 1000 </a:t>
            </a:r>
            <a:r>
              <a:rPr lang="en-US" dirty="0" err="1"/>
              <a:t>pC</a:t>
            </a:r>
            <a:r>
              <a:rPr lang="en-US" dirty="0"/>
              <a:t>/b, 2 µs vertical, 100 µs </a:t>
            </a:r>
            <a:r>
              <a:rPr lang="en-US" dirty="0" err="1"/>
              <a:t>Horiz</a:t>
            </a:r>
            <a:r>
              <a:rPr lang="en-US" dirty="0"/>
              <a:t>., ~16 µs gap.</a:t>
            </a:r>
          </a:p>
          <a:p>
            <a:r>
              <a:rPr lang="en-US" dirty="0"/>
              <a:t>Bunches 3-9, 55-61. Later time is down and leftward on axes.  </a:t>
            </a:r>
          </a:p>
          <a:p>
            <a:pPr marL="0" indent="0">
              <a:buNone/>
            </a:pPr>
            <a:r>
              <a:rPr lang="en-US" dirty="0"/>
              <a:t> </a:t>
            </a:r>
          </a:p>
          <a:p>
            <a:pPr marL="0" indent="0">
              <a:buNone/>
            </a:pPr>
            <a:r>
              <a:rPr lang="en-US" dirty="0"/>
              <a:t>         -1.0  A                           0.0 A                           1.0 A</a:t>
            </a:r>
          </a:p>
        </p:txBody>
      </p:sp>
      <p:sp>
        <p:nvSpPr>
          <p:cNvPr id="4" name="Date Placeholder 3"/>
          <p:cNvSpPr>
            <a:spLocks noGrp="1"/>
          </p:cNvSpPr>
          <p:nvPr>
            <p:ph type="dt" sz="half" idx="10"/>
          </p:nvPr>
        </p:nvSpPr>
        <p:spPr/>
        <p:txBody>
          <a:bodyPr/>
          <a:lstStyle/>
          <a:p>
            <a:fld id="{2FF0895D-DD80-4B5E-9E5F-0F9F55AF0280}" type="datetime1">
              <a:rPr lang="en-US" altLang="en-US" smtClean="0"/>
              <a:t>12/18/2017</a:t>
            </a:fld>
            <a:endParaRPr lang="en-US" altLang="en-US"/>
          </a:p>
        </p:txBody>
      </p:sp>
      <p:sp>
        <p:nvSpPr>
          <p:cNvPr id="5" name="Footer Placeholder 4"/>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14</a:t>
            </a:fld>
            <a:endParaRPr lang="en-US" altLang="en-US"/>
          </a:p>
        </p:txBody>
      </p:sp>
      <p:pic>
        <p:nvPicPr>
          <p:cNvPr id="12" name="Picture 11" descr="ImageTool">
            <a:extLst>
              <a:ext uri="{FF2B5EF4-FFF2-40B4-BE49-F238E27FC236}">
                <a16:creationId xmlns:a16="http://schemas.microsoft.com/office/drawing/2014/main" id="{1E56878A-A8A6-4960-B97D-C43CD488F5DE}"/>
              </a:ext>
            </a:extLst>
          </p:cNvPr>
          <p:cNvPicPr>
            <a:picLocks noChangeAspect="1"/>
          </p:cNvPicPr>
          <p:nvPr/>
        </p:nvPicPr>
        <p:blipFill>
          <a:blip r:embed="rId2"/>
          <a:stretch>
            <a:fillRect/>
          </a:stretch>
        </p:blipFill>
        <p:spPr>
          <a:xfrm>
            <a:off x="3156453" y="2759489"/>
            <a:ext cx="2889159" cy="2832632"/>
          </a:xfrm>
          <a:prstGeom prst="rect">
            <a:avLst/>
          </a:prstGeom>
        </p:spPr>
      </p:pic>
      <p:pic>
        <p:nvPicPr>
          <p:cNvPr id="14" name="Picture 13" descr="ImageTool">
            <a:extLst>
              <a:ext uri="{FF2B5EF4-FFF2-40B4-BE49-F238E27FC236}">
                <a16:creationId xmlns:a16="http://schemas.microsoft.com/office/drawing/2014/main" id="{6177E7A0-FBD7-4FE4-9041-7A771A52BF4A}"/>
              </a:ext>
            </a:extLst>
          </p:cNvPr>
          <p:cNvPicPr>
            <a:picLocks noChangeAspect="1"/>
          </p:cNvPicPr>
          <p:nvPr/>
        </p:nvPicPr>
        <p:blipFill>
          <a:blip r:embed="rId3"/>
          <a:stretch>
            <a:fillRect/>
          </a:stretch>
        </p:blipFill>
        <p:spPr>
          <a:xfrm>
            <a:off x="100485" y="2759489"/>
            <a:ext cx="2889158" cy="2832631"/>
          </a:xfrm>
          <a:prstGeom prst="rect">
            <a:avLst/>
          </a:prstGeom>
        </p:spPr>
      </p:pic>
      <p:pic>
        <p:nvPicPr>
          <p:cNvPr id="16" name="Picture 15" descr="ImageTool">
            <a:extLst>
              <a:ext uri="{FF2B5EF4-FFF2-40B4-BE49-F238E27FC236}">
                <a16:creationId xmlns:a16="http://schemas.microsoft.com/office/drawing/2014/main" id="{3550EC85-B193-47A3-8B71-C2ED7BA48E3E}"/>
              </a:ext>
            </a:extLst>
          </p:cNvPr>
          <p:cNvPicPr>
            <a:picLocks noChangeAspect="1"/>
          </p:cNvPicPr>
          <p:nvPr/>
        </p:nvPicPr>
        <p:blipFill>
          <a:blip r:embed="rId4"/>
          <a:stretch>
            <a:fillRect/>
          </a:stretch>
        </p:blipFill>
        <p:spPr>
          <a:xfrm>
            <a:off x="6081759" y="2759490"/>
            <a:ext cx="2889157" cy="2832631"/>
          </a:xfrm>
          <a:prstGeom prst="rect">
            <a:avLst/>
          </a:prstGeom>
        </p:spPr>
      </p:pic>
    </p:spTree>
    <p:extLst>
      <p:ext uri="{BB962C8B-B14F-4D97-AF65-F5344CB8AC3E}">
        <p14:creationId xmlns:p14="http://schemas.microsoft.com/office/powerpoint/2010/main" val="3456772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9430A-D27F-4AD4-97F6-6B4F32E6F2DC}"/>
              </a:ext>
            </a:extLst>
          </p:cNvPr>
          <p:cNvSpPr>
            <a:spLocks noGrp="1"/>
          </p:cNvSpPr>
          <p:nvPr>
            <p:ph type="title"/>
          </p:nvPr>
        </p:nvSpPr>
        <p:spPr/>
        <p:txBody>
          <a:bodyPr/>
          <a:lstStyle/>
          <a:p>
            <a:r>
              <a:rPr lang="en-US" dirty="0"/>
              <a:t>V101 Scan, 500b, Vert. BPMs Show Damping Effect 11-09-17</a:t>
            </a:r>
          </a:p>
        </p:txBody>
      </p:sp>
      <p:sp>
        <p:nvSpPr>
          <p:cNvPr id="3" name="Content Placeholder 2">
            <a:extLst>
              <a:ext uri="{FF2B5EF4-FFF2-40B4-BE49-F238E27FC236}">
                <a16:creationId xmlns:a16="http://schemas.microsoft.com/office/drawing/2014/main" id="{6F0B504D-FBAD-46E2-8303-559DAA25E5AE}"/>
              </a:ext>
            </a:extLst>
          </p:cNvPr>
          <p:cNvSpPr>
            <a:spLocks noGrp="1"/>
          </p:cNvSpPr>
          <p:nvPr>
            <p:ph idx="1"/>
          </p:nvPr>
        </p:nvSpPr>
        <p:spPr>
          <a:xfrm>
            <a:off x="228600" y="1043047"/>
            <a:ext cx="8686800" cy="378250"/>
          </a:xfrm>
        </p:spPr>
        <p:txBody>
          <a:bodyPr/>
          <a:lstStyle/>
          <a:p>
            <a:r>
              <a:rPr lang="en-US" dirty="0"/>
              <a:t>Centroid oscillation seen in first ~100 b, then damps out. </a:t>
            </a:r>
          </a:p>
          <a:p>
            <a:pPr marL="0" indent="0">
              <a:buNone/>
            </a:pPr>
            <a:r>
              <a:rPr lang="en-US" dirty="0"/>
              <a:t>    V101= -1A (T) and 1A (B), but HOMs are different. 500 </a:t>
            </a:r>
            <a:r>
              <a:rPr lang="en-US" dirty="0" err="1"/>
              <a:t>pC</a:t>
            </a:r>
            <a:r>
              <a:rPr lang="en-US" dirty="0"/>
              <a:t>/b.</a:t>
            </a:r>
          </a:p>
        </p:txBody>
      </p:sp>
      <p:sp>
        <p:nvSpPr>
          <p:cNvPr id="4" name="Date Placeholder 3">
            <a:extLst>
              <a:ext uri="{FF2B5EF4-FFF2-40B4-BE49-F238E27FC236}">
                <a16:creationId xmlns:a16="http://schemas.microsoft.com/office/drawing/2014/main" id="{B99CCF19-57A4-4162-9396-552CBEE3DA36}"/>
              </a:ext>
            </a:extLst>
          </p:cNvPr>
          <p:cNvSpPr>
            <a:spLocks noGrp="1"/>
          </p:cNvSpPr>
          <p:nvPr>
            <p:ph type="dt" sz="half" idx="10"/>
          </p:nvPr>
        </p:nvSpPr>
        <p:spPr/>
        <p:txBody>
          <a:bodyPr/>
          <a:lstStyle/>
          <a:p>
            <a:fld id="{AB32E4DC-73CD-4B1D-A51F-A9C53730C9EF}" type="datetime1">
              <a:rPr lang="en-US" altLang="en-US" smtClean="0"/>
              <a:t>12/18/2017</a:t>
            </a:fld>
            <a:endParaRPr lang="en-US" altLang="en-US"/>
          </a:p>
        </p:txBody>
      </p:sp>
      <p:sp>
        <p:nvSpPr>
          <p:cNvPr id="5" name="Footer Placeholder 4">
            <a:extLst>
              <a:ext uri="{FF2B5EF4-FFF2-40B4-BE49-F238E27FC236}">
                <a16:creationId xmlns:a16="http://schemas.microsoft.com/office/drawing/2014/main" id="{5F7AA3C0-C2E2-4AA1-8B67-2FD5008CFD98}"/>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A9D1FCE6-8A5D-4D08-B54E-9AEE40BD9DD5}"/>
              </a:ext>
            </a:extLst>
          </p:cNvPr>
          <p:cNvSpPr>
            <a:spLocks noGrp="1"/>
          </p:cNvSpPr>
          <p:nvPr>
            <p:ph type="sldNum" sz="quarter" idx="12"/>
          </p:nvPr>
        </p:nvSpPr>
        <p:spPr/>
        <p:txBody>
          <a:bodyPr/>
          <a:lstStyle/>
          <a:p>
            <a:fld id="{52E9C158-AEF1-41A2-A6CE-6F0BAB305EFD}" type="slidenum">
              <a:rPr lang="en-US" altLang="en-US" smtClean="0"/>
              <a:pPr/>
              <a:t>15</a:t>
            </a:fld>
            <a:endParaRPr lang="en-US" altLang="en-US"/>
          </a:p>
        </p:txBody>
      </p:sp>
      <p:pic>
        <p:nvPicPr>
          <p:cNvPr id="8" name="Picture 7">
            <a:extLst>
              <a:ext uri="{FF2B5EF4-FFF2-40B4-BE49-F238E27FC236}">
                <a16:creationId xmlns:a16="http://schemas.microsoft.com/office/drawing/2014/main" id="{0C33A1F2-29AE-4B54-BFBD-BF142D7BCD16}"/>
              </a:ext>
            </a:extLst>
          </p:cNvPr>
          <p:cNvPicPr>
            <a:picLocks noChangeAspect="1"/>
          </p:cNvPicPr>
          <p:nvPr/>
        </p:nvPicPr>
        <p:blipFill>
          <a:blip r:embed="rId2"/>
          <a:stretch>
            <a:fillRect/>
          </a:stretch>
        </p:blipFill>
        <p:spPr>
          <a:xfrm>
            <a:off x="1163085" y="4130433"/>
            <a:ext cx="6638925" cy="2030164"/>
          </a:xfrm>
          <a:prstGeom prst="rect">
            <a:avLst/>
          </a:prstGeom>
        </p:spPr>
      </p:pic>
      <p:pic>
        <p:nvPicPr>
          <p:cNvPr id="9" name="Picture 8">
            <a:extLst>
              <a:ext uri="{FF2B5EF4-FFF2-40B4-BE49-F238E27FC236}">
                <a16:creationId xmlns:a16="http://schemas.microsoft.com/office/drawing/2014/main" id="{659BD861-1676-48DF-A2F5-5C5AF83AAAE0}"/>
              </a:ext>
            </a:extLst>
          </p:cNvPr>
          <p:cNvPicPr>
            <a:picLocks noChangeAspect="1"/>
          </p:cNvPicPr>
          <p:nvPr/>
        </p:nvPicPr>
        <p:blipFill>
          <a:blip r:embed="rId3"/>
          <a:stretch>
            <a:fillRect/>
          </a:stretch>
        </p:blipFill>
        <p:spPr>
          <a:xfrm>
            <a:off x="1163085" y="1945759"/>
            <a:ext cx="6638925" cy="2162175"/>
          </a:xfrm>
          <a:prstGeom prst="rect">
            <a:avLst/>
          </a:prstGeom>
        </p:spPr>
      </p:pic>
      <p:sp>
        <p:nvSpPr>
          <p:cNvPr id="10" name="Rectangle 9">
            <a:extLst>
              <a:ext uri="{FF2B5EF4-FFF2-40B4-BE49-F238E27FC236}">
                <a16:creationId xmlns:a16="http://schemas.microsoft.com/office/drawing/2014/main" id="{25977A8D-EEDC-4C58-8693-A6C9FA3C45F2}"/>
              </a:ext>
            </a:extLst>
          </p:cNvPr>
          <p:cNvSpPr/>
          <p:nvPr/>
        </p:nvSpPr>
        <p:spPr>
          <a:xfrm>
            <a:off x="1780279" y="6029792"/>
            <a:ext cx="1045479" cy="261610"/>
          </a:xfrm>
          <a:prstGeom prst="rect">
            <a:avLst/>
          </a:prstGeom>
        </p:spPr>
        <p:txBody>
          <a:bodyPr wrap="none">
            <a:spAutoFit/>
          </a:bodyPr>
          <a:lstStyle/>
          <a:p>
            <a:r>
              <a:rPr lang="en-US" sz="1100" dirty="0">
                <a:solidFill>
                  <a:schemeClr val="accent6">
                    <a:lumMod val="50000"/>
                  </a:schemeClr>
                </a:solidFill>
              </a:rPr>
              <a:t>Bunch Number</a:t>
            </a:r>
          </a:p>
        </p:txBody>
      </p:sp>
      <p:sp>
        <p:nvSpPr>
          <p:cNvPr id="11" name="Rectangle 10">
            <a:extLst>
              <a:ext uri="{FF2B5EF4-FFF2-40B4-BE49-F238E27FC236}">
                <a16:creationId xmlns:a16="http://schemas.microsoft.com/office/drawing/2014/main" id="{65BFF9A8-5876-4510-A62E-20724D8E0960}"/>
              </a:ext>
            </a:extLst>
          </p:cNvPr>
          <p:cNvSpPr/>
          <p:nvPr/>
        </p:nvSpPr>
        <p:spPr>
          <a:xfrm>
            <a:off x="4040514" y="6005057"/>
            <a:ext cx="1045479" cy="261610"/>
          </a:xfrm>
          <a:prstGeom prst="rect">
            <a:avLst/>
          </a:prstGeom>
        </p:spPr>
        <p:txBody>
          <a:bodyPr wrap="none">
            <a:spAutoFit/>
          </a:bodyPr>
          <a:lstStyle/>
          <a:p>
            <a:r>
              <a:rPr lang="en-US" sz="1100" dirty="0">
                <a:solidFill>
                  <a:schemeClr val="accent6">
                    <a:lumMod val="50000"/>
                  </a:schemeClr>
                </a:solidFill>
              </a:rPr>
              <a:t>Bunch Number</a:t>
            </a:r>
          </a:p>
        </p:txBody>
      </p:sp>
      <p:sp>
        <p:nvSpPr>
          <p:cNvPr id="12" name="Rectangle 11">
            <a:extLst>
              <a:ext uri="{FF2B5EF4-FFF2-40B4-BE49-F238E27FC236}">
                <a16:creationId xmlns:a16="http://schemas.microsoft.com/office/drawing/2014/main" id="{FF95EE19-2914-4E19-A794-0D4AE9704C37}"/>
              </a:ext>
            </a:extLst>
          </p:cNvPr>
          <p:cNvSpPr/>
          <p:nvPr/>
        </p:nvSpPr>
        <p:spPr>
          <a:xfrm>
            <a:off x="6240147" y="6029792"/>
            <a:ext cx="1045479" cy="261610"/>
          </a:xfrm>
          <a:prstGeom prst="rect">
            <a:avLst/>
          </a:prstGeom>
        </p:spPr>
        <p:txBody>
          <a:bodyPr wrap="none">
            <a:spAutoFit/>
          </a:bodyPr>
          <a:lstStyle/>
          <a:p>
            <a:r>
              <a:rPr lang="en-US" sz="1100" dirty="0">
                <a:solidFill>
                  <a:schemeClr val="accent6">
                    <a:lumMod val="50000"/>
                  </a:schemeClr>
                </a:solidFill>
              </a:rPr>
              <a:t>Bunch Number</a:t>
            </a:r>
          </a:p>
        </p:txBody>
      </p:sp>
    </p:spTree>
    <p:extLst>
      <p:ext uri="{BB962C8B-B14F-4D97-AF65-F5344CB8AC3E}">
        <p14:creationId xmlns:p14="http://schemas.microsoft.com/office/powerpoint/2010/main" val="3578557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2ABC-DD9B-42EF-BEE0-3052997ACB6D}"/>
              </a:ext>
            </a:extLst>
          </p:cNvPr>
          <p:cNvSpPr>
            <a:spLocks noGrp="1"/>
          </p:cNvSpPr>
          <p:nvPr>
            <p:ph type="title"/>
          </p:nvPr>
        </p:nvSpPr>
        <p:spPr>
          <a:xfrm>
            <a:off x="228600" y="103664"/>
            <a:ext cx="8804868" cy="641739"/>
          </a:xfrm>
        </p:spPr>
        <p:txBody>
          <a:bodyPr/>
          <a:lstStyle/>
          <a:p>
            <a:r>
              <a:rPr lang="en-US" dirty="0"/>
              <a:t>Comparison at V101=1A  11-08,09-17: Dramatic Effects Seen</a:t>
            </a:r>
          </a:p>
        </p:txBody>
      </p:sp>
      <p:sp>
        <p:nvSpPr>
          <p:cNvPr id="3" name="Content Placeholder 2">
            <a:extLst>
              <a:ext uri="{FF2B5EF4-FFF2-40B4-BE49-F238E27FC236}">
                <a16:creationId xmlns:a16="http://schemas.microsoft.com/office/drawing/2014/main" id="{39980199-0343-40CC-B4F7-D67A0C3E753D}"/>
              </a:ext>
            </a:extLst>
          </p:cNvPr>
          <p:cNvSpPr>
            <a:spLocks noGrp="1"/>
          </p:cNvSpPr>
          <p:nvPr>
            <p:ph idx="1"/>
          </p:nvPr>
        </p:nvSpPr>
        <p:spPr>
          <a:xfrm>
            <a:off x="228600" y="1043047"/>
            <a:ext cx="8804868" cy="640788"/>
          </a:xfrm>
        </p:spPr>
        <p:txBody>
          <a:bodyPr/>
          <a:lstStyle/>
          <a:p>
            <a:r>
              <a:rPr lang="en-US" dirty="0"/>
              <a:t>100 </a:t>
            </a:r>
            <a:r>
              <a:rPr lang="en-US" dirty="0" err="1"/>
              <a:t>pC</a:t>
            </a:r>
            <a:r>
              <a:rPr lang="en-US" dirty="0"/>
              <a:t>/b,1000 shots (Top row)   500 </a:t>
            </a:r>
            <a:r>
              <a:rPr lang="en-US" dirty="0" err="1"/>
              <a:t>pC</a:t>
            </a:r>
            <a:r>
              <a:rPr lang="en-US" dirty="0"/>
              <a:t>/b,50b,100sh (Bottom)            </a:t>
            </a:r>
          </a:p>
        </p:txBody>
      </p:sp>
      <p:sp>
        <p:nvSpPr>
          <p:cNvPr id="4" name="Date Placeholder 3">
            <a:extLst>
              <a:ext uri="{FF2B5EF4-FFF2-40B4-BE49-F238E27FC236}">
                <a16:creationId xmlns:a16="http://schemas.microsoft.com/office/drawing/2014/main" id="{F1955D29-24A1-47A2-88F3-9228F6EB10EA}"/>
              </a:ext>
            </a:extLst>
          </p:cNvPr>
          <p:cNvSpPr>
            <a:spLocks noGrp="1"/>
          </p:cNvSpPr>
          <p:nvPr>
            <p:ph type="dt" sz="half" idx="10"/>
          </p:nvPr>
        </p:nvSpPr>
        <p:spPr/>
        <p:txBody>
          <a:bodyPr/>
          <a:lstStyle/>
          <a:p>
            <a:fld id="{2908C47A-66C4-4BD7-A017-8F47E627AC06}" type="datetime1">
              <a:rPr lang="en-US" altLang="en-US" smtClean="0"/>
              <a:t>12/18/2017</a:t>
            </a:fld>
            <a:endParaRPr lang="en-US" altLang="en-US"/>
          </a:p>
        </p:txBody>
      </p:sp>
      <p:sp>
        <p:nvSpPr>
          <p:cNvPr id="5" name="Footer Placeholder 4">
            <a:extLst>
              <a:ext uri="{FF2B5EF4-FFF2-40B4-BE49-F238E27FC236}">
                <a16:creationId xmlns:a16="http://schemas.microsoft.com/office/drawing/2014/main" id="{C9A73CA8-750D-4D0E-A1DB-85BE643F2847}"/>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0FCCA642-7E6C-4209-B960-77DFE73ADF27}"/>
              </a:ext>
            </a:extLst>
          </p:cNvPr>
          <p:cNvSpPr>
            <a:spLocks noGrp="1"/>
          </p:cNvSpPr>
          <p:nvPr>
            <p:ph type="sldNum" sz="quarter" idx="12"/>
          </p:nvPr>
        </p:nvSpPr>
        <p:spPr/>
        <p:txBody>
          <a:bodyPr/>
          <a:lstStyle/>
          <a:p>
            <a:fld id="{52E9C158-AEF1-41A2-A6CE-6F0BAB305EFD}" type="slidenum">
              <a:rPr lang="en-US" altLang="en-US" smtClean="0"/>
              <a:pPr/>
              <a:t>16</a:t>
            </a:fld>
            <a:endParaRPr lang="en-US" altLang="en-US"/>
          </a:p>
        </p:txBody>
      </p:sp>
      <p:pic>
        <p:nvPicPr>
          <p:cNvPr id="10" name="Picture 9">
            <a:extLst>
              <a:ext uri="{FF2B5EF4-FFF2-40B4-BE49-F238E27FC236}">
                <a16:creationId xmlns:a16="http://schemas.microsoft.com/office/drawing/2014/main" id="{37F21B63-6766-4DD9-B091-79B18008F18F}"/>
              </a:ext>
            </a:extLst>
          </p:cNvPr>
          <p:cNvPicPr>
            <a:picLocks noChangeAspect="1"/>
          </p:cNvPicPr>
          <p:nvPr/>
        </p:nvPicPr>
        <p:blipFill rotWithShape="1">
          <a:blip r:embed="rId2"/>
          <a:srcRect t="5637"/>
          <a:stretch/>
        </p:blipFill>
        <p:spPr>
          <a:xfrm>
            <a:off x="5938576" y="1462661"/>
            <a:ext cx="2476863" cy="2247333"/>
          </a:xfrm>
          <a:prstGeom prst="rect">
            <a:avLst/>
          </a:prstGeom>
        </p:spPr>
      </p:pic>
      <p:pic>
        <p:nvPicPr>
          <p:cNvPr id="11" name="Picture 10">
            <a:extLst>
              <a:ext uri="{FF2B5EF4-FFF2-40B4-BE49-F238E27FC236}">
                <a16:creationId xmlns:a16="http://schemas.microsoft.com/office/drawing/2014/main" id="{0DD5FAAE-C3D0-4D2C-9A86-AB5A3885F87B}"/>
              </a:ext>
            </a:extLst>
          </p:cNvPr>
          <p:cNvPicPr>
            <a:picLocks noChangeAspect="1"/>
          </p:cNvPicPr>
          <p:nvPr/>
        </p:nvPicPr>
        <p:blipFill>
          <a:blip r:embed="rId3"/>
          <a:stretch>
            <a:fillRect/>
          </a:stretch>
        </p:blipFill>
        <p:spPr>
          <a:xfrm>
            <a:off x="5805899" y="3814991"/>
            <a:ext cx="2769185" cy="2381830"/>
          </a:xfrm>
          <a:prstGeom prst="rect">
            <a:avLst/>
          </a:prstGeom>
        </p:spPr>
      </p:pic>
      <p:pic>
        <p:nvPicPr>
          <p:cNvPr id="7" name="Picture 6">
            <a:extLst>
              <a:ext uri="{FF2B5EF4-FFF2-40B4-BE49-F238E27FC236}">
                <a16:creationId xmlns:a16="http://schemas.microsoft.com/office/drawing/2014/main" id="{5F09F2D3-B165-4D4F-BC96-0FF4830AD45F}"/>
              </a:ext>
            </a:extLst>
          </p:cNvPr>
          <p:cNvPicPr>
            <a:picLocks noChangeAspect="1"/>
          </p:cNvPicPr>
          <p:nvPr/>
        </p:nvPicPr>
        <p:blipFill rotWithShape="1">
          <a:blip r:embed="rId4"/>
          <a:srcRect l="6079" t="216" b="1"/>
          <a:stretch/>
        </p:blipFill>
        <p:spPr>
          <a:xfrm>
            <a:off x="615570" y="3820040"/>
            <a:ext cx="2520515" cy="2328084"/>
          </a:xfrm>
          <a:prstGeom prst="rect">
            <a:avLst/>
          </a:prstGeom>
        </p:spPr>
      </p:pic>
      <p:pic>
        <p:nvPicPr>
          <p:cNvPr id="8" name="Picture 7">
            <a:extLst>
              <a:ext uri="{FF2B5EF4-FFF2-40B4-BE49-F238E27FC236}">
                <a16:creationId xmlns:a16="http://schemas.microsoft.com/office/drawing/2014/main" id="{4A5A6AE0-8A35-49B0-B873-874061CA6971}"/>
              </a:ext>
            </a:extLst>
          </p:cNvPr>
          <p:cNvPicPr>
            <a:picLocks noChangeAspect="1"/>
          </p:cNvPicPr>
          <p:nvPr/>
        </p:nvPicPr>
        <p:blipFill>
          <a:blip r:embed="rId5"/>
          <a:stretch>
            <a:fillRect/>
          </a:stretch>
        </p:blipFill>
        <p:spPr>
          <a:xfrm>
            <a:off x="3199907" y="3820040"/>
            <a:ext cx="2539655" cy="2275531"/>
          </a:xfrm>
          <a:prstGeom prst="rect">
            <a:avLst/>
          </a:prstGeom>
        </p:spPr>
      </p:pic>
      <p:sp>
        <p:nvSpPr>
          <p:cNvPr id="12" name="Rectangle 11">
            <a:extLst>
              <a:ext uri="{FF2B5EF4-FFF2-40B4-BE49-F238E27FC236}">
                <a16:creationId xmlns:a16="http://schemas.microsoft.com/office/drawing/2014/main" id="{2EAA212E-09D6-4DD8-A58B-834EE405284D}"/>
              </a:ext>
            </a:extLst>
          </p:cNvPr>
          <p:cNvSpPr/>
          <p:nvPr/>
        </p:nvSpPr>
        <p:spPr>
          <a:xfrm>
            <a:off x="1456252" y="6017319"/>
            <a:ext cx="1045479" cy="261610"/>
          </a:xfrm>
          <a:prstGeom prst="rect">
            <a:avLst/>
          </a:prstGeom>
        </p:spPr>
        <p:txBody>
          <a:bodyPr wrap="none">
            <a:spAutoFit/>
          </a:bodyPr>
          <a:lstStyle/>
          <a:p>
            <a:r>
              <a:rPr lang="en-US" sz="1100" dirty="0">
                <a:solidFill>
                  <a:schemeClr val="accent6">
                    <a:lumMod val="50000"/>
                  </a:schemeClr>
                </a:solidFill>
              </a:rPr>
              <a:t>Bunch Number</a:t>
            </a:r>
          </a:p>
        </p:txBody>
      </p:sp>
      <p:sp>
        <p:nvSpPr>
          <p:cNvPr id="13" name="Rectangle 12">
            <a:extLst>
              <a:ext uri="{FF2B5EF4-FFF2-40B4-BE49-F238E27FC236}">
                <a16:creationId xmlns:a16="http://schemas.microsoft.com/office/drawing/2014/main" id="{E862D17A-60E2-4E78-9541-5DF22A5845E0}"/>
              </a:ext>
            </a:extLst>
          </p:cNvPr>
          <p:cNvSpPr/>
          <p:nvPr/>
        </p:nvSpPr>
        <p:spPr>
          <a:xfrm>
            <a:off x="4062244" y="5992227"/>
            <a:ext cx="1045479" cy="261610"/>
          </a:xfrm>
          <a:prstGeom prst="rect">
            <a:avLst/>
          </a:prstGeom>
        </p:spPr>
        <p:txBody>
          <a:bodyPr wrap="none">
            <a:spAutoFit/>
          </a:bodyPr>
          <a:lstStyle/>
          <a:p>
            <a:r>
              <a:rPr lang="en-US" sz="1100" dirty="0">
                <a:solidFill>
                  <a:schemeClr val="accent6">
                    <a:lumMod val="50000"/>
                  </a:schemeClr>
                </a:solidFill>
              </a:rPr>
              <a:t>Bunch Number</a:t>
            </a:r>
          </a:p>
        </p:txBody>
      </p:sp>
      <p:sp>
        <p:nvSpPr>
          <p:cNvPr id="14" name="Rectangle 13">
            <a:extLst>
              <a:ext uri="{FF2B5EF4-FFF2-40B4-BE49-F238E27FC236}">
                <a16:creationId xmlns:a16="http://schemas.microsoft.com/office/drawing/2014/main" id="{FDA9C130-43B5-4C4F-9A00-56BCC03A4080}"/>
              </a:ext>
            </a:extLst>
          </p:cNvPr>
          <p:cNvSpPr/>
          <p:nvPr/>
        </p:nvSpPr>
        <p:spPr>
          <a:xfrm>
            <a:off x="6845413" y="6040208"/>
            <a:ext cx="1045479" cy="261610"/>
          </a:xfrm>
          <a:prstGeom prst="rect">
            <a:avLst/>
          </a:prstGeom>
        </p:spPr>
        <p:txBody>
          <a:bodyPr wrap="none">
            <a:spAutoFit/>
          </a:bodyPr>
          <a:lstStyle/>
          <a:p>
            <a:r>
              <a:rPr lang="en-US" sz="1100" dirty="0">
                <a:solidFill>
                  <a:schemeClr val="accent6">
                    <a:lumMod val="50000"/>
                  </a:schemeClr>
                </a:solidFill>
              </a:rPr>
              <a:t>Bunch Number</a:t>
            </a:r>
          </a:p>
        </p:txBody>
      </p:sp>
      <p:pic>
        <p:nvPicPr>
          <p:cNvPr id="15" name="Picture 14">
            <a:extLst>
              <a:ext uri="{FF2B5EF4-FFF2-40B4-BE49-F238E27FC236}">
                <a16:creationId xmlns:a16="http://schemas.microsoft.com/office/drawing/2014/main" id="{A4EF6256-2269-401C-944B-46EC0479F41E}"/>
              </a:ext>
            </a:extLst>
          </p:cNvPr>
          <p:cNvPicPr>
            <a:picLocks noChangeAspect="1"/>
          </p:cNvPicPr>
          <p:nvPr/>
        </p:nvPicPr>
        <p:blipFill>
          <a:blip r:embed="rId6"/>
          <a:stretch>
            <a:fillRect/>
          </a:stretch>
        </p:blipFill>
        <p:spPr>
          <a:xfrm>
            <a:off x="657454" y="1457101"/>
            <a:ext cx="2478631" cy="2322690"/>
          </a:xfrm>
          <a:prstGeom prst="rect">
            <a:avLst/>
          </a:prstGeom>
        </p:spPr>
      </p:pic>
      <p:pic>
        <p:nvPicPr>
          <p:cNvPr id="16" name="Picture 15">
            <a:extLst>
              <a:ext uri="{FF2B5EF4-FFF2-40B4-BE49-F238E27FC236}">
                <a16:creationId xmlns:a16="http://schemas.microsoft.com/office/drawing/2014/main" id="{50975811-D573-4443-AF56-272EE7BEED38}"/>
              </a:ext>
            </a:extLst>
          </p:cNvPr>
          <p:cNvPicPr>
            <a:picLocks noChangeAspect="1"/>
          </p:cNvPicPr>
          <p:nvPr/>
        </p:nvPicPr>
        <p:blipFill>
          <a:blip r:embed="rId7"/>
          <a:stretch>
            <a:fillRect/>
          </a:stretch>
        </p:blipFill>
        <p:spPr>
          <a:xfrm>
            <a:off x="3264106" y="1484926"/>
            <a:ext cx="2438595" cy="2247333"/>
          </a:xfrm>
          <a:prstGeom prst="rect">
            <a:avLst/>
          </a:prstGeom>
        </p:spPr>
      </p:pic>
    </p:spTree>
    <p:extLst>
      <p:ext uri="{BB962C8B-B14F-4D97-AF65-F5344CB8AC3E}">
        <p14:creationId xmlns:p14="http://schemas.microsoft.com/office/powerpoint/2010/main" val="2856790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5577-62E6-455E-A61D-4319B01FD30E}"/>
              </a:ext>
            </a:extLst>
          </p:cNvPr>
          <p:cNvSpPr>
            <a:spLocks noGrp="1"/>
          </p:cNvSpPr>
          <p:nvPr>
            <p:ph type="title"/>
          </p:nvPr>
        </p:nvSpPr>
        <p:spPr/>
        <p:txBody>
          <a:bodyPr/>
          <a:lstStyle/>
          <a:p>
            <a:r>
              <a:rPr lang="en-US" dirty="0"/>
              <a:t>V101 Scan, 1000 </a:t>
            </a:r>
            <a:r>
              <a:rPr lang="en-US" dirty="0" err="1"/>
              <a:t>pC</a:t>
            </a:r>
            <a:r>
              <a:rPr lang="en-US" dirty="0"/>
              <a:t>/b, 50 b   B101-124                    11-20-17</a:t>
            </a:r>
          </a:p>
        </p:txBody>
      </p:sp>
      <p:sp>
        <p:nvSpPr>
          <p:cNvPr id="3" name="Content Placeholder 2">
            <a:extLst>
              <a:ext uri="{FF2B5EF4-FFF2-40B4-BE49-F238E27FC236}">
                <a16:creationId xmlns:a16="http://schemas.microsoft.com/office/drawing/2014/main" id="{E756F6F7-49E4-4C57-BDBC-3D858C4196B7}"/>
              </a:ext>
            </a:extLst>
          </p:cNvPr>
          <p:cNvSpPr>
            <a:spLocks noGrp="1"/>
          </p:cNvSpPr>
          <p:nvPr>
            <p:ph idx="1"/>
          </p:nvPr>
        </p:nvSpPr>
        <p:spPr>
          <a:xfrm>
            <a:off x="228600" y="1043047"/>
            <a:ext cx="8686800" cy="740034"/>
          </a:xfrm>
        </p:spPr>
        <p:txBody>
          <a:bodyPr/>
          <a:lstStyle/>
          <a:p>
            <a:r>
              <a:rPr lang="en-US" dirty="0"/>
              <a:t>BPMs Vertical, -1,0,1 A Top to bottom rows. Note flip of first oscillation. Quads off.</a:t>
            </a:r>
          </a:p>
        </p:txBody>
      </p:sp>
      <p:sp>
        <p:nvSpPr>
          <p:cNvPr id="4" name="Date Placeholder 3">
            <a:extLst>
              <a:ext uri="{FF2B5EF4-FFF2-40B4-BE49-F238E27FC236}">
                <a16:creationId xmlns:a16="http://schemas.microsoft.com/office/drawing/2014/main" id="{3D442CC4-AC89-42B0-AB06-C248718E1DF8}"/>
              </a:ext>
            </a:extLst>
          </p:cNvPr>
          <p:cNvSpPr>
            <a:spLocks noGrp="1"/>
          </p:cNvSpPr>
          <p:nvPr>
            <p:ph type="dt" sz="half" idx="10"/>
          </p:nvPr>
        </p:nvSpPr>
        <p:spPr/>
        <p:txBody>
          <a:bodyPr/>
          <a:lstStyle/>
          <a:p>
            <a:fld id="{C2B5C220-631B-44AD-A237-D959354B4CAA}" type="datetime1">
              <a:rPr lang="en-US" altLang="en-US" smtClean="0"/>
              <a:t>12/18/2017</a:t>
            </a:fld>
            <a:endParaRPr lang="en-US" altLang="en-US"/>
          </a:p>
        </p:txBody>
      </p:sp>
      <p:sp>
        <p:nvSpPr>
          <p:cNvPr id="5" name="Footer Placeholder 4">
            <a:extLst>
              <a:ext uri="{FF2B5EF4-FFF2-40B4-BE49-F238E27FC236}">
                <a16:creationId xmlns:a16="http://schemas.microsoft.com/office/drawing/2014/main" id="{274D18B2-4F52-4250-B2F5-C3DF635A8B37}"/>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CAE229AC-7A76-4CFF-9BD7-7B212A45C602}"/>
              </a:ext>
            </a:extLst>
          </p:cNvPr>
          <p:cNvSpPr>
            <a:spLocks noGrp="1"/>
          </p:cNvSpPr>
          <p:nvPr>
            <p:ph type="sldNum" sz="quarter" idx="12"/>
          </p:nvPr>
        </p:nvSpPr>
        <p:spPr/>
        <p:txBody>
          <a:bodyPr/>
          <a:lstStyle/>
          <a:p>
            <a:fld id="{52E9C158-AEF1-41A2-A6CE-6F0BAB305EFD}" type="slidenum">
              <a:rPr lang="en-US" altLang="en-US" smtClean="0"/>
              <a:pPr/>
              <a:t>17</a:t>
            </a:fld>
            <a:endParaRPr lang="en-US" altLang="en-US"/>
          </a:p>
        </p:txBody>
      </p:sp>
      <p:pic>
        <p:nvPicPr>
          <p:cNvPr id="9" name="Picture 8">
            <a:extLst>
              <a:ext uri="{FF2B5EF4-FFF2-40B4-BE49-F238E27FC236}">
                <a16:creationId xmlns:a16="http://schemas.microsoft.com/office/drawing/2014/main" id="{BD94F4B2-FF57-47BD-9869-F77EF347A26E}"/>
              </a:ext>
            </a:extLst>
          </p:cNvPr>
          <p:cNvPicPr>
            <a:picLocks noChangeAspect="1"/>
          </p:cNvPicPr>
          <p:nvPr/>
        </p:nvPicPr>
        <p:blipFill rotWithShape="1">
          <a:blip r:embed="rId2"/>
          <a:srcRect l="10112"/>
          <a:stretch/>
        </p:blipFill>
        <p:spPr>
          <a:xfrm>
            <a:off x="295900" y="1982912"/>
            <a:ext cx="8703526" cy="3343181"/>
          </a:xfrm>
          <a:prstGeom prst="rect">
            <a:avLst/>
          </a:prstGeom>
        </p:spPr>
      </p:pic>
    </p:spTree>
    <p:extLst>
      <p:ext uri="{BB962C8B-B14F-4D97-AF65-F5344CB8AC3E}">
        <p14:creationId xmlns:p14="http://schemas.microsoft.com/office/powerpoint/2010/main" val="111296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A9192F-8CC1-4B74-A666-5A9EF9494BE9}"/>
              </a:ext>
            </a:extLst>
          </p:cNvPr>
          <p:cNvPicPr>
            <a:picLocks noChangeAspect="1"/>
          </p:cNvPicPr>
          <p:nvPr/>
        </p:nvPicPr>
        <p:blipFill rotWithShape="1">
          <a:blip r:embed="rId2"/>
          <a:srcRect t="515" r="3762" b="1515"/>
          <a:stretch/>
        </p:blipFill>
        <p:spPr>
          <a:xfrm>
            <a:off x="4649640" y="2075255"/>
            <a:ext cx="4105254" cy="3352780"/>
          </a:xfrm>
          <a:prstGeom prst="rect">
            <a:avLst/>
          </a:prstGeom>
        </p:spPr>
      </p:pic>
      <p:sp>
        <p:nvSpPr>
          <p:cNvPr id="2" name="Title 1">
            <a:extLst>
              <a:ext uri="{FF2B5EF4-FFF2-40B4-BE49-F238E27FC236}">
                <a16:creationId xmlns:a16="http://schemas.microsoft.com/office/drawing/2014/main" id="{E6FE19D0-177F-4C3C-A542-C1B3489D5C00}"/>
              </a:ext>
            </a:extLst>
          </p:cNvPr>
          <p:cNvSpPr>
            <a:spLocks noGrp="1"/>
          </p:cNvSpPr>
          <p:nvPr>
            <p:ph type="title"/>
          </p:nvPr>
        </p:nvSpPr>
        <p:spPr/>
        <p:txBody>
          <a:bodyPr/>
          <a:lstStyle/>
          <a:p>
            <a:r>
              <a:rPr lang="en-US" dirty="0"/>
              <a:t>Evaluation of HOM Vertical Kick Angles               11-20-17</a:t>
            </a:r>
          </a:p>
        </p:txBody>
      </p:sp>
      <p:sp>
        <p:nvSpPr>
          <p:cNvPr id="3" name="Content Placeholder 2">
            <a:extLst>
              <a:ext uri="{FF2B5EF4-FFF2-40B4-BE49-F238E27FC236}">
                <a16:creationId xmlns:a16="http://schemas.microsoft.com/office/drawing/2014/main" id="{1A694C4B-9929-469D-8C70-5C64DA474868}"/>
              </a:ext>
            </a:extLst>
          </p:cNvPr>
          <p:cNvSpPr>
            <a:spLocks noGrp="1"/>
          </p:cNvSpPr>
          <p:nvPr>
            <p:ph idx="1"/>
          </p:nvPr>
        </p:nvSpPr>
        <p:spPr>
          <a:xfrm>
            <a:off x="228601" y="1043046"/>
            <a:ext cx="8581768" cy="538619"/>
          </a:xfrm>
        </p:spPr>
        <p:txBody>
          <a:bodyPr/>
          <a:lstStyle/>
          <a:p>
            <a:r>
              <a:rPr lang="en-US" dirty="0"/>
              <a:t>V101 scan results with drift to B122. Kick deduced 84 µrad from CC2. </a:t>
            </a:r>
          </a:p>
        </p:txBody>
      </p:sp>
      <p:sp>
        <p:nvSpPr>
          <p:cNvPr id="4" name="Date Placeholder 3">
            <a:extLst>
              <a:ext uri="{FF2B5EF4-FFF2-40B4-BE49-F238E27FC236}">
                <a16:creationId xmlns:a16="http://schemas.microsoft.com/office/drawing/2014/main" id="{B6DA7DE0-F4FB-4224-A15A-D2D00EA6F430}"/>
              </a:ext>
            </a:extLst>
          </p:cNvPr>
          <p:cNvSpPr>
            <a:spLocks noGrp="1"/>
          </p:cNvSpPr>
          <p:nvPr>
            <p:ph type="dt" sz="half" idx="10"/>
          </p:nvPr>
        </p:nvSpPr>
        <p:spPr/>
        <p:txBody>
          <a:bodyPr/>
          <a:lstStyle/>
          <a:p>
            <a:fld id="{1C5F9709-3B77-4DBE-BA69-FF7C2A7FADFD}" type="datetime1">
              <a:rPr lang="en-US" altLang="en-US" smtClean="0"/>
              <a:t>12/19/2017</a:t>
            </a:fld>
            <a:endParaRPr lang="en-US" altLang="en-US"/>
          </a:p>
        </p:txBody>
      </p:sp>
      <p:sp>
        <p:nvSpPr>
          <p:cNvPr id="5" name="Footer Placeholder 4">
            <a:extLst>
              <a:ext uri="{FF2B5EF4-FFF2-40B4-BE49-F238E27FC236}">
                <a16:creationId xmlns:a16="http://schemas.microsoft.com/office/drawing/2014/main" id="{54CFD061-A25E-46C6-BC5E-96656AEBF3BC}"/>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4B2E4A51-2C8A-4640-B0CE-81A1743688CB}"/>
              </a:ext>
            </a:extLst>
          </p:cNvPr>
          <p:cNvSpPr>
            <a:spLocks noGrp="1"/>
          </p:cNvSpPr>
          <p:nvPr>
            <p:ph type="sldNum" sz="quarter" idx="12"/>
          </p:nvPr>
        </p:nvSpPr>
        <p:spPr/>
        <p:txBody>
          <a:bodyPr/>
          <a:lstStyle/>
          <a:p>
            <a:fld id="{52E9C158-AEF1-41A2-A6CE-6F0BAB305EFD}" type="slidenum">
              <a:rPr lang="en-US" altLang="en-US" smtClean="0"/>
              <a:pPr/>
              <a:t>18</a:t>
            </a:fld>
            <a:endParaRPr lang="en-US" altLang="en-US"/>
          </a:p>
        </p:txBody>
      </p:sp>
      <p:pic>
        <p:nvPicPr>
          <p:cNvPr id="7" name="Picture 6">
            <a:extLst>
              <a:ext uri="{FF2B5EF4-FFF2-40B4-BE49-F238E27FC236}">
                <a16:creationId xmlns:a16="http://schemas.microsoft.com/office/drawing/2014/main" id="{70DC6E34-2D17-45AE-BB7F-9AAB8B0C8FA7}"/>
              </a:ext>
            </a:extLst>
          </p:cNvPr>
          <p:cNvPicPr/>
          <p:nvPr/>
        </p:nvPicPr>
        <p:blipFill>
          <a:blip r:embed="rId3"/>
          <a:stretch>
            <a:fillRect/>
          </a:stretch>
        </p:blipFill>
        <p:spPr>
          <a:xfrm>
            <a:off x="228602" y="2075255"/>
            <a:ext cx="4359918" cy="3431945"/>
          </a:xfrm>
          <a:prstGeom prst="rect">
            <a:avLst/>
          </a:prstGeom>
        </p:spPr>
      </p:pic>
      <p:sp>
        <p:nvSpPr>
          <p:cNvPr id="9" name="TextBox 8">
            <a:extLst>
              <a:ext uri="{FF2B5EF4-FFF2-40B4-BE49-F238E27FC236}">
                <a16:creationId xmlns:a16="http://schemas.microsoft.com/office/drawing/2014/main" id="{89DBE205-F96A-42B0-B27B-7FC8757CE33B}"/>
              </a:ext>
            </a:extLst>
          </p:cNvPr>
          <p:cNvSpPr txBox="1"/>
          <p:nvPr/>
        </p:nvSpPr>
        <p:spPr>
          <a:xfrm>
            <a:off x="2498250" y="4307658"/>
            <a:ext cx="763351" cy="307777"/>
          </a:xfrm>
          <a:prstGeom prst="rect">
            <a:avLst/>
          </a:prstGeom>
          <a:noFill/>
        </p:spPr>
        <p:txBody>
          <a:bodyPr wrap="none" rtlCol="0">
            <a:spAutoFit/>
          </a:bodyPr>
          <a:lstStyle/>
          <a:p>
            <a:r>
              <a:rPr lang="en-US" sz="1400" dirty="0">
                <a:solidFill>
                  <a:srgbClr val="FF0000"/>
                </a:solidFill>
              </a:rPr>
              <a:t>100 kHz</a:t>
            </a:r>
          </a:p>
        </p:txBody>
      </p:sp>
      <p:sp>
        <p:nvSpPr>
          <p:cNvPr id="10" name="TextBox 9">
            <a:extLst>
              <a:ext uri="{FF2B5EF4-FFF2-40B4-BE49-F238E27FC236}">
                <a16:creationId xmlns:a16="http://schemas.microsoft.com/office/drawing/2014/main" id="{B19BBF86-60DC-4C83-A4B4-D92D440D2F32}"/>
              </a:ext>
            </a:extLst>
          </p:cNvPr>
          <p:cNvSpPr txBox="1"/>
          <p:nvPr/>
        </p:nvSpPr>
        <p:spPr>
          <a:xfrm>
            <a:off x="5491823" y="3353252"/>
            <a:ext cx="880369" cy="276999"/>
          </a:xfrm>
          <a:prstGeom prst="rect">
            <a:avLst/>
          </a:prstGeom>
          <a:noFill/>
        </p:spPr>
        <p:txBody>
          <a:bodyPr wrap="none" rtlCol="0">
            <a:spAutoFit/>
          </a:bodyPr>
          <a:lstStyle/>
          <a:p>
            <a:r>
              <a:rPr lang="en-US" sz="1200" dirty="0"/>
              <a:t>CC1      CC2</a:t>
            </a:r>
          </a:p>
        </p:txBody>
      </p:sp>
    </p:spTree>
    <p:extLst>
      <p:ext uri="{BB962C8B-B14F-4D97-AF65-F5344CB8AC3E}">
        <p14:creationId xmlns:p14="http://schemas.microsoft.com/office/powerpoint/2010/main" val="373016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96CC16-7F79-4F97-9BFE-CE75CB5BD88F}"/>
              </a:ext>
            </a:extLst>
          </p:cNvPr>
          <p:cNvPicPr>
            <a:picLocks noChangeAspect="1"/>
          </p:cNvPicPr>
          <p:nvPr/>
        </p:nvPicPr>
        <p:blipFill rotWithShape="1">
          <a:blip r:embed="rId2"/>
          <a:srcRect l="1" t="711" r="670" b="675"/>
          <a:stretch/>
        </p:blipFill>
        <p:spPr>
          <a:xfrm>
            <a:off x="4419600" y="1913790"/>
            <a:ext cx="4150468" cy="3223104"/>
          </a:xfrm>
          <a:prstGeom prst="rect">
            <a:avLst/>
          </a:prstGeom>
        </p:spPr>
      </p:pic>
      <p:sp>
        <p:nvSpPr>
          <p:cNvPr id="2" name="Title 1">
            <a:extLst>
              <a:ext uri="{FF2B5EF4-FFF2-40B4-BE49-F238E27FC236}">
                <a16:creationId xmlns:a16="http://schemas.microsoft.com/office/drawing/2014/main" id="{82F46ED0-D7E6-4DD5-A441-C09C9233C523}"/>
              </a:ext>
            </a:extLst>
          </p:cNvPr>
          <p:cNvSpPr>
            <a:spLocks noGrp="1"/>
          </p:cNvSpPr>
          <p:nvPr>
            <p:ph type="title"/>
          </p:nvPr>
        </p:nvSpPr>
        <p:spPr/>
        <p:txBody>
          <a:bodyPr/>
          <a:lstStyle/>
          <a:p>
            <a:r>
              <a:rPr lang="en-US" dirty="0"/>
              <a:t>Evaluation of HOM Horizontal Kick Angles           11-29-17</a:t>
            </a:r>
          </a:p>
        </p:txBody>
      </p:sp>
      <p:sp>
        <p:nvSpPr>
          <p:cNvPr id="3" name="Content Placeholder 2">
            <a:extLst>
              <a:ext uri="{FF2B5EF4-FFF2-40B4-BE49-F238E27FC236}">
                <a16:creationId xmlns:a16="http://schemas.microsoft.com/office/drawing/2014/main" id="{8026C73D-6D42-427E-9EF4-11164C26B89D}"/>
              </a:ext>
            </a:extLst>
          </p:cNvPr>
          <p:cNvSpPr>
            <a:spLocks noGrp="1"/>
          </p:cNvSpPr>
          <p:nvPr>
            <p:ph idx="1"/>
          </p:nvPr>
        </p:nvSpPr>
        <p:spPr>
          <a:xfrm>
            <a:off x="228600" y="1043046"/>
            <a:ext cx="8686800" cy="847537"/>
          </a:xfrm>
        </p:spPr>
        <p:txBody>
          <a:bodyPr/>
          <a:lstStyle/>
          <a:p>
            <a:r>
              <a:rPr lang="en-US" dirty="0"/>
              <a:t>H101 scan results with drift to B122. Deduced kick ~</a:t>
            </a:r>
            <a:r>
              <a:rPr lang="en-US" dirty="0">
                <a:solidFill>
                  <a:schemeClr val="accent6">
                    <a:lumMod val="75000"/>
                  </a:schemeClr>
                </a:solidFill>
              </a:rPr>
              <a:t>40</a:t>
            </a:r>
            <a:r>
              <a:rPr lang="en-US" dirty="0"/>
              <a:t> µrad</a:t>
            </a:r>
          </a:p>
          <a:p>
            <a:pPr marL="0" indent="0">
              <a:buNone/>
            </a:pPr>
            <a:r>
              <a:rPr lang="en-US" dirty="0"/>
              <a:t>    from CC1 for largest input offset.</a:t>
            </a:r>
          </a:p>
        </p:txBody>
      </p:sp>
      <p:sp>
        <p:nvSpPr>
          <p:cNvPr id="4" name="Date Placeholder 3">
            <a:extLst>
              <a:ext uri="{FF2B5EF4-FFF2-40B4-BE49-F238E27FC236}">
                <a16:creationId xmlns:a16="http://schemas.microsoft.com/office/drawing/2014/main" id="{559D45B4-42D2-45C3-9F3F-AFD85F8DDD86}"/>
              </a:ext>
            </a:extLst>
          </p:cNvPr>
          <p:cNvSpPr>
            <a:spLocks noGrp="1"/>
          </p:cNvSpPr>
          <p:nvPr>
            <p:ph type="dt" sz="half" idx="10"/>
          </p:nvPr>
        </p:nvSpPr>
        <p:spPr/>
        <p:txBody>
          <a:bodyPr/>
          <a:lstStyle/>
          <a:p>
            <a:fld id="{1C5F9709-3B77-4DBE-BA69-FF7C2A7FADFD}" type="datetime1">
              <a:rPr lang="en-US" altLang="en-US" smtClean="0"/>
              <a:t>12/19/2017</a:t>
            </a:fld>
            <a:endParaRPr lang="en-US" altLang="en-US"/>
          </a:p>
        </p:txBody>
      </p:sp>
      <p:sp>
        <p:nvSpPr>
          <p:cNvPr id="5" name="Footer Placeholder 4">
            <a:extLst>
              <a:ext uri="{FF2B5EF4-FFF2-40B4-BE49-F238E27FC236}">
                <a16:creationId xmlns:a16="http://schemas.microsoft.com/office/drawing/2014/main" id="{499C42D6-1387-4DCD-8D5B-402F93938C8F}"/>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0DB7733C-B78E-433D-AE5E-F3BDD8865D59}"/>
              </a:ext>
            </a:extLst>
          </p:cNvPr>
          <p:cNvSpPr>
            <a:spLocks noGrp="1"/>
          </p:cNvSpPr>
          <p:nvPr>
            <p:ph type="sldNum" sz="quarter" idx="12"/>
          </p:nvPr>
        </p:nvSpPr>
        <p:spPr/>
        <p:txBody>
          <a:bodyPr/>
          <a:lstStyle/>
          <a:p>
            <a:fld id="{52E9C158-AEF1-41A2-A6CE-6F0BAB305EFD}" type="slidenum">
              <a:rPr lang="en-US" altLang="en-US" smtClean="0"/>
              <a:pPr/>
              <a:t>19</a:t>
            </a:fld>
            <a:endParaRPr lang="en-US" altLang="en-US"/>
          </a:p>
        </p:txBody>
      </p:sp>
      <p:pic>
        <p:nvPicPr>
          <p:cNvPr id="7" name="Picture 6">
            <a:extLst>
              <a:ext uri="{FF2B5EF4-FFF2-40B4-BE49-F238E27FC236}">
                <a16:creationId xmlns:a16="http://schemas.microsoft.com/office/drawing/2014/main" id="{7B5BA7DB-3B91-485C-9557-998BEEE8AB79}"/>
              </a:ext>
            </a:extLst>
          </p:cNvPr>
          <p:cNvPicPr/>
          <p:nvPr/>
        </p:nvPicPr>
        <p:blipFill>
          <a:blip r:embed="rId3"/>
          <a:stretch>
            <a:fillRect/>
          </a:stretch>
        </p:blipFill>
        <p:spPr>
          <a:xfrm>
            <a:off x="228599" y="1913790"/>
            <a:ext cx="4026810" cy="3268375"/>
          </a:xfrm>
          <a:prstGeom prst="rect">
            <a:avLst/>
          </a:prstGeom>
        </p:spPr>
      </p:pic>
      <p:sp>
        <p:nvSpPr>
          <p:cNvPr id="9" name="Rectangle 8">
            <a:extLst>
              <a:ext uri="{FF2B5EF4-FFF2-40B4-BE49-F238E27FC236}">
                <a16:creationId xmlns:a16="http://schemas.microsoft.com/office/drawing/2014/main" id="{E81AE0E6-D4AB-4C3C-B9CC-73A922EBD558}"/>
              </a:ext>
            </a:extLst>
          </p:cNvPr>
          <p:cNvSpPr/>
          <p:nvPr/>
        </p:nvSpPr>
        <p:spPr>
          <a:xfrm>
            <a:off x="5220895" y="2946519"/>
            <a:ext cx="880369" cy="276999"/>
          </a:xfrm>
          <a:prstGeom prst="rect">
            <a:avLst/>
          </a:prstGeom>
        </p:spPr>
        <p:txBody>
          <a:bodyPr wrap="none">
            <a:spAutoFit/>
          </a:bodyPr>
          <a:lstStyle/>
          <a:p>
            <a:r>
              <a:rPr lang="en-US" sz="1200" dirty="0"/>
              <a:t>CC1      CC2</a:t>
            </a:r>
          </a:p>
        </p:txBody>
      </p:sp>
      <p:sp>
        <p:nvSpPr>
          <p:cNvPr id="10" name="TextBox 9">
            <a:extLst>
              <a:ext uri="{FF2B5EF4-FFF2-40B4-BE49-F238E27FC236}">
                <a16:creationId xmlns:a16="http://schemas.microsoft.com/office/drawing/2014/main" id="{6CC6FF2B-7FB7-4D9A-BC49-35AAF3B16114}"/>
              </a:ext>
            </a:extLst>
          </p:cNvPr>
          <p:cNvSpPr txBox="1"/>
          <p:nvPr/>
        </p:nvSpPr>
        <p:spPr>
          <a:xfrm>
            <a:off x="1322172" y="4198722"/>
            <a:ext cx="683200" cy="276999"/>
          </a:xfrm>
          <a:prstGeom prst="rect">
            <a:avLst/>
          </a:prstGeom>
          <a:noFill/>
        </p:spPr>
        <p:txBody>
          <a:bodyPr wrap="none" rtlCol="0">
            <a:spAutoFit/>
          </a:bodyPr>
          <a:lstStyle/>
          <a:p>
            <a:r>
              <a:rPr lang="en-US" sz="1200" dirty="0">
                <a:solidFill>
                  <a:srgbClr val="FF0000"/>
                </a:solidFill>
              </a:rPr>
              <a:t>440 kHz</a:t>
            </a:r>
          </a:p>
        </p:txBody>
      </p:sp>
      <p:sp>
        <p:nvSpPr>
          <p:cNvPr id="11" name="AutoShape 2" descr="data:image/jpeg;base64,/9j/4AAQSkZJRgABAQAAAQABAAD/2wBDABALDA4MChAODQ4SERATGCgaGBYWGDEjJR0oOjM9PDkzODdASFxOQERXRTc4UG1RV19iZ2hnPk1xeXBkeFxlZ2P/2wBDARESEhgVGC8aGi9jQjhCY2NjY2NjY2NjY2NjY2NjY2NjY2NjY2NjY2NjY2NjY2NjY2NjY2NjY2NjY2NjY2NjY2P/wAARCANGBC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a7pGMu6qPc4pn2iD/ntH/wB9ClnghuYjHPEkiHgq4yK8r8DwRT+JoFmjWRQrnDDIzigD1QzxLjdKgyM8sKBPCxAWVCT0AYVz3jy2hPhmeQxJvjKbG2jK/MBx+BrM+GtvC1reTNEhlEigORkgY7UAdxRVa8v7SwVWu7mKEN93ewBb6DvS2d9a30Ze0uI5lBwdjZx9fSgCxRVS51TT7SXyrm9t4ZMZ2yShT+RpJ9VsLYwia8gTzwDHlx8wPQj296ALlIxCqWYgAckntS1xHjfU/J1vT7O63/2eNss6L/y0G4jB9QMdPegDsYbu2uGKwXEMrDqEcMR+VSqysMqQR0yDWRLpekaxp4a1SEKR+6ntwFZD7Efyqbw9bzWuiW1vcAiWMMrZ7kMefxoA0qKpXer6dZSeXdXsMTjqrOMj6jtVqGWOeJZYZFkjYZVlOQfxoAfRVG61nTbKQx3N9BG46qXGR9R2qzFcwTW4uIpo3hIz5isCuPrQBLRVOHV9NuJPLgv7WR8E7UlUnA696LTVtPvZmhtLyGaRRkqjgnHr70AXKa8kceN7quemTinVmeI7eGfQb8yxI5S3kZSwzghSQRQBe+0Qf89o/wDvoUrTxKSGlQEdQWFec/Dm3hm1a5aWJHKQ5XcM4ORWv8SbeEaXbTiJBL5+3eByRtPGfwFAHYLNE7bUkRj6BgafXLfD63hXw+swiTzWlbL45PbrW9eapY2DBbu7iidhkKzfMR6460AW6KitrqC7hE1tNHNGejIwIqvLq+mwTNFNf2scinBRpVBB+maALtFVZNSsorxLOS6iW5f7sRYbj+FWqAIzcQgkGaMEf7QoE8THCyoT7MK4L4lwQxzafLHGivIJAzKMFsbcZ/M1dTQtNuvAyXD20Uc62plEyrtbcATkkdaAO0qL7RB/z2j/AO+hXDfDrU7yW5m0+V2kt0i8xd3Ow5AwPY56e1UPiJBFBrkJhjSPfbgttGMncwzQB6WkiSfcdW+hzSsyou52Cj1JxXDeKdHs7Xw5bajaQrbXMfl/PF8u7I9u/fNangnUZtY0N1v/AN80Mnl7nGd4wCM+p5oA6IXEJOBNGSf9oVJXkfiHTPsMv223GyJ7maMbeNjLIcY9OMfka9L0DUhq2jW93kb2XEg9GHBoAvvIkeN7quem44pFmic4SRGPoGBrzzx4zXmbzJ8mGf7LEOxwCXP/AH1gf8Brf8AW8K+HYpliQSu77nxyecdaAOnoqjJrOmRXLW8l/bpKpwVaQDB9D71bhmjuIVlhdXjcZVlOQRQA+mNNEjbXkRT6FgKczBVLMQABkk9q83bSrTxNeS38muW0E1xIdsDAFlUHCj7w7AUAejJLG5wkiMfQMDSTXENuoaeaOJTwC7BR+tYPhnwvH4ekuJ5LkTu6hQ2zbsUcnufb8qxvC1yPEPia+vL1FlVYiIkkGQiluAB9P5mgDulZXUMpDKeQQcg0tcJ4S1B7PxPf6NuP2YyyiFCfuFWPT8Afyru6AI2niVirSoCOxYVJ16V538S40W/snVFDvG25gOTgjGa7CLWdNto7e3nvreOby1GxnAI4HX0oA1KKhubu3tIhLczxwxk43yMFGfqaij1Owlgknjvbd4ovvusgKr9T2oAt0VWtdRsb1ylpeQTsoyRHIGIH4VHJq+mwzNDLqFqkqnBRpVBB9MZoAu0VSk1fTorsWkl7AtwTjyy4zn09jV2gApryJHje6rnpk4qj/bmleeIf7Qtt5OAPMGCfTPTNZvjuKN/C9y7IpaMoVJHK5cDj8KAOgR1cZRgw9Qc06uN8D39pYeGDJeXEcCm4cAu2M8L09a622uYbuBZraVJYm6OhyDQBLRVe7vrWyVTdXEcW44UM2C30HenWt1b3kImtZkmjJxuRsjNAE1FUZNZ0yK5a3kv7dJVOCrSAYPofercM0dxCssLq8bjKspyCKAH0UVgtcXOuX01tZzNb6fbtslnj4eV+6qewHc0AbE15bW5xPcQxH/bcL/OnQzwzruhlSRfVGBH6VmtFoejbFlFrbs54MmC7e5J5P1NJJbaTd3LR2k9vDfpkhrZ1EikeoHUex4oA16Kp6ZdS3Fuy3KqtzA5imC9Nwwcj2IIP41coACcDJpqOkiB42V1PRlOQa4X4hJe28EDtqErxTMymEAKg7jp1/HNdN4V/5FrT/wDrkKANV3WNC7sFUckk4ApkM8Vwm+CVJV6bkYEfpXE69ftqPjWy0ljutIZU3x9nbqc+vYfnTNdvB4e8bW01qBFBNEhnRRhWBYgnHrgZoA70kAEk4A71FDcwXGfImjl29djBsflXGePdTka9tNIicrHJh5tp+9k4A/Qn8qb41YaFqWl3umokEmHVgg2hlXbwcdRyaAO6qIXNuZ/IE8Rl/wCee8bvyrB8V621n4ZS5tHKyXe1Y2HVQwyT+X86xLmxgj+HEV2sarcoVlEwHz7jJjOevQ0Ad9RWL4S1R9W0KKaZt0yExyH1I7/kRWtcXENtEZbiVIo16u7AAfiaAJKKpLrGmPFJImoWrJGMuyyqQv15qSy1Gz1BGazuY5wv3tjZx9RQBZqGe6t7bH2ieKLPTe4X+dYHjTxE+jWqQWpAu5wSGPOxfX6+n41X8K+HbeSxj1PVE+13dyN4M/zhVPTg98c5oA6mOeKWPzIpUdP7ysCPzp6kMoZSCCMgjvXPeIPDVvcafPJp0YtbsISDB8gk/wBkgcHNbEEi22lRyzZVYoAz57ALzQBKLq3LOoni3IcON4yp9D6U9JEkGUdWA9DmuNitRL4F1G9uY1aa88y6O4Z25Py4/AfrUPw/vbWx0e8lu7iOFPOABdsZO3tQB3VFQWl5bX0Pm2k8c0ecbkbODU9ABRRRQAUUUUAFFFFABRRRQAUUUUAFFFFABRRRQAUUUUAFFFFABRRRQAUUUUAFFFFABRRRQAUUUUAFFFFABRRRQAUUUUAFFFFABRRRQAUUUUAFFFFABRRRQAUUUUAFeSeDYp5vEMaW1x9nk2PiTYHxx6GvVbq5W1hMjpK/osUbOT+ABrzbwjZ32m6/DcXenX0cO1lLfZnOMj2FAG94vs9Si8O3L3OqC4iBTMf2dUz8w7g0z4Z/8g69/wCuo/lWj4zd7nQJbS2trqaaYoVWO3c4GQeTjjp061neAEn0+G5t7yzu4HkkDIXt3CnjHXGB+NAFHQLt9X8fy3M53CMSeWD0UDgY/A0mo3TaV8R99v8AKkzxrIo6MGAB/wAfrVuHS5vD3jBr4wyyafPv/eRoX8vdzhgBng0sOkz634zbVWhkhsYXRkaVChkKgYwDzjIz9KAI/ieBjTTjn97/AOy1e0/wnY6npNhdXxma5aJHZg+MrgYXHTAGBxVX4h291fy2UVnZ3U5hDlzHCzKM7ccgYPQ11GhOW0azVo5Y3jhRHWSNkIIUA8EfrQBfrD8SaDbeIIfK8wR3cIyjjkgHsR6HH6VuVzN/cajZeLWntrKa5tDbIs4jHI+ZsEepHp70AcXLa674Su/NBeJSceYh3Ryex/8Ar813Ft4k+1+ErjVUQJPCjKy9QHA4/DkGnaxqlrqGk3Npb21xczzIUWH7O4KsehOQAMHnPtTdF8OfZPC8umXLASXIYyFedrEY49cYFAGR4LtY9W8ParHO5ae6kKySNy33Rg+/JJrb0PQbjSNDubEXm6WUuY5AMCMkYGPx5rlNDk1fwnqM0E+mz3EMpAPlKSCR0KnGD16V2bz6ndaNdzJb/Zrh42+zxE5cHHBJ6Zz27UAc3bRf2LoGq6VeTR3d1KkkgigBcxjb95ycY7Hmn/DKRza38ZYlFdGA9CQc/wAhVHw1aawlhqln/ZUge7RlNxOTHjgjHI561d8AQXunPfR3VhcxK21i7oQBtB4A6k8jpQBkaTaQ3fj+4gnTdF9onJTscFuD6j2qW4RLD4lJHaIsKefGAqDAAZVzx+JqXRLe8h8bvfS2F6ltLNKQ7WzgANnGeOOoo1G3u5PHY1FNPvWtVniJcWz9FCgnp7GgD0WqGvf8gDUf+vWX/wBBNXlO5QRnBGeRis3xDNt0a8hSGeWWaB0RYomfJII7Djr3oA4PwFBdT6hci0vPsrCIEt5QfIz0wa0vHlrfwaTA13qIukM4AXyFTB2nnINQ+BYLvS9Sna9sL2JJItqsbZyM5HoK1PH6zX1jBaWdpdTyJNvby7dyoGCOuMHr2oAm8ESiDwgZiMiNpGP4c1leAJX1DXNRv7k75yg+Y9snt6dK1vBKPFof9n3lrcwybnyssDqCp9yMVn+H7Kbwrrd3HeRTNaSp+7uI42dTg8A7QcHGaAKmhXTaf4/urOH5beeaRDGOg6kce3SofiPx4gtio5+zL/6E1anhvRbm48S3OuXUD28RkkaFJBtc7sjJHpg1R8c2t5f69FJaWF3MkMSozJA5GQxPBxz1FAHSQ+ErAXltfymZryIiR3L5Ej9ckfX0xW/TIZVniWRQ4DdA6FT+IPIp9AHB/E/rpn/bX/2SnDRdU1DwdbfZ9TYx+SGFqYwoYDtuHJ/Gk8fxXOpz2cdlZXk3kB97Lbvjnb0OOelaGm6tdWPhy3to9I1F72OLYFNuyrn1JI6UAUfAet2Rk/s1bKO2nkG4SRknzCBnBzk9Mnrjr0rP+JX/ACG7b/r2H/oTVe8HeFL201FNS1BfJ8sHy4ycsSRjJ9OCaqeOLe81TWIpLKwvZY44QhYWzgZyT3HuKANu50DUtc0+0hvNRhitVVWEcMJy3HGSTW/pWmW2k2KWlopCLySeSx7k0mkzibT4B5c0bJGoZZYmQg49xz+FWZ5lgiMjhyB2RC5/IAmgDm59M/tbwzqNsozKLu4eL/eEjY/Pp+Ncz4N1x9OivLIDdJMM26nvKcKB+OR+Vdl4aumeK4imtLu3drmWRRNAygqzFhzjHes+x8MfZ/GtxfFP9FVfOi443tkEfhyfxFAFHx3aLY+GtOtlO7y5cFj/ABHacn8Tk1qeCFdvCCLE21yZAp9Dk4qp4/Se/tbe1s7S7nkSUsxS3cqBjHXGD17Va8Gma38Pizmt7m3uELkCSB1HPIOSMUAcroWtnQ5bnS9XtPMt5XPnKy/Mp6E+4/8A1ivQ9Figh0m2jtJhNAE/dv6rniuT1cxa1oCNfabdx6wqARlbdsyH2IGMH0PSuk8LWE+maBbWtz/rVBZlznbkk4/WgC9f2322xntfMaLzkKF16gHrXD33w7lSItY3qyuP4JV25/EV2+oyXMNhPJZxCa4VCY4yeGNc/o/iq6mYwappV1FOOjQwMQfw6igDJ8JajftHqOiXhcyRwOYxJnchHBX6cio/hn/x/wB7/wBcl/nXU6VpZXWL3WJ4vKkugESI9VQAcnHc4Bx2rF0qwbwt4iu2mjlNhcIfKljjZwpzkKcAkHrQBjaSGb4kybf+fuc/h89em1yHhTRZxrF7rV5C0PnO5hjcYYBmJJI7en5119AHn3xN/wCPuw/65v8AzFaHirS7OPwYssVvHG8IjYMqgHkgHJ6nOai8eaXe6pqFjHY27zMsbkkcAcjqTxUmu3kuqeHYtMtLO6a8k2LJG0LL5eME5JGOo9aAItEupLz4dX6zEt5CSRqT6BQR+Wf0pvw2AOn6iCMgsufyNbdhoDWXhKbS1ZTPNE+5u29h/IcD8K5zwc+oaWL6xOl3TXEpGwlNqKQD95j0H0zmgCH4af8AIWu/+uH/ALMKZ8QlB8T2w6boEyR1+81WfANpeafq832yxu4Vli2qzwOFzkHk44pnja1vL3xFHNaWF5NHDGqMy27kEhiTg4560AJ8QtPtNP8A7N+yQJEWEgYqOWxtwSe55PNaXi3VZ4PCNiqSMJLxEDvnkjaCfz4qDx/Fc6o2niysryby1dmK278btuB068Hir2q6RLrfg+zihjkS6tkQiOVChJC4Zef5+1ADT4fj1zwbpcFvIsLxxrIGK5BJHzD8z+lWPFVu1p4EktnkMrRJEhc9WwyjNZXhjWdU062XS59Gu5njJ8shSuAT0bIwBnvWx4tW6m8LPbmB5rubb8lvEzgEMCenbA6nrQBz/h3TbSfwRqd1NAkkypLtZxkptTI2+nPpVz4ZSu1pfxFiUR0YD0JBz/IUmgpcWvgrUrOeyvEuGEgWM275bcuBjj1/KnfDy3ubFr2G8tLmBpdjIZIWUHGc8kY7igCno2qPeeN7u7mhmuTGjrCkQBKAMACMkds/nWho9nqkHiXUZYrSW2s7xXKlwAFbqDgH1z+dZd5p+peGfFDajaWslzau7N+7UkbW6qcdD/8AWrr7DULzU0aZbOWygVDjzhh3bHGB2A9e/FAHC6FrZ0OW50vV7TzLeVz5ysvzKehPuP8A9Yr0PRYoIdJto7SYTQBP3b+q54rk9XMWtaAjX2m3cesKgEZW3bMh9iBjB9D0rpPC1hPpmgW1rc/61QWZc525JOP1oAs6zctZ6PeXKHDxwsyn3xx+tULWSLw/4QimYcQwByD/ABO3OPxY1param+0u6tR96aJkH1I4rndXS41nwNGtpGzzqEEkQ+9lThhj1BH6UAU/DZL6ZqniPUyJJZFdULdAoHQexPGPamfDWzLG91B8kkiJWP5t/7LTItL1q58FNZNamEQ8xxdJJjv3EkdgATx3NavhX7VZ6BDZxafPHdbmLtOhRFJJ+Y55PGOB+nWgDasQDqWpOv3TIin3YIM/wAwPwq/VHT9sEj2ceZPKG6WYn70jcn8ec+2RV6gDiviZ/x4WP8A11b+Vb/hX/kWtP8A+uQrn/Hy3GoxWsFlZXk7RuzOVt3wO3XHNbnhSVholraywXEM0Me11lhZO/qRg0AcdtZfiZh+v2rP4EZFHxJ58QW4H/Pqv/ob1ueIdHmt/ElprtvE8sSun2hI1LMMcbgB1GP5VFd6a/iTxbBeLFIun2yKGkkQp5hBJwARk8nFAGN4sR08Y23mdSISP5fzBrR+J/8AzDP+2v8A7JWh410Oe8e31OyjMs9tgPGv3nUHIx9Ofzqt4gtZPFeo6fFZxTrbQhjNNJEyBckZAyOTx2oAzvFSSDwfoLN0CKD+KDH6CtK9/wCSWr/1yj/9GLW54i0RdV0I2UO1Hjw0OegI4A/LIrnJWuZ/BsehLZXP9obljaMxMAoD53bsYxgDnNAFz4ahholyT903Bx/3ytdRegNY3AIyDG2R+FVPD2ljR9HgtMhpAN0jDoWPX/D8KuXn/HlP/wBc2/lQB538O7K3u9QumuIllEaAqrjK5J649f8AGliI0X4jGG2/dwyTKhRemHAOMemSPyqPwDeNZXd3IbaaaIoocwruZOeDt6kfStDStOutZ8ZyaxJbSwWiSb1MqlS2BhQAfoDQBmfEQOPEYL/dMC7fpk/1zXoejOsmi2Lp9028ZHt8orM8W+HBrtqjQsqXcOdhbow7qazvD2r3WjWa6drVhdx+TxHMkRdSvoSPT2oA7GsLxhM/9kLZQnE19Ktun4nn9B+tSvqlzqC+VpNtMpbg3VxEUSMeoB5Y+2MVBPG994xt1ZWMGnwGTcRwZG4/lzQBP4ghS38J3kMYwkdsUUegAwK5z4dWVrcWN5JPbxyv5gTLqGwMdOa6jxIjyeHr9I1Z3aFgFUZJNc54RM3h22uIdVtLiHzSJYysTOG4xj5c4PsaAMzwlK+n+Np7CEnyXkliK54+XJB/T9a9JrjPCOh3P9r3Ot30LQGVnMUbjDfMckkduOPxrs6ACiiigAooooAKKKKACiiigAooooAKKKKACiiigAooooAKKKKACiiigAooooAKKKKACiiigAooooApatqUWlWL3Mo3Y4RB1ZuwqCxsZ54xcarI0k0gz5AYiOMemB1Puc1meJUa61/SLRmZIyxbIx1yPX6frTvEME+kwJqdhdXAaNwJUklZ1cHjkE+v86ALmv30sL2en2rmOa8kCb16onGSPfmodWxoUcF9amQRLIEnjLlg6nvyeo9fequov53ivRJyMJJFuUe/J/qKueNCB4dmz3dMfnQA/XtQkRrKxtJCkt64XzF6onGSPfmotWxoUcF9amQRLIEnjLlg6nvyeo9feqFwrDxD4fMv/Puo/wCBYP8A9atHxoQPDs2e7pj86ANxWDKGU5BGQaWq+nhhp1qH+8Ikz9cCmXEly17DbW0kUZeN5C0kZf7pQYwGH979KALdFVvs2p/8/tp/4Ct/8co+zan/AM/tp/4Ct/8AHKALNFVvs2p/8/tp/wCArf8Axyj7Nqf/AD+2n/gK3/xygCzRVb7Nqf8Az+2n/gK3/wAco+zan/z+2n/gK3/xygCzRVb7Nqf/AD+2n/gK3/xyj7Nqf/P7af8AgK3/AMcoAs0VW+zan/z+2n/gK3/xyj7Nqf8Az+2n/gK3/wAcoAs0VW+zan/z+2n/AICt/wDHKPs2p/8AP7af+Arf/HKALNFVvs2p/wDP7af+Arf/AByj7Nqf/P7af+Arf/HKALNFVvs2p/8AP7af+Arf/HKPs2p/8/tp/wCArf8AxygCzRVb7Nqf/P7af+Arf/HKPs2p/wDP7af+Arf/ABygCzRVb7Nqf/P7af8AgK3/AMco+zan/wA/tp/4Ct/8coAs0VW+zan/AM/tp/4Ct/8AHKPs2p/8/tp/4Ct/8coAs0VW+zan/wA/tp/4Ct/8co+zan/z+2n/AICt/wDHKALNFVvs2p/8/tp/4Ct/8co+zan/AM/tp/4Ct/8AHKALNFZ9wNThmto/tVo3nymPP2Zht+Rmz/rOfu4/Gp/s2p/8/tp/4Ct/8coAs0VW+zan/wA/tp/4Ct/8co+zan/z+2n/AICt/wDHKALNFVvs2p/8/tp/4Ct/8co+zan/AM/tp/4Ct/8AHKALNFVvs2p/8/tp/wCArf8Axyj7Nqf/AD+2n/gK3/xygCzRVb7Nqf8Az+2n/gK3/wAco+zan/z+2n/gK3/xygCzRVb7Nqf/AD+2n/gK3/xyj7Nqf/P7af8AgK3/AMcoAs0VW+zan/z+2n/gK3/xyj7Nqf8Az+2n/gK3/wAcoAs0VW+zan/z+2n/AICt/wDHKPs2p/8AP7af+Arf/HKALNFVvs2p/wDP7af+Arf/AByj7Nqf/P7af+Arf/HKALNFVvs2p/8AP7af+Arf/HKPs2p/8/tp/wCArf8AxygCzRVb7Nqf/P7af+Arf/HKPs2p/wDP7af+Arf/ABygCzRVb7Nqf/P7af8AgK3/AMco+zan/wA/tp/4Ct/8coAs0VW+zan/AM/tp/4Ct/8AHKPs2p/8/tp/4Ct/8coAs0VW+zan/wA/tp/4Ct/8cqC8Gp2sKyfarRsyxx4+zMPvOFz/AKztnNAGhRVb7Nqf/P7af+Arf/HKPs2p/wDP7af+Arf/ABygCzRVb7Nqf/P7af8AgK3/AMco+zan/wA/tp/4Ct/8coAs0VW+zan/AM/tp/4Ct/8AHKPs2p/8/tp/4Ct/8coAs0VW+zan/wA/tp/4Ct/8co+zan/z+2n/AICt/wDHKALNFVvs2p/8/tp/4Ct/8co+zan/AM/tp/4Ct/8AHKALNFVvs2p/8/tp/wCArf8Axyj7Nqf/AD+2n/gK3/xygCzRVb7Nqf8Az+2n/gK3/wAco+zan/z+2n/gK3/xygCzRVb7Nqf/AD+2n/gK3/xyj7Nqf/P7af8AgK3/AMcoAs0VW+zan/z+2n/gK3/xyj7Nqf8Az+2n/gK3/wAcoAs1my2M9rdyXemlMynM1u5wkh/vA/wt+h7+tWfs2p/8/tp/4Ct/8co+zan/AM/tp/4Ct/8AHKAIRqUg4l068R/QKrD8wSKRptQu/khtzZoessxVn/4Cqkj8SfwNT/ZtT/5/bT/wFb/45R9m1P8A5/bT/wABW/8AjlAD7W2jtIRFEDjOSScliepJ7mpqrfZtT/5/bT/wFb/45R9m1P8A5/bT/wABW/8AjlAFmiq32bU/+f20/wDAVv8A45R9m1P/AJ/bT/wFb/45QBZorPvhqdpY3Fz9qtH8mJpNv2ZhnAzjPmVP9m1P/n9tP/AVv/jlAFmiq32bU/8An9tP/AVv/jlH2bU/+f20/wDAVv8A45QBZoqt9m1P/n9tP/AVv/jlH2bU/wDn9tP/AAFb/wCOUAWarai7JYTlInlYoQEQZJJFH2bU/wDn9tP/AAFb/wCOUfZtT/5/bT/wFb/45QBx3gXT7/Sr+4+22M8SzIFVtuQCD39K7qq32bU/+f20/wDAVv8A45R9m1P/AJ/bT/wFb/45QBZoqt9m1P8A5/bT/wABW/8AjlH2bU/+f20/8BW/+OUAWaKrfZtT/wCf20/8BW/+OUfZtT/5/bT/AMBW/wDjlAFmiq32bU/+f20/8BW/+OUfZtT/AOf20/8AAVv/AI5QBZoqt9m1P/n9tP8AwFb/AOOUfZtT/wCf20/8BW/+OUAWaKrfZtT/AOf20/8AAVv/AI5R9m1P/n9tP/AVv/jlAFmiq32bU/8An9tP/AVv/jlH2bU/+f20/wDAVv8A45QBZoqt9m1P/n9tP/AVv/jlH2bU/wDn9tP/AAFb/wCOUAWaKrfZtT/5/bT/AMBW/wDjlH2bU/8An9tP/AVv/jlAFmiq32bU/wDn9tP/AAFb/wCOUfZtT/5/bT/wFb/45QBZoqCwna60+2uHADSxK5A6AkA1PQAUUUUAFFFFABRRRQAUUUUAFFFFABRRRQAUUUUAFFFFAGVrumyXi29zalRd2j+ZFuPDdMqfrimahDcazaLZtbSW0bsDM0hXgA5wME5JI69K2KKAMrWdMe5itpbQKLizcPECcBgOq598Cob+2n1s28EtrJbWscgkmMhXL4/hABPr1rbooAy9b06S8S3nttourSQSRhjgN6r+OKgv7afWzbwS2sltaxyCSYyFcvj+EAE+vWtuigAqqf8AkOW3/XtN/wChRVaqqf8AkOW3/XtN/wChRUAaVFFFABRRRQAUUUUAFFFFABRRRQAUUVVurz7PNHClvNPJIrMFj2jAUgEncR/eFAFqiqP264/6BN5/31D/APHKPt1x/wBAm8/76h/+OUAXqKo/brj/AKBN5/31D/8AHKPt1x/0Cbz/AL6h/wDjlAF6iqP264/6BN5/31D/APHKPt1x/wBAm8/76h/+OUAXqKo/brj/AKBN5/31D/8AHKPt1x/0Cbz/AL6h/wDjlAF6iqP264/6BN5/31D/APHKPt1x/wBAm8/76h/+OUAXqKo/brj/AKBN5/31D/8AHKPt1x/0Cbz/AL6h/wDjlAF6iqP264/6BN5/31D/APHKPt1x/wBAm8/76h/+OUAWJ7cTS28hYgwSGQD1+Vl/9mqaqP264/6BN5/31D/8co+3XH/QJvP++of/AI5QBeoqj9uuP+gTef8AfUP/AMco+3XH/QJvP++of/jlAF6iqP264/6BN5/31D/8cqzbTpdWsVxHnZKgdc9cEZFAEtFFFABRRRQAUUUUAFFFFABRRRQAUUUUAFFFFABRRRQAUUUUAFFFFABUN1bi5iWNmKgSJJkf7LBv6VNRQAUUUUAFFFFABRRRQAUUUUAFFFFABRRRQAUUUUAFFFFABRRRQAUUUUAFFFFABRRRQAUUUUAQ3luLuzntmYqJo2jJHbIxU1FFABRRRQAUUUUAFFFFABRRRQAUUUUAFFFFABRRRQAUUUUAFFFFABRRRQAUUUUAFFFFABRRRQBlaN/yBbD/AK94/wD0EVdqlo3/ACBbD/r3j/8AQRV2gAooooAKKKKACiiigAooooAKKKKACiiigAooooAKKKKACiiigAooooAKKKKACqp/5Dlt/wBe03/oUVWqqn/kOW3/AF7Tf+hRUAaVFFFABRRRQAUUUUAFFFFABRRRQAVRl/5Dlp/17Tf+hRVeqjL/AMhy0/69pv8A0KKgC9RRRQAUUVS1K+NnHGsUfm3EzbIo84yfUn0FNJt2Qm0ldl2isaS81ayj+0XkFtJABlxCSGT8+ta6OsiK6HKsMg+opyi0KMlLQdRRRUlBRRRQAUVz/jU3EXh25uLa7mt2iC8RkDdlgDk4z0PYitixJNhbknJMS5J+goAsUUVg+Lrm5j0prXT8/a7hW27TghFG5j+XH1YUAb1FZvh/Uhq+i215kb3XEgHZhwf1rSoAKKKKACqOif8AID0//r2j/wDQRV6qOif8gPT/APr2j/8AQRQBeooooAKKKKACiiigAooooAKKKKACiiigAooooAKKKKACiiigAooooAKKKKACiiigAooooAKKKKACiiigAooooAKKKKACiiigAooooAKKKKACiiigAooooAKKKKACiiigAooooAKKKKACiiigAooooAKKKKACiiigAooooAKKKKACiiigAooooAKKKKACiiigAooooAKKKKAMrRv+QLYf9e8f/oIq7VLRv+QLYf8AXvH/AOgirtABRRRQAUUUUAFFFFABRRRQAUUUUAFFFFABRRRQAUUUUAFFFFABRRRQAUUUUAFVT/yHLb/r2m/9Ciq1VU/8hy2/69pv/QoqANKiiigAooooAKKKKACiiigAooooAKoy/wDIctP+vab/ANCiq9VGX/kOWn/XtN/6FFQBeooooAKytXSSG6tNQjiaUW7MJFUZO1hjIFatFVF8ruTKPMrGHe6zBeWj2tgr3FxOhUIExtzwc56Y5rVs4Ps1nDBnPloFz64FTAAdBS05SVrJCjFp3bCiiioLI55GigkkSNpGRSwRerEDoKx7LXL25u44ZdCvLdHODK5GF9zW5RQBg+N/+RSv/wDdX/0Na1rD/kH23/XJf5Cqmv6ZLrGmyWKXKW6S43sYt54IPHzDHSrdjDLb2kcM0qStGoXeqbMgDHTJoAsVz9vcXVxq91fw2LXEKj7NA4kVRhT8559W4/4CK2L2K4mtXjtZ1t5WGBI0e/b7gZHNRaRZSadp0NpJMk3lKFDrGUyPcZPNAHNeF5JNJ8R32jzxGCO4/wBJt4ywOPUAj2/9BrsqwNZ8P3Opata6hDqCWr2v+rxBuJ9idwyOvbvW5GHEaiVlZ8fMVXaCfYZOPzoAfRRRQAVR0T/kB6f/ANe0f/oIq9VHRP8AkB6f/wBe0f8A6CKAL1FFFABRRRQAUUUUAFFFFABRRRQAUUUUAFFFFABRRRQAUUUUAFFFFABRRRQAUUUUAFFFFABRRRQAUUUUAFFFFABRRRQAUUUUAFFFFABRRRQAUUUUAFFFFABRRRQAUUUUAFFFFABRRRQAUUUUAFFFFABRRRQAUUUUAFFQ3VxHaW0k8pwkYycVmJca3NGLhLa1RDgrCzHeR9emapRbVyJTSdjZoqrp94t9aiZVKHJVkPVWHUVPJIkSbpHCr6k1Mvd3K5la/QfWVLfXlxeyW2mxRFYSBLNKTgH0AHWrvnvJ/qYiQf43+Uf4/pWNDIml3k8N/wCbHDJIZEkQHYxPXOOe2MU4O9+VXZjUqbW27l6yvrkXYstQijSdlLI8Zyrgdfoa06xIZhq+rW9zbxsLW1DHzWXG9jxgZ5rbq6isy6bumFFFFZmgUUUUAFFFFABRRRQBlaN/yBbD/r3j/wDQRV2qWjf8gWw/694//QRV2gAooooAKKKKACiiigAooooAKKKKACiiigAooooAKKKKACiiigAooooAKKKKACqp/wCQ5bf9e03/AKFFVqqp/wCQ5bf9e03/AKFFQBpUUUUAFFFFABRRRQAUUUUAFFFFABVGX/kOWn/XtN/6FFV6qMv/ACHLT/r2m/8AQoqAL1FFFABRRUN1cxWkBmnbag49ST6Chu2rGk27ImorNTWIdyiaGeBH+68iYBrSqVJS2HKEo7oKKKKokKKKKACisebUp7rW30uwZIzBGJLiZl3bc/dUDI575qTStTe4vLzT7sILu0YbinCyIRlWAPT3HOKANSiiucnvvEV3PJJo8NgbIMUjectufHBPB6ZBxQB0dFRW3nfZovtJQz7R5nlghd3fGe1S0AFFYOueIk0rV9OtCAUnf9+x/gU5C/rk/RTW9QAVR0T/AJAen/8AXtH/AOgir1UdE/5Aen/9e0f/AKCKAL1FFFABRRRQAUUUUAFFFFABRRRQAUUUUAFFFFABRRRQAUUUUAFFFFABRRRQAUUUUAFFFFABRRRQAUUUUAFFFFABRRRQAUUUUAFFFFABRRRQAUUUUAFFFFABRRRQAUUUUAFFFFABRRRQAUUUUAFFFFABRRRQAUVHJNHFw7gE9B1J+gpnmTSf6uLYv96T/wCJ/wAcVLkloS5pOxBrNq97pk0MYBkIDKDjkg5xzVWPxDaG3V5RIkvQxbDnPt6itAWwcfv3aU+h4X8h/XNTBVGMADHTiqUm1ZozcZt3Wn4/1+Jl6TaXMcU0kjeSbiVpSgUblz2/z+laMdvFG28Ll/7zHJ/OpaKTV3dlRpxiu4UhGetLRTNBKWiigAooooAKKKKACiiigAooooAytG/5Ath/17x/+girtUtG/wCQLYf9e8f/AKCKu0AFFFFABRRRQAUUUUAFFFFABRRRQAUUUUAFFFFABRRRQAUUUUAFFFFABRRRQAVVP/Ictv8Ar2m/9Ciq1VU/8hy2/wCvab/0KKgDSooooAKKKKACiiigAooooAKKKKACqMv/ACHLT/r2m/8AQoqvVRl/5Dlp/wBe03/oUVAF6iiigArL1QrHf2Ekx/cK7A56BscE1qUyWKOaMxyoHRuqkZBqZK6sXCXK7sp6xNAulz+ay4dDtGfvHtirFmsiWcKy/wCsCANn1xUMOlWUEoljgG9fukknH0zV2kk73Y5Sjy8sQoooqzMZLIkMTyysFRFLMx7AdTWdbeItIu7hILe/iklc4VRnJNabKHUqwDKRggjgioI7G0icPHawI46MsYBFAHOeE8nxH4lZz8/2hR+GXx+lEJI+Jc4TobEb/wAx/wDWq/8AYLjTvEU+oWsDT297GBNGjKGV16N8xAIxT9I02ZNUvtWvE8ue6wiRZBMcagAAkcZOMnFAGtIgkjZCSAwIypwR9K4+/wDDtx4dgfUvD95OogBeW2lbcjqOv6V0Ftc6tJplzLPp8cV4jN5MPmghx2yR0z/nFQGTVdTsXtZtONg0ylJJHmRwqng7dpJJ9M4oA0rC6W9sLe6QbVnjWQA9sjOKmZlRSzEBVGST2FNghS3gjgiG2ONQij0AGBWZ4iF7NZfZLKzknWdgszq6Ltjz8wGWHJHH40Ac9evYaxoOoyTTqLu7fzYgQcoF4jX8h/48a3/Ceqf2toNvO5zMg8qX13D/ABGD+Na0X+qXEZj4HyHHy+3HFcrolpqml+IdQddMlGm3km9R5seUb1xu6cn9KAOtqjon/ID0/wD69o//AEEVeqjon/ID0/8A69o//QRQBeooooAKKKKACiiigAooooAKKKKACiiigAooooAKKKKACiiigAooooAKKKKACiiigAooooAKKKKACiiigAooooAKKKKACiiigAooooAKKKKACiiigAooooAKKKKACiiigAooooAKKKKACiiopLiONthbc/8AcXlvypNpbibS1ZLSEgDJOAO5qDdcSY2qsS+r8t+Q4/WlFqhO6UmZh3fnH4dBU8zeyJ5m/hRVk1MyXHkWMP2ll++wbCr+NR2t7Ld3LWt0slpKBuEYwNy+obJz+GKh065hsL68tLpxFLJMZUdzjzFPTk+mKDPHqOvWrWZ8xLVXMkq5288Bc1t7LdS7GF27OUuu39amvHDHESUQAnq3Un6mpKKKzSS2OlJLRBRRRTGFFFFABRRRQAUUUUAFFFFABRRRQAUUUUAFFFFAGVo3/IFsP+veP/0EVdqlo3/IFsP+veP/ANBFXaACiiigAooooAKKKKACiiigAooooAKKKKACiiigAooooAKwX1qWTxLa2MAH2Vt4dyPvsAc49gRj860NQmkd0sbZis0oyzj/AJZJ3b69h7/Ssm7hjt/FmjQxKFjSJ1UDsNrUAamsal/Z8USxoJLm4cRwoTgFj3PsKgub260qS3a9ljmt5nEbuE2GNj0PXletUNZJfxjpEZ+4qlh9ef8AAVZ8aAHw7Nns6Y/OgC7rGpf2fFEsaCS5uHEcKE4BY9z7CoLm9utKkt2vZY5reZxG7hNhjY9D15XrWTdSPP4h8PiTOPIEnPqRk/yFaHjQA+HZs9nTH50AbtVT/wAhy2/69pv/AEKKnWDmTT7Z2+80Sk/kKguWuF1m1NtFFI/2ebIkkKDG6PuFP8qANeiq9s92zH7VBBGMcGOYvn81FWKACiiigAooooAKKKKACiiigAqjL/yHLT/r2m/9Ciq9VGX/AJDlp/17Tf8AoUVAF6iiigAoopCcDJ6UALRUaTRO21JFY+gNSUk09gtYKKKKYBRRWLFrFzei5m021jntrdim55CpmYdQnB/M9aANqiq2nX0GpWMN5bMTFKuRnqPUH3BqzQAUVk+INcg0K3glmG7zZljxnov8TfgP6VqgggEHIPegBaKKKACiiigAqjon/ID0/wD69o//AEEVeqjon/ID0/8A69o//QRQBeooooAKKKKACiiigAooooAKKKKACiiigAooooAKKKKACiiigAooooAKKKKACiiigAooooAKKKKACiiigAooooAKKKKACiiigAooooAKKKKACiiigAooooAKKKKACiiigAoqFrmMMUTMjj+FBn9eg/GmgXMo5KwA9h8zfn0H61HOumpHOtlqSvIka7pHVR6k4qI3JYExRMwH8T/Kv+J/KnJbRKwYrvcdGc7iPpnpUtFpPfQLTfkY1nHcavCbua4lhjcsI44jjA6ZP60/TWls9Qk02VzKvliWKQqASM4IOKZBFqOlb4Le2W7tdxaLDhWTPODnt/n2qfTrS5N3Jf34RZ3QIkaciNR7+9dHLFXfTp3/AMzCEbNaa9TTooorI6iKa3huF2zxJIB0DqDSwwxQIEhjSNB/CowKkop3ewrK9wooopDCiiigAooooAKKKKACiiigAooooAKKKKACiiigAopGztO0AnHAJxVLzdU/587P/wAC2/8AjdAEGjf8gWw/694//QRV2qWjf8gWw/694/8A0EVdoAKKKKACiiigAooooAKKKKACiiigAooooAKKKKACiiigDLv9AsdQujcXCyeYQASrkcCsC90Gxi8S6fZoJPJmRy+ZDngHv+FdnRQBz+uWJtm02+t0Z1sGCuo5Pl8An3x/Wk16SPWoINOsJVmMsitI0Z3CNB3J7dq6GkVVXO1QM88CgDC1+zaGXT9Rt4ywsnAkVRk+X3wPb+tM16SPWoINOsJVmMsitI0Z3CNB3J7dq6GkVVXO1QM88CgBERY0VFGFUAAegquf+Q5bf9e03/oUVWqqn/kOW3/XtN/6FFQBpUUUUAFFFFABRRRQAUUUUAFFFFABVGX/AJDlp/17Tf8AoUVXqoy/8hy0/wCvab/0KKgC9RRRQAVUux5k0EDHEbklvfHardRTwLOgBJUg5Vh1BrOpFyjZFRdmQ3VtCLdmVFRkXKsBjFTwuXhR2GCygmoDaSSYWe4Z4x/CBjP1q106VNOL5nK1kOT0te4tFFFbEFTVpHh0i9ljzvSB2XHqFOKyvAiBPCVlj+LeT/321bssayxPHIMo6lWHqDXO6G0+gaZNps9tczNbO32cxQswmUnI5AwDknOcYoAi8AufsWowj7kd64T2GBx/n1rqqx/C2lSaRo6xXBBuZXMs2P7x7fgAKsa3fS2GnSyW9vNcXBUiJIomfLds4HA+tAGPqEFrr0uprPPEqRobW33MBhxhmb/voKP+Amp/BOpNf6CkUp/0i0PkSDPPHQ/l/I1d0zS7BdOgX7IjkIAzzQYdj3J3DOSawIPM0bxrcva2F2dOukAlMVq5VHHcYHI69P71AHZ0UgOQCM8+oxS0AFFFFABVHRP+QHp//XtH/wCgir1UdE/5Aen/APXtH/6CKAL1FFFABRRRQAUUUUAFFFFABRRRQAUUUUAFFFFABRRRQAUUUUAFFFFABRRRQAUUUUAFFFFABRRRQAUUUUAFFFFABRRRQAUUUUAFFFFABRWa2vaYsuw3SnnBYAlQfr0rQR1kQOjBlIyCDkGqcWt0SpRlsx1FFFSUFFISAMk4A7moDdKxxCrTH1X7v59KTkluS5KO5YqOWaOEAyOFz0yetM2Tyf6yQRj+7HyfzP8AhTooIoclEAJ6seSfxPNTeT2Qryey+/8Ar/IaZZpP9TFtH96Tj9Ov8qT7NvOZ5Gk/2ei/l/jmrFFHJffUORP4tRqqqKFVQqjoAMCnUUVZYUUUUAFFFFABRRRQAUUUUAFFFFABRRRQAUUUUAFFFFABRRRQAUUUUAFFFFABRRRQAUUUUAZWjf8AIFsP+veP/wBBFXapaN/yBbD/AK94/wD0EVdoAKKKKACiiigAooooAKKKKACiiigAooqvcX1panFzdQxH0dwD+tAFiiq0Go2VywWC8gkY9FWQE/lVmgAooooAKKKKACiiigAooooAKqn/AJDlt/17Tf8AoUVWqqn/AJDlt/17Tf8AoUVAGlRRRQAUUUUAFFFFABRRRQAUUUUAFUZf+Q5af9e03/oUVXqoy/8AIctP+vab/wBCioAvUUUUAFFFFABRRRQAUUUUAFFFZ8+s2cEssbNI/kf65o42dYv94gcUAaFFNjdJY1kjYOjDKspyCPWnUAFFYdx4v0O2upLaW9xLGxRlWJ2wR2yBW2DkA+vrQAtFFV4723lvZrNJAZ4VVnX0DZx/L+VAFiiiigAqjon/ACA9P/69o/8A0EVeqjon/ID0/wD69o//AEEUAXqKKKACiiigAooooAKKKKACiiigAooooAKKKKACiiigAooooAKKKKACiiigAooooAKKKKACiiigAooooAKKKKACiiigAooooAKzfEDSJo1wYiQcAEjqFJ5/StKmS+WYmE23yyMNv6Ee+acXytNkzV4tEVtb2y2aRQxoYCowMDDDHX3qj4dP+izohLQJcOIT6rmq50iCRDHayXht2Odgl2x/mecfTNacNl5cKRBvLiTpHD8o/E9TTdSNmo63MYybaaWxNJPHGdrN8390DJ/IUzfcS5CIIh2Z+T+Q/wAaljijiBEaKueuB1p9ZWb3Zryye7+7+v8AIgFspIMrNK3+0ePy6VMBgYHSloqlFLYailsFFFFMoKKKKACiiigAooooAKKKKACiiigAooooAKKKKACiiigAooooAKKKKACiiigAooooAKKKKACiiigAooooAytG/wCQLYf9e8f/AKCKu1S0b/kC2H/XvH/6CKu0AFFFFABRRRQAUUUUAFFFFABRRRQBl3X2zUpHgtJja2yHbJOo+dz3CegHc+tVE8H6UDmUTzMeSzyHJ/LFb/TpXOz63qtze3EOkack0du5jaSRsAsOuORQBK/hDSG+7DJGfVZD/XNT29vdaTgfaXu7Pv5pzJEPXPce1UGvvFYU/wDEqthx2cH/ANnra0pnk0mzeQku0CFiepO0ZoAt0UUUAFFFFABRRRQAUUUUAFVT/wAhy2/69pv/AEKKrVVT/wAhy2/69pv/AEKKgDSooooAKKKKACiiigAooooAKKKKACqMv/IctP8Ar2m/9Ciq9VGX/kOWn/XtN/6FFQBeooooAKzNWuJ/NtrG0fy5rljmTGdijkn61p1n6rZzTmC4tGVbm3bcm/owPBU1UbX1HHcpXWn3WnWz3drqFzJLEm5klbesmOTx2rYtplubaKdQQsihgD2zWRcHV9RhNobRLRJF2yzGQPx32gev9a2IYkghSKMYRFCqPYU5ba7lS21JKKKKggr39wbTT7m5AyYYmkx9ATWL4Gj3eF4ZZfne5eSSUtzuJYjJ/ACty7gF1ZzW7HAljZCfqMVg+D51s/DbW92wik095EnDH7uCWz9MGgBvgOdm0m5tGYsLO5eJM9l6j+Zrd1A3QsJ/sKq1yUIj3HA3djWB4RRdL8OzahqDC3W5la4YvxtU4A/z71vTahZwWaXc1zGlu4BWVmwpz05oA5fS9Vk0me103XtKjtd2EiuUwyOfc88++e9dlWB4nW31XSPsMLxzT3Lp5GxgSMMMvx2Azz/jW8OBQBHc3EdrbS3EzbY4kLsfQAZriGS40LXdN1u6LBdSzHdgniMscqPwGB/wA10Wtlb+7ttGEhXzszT7TyI1/wAWwPwNV9f8PfbtHuIje3UrqheNZHBXcBkdqAOiorE8IasNX0GCRn3TxDy5eedw7/iMGtugAqjon/ID0/8A69o//QRV6qOif8gPT/8Ar2j/APQRQBeooooAKKKKACiiigAooooAKKKKACiiigAooooAKKKKACiiigAooooAKKKKACiiigAooooAKKKKACiiigAooooAKKZJLHEMyOFz0yetR+dJJ/qYjj+9J8o/LrUuSWhLmloT1C9zGpKqTI4/hQZI+vp+NN+zs4/fytJ7L8q/kP6mplVUXaihQOwGKXvPyFeb8iH/AEiQ/wAMK/8AfTf4D9acttGHDsDI/wDec5P/ANb8Kmop8i66hyLrqFFFFUWFFFFABRRRQAUUUUAFFFFABRRRQAUUUUAFFFFABRRRQAUUUUAFFFFABRRRQAUUUUAFFFFABRRRQAUUUUAFFFFABRRRQAUUUUAZWjf8gWw/694//QRV2qWjf8gWw/694/8A0EVdoAKKKKACiiigAooooAKKKKACiiigArl5NdtNK1W7gtoprlZHMkixr9yTo31zj8D+nUVzdlquk6Vf38D3KjzJml3bTkN0Knjsc4+tACN4wRVJ/sy84HdcCtzTJWn0y0mfG6SFGOBgZKg1RPifRgCftqn6I3+FX9OdJNNtXjTYjQoVX+6MDAoAsUUUUAFFFFABRRRQAUUUUAFVT/yHLb/r2m/9Ciq1VU/8hy2/69pv/QoqANKiiigAooooAKKKKACiiigAooooAKoy/wDIctP+vab/ANCiq9VGX/kOWn/XtN/6FFQBeooooAKKKKACiiigAooooAKrTafZXEvmz2dvLJx87xKx46ckVZooAjmhiuIminiSWNuGR1DA/UGmyWtvLbfZpLeJ7fAXymQFcDoMdKmooAr2tjaWQItLWC3DdfKjC5/KrFFFAFQ6ZYG5+0mytjPnPmmJd2fXOM1PNDFcRNFPGksbfeR1BB/A1JRQBUttMsLOTzLWxtoHxjdFEqnH1Aq3RRQAVR0T/kB6f/17R/8AoIq9VHRP+QHp/wD17R/+gigC9RRRQAUUUUAFFFFABRRRQAUUUUAFFFFABRRRQAUUUUAFFFFABRRRQAUUUUAFFFFABRRRQAUUVHJPHEcO4DHoo5J+g60m0tWJtJXZJWPcG41LUpbSK4ktre3A8xo+Gdj2B7DFaG+eTHlxiNe7SdfwA/qRWbdWF1BeG7t0S7EgHnROQuSOhHbpxz+uaqEtdF95jUk2vdWn9fMi819Mu4/Ju5bu3kfY6P8ANtY9MN9e1bGyeQfO4iU9k5P5n/Cs5be91G7he8gS2tbd96Rbgxdu2ccDFbFE4t25nr5Cpwbvd6fd/wAEijt4o23Bcv8A325b8zUtFFSklsbpJaIKKKKYwooooAKKKKACiiigAooooAKKKKACiiigAooooAKKKKACiiigAooooAKKKKACiiigAooooAKKKKACiiqE+oOLo21pbNcSLjed21Uz6n1pOSW5UYuWxfoqlZ35mlMFxA1vOF3bWOQR6g1doTT1QSi4uzCiiimSFFFFABRRRQAUUUUAZWjf8gWw/wCveP8A9BFXapaN/wAgWw/694//AEEVdoAKKKKACiiigAooooAKKKKACiiigArP/sXT2up55bWGV5mDHegbHAHf6ZrQrJv/AA9aXt4bwSXFvcnrJDJtJ4x/L0oAW5sNFtwBcWNtGrA/OYAFH1bGB+JFaFpClvaQwxtuSONUU+oAwKwZtP8AEFjDm01X7Ui8lJYgXx7Hkk/jW3p0aRadbRxSeaixKFcDG4Y60AWKKKKACiiigAooooAKKKKACqp/5Dlt/wBe03/oUVWqqn/kOW3/AF7Tf+hRUAaVFFFABRRRQAUUUUAFFFFABRRRQAVRl/5Dlp/17Tf+hRVeqjL/AMhy0/69pv8A0KKgC9RRRQAVWvLo26KETzJZDtRM4yas1Q1BXjmt7tEMgiJDKBk4PGRUzbS0Exr3F/bJ51xHC8QGWEZIK/n1rQVgyhlOQRkGs251GK4gaC1VpZpVKhdvTPHOavW8Xk28cWc7FAzUwetk7oES0UUVoMK5jXmuYPE2iBbybyZ5mDQ5AXgDHQc9e+a6eua8S/8AIx+HP+u8n8loA6WiikJCqSxAA5JPagDmPGmo3ltbxpp2fMgxdTkHpGrAAfif0U10NjdR31lDdQnMcyB1/GsKwe6u47y7bTGni1A/KTKq5hxhRg+2T/wI1W8DTy2v23QrsFZrN9yKxydjc/zOf+BUAdbRRRQAUUUUAFUdE/5Aen/9e0f/AKCKvVR0T/kB6f8A9e0f/oIoAvUUUUAFFFFABRRRQAUUUUAFFFFABRRRQAUUUUAFFFFABRRRQAUUUUAFFFFABRUT3EaNsyWf+6oyf06UzNzKOFWAf7XzN+nA/Wpc1stSHNbLUh1TUPsEKbEEk0rbY0JwCfUnsBVD+0tTt1ae4hglt1Xc5i3Dbz2J4P4VJqkD281reqklysLESqfmJU9wPY+lMvdZgvLR7WwV7i4nQqECY254Oc9Mc1tGMpJaaf19xhOUru7t2NNFkuEV2mxGwyFi4yPr1/lUsUMcK4jQL6+p/GmWcH2azhgzny0C59cCp6y5EndG8YJavcKKKKZYUUUUAFFFFABRRRQAUUUUAFFFFABRRRQAUUUUAFFFFABRRRQAUUUUAFFFFABRRRQAUUUUAFFVrq/tbNlWeUKzdFAyT+Aotr62uozJDMrAdecEfUVPMr2uU4yS5raFmioPtcBOFfefRAW/lR58jfct3+rEKP8AH9KXPHozL2kejC8uUs7WSd+Qg6ep7CqKQatJGJWvI45DgiIR/KPYnrU97bXF5avExiTPIwSeR054x+VU/tl0E2z2t60/TYmAp99wrOctdU7G0JScfcjd+dv1/wAi9p959qti8gVJEYpIM8AipTeW+cLIHPog3fyqtpuniGDddIjzuxdifm257ZNXwABgDAq487SuZz5uZ2svx/yIPtDt/q7eQ+7YUfrz+lZlnO1pd3FtNJHBJJIZA0gJ3A+h4rbqOWCKcYmjSQejLmlKDetxxW6k3ZmaZo77WbdrU70t1YySLnHPAGa1qZFFHCmyJFRfRRgU+rirblzknZLZBRRRVEBRRRQAUUUUAFFFFAGVo3/IFsP+veP/ANBFXapaN/yBbD/r3j/9BFXaACiiigAooooAKKKKACiiigAooooAKx76x1j7XJcafqaqrkHyJo8qMDHXk9uwq6l8iXRtblljmJzHngSL7e/qKt0Ac5PqfiK0ifztJinboskDEj/vnkn9KXS/EmmwWsNpcyS280SKjCaMrkgc9M4/GuirP1Ge2crZtFFdXD/dhdQwH+03oBQBfBBAIIIPQilpFGFA44HYYpaAKmo6jFp8al0klkkOI4ol3M59hVCx8Rw3F8LK5tp7O4b7izLjdWv5KGcTEZkC7QfQdf8AP0rD8QW4u9W0mGMZmWUysR1VBgmgDXvr2GwtjPcMQoOAAMliegA7moE1PZcQw3lu9s0/ERZgwY/3SR0NZWuyGbxPo9ofuK3mkep7f+g1P4zBGhNKpw8UqOpHUHOM/rQBq317DYWxnuGIUHAAGSxPQAdzUCansuIYby3e2afiIswYMf7pI6GsTU7lr3XNBiPKMBcEep6j+VXfGYI0JpVOHilR1I6g5xn9aAN2qp/5Dlt/17Tf+hRVLaS+faQzf89I1b8xmqtzcJbazavIspBt5h+7iaQ/ej7KCaANeiq9teRXLFY1nUgZPmQPH/6EBmrFABRRRQAUUUUAFFFFABRRRQAVRl/5Dlp/17Tf+hRVerOvZPs+qWs7xzNGIJUJjiaTBLRkZCg/3T+VAGjRVH+1bf8A553n/gFN/wDE0f2rb/8APO8/8Apv/iaAL1FUf7Vt/wDnnef+AU3/AMTR/atv/wA87z/wCm/+JoAu4pao/wBq2/8AzzvP/AKb/wCJo/tW3/553n/gFN/8TQBeoqj/AGrb/wDPO8/8Apv/AImj+1bf/nnef+AU3/xNAF6sXVdGudQ1OxvEvYohZOXRDAWznGcncPSrn9q2/wDzzvP/AACm/wDiaP7Vt/8Annef+AU3/wATQBdXO0biC2OSBgZqjrNlcajp8lpb3a2vmqVdzHvO09QORil/tW3/AOed5/4BTf8AxNH9q2//ADzvP/AKb/4mgCxaxvDbRxSMjMihcom0cegycfnWJceHrt/EY1mDUYoZAuzy/sxIZfRvn5/ToK0/7Vt/+ed5/wCAU3/xNH9q2/8AzzvP/AKb/wCJoAujOBkgnvilqj/atv8A887z/wAApv8A4mj+1bf/AJ53n/gFN/8AE0AXqKo/2rb/APPO8/8AAKb/AOJo/tW3/wCed5/4BTf/ABNAF6qOif8AID0//r2j/wDQRR/atv8A887z/wAApv8A4mnaRG8Wj2UcilXS3jVlI5BCjIoAuUUUUAFFFFABRRRQAUUUUAFFFFABRRRQAUUUUAFFFFAFa9v7WwQPdTLGD0B5J+gptnqVpfMy28wZ16oeGH4GqVuiS+I7xrgBpIkTyQw6L3I/Gm6q0JvbGS1ZDdCbHy4yy4+YZrRqEdHuYSqNe89vxNqmSSJEu6R1VfUnFR7biT7zLCvovzN+Z4H5UsdtFGxcLlz1Zjk/mawu3sjTmk9l9/8AX+QnnPIP3MRI7M/yj/H9KTyHkIM8rN/sJ8q/4n86sUUct9w5L/E7jI40jXbGiovooxT6KKu1i0raIKQADoKWigAooooAKKKKACiiigAooooAKKKKACiiigAooooAKKKKACiiigAooooAKKKY8iRjMjqo9WOKG7CbtuPoqv8AbIScIWkP+wpb9elHnTN9y2Ye8jAfyzUc8ehPtI9Hf8SxRUG25brJHGPRVLH8z/hSG2LA755WOP723+WKOZ9EHM3sitc6xbwTPEqSzOn3/LXIX6mpbfUre4TdF5hPdPLJI+tVNDW3NrtZUNzGzCTcAWznr9KfA6y6/M8DBkWELKQeC2eP0rNSm7O61N5QlqtrfP8AyLvnSt9y3b6uwUf1P6UYumPLxRj2BY/nx/Kp6K05e7MOS+7ZjadbrPc3clw7m5SXaxB2nbjjp606a3hh1q0SFBllcyLjPHYnPvVq502GecTq0kM3TfE2CfrTrLT4bMs6bnlb70khyx/GslS6W+Zvy0vi3duuv4lrpS0UV0GYUUUUAFFFFABRRRQAUUUUAFFFFABRRRQAUUUUAFFIxCqWOcAZ4Gapf2rb/wDPO8/8Apv/AImgCDRv+QLYf9e8f/oIq7VLRv8AkC2H/XvH/wCgirtABRRRQAUUUUAFFFFABRRRQAUUUUAV72yt7+3MF1EJIz2PY+oPasKXwvdRtnT9ZuoU7IzE4/EEfyrpaRWVhlSCMkcHuOtAHMR+GdRlb/TNcuWTuqM3P5n+lbmnaXaaZEUtY8FuWdjlmPuauU2ORZY1kjO5HAZT6g0AOooooAr3t5FZQh5DlmO1EB5dvQVVtmt7US3l5cw+fIMyNvGEUdFHsP1NPv8ARbDUpVkvIDKyjA/eMAB9AcVWTwtoyOrrZDKnIzI5/rQBU15PK1rSNS58oP5TkjG3PTP5mpfGO6TSY7WMbpbmZURfXv8A0rauIIrqB4Z41kjcYZW6GoLfTbaCZZgJJJFG1WlkZyo9Bk8UAYmsW32DVNEu/wDllCRbu3p2B/nVjxjuk0mO1jG6W5mVEX17/wBK2riCK6geGeNZI3GGVuhqC3022gmWYCSSRRtVpZGcqPQZPFAE9vEILeKEHIjQKPwGKhP/ACHLb/r2m/8AQoqtVVP/ACHLb/r2m/8AQoqANKiiigAooooAKKKKACoWuESbypMoT91mHDfQ+vtU1NkRJEKSKGU9QRkGmrdRq3UdRVRYprTHklpoR/yzY/Mv+6T1+h/OpoLiO4TdG3I+8p4Kn0I7U3HqtinG2q1RLRRRUkBRRRQAUUUUAFFFFABRRRQAUUUUAFFFFABRRRQAUUUUAFFFFABRRRQAUUUUAFFFFABRRRQAUUUUAFFFFABRRVfUHkjsLh4f9YsbFfrihaibsrle41vTraZopLgb14YKpbbzjnFXIZo54xJDIsiHoynIrN0gQxaZClvA0jMgMh24y3fJPv8AWodLiLXuoQxu0cKyAkRH5dxHIB9qbcWnya2MFVbt1v2/zNiSaOLG9gCeg6k/hUfmTSH91FtX+/J/8T1/PFSRwxxElEAJ6t1J+pqSs7Se7NbSe7t6Gdc6TFdjdcSOZsY8xAFIHoOKWy0i3tJzPukmmPR5Tkr9PStCirj7qshKlBO9tQooooNAooooAKKKKACiiigAooooAKKKKACiiigAooooAKKKKACmSyJFG0kjBUUZJPYU+s7XAH0yZN6hsAhScbsHOKmUuWLY42uuZ2QxdTu5EE0WmyNAehLgMR6gVetbmO7gWaIna3Y9QfQ1T/tuxWBXMmOBlAvK+1R6SLgQyyJCFSaVpEDsVwD7YNZRqK9k7/15FSnBxbS+67Naiq+y5b70yJ/uJz+Z/wAKPsqn/WSSyfV8D8hgVpzPojDmk9kSvLHGMyOqj/aOKj+1xH7m+T/cQkfn0pyW8MZykSA+uOfzqWj3mP335EHmzt9y3x7yOB/LNGy5b70qJ7KmT+ZP9Knoo5e7Dk7t/wBehB9mB/1ksr/V8fyxTktoEOViQH1xz+dS0U+SPYFCK6BRRRVFhRRRQBUudMtLqQyTQguerAkE9ucVNb28VtEIoIwiDsKlopcqTvYpyk1ZvQKKKKZIUUUUAFFFFABRRRQAUUUUAFFFFABRRRQAUUUUAFFFFABRRRQAUUUUAZWjf8gWw/694/8A0EVdqlo3/IFsP+veP/0EVdoAKKKKACiiigAooooAKKKKACiiigArHt5rjTLmYX+0Wk87tFKD/qyT0b0B6g+9UnXxPLd3K29zbrFHIVQyKBkYBHY9iKbNY+KZ4nilu7F43GGUrwR/3zQAl9q13rcr2GhDEY4lum4UD0B/yf51v6bC1vplpDJjfHCiNg5GQoFc7b6Z4msrUQWtzZRxqOFRef1XrXQaSGGkWQfO8QJuz67RQBbooooAKKKKACiiigAooooAKqn/AJDlt/17Tf8AoUVWqqn/AJDlt/17Tf8AoUVAGlRRRQAUUUUAFFFFABRRRQAVBNbJK4kBMcqjAkXgj/Eexqeimm1sNNp3RUFy8BC3agDtMv3T9f7v8verQORkdKCAQQRkGqrW8lvl7Qjb3hY/Kfof4f5VWkvJl+7LyZboqOCZZ4lkTOD1B6g9wfepKlq2jIaadmFFFFIQUUUUAFFFFABRRRQAUUUUAFFFFABRRRQAUUUUAFFFFABRRRQAUUUUAFFFFABRTXdI13OwUepOKi89n/1ETN/tN8q/4n8qlySJc0tGT1FJcRxnaW3P/cXlvypnkSSZ8+YkH+BPlH59TUscaRrtRQo9AKV5PyFeT2ViLdcSEbUWJfV+W/IcfrSi1QkNKTKw7vzj8OlT0Uci66hyLrqZT6Db7n8ie4tkk+/HDJhT+Har1naQWUAht0CIOT6k+p9TU9FaucmrNjUIp3SCiiipKCiiigAooooAKKKKACiiigAopksscMbSSuERerE4AqpDq9jPKI0nG49NwK5+maTkk7NlKEmrpF6iionuIY/vyop9CeaG0tyG0tWS1UvdQhsyiOHklf7sca5Y1J9pU/6uOV/omB+ZwKzYZHTWrjeqLNKq7PMbovoMdef5VnKoug4Sg7ve3YuWupRXExhZJIZucJIuCfpV2sbUS73lnF5yNcebkKgwUGOT1PatL7LGfvtJJ/vOcfl0ojKTurBO+jjG1+4+SeGL/WSovsWAqP7Whz5aSyf7qHH5nipEhij/ANXGif7qgVJVWk+pFpvqQeZcN92BU/33/wAM0eXcN96ZVHoic/mc/wAqnoo5e7Dk7t/16EH2VD/rHkk/3nOPyHFPjgiiOY40U+oUCpKKajFdBqEVqkQNZ2zyeY1vEX/vFBmp6KKdki229wooopiCiiigAooooAKKKKACiiigAooooAKKKKACiiigAooooAKKKKACiiigAooooAKKKKACiiigAooooAKKKKACiiigAooooAytG/5Ath/17x/+girtUtG/5Ath/wBe8f8A6CKu0AFFFFABRRRQAUUUUAFFFFABRRRQAVzl/rWrCW5bT9OSS1tyytLIepX7xHI4H9K6Ose3j1K11FrXyIZtNkd38wthk3EkgjvyfSgDLvr/AMTGyfzdPtoo2AHmLIMrno33uMdc9q6a0877JD9pwZ9g8zb03Y5rnb9tbtbaTTLeyF1A6mOKfOSEPGCPUDjJroNOhkt9OtoZm3SRxqrH1IFAFiiiigAooooAKKKKACiiigAqqf8AkOW3/XtN/wChRVaqqf8AkOW3/XtN/wChRUAaVFFFABRRRQAUUUUAFFFNDqzMoYFl6gHkUAOooooAKKKKAKcv+hzmcf6mQ/vR/dPQN/j+FXKRlDKVYAgjBB71VtmMEv2R87cZiY919PqP5VfxLzRp8S80W6KKKgzCiiigAooooAKKKKACiiigAooooAKKKKACiiigAooooAKKKimuIbcAzSKmemTyfp600m9hpN6IlqC8uorK2e4mJCIOg6k+g96jM9xMP9Gg2D+/P8o/Bev54rO1u2lFtHcTSPcpFKryRBQF2jrgf4k1pGCulJhOPLFtv9RY9duGkJfTnWJclysgZkHqR2+laEEst5Ak0bLHFIuRj5mwf0H61XfV9Mhsd8c0RjIISNOp9sdqfoVvJbaRbxzAq+CxU5+XJzjmpqQur7HPvOyldf12LSW0SsGILuOjOdxH0z0qaiis0ktjZRUdgooopjCiiigAooooAKKKKAK91eW9mga4lCA9Aep+gpLW/tbslYJQzL1U8H8jVSBVk126M4BeNF8oEdF7kfjTNVeJLm0lhZfPWYBtvJ2kc5rF1GtXsatU42UnZ/ga9FV/tO7/AFcEz/8AAdv88Uu65bpHGg/2mJP5D/Gr510Of2i6ak9FQeTM337gj2jUL/PNH2SI/fDSf77Fh+R4ovLog5pPZf1+I57mGM4aVAfTPP5U37Tn/Vwyv/wHb/PFSpGkYwiKo9FGKdRaT6hab6mPqZlmu7KOaNUiZzgOchmxwDipNUt86dK1xKgWNCQFjAGew5yetXrq1hu4TFOm5evuD7Gqi6PBvRppZ51T7qSvlR+FZypvXrc2iotLmk9P66WJLO3ElpE9xveRkBYOxIzj0zirSRRxjEaKg/2Rin0VrGCWyMuWKd0gqC6s7e8ULcRB8dCeo+hqeim0noy02ndFa1sLazLGCIKzdWJJJ/E1ZoooSS0QNtu7CiiimIKKKKACiiigAooooAKKKKACiiigAooooAKKKKACiiigAooooAKKKKACiiigAooooAKKKKACiiigAooooAKKKKACiiigAooooAKKKKACiiigAooooAytG/5Ath/17x/+girtUtG/5Ath/wBe8f8A6CKu0AFFFFABRRRQAUUUUAFFFFABRRRQAVzFzeavd3zT2zrBp1vcrEf70vzhT+v0rp6wtShv7WOSO0thdW8kwmCh9rxneGYc9QSD+dAFzWpZ7Oze+t5cNAMtG3KOM8j2PuKt2dyl5Zw3MeQsqBgD1Ge1czf/ANu6+BafYvsFqTmRnbJOP5/TFdPaW6WlpFbx52RIEGepwKAJaKKKACiiigAooooAKKKKACqp/wCQ5bf9e03/AKFFVqqp/wCQ5bf9e03/AKFFQBpUUUUAFFFFABRRRQAVBPawzkF1IcdHU7WH4ip6KabWqGm07oqFbuD7hW5T0f5X/Pof0+tPjvIXcRsTFKf+WcgwT9Ox/DNWKZJFHMm2VFdfRhkVXMnuiuZP4kPoqp9llhObachf+ecvzL+B6j/PFL9s8vi6iaH/AGvvJ/312/HFHLf4dQ5L/DqWqiuIfOjwDtcHcjY+6akBDAEEEHkEUtSnZ3JTad0Q20xmj+cbZFO119D/AIVNVW5VopBdRAkqMSKP4l/xHX86sIyuiuhBVhkEdxTkuqKkl8S2HUUUVJAUUUUAFFFFABRRRQAUUUUAFFQzXUcLhDuaQjIRFLHH4dB7movtFzJ/qrQr6GZwv6DJqlBstQk9S3RVUxXcn37lYx6RR8/mc/yo+wQNzNvnP/TVyw/Lp+lOy6sOWK3f9fgOkvbaNtrTJv8A7oOW/Ic037XI4/c2kze7gIP15/Sp4444l2xoqD0UYp9F4roF4rZFTyrqYgyzCFe6Rcn/AL6I/kBUkFrDbkmNPmPV2JZj9SeanopOT2BzbVugUlLRUkFdbG0WbzVtoRJnO4IM5qxSZGcZ59KWm22JJLYKKQkAZJwKhN3ADgSBm9E+Y/kKlyS3YnJR3ZPRUH2hm/1cEre5AUfrzSZum/hij+pLH+lTzroL2i6alio55RBBJKwJCKWIFR+RI3+suX+iAKP8f1pHsoHRldS2RjLsWP60Xk9kClJvb+vxMyKNrqIT3WoypLINyxQtjyx1HAqzYXk5aa3lSSaSI8PtC5U9Mg4xUcH9pWMP2dbVLhV4jkDhcj3Bq1p1pJCZZ7lla4nbc23oo7AfSsYqV1+J0TU2nzSVulibNy3RYox6klj+XH86PJlb79w30RQo/qf1qeituTuzn5F1ZQudJtrgZcyB8Y3hyW/Wls9Kt7OUzLuklPR3OSPp6VeooVOCd0i4+6rIKKKKsAooooAKKKKACiiigAooooAKKKKACiiigAooooAKKKKACiiigAooooAKKKKACiiigAooooAKKKKACiiigAooooAKKKKACiiigAooooAKKKKACiiigAooooAKKKKACiiigAooooAKKKKACiiigAooooAytG/5Ath/17x/+girtUtG/wCQLYf9e8f/AKCKu0AFFFFABRRRQAUUUUAFFFFABRRRQAVyUp1bxBql1DbXbWdnayGMlSQSRx2wT+ddbXKG81W11q++w6UJFL4kw3yseob2ODzQBZh0XVdPHmWervcMo/1M4JVvbqcVuWlwLq0inVSokUNtPUe1c9NqviR4mWPRxGxGA27OPwzUKajr1np4hj0basUe0OW3EYHX3oA62iobMlrOBmJJMakk9+KmoAKKKKACiiigAooooAKqn/kOW3/XtN/6FFVqqp/5Dlt/17Tf+hRUAaVFFFABRRRQAUUUUAFFMlljhjaSVwiL1YnAFVIdXsZ5RGk43HpuBXP0zScknZspQk1dIvUUUUyQpKWqesf8ga+/695P/QTQBEZYrY7rWeEx94TIMf8AAfT6dPpU8Oo2cybkuI+DggsAQfQ1Hb6bYm3jJsrb7g/5ZL6fSmXGjWMuGjtoIpV+6wiX8iMcirvzbl3Uvi+8t/a7b/n4i/77FVI7q3tbjyvtEXkSnKfOPkbqR9D1H4+1JHa2IkEVxYWscp+7+6Xa/wBDj9Klk0nT5Y2RrK3wwxxEoP8AKj4dGGsdHsyf7Xbf8/EX/fYp8ciSrujdXGcZU5qha2Nkd0E1nbGaPqfKX5h2bp/k03T4YoNX1BIY0jXbEdqKAOjelS1Z2JkrOxqUUUUhBWVJq08s8kWn2TXKxEq0hcKu4dh61pv9xuccdfSuV0cwPA0FxqT2/l5xGrbMg87iT16mmnbZXYnG+7su/wChv2GoLeGSN4ngnixvifqM9x6irtc5pDrNr0jpctcIsOxZCpG/kfnjPWtya5WJvLVTJMRkRr1+p9B7mn8T0X/AHGEtt/PyJWZUUsxCqOSScAVW82a64t8xxd5WHLD/AGQf5n9aVbVpWD3bByDlYx9xf8T7n8hVqnpHzZppHzZAkcFnGeVQE/M7nlj7k9aX7Xbf8/EX/fYqjqyQyX2mLcKjR+c5IkAI/wBW3rSsmiqceXYk+gRSfyFK0pa7k2lN33Lv2u2/5+Iv++xR9rtv+fiL/vsVR8vSz9zT1k/3bTj88Yo+zWzfc0VD7tHGo/nn9KfJLqP2cuqL32u2/wCfiL/vsUfa7b/n4i/77FUfsCt00qwQf7WCfyC/1o/skN1hsEHotqCfzJ/pRy92HJ3a/r0NMEEAg5B6EUjMqjLEAepNZGhWrSaFYGS5nKmBPlVgoHA7gZ/Wr66faBt5gV2H8Unzn8zStHqwtHqwOo2gJCzCQjjEQLn9M1T1K+nMCxW0M0bzuI1kcBcZ9MnOa1VUKAFAAHQCq99aLeWxiLFDkMrD+EjoaUmrOyLhKCknYzV0Q7cqFhlXkSLKzOT7ngVa015L2xjmlmkycghSAODjqOaY8GrSp5L3FuqHIaVVO4j6dAav20CW1ukMediDAz1rBQTldKyFVSkryd36saLSDOWjDn1clv51MAAMAAD0FLRWqilsjBRjHZBRRRTKCiiigAooooAKKKKACiiigAooooAKKKKACiiigAooooAKKKKACiiigAooooAKKKKACiiigAooooAKKKKACiiigAooooAKKKKACiiigAooooAKKKKACiiigAooooAKKKKACiiigAooooAKKKKACiiigAooooAKKKKACiiigAooooAKKKKAMrRv+QLYf9e8f/oIq7VLRv8AkC2H/XvH/wCgirtABRRRQAUUUUAFFFFABRRRQAUUUUAFIFUEkAAnqcdaWsTV/EUdhci0treS8usZMcf8P1680AbdBGRg1ztt4lnVh/aelXNpEf8AlsVJUfXIGK6EEMAQQQeQRQAKoVQqgBQMADtS0UUAFFFFABRRRQAjusaF3YKqjJJOABVe2v7S6cpBOjsBnaDzj1+nvWP4jmM+p6Zpef3U8geYf3lB4H061J4sLW1hBfw4Wa1mVlPseCPoeKAN2qp/5Dlt/wBe03/oUVTwyCWFJF6OoYfjUB/5Dlt/17Tf+hRUAaVFFFABRRUc8yW8LyyHCIMk0ASUVgf23fuDNHYfuAe5Ofz6Vr2V2l7bLNGCAeCp6g+lRGalsOxR1h41u7IXTBbXczPu6FgOAarahq+mXFpLCSwIQiNjEQM44x6fpVnV41nvbKGY4hZj/wB9Y4/nj8agvNFtbe0mlaWU7UO0MRj2HT1NQ93pdGkaiVvI0tOukuLWHMqNLsG8AjIOO4q3VO3hju7KFrqFJHKDJdQTTvsKJ/qZZofZXJH5HIroXK1oxPkk7rT+v66Fqqesf8ga+/695P8A0E0uy+jHyywzD0dSpP4jP8qq6vcTLpF6stq4zA43IQw+6fof0p8vZi5OzuaNv/x7xf7g/lUlUbfULUW8YeQx/IP9YpTt7irUc8Uv+qlR/wDdYGk4yW6E4SW6FkjSVCkihlPY1WDS2YxIWmg7P1dPr6j36/zq5RQpW0ewKVtHsVp081EuLdlaROUIPDDuPof8KqadKs+q38iZwUi4PUHDZB96tSW7xOZbU4J5aIn5X/wPvWZZyMdZ1CW3Ta+2MvA4ALHB6H19+h/WrtdaGluZaG7RUUE8c6koeVOGU8FT6EVLWbVtGZNNOzErDeyks1eN7KC8tlLNGXIBQHnBz2rUuryK2BDEM+M7cgcepJ4A9zVVZPtDh2R7og5VUGIl98nG768/QU1Sb97Y2pwdveWhW063up5muSiW6sgRNq/dXrhR7+v861VSCziJyqL1Z3bqfUk0zZeS/wCslSBfSIbm/wC+jx+lOjsoEcSFTJIOjyEsR9M9Pwp2jFWv/XmE5J77dkN+2iT/AI9oZJ/9oDav5nAP4Zo8u7l/1kyQL/diG4/99H/CrVFHMlsjPmS+FfqY93ZW6anppKb2aV9zSHcT+7b1rWVVUYUAD0Aqjf8A/IT0v/rq/wD6LatCpcm9yXJvdhRRRSEFFFFAGf4f/wCQBp//AF7p/wCgitCs/wAP/wDIA0//AK90/wDQRWhQAUUUUAFFFFABRRRQAUUUUAFFFFABRRRQAUUUUAFFFFABRRRQAUUUUAFFFFABRRRQAUUUUAFFFFABRRRQAUUUUAFFFFABRRRQAUUUUAFFFFABRRRQAUUUUAFFFFABRRRQAUUUUAFFFFABRRRQAUUUUAFFFFABRRRQAUUUUAFFFFABRRRQAUUUUAFFFFABRRRQAUUUUAZWjf8AIFsP+veP/wBBFXapaN/yBbD/AK94/wD0EVdoAKKKKACiiigAooooAKKKKACiiigArH0uaztZ7yKaSKK8a4dn3kKzgklSM9RtxWxWVc2Gn66j/abfLRSNEHzhhg+o7UAO1LW9Os7dzNPHKSCBEhDFvbFT6PHJFpFokwIkWJQQe3HT8KzE8P6Xo0b3ywNM0I3/ALx84A5JHbNbkMqTwpNE26ORQyn1BoAfRRRQAUUUUAFFFFAHN60hi8WaPcN9xsx59+f/AIqpvGjY8Puvd5EUD1Oc/wBK09T0+PUbYROxR0YPHIvVGHQioG02a6ngk1GeOVbdt6RxxlQW7Mck/lQBcsojBZW8TfejjVT+AxVa5tre71m1juYIpkFvMQsiBgDuj5wav1VP/Ictv+vab/0KKgC1bWNpaMWtbWCAsMExxhc/lViiigAqhrUbS6ZKF6rhvyNX6KUldNAZUOuWAtVYyeWVAHlY5HHQDvS6CpNtLNt2rLIWVfQf5/lU7aVYtJvNuufYkD8quABQAAABwAO1RGMr3l0BmTr5E0cFmiK9xO+I8nhQOpPtiqN9pVxa2wuZJjdJANzRuzdB1xzWnqsFx5tte2ieZLbscx5xvU8ED3qtdX93f27WlpYXEckq7WkmXaseeDz3710KnGVn95hKTXMn8jXgkSaCOWI5R1DL9KkqK2hW3to4VJKxqFBPfFS1DtfQ2V7ahVPWP+QNff8AXvJ/6CauVT1j/kDX3/XvJ/6CaQyxb/8AHvF/uD+VNktLeU5kgic+rIDTrf8A494v9wfyqSmm1sNNrYq/YIB9zzI/9yVlH5ZxQLWZB+7vJvo4Vh/LP61aoqueXUr2kurKu2+X/lpbyD3Qqf5msoFjql+91aRttWLJWUDbw3IJxitRrppmMdmA5HDSn7i/4n2H5is23jih1u9EiNdXOyIruAJ6HPsoq1dPVamsbpq61/r0sRS3Uqr9otEuW8v+KRQRj3cHlfz+tPj1ae4ZPtEq6fGe7Idz/wC6Txj8K1ltmkYSXTB2BysY+4v+J9z+GKkuLeK5iMcy7lP6Vo6sNmjV16ezj8/63KVrHpSvvikhllJyXaQO2fXJNXnmiQAtIoz0yetZbWptflZv3efldlDJ9GX+HtyMD6VHa29t5RkurJfnYkyRjKj8ByPyrKrq0k73/ryFKEZe9zNm2CGAKkEHuKWsmC2gN3ttZ5BCybx5cxIB/UVc+zTL9y9m+jKp/pWUbS67GEoRT3+/+mWqKq7L5ek8Dj/aiIP5hv6Ub75esEDj/ZlI/mtXy9mTydmv69SG/wD+Qnpf/XV//RbVoVjX1xN/aWm7rOXIlfAVlOf3be4q/wDapv8AnwuP++o//iqXI/6aDkfl96LVFVftM/8Az4z/AIsn/wAVR9pn/wCfGb/vtP8A4qjkf9NByPy+9Fqiqv2i4/58pP8AvtP8aPtFx/z5P+Mi/wCNHI/6aDkfl96IfD//ACANP/690/8AQRWhWNoVxOuh2AFnK4ECYKunPA9SKv8A2t+9lcj8FP8AJqORhyP+mi1RVX7aveC4H/bIn+VMl1OGKMsUnz0AMLjJ+pFDjJK9h+ym9kXaKzF1CXG8iPHdMMD+oq0l9bOit58a5HRmArFVY35Xo/PQznaDtJlmiohcwHpNGfowp4dD0ZT+NWpJ7MlST2Y6iiimUFFFFABRVeS9t43KtIMjrgZxUyOrqGRgwPcVKnFuyY2mtWOoooqhBRVaaeTzfJt1VnAyxY8LSLNNHKsdwq4c4V1PFZ+1jexXK7FqiiitCQooooAKKKKACiikzQAtFFFABRRSUALRSdaWgAooooAKKKKACiiigAooooAKKKKACiiigAooooAKKKKACiiigAooooAKKKKACiiigAooooAKKKKACiiigAooooAKKKKACiiigAooooAKKKKACiiigBGUMpVgCCMEHvVL+xtL/wCgbZ/9+F/wq9RQBlaN/wAgWw/694//AEEVdqlo3/IFsP8Ar3j/APQRV2gAooooAKKKKACiiigAooooAKKKKAK1/YW+oQGK4Un+6ynDL9DXPWvg1Aji4vbkNvODG4AK9j0611VIrKwypBGSOD3HWgDnP+EMs24kvLx17guOf0roYIUt4I4Yl2xxqFUegFPpsciyxrJGdyOAyn1BoAdRRRQAUUUUAFFFFABRRRQAVVP/ACHLb/r2m/8AQoqtVVP/ACHLb/r2m/8AQoqANKiiigAooooAKKKKACiiigAooooAKp6x/wAga+/695P/AEE1cpsiLJG0cihkYEMpGQQe1ADbf/j3i/3B/KpKzhoenAYFt/4+3+NVm0yxmYpaWwbHBlZ22L9OfmP0/Omk2UotmrPcR26gyHk8KoGSx9AO9QGGa7P+k5jh7QqeT/vEfyH61Xh8P6dGo3QmR+7s7ZP68D2pZdI0yKNpJIQqKMkl2/xqk7fDuUnbSO/9bFyeUW0KrGgLn5Y4xxk/0H9Ko6ZEYtV1AO5dysRZj3OG/IUy20KyfM01thm+6hdvkHp16+v/ANatC0srazDC3iCb+WOSSfzpPTQUnb3SxRRRUkCEBgQwBB6g1g3t3b6Tc+VDdhQ3LwAbinHUenrg1vNnadvXHGayPDaRtp7TsA1zJI/nsR827PQ/hiqSTXvbGtOXLfsS2dvaXMZntbgtI3WaNsH8R/QirO+6g++ouE9U+Vh+B4P6fSswJJH4kmSxdVXyA8qbflLZ4B9CRzWvBcJMShykq/ejbqP8R71VuVWWqKk29d1+QQ3UMzFUfDjqjDaw/A81NUU9vDcACaNWxyCeo+h7VD5NzCf3EwlT+5N1/Buv55pWi9jO0Xs7EV//AMhPS/8Arq//AKLatCs26eyuQseowmMody+ZwAcY4YceveoVsdDf7jQt9Jyf60uSXYHTkuhsUVmro2mOMrCGHtIx/rTv7E07/n3/APH2/wAakg0KKz/7E07/AJ9//H2/xo/sTTv+ff8A8fb/ABoAPD//ACANP/690/8AQRWhTIokgiSKJQkaAKqjoAKfQAVWvUZo1dF3NGwfHrVmipnHmjYadncqNfxFcIGaQ8BNvOaktIjDbIjfexkipqWpjB83NJ3G2rWQ0xoeqKfqKYbaA9YIz/wAVLRVuKe6M3FPdEH2O27QRj6KBR9kg7IR9GIqeip5I9hezh2RB9lj7NKPpK3+NMmtysLmOWbcFJHzk1apKHTi1awKnDsUrS2H2ZDHPIAwycBTk/iKbbRSCedI52CKw/hXr3qY2MeW2PJGG6qjYFTRRJCgSNcD+dYRpO6TVreZo4w1s3r5v/MZ5dwOk6n6x/8A16Nt0P8AlrCf+2ZH/s1T0V0ci/pmfIvP72ZrvcWlw7uqFJcEsAcAikaaa8kRI4kZUYMWDHHHbkVpUVi6L25tC7dbu/8AXkQ+ZcDrbqfpJ/8AWo86UdbZ/wAGX/Gp6K15X3/L/Ijlf8z/AA/yIPtDd7aYf98n+Ro+0gdYZh/wAn+VT0UWl3Dll3IPtUfcSj6xN/hR9rg7uR9VIqeinaXf+vvC0+6+7/glC6u4pGjhWdVVz87bgMD0pkkdrHEZLaZVkQZBEnWrlzB5yqVba6HKmoHtp5wEmMSp/EUHJrlqQk27q76f1fQ1i5pLVFiGZZYlcMuWGcZqWofs0BGDDGfqopPsdt2gjH0UCulc6WplefZf18ieqTp9rupI5CfKiA+UHG4n1qb7JB2Qj6MRUE1gd/mW8jo3cF2w345rOqpNLS6KjKaey+//AIAskYs5Y3iyEd9rLnjmrtUI7GVpN8874U5VVYnH51Y+zv2uZh/3yf5ilS5lf3bIJTl1RPRUHkzdrl/xVf8ACjy7gdJ1/GP/AOvWvM+35f5k8z/lf4f5k9FQbbof8tYT/wBsyP8A2aj/AEof88T+Yo5vIOfyZPRUG66H/LKE/wDbQj/2Wo57meGJna3Xjph8/wBKTqRSu/yBTT01+5luis0RXRG5/tBk65V1wPwzUttdyNGRJBKXUlWIA6/nURrXdpJopyitvyZdoqD7SO8Mw/4Bn+VH2uPuso+sTf4Vpzx7k+0h3J6Kg+2Qd3I+qkUfbLbvPGPqwFHPHuHtId0T0VELmA9J4z/wMU4SIejqfxqlJPZjUovZj6KSlplBRRRQAUUUUAFFVWunZ2W3hMgXgtnAzUkE4mLKVKOv3lNZqrFuyKcWlcmooorQkKKY8iRjLuqg+pxSo6uu5GDD1BpXV7BYdRRRTAKKKKACiiigAooooAKKKKACiiigAooooAKKKKACiiigDK0b/kC2H/XvH/6CKu1S0b/kC2H/AF7x/wDoIq7QAUUUUAFFFFABRRRQAUUUUAFFFFABWPbzXGmXMwv9otJ53aKUH/Vkno3oD1B96pOvieW7uVt7m3WKOQqhkUDIwCOx7EU2ax8UzxPFLd2LxuMMpXgj/vmgBL7VrvW5XsNCGIxxLdNwoHoD/k/zrf02FrfTLSGTG+OFEbByMhQK5230zxNZWogtbmyjjUcKi8/qvWug0kMNIsg+d4gTdn12igC3RRRQAUUUUAFFFFABRRRQAVVP/Ictv+vab/0KKrVVT/yHLb/r2m/9CioA0qKKKACiiigAooooAKKKgljndzsuBGnYCME/mf8ACmlcaV+pPSE461W+xbv9Zc3L/wDA9v8A6Dij+z7T+KBZD6yfP/PNVaPcq0O46S+tYzh7mIH03DP5U37fE3+rSaT/AHYmx+ZGKnSNIxiNFUf7IxT6Lx7BeHYqeTLc83PyRf8APFT1/wB49/oOPrVpVCqFUAADAA7UtFS5Nicmwqmv+mTiTrbxn5P9th/F9B29+fSluC1xL9ljJC4zK47D+6Pc/oPwq0qhVCqAABgAdqr4V5lfAr9WLRRRUGYUUUUAFZk+iQSXDzwyz2skn3zA+0N+FadFNNrYabWxUsNPt9PiKQKcscu7HLOfc1LPbpPgklHX7rrwy/59Kmoo5ne4KTTuVkuWSRYbkbXbhXA+V/p6H2qzTJI0ljaORQysMEGqxeSzOHDS2/Z+rJ9fUe/Wqspbbl2Utty5TGjR/vIrfUZpVZXUMpDKeQQcg06o2I2KzafZvy1rCT6+WKT+z7X+GMr/ALjsv8jVqiq55dyvaT7sq/YUH3Zrlf8Atsx/mTR9llH3b2cfUIf5rVqinzyD2kupV2Xseds0Uo7B0Kn8x/hSfapk/wBdZyfWMhx/Q/pVuijm7oOe+6Ky39sThpRG392QFD+RxVgHIyOlIyq6lXUMD2IzWNrUCW8UKWa/Z5riZYxJGSm3PU8EZoSi3bYaUJeX4/5G1kZxkZ9KWsJ/DMCHzLaeZJQchy3OfqMVa0m+uLvTopmh35GCVcZJHGcdP1qJNLYzm1HY06Kg+1Rj/WK8f++px+fSpEkSQZjdWHqpzUqSezJU4vZj6KKKooKKKKACiiigAooooAKKKKACiiigAooooAKKKKACiiigAooooAKKKKACiiigAooooAKKKKACo54hNC0ZONw6+lSUUmk1ZgnbUpiS8VNhhVmHG/dxU1tD5MeGO52JZj6mpqKiNOzu3cpyurBRRRWhIUlLRQA0oh6qp+ophtoD1hjP1UVLRScU90S4p7og+x23a3jH0UCj7JB2TH0Yip6Knkj2F7OHZEH2SPs0o+krf40fZh2lmH/Ayf51PRRyR7B7OHYg+zt2uZh/3yf5igwy44upPxVf8Knoo5EHs1/TZmWjPEhha4SN0JyHTr79adB58128sckZVV27/LIDfrV54o5PvorfUZpyqFACgADsKxjRasm9F6luMdWr39WQ/wClD/nifzFG66H/ACyhP/bQj+lT0Vty+ZHJ2bM2ESTTyyyQJIyttAL/AHcfhRue3vI/LtivmAgorDn3qzJbHzTLDKY2b7wxkH8KWC28tzJJIZJCMbj2HsK5lSle3W++n/Dmtn/M/wAP8hfPfvbTD/vk/wBaPtI7wzD/AIBn+VT0V02fcy5ZdypPepFCzBJNwHAaNgM/XFQDaVDSXkyydc4IA/DFXp4hNC0ZONw6+lVxJeKmwwqzDjfu4rConze9t6P9DSKnbRr7v+CJbX8TR4mmjV1JByQM+9WBcwHpPGf+BiktofJjwx3OxLMfU1IUU9VB+orWmqnKrkS5r6Nfd/wRBIh6Op+hqBp5ZJmjt1XCcM7dM+lSm3gPWGM/VRVFYre2mdJ4FCs2UfZxj0qKspK19EVHn7JlqGeTzRDcKocjIKng1Zqkj/a7qORFPlRA/MRjJNXauk209broXNWCiiitSAooooAKKKKACiiigDK0b/kC2H/XvH/6CKu1S0b/AJAth/17x/8AoIq7QAUUUUAFFFFABRRRQAUUUUAFFFFABXOX+tasJbltP05JLW3LK0sh6lfvEcjgf0ro6x7ePUrXUWtfIhm02R3fzC2GTcSSCO/J9KAMu+v/ABMbJ/N0+2ijYAeYsgyuejfe4x1z2rprTzvskP2nBn2DzNvTdjmudv21u1tpNMt7IXUDqY4p85IQ8YI9QOMmug06GS3062hmbdJHGqsfUgUAWKKKKACiiigAooooAKKKKACqp/5Dlt/17Tf+hRVaqqf+Q5bf9e03/oUVAGlRRRQAUUUUAFFFFABRRRQAUUUUAFFFFABVe6maPbHFgzycID29WPsP/rd6knmWCIyPnA6ADJJ7Ae9R20LKWmm/10nXnhR2Uf55NVFW1ZcUkuZj4IVgiCLk92Y9WPcmpaKKTd9WS227sKKKKQgooooAKKTpWdG93f7pYZxBBkhMLktjvUylYVzSoqlaXEouHtbkqZFUMrKMbhV2nF3VxhRRRTAqm3khYtasqg9Y2Hy59RjpR59yn+stNw9YnDfocVaoq+burl8991cqi/gH+tLwn/pqhUfmeKnjljlXdG6uPVTmnVBJZWsp3PAm7+8Bg/mKPdYe4/L+vkWKKq/ZGX/U3U6exbeP/Hsn9aMXyHgwTD3BQ/1o5U9mHKnsy1RVUXiodtyjQHsW+6f+BdPzxVkHIyOlS4tbicWtxaqalZLqFo0DMUbIZHHVWHQ1bopJ2JTsYz22uTR/Z5Lq1WM5DzIp3kfToDWnaW0dnax28Wdka7RnqfepqKbdxt3ContoXO5okLeuOfzqWipaT3JcU90QfZyo/dTyp7E7h+tH+lIP+WUn5qf61PRU8i6E+zXTQr/aSv8ArIJV9wNw/SnpcQyHCyKW9M8/lUtVdSiaawuFjUGQxtsyO+KdpdwtPo/6/ryKcmv2/mSLb29zcrEcPJDHlRz696v2d3BewCa3fcmcHjBB9CKz9H+yzaVDJDMyFYx5mJOh75HTrmodILyX+oy2kivAZAN7ch3xyRjp/Wqd1fQttq94/wBfgbtFQedMv37cn3jYH+eKBdw9HYxn0kBX+dRzxI9pHroNvb+1sIw91MsYboDyT9AKZZ6nZ3zMtvOrOvVDww/A1RtBHceI7x59rvHGnkA8gL3I/Gl1pVjvdOlhAFybgKMDllx82fb/ABray2NklsbNFFFQQFFFFABRRRQAUUUUAFFFFABRRRQAUUUUAFFFFABRRRQAUUUUAFFFFABRRRQAUUUUAFFFFABRRRQAUUUUAFFFFABRRRQAUUUUAFFFFABRRRQAUUUUAFFFFABSUtFACUtFFABRRRQAUUUUAFFFFABRRRQBlaN/yBbD/r3j/wDQRV2qWjf8gWw/694//QRV2gAooooAKKKKACiiigAooooAKKKKACuVuYtQv7ttQe7aG0guljjgXPzgSBST+OfWuqrG1LT9QAk/s14WjkkWRoZsjDBg2VI9SOQfegCXxAWt9OlvoZWingUFWB4bn7pHQg5q5p919tsILnbt81AxHoTXO3Ola7rbpHqcsFtag5KQ85/z7munghS3gjhiXbHGoVR6AUAPooooAKKKKACiiigAooooAKqn/kOW3/XtN/6FFVqqp/5Dlt/17Tf+hRUAaVFFFABRRRQAUUUUAFFFFABRSVWN9CSVh3TsDjEQ3YPueg/E01FvYpRcti1SMwVSzEADqT2qr/psw4Edsvv87f0A/WgafCTunL3Desx3D/vnp+lVypbsrlivif3BCDdTC5cful/1Knv/ALR/p7fWrdFFS3cmUrhRRRSJCiiigAooooAQjIwazYJZtPU28tvLJGpPlvGN2R1wa06KmUb6oVihaJNNdveTRmIFNkaE8gdyav0UURVkNBRRRVAFFFFABRRRQAUUUUAIQGBDAEHqDVX7EIubRzAf7o5Q/wDAe34Yq3RTUmtilJx2KgupYeLqEgf89I/mX8e4/wA81YjkSVA8bq6noVORT6qXFvBGr3G827D5mkjOM/UdD+Iqrxe+g7xe+hborJh1V15nhkaE/dmEZGfqK0oZ4p13ROGHtWSnFuyZm5R5uW5JRRRVDCiiigAooooAzrjQ9OuZWklthuY5YqxXdznnB5q7DFHBEsUKKkajAVRgCpKKbbY7thSEZGDS0UhFK50y3uGVwDDKvKyRfKRUUWjxw3X2pJne4xjfN8+Pp6fhWlRU8q6E8kemn4EG65TrGkg9VbafyP8AjR9qUf6yOSP/AHlyPzGRU9FLla2YuWS2ZHHNHL/q5FfHoc1JUckEUpzJGjH1I5pn2bb/AKqWWP23ZH5HNF5LoF5rdX/r+upPRUGLlOjxyD3BU/nz/Kk891H7y3kHuuGH6c/pRzrqHOuqsLeXkFjbtPcPtQcdMkn0AqhHr9uXQT29zbI/3ZJo8Kfx7VDqc8Larpskj5gR23AjG1sfKSD79+1Wtentk0a4851xJGQgyMse2PxxWseV2tqaxcZWtqaVFV7BZUsLdZ8+aI1DZ9cVYqSQooooAKKKKACiiigAooooAKKKKACiiigAooooAKKKKACiiigAooooAKKKKACiiigAooooAKKKKACiiigAooooAKKKKACiiigAooooAKKKKACiiigAooooAKKKKACiiigDK0b/AJAth/17x/8AoIq7VLRv+QLYf9e8f/oIq7QAUUUUAFFFFABRRRQAUUUUAFFFFAHMay2q6rqkmn6bL9nhtwPNl3FcsRnGRz07UaZHq+jalBb39x9qtLklFfcW2NjI68jp0qGTWL3T9X1GK102S7VpgxZAeDtUY4Bplxr2qXDQk6DcARSCTG1ucA/7PvQB2FFcnJ4o1ZY2P9hTJgfeYNgf+O10OkO0mkWTucs0EZJPc7RQBbooooACQASTgDuaZHLHKCY5FcDupzVTUNPGpOkVwzfZFGWjViPMbtnHYf19qwNQ01ND1jTrjS90QnmEUkW4kMCff8f0oA62mJLHJny3V8HB2nOKxPEd073VhpcblRdyfvSpwdgPI/Hn8qb4gRNJt7fUbKJYmt5FVwgCh4z1U/pQB0FMSWOTPlur4ODtOcVh6/emabTtOhcqt64MhU4Pl8cfj/Sk8QImk29vqNlEsTW8iq4QBQ8Z6qf0oA6Cqp/5Dlt/17Tf+hRVYjcSRq6/dYAiq5/5Dlt/17Tf+hRUAaVFFFABRRRQAUUUUAFV5BdPIVjMUcf94gsx/DgD9asUU07DTsVfsMTc3DPcH/pqcj/vkcfpVkAKAAAAOABS0UOTe43Jy3CiiikSFFFFABRRRQAUUUUAFFFFABRRRQAUUUUAFFFFABRRRQAUUUUAFFFFABRRRQAVQ1fiCJn5iWVTIPUVfpGUOpVgCpGCD3qZLmVhMimmgFs0kjqYip5zwRVTTrcPp0JlUhtvysDhgM8cipRpdmrhxAMg5AJOB+FXKnlcneQnHm3K+J4h8p85fQ8N+fQ0+O4SQ7eUf+44wf8A6/4VLTJI0lXbIoYe9Pla2YuVr4WPoquIZYh+5kLD+5Ic/kev86VblQdsytE3T5uh+h6Uc9t9A57fFoT0UlLVlhRRRQAUUUUAFFFFABRRRQAUUUUAFFFFAEcsUc8ZjlQOh6giqa6NYq6yLEQ6nKsXJK/TNaFFJpPcTinuiDyp1+5cbvaRAf5Yo8ydPvwBh6xv/Q4qeip5ezJ5LbN/16kH2uIHEm6M/wC2pA/PpWfc3V3e3zWemyxxLGoaWcruxnoFHStasS8glsdTkuktXubaZRvWI/PGw7ge49KqPNfoyo86fRjxPe6ZdwR3twlxb3EmxZNm1kbsD2xWzXPhLnVLqNVhuILSGTzC9wTlmHTaOv61s5ukHKxS/QlT/WnKTW6CU2t0T0VB9p2j95DKnvt3D9M05LiGQ4SVGPoDz+VSpxfUlTi9LktFFFUWFFFFABRRRQAUUUUAFFFFABRRRQAUUUUAFFFFABRRRQAUUUUAFFFFABRRRQAUUUUAFFFFABRRRQAUUUUAFFFFABRRRQAUUUUAFFFFABRRRQBlaN/yBbD/AK94/wD0EVdqlo3/ACBbD/r3j/8AQRV2gAooooAKKKKACiiigAooooAKKKKAGRxJEXKDBdtze5/yKfRWde69plhMYbm7VZB1UKWI+uAcUAaNMhiWGFIoxhEUKo9hWQfFmigEi7J9hE/+FallP9qsoLjG3zY1fHpkZoAmrCbxDOrEf2JqRwcZEJ5rdooAar5jDsNuRkg9qzYYv7S1FL9x/o8AItgR94nq/wBOw/Oma3a6rebIrJrVYOriVmy/sQB0/nVc2/idxsa6sI0PBaMNuA9sigCHWVK+MNIkb7jKVH15/wARU/jRgvh6UH+J0A/PP9Kvarpn263iEb+XcW7iSGRucMPX1BqC4sLrVJbcX6RRW8DiQxo5cyMOmeBgUAZN1E8HiHw+ZQeIBHz/AHgP/rir/jRgvh6UH+J0A/PP9Kv6vpv9oQxmNxHcQOJIXIyAw9faq9xYXWqS24v0iit4HEhjRy5kYdM8DAoA0LBGj0+2jfO5YlBz6gCq9zE82s2qx3EsBFvMd0YUk/NHx8wIq/VU/wDIctv+vab/ANCioAtW1vLCxMl5PcAjgSBBj/vlRViiigAooooAKKKKACiiigAooooAKKKKACiiigAooooAKKKKACiiigAooooAKKKKACiiigAooooAKKKKACiiigAooooAKKKKACiiigAooooAKQgEYIyD2NLRQBX+zeWcwOY/9nqv5f4Yo894zieIqP76fMv+IqxUN0XW1laP74QkfXFQ42V4mfJb4dCGTVLONtpnBI67QSB+IqzHIkqB42DKehBzVGxtIGsoXiYqzIMsp+8e+R0POetR2LPBdXSKpkiDjJRcYbHPGazVSStzdRc7XxI1aKjimjlGY2Bx1HcfUVJWyaeqNE01dBRVa6vYrUqrBnkf7qIMk0lvfRzSmIrJFL2SRcE/Slzxva4XLVFFFUMKKKKACiiigAooooAKKKKACiiigAooooAKZJFHKMSRq/8AvDNPopNJ7iaT0ZB9lUf6t5I/91uPyPFGy5T7sqSD0dcH8x/hU9FTyLoT7OPTQg86Vf8AWW7fVGDD+h/SgXcGcNIEPo/yn9anqtqN3HZWMtxKNyoM7fU9hT5ZdGHLPo/6/AsAgjIORS1z6aXqssYn+2RW0zYYQxx4UexI5q5pVxPeWhbzts0bmORHUMFYH8D+tN8y6X9P6Q3zLpf0/wCDY1KKr77lPvQq49UbB/I/40v2pF/1ivH/ALy8fmOKnnXUXtI9dCeimRyxyDMbq4/2Tmn1ad9ik09UFFFFAwooooAKKKKACiiigAooooAKKKKACiiigAooooAKKKKACiiigAooooAKKKKACiiigAooooAKKKKAEYEqQCVJHUdqpfYbj/oLXn/fMP8A8bq9RQBlaN/yBbD/AK94/wD0EVdqlo3/ACBbD/r3j/8AQRV2gAooooAKKKKACiiigAooooAKKKKACubsLbS4NT1Bb42ks0kxlSSUq3yn+HnoQc/pXSVz134e0dbm5vNRKKsr7hulKAcc9x1OTQBdZNB2ncunYxzwlW9N8v8As218nPleSmzPXbtGKxLfQfDV6CtqUkYD+Cckj8M1u2UBtbG3ty24xRqmfXAxQBPRRRQAUUUUAFFFFABRRRQAVVP/ACHLb/r2m/8AQoqtVVP/ACHLb/r2m/8AQoqANKiiigAooooAKKKKACiiigAooooAKKKKACiiigAooooAKKKKACiiigAooooAKKKKACiiigAooooAKKKKACiiigAooooAKKKKACiiigAooooAKKKKACkpaKAKLaXFlvKkmhV/vLG2Aas29vHbRCOJdqj9T6mpaKlQindIViKWCOUgsMMOjA4I/GmYuIgcETr6H5W/wP6VYoocVuiXBN3WjMy1lT+1rnzMrI6qE3jHHcD8adqLK9zaRxsDOJc4B5C45zVu4toblQJow2Oh7j8agisRaSNJa7fm6q/9D1H61k4zSt0J95b6l2ioBdIG2ygxN/tdD9D0qetlJPYtSUtgoooplBRRRQAUUUUAFFFFABRRRQAUUUUAFFFFABRRRQAVT1WzN9p81urBXYZUnoCORVyimnbUE7GMusXccISbSrproYGEXKt77u1WdHtJrW1drkg3E8jSyAHIBPYVoUU2+xTfYKKKKkkie3hkOWjUn1xz+dN+zlT+7mlT2zuH65qeipcIvoQ4RetiD/Sk7xSj8VP9aPtDL/rIJF9wNw/Tn9KnopcrWzDla2ZCl1A5wsq59CcH8qmprokgw6qw9CM1F9kjH+rLx/7jED8ulHvIPfXmT0VB5dwv3Zlf2kX+ox/Kk82dfv2+R6xuD/PFHP3Qc9t0/wCvQsUVB9rhBw7GM/8ATQFf51KHUruDAr6g8VSknsxqUZbMdRWHDJqOrl57a6W0tMssWIwzPjjJz2z/AJ71Z0+8uBey6ffMjTogdJEGBIv09atxNHE06KKKkkKKKKACiiigAooooAKKKKACiiigAooooAKKKKACiiigAooooAKKKKAMrRv+QLYf9e8f/oIq7VLRv+QLYf8AXvH/AOgirtABRRRQAUUUUAFFFFABRRRQAUUUUAFc6ujR65eTXuoyPJGsrxQwqdoVVYrz3ySDXRVi39hqkE0k+jXKKJDukglGVLdyD2z6UAJJ4X0uNfMtke1mTlZkkbKn15NaOmXLXem21w4+aSMMceuK5/8As3xDqjeVqd0lvan76RYyw9OP6munhiSCFIo12pGoVR6AdKAH0UUUAFFFFABRRRQAUUUUAFVT/wAhy2/69pv/AEKKrVVT/wAhy2/69pv/AEKKgDSooooAKKKKACiiigAooooAKKKKACiiigAooooAKKKKACiiigAooooAKKKKACiiigAooooAKKKKACiiigAooooAKKKKACiiigAooooAKKKKACiiigAooooAKKKKACiiigAooooAQgMCCAQeoNQfZyhzBIY/9kjK/l2/CrFFJxT3JcVLcrm4MXFxGV/21+Zf/rVMrK6hlYMp6EHIp1QPbKSWjYxOe6d/qOhqfeXmT70fMnoqv5k0Q/ep5i/3oxz+I/wqSKWOYZjYNjr6j601JPQpTTdupJRVK/ll3w20DbJJifnxnao6moZrWa0haeC6md0XLLIdwb1pOdtlsO5p0UyGQTQpIowHUEZp9WMKKKKACiiigAooooAKKKKACiiigAooooAKKKKACiiigAooooAKKKKACiiigBKhe0gfJ8sKT1K/KfzFT0Umk9xOKlujnoZb3Sd9vJBO8KkmJ4Iw6kdQCOCD+P8AjU9il9PenUri32Ex+UkRbaQM5zj3962qKLLpoHKumhB9pCj97HJH9VyPzGafHNFL/q5Eb6HNSVHJDFL/AKyNW+oqbSRNprrf+v66GbNf3tzfSW2mxRFYSBLNMTgH0AHWn2V/dC7FlqMUaTshZHjbKuB1+hqhFIukXtxBdNNBDJJ5kUyDKkHseDzxj1/SnQSy6tqUFzbqZILUMVlddgdjxgdT+n9K1u1vHQ0u1vHQ6CioPPkX/WW7j3Qhh/j+lKt1Ax2+YFb0b5T+RrPnj3M/aR7k1FJ1qu1/ZpN5LXUIkzjaXGc+lUWWaKKKACiiigAooooAKKKKACiiigAooooAKKKKAMrRv+QLYf8AXvH/AOgirtUtG/5Ath/17x/+girtABRRRQAUUUUAFFFFABRRRQAUUUUAUdPGoia6+3tEY/M/cbOu33/T9ayZZPEsl/dR2rW/kxSYUuoGQRkfoa27+4uLaAyW9qbnHLIr4b8PWuasPE1wI5SulXc4eV2DLkhcnp07UAWXTxbtOJLPOO2M/qK2tJDDSbISZ3+Qm7PXO0VgXniC9u7WSCLRL1ZHGFbDDaex6dutdJZef9ig+1Y8/wAtfMx/exzQBNRRRQAUUUUAFFFFABRRRQAVVP8AyHLb/r2m/wDQoqtVVP8AyHLb/r2m/wDQoqANKiiigAooooAKKKKACiiigAooooAKKKKACiiigAooooAKKKKACiiigAooooAKKKKACiiigAooooAKKKKACiiigAooooAKKKKACiiigAooooAKKKKACiiigAooooAKKKKACiiigAooooAKKKKACopII5DkjDDoynBH41LRSaT3E0nozOu7a7zFLDIsjwkldwwSO49D+lRNcXd8Da+UtvuGHZmycd8CtamSRpKMSKGHuOlZOm+jI5GvhYRosUaxoMKowKfVfypov9VJvX+5If5H/HNKLlA22UGJv9vofoelWpJaPQfOl8WhPRRSVZYtFIDnpS0AFFFFABRRRQAUUUUAFFFFABRRRQAUUUUAFFFFABRRRQAUUUUAFFFFABRRRQAUUUUAIQCMGilooAKayqwwwBHoRTqKAMnWwLLS5p7ZfLkGBlWKgZOM4FJHoNpHbeXHHDIrckyRg5/EYNac8MdxC8Mq7o3G1h6isoaRexxfZ4dWlS3GMAoC4HoGoUY200EoRtpp/XkGhzSpaSQBWnS3maMODg4B7Z6j8a0vtcQ/1m6P/fUgfn0os7SGxtkt4FIRfU5JPcmp6lp30YmpX0f3/wBIajpIMoysPUHNZ1zqkgvDaWNo11KmPMIYKqZ7E+tXXtoXOWjXd/eHB/MVi2M0dlqF3a3FwbeVpS6FsYlU9Dk9+MdacebqrjjzdVf+v66mhYam1xOba6tntbkLu2MQQw9Qe9aFYZni1LX7VrNvMS1VzLKudvPAXNblXJWLkrBRRRUkhRRRQAUUUUAFFFFAGVo3/IFsP+veP/0EVdqlo3/IFsP+veP/ANBFXaACiiigAooooAKKKKACiiigAooooAKwrzxJpWlXMlttkL7i0giUEBj16kc1u1z9tcW0d5c6NdW8iT3Mkp8wJxIrEkHP0OPbFAFe48a2Jgf7PHcedj5NyDBPoeeldHaTfabSGcoYzIgfa3VcjOK5vUtfhg06ex1BJRfIu0bV4Zh91we3Y10OnSyzadbS3C7ZXiVnGMc45oAsUUUUAFFFFABRRRQAUUUUAFVT/wAhy2/69pv/AEKKrVVT/wAhy2/69pv/AEKKgDSooooAKKKKACiiigAooooAKKKKACiiigAooooAKKKKACiiigAooooAKKKKACiiigAooooAKKKKACiiigAooooAKKKKACiiigAooooAKKKKACiiigAooooAKKKKACiiigAooooAKKKKACiiigAooooAKKKKACkZQylWAIPUGlooAr/Z2j5t5Cn+weV/Lt+FZ8rfa7x47wskMIAKoTtJPcn0rYqlcWs32n7TayKshXa6uMqwrGcNPdM3C3wld447CWCa1Y+VLJsZA2VOe4rVrMj0+aSfzp3jjKnKLCvGfU561bEk0Q/fIHX+/H/Uf4Zog3G91ZApNfEixRTI5Y5RmNwwHXHan1qmnqi001dBRRRTGFFFFABRRRQAUUUUAFFFFABRRRQAUUUUAFFFFABRRRQAUUUUAFFFFABRRRQAUUUUAFFFFABRRRQAVFPbwXC7Z4UkA6B1BqWigCOGGKCMRwxpGg/hRcCpKKKACiiigAooooAKKKKACiiigDK0b/kC2H/XvH/6CKu1S0b/AJAth/17x/8AoIq7QAUUUUAFFFFABRRRQAUUUUAFFFFAGHN4t0uCeSGRpg8bFWHl9CKj/wCEy0j+/N/37qYajoMFxOWuLcSySbpNw5BwB6e1P/trQv8An5tv++f/AK1AFKXxZojkO6PIycqTDkj6ZrdsJzdWFtcMAGliVyB2yAazX1nQNp3XFsRjkbc5/StDTGRtMtGiUrGYUKqTnA2jAoAs0UUUAFFFc2dVubjxRYRRMUsZBJtx/wAtcKfm+mRx9M96AOkorL1zUZLMW1tbY+1XcgjjJGQo7tj2zUGoTzaJ9nuWuZZ7ZpBHOJcErn+IEDj6dKANuisrW9SktFtre1K/aryQRxkjIUd298ZFQ6hPNon2e5a5lntmkEc4lwSuf4gQOPp0oA26qn/kOW3/AF7Tf+hRVaBBGRyKqn/kOW3/AF7Tf+hRUAaVFFFABRRRQAUUUUAFFFFABRRRQAUUUUAFFFFABRRRQAUUUUAFFFFABRRRQAUUUUAFFFFABRRRQAUUUUAFFFFABRRRQAUUUUAFFFFABRRRQAUUUUAFFFFABRRRQAUUUUAFFFFABRRRQAUUUUAFFFFABRRRQAUUUUAFFFFABRRRQBFJBHI24rh+zLwfzpn+kRekyf8AfLf4H9KsUVLit0Q4LdaEUdxHI20Nh+6NwfyqWmSRRyjEiBvqOlReXNGf3Ugdf7sn9D/jmleS3C8lvqWKKgW5TcFlBic9A3Q/Q9DU9UmnsUpKWwUUUUxhRRRQAUUUUAFFFFABRRRQAUUUUAFFFFABRRRQAUUUUAFFFFABRRRQAUUUUAFFFFABRRRQAUUUUAFFFFABRRRQAUUUUAFFFFAGVo3/ACBbD/r3j/8AQRV2qWjf8gWw/wCveP8A9BFXaACiiigAooooAKKKKACiiigAooooAzP7A05rieeW1jleZ953LnHAyPzyfxp39g6V/wBA+D/vin6fposJrqQTyy/aJN5DnIX2H5/yrJl8Ltc391NJfXEUbybo1RuxGT+uaANI6BpJBBsIMH0XFWrBI49PtkhffEsShG9RgYNYTeD42Uj+0rzkd2yK3dOha2061gk+/FCiNj1AAoAsVnHXdKUkG/gBHB+atGqZ0nTSSTp9oSe/kr/hQBV1O9glmSwNzHCsi75nZwuE9B7t+gz7VmXt1ZjxXpLRXEHkxROpKuNq/KcD2rcuNI0+6k8ye0ikfAGSvYViXmhWw8SaesWnj7IUfzdqHZnBxk/lQAurMJPGGjkMGjKFlIOQev8A9arXjPH/AAjs2f76Y/MU/W9Nciyu7GLMlg4Kxr1ZOMqPwFRasp15ILK3jmWEyB55HjZAqj+HkcmgChcFn8Q+H/M6fZ1P/AsHP9K0fGeP+Edmz/fTH5ipNesJJDZ3tpHvmspA3lr1dO4H5VDqynXkgsreOZYTIHnkeNkCqP4eRyaANfTyzadal/vGJCfrgVBctcLrNqbaKKR/s82RJIUGN0fcKf5VeACgADAHAFVj/wAhy2/69pv/AEKKgC1bPdsx+1QQRjHBjmL5/NRViiigAooooAKKKKACiiigAooooAKKKKACiiigAooooAKKKKACiiigAooooAKKKKACiiigAooooAKKKKACiiigAooooAKKKKACiiigAooooAKKKKACiiigAooooAKKKKACiiigAooooAKKKKACiiigAooooAKKKKACiiigAooooAKKKKACiiigBrKrAhgCD2IqH7O0f/HvIUH9xuV/+t+FWKp6szrp0xQ4OMEj0zzUTStdkyinqyOPV7YyGORgpBxuU7lP41eVldQykMD0IPWo4YYVt1SNFMRAwMcEetUNLgBimMLsiiVgjDoR9OhqE5xaT1J9+Pn/AF/XY1aKr+bNH/ro9y/34/6jr+WaljkSVcowYe1aKSehSmnoPoooqigooooAKKKKACiiigAooooAKKKKACiiigAooooAKKKKACiiigAooooAKKKKACiiigAooooAKKKKACiiigBGztO0AnHAJxVLzdU/587P/wAC2/8AjdXqKAMrRv8AkC2H/XvH/wCgirtUtG/5Ath/17x/+girtABRRRQAUUUUAFFFFABRRRQAUUUUAFYlhHqF3q8t9LdFLNHeKO3X+IKSuT+IzW3WReWmp207z6RLCVkO57ecfLu7kEdM+lAEmul7ewlvoJWimgXcOflcD+Ejoc/nVuwuhe2MFyq7RKgbHpntXOT6Xr+tMsWpTQ21qDlki5z/AI/ia6eCFLeCOGIbY41CqPQCgCSiiigAooooAKKKKACiiigAqqf+Q5bf9e03/oUVWqqn/kOW3/XtN/6FFQBpUUUUAFFFFABRRRQAUUUUAFFFFABRRRQAUUUUAFFFFABRRRQAUUUUAFFFFABRRRQAUUUUAFFFFABRRRQAUUUUAFFFFABRRRQAUUUUAFFFFABRRRQAUUUUAFFFFABRRRQAUUUUAFFFFABRRRQAUUUUAFFFFABRRRQAUUUUAFFFFABRRRQAUUUUAFIyh1KsAykYII4NLRQBnnSYcFFmnWInJjD8VdijSGNY41CovQCn0VKio7IVgqGS3jkbfja/99Tg1NRTaT3BxT0ZXzcRHoJk9R8rf4H9KfHPHIdoOG7qwwR+FS1HLDHMAJEDY6eoqbNbMnlkvhf3/wBf5klFVyk8X+qfzF/uyHn8/wDGnLcJkLIDE57P3+h6GnzLroHOtnoTUUUVRYUUUUAFFFFABRRRQAUUUUAFFFFABRRRQAUUUUAFFFFABRRRQAUUUUAFFFFABRRRQAUUUUAFFFFAGVo3/IFsP+veP/0EVdqlo3/IFsP+veP/ANBFXaACiiigAooooAKKKKACiiigAooooAKx7WSSKO71G7vpTBHJJti4wqqxHPGSeK13dY0LuwVQMkk4ArktTl8OXVwwl1WdEdt0kUJYxs3r0IzQAaTaahrpk1Se/uLUMx8hI24AHt0x29+a6XTZ3utPt55Mb3QFsdCfUe1UxFa6ppy2+nX5itlXYRbkZx6HIyK0LWBbW1ht0JKxIEBPUgDFAEtFFFABRRRQAUUUUAFFFFABVU/8hy2/69pv/QoqtVVP/Ictv+vab/0KKgDSooooAKKKKACiiigAooooAKKKKACiiigAooooAKKKKACiiigAooooAKKKKACiiigAooooAKKKKACiiigAooooAKKKKACiiigAooooAKKKKACiiigAooooAKKKKACiiigAooooAKKKKACiiigAooooAKKKKACiiigAooooAKKKKACiiigAooooAKKKKACiiigAooooAKKKKACmsqupV1DKeoIp1FAFf7O0Q/0dyo/uNyv/ANb8KBcFP+PiMx/7QOV/Pt+NWKSo5bfCRyW+F2/IAQwBUgg9xS1AbZQd0LGJuvy9D9R0pPNli/10e4f34xn8x1/nRzNfELna+JFiimRyJIMowYexp9WnctO+qCis8XV3dO/2NIhCpKiSQn5iPQCpbS6eSR4J4xHMgBIByCPUVCmmwuW6KKKsYUUUUAFFFFABRRRQAUUUUAFFFFABRRRQAUUUUAFFFFABRRRQAUUUUAZWjf8AIFsP+veP/wBBFXapaN/yBbD/AK94/wD0EVdoAKKKKACiiigAooooAKKKKACiiigDnr6zm8Q380DztDp9qwQhOsr4yfyyKmTwloyrg2rOfVpG/oaksrqGz1K7sbhhE8kpmhLHAkDYzj3BzWvQBzc/hsac323RZHinjGfKZsrIO61vWlwl3aQ3Ef3ZUDgemRUGqapbaZbtJPIN+PkjB+Zz6AUukQPbaVawyjEixjcPQ9xQBcooooAKKKKACiiigAooooAKqn/kOW3/AF7Tf+hRVaqqf+Q5bf8AXtN/6FFQBpUUUUAFFFFABRRRQAUUUUAFFFFABRRRQAUUUUAFFFFABRRRQAUUUUAFFFFABRRRQAUUUUAFFFFABRRRQAUUUUAFFFFABRRRQAUUUUAFFFFABRRRQAUUUUAFFFFABRRRQAUUUUAFFFFABRRRQAUUUUAFFFFABRRRQAUUUUAFFFFABRRRQAUUUUAFFFFABRRRQAUUUUAFFFFABRRRQAUUUUAFFFFAEMlvG7bsFX/vqcGmt58YIYCZMdRw3+B/SrFFS4rpoQ4LdaGPYX8NnCbW53RNGTglTyM5/Op7Qm7v2vAjJEI9iFhgtzkmrssMcwxIgbHQ9x9DUeyaIfu381f7sh5/P/GslGUbJ6pE+9HfVFiioUuUYhXDROf4XGM/Q9DU1bJp7GikpbBRVOa9YXBgtoGndcbznCr+NLa3hlk8maFoZgN20nII9jS51ewXLdFFFUMKKKKACiiigAooooAKKKKACiiigAooooAKKKKACiiigDK0b/kC2H/XvH/6CKu1S0b/AJAth/17x/8AoIq7QAUUUUAFFFFABRRRQAUUUUAFFFFAFDV9ItdXtxHcAhl5SRfvLXOt4S1SMlINWPl+7Mv6CuxooA57SPCsFjcC6upmurheVLDCqfXHc10NFFABRRRQAUUUUAFFFFABRRRQAVVP/Ictv+vab/0KKrVVT/yHLb/r2m/9CioA0qKKKACiiigAooooAKKKKACiiigAooooAKKKKACiiigAooooAKKKKACiiigAooooAKKKKACiiigAooooAKKKKACiiigAooooAKKKKACiiigAooooAKKKKACiiigAooooAKKKKACiiigAooooAKKKKACiiigAooooAKKKKACiiigAooooAKKKKACiiigAooooAKKKKACiiigAooooAKKKKACiiigAooooAKKKKAGsqupV1DKeoIqEQNF/qJCB/cf5l/xFWKKlxTJcU9TKs7hLSeeC6IjkeQuGPRgfenmVLzVIDbncsCsXcdOeAM1fkijlGJY1cf7QzUQtEjObcmE+ifdP1HSsuSS03X4kWmvP8yxRVfzpYziWIsP78Yz+Y6/zqWORJF3IwYeoNaqSehamnoPoooqigooooAKKKKACiiigAooooAKKKKACiiigAooooAytG/5Ath/17x/+girtUtG/5Ath/wBe8f8A6CKu0AFFFFABRRRQAUUUUAFFFFABRRRQAUUUUAFFFFABRRRQAUU13WNGd2CqoySTgAVn2uoz6jl7GBRbZws8xI3/AO6o5I9yRQBpUVT1LUE062WR1MkjsEjjXgux6AVA+o3FnPbpqEUSx3DbFkiYkK/ZTkd/WgDToqnqeoR6dbiR1MkjsEijXq7HoKgfUbiznt01CKJY7htiyRMSFfspyO/rQBp1VP8AyHLb/r2m/wDQoqtVVP8AyHLb/r2m/wDQoqANKiiigAooooAKKKKACiiigAooooAKKKKACiiigAooooAKKKKACiiigAooooAKKKKACiiigAooooAKKKKACiiigAooooAKKKKACiiigAooooAKKKKACiiigAooooAKKKKACiiigAooooAKKKKACiiigAooooAKKKKACiiigAooooAKKKKACiiigAooooAKKKKACiiigAooooAKKKKACiiigAooooAKKKKACiiigAooooAKKKKACoZLeN238o/95Tg//Xqaik0nuJxT0ZXzcRD5gJl9V4b8uh/SpIp45SQjfMOqngj8KJ5UgheWQ4VRk1nv9vuoxIbeAL1VCx34+vY1m246LUi0o7P+vX/hzUoqjaTSyw+bEd4yQY5D8ykds/4irCXKMwR8xuf4XGM/TsfwqlNMamuuhNRRRVlhRRRQAUUUUAFFFFABRRRQAUUUUAZWjf8AIFsP+veP/wBBFXapaN/yBbD/AK94/wD0EVdoAKKKKACiiigAooooAKKKKACiiigAooooAKKKKACiisJvC8DMW/tHUhk5wJx/hQBX8XzyyvZaXCGP2p8yBSASoI45/wA8VYudXm0YwLeWCRWTERq8Mu7y/QEYFQ+IYTaX2l6lgmG2fZMx5IU4AP8AOrHitRc6L9niAkmuJEWFRzuOQf5ZoAqa0/neLNHhzlFBkHpnn/4kVY8aKD4fkbujoQfQ5x/WoNatTY3GkX5O5LQrFM3opwN38/zqfxYGu7K30+AhprqVcAc4UclvoOKAKN9O13r+gK/IMYm59SM/0q940UHw/I3dHQg+hzj+tRa7aiyvNK1BAfJtXEUh/uoeAf51L4sDXdlb6fAQ011KuAOcKOS30HFAGxZSGaxt5W6vGrH8RVa5uEttZtXkWUg28w/dxNIfvR9lBNXIo1hhSJPuooUfQVAf+Q5bf9e03/oUVAFq2vIrlisazqQMnzIHj/8AQgM1YoooAKKKKACiiigAooooAKKKKACiiigAooooAKKKKACiiigAooooAKKKKACiiigAooooAKKKKACiiigAooooAKKKKACiiigAooooAKKKKACiiigAooooAKKKKACiiigAooooAKKKKACiiigAooooAKKKKACiiigAooooAKKKKACiiigAooooAKKKKACiiigAooooAKKKKACiiigAooooAKKKKACiiigAooooAKKKKACiiigAooooAq6jA1zZSRoMvjKj1IqFdXtxGPNEiS9DHsOc+1aFJjnNQ4u90xWKmmRSRwvJKux5pDIV/u57VadFdSrqGU9QRmnUU1FJWC2liv5EkZzBKQP7j/MP8RVOXUZzP5UUcabTh5JCSoPpkVqVmQzLp1xNFcKyxySF0kxkHPY1nNctrOyM3G3wuxNbXUwnFtdoqyFdysh4artZscn9oX8M0SsIIA3zkY3E9hWlVwd0aIKKKKsYUUUUAFFFFACMQqljnAGeBmqX9q2//PO8/wDAKb/4mr1FAGVo3/IFsP8Ar3j/APQRV2qWjf8AIFsP+veP/wBBFXaACiiigAooooAKKKKACiiigAooooAKKKKACiiigAooooARlV1KuoZSMEEZBqC3sbS1bdb20UZxjKqAQPSrFFACMqupV1DKRggjINQW1jaWjFra3iiJ4JRQDj0qxRQAjKrqVdQykYIIyDUFtY2loxa2t4oieCUUA49KsUUAFVT/AMhy2/69pv8A0KKrVVT/AMhy2/69pv8A0KKgDSooooAKKKKACiiigAooooAKKKKACiiigAooooAKKKKACiiigAooooAKKKKACiiigAooooAKKKKACiiigAooooAKKKKACiiigAooooAKKKKACiiigAooooAKKKKACiiigAooooAKKKKACiiigAooooAKKKKACiiigAooooAKKKKACiiigAooooAKKKKACiiigAooooAKKKKACiiigAooooAKKKKACiiigAooooAKKKKACiiigAooooAKKKKACiiigApOtLRQAlLRRQAUUUUAFFFFABRRRQAUUUUAZWjf8gWw/wCveP8A9BFXapaN/wAgWw/694//AEEVdoAKKKKACiiigAooooAKKKKACiiigAooooAKKKKACiiigAooooAKKKKACiiigAqqf+Q5bf8AXtN/6FFVqqp/5Dlt/wBe03/oUVAG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Vo3/IFsP+veP/0EVdqlo3/IFsP+veP/ANBFXaACiiigAooooAKKKKACiiigAooooAKKKKACiiigAooooAKKKKACiiigAooooAKqn/kOW3/XtN/6FFVqqp/5Dlt/17Tf+hRUAaV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Wjf8AIFsP+veP/wBBFXapaN/yBbD/AK94/wD0EVdoAKKKKACiiigAooooAKKKKACiiigAooooAKKKKACiiigAooooAKKKKACiiigAqqf+Q5bf9e03/oUVWqqn/kOW3/XtN/6FFQBp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laN/yBbD/r3j/wDQRV2qWjf8gWw/694//QRV2gAooooAKKKKACiiigAooooAKKKKACiiigAooooAKKKKACiobq6htIfNnfauQBxkknoAB1NQrqUPnRxSpLA0pxH5qbQx9AfX2oAuUVHcXEVrA808gjjQZZj2qvBqUE0yQkSwySDKLKhTePbP8utAFyio7i4itYHmnkEcaDLMe1V4NSgmmSEiWGSQZRZUKbx7Z/l1oAuVVP8AyHLb/r2m/wDQoqtVVP8AyHLb/r2m/wDQoqANKiiigAooooAKKKKACiiigAooooAKKKKACiiigAooooAKKKKACiiigAooooAKKKKACiiigAopCwBAJAJOB70tABRRRQAUUUUAFFFFABRRRQAUUUUAFFFFABRRRQAUUUUAFFFFABRRRQAUUUUAFFFFABRRSFgoyxAGcc0ALRRRQAUUUUAFFFFABRRRQAUUUUAFFFFABRRRQAUUUUAFFFFABRRRQAUUUUAFFFFABRRRQAUUjMFUsxAAGST2paACiiigAooooAKKKKACiiigAooooAKKKKACiiigAooooAKKKKACiiigAooooAKKKKACiiigDK0b/kC2H/XvH/6CKu1S0b/kC2H/AF7x/wDoIq7QAUUUUAFFFFABRRRQAUUUUAFFFFABRRRQAUUUUAFFFYTReJ9x2z6btzxkN0/KgBfFEdykdpfW0Zl+xy+Y8Y7r6/59ahuLuPxLFaw2G7YsqyzOwx5QGeP94+1Wdaup0k0+wVzGbyTbLIhwQoxkA9ic1m61p39hSpq+lfulRgs0I+6wJx/n86ALHiCUz69pFgf9WZPNdezYPH8j+dTeMN0ekLdRnbLbzJIjehzj+tQa4hh8S6PeEYRm8kn0J6fzqbxmxOh+UoJeaVEUDqTnP9KAK2sXX23VtEtf+WUpW4dezdx/I1a8Ybo9IW6jO2W3mSRG9DnH9ap6lbGx1vQZm+4gFuW98YH8zVvxmxOh+UoJeaVEUDqTnP8ASgDat5RPbxSjpIgb8xmoT/yHLb/r2m/9CiqW1i+z2kMPXy0VPyGKS4tLa6Ci5t4pgvTzEDY/OgC9RWV/ZGmf9A60/wC/C/4Uf2Rpn/QOtP8Avwv+FAGrRWV/ZGmf9A60/wC/C/4Uf2Rpn/QOtP8Avwv+FAGrRWV/ZGmf9A60/wC/C/4Uf2Rpn/QOtP8Avwv+FAGrRWV/ZGmf9A60/wC/C/4Uf2Rpn/QOtP8Avwv+FAGrRWV/ZGmf9A60/wC/C/4Uf2Rpn/QOtP8Avwv+FAGrRWV/ZGmf9A60/wC/C/4Uf2Rpn/QOtP8Avwv+FAGrRWV/ZGmf9A60/wC/C/4Uf2Rpn/QOtP8Avwv+FAGrRWV/ZGmf9A60/wC/C/4Uf2Rpn/QOtP8Avwv+FAGrRWV/ZGmf9A60/wC/C/4Uf2Rpn/QOtP8Avwv+FAGrRWV/ZGmf9A60/wC/C/4Uf2Rpn/QOtP8Avwv+FAGrRWV/ZGmf9A60/wC/C/4Uf2Rpn/QOtP8Avwv+FAGrRWV/ZGmf9A60/wC/C/4Uf2Rpn/QOtP8Avwv+FAGrRWV/ZGmf9A60/wC/C/4Uf2Rpn/QOtP8Avwv+FAE+of8AH5pn/Xy3/omSr1ZX9kaZ/wBA60/78L/hR/ZGmf8AQOtP+/C/4UAatFZX9kaZ/wBA60/78L/hR/ZGmf8AQOtP+/C/4UAatFZX9kaZ/wBA60/78L/hR/ZGmf8AQOtP+/C/4UAatFZX9kaZ/wBA60/78L/hR/ZGmf8AQOtP+/C/4UAatFZX9kaZ/wBA60/78L/hR/ZGmf8AQOtP+/C/4UAatFZX9kaZ/wBA60/78L/hR/ZGmf8AQOtP+/C/4UAatFZX9kaZ/wBA60/78L/hR/ZGmf8AQOtP+/C/4UAatFZX9kaZ/wBA60/78L/hR/ZGmf8AQOtP+/C/4UAatFZX9kaZ/wBA60/78L/hR/ZGmf8AQOtP+/C/4UAatFZX9kaZ/wBA60/78L/hR/ZGmf8AQOtP+/C/4UAatFZX9kaZ/wBA60/78L/hR/ZGmf8AQOtP+/C/4UAatFZX9kaZ/wBA60/78L/hR/ZGmf8AQOtP+/C/4UAatFZX9kaZ/wBA60/78L/hR/ZGmf8AQOtP+/C/4UAatUdX/wCPOP8A6+bf/wBHJUH9kaZ/0DrT/vwv+FH9kaZ/0DrT/vwv+FAGrRWV/ZGmf9A60/78L/hR/ZGmf9A60/78L/hQBq0Vlf2Rpn/QOtP+/C/4Uf2Rpn/QOtP+/C/4UAatFZX9kaZ/0DrT/vwv+FH9kaZ/0DrT/vwv+FAGrRWV/ZGmf9A60/78L/hR/ZGmf9A60/78L/hQBq0Vlf2Rpn/QOtP+/C/4Uf2Rpn/QOtP+/C/4UAatFZX9kaZ/0DrT/vwv+FH9kaZ/0DrT/vwv+FAGrRWV/ZGmf9A60/78L/hR/ZGmf9A60/78L/hQBq0Vlf2Rpn/QOtP+/C/4Uf2Rpn/QOtP+/C/4UAatFZX9kaZ/0DrT/vwv+FH9kaZ/0DrT/vwv+FAGrRWV/ZGmf9A60/78L/hR/ZGmf9A60/78L/hQBq0Vlf2Rpn/QOtP+/C/4Uf2Rpn/QOtP+/C/4UAatFZX9kaZ/0DrT/vwv+FH9kaZ/0DrT/vwv+FAGrRWV/ZGmf9A60/78L/hR/ZGmf9A60/78L/hQBPrf/ID1D/r2k/8AQTV6sr+yNM/6B1p/34X/AAo/sjTP+gdaf9+F/wAKANWisr+yNM/6B1p/34X/AAo/sjTP+gdaf9+F/wAKANWisr+yNM/6B1p/34X/AAo/sjTP+gdaf9+F/wAKANWisr+yNM/6B1p/34X/AAo/sjTP+gdaf9+F/wAKANWisr+yNM/6B1p/34X/AAo/sjTP+gdaf9+F/wAKANWisr+yNM/6B1p/34X/AAo/sjTP+gdaf9+F/wAKANWisr+yNM/6B1p/34X/AAo/sjTP+gdaf9+F/wAKANWisr+yNM/6B1p/34X/AAo/sjTP+gdaf9+F/wAKANWisr+yNM/6B1p/34X/AAo/sjTP+gdaf9+F/wAKANWisr+yNM/6B1p/34X/AAo/sjTP+gdaf9+F/wAKANWisr+yNM/6B1p/34X/AAo/sjTP+gdaf9+F/wAKANWisr+yNM/6B1p/34X/AAo/sjTP+gdaf9+F/wAKANWisr+yNM/6B1p/34X/AAo/sjTP+gdaf9+F/wAKANWisr+yNM/6B1p/34X/AAo/sjTP+gdaf9+F/wAKADRv+QLYf9e8f/oIq7SKqooVFCqowABgAUtABRRRQAUUUUAFFFFABRRRQAUUUUAFFFFABRRRQAUUUUAVr6xhv4lSYMCjB0dDhkYdCDUbad5xj+13ElwsbBlRgoBI6E4Az/L2q7RQBXvrOG/tmguFJQ8gg4KnsQexqCPTFNxFPdXEt08P+q8wKAp9cADJ9zV+igCvfWcN/bNBcKSh5BBwVPYg9jUEemKbiKe6uJbp4f8AVeYFAU+uABk+5q/RQAUVV1K9TTrCa7kGVjXOPU9APzrNVdROj/2j9qf7UY/O8rA8vGM7MY9OM5zmgDcoqrpt7HqNhDdR8CRckeh7j86tUAFFFFABRRRQAUUUUAFFFFABRRRQAUUUUAFFFFABRRRQAUUUUAFFFFABRRRQAUUUUAFFYE39qarcyy6bqMdtbxsYwu0MWI6t+eR+FaunQ3MFoqXlz9omySz7QB9AKALVFFFABRRRQAUUUUAFFFFABRRRQAUUUUAFFFFABRRRQAUUUUAFFFFABRRRQAUUUUAFFYHiW7v7NrRoJ0SGWdY2VU+Y/j+B6Ct+gAorD064m1xri5W4lgtUkMcIiwC2OrHI569KsaLqEl19ptbkqbq0kMbkDG8dmx70AalFFFABRRRQAUUUUAFFFFABRRRQAUUUUAFFFFABRRRQAUUUUAFFFFABRRRQAUUVi+Kbm+stLkuLOZIgpAb5MtyccHoPyoA2qKjtmLW0TMckoCT+FZmqS3dzdrYabdJbyovmSOQDx0C49+T+A9aANeis3SbTUbdpG1C/F0CAEUIFA9TWlQAUUUUAFFFFABRRRQAUUUUAFFFFABRRRQAUUUUAFFFFABRRRQAUUUUAFFFFABRWTeQalqE8i294bG3jO1SqbmkPc+w7fhVXRL6/i1efSNScTOieZHMBjcOOv5/oaAOgorHuL2W81z+y7aVoo4Y/MuJF+92woPbqDmlhvJbPWxptxKZY5o/MgkfG4EdVJ79M0Aa9FFFABRRRQAUUUUAFFFFABRRRQAUUUUAFFFFABRRRQAUUUUAFFFFABRRRQBz3jgsNB+XoZVz9Of8A61bKhV00D+EQ/piotYsBqemT2pIBdflJ7MORWcL24OifYvs0/wDaHleTs8s4zjG7d0x3zmgBngcsdBweglYD6cV0NUtHsBpmmQWgIYoPmI7seTV2gAooooAKKKKACiiigAooooAKKKKACiiigAooooAKKKKACiiigAooooAKKKKACkZQylTnBGODilqK5laG2kljiaVkUkRr1b2FAHPXnhRLcG50aaW2uo+VXfkN7c1raDqDalpUNxIu2XlXH+0Dg1Db6213DiGwuxcHjZJGVVT7seMfr7Vb0yyFhYx2+7cwyzN6sTk/qaALdFFFABRRRQAUUUUAFFFFABRRRQAUUUUAFFFFABRRRQAUUUUAFFFFABRRRQAUUUUAc/4w/wBRp/8A1+J/I1sagWGnXRT73lPj64NYvizzJls44Le4maK4WRvLhZgAB6gY71voyzRZAbaw6OpU/keaAMTwWAPD0RHd3z+dQaQT/wAJnqwH3SgJ+vH/ANeptJB0IXFlcRzNCJDJbukbOGU/w8A4I96n0GwlhkvL65TZPeSb9h6ovYH35oA2KKKKACiiigAooooAKKKKACiiigAooooAKKKKACiiigAooooAKKKKACiiigArE8Y/8i3c/VP/AEIVt1h+LQ82iy20MM0sshXCxxM3RgeoGO1AGvaf8ekP/XNf5Vlan4YstQmkuN0sVy5z5iuTz24P/wBatKwkEllEdkiEIAVkQqQcehFUU1z/AEmW3m0+8jdGIXbEXDj1BFAEHh26vBNdaZqDeZPakbZP76np/n3rdqhp9rILm5vp02S3G0BM52Ko4B9+pNX6ACiiigAooooAKKKKACiiigAooooAKKKKACiiigAooooAKKKKACiiigAooooARmCqWYgKBkk9qydKgNxqNzq7gqJlEcAPXyx/F+J5qnqmqTSXptzpd/NaRn5tkJxKfT/d/n9Otuz1i6vLyOBdKuraM5LyToVAAHQe9AFHQMnxRrTP94MAPpk//WpfEBI8TaIV+9vIP0yP/r1Zlt303xC2orG72t1Hsm2KWKMMYbA5xxSx2z6l4gj1Fo3S2to9kW9SpdjnJwecc0AbdFFFABRRRQAUUUUAFFFFABRRRQAUUUUAFFFFABRRRQAUUUUAFFFFABRRRQAUUUUAFFFFABRRRQAUUUUAFFFFABRRRQAUUUUAFFFFABRRRQAUUUUAFFFFABRRRQAUUUUAFFFFABRRRQAUUUUAFFFFABRRRQAUUUUAFFFFABRRRQAUUUUAFFFFABRSMwUZYgD1NBIUZYgD1NAC0UUUAFFFFABRRRQAUUUUAFFFFABRRRQAUUhIGMkDPHNLQAUUUgIOcEHHBxQAtFFFABRRRQAUUUUAFFFFABRRRQAUUUUAFFFFABRRRQAUUUUAFFFFABRRRQAUUUUAFFFFABRRRQAUUUUAFFFFABRRRQAUUUUAFFFFABRRRQAUUUUAFFFFABRRRQAUUUUAFFFFABRRRQAUUUUAFFFFABRRRQAUUUUAFFFFABRRRQAUUUUAFFFFABRRRQAUUUUAFFFFABRRRQAUUUUAFFFFABRRRQAUUUUAFFFFABRRRQAUUUUAFFFFABRRRQAUUUUAFFFFABRRRQAUUUUAFFFFABQRkYPeiigDkNRtwnjG0s1lnW3mj3PGJmAz83vx0Fa99owW2d7C6uradFLKROzKSOxBJ4rK1rzv+E40/wCz7PN8kbfMzt6v1xVzWh4gexlSFbUoV+fyS3mY74zx/WgCfwtq0uraaXuAPOibYzAYDcZBraJA6nFc/wCFLnTl0ZxZbx5WWmEmN2cdfpxx9Kh09o9Vsftd9ps9285Yg/IVRckALlhjHr1zQB01GQOp61geGYNRtGuba6jkW1DZtzIwJAz04J7YqKDT7eC3lXXGiub+4ZiCoMj7e20YyPw6UAdJRkevSub8KtJqPhto55pfkkZFZXKsBgEcjnvVXwnp8epaI4vHkki85v3QYqCcDkkHJoA64HIyKOtcjodmTqGp6SZ5RZQybgisQSDnjd1A9cdaktbdNI8ZR2dmWS3uYC7RliQD83r/ALv60AO8ZQqJNPmBfcbhVI3kr+XQdK3dT0+HU7Nra4LiNiCShweKxvGf+q07/r6Wn+NYs6K8wkkUqyjaHIUgnuOhoA3okWKJI0ztRQoyc8CnZGM5GKx9Ui8zwuzCSRDHbbhscryF7461R0bRbfU/D9qb15JBsIjUMVWPk8gDqfc0AdPQSB1OK53wfdyNoMpuHLC2kZQSf4QAf6mo9PaPVbH7XfabPdvOWIPyFUXJAC5YYx69c0AdNSOiuhVhkHg1heGYNRtGuba6jlW1Vs25kYEgZ6cE9sVvUAcdb2ol8Y3dg89z9mjTeqCdxg4U9c57mn6xPd+Gb62mgupp7OYkNDM5fGMZwT06/pRC8qePr4wRCVvKHyl9vG1O+Kt3+j32uX8D34it7OHkRK+5m9cnHtQB0SsGUMOhGRS5B79KwtfvJPt9hpULtH9qfMrKcHYD0B7Z5/Km65pMFvpsl3p0a2tzbL5ivENpIHJB9eM9aAN+kyPUVy99qs134Xs77YzIZVF2qcZUEhh7AkD86tWcWlajPa3elGGN4H3OiDYSuCOV9eRzQBpanplvqSwi5LgQuHXa2Ofen6jfQ6dZSXM7AKg4Hdj2ArB8ZRbWsZhJJ81wqld52/l07VY8aW8L6HLOyAyxlQjH+HLDNAG3ayme0hlYANIisQOnIzVfTtMt9Oa4NuXJnfe+5s4PtUWmafbR6bF5SGJpYU3sjFSePXtWT4ScW6as0jsyxTHLMckgA/4UAdQSB1OKK53QY49btpdQ1GJJ2kkZY0cbljUdgPz5qKzmk0fxR/ZQdms7ld8Ssc+WcHp7ZBH5UAdPmjNcnc2rjxtDDHczKHgLFi5YrnOduenT8KTUbGLRde0qaxLx/aJfLlBctvyQMnP1NAHW1U1TUI9MsJLmQFtvCqOrMegq3XMeKpDLq+jWYPyNOHYevzAD+tAG5YW8kcQluW33TjMjf3f9kegFW884psiCSNkJYAjGVJB/MVyXh2xFzeavbzTStCk+1l3kF8FgMt1xQB14IPQ5orkbOz+x+KLnS7SaSG0liEhVTyOnAPbvz6fnTr2yi0TxFpT2G+NbpzHKpcsG5A5z/vfpQBvanbStGbmzOy7iGV9JAP4WHcH9Kk0y+i1KwiuoeFccqeqnuKtVy/g6Qx3Wq2Z+7FPlR+JB/kKAOoooooAKKKKACiiigAooooAKKKKACiiigAooooAKKKKACiiigAooooAKKKKACiiigAooooAKKKKACiiigAooooAKKKKACiiigAooooAKKKKACiiigAooooAKKKKACiiigAooooAKKKKACiiigAooooAKKKKACiiigAooooAKKKKACiiigAooooAKKKKACiiigAooooAKKKKACiiigAooooAKKKKACiiigAooooAKKKKACiiigAooooAKCQBknAFFFAHGapqNoPG1ncfaIzDFGFdwcgH5vT6it648RaZFCXjuFnfHyxxfMzH04rVooA5XwnpFxHDeXF3GYRdDasZGCBzzj8ar6RrB8O79L1WORVjYmKRVyCCf5d67KmsiPjeqtjkZGaAM+0vp7+Ge5t4nSHZiASDBkb+99OgH41i+F9Ut47eVJllk1R5D5i7CXf057Ae5GK6ykCgEkAZPU0Acn4OvoLXSbiGcmMxyszlhhVGB1J4zkHjrUvga5gXR5I2lRXWVmKlgCBgc/SuoAA6CigDldBvLY+KNVxPHiVgIzuHz4Pb1pt7e2v8AwnVnJ9oi8tICjPuGFb5+CfxFdZRQBy3jS5hUWCGVd6zh2UHkL61L4xvLaTw+yxzxuZWUoFYHcAeo/KukooAwr6+tT4SkYXEZD22xfmHLben19qXwze2qeHLcvcRL5SkPlwNvJ6+lblFAHKeC5IJ9LvLUyLvkmc7M8lSoGcVBpGsHw7v0vVY5FWNiYpFXIIJ/l3rsqayI+N6q2ORkZoApabevqJe4SN47XAEW8YLnu306Y/GrzusaF3YKo5JJwBS0UAcZZ6haDx1dzm4jELpsWQsNpOF7/ga7IEEAggg9CKWigDm/FNpPHdWWrW0ZkNo37xR125zn+f51a1HWLO60eZbOZZ5riMxxxIcuSwxyOoxnmtqmrGisWVFDHqQOTQBhQunhvSdOt7nHlu5SZsZwSCfyB4+lUL+xs11mwn0ORBcPKDIkDAqE7scdB29667ANNSNEzsRVz1wMZoA5jxrcwqLGMyrvScOy55A9SKveKP8AS/DNw1sRMvysCh3AgMMnituigDK0bVLW502JkciOGJRJI42qpwBjJrH8KS29y2rW5lXM8rFVzyynPI9a60AAYAwKKAOW8N3I0Vp9J1JlgZXLxO5wrg+h/D9asRwjVfFKahF81raRbFkHSR+eh7gZ6+1b7okgw6hh6EZpwAAwOBQBylxfWv8AwncD/aI9iwGNm3DAb5uM/jS+Kru3XVdHBmTMVwHkAb7oyvJ9K6qigBqOsiB42DK3IZTkGub8WRGPUNJvv4Ipwrn05BH8jXTVXv7OLULOS1nGUkGOOoPYigCZ3SNC8jBVXksxwBXL+FLu3bVNXAmTMtxvjG774y3I9a3tPkuFjFteKTPGMeYB8sg/vA+vqKuUAcmt9a/8J08n2iLyzBs37ht3ccZp3ie7txrujAzR5hmJk+YfIMr19OhrqqKAER1dA6MGUjIIOQRXN+DomdtSviPluJztPrgk/wDs1bOoGaWJra1BEkgwZCOI1PU+59BU1naxWNpHbQLtjjGAP60ATUUUUAFFFFABRRRQAUUUUAFFFFABRRRQAUUUUAFFFFABRRRQAUUUUAFFFFABRRRQAUUUUAFFFFABRRRQAUUUUAFFFFABRRRQAUUUUAFFFFABRRRQBmf2pIowYEJ9Q5H9KY+sSqpK2qE9gZSP/ZaKKyjJtoZl6f4yN7cvb/YNjoCc+dkHH/AasDxQ51JrP7EMiPfu8736fdoortqwjGpJLZIlPQsHXpP+fRf+/v8A9jVR/FbJqEdp9hBLqW3ed0/8doornp+83fsxsB4rc6g1p9gXKpv3ed/9j70XfixrVoQbEN5rhP8AXYxn/gNFFaKK54ruhBfeLGs7ZpjYh8EDAmx/7LUM/jTybdpfsG7GOPOx/wCy0UU6cVJRv1f+QMe/i9luLaL7ACZxkHz+nH+7Tr7xa1nAJTYB/mC4E2P/AGWiikormiu/+YFj/hIn/wCfNf8Av9/9jR/wkT/8+a/9/v8A7GiiufmZQf8ACRP/AM+a/wDf7/7Gj/hIn/581/7/AH/2NFFHMwD/AISJ/wDnzX/v9/8AY0f8JE//AD5r/wB/v/saKKOZgH/CRP8A8+a/9/v/ALGj/hIn/wCfNf8Av9/9jRRRzMA/4SJ/+fNf+/3/ANjR/wAJE/8Az5r/AN/v/saKKOZgH/CRP/z5r/3+/wDsaP8AhIn/AOfNf+/3/wBjRRRzMA/4SJ/+fNf+/wB/9jR/wkT/APPmv/f7/wCxooo5mAf8JE//AD5r/wB/v/saP+Eif/nzX/v9/wDY0UUczAP+Eif/AJ81/wC/3/2NH/CRP/z5r/3+/wDsaKKOZgH/AAkT/wDPmv8A3+/+xo/4SJ/+fNf+/wB/9jRRRzMA/wCEif8A581/7/f/AGNH/CRP/wA+a/8Af7/7GiijmYB/wkT/APPmv/f7/wCxo/4SJ/8AnzX/AL/f/Y0UUczAP+Eif/nzX/v9/wDY0f8ACRP/AM+a/wDf7/7GiijmYB/wkT/8+a/9/v8A7Gj/AISJ/wDnzX/v9/8AY0UUczAP+Eif/nzX/v8Af/Y0f8JE/wDz5r/3+/8AsaKKOZgH/CRP/wA+a/8Af7/7Gj/hIn/581/7/f8A2NFFHMwD/hIn/wCfNf8Av9/9jR/wkT/8+a/9/v8A7GiijmYB/wAJE/8Az5r/AN/v/saP+Eif/nzX/v8Af/Y0UUczAP8AhIn/AOfNf+/3/wBjR/wkT/8APmv/AH+/+xooo5mAf8JE/wDz5r/3+/8AsaP+Eif/AJ81/wC/3/2NFFHMwD/hIn/581/7/f8A2NH/AAkT/wDPmv8A3+/+xooo5mAf8JE//Pmv/f7/AOxo/wCEif8A581/7/f/AGNFFHMwD/hIn/581/7/AH/2NH/CRP8A8+a/9/v/ALGiijmYB/wkT/8APmv/AH+/+xo/4SJ/+fNf+/3/ANjRRRzMA/4SJ/8AnzX/AL/f/Y0f8JE//Pmv/f7/AOxooo5mAf8ACRP/AM+a/wDf7/7Gj/hIn/581/7/AH/2NFFHMwD/AISJ/wDnzX/v9/8AY0f8JE//AD5r/wB/v/saKKOZgH/CRP8A8+a/9/v/ALGj/hIn/wCfNf8Av9/9jRRRzMA/4SJ/+fNf+/3/ANjR/wAJE/8Az5r/AN/v/saKKOZgH/CRP/z5r/3+/wDsaP8AhIn/AOfNf+/3/wBjRRRzMA/4SJ/+fNf+/wB/9jR/wkT/APPmv/f7/wCxooo5mAf8JE//AD5r/wB/v/saP+Eif/nzX/v9/wDY0UUczAP+Eif/AJ81/wC/3/2NH/CRP/z5r/3+/wDsaKKOZgH/AAkT/wDPmv8A3+/+xo/4SJ/+fNf+/wB/9jRRRzMA/wCEif8A581/7/f/AGNH/CRP/wA+a/8Af7/7GiijmYB/wkT/APPmv/f7/wCxo/4SJ/8AnzX/AL/f/Y0UUczAP+Eif/nzX/v9/wDY0f8ACRP/AM+a/wDf7/7GiijmYB/wkT/8+a/9/v8A7Gj/AISJ/wDnzX/v9/8AY0UUczAP+Eif/nzX/v8Af/Y0f8JE/wDz5r/3+/8AsaKKOZgH/CRP/wA+a/8Af7/7Gj/hIn/581/7/f8A2NFFHMwD/hIn/wCfNf8Av9/9jR/wkT/8+a/9/v8A7GiijmYB/wAJE/8Az5r/AN/v/saP+Eif/nzX/v8Af/Y0UUczAP8AhIn/AOfNf+/3/wBjR/wkT/8APmv/AH+/+xooo5mAf8JE/wDz5r/3+/8AsaP+Eif/AJ81/wC/3/2NFFHMwD/hIn/581/7/f8A2NH/AAkT/wDPmv8A3+/+xooo5mAf8JE//Pmv/f7/AOxo/wCEif8A581/7/f/AGNFFHMwD/hIn/581/7/AH/2NH/CRP8A8+a/9/v/ALGiijmYB/wkT/8APmv/AH+/+xo/4SJ/+fNf+/3/ANjRRRzMA/4SJ/8AnzX/AL/f/Y0f8JE//Pmv/f7/AOxooo5mAf8ACRP/AM+a/wDf7/7Gj/hIn/581/7/AH/2NFFHMwD/AISJ/wDnzX/v9/8AY0f8JE//AD5r/wB/v/saKKOZgH/CRP8A8+a/9/v/ALGj/hIn/wCfNf8Av9/9jRRRzMA/4SJ/+fNf+/3/ANjR/wAJE/8Az5r/AN/v/saKKOZgH/CRP/z5r/3+/wDsaP8AhIn/AOfNf+/3/wBjRRRzMA/4SJ/+fNf+/wB/9jR/wkT/APPmv/f7/wCxooo5mAf8JE//AD5r/wB/v/saP+Eif/nzX/v9/wDY0UUczAP+Eif/AJ81/wC/3/2NH/CRP/z5r/3+/wDsaKKOZgH/AAkT/wDPmv8A3+/+xo/4SJ/+fNf+/wB/9jRRRzMA/wCEif8A581/7/f/AGNL/wAJE/8Az5r/AN/v/saKKOZgH/CQv/z5r/3+/wDsaX/hIH/581/7+/8A2NFFHMwD+33/AOfRf+/v/wBjS/28/wDz6L/39/8AsaKKXMwP/9k=">
            <a:extLst>
              <a:ext uri="{FF2B5EF4-FFF2-40B4-BE49-F238E27FC236}">
                <a16:creationId xmlns:a16="http://schemas.microsoft.com/office/drawing/2014/main" id="{F24A1AB6-4CF1-4D99-8374-7943C2F8BF5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728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6B1F-BAD5-42EE-AE23-062C37F9FD9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308DE7B-7DDC-4CE1-AA37-2B277BDEEC35}"/>
              </a:ext>
            </a:extLst>
          </p:cNvPr>
          <p:cNvSpPr>
            <a:spLocks noGrp="1"/>
          </p:cNvSpPr>
          <p:nvPr>
            <p:ph idx="1"/>
          </p:nvPr>
        </p:nvSpPr>
        <p:spPr>
          <a:xfrm>
            <a:off x="228600" y="1043046"/>
            <a:ext cx="8505967" cy="853993"/>
          </a:xfrm>
        </p:spPr>
        <p:txBody>
          <a:bodyPr/>
          <a:lstStyle/>
          <a:p>
            <a:pPr marL="0" indent="0">
              <a:buNone/>
            </a:pPr>
            <a:r>
              <a:rPr lang="en-US" dirty="0"/>
              <a:t>      I. Introduction</a:t>
            </a:r>
          </a:p>
          <a:p>
            <a:pPr marL="0" indent="0">
              <a:buNone/>
            </a:pPr>
            <a:r>
              <a:rPr lang="en-US" dirty="0"/>
              <a:t>     II. Lessons learned and proposed future studies</a:t>
            </a:r>
          </a:p>
          <a:p>
            <a:pPr marL="0" indent="0">
              <a:buNone/>
            </a:pPr>
            <a:r>
              <a:rPr lang="en-US" dirty="0"/>
              <a:t>           -Transverse wakes and HOMs.</a:t>
            </a:r>
          </a:p>
          <a:p>
            <a:pPr marL="0" indent="0">
              <a:buNone/>
            </a:pPr>
            <a:r>
              <a:rPr lang="en-US" dirty="0"/>
              <a:t>    III. Examples of 11/20 and 11/29 studies results</a:t>
            </a:r>
          </a:p>
          <a:p>
            <a:pPr marL="0" indent="0">
              <a:buNone/>
            </a:pPr>
            <a:r>
              <a:rPr lang="en-US" dirty="0"/>
              <a:t>    IV. Lessons learned and proposed future studies</a:t>
            </a:r>
          </a:p>
          <a:p>
            <a:pPr marL="0" indent="0">
              <a:buNone/>
            </a:pPr>
            <a:r>
              <a:rPr lang="en-US" dirty="0"/>
              <a:t>           - Longitudinal wakes (Bruce, Kip, et al.)  </a:t>
            </a:r>
          </a:p>
          <a:p>
            <a:pPr marL="0" indent="0">
              <a:buNone/>
            </a:pPr>
            <a:r>
              <a:rPr lang="en-US" dirty="0"/>
              <a:t>    V. Summary-1</a:t>
            </a:r>
          </a:p>
          <a:p>
            <a:pPr marL="0" indent="0">
              <a:buNone/>
            </a:pPr>
            <a:endParaRPr lang="en-US" dirty="0"/>
          </a:p>
          <a:p>
            <a:pPr marL="0" indent="0">
              <a:buNone/>
            </a:pPr>
            <a:r>
              <a:rPr lang="en-US" dirty="0"/>
              <a:t>   VI. Other Observations (Randy Thurman-</a:t>
            </a:r>
            <a:r>
              <a:rPr lang="en-US" dirty="0" err="1"/>
              <a:t>Keup</a:t>
            </a:r>
            <a:r>
              <a:rPr lang="en-US" dirty="0"/>
              <a:t>).</a:t>
            </a:r>
          </a:p>
          <a:p>
            <a:pPr marL="0" indent="0">
              <a:buNone/>
            </a:pPr>
            <a:r>
              <a:rPr lang="en-US" dirty="0"/>
              <a:t>   VII. Beam-based cavity alignment proposed (Olivier </a:t>
            </a:r>
            <a:r>
              <a:rPr lang="en-US" dirty="0" err="1"/>
              <a:t>Napoly</a:t>
            </a:r>
            <a:r>
              <a:rPr lang="en-US" dirty="0"/>
              <a:t>)</a:t>
            </a:r>
          </a:p>
        </p:txBody>
      </p:sp>
      <p:sp>
        <p:nvSpPr>
          <p:cNvPr id="4" name="Date Placeholder 3">
            <a:extLst>
              <a:ext uri="{FF2B5EF4-FFF2-40B4-BE49-F238E27FC236}">
                <a16:creationId xmlns:a16="http://schemas.microsoft.com/office/drawing/2014/main" id="{B95045B7-E097-49E0-8914-6DFC2BA6250D}"/>
              </a:ext>
            </a:extLst>
          </p:cNvPr>
          <p:cNvSpPr>
            <a:spLocks noGrp="1"/>
          </p:cNvSpPr>
          <p:nvPr>
            <p:ph type="dt" sz="half" idx="10"/>
          </p:nvPr>
        </p:nvSpPr>
        <p:spPr/>
        <p:txBody>
          <a:bodyPr/>
          <a:lstStyle/>
          <a:p>
            <a:fld id="{1C5F9709-3B77-4DBE-BA69-FF7C2A7FADFD}" type="datetime1">
              <a:rPr lang="en-US" altLang="en-US" smtClean="0"/>
              <a:t>12/20/2017</a:t>
            </a:fld>
            <a:endParaRPr lang="en-US" altLang="en-US"/>
          </a:p>
        </p:txBody>
      </p:sp>
      <p:sp>
        <p:nvSpPr>
          <p:cNvPr id="5" name="Footer Placeholder 4">
            <a:extLst>
              <a:ext uri="{FF2B5EF4-FFF2-40B4-BE49-F238E27FC236}">
                <a16:creationId xmlns:a16="http://schemas.microsoft.com/office/drawing/2014/main" id="{9207777E-EEB2-4B17-A5C6-E4B28A6765FD}"/>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8DC57815-4F12-4EC3-9188-439156335CC5}"/>
              </a:ext>
            </a:extLst>
          </p:cNvPr>
          <p:cNvSpPr>
            <a:spLocks noGrp="1"/>
          </p:cNvSpPr>
          <p:nvPr>
            <p:ph type="sldNum" sz="quarter" idx="12"/>
          </p:nvPr>
        </p:nvSpPr>
        <p:spPr/>
        <p:txBody>
          <a:bodyPr/>
          <a:lstStyle/>
          <a:p>
            <a:fld id="{52E9C158-AEF1-41A2-A6CE-6F0BAB305EFD}" type="slidenum">
              <a:rPr lang="en-US" altLang="en-US" smtClean="0"/>
              <a:pPr/>
              <a:t>2</a:t>
            </a:fld>
            <a:endParaRPr lang="en-US" altLang="en-US"/>
          </a:p>
        </p:txBody>
      </p:sp>
    </p:spTree>
    <p:extLst>
      <p:ext uri="{BB962C8B-B14F-4D97-AF65-F5344CB8AC3E}">
        <p14:creationId xmlns:p14="http://schemas.microsoft.com/office/powerpoint/2010/main" val="3717861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8CD70D-F03E-4E8E-A7B7-F22D3C4AF312}"/>
              </a:ext>
            </a:extLst>
          </p:cNvPr>
          <p:cNvSpPr>
            <a:spLocks noGrp="1"/>
          </p:cNvSpPr>
          <p:nvPr>
            <p:ph type="title"/>
          </p:nvPr>
        </p:nvSpPr>
        <p:spPr>
          <a:xfrm>
            <a:off x="654050" y="154046"/>
            <a:ext cx="7886700" cy="445769"/>
          </a:xfrm>
        </p:spPr>
        <p:txBody>
          <a:bodyPr>
            <a:normAutofit fontScale="90000"/>
          </a:bodyPr>
          <a:lstStyle/>
          <a:p>
            <a:pPr algn="ctr"/>
            <a:r>
              <a:rPr lang="fr-FR" dirty="0"/>
              <a:t>CC2 and CC1 </a:t>
            </a:r>
            <a:r>
              <a:rPr lang="fr-FR" dirty="0" err="1"/>
              <a:t>Generated</a:t>
            </a:r>
            <a:r>
              <a:rPr lang="fr-FR" dirty="0"/>
              <a:t> </a:t>
            </a:r>
            <a:r>
              <a:rPr lang="fr-FR" dirty="0" err="1"/>
              <a:t>Dipole</a:t>
            </a:r>
            <a:r>
              <a:rPr lang="fr-FR" dirty="0"/>
              <a:t> HOM Kicks (Preliminary)</a:t>
            </a:r>
            <a:endParaRPr lang="en-US" dirty="0"/>
          </a:p>
        </p:txBody>
      </p:sp>
      <p:sp>
        <p:nvSpPr>
          <p:cNvPr id="5" name="TextBox 4">
            <a:extLst>
              <a:ext uri="{FF2B5EF4-FFF2-40B4-BE49-F238E27FC236}">
                <a16:creationId xmlns:a16="http://schemas.microsoft.com/office/drawing/2014/main" id="{F5525670-6AE1-4788-937E-B0B03BCF3D7A}"/>
              </a:ext>
            </a:extLst>
          </p:cNvPr>
          <p:cNvSpPr txBox="1"/>
          <p:nvPr/>
        </p:nvSpPr>
        <p:spPr>
          <a:xfrm>
            <a:off x="7640567" y="5730453"/>
            <a:ext cx="900183" cy="307777"/>
          </a:xfrm>
          <a:prstGeom prst="rect">
            <a:avLst/>
          </a:prstGeom>
          <a:noFill/>
        </p:spPr>
        <p:txBody>
          <a:bodyPr wrap="none" rtlCol="0">
            <a:spAutoFit/>
          </a:bodyPr>
          <a:lstStyle/>
          <a:p>
            <a:r>
              <a:rPr lang="en-US" sz="1400" dirty="0"/>
              <a:t>O. </a:t>
            </a:r>
            <a:r>
              <a:rPr lang="en-US" sz="1400" dirty="0" err="1"/>
              <a:t>Napoly</a:t>
            </a:r>
            <a:endParaRPr lang="en-US" sz="1400" dirty="0"/>
          </a:p>
        </p:txBody>
      </p:sp>
      <p:sp>
        <p:nvSpPr>
          <p:cNvPr id="6" name="Date Placeholder 5">
            <a:extLst>
              <a:ext uri="{FF2B5EF4-FFF2-40B4-BE49-F238E27FC236}">
                <a16:creationId xmlns:a16="http://schemas.microsoft.com/office/drawing/2014/main" id="{6059F817-FFD3-48CC-B174-D4D049430669}"/>
              </a:ext>
            </a:extLst>
          </p:cNvPr>
          <p:cNvSpPr>
            <a:spLocks noGrp="1"/>
          </p:cNvSpPr>
          <p:nvPr>
            <p:ph type="dt" sz="half" idx="10"/>
          </p:nvPr>
        </p:nvSpPr>
        <p:spPr/>
        <p:txBody>
          <a:bodyPr/>
          <a:lstStyle/>
          <a:p>
            <a:fld id="{4A481140-2A20-4983-A5C3-C296F31CFC2B}" type="datetime1">
              <a:rPr lang="en-US" altLang="en-US" smtClean="0"/>
              <a:t>12/19/2017</a:t>
            </a:fld>
            <a:endParaRPr lang="en-US" altLang="en-US"/>
          </a:p>
        </p:txBody>
      </p:sp>
      <p:sp>
        <p:nvSpPr>
          <p:cNvPr id="7" name="Footer Placeholder 6">
            <a:extLst>
              <a:ext uri="{FF2B5EF4-FFF2-40B4-BE49-F238E27FC236}">
                <a16:creationId xmlns:a16="http://schemas.microsoft.com/office/drawing/2014/main" id="{605EA42F-B00E-4C49-9D60-15D78D1DBFC0}"/>
              </a:ext>
            </a:extLst>
          </p:cNvPr>
          <p:cNvSpPr>
            <a:spLocks noGrp="1"/>
          </p:cNvSpPr>
          <p:nvPr>
            <p:ph type="ftr" sz="quarter" idx="11"/>
          </p:nvPr>
        </p:nvSpPr>
        <p:spPr/>
        <p:txBody>
          <a:bodyPr/>
          <a:lstStyle/>
          <a:p>
            <a:pPr>
              <a:defRPr/>
            </a:pPr>
            <a:r>
              <a:rPr lang="en-US"/>
              <a:t>Lumpkin     FAST Retreat MTG 12-21-17</a:t>
            </a:r>
            <a:endParaRPr lang="en-US" b="1"/>
          </a:p>
        </p:txBody>
      </p:sp>
      <p:sp>
        <p:nvSpPr>
          <p:cNvPr id="8" name="Slide Number Placeholder 7">
            <a:extLst>
              <a:ext uri="{FF2B5EF4-FFF2-40B4-BE49-F238E27FC236}">
                <a16:creationId xmlns:a16="http://schemas.microsoft.com/office/drawing/2014/main" id="{8DE6EBA3-0E9F-4551-921D-6DD769677BD8}"/>
              </a:ext>
            </a:extLst>
          </p:cNvPr>
          <p:cNvSpPr>
            <a:spLocks noGrp="1"/>
          </p:cNvSpPr>
          <p:nvPr>
            <p:ph type="sldNum" sz="quarter" idx="12"/>
          </p:nvPr>
        </p:nvSpPr>
        <p:spPr/>
        <p:txBody>
          <a:bodyPr/>
          <a:lstStyle/>
          <a:p>
            <a:fld id="{52E9C158-AEF1-41A2-A6CE-6F0BAB305EFD}" type="slidenum">
              <a:rPr lang="en-US" altLang="en-US" smtClean="0"/>
              <a:pPr/>
              <a:t>20</a:t>
            </a:fld>
            <a:endParaRPr lang="en-US" altLang="en-US"/>
          </a:p>
        </p:txBody>
      </p:sp>
      <p:pic>
        <p:nvPicPr>
          <p:cNvPr id="9" name="Picture 8">
            <a:extLst>
              <a:ext uri="{FF2B5EF4-FFF2-40B4-BE49-F238E27FC236}">
                <a16:creationId xmlns:a16="http://schemas.microsoft.com/office/drawing/2014/main" id="{B278E578-C66A-41E1-B746-45B6FAD6AD90}"/>
              </a:ext>
            </a:extLst>
          </p:cNvPr>
          <p:cNvPicPr/>
          <p:nvPr/>
        </p:nvPicPr>
        <p:blipFill>
          <a:blip r:embed="rId2"/>
          <a:stretch>
            <a:fillRect/>
          </a:stretch>
        </p:blipFill>
        <p:spPr>
          <a:xfrm>
            <a:off x="452437" y="1518299"/>
            <a:ext cx="4176662" cy="3224146"/>
          </a:xfrm>
          <a:prstGeom prst="rect">
            <a:avLst/>
          </a:prstGeom>
        </p:spPr>
      </p:pic>
      <p:pic>
        <p:nvPicPr>
          <p:cNvPr id="10" name="Picture 9">
            <a:extLst>
              <a:ext uri="{FF2B5EF4-FFF2-40B4-BE49-F238E27FC236}">
                <a16:creationId xmlns:a16="http://schemas.microsoft.com/office/drawing/2014/main" id="{6810DB4C-C270-4110-9BB1-8E38978FF97D}"/>
              </a:ext>
            </a:extLst>
          </p:cNvPr>
          <p:cNvPicPr/>
          <p:nvPr/>
        </p:nvPicPr>
        <p:blipFill>
          <a:blip r:embed="rId3"/>
          <a:stretch>
            <a:fillRect/>
          </a:stretch>
        </p:blipFill>
        <p:spPr>
          <a:xfrm>
            <a:off x="4629099" y="1398398"/>
            <a:ext cx="3984976" cy="3344047"/>
          </a:xfrm>
          <a:prstGeom prst="rect">
            <a:avLst/>
          </a:prstGeom>
        </p:spPr>
      </p:pic>
      <p:sp>
        <p:nvSpPr>
          <p:cNvPr id="11" name="TextBox 10">
            <a:extLst>
              <a:ext uri="{FF2B5EF4-FFF2-40B4-BE49-F238E27FC236}">
                <a16:creationId xmlns:a16="http://schemas.microsoft.com/office/drawing/2014/main" id="{13EEAE89-1271-409E-A738-DA17EFBCFBE3}"/>
              </a:ext>
            </a:extLst>
          </p:cNvPr>
          <p:cNvSpPr txBox="1"/>
          <p:nvPr/>
        </p:nvSpPr>
        <p:spPr>
          <a:xfrm>
            <a:off x="6880982" y="3463838"/>
            <a:ext cx="997389" cy="461665"/>
          </a:xfrm>
          <a:prstGeom prst="rect">
            <a:avLst/>
          </a:prstGeom>
          <a:noFill/>
        </p:spPr>
        <p:txBody>
          <a:bodyPr wrap="none" rtlCol="0">
            <a:spAutoFit/>
          </a:bodyPr>
          <a:lstStyle/>
          <a:p>
            <a:r>
              <a:rPr lang="en-US" dirty="0"/>
              <a:t> </a:t>
            </a:r>
            <a:r>
              <a:rPr lang="en-US" sz="1800" dirty="0">
                <a:solidFill>
                  <a:schemeClr val="accent6">
                    <a:lumMod val="50000"/>
                  </a:schemeClr>
                </a:solidFill>
              </a:rPr>
              <a:t>312 kHz</a:t>
            </a:r>
          </a:p>
        </p:txBody>
      </p:sp>
    </p:spTree>
    <p:extLst>
      <p:ext uri="{BB962C8B-B14F-4D97-AF65-F5344CB8AC3E}">
        <p14:creationId xmlns:p14="http://schemas.microsoft.com/office/powerpoint/2010/main" val="102645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E13F-1D75-4E89-AEFE-EA60EC15F1EE}"/>
              </a:ext>
            </a:extLst>
          </p:cNvPr>
          <p:cNvSpPr>
            <a:spLocks noGrp="1"/>
          </p:cNvSpPr>
          <p:nvPr>
            <p:ph type="title"/>
          </p:nvPr>
        </p:nvSpPr>
        <p:spPr/>
        <p:txBody>
          <a:bodyPr/>
          <a:lstStyle/>
          <a:p>
            <a:r>
              <a:rPr lang="en-US" dirty="0"/>
              <a:t>Lessons Learned   -3</a:t>
            </a:r>
          </a:p>
        </p:txBody>
      </p:sp>
      <p:sp>
        <p:nvSpPr>
          <p:cNvPr id="3" name="Content Placeholder 2">
            <a:extLst>
              <a:ext uri="{FF2B5EF4-FFF2-40B4-BE49-F238E27FC236}">
                <a16:creationId xmlns:a16="http://schemas.microsoft.com/office/drawing/2014/main" id="{E6DBC11F-C6A0-409D-AB2B-19E50B5CBC04}"/>
              </a:ext>
            </a:extLst>
          </p:cNvPr>
          <p:cNvSpPr>
            <a:spLocks noGrp="1"/>
          </p:cNvSpPr>
          <p:nvPr>
            <p:ph idx="1"/>
          </p:nvPr>
        </p:nvSpPr>
        <p:spPr/>
        <p:txBody>
          <a:bodyPr/>
          <a:lstStyle/>
          <a:p>
            <a:pPr algn="just"/>
            <a:r>
              <a:rPr lang="en-US" dirty="0">
                <a:solidFill>
                  <a:schemeClr val="tx1">
                    <a:lumMod val="60000"/>
                    <a:lumOff val="40000"/>
                  </a:schemeClr>
                </a:solidFill>
              </a:rPr>
              <a:t>These techniques should be applied to CM2 in next run.</a:t>
            </a:r>
          </a:p>
          <a:p>
            <a:pPr algn="just"/>
            <a:r>
              <a:rPr lang="en-US" dirty="0">
                <a:solidFill>
                  <a:schemeClr val="tx2">
                    <a:lumMod val="60000"/>
                    <a:lumOff val="40000"/>
                  </a:schemeClr>
                </a:solidFill>
              </a:rPr>
              <a:t>BPMs and long drift already in place in 300-MeV line.</a:t>
            </a:r>
          </a:p>
          <a:p>
            <a:pPr algn="just"/>
            <a:r>
              <a:rPr lang="en-US" dirty="0">
                <a:solidFill>
                  <a:schemeClr val="tx2">
                    <a:lumMod val="60000"/>
                    <a:lumOff val="40000"/>
                  </a:schemeClr>
                </a:solidFill>
              </a:rPr>
              <a:t>Propose the 16 HOM coupler lines should be instrumented with detectors similar to those of CC1 and CC2. </a:t>
            </a:r>
          </a:p>
          <a:p>
            <a:pPr algn="just"/>
            <a:r>
              <a:rPr lang="en-US" dirty="0">
                <a:solidFill>
                  <a:schemeClr val="tx2">
                    <a:lumMod val="60000"/>
                    <a:lumOff val="40000"/>
                  </a:schemeClr>
                </a:solidFill>
              </a:rPr>
              <a:t>Studies could continue up to 3.2 </a:t>
            </a:r>
            <a:r>
              <a:rPr lang="en-US" dirty="0" err="1">
                <a:solidFill>
                  <a:schemeClr val="tx2">
                    <a:lumMod val="60000"/>
                    <a:lumOff val="40000"/>
                  </a:schemeClr>
                </a:solidFill>
              </a:rPr>
              <a:t>nC</a:t>
            </a:r>
            <a:r>
              <a:rPr lang="en-US" dirty="0">
                <a:solidFill>
                  <a:schemeClr val="tx2">
                    <a:lumMod val="60000"/>
                    <a:lumOff val="40000"/>
                  </a:schemeClr>
                </a:solidFill>
              </a:rPr>
              <a:t>/b, the ILC specification.</a:t>
            </a:r>
          </a:p>
          <a:p>
            <a:pPr algn="just"/>
            <a:r>
              <a:rPr lang="en-US" dirty="0"/>
              <a:t>The corrector values used to minimize HOMs indicate CC1 and CC2 are not well aligned to reference axis. Also CC2 DS does not reach as low of a minimum as other 3 channels?</a:t>
            </a:r>
          </a:p>
          <a:p>
            <a:pPr algn="just"/>
            <a:r>
              <a:rPr lang="en-US" dirty="0">
                <a:solidFill>
                  <a:schemeClr val="tx1">
                    <a:lumMod val="60000"/>
                    <a:lumOff val="40000"/>
                  </a:schemeClr>
                </a:solidFill>
              </a:rPr>
              <a:t>Olivier proposes efforts to determine HOM field centers in all ten cavities at FAST. (More details in his talk)</a:t>
            </a:r>
          </a:p>
          <a:p>
            <a:pPr algn="just"/>
            <a:r>
              <a:rPr lang="en-US" dirty="0">
                <a:solidFill>
                  <a:schemeClr val="tx1">
                    <a:lumMod val="60000"/>
                    <a:lumOff val="40000"/>
                  </a:schemeClr>
                </a:solidFill>
              </a:rPr>
              <a:t>Propose to check arrival time of HOM detector signals to determine US and DS couplers in each cavity.</a:t>
            </a:r>
          </a:p>
          <a:p>
            <a:endParaRPr lang="en-US" dirty="0"/>
          </a:p>
        </p:txBody>
      </p:sp>
      <p:sp>
        <p:nvSpPr>
          <p:cNvPr id="4" name="Date Placeholder 3">
            <a:extLst>
              <a:ext uri="{FF2B5EF4-FFF2-40B4-BE49-F238E27FC236}">
                <a16:creationId xmlns:a16="http://schemas.microsoft.com/office/drawing/2014/main" id="{5746671B-79D8-4800-B54B-4677510A8237}"/>
              </a:ext>
            </a:extLst>
          </p:cNvPr>
          <p:cNvSpPr>
            <a:spLocks noGrp="1"/>
          </p:cNvSpPr>
          <p:nvPr>
            <p:ph type="dt" sz="half" idx="10"/>
          </p:nvPr>
        </p:nvSpPr>
        <p:spPr/>
        <p:txBody>
          <a:bodyPr/>
          <a:lstStyle/>
          <a:p>
            <a:fld id="{B5C4421C-6D0F-47AC-A9B5-BE8BD2B5E8F1}" type="datetime1">
              <a:rPr lang="en-US" altLang="en-US" smtClean="0"/>
              <a:t>12/19/2017</a:t>
            </a:fld>
            <a:endParaRPr lang="en-US" altLang="en-US"/>
          </a:p>
        </p:txBody>
      </p:sp>
      <p:sp>
        <p:nvSpPr>
          <p:cNvPr id="5" name="Footer Placeholder 4">
            <a:extLst>
              <a:ext uri="{FF2B5EF4-FFF2-40B4-BE49-F238E27FC236}">
                <a16:creationId xmlns:a16="http://schemas.microsoft.com/office/drawing/2014/main" id="{738AFD0A-E593-4E65-B799-94C303ACD80B}"/>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558778DA-F8FA-4162-B06D-52B294C13A58}"/>
              </a:ext>
            </a:extLst>
          </p:cNvPr>
          <p:cNvSpPr>
            <a:spLocks noGrp="1"/>
          </p:cNvSpPr>
          <p:nvPr>
            <p:ph type="sldNum" sz="quarter" idx="12"/>
          </p:nvPr>
        </p:nvSpPr>
        <p:spPr/>
        <p:txBody>
          <a:bodyPr/>
          <a:lstStyle/>
          <a:p>
            <a:fld id="{52E9C158-AEF1-41A2-A6CE-6F0BAB305EFD}" type="slidenum">
              <a:rPr lang="en-US" altLang="en-US" smtClean="0"/>
              <a:pPr/>
              <a:t>21</a:t>
            </a:fld>
            <a:endParaRPr lang="en-US" altLang="en-US"/>
          </a:p>
        </p:txBody>
      </p:sp>
    </p:spTree>
    <p:extLst>
      <p:ext uri="{BB962C8B-B14F-4D97-AF65-F5344CB8AC3E}">
        <p14:creationId xmlns:p14="http://schemas.microsoft.com/office/powerpoint/2010/main" val="4160592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a:spLocks/>
          </p:cNvSpPr>
          <p:nvPr/>
        </p:nvSpPr>
        <p:spPr bwMode="auto">
          <a:xfrm>
            <a:off x="380997" y="8060"/>
            <a:ext cx="83073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US" sz="2600" b="1" dirty="0">
                <a:solidFill>
                  <a:srgbClr val="004080"/>
                </a:solidFill>
              </a:rPr>
              <a:t>FAST beamline – CC1 and CC2 are the TESLA superconducting cavities</a:t>
            </a:r>
          </a:p>
        </p:txBody>
      </p:sp>
      <p:sp>
        <p:nvSpPr>
          <p:cNvPr id="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0"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2" name="Rectangle 10"/>
          <p:cNvSpPr txBox="1">
            <a:spLocks noGrp="1" noChangeArrowheads="1"/>
          </p:cNvSpPr>
          <p:nvPr/>
        </p:nvSpPr>
        <p:spPr bwMode="auto">
          <a:xfrm>
            <a:off x="6781800" y="6260183"/>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r"/>
            <a:r>
              <a:rPr lang="en-US" sz="800" i="1" dirty="0">
                <a:solidFill>
                  <a:srgbClr val="000000"/>
                </a:solidFill>
              </a:rPr>
              <a:t>Slide </a:t>
            </a:r>
            <a:fld id="{E1458A50-EB2C-44BD-A737-98A630A98BE2}" type="slidenum">
              <a:rPr lang="en-US" sz="800" i="1">
                <a:solidFill>
                  <a:srgbClr val="000000"/>
                </a:solidFill>
              </a:rPr>
              <a:pPr algn="r"/>
              <a:t>22</a:t>
            </a:fld>
            <a:endParaRPr lang="en-US" sz="800" i="1" dirty="0">
              <a:solidFill>
                <a:srgbClr val="000000"/>
              </a:solidFill>
            </a:endParaRPr>
          </a:p>
        </p:txBody>
      </p:sp>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82" y="2217533"/>
            <a:ext cx="8163419" cy="251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79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A84B-FB85-4127-97EE-E23BBF4909E4}"/>
              </a:ext>
            </a:extLst>
          </p:cNvPr>
          <p:cNvSpPr>
            <a:spLocks noGrp="1"/>
          </p:cNvSpPr>
          <p:nvPr>
            <p:ph type="title"/>
          </p:nvPr>
        </p:nvSpPr>
        <p:spPr/>
        <p:txBody>
          <a:bodyPr/>
          <a:lstStyle/>
          <a:p>
            <a:r>
              <a:rPr lang="en-US" dirty="0"/>
              <a:t>Lessons Learned   -4</a:t>
            </a:r>
          </a:p>
        </p:txBody>
      </p:sp>
      <p:sp>
        <p:nvSpPr>
          <p:cNvPr id="3" name="Content Placeholder 2">
            <a:extLst>
              <a:ext uri="{FF2B5EF4-FFF2-40B4-BE49-F238E27FC236}">
                <a16:creationId xmlns:a16="http://schemas.microsoft.com/office/drawing/2014/main" id="{67B1CD5B-148C-4AF1-A648-53F1B0ECB4D4}"/>
              </a:ext>
            </a:extLst>
          </p:cNvPr>
          <p:cNvSpPr>
            <a:spLocks noGrp="1"/>
          </p:cNvSpPr>
          <p:nvPr>
            <p:ph idx="1"/>
          </p:nvPr>
        </p:nvSpPr>
        <p:spPr>
          <a:xfrm>
            <a:off x="228600" y="1043046"/>
            <a:ext cx="8672513" cy="5143745"/>
          </a:xfrm>
        </p:spPr>
        <p:txBody>
          <a:bodyPr/>
          <a:lstStyle/>
          <a:p>
            <a:pPr algn="just"/>
            <a:r>
              <a:rPr lang="en-US" dirty="0"/>
              <a:t>Longitudinal effects are difficult to diagnose with present diagnostics and effect magnitude, but upper limits set.</a:t>
            </a:r>
          </a:p>
          <a:p>
            <a:pPr algn="just"/>
            <a:r>
              <a:rPr lang="en-US" dirty="0"/>
              <a:t>Even 100-shot data did not reveal a distinct effect. </a:t>
            </a:r>
            <a:r>
              <a:rPr lang="en-US" dirty="0">
                <a:solidFill>
                  <a:schemeClr val="tx1">
                    <a:lumMod val="60000"/>
                    <a:lumOff val="40000"/>
                  </a:schemeClr>
                </a:solidFill>
              </a:rPr>
              <a:t>Propose 2,3 </a:t>
            </a:r>
            <a:r>
              <a:rPr lang="en-US" dirty="0" err="1">
                <a:solidFill>
                  <a:schemeClr val="tx1">
                    <a:lumMod val="60000"/>
                    <a:lumOff val="40000"/>
                  </a:schemeClr>
                </a:solidFill>
              </a:rPr>
              <a:t>nC</a:t>
            </a:r>
            <a:r>
              <a:rPr lang="en-US" dirty="0">
                <a:solidFill>
                  <a:schemeClr val="tx1">
                    <a:lumMod val="60000"/>
                    <a:lumOff val="40000"/>
                  </a:schemeClr>
                </a:solidFill>
              </a:rPr>
              <a:t>/b data still needed. Also 9-MHz </a:t>
            </a:r>
            <a:r>
              <a:rPr lang="en-US" dirty="0" err="1">
                <a:solidFill>
                  <a:schemeClr val="tx1">
                    <a:lumMod val="60000"/>
                    <a:lumOff val="40000"/>
                  </a:schemeClr>
                </a:solidFill>
              </a:rPr>
              <a:t>micropulse</a:t>
            </a:r>
            <a:r>
              <a:rPr lang="en-US" dirty="0">
                <a:solidFill>
                  <a:schemeClr val="tx1">
                    <a:lumMod val="60000"/>
                    <a:lumOff val="40000"/>
                  </a:schemeClr>
                </a:solidFill>
              </a:rPr>
              <a:t> rep. rate.</a:t>
            </a:r>
          </a:p>
          <a:p>
            <a:pPr algn="just"/>
            <a:r>
              <a:rPr lang="en-US" dirty="0">
                <a:solidFill>
                  <a:schemeClr val="tx1">
                    <a:lumMod val="60000"/>
                    <a:lumOff val="40000"/>
                  </a:schemeClr>
                </a:solidFill>
              </a:rPr>
              <a:t>Potential to augment diagnostics by using framing camera viewing X124 screen in the spectrometer. Minimal Beta-y OK.</a:t>
            </a:r>
          </a:p>
          <a:p>
            <a:pPr algn="just"/>
            <a:r>
              <a:rPr lang="en-US" dirty="0">
                <a:solidFill>
                  <a:schemeClr val="tx2">
                    <a:lumMod val="60000"/>
                    <a:lumOff val="40000"/>
                  </a:schemeClr>
                </a:solidFill>
              </a:rPr>
              <a:t>Option to use </a:t>
            </a:r>
            <a:r>
              <a:rPr lang="en-US" dirty="0" err="1">
                <a:solidFill>
                  <a:schemeClr val="tx2">
                    <a:lumMod val="60000"/>
                    <a:lumOff val="40000"/>
                  </a:schemeClr>
                </a:solidFill>
              </a:rPr>
              <a:t>YAG:Ce</a:t>
            </a:r>
            <a:r>
              <a:rPr lang="en-US" dirty="0">
                <a:solidFill>
                  <a:schemeClr val="tx2">
                    <a:lumMod val="60000"/>
                    <a:lumOff val="40000"/>
                  </a:schemeClr>
                </a:solidFill>
              </a:rPr>
              <a:t> screen with ~100x more light emitted per electron than OTR.</a:t>
            </a:r>
          </a:p>
          <a:p>
            <a:pPr algn="just"/>
            <a:r>
              <a:rPr lang="en-US" dirty="0">
                <a:solidFill>
                  <a:schemeClr val="tx2">
                    <a:lumMod val="60000"/>
                    <a:lumOff val="40000"/>
                  </a:schemeClr>
                </a:solidFill>
              </a:rPr>
              <a:t>Mirror boxes and mirrors in hand, need beam splitter and </a:t>
            </a:r>
            <a:r>
              <a:rPr lang="en-US" dirty="0" err="1">
                <a:solidFill>
                  <a:schemeClr val="tx2">
                    <a:lumMod val="60000"/>
                    <a:lumOff val="40000"/>
                  </a:schemeClr>
                </a:solidFill>
              </a:rPr>
              <a:t>Thorlabs</a:t>
            </a:r>
            <a:r>
              <a:rPr lang="en-US" dirty="0">
                <a:solidFill>
                  <a:schemeClr val="tx2">
                    <a:lumMod val="60000"/>
                    <a:lumOff val="40000"/>
                  </a:schemeClr>
                </a:solidFill>
              </a:rPr>
              <a:t> holder. Need 80-20 frame to hold hardware.</a:t>
            </a:r>
          </a:p>
          <a:p>
            <a:pPr algn="just"/>
            <a:r>
              <a:rPr lang="en-US" dirty="0">
                <a:solidFill>
                  <a:schemeClr val="tx2">
                    <a:lumMod val="60000"/>
                    <a:lumOff val="40000"/>
                  </a:schemeClr>
                </a:solidFill>
              </a:rPr>
              <a:t>May need image rotator in the optical hut for streak camera so energy direction is mapped along the entrance slit axis. </a:t>
            </a:r>
          </a:p>
          <a:p>
            <a:pPr algn="just"/>
            <a:r>
              <a:rPr lang="en-US" dirty="0">
                <a:solidFill>
                  <a:schemeClr val="accent6">
                    <a:lumMod val="50000"/>
                  </a:schemeClr>
                </a:solidFill>
              </a:rPr>
              <a:t>Both ACL and MATLAB scripts were critical to our studies.</a:t>
            </a:r>
          </a:p>
          <a:p>
            <a:endParaRPr lang="en-US" dirty="0"/>
          </a:p>
        </p:txBody>
      </p:sp>
      <p:sp>
        <p:nvSpPr>
          <p:cNvPr id="4" name="Date Placeholder 3">
            <a:extLst>
              <a:ext uri="{FF2B5EF4-FFF2-40B4-BE49-F238E27FC236}">
                <a16:creationId xmlns:a16="http://schemas.microsoft.com/office/drawing/2014/main" id="{D76EF92D-D040-4BC1-BF92-CFA621F9F888}"/>
              </a:ext>
            </a:extLst>
          </p:cNvPr>
          <p:cNvSpPr>
            <a:spLocks noGrp="1"/>
          </p:cNvSpPr>
          <p:nvPr>
            <p:ph type="dt" sz="half" idx="10"/>
          </p:nvPr>
        </p:nvSpPr>
        <p:spPr/>
        <p:txBody>
          <a:bodyPr/>
          <a:lstStyle/>
          <a:p>
            <a:fld id="{A9D17E56-8D2A-40CF-A1E3-0E973A17C737}" type="datetime1">
              <a:rPr lang="en-US" altLang="en-US" smtClean="0"/>
              <a:t>12/20/2017</a:t>
            </a:fld>
            <a:endParaRPr lang="en-US" altLang="en-US"/>
          </a:p>
        </p:txBody>
      </p:sp>
      <p:sp>
        <p:nvSpPr>
          <p:cNvPr id="5" name="Footer Placeholder 4">
            <a:extLst>
              <a:ext uri="{FF2B5EF4-FFF2-40B4-BE49-F238E27FC236}">
                <a16:creationId xmlns:a16="http://schemas.microsoft.com/office/drawing/2014/main" id="{A73A5ACA-72AC-4C8B-9205-C8B66A874D40}"/>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11968306-8EE1-42E0-B49E-93D43F67728F}"/>
              </a:ext>
            </a:extLst>
          </p:cNvPr>
          <p:cNvSpPr>
            <a:spLocks noGrp="1"/>
          </p:cNvSpPr>
          <p:nvPr>
            <p:ph type="sldNum" sz="quarter" idx="12"/>
          </p:nvPr>
        </p:nvSpPr>
        <p:spPr/>
        <p:txBody>
          <a:bodyPr/>
          <a:lstStyle/>
          <a:p>
            <a:fld id="{52E9C158-AEF1-41A2-A6CE-6F0BAB305EFD}" type="slidenum">
              <a:rPr lang="en-US" altLang="en-US" smtClean="0"/>
              <a:pPr/>
              <a:t>23</a:t>
            </a:fld>
            <a:endParaRPr lang="en-US" altLang="en-US"/>
          </a:p>
        </p:txBody>
      </p:sp>
    </p:spTree>
    <p:extLst>
      <p:ext uri="{BB962C8B-B14F-4D97-AF65-F5344CB8AC3E}">
        <p14:creationId xmlns:p14="http://schemas.microsoft.com/office/powerpoint/2010/main" val="2807748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File:Klystron.enp.gif"/>
          <p:cNvSpPr>
            <a:spLocks noChangeAspect="1" noChangeArrowheads="1"/>
          </p:cNvSpPr>
          <p:nvPr/>
        </p:nvSpPr>
        <p:spPr bwMode="auto">
          <a:xfrm>
            <a:off x="155575" y="-1143000"/>
            <a:ext cx="4667250"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10"/>
          <p:cNvSpPr txBox="1">
            <a:spLocks noGrp="1" noChangeArrowheads="1"/>
          </p:cNvSpPr>
          <p:nvPr/>
        </p:nvSpPr>
        <p:spPr bwMode="auto">
          <a:xfrm>
            <a:off x="6781800" y="6260183"/>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rPr>
              <a:t>Slide </a:t>
            </a:r>
            <a:fld id="{E1458A50-EB2C-44BD-A737-98A630A98BE2}" type="slidenum">
              <a:rPr kumimoji="0" lang="en-US" sz="800" b="0" i="1"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24</a:t>
            </a:fld>
            <a:endPar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2" name="Title 1"/>
          <p:cNvSpPr>
            <a:spLocks/>
          </p:cNvSpPr>
          <p:nvPr/>
        </p:nvSpPr>
        <p:spPr bwMode="auto">
          <a:xfrm>
            <a:off x="380999" y="303028"/>
            <a:ext cx="83073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4080"/>
                </a:solidFill>
                <a:effectLst/>
                <a:uLnTx/>
                <a:uFillTx/>
                <a:latin typeface="Arial"/>
                <a:ea typeface="+mn-ea"/>
                <a:cs typeface="+mn-cs"/>
              </a:rPr>
              <a:t>Scoping simulations</a:t>
            </a:r>
          </a:p>
        </p:txBody>
      </p:sp>
      <p:pic>
        <p:nvPicPr>
          <p:cNvPr id="2050" name="Picture 2" descr="C:\Users\094928\Desktop\FY17 LDRD momentum\FAST retreat 12-20-17\Carlsten FAST-IOTA collaboration meeting June 6 2017.tif"/>
          <p:cNvPicPr>
            <a:picLocks noChangeAspect="1" noChangeArrowheads="1"/>
          </p:cNvPicPr>
          <p:nvPr/>
        </p:nvPicPr>
        <p:blipFill rotWithShape="1">
          <a:blip r:embed="rId3">
            <a:extLst>
              <a:ext uri="{28A0092B-C50C-407E-A947-70E740481C1C}">
                <a14:useLocalDpi xmlns:a14="http://schemas.microsoft.com/office/drawing/2010/main" val="0"/>
              </a:ext>
            </a:extLst>
          </a:blip>
          <a:srcRect l="3391" t="25923" r="5043" b="31411"/>
          <a:stretch/>
        </p:blipFill>
        <p:spPr bwMode="auto">
          <a:xfrm>
            <a:off x="155575" y="1580814"/>
            <a:ext cx="5200153" cy="18173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4"/>
          <a:stretch>
            <a:fillRect/>
          </a:stretch>
        </p:blipFill>
        <p:spPr>
          <a:xfrm>
            <a:off x="332882" y="3643032"/>
            <a:ext cx="4845538" cy="1946032"/>
          </a:xfrm>
          <a:prstGeom prst="rect">
            <a:avLst/>
          </a:prstGeom>
        </p:spPr>
      </p:pic>
      <p:sp>
        <p:nvSpPr>
          <p:cNvPr id="18" name="TextBox 17"/>
          <p:cNvSpPr txBox="1"/>
          <p:nvPr/>
        </p:nvSpPr>
        <p:spPr>
          <a:xfrm>
            <a:off x="5355728" y="1954352"/>
            <a:ext cx="370204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The longitudinal wake has a stochastic appearance (top). Binning of the loss-factors over a distance of 5 bunches at 9 MHz rep rate (bottom), max/min are -15.9 V/</a:t>
            </a:r>
            <a:r>
              <a:rPr kumimoji="0" lang="en-US" sz="1600" b="0" i="0" u="none" strike="noStrike" kern="1200" cap="none" spc="0" normalizeH="0" baseline="0" noProof="0" dirty="0" err="1">
                <a:ln>
                  <a:noFill/>
                </a:ln>
                <a:solidFill>
                  <a:srgbClr val="000000"/>
                </a:solidFill>
                <a:effectLst/>
                <a:uLnTx/>
                <a:uFillTx/>
                <a:latin typeface="Arial"/>
                <a:ea typeface="+mn-ea"/>
                <a:cs typeface="+mn-cs"/>
              </a:rPr>
              <a:t>pC</a:t>
            </a:r>
            <a:r>
              <a:rPr kumimoji="0" lang="en-US" sz="1600" b="0" i="0" u="none" strike="noStrike" kern="1200" cap="none" spc="0" normalizeH="0" baseline="0" noProof="0" dirty="0">
                <a:ln>
                  <a:noFill/>
                </a:ln>
                <a:solidFill>
                  <a:srgbClr val="000000"/>
                </a:solidFill>
                <a:effectLst/>
                <a:uLnTx/>
                <a:uFillTx/>
                <a:latin typeface="Arial"/>
                <a:ea typeface="+mn-ea"/>
                <a:cs typeface="+mn-cs"/>
              </a:rPr>
              <a:t> to +16.5 V/</a:t>
            </a:r>
            <a:r>
              <a:rPr kumimoji="0" lang="en-US" sz="1600" b="0" i="0" u="none" strike="noStrike" kern="1200" cap="none" spc="0" normalizeH="0" baseline="0" noProof="0" dirty="0" err="1">
                <a:ln>
                  <a:noFill/>
                </a:ln>
                <a:solidFill>
                  <a:srgbClr val="000000"/>
                </a:solidFill>
                <a:effectLst/>
                <a:uLnTx/>
                <a:uFillTx/>
                <a:latin typeface="Arial"/>
                <a:ea typeface="+mn-ea"/>
                <a:cs typeface="+mn-cs"/>
              </a:rPr>
              <a:t>pC</a:t>
            </a:r>
            <a:r>
              <a:rPr kumimoji="0" lang="en-US" sz="1600" b="0" i="0" u="none" strike="noStrike" kern="1200" cap="none" spc="0" normalizeH="0" baseline="0" noProof="0" dirty="0">
                <a:ln>
                  <a:noFill/>
                </a:ln>
                <a:solidFill>
                  <a:srgbClr val="000000"/>
                </a:solidFill>
                <a:effectLst/>
                <a:uLnTx/>
                <a:uFillTx/>
                <a:latin typeface="Arial"/>
                <a:ea typeface="+mn-ea"/>
                <a:cs typeface="+mn-cs"/>
              </a:rPr>
              <a:t>. The most likely loss-factors are in the range of -8V/</a:t>
            </a:r>
            <a:r>
              <a:rPr kumimoji="0" lang="en-US" sz="1600" b="0" i="0" u="none" strike="noStrike" kern="1200" cap="none" spc="0" normalizeH="0" baseline="0" noProof="0" dirty="0" err="1">
                <a:ln>
                  <a:noFill/>
                </a:ln>
                <a:solidFill>
                  <a:srgbClr val="000000"/>
                </a:solidFill>
                <a:effectLst/>
                <a:uLnTx/>
                <a:uFillTx/>
                <a:latin typeface="Arial"/>
                <a:ea typeface="+mn-ea"/>
                <a:cs typeface="+mn-cs"/>
              </a:rPr>
              <a:t>pC</a:t>
            </a:r>
            <a:r>
              <a:rPr kumimoji="0" lang="en-US" sz="1600" b="0" i="0" u="none" strike="noStrike" kern="1200" cap="none" spc="0" normalizeH="0" baseline="0" noProof="0" dirty="0">
                <a:ln>
                  <a:noFill/>
                </a:ln>
                <a:solidFill>
                  <a:srgbClr val="000000"/>
                </a:solidFill>
                <a:effectLst/>
                <a:uLnTx/>
                <a:uFillTx/>
                <a:latin typeface="Arial"/>
                <a:ea typeface="+mn-ea"/>
                <a:cs typeface="+mn-cs"/>
              </a:rPr>
              <a:t> to +8V/</a:t>
            </a:r>
            <a:r>
              <a:rPr kumimoji="0" lang="en-US" sz="1600" b="0" i="0" u="none" strike="noStrike" kern="1200" cap="none" spc="0" normalizeH="0" baseline="0" noProof="0" dirty="0" err="1">
                <a:ln>
                  <a:noFill/>
                </a:ln>
                <a:solidFill>
                  <a:srgbClr val="000000"/>
                </a:solidFill>
                <a:effectLst/>
                <a:uLnTx/>
                <a:uFillTx/>
                <a:latin typeface="Arial"/>
                <a:ea typeface="+mn-ea"/>
                <a:cs typeface="+mn-cs"/>
              </a:rPr>
              <a:t>pC</a:t>
            </a:r>
            <a:r>
              <a:rPr kumimoji="0" lang="en-US" sz="1600" b="0" i="0" u="none" strike="noStrike" kern="1200" cap="none" spc="0" normalizeH="0" baseline="0" noProof="0" dirty="0">
                <a:ln>
                  <a:noFill/>
                </a:ln>
                <a:solidFill>
                  <a:srgbClr val="000000"/>
                </a:solidFill>
                <a:effectLst/>
                <a:uLnTx/>
                <a:uFillTx/>
                <a:latin typeface="Arial"/>
                <a:ea typeface="+mn-ea"/>
                <a:cs typeface="+mn-cs"/>
              </a:rPr>
              <a:t>. Not clear why this isn’t a normal distribution; we still based analysis on RMS approximation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The single-bunch wake is 19.6 V/</a:t>
            </a:r>
            <a:r>
              <a:rPr kumimoji="0" lang="en-US" sz="1600" b="1" i="1" u="none" strike="noStrike" kern="1200" cap="none" spc="0" normalizeH="0" baseline="0" noProof="0" dirty="0" err="1">
                <a:ln>
                  <a:noFill/>
                </a:ln>
                <a:solidFill>
                  <a:srgbClr val="000000"/>
                </a:solidFill>
                <a:effectLst/>
                <a:uLnTx/>
                <a:uFillTx/>
                <a:latin typeface="Arial"/>
                <a:ea typeface="+mn-ea"/>
                <a:cs typeface="+mn-cs"/>
              </a:rPr>
              <a:t>pC</a:t>
            </a:r>
            <a:r>
              <a:rPr kumimoji="0" lang="en-US" sz="1600" b="1" i="1" u="none" strike="noStrike" kern="1200" cap="none" spc="0" normalizeH="0" baseline="0" noProof="0" dirty="0">
                <a:ln>
                  <a:noFill/>
                </a:ln>
                <a:solidFill>
                  <a:srgbClr val="000000"/>
                </a:solidFill>
                <a:effectLst/>
                <a:uLnTx/>
                <a:uFillTx/>
                <a:latin typeface="Arial"/>
                <a:ea typeface="+mn-ea"/>
                <a:cs typeface="+mn-cs"/>
              </a:rPr>
              <a:t> for comparison</a:t>
            </a:r>
          </a:p>
        </p:txBody>
      </p:sp>
      <p:sp>
        <p:nvSpPr>
          <p:cNvPr id="3" name="TextBox 2">
            <a:extLst>
              <a:ext uri="{FF2B5EF4-FFF2-40B4-BE49-F238E27FC236}">
                <a16:creationId xmlns:a16="http://schemas.microsoft.com/office/drawing/2014/main" id="{6FE6D8AA-E607-4903-9AA4-9D6B011DF8D4}"/>
              </a:ext>
            </a:extLst>
          </p:cNvPr>
          <p:cNvSpPr txBox="1"/>
          <p:nvPr/>
        </p:nvSpPr>
        <p:spPr>
          <a:xfrm>
            <a:off x="1914972" y="5589064"/>
            <a:ext cx="1681358" cy="338554"/>
          </a:xfrm>
          <a:prstGeom prst="rect">
            <a:avLst/>
          </a:prstGeom>
          <a:noFill/>
        </p:spPr>
        <p:txBody>
          <a:bodyPr wrap="none" rtlCol="0">
            <a:spAutoFit/>
          </a:bodyPr>
          <a:lstStyle/>
          <a:p>
            <a:r>
              <a:rPr lang="en-US" sz="1600" dirty="0"/>
              <a:t>Loss Factor (V/</a:t>
            </a:r>
            <a:r>
              <a:rPr lang="en-US" sz="1600" dirty="0" err="1"/>
              <a:t>pC</a:t>
            </a:r>
            <a:r>
              <a:rPr lang="en-US" sz="1600" dirty="0"/>
              <a:t>)</a:t>
            </a:r>
          </a:p>
        </p:txBody>
      </p:sp>
      <p:sp>
        <p:nvSpPr>
          <p:cNvPr id="4" name="TextBox 3">
            <a:extLst>
              <a:ext uri="{FF2B5EF4-FFF2-40B4-BE49-F238E27FC236}">
                <a16:creationId xmlns:a16="http://schemas.microsoft.com/office/drawing/2014/main" id="{7202AF97-33E7-40AD-B99F-80CBCC146246}"/>
              </a:ext>
            </a:extLst>
          </p:cNvPr>
          <p:cNvSpPr txBox="1"/>
          <p:nvPr/>
        </p:nvSpPr>
        <p:spPr>
          <a:xfrm rot="16200000">
            <a:off x="1977682" y="4446769"/>
            <a:ext cx="684483" cy="338554"/>
          </a:xfrm>
          <a:prstGeom prst="rect">
            <a:avLst/>
          </a:prstGeom>
          <a:noFill/>
        </p:spPr>
        <p:txBody>
          <a:bodyPr wrap="none" rtlCol="0">
            <a:spAutoFit/>
          </a:bodyPr>
          <a:lstStyle/>
          <a:p>
            <a:r>
              <a:rPr lang="en-US" sz="1600" dirty="0"/>
              <a:t>Count</a:t>
            </a:r>
          </a:p>
        </p:txBody>
      </p:sp>
      <p:sp>
        <p:nvSpPr>
          <p:cNvPr id="5" name="TextBox 4">
            <a:extLst>
              <a:ext uri="{FF2B5EF4-FFF2-40B4-BE49-F238E27FC236}">
                <a16:creationId xmlns:a16="http://schemas.microsoft.com/office/drawing/2014/main" id="{FDACC016-08BE-4634-B135-3CBDED322B1D}"/>
              </a:ext>
            </a:extLst>
          </p:cNvPr>
          <p:cNvSpPr txBox="1"/>
          <p:nvPr/>
        </p:nvSpPr>
        <p:spPr>
          <a:xfrm rot="16200000">
            <a:off x="4219615" y="4462159"/>
            <a:ext cx="1206421" cy="307777"/>
          </a:xfrm>
          <a:prstGeom prst="rect">
            <a:avLst/>
          </a:prstGeom>
          <a:noFill/>
        </p:spPr>
        <p:txBody>
          <a:bodyPr wrap="none" rtlCol="0">
            <a:spAutoFit/>
          </a:bodyPr>
          <a:lstStyle/>
          <a:p>
            <a:r>
              <a:rPr lang="en-US" sz="1400" dirty="0"/>
              <a:t>Likelihood (%)</a:t>
            </a:r>
          </a:p>
        </p:txBody>
      </p:sp>
    </p:spTree>
    <p:extLst>
      <p:ext uri="{BB962C8B-B14F-4D97-AF65-F5344CB8AC3E}">
        <p14:creationId xmlns:p14="http://schemas.microsoft.com/office/powerpoint/2010/main" val="3420811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File:Klystron.enp.gif"/>
          <p:cNvSpPr>
            <a:spLocks noChangeAspect="1" noChangeArrowheads="1"/>
          </p:cNvSpPr>
          <p:nvPr/>
        </p:nvSpPr>
        <p:spPr bwMode="auto">
          <a:xfrm>
            <a:off x="155575" y="-1143000"/>
            <a:ext cx="4667250"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10"/>
          <p:cNvSpPr txBox="1">
            <a:spLocks noGrp="1" noChangeArrowheads="1"/>
          </p:cNvSpPr>
          <p:nvPr/>
        </p:nvSpPr>
        <p:spPr bwMode="auto">
          <a:xfrm>
            <a:off x="6781800" y="5966604"/>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rPr>
              <a:t>Slide </a:t>
            </a:r>
            <a:fld id="{E1458A50-EB2C-44BD-A737-98A630A98BE2}" type="slidenum">
              <a:rPr kumimoji="0" lang="en-US" sz="800" b="0" i="1"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25</a:t>
            </a:fld>
            <a:endPar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graphicFrame>
        <p:nvGraphicFramePr>
          <p:cNvPr id="19" name="Table 18"/>
          <p:cNvGraphicFramePr>
            <a:graphicFrameLocks noGrp="1"/>
          </p:cNvGraphicFramePr>
          <p:nvPr>
            <p:extLst/>
          </p:nvPr>
        </p:nvGraphicFramePr>
        <p:xfrm>
          <a:off x="503078" y="1763821"/>
          <a:ext cx="5394643" cy="1892808"/>
        </p:xfrm>
        <a:graphic>
          <a:graphicData uri="http://schemas.openxmlformats.org/drawingml/2006/table">
            <a:tbl>
              <a:tblPr firstRow="1" firstCol="1" bandRow="1">
                <a:tableStyleId>{5C22544A-7EE6-4342-B048-85BDC9FD1C3A}</a:tableStyleId>
              </a:tblPr>
              <a:tblGrid>
                <a:gridCol w="838200">
                  <a:extLst>
                    <a:ext uri="{9D8B030D-6E8A-4147-A177-3AD203B41FA5}">
                      <a16:colId xmlns:a16="http://schemas.microsoft.com/office/drawing/2014/main" val="20000"/>
                    </a:ext>
                  </a:extLst>
                </a:gridCol>
                <a:gridCol w="1863136">
                  <a:extLst>
                    <a:ext uri="{9D8B030D-6E8A-4147-A177-3AD203B41FA5}">
                      <a16:colId xmlns:a16="http://schemas.microsoft.com/office/drawing/2014/main" val="20001"/>
                    </a:ext>
                  </a:extLst>
                </a:gridCol>
                <a:gridCol w="2693307">
                  <a:extLst>
                    <a:ext uri="{9D8B030D-6E8A-4147-A177-3AD203B41FA5}">
                      <a16:colId xmlns:a16="http://schemas.microsoft.com/office/drawing/2014/main" val="20002"/>
                    </a:ext>
                  </a:extLst>
                </a:gridCol>
              </a:tblGrid>
              <a:tr h="299117">
                <a:tc>
                  <a:txBody>
                    <a:bodyPr/>
                    <a:lstStyle/>
                    <a:p>
                      <a:pPr marL="0" marR="0" algn="ctr">
                        <a:lnSpc>
                          <a:spcPct val="115000"/>
                        </a:lnSpc>
                        <a:spcBef>
                          <a:spcPts val="0"/>
                        </a:spcBef>
                        <a:spcAft>
                          <a:spcPts val="0"/>
                        </a:spcAft>
                      </a:pPr>
                      <a:r>
                        <a:rPr lang="en-US" sz="1800" dirty="0">
                          <a:effectLst/>
                        </a:rPr>
                        <a:t>Q </a:t>
                      </a:r>
                      <a:r>
                        <a:rPr lang="en-US" sz="1800" dirty="0" err="1">
                          <a:effectLst/>
                        </a:rPr>
                        <a:t>ext</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mn-lt"/>
                          <a:ea typeface="+mn-ea"/>
                          <a:cs typeface="+mn-cs"/>
                        </a:rPr>
                        <a:t>damping</a:t>
                      </a:r>
                      <a:r>
                        <a:rPr lang="en-US" sz="1800" baseline="0" dirty="0">
                          <a:effectLst/>
                          <a:latin typeface="+mn-lt"/>
                          <a:ea typeface="+mn-ea"/>
                          <a:cs typeface="+mn-cs"/>
                        </a:rPr>
                        <a:t> be-tween bunches</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n where damping dominates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99117">
                <a:tc>
                  <a:txBody>
                    <a:bodyPr/>
                    <a:lstStyle/>
                    <a:p>
                      <a:pPr marL="0" marR="0" algn="ctr">
                        <a:lnSpc>
                          <a:spcPct val="115000"/>
                        </a:lnSpc>
                        <a:spcBef>
                          <a:spcPts val="0"/>
                        </a:spcBef>
                        <a:spcAft>
                          <a:spcPts val="0"/>
                        </a:spcAft>
                      </a:pPr>
                      <a:r>
                        <a:rPr lang="en-US" sz="1800">
                          <a:effectLst/>
                        </a:rPr>
                        <a:t>1e5</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0.995</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715</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99117">
                <a:tc>
                  <a:txBody>
                    <a:bodyPr/>
                    <a:lstStyle/>
                    <a:p>
                      <a:pPr marL="0" marR="0" algn="ctr">
                        <a:lnSpc>
                          <a:spcPct val="115000"/>
                        </a:lnSpc>
                        <a:spcBef>
                          <a:spcPts val="0"/>
                        </a:spcBef>
                        <a:spcAft>
                          <a:spcPts val="0"/>
                        </a:spcAft>
                      </a:pPr>
                      <a:r>
                        <a:rPr lang="en-US" sz="1800">
                          <a:effectLst/>
                        </a:rPr>
                        <a:t>1e4</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effectLst/>
                        </a:rPr>
                        <a:t>0.956</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effectLst/>
                        </a:rPr>
                        <a:t>41</a:t>
                      </a:r>
                      <a:endParaRPr lang="en-US" sz="1800" b="1"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99117">
                <a:tc>
                  <a:txBody>
                    <a:bodyPr/>
                    <a:lstStyle/>
                    <a:p>
                      <a:pPr marL="0" marR="0" algn="ctr">
                        <a:lnSpc>
                          <a:spcPct val="115000"/>
                        </a:lnSpc>
                        <a:spcBef>
                          <a:spcPts val="0"/>
                        </a:spcBef>
                        <a:spcAft>
                          <a:spcPts val="0"/>
                        </a:spcAft>
                      </a:pPr>
                      <a:r>
                        <a:rPr lang="en-US" sz="1800">
                          <a:effectLst/>
                        </a:rPr>
                        <a:t>5e3</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0.913</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15</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99117">
                <a:tc>
                  <a:txBody>
                    <a:bodyPr/>
                    <a:lstStyle/>
                    <a:p>
                      <a:pPr marL="0" marR="0" algn="ctr">
                        <a:lnSpc>
                          <a:spcPct val="115000"/>
                        </a:lnSpc>
                        <a:spcBef>
                          <a:spcPts val="0"/>
                        </a:spcBef>
                        <a:spcAft>
                          <a:spcPts val="0"/>
                        </a:spcAft>
                      </a:pPr>
                      <a:r>
                        <a:rPr lang="en-US" sz="1800">
                          <a:effectLst/>
                        </a:rPr>
                        <a:t>1e3</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0.635</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22" name="Table 21"/>
          <p:cNvGraphicFramePr>
            <a:graphicFrameLocks noGrp="1"/>
          </p:cNvGraphicFramePr>
          <p:nvPr>
            <p:extLst/>
          </p:nvPr>
        </p:nvGraphicFramePr>
        <p:xfrm>
          <a:off x="495300" y="3973621"/>
          <a:ext cx="5410200" cy="1892808"/>
        </p:xfrm>
        <a:graphic>
          <a:graphicData uri="http://schemas.openxmlformats.org/drawingml/2006/table">
            <a:tbl>
              <a:tblPr firstRow="1" firstCol="1" bandRow="1">
                <a:tableStyleId>{5C22544A-7EE6-4342-B048-85BDC9FD1C3A}</a:tableStyleId>
              </a:tblPr>
              <a:tblGrid>
                <a:gridCol w="838200">
                  <a:extLst>
                    <a:ext uri="{9D8B030D-6E8A-4147-A177-3AD203B41FA5}">
                      <a16:colId xmlns:a16="http://schemas.microsoft.com/office/drawing/2014/main" val="20000"/>
                    </a:ext>
                  </a:extLst>
                </a:gridCol>
                <a:gridCol w="1870926">
                  <a:extLst>
                    <a:ext uri="{9D8B030D-6E8A-4147-A177-3AD203B41FA5}">
                      <a16:colId xmlns:a16="http://schemas.microsoft.com/office/drawing/2014/main" val="20001"/>
                    </a:ext>
                  </a:extLst>
                </a:gridCol>
                <a:gridCol w="2701074">
                  <a:extLst>
                    <a:ext uri="{9D8B030D-6E8A-4147-A177-3AD203B41FA5}">
                      <a16:colId xmlns:a16="http://schemas.microsoft.com/office/drawing/2014/main" val="20002"/>
                    </a:ext>
                  </a:extLst>
                </a:gridCol>
              </a:tblGrid>
              <a:tr h="289560">
                <a:tc>
                  <a:txBody>
                    <a:bodyPr/>
                    <a:lstStyle/>
                    <a:p>
                      <a:pPr marL="0" marR="0" algn="ctr">
                        <a:lnSpc>
                          <a:spcPct val="115000"/>
                        </a:lnSpc>
                        <a:spcBef>
                          <a:spcPts val="0"/>
                        </a:spcBef>
                        <a:spcAft>
                          <a:spcPts val="0"/>
                        </a:spcAft>
                      </a:pPr>
                      <a:r>
                        <a:rPr lang="en-US" sz="1800" dirty="0">
                          <a:effectLst/>
                        </a:rPr>
                        <a:t>Q </a:t>
                      </a:r>
                      <a:r>
                        <a:rPr lang="en-US" sz="1800" dirty="0" err="1">
                          <a:effectLst/>
                        </a:rPr>
                        <a:t>ext</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mn-lt"/>
                          <a:ea typeface="+mn-ea"/>
                          <a:cs typeface="+mn-cs"/>
                        </a:rPr>
                        <a:t>damping</a:t>
                      </a:r>
                      <a:r>
                        <a:rPr lang="en-US" sz="1800" baseline="0" dirty="0">
                          <a:effectLst/>
                          <a:latin typeface="+mn-lt"/>
                          <a:ea typeface="+mn-ea"/>
                          <a:cs typeface="+mn-cs"/>
                        </a:rPr>
                        <a:t> be-tween bunches</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n where damping dominates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89560">
                <a:tc>
                  <a:txBody>
                    <a:bodyPr/>
                    <a:lstStyle/>
                    <a:p>
                      <a:pPr marL="0" marR="0" algn="ctr">
                        <a:lnSpc>
                          <a:spcPct val="115000"/>
                        </a:lnSpc>
                        <a:spcBef>
                          <a:spcPts val="0"/>
                        </a:spcBef>
                        <a:spcAft>
                          <a:spcPts val="0"/>
                        </a:spcAft>
                      </a:pPr>
                      <a:r>
                        <a:rPr lang="en-US" sz="1800">
                          <a:effectLst/>
                        </a:rPr>
                        <a:t>1e5</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0.986</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193</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89560">
                <a:tc>
                  <a:txBody>
                    <a:bodyPr/>
                    <a:lstStyle/>
                    <a:p>
                      <a:pPr marL="0" marR="0" algn="ctr">
                        <a:lnSpc>
                          <a:spcPct val="115000"/>
                        </a:lnSpc>
                        <a:spcBef>
                          <a:spcPts val="0"/>
                        </a:spcBef>
                        <a:spcAft>
                          <a:spcPts val="0"/>
                        </a:spcAft>
                      </a:pPr>
                      <a:r>
                        <a:rPr lang="en-US" sz="1800">
                          <a:effectLst/>
                        </a:rPr>
                        <a:t>1e4</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0.873</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7</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89560">
                <a:tc>
                  <a:txBody>
                    <a:bodyPr/>
                    <a:lstStyle/>
                    <a:p>
                      <a:pPr marL="0" marR="0" algn="ctr">
                        <a:lnSpc>
                          <a:spcPct val="115000"/>
                        </a:lnSpc>
                        <a:spcBef>
                          <a:spcPts val="0"/>
                        </a:spcBef>
                        <a:spcAft>
                          <a:spcPts val="0"/>
                        </a:spcAft>
                      </a:pPr>
                      <a:r>
                        <a:rPr lang="en-US" sz="1800">
                          <a:effectLst/>
                        </a:rPr>
                        <a:t>5e3</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0.762</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89560">
                <a:tc>
                  <a:txBody>
                    <a:bodyPr/>
                    <a:lstStyle/>
                    <a:p>
                      <a:pPr marL="0" marR="0" algn="ctr">
                        <a:lnSpc>
                          <a:spcPct val="115000"/>
                        </a:lnSpc>
                        <a:spcBef>
                          <a:spcPts val="0"/>
                        </a:spcBef>
                        <a:spcAft>
                          <a:spcPts val="0"/>
                        </a:spcAft>
                      </a:pPr>
                      <a:r>
                        <a:rPr lang="en-US" sz="1800">
                          <a:effectLst/>
                        </a:rPr>
                        <a:t>1e3</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0.256</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23" name="TextBox 22"/>
          <p:cNvSpPr txBox="1"/>
          <p:nvPr/>
        </p:nvSpPr>
        <p:spPr>
          <a:xfrm>
            <a:off x="6303590" y="2650420"/>
            <a:ext cx="152605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9 MHz rep rate</a:t>
            </a:r>
          </a:p>
        </p:txBody>
      </p:sp>
      <p:sp>
        <p:nvSpPr>
          <p:cNvPr id="24" name="TextBox 23"/>
          <p:cNvSpPr txBox="1"/>
          <p:nvPr/>
        </p:nvSpPr>
        <p:spPr>
          <a:xfrm>
            <a:off x="6303590" y="4888021"/>
            <a:ext cx="152605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3 MHz rep rate</a:t>
            </a:r>
          </a:p>
        </p:txBody>
      </p:sp>
      <p:sp>
        <p:nvSpPr>
          <p:cNvPr id="25" name="TextBox 24"/>
          <p:cNvSpPr txBox="1"/>
          <p:nvPr/>
        </p:nvSpPr>
        <p:spPr>
          <a:xfrm>
            <a:off x="6074988" y="3176588"/>
            <a:ext cx="2840411" cy="138499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Our plan was to expect a nominal 100 keV longitudinal wake over ~50 bunches at 3 nC (0.2% effect at 50 MeV)</a:t>
            </a:r>
          </a:p>
        </p:txBody>
      </p:sp>
      <p:sp>
        <p:nvSpPr>
          <p:cNvPr id="2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 name="Object 26"/>
          <p:cNvGraphicFramePr>
            <a:graphicFrameLocks noChangeAspect="1"/>
          </p:cNvGraphicFramePr>
          <p:nvPr>
            <p:extLst/>
          </p:nvPr>
        </p:nvGraphicFramePr>
        <p:xfrm>
          <a:off x="6572348" y="1669256"/>
          <a:ext cx="1257301" cy="629314"/>
        </p:xfrm>
        <a:graphic>
          <a:graphicData uri="http://schemas.openxmlformats.org/presentationml/2006/ole">
            <mc:AlternateContent xmlns:mc="http://schemas.openxmlformats.org/markup-compatibility/2006">
              <mc:Choice xmlns:v="urn:schemas-microsoft-com:vml" Requires="v">
                <p:oleObj spid="_x0000_s12305" name="Equation" r:id="rId4" imgW="1054080" imgH="431640" progId="Equation.3">
                  <p:embed/>
                </p:oleObj>
              </mc:Choice>
              <mc:Fallback>
                <p:oleObj name="Equation" r:id="rId4" imgW="1054080" imgH="431640" progId="Equation.3">
                  <p:embed/>
                  <p:pic>
                    <p:nvPicPr>
                      <p:cNvPr id="27"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348" y="1669256"/>
                        <a:ext cx="1257301" cy="629314"/>
                      </a:xfrm>
                      <a:prstGeom prst="rect">
                        <a:avLst/>
                      </a:prstGeom>
                      <a:noFill/>
                      <a:ln>
                        <a:noFill/>
                      </a:ln>
                    </p:spPr>
                  </p:pic>
                </p:oleObj>
              </mc:Fallback>
            </mc:AlternateContent>
          </a:graphicData>
        </a:graphic>
      </p:graphicFrame>
      <p:sp>
        <p:nvSpPr>
          <p:cNvPr id="20" name="Title 1"/>
          <p:cNvSpPr>
            <a:spLocks/>
          </p:cNvSpPr>
          <p:nvPr/>
        </p:nvSpPr>
        <p:spPr bwMode="auto">
          <a:xfrm>
            <a:off x="418305" y="297655"/>
            <a:ext cx="83073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4080"/>
                </a:solidFill>
                <a:effectLst/>
                <a:uLnTx/>
                <a:uFillTx/>
                <a:latin typeface="Arial"/>
                <a:ea typeface="+mn-ea"/>
                <a:cs typeface="+mn-cs"/>
              </a:rPr>
              <a:t>Estimates on how many bunches sum before HOM damping saturates effect</a:t>
            </a:r>
          </a:p>
        </p:txBody>
      </p:sp>
    </p:spTree>
    <p:extLst>
      <p:ext uri="{BB962C8B-B14F-4D97-AF65-F5344CB8AC3E}">
        <p14:creationId xmlns:p14="http://schemas.microsoft.com/office/powerpoint/2010/main" val="2488942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File:Klystron.enp.gif"/>
          <p:cNvSpPr>
            <a:spLocks noChangeAspect="1" noChangeArrowheads="1"/>
          </p:cNvSpPr>
          <p:nvPr/>
        </p:nvSpPr>
        <p:spPr bwMode="auto">
          <a:xfrm>
            <a:off x="155575" y="-1143000"/>
            <a:ext cx="4667250"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10"/>
          <p:cNvSpPr txBox="1">
            <a:spLocks noGrp="1" noChangeArrowheads="1"/>
          </p:cNvSpPr>
          <p:nvPr/>
        </p:nvSpPr>
        <p:spPr bwMode="auto">
          <a:xfrm>
            <a:off x="6781800" y="6260183"/>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rPr>
              <a:t>Slide </a:t>
            </a:r>
            <a:fld id="{E1458A50-EB2C-44BD-A737-98A630A98BE2}" type="slidenum">
              <a:rPr kumimoji="0" lang="en-US" sz="800" b="0" i="1"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26</a:t>
            </a:fld>
            <a:endPar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2" name="Title 1"/>
          <p:cNvSpPr>
            <a:spLocks/>
          </p:cNvSpPr>
          <p:nvPr/>
        </p:nvSpPr>
        <p:spPr bwMode="auto">
          <a:xfrm>
            <a:off x="380999" y="303028"/>
            <a:ext cx="83073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4080"/>
                </a:solidFill>
                <a:effectLst/>
                <a:uLnTx/>
                <a:uFillTx/>
                <a:latin typeface="Arial"/>
                <a:ea typeface="+mn-ea"/>
                <a:cs typeface="+mn-cs"/>
              </a:rPr>
              <a:t>Estimate of energy spread effect of longitudinal space charge may lead to competing effect</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4" name="Object 3"/>
          <p:cNvGraphicFramePr>
            <a:graphicFrameLocks noChangeAspect="1"/>
          </p:cNvGraphicFramePr>
          <p:nvPr>
            <p:extLst/>
          </p:nvPr>
        </p:nvGraphicFramePr>
        <p:xfrm>
          <a:off x="789353" y="1711570"/>
          <a:ext cx="1914525" cy="609600"/>
        </p:xfrm>
        <a:graphic>
          <a:graphicData uri="http://schemas.openxmlformats.org/presentationml/2006/ole">
            <mc:AlternateContent xmlns:mc="http://schemas.openxmlformats.org/markup-compatibility/2006">
              <mc:Choice xmlns:v="urn:schemas-microsoft-com:vml" Requires="v">
                <p:oleObj spid="_x0000_s13362" name="Equation" r:id="rId4" imgW="1917700" imgH="609600" progId="Equation.3">
                  <p:embed/>
                </p:oleObj>
              </mc:Choice>
              <mc:Fallback>
                <p:oleObj name="Equation" r:id="rId4" imgW="1917700" imgH="609600" progId="Equation.3">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53" y="1711570"/>
                        <a:ext cx="191452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6" name="Object 5"/>
          <p:cNvGraphicFramePr>
            <a:graphicFrameLocks noChangeAspect="1"/>
          </p:cNvGraphicFramePr>
          <p:nvPr>
            <p:extLst/>
          </p:nvPr>
        </p:nvGraphicFramePr>
        <p:xfrm>
          <a:off x="789354" y="4142154"/>
          <a:ext cx="2295525" cy="600075"/>
        </p:xfrm>
        <a:graphic>
          <a:graphicData uri="http://schemas.openxmlformats.org/presentationml/2006/ole">
            <mc:AlternateContent xmlns:mc="http://schemas.openxmlformats.org/markup-compatibility/2006">
              <mc:Choice xmlns:v="urn:schemas-microsoft-com:vml" Requires="v">
                <p:oleObj spid="_x0000_s13363" name="Equation" r:id="rId6" imgW="2298700" imgH="596900" progId="Equation.3">
                  <p:embed/>
                </p:oleObj>
              </mc:Choice>
              <mc:Fallback>
                <p:oleObj name="Equation" r:id="rId6" imgW="2298700" imgH="596900" progId="Equation.3">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354" y="4142154"/>
                        <a:ext cx="229552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8" name="Object 7"/>
          <p:cNvGraphicFramePr>
            <a:graphicFrameLocks noChangeAspect="1"/>
          </p:cNvGraphicFramePr>
          <p:nvPr>
            <p:extLst/>
          </p:nvPr>
        </p:nvGraphicFramePr>
        <p:xfrm>
          <a:off x="551716" y="2829170"/>
          <a:ext cx="2619375" cy="561975"/>
        </p:xfrm>
        <a:graphic>
          <a:graphicData uri="http://schemas.openxmlformats.org/presentationml/2006/ole">
            <mc:AlternateContent xmlns:mc="http://schemas.openxmlformats.org/markup-compatibility/2006">
              <mc:Choice xmlns:v="urn:schemas-microsoft-com:vml" Requires="v">
                <p:oleObj spid="_x0000_s13364" name="Equation" r:id="rId8" imgW="2616200" imgH="558800" progId="Equation.3">
                  <p:embed/>
                </p:oleObj>
              </mc:Choice>
              <mc:Fallback>
                <p:oleObj name="Equation" r:id="rId8" imgW="2616200" imgH="558800" progId="Equation.3">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716" y="2829170"/>
                        <a:ext cx="261937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3583722" y="1857183"/>
            <a:ext cx="4264878"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Longitudinal space-charge force</a:t>
            </a:r>
          </a:p>
        </p:txBody>
      </p:sp>
      <p:sp>
        <p:nvSpPr>
          <p:cNvPr id="16" name="TextBox 15"/>
          <p:cNvSpPr txBox="1"/>
          <p:nvPr/>
        </p:nvSpPr>
        <p:spPr>
          <a:xfrm>
            <a:off x="3654060" y="2986506"/>
            <a:ext cx="4264878"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Work on particles due to LSC for first 7 m (</a:t>
            </a:r>
            <a:r>
              <a:rPr kumimoji="0" lang="en-US" sz="1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a:t>
            </a:r>
            <a:r>
              <a:rPr kumimoji="0" lang="en-US" sz="1800" b="0" i="1" u="none" strike="noStrike" kern="1200" cap="none" spc="0" normalizeH="0" baseline="0" noProof="0" dirty="0">
                <a:ln>
                  <a:noFill/>
                </a:ln>
                <a:solidFill>
                  <a:srgbClr val="000000"/>
                </a:solidFill>
                <a:effectLst/>
                <a:uLnTx/>
                <a:uFillTx/>
                <a:latin typeface="Symbol" panose="05050102010706020507" pitchFamily="18" charset="2"/>
                <a:ea typeface="+mn-ea"/>
                <a:cs typeface="Times New Roman" panose="02020603050405020304" pitchFamily="18" charset="0"/>
              </a:rPr>
              <a:t>g</a:t>
            </a:r>
            <a:r>
              <a:rPr kumimoji="0" lang="en-US" sz="1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1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dz</a:t>
            </a:r>
            <a:r>
              <a:rPr kumimoji="0" lang="en-US" sz="1800" b="0" i="1" u="none" strike="noStrike" kern="1200" cap="none" spc="0" normalizeH="0" baseline="0" noProof="0" dirty="0">
                <a:ln>
                  <a:noFill/>
                </a:ln>
                <a:solidFill>
                  <a:srgbClr val="000000"/>
                </a:solidFill>
                <a:effectLst/>
                <a:uLnTx/>
                <a:uFillTx/>
                <a:latin typeface="Arial"/>
                <a:ea typeface="+mn-ea"/>
                <a:cs typeface="+mn-cs"/>
              </a:rPr>
              <a:t> ~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10</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t>
            </a:r>
            <a:r>
              <a:rPr kumimoji="0" lang="en-US" sz="1800" b="0" i="0" u="none" strike="noStrike" kern="1200" cap="none" spc="0" normalizeH="0" baseline="30000" noProof="0" dirty="0">
                <a:ln>
                  <a:noFill/>
                </a:ln>
                <a:solidFill>
                  <a:srgbClr val="000000"/>
                </a:solidFill>
                <a:effectLst/>
                <a:uLnTx/>
                <a:uFillTx/>
                <a:latin typeface="Arial"/>
                <a:ea typeface="+mn-ea"/>
                <a:cs typeface="+mn-cs"/>
              </a:rPr>
              <a:t>-1</a:t>
            </a:r>
            <a:r>
              <a:rPr kumimoji="0" lang="en-US" sz="1800" b="0" i="0" u="none" strike="noStrike" kern="1200" cap="none" spc="0" normalizeH="0" baseline="0" noProof="0" dirty="0">
                <a:ln>
                  <a:noFill/>
                </a:ln>
                <a:solidFill>
                  <a:srgbClr val="000000"/>
                </a:solidFill>
                <a:effectLst/>
                <a:uLnTx/>
                <a:uFillTx/>
                <a:latin typeface="Arial"/>
                <a:ea typeface="+mn-ea"/>
                <a:cs typeface="+mn-cs"/>
              </a:rPr>
              <a:t>): 10 to 20 keV </a:t>
            </a:r>
            <a:r>
              <a:rPr kumimoji="0" lang="en-US" sz="1800" b="0" i="0" u="none" strike="noStrike" kern="1200" cap="none" spc="0" normalizeH="0" baseline="0" noProof="0" dirty="0" err="1">
                <a:ln>
                  <a:noFill/>
                </a:ln>
                <a:solidFill>
                  <a:srgbClr val="000000"/>
                </a:solidFill>
                <a:effectLst/>
                <a:uLnTx/>
                <a:uFillTx/>
                <a:latin typeface="Arial"/>
                <a:ea typeface="+mn-ea"/>
                <a:cs typeface="+mn-cs"/>
              </a:rPr>
              <a:t>rms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TextBox 18"/>
          <p:cNvSpPr txBox="1"/>
          <p:nvPr/>
        </p:nvSpPr>
        <p:spPr>
          <a:xfrm>
            <a:off x="3654060" y="4217429"/>
            <a:ext cx="4552094"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Work on particles due to LSC for next 10 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about 5 keV </a:t>
            </a:r>
            <a:r>
              <a:rPr kumimoji="0" lang="en-US" sz="1800" b="0" i="0" u="none" strike="noStrike" kern="1200" cap="none" spc="0" normalizeH="0" baseline="0" noProof="0" dirty="0" err="1">
                <a:ln>
                  <a:noFill/>
                </a:ln>
                <a:solidFill>
                  <a:srgbClr val="000000"/>
                </a:solidFill>
                <a:effectLst/>
                <a:uLnTx/>
                <a:uFillTx/>
                <a:latin typeface="Arial"/>
                <a:ea typeface="+mn-ea"/>
                <a:cs typeface="+mn-cs"/>
              </a:rPr>
              <a:t>rms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D97C3623-C335-4A2C-9514-6E0613EEE8D6}"/>
              </a:ext>
            </a:extLst>
          </p:cNvPr>
          <p:cNvSpPr txBox="1"/>
          <p:nvPr/>
        </p:nvSpPr>
        <p:spPr>
          <a:xfrm>
            <a:off x="992788" y="4972540"/>
            <a:ext cx="75841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Note: Longitudinal wakes shift the energy centroids within the pulse train.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LSC affects the energy spread of the individual </a:t>
            </a:r>
            <a:r>
              <a:rPr kumimoji="0" lang="en-US" sz="1800" b="0" i="0" u="none" strike="noStrike" kern="1200" cap="none" spc="0" normalizeH="0" baseline="0" noProof="0" dirty="0" err="1">
                <a:ln>
                  <a:noFill/>
                </a:ln>
                <a:solidFill>
                  <a:srgbClr val="000000"/>
                </a:solidFill>
                <a:effectLst/>
                <a:uLnTx/>
                <a:uFillTx/>
                <a:latin typeface="Arial"/>
                <a:ea typeface="+mn-ea"/>
                <a:cs typeface="+mn-cs"/>
              </a:rPr>
              <a:t>micropulses</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318248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File:Klystron.enp.gif"/>
          <p:cNvSpPr>
            <a:spLocks noChangeAspect="1" noChangeArrowheads="1"/>
          </p:cNvSpPr>
          <p:nvPr/>
        </p:nvSpPr>
        <p:spPr bwMode="auto">
          <a:xfrm>
            <a:off x="155575" y="-1143000"/>
            <a:ext cx="4667250"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10"/>
          <p:cNvSpPr txBox="1">
            <a:spLocks noGrp="1" noChangeArrowheads="1"/>
          </p:cNvSpPr>
          <p:nvPr/>
        </p:nvSpPr>
        <p:spPr bwMode="auto">
          <a:xfrm>
            <a:off x="6781800" y="6260183"/>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rPr>
              <a:t>Slide </a:t>
            </a:r>
            <a:fld id="{E1458A50-EB2C-44BD-A737-98A630A98BE2}" type="slidenum">
              <a:rPr kumimoji="0" lang="en-US" sz="800" b="0" i="1"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27</a:t>
            </a:fld>
            <a:endPar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2" name="Title 1"/>
          <p:cNvSpPr>
            <a:spLocks/>
          </p:cNvSpPr>
          <p:nvPr/>
        </p:nvSpPr>
        <p:spPr bwMode="auto">
          <a:xfrm>
            <a:off x="380999" y="303028"/>
            <a:ext cx="83073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4080"/>
                </a:solidFill>
                <a:effectLst/>
                <a:uLnTx/>
                <a:uFillTx/>
                <a:latin typeface="Arial"/>
                <a:ea typeface="+mn-ea"/>
                <a:cs typeface="+mn-cs"/>
              </a:rPr>
              <a:t>What we expected to see</a:t>
            </a:r>
          </a:p>
        </p:txBody>
      </p:sp>
      <p:pic>
        <p:nvPicPr>
          <p:cNvPr id="2050" name="Picture 2" descr="C:\Users\094928\Desktop\FAST LDRD Appraisal\720px-Random_Walk_example.svg.png"/>
          <p:cNvPicPr>
            <a:picLocks noChangeAspect="1" noChangeArrowheads="1"/>
          </p:cNvPicPr>
          <p:nvPr/>
        </p:nvPicPr>
        <p:blipFill rotWithShape="1">
          <a:blip r:embed="rId3">
            <a:extLst>
              <a:ext uri="{28A0092B-C50C-407E-A947-70E740481C1C}">
                <a14:useLocalDpi xmlns:a14="http://schemas.microsoft.com/office/drawing/2010/main" val="0"/>
              </a:ext>
            </a:extLst>
          </a:blip>
          <a:srcRect t="8690"/>
          <a:stretch/>
        </p:blipFill>
        <p:spPr bwMode="auto">
          <a:xfrm>
            <a:off x="648496" y="1398953"/>
            <a:ext cx="3923504" cy="26869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74898" y="1924390"/>
            <a:ext cx="4264878"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Considering at the bunch-to-bunch energies, we expected to see a random walk  ~ 5 keV/100 </a:t>
            </a:r>
            <a:r>
              <a:rPr kumimoji="0" lang="en-US" sz="1800" b="0" i="0" u="none" strike="noStrike" kern="1200" cap="none" spc="0" normalizeH="0" baseline="0" noProof="0" dirty="0" err="1">
                <a:ln>
                  <a:noFill/>
                </a:ln>
                <a:solidFill>
                  <a:srgbClr val="000000"/>
                </a:solidFill>
                <a:effectLst/>
                <a:uLnTx/>
                <a:uFillTx/>
                <a:latin typeface="Arial"/>
                <a:ea typeface="+mn-ea"/>
                <a:cs typeface="+mn-cs"/>
              </a:rPr>
              <a:t>pC</a:t>
            </a:r>
            <a:r>
              <a:rPr kumimoji="0" lang="en-US" sz="1800" b="0" i="0" u="none" strike="noStrike" kern="1200" cap="none" spc="0" normalizeH="0" baseline="0" noProof="0" dirty="0">
                <a:ln>
                  <a:noFill/>
                </a:ln>
                <a:solidFill>
                  <a:srgbClr val="000000"/>
                </a:solidFill>
                <a:effectLst/>
                <a:uLnTx/>
                <a:uFillTx/>
                <a:latin typeface="Arial"/>
                <a:ea typeface="+mn-ea"/>
                <a:cs typeface="+mn-cs"/>
              </a:rPr>
              <a:t> * </a:t>
            </a:r>
            <a:r>
              <a:rPr kumimoji="0" lang="en-US" sz="1800" b="0" i="0" u="none" strike="noStrike" kern="1200" cap="none" spc="0" normalizeH="0" baseline="0" noProof="0" dirty="0" err="1">
                <a:ln>
                  <a:noFill/>
                </a:ln>
                <a:solidFill>
                  <a:srgbClr val="000000"/>
                </a:solidFill>
                <a:effectLst/>
                <a:uLnTx/>
                <a:uFillTx/>
                <a:latin typeface="Arial"/>
                <a:ea typeface="+mn-ea"/>
                <a:cs typeface="+mn-cs"/>
              </a:rPr>
              <a:t>sqrt</a:t>
            </a:r>
            <a:r>
              <a:rPr kumimoji="0" lang="en-US" sz="1800" b="0" i="0" u="none" strike="noStrike" kern="1200" cap="none" spc="0" normalizeH="0" baseline="0" noProof="0" dirty="0">
                <a:ln>
                  <a:noFill/>
                </a:ln>
                <a:solidFill>
                  <a:srgbClr val="000000"/>
                </a:solidFill>
                <a:effectLst/>
                <a:uLnTx/>
                <a:uFillTx/>
                <a:latin typeface="Arial"/>
                <a:ea typeface="+mn-ea"/>
                <a:cs typeface="+mn-cs"/>
              </a:rPr>
              <a:t>(bunches)</a:t>
            </a:r>
          </a:p>
        </p:txBody>
      </p:sp>
      <p:sp>
        <p:nvSpPr>
          <p:cNvPr id="3" name="Oval 2"/>
          <p:cNvSpPr/>
          <p:nvPr/>
        </p:nvSpPr>
        <p:spPr bwMode="auto">
          <a:xfrm>
            <a:off x="5827486" y="3219360"/>
            <a:ext cx="2125785" cy="19616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Oval 12"/>
          <p:cNvSpPr/>
          <p:nvPr/>
        </p:nvSpPr>
        <p:spPr bwMode="auto">
          <a:xfrm>
            <a:off x="5818582" y="3981370"/>
            <a:ext cx="55320" cy="45719"/>
          </a:xfrm>
          <a:prstGeom prst="ellipse">
            <a:avLst/>
          </a:prstGeom>
          <a:solidFill>
            <a:schemeClr val="tx1"/>
          </a:solidFill>
          <a:ln w="12700" cap="flat" cmpd="sng" algn="ctr">
            <a:noFill/>
            <a:prstDash val="solid"/>
            <a:round/>
            <a:headEnd type="none" w="med" len="med"/>
            <a:tailEnd type="none" w="med" len="med"/>
          </a:ln>
          <a:effectLst/>
        </p:spPr>
        <p:txBody>
          <a:bodyPr vert="horz" wrap="none" lIns="91406" tIns="45704" rIns="91406" bIns="45704"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Oval 14"/>
          <p:cNvSpPr/>
          <p:nvPr/>
        </p:nvSpPr>
        <p:spPr bwMode="auto">
          <a:xfrm>
            <a:off x="6299212" y="3352270"/>
            <a:ext cx="55320" cy="45719"/>
          </a:xfrm>
          <a:prstGeom prst="ellipse">
            <a:avLst/>
          </a:prstGeom>
          <a:solidFill>
            <a:schemeClr val="tx1"/>
          </a:solidFill>
          <a:ln w="12700" cap="flat" cmpd="sng" algn="ctr">
            <a:noFill/>
            <a:prstDash val="solid"/>
            <a:round/>
            <a:headEnd type="none" w="med" len="med"/>
            <a:tailEnd type="none" w="med" len="med"/>
          </a:ln>
          <a:effectLst/>
        </p:spPr>
        <p:txBody>
          <a:bodyPr vert="horz" wrap="none" lIns="91406" tIns="45704" rIns="91406" bIns="45704"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Oval 15"/>
          <p:cNvSpPr/>
          <p:nvPr/>
        </p:nvSpPr>
        <p:spPr bwMode="auto">
          <a:xfrm>
            <a:off x="7201852" y="3254590"/>
            <a:ext cx="55320" cy="45719"/>
          </a:xfrm>
          <a:prstGeom prst="ellipse">
            <a:avLst/>
          </a:prstGeom>
          <a:solidFill>
            <a:schemeClr val="tx1"/>
          </a:solidFill>
          <a:ln w="12700" cap="flat" cmpd="sng" algn="ctr">
            <a:noFill/>
            <a:prstDash val="solid"/>
            <a:round/>
            <a:headEnd type="none" w="med" len="med"/>
            <a:tailEnd type="none" w="med" len="med"/>
          </a:ln>
          <a:effectLst/>
        </p:spPr>
        <p:txBody>
          <a:bodyPr vert="horz" wrap="none" lIns="91406" tIns="45704" rIns="91406" bIns="45704"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Oval 18"/>
          <p:cNvSpPr/>
          <p:nvPr/>
        </p:nvSpPr>
        <p:spPr bwMode="auto">
          <a:xfrm>
            <a:off x="7807507" y="3711760"/>
            <a:ext cx="55320" cy="45719"/>
          </a:xfrm>
          <a:prstGeom prst="ellipse">
            <a:avLst/>
          </a:prstGeom>
          <a:solidFill>
            <a:schemeClr val="tx1"/>
          </a:solidFill>
          <a:ln w="12700" cap="flat" cmpd="sng" algn="ctr">
            <a:noFill/>
            <a:prstDash val="solid"/>
            <a:round/>
            <a:headEnd type="none" w="med" len="med"/>
            <a:tailEnd type="none" w="med" len="med"/>
          </a:ln>
          <a:effectLst/>
        </p:spPr>
        <p:txBody>
          <a:bodyPr vert="horz" wrap="none" lIns="91406" tIns="45704" rIns="91406" bIns="45704"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Oval 19"/>
          <p:cNvSpPr/>
          <p:nvPr/>
        </p:nvSpPr>
        <p:spPr bwMode="auto">
          <a:xfrm>
            <a:off x="7889572" y="4411210"/>
            <a:ext cx="55320" cy="45719"/>
          </a:xfrm>
          <a:prstGeom prst="ellipse">
            <a:avLst/>
          </a:prstGeom>
          <a:solidFill>
            <a:schemeClr val="tx1"/>
          </a:solidFill>
          <a:ln w="12700" cap="flat" cmpd="sng" algn="ctr">
            <a:noFill/>
            <a:prstDash val="solid"/>
            <a:round/>
            <a:headEnd type="none" w="med" len="med"/>
            <a:tailEnd type="none" w="med" len="med"/>
          </a:ln>
          <a:effectLst/>
        </p:spPr>
        <p:txBody>
          <a:bodyPr vert="horz" wrap="none" lIns="91406" tIns="45704" rIns="91406" bIns="45704"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Oval 20"/>
          <p:cNvSpPr/>
          <p:nvPr/>
        </p:nvSpPr>
        <p:spPr bwMode="auto">
          <a:xfrm>
            <a:off x="7518352" y="4954345"/>
            <a:ext cx="55320" cy="45719"/>
          </a:xfrm>
          <a:prstGeom prst="ellipse">
            <a:avLst/>
          </a:prstGeom>
          <a:solidFill>
            <a:schemeClr val="tx1"/>
          </a:solidFill>
          <a:ln w="12700" cap="flat" cmpd="sng" algn="ctr">
            <a:noFill/>
            <a:prstDash val="solid"/>
            <a:round/>
            <a:headEnd type="none" w="med" len="med"/>
            <a:tailEnd type="none" w="med" len="med"/>
          </a:ln>
          <a:effectLst/>
        </p:spPr>
        <p:txBody>
          <a:bodyPr vert="horz" wrap="none" lIns="91406" tIns="45704" rIns="91406" bIns="45704"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Oval 21"/>
          <p:cNvSpPr/>
          <p:nvPr/>
        </p:nvSpPr>
        <p:spPr bwMode="auto">
          <a:xfrm>
            <a:off x="6857992" y="5161450"/>
            <a:ext cx="55320" cy="45719"/>
          </a:xfrm>
          <a:prstGeom prst="ellipse">
            <a:avLst/>
          </a:prstGeom>
          <a:solidFill>
            <a:schemeClr val="tx1"/>
          </a:solidFill>
          <a:ln w="12700" cap="flat" cmpd="sng" algn="ctr">
            <a:noFill/>
            <a:prstDash val="solid"/>
            <a:round/>
            <a:headEnd type="none" w="med" len="med"/>
            <a:tailEnd type="none" w="med" len="med"/>
          </a:ln>
          <a:effectLst/>
        </p:spPr>
        <p:txBody>
          <a:bodyPr vert="horz" wrap="none" lIns="91406" tIns="45704" rIns="91406" bIns="45704"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Oval 22"/>
          <p:cNvSpPr/>
          <p:nvPr/>
        </p:nvSpPr>
        <p:spPr bwMode="auto">
          <a:xfrm>
            <a:off x="6103852" y="4852765"/>
            <a:ext cx="55320" cy="45719"/>
          </a:xfrm>
          <a:prstGeom prst="ellipse">
            <a:avLst/>
          </a:prstGeom>
          <a:solidFill>
            <a:schemeClr val="tx1"/>
          </a:solidFill>
          <a:ln w="12700" cap="flat" cmpd="sng" algn="ctr">
            <a:noFill/>
            <a:prstDash val="solid"/>
            <a:round/>
            <a:headEnd type="none" w="med" len="med"/>
            <a:tailEnd type="none" w="med" len="med"/>
          </a:ln>
          <a:effectLst/>
        </p:spPr>
        <p:txBody>
          <a:bodyPr vert="horz" wrap="none" lIns="91406" tIns="45704" rIns="91406" bIns="45704"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TextBox 23"/>
          <p:cNvSpPr txBox="1"/>
          <p:nvPr/>
        </p:nvSpPr>
        <p:spPr>
          <a:xfrm>
            <a:off x="380999" y="4090669"/>
            <a:ext cx="4731847" cy="193899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However, we have </a:t>
            </a:r>
            <a:r>
              <a:rPr kumimoji="0" lang="en-US" sz="1800" b="0" i="1" u="none" strike="noStrike" kern="1200" cap="none" spc="0" normalizeH="0" baseline="0" noProof="0" dirty="0">
                <a:ln>
                  <a:noFill/>
                </a:ln>
                <a:solidFill>
                  <a:srgbClr val="000000"/>
                </a:solidFill>
                <a:effectLst/>
                <a:uLnTx/>
                <a:uFillTx/>
                <a:latin typeface="Arial"/>
                <a:ea typeface="+mn-ea"/>
                <a:cs typeface="+mn-cs"/>
              </a:rPr>
              <a:t>learned</a:t>
            </a:r>
            <a:r>
              <a:rPr kumimoji="0" lang="en-US" sz="1800" b="0" i="0" u="none" strike="noStrike" kern="1200" cap="none" spc="0" normalizeH="0" baseline="0" noProof="0" dirty="0">
                <a:ln>
                  <a:noFill/>
                </a:ln>
                <a:solidFill>
                  <a:srgbClr val="000000"/>
                </a:solidFill>
                <a:effectLst/>
                <a:uLnTx/>
                <a:uFillTx/>
                <a:latin typeface="Arial"/>
                <a:ea typeface="+mn-ea"/>
                <a:cs typeface="+mn-cs"/>
              </a:rPr>
              <a:t> from the TWs that we should expect the LWs are also going to be deterministic and not stochastic as one or a couple high-Q modes will dominate. Contributions sum at regularly spaced phases and may cancel out; </a:t>
            </a:r>
            <a:r>
              <a:rPr kumimoji="0" lang="en-US" sz="1800" b="1" i="1" u="none" strike="noStrike" kern="1200" cap="none" spc="0" normalizeH="0" baseline="0" noProof="0" dirty="0">
                <a:ln>
                  <a:noFill/>
                </a:ln>
                <a:solidFill>
                  <a:srgbClr val="000000"/>
                </a:solidFill>
                <a:effectLst/>
                <a:uLnTx/>
                <a:uFillTx/>
                <a:latin typeface="Arial"/>
                <a:ea typeface="+mn-ea"/>
                <a:cs typeface="+mn-cs"/>
              </a:rPr>
              <a:t>every bunch will see the same net wake</a:t>
            </a:r>
          </a:p>
        </p:txBody>
      </p:sp>
      <p:sp>
        <p:nvSpPr>
          <p:cNvPr id="4" name="Arc 3"/>
          <p:cNvSpPr/>
          <p:nvPr/>
        </p:nvSpPr>
        <p:spPr bwMode="auto">
          <a:xfrm rot="18853863">
            <a:off x="6169294" y="3351495"/>
            <a:ext cx="1272409" cy="1124053"/>
          </a:xfrm>
          <a:prstGeom prst="arc">
            <a:avLst>
              <a:gd name="adj1" fmla="val 16432689"/>
              <a:gd name="adj2" fmla="val 21120134"/>
            </a:avLst>
          </a:prstGeom>
          <a:ln w="9525"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vert="horz" wrap="square" lIns="91406" tIns="45704" rIns="91406" bIns="45704"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charset="0"/>
              <a:ea typeface="+mn-ea"/>
              <a:cs typeface="+mn-cs"/>
            </a:endParaRPr>
          </a:p>
        </p:txBody>
      </p:sp>
      <p:sp>
        <p:nvSpPr>
          <p:cNvPr id="5" name="TextBox 4"/>
          <p:cNvSpPr txBox="1"/>
          <p:nvPr/>
        </p:nvSpPr>
        <p:spPr>
          <a:xfrm>
            <a:off x="6672942" y="3243680"/>
            <a:ext cx="2728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Symbol" panose="05050102010706020507" pitchFamily="18" charset="2"/>
                <a:ea typeface="+mn-ea"/>
                <a:cs typeface="+mn-cs"/>
              </a:rPr>
              <a:t>d</a:t>
            </a:r>
          </a:p>
        </p:txBody>
      </p:sp>
      <p:sp>
        <p:nvSpPr>
          <p:cNvPr id="6" name="TextBox 5"/>
          <p:cNvSpPr txBox="1"/>
          <p:nvPr/>
        </p:nvSpPr>
        <p:spPr>
          <a:xfrm>
            <a:off x="5448792" y="5444452"/>
            <a:ext cx="29241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0000"/>
                </a:solidFill>
                <a:effectLst/>
                <a:uLnTx/>
                <a:uFillTx/>
                <a:latin typeface="Arial"/>
                <a:ea typeface="+mn-ea"/>
                <a:cs typeface="+mn-cs"/>
              </a:rPr>
              <a:t>V</a:t>
            </a:r>
            <a:r>
              <a:rPr kumimoji="0" lang="en-US" sz="1800" b="0" i="1" u="none" strike="noStrike" kern="1200" cap="none" spc="0" normalizeH="0" baseline="-25000" noProof="0" dirty="0" err="1">
                <a:ln>
                  <a:noFill/>
                </a:ln>
                <a:solidFill>
                  <a:srgbClr val="000000"/>
                </a:solidFill>
                <a:effectLst/>
                <a:uLnTx/>
                <a:uFillTx/>
                <a:latin typeface="Arial"/>
                <a:ea typeface="+mn-ea"/>
                <a:cs typeface="+mn-cs"/>
              </a:rPr>
              <a:t>sum</a:t>
            </a:r>
            <a:r>
              <a:rPr kumimoji="0" lang="en-US" sz="1800" b="0" i="1" u="none" strike="noStrike" kern="1200" cap="none" spc="0" normalizeH="0" baseline="0" noProof="0" dirty="0">
                <a:ln>
                  <a:noFill/>
                </a:ln>
                <a:solidFill>
                  <a:srgbClr val="000000"/>
                </a:solidFill>
                <a:effectLst/>
                <a:uLnTx/>
                <a:uFillTx/>
                <a:latin typeface="Arial"/>
                <a:ea typeface="+mn-ea"/>
                <a:cs typeface="+mn-cs"/>
              </a:rPr>
              <a:t>=NW</a:t>
            </a:r>
            <a:r>
              <a:rPr kumimoji="0" lang="en-US" sz="1800" b="0" i="1" u="none" strike="noStrike" kern="1200" cap="none" spc="0" normalizeH="0" baseline="-25000" noProof="0" dirty="0">
                <a:ln>
                  <a:noFill/>
                </a:ln>
                <a:solidFill>
                  <a:srgbClr val="000000"/>
                </a:solidFill>
                <a:effectLst/>
                <a:uLnTx/>
                <a:uFillTx/>
                <a:latin typeface="Arial"/>
                <a:ea typeface="+mn-ea"/>
                <a:cs typeface="+mn-cs"/>
              </a:rPr>
              <a:t>1</a:t>
            </a:r>
            <a:r>
              <a:rPr kumimoji="0" lang="en-US" sz="1800" b="0" i="1" u="none" strike="noStrike" kern="1200" cap="none" spc="0" normalizeH="0" baseline="0" noProof="0" dirty="0">
                <a:ln>
                  <a:noFill/>
                </a:ln>
                <a:solidFill>
                  <a:srgbClr val="000000"/>
                </a:solidFill>
                <a:effectLst/>
                <a:uLnTx/>
                <a:uFillTx/>
                <a:latin typeface="Arial"/>
                <a:ea typeface="+mn-ea"/>
                <a:cs typeface="+mn-cs"/>
              </a:rPr>
              <a:t>sin(</a:t>
            </a:r>
            <a:r>
              <a:rPr kumimoji="0" lang="en-US" sz="1800" b="0" i="1" u="none" strike="noStrike" kern="1200" cap="none" spc="0" normalizeH="0" baseline="0" noProof="0" dirty="0">
                <a:ln>
                  <a:noFill/>
                </a:ln>
                <a:solidFill>
                  <a:srgbClr val="000000"/>
                </a:solidFill>
                <a:effectLst/>
                <a:uLnTx/>
                <a:uFillTx/>
                <a:latin typeface="Symbol" panose="05050102010706020507" pitchFamily="18" charset="2"/>
                <a:ea typeface="+mn-ea"/>
                <a:cs typeface="+mn-cs"/>
              </a:rPr>
              <a:t>q</a:t>
            </a:r>
            <a:r>
              <a:rPr kumimoji="0" lang="en-US" sz="1800" b="0" i="1" u="none" strike="noStrike" kern="1200" cap="none" spc="0" normalizeH="0" baseline="-25000" noProof="0" dirty="0">
                <a:ln>
                  <a:noFill/>
                </a:ln>
                <a:solidFill>
                  <a:srgbClr val="000000"/>
                </a:solidFill>
                <a:effectLst/>
                <a:uLnTx/>
                <a:uFillTx/>
                <a:latin typeface="Arial"/>
                <a:ea typeface="+mn-ea"/>
                <a:cs typeface="+mn-cs"/>
              </a:rPr>
              <a:t>0</a:t>
            </a:r>
            <a:r>
              <a:rPr kumimoji="0" lang="en-US" sz="1800" b="0" i="1" u="none" strike="noStrike" kern="1200" cap="none" spc="0" normalizeH="0" baseline="0" noProof="0" dirty="0">
                <a:ln>
                  <a:noFill/>
                </a:ln>
                <a:solidFill>
                  <a:srgbClr val="000000"/>
                </a:solidFill>
                <a:effectLst/>
                <a:uLnTx/>
                <a:uFillTx/>
                <a:latin typeface="Arial"/>
                <a:ea typeface="+mn-ea"/>
                <a:cs typeface="+mn-cs"/>
              </a:rPr>
              <a:t>)</a:t>
            </a:r>
            <a:r>
              <a:rPr kumimoji="0" lang="en-US" sz="1800" b="0" i="1" u="none" strike="noStrike" kern="1200" cap="none" spc="0" normalizeH="0" baseline="0" noProof="0" dirty="0" err="1">
                <a:ln>
                  <a:noFill/>
                </a:ln>
                <a:solidFill>
                  <a:srgbClr val="000000"/>
                </a:solidFill>
                <a:effectLst/>
                <a:uLnTx/>
                <a:uFillTx/>
                <a:latin typeface="Arial"/>
                <a:ea typeface="+mn-ea"/>
                <a:cs typeface="+mn-cs"/>
              </a:rPr>
              <a:t>sinc</a:t>
            </a:r>
            <a:r>
              <a:rPr kumimoji="0" lang="en-US" sz="1800" b="0" i="1" u="none" strike="noStrike" kern="1200" cap="none" spc="0" normalizeH="0" baseline="0" noProof="0" dirty="0">
                <a:ln>
                  <a:noFill/>
                </a:ln>
                <a:solidFill>
                  <a:srgbClr val="000000"/>
                </a:solidFill>
                <a:effectLst/>
                <a:uLnTx/>
                <a:uFillTx/>
                <a:latin typeface="Arial"/>
                <a:ea typeface="+mn-ea"/>
                <a:cs typeface="+mn-cs"/>
              </a:rPr>
              <a:t>(</a:t>
            </a:r>
            <a:r>
              <a:rPr kumimoji="0" lang="en-US" sz="1800" b="0" i="1" u="none" strike="noStrike" kern="1200" cap="none" spc="0" normalizeH="0" baseline="0" noProof="0" dirty="0" err="1">
                <a:ln>
                  <a:noFill/>
                </a:ln>
                <a:solidFill>
                  <a:srgbClr val="000000"/>
                </a:solidFill>
                <a:effectLst/>
                <a:uLnTx/>
                <a:uFillTx/>
                <a:latin typeface="Arial"/>
                <a:ea typeface="+mn-ea"/>
                <a:cs typeface="+mn-cs"/>
              </a:rPr>
              <a:t>N</a:t>
            </a:r>
            <a:r>
              <a:rPr kumimoji="0" lang="en-US" sz="1800" b="0" i="1" u="none" strike="noStrike" kern="1200" cap="none" spc="0" normalizeH="0" baseline="0" noProof="0" dirty="0" err="1">
                <a:ln>
                  <a:noFill/>
                </a:ln>
                <a:solidFill>
                  <a:srgbClr val="000000"/>
                </a:solidFill>
                <a:effectLst/>
                <a:uLnTx/>
                <a:uFillTx/>
                <a:latin typeface="Symbol" panose="05050102010706020507" pitchFamily="18" charset="2"/>
                <a:ea typeface="+mn-ea"/>
                <a:cs typeface="+mn-cs"/>
              </a:rPr>
              <a:t>d</a:t>
            </a:r>
            <a:r>
              <a:rPr kumimoji="0" lang="en-US" sz="1800" b="0" i="1" u="none" strike="noStrike" kern="1200" cap="none" spc="0" normalizeH="0" baseline="0" noProof="0" dirty="0">
                <a:ln>
                  <a:noFill/>
                </a:ln>
                <a:solidFill>
                  <a:srgbClr val="000000"/>
                </a:solidFill>
                <a:effectLst/>
                <a:uLnTx/>
                <a:uFillTx/>
                <a:latin typeface="Arial"/>
                <a:ea typeface="+mn-ea"/>
                <a:cs typeface="+mn-cs"/>
              </a:rPr>
              <a:t>/2)</a:t>
            </a:r>
          </a:p>
        </p:txBody>
      </p:sp>
      <p:sp>
        <p:nvSpPr>
          <p:cNvPr id="8" name="TextBox 7">
            <a:extLst>
              <a:ext uri="{FF2B5EF4-FFF2-40B4-BE49-F238E27FC236}">
                <a16:creationId xmlns:a16="http://schemas.microsoft.com/office/drawing/2014/main" id="{21A623B4-CD81-4A09-8C60-8118CAB1B578}"/>
              </a:ext>
            </a:extLst>
          </p:cNvPr>
          <p:cNvSpPr txBox="1"/>
          <p:nvPr/>
        </p:nvSpPr>
        <p:spPr>
          <a:xfrm>
            <a:off x="1980550" y="3825085"/>
            <a:ext cx="141897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Bunch Number</a:t>
            </a:r>
          </a:p>
        </p:txBody>
      </p:sp>
    </p:spTree>
    <p:extLst>
      <p:ext uri="{BB962C8B-B14F-4D97-AF65-F5344CB8AC3E}">
        <p14:creationId xmlns:p14="http://schemas.microsoft.com/office/powerpoint/2010/main" val="168267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File:Klystron.enp.gif"/>
          <p:cNvSpPr>
            <a:spLocks noChangeAspect="1" noChangeArrowheads="1"/>
          </p:cNvSpPr>
          <p:nvPr/>
        </p:nvSpPr>
        <p:spPr bwMode="auto">
          <a:xfrm>
            <a:off x="155575" y="-1143000"/>
            <a:ext cx="4667250"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10"/>
          <p:cNvSpPr txBox="1">
            <a:spLocks noGrp="1" noChangeArrowheads="1"/>
          </p:cNvSpPr>
          <p:nvPr/>
        </p:nvSpPr>
        <p:spPr bwMode="auto">
          <a:xfrm>
            <a:off x="6781800" y="6260183"/>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rPr>
              <a:t>Slide </a:t>
            </a:r>
            <a:fld id="{E1458A50-EB2C-44BD-A737-98A630A98BE2}" type="slidenum">
              <a:rPr kumimoji="0" lang="en-US" sz="800" b="0" i="1"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28</a:t>
            </a:fld>
            <a:endPar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6" name="Text Placeholder 2"/>
          <p:cNvSpPr txBox="1">
            <a:spLocks/>
          </p:cNvSpPr>
          <p:nvPr/>
        </p:nvSpPr>
        <p:spPr>
          <a:xfrm>
            <a:off x="152400" y="228600"/>
            <a:ext cx="89154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2060"/>
                </a:solidFill>
                <a:effectLst/>
                <a:uLnTx/>
                <a:uFillTx/>
                <a:latin typeface="Arial"/>
                <a:ea typeface="+mn-ea"/>
                <a:cs typeface="Arial" pitchFamily="34" charset="0"/>
              </a:rPr>
              <a:t>Measurement 1: Measure bunch-to-bunch energy centroid shifts from change of angle in spectrometer</a:t>
            </a:r>
            <a:endParaRPr kumimoji="0" lang="en-US" sz="2600" b="1" i="0" u="none" strike="noStrike" kern="1200" cap="none" spc="0" normalizeH="0" baseline="0" noProof="0" dirty="0">
              <a:ln>
                <a:noFill/>
              </a:ln>
              <a:solidFill>
                <a:srgbClr val="002060"/>
              </a:solidFill>
              <a:effectLst/>
              <a:uLnTx/>
              <a:uFillTx/>
              <a:latin typeface="Arial"/>
              <a:ea typeface="+mn-ea"/>
              <a:cs typeface="+mn-cs"/>
            </a:endParaRPr>
          </a:p>
        </p:txBody>
      </p:sp>
      <p:pic>
        <p:nvPicPr>
          <p:cNvPr id="12" name="Picture 11" descr="C:\Users\094928\Desktop\FY17 LDRD momentum\Beamtime_proposal_wakefield_LANL_LDRD_0317_2017_2_Page_3.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42" t="18385" r="5215" b="17097"/>
          <a:stretch/>
        </p:blipFill>
        <p:spPr bwMode="auto">
          <a:xfrm>
            <a:off x="2140226" y="2380159"/>
            <a:ext cx="7010400" cy="39032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7200" y="1055077"/>
            <a:ext cx="82296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Measure vertical bunch angle before dipole with B121 and B122 and after dipole D122 with B123 and B124 (all circled in red below). The difference in bend angle is attributed to a different in bunch centroid energy due to longitudinal </a:t>
            </a:r>
            <a:r>
              <a:rPr kumimoji="0" lang="en-US" sz="1800" b="0" i="0" u="none" strike="noStrike" kern="1200" cap="none" spc="0" normalizeH="0" baseline="0" noProof="0" dirty="0" err="1">
                <a:ln>
                  <a:noFill/>
                </a:ln>
                <a:solidFill>
                  <a:srgbClr val="000000"/>
                </a:solidFill>
                <a:effectLst/>
                <a:uLnTx/>
                <a:uFillTx/>
                <a:latin typeface="Arial"/>
                <a:ea typeface="+mn-ea"/>
                <a:cs typeface="+mn-cs"/>
              </a:rPr>
              <a:t>wakefields</a:t>
            </a:r>
            <a:r>
              <a:rPr kumimoji="0" lang="en-US" sz="1800" b="0" i="0" u="none" strike="noStrike" kern="1200" cap="none" spc="0" normalizeH="0" baseline="0" noProof="0" dirty="0">
                <a:ln>
                  <a:noFill/>
                </a:ln>
                <a:solidFill>
                  <a:srgbClr val="000000"/>
                </a:solidFill>
                <a:effectLst/>
                <a:uLnTx/>
                <a:uFillTx/>
                <a:latin typeface="Arial"/>
                <a:ea typeface="+mn-ea"/>
                <a:cs typeface="+mn-cs"/>
              </a:rPr>
              <a:t> in CC1 and CC2.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Oval 19"/>
          <p:cNvSpPr/>
          <p:nvPr/>
        </p:nvSpPr>
        <p:spPr>
          <a:xfrm rot="2129856">
            <a:off x="5826562" y="4775887"/>
            <a:ext cx="508852" cy="8107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Oval 20"/>
          <p:cNvSpPr/>
          <p:nvPr/>
        </p:nvSpPr>
        <p:spPr>
          <a:xfrm rot="2129856">
            <a:off x="6350450" y="5014015"/>
            <a:ext cx="508852" cy="8107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Oval 21"/>
          <p:cNvSpPr/>
          <p:nvPr/>
        </p:nvSpPr>
        <p:spPr>
          <a:xfrm>
            <a:off x="3590088" y="4536262"/>
            <a:ext cx="508852" cy="8107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Oval 22"/>
          <p:cNvSpPr/>
          <p:nvPr/>
        </p:nvSpPr>
        <p:spPr>
          <a:xfrm>
            <a:off x="3024084" y="4550551"/>
            <a:ext cx="508852" cy="8107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p:cNvSpPr txBox="1"/>
          <p:nvPr/>
        </p:nvSpPr>
        <p:spPr>
          <a:xfrm>
            <a:off x="152400" y="3242272"/>
            <a:ext cx="2221976"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Distance between B121 and B122 is 811.6 mm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Distance between B123 and B124 is 440.3 mm </a:t>
            </a:r>
          </a:p>
        </p:txBody>
      </p:sp>
      <p:sp>
        <p:nvSpPr>
          <p:cNvPr id="25" name="TextBox 24"/>
          <p:cNvSpPr txBox="1"/>
          <p:nvPr/>
        </p:nvSpPr>
        <p:spPr>
          <a:xfrm>
            <a:off x="152400" y="5273597"/>
            <a:ext cx="28341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Energy normalization: 22.5</a:t>
            </a:r>
            <a:r>
              <a:rPr kumimoji="0" lang="en-US" sz="1800" b="0" i="0" u="none" strike="noStrike" kern="1200" cap="none" spc="0" normalizeH="0" baseline="30000" noProof="0" dirty="0">
                <a:ln>
                  <a:noFill/>
                </a:ln>
                <a:solidFill>
                  <a:srgbClr val="000000"/>
                </a:solidFill>
                <a:effectLst/>
                <a:uLnTx/>
                <a:uFillTx/>
                <a:latin typeface="Arial"/>
                <a:ea typeface="+mn-ea"/>
                <a:cs typeface="+mn-cs"/>
              </a:rPr>
              <a:t>o</a:t>
            </a:r>
            <a:r>
              <a:rPr kumimoji="0" lang="en-US" sz="1800" b="0" i="0" u="none" strike="noStrike" kern="1200" cap="none" spc="0" normalizeH="0" baseline="0" noProof="0" dirty="0">
                <a:ln>
                  <a:noFill/>
                </a:ln>
                <a:solidFill>
                  <a:srgbClr val="000000"/>
                </a:solidFill>
                <a:effectLst/>
                <a:uLnTx/>
                <a:uFillTx/>
                <a:latin typeface="Arial"/>
                <a:ea typeface="+mn-ea"/>
                <a:cs typeface="+mn-cs"/>
              </a:rPr>
              <a:t> deflection for 32.6 MeV electron</a:t>
            </a:r>
          </a:p>
        </p:txBody>
      </p:sp>
    </p:spTree>
    <p:extLst>
      <p:ext uri="{BB962C8B-B14F-4D97-AF65-F5344CB8AC3E}">
        <p14:creationId xmlns:p14="http://schemas.microsoft.com/office/powerpoint/2010/main" val="2272096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File:Klystron.enp.gif"/>
          <p:cNvSpPr>
            <a:spLocks noChangeAspect="1" noChangeArrowheads="1"/>
          </p:cNvSpPr>
          <p:nvPr/>
        </p:nvSpPr>
        <p:spPr bwMode="auto">
          <a:xfrm>
            <a:off x="155575" y="-1143000"/>
            <a:ext cx="4667250"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10"/>
          <p:cNvSpPr txBox="1">
            <a:spLocks noGrp="1" noChangeArrowheads="1"/>
          </p:cNvSpPr>
          <p:nvPr/>
        </p:nvSpPr>
        <p:spPr bwMode="auto">
          <a:xfrm>
            <a:off x="6781800" y="6260183"/>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rPr>
              <a:t>Slide </a:t>
            </a:r>
            <a:fld id="{E1458A50-EB2C-44BD-A737-98A630A98BE2}" type="slidenum">
              <a:rPr kumimoji="0" lang="en-US" sz="800" b="0" i="1"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29</a:t>
            </a:fld>
            <a:endPar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graphicFrame>
        <p:nvGraphicFramePr>
          <p:cNvPr id="13" name="Table 12"/>
          <p:cNvGraphicFramePr>
            <a:graphicFrameLocks noGrp="1"/>
          </p:cNvGraphicFramePr>
          <p:nvPr>
            <p:extLst/>
          </p:nvPr>
        </p:nvGraphicFramePr>
        <p:xfrm>
          <a:off x="314740" y="1424608"/>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r>
                        <a:rPr lang="en-US" dirty="0"/>
                        <a:t>RMS energy deviation</a:t>
                      </a:r>
                    </a:p>
                  </a:txBody>
                  <a:tcPr/>
                </a:tc>
                <a:extLst>
                  <a:ext uri="{0D108BD9-81ED-4DB2-BD59-A6C34878D82A}">
                    <a16:rowId xmlns:a16="http://schemas.microsoft.com/office/drawing/2014/main" val="10000"/>
                  </a:ext>
                </a:extLst>
              </a:tr>
              <a:tr h="370840">
                <a:tc>
                  <a:txBody>
                    <a:bodyPr/>
                    <a:lstStyle/>
                    <a:p>
                      <a:r>
                        <a:rPr lang="en-US" dirty="0"/>
                        <a:t>1. 1000 </a:t>
                      </a:r>
                      <a:r>
                        <a:rPr lang="en-US" dirty="0" err="1"/>
                        <a:t>pC</a:t>
                      </a:r>
                      <a:r>
                        <a:rPr lang="en-US" dirty="0"/>
                        <a:t> at 1</a:t>
                      </a:r>
                      <a:r>
                        <a:rPr lang="en-US" baseline="0" dirty="0"/>
                        <a:t> MHz</a:t>
                      </a:r>
                      <a:endParaRPr lang="en-US" dirty="0"/>
                    </a:p>
                  </a:txBody>
                  <a:tcPr/>
                </a:tc>
                <a:tc>
                  <a:txBody>
                    <a:bodyPr/>
                    <a:lstStyle/>
                    <a:p>
                      <a:r>
                        <a:rPr lang="en-US" dirty="0"/>
                        <a:t>25.4</a:t>
                      </a:r>
                      <a:r>
                        <a:rPr lang="en-US" baseline="0" dirty="0"/>
                        <a:t> keV</a:t>
                      </a:r>
                      <a:endParaRPr lang="en-US" dirty="0"/>
                    </a:p>
                  </a:txBody>
                  <a:tcPr/>
                </a:tc>
                <a:extLst>
                  <a:ext uri="{0D108BD9-81ED-4DB2-BD59-A6C34878D82A}">
                    <a16:rowId xmlns:a16="http://schemas.microsoft.com/office/drawing/2014/main" val="10001"/>
                  </a:ext>
                </a:extLst>
              </a:tr>
              <a:tr h="370840">
                <a:tc>
                  <a:txBody>
                    <a:bodyPr/>
                    <a:lstStyle/>
                    <a:p>
                      <a:r>
                        <a:rPr lang="en-US" dirty="0"/>
                        <a:t>2. 1000 </a:t>
                      </a:r>
                      <a:r>
                        <a:rPr lang="en-US" dirty="0" err="1"/>
                        <a:t>pC</a:t>
                      </a:r>
                      <a:r>
                        <a:rPr lang="en-US" baseline="0" dirty="0"/>
                        <a:t> at 3 MHz</a:t>
                      </a:r>
                      <a:endParaRPr lang="en-US" dirty="0"/>
                    </a:p>
                  </a:txBody>
                  <a:tcPr/>
                </a:tc>
                <a:tc>
                  <a:txBody>
                    <a:bodyPr/>
                    <a:lstStyle/>
                    <a:p>
                      <a:r>
                        <a:rPr lang="en-US" dirty="0"/>
                        <a:t>26.1 keV</a:t>
                      </a:r>
                    </a:p>
                  </a:txBody>
                  <a:tcPr/>
                </a:tc>
                <a:extLst>
                  <a:ext uri="{0D108BD9-81ED-4DB2-BD59-A6C34878D82A}">
                    <a16:rowId xmlns:a16="http://schemas.microsoft.com/office/drawing/2014/main" val="10002"/>
                  </a:ext>
                </a:extLst>
              </a:tr>
              <a:tr h="370840">
                <a:tc>
                  <a:txBody>
                    <a:bodyPr/>
                    <a:lstStyle/>
                    <a:p>
                      <a:r>
                        <a:rPr lang="en-US" dirty="0"/>
                        <a:t>3. 500 </a:t>
                      </a:r>
                      <a:r>
                        <a:rPr lang="en-US" dirty="0" err="1"/>
                        <a:t>pC</a:t>
                      </a:r>
                      <a:r>
                        <a:rPr lang="en-US" dirty="0"/>
                        <a:t> at 3 MHz</a:t>
                      </a:r>
                    </a:p>
                  </a:txBody>
                  <a:tcPr/>
                </a:tc>
                <a:tc>
                  <a:txBody>
                    <a:bodyPr/>
                    <a:lstStyle/>
                    <a:p>
                      <a:r>
                        <a:rPr lang="en-US" dirty="0"/>
                        <a:t>39.3</a:t>
                      </a:r>
                      <a:r>
                        <a:rPr lang="en-US" baseline="0" dirty="0"/>
                        <a:t> keV</a:t>
                      </a:r>
                      <a:endParaRPr lang="en-US" dirty="0"/>
                    </a:p>
                  </a:txBody>
                  <a:tcPr/>
                </a:tc>
                <a:extLst>
                  <a:ext uri="{0D108BD9-81ED-4DB2-BD59-A6C34878D82A}">
                    <a16:rowId xmlns:a16="http://schemas.microsoft.com/office/drawing/2014/main" val="10003"/>
                  </a:ext>
                </a:extLst>
              </a:tr>
              <a:tr h="370840">
                <a:tc>
                  <a:txBody>
                    <a:bodyPr/>
                    <a:lstStyle/>
                    <a:p>
                      <a:r>
                        <a:rPr lang="en-US" dirty="0"/>
                        <a:t>4. 250 </a:t>
                      </a:r>
                      <a:r>
                        <a:rPr lang="en-US" dirty="0" err="1"/>
                        <a:t>pC</a:t>
                      </a:r>
                      <a:r>
                        <a:rPr lang="en-US" dirty="0"/>
                        <a:t> at 3 MHz</a:t>
                      </a:r>
                    </a:p>
                  </a:txBody>
                  <a:tcPr/>
                </a:tc>
                <a:tc>
                  <a:txBody>
                    <a:bodyPr/>
                    <a:lstStyle/>
                    <a:p>
                      <a:r>
                        <a:rPr lang="en-US" dirty="0"/>
                        <a:t>79.1 keV</a:t>
                      </a:r>
                    </a:p>
                  </a:txBody>
                  <a:tcPr/>
                </a:tc>
                <a:extLst>
                  <a:ext uri="{0D108BD9-81ED-4DB2-BD59-A6C34878D82A}">
                    <a16:rowId xmlns:a16="http://schemas.microsoft.com/office/drawing/2014/main" val="10004"/>
                  </a:ext>
                </a:extLst>
              </a:tr>
            </a:tbl>
          </a:graphicData>
        </a:graphic>
      </p:graphicFrame>
      <p:sp>
        <p:nvSpPr>
          <p:cNvPr id="15" name="TextBox 14"/>
          <p:cNvSpPr txBox="1"/>
          <p:nvPr/>
        </p:nvSpPr>
        <p:spPr>
          <a:xfrm>
            <a:off x="381000" y="3441680"/>
            <a:ext cx="82296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Results at best brackets longitudinal </a:t>
            </a:r>
            <a:r>
              <a:rPr kumimoji="0" lang="en-US" sz="1800" b="0" i="0" u="none" strike="noStrike" kern="1200" cap="none" spc="0" normalizeH="0" baseline="0" noProof="0" dirty="0" err="1">
                <a:ln>
                  <a:noFill/>
                </a:ln>
                <a:solidFill>
                  <a:srgbClr val="000000"/>
                </a:solidFill>
                <a:effectLst/>
                <a:uLnTx/>
                <a:uFillTx/>
                <a:latin typeface="Arial"/>
                <a:ea typeface="+mn-ea"/>
                <a:cs typeface="+mn-cs"/>
              </a:rPr>
              <a:t>wakefield</a:t>
            </a:r>
            <a:r>
              <a:rPr kumimoji="0" lang="en-US" sz="1800" b="0" i="0" u="none" strike="noStrike" kern="1200" cap="none" spc="0" normalizeH="0" baseline="0" noProof="0" dirty="0">
                <a:ln>
                  <a:noFill/>
                </a:ln>
                <a:solidFill>
                  <a:srgbClr val="000000"/>
                </a:solidFill>
                <a:effectLst/>
                <a:uLnTx/>
                <a:uFillTx/>
                <a:latin typeface="Arial"/>
                <a:ea typeface="+mn-ea"/>
                <a:cs typeface="+mn-cs"/>
              </a:rPr>
              <a:t>; noise swamps expected </a:t>
            </a:r>
            <a:r>
              <a:rPr kumimoji="0" lang="en-US" sz="1800" b="0" i="0" u="none" strike="noStrike" kern="1200" cap="none" spc="0" normalizeH="0" baseline="0" noProof="0" dirty="0" err="1">
                <a:ln>
                  <a:noFill/>
                </a:ln>
                <a:solidFill>
                  <a:srgbClr val="000000"/>
                </a:solidFill>
                <a:effectLst/>
                <a:uLnTx/>
                <a:uFillTx/>
                <a:latin typeface="Arial"/>
                <a:ea typeface="+mn-ea"/>
                <a:cs typeface="+mn-cs"/>
              </a:rPr>
              <a:t>wakefield</a:t>
            </a:r>
            <a:r>
              <a:rPr kumimoji="0" lang="en-US" sz="1800" b="0" i="0" u="none" strike="noStrike" kern="1200" cap="none" spc="0" normalizeH="0" baseline="0" noProof="0" dirty="0">
                <a:ln>
                  <a:noFill/>
                </a:ln>
                <a:solidFill>
                  <a:srgbClr val="000000"/>
                </a:solidFill>
                <a:effectLst/>
                <a:uLnTx/>
                <a:uFillTx/>
                <a:latin typeface="Arial"/>
                <a:ea typeface="+mn-ea"/>
                <a:cs typeface="+mn-cs"/>
              </a:rPr>
              <a:t>, especially at the lower charges. Cannot infer bunch-to-bunch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BPM angular noise was significantly lower in B121/B122 than in B123/B124 because of longer separation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Needed</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a:ln>
                  <a:noFill/>
                </a:ln>
                <a:solidFill>
                  <a:srgbClr val="0070C0"/>
                </a:solidFill>
                <a:effectLst/>
                <a:uLnTx/>
                <a:uFillTx/>
                <a:latin typeface="Arial"/>
                <a:ea typeface="+mn-ea"/>
                <a:cs typeface="+mn-cs"/>
              </a:rPr>
              <a:t>Either increase charge (ideally 3 nC) or decrease BPM noise in B123 and B124</a:t>
            </a:r>
          </a:p>
        </p:txBody>
      </p:sp>
      <p:sp>
        <p:nvSpPr>
          <p:cNvPr id="16" name="Text Placeholder 2"/>
          <p:cNvSpPr txBox="1">
            <a:spLocks/>
          </p:cNvSpPr>
          <p:nvPr/>
        </p:nvSpPr>
        <p:spPr>
          <a:xfrm>
            <a:off x="152400" y="228600"/>
            <a:ext cx="89154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90"/>
                </a:solidFill>
                <a:effectLst/>
                <a:uLnTx/>
                <a:uFillTx/>
                <a:latin typeface="Arial"/>
                <a:ea typeface="+mn-ea"/>
                <a:cs typeface="Arial" pitchFamily="34" charset="0"/>
              </a:rPr>
              <a:t>Original data was very noisy (due to several effects including 858 kHz oscillation)  </a:t>
            </a:r>
            <a:endParaRPr kumimoji="0" lang="en-US" sz="2600" b="1" i="0" u="none" strike="noStrike" kern="1200" cap="none" spc="0" normalizeH="0" baseline="0" noProof="0" dirty="0">
              <a:ln>
                <a:noFill/>
              </a:ln>
              <a:solidFill>
                <a:srgbClr val="CC0000">
                  <a:lumMod val="75000"/>
                </a:srgbClr>
              </a:solidFill>
              <a:effectLst/>
              <a:uLnTx/>
              <a:uFillTx/>
              <a:latin typeface="Arial"/>
              <a:ea typeface="+mn-ea"/>
              <a:cs typeface="+mn-cs"/>
            </a:endParaRPr>
          </a:p>
        </p:txBody>
      </p:sp>
      <p:sp>
        <p:nvSpPr>
          <p:cNvPr id="19" name="TextBox 18"/>
          <p:cNvSpPr txBox="1"/>
          <p:nvPr/>
        </p:nvSpPr>
        <p:spPr>
          <a:xfrm>
            <a:off x="6477000" y="1735745"/>
            <a:ext cx="233900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RMS deviation decreases with increasing charge due to decreased noise</a:t>
            </a:r>
          </a:p>
        </p:txBody>
      </p:sp>
    </p:spTree>
    <p:extLst>
      <p:ext uri="{BB962C8B-B14F-4D97-AF65-F5344CB8AC3E}">
        <p14:creationId xmlns:p14="http://schemas.microsoft.com/office/powerpoint/2010/main" val="119664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228600" y="1043045"/>
            <a:ext cx="8424081" cy="5248027"/>
          </a:xfrm>
        </p:spPr>
        <p:txBody>
          <a:bodyPr/>
          <a:lstStyle/>
          <a:p>
            <a:pPr algn="just"/>
            <a:r>
              <a:rPr lang="en-US" dirty="0"/>
              <a:t>Primary goal is to reduce beam steering offsets and possible emittance dilution by monitoring and minimizing higher order modes (HOMs) in the cavities.</a:t>
            </a:r>
          </a:p>
          <a:p>
            <a:pPr algn="just"/>
            <a:r>
              <a:rPr lang="en-US" dirty="0"/>
              <a:t>Two HOM couplers are installed in both CC1 and CC2: upstream (US) and downstream (DS).</a:t>
            </a:r>
          </a:p>
          <a:p>
            <a:pPr algn="just"/>
            <a:r>
              <a:rPr lang="en-US" dirty="0"/>
              <a:t>Signals can be processed for TM110 dipole modes using 1.6-1.9 GHz filters covering first two dipole passbands.</a:t>
            </a:r>
          </a:p>
          <a:p>
            <a:pPr algn="just"/>
            <a:r>
              <a:rPr lang="en-US" dirty="0"/>
              <a:t>Filters also used to reject 1.3 GHz and &gt;2.2 GHz.</a:t>
            </a:r>
          </a:p>
          <a:p>
            <a:pPr algn="just"/>
            <a:r>
              <a:rPr lang="en-US" dirty="0"/>
              <a:t>Used scripts for stepping corrector currents while tracking HOM signals, </a:t>
            </a:r>
            <a:r>
              <a:rPr lang="en-US" dirty="0" err="1"/>
              <a:t>rf</a:t>
            </a:r>
            <a:r>
              <a:rPr lang="en-US" dirty="0"/>
              <a:t> BPMs, beam images, framing camera, etc. and MATLAB script for 100-shot BPM array acquisitions. </a:t>
            </a:r>
          </a:p>
          <a:p>
            <a:pPr algn="just"/>
            <a:r>
              <a:rPr lang="en-US" dirty="0"/>
              <a:t>Searched for sub-</a:t>
            </a:r>
            <a:r>
              <a:rPr lang="en-US" dirty="0" err="1"/>
              <a:t>macropulse</a:t>
            </a:r>
            <a:r>
              <a:rPr lang="en-US" dirty="0"/>
              <a:t> effects on beam centroids related to transverse position and to energy.</a:t>
            </a:r>
          </a:p>
          <a:p>
            <a:pPr algn="just"/>
            <a:endParaRPr lang="en-US" dirty="0"/>
          </a:p>
        </p:txBody>
      </p:sp>
      <p:sp>
        <p:nvSpPr>
          <p:cNvPr id="4" name="Date Placeholder 3"/>
          <p:cNvSpPr>
            <a:spLocks noGrp="1"/>
          </p:cNvSpPr>
          <p:nvPr>
            <p:ph type="dt" sz="half" idx="10"/>
          </p:nvPr>
        </p:nvSpPr>
        <p:spPr/>
        <p:txBody>
          <a:bodyPr/>
          <a:lstStyle/>
          <a:p>
            <a:fld id="{04F9951B-BAF3-4037-BC59-5AB8C3B2AAA2}" type="datetime1">
              <a:rPr lang="en-US" altLang="en-US" smtClean="0"/>
              <a:t>12/18/2017</a:t>
            </a:fld>
            <a:endParaRPr lang="en-US" altLang="en-US"/>
          </a:p>
        </p:txBody>
      </p:sp>
      <p:sp>
        <p:nvSpPr>
          <p:cNvPr id="5" name="Footer Placeholder 4"/>
          <p:cNvSpPr>
            <a:spLocks noGrp="1"/>
          </p:cNvSpPr>
          <p:nvPr>
            <p:ph type="ftr" sz="quarter" idx="11"/>
          </p:nvPr>
        </p:nvSpPr>
        <p:spPr/>
        <p:txBody>
          <a:bodyPr/>
          <a:lstStyle/>
          <a:p>
            <a:pPr>
              <a:defRPr/>
            </a:pPr>
            <a:r>
              <a:rPr lang="en-US"/>
              <a:t>Lumpkin     FAST Retreat MTG 12-21-17</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a:t>
            </a:fld>
            <a:endParaRPr lang="en-US" altLang="en-US"/>
          </a:p>
        </p:txBody>
      </p:sp>
    </p:spTree>
    <p:extLst>
      <p:ext uri="{BB962C8B-B14F-4D97-AF65-F5344CB8AC3E}">
        <p14:creationId xmlns:p14="http://schemas.microsoft.com/office/powerpoint/2010/main" val="2719191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File:Klystron.enp.gif"/>
          <p:cNvSpPr>
            <a:spLocks noChangeAspect="1" noChangeArrowheads="1"/>
          </p:cNvSpPr>
          <p:nvPr/>
        </p:nvSpPr>
        <p:spPr bwMode="auto">
          <a:xfrm>
            <a:off x="155575" y="-1143000"/>
            <a:ext cx="4667250"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10"/>
          <p:cNvSpPr txBox="1">
            <a:spLocks noGrp="1" noChangeArrowheads="1"/>
          </p:cNvSpPr>
          <p:nvPr/>
        </p:nvSpPr>
        <p:spPr bwMode="auto">
          <a:xfrm>
            <a:off x="6781800" y="6260183"/>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rPr>
              <a:t>Slide </a:t>
            </a:r>
            <a:fld id="{E1458A50-EB2C-44BD-A737-98A630A98BE2}" type="slidenum">
              <a:rPr kumimoji="0" lang="en-US" sz="800" b="0" i="1"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30</a:t>
            </a:fld>
            <a:endPar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2" name="Title 1"/>
          <p:cNvSpPr>
            <a:spLocks/>
          </p:cNvSpPr>
          <p:nvPr/>
        </p:nvSpPr>
        <p:spPr bwMode="auto">
          <a:xfrm>
            <a:off x="380999" y="303028"/>
            <a:ext cx="83073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4080"/>
                </a:solidFill>
                <a:effectLst/>
                <a:uLnTx/>
                <a:uFillTx/>
                <a:latin typeface="Arial"/>
                <a:ea typeface="+mn-ea"/>
                <a:cs typeface="+mn-cs"/>
              </a:rPr>
              <a:t>Data with 858 kHz removed – 100 </a:t>
            </a:r>
            <a:r>
              <a:rPr kumimoji="0" lang="en-US" sz="2600" b="1" i="0" u="none" strike="noStrike" kern="1200" cap="none" spc="0" normalizeH="0" baseline="0" noProof="0" dirty="0" err="1">
                <a:ln>
                  <a:noFill/>
                </a:ln>
                <a:solidFill>
                  <a:srgbClr val="004080"/>
                </a:solidFill>
                <a:effectLst/>
                <a:uLnTx/>
                <a:uFillTx/>
                <a:latin typeface="Arial"/>
                <a:ea typeface="+mn-ea"/>
                <a:cs typeface="+mn-cs"/>
              </a:rPr>
              <a:t>pC</a:t>
            </a:r>
            <a:r>
              <a:rPr kumimoji="0" lang="en-US" sz="2600" b="1" i="0" u="none" strike="noStrike" kern="1200" cap="none" spc="0" normalizeH="0" baseline="0" noProof="0" dirty="0">
                <a:ln>
                  <a:noFill/>
                </a:ln>
                <a:solidFill>
                  <a:srgbClr val="004080"/>
                </a:solidFill>
                <a:effectLst/>
                <a:uLnTx/>
                <a:uFillTx/>
                <a:latin typeface="Arial"/>
                <a:ea typeface="+mn-ea"/>
                <a:cs typeface="+mn-cs"/>
              </a:rPr>
              <a:t> and 1000 pc comparison</a:t>
            </a:r>
          </a:p>
        </p:txBody>
      </p:sp>
      <p:sp>
        <p:nvSpPr>
          <p:cNvPr id="18" name="Slide Number Placeholder 1"/>
          <p:cNvSpPr txBox="1">
            <a:spLocks/>
          </p:cNvSpPr>
          <p:nvPr/>
        </p:nvSpPr>
        <p:spPr>
          <a:xfrm>
            <a:off x="7848600" y="6060390"/>
            <a:ext cx="1143000" cy="1880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Slide </a:t>
            </a:r>
            <a:fld id="{2651EAAB-5D0D-473B-859D-C18D8179491F}"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3" name="Picture 2" descr="Machine generated alternative text:&#10;AllData 2017-11-09-18-S2-30.mat &#10;11=-0.4A V=OA 50 bunches 100 pC/b &#10;AllData 2017-11-20-21-S5-06.mat &#10;11=0.42A V=-O.07A 50 bunches 100 pc,'b &#10;AllData 2017-11-29-14-10-OO.mat &#10;11=0.42A V=-O.07A 50 bunches 100 pc,'b &#10;10 &#10;-10 &#10;BPM Data &#10;—CCl+CC2 Gradients &#10;10 &#10;Bunch Number &#10;10 &#10;&lt; -10 &#10;-15 &#10;-20 &#10;BPM Data &#10;—CCl+CC2 Gradients &#10;10 &#10;-10 &#10;BPM Data &#10;—CCl+CC2 Gradients &#10;15 &#10;10 &#10;Bunch Number &#10;15 &#10;10 &#10;Bunch Number &#10;15 ">
            <a:extLst>
              <a:ext uri="{FF2B5EF4-FFF2-40B4-BE49-F238E27FC236}">
                <a16:creationId xmlns:a16="http://schemas.microsoft.com/office/drawing/2014/main" id="{1A7AC35E-1741-4D95-816E-7A78485DA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0"/>
            <a:ext cx="9144000" cy="27463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achine generated alternative text:&#10;AllData 2017-11-09-17-47-40.mat &#10;11=-0.4A V=OA 50 bunches 1000 pC/b &#10;20 &#10;10 | &#10;-10 &#10;-20 &#10;AllData 2017-11-20-20-44-SO.mat &#10;11=0.42A V=-O.07A 50 bunches 1000 pC/b &#10;AllData 2017-11-29-11-28-SS.mat &#10;11=0.42A V=-0.07A 50 bunches 1000 pC/b &#10;BPM Data &#10;—CCl+CC2 Gradients &#10;10 &#10;Bunch Number &#10;10 &#10;-10 &#10;-15 &#10;20 &#10;10 &#10;-10 &#10;-20 &#10;] BPMData &#10;—CCl+CC2 Gradients &#10;15 &#10;BPM Data &#10;—CCl+CC2 Gradients &#10;10 &#10;Bunch Number &#10;15 &#10;10 &#10;Bunch Number &#10;15 &#10;AllData 2017-11-29-19-21-10.mat &#10;11=0.42A V=-O.07A SO bunches 1000 pC/b &#10;10 &#10;3 BPMData &#10;—CCl+CC2 Gradients &#10;-10 &#10;10 &#10;Bunch Number &#10;15 ">
            <a:extLst>
              <a:ext uri="{FF2B5EF4-FFF2-40B4-BE49-F238E27FC236}">
                <a16:creationId xmlns:a16="http://schemas.microsoft.com/office/drawing/2014/main" id="{F4A0423B-CD15-460F-8020-F8D7AF90A1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419" b="50000"/>
          <a:stretch/>
        </p:blipFill>
        <p:spPr bwMode="auto">
          <a:xfrm>
            <a:off x="0" y="4181110"/>
            <a:ext cx="6088185" cy="25693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achine generated alternative text:&#10;AllData 2017-11-09-17-47-40.mat &#10;11=-0.4A V=OA 50 bunches 1000 pC/b &#10;20 &#10;10 | &#10;-10 &#10;-20 &#10;AllData 2017-11-20-20-44-SO.mat &#10;11=0.42A V=-O.07A 50 bunches 1000 pC/b &#10;AllData 2017-11-29-11-28-SS.mat &#10;11=0.42A V=-0.07A 50 bunches 1000 pC/b &#10;BPM Data &#10;—CCl+CC2 Gradients &#10;10 &#10;Bunch Number &#10;10 &#10;-10 &#10;-15 &#10;20 &#10;10 &#10;-10 &#10;-20 &#10;] BPMData &#10;—CCl+CC2 Gradients &#10;15 &#10;BPM Data &#10;—CCl+CC2 Gradients &#10;10 &#10;Bunch Number &#10;15 &#10;10 &#10;Bunch Number &#10;15 &#10;AllData 2017-11-29-19-21-10.mat &#10;11=0.42A V=-O.07A SO bunches 1000 pC/b &#10;10 &#10;3 BPMData &#10;—CCl+CC2 Gradients &#10;-10 &#10;10 &#10;Bunch Number &#10;15 ">
            <a:extLst>
              <a:ext uri="{FF2B5EF4-FFF2-40B4-BE49-F238E27FC236}">
                <a16:creationId xmlns:a16="http://schemas.microsoft.com/office/drawing/2014/main" id="{F4A0423B-CD15-460F-8020-F8D7AF90A1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1" t="50000" r="65726"/>
          <a:stretch/>
        </p:blipFill>
        <p:spPr bwMode="auto">
          <a:xfrm>
            <a:off x="6088185" y="4181110"/>
            <a:ext cx="2978394" cy="25693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E328CA-78B9-48EF-81E4-BB6B9EFE1FAC}"/>
              </a:ext>
            </a:extLst>
          </p:cNvPr>
          <p:cNvSpPr txBox="1"/>
          <p:nvPr/>
        </p:nvSpPr>
        <p:spPr>
          <a:xfrm>
            <a:off x="155575" y="3742294"/>
            <a:ext cx="1059906" cy="369332"/>
          </a:xfrm>
          <a:prstGeom prst="rect">
            <a:avLst/>
          </a:prstGeom>
          <a:noFill/>
        </p:spPr>
        <p:txBody>
          <a:bodyPr wrap="none" rtlCol="0">
            <a:spAutoFit/>
          </a:bodyPr>
          <a:lstStyle/>
          <a:p>
            <a:r>
              <a:rPr lang="en-US" sz="1800" dirty="0"/>
              <a:t>Time (µs)</a:t>
            </a:r>
          </a:p>
        </p:txBody>
      </p:sp>
      <p:sp>
        <p:nvSpPr>
          <p:cNvPr id="4" name="Rectangle 3">
            <a:extLst>
              <a:ext uri="{FF2B5EF4-FFF2-40B4-BE49-F238E27FC236}">
                <a16:creationId xmlns:a16="http://schemas.microsoft.com/office/drawing/2014/main" id="{C58F6A66-8975-4B20-94B9-A96DFCB81742}"/>
              </a:ext>
            </a:extLst>
          </p:cNvPr>
          <p:cNvSpPr/>
          <p:nvPr/>
        </p:nvSpPr>
        <p:spPr>
          <a:xfrm>
            <a:off x="155575" y="6381146"/>
            <a:ext cx="1059906" cy="369332"/>
          </a:xfrm>
          <a:prstGeom prst="rect">
            <a:avLst/>
          </a:prstGeom>
        </p:spPr>
        <p:txBody>
          <a:bodyPr wrap="none">
            <a:spAutoFit/>
          </a:bodyPr>
          <a:lstStyle/>
          <a:p>
            <a:r>
              <a:rPr lang="en-US" sz="1800" dirty="0"/>
              <a:t>Time (µs)</a:t>
            </a:r>
          </a:p>
        </p:txBody>
      </p:sp>
    </p:spTree>
    <p:extLst>
      <p:ext uri="{BB962C8B-B14F-4D97-AF65-F5344CB8AC3E}">
        <p14:creationId xmlns:p14="http://schemas.microsoft.com/office/powerpoint/2010/main" val="2815201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File:Klystron.enp.gif"/>
          <p:cNvSpPr>
            <a:spLocks noChangeAspect="1" noChangeArrowheads="1"/>
          </p:cNvSpPr>
          <p:nvPr/>
        </p:nvSpPr>
        <p:spPr bwMode="auto">
          <a:xfrm>
            <a:off x="155575" y="-1143000"/>
            <a:ext cx="4667250"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10"/>
          <p:cNvSpPr txBox="1">
            <a:spLocks noGrp="1" noChangeArrowheads="1"/>
          </p:cNvSpPr>
          <p:nvPr/>
        </p:nvSpPr>
        <p:spPr bwMode="auto">
          <a:xfrm>
            <a:off x="6781800" y="6260183"/>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rPr>
              <a:t>Slide </a:t>
            </a:r>
            <a:fld id="{E1458A50-EB2C-44BD-A737-98A630A98BE2}" type="slidenum">
              <a:rPr kumimoji="0" lang="en-US" sz="800" b="0" i="1"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31</a:t>
            </a:fld>
            <a:endPar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8" name="Slide Number Placeholder 1"/>
          <p:cNvSpPr txBox="1">
            <a:spLocks/>
          </p:cNvSpPr>
          <p:nvPr/>
        </p:nvSpPr>
        <p:spPr>
          <a:xfrm>
            <a:off x="7848600" y="6060390"/>
            <a:ext cx="1143000" cy="1880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Slide </a:t>
            </a:r>
            <a:fld id="{2651EAAB-5D0D-473B-859D-C18D8179491F}"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Picture 2" descr="Machine generated alternative text:&#10;AllData 2017-11-09-17-29-S4.mat &#10;11=0.4A V=OA 500 bunches 500 pC/b &#10;15 &#10;10 &#10;0 &#10;-10 &#10;0 &#10;3 BPMData &#10;—CCl+CC2 Gradients &#10;AllData 2017-11-29-12-50-33.mat &#10;11=0.42A V=-O.07A 500 bunches 500 pc,'b &#10;10 &#10;0 &#10;BPM Data &#10;—CCl+CC2 Gradients &#10;AllData 2017-11-29-20-14-58.mat &#10;11=0.42A V=-O.07A 500 bunches 500 pc,'b &#10;0 &#10;] BPMData &#10;—CCl+CC2 Gradients &#10;50 &#10;100 &#10;150 &#10;-10 &#10;0 &#10;50 &#10;100 &#10;150 &#10;-10 &#10;0 &#10;50 &#10;100 &#10;150 &#10;Bunch Number &#10;Bunch Number &#10;Bunch Number ">
            <a:extLst>
              <a:ext uri="{FF2B5EF4-FFF2-40B4-BE49-F238E27FC236}">
                <a16:creationId xmlns:a16="http://schemas.microsoft.com/office/drawing/2014/main" id="{716DCCF1-E837-4C5E-9B07-CD8C18B35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9324"/>
            <a:ext cx="9144000" cy="296227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a:spLocks/>
          </p:cNvSpPr>
          <p:nvPr/>
        </p:nvSpPr>
        <p:spPr bwMode="auto">
          <a:xfrm>
            <a:off x="380999" y="303028"/>
            <a:ext cx="83073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4080"/>
                </a:solidFill>
                <a:effectLst/>
                <a:uLnTx/>
                <a:uFillTx/>
                <a:latin typeface="Arial"/>
                <a:ea typeface="+mn-ea"/>
                <a:cs typeface="+mn-cs"/>
              </a:rPr>
              <a:t>Data with 858 kHz removed – long term behavior at 500 </a:t>
            </a:r>
            <a:r>
              <a:rPr kumimoji="0" lang="en-US" sz="2600" b="1" i="0" u="none" strike="noStrike" kern="1200" cap="none" spc="0" normalizeH="0" baseline="0" noProof="0" dirty="0" err="1">
                <a:ln>
                  <a:noFill/>
                </a:ln>
                <a:solidFill>
                  <a:srgbClr val="004080"/>
                </a:solidFill>
                <a:effectLst/>
                <a:uLnTx/>
                <a:uFillTx/>
                <a:latin typeface="Arial"/>
                <a:ea typeface="+mn-ea"/>
                <a:cs typeface="+mn-cs"/>
              </a:rPr>
              <a:t>pC</a:t>
            </a:r>
            <a:endParaRPr kumimoji="0" lang="en-US" sz="2600" b="1" i="0" u="none" strike="noStrike" kern="1200" cap="none" spc="0" normalizeH="0" baseline="0" noProof="0" dirty="0">
              <a:ln>
                <a:noFill/>
              </a:ln>
              <a:solidFill>
                <a:srgbClr val="004080"/>
              </a:solidFill>
              <a:effectLst/>
              <a:uLnTx/>
              <a:uFillTx/>
              <a:latin typeface="Arial"/>
              <a:ea typeface="+mn-ea"/>
              <a:cs typeface="+mn-cs"/>
            </a:endParaRPr>
          </a:p>
        </p:txBody>
      </p:sp>
      <p:sp>
        <p:nvSpPr>
          <p:cNvPr id="3" name="Rectangle 2">
            <a:extLst>
              <a:ext uri="{FF2B5EF4-FFF2-40B4-BE49-F238E27FC236}">
                <a16:creationId xmlns:a16="http://schemas.microsoft.com/office/drawing/2014/main" id="{56F9B8D9-BC4C-4002-8DFA-659BEB60692F}"/>
              </a:ext>
            </a:extLst>
          </p:cNvPr>
          <p:cNvSpPr/>
          <p:nvPr/>
        </p:nvSpPr>
        <p:spPr>
          <a:xfrm>
            <a:off x="155575" y="4859934"/>
            <a:ext cx="1059906" cy="369332"/>
          </a:xfrm>
          <a:prstGeom prst="rect">
            <a:avLst/>
          </a:prstGeom>
        </p:spPr>
        <p:txBody>
          <a:bodyPr wrap="none">
            <a:spAutoFit/>
          </a:bodyPr>
          <a:lstStyle/>
          <a:p>
            <a:r>
              <a:rPr lang="en-US" sz="1800" dirty="0"/>
              <a:t>Time (µs)</a:t>
            </a:r>
          </a:p>
        </p:txBody>
      </p:sp>
    </p:spTree>
    <p:extLst>
      <p:ext uri="{BB962C8B-B14F-4D97-AF65-F5344CB8AC3E}">
        <p14:creationId xmlns:p14="http://schemas.microsoft.com/office/powerpoint/2010/main" val="357873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File:Klystron.enp.gif"/>
          <p:cNvSpPr>
            <a:spLocks noChangeAspect="1" noChangeArrowheads="1"/>
          </p:cNvSpPr>
          <p:nvPr/>
        </p:nvSpPr>
        <p:spPr bwMode="auto">
          <a:xfrm>
            <a:off x="155575" y="-1143000"/>
            <a:ext cx="4667250"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10"/>
          <p:cNvSpPr txBox="1">
            <a:spLocks noGrp="1" noChangeArrowheads="1"/>
          </p:cNvSpPr>
          <p:nvPr/>
        </p:nvSpPr>
        <p:spPr bwMode="auto">
          <a:xfrm>
            <a:off x="6781800" y="6260183"/>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rPr>
              <a:t>Slide </a:t>
            </a:r>
            <a:fld id="{E1458A50-EB2C-44BD-A737-98A630A98BE2}" type="slidenum">
              <a:rPr kumimoji="0" lang="en-US" sz="800" b="0" i="1"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32</a:t>
            </a:fld>
            <a:endPar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pic>
        <p:nvPicPr>
          <p:cNvPr id="21" name="Picture 20" descr="p4 e-spread trend.pdf"/>
          <p:cNvPicPr>
            <a:picLocks noChangeAspect="1"/>
          </p:cNvPicPr>
          <p:nvPr/>
        </p:nvPicPr>
        <p:blipFill rotWithShape="1">
          <a:blip r:embed="rId3">
            <a:extLst>
              <a:ext uri="{28A0092B-C50C-407E-A947-70E740481C1C}">
                <a14:useLocalDpi xmlns:a14="http://schemas.microsoft.com/office/drawing/2010/main" val="0"/>
              </a:ext>
            </a:extLst>
          </a:blip>
          <a:srcRect t="5669"/>
          <a:stretch/>
        </p:blipFill>
        <p:spPr>
          <a:xfrm>
            <a:off x="-11898" y="1524000"/>
            <a:ext cx="6233794" cy="4410302"/>
          </a:xfrm>
          <a:prstGeom prst="rect">
            <a:avLst/>
          </a:prstGeom>
        </p:spPr>
      </p:pic>
      <p:sp>
        <p:nvSpPr>
          <p:cNvPr id="22" name="Text Placeholder 3"/>
          <p:cNvSpPr txBox="1">
            <a:spLocks/>
          </p:cNvSpPr>
          <p:nvPr/>
        </p:nvSpPr>
        <p:spPr>
          <a:xfrm>
            <a:off x="5715000" y="1295400"/>
            <a:ext cx="3276600" cy="4419600"/>
          </a:xfrm>
          <a:prstGeom prst="rect">
            <a:avLst/>
          </a:prstGeom>
        </p:spPr>
        <p:txBody>
          <a:bodyPr vert="horz"/>
          <a:lstStyle>
            <a:lvl1pPr marL="0" marR="0" indent="0" algn="l" defTabSz="914400" rtl="0" eaLnBrk="1" fontAlgn="auto" latinLnBrk="0" hangingPunct="1">
              <a:lnSpc>
                <a:spcPct val="100000"/>
              </a:lnSpc>
              <a:spcBef>
                <a:spcPts val="900"/>
              </a:spcBef>
              <a:spcAft>
                <a:spcPts val="0"/>
              </a:spcAft>
              <a:buClr>
                <a:srgbClr val="F4B834"/>
              </a:buClr>
              <a:buSzPct val="100000"/>
              <a:buFont typeface="Wingdings" pitchFamily="2" charset="2"/>
              <a:buNone/>
              <a:tabLst/>
              <a:defRPr kumimoji="0" lang="en-US" sz="2000" b="0" i="0" u="none" strike="noStrike" kern="1200" cap="none" spc="0" normalizeH="0" baseline="0" noProof="0">
                <a:ln>
                  <a:noFill/>
                </a:ln>
                <a:solidFill>
                  <a:schemeClr val="tx1"/>
                </a:solidFill>
                <a:effectLst/>
                <a:uLnTx/>
                <a:uFillTx/>
                <a:latin typeface="+mn-lt"/>
                <a:ea typeface="+mn-ea"/>
                <a:cs typeface="Arial" pitchFamily="34" charset="0"/>
              </a:defRPr>
            </a:lvl1pPr>
            <a:lvl2pPr marL="690563" marR="0" indent="-346075" algn="l" defTabSz="914400" rtl="0" eaLnBrk="1" fontAlgn="auto" latinLnBrk="0" hangingPunct="1">
              <a:lnSpc>
                <a:spcPct val="100000"/>
              </a:lnSpc>
              <a:spcBef>
                <a:spcPct val="20000"/>
              </a:spcBef>
              <a:spcAft>
                <a:spcPts val="0"/>
              </a:spcAft>
              <a:buClr>
                <a:srgbClr val="F4B834"/>
              </a:buClr>
              <a:buSzPct val="100000"/>
              <a:buFont typeface="Arial" panose="020B0604020202020204" pitchFamily="34" charset="0"/>
              <a:buChar char="–"/>
              <a:tabLst/>
              <a:defRPr sz="2400" kern="1200" baseline="0">
                <a:solidFill>
                  <a:schemeClr val="tx1"/>
                </a:solidFill>
                <a:latin typeface="Arial" pitchFamily="34" charset="0"/>
                <a:ea typeface="+mn-ea"/>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F4B834"/>
              </a:buClr>
              <a:buSzPct val="100000"/>
              <a:buFont typeface="Arial" pitchFamily="34" charset="0"/>
              <a:buChar char="•"/>
              <a:tabLst/>
              <a:defRPr sz="2400" kern="1200">
                <a:solidFill>
                  <a:schemeClr val="tx1"/>
                </a:solidFill>
                <a:latin typeface="+mn-lt"/>
                <a:ea typeface="+mn-ea"/>
                <a:cs typeface="+mn-cs"/>
              </a:defRPr>
            </a:lvl3pPr>
            <a:lvl4pPr marL="1374775" marR="0" indent="-342900" algn="l" defTabSz="914400" rtl="0" eaLnBrk="1" fontAlgn="auto" latinLnBrk="0" hangingPunct="1">
              <a:lnSpc>
                <a:spcPct val="100000"/>
              </a:lnSpc>
              <a:spcBef>
                <a:spcPct val="20000"/>
              </a:spcBef>
              <a:spcAft>
                <a:spcPts val="0"/>
              </a:spcAft>
              <a:buClr>
                <a:srgbClr val="F4B834"/>
              </a:buClr>
              <a:buSzPct val="100000"/>
              <a:buFont typeface="Arial" panose="020B0604020202020204" pitchFamily="34" charset="0"/>
              <a:buChar char="-"/>
              <a:tabLst/>
              <a:defRPr sz="2400" kern="1200">
                <a:solidFill>
                  <a:schemeClr val="tx1"/>
                </a:solidFill>
                <a:latin typeface="+mn-lt"/>
                <a:ea typeface="+mn-ea"/>
                <a:cs typeface="+mn-cs"/>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
                <a:srgbClr val="F4B834"/>
              </a:buClr>
              <a:buSzPct val="100000"/>
              <a:buFont typeface="Wingdings" pitchFamily="2" charset="2"/>
              <a:buNone/>
              <a:tabLst/>
              <a:defRPr/>
            </a:pPr>
            <a:r>
              <a:rPr kumimoji="0" lang="en-US" sz="2000" b="0" i="0" u="none" strike="noStrike" kern="1200" cap="none" spc="0" normalizeH="0" baseline="0" noProof="0" dirty="0">
                <a:ln>
                  <a:noFill/>
                </a:ln>
                <a:solidFill>
                  <a:sysClr val="windowText" lastClr="000000"/>
                </a:solidFill>
                <a:effectLst/>
                <a:uLnTx/>
                <a:uFillTx/>
                <a:latin typeface="Arial"/>
                <a:ea typeface="+mn-ea"/>
                <a:cs typeface="Arial" pitchFamily="34" charset="0"/>
              </a:rPr>
              <a:t>At each bunch charge, the </a:t>
            </a:r>
            <a:r>
              <a:rPr kumimoji="0" lang="en-US" sz="2000" b="0" i="0" u="none" strike="noStrike" kern="1200" cap="none" spc="0" normalizeH="0" baseline="0" noProof="0" dirty="0" err="1">
                <a:ln>
                  <a:noFill/>
                </a:ln>
                <a:solidFill>
                  <a:sysClr val="windowText" lastClr="000000"/>
                </a:solidFill>
                <a:effectLst/>
                <a:uLnTx/>
                <a:uFillTx/>
                <a:latin typeface="Arial"/>
                <a:ea typeface="+mn-ea"/>
                <a:cs typeface="Arial" pitchFamily="34" charset="0"/>
              </a:rPr>
              <a:t>rms</a:t>
            </a:r>
            <a:r>
              <a:rPr kumimoji="0" lang="en-US" sz="2000" b="0" i="0" u="none" strike="noStrike" kern="1200" cap="none" spc="0" normalizeH="0" baseline="0" noProof="0" dirty="0">
                <a:ln>
                  <a:noFill/>
                </a:ln>
                <a:solidFill>
                  <a:sysClr val="windowText" lastClr="000000"/>
                </a:solidFill>
                <a:effectLst/>
                <a:uLnTx/>
                <a:uFillTx/>
                <a:latin typeface="Arial"/>
                <a:ea typeface="+mn-ea"/>
                <a:cs typeface="Arial" pitchFamily="34" charset="0"/>
              </a:rPr>
              <a:t> energy spread was calculated.  An error bar is also included to show the bunch-to-bunch fluctuations.</a:t>
            </a:r>
          </a:p>
          <a:p>
            <a:pPr marL="0" marR="0" lvl="0" indent="0" algn="l" defTabSz="914400" rtl="0" eaLnBrk="1" fontAlgn="auto" latinLnBrk="0" hangingPunct="1">
              <a:lnSpc>
                <a:spcPct val="100000"/>
              </a:lnSpc>
              <a:spcBef>
                <a:spcPts val="900"/>
              </a:spcBef>
              <a:spcAft>
                <a:spcPts val="0"/>
              </a:spcAft>
              <a:buClr>
                <a:srgbClr val="F4B834"/>
              </a:buClr>
              <a:buSzPct val="100000"/>
              <a:buFont typeface="Wingdings" pitchFamily="2" charset="2"/>
              <a:buNone/>
              <a:tabLst/>
              <a:defRPr/>
            </a:pPr>
            <a:r>
              <a:rPr kumimoji="0" lang="en-US" sz="2000" b="1" i="1" u="none" strike="noStrike" kern="1200" cap="none" spc="0" normalizeH="0" baseline="0" noProof="0" dirty="0">
                <a:ln>
                  <a:noFill/>
                </a:ln>
                <a:solidFill>
                  <a:sysClr val="windowText" lastClr="000000"/>
                </a:solidFill>
                <a:effectLst/>
                <a:uLnTx/>
                <a:uFillTx/>
                <a:latin typeface="Arial"/>
                <a:ea typeface="+mn-ea"/>
                <a:cs typeface="Arial" pitchFamily="34" charset="0"/>
              </a:rPr>
              <a:t>We are currently reducing the data for integrated energy spread with fewer bunches to see if there is a measurable difference.</a:t>
            </a:r>
          </a:p>
        </p:txBody>
      </p:sp>
      <p:sp>
        <p:nvSpPr>
          <p:cNvPr id="10" name="Text Placeholder 2"/>
          <p:cNvSpPr txBox="1">
            <a:spLocks/>
          </p:cNvSpPr>
          <p:nvPr/>
        </p:nvSpPr>
        <p:spPr>
          <a:xfrm>
            <a:off x="152400" y="228600"/>
            <a:ext cx="89154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2060"/>
                </a:solidFill>
                <a:effectLst/>
                <a:uLnTx/>
                <a:uFillTx/>
                <a:latin typeface="Arial"/>
                <a:ea typeface="+mn-ea"/>
                <a:cs typeface="Arial" pitchFamily="34" charset="0"/>
              </a:rPr>
              <a:t>Integrated energy spread is consistent with LSC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2060"/>
                </a:solidFill>
                <a:effectLst/>
                <a:uLnTx/>
                <a:uFillTx/>
                <a:latin typeface="Arial"/>
                <a:ea typeface="+mn-ea"/>
                <a:cs typeface="Arial" pitchFamily="34" charset="0"/>
              </a:rPr>
              <a:t>effects, but may contain longitudinal wake info also.</a:t>
            </a:r>
            <a:endParaRPr kumimoji="0" lang="en-US" sz="2600" b="1"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2587918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Summary-1</a:t>
            </a:r>
            <a:endParaRPr lang="en-US" dirty="0"/>
          </a:p>
        </p:txBody>
      </p:sp>
      <p:sp>
        <p:nvSpPr>
          <p:cNvPr id="4" name="Date Placeholder 3"/>
          <p:cNvSpPr>
            <a:spLocks noGrp="1"/>
          </p:cNvSpPr>
          <p:nvPr>
            <p:ph type="dt" sz="half" idx="10"/>
          </p:nvPr>
        </p:nvSpPr>
        <p:spPr/>
        <p:txBody>
          <a:bodyPr/>
          <a:lstStyle/>
          <a:p>
            <a:fld id="{27A1C894-7E98-4ADE-B99B-DBDCB6B27CAC}" type="datetime1">
              <a:rPr lang="en-US" altLang="en-US" smtClean="0"/>
              <a:t>12/20/2017</a:t>
            </a:fld>
            <a:endParaRPr lang="en-US" altLang="en-US" dirty="0"/>
          </a:p>
        </p:txBody>
      </p:sp>
      <p:sp>
        <p:nvSpPr>
          <p:cNvPr id="5" name="Footer Placeholder 4"/>
          <p:cNvSpPr>
            <a:spLocks noGrp="1"/>
          </p:cNvSpPr>
          <p:nvPr>
            <p:ph type="ftr" sz="quarter" idx="11"/>
          </p:nvPr>
        </p:nvSpPr>
        <p:spPr/>
        <p:txBody>
          <a:bodyPr/>
          <a:lstStyle/>
          <a:p>
            <a:pPr>
              <a:defRPr/>
            </a:pPr>
            <a:r>
              <a:rPr lang="en-US"/>
              <a:t>Lumpkin     FAST Retreat MTG 12-21-17</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33</a:t>
            </a:fld>
            <a:endParaRPr lang="en-US" altLang="en-US"/>
          </a:p>
        </p:txBody>
      </p:sp>
      <p:sp>
        <p:nvSpPr>
          <p:cNvPr id="7" name="Content Placeholder 2"/>
          <p:cNvSpPr>
            <a:spLocks noGrp="1"/>
          </p:cNvSpPr>
          <p:nvPr>
            <p:ph idx="1"/>
          </p:nvPr>
        </p:nvSpPr>
        <p:spPr>
          <a:xfrm>
            <a:off x="228600" y="763979"/>
            <a:ext cx="8686800" cy="5382526"/>
          </a:xfrm>
        </p:spPr>
        <p:txBody>
          <a:bodyPr/>
          <a:lstStyle/>
          <a:p>
            <a:pPr algn="just"/>
            <a:r>
              <a:rPr lang="en-US" dirty="0">
                <a:solidFill>
                  <a:schemeClr val="accent6">
                    <a:lumMod val="50000"/>
                  </a:schemeClr>
                </a:solidFill>
              </a:rPr>
              <a:t>Transverse </a:t>
            </a:r>
            <a:r>
              <a:rPr lang="en-US" dirty="0" err="1">
                <a:solidFill>
                  <a:schemeClr val="accent6">
                    <a:lumMod val="50000"/>
                  </a:schemeClr>
                </a:solidFill>
              </a:rPr>
              <a:t>wakefield</a:t>
            </a:r>
            <a:r>
              <a:rPr lang="en-US" dirty="0">
                <a:solidFill>
                  <a:schemeClr val="accent6">
                    <a:lumMod val="50000"/>
                  </a:schemeClr>
                </a:solidFill>
              </a:rPr>
              <a:t> studies’ results are consistent with a sub-</a:t>
            </a:r>
            <a:r>
              <a:rPr lang="en-US" dirty="0" err="1">
                <a:solidFill>
                  <a:schemeClr val="accent6">
                    <a:lumMod val="50000"/>
                  </a:schemeClr>
                </a:solidFill>
              </a:rPr>
              <a:t>macropulse</a:t>
            </a:r>
            <a:r>
              <a:rPr lang="en-US" dirty="0">
                <a:solidFill>
                  <a:schemeClr val="accent6">
                    <a:lumMod val="50000"/>
                  </a:schemeClr>
                </a:solidFill>
              </a:rPr>
              <a:t> centroid motion correlated to HOM strength. </a:t>
            </a:r>
          </a:p>
          <a:p>
            <a:pPr algn="just"/>
            <a:r>
              <a:rPr lang="en-US" dirty="0"/>
              <a:t>Vertical position bunch-by-bunch data show 100 kHz oscillation whose amplitude increases with charge and offset.</a:t>
            </a:r>
          </a:p>
          <a:p>
            <a:pPr algn="just"/>
            <a:r>
              <a:rPr lang="en-US" dirty="0"/>
              <a:t>Effect seems to be related to CC2 dipole HOM and directional with beam offset.</a:t>
            </a:r>
          </a:p>
          <a:p>
            <a:pPr algn="just"/>
            <a:r>
              <a:rPr lang="en-US" dirty="0"/>
              <a:t>Horizontal position bunch-by-bunch data with 100-shot averages show centroid oscillation at about 440 kHz (CC1).</a:t>
            </a:r>
          </a:p>
          <a:p>
            <a:pPr algn="just"/>
            <a:r>
              <a:rPr lang="en-US" dirty="0"/>
              <a:t>Longitudinal </a:t>
            </a:r>
            <a:r>
              <a:rPr lang="en-US" dirty="0" err="1"/>
              <a:t>wakefield</a:t>
            </a:r>
            <a:r>
              <a:rPr lang="en-US" dirty="0"/>
              <a:t> effects at these charges are not seen.</a:t>
            </a:r>
          </a:p>
          <a:p>
            <a:pPr algn="just"/>
            <a:r>
              <a:rPr lang="en-US" dirty="0"/>
              <a:t>Complementary data with X107 YAG images, emittances, framing camera are being processed. Small effects.</a:t>
            </a:r>
          </a:p>
          <a:p>
            <a:pPr algn="just"/>
            <a:r>
              <a:rPr lang="en-US" dirty="0">
                <a:solidFill>
                  <a:schemeClr val="accent6">
                    <a:lumMod val="50000"/>
                  </a:schemeClr>
                </a:solidFill>
              </a:rPr>
              <a:t>Both ACL and MATLAB scripts were critical to studies.</a:t>
            </a:r>
            <a:endParaRPr lang="en-US" dirty="0"/>
          </a:p>
          <a:p>
            <a:pPr algn="just"/>
            <a:r>
              <a:rPr lang="en-US" dirty="0"/>
              <a:t>Relevant data set for benchmarking HOM calculations and simulations in Tesla-type cavities remains objective.</a:t>
            </a:r>
          </a:p>
        </p:txBody>
      </p:sp>
    </p:spTree>
    <p:extLst>
      <p:ext uri="{BB962C8B-B14F-4D97-AF65-F5344CB8AC3E}">
        <p14:creationId xmlns:p14="http://schemas.microsoft.com/office/powerpoint/2010/main" val="2087135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5577-62E6-455E-A61D-4319B01FD30E}"/>
              </a:ext>
            </a:extLst>
          </p:cNvPr>
          <p:cNvSpPr>
            <a:spLocks noGrp="1"/>
          </p:cNvSpPr>
          <p:nvPr>
            <p:ph type="title"/>
          </p:nvPr>
        </p:nvSpPr>
        <p:spPr/>
        <p:txBody>
          <a:bodyPr/>
          <a:lstStyle/>
          <a:p>
            <a:r>
              <a:rPr lang="en-US" dirty="0"/>
              <a:t>V101 Scan, 100 </a:t>
            </a:r>
            <a:r>
              <a:rPr lang="en-US" dirty="0" err="1"/>
              <a:t>pC</a:t>
            </a:r>
            <a:r>
              <a:rPr lang="en-US" dirty="0"/>
              <a:t>/b, 50 b  1000 shots    B101-124   11-20-17</a:t>
            </a:r>
          </a:p>
        </p:txBody>
      </p:sp>
      <p:sp>
        <p:nvSpPr>
          <p:cNvPr id="3" name="Content Placeholder 2">
            <a:extLst>
              <a:ext uri="{FF2B5EF4-FFF2-40B4-BE49-F238E27FC236}">
                <a16:creationId xmlns:a16="http://schemas.microsoft.com/office/drawing/2014/main" id="{E756F6F7-49E4-4C57-BDBC-3D858C4196B7}"/>
              </a:ext>
            </a:extLst>
          </p:cNvPr>
          <p:cNvSpPr>
            <a:spLocks noGrp="1"/>
          </p:cNvSpPr>
          <p:nvPr>
            <p:ph idx="1"/>
          </p:nvPr>
        </p:nvSpPr>
        <p:spPr>
          <a:xfrm>
            <a:off x="228600" y="1043047"/>
            <a:ext cx="8686800" cy="740034"/>
          </a:xfrm>
        </p:spPr>
        <p:txBody>
          <a:bodyPr/>
          <a:lstStyle/>
          <a:p>
            <a:r>
              <a:rPr lang="en-US" dirty="0"/>
              <a:t>BPMs Vertical, -1,0,1 A Top to bottom rows. Note flip of first oscillation. Quads off.</a:t>
            </a:r>
          </a:p>
        </p:txBody>
      </p:sp>
      <p:sp>
        <p:nvSpPr>
          <p:cNvPr id="4" name="Date Placeholder 3">
            <a:extLst>
              <a:ext uri="{FF2B5EF4-FFF2-40B4-BE49-F238E27FC236}">
                <a16:creationId xmlns:a16="http://schemas.microsoft.com/office/drawing/2014/main" id="{3D442CC4-AC89-42B0-AB06-C248718E1DF8}"/>
              </a:ext>
            </a:extLst>
          </p:cNvPr>
          <p:cNvSpPr>
            <a:spLocks noGrp="1"/>
          </p:cNvSpPr>
          <p:nvPr>
            <p:ph type="dt" sz="half" idx="10"/>
          </p:nvPr>
        </p:nvSpPr>
        <p:spPr/>
        <p:txBody>
          <a:bodyPr/>
          <a:lstStyle/>
          <a:p>
            <a:fld id="{B08DE37B-9C78-41C1-9F32-54EAA1DE12AF}" type="datetime1">
              <a:rPr lang="en-US" altLang="en-US" smtClean="0"/>
              <a:t>12/18/2017</a:t>
            </a:fld>
            <a:endParaRPr lang="en-US" altLang="en-US"/>
          </a:p>
        </p:txBody>
      </p:sp>
      <p:sp>
        <p:nvSpPr>
          <p:cNvPr id="5" name="Footer Placeholder 4">
            <a:extLst>
              <a:ext uri="{FF2B5EF4-FFF2-40B4-BE49-F238E27FC236}">
                <a16:creationId xmlns:a16="http://schemas.microsoft.com/office/drawing/2014/main" id="{274D18B2-4F52-4250-B2F5-C3DF635A8B37}"/>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CAE229AC-7A76-4CFF-9BD7-7B212A45C602}"/>
              </a:ext>
            </a:extLst>
          </p:cNvPr>
          <p:cNvSpPr>
            <a:spLocks noGrp="1"/>
          </p:cNvSpPr>
          <p:nvPr>
            <p:ph type="sldNum" sz="quarter" idx="12"/>
          </p:nvPr>
        </p:nvSpPr>
        <p:spPr/>
        <p:txBody>
          <a:bodyPr/>
          <a:lstStyle/>
          <a:p>
            <a:fld id="{52E9C158-AEF1-41A2-A6CE-6F0BAB305EFD}" type="slidenum">
              <a:rPr lang="en-US" altLang="en-US" smtClean="0"/>
              <a:pPr/>
              <a:t>34</a:t>
            </a:fld>
            <a:endParaRPr lang="en-US" altLang="en-US"/>
          </a:p>
        </p:txBody>
      </p:sp>
      <p:pic>
        <p:nvPicPr>
          <p:cNvPr id="8" name="Picture 7">
            <a:extLst>
              <a:ext uri="{FF2B5EF4-FFF2-40B4-BE49-F238E27FC236}">
                <a16:creationId xmlns:a16="http://schemas.microsoft.com/office/drawing/2014/main" id="{D8C5D672-A160-474A-9E40-E78536B1B717}"/>
              </a:ext>
            </a:extLst>
          </p:cNvPr>
          <p:cNvPicPr>
            <a:picLocks noChangeAspect="1"/>
          </p:cNvPicPr>
          <p:nvPr/>
        </p:nvPicPr>
        <p:blipFill rotWithShape="1">
          <a:blip r:embed="rId2"/>
          <a:srcRect l="12027" t="-197" r="-1" b="-1"/>
          <a:stretch/>
        </p:blipFill>
        <p:spPr>
          <a:xfrm>
            <a:off x="321275" y="2080725"/>
            <a:ext cx="8044248" cy="3218806"/>
          </a:xfrm>
          <a:prstGeom prst="rect">
            <a:avLst/>
          </a:prstGeom>
        </p:spPr>
      </p:pic>
    </p:spTree>
    <p:extLst>
      <p:ext uri="{BB962C8B-B14F-4D97-AF65-F5344CB8AC3E}">
        <p14:creationId xmlns:p14="http://schemas.microsoft.com/office/powerpoint/2010/main" val="4210631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1"/>
          <p:cNvSpPr>
            <a:spLocks/>
          </p:cNvSpPr>
          <p:nvPr/>
        </p:nvSpPr>
        <p:spPr bwMode="auto">
          <a:xfrm>
            <a:off x="380999" y="336072"/>
            <a:ext cx="83073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4080"/>
                </a:solidFill>
                <a:effectLst/>
                <a:uLnTx/>
                <a:uFillTx/>
                <a:latin typeface="Arial"/>
                <a:ea typeface="+mn-ea"/>
                <a:cs typeface="+mn-cs"/>
              </a:rPr>
              <a:t>Energy spread from short-range </a:t>
            </a:r>
            <a:r>
              <a:rPr kumimoji="0" lang="en-US" sz="2600" b="1" i="0" u="none" strike="noStrike" kern="1200" cap="none" spc="0" normalizeH="0" baseline="0" noProof="0" dirty="0" err="1">
                <a:ln>
                  <a:noFill/>
                </a:ln>
                <a:solidFill>
                  <a:srgbClr val="004080"/>
                </a:solidFill>
                <a:effectLst/>
                <a:uLnTx/>
                <a:uFillTx/>
                <a:latin typeface="Arial"/>
                <a:ea typeface="+mn-ea"/>
                <a:cs typeface="+mn-cs"/>
              </a:rPr>
              <a:t>wakefields</a:t>
            </a:r>
            <a:r>
              <a:rPr kumimoji="0" lang="en-US" sz="2600" b="1" i="0" u="none" strike="noStrike" kern="1200" cap="none" spc="0" normalizeH="0" baseline="0" noProof="0" dirty="0">
                <a:ln>
                  <a:noFill/>
                </a:ln>
                <a:solidFill>
                  <a:srgbClr val="004080"/>
                </a:solidFill>
                <a:effectLst/>
                <a:uLnTx/>
                <a:uFillTx/>
                <a:latin typeface="Arial"/>
                <a:ea typeface="+mn-ea"/>
                <a:cs typeface="+mn-cs"/>
              </a:rPr>
              <a:t> should be relatively small</a:t>
            </a:r>
            <a:endParaRPr kumimoji="0" lang="en-US" sz="2400" b="1" i="0" u="none" strike="noStrike" kern="1200" cap="none" spc="0" normalizeH="0" baseline="0" noProof="0" dirty="0">
              <a:ln>
                <a:noFill/>
              </a:ln>
              <a:solidFill>
                <a:srgbClr val="004080"/>
              </a:solidFill>
              <a:effectLst/>
              <a:uLnTx/>
              <a:uFillTx/>
              <a:latin typeface="Arial"/>
              <a:ea typeface="+mn-ea"/>
              <a:cs typeface="+mn-cs"/>
            </a:endParaRPr>
          </a:p>
        </p:txBody>
      </p:sp>
      <p:sp>
        <p:nvSpPr>
          <p:cNvPr id="2" name="AutoShape 6" descr="File:Klystron.enp.gif"/>
          <p:cNvSpPr>
            <a:spLocks noChangeAspect="1" noChangeArrowheads="1"/>
          </p:cNvSpPr>
          <p:nvPr/>
        </p:nvSpPr>
        <p:spPr bwMode="auto">
          <a:xfrm>
            <a:off x="155575" y="-1143000"/>
            <a:ext cx="4667250"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TextBox 24"/>
          <p:cNvSpPr txBox="1"/>
          <p:nvPr/>
        </p:nvSpPr>
        <p:spPr>
          <a:xfrm>
            <a:off x="469900" y="1454560"/>
            <a:ext cx="8305800"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Centroid energy loss if ~ 10 keV at 1 nC; </a:t>
            </a:r>
            <a:r>
              <a:rPr kumimoji="0" lang="en-US" sz="1600" b="0" i="0" u="none" strike="noStrike" kern="1200" cap="none" spc="0" normalizeH="0" baseline="0" noProof="0" dirty="0" err="1">
                <a:ln>
                  <a:noFill/>
                </a:ln>
                <a:solidFill>
                  <a:srgbClr val="000000"/>
                </a:solidFill>
                <a:effectLst/>
                <a:uLnTx/>
                <a:uFillTx/>
                <a:latin typeface="Arial"/>
                <a:ea typeface="+mn-ea"/>
                <a:cs typeface="+mn-cs"/>
              </a:rPr>
              <a:t>rms</a:t>
            </a:r>
            <a:r>
              <a:rPr kumimoji="0" lang="en-US" sz="1600" b="0" i="0" u="none" strike="noStrike" kern="1200" cap="none" spc="0" normalizeH="0" baseline="0" noProof="0" dirty="0">
                <a:ln>
                  <a:noFill/>
                </a:ln>
                <a:solidFill>
                  <a:srgbClr val="000000"/>
                </a:solidFill>
                <a:effectLst/>
                <a:uLnTx/>
                <a:uFillTx/>
                <a:latin typeface="Arial"/>
                <a:ea typeface="+mn-ea"/>
                <a:cs typeface="+mn-cs"/>
              </a:rPr>
              <a:t> energy spread should be a few keV</a:t>
            </a:r>
          </a:p>
        </p:txBody>
      </p:sp>
      <p:sp>
        <p:nvSpPr>
          <p:cNvPr id="9" name="Rectangle 10"/>
          <p:cNvSpPr txBox="1">
            <a:spLocks noGrp="1" noChangeArrowheads="1"/>
          </p:cNvSpPr>
          <p:nvPr/>
        </p:nvSpPr>
        <p:spPr bwMode="auto">
          <a:xfrm>
            <a:off x="6781800" y="6260183"/>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rPr>
              <a:t>Slide </a:t>
            </a:r>
            <a:fld id="{E1458A50-EB2C-44BD-A737-98A630A98BE2}" type="slidenum">
              <a:rPr kumimoji="0" lang="en-US" sz="800" b="0" i="1"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35</a:t>
            </a:fld>
            <a:endPar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graphicFrame>
        <p:nvGraphicFramePr>
          <p:cNvPr id="12" name="Content Placeholder 8"/>
          <p:cNvGraphicFramePr>
            <a:graphicFrameLocks/>
          </p:cNvGraphicFramePr>
          <p:nvPr>
            <p:extLst/>
          </p:nvPr>
        </p:nvGraphicFramePr>
        <p:xfrm>
          <a:off x="512762" y="2775144"/>
          <a:ext cx="3952875" cy="2603182"/>
        </p:xfrm>
        <a:graphic>
          <a:graphicData uri="http://schemas.openxmlformats.org/drawingml/2006/table">
            <a:tbl>
              <a:tblPr firstRow="1" bandRow="1">
                <a:tableStyleId>{5C22544A-7EE6-4342-B048-85BDC9FD1C3A}</a:tableStyleId>
              </a:tblPr>
              <a:tblGrid>
                <a:gridCol w="1593475">
                  <a:extLst>
                    <a:ext uri="{9D8B030D-6E8A-4147-A177-3AD203B41FA5}">
                      <a16:colId xmlns:a16="http://schemas.microsoft.com/office/drawing/2014/main" val="20000"/>
                    </a:ext>
                  </a:extLst>
                </a:gridCol>
                <a:gridCol w="1047644">
                  <a:extLst>
                    <a:ext uri="{9D8B030D-6E8A-4147-A177-3AD203B41FA5}">
                      <a16:colId xmlns:a16="http://schemas.microsoft.com/office/drawing/2014/main" val="20001"/>
                    </a:ext>
                  </a:extLst>
                </a:gridCol>
                <a:gridCol w="1311756">
                  <a:extLst>
                    <a:ext uri="{9D8B030D-6E8A-4147-A177-3AD203B41FA5}">
                      <a16:colId xmlns:a16="http://schemas.microsoft.com/office/drawing/2014/main" val="20002"/>
                    </a:ext>
                  </a:extLst>
                </a:gridCol>
              </a:tblGrid>
              <a:tr h="370840">
                <a:tc>
                  <a:txBody>
                    <a:bodyPr/>
                    <a:lstStyle/>
                    <a:p>
                      <a:pPr algn="r"/>
                      <a:r>
                        <a:rPr lang="en-US" dirty="0"/>
                        <a:t>Charge [pC]</a:t>
                      </a:r>
                    </a:p>
                  </a:txBody>
                  <a:tcPr/>
                </a:tc>
                <a:tc>
                  <a:txBody>
                    <a:bodyPr/>
                    <a:lstStyle/>
                    <a:p>
                      <a:pPr algn="ctr"/>
                      <a:r>
                        <a:rPr lang="en-US" dirty="0">
                          <a:latin typeface="Symbol" panose="05050102010706020507" pitchFamily="18" charset="2"/>
                        </a:rPr>
                        <a:t>s</a:t>
                      </a:r>
                      <a:r>
                        <a:rPr lang="en-US" dirty="0"/>
                        <a:t> [</a:t>
                      </a:r>
                      <a:r>
                        <a:rPr lang="en-US" dirty="0" err="1"/>
                        <a:t>ps</a:t>
                      </a:r>
                      <a:r>
                        <a:rPr lang="en-US" dirty="0"/>
                        <a:t>]</a:t>
                      </a:r>
                    </a:p>
                  </a:txBody>
                  <a:tcPr/>
                </a:tc>
                <a:tc>
                  <a:txBody>
                    <a:bodyPr/>
                    <a:lstStyle/>
                    <a:p>
                      <a:pPr algn="ctr"/>
                      <a:r>
                        <a:rPr lang="en-US" dirty="0" err="1"/>
                        <a:t>dE</a:t>
                      </a:r>
                      <a:r>
                        <a:rPr lang="en-US" dirty="0"/>
                        <a:t> [</a:t>
                      </a:r>
                      <a:r>
                        <a:rPr lang="en-US" dirty="0" err="1"/>
                        <a:t>keV</a:t>
                      </a:r>
                      <a:r>
                        <a:rPr lang="en-US" dirty="0"/>
                        <a:t>]</a:t>
                      </a:r>
                    </a:p>
                  </a:txBody>
                  <a:tcPr/>
                </a:tc>
                <a:extLst>
                  <a:ext uri="{0D108BD9-81ED-4DB2-BD59-A6C34878D82A}">
                    <a16:rowId xmlns:a16="http://schemas.microsoft.com/office/drawing/2014/main" val="10000"/>
                  </a:ext>
                </a:extLst>
              </a:tr>
              <a:tr h="370840">
                <a:tc>
                  <a:txBody>
                    <a:bodyPr/>
                    <a:lstStyle/>
                    <a:p>
                      <a:pPr algn="r"/>
                      <a:r>
                        <a:rPr lang="en-US" b="1" dirty="0"/>
                        <a:t>50</a:t>
                      </a:r>
                    </a:p>
                  </a:txBody>
                  <a:tcPr/>
                </a:tc>
                <a:tc>
                  <a:txBody>
                    <a:bodyPr/>
                    <a:lstStyle/>
                    <a:p>
                      <a:pPr algn="ctr"/>
                      <a:r>
                        <a:rPr lang="en-US" b="1" dirty="0"/>
                        <a:t>5.8</a:t>
                      </a:r>
                    </a:p>
                  </a:txBody>
                  <a:tcPr/>
                </a:tc>
                <a:tc>
                  <a:txBody>
                    <a:bodyPr/>
                    <a:lstStyle/>
                    <a:p>
                      <a:pPr algn="ctr"/>
                      <a:r>
                        <a:rPr lang="en-US" b="1" dirty="0"/>
                        <a:t>0.80</a:t>
                      </a:r>
                    </a:p>
                  </a:txBody>
                  <a:tcPr/>
                </a:tc>
                <a:extLst>
                  <a:ext uri="{0D108BD9-81ED-4DB2-BD59-A6C34878D82A}">
                    <a16:rowId xmlns:a16="http://schemas.microsoft.com/office/drawing/2014/main" val="10001"/>
                  </a:ext>
                </a:extLst>
              </a:tr>
              <a:tr h="370840">
                <a:tc>
                  <a:txBody>
                    <a:bodyPr/>
                    <a:lstStyle/>
                    <a:p>
                      <a:pPr algn="r"/>
                      <a:r>
                        <a:rPr lang="en-US" dirty="0"/>
                        <a:t>100</a:t>
                      </a:r>
                    </a:p>
                  </a:txBody>
                  <a:tcPr/>
                </a:tc>
                <a:tc>
                  <a:txBody>
                    <a:bodyPr/>
                    <a:lstStyle/>
                    <a:p>
                      <a:pPr algn="ctr"/>
                      <a:r>
                        <a:rPr lang="en-US" dirty="0"/>
                        <a:t>6.6</a:t>
                      </a:r>
                    </a:p>
                  </a:txBody>
                  <a:tcPr/>
                </a:tc>
                <a:tc>
                  <a:txBody>
                    <a:bodyPr/>
                    <a:lstStyle/>
                    <a:p>
                      <a:pPr algn="ctr"/>
                      <a:r>
                        <a:rPr lang="en-US" dirty="0"/>
                        <a:t>1.54</a:t>
                      </a:r>
                    </a:p>
                  </a:txBody>
                  <a:tcPr/>
                </a:tc>
                <a:extLst>
                  <a:ext uri="{0D108BD9-81ED-4DB2-BD59-A6C34878D82A}">
                    <a16:rowId xmlns:a16="http://schemas.microsoft.com/office/drawing/2014/main" val="10002"/>
                  </a:ext>
                </a:extLst>
              </a:tr>
              <a:tr h="378142">
                <a:tc>
                  <a:txBody>
                    <a:bodyPr/>
                    <a:lstStyle/>
                    <a:p>
                      <a:pPr algn="r"/>
                      <a:r>
                        <a:rPr lang="en-US" dirty="0"/>
                        <a:t>250</a:t>
                      </a:r>
                    </a:p>
                  </a:txBody>
                  <a:tcPr/>
                </a:tc>
                <a:tc>
                  <a:txBody>
                    <a:bodyPr/>
                    <a:lstStyle/>
                    <a:p>
                      <a:pPr algn="ctr"/>
                      <a:r>
                        <a:rPr lang="en-US" dirty="0"/>
                        <a:t>8.5</a:t>
                      </a:r>
                    </a:p>
                  </a:txBody>
                  <a:tcPr/>
                </a:tc>
                <a:tc>
                  <a:txBody>
                    <a:bodyPr/>
                    <a:lstStyle/>
                    <a:p>
                      <a:pPr algn="ctr"/>
                      <a:r>
                        <a:rPr lang="en-US" dirty="0"/>
                        <a:t>3.50</a:t>
                      </a:r>
                    </a:p>
                  </a:txBody>
                  <a:tcPr/>
                </a:tc>
                <a:extLst>
                  <a:ext uri="{0D108BD9-81ED-4DB2-BD59-A6C34878D82A}">
                    <a16:rowId xmlns:a16="http://schemas.microsoft.com/office/drawing/2014/main" val="10003"/>
                  </a:ext>
                </a:extLst>
              </a:tr>
              <a:tr h="370840">
                <a:tc>
                  <a:txBody>
                    <a:bodyPr/>
                    <a:lstStyle/>
                    <a:p>
                      <a:pPr algn="r"/>
                      <a:r>
                        <a:rPr lang="en-US" b="1" dirty="0"/>
                        <a:t>300</a:t>
                      </a:r>
                    </a:p>
                  </a:txBody>
                  <a:tcPr/>
                </a:tc>
                <a:tc>
                  <a:txBody>
                    <a:bodyPr/>
                    <a:lstStyle/>
                    <a:p>
                      <a:pPr algn="ctr"/>
                      <a:r>
                        <a:rPr lang="en-US" b="1" dirty="0"/>
                        <a:t>8.9</a:t>
                      </a:r>
                    </a:p>
                  </a:txBody>
                  <a:tcPr/>
                </a:tc>
                <a:tc>
                  <a:txBody>
                    <a:bodyPr/>
                    <a:lstStyle/>
                    <a:p>
                      <a:pPr algn="ctr"/>
                      <a:r>
                        <a:rPr lang="en-US" b="1" dirty="0"/>
                        <a:t>4.13</a:t>
                      </a:r>
                    </a:p>
                  </a:txBody>
                  <a:tcPr/>
                </a:tc>
                <a:extLst>
                  <a:ext uri="{0D108BD9-81ED-4DB2-BD59-A6C34878D82A}">
                    <a16:rowId xmlns:a16="http://schemas.microsoft.com/office/drawing/2014/main" val="10004"/>
                  </a:ext>
                </a:extLst>
              </a:tr>
              <a:tr h="370840">
                <a:tc>
                  <a:txBody>
                    <a:bodyPr/>
                    <a:lstStyle/>
                    <a:p>
                      <a:pPr algn="r"/>
                      <a:r>
                        <a:rPr lang="en-US" dirty="0"/>
                        <a:t>500</a:t>
                      </a:r>
                    </a:p>
                  </a:txBody>
                  <a:tcPr/>
                </a:tc>
                <a:tc>
                  <a:txBody>
                    <a:bodyPr/>
                    <a:lstStyle/>
                    <a:p>
                      <a:pPr algn="ctr"/>
                      <a:r>
                        <a:rPr lang="en-US" dirty="0"/>
                        <a:t>9.9</a:t>
                      </a:r>
                    </a:p>
                  </a:txBody>
                  <a:tcPr/>
                </a:tc>
                <a:tc>
                  <a:txBody>
                    <a:bodyPr/>
                    <a:lstStyle/>
                    <a:p>
                      <a:pPr algn="ctr"/>
                      <a:r>
                        <a:rPr lang="en-US" dirty="0"/>
                        <a:t>6.60</a:t>
                      </a:r>
                    </a:p>
                  </a:txBody>
                  <a:tcPr/>
                </a:tc>
                <a:extLst>
                  <a:ext uri="{0D108BD9-81ED-4DB2-BD59-A6C34878D82A}">
                    <a16:rowId xmlns:a16="http://schemas.microsoft.com/office/drawing/2014/main" val="10005"/>
                  </a:ext>
                </a:extLst>
              </a:tr>
              <a:tr h="370840">
                <a:tc>
                  <a:txBody>
                    <a:bodyPr/>
                    <a:lstStyle/>
                    <a:p>
                      <a:pPr algn="r"/>
                      <a:r>
                        <a:rPr lang="en-US" b="1" dirty="0"/>
                        <a:t>800</a:t>
                      </a:r>
                    </a:p>
                  </a:txBody>
                  <a:tcPr/>
                </a:tc>
                <a:tc>
                  <a:txBody>
                    <a:bodyPr/>
                    <a:lstStyle/>
                    <a:p>
                      <a:pPr algn="ctr"/>
                      <a:r>
                        <a:rPr lang="en-US" b="1" dirty="0"/>
                        <a:t>10.2</a:t>
                      </a:r>
                    </a:p>
                  </a:txBody>
                  <a:tcPr/>
                </a:tc>
                <a:tc>
                  <a:txBody>
                    <a:bodyPr/>
                    <a:lstStyle/>
                    <a:p>
                      <a:pPr algn="ctr"/>
                      <a:r>
                        <a:rPr lang="en-US" b="1" dirty="0"/>
                        <a:t>10.43</a:t>
                      </a:r>
                    </a:p>
                  </a:txBody>
                  <a:tcPr/>
                </a:tc>
                <a:extLst>
                  <a:ext uri="{0D108BD9-81ED-4DB2-BD59-A6C34878D82A}">
                    <a16:rowId xmlns:a16="http://schemas.microsoft.com/office/drawing/2014/main" val="10006"/>
                  </a:ext>
                </a:extLst>
              </a:tr>
            </a:tbl>
          </a:graphicData>
        </a:graphic>
      </p:graphicFrame>
      <p:sp>
        <p:nvSpPr>
          <p:cNvPr id="19" name="Rectangle 18"/>
          <p:cNvSpPr/>
          <p:nvPr/>
        </p:nvSpPr>
        <p:spPr>
          <a:xfrm>
            <a:off x="7820025" y="4619625"/>
            <a:ext cx="1152525" cy="276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026" name="Picture 2" descr="C:\Users\094928\Desktop\FY17 LDRD momentum\SRW pl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020" y="2775774"/>
            <a:ext cx="4432404" cy="260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50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File:Klystron.enp.gif"/>
          <p:cNvSpPr>
            <a:spLocks noChangeAspect="1" noChangeArrowheads="1"/>
          </p:cNvSpPr>
          <p:nvPr/>
        </p:nvSpPr>
        <p:spPr bwMode="auto">
          <a:xfrm>
            <a:off x="155575" y="-1143000"/>
            <a:ext cx="4667250"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10"/>
          <p:cNvSpPr txBox="1">
            <a:spLocks noGrp="1" noChangeArrowheads="1"/>
          </p:cNvSpPr>
          <p:nvPr/>
        </p:nvSpPr>
        <p:spPr bwMode="auto">
          <a:xfrm>
            <a:off x="6781800" y="6260183"/>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rPr>
              <a:t>Slide </a:t>
            </a:r>
            <a:fld id="{E1458A50-EB2C-44BD-A737-98A630A98BE2}" type="slidenum">
              <a:rPr kumimoji="0" lang="en-US" sz="800" b="0" i="1"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36</a:t>
            </a:fld>
            <a:endParaRPr kumimoji="0" lang="en-US" sz="8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8" name="Slide Number Placeholder 1"/>
          <p:cNvSpPr txBox="1">
            <a:spLocks/>
          </p:cNvSpPr>
          <p:nvPr/>
        </p:nvSpPr>
        <p:spPr>
          <a:xfrm>
            <a:off x="7848600" y="5732585"/>
            <a:ext cx="1143000" cy="5158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 Placeholder 3"/>
          <p:cNvSpPr txBox="1">
            <a:spLocks/>
          </p:cNvSpPr>
          <p:nvPr/>
        </p:nvSpPr>
        <p:spPr>
          <a:xfrm>
            <a:off x="228600" y="1449754"/>
            <a:ext cx="8458200" cy="760046"/>
          </a:xfrm>
          <a:prstGeom prst="rect">
            <a:avLst/>
          </a:prstGeom>
        </p:spPr>
        <p:txBody>
          <a:bodyPr/>
          <a:lstStyle>
            <a:lvl1pPr marL="342900" indent="-342900" algn="l" rtl="0" eaLnBrk="1" fontAlgn="base" hangingPunct="1">
              <a:spcBef>
                <a:spcPct val="50000"/>
              </a:spcBef>
              <a:spcAft>
                <a:spcPct val="0"/>
              </a:spcAft>
              <a:buClr>
                <a:srgbClr val="004080"/>
              </a:buClr>
              <a:buSzPct val="65000"/>
              <a:buFont typeface="Wingdings" pitchFamily="2" charset="2"/>
              <a:buChar char="n"/>
              <a:defRPr sz="3200" b="1">
                <a:solidFill>
                  <a:schemeClr val="tx1"/>
                </a:solidFill>
                <a:latin typeface="+mn-lt"/>
                <a:ea typeface="MS PGothic" pitchFamily="34" charset="-128"/>
                <a:cs typeface="+mn-cs"/>
              </a:defRPr>
            </a:lvl1pPr>
            <a:lvl2pPr marL="669925" indent="-325438" algn="l" rtl="0" eaLnBrk="1" fontAlgn="base" hangingPunct="1">
              <a:spcBef>
                <a:spcPct val="20000"/>
              </a:spcBef>
              <a:spcAft>
                <a:spcPct val="0"/>
              </a:spcAft>
              <a:buClr>
                <a:srgbClr val="800000"/>
              </a:buClr>
              <a:buFont typeface="Times" charset="0"/>
              <a:buChar char="•"/>
              <a:defRPr sz="1600">
                <a:solidFill>
                  <a:schemeClr val="tx1"/>
                </a:solidFill>
                <a:latin typeface="+mn-lt"/>
                <a:ea typeface="MS PGothic" pitchFamily="34" charset="-128"/>
              </a:defRPr>
            </a:lvl2pPr>
            <a:lvl3pPr marL="1022350" indent="-350838" algn="l" rtl="0" eaLnBrk="1" fontAlgn="base" hangingPunct="1">
              <a:spcBef>
                <a:spcPct val="20000"/>
              </a:spcBef>
              <a:spcAft>
                <a:spcPct val="0"/>
              </a:spcAft>
              <a:buSzPct val="65000"/>
              <a:buChar char="—"/>
              <a:defRPr sz="1600">
                <a:solidFill>
                  <a:schemeClr val="tx1"/>
                </a:solidFill>
                <a:latin typeface="+mn-lt"/>
                <a:ea typeface="MS PGothic" pitchFamily="34" charset="-128"/>
              </a:defRPr>
            </a:lvl3pPr>
            <a:lvl4pPr marL="1339850" indent="-315913" algn="l" rtl="0" eaLnBrk="1" fontAlgn="base" hangingPunct="1">
              <a:spcBef>
                <a:spcPct val="20000"/>
              </a:spcBef>
              <a:spcAft>
                <a:spcPct val="0"/>
              </a:spcAft>
              <a:buFont typeface="Times" charset="0"/>
              <a:buChar char="•"/>
              <a:defRPr sz="1400">
                <a:solidFill>
                  <a:schemeClr val="tx1"/>
                </a:solidFill>
                <a:latin typeface="+mn-lt"/>
                <a:ea typeface="MS PGothic" pitchFamily="34" charset="-128"/>
              </a:defRPr>
            </a:lvl4pPr>
            <a:lvl5pPr marL="1681163" indent="-339725" algn="l" rtl="0" eaLnBrk="1" fontAlgn="base" hangingPunct="1">
              <a:spcBef>
                <a:spcPct val="20000"/>
              </a:spcBef>
              <a:spcAft>
                <a:spcPct val="0"/>
              </a:spcAft>
              <a:buClr>
                <a:schemeClr val="accent1"/>
              </a:buClr>
              <a:buSzPct val="75000"/>
              <a:buChar char="»"/>
              <a:defRPr sz="1400">
                <a:solidFill>
                  <a:schemeClr val="tx1"/>
                </a:solidFill>
                <a:latin typeface="+mn-lt"/>
                <a:ea typeface="MS PGothic" pitchFamily="34" charset="-128"/>
              </a:defRPr>
            </a:lvl5pPr>
            <a:lvl6pPr marL="2138363" indent="-339725" algn="l" rtl="0" eaLnBrk="1" fontAlgn="base" hangingPunct="1">
              <a:spcBef>
                <a:spcPct val="20000"/>
              </a:spcBef>
              <a:spcAft>
                <a:spcPct val="0"/>
              </a:spcAft>
              <a:buClr>
                <a:schemeClr val="accent1"/>
              </a:buClr>
              <a:buSzPct val="75000"/>
              <a:defRPr sz="1400">
                <a:solidFill>
                  <a:schemeClr val="tx1"/>
                </a:solidFill>
                <a:latin typeface="+mn-lt"/>
              </a:defRPr>
            </a:lvl6pPr>
            <a:lvl7pPr marL="2595563" indent="-339725" algn="l" rtl="0" eaLnBrk="1" fontAlgn="base" hangingPunct="1">
              <a:spcBef>
                <a:spcPct val="20000"/>
              </a:spcBef>
              <a:spcAft>
                <a:spcPct val="0"/>
              </a:spcAft>
              <a:buClr>
                <a:schemeClr val="accent1"/>
              </a:buClr>
              <a:buSzPct val="75000"/>
              <a:defRPr sz="1400">
                <a:solidFill>
                  <a:schemeClr val="tx1"/>
                </a:solidFill>
                <a:latin typeface="+mn-lt"/>
              </a:defRPr>
            </a:lvl7pPr>
            <a:lvl8pPr marL="3052763" indent="-339725" algn="l" rtl="0" eaLnBrk="1" fontAlgn="base" hangingPunct="1">
              <a:spcBef>
                <a:spcPct val="20000"/>
              </a:spcBef>
              <a:spcAft>
                <a:spcPct val="0"/>
              </a:spcAft>
              <a:buClr>
                <a:schemeClr val="accent1"/>
              </a:buClr>
              <a:buSzPct val="75000"/>
              <a:defRPr sz="1400">
                <a:solidFill>
                  <a:schemeClr val="tx1"/>
                </a:solidFill>
                <a:latin typeface="+mn-lt"/>
              </a:defRPr>
            </a:lvl8pPr>
            <a:lvl9pPr marL="3509963" indent="-339725" algn="l" rtl="0" eaLnBrk="1" fontAlgn="base" hangingPunct="1">
              <a:spcBef>
                <a:spcPct val="20000"/>
              </a:spcBef>
              <a:spcAft>
                <a:spcPct val="0"/>
              </a:spcAft>
              <a:buClr>
                <a:schemeClr val="accent1"/>
              </a:buClr>
              <a:buSzPct val="75000"/>
              <a:defRPr sz="1400">
                <a:solidFill>
                  <a:schemeClr val="tx1"/>
                </a:solidFill>
                <a:latin typeface="+mn-lt"/>
              </a:defRPr>
            </a:lvl9pPr>
          </a:lstStyle>
          <a:p>
            <a:pPr marL="0" marR="0" lvl="0" indent="0" algn="l" defTabSz="914400" rtl="0" eaLnBrk="1" fontAlgn="base" latinLnBrk="0" hangingPunct="1">
              <a:lnSpc>
                <a:spcPct val="100000"/>
              </a:lnSpc>
              <a:spcBef>
                <a:spcPct val="50000"/>
              </a:spcBef>
              <a:spcAft>
                <a:spcPct val="0"/>
              </a:spcAft>
              <a:buClr>
                <a:srgbClr val="004080"/>
              </a:buClr>
              <a:buSzPct val="65000"/>
              <a:buFont typeface="Wingdings" pitchFamily="2" charset="2"/>
              <a:buNone/>
              <a:tabLst/>
              <a:defRPr/>
            </a:pPr>
            <a:r>
              <a:rPr kumimoji="0" lang="en-US" sz="1600" b="0" i="0" u="none" strike="noStrike" kern="0" cap="none" spc="0" normalizeH="0" baseline="0" noProof="0" dirty="0">
                <a:ln>
                  <a:noFill/>
                </a:ln>
                <a:solidFill>
                  <a:srgbClr val="000000"/>
                </a:solidFill>
                <a:effectLst/>
                <a:uLnTx/>
                <a:uFillTx/>
                <a:latin typeface="Arial"/>
                <a:ea typeface="MS PGothic" pitchFamily="34" charset="-128"/>
                <a:cs typeface="+mn-cs"/>
              </a:rPr>
              <a:t>We calibrated and used an energy spectrometer to measure the </a:t>
            </a:r>
            <a:r>
              <a:rPr kumimoji="0" lang="en-US" sz="1600" b="0" i="0" u="none" strike="noStrike" kern="0" cap="none" spc="0" normalizeH="0" baseline="0" noProof="0" dirty="0" err="1">
                <a:ln>
                  <a:noFill/>
                </a:ln>
                <a:solidFill>
                  <a:srgbClr val="000000"/>
                </a:solidFill>
                <a:effectLst/>
                <a:uLnTx/>
                <a:uFillTx/>
                <a:latin typeface="Arial"/>
                <a:ea typeface="MS PGothic" pitchFamily="34" charset="-128"/>
                <a:cs typeface="+mn-cs"/>
              </a:rPr>
              <a:t>macropulse's</a:t>
            </a:r>
            <a:r>
              <a:rPr kumimoji="0" lang="en-US" sz="1600" b="0" i="0" u="none" strike="noStrike" kern="0" cap="none" spc="0" normalizeH="0" baseline="0" noProof="0" dirty="0">
                <a:ln>
                  <a:noFill/>
                </a:ln>
                <a:solidFill>
                  <a:srgbClr val="000000"/>
                </a:solidFill>
                <a:effectLst/>
                <a:uLnTx/>
                <a:uFillTx/>
                <a:latin typeface="Arial"/>
                <a:ea typeface="MS PGothic" pitchFamily="34" charset="-128"/>
                <a:cs typeface="+mn-cs"/>
              </a:rPr>
              <a:t> energy spread.  We took data over a wide range of charges, and multiple beam shots to quantify variations.</a:t>
            </a:r>
          </a:p>
        </p:txBody>
      </p:sp>
      <p:pic>
        <p:nvPicPr>
          <p:cNvPr id="16" name="Picture 15" descr="p0 image(1200)-raw-cr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23" y="2465744"/>
            <a:ext cx="3823677" cy="3594646"/>
          </a:xfrm>
          <a:prstGeom prst="rect">
            <a:avLst/>
          </a:prstGeom>
        </p:spPr>
      </p:pic>
      <p:sp>
        <p:nvSpPr>
          <p:cNvPr id="19" name="TextBox 18"/>
          <p:cNvSpPr txBox="1"/>
          <p:nvPr/>
        </p:nvSpPr>
        <p:spPr>
          <a:xfrm>
            <a:off x="4953000" y="2874108"/>
            <a:ext cx="3733800" cy="249299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left is a typical raw image on spectrometer.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camera's gain was adjusted for lower-charge levels, and for each image, a background image was subtracted.  The image's tilt was adjusted, and a slice from the central portion was analyzed.</a:t>
            </a:r>
          </a:p>
        </p:txBody>
      </p:sp>
      <p:sp>
        <p:nvSpPr>
          <p:cNvPr id="12" name="Text Placeholder 2"/>
          <p:cNvSpPr txBox="1">
            <a:spLocks/>
          </p:cNvSpPr>
          <p:nvPr/>
        </p:nvSpPr>
        <p:spPr>
          <a:xfrm>
            <a:off x="152400" y="228600"/>
            <a:ext cx="89154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2060"/>
                </a:solidFill>
                <a:effectLst/>
                <a:uLnTx/>
                <a:uFillTx/>
                <a:latin typeface="Arial"/>
                <a:ea typeface="+mn-ea"/>
                <a:cs typeface="Arial" pitchFamily="34" charset="0"/>
              </a:rPr>
              <a:t>Measurement 2: Measure integrated energy spread of bunch</a:t>
            </a:r>
            <a:endParaRPr kumimoji="0" lang="en-US" sz="2600" b="1"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1245793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File:Klystron.enp.gif"/>
          <p:cNvSpPr>
            <a:spLocks noChangeAspect="1" noChangeArrowheads="1"/>
          </p:cNvSpPr>
          <p:nvPr/>
        </p:nvSpPr>
        <p:spPr bwMode="auto">
          <a:xfrm>
            <a:off x="155575" y="-1143000"/>
            <a:ext cx="4667250"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p:cNvSpPr txBox="1">
            <a:spLocks noGrp="1" noChangeArrowheads="1"/>
          </p:cNvSpPr>
          <p:nvPr/>
        </p:nvSpPr>
        <p:spPr bwMode="auto">
          <a:xfrm>
            <a:off x="6781800" y="6260183"/>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r"/>
            <a:r>
              <a:rPr lang="en-US" sz="800" i="1" dirty="0">
                <a:solidFill>
                  <a:srgbClr val="000000"/>
                </a:solidFill>
              </a:rPr>
              <a:t>Slide </a:t>
            </a:r>
            <a:fld id="{E1458A50-EB2C-44BD-A737-98A630A98BE2}" type="slidenum">
              <a:rPr lang="en-US" sz="800" i="1">
                <a:solidFill>
                  <a:srgbClr val="000000"/>
                </a:solidFill>
              </a:rPr>
              <a:pPr algn="r"/>
              <a:t>37</a:t>
            </a:fld>
            <a:endParaRPr lang="en-US" sz="800" i="1" dirty="0">
              <a:solidFill>
                <a:srgbClr val="000000"/>
              </a:solidFill>
            </a:endParaRPr>
          </a:p>
        </p:txBody>
      </p:sp>
      <p:sp>
        <p:nvSpPr>
          <p:cNvPr id="10" name="Slide Number Placeholder 1"/>
          <p:cNvSpPr txBox="1">
            <a:spLocks/>
          </p:cNvSpPr>
          <p:nvPr/>
        </p:nvSpPr>
        <p:spPr>
          <a:xfrm>
            <a:off x="7848600" y="6060390"/>
            <a:ext cx="1143000" cy="1880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Slide </a:t>
            </a:r>
            <a:fld id="{2651EAAB-5D0D-473B-859D-C18D8179491F}" type="slidenum">
              <a:rPr lang="en-US" smtClean="0"/>
              <a:pPr/>
              <a:t>37</a:t>
            </a:fld>
            <a:endParaRPr lang="en-US" dirty="0"/>
          </a:p>
        </p:txBody>
      </p:sp>
      <p:pic>
        <p:nvPicPr>
          <p:cNvPr id="15" name="Picture 14" descr="p3 histograms Q.pdf"/>
          <p:cNvPicPr>
            <a:picLocks noChangeAspect="1"/>
          </p:cNvPicPr>
          <p:nvPr/>
        </p:nvPicPr>
        <p:blipFill rotWithShape="1">
          <a:blip r:embed="rId3">
            <a:extLst>
              <a:ext uri="{28A0092B-C50C-407E-A947-70E740481C1C}">
                <a14:useLocalDpi xmlns:a14="http://schemas.microsoft.com/office/drawing/2010/main" val="0"/>
              </a:ext>
            </a:extLst>
          </a:blip>
          <a:srcRect t="6399"/>
          <a:stretch/>
        </p:blipFill>
        <p:spPr>
          <a:xfrm>
            <a:off x="25630" y="1338470"/>
            <a:ext cx="6451370" cy="4528930"/>
          </a:xfrm>
          <a:prstGeom prst="rect">
            <a:avLst/>
          </a:prstGeom>
        </p:spPr>
      </p:pic>
      <p:sp>
        <p:nvSpPr>
          <p:cNvPr id="16" name="Text Placeholder 3"/>
          <p:cNvSpPr txBox="1">
            <a:spLocks/>
          </p:cNvSpPr>
          <p:nvPr/>
        </p:nvSpPr>
        <p:spPr>
          <a:xfrm>
            <a:off x="6019800" y="1524000"/>
            <a:ext cx="2971800" cy="4191000"/>
          </a:xfrm>
          <a:prstGeom prst="rect">
            <a:avLst/>
          </a:prstGeom>
        </p:spPr>
        <p:txBody>
          <a:bodyPr/>
          <a:lstStyle>
            <a:lvl1pPr marL="342900" indent="-342900" algn="l" rtl="0" eaLnBrk="1" fontAlgn="base" hangingPunct="1">
              <a:spcBef>
                <a:spcPct val="50000"/>
              </a:spcBef>
              <a:spcAft>
                <a:spcPct val="0"/>
              </a:spcAft>
              <a:buClr>
                <a:srgbClr val="004080"/>
              </a:buClr>
              <a:buSzPct val="65000"/>
              <a:buFont typeface="Wingdings" pitchFamily="2" charset="2"/>
              <a:buChar char="n"/>
              <a:defRPr sz="3200" b="1">
                <a:solidFill>
                  <a:schemeClr val="tx1"/>
                </a:solidFill>
                <a:latin typeface="+mn-lt"/>
                <a:ea typeface="MS PGothic" pitchFamily="34" charset="-128"/>
                <a:cs typeface="+mn-cs"/>
              </a:defRPr>
            </a:lvl1pPr>
            <a:lvl2pPr marL="669925" indent="-325438" algn="l" rtl="0" eaLnBrk="1" fontAlgn="base" hangingPunct="1">
              <a:spcBef>
                <a:spcPct val="20000"/>
              </a:spcBef>
              <a:spcAft>
                <a:spcPct val="0"/>
              </a:spcAft>
              <a:buClr>
                <a:srgbClr val="800000"/>
              </a:buClr>
              <a:buFont typeface="Times" charset="0"/>
              <a:buChar char="•"/>
              <a:defRPr sz="1600">
                <a:solidFill>
                  <a:schemeClr val="tx1"/>
                </a:solidFill>
                <a:latin typeface="+mn-lt"/>
                <a:ea typeface="MS PGothic" pitchFamily="34" charset="-128"/>
              </a:defRPr>
            </a:lvl2pPr>
            <a:lvl3pPr marL="1022350" indent="-350838" algn="l" rtl="0" eaLnBrk="1" fontAlgn="base" hangingPunct="1">
              <a:spcBef>
                <a:spcPct val="20000"/>
              </a:spcBef>
              <a:spcAft>
                <a:spcPct val="0"/>
              </a:spcAft>
              <a:buSzPct val="65000"/>
              <a:buChar char="—"/>
              <a:defRPr sz="1600">
                <a:solidFill>
                  <a:schemeClr val="tx1"/>
                </a:solidFill>
                <a:latin typeface="+mn-lt"/>
                <a:ea typeface="MS PGothic" pitchFamily="34" charset="-128"/>
              </a:defRPr>
            </a:lvl3pPr>
            <a:lvl4pPr marL="1339850" indent="-315913" algn="l" rtl="0" eaLnBrk="1" fontAlgn="base" hangingPunct="1">
              <a:spcBef>
                <a:spcPct val="20000"/>
              </a:spcBef>
              <a:spcAft>
                <a:spcPct val="0"/>
              </a:spcAft>
              <a:buFont typeface="Times" charset="0"/>
              <a:buChar char="•"/>
              <a:defRPr sz="1400">
                <a:solidFill>
                  <a:schemeClr val="tx1"/>
                </a:solidFill>
                <a:latin typeface="+mn-lt"/>
                <a:ea typeface="MS PGothic" pitchFamily="34" charset="-128"/>
              </a:defRPr>
            </a:lvl4pPr>
            <a:lvl5pPr marL="1681163" indent="-339725" algn="l" rtl="0" eaLnBrk="1" fontAlgn="base" hangingPunct="1">
              <a:spcBef>
                <a:spcPct val="20000"/>
              </a:spcBef>
              <a:spcAft>
                <a:spcPct val="0"/>
              </a:spcAft>
              <a:buClr>
                <a:schemeClr val="accent1"/>
              </a:buClr>
              <a:buSzPct val="75000"/>
              <a:buChar char="»"/>
              <a:defRPr sz="1400">
                <a:solidFill>
                  <a:schemeClr val="tx1"/>
                </a:solidFill>
                <a:latin typeface="+mn-lt"/>
                <a:ea typeface="MS PGothic" pitchFamily="34" charset="-128"/>
              </a:defRPr>
            </a:lvl5pPr>
            <a:lvl6pPr marL="2138363" indent="-339725" algn="l" rtl="0" eaLnBrk="1" fontAlgn="base" hangingPunct="1">
              <a:spcBef>
                <a:spcPct val="20000"/>
              </a:spcBef>
              <a:spcAft>
                <a:spcPct val="0"/>
              </a:spcAft>
              <a:buClr>
                <a:schemeClr val="accent1"/>
              </a:buClr>
              <a:buSzPct val="75000"/>
              <a:defRPr sz="1400">
                <a:solidFill>
                  <a:schemeClr val="tx1"/>
                </a:solidFill>
                <a:latin typeface="+mn-lt"/>
              </a:defRPr>
            </a:lvl6pPr>
            <a:lvl7pPr marL="2595563" indent="-339725" algn="l" rtl="0" eaLnBrk="1" fontAlgn="base" hangingPunct="1">
              <a:spcBef>
                <a:spcPct val="20000"/>
              </a:spcBef>
              <a:spcAft>
                <a:spcPct val="0"/>
              </a:spcAft>
              <a:buClr>
                <a:schemeClr val="accent1"/>
              </a:buClr>
              <a:buSzPct val="75000"/>
              <a:defRPr sz="1400">
                <a:solidFill>
                  <a:schemeClr val="tx1"/>
                </a:solidFill>
                <a:latin typeface="+mn-lt"/>
              </a:defRPr>
            </a:lvl7pPr>
            <a:lvl8pPr marL="3052763" indent="-339725" algn="l" rtl="0" eaLnBrk="1" fontAlgn="base" hangingPunct="1">
              <a:spcBef>
                <a:spcPct val="20000"/>
              </a:spcBef>
              <a:spcAft>
                <a:spcPct val="0"/>
              </a:spcAft>
              <a:buClr>
                <a:schemeClr val="accent1"/>
              </a:buClr>
              <a:buSzPct val="75000"/>
              <a:defRPr sz="1400">
                <a:solidFill>
                  <a:schemeClr val="tx1"/>
                </a:solidFill>
                <a:latin typeface="+mn-lt"/>
              </a:defRPr>
            </a:lvl8pPr>
            <a:lvl9pPr marL="3509963" indent="-339725" algn="l" rtl="0" eaLnBrk="1" fontAlgn="base" hangingPunct="1">
              <a:spcBef>
                <a:spcPct val="20000"/>
              </a:spcBef>
              <a:spcAft>
                <a:spcPct val="0"/>
              </a:spcAft>
              <a:buClr>
                <a:schemeClr val="accent1"/>
              </a:buClr>
              <a:buSzPct val="75000"/>
              <a:defRPr sz="1400">
                <a:solidFill>
                  <a:schemeClr val="tx1"/>
                </a:solidFill>
                <a:latin typeface="+mn-lt"/>
              </a:defRPr>
            </a:lvl9pPr>
          </a:lstStyle>
          <a:p>
            <a:pPr marL="0" indent="0">
              <a:buNone/>
            </a:pPr>
            <a:r>
              <a:rPr lang="en-US" sz="1600" b="0" kern="0" dirty="0"/>
              <a:t>As the bunch charge varies, the beam energy fluctuated, but is not a significant problem.</a:t>
            </a:r>
          </a:p>
          <a:p>
            <a:pPr marL="0" indent="0">
              <a:buNone/>
            </a:pPr>
            <a:endParaRPr lang="en-US" sz="1600" b="0" kern="0" dirty="0"/>
          </a:p>
          <a:p>
            <a:pPr marL="0" indent="0">
              <a:buNone/>
            </a:pPr>
            <a:r>
              <a:rPr lang="en-US" sz="1600" b="0" kern="0" dirty="0"/>
              <a:t>Some structure became apparent (and charge dependent), at lower charges.  Nevertheless, the energy spread is easily calculable.</a:t>
            </a:r>
          </a:p>
        </p:txBody>
      </p:sp>
      <p:sp>
        <p:nvSpPr>
          <p:cNvPr id="12" name="Text Placeholder 2"/>
          <p:cNvSpPr txBox="1">
            <a:spLocks/>
          </p:cNvSpPr>
          <p:nvPr/>
        </p:nvSpPr>
        <p:spPr>
          <a:xfrm>
            <a:off x="152400" y="228600"/>
            <a:ext cx="89154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00" b="1" dirty="0">
                <a:solidFill>
                  <a:srgbClr val="002060"/>
                </a:solidFill>
                <a:cs typeface="Arial" pitchFamily="34" charset="0"/>
              </a:rPr>
              <a:t>Real differences in energy profile at different charges</a:t>
            </a:r>
            <a:endParaRPr lang="en-US" sz="2600" b="1" dirty="0">
              <a:solidFill>
                <a:srgbClr val="002060"/>
              </a:solidFill>
            </a:endParaRPr>
          </a:p>
        </p:txBody>
      </p:sp>
    </p:spTree>
    <p:extLst>
      <p:ext uri="{BB962C8B-B14F-4D97-AF65-F5344CB8AC3E}">
        <p14:creationId xmlns:p14="http://schemas.microsoft.com/office/powerpoint/2010/main" val="1770401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38FA-1F56-4F7A-8CEB-3FCD9ABDE24F}"/>
              </a:ext>
            </a:extLst>
          </p:cNvPr>
          <p:cNvSpPr>
            <a:spLocks noGrp="1"/>
          </p:cNvSpPr>
          <p:nvPr>
            <p:ph type="title"/>
          </p:nvPr>
        </p:nvSpPr>
        <p:spPr/>
        <p:txBody>
          <a:bodyPr/>
          <a:lstStyle/>
          <a:p>
            <a:r>
              <a:rPr lang="en-US" dirty="0"/>
              <a:t>V101 Scan 4, BPMs                                                 10-27-17</a:t>
            </a:r>
          </a:p>
        </p:txBody>
      </p:sp>
      <p:sp>
        <p:nvSpPr>
          <p:cNvPr id="3" name="Content Placeholder 2">
            <a:extLst>
              <a:ext uri="{FF2B5EF4-FFF2-40B4-BE49-F238E27FC236}">
                <a16:creationId xmlns:a16="http://schemas.microsoft.com/office/drawing/2014/main" id="{1070DC23-C077-4A66-BD68-B9E110132BF8}"/>
              </a:ext>
            </a:extLst>
          </p:cNvPr>
          <p:cNvSpPr>
            <a:spLocks noGrp="1"/>
          </p:cNvSpPr>
          <p:nvPr>
            <p:ph idx="1"/>
          </p:nvPr>
        </p:nvSpPr>
        <p:spPr>
          <a:xfrm>
            <a:off x="452437" y="1155469"/>
            <a:ext cx="7701748" cy="517789"/>
          </a:xfrm>
        </p:spPr>
        <p:txBody>
          <a:bodyPr/>
          <a:lstStyle/>
          <a:p>
            <a:r>
              <a:rPr lang="en-US" dirty="0"/>
              <a:t>Tracking of beam trajectories around CC1 and CC2. </a:t>
            </a:r>
          </a:p>
        </p:txBody>
      </p:sp>
      <p:sp>
        <p:nvSpPr>
          <p:cNvPr id="4" name="Date Placeholder 3">
            <a:extLst>
              <a:ext uri="{FF2B5EF4-FFF2-40B4-BE49-F238E27FC236}">
                <a16:creationId xmlns:a16="http://schemas.microsoft.com/office/drawing/2014/main" id="{895C1FCA-EA10-474B-A250-50A4E6141AE6}"/>
              </a:ext>
            </a:extLst>
          </p:cNvPr>
          <p:cNvSpPr>
            <a:spLocks noGrp="1"/>
          </p:cNvSpPr>
          <p:nvPr>
            <p:ph type="dt" sz="half" idx="10"/>
          </p:nvPr>
        </p:nvSpPr>
        <p:spPr/>
        <p:txBody>
          <a:bodyPr/>
          <a:lstStyle/>
          <a:p>
            <a:fld id="{6C2372DB-92D9-4D30-B262-533F9003A79C}" type="datetime1">
              <a:rPr lang="en-US" altLang="en-US" smtClean="0"/>
              <a:t>12/18/2017</a:t>
            </a:fld>
            <a:endParaRPr lang="en-US" altLang="en-US"/>
          </a:p>
        </p:txBody>
      </p:sp>
      <p:sp>
        <p:nvSpPr>
          <p:cNvPr id="5" name="Footer Placeholder 4">
            <a:extLst>
              <a:ext uri="{FF2B5EF4-FFF2-40B4-BE49-F238E27FC236}">
                <a16:creationId xmlns:a16="http://schemas.microsoft.com/office/drawing/2014/main" id="{5F45D71B-4968-45EE-AB98-381C0937D0A4}"/>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E61151EB-89AA-4EDA-AEA2-667563B1416F}"/>
              </a:ext>
            </a:extLst>
          </p:cNvPr>
          <p:cNvSpPr>
            <a:spLocks noGrp="1"/>
          </p:cNvSpPr>
          <p:nvPr>
            <p:ph type="sldNum" sz="quarter" idx="12"/>
          </p:nvPr>
        </p:nvSpPr>
        <p:spPr/>
        <p:txBody>
          <a:bodyPr/>
          <a:lstStyle/>
          <a:p>
            <a:fld id="{52E9C158-AEF1-41A2-A6CE-6F0BAB305EFD}" type="slidenum">
              <a:rPr lang="en-US" altLang="en-US" smtClean="0"/>
              <a:pPr/>
              <a:t>38</a:t>
            </a:fld>
            <a:endParaRPr lang="en-US" altLang="en-US"/>
          </a:p>
        </p:txBody>
      </p:sp>
      <p:graphicFrame>
        <p:nvGraphicFramePr>
          <p:cNvPr id="7" name="Object 6">
            <a:extLst>
              <a:ext uri="{FF2B5EF4-FFF2-40B4-BE49-F238E27FC236}">
                <a16:creationId xmlns:a16="http://schemas.microsoft.com/office/drawing/2014/main" id="{00A5AD2C-2B16-4B97-9724-136CFE3EE04E}"/>
              </a:ext>
            </a:extLst>
          </p:cNvPr>
          <p:cNvGraphicFramePr>
            <a:graphicFrameLocks noChangeAspect="1"/>
          </p:cNvGraphicFramePr>
          <p:nvPr>
            <p:extLst/>
          </p:nvPr>
        </p:nvGraphicFramePr>
        <p:xfrm>
          <a:off x="1629954" y="1673258"/>
          <a:ext cx="5656263" cy="4114800"/>
        </p:xfrm>
        <a:graphic>
          <a:graphicData uri="http://schemas.openxmlformats.org/presentationml/2006/ole">
            <mc:AlternateContent xmlns:mc="http://schemas.openxmlformats.org/markup-compatibility/2006">
              <mc:Choice xmlns:v="urn:schemas-microsoft-com:vml" Requires="v">
                <p:oleObj spid="_x0000_s5213" name="SPW 13.0 Graph" r:id="rId3" imgW="5655653" imgH="4114868" progId="SigmaPlotGraphicObject.12">
                  <p:embed/>
                </p:oleObj>
              </mc:Choice>
              <mc:Fallback>
                <p:oleObj name="SPW 13.0 Graph" r:id="rId3" imgW="5655653" imgH="4114868" progId="SigmaPlotGraphicObject.12">
                  <p:embed/>
                  <p:pic>
                    <p:nvPicPr>
                      <p:cNvPr id="7" name="Object 6">
                        <a:extLst>
                          <a:ext uri="{FF2B5EF4-FFF2-40B4-BE49-F238E27FC236}">
                            <a16:creationId xmlns:a16="http://schemas.microsoft.com/office/drawing/2014/main" id="{00A5AD2C-2B16-4B97-9724-136CFE3EE04E}"/>
                          </a:ext>
                        </a:extLst>
                      </p:cNvPr>
                      <p:cNvPicPr/>
                      <p:nvPr/>
                    </p:nvPicPr>
                    <p:blipFill>
                      <a:blip r:embed="rId4"/>
                      <a:stretch>
                        <a:fillRect/>
                      </a:stretch>
                    </p:blipFill>
                    <p:spPr>
                      <a:xfrm>
                        <a:off x="1629954" y="1673258"/>
                        <a:ext cx="5656263" cy="4114800"/>
                      </a:xfrm>
                      <a:prstGeom prst="rect">
                        <a:avLst/>
                      </a:prstGeom>
                    </p:spPr>
                  </p:pic>
                </p:oleObj>
              </mc:Fallback>
            </mc:AlternateContent>
          </a:graphicData>
        </a:graphic>
      </p:graphicFrame>
    </p:spTree>
    <p:extLst>
      <p:ext uri="{BB962C8B-B14F-4D97-AF65-F5344CB8AC3E}">
        <p14:creationId xmlns:p14="http://schemas.microsoft.com/office/powerpoint/2010/main" val="3130563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V101 Scan 4a, X111 images Show Profile Shoulder Shift</a:t>
            </a:r>
          </a:p>
        </p:txBody>
      </p:sp>
      <p:sp>
        <p:nvSpPr>
          <p:cNvPr id="3" name="Content Placeholder 2"/>
          <p:cNvSpPr>
            <a:spLocks noGrp="1"/>
          </p:cNvSpPr>
          <p:nvPr>
            <p:ph idx="1"/>
          </p:nvPr>
        </p:nvSpPr>
        <p:spPr>
          <a:xfrm>
            <a:off x="228600" y="1043046"/>
            <a:ext cx="8686799" cy="933717"/>
          </a:xfrm>
        </p:spPr>
        <p:txBody>
          <a:bodyPr/>
          <a:lstStyle/>
          <a:p>
            <a:r>
              <a:rPr lang="en-US" dirty="0"/>
              <a:t>50b, 500 </a:t>
            </a:r>
            <a:r>
              <a:rPr lang="en-US" dirty="0" err="1"/>
              <a:t>pC</a:t>
            </a:r>
            <a:r>
              <a:rPr lang="en-US" dirty="0"/>
              <a:t>/b, nominal V101 at 0.0 A.         10-27-17   </a:t>
            </a:r>
          </a:p>
          <a:p>
            <a:endParaRPr lang="en-US" dirty="0"/>
          </a:p>
          <a:p>
            <a:pPr marL="0" indent="0">
              <a:buNone/>
            </a:pPr>
            <a:r>
              <a:rPr lang="en-US" dirty="0"/>
              <a:t>         -1.0 A,                          0.0 A,                             1.0 A</a:t>
            </a:r>
          </a:p>
        </p:txBody>
      </p:sp>
      <p:sp>
        <p:nvSpPr>
          <p:cNvPr id="4" name="Date Placeholder 3"/>
          <p:cNvSpPr>
            <a:spLocks noGrp="1"/>
          </p:cNvSpPr>
          <p:nvPr>
            <p:ph type="dt" sz="half" idx="10"/>
          </p:nvPr>
        </p:nvSpPr>
        <p:spPr/>
        <p:txBody>
          <a:bodyPr/>
          <a:lstStyle/>
          <a:p>
            <a:fld id="{C02D4E70-D999-4D63-8FBB-6C25DD364F5D}" type="datetime1">
              <a:rPr lang="en-US" altLang="en-US" smtClean="0"/>
              <a:t>12/18/2017</a:t>
            </a:fld>
            <a:endParaRPr lang="en-US" altLang="en-US"/>
          </a:p>
        </p:txBody>
      </p:sp>
      <p:sp>
        <p:nvSpPr>
          <p:cNvPr id="5" name="Footer Placeholder 4"/>
          <p:cNvSpPr>
            <a:spLocks noGrp="1"/>
          </p:cNvSpPr>
          <p:nvPr>
            <p:ph type="ftr" sz="quarter" idx="11"/>
          </p:nvPr>
        </p:nvSpPr>
        <p:spPr/>
        <p:txBody>
          <a:bodyPr/>
          <a:lstStyle/>
          <a:p>
            <a:pPr>
              <a:defRPr/>
            </a:pPr>
            <a:r>
              <a:rPr lang="en-US"/>
              <a:t>Lumpkin     FAST Retreat MTG 12-21-17</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39</a:t>
            </a:fld>
            <a:endParaRPr lang="en-US" altLang="en-US"/>
          </a:p>
        </p:txBody>
      </p:sp>
      <p:pic>
        <p:nvPicPr>
          <p:cNvPr id="22" name="Picture 21" descr="ImageTool"/>
          <p:cNvPicPr>
            <a:picLocks noChangeAspect="1"/>
          </p:cNvPicPr>
          <p:nvPr/>
        </p:nvPicPr>
        <p:blipFill>
          <a:blip r:embed="rId2"/>
          <a:stretch>
            <a:fillRect/>
          </a:stretch>
        </p:blipFill>
        <p:spPr>
          <a:xfrm>
            <a:off x="107891" y="2566107"/>
            <a:ext cx="2876862" cy="2820575"/>
          </a:xfrm>
          <a:prstGeom prst="rect">
            <a:avLst/>
          </a:prstGeom>
        </p:spPr>
      </p:pic>
      <p:pic>
        <p:nvPicPr>
          <p:cNvPr id="26" name="Picture 25" descr="ImageTool"/>
          <p:cNvPicPr>
            <a:picLocks noChangeAspect="1"/>
          </p:cNvPicPr>
          <p:nvPr/>
        </p:nvPicPr>
        <p:blipFill>
          <a:blip r:embed="rId3"/>
          <a:stretch>
            <a:fillRect/>
          </a:stretch>
        </p:blipFill>
        <p:spPr>
          <a:xfrm>
            <a:off x="6075254" y="2568853"/>
            <a:ext cx="2902168" cy="2845386"/>
          </a:xfrm>
          <a:prstGeom prst="rect">
            <a:avLst/>
          </a:prstGeom>
        </p:spPr>
      </p:pic>
      <p:pic>
        <p:nvPicPr>
          <p:cNvPr id="28" name="Picture 27" descr="ImageTool"/>
          <p:cNvPicPr>
            <a:picLocks noChangeAspect="1"/>
          </p:cNvPicPr>
          <p:nvPr/>
        </p:nvPicPr>
        <p:blipFill>
          <a:blip r:embed="rId4"/>
          <a:stretch>
            <a:fillRect/>
          </a:stretch>
        </p:blipFill>
        <p:spPr>
          <a:xfrm>
            <a:off x="3105462" y="2538552"/>
            <a:ext cx="2933073" cy="2875687"/>
          </a:xfrm>
          <a:prstGeom prst="rect">
            <a:avLst/>
          </a:prstGeom>
        </p:spPr>
      </p:pic>
    </p:spTree>
    <p:extLst>
      <p:ext uri="{BB962C8B-B14F-4D97-AF65-F5344CB8AC3E}">
        <p14:creationId xmlns:p14="http://schemas.microsoft.com/office/powerpoint/2010/main" val="77621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99BE-5C4B-49AD-95D6-7BB69DCAEE77}"/>
              </a:ext>
            </a:extLst>
          </p:cNvPr>
          <p:cNvSpPr>
            <a:spLocks noGrp="1"/>
          </p:cNvSpPr>
          <p:nvPr>
            <p:ph type="title"/>
          </p:nvPr>
        </p:nvSpPr>
        <p:spPr/>
        <p:txBody>
          <a:bodyPr/>
          <a:lstStyle/>
          <a:p>
            <a:r>
              <a:rPr lang="en-US" dirty="0"/>
              <a:t>Nominal FAST Electron Beam Parameters for Studies</a:t>
            </a:r>
          </a:p>
        </p:txBody>
      </p:sp>
      <p:sp>
        <p:nvSpPr>
          <p:cNvPr id="3" name="Content Placeholder 2">
            <a:extLst>
              <a:ext uri="{FF2B5EF4-FFF2-40B4-BE49-F238E27FC236}">
                <a16:creationId xmlns:a16="http://schemas.microsoft.com/office/drawing/2014/main" id="{51AD3114-6C45-458B-B85D-28121CCAEDFA}"/>
              </a:ext>
            </a:extLst>
          </p:cNvPr>
          <p:cNvSpPr>
            <a:spLocks noGrp="1"/>
          </p:cNvSpPr>
          <p:nvPr>
            <p:ph idx="1"/>
          </p:nvPr>
        </p:nvSpPr>
        <p:spPr>
          <a:xfrm>
            <a:off x="228600" y="1043046"/>
            <a:ext cx="8227031" cy="477529"/>
          </a:xfrm>
        </p:spPr>
        <p:txBody>
          <a:bodyPr/>
          <a:lstStyle/>
          <a:p>
            <a:r>
              <a:rPr lang="en-US" dirty="0"/>
              <a:t>Table 1.</a:t>
            </a:r>
          </a:p>
        </p:txBody>
      </p:sp>
      <p:sp>
        <p:nvSpPr>
          <p:cNvPr id="4" name="Date Placeholder 3">
            <a:extLst>
              <a:ext uri="{FF2B5EF4-FFF2-40B4-BE49-F238E27FC236}">
                <a16:creationId xmlns:a16="http://schemas.microsoft.com/office/drawing/2014/main" id="{C1476AF8-598B-4D78-A89A-DA488CBBE3B2}"/>
              </a:ext>
            </a:extLst>
          </p:cNvPr>
          <p:cNvSpPr>
            <a:spLocks noGrp="1"/>
          </p:cNvSpPr>
          <p:nvPr>
            <p:ph type="dt" sz="half" idx="10"/>
          </p:nvPr>
        </p:nvSpPr>
        <p:spPr/>
        <p:txBody>
          <a:bodyPr/>
          <a:lstStyle/>
          <a:p>
            <a:fld id="{43E49A30-25E5-49D7-B657-B2E37E22501A}" type="datetime1">
              <a:rPr lang="en-US" altLang="en-US" smtClean="0"/>
              <a:t>12/18/2017</a:t>
            </a:fld>
            <a:endParaRPr lang="en-US" altLang="en-US"/>
          </a:p>
        </p:txBody>
      </p:sp>
      <p:sp>
        <p:nvSpPr>
          <p:cNvPr id="5" name="Footer Placeholder 4">
            <a:extLst>
              <a:ext uri="{FF2B5EF4-FFF2-40B4-BE49-F238E27FC236}">
                <a16:creationId xmlns:a16="http://schemas.microsoft.com/office/drawing/2014/main" id="{0F66C487-132B-4EF9-988B-34DF1564A617}"/>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A3379FAC-4DDA-4AB5-8778-49B95B3F0FBF}"/>
              </a:ext>
            </a:extLst>
          </p:cNvPr>
          <p:cNvSpPr>
            <a:spLocks noGrp="1"/>
          </p:cNvSpPr>
          <p:nvPr>
            <p:ph type="sldNum" sz="quarter" idx="12"/>
          </p:nvPr>
        </p:nvSpPr>
        <p:spPr/>
        <p:txBody>
          <a:bodyPr/>
          <a:lstStyle/>
          <a:p>
            <a:fld id="{52E9C158-AEF1-41A2-A6CE-6F0BAB305EFD}" type="slidenum">
              <a:rPr lang="en-US" altLang="en-US" smtClean="0"/>
              <a:pPr/>
              <a:t>4</a:t>
            </a:fld>
            <a:endParaRPr lang="en-US" altLang="en-US"/>
          </a:p>
        </p:txBody>
      </p:sp>
      <p:graphicFrame>
        <p:nvGraphicFramePr>
          <p:cNvPr id="7" name="Table 6">
            <a:extLst>
              <a:ext uri="{FF2B5EF4-FFF2-40B4-BE49-F238E27FC236}">
                <a16:creationId xmlns:a16="http://schemas.microsoft.com/office/drawing/2014/main" id="{628FBE08-CF45-4EB5-905D-FA79646A0AAF}"/>
              </a:ext>
            </a:extLst>
          </p:cNvPr>
          <p:cNvGraphicFramePr>
            <a:graphicFrameLocks noGrp="1"/>
          </p:cNvGraphicFramePr>
          <p:nvPr>
            <p:extLst>
              <p:ext uri="{D42A27DB-BD31-4B8C-83A1-F6EECF244321}">
                <p14:modId xmlns:p14="http://schemas.microsoft.com/office/powerpoint/2010/main" val="4101251209"/>
              </p:ext>
            </p:extLst>
          </p:nvPr>
        </p:nvGraphicFramePr>
        <p:xfrm>
          <a:off x="2059380" y="924346"/>
          <a:ext cx="4565470" cy="5283185"/>
        </p:xfrm>
        <a:graphic>
          <a:graphicData uri="http://schemas.openxmlformats.org/drawingml/2006/table">
            <a:tbl>
              <a:tblPr firstRow="1" bandRow="1">
                <a:tableStyleId>{5C22544A-7EE6-4342-B048-85BDC9FD1C3A}</a:tableStyleId>
              </a:tblPr>
              <a:tblGrid>
                <a:gridCol w="1806513">
                  <a:extLst>
                    <a:ext uri="{9D8B030D-6E8A-4147-A177-3AD203B41FA5}">
                      <a16:colId xmlns:a16="http://schemas.microsoft.com/office/drawing/2014/main" val="761529636"/>
                    </a:ext>
                  </a:extLst>
                </a:gridCol>
                <a:gridCol w="1082859">
                  <a:extLst>
                    <a:ext uri="{9D8B030D-6E8A-4147-A177-3AD203B41FA5}">
                      <a16:colId xmlns:a16="http://schemas.microsoft.com/office/drawing/2014/main" val="2584193990"/>
                    </a:ext>
                  </a:extLst>
                </a:gridCol>
                <a:gridCol w="1259538">
                  <a:extLst>
                    <a:ext uri="{9D8B030D-6E8A-4147-A177-3AD203B41FA5}">
                      <a16:colId xmlns:a16="http://schemas.microsoft.com/office/drawing/2014/main" val="3080536841"/>
                    </a:ext>
                  </a:extLst>
                </a:gridCol>
                <a:gridCol w="208280">
                  <a:extLst>
                    <a:ext uri="{9D8B030D-6E8A-4147-A177-3AD203B41FA5}">
                      <a16:colId xmlns:a16="http://schemas.microsoft.com/office/drawing/2014/main" val="4133867766"/>
                    </a:ext>
                  </a:extLst>
                </a:gridCol>
                <a:gridCol w="208280">
                  <a:extLst>
                    <a:ext uri="{9D8B030D-6E8A-4147-A177-3AD203B41FA5}">
                      <a16:colId xmlns:a16="http://schemas.microsoft.com/office/drawing/2014/main" val="453678803"/>
                    </a:ext>
                  </a:extLst>
                </a:gridCol>
              </a:tblGrid>
              <a:tr h="619745">
                <a:tc>
                  <a:txBody>
                    <a:bodyPr/>
                    <a:lstStyle/>
                    <a:p>
                      <a:pPr algn="ctr"/>
                      <a:r>
                        <a:rPr lang="en-US" dirty="0"/>
                        <a:t>Beam Parameter</a:t>
                      </a:r>
                    </a:p>
                  </a:txBody>
                  <a:tcPr/>
                </a:tc>
                <a:tc>
                  <a:txBody>
                    <a:bodyPr/>
                    <a:lstStyle/>
                    <a:p>
                      <a:pPr algn="ctr"/>
                      <a:r>
                        <a:rPr lang="en-US" dirty="0"/>
                        <a:t>Units</a:t>
                      </a:r>
                    </a:p>
                  </a:txBody>
                  <a:tcPr/>
                </a:tc>
                <a:tc>
                  <a:txBody>
                    <a:bodyPr/>
                    <a:lstStyle/>
                    <a:p>
                      <a:pPr algn="ctr"/>
                      <a:r>
                        <a:rPr lang="en-US" dirty="0"/>
                        <a:t>  Value</a:t>
                      </a:r>
                    </a:p>
                  </a:txBody>
                  <a:tcPr/>
                </a:tc>
                <a:tc>
                  <a:txBody>
                    <a:bodyPr/>
                    <a:lstStyle/>
                    <a:p>
                      <a:pPr algn="just"/>
                      <a:endParaRPr lang="en-US" dirty="0"/>
                    </a:p>
                  </a:txBody>
                  <a:tcPr/>
                </a:tc>
                <a:tc>
                  <a:txBody>
                    <a:bodyPr/>
                    <a:lstStyle/>
                    <a:p>
                      <a:pPr algn="just"/>
                      <a:endParaRPr lang="en-US" dirty="0"/>
                    </a:p>
                  </a:txBody>
                  <a:tcPr/>
                </a:tc>
                <a:extLst>
                  <a:ext uri="{0D108BD9-81ED-4DB2-BD59-A6C34878D82A}">
                    <a16:rowId xmlns:a16="http://schemas.microsoft.com/office/drawing/2014/main" val="3238729935"/>
                  </a:ext>
                </a:extLst>
              </a:tr>
              <a:tr h="619745">
                <a:tc>
                  <a:txBody>
                    <a:bodyPr/>
                    <a:lstStyle/>
                    <a:p>
                      <a:pPr algn="ctr"/>
                      <a:r>
                        <a:rPr lang="en-US" dirty="0" err="1"/>
                        <a:t>Micropulse</a:t>
                      </a:r>
                      <a:r>
                        <a:rPr lang="en-US" dirty="0"/>
                        <a:t>  Charge</a:t>
                      </a:r>
                    </a:p>
                  </a:txBody>
                  <a:tcPr/>
                </a:tc>
                <a:tc>
                  <a:txBody>
                    <a:bodyPr/>
                    <a:lstStyle/>
                    <a:p>
                      <a:pPr algn="ctr"/>
                      <a:r>
                        <a:rPr lang="en-US" dirty="0"/>
                        <a:t> </a:t>
                      </a:r>
                      <a:r>
                        <a:rPr lang="en-US" dirty="0" err="1"/>
                        <a:t>pC</a:t>
                      </a:r>
                      <a:endParaRPr lang="en-US" dirty="0"/>
                    </a:p>
                  </a:txBody>
                  <a:tcPr/>
                </a:tc>
                <a:tc>
                  <a:txBody>
                    <a:bodyPr/>
                    <a:lstStyle/>
                    <a:p>
                      <a:pPr algn="ctr"/>
                      <a:r>
                        <a:rPr lang="en-US" dirty="0"/>
                        <a:t> 100-1000</a:t>
                      </a:r>
                    </a:p>
                  </a:txBody>
                  <a:tcPr/>
                </a:tc>
                <a:tc>
                  <a:txBody>
                    <a:bodyPr/>
                    <a:lstStyle/>
                    <a:p>
                      <a:pPr algn="just"/>
                      <a:endParaRPr lang="en-US" dirty="0"/>
                    </a:p>
                  </a:txBody>
                  <a:tcPr/>
                </a:tc>
                <a:tc>
                  <a:txBody>
                    <a:bodyPr/>
                    <a:lstStyle/>
                    <a:p>
                      <a:pPr algn="just"/>
                      <a:endParaRPr lang="en-US" dirty="0"/>
                    </a:p>
                  </a:txBody>
                  <a:tcPr/>
                </a:tc>
                <a:extLst>
                  <a:ext uri="{0D108BD9-81ED-4DB2-BD59-A6C34878D82A}">
                    <a16:rowId xmlns:a16="http://schemas.microsoft.com/office/drawing/2014/main" val="3010019527"/>
                  </a:ext>
                </a:extLst>
              </a:tr>
              <a:tr h="619745">
                <a:tc>
                  <a:txBody>
                    <a:bodyPr/>
                    <a:lstStyle/>
                    <a:p>
                      <a:pPr algn="ctr"/>
                      <a:r>
                        <a:rPr lang="en-US" dirty="0" err="1"/>
                        <a:t>Micropulse</a:t>
                      </a:r>
                      <a:r>
                        <a:rPr lang="en-US" dirty="0"/>
                        <a:t> rep. rate</a:t>
                      </a:r>
                    </a:p>
                  </a:txBody>
                  <a:tcPr/>
                </a:tc>
                <a:tc>
                  <a:txBody>
                    <a:bodyPr/>
                    <a:lstStyle/>
                    <a:p>
                      <a:pPr algn="ctr"/>
                      <a:r>
                        <a:rPr lang="en-US" dirty="0"/>
                        <a:t>  MHz</a:t>
                      </a:r>
                    </a:p>
                  </a:txBody>
                  <a:tcPr/>
                </a:tc>
                <a:tc>
                  <a:txBody>
                    <a:bodyPr/>
                    <a:lstStyle/>
                    <a:p>
                      <a:pPr algn="ctr"/>
                      <a:r>
                        <a:rPr lang="en-US" dirty="0"/>
                        <a:t>1,3</a:t>
                      </a:r>
                    </a:p>
                  </a:txBody>
                  <a:tcPr/>
                </a:tc>
                <a:tc>
                  <a:txBody>
                    <a:bodyPr/>
                    <a:lstStyle/>
                    <a:p>
                      <a:pPr algn="just"/>
                      <a:endParaRPr lang="en-US"/>
                    </a:p>
                  </a:txBody>
                  <a:tcPr/>
                </a:tc>
                <a:tc>
                  <a:txBody>
                    <a:bodyPr/>
                    <a:lstStyle/>
                    <a:p>
                      <a:pPr algn="just"/>
                      <a:endParaRPr lang="en-US"/>
                    </a:p>
                  </a:txBody>
                  <a:tcPr/>
                </a:tc>
                <a:extLst>
                  <a:ext uri="{0D108BD9-81ED-4DB2-BD59-A6C34878D82A}">
                    <a16:rowId xmlns:a16="http://schemas.microsoft.com/office/drawing/2014/main" val="13106444"/>
                  </a:ext>
                </a:extLst>
              </a:tr>
              <a:tr h="619745">
                <a:tc>
                  <a:txBody>
                    <a:bodyPr/>
                    <a:lstStyle/>
                    <a:p>
                      <a:pPr algn="ctr"/>
                      <a:r>
                        <a:rPr lang="en-US" dirty="0"/>
                        <a:t>Beam sizes, </a:t>
                      </a:r>
                      <a:r>
                        <a:rPr lang="el-GR" dirty="0"/>
                        <a:t>σ</a:t>
                      </a:r>
                      <a:endParaRPr lang="en-US" dirty="0"/>
                    </a:p>
                  </a:txBody>
                  <a:tcPr/>
                </a:tc>
                <a:tc>
                  <a:txBody>
                    <a:bodyPr/>
                    <a:lstStyle/>
                    <a:p>
                      <a:pPr algn="ctr"/>
                      <a:r>
                        <a:rPr lang="en-US" dirty="0"/>
                        <a:t>µm</a:t>
                      </a:r>
                    </a:p>
                  </a:txBody>
                  <a:tcPr/>
                </a:tc>
                <a:tc>
                  <a:txBody>
                    <a:bodyPr/>
                    <a:lstStyle/>
                    <a:p>
                      <a:pPr algn="ctr"/>
                      <a:r>
                        <a:rPr lang="en-US" dirty="0"/>
                        <a:t> 100-1200</a:t>
                      </a:r>
                    </a:p>
                  </a:txBody>
                  <a:tcPr/>
                </a:tc>
                <a:tc>
                  <a:txBody>
                    <a:bodyPr/>
                    <a:lstStyle/>
                    <a:p>
                      <a:pPr algn="just"/>
                      <a:endParaRPr lang="en-US" dirty="0"/>
                    </a:p>
                  </a:txBody>
                  <a:tcPr/>
                </a:tc>
                <a:tc>
                  <a:txBody>
                    <a:bodyPr/>
                    <a:lstStyle/>
                    <a:p>
                      <a:pPr algn="just"/>
                      <a:endParaRPr lang="en-US" dirty="0"/>
                    </a:p>
                  </a:txBody>
                  <a:tcPr/>
                </a:tc>
                <a:extLst>
                  <a:ext uri="{0D108BD9-81ED-4DB2-BD59-A6C34878D82A}">
                    <a16:rowId xmlns:a16="http://schemas.microsoft.com/office/drawing/2014/main" val="968921184"/>
                  </a:ext>
                </a:extLst>
              </a:tr>
              <a:tr h="619745">
                <a:tc>
                  <a:txBody>
                    <a:bodyPr/>
                    <a:lstStyle/>
                    <a:p>
                      <a:pPr algn="ctr"/>
                      <a:r>
                        <a:rPr lang="en-US" dirty="0"/>
                        <a:t>Emittance, norm</a:t>
                      </a:r>
                    </a:p>
                  </a:txBody>
                  <a:tcPr/>
                </a:tc>
                <a:tc>
                  <a:txBody>
                    <a:bodyPr/>
                    <a:lstStyle/>
                    <a:p>
                      <a:pPr algn="ctr"/>
                      <a:r>
                        <a:rPr lang="en-US" dirty="0"/>
                        <a:t>mm </a:t>
                      </a:r>
                      <a:r>
                        <a:rPr lang="en-US" dirty="0" err="1"/>
                        <a:t>mrad</a:t>
                      </a:r>
                      <a:endParaRPr lang="en-US" dirty="0"/>
                    </a:p>
                  </a:txBody>
                  <a:tcPr/>
                </a:tc>
                <a:tc>
                  <a:txBody>
                    <a:bodyPr/>
                    <a:lstStyle/>
                    <a:p>
                      <a:pPr algn="ctr"/>
                      <a:r>
                        <a:rPr lang="en-US" dirty="0"/>
                        <a:t>1-5</a:t>
                      </a:r>
                    </a:p>
                  </a:txBody>
                  <a:tcPr/>
                </a:tc>
                <a:tc>
                  <a:txBody>
                    <a:bodyPr/>
                    <a:lstStyle/>
                    <a:p>
                      <a:pPr algn="just"/>
                      <a:endParaRPr lang="en-US" dirty="0"/>
                    </a:p>
                  </a:txBody>
                  <a:tcPr/>
                </a:tc>
                <a:tc>
                  <a:txBody>
                    <a:bodyPr/>
                    <a:lstStyle/>
                    <a:p>
                      <a:pPr algn="just"/>
                      <a:endParaRPr lang="en-US" dirty="0"/>
                    </a:p>
                  </a:txBody>
                  <a:tcPr/>
                </a:tc>
                <a:extLst>
                  <a:ext uri="{0D108BD9-81ED-4DB2-BD59-A6C34878D82A}">
                    <a16:rowId xmlns:a16="http://schemas.microsoft.com/office/drawing/2014/main" val="1174558088"/>
                  </a:ext>
                </a:extLst>
              </a:tr>
              <a:tr h="619745">
                <a:tc>
                  <a:txBody>
                    <a:bodyPr/>
                    <a:lstStyle/>
                    <a:p>
                      <a:pPr algn="ctr"/>
                      <a:r>
                        <a:rPr lang="en-US" dirty="0"/>
                        <a:t>Bunch length,</a:t>
                      </a:r>
                      <a:r>
                        <a:rPr lang="el-GR" dirty="0"/>
                        <a:t>σ</a:t>
                      </a:r>
                      <a:r>
                        <a:rPr lang="en-US" dirty="0"/>
                        <a:t> Compressed</a:t>
                      </a:r>
                    </a:p>
                  </a:txBody>
                  <a:tcPr/>
                </a:tc>
                <a:tc>
                  <a:txBody>
                    <a:bodyPr/>
                    <a:lstStyle/>
                    <a:p>
                      <a:pPr algn="ctr"/>
                      <a:r>
                        <a:rPr lang="en-US" dirty="0" err="1"/>
                        <a:t>ps</a:t>
                      </a:r>
                      <a:endParaRPr lang="en-US" dirty="0"/>
                    </a:p>
                    <a:p>
                      <a:pPr algn="ctr"/>
                      <a:r>
                        <a:rPr lang="en-US" dirty="0" err="1"/>
                        <a:t>ps</a:t>
                      </a:r>
                      <a:endParaRPr lang="en-US" dirty="0"/>
                    </a:p>
                  </a:txBody>
                  <a:tcPr/>
                </a:tc>
                <a:tc>
                  <a:txBody>
                    <a:bodyPr/>
                    <a:lstStyle/>
                    <a:p>
                      <a:pPr algn="ctr"/>
                      <a:r>
                        <a:rPr lang="en-US" dirty="0"/>
                        <a:t>  4-8</a:t>
                      </a:r>
                    </a:p>
                    <a:p>
                      <a:pPr algn="ctr"/>
                      <a:r>
                        <a:rPr lang="en-US" dirty="0"/>
                        <a:t>  1-3</a:t>
                      </a:r>
                    </a:p>
                  </a:txBody>
                  <a:tcPr/>
                </a:tc>
                <a:tc>
                  <a:txBody>
                    <a:bodyPr/>
                    <a:lstStyle/>
                    <a:p>
                      <a:pPr algn="just"/>
                      <a:endParaRPr lang="en-US" dirty="0"/>
                    </a:p>
                  </a:txBody>
                  <a:tcPr/>
                </a:tc>
                <a:tc>
                  <a:txBody>
                    <a:bodyPr/>
                    <a:lstStyle/>
                    <a:p>
                      <a:pPr algn="just"/>
                      <a:endParaRPr lang="en-US"/>
                    </a:p>
                  </a:txBody>
                  <a:tcPr/>
                </a:tc>
                <a:extLst>
                  <a:ext uri="{0D108BD9-81ED-4DB2-BD59-A6C34878D82A}">
                    <a16:rowId xmlns:a16="http://schemas.microsoft.com/office/drawing/2014/main" val="2260918453"/>
                  </a:ext>
                </a:extLst>
              </a:tr>
              <a:tr h="354140">
                <a:tc>
                  <a:txBody>
                    <a:bodyPr/>
                    <a:lstStyle/>
                    <a:p>
                      <a:pPr algn="ctr"/>
                      <a:r>
                        <a:rPr lang="en-US" dirty="0"/>
                        <a:t> Energy   </a:t>
                      </a:r>
                    </a:p>
                  </a:txBody>
                  <a:tcPr/>
                </a:tc>
                <a:tc>
                  <a:txBody>
                    <a:bodyPr/>
                    <a:lstStyle/>
                    <a:p>
                      <a:pPr algn="ctr"/>
                      <a:r>
                        <a:rPr lang="en-US" dirty="0"/>
                        <a:t>  MeV</a:t>
                      </a:r>
                    </a:p>
                  </a:txBody>
                  <a:tcPr/>
                </a:tc>
                <a:tc>
                  <a:txBody>
                    <a:bodyPr/>
                    <a:lstStyle/>
                    <a:p>
                      <a:pPr algn="ctr"/>
                      <a:r>
                        <a:rPr lang="en-US" dirty="0"/>
                        <a:t>  32-34</a:t>
                      </a:r>
                    </a:p>
                  </a:txBody>
                  <a:tcPr/>
                </a:tc>
                <a:tc>
                  <a:txBody>
                    <a:bodyPr/>
                    <a:lstStyle/>
                    <a:p>
                      <a:pPr algn="just"/>
                      <a:endParaRPr lang="en-US" dirty="0"/>
                    </a:p>
                  </a:txBody>
                  <a:tcPr/>
                </a:tc>
                <a:tc>
                  <a:txBody>
                    <a:bodyPr/>
                    <a:lstStyle/>
                    <a:p>
                      <a:pPr algn="just"/>
                      <a:endParaRPr lang="en-US"/>
                    </a:p>
                  </a:txBody>
                  <a:tcPr/>
                </a:tc>
                <a:extLst>
                  <a:ext uri="{0D108BD9-81ED-4DB2-BD59-A6C34878D82A}">
                    <a16:rowId xmlns:a16="http://schemas.microsoft.com/office/drawing/2014/main" val="2995635298"/>
                  </a:ext>
                </a:extLst>
              </a:tr>
              <a:tr h="354140">
                <a:tc>
                  <a:txBody>
                    <a:bodyPr/>
                    <a:lstStyle/>
                    <a:p>
                      <a:pPr algn="ctr"/>
                      <a:r>
                        <a:rPr lang="en-US" dirty="0"/>
                        <a:t>PC gun grad.</a:t>
                      </a:r>
                    </a:p>
                  </a:txBody>
                  <a:tcPr/>
                </a:tc>
                <a:tc>
                  <a:txBody>
                    <a:bodyPr/>
                    <a:lstStyle/>
                    <a:p>
                      <a:pPr algn="ctr"/>
                      <a:r>
                        <a:rPr lang="en-US" dirty="0"/>
                        <a:t>MV/m</a:t>
                      </a:r>
                    </a:p>
                  </a:txBody>
                  <a:tcPr/>
                </a:tc>
                <a:tc>
                  <a:txBody>
                    <a:bodyPr/>
                    <a:lstStyle/>
                    <a:p>
                      <a:pPr algn="ctr"/>
                      <a:r>
                        <a:rPr lang="en-US" dirty="0"/>
                        <a:t>  40-45</a:t>
                      </a:r>
                    </a:p>
                  </a:txBody>
                  <a:tcPr/>
                </a:tc>
                <a:tc>
                  <a:txBody>
                    <a:bodyPr/>
                    <a:lstStyle/>
                    <a:p>
                      <a:pPr algn="just"/>
                      <a:endParaRPr lang="en-US" dirty="0"/>
                    </a:p>
                  </a:txBody>
                  <a:tcPr/>
                </a:tc>
                <a:tc>
                  <a:txBody>
                    <a:bodyPr/>
                    <a:lstStyle/>
                    <a:p>
                      <a:pPr algn="just"/>
                      <a:endParaRPr lang="en-US"/>
                    </a:p>
                  </a:txBody>
                  <a:tcPr/>
                </a:tc>
                <a:extLst>
                  <a:ext uri="{0D108BD9-81ED-4DB2-BD59-A6C34878D82A}">
                    <a16:rowId xmlns:a16="http://schemas.microsoft.com/office/drawing/2014/main" val="1010888731"/>
                  </a:ext>
                </a:extLst>
              </a:tr>
              <a:tr h="354140">
                <a:tc>
                  <a:txBody>
                    <a:bodyPr/>
                    <a:lstStyle/>
                    <a:p>
                      <a:pPr algn="ctr"/>
                      <a:r>
                        <a:rPr lang="en-US" dirty="0"/>
                        <a:t>CC1 grad.</a:t>
                      </a:r>
                    </a:p>
                  </a:txBody>
                  <a:tcPr/>
                </a:tc>
                <a:tc>
                  <a:txBody>
                    <a:bodyPr/>
                    <a:lstStyle/>
                    <a:p>
                      <a:pPr algn="ctr"/>
                      <a:r>
                        <a:rPr lang="en-US" dirty="0"/>
                        <a:t>MV/m</a:t>
                      </a:r>
                    </a:p>
                  </a:txBody>
                  <a:tcPr/>
                </a:tc>
                <a:tc>
                  <a:txBody>
                    <a:bodyPr/>
                    <a:lstStyle/>
                    <a:p>
                      <a:pPr algn="ctr"/>
                      <a:r>
                        <a:rPr lang="en-US" dirty="0"/>
                        <a:t>  12-15</a:t>
                      </a:r>
                    </a:p>
                  </a:txBody>
                  <a:tcPr/>
                </a:tc>
                <a:tc>
                  <a:txBody>
                    <a:bodyPr/>
                    <a:lstStyle/>
                    <a:p>
                      <a:pPr algn="just"/>
                      <a:endParaRPr lang="en-US"/>
                    </a:p>
                  </a:txBody>
                  <a:tcPr/>
                </a:tc>
                <a:tc>
                  <a:txBody>
                    <a:bodyPr/>
                    <a:lstStyle/>
                    <a:p>
                      <a:pPr algn="just"/>
                      <a:endParaRPr lang="en-US"/>
                    </a:p>
                  </a:txBody>
                  <a:tcPr/>
                </a:tc>
                <a:extLst>
                  <a:ext uri="{0D108BD9-81ED-4DB2-BD59-A6C34878D82A}">
                    <a16:rowId xmlns:a16="http://schemas.microsoft.com/office/drawing/2014/main" val="99054188"/>
                  </a:ext>
                </a:extLst>
              </a:tr>
              <a:tr h="354140">
                <a:tc>
                  <a:txBody>
                    <a:bodyPr/>
                    <a:lstStyle/>
                    <a:p>
                      <a:pPr algn="ctr"/>
                      <a:r>
                        <a:rPr lang="en-US" dirty="0"/>
                        <a:t>CC2 grad.</a:t>
                      </a:r>
                    </a:p>
                  </a:txBody>
                  <a:tcPr/>
                </a:tc>
                <a:tc>
                  <a:txBody>
                    <a:bodyPr/>
                    <a:lstStyle/>
                    <a:p>
                      <a:pPr algn="ctr"/>
                      <a:r>
                        <a:rPr lang="en-US" dirty="0"/>
                        <a:t>MV/m</a:t>
                      </a:r>
                    </a:p>
                  </a:txBody>
                  <a:tcPr/>
                </a:tc>
                <a:tc>
                  <a:txBody>
                    <a:bodyPr/>
                    <a:lstStyle/>
                    <a:p>
                      <a:pPr algn="ctr"/>
                      <a:r>
                        <a:rPr lang="en-US" dirty="0"/>
                        <a:t>  12-15</a:t>
                      </a:r>
                    </a:p>
                  </a:txBody>
                  <a:tcPr/>
                </a:tc>
                <a:tc>
                  <a:txBody>
                    <a:bodyPr/>
                    <a:lstStyle/>
                    <a:p>
                      <a:pPr algn="just"/>
                      <a:endParaRPr lang="en-US" dirty="0"/>
                    </a:p>
                  </a:txBody>
                  <a:tcPr/>
                </a:tc>
                <a:tc>
                  <a:txBody>
                    <a:bodyPr/>
                    <a:lstStyle/>
                    <a:p>
                      <a:pPr algn="just"/>
                      <a:endParaRPr lang="en-US" dirty="0"/>
                    </a:p>
                  </a:txBody>
                  <a:tcPr/>
                </a:tc>
                <a:extLst>
                  <a:ext uri="{0D108BD9-81ED-4DB2-BD59-A6C34878D82A}">
                    <a16:rowId xmlns:a16="http://schemas.microsoft.com/office/drawing/2014/main" val="3754521551"/>
                  </a:ext>
                </a:extLst>
              </a:tr>
            </a:tbl>
          </a:graphicData>
        </a:graphic>
      </p:graphicFrame>
    </p:spTree>
    <p:extLst>
      <p:ext uri="{BB962C8B-B14F-4D97-AF65-F5344CB8AC3E}">
        <p14:creationId xmlns:p14="http://schemas.microsoft.com/office/powerpoint/2010/main" val="230096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FCCA-814E-4951-9921-29B2B87D45FC}"/>
              </a:ext>
            </a:extLst>
          </p:cNvPr>
          <p:cNvSpPr>
            <a:spLocks noGrp="1"/>
          </p:cNvSpPr>
          <p:nvPr>
            <p:ph type="title"/>
          </p:nvPr>
        </p:nvSpPr>
        <p:spPr/>
        <p:txBody>
          <a:bodyPr/>
          <a:lstStyle/>
          <a:p>
            <a:r>
              <a:rPr lang="en-US" dirty="0"/>
              <a:t>FAST 50-MeV Beamline Schematic</a:t>
            </a:r>
          </a:p>
        </p:txBody>
      </p:sp>
      <p:sp>
        <p:nvSpPr>
          <p:cNvPr id="3" name="Content Placeholder 2">
            <a:extLst>
              <a:ext uri="{FF2B5EF4-FFF2-40B4-BE49-F238E27FC236}">
                <a16:creationId xmlns:a16="http://schemas.microsoft.com/office/drawing/2014/main" id="{9C9E0217-52A7-421C-A322-AFF93B55C292}"/>
              </a:ext>
            </a:extLst>
          </p:cNvPr>
          <p:cNvSpPr>
            <a:spLocks noGrp="1"/>
          </p:cNvSpPr>
          <p:nvPr>
            <p:ph idx="1"/>
          </p:nvPr>
        </p:nvSpPr>
        <p:spPr>
          <a:xfrm>
            <a:off x="228601" y="1043047"/>
            <a:ext cx="8248134" cy="1069958"/>
          </a:xfrm>
        </p:spPr>
        <p:txBody>
          <a:bodyPr/>
          <a:lstStyle/>
          <a:p>
            <a:pPr algn="just"/>
            <a:r>
              <a:rPr lang="en-US" dirty="0"/>
              <a:t>FAST beamline up to CM2. Photocathode </a:t>
            </a:r>
            <a:r>
              <a:rPr lang="en-US" dirty="0" err="1"/>
              <a:t>rf</a:t>
            </a:r>
            <a:r>
              <a:rPr lang="en-US" dirty="0"/>
              <a:t> Gun, two capture cavities, BPMs (B1xx), correctors (H/V1xx), and imaging station beamline crosses (X1yy) are indicated.</a:t>
            </a:r>
          </a:p>
        </p:txBody>
      </p:sp>
      <p:sp>
        <p:nvSpPr>
          <p:cNvPr id="4" name="Date Placeholder 3">
            <a:extLst>
              <a:ext uri="{FF2B5EF4-FFF2-40B4-BE49-F238E27FC236}">
                <a16:creationId xmlns:a16="http://schemas.microsoft.com/office/drawing/2014/main" id="{7F2F2C7F-778D-4496-9CC5-8388A8D422B2}"/>
              </a:ext>
            </a:extLst>
          </p:cNvPr>
          <p:cNvSpPr>
            <a:spLocks noGrp="1"/>
          </p:cNvSpPr>
          <p:nvPr>
            <p:ph type="dt" sz="half" idx="10"/>
          </p:nvPr>
        </p:nvSpPr>
        <p:spPr/>
        <p:txBody>
          <a:bodyPr/>
          <a:lstStyle/>
          <a:p>
            <a:fld id="{1C5F9709-3B77-4DBE-BA69-FF7C2A7FADFD}" type="datetime1">
              <a:rPr lang="en-US" altLang="en-US" smtClean="0"/>
              <a:t>12/19/2017</a:t>
            </a:fld>
            <a:endParaRPr lang="en-US" altLang="en-US"/>
          </a:p>
        </p:txBody>
      </p:sp>
      <p:sp>
        <p:nvSpPr>
          <p:cNvPr id="5" name="Footer Placeholder 4">
            <a:extLst>
              <a:ext uri="{FF2B5EF4-FFF2-40B4-BE49-F238E27FC236}">
                <a16:creationId xmlns:a16="http://schemas.microsoft.com/office/drawing/2014/main" id="{7A3B6B4E-F053-4072-8A32-1ED5828B7177}"/>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C97691AD-EE04-4CEC-9AE7-11113A48743F}"/>
              </a:ext>
            </a:extLst>
          </p:cNvPr>
          <p:cNvSpPr>
            <a:spLocks noGrp="1"/>
          </p:cNvSpPr>
          <p:nvPr>
            <p:ph type="sldNum" sz="quarter" idx="12"/>
          </p:nvPr>
        </p:nvSpPr>
        <p:spPr/>
        <p:txBody>
          <a:bodyPr/>
          <a:lstStyle/>
          <a:p>
            <a:fld id="{52E9C158-AEF1-41A2-A6CE-6F0BAB305EFD}" type="slidenum">
              <a:rPr lang="en-US" altLang="en-US" smtClean="0"/>
              <a:pPr/>
              <a:t>5</a:t>
            </a:fld>
            <a:endParaRPr lang="en-US" altLang="en-US"/>
          </a:p>
        </p:txBody>
      </p:sp>
      <p:pic>
        <p:nvPicPr>
          <p:cNvPr id="7" name="Picture 6">
            <a:extLst>
              <a:ext uri="{FF2B5EF4-FFF2-40B4-BE49-F238E27FC236}">
                <a16:creationId xmlns:a16="http://schemas.microsoft.com/office/drawing/2014/main" id="{4C48F193-A0E5-4AD7-93A5-E3B26297E047}"/>
              </a:ext>
            </a:extLst>
          </p:cNvPr>
          <p:cNvPicPr>
            <a:picLocks noChangeAspect="1"/>
          </p:cNvPicPr>
          <p:nvPr/>
        </p:nvPicPr>
        <p:blipFill>
          <a:blip r:embed="rId2"/>
          <a:stretch>
            <a:fillRect/>
          </a:stretch>
        </p:blipFill>
        <p:spPr>
          <a:xfrm>
            <a:off x="0" y="2660184"/>
            <a:ext cx="9144000" cy="1537631"/>
          </a:xfrm>
          <a:prstGeom prst="rect">
            <a:avLst/>
          </a:prstGeom>
        </p:spPr>
      </p:pic>
    </p:spTree>
    <p:extLst>
      <p:ext uri="{BB962C8B-B14F-4D97-AF65-F5344CB8AC3E}">
        <p14:creationId xmlns:p14="http://schemas.microsoft.com/office/powerpoint/2010/main" val="320170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9"/>
          <p:cNvSpPr>
            <a:spLocks noGrp="1"/>
          </p:cNvSpPr>
          <p:nvPr>
            <p:ph sz="half" idx="13"/>
          </p:nvPr>
        </p:nvSpPr>
        <p:spPr bwMode="auto">
          <a:xfrm>
            <a:off x="324134" y="1109024"/>
            <a:ext cx="8219364" cy="14941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en-US" altLang="en-US" dirty="0">
              <a:latin typeface="Helvetica" panose="020B0604020202020204" pitchFamily="34" charset="0"/>
              <a:ea typeface="Geneva" pitchFamily="121" charset="-128"/>
            </a:endParaRPr>
          </a:p>
        </p:txBody>
      </p:sp>
      <p:sp>
        <p:nvSpPr>
          <p:cNvPr id="25602" name="Date Placeholder 6"/>
          <p:cNvSpPr>
            <a:spLocks noGrp="1"/>
          </p:cNvSpPr>
          <p:nvPr>
            <p:ph type="dt" sz="quarter" idx="1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0D42549D-E473-4595-9749-ABB60A86547D}" type="datetime1">
              <a:rPr lang="en-US" altLang="en-US" sz="1200" smtClean="0">
                <a:solidFill>
                  <a:srgbClr val="004C97"/>
                </a:solidFill>
                <a:latin typeface="Helvetica" panose="020B0604020202020204" pitchFamily="34" charset="0"/>
              </a:rPr>
              <a:t>12/18/2017</a:t>
            </a:fld>
            <a:endParaRPr lang="en-US" altLang="en-US" sz="1200">
              <a:solidFill>
                <a:srgbClr val="004C97"/>
              </a:solidFill>
              <a:latin typeface="Helvetica" panose="020B0604020202020204" pitchFamily="34" charset="0"/>
            </a:endParaRPr>
          </a:p>
        </p:txBody>
      </p:sp>
      <p:sp>
        <p:nvSpPr>
          <p:cNvPr id="25603" name="Footer Placeholder 7"/>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ea typeface="MS PGothic" panose="020B0600070205080204" pitchFamily="34" charset="-128"/>
              </a:rPr>
              <a:t>Lumpkin     FAST Retreat MTG 12-21-17</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5604" name="Slide Number Placeholder 8"/>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EE3222A-B585-474B-B973-7A492478E925}" type="slidenum">
              <a:rPr lang="en-US" altLang="en-US" sz="1200">
                <a:solidFill>
                  <a:srgbClr val="004C97"/>
                </a:solidFill>
                <a:latin typeface="Helvetica" panose="020B0604020202020204" pitchFamily="34" charset="0"/>
              </a:rPr>
              <a:pPr eaLnBrk="1" hangingPunct="1"/>
              <a:t>6</a:t>
            </a:fld>
            <a:endParaRPr lang="en-US" altLang="en-US" sz="1200">
              <a:solidFill>
                <a:srgbClr val="004C97"/>
              </a:solidFill>
              <a:latin typeface="Helvetica" panose="020B0604020202020204" pitchFamily="34" charset="0"/>
            </a:endParaRPr>
          </a:p>
        </p:txBody>
      </p:sp>
      <p:pic>
        <p:nvPicPr>
          <p:cNvPr id="2" name="Picture 1"/>
          <p:cNvPicPr>
            <a:picLocks noChangeAspect="1"/>
          </p:cNvPicPr>
          <p:nvPr/>
        </p:nvPicPr>
        <p:blipFill>
          <a:blip r:embed="rId2"/>
          <a:stretch>
            <a:fillRect/>
          </a:stretch>
        </p:blipFill>
        <p:spPr>
          <a:xfrm>
            <a:off x="0" y="644390"/>
            <a:ext cx="9144000" cy="5569220"/>
          </a:xfrm>
          <a:prstGeom prst="rect">
            <a:avLst/>
          </a:prstGeom>
        </p:spPr>
      </p:pic>
    </p:spTree>
    <p:extLst>
      <p:ext uri="{BB962C8B-B14F-4D97-AF65-F5344CB8AC3E}">
        <p14:creationId xmlns:p14="http://schemas.microsoft.com/office/powerpoint/2010/main" val="337927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Initial looks at HOM signals on Oscilloscope</a:t>
            </a:r>
          </a:p>
        </p:txBody>
      </p:sp>
      <p:sp>
        <p:nvSpPr>
          <p:cNvPr id="24578" name="Content Placeholder 29"/>
          <p:cNvSpPr>
            <a:spLocks noGrp="1"/>
          </p:cNvSpPr>
          <p:nvPr>
            <p:ph idx="1"/>
          </p:nvPr>
        </p:nvSpPr>
        <p:spPr bwMode="auto">
          <a:xfrm>
            <a:off x="228600" y="1191420"/>
            <a:ext cx="8574206" cy="3900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Beam: 500 </a:t>
            </a:r>
            <a:r>
              <a:rPr lang="en-US" altLang="en-US" dirty="0" err="1">
                <a:latin typeface="Helvetica" panose="020B0604020202020204" pitchFamily="34" charset="0"/>
                <a:ea typeface="Geneva" pitchFamily="121" charset="-128"/>
              </a:rPr>
              <a:t>pC</a:t>
            </a:r>
            <a:r>
              <a:rPr lang="en-US" altLang="en-US" dirty="0">
                <a:latin typeface="Helvetica" panose="020B0604020202020204" pitchFamily="34" charset="0"/>
                <a:ea typeface="Geneva" pitchFamily="121" charset="-128"/>
              </a:rPr>
              <a:t>/b, 50 b,31 MeV</a:t>
            </a:r>
          </a:p>
          <a:p>
            <a:pPr eaLnBrk="1" hangingPunct="1"/>
            <a:r>
              <a:rPr lang="en-US" altLang="en-US" dirty="0">
                <a:latin typeface="Helvetica" panose="020B0604020202020204" pitchFamily="34" charset="0"/>
                <a:ea typeface="Geneva" pitchFamily="121" charset="-128"/>
              </a:rPr>
              <a:t>H101=0.75 A, V101=0.89A                H101=1.25 A</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08F6B319-E3BE-40A3-B649-FCACE7A658D4}" type="datetime1">
              <a:rPr lang="en-US" altLang="en-US" sz="1200" smtClean="0">
                <a:solidFill>
                  <a:srgbClr val="004C97"/>
                </a:solidFill>
                <a:latin typeface="Helvetica" panose="020B0604020202020204" pitchFamily="34" charset="0"/>
              </a:rPr>
              <a:t>12/18/2017</a:t>
            </a:fld>
            <a:endParaRPr lang="en-US" altLang="en-US" sz="1200" dirty="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xfrm>
            <a:off x="87630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ea typeface="MS PGothic" panose="020B0600070205080204" pitchFamily="34" charset="-128"/>
              </a:rPr>
              <a:t>Lumpkin     FAST Retreat MTG 12-21-17</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7</a:t>
            </a:fld>
            <a:endParaRPr lang="en-US" altLang="en-US" sz="1200">
              <a:solidFill>
                <a:srgbClr val="004C97"/>
              </a:solidFill>
              <a:latin typeface="Helvetica" panose="020B0604020202020204" pitchFamily="34" charset="0"/>
            </a:endParaRPr>
          </a:p>
        </p:txBody>
      </p:sp>
      <p:pic>
        <p:nvPicPr>
          <p:cNvPr id="7" name="Picture 6"/>
          <p:cNvPicPr>
            <a:picLocks noChangeAspect="1"/>
          </p:cNvPicPr>
          <p:nvPr/>
        </p:nvPicPr>
        <p:blipFill>
          <a:blip r:embed="rId2"/>
          <a:stretch>
            <a:fillRect/>
          </a:stretch>
        </p:blipFill>
        <p:spPr>
          <a:xfrm>
            <a:off x="228601" y="2811438"/>
            <a:ext cx="4022361" cy="3016771"/>
          </a:xfrm>
          <a:prstGeom prst="rect">
            <a:avLst/>
          </a:prstGeom>
        </p:spPr>
      </p:pic>
      <p:pic>
        <p:nvPicPr>
          <p:cNvPr id="9" name="Picture 8"/>
          <p:cNvPicPr>
            <a:picLocks noChangeAspect="1"/>
          </p:cNvPicPr>
          <p:nvPr/>
        </p:nvPicPr>
        <p:blipFill>
          <a:blip r:embed="rId3"/>
          <a:stretch>
            <a:fillRect/>
          </a:stretch>
        </p:blipFill>
        <p:spPr>
          <a:xfrm>
            <a:off x="4441313" y="2815159"/>
            <a:ext cx="4017399" cy="3013050"/>
          </a:xfrm>
          <a:prstGeom prst="rect">
            <a:avLst/>
          </a:prstGeom>
        </p:spPr>
      </p:pic>
      <p:sp>
        <p:nvSpPr>
          <p:cNvPr id="10" name="TextBox 9"/>
          <p:cNvSpPr txBox="1"/>
          <p:nvPr/>
        </p:nvSpPr>
        <p:spPr>
          <a:xfrm>
            <a:off x="228601" y="2146129"/>
            <a:ext cx="4028271" cy="461665"/>
          </a:xfrm>
          <a:prstGeom prst="rect">
            <a:avLst/>
          </a:prstGeom>
          <a:noFill/>
        </p:spPr>
        <p:txBody>
          <a:bodyPr wrap="square" rtlCol="0">
            <a:spAutoFit/>
          </a:bodyPr>
          <a:lstStyle/>
          <a:p>
            <a:r>
              <a:rPr lang="en-US" dirty="0"/>
              <a:t>CC1 US=-173 mV, DS=-256 mV</a:t>
            </a:r>
          </a:p>
        </p:txBody>
      </p:sp>
      <p:sp>
        <p:nvSpPr>
          <p:cNvPr id="11" name="Rectangle 10"/>
          <p:cNvSpPr/>
          <p:nvPr/>
        </p:nvSpPr>
        <p:spPr>
          <a:xfrm>
            <a:off x="4572000" y="2119906"/>
            <a:ext cx="3933193" cy="461665"/>
          </a:xfrm>
          <a:prstGeom prst="rect">
            <a:avLst/>
          </a:prstGeom>
        </p:spPr>
        <p:txBody>
          <a:bodyPr wrap="none">
            <a:spAutoFit/>
          </a:bodyPr>
          <a:lstStyle/>
          <a:p>
            <a:r>
              <a:rPr lang="en-US" dirty="0"/>
              <a:t>CC1 US=-628 mV, DS=-415 mV</a:t>
            </a:r>
          </a:p>
        </p:txBody>
      </p:sp>
      <p:cxnSp>
        <p:nvCxnSpPr>
          <p:cNvPr id="13" name="Straight Arrow Connector 12"/>
          <p:cNvCxnSpPr/>
          <p:nvPr/>
        </p:nvCxnSpPr>
        <p:spPr>
          <a:xfrm>
            <a:off x="1344304" y="2607794"/>
            <a:ext cx="648269" cy="14964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578894" y="2496668"/>
            <a:ext cx="0" cy="21981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924334" y="5846141"/>
            <a:ext cx="4959756" cy="461665"/>
          </a:xfrm>
          <a:prstGeom prst="rect">
            <a:avLst/>
          </a:prstGeom>
          <a:noFill/>
        </p:spPr>
        <p:txBody>
          <a:bodyPr wrap="none" rtlCol="0">
            <a:spAutoFit/>
          </a:bodyPr>
          <a:lstStyle/>
          <a:p>
            <a:r>
              <a:rPr lang="en-US" dirty="0"/>
              <a:t>US detector-yellow, DS detector-green</a:t>
            </a:r>
          </a:p>
        </p:txBody>
      </p:sp>
    </p:spTree>
    <p:extLst>
      <p:ext uri="{BB962C8B-B14F-4D97-AF65-F5344CB8AC3E}">
        <p14:creationId xmlns:p14="http://schemas.microsoft.com/office/powerpoint/2010/main" val="77164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95EE-7BA0-42E9-A6D7-41144CE8A3AA}"/>
              </a:ext>
            </a:extLst>
          </p:cNvPr>
          <p:cNvSpPr>
            <a:spLocks noGrp="1"/>
          </p:cNvSpPr>
          <p:nvPr>
            <p:ph type="title"/>
          </p:nvPr>
        </p:nvSpPr>
        <p:spPr/>
        <p:txBody>
          <a:bodyPr/>
          <a:lstStyle/>
          <a:p>
            <a:r>
              <a:rPr lang="en-US" dirty="0"/>
              <a:t>V101 scan 4, HOMs</a:t>
            </a:r>
          </a:p>
        </p:txBody>
      </p:sp>
      <p:sp>
        <p:nvSpPr>
          <p:cNvPr id="3" name="Content Placeholder 2">
            <a:extLst>
              <a:ext uri="{FF2B5EF4-FFF2-40B4-BE49-F238E27FC236}">
                <a16:creationId xmlns:a16="http://schemas.microsoft.com/office/drawing/2014/main" id="{02113EE8-23CA-4FD5-B05B-5E98D4331EB9}"/>
              </a:ext>
            </a:extLst>
          </p:cNvPr>
          <p:cNvSpPr>
            <a:spLocks noGrp="1"/>
          </p:cNvSpPr>
          <p:nvPr>
            <p:ph idx="1"/>
          </p:nvPr>
        </p:nvSpPr>
        <p:spPr>
          <a:xfrm>
            <a:off x="228600" y="1027522"/>
            <a:ext cx="8198963" cy="707010"/>
          </a:xfrm>
        </p:spPr>
        <p:txBody>
          <a:bodyPr/>
          <a:lstStyle/>
          <a:p>
            <a:r>
              <a:rPr lang="en-US" dirty="0"/>
              <a:t>Example of HOM peak signals at 500 </a:t>
            </a:r>
            <a:r>
              <a:rPr lang="en-US" dirty="0" err="1"/>
              <a:t>pC</a:t>
            </a:r>
            <a:r>
              <a:rPr lang="en-US" dirty="0"/>
              <a:t>/b, 50 b during V101 scan.</a:t>
            </a:r>
          </a:p>
        </p:txBody>
      </p:sp>
      <p:sp>
        <p:nvSpPr>
          <p:cNvPr id="4" name="Date Placeholder 3">
            <a:extLst>
              <a:ext uri="{FF2B5EF4-FFF2-40B4-BE49-F238E27FC236}">
                <a16:creationId xmlns:a16="http://schemas.microsoft.com/office/drawing/2014/main" id="{34F7AC0F-492B-4EB9-A77C-D545025DF3E1}"/>
              </a:ext>
            </a:extLst>
          </p:cNvPr>
          <p:cNvSpPr>
            <a:spLocks noGrp="1"/>
          </p:cNvSpPr>
          <p:nvPr>
            <p:ph type="dt" sz="half" idx="10"/>
          </p:nvPr>
        </p:nvSpPr>
        <p:spPr/>
        <p:txBody>
          <a:bodyPr/>
          <a:lstStyle/>
          <a:p>
            <a:fld id="{D8A7B27B-E36D-4F40-9BAE-C66477BABC20}" type="datetime1">
              <a:rPr lang="en-US" altLang="en-US" smtClean="0"/>
              <a:t>12/18/2017</a:t>
            </a:fld>
            <a:endParaRPr lang="en-US" altLang="en-US"/>
          </a:p>
        </p:txBody>
      </p:sp>
      <p:sp>
        <p:nvSpPr>
          <p:cNvPr id="5" name="Footer Placeholder 4">
            <a:extLst>
              <a:ext uri="{FF2B5EF4-FFF2-40B4-BE49-F238E27FC236}">
                <a16:creationId xmlns:a16="http://schemas.microsoft.com/office/drawing/2014/main" id="{894B178E-AAC8-4189-9C7E-B05ACDB0C6C2}"/>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B9C4075B-E0AD-4D89-AE03-34E78C1857D5}"/>
              </a:ext>
            </a:extLst>
          </p:cNvPr>
          <p:cNvSpPr>
            <a:spLocks noGrp="1"/>
          </p:cNvSpPr>
          <p:nvPr>
            <p:ph type="sldNum" sz="quarter" idx="12"/>
          </p:nvPr>
        </p:nvSpPr>
        <p:spPr/>
        <p:txBody>
          <a:bodyPr/>
          <a:lstStyle/>
          <a:p>
            <a:fld id="{52E9C158-AEF1-41A2-A6CE-6F0BAB305EFD}" type="slidenum">
              <a:rPr lang="en-US" altLang="en-US" smtClean="0"/>
              <a:pPr/>
              <a:t>8</a:t>
            </a:fld>
            <a:endParaRPr lang="en-US" altLang="en-US"/>
          </a:p>
        </p:txBody>
      </p:sp>
      <p:graphicFrame>
        <p:nvGraphicFramePr>
          <p:cNvPr id="7" name="Object 6">
            <a:extLst>
              <a:ext uri="{FF2B5EF4-FFF2-40B4-BE49-F238E27FC236}">
                <a16:creationId xmlns:a16="http://schemas.microsoft.com/office/drawing/2014/main" id="{A59C2836-B141-45E2-B027-7B3750500136}"/>
              </a:ext>
            </a:extLst>
          </p:cNvPr>
          <p:cNvGraphicFramePr>
            <a:graphicFrameLocks noChangeAspect="1"/>
          </p:cNvGraphicFramePr>
          <p:nvPr>
            <p:extLst/>
          </p:nvPr>
        </p:nvGraphicFramePr>
        <p:xfrm>
          <a:off x="676275" y="2165456"/>
          <a:ext cx="3773177" cy="2859129"/>
        </p:xfrm>
        <a:graphic>
          <a:graphicData uri="http://schemas.openxmlformats.org/presentationml/2006/ole">
            <mc:AlternateContent xmlns:mc="http://schemas.openxmlformats.org/markup-compatibility/2006">
              <mc:Choice xmlns:v="urn:schemas-microsoft-com:vml" Requires="v">
                <p:oleObj spid="_x0000_s6326" name="SPW 13.0 Graph" r:id="rId3" imgW="5478756" imgH="4151260" progId="SigmaPlotGraphicObject.12">
                  <p:embed/>
                </p:oleObj>
              </mc:Choice>
              <mc:Fallback>
                <p:oleObj name="SPW 13.0 Graph" r:id="rId3" imgW="5478756" imgH="4151260" progId="SigmaPlotGraphicObject.12">
                  <p:embed/>
                  <p:pic>
                    <p:nvPicPr>
                      <p:cNvPr id="7" name="Object 6">
                        <a:extLst>
                          <a:ext uri="{FF2B5EF4-FFF2-40B4-BE49-F238E27FC236}">
                            <a16:creationId xmlns:a16="http://schemas.microsoft.com/office/drawing/2014/main" id="{A59C2836-B141-45E2-B027-7B3750500136}"/>
                          </a:ext>
                        </a:extLst>
                      </p:cNvPr>
                      <p:cNvPicPr/>
                      <p:nvPr/>
                    </p:nvPicPr>
                    <p:blipFill>
                      <a:blip r:embed="rId4"/>
                      <a:stretch>
                        <a:fillRect/>
                      </a:stretch>
                    </p:blipFill>
                    <p:spPr>
                      <a:xfrm>
                        <a:off x="676275" y="2165456"/>
                        <a:ext cx="3773177" cy="2859129"/>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6EE9620-CC8C-403B-8073-F7C19DC34BEC}"/>
              </a:ext>
            </a:extLst>
          </p:cNvPr>
          <p:cNvGraphicFramePr>
            <a:graphicFrameLocks noChangeAspect="1"/>
          </p:cNvGraphicFramePr>
          <p:nvPr>
            <p:extLst/>
          </p:nvPr>
        </p:nvGraphicFramePr>
        <p:xfrm>
          <a:off x="4622800" y="2165456"/>
          <a:ext cx="3982238" cy="2991006"/>
        </p:xfrm>
        <a:graphic>
          <a:graphicData uri="http://schemas.openxmlformats.org/presentationml/2006/ole">
            <mc:AlternateContent xmlns:mc="http://schemas.openxmlformats.org/markup-compatibility/2006">
              <mc:Choice xmlns:v="urn:schemas-microsoft-com:vml" Requires="v">
                <p:oleObj spid="_x0000_s6327" name="SPW 13.0 Graph" r:id="rId5" imgW="5478756" imgH="4114868" progId="SigmaPlotGraphicObject.12">
                  <p:embed/>
                </p:oleObj>
              </mc:Choice>
              <mc:Fallback>
                <p:oleObj name="SPW 13.0 Graph" r:id="rId5" imgW="5478756" imgH="4114868" progId="SigmaPlotGraphicObject.12">
                  <p:embed/>
                  <p:pic>
                    <p:nvPicPr>
                      <p:cNvPr id="8" name="Object 7">
                        <a:extLst>
                          <a:ext uri="{FF2B5EF4-FFF2-40B4-BE49-F238E27FC236}">
                            <a16:creationId xmlns:a16="http://schemas.microsoft.com/office/drawing/2014/main" id="{A6EE9620-CC8C-403B-8073-F7C19DC34BEC}"/>
                          </a:ext>
                        </a:extLst>
                      </p:cNvPr>
                      <p:cNvPicPr/>
                      <p:nvPr/>
                    </p:nvPicPr>
                    <p:blipFill>
                      <a:blip r:embed="rId6"/>
                      <a:stretch>
                        <a:fillRect/>
                      </a:stretch>
                    </p:blipFill>
                    <p:spPr>
                      <a:xfrm>
                        <a:off x="4622800" y="2165456"/>
                        <a:ext cx="3982238" cy="2991006"/>
                      </a:xfrm>
                      <a:prstGeom prst="rect">
                        <a:avLst/>
                      </a:prstGeom>
                    </p:spPr>
                  </p:pic>
                </p:oleObj>
              </mc:Fallback>
            </mc:AlternateContent>
          </a:graphicData>
        </a:graphic>
      </p:graphicFrame>
    </p:spTree>
    <p:extLst>
      <p:ext uri="{BB962C8B-B14F-4D97-AF65-F5344CB8AC3E}">
        <p14:creationId xmlns:p14="http://schemas.microsoft.com/office/powerpoint/2010/main" val="371828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8608-7CF0-41D6-A281-BE2FD28B5CD4}"/>
              </a:ext>
            </a:extLst>
          </p:cNvPr>
          <p:cNvSpPr>
            <a:spLocks noGrp="1"/>
          </p:cNvSpPr>
          <p:nvPr>
            <p:ph type="title"/>
          </p:nvPr>
        </p:nvSpPr>
        <p:spPr/>
        <p:txBody>
          <a:bodyPr/>
          <a:lstStyle/>
          <a:p>
            <a:r>
              <a:rPr lang="en-US" dirty="0"/>
              <a:t>Lessons Learned   -1</a:t>
            </a:r>
          </a:p>
        </p:txBody>
      </p:sp>
      <p:sp>
        <p:nvSpPr>
          <p:cNvPr id="3" name="Content Placeholder 2">
            <a:extLst>
              <a:ext uri="{FF2B5EF4-FFF2-40B4-BE49-F238E27FC236}">
                <a16:creationId xmlns:a16="http://schemas.microsoft.com/office/drawing/2014/main" id="{CC72D493-D8A5-4D84-A8B4-C5F48E85D0CE}"/>
              </a:ext>
            </a:extLst>
          </p:cNvPr>
          <p:cNvSpPr>
            <a:spLocks noGrp="1"/>
          </p:cNvSpPr>
          <p:nvPr>
            <p:ph idx="1"/>
          </p:nvPr>
        </p:nvSpPr>
        <p:spPr>
          <a:xfrm>
            <a:off x="228600" y="1043046"/>
            <a:ext cx="8672513" cy="608773"/>
          </a:xfrm>
        </p:spPr>
        <p:txBody>
          <a:bodyPr/>
          <a:lstStyle/>
          <a:p>
            <a:pPr algn="just"/>
            <a:r>
              <a:rPr lang="en-US" dirty="0"/>
              <a:t>HOM detectors after commissioning worked well in support of our </a:t>
            </a:r>
            <a:r>
              <a:rPr lang="en-US" dirty="0" err="1"/>
              <a:t>wakefield</a:t>
            </a:r>
            <a:r>
              <a:rPr lang="en-US" dirty="0"/>
              <a:t> studies. Scripts worked well in most cases.</a:t>
            </a:r>
          </a:p>
          <a:p>
            <a:pPr algn="just"/>
            <a:r>
              <a:rPr lang="en-US" dirty="0"/>
              <a:t>Minimized HOMs for the long range longitudinal wakes studies reasonably well. Need to properly set correctors.</a:t>
            </a:r>
          </a:p>
          <a:p>
            <a:pPr algn="just"/>
            <a:r>
              <a:rPr lang="en-US" dirty="0"/>
              <a:t>We controlled HOM strength over two orders of magnitude with charge variation and beam offsets into CC1.</a:t>
            </a:r>
          </a:p>
          <a:p>
            <a:pPr algn="just"/>
            <a:r>
              <a:rPr lang="en-US" dirty="0"/>
              <a:t>X107 Multi-slits emittance technique showed some effects but not deemed robust by some against beam steering.</a:t>
            </a:r>
          </a:p>
          <a:p>
            <a:pPr algn="just"/>
            <a:r>
              <a:rPr lang="en-US" dirty="0"/>
              <a:t>X107 imaging camera only functional for 500 </a:t>
            </a:r>
            <a:r>
              <a:rPr lang="en-US" dirty="0" err="1"/>
              <a:t>pC</a:t>
            </a:r>
            <a:r>
              <a:rPr lang="en-US" dirty="0"/>
              <a:t>/b on last shift. Small correlation with HOMs probably detected (6%) with +-150-µm centroid oscillations seen in B107. </a:t>
            </a:r>
          </a:p>
          <a:p>
            <a:pPr algn="just"/>
            <a:r>
              <a:rPr lang="en-US" dirty="0"/>
              <a:t>X111 images showed a probable shoulder effect with corrector polarity consistent with HOM buildup on one side.</a:t>
            </a:r>
          </a:p>
          <a:p>
            <a:pPr algn="just"/>
            <a:endParaRPr lang="en-US" dirty="0"/>
          </a:p>
          <a:p>
            <a:r>
              <a:rPr lang="en-US" dirty="0"/>
              <a:t>.</a:t>
            </a:r>
          </a:p>
          <a:p>
            <a:endParaRPr lang="en-US" dirty="0"/>
          </a:p>
        </p:txBody>
      </p:sp>
      <p:sp>
        <p:nvSpPr>
          <p:cNvPr id="4" name="Date Placeholder 3">
            <a:extLst>
              <a:ext uri="{FF2B5EF4-FFF2-40B4-BE49-F238E27FC236}">
                <a16:creationId xmlns:a16="http://schemas.microsoft.com/office/drawing/2014/main" id="{0C10D1CA-573B-4DC3-AE09-6BC660FD6636}"/>
              </a:ext>
            </a:extLst>
          </p:cNvPr>
          <p:cNvSpPr>
            <a:spLocks noGrp="1"/>
          </p:cNvSpPr>
          <p:nvPr>
            <p:ph type="dt" sz="half" idx="10"/>
          </p:nvPr>
        </p:nvSpPr>
        <p:spPr/>
        <p:txBody>
          <a:bodyPr/>
          <a:lstStyle/>
          <a:p>
            <a:fld id="{B6A043D2-B9DC-4CD5-B616-35308B1ABE6F}" type="datetime1">
              <a:rPr lang="en-US" altLang="en-US" smtClean="0"/>
              <a:t>12/19/2017</a:t>
            </a:fld>
            <a:endParaRPr lang="en-US" altLang="en-US"/>
          </a:p>
        </p:txBody>
      </p:sp>
      <p:sp>
        <p:nvSpPr>
          <p:cNvPr id="5" name="Footer Placeholder 4">
            <a:extLst>
              <a:ext uri="{FF2B5EF4-FFF2-40B4-BE49-F238E27FC236}">
                <a16:creationId xmlns:a16="http://schemas.microsoft.com/office/drawing/2014/main" id="{7F1510B1-D5F6-4F33-8382-7F61A4BBE08F}"/>
              </a:ext>
            </a:extLst>
          </p:cNvPr>
          <p:cNvSpPr>
            <a:spLocks noGrp="1"/>
          </p:cNvSpPr>
          <p:nvPr>
            <p:ph type="ftr" sz="quarter" idx="11"/>
          </p:nvPr>
        </p:nvSpPr>
        <p:spPr/>
        <p:txBody>
          <a:bodyPr/>
          <a:lstStyle/>
          <a:p>
            <a:pPr>
              <a:defRPr/>
            </a:pPr>
            <a:r>
              <a:rPr lang="en-US"/>
              <a:t>Lumpkin     FAST Retreat MTG 12-21-17</a:t>
            </a:r>
            <a:endParaRPr lang="en-US" b="1"/>
          </a:p>
        </p:txBody>
      </p:sp>
      <p:sp>
        <p:nvSpPr>
          <p:cNvPr id="6" name="Slide Number Placeholder 5">
            <a:extLst>
              <a:ext uri="{FF2B5EF4-FFF2-40B4-BE49-F238E27FC236}">
                <a16:creationId xmlns:a16="http://schemas.microsoft.com/office/drawing/2014/main" id="{027AE9EE-C745-4BC6-8061-53A89ADEB927}"/>
              </a:ext>
            </a:extLst>
          </p:cNvPr>
          <p:cNvSpPr>
            <a:spLocks noGrp="1"/>
          </p:cNvSpPr>
          <p:nvPr>
            <p:ph type="sldNum" sz="quarter" idx="12"/>
          </p:nvPr>
        </p:nvSpPr>
        <p:spPr/>
        <p:txBody>
          <a:bodyPr/>
          <a:lstStyle/>
          <a:p>
            <a:fld id="{52E9C158-AEF1-41A2-A6CE-6F0BAB305EFD}" type="slidenum">
              <a:rPr lang="en-US" altLang="en-US" smtClean="0"/>
              <a:pPr/>
              <a:t>9</a:t>
            </a:fld>
            <a:endParaRPr lang="en-US" altLang="en-US"/>
          </a:p>
        </p:txBody>
      </p:sp>
    </p:spTree>
    <p:extLst>
      <p:ext uri="{BB962C8B-B14F-4D97-AF65-F5344CB8AC3E}">
        <p14:creationId xmlns:p14="http://schemas.microsoft.com/office/powerpoint/2010/main" val="2048847495"/>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4_slides">
  <a:themeElements>
    <a:clrScheme name="slide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50800" dir="2700000" algn="ctr" rotWithShape="0">
            <a:schemeClr val="bg2">
              <a:alpha val="75000"/>
            </a:schemeClr>
          </a:outerShdw>
        </a:effectLst>
      </a:spPr>
      <a:bodyPr vert="horz" wrap="none" lIns="91406" tIns="45704" rIns="91406" bIns="45704"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50800" dir="2700000" algn="ctr" rotWithShape="0">
            <a:schemeClr val="bg2">
              <a:alpha val="75000"/>
            </a:schemeClr>
          </a:outerShdw>
        </a:effectLst>
      </a:spPr>
      <a:bodyPr vert="horz" wrap="none" lIns="91406" tIns="45704" rIns="91406" bIns="45704"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slide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lide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lide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lide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slide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slide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slide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slide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slide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109408</TotalTime>
  <Words>2625</Words>
  <Application>Microsoft Office PowerPoint</Application>
  <PresentationFormat>On-screen Show (4:3)</PresentationFormat>
  <Paragraphs>381</Paragraphs>
  <Slides>39</Slides>
  <Notes>13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3</vt:i4>
      </vt:variant>
      <vt:variant>
        <vt:lpstr>Slide Titles</vt:lpstr>
      </vt:variant>
      <vt:variant>
        <vt:i4>39</vt:i4>
      </vt:variant>
    </vt:vector>
  </HeadingPairs>
  <TitlesOfParts>
    <vt:vector size="55" baseType="lpstr">
      <vt:lpstr>ＭＳ Ｐゴシック</vt:lpstr>
      <vt:lpstr>ＭＳ Ｐゴシック</vt:lpstr>
      <vt:lpstr>Arial</vt:lpstr>
      <vt:lpstr>Calibri</vt:lpstr>
      <vt:lpstr>Geneva</vt:lpstr>
      <vt:lpstr>Helvetica</vt:lpstr>
      <vt:lpstr>Symbol</vt:lpstr>
      <vt:lpstr>Times</vt:lpstr>
      <vt:lpstr>Times New Roman</vt:lpstr>
      <vt:lpstr>Wingdings</vt:lpstr>
      <vt:lpstr>FNAL_TemplateMac_060514</vt:lpstr>
      <vt:lpstr>Fermilab: Footer Only</vt:lpstr>
      <vt:lpstr>4_slides</vt:lpstr>
      <vt:lpstr>SPW 13.0 Graph</vt:lpstr>
      <vt:lpstr>SigmaPlot 13.0 Graph</vt:lpstr>
      <vt:lpstr>Equation</vt:lpstr>
      <vt:lpstr>Long-range Wakefields and HOMs at FAST</vt:lpstr>
      <vt:lpstr>Outline</vt:lpstr>
      <vt:lpstr>Introduction</vt:lpstr>
      <vt:lpstr>Nominal FAST Electron Beam Parameters for Studies</vt:lpstr>
      <vt:lpstr>FAST 50-MeV Beamline Schematic</vt:lpstr>
      <vt:lpstr>PowerPoint Presentation</vt:lpstr>
      <vt:lpstr>Initial looks at HOM signals on Oscilloscope</vt:lpstr>
      <vt:lpstr>V101 scan 4, HOMs</vt:lpstr>
      <vt:lpstr>Lessons Learned   -1</vt:lpstr>
      <vt:lpstr>X107 Multi-slits Emittance Measurements Tests  10-26-17</vt:lpstr>
      <vt:lpstr>X107 Images and Possible HOM correlation         11-29-17</vt:lpstr>
      <vt:lpstr>Lessons Learned   -2</vt:lpstr>
      <vt:lpstr>X121 Framing Camera Practical Issue with Beam Focus</vt:lpstr>
      <vt:lpstr>V101 Scan: Framing Camera Mode Test        11-08-17</vt:lpstr>
      <vt:lpstr>V101 Scan, 500b, Vert. BPMs Show Damping Effect 11-09-17</vt:lpstr>
      <vt:lpstr>Comparison at V101=1A  11-08,09-17: Dramatic Effects Seen</vt:lpstr>
      <vt:lpstr>V101 Scan, 1000 pC/b, 50 b   B101-124                    11-20-17</vt:lpstr>
      <vt:lpstr>Evaluation of HOM Vertical Kick Angles               11-20-17</vt:lpstr>
      <vt:lpstr>Evaluation of HOM Horizontal Kick Angles           11-29-17</vt:lpstr>
      <vt:lpstr>CC2 and CC1 Generated Dipole HOM Kicks (Preliminary)</vt:lpstr>
      <vt:lpstr>Lessons Learned   -3</vt:lpstr>
      <vt:lpstr>PowerPoint Presentation</vt:lpstr>
      <vt:lpstr>Lessons Learned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Summary-1</vt:lpstr>
      <vt:lpstr>V101 Scan, 100 pC/b, 50 b  1000 shots    B101-124   11-20-17</vt:lpstr>
      <vt:lpstr>PowerPoint Presentation</vt:lpstr>
      <vt:lpstr>PowerPoint Presentation</vt:lpstr>
      <vt:lpstr>PowerPoint Presentation</vt:lpstr>
      <vt:lpstr>V101 Scan 4, BPMs                                                 10-27-17</vt:lpstr>
      <vt:lpstr>V101 Scan 4a, X111 images Show Profile Shoulder Shift</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 Detector Commissioning  for CC1 and CC2</dc:title>
  <dc:creator>Alex H. Lumpkin x8393 14828N</dc:creator>
  <cp:lastModifiedBy>Alex H. Lumpkin x8393 14828N</cp:lastModifiedBy>
  <cp:revision>327</cp:revision>
  <cp:lastPrinted>2017-11-30T23:48:34Z</cp:lastPrinted>
  <dcterms:created xsi:type="dcterms:W3CDTF">2017-09-25T17:01:56Z</dcterms:created>
  <dcterms:modified xsi:type="dcterms:W3CDTF">2017-12-21T05:36:57Z</dcterms:modified>
</cp:coreProperties>
</file>