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302" r:id="rId4"/>
    <p:sldId id="308" r:id="rId5"/>
    <p:sldId id="309" r:id="rId6"/>
    <p:sldId id="307" r:id="rId7"/>
    <p:sldId id="294" r:id="rId8"/>
    <p:sldId id="293" r:id="rId9"/>
    <p:sldId id="305" r:id="rId10"/>
    <p:sldId id="306" r:id="rId11"/>
    <p:sldId id="295" r:id="rId12"/>
    <p:sldId id="304" r:id="rId13"/>
    <p:sldId id="29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 snapToObjects="1" showGuides="1">
      <p:cViewPr varScale="1">
        <p:scale>
          <a:sx n="129" d="100"/>
          <a:sy n="129" d="100"/>
        </p:scale>
        <p:origin x="330" y="120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DE6E155-F6AE-1243-A778-8623F417E384}" type="datetime1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B6E4C5F-CDD5-6D42-B6CD-0B1FA532E6DD}" type="datetime1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 smtClean="0"/>
              <a:t>Michael Geelhoed</a:t>
            </a:r>
            <a:endParaRPr lang="en-US" dirty="0"/>
          </a:p>
          <a:p>
            <a:r>
              <a:rPr lang="en-US" dirty="0"/>
              <a:t>IARC’s use of ERDC Funds I1708 </a:t>
            </a:r>
            <a:endParaRPr lang="en-US" dirty="0" smtClean="0"/>
          </a:p>
          <a:p>
            <a:r>
              <a:rPr lang="en-US" dirty="0" smtClean="0"/>
              <a:t>12th December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IARC’s use of ERDC Funds I1708</a:t>
            </a:r>
          </a:p>
          <a:p>
            <a:r>
              <a:rPr lang="en-US" dirty="0" smtClean="0"/>
              <a:t>Spend Plans and Purchase Requisitions	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10" y="6088567"/>
            <a:ext cx="617447" cy="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CFO Procurement Department Requisition Process </a:t>
            </a:r>
          </a:p>
          <a:p>
            <a:endParaRPr lang="en-US" sz="20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3" y="1365294"/>
            <a:ext cx="6513295" cy="48959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30839" y="2296160"/>
            <a:ext cx="5450681" cy="91240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0839" y="3315425"/>
            <a:ext cx="5450680" cy="88918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30837" y="4348115"/>
            <a:ext cx="5450681" cy="99568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Procuring items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Stock room first</a:t>
            </a:r>
          </a:p>
          <a:p>
            <a:r>
              <a:rPr lang="en-US" sz="2000" dirty="0" err="1" smtClean="0"/>
              <a:t>eMarketplace</a:t>
            </a:r>
            <a:r>
              <a:rPr lang="en-US" sz="2000" dirty="0" smtClean="0"/>
              <a:t> (top vendors)</a:t>
            </a:r>
          </a:p>
          <a:p>
            <a:pPr lvl="1"/>
            <a:r>
              <a:rPr lang="en-US" sz="1800" dirty="0" smtClean="0"/>
              <a:t>Grainger</a:t>
            </a:r>
          </a:p>
          <a:p>
            <a:pPr lvl="1"/>
            <a:r>
              <a:rPr lang="en-US" sz="1800" dirty="0" err="1" smtClean="0"/>
              <a:t>McMasterCarr</a:t>
            </a:r>
            <a:endParaRPr lang="en-US" sz="1800" dirty="0" smtClean="0"/>
          </a:p>
          <a:p>
            <a:pPr lvl="1"/>
            <a:r>
              <a:rPr lang="en-US" sz="1800" dirty="0" smtClean="0"/>
              <a:t>MSC</a:t>
            </a:r>
          </a:p>
          <a:p>
            <a:pPr lvl="1"/>
            <a:r>
              <a:rPr lang="en-US" sz="1800" dirty="0" err="1" smtClean="0"/>
              <a:t>Swaglock</a:t>
            </a:r>
            <a:endParaRPr lang="en-US" sz="1800" dirty="0" smtClean="0"/>
          </a:p>
          <a:p>
            <a:r>
              <a:rPr lang="en-US" sz="2000" dirty="0" smtClean="0"/>
              <a:t>Procard</a:t>
            </a:r>
          </a:p>
          <a:p>
            <a:r>
              <a:rPr lang="en-US" sz="2000" dirty="0" smtClean="0"/>
              <a:t>Purchase Requisition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Requisition </a:t>
            </a:r>
            <a:r>
              <a:rPr lang="en-US" dirty="0"/>
              <a:t>T</a:t>
            </a:r>
            <a:r>
              <a:rPr lang="en-US" dirty="0" smtClean="0"/>
              <a:t>emplate 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39" y="953141"/>
            <a:ext cx="6512312" cy="46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Answers…</a:t>
            </a:r>
          </a:p>
          <a:p>
            <a:r>
              <a:rPr lang="en-US" dirty="0" smtClean="0"/>
              <a:t>All documents are located here on the </a:t>
            </a:r>
            <a:r>
              <a:rPr lang="en-US" dirty="0" err="1"/>
              <a:t>I</a:t>
            </a:r>
            <a:r>
              <a:rPr lang="en-US" dirty="0" err="1" smtClean="0"/>
              <a:t>ndico</a:t>
            </a:r>
            <a:r>
              <a:rPr lang="en-US" dirty="0" smtClean="0"/>
              <a:t> page</a:t>
            </a:r>
          </a:p>
          <a:p>
            <a:r>
              <a:rPr lang="en-US" dirty="0" smtClean="0"/>
              <a:t>Copies will be emailed to you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93568"/>
            <a:ext cx="8672513" cy="4987867"/>
          </a:xfrm>
        </p:spPr>
        <p:txBody>
          <a:bodyPr/>
          <a:lstStyle/>
          <a:p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Planning</a:t>
            </a:r>
          </a:p>
          <a:p>
            <a:pPr lvl="1"/>
            <a:r>
              <a:rPr lang="en-US" sz="1800" dirty="0" smtClean="0"/>
              <a:t>Submit Spend Plans</a:t>
            </a:r>
          </a:p>
          <a:p>
            <a:pPr lvl="1"/>
            <a:r>
              <a:rPr lang="en-US" sz="1800" dirty="0" smtClean="0"/>
              <a:t>Michael and Sarah’s Assistance</a:t>
            </a:r>
          </a:p>
          <a:p>
            <a:r>
              <a:rPr lang="en-US" sz="2000" dirty="0" smtClean="0"/>
              <a:t>Process</a:t>
            </a:r>
            <a:endParaRPr lang="en-US" sz="2000" dirty="0"/>
          </a:p>
          <a:p>
            <a:pPr lvl="1"/>
            <a:r>
              <a:rPr lang="en-US" sz="2000" dirty="0"/>
              <a:t>Signature Authority</a:t>
            </a:r>
          </a:p>
          <a:p>
            <a:pPr lvl="1"/>
            <a:r>
              <a:rPr lang="en-US" sz="2000" dirty="0"/>
              <a:t>Technical Review</a:t>
            </a:r>
          </a:p>
          <a:p>
            <a:pPr lvl="1"/>
            <a:r>
              <a:rPr lang="en-US" sz="2000" dirty="0"/>
              <a:t>Financial Review</a:t>
            </a:r>
          </a:p>
          <a:p>
            <a:r>
              <a:rPr lang="en-US" sz="2000" dirty="0" smtClean="0"/>
              <a:t>Methods of procuring items</a:t>
            </a:r>
          </a:p>
          <a:p>
            <a:pPr lvl="1"/>
            <a:r>
              <a:rPr lang="en-US" sz="2000" dirty="0" err="1" smtClean="0"/>
              <a:t>eMarketplace</a:t>
            </a:r>
            <a:endParaRPr lang="en-US" sz="2000" dirty="0" smtClean="0"/>
          </a:p>
          <a:p>
            <a:pPr lvl="1"/>
            <a:r>
              <a:rPr lang="en-US" sz="2000" dirty="0" smtClean="0"/>
              <a:t>Procard</a:t>
            </a:r>
          </a:p>
          <a:p>
            <a:pPr lvl="1"/>
            <a:r>
              <a:rPr lang="en-US" sz="2000" dirty="0" smtClean="0"/>
              <a:t>Purchase Requisition form</a:t>
            </a:r>
          </a:p>
          <a:p>
            <a:r>
              <a:rPr lang="en-US" sz="2000" dirty="0" smtClean="0"/>
              <a:t>Template Form</a:t>
            </a:r>
          </a:p>
          <a:p>
            <a:r>
              <a:rPr lang="en-US" sz="2000" dirty="0" smtClean="0"/>
              <a:t>Example</a:t>
            </a:r>
          </a:p>
          <a:p>
            <a:r>
              <a:rPr lang="en-US" sz="2000" dirty="0" smtClean="0"/>
              <a:t>QAs</a:t>
            </a:r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9240" y="1043046"/>
            <a:ext cx="8672513" cy="4987867"/>
          </a:xfrm>
        </p:spPr>
        <p:txBody>
          <a:bodyPr/>
          <a:lstStyle/>
          <a:p>
            <a:r>
              <a:rPr lang="en-US" sz="2000" dirty="0" smtClean="0"/>
              <a:t>Strongly </a:t>
            </a:r>
            <a:r>
              <a:rPr lang="en-US" sz="2000" dirty="0"/>
              <a:t>encouraged within our Finance and Budget office that we maintain a tight control on spending these funds for M&amp;S along with labor</a:t>
            </a:r>
          </a:p>
          <a:p>
            <a:r>
              <a:rPr lang="en-US" sz="2000" dirty="0"/>
              <a:t>Purpose of the spend plan is to ensure we coordinate our efforts to produce results for ERDC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1600" dirty="0"/>
          </a:p>
          <a:p>
            <a:pPr lvl="2"/>
            <a:endParaRPr lang="en-US" sz="16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9240" y="1043046"/>
            <a:ext cx="8672513" cy="4987867"/>
          </a:xfrm>
        </p:spPr>
        <p:txBody>
          <a:bodyPr/>
          <a:lstStyle/>
          <a:p>
            <a:r>
              <a:rPr lang="en-US" sz="2000" dirty="0"/>
              <a:t>Submit a Spend Plan for each task</a:t>
            </a:r>
          </a:p>
          <a:p>
            <a:r>
              <a:rPr lang="en-US" sz="2000" dirty="0"/>
              <a:t>A spend plan shall be a high level overview of subtasks in chronological order to accomplish the task</a:t>
            </a:r>
          </a:p>
          <a:p>
            <a:r>
              <a:rPr lang="en-US" sz="2000" dirty="0"/>
              <a:t>Each subtask should include the amount of estimated costs of both labor and </a:t>
            </a:r>
            <a:r>
              <a:rPr lang="en-US" sz="2000" dirty="0" smtClean="0"/>
              <a:t>M&amp;S</a:t>
            </a:r>
          </a:p>
          <a:p>
            <a:r>
              <a:rPr lang="en-US" sz="2000" dirty="0" smtClean="0"/>
              <a:t>For Labor, use the PAMS spreadsheet to estimate, per year, the labor requested</a:t>
            </a:r>
            <a:endParaRPr lang="en-US" sz="2000" dirty="0"/>
          </a:p>
          <a:p>
            <a:r>
              <a:rPr lang="en-US" sz="2000" dirty="0"/>
              <a:t>Please contact Michael and </a:t>
            </a:r>
            <a:r>
              <a:rPr lang="en-US" sz="2000" dirty="0" smtClean="0"/>
              <a:t>Sarah </a:t>
            </a:r>
            <a:r>
              <a:rPr lang="en-US" sz="2000" dirty="0"/>
              <a:t>for </a:t>
            </a:r>
            <a:r>
              <a:rPr lang="en-US" sz="2000" dirty="0" smtClean="0"/>
              <a:t>assistance</a:t>
            </a:r>
            <a:r>
              <a:rPr lang="en-US" sz="1600" dirty="0"/>
              <a:t>	</a:t>
            </a:r>
            <a:endParaRPr lang="en-US" sz="1600" dirty="0" smtClean="0"/>
          </a:p>
          <a:p>
            <a:endParaRPr lang="en-US" sz="1600" dirty="0"/>
          </a:p>
          <a:p>
            <a:pPr lvl="2"/>
            <a:endParaRPr lang="en-US" sz="16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530"/>
            <a:ext cx="9144000" cy="44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9240" y="1043046"/>
            <a:ext cx="8672513" cy="4987867"/>
          </a:xfrm>
        </p:spPr>
        <p:txBody>
          <a:bodyPr/>
          <a:lstStyle/>
          <a:p>
            <a:r>
              <a:rPr lang="en-US" sz="2000" dirty="0" smtClean="0"/>
              <a:t>For example:</a:t>
            </a:r>
            <a:r>
              <a:rPr lang="en-US" sz="1600" dirty="0"/>
              <a:t>	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000" dirty="0" smtClean="0">
                <a:solidFill>
                  <a:srgbClr val="4E4E4E"/>
                </a:solidFill>
              </a:rPr>
              <a:t>Once </a:t>
            </a:r>
            <a:r>
              <a:rPr lang="en-US" sz="2000" dirty="0">
                <a:solidFill>
                  <a:srgbClr val="4E4E4E"/>
                </a:solidFill>
              </a:rPr>
              <a:t>the Spend Plan are submitted, we will be integrating them into a planning software package (P6)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  <a:p>
            <a:pPr lvl="2"/>
            <a:endParaRPr lang="en-US" sz="16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46142"/>
              </p:ext>
            </p:extLst>
          </p:nvPr>
        </p:nvGraphicFramePr>
        <p:xfrm>
          <a:off x="209240" y="1356175"/>
          <a:ext cx="8297035" cy="3364159"/>
        </p:xfrm>
        <a:graphic>
          <a:graphicData uri="http://schemas.openxmlformats.org/drawingml/2006/table">
            <a:tbl>
              <a:tblPr/>
              <a:tblGrid>
                <a:gridCol w="2529580"/>
                <a:gridCol w="72514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  <a:gridCol w="193935"/>
              </a:tblGrid>
              <a:tr h="158120">
                <a:tc gridSpan="28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ERDC Nb3Sn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Multicell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Coating</a:t>
                      </a:r>
                    </a:p>
                  </a:txBody>
                  <a:tcPr marL="8501" marR="8501" marT="8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M&amp;S Cost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 Heater Aux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20,000.00 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new Heater Aux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Cavity Prep Baseline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Furnance Accesories/Connections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26,000.00 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Single Cell Coating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Single Cell Testing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Furnace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Structure for SC 650 w/ rings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10,000.00 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 650 SC Cavity w/ rings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45,000.00 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SC Cavity w/ rings Not coated Prep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arbitrary start -&gt;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SC Cavity w/ rings Not coated Testing VTS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SC Cavity w/ rings Not coated Testing HAB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SC Cavity w/ rings Coating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SC Cavity w/ rings Testing VTS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SC Cavity w/ rings Testing HAB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70021"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MultiCell sample Host cavity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MCSHC Fabrication 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12,000.00 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MCSHC Coating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MCSHC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Micropory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(SC)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4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CFO Procurement Department Requisition Process </a:t>
            </a:r>
          </a:p>
          <a:p>
            <a:endParaRPr lang="en-US" sz="20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3" y="1365294"/>
            <a:ext cx="6513295" cy="48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Since the majority of the technical leads are from Technical Division, we  have tried to accommodate the process geared towards the TD process</a:t>
            </a:r>
          </a:p>
          <a:p>
            <a:r>
              <a:rPr lang="en-US" sz="2000" dirty="0" smtClean="0"/>
              <a:t>Differences include:</a:t>
            </a:r>
          </a:p>
          <a:p>
            <a:pPr lvl="1"/>
            <a:r>
              <a:rPr lang="en-US" sz="1600" dirty="0" smtClean="0"/>
              <a:t>Field Financial Manager</a:t>
            </a:r>
          </a:p>
          <a:p>
            <a:pPr lvl="2"/>
            <a:r>
              <a:rPr lang="en-US" sz="1400" strike="sngStrike" dirty="0" smtClean="0"/>
              <a:t>TD - Melonie Hays 	</a:t>
            </a:r>
          </a:p>
          <a:p>
            <a:pPr lvl="2"/>
            <a:r>
              <a:rPr lang="en-US" sz="1400" dirty="0" smtClean="0"/>
              <a:t>ERDC - </a:t>
            </a:r>
            <a:r>
              <a:rPr lang="en-US" sz="1400" dirty="0"/>
              <a:t>FFM Sarah Grimsley</a:t>
            </a:r>
          </a:p>
          <a:p>
            <a:pPr lvl="1"/>
            <a:r>
              <a:rPr lang="en-US" sz="1600" dirty="0" smtClean="0"/>
              <a:t>Gate Keeper</a:t>
            </a:r>
          </a:p>
          <a:p>
            <a:pPr lvl="2"/>
            <a:r>
              <a:rPr lang="en-US" sz="1400" strike="sngStrike" dirty="0" smtClean="0"/>
              <a:t>TD - Beth Karau</a:t>
            </a:r>
          </a:p>
          <a:p>
            <a:pPr lvl="2"/>
            <a:r>
              <a:rPr lang="en-US" sz="1400" dirty="0" smtClean="0"/>
              <a:t>ERDC - Michael Geelhoed, Ram Dhuley, and </a:t>
            </a:r>
            <a:r>
              <a:rPr lang="en-US" sz="1400" dirty="0"/>
              <a:t>Sarah </a:t>
            </a:r>
            <a:r>
              <a:rPr lang="en-US" sz="1400" dirty="0" smtClean="0"/>
              <a:t>Grimsley</a:t>
            </a:r>
          </a:p>
          <a:p>
            <a:pPr lvl="1"/>
            <a:r>
              <a:rPr lang="en-US" sz="1600" dirty="0" smtClean="0"/>
              <a:t>Purchase Requisition Form</a:t>
            </a:r>
            <a:endParaRPr lang="en-US" sz="1600" dirty="0"/>
          </a:p>
          <a:p>
            <a:r>
              <a:rPr lang="en-US" sz="2000" dirty="0" smtClean="0"/>
              <a:t>Similarities include:</a:t>
            </a:r>
          </a:p>
          <a:p>
            <a:pPr lvl="1"/>
            <a:r>
              <a:rPr lang="en-US" sz="1600" dirty="0" smtClean="0"/>
              <a:t>Use of IB4 delivery system</a:t>
            </a:r>
          </a:p>
          <a:p>
            <a:pPr lvl="1"/>
            <a:r>
              <a:rPr lang="en-US" sz="1600" dirty="0" smtClean="0"/>
              <a:t>Quality Assurance (optional)</a:t>
            </a:r>
          </a:p>
          <a:p>
            <a:pPr lvl="1"/>
            <a:endParaRPr lang="en-US" sz="1600" dirty="0"/>
          </a:p>
          <a:p>
            <a:pPr lvl="2"/>
            <a:endParaRPr lang="en-US" sz="1400" dirty="0"/>
          </a:p>
          <a:p>
            <a:pPr marL="914400" lvl="2" indent="0">
              <a:buNone/>
            </a:pPr>
            <a:r>
              <a:rPr lang="en-US" sz="1600" dirty="0"/>
              <a:t>	</a:t>
            </a:r>
          </a:p>
          <a:p>
            <a:pPr lvl="2"/>
            <a:endParaRPr lang="en-US" sz="16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Signature Authority </a:t>
            </a:r>
          </a:p>
          <a:p>
            <a:pPr lvl="1"/>
            <a:r>
              <a:rPr lang="en-US" sz="1800" dirty="0" smtClean="0"/>
              <a:t>Sarah has already send out the ERDC I1708 sheet</a:t>
            </a:r>
          </a:p>
          <a:p>
            <a:pPr lvl="1"/>
            <a:r>
              <a:rPr lang="en-US" sz="1800" dirty="0" smtClean="0"/>
              <a:t>Each subtask has the technical lead(s) associated with each</a:t>
            </a:r>
          </a:p>
          <a:p>
            <a:pPr lvl="1"/>
            <a:r>
              <a:rPr lang="en-US" sz="1800" dirty="0"/>
              <a:t>All </a:t>
            </a:r>
            <a:r>
              <a:rPr lang="en-US" sz="1800" dirty="0" smtClean="0"/>
              <a:t>technical leads </a:t>
            </a:r>
            <a:r>
              <a:rPr lang="en-US" sz="1800" dirty="0"/>
              <a:t>have a signature authority of $10,000, Charles and </a:t>
            </a:r>
            <a:r>
              <a:rPr lang="en-US" sz="1800" dirty="0" smtClean="0"/>
              <a:t>Bob (Cherri) </a:t>
            </a:r>
            <a:r>
              <a:rPr lang="en-US" sz="1800" dirty="0"/>
              <a:t>have a signature authority of $25,000, and Tim Meyer has an unlimited signature authority for all </a:t>
            </a:r>
            <a:r>
              <a:rPr lang="en-US" sz="1800" dirty="0" smtClean="0"/>
              <a:t>I1708</a:t>
            </a:r>
          </a:p>
          <a:p>
            <a:r>
              <a:rPr lang="en-US" sz="2000" dirty="0" smtClean="0"/>
              <a:t>Technical Review - ensure the proper code is being applied</a:t>
            </a:r>
          </a:p>
          <a:p>
            <a:r>
              <a:rPr lang="en-US" sz="2000" dirty="0" smtClean="0"/>
              <a:t>Financial Review – ensure the proper code has enough funds</a:t>
            </a:r>
          </a:p>
          <a:p>
            <a:endParaRPr lang="en-US" sz="2000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39" y="6493520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Michael Geelhoed | </a:t>
            </a:r>
            <a:r>
              <a:rPr lang="en-US" dirty="0"/>
              <a:t>IARC’s use of ERDC Funds I1708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1" y="6356266"/>
            <a:ext cx="398863" cy="40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15" y="3637600"/>
            <a:ext cx="5696681" cy="25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570</TotalTime>
  <Words>613</Words>
  <Application>Microsoft Office PowerPoint</Application>
  <PresentationFormat>On-screen Show (4:3)</PresentationFormat>
  <Paragraphs>267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Contents</vt:lpstr>
      <vt:lpstr>Purpose</vt:lpstr>
      <vt:lpstr>Planning</vt:lpstr>
      <vt:lpstr>Planning</vt:lpstr>
      <vt:lpstr>Planning</vt:lpstr>
      <vt:lpstr>Process</vt:lpstr>
      <vt:lpstr>Process</vt:lpstr>
      <vt:lpstr>Process</vt:lpstr>
      <vt:lpstr>Process</vt:lpstr>
      <vt:lpstr>Methods of Procuring items</vt:lpstr>
      <vt:lpstr>Purchase Requisition Template Form</vt:lpstr>
      <vt:lpstr>Questions?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Geelhoed x4829 14409N</dc:creator>
  <cp:lastModifiedBy>Mike Geelhoed x4829 14409N</cp:lastModifiedBy>
  <cp:revision>27</cp:revision>
  <cp:lastPrinted>2014-01-20T19:40:21Z</cp:lastPrinted>
  <dcterms:created xsi:type="dcterms:W3CDTF">2017-12-01T16:48:11Z</dcterms:created>
  <dcterms:modified xsi:type="dcterms:W3CDTF">2017-12-12T16:55:14Z</dcterms:modified>
</cp:coreProperties>
</file>