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333" r:id="rId3"/>
    <p:sldId id="337" r:id="rId4"/>
    <p:sldId id="338" r:id="rId5"/>
    <p:sldId id="334" r:id="rId6"/>
    <p:sldId id="335" r:id="rId7"/>
    <p:sldId id="336" r:id="rId8"/>
    <p:sldId id="311" r:id="rId9"/>
    <p:sldId id="307" r:id="rId10"/>
    <p:sldId id="308" r:id="rId11"/>
    <p:sldId id="300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05050"/>
    <a:srgbClr val="5050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120" y="1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0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fld id="{B1DB564C-C174-4D4F-A89D-4FE8B59478F7}" type="datetime1">
              <a:rPr lang="en-US" altLang="en-US" smtClean="0"/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8A0D1-53B1-4305-BAD7-7641163D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05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12/18/2017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Daniel Johnson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18 December 2017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LCLSII Cryomodule F1.3-05</a:t>
            </a:r>
          </a:p>
          <a:p>
            <a:pPr lvl="1"/>
            <a:r>
              <a:rPr lang="en-US" dirty="0"/>
              <a:t>Testing complete</a:t>
            </a:r>
          </a:p>
          <a:p>
            <a:pPr lvl="1"/>
            <a:r>
              <a:rPr lang="en-US" dirty="0"/>
              <a:t>Warmup and deinstallation progress</a:t>
            </a:r>
          </a:p>
          <a:p>
            <a:pPr lvl="1"/>
            <a:r>
              <a:rPr lang="en-US" dirty="0"/>
              <a:t>Next cryomodule F1.3-07 due to arrive on December 20th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035827" y="90580"/>
            <a:ext cx="3432312" cy="4576416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December       11, 2017 (0000 hours)</a:t>
            </a:r>
          </a:p>
          <a:p>
            <a:pPr marL="0" indent="0" algn="just">
              <a:buNone/>
            </a:pPr>
            <a:r>
              <a:rPr lang="en-US" sz="1100" dirty="0"/>
              <a:t>To:      December       18, 2017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50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 </a:t>
            </a:r>
            <a:r>
              <a:rPr lang="en-US" sz="1100" b="1" dirty="0">
                <a:solidFill>
                  <a:schemeClr val="tx2"/>
                </a:solidFill>
              </a:rPr>
              <a:t>1.80 E19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158.5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9.34 E18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 161.1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Muon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7.00 E16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Muon	</a:t>
            </a:r>
            <a:r>
              <a:rPr lang="en-US" sz="1100" b="1" dirty="0">
                <a:solidFill>
                  <a:schemeClr val="tx2"/>
                </a:solidFill>
              </a:rPr>
              <a:t>                                   132.4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1.17 E14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 87.6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3.50 E12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102.1</a:t>
            </a:r>
            <a:r>
              <a:rPr lang="en-US" sz="1100" dirty="0">
                <a:solidFill>
                  <a:schemeClr val="tx2"/>
                </a:solidFill>
              </a:rPr>
              <a:t> 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652E10-F559-4FB2-9564-6EF0B1F9AE0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 rot="5400000">
            <a:off x="112488" y="813153"/>
            <a:ext cx="4370377" cy="3121699"/>
          </a:xfrm>
        </p:spPr>
      </p:pic>
    </p:spTree>
    <p:extLst>
      <p:ext uri="{BB962C8B-B14F-4D97-AF65-F5344CB8AC3E}">
        <p14:creationId xmlns:p14="http://schemas.microsoft.com/office/powerpoint/2010/main" val="174778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0F0A-9790-4B33-8E23-3491ABEA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A Septum Wire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CCFE4D-43B0-4C56-9D0B-393A9E045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554" r="13409" b="29062"/>
          <a:stretch/>
        </p:blipFill>
        <p:spPr>
          <a:xfrm>
            <a:off x="4469641" y="714725"/>
            <a:ext cx="3289507" cy="364232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99A6-5FE5-49E7-907E-92AD696B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564C-C174-4D4F-A89D-4FE8B59478F7}" type="datetime1">
              <a:rPr lang="en-US" altLang="en-US" smtClean="0"/>
              <a:t>12/18/2017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B8659-9486-452E-AC91-5058EA61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FF6AC3-C96B-470D-B72C-5700D0F7FECF}"/>
              </a:ext>
            </a:extLst>
          </p:cNvPr>
          <p:cNvSpPr/>
          <p:nvPr/>
        </p:nvSpPr>
        <p:spPr>
          <a:xfrm>
            <a:off x="5472752" y="972403"/>
            <a:ext cx="1617260" cy="7983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CC0FB9-D904-4168-93B7-741318408DF7}"/>
              </a:ext>
            </a:extLst>
          </p:cNvPr>
          <p:cNvSpPr txBox="1">
            <a:spLocks/>
          </p:cNvSpPr>
          <p:nvPr/>
        </p:nvSpPr>
        <p:spPr>
          <a:xfrm>
            <a:off x="222251" y="782285"/>
            <a:ext cx="4031698" cy="37409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Wire shorted on Tuesday</a:t>
            </a:r>
          </a:p>
          <a:p>
            <a:r>
              <a:rPr lang="en-US" sz="1800" dirty="0"/>
              <a:t>Access Wednesday to fix</a:t>
            </a:r>
          </a:p>
          <a:p>
            <a:pPr lvl="1"/>
            <a:r>
              <a:rPr lang="en-US" sz="1650" dirty="0"/>
              <a:t>Found 1 shorted wire and 2 broken wires at D/S end of tank A</a:t>
            </a:r>
          </a:p>
          <a:p>
            <a:r>
              <a:rPr lang="en-US" sz="1800" dirty="0"/>
              <a:t>Back on Thursday afternoon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131C1BB-8DCB-4F9D-A7E4-A481B9F0A68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6058" y="4870307"/>
            <a:ext cx="4223629" cy="1821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dirty="0"/>
              <a:t>Phil Adamson | AD Weekly Scheduling Meeting on 12/1/17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1945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700" dirty="0"/>
              <a:t>MI52 Septum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52DC-E96B-4060-BEB9-46AF78A49AB7}" type="datetime1">
              <a:rPr lang="en-US" altLang="en-US" smtClean="0"/>
              <a:t>12/18/2017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D. Capista | Operations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B3FA96-E026-4EA9-9794-E3A07AAEB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328" y="782241"/>
            <a:ext cx="2805707" cy="374094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E61DEC-3292-430C-99F7-D871845FED60}"/>
              </a:ext>
            </a:extLst>
          </p:cNvPr>
          <p:cNvSpPr txBox="1"/>
          <p:nvPr/>
        </p:nvSpPr>
        <p:spPr>
          <a:xfrm>
            <a:off x="4617579" y="922192"/>
            <a:ext cx="32119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We have a total of 3 broken wires on the downstream end of tank 1, two from last week and one this week.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We would like to scrub the gas out of this septum before turning on the high voltage (Below 1E-7) =&gt;  Monday.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We will preform a stretched wire measurement on a spare septum next week to look for cavity modes.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870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49B520-2CFC-464B-B9A1-0D84A3055A7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69EB7BD-CEFD-4CF4-98CA-D61B4AAA6153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507891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14257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478BD2-0D74-42B8-B71E-2AB011C08DA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E3007C8-511C-45AA-8AC6-304E583B70F4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738478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08450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Operation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6C0F0CC-3394-449F-AB56-5ABD76B30684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747282" y="1706673"/>
            <a:ext cx="4088605" cy="2725737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A269A1F-C3C3-4FD6-BE6F-0656E3F7C62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200293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LINAC</a:t>
            </a:r>
          </a:p>
          <a:p>
            <a:pPr lvl="1"/>
            <a:r>
              <a:rPr lang="en-US" dirty="0"/>
              <a:t>Investigating LRF3 MARX trips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</a:t>
            </a:r>
          </a:p>
          <a:p>
            <a:pPr lvl="1"/>
            <a:r>
              <a:rPr lang="en-US" dirty="0"/>
              <a:t>Tuning continues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MI/RR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Tuning continues</a:t>
            </a:r>
          </a:p>
          <a:p>
            <a:pPr lvl="0"/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Running at ~640kW (with switchyard)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 Neutrino Beamline (BNB)</a:t>
            </a:r>
          </a:p>
          <a:p>
            <a:pPr lvl="1"/>
            <a:r>
              <a:rPr lang="en-US" dirty="0"/>
              <a:t>Stable operation </a:t>
            </a:r>
          </a:p>
          <a:p>
            <a:pPr lvl="1"/>
            <a:r>
              <a:rPr lang="en-US" dirty="0"/>
              <a:t>Running at 5 Hz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Switchyard</a:t>
            </a:r>
          </a:p>
          <a:p>
            <a:pPr lvl="1"/>
            <a:r>
              <a:rPr lang="en-US" sz="1400" dirty="0"/>
              <a:t>Meson Test Operating</a:t>
            </a:r>
          </a:p>
          <a:p>
            <a:pPr lvl="1"/>
            <a:r>
              <a:rPr lang="en-US" sz="1400" dirty="0"/>
              <a:t>Meson Center Operating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Muon Campus</a:t>
            </a:r>
          </a:p>
          <a:p>
            <a:pPr lvl="1"/>
            <a:r>
              <a:rPr lang="en-US" sz="1400" dirty="0"/>
              <a:t>Tuning &amp; studies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sz="1400" dirty="0"/>
              <a:t>	</a:t>
            </a:r>
          </a:p>
          <a:p>
            <a:pPr lvl="1"/>
            <a:r>
              <a:rPr lang="en-US" sz="1200" dirty="0"/>
              <a:t>Tuesday, December 19</a:t>
            </a:r>
            <a:r>
              <a:rPr lang="en-US" sz="1200" baseline="30000" dirty="0"/>
              <a:t>th</a:t>
            </a:r>
            <a:r>
              <a:rPr lang="en-US" sz="1200" dirty="0"/>
              <a:t> access</a:t>
            </a:r>
          </a:p>
          <a:p>
            <a:pPr lvl="2"/>
            <a:r>
              <a:rPr lang="en-US" sz="1100" dirty="0"/>
              <a:t>Beam off at 0600 all areas</a:t>
            </a:r>
          </a:p>
          <a:p>
            <a:pPr lvl="2"/>
            <a:r>
              <a:rPr lang="en-US" sz="1100" dirty="0"/>
              <a:t>Keys at 0700</a:t>
            </a:r>
          </a:p>
          <a:p>
            <a:pPr lvl="2"/>
            <a:r>
              <a:rPr lang="en-US" sz="1100" dirty="0"/>
              <a:t>Access 4 hours</a:t>
            </a:r>
          </a:p>
          <a:p>
            <a:pPr lvl="2"/>
            <a:r>
              <a:rPr lang="en-US" sz="1100" dirty="0"/>
              <a:t>MI compressed air leak</a:t>
            </a:r>
          </a:p>
          <a:p>
            <a:pPr marL="577850" lvl="2" indent="0">
              <a:buNone/>
            </a:pP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734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288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PIP-II Injector Test</a:t>
            </a:r>
          </a:p>
          <a:p>
            <a:pPr lvl="1"/>
            <a:r>
              <a:rPr lang="en-US" dirty="0"/>
              <a:t>Studies </a:t>
            </a:r>
          </a:p>
          <a:p>
            <a:pPr lvl="2"/>
            <a:r>
              <a:rPr lang="en-US" dirty="0"/>
              <a:t>Beam through new differential pumping section with low losses</a:t>
            </a:r>
          </a:p>
          <a:p>
            <a:pPr lvl="2"/>
            <a:r>
              <a:rPr lang="en-US" dirty="0" err="1"/>
              <a:t>Buncher</a:t>
            </a:r>
            <a:r>
              <a:rPr lang="en-US" dirty="0"/>
              <a:t> cavity phasing checks</a:t>
            </a:r>
          </a:p>
          <a:p>
            <a:pPr lvl="2"/>
            <a:r>
              <a:rPr lang="en-US" dirty="0"/>
              <a:t>Scans and measurements</a:t>
            </a:r>
          </a:p>
          <a:p>
            <a:pPr lvl="2"/>
            <a:r>
              <a:rPr lang="en-US" dirty="0"/>
              <a:t>Beam size measurements</a:t>
            </a:r>
          </a:p>
          <a:p>
            <a:pPr marL="573087" lvl="2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6344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</a:t>
            </a:r>
          </a:p>
          <a:p>
            <a:pPr lvl="1"/>
            <a:r>
              <a:rPr lang="en-US" dirty="0"/>
              <a:t>300 MeV Commissioning Run Successful</a:t>
            </a:r>
          </a:p>
          <a:p>
            <a:pPr lvl="3"/>
            <a:r>
              <a:rPr lang="en-US" dirty="0"/>
              <a:t>IOTA Installation underway</a:t>
            </a:r>
          </a:p>
          <a:p>
            <a:pPr marL="858838" lvl="3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28787</TotalTime>
  <Words>394</Words>
  <Application>Microsoft Office PowerPoint</Application>
  <PresentationFormat>On-screen Show (16:9)</PresentationFormat>
  <Paragraphs>115</Paragraphs>
  <Slides>11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Geneva</vt:lpstr>
      <vt:lpstr>Helvetica</vt:lpstr>
      <vt:lpstr>Fermilab_PPT_090915</vt:lpstr>
      <vt:lpstr>PowerPoint Presentation</vt:lpstr>
      <vt:lpstr>Accelerator Operations Summary</vt:lpstr>
      <vt:lpstr>Broken A Septum Wire</vt:lpstr>
      <vt:lpstr>MI52 Septum</vt:lpstr>
      <vt:lpstr>NuMI Operation</vt:lpstr>
      <vt:lpstr>BNB Operation</vt:lpstr>
      <vt:lpstr>Muon Operation</vt:lpstr>
      <vt:lpstr>Complex Status</vt:lpstr>
      <vt:lpstr>PIP-II Injector Test &amp; FAST Status</vt:lpstr>
      <vt:lpstr>CMTS1 Status</vt:lpstr>
      <vt:lpstr>Schedules and Links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Daniel A. Johnson x2074 05157N</cp:lastModifiedBy>
  <cp:revision>481</cp:revision>
  <cp:lastPrinted>2014-01-20T19:40:21Z</cp:lastPrinted>
  <dcterms:created xsi:type="dcterms:W3CDTF">2016-08-16T13:41:08Z</dcterms:created>
  <dcterms:modified xsi:type="dcterms:W3CDTF">2017-12-18T18:46:16Z</dcterms:modified>
</cp:coreProperties>
</file>