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263" r:id="rId5"/>
    <p:sldId id="306" r:id="rId6"/>
    <p:sldId id="307" r:id="rId7"/>
    <p:sldId id="313" r:id="rId8"/>
    <p:sldId id="309" r:id="rId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9900"/>
    <a:srgbClr val="B4C6E7"/>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96292" autoAdjust="0"/>
  </p:normalViewPr>
  <p:slideViewPr>
    <p:cSldViewPr snapToObjects="1" showGuides="1">
      <p:cViewPr varScale="1">
        <p:scale>
          <a:sx n="108" d="100"/>
          <a:sy n="108" d="100"/>
        </p:scale>
        <p:origin x="1392" y="102"/>
      </p:cViewPr>
      <p:guideLst>
        <p:guide orient="horz" pos="4080"/>
        <p:guide pos="2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18/12/2017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18/12/2017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2</a:t>
            </a:fld>
            <a:endParaRPr lang="fr-FR"/>
          </a:p>
        </p:txBody>
      </p:sp>
    </p:spTree>
    <p:extLst>
      <p:ext uri="{BB962C8B-B14F-4D97-AF65-F5344CB8AC3E}">
        <p14:creationId xmlns:p14="http://schemas.microsoft.com/office/powerpoint/2010/main" val="211381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3</a:t>
            </a:fld>
            <a:endParaRPr lang="fr-FR"/>
          </a:p>
        </p:txBody>
      </p:sp>
    </p:spTree>
    <p:extLst>
      <p:ext uri="{BB962C8B-B14F-4D97-AF65-F5344CB8AC3E}">
        <p14:creationId xmlns:p14="http://schemas.microsoft.com/office/powerpoint/2010/main" val="408419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E3A2339-41DF-D34F-893D-CD7D0A0F306E}" type="slidenum">
              <a:rPr lang="en-US" smtClean="0"/>
              <a:pPr>
                <a:defRPr/>
              </a:pPr>
              <a:t>4</a:t>
            </a:fld>
            <a:endParaRPr lang="en-US" dirty="0"/>
          </a:p>
        </p:txBody>
      </p:sp>
    </p:spTree>
    <p:extLst>
      <p:ext uri="{BB962C8B-B14F-4D97-AF65-F5344CB8AC3E}">
        <p14:creationId xmlns:p14="http://schemas.microsoft.com/office/powerpoint/2010/main" val="190619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5</a:t>
            </a:fld>
            <a:endParaRPr lang="fr-FR"/>
          </a:p>
        </p:txBody>
      </p:sp>
    </p:spTree>
    <p:extLst>
      <p:ext uri="{BB962C8B-B14F-4D97-AF65-F5344CB8AC3E}">
        <p14:creationId xmlns:p14="http://schemas.microsoft.com/office/powerpoint/2010/main" val="2533156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0" y="6356350"/>
            <a:ext cx="6309000" cy="360000"/>
          </a:xfrm>
        </p:spPr>
        <p:txBody>
          <a:bodyPr lIns="0" tIns="0" rIns="0" bIns="0" anchor="b" anchorCtr="0"/>
          <a:lstStyle>
            <a:lvl1pPr algn="r">
              <a:defRPr>
                <a:solidFill>
                  <a:schemeClr val="accent1"/>
                </a:solidFill>
              </a:defRPr>
            </a:lvl1pPr>
          </a:lstStyle>
          <a:p>
            <a:r>
              <a:rPr lang="en-US" noProof="0"/>
              <a:t>G. Ambrosio - Intro &amp; Charge</a:t>
            </a:r>
            <a:endParaRPr lang="en-GB" noProof="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pic>
        <p:nvPicPr>
          <p:cNvPr id="4" name="Picture 3"/>
          <p:cNvPicPr>
            <a:picLocks noChangeAspect="1"/>
          </p:cNvPicPr>
          <p:nvPr userDrawn="1"/>
        </p:nvPicPr>
        <p:blipFill>
          <a:blip r:embed="rId3"/>
          <a:stretch>
            <a:fillRect/>
          </a:stretch>
        </p:blipFill>
        <p:spPr>
          <a:xfrm>
            <a:off x="1259632" y="476672"/>
            <a:ext cx="4048095" cy="18960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05000" y="6356350"/>
            <a:ext cx="6627000" cy="360000"/>
          </a:xfrm>
        </p:spPr>
        <p:txBody>
          <a:bodyPr/>
          <a:lstStyle/>
          <a:p>
            <a:r>
              <a:rPr lang="en-US" noProof="0"/>
              <a:t>G. Ambrosio - Intro &amp; Charge</a:t>
            </a:r>
            <a:endParaRPr lang="en-GB" noProof="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a:p>
        </p:txBody>
      </p:sp>
      <p:grpSp>
        <p:nvGrpSpPr>
          <p:cNvPr id="8" name="Grouper 7"/>
          <p:cNvGrpSpPr/>
          <p:nvPr userDrawn="1"/>
        </p:nvGrpSpPr>
        <p:grpSpPr>
          <a:xfrm>
            <a:off x="1440000" y="6300000"/>
            <a:ext cx="457200" cy="457200"/>
            <a:chOff x="1462200" y="4620913"/>
            <a:chExt cx="457200" cy="457200"/>
          </a:xfrm>
        </p:grpSpPr>
        <p:sp>
          <p:nvSpPr>
            <p:cNvPr id="9" name="Rectangle 8"/>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ZoneTexte 9"/>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p>
            <a:r>
              <a:rPr lang="en-US" noProof="0"/>
              <a:t>G. Ambrosio - Intro &amp; Charge</a:t>
            </a:r>
            <a:endParaRPr lang="en-GB" noProof="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grpSp>
        <p:nvGrpSpPr>
          <p:cNvPr id="11" name="Grouper 10"/>
          <p:cNvGrpSpPr/>
          <p:nvPr userDrawn="1"/>
        </p:nvGrpSpPr>
        <p:grpSpPr>
          <a:xfrm>
            <a:off x="1440000" y="6300000"/>
            <a:ext cx="457200" cy="457200"/>
            <a:chOff x="1462200" y="4620913"/>
            <a:chExt cx="457200" cy="457200"/>
          </a:xfrm>
        </p:grpSpPr>
        <p:sp>
          <p:nvSpPr>
            <p:cNvPr id="12" name="Rectangle 11"/>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ZoneTexte 12"/>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p>
            <a:r>
              <a:rPr lang="en-US" noProof="0"/>
              <a:t>G. Ambrosio - Intro &amp; Charge</a:t>
            </a:r>
            <a:endParaRPr lang="en-GB" noProof="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grpSp>
        <p:nvGrpSpPr>
          <p:cNvPr id="7" name="Grouper 6"/>
          <p:cNvGrpSpPr/>
          <p:nvPr userDrawn="1"/>
        </p:nvGrpSpPr>
        <p:grpSpPr>
          <a:xfrm>
            <a:off x="1440000" y="6300000"/>
            <a:ext cx="457200" cy="457200"/>
            <a:chOff x="1462200" y="4620913"/>
            <a:chExt cx="457200" cy="457200"/>
          </a:xfrm>
        </p:grpSpPr>
        <p:sp>
          <p:nvSpPr>
            <p:cNvPr id="8" name="Rectangle 7"/>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ZoneTexte 8"/>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p>
            <a:r>
              <a:rPr lang="en-US" noProof="0"/>
              <a:t>G. Ambrosio - Intro &amp; Charge</a:t>
            </a:r>
            <a:endParaRPr lang="en-GB" noProof="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grpSp>
        <p:nvGrpSpPr>
          <p:cNvPr id="6" name="Grouper 5"/>
          <p:cNvGrpSpPr/>
          <p:nvPr userDrawn="1"/>
        </p:nvGrpSpPr>
        <p:grpSpPr>
          <a:xfrm>
            <a:off x="1440000" y="6300000"/>
            <a:ext cx="457200" cy="457200"/>
            <a:chOff x="1462200" y="4620913"/>
            <a:chExt cx="457200" cy="457200"/>
          </a:xfrm>
        </p:grpSpPr>
        <p:sp>
          <p:nvSpPr>
            <p:cNvPr id="7" name="Rectangle 6"/>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ZoneTexte 7"/>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p>
            <a:r>
              <a:rPr lang="en-US" noProof="0"/>
              <a:t>G. Ambrosio - Intro &amp; Charge</a:t>
            </a:r>
            <a:endParaRPr lang="en-GB" noProof="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grpSp>
        <p:nvGrpSpPr>
          <p:cNvPr id="10" name="Grouper 9"/>
          <p:cNvGrpSpPr/>
          <p:nvPr userDrawn="1"/>
        </p:nvGrpSpPr>
        <p:grpSpPr>
          <a:xfrm>
            <a:off x="1440000" y="6300000"/>
            <a:ext cx="457200" cy="457200"/>
            <a:chOff x="1462200" y="4620913"/>
            <a:chExt cx="457200" cy="457200"/>
          </a:xfrm>
        </p:grpSpPr>
        <p:sp>
          <p:nvSpPr>
            <p:cNvPr id="11" name="Rectangle 10"/>
            <p:cNvSpPr/>
            <p:nvPr userDrawn="1"/>
          </p:nvSpPr>
          <p:spPr>
            <a:xfrm>
              <a:off x="1462200" y="4620913"/>
              <a:ext cx="457200" cy="457200"/>
            </a:xfrm>
            <a:prstGeom prst="rect">
              <a:avLst/>
            </a:prstGeom>
            <a:solidFill>
              <a:schemeClr val="accent5">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userDrawn="1"/>
          </p:nvSpPr>
          <p:spPr>
            <a:xfrm>
              <a:off x="1485900" y="4670164"/>
              <a:ext cx="381000" cy="276999"/>
            </a:xfrm>
            <a:prstGeom prst="rect">
              <a:avLst/>
            </a:prstGeom>
            <a:noFill/>
          </p:spPr>
          <p:txBody>
            <a:bodyPr wrap="square" lIns="0" tIns="0" rIns="0" bIns="0" rtlCol="0">
              <a:spAutoFit/>
            </a:bodyPr>
            <a:lstStyle/>
            <a:p>
              <a:pPr algn="ctr"/>
              <a:r>
                <a:rPr lang="en-GB" sz="900" dirty="0"/>
                <a:t>logo</a:t>
              </a:r>
            </a:p>
            <a:p>
              <a:pPr algn="ctr"/>
              <a:r>
                <a:rPr lang="en-GB" sz="900" dirty="0"/>
                <a:t>area</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noProof="0"/>
              <a:t>G. Ambrosio - Intro &amp; Charge</a:t>
            </a:r>
            <a:endParaRPr lang="en-GB" noProof="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ndico.fnal.gov/event/1587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a:t>Introduction </a:t>
            </a:r>
            <a:r>
              <a:rPr lang="en-GB" dirty="0"/>
              <a:t>and Charge</a:t>
            </a:r>
          </a:p>
        </p:txBody>
      </p:sp>
      <p:sp>
        <p:nvSpPr>
          <p:cNvPr id="3" name="Sous-titre 2"/>
          <p:cNvSpPr>
            <a:spLocks noGrp="1"/>
          </p:cNvSpPr>
          <p:nvPr>
            <p:ph type="subTitle" idx="1"/>
          </p:nvPr>
        </p:nvSpPr>
        <p:spPr/>
        <p:txBody>
          <a:bodyPr>
            <a:normAutofit lnSpcReduction="10000"/>
          </a:bodyPr>
          <a:lstStyle/>
          <a:p>
            <a:r>
              <a:rPr lang="en-GB" dirty="0"/>
              <a:t>Giorgio Ambrosio</a:t>
            </a:r>
          </a:p>
          <a:p>
            <a:r>
              <a:rPr lang="en-GB" dirty="0"/>
              <a:t>Magnets L2</a:t>
            </a:r>
          </a:p>
          <a:p>
            <a:r>
              <a:rPr lang="en-GB" dirty="0"/>
              <a:t>U.S. HL-LHC Accelerator Upgrade Project</a:t>
            </a:r>
          </a:p>
        </p:txBody>
      </p:sp>
      <p:sp>
        <p:nvSpPr>
          <p:cNvPr id="4" name="Espace réservé du texte 3"/>
          <p:cNvSpPr>
            <a:spLocks noGrp="1"/>
          </p:cNvSpPr>
          <p:nvPr>
            <p:ph type="body" sz="quarter" idx="14"/>
          </p:nvPr>
        </p:nvSpPr>
        <p:spPr/>
        <p:txBody>
          <a:bodyPr>
            <a:normAutofit fontScale="77500" lnSpcReduction="20000"/>
          </a:bodyPr>
          <a:lstStyle/>
          <a:p>
            <a:r>
              <a:rPr lang="en-US" dirty="0"/>
              <a:t>Review of BNL VTF plans to address high pressure issue after MQXFAP1 quenches </a:t>
            </a:r>
            <a:endParaRPr lang="en-US" dirty="0"/>
          </a:p>
          <a:p>
            <a:r>
              <a:rPr lang="en-GB" dirty="0"/>
              <a:t>December 19, 2017</a:t>
            </a:r>
          </a:p>
        </p:txBody>
      </p:sp>
      <p:pic>
        <p:nvPicPr>
          <p:cNvPr id="7" name="Image 6" descr="Logo-APO-LARP.png"/>
          <p:cNvPicPr>
            <a:picLocks noChangeAspect="1"/>
          </p:cNvPicPr>
          <p:nvPr/>
        </p:nvPicPr>
        <p:blipFill>
          <a:blip r:embed="rId3"/>
          <a:stretch>
            <a:fillRect/>
          </a:stretch>
        </p:blipFill>
        <p:spPr>
          <a:xfrm>
            <a:off x="6156176" y="511165"/>
            <a:ext cx="1604480" cy="1909723"/>
          </a:xfrm>
          <a:prstGeom prst="rect">
            <a:avLst/>
          </a:prstGeom>
        </p:spPr>
      </p:pic>
      <p:sp>
        <p:nvSpPr>
          <p:cNvPr id="6" name="Rectangle 5"/>
          <p:cNvSpPr/>
          <p:nvPr/>
        </p:nvSpPr>
        <p:spPr>
          <a:xfrm>
            <a:off x="395536" y="6073775"/>
            <a:ext cx="576064" cy="626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Footer Placeholder 3"/>
          <p:cNvSpPr>
            <a:spLocks noGrp="1"/>
          </p:cNvSpPr>
          <p:nvPr>
            <p:ph type="ftr" sz="quarter" idx="11"/>
          </p:nvPr>
        </p:nvSpPr>
        <p:spPr/>
        <p:txBody>
          <a:bodyPr/>
          <a:lstStyle/>
          <a:p>
            <a:r>
              <a:rPr lang="en-US" noProof="0" dirty="0"/>
              <a:t>G. Ambrosio -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2</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
        <p:nvSpPr>
          <p:cNvPr id="3" name="Content Placeholder 2"/>
          <p:cNvSpPr>
            <a:spLocks noGrp="1"/>
          </p:cNvSpPr>
          <p:nvPr>
            <p:ph idx="1"/>
          </p:nvPr>
        </p:nvSpPr>
        <p:spPr>
          <a:xfrm>
            <a:off x="208986" y="900000"/>
            <a:ext cx="8477813" cy="5221360"/>
          </a:xfrm>
        </p:spPr>
        <p:txBody>
          <a:bodyPr>
            <a:normAutofit fontScale="85000" lnSpcReduction="20000"/>
          </a:bodyPr>
          <a:lstStyle/>
          <a:p>
            <a:r>
              <a:rPr lang="en-US" dirty="0"/>
              <a:t>MQXFAP1, the first HL-LHC Q1/Q3 magnet prototype, is under test at BNL Vertical Test Facility.  During the first training quench, the burst disk on the top plate of the test facility raptured.  The helium recovery line was partially changed in the attempt of reducing peak pressure after quench.  Nonetheless the burst disk on the top plate raptured again during the following two training quenches.</a:t>
            </a:r>
          </a:p>
          <a:p>
            <a:r>
              <a:rPr lang="en-US" dirty="0"/>
              <a:t>The BNL team developed three options for resuming testing in the short (options #1</a:t>
            </a:r>
            <a:r>
              <a:rPr lang="en-US" baseline="30000" dirty="0"/>
              <a:t>†</a:t>
            </a:r>
            <a:r>
              <a:rPr lang="en-US" dirty="0"/>
              <a:t> and #2</a:t>
            </a:r>
            <a:r>
              <a:rPr lang="en-US" baseline="30000" dirty="0"/>
              <a:t>†</a:t>
            </a:r>
            <a:r>
              <a:rPr lang="en-US" dirty="0"/>
              <a:t>) and long term (Option #3</a:t>
            </a:r>
            <a:r>
              <a:rPr lang="en-US" baseline="30000" dirty="0"/>
              <a:t>†</a:t>
            </a:r>
            <a:r>
              <a:rPr lang="en-US" dirty="0"/>
              <a:t>), based on updated assumptions for computing peak pressure after magnet quench. </a:t>
            </a:r>
          </a:p>
          <a:p>
            <a:r>
              <a:rPr lang="en-US" dirty="0"/>
              <a:t>The goal of this review is to assess that assumptions and computations used to develop the three options are adequate to avoid overpressure issues when MQXFAP1 testing is going to resume, and that the short-term technical solutions are adequate to prevent burst risk rupturing after quenching.</a:t>
            </a:r>
          </a:p>
        </p:txBody>
      </p:sp>
      <p:sp>
        <p:nvSpPr>
          <p:cNvPr id="10" name="Rectangle 9"/>
          <p:cNvSpPr/>
          <p:nvPr/>
        </p:nvSpPr>
        <p:spPr>
          <a:xfrm>
            <a:off x="2161892" y="6037211"/>
            <a:ext cx="4572000" cy="685059"/>
          </a:xfrm>
          <a:prstGeom prst="rect">
            <a:avLst/>
          </a:prstGeom>
        </p:spPr>
        <p:txBody>
          <a:bodyPr>
            <a:spAutoFit/>
          </a:bodyPr>
          <a:lstStyle/>
          <a:p>
            <a:pPr>
              <a:lnSpc>
                <a:spcPct val="107000"/>
              </a:lnSpc>
              <a:spcAft>
                <a:spcPts val="800"/>
              </a:spcAft>
            </a:pPr>
            <a:r>
              <a:rPr lang="en-US" baseline="30000" dirty="0">
                <a:latin typeface="Arial" panose="020B060402020202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Options are available at: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https://indico.fnal.gov/event/15873/</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402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a:t>
            </a:r>
          </a:p>
        </p:txBody>
      </p:sp>
      <p:sp>
        <p:nvSpPr>
          <p:cNvPr id="3" name="Content Placeholder 2"/>
          <p:cNvSpPr>
            <a:spLocks noGrp="1"/>
          </p:cNvSpPr>
          <p:nvPr>
            <p:ph idx="1"/>
          </p:nvPr>
        </p:nvSpPr>
        <p:spPr>
          <a:xfrm>
            <a:off x="436481" y="1021478"/>
            <a:ext cx="8074800" cy="4906963"/>
          </a:xfrm>
        </p:spPr>
        <p:txBody>
          <a:bodyPr>
            <a:normAutofit/>
          </a:bodyPr>
          <a:lstStyle/>
          <a:p>
            <a:pPr marL="0" indent="0">
              <a:buNone/>
            </a:pPr>
            <a:r>
              <a:rPr lang="en-US" dirty="0"/>
              <a:t>The committee is requested to answer the following questions:</a:t>
            </a:r>
          </a:p>
          <a:p>
            <a:pPr lvl="0"/>
            <a:r>
              <a:rPr lang="en-US" dirty="0"/>
              <a:t>Are the </a:t>
            </a:r>
            <a:r>
              <a:rPr lang="en-US" u="sng" dirty="0"/>
              <a:t>assumptions and computations</a:t>
            </a:r>
            <a:r>
              <a:rPr lang="en-US" dirty="0"/>
              <a:t> used to develop the three options adequate to avoid overpressure issues when testing MQXFAP1? </a:t>
            </a:r>
          </a:p>
          <a:p>
            <a:pPr lvl="0"/>
            <a:r>
              <a:rPr lang="en-US" dirty="0"/>
              <a:t>Are the </a:t>
            </a:r>
            <a:r>
              <a:rPr lang="en-US" u="sng" dirty="0"/>
              <a:t>plans for implementation</a:t>
            </a:r>
            <a:r>
              <a:rPr lang="en-US" dirty="0"/>
              <a:t> adequate to assure high probability of success? </a:t>
            </a:r>
          </a:p>
          <a:p>
            <a:r>
              <a:rPr lang="en-US" dirty="0"/>
              <a:t>Do you have any other comment or recommendation to assure successful resuming of MQXFAP1 testing? </a:t>
            </a:r>
            <a:endParaRPr lang="en-US" dirty="0"/>
          </a:p>
        </p:txBody>
      </p:sp>
      <p:sp>
        <p:nvSpPr>
          <p:cNvPr id="4" name="Footer Placeholder 3"/>
          <p:cNvSpPr>
            <a:spLocks noGrp="1"/>
          </p:cNvSpPr>
          <p:nvPr>
            <p:ph type="ftr" sz="quarter" idx="11"/>
          </p:nvPr>
        </p:nvSpPr>
        <p:spPr/>
        <p:txBody>
          <a:bodyPr/>
          <a:lstStyle/>
          <a:p>
            <a:r>
              <a:rPr lang="en-US" noProof="0"/>
              <a:t>G. Ambrosio -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3</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spTree>
    <p:extLst>
      <p:ext uri="{BB962C8B-B14F-4D97-AF65-F5344CB8AC3E}">
        <p14:creationId xmlns:p14="http://schemas.microsoft.com/office/powerpoint/2010/main" val="2476609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5" descr="Logo-APO-LARP.png"/>
          <p:cNvPicPr>
            <a:picLocks noChangeAspect="1"/>
          </p:cNvPicPr>
          <p:nvPr/>
        </p:nvPicPr>
        <p:blipFill>
          <a:blip r:embed="rId3"/>
          <a:stretch>
            <a:fillRect/>
          </a:stretch>
        </p:blipFill>
        <p:spPr>
          <a:xfrm>
            <a:off x="1411930" y="6183563"/>
            <a:ext cx="499889" cy="594990"/>
          </a:xfrm>
          <a:prstGeom prst="rect">
            <a:avLst/>
          </a:prstGeom>
        </p:spPr>
      </p:pic>
      <p:pic>
        <p:nvPicPr>
          <p:cNvPr id="16" name="Picture 15"/>
          <p:cNvPicPr>
            <a:picLocks noChangeAspect="1"/>
          </p:cNvPicPr>
          <p:nvPr/>
        </p:nvPicPr>
        <p:blipFill>
          <a:blip r:embed="rId4"/>
          <a:stretch>
            <a:fillRect/>
          </a:stretch>
        </p:blipFill>
        <p:spPr>
          <a:xfrm>
            <a:off x="0" y="6164664"/>
            <a:ext cx="1434505" cy="671884"/>
          </a:xfrm>
          <a:prstGeom prst="rect">
            <a:avLst/>
          </a:prstGeom>
        </p:spPr>
      </p:pic>
      <p:sp>
        <p:nvSpPr>
          <p:cNvPr id="2" name="Title 1"/>
          <p:cNvSpPr>
            <a:spLocks noGrp="1"/>
          </p:cNvSpPr>
          <p:nvPr>
            <p:ph type="title"/>
          </p:nvPr>
        </p:nvSpPr>
        <p:spPr/>
        <p:txBody>
          <a:bodyPr/>
          <a:lstStyle/>
          <a:p>
            <a:r>
              <a:rPr lang="en-US" dirty="0"/>
              <a:t>MQXFA Main Parameters</a:t>
            </a:r>
          </a:p>
        </p:txBody>
      </p:sp>
      <p:graphicFrame>
        <p:nvGraphicFramePr>
          <p:cNvPr id="6" name="Content Placeholder 6"/>
          <p:cNvGraphicFramePr>
            <a:graphicFrameLocks/>
          </p:cNvGraphicFramePr>
          <p:nvPr>
            <p:extLst>
              <p:ext uri="{D42A27DB-BD31-4B8C-83A1-F6EECF244321}">
                <p14:modId xmlns:p14="http://schemas.microsoft.com/office/powerpoint/2010/main" val="534389865"/>
              </p:ext>
            </p:extLst>
          </p:nvPr>
        </p:nvGraphicFramePr>
        <p:xfrm>
          <a:off x="19050" y="1219200"/>
          <a:ext cx="5562599" cy="4443173"/>
        </p:xfrm>
        <a:graphic>
          <a:graphicData uri="http://schemas.openxmlformats.org/drawingml/2006/table">
            <a:tbl>
              <a:tblPr firstCol="1" bandRow="1">
                <a:solidFill>
                  <a:schemeClr val="accent1">
                    <a:lumMod val="20000"/>
                    <a:lumOff val="80000"/>
                  </a:schemeClr>
                </a:solidFill>
              </a:tblPr>
              <a:tblGrid>
                <a:gridCol w="3231205">
                  <a:extLst>
                    <a:ext uri="{9D8B030D-6E8A-4147-A177-3AD203B41FA5}">
                      <a16:colId xmlns:a16="http://schemas.microsoft.com/office/drawing/2014/main" val="20000"/>
                    </a:ext>
                  </a:extLst>
                </a:gridCol>
                <a:gridCol w="978330">
                  <a:extLst>
                    <a:ext uri="{9D8B030D-6E8A-4147-A177-3AD203B41FA5}">
                      <a16:colId xmlns:a16="http://schemas.microsoft.com/office/drawing/2014/main" val="20001"/>
                    </a:ext>
                  </a:extLst>
                </a:gridCol>
                <a:gridCol w="1353064">
                  <a:extLst>
                    <a:ext uri="{9D8B030D-6E8A-4147-A177-3AD203B41FA5}">
                      <a16:colId xmlns:a16="http://schemas.microsoft.com/office/drawing/2014/main" val="20002"/>
                    </a:ext>
                  </a:extLst>
                </a:gridCol>
              </a:tblGrid>
              <a:tr h="3283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cap="small" dirty="0">
                          <a:effectLst/>
                        </a:rPr>
                        <a:t>Parameter</a:t>
                      </a:r>
                      <a:endParaRPr lang="en-US" sz="1800" cap="small"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Unit</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MQXFA</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extLst>
                  <a:ext uri="{0D108BD9-81ED-4DB2-BD59-A6C34878D82A}">
                    <a16:rowId xmlns:a16="http://schemas.microsoft.com/office/drawing/2014/main" val="1000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Coil aperture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150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Magnetic length</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layers</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turns Inner-Outer layer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22</a:t>
                      </a:r>
                      <a:r>
                        <a:rPr lang="en-US" sz="1800" baseline="0" dirty="0">
                          <a:effectLst/>
                        </a:rPr>
                        <a:t>-</a:t>
                      </a:r>
                      <a:r>
                        <a:rPr lang="en-US" sz="1800" dirty="0">
                          <a:effectLst/>
                        </a:rPr>
                        <a:t>28</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Operation temperature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1.9</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5"/>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gradient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132.6</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6"/>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16.5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7"/>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Peak field at nom.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11.4</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8"/>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Stored energy at nom. </a:t>
                      </a:r>
                      <a:r>
                        <a:rPr lang="en-US" sz="1800" dirty="0" err="1">
                          <a:effectLst/>
                        </a:rPr>
                        <a:t>curr</a:t>
                      </a:r>
                      <a:r>
                        <a:rPr lang="en-US" sz="1800" dirty="0">
                          <a:effectLst/>
                        </a:rPr>
                        <a: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MJ/m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9"/>
                  </a:ext>
                </a:extLst>
              </a:tr>
              <a:tr h="274320">
                <a:tc>
                  <a:txBody>
                    <a:bodyPr/>
                    <a:lstStyle/>
                    <a:p>
                      <a:pPr marL="0" marR="0">
                        <a:spcBef>
                          <a:spcPts val="0"/>
                        </a:spcBef>
                        <a:spcAft>
                          <a:spcPts val="0"/>
                        </a:spcAft>
                      </a:pPr>
                      <a:r>
                        <a:rPr lang="en-US" sz="1800" b="1" dirty="0">
                          <a:solidFill>
                            <a:schemeClr val="bg1"/>
                          </a:solidFill>
                          <a:effectLst/>
                          <a:latin typeface="Arial" panose="020B0604020202020204" pitchFamily="34" charset="0"/>
                          <a:ea typeface="Times New Roman"/>
                          <a:cs typeface="Arial" panose="020B0604020202020204" pitchFamily="34" charset="0"/>
                        </a:rPr>
                        <a:t>Diff. inductance</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D6EA"/>
                    </a:solidFill>
                  </a:tcPr>
                </a:tc>
                <a:tc>
                  <a:txBody>
                    <a:bodyPr/>
                    <a:lstStyle/>
                    <a:p>
                      <a:pPr marL="0" marR="0" algn="ctr">
                        <a:spcBef>
                          <a:spcPts val="0"/>
                        </a:spcBef>
                        <a:spcAft>
                          <a:spcPts val="0"/>
                        </a:spcAft>
                      </a:pPr>
                      <a:r>
                        <a:rPr lang="en-US" sz="1800" b="0" dirty="0" err="1">
                          <a:solidFill>
                            <a:schemeClr val="tx1"/>
                          </a:solidFill>
                          <a:effectLst/>
                          <a:latin typeface="Arial" panose="020B0604020202020204" pitchFamily="34" charset="0"/>
                          <a:ea typeface="Times New Roman"/>
                          <a:cs typeface="Arial" panose="020B0604020202020204" pitchFamily="34" charset="0"/>
                        </a:rPr>
                        <a:t>mH</a:t>
                      </a:r>
                      <a:r>
                        <a:rPr lang="en-US" sz="1800" b="0" dirty="0">
                          <a:solidFill>
                            <a:schemeClr val="tx1"/>
                          </a:solidFill>
                          <a:effectLst/>
                          <a:latin typeface="Arial" panose="020B0604020202020204" pitchFamily="34" charset="0"/>
                          <a:ea typeface="Times New Roman"/>
                          <a:cs typeface="Arial" panose="020B0604020202020204" pitchFamily="34" charset="0"/>
                        </a:rPr>
                        <a:t>/m</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a:cs typeface="Arial" panose="020B0604020202020204" pitchFamily="34" charset="0"/>
                        </a:rPr>
                        <a:t>8.2</a:t>
                      </a:r>
                    </a:p>
                  </a:txBody>
                  <a:tcPr marL="68580" marR="68580"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extLst>
                  <a:ext uri="{0D108BD9-81ED-4DB2-BD59-A6C34878D82A}">
                    <a16:rowId xmlns:a16="http://schemas.microsoft.com/office/drawing/2014/main" val="1001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 diameter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0.85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a:t>
                      </a:r>
                      <a:r>
                        <a:rPr lang="en-US" sz="1800" baseline="0" dirty="0">
                          <a:effectLst/>
                        </a:rPr>
                        <a:t> number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mn-ea"/>
                          <a:cs typeface="Arial" panose="020B0604020202020204" pitchFamily="34" charset="0"/>
                        </a:rPr>
                        <a:t>Cable</a:t>
                      </a:r>
                      <a:r>
                        <a:rPr lang="en-US" sz="1800" baseline="0" dirty="0">
                          <a:effectLst/>
                          <a:latin typeface="Arial" panose="020B0604020202020204" pitchFamily="34" charset="0"/>
                          <a:ea typeface="+mn-ea"/>
                          <a:cs typeface="Arial" panose="020B0604020202020204" pitchFamily="34" charset="0"/>
                        </a:rPr>
                        <a:t> width</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18.15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Cable mid thickness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1.525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Keystone angle</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0.4</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5"/>
                  </a:ext>
                </a:extLst>
              </a:tr>
            </a:tbl>
          </a:graphicData>
        </a:graphic>
      </p:graphicFrame>
      <p:pic>
        <p:nvPicPr>
          <p:cNvPr id="10" name="Picture 9"/>
          <p:cNvPicPr>
            <a:picLocks noChangeAspect="1"/>
          </p:cNvPicPr>
          <p:nvPr/>
        </p:nvPicPr>
        <p:blipFill rotWithShape="1">
          <a:blip r:embed="rId5"/>
          <a:srcRect l="1313" b="5868"/>
          <a:stretch/>
        </p:blipFill>
        <p:spPr>
          <a:xfrm>
            <a:off x="5581649" y="4413279"/>
            <a:ext cx="3581400" cy="2444721"/>
          </a:xfrm>
          <a:prstGeom prst="rect">
            <a:avLst/>
          </a:prstGeom>
        </p:spPr>
      </p:pic>
      <p:pic>
        <p:nvPicPr>
          <p:cNvPr id="8" name="Picture 7"/>
          <p:cNvPicPr>
            <a:picLocks noChangeAspect="1"/>
          </p:cNvPicPr>
          <p:nvPr/>
        </p:nvPicPr>
        <p:blipFill>
          <a:blip r:embed="rId6"/>
          <a:stretch>
            <a:fillRect/>
          </a:stretch>
        </p:blipFill>
        <p:spPr>
          <a:xfrm>
            <a:off x="5562600" y="833887"/>
            <a:ext cx="3581400" cy="3569362"/>
          </a:xfrm>
          <a:prstGeom prst="rect">
            <a:avLst/>
          </a:prstGeom>
        </p:spPr>
      </p:pic>
      <p:sp>
        <p:nvSpPr>
          <p:cNvPr id="7" name="Slide Number Placeholder 6"/>
          <p:cNvSpPr>
            <a:spLocks noGrp="1"/>
          </p:cNvSpPr>
          <p:nvPr>
            <p:ph type="sldNum" sz="quarter" idx="12"/>
          </p:nvPr>
        </p:nvSpPr>
        <p:spPr/>
        <p:txBody>
          <a:bodyPr/>
          <a:lstStyle/>
          <a:p>
            <a:pPr>
              <a:defRPr/>
            </a:pPr>
            <a:fld id="{2E8B149A-14C6-B749-AF60-1744CFF2A849}" type="slidenum">
              <a:rPr lang="en-US" smtClean="0"/>
              <a:pPr>
                <a:defRPr/>
              </a:pPr>
              <a:t>4</a:t>
            </a:fld>
            <a:endParaRPr lang="en-US" dirty="0"/>
          </a:p>
        </p:txBody>
      </p:sp>
      <p:sp>
        <p:nvSpPr>
          <p:cNvPr id="11" name="TextBox 10"/>
          <p:cNvSpPr txBox="1"/>
          <p:nvPr/>
        </p:nvSpPr>
        <p:spPr>
          <a:xfrm>
            <a:off x="0" y="6192296"/>
            <a:ext cx="5698105" cy="276999"/>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G. Ambrosio et al., “MQXFS1 Quadrupole Design Report” LARP DocDB 1074</a:t>
            </a:r>
          </a:p>
        </p:txBody>
      </p:sp>
      <p:sp>
        <p:nvSpPr>
          <p:cNvPr id="13" name="TextBox 12"/>
          <p:cNvSpPr txBox="1"/>
          <p:nvPr/>
        </p:nvSpPr>
        <p:spPr>
          <a:xfrm>
            <a:off x="3146" y="5715012"/>
            <a:ext cx="5694959" cy="461665"/>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P. Ferracin et al., “</a:t>
            </a:r>
            <a:r>
              <a:rPr lang="x-none" sz="1200" dirty="0"/>
              <a:t>Development of MQXF, the Nb</a:t>
            </a:r>
            <a:r>
              <a:rPr lang="x-none" sz="1200" baseline="-25000" dirty="0"/>
              <a:t>3</a:t>
            </a:r>
            <a:r>
              <a:rPr lang="x-none" sz="1200" dirty="0"/>
              <a:t>Sn Low-β Quadrupole for the HiLumi LHC </a:t>
            </a:r>
            <a:r>
              <a:rPr lang="en-US" sz="1200" dirty="0">
                <a:solidFill>
                  <a:schemeClr val="tx1">
                    <a:lumMod val="50000"/>
                  </a:schemeClr>
                </a:solidFill>
              </a:rPr>
              <a:t>” IEEE Trans App. </a:t>
            </a:r>
            <a:r>
              <a:rPr lang="en-US" sz="1200" dirty="0" err="1">
                <a:solidFill>
                  <a:schemeClr val="tx1">
                    <a:lumMod val="50000"/>
                  </a:schemeClr>
                </a:solidFill>
              </a:rPr>
              <a:t>Supercond</a:t>
            </a:r>
            <a:r>
              <a:rPr lang="en-US" sz="1200" dirty="0">
                <a:solidFill>
                  <a:schemeClr val="tx1">
                    <a:lumMod val="50000"/>
                  </a:schemeClr>
                </a:solidFill>
              </a:rPr>
              <a:t>. Vol. 26, no. 4, 4000207</a:t>
            </a:r>
          </a:p>
        </p:txBody>
      </p:sp>
      <p:sp>
        <p:nvSpPr>
          <p:cNvPr id="4" name="Footer Placeholder 3"/>
          <p:cNvSpPr>
            <a:spLocks noGrp="1"/>
          </p:cNvSpPr>
          <p:nvPr>
            <p:ph type="ftr" sz="quarter" idx="11"/>
          </p:nvPr>
        </p:nvSpPr>
        <p:spPr/>
        <p:txBody>
          <a:bodyPr/>
          <a:lstStyle/>
          <a:p>
            <a:r>
              <a:rPr lang="en-US" noProof="0"/>
              <a:t>G. Ambrosio - Intro &amp; Charge</a:t>
            </a:r>
            <a:endParaRPr lang="en-GB" noProof="0"/>
          </a:p>
        </p:txBody>
      </p:sp>
    </p:spTree>
    <p:extLst>
      <p:ext uri="{BB962C8B-B14F-4D97-AF65-F5344CB8AC3E}">
        <p14:creationId xmlns:p14="http://schemas.microsoft.com/office/powerpoint/2010/main" val="334079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7920000" cy="835602"/>
          </a:xfrm>
        </p:spPr>
        <p:txBody>
          <a:bodyPr/>
          <a:lstStyle/>
          <a:p>
            <a:r>
              <a:rPr lang="en-US" dirty="0"/>
              <a:t>MQXFA Magnets Functional Test Requirements</a:t>
            </a:r>
          </a:p>
        </p:txBody>
      </p:sp>
      <p:sp>
        <p:nvSpPr>
          <p:cNvPr id="3" name="Content Placeholder 2"/>
          <p:cNvSpPr>
            <a:spLocks noGrp="1"/>
          </p:cNvSpPr>
          <p:nvPr>
            <p:ph idx="1"/>
          </p:nvPr>
        </p:nvSpPr>
        <p:spPr>
          <a:xfrm>
            <a:off x="612000" y="1171307"/>
            <a:ext cx="7920000" cy="529501"/>
          </a:xfrm>
        </p:spPr>
        <p:txBody>
          <a:bodyPr>
            <a:normAutofit/>
          </a:bodyPr>
          <a:lstStyle/>
          <a:p>
            <a:r>
              <a:rPr lang="en-US" dirty="0"/>
              <a:t>DocDB: </a:t>
            </a:r>
            <a:r>
              <a:rPr lang="en-US" dirty="0"/>
              <a:t>US-HiLumi-doc-137-v2</a:t>
            </a:r>
            <a:r>
              <a:rPr lang="en-US" dirty="0"/>
              <a:t> </a:t>
            </a:r>
          </a:p>
        </p:txBody>
      </p:sp>
      <p:sp>
        <p:nvSpPr>
          <p:cNvPr id="4" name="Footer Placeholder 3"/>
          <p:cNvSpPr>
            <a:spLocks noGrp="1"/>
          </p:cNvSpPr>
          <p:nvPr>
            <p:ph type="ftr" sz="quarter" idx="11"/>
          </p:nvPr>
        </p:nvSpPr>
        <p:spPr/>
        <p:txBody>
          <a:bodyPr/>
          <a:lstStyle/>
          <a:p>
            <a:r>
              <a:rPr lang="en-US" noProof="0"/>
              <a:t>G. Ambrosio - Intro &amp; Charge</a:t>
            </a:r>
            <a:endParaRPr lang="en-GB" noProof="0" dirty="0"/>
          </a:p>
        </p:txBody>
      </p:sp>
      <p:pic>
        <p:nvPicPr>
          <p:cNvPr id="6" name="Image 5" descr="Logo-APO-LARP.png"/>
          <p:cNvPicPr>
            <a:picLocks noChangeAspect="1"/>
          </p:cNvPicPr>
          <p:nvPr/>
        </p:nvPicPr>
        <p:blipFill>
          <a:blip r:embed="rId3"/>
          <a:stretch>
            <a:fillRect/>
          </a:stretch>
        </p:blipFill>
        <p:spPr>
          <a:xfrm>
            <a:off x="1411930" y="6183563"/>
            <a:ext cx="499889" cy="594990"/>
          </a:xfrm>
          <a:prstGeom prst="rect">
            <a:avLst/>
          </a:prstGeom>
        </p:spPr>
      </p:pic>
      <p:sp>
        <p:nvSpPr>
          <p:cNvPr id="7" name="Slide Number Placeholder 6"/>
          <p:cNvSpPr>
            <a:spLocks noGrp="1"/>
          </p:cNvSpPr>
          <p:nvPr>
            <p:ph type="sldNum" sz="quarter" idx="12"/>
          </p:nvPr>
        </p:nvSpPr>
        <p:spPr/>
        <p:txBody>
          <a:bodyPr/>
          <a:lstStyle/>
          <a:p>
            <a:fld id="{BFDCA1C4-9514-7B4F-976F-D92F7E296653}" type="slidenum">
              <a:rPr lang="fr-FR" smtClean="0"/>
              <a:pPr/>
              <a:t>5</a:t>
            </a:fld>
            <a:endParaRPr lang="fr-FR"/>
          </a:p>
        </p:txBody>
      </p:sp>
      <p:pic>
        <p:nvPicPr>
          <p:cNvPr id="5" name="Picture 4"/>
          <p:cNvPicPr>
            <a:picLocks noChangeAspect="1"/>
          </p:cNvPicPr>
          <p:nvPr/>
        </p:nvPicPr>
        <p:blipFill>
          <a:blip r:embed="rId4"/>
          <a:stretch>
            <a:fillRect/>
          </a:stretch>
        </p:blipFill>
        <p:spPr>
          <a:xfrm>
            <a:off x="0" y="6164664"/>
            <a:ext cx="1434505" cy="671884"/>
          </a:xfrm>
          <a:prstGeom prst="rect">
            <a:avLst/>
          </a:prstGeom>
        </p:spPr>
      </p:pic>
      <p:pic>
        <p:nvPicPr>
          <p:cNvPr id="8" name="Picture 7"/>
          <p:cNvPicPr>
            <a:picLocks noChangeAspect="1"/>
          </p:cNvPicPr>
          <p:nvPr/>
        </p:nvPicPr>
        <p:blipFill rotWithShape="1">
          <a:blip r:embed="rId5"/>
          <a:srcRect r="43964" b="41924"/>
          <a:stretch/>
        </p:blipFill>
        <p:spPr>
          <a:xfrm>
            <a:off x="7623140" y="5301208"/>
            <a:ext cx="1520860" cy="1570847"/>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202027402"/>
              </p:ext>
            </p:extLst>
          </p:nvPr>
        </p:nvGraphicFramePr>
        <p:xfrm>
          <a:off x="1411930" y="1700808"/>
          <a:ext cx="6112398" cy="4145280"/>
        </p:xfrm>
        <a:graphic>
          <a:graphicData uri="http://schemas.openxmlformats.org/drawingml/2006/table">
            <a:tbl>
              <a:tblPr firstRow="1" firstCol="1" lastRow="1" lastCol="1" bandRow="1" bandCol="1"/>
              <a:tblGrid>
                <a:gridCol w="3730945">
                  <a:extLst>
                    <a:ext uri="{9D8B030D-6E8A-4147-A177-3AD203B41FA5}">
                      <a16:colId xmlns:a16="http://schemas.microsoft.com/office/drawing/2014/main" val="1753536160"/>
                    </a:ext>
                  </a:extLst>
                </a:gridCol>
                <a:gridCol w="2381453">
                  <a:extLst>
                    <a:ext uri="{9D8B030D-6E8A-4147-A177-3AD203B41FA5}">
                      <a16:colId xmlns:a16="http://schemas.microsoft.com/office/drawing/2014/main" val="2051564560"/>
                    </a:ext>
                  </a:extLst>
                </a:gridCol>
              </a:tblGrid>
              <a:tr h="290386">
                <a:tc>
                  <a:txBody>
                    <a:bodyPr/>
                    <a:lstStyle/>
                    <a:p>
                      <a:pPr marL="0" marR="0" algn="ctr">
                        <a:spcBef>
                          <a:spcPts val="200"/>
                        </a:spcBef>
                        <a:spcAft>
                          <a:spcPts val="0"/>
                        </a:spcAft>
                      </a:pPr>
                      <a:r>
                        <a:rPr lang="en-US" sz="2000" b="1">
                          <a:effectLst/>
                          <a:latin typeface="Times New Roman" panose="02020603050405020304" pitchFamily="18" charset="0"/>
                          <a:ea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b="1">
                          <a:effectLst/>
                          <a:latin typeface="Times New Roman" panose="02020603050405020304" pitchFamily="18" charset="0"/>
                          <a:ea typeface="Times New Roman" panose="02020603050405020304" pitchFamily="18" charset="0"/>
                        </a:rPr>
                        <a:t>MQXFA</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578229"/>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Magnet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dirty="0">
                          <a:effectLst/>
                          <a:latin typeface="Times New Roman" panose="02020603050405020304" pitchFamily="18" charset="0"/>
                          <a:ea typeface="Times New Roman" panose="02020603050405020304" pitchFamily="18" charset="0"/>
                        </a:rPr>
                        <a:t>Quadrupole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031231"/>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Aperture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150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236624"/>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Overall Length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4961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03270"/>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Max Support Structure OD (without He vessel)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614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130377"/>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Magnet Weight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6758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852555"/>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Operating Temperature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1.9 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271722"/>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Operating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16471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470700"/>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Operating Gradient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132.6 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6848448"/>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Peak Field at Operating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11.41 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526663"/>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Magnetic Length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4200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42002"/>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Stored Energy at Operating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4.91 MJ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104400"/>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Inductance at Operating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34.5 mH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020399"/>
                  </a:ext>
                </a:extLst>
              </a:tr>
              <a:tr h="210461">
                <a:tc>
                  <a:txBody>
                    <a:bodyPr/>
                    <a:lstStyle/>
                    <a:p>
                      <a:pPr marL="0" marR="0" algn="ctr">
                        <a:spcBef>
                          <a:spcPts val="200"/>
                        </a:spcBef>
                        <a:spcAft>
                          <a:spcPts val="0"/>
                        </a:spcAft>
                      </a:pPr>
                      <a:r>
                        <a:rPr lang="en-US" sz="1400" b="1" dirty="0">
                          <a:solidFill>
                            <a:srgbClr val="0070C0"/>
                          </a:solidFill>
                          <a:effectLst/>
                          <a:latin typeface="Times New Roman" panose="02020603050405020304" pitchFamily="18" charset="0"/>
                          <a:ea typeface="Times New Roman" panose="02020603050405020304" pitchFamily="18" charset="0"/>
                        </a:rPr>
                        <a:t>Ultimate Op. Gradient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b="1">
                          <a:solidFill>
                            <a:srgbClr val="0070C0"/>
                          </a:solidFill>
                          <a:effectLst/>
                          <a:latin typeface="Times New Roman" panose="02020603050405020304" pitchFamily="18" charset="0"/>
                          <a:ea typeface="Times New Roman" panose="02020603050405020304" pitchFamily="18" charset="0"/>
                        </a:rPr>
                        <a:t>143.2 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482723"/>
                  </a:ext>
                </a:extLst>
              </a:tr>
              <a:tr h="210461">
                <a:tc>
                  <a:txBody>
                    <a:bodyPr/>
                    <a:lstStyle/>
                    <a:p>
                      <a:pPr marL="0" marR="0" algn="ctr">
                        <a:spcBef>
                          <a:spcPts val="200"/>
                        </a:spcBef>
                        <a:spcAft>
                          <a:spcPts val="0"/>
                        </a:spcAft>
                      </a:pPr>
                      <a:r>
                        <a:rPr lang="en-US" sz="1400" b="1" dirty="0">
                          <a:solidFill>
                            <a:srgbClr val="0070C0"/>
                          </a:solidFill>
                          <a:effectLst/>
                          <a:latin typeface="Times New Roman" panose="02020603050405020304" pitchFamily="18" charset="0"/>
                          <a:ea typeface="Times New Roman" panose="02020603050405020304" pitchFamily="18" charset="0"/>
                        </a:rPr>
                        <a:t>Ultimate Op.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b="1" dirty="0">
                          <a:solidFill>
                            <a:srgbClr val="0070C0"/>
                          </a:solidFill>
                          <a:effectLst/>
                          <a:latin typeface="Times New Roman" panose="02020603050405020304" pitchFamily="18" charset="0"/>
                          <a:ea typeface="Times New Roman" panose="02020603050405020304" pitchFamily="18" charset="0"/>
                        </a:rPr>
                        <a:t>17890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005768"/>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Short Sample</a:t>
                      </a:r>
                      <a:r>
                        <a:rPr lang="en-US" sz="1400" baseline="30000">
                          <a:effectLst/>
                          <a:latin typeface="Times New Roman" panose="02020603050405020304" pitchFamily="18" charset="0"/>
                          <a:ea typeface="Times New Roman" panose="02020603050405020304" pitchFamily="18" charset="0"/>
                        </a:rPr>
                        <a:t>†</a:t>
                      </a:r>
                      <a:r>
                        <a:rPr lang="en-US" sz="1400">
                          <a:effectLst/>
                          <a:latin typeface="Times New Roman" panose="02020603050405020304" pitchFamily="18" charset="0"/>
                          <a:ea typeface="Times New Roman" panose="02020603050405020304" pitchFamily="18" charset="0"/>
                        </a:rPr>
                        <a:t> Gradient @ 1.9 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168.1 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020712"/>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Short Sample</a:t>
                      </a:r>
                      <a:r>
                        <a:rPr lang="en-US" sz="1400" baseline="30000">
                          <a:effectLst/>
                          <a:latin typeface="Times New Roman" panose="02020603050405020304" pitchFamily="18" charset="0"/>
                          <a:ea typeface="Times New Roman" panose="02020603050405020304" pitchFamily="18" charset="0"/>
                        </a:rPr>
                        <a:t>†</a:t>
                      </a:r>
                      <a:r>
                        <a:rPr lang="en-US" sz="1400">
                          <a:effectLst/>
                          <a:latin typeface="Times New Roman" panose="02020603050405020304" pitchFamily="18" charset="0"/>
                          <a:ea typeface="Times New Roman" panose="02020603050405020304" pitchFamily="18" charset="0"/>
                        </a:rPr>
                        <a:t> Current @ 1.9 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21240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989850"/>
                  </a:ext>
                </a:extLst>
              </a:tr>
              <a:tr h="210461">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Short Sample</a:t>
                      </a:r>
                      <a:r>
                        <a:rPr lang="en-US" sz="1400" baseline="30000">
                          <a:effectLst/>
                          <a:latin typeface="Times New Roman" panose="02020603050405020304" pitchFamily="18" charset="0"/>
                          <a:ea typeface="Times New Roman" panose="02020603050405020304" pitchFamily="18" charset="0"/>
                        </a:rPr>
                        <a:t>†</a:t>
                      </a:r>
                      <a:r>
                        <a:rPr lang="en-US" sz="1400">
                          <a:effectLst/>
                          <a:latin typeface="Times New Roman" panose="02020603050405020304" pitchFamily="18" charset="0"/>
                          <a:ea typeface="Times New Roman" panose="02020603050405020304" pitchFamily="18" charset="0"/>
                        </a:rPr>
                        <a:t> Peak Field @ 1.9 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a:effectLst/>
                          <a:latin typeface="Times New Roman" panose="02020603050405020304" pitchFamily="18" charset="0"/>
                          <a:ea typeface="Times New Roman" panose="02020603050405020304" pitchFamily="18" charset="0"/>
                        </a:rPr>
                        <a:t>14.5 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478436"/>
                  </a:ext>
                </a:extLst>
              </a:tr>
              <a:tr h="210461">
                <a:tc>
                  <a:txBody>
                    <a:bodyPr/>
                    <a:lstStyle/>
                    <a:p>
                      <a:pPr marL="0" marR="0" algn="ctr">
                        <a:spcBef>
                          <a:spcPts val="200"/>
                        </a:spcBef>
                        <a:spcAft>
                          <a:spcPts val="0"/>
                        </a:spcAft>
                      </a:pPr>
                      <a:r>
                        <a:rPr lang="en-US" sz="1400" dirty="0">
                          <a:effectLst/>
                          <a:latin typeface="Times New Roman" panose="02020603050405020304" pitchFamily="18" charset="0"/>
                          <a:ea typeface="Times New Roman" panose="02020603050405020304" pitchFamily="18" charset="0"/>
                        </a:rPr>
                        <a:t>Maximum Coil MIITs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400" dirty="0">
                          <a:effectLst/>
                          <a:latin typeface="Times New Roman" panose="02020603050405020304" pitchFamily="18" charset="0"/>
                          <a:ea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110751"/>
                  </a:ext>
                </a:extLst>
              </a:tr>
            </a:tbl>
          </a:graphicData>
        </a:graphic>
      </p:graphicFrame>
      <p:sp>
        <p:nvSpPr>
          <p:cNvPr id="10" name="Rectangle 1"/>
          <p:cNvSpPr>
            <a:spLocks noChangeArrowheads="1"/>
          </p:cNvSpPr>
          <p:nvPr/>
        </p:nvSpPr>
        <p:spPr bwMode="auto">
          <a:xfrm>
            <a:off x="2123728" y="5910750"/>
            <a:ext cx="403244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Short Sample Limit based on conductor specifications [3].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7119783"/>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3.xml><?xml version="1.0" encoding="utf-8"?>
<ds:datastoreItem xmlns:ds="http://schemas.openxmlformats.org/officeDocument/2006/customXml" ds:itemID="{BF8EF391-2BAD-45F4-B22E-736040720C99}">
  <ds:schemaRefs>
    <ds:schemaRef ds:uri="http://purl.org/dc/terms/"/>
    <ds:schemaRef ds:uri="http://schemas.microsoft.com/office/2006/metadata/propertie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8946e33d-fd2f-4ae4-8ee9-d90c129cdf9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8066</TotalTime>
  <Words>576</Words>
  <Application>Microsoft Office PowerPoint</Application>
  <PresentationFormat>On-screen Show (4:3)</PresentationFormat>
  <Paragraphs>119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Times New Roman</vt:lpstr>
      <vt:lpstr>Wingdings</vt:lpstr>
      <vt:lpstr>Thème Office</vt:lpstr>
      <vt:lpstr>Introduction and Charge</vt:lpstr>
      <vt:lpstr>Introduction</vt:lpstr>
      <vt:lpstr>CHARGE</vt:lpstr>
      <vt:lpstr>MQXFA Main Parameters</vt:lpstr>
      <vt:lpstr>MQXFA Magnets Functional Test Requirements</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 Ambrosio x2297 12326N</cp:lastModifiedBy>
  <cp:revision>410</cp:revision>
  <cp:lastPrinted>2016-09-22T19:01:15Z</cp:lastPrinted>
  <dcterms:created xsi:type="dcterms:W3CDTF">2016-03-23T12:58:39Z</dcterms:created>
  <dcterms:modified xsi:type="dcterms:W3CDTF">2017-12-18T23:40:39Z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