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62" r:id="rId4"/>
    <p:sldId id="263" r:id="rId5"/>
    <p:sldId id="258" r:id="rId6"/>
    <p:sldId id="261" r:id="rId7"/>
    <p:sldId id="260" r:id="rId8"/>
    <p:sldId id="264" r:id="rId9"/>
    <p:sldId id="26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2" d="100"/>
          <a:sy n="102" d="100"/>
        </p:scale>
        <p:origin x="-183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8C8AD5-F579-F648-859E-F66F72089579}" type="datetimeFigureOut">
              <a:rPr lang="en-US" smtClean="0"/>
              <a:t>3/3/18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AFE26-1B87-DB4D-A97C-9B8EDB078E95}" type="slidenum">
              <a:rPr lang="en-US" smtClean="0"/>
              <a:t>‹#›</a:t>
            </a:fld>
            <a:endParaRPr lang="en-US"/>
          </a:p>
        </p:txBody>
      </p:sp>
    </p:spTree>
    <p:extLst>
      <p:ext uri="{BB962C8B-B14F-4D97-AF65-F5344CB8AC3E}">
        <p14:creationId xmlns:p14="http://schemas.microsoft.com/office/powerpoint/2010/main" val="2824572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8C8AD5-F579-F648-859E-F66F72089579}" type="datetimeFigureOut">
              <a:rPr lang="en-US" smtClean="0"/>
              <a:t>3/3/18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AFE26-1B87-DB4D-A97C-9B8EDB078E95}" type="slidenum">
              <a:rPr lang="en-US" smtClean="0"/>
              <a:t>‹#›</a:t>
            </a:fld>
            <a:endParaRPr lang="en-US"/>
          </a:p>
        </p:txBody>
      </p:sp>
    </p:spTree>
    <p:extLst>
      <p:ext uri="{BB962C8B-B14F-4D97-AF65-F5344CB8AC3E}">
        <p14:creationId xmlns:p14="http://schemas.microsoft.com/office/powerpoint/2010/main" val="3258589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8C8AD5-F579-F648-859E-F66F72089579}" type="datetimeFigureOut">
              <a:rPr lang="en-US" smtClean="0"/>
              <a:t>3/3/18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AFE26-1B87-DB4D-A97C-9B8EDB078E95}" type="slidenum">
              <a:rPr lang="en-US" smtClean="0"/>
              <a:t>‹#›</a:t>
            </a:fld>
            <a:endParaRPr lang="en-US"/>
          </a:p>
        </p:txBody>
      </p:sp>
    </p:spTree>
    <p:extLst>
      <p:ext uri="{BB962C8B-B14F-4D97-AF65-F5344CB8AC3E}">
        <p14:creationId xmlns:p14="http://schemas.microsoft.com/office/powerpoint/2010/main" val="423373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8C8AD5-F579-F648-859E-F66F72089579}" type="datetimeFigureOut">
              <a:rPr lang="en-US" smtClean="0"/>
              <a:t>3/3/18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AFE26-1B87-DB4D-A97C-9B8EDB078E95}" type="slidenum">
              <a:rPr lang="en-US" smtClean="0"/>
              <a:t>‹#›</a:t>
            </a:fld>
            <a:endParaRPr lang="en-US"/>
          </a:p>
        </p:txBody>
      </p:sp>
    </p:spTree>
    <p:extLst>
      <p:ext uri="{BB962C8B-B14F-4D97-AF65-F5344CB8AC3E}">
        <p14:creationId xmlns:p14="http://schemas.microsoft.com/office/powerpoint/2010/main" val="488344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8C8AD5-F579-F648-859E-F66F72089579}" type="datetimeFigureOut">
              <a:rPr lang="en-US" smtClean="0"/>
              <a:t>3/3/18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AFE26-1B87-DB4D-A97C-9B8EDB078E95}" type="slidenum">
              <a:rPr lang="en-US" smtClean="0"/>
              <a:t>‹#›</a:t>
            </a:fld>
            <a:endParaRPr lang="en-US"/>
          </a:p>
        </p:txBody>
      </p:sp>
    </p:spTree>
    <p:extLst>
      <p:ext uri="{BB962C8B-B14F-4D97-AF65-F5344CB8AC3E}">
        <p14:creationId xmlns:p14="http://schemas.microsoft.com/office/powerpoint/2010/main" val="2674972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8C8AD5-F579-F648-859E-F66F72089579}" type="datetimeFigureOut">
              <a:rPr lang="en-US" smtClean="0"/>
              <a:t>3/3/18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AFE26-1B87-DB4D-A97C-9B8EDB078E95}" type="slidenum">
              <a:rPr lang="en-US" smtClean="0"/>
              <a:t>‹#›</a:t>
            </a:fld>
            <a:endParaRPr lang="en-US"/>
          </a:p>
        </p:txBody>
      </p:sp>
    </p:spTree>
    <p:extLst>
      <p:ext uri="{BB962C8B-B14F-4D97-AF65-F5344CB8AC3E}">
        <p14:creationId xmlns:p14="http://schemas.microsoft.com/office/powerpoint/2010/main" val="1604045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8C8AD5-F579-F648-859E-F66F72089579}" type="datetimeFigureOut">
              <a:rPr lang="en-US" smtClean="0"/>
              <a:t>3/3/18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AAFE26-1B87-DB4D-A97C-9B8EDB078E95}" type="slidenum">
              <a:rPr lang="en-US" smtClean="0"/>
              <a:t>‹#›</a:t>
            </a:fld>
            <a:endParaRPr lang="en-US"/>
          </a:p>
        </p:txBody>
      </p:sp>
    </p:spTree>
    <p:extLst>
      <p:ext uri="{BB962C8B-B14F-4D97-AF65-F5344CB8AC3E}">
        <p14:creationId xmlns:p14="http://schemas.microsoft.com/office/powerpoint/2010/main" val="14750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8C8AD5-F579-F648-859E-F66F72089579}" type="datetimeFigureOut">
              <a:rPr lang="en-US" smtClean="0"/>
              <a:t>3/3/18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AAFE26-1B87-DB4D-A97C-9B8EDB078E95}" type="slidenum">
              <a:rPr lang="en-US" smtClean="0"/>
              <a:t>‹#›</a:t>
            </a:fld>
            <a:endParaRPr lang="en-US"/>
          </a:p>
        </p:txBody>
      </p:sp>
    </p:spTree>
    <p:extLst>
      <p:ext uri="{BB962C8B-B14F-4D97-AF65-F5344CB8AC3E}">
        <p14:creationId xmlns:p14="http://schemas.microsoft.com/office/powerpoint/2010/main" val="3557264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C8AD5-F579-F648-859E-F66F72089579}" type="datetimeFigureOut">
              <a:rPr lang="en-US" smtClean="0"/>
              <a:t>3/3/18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AAFE26-1B87-DB4D-A97C-9B8EDB078E95}" type="slidenum">
              <a:rPr lang="en-US" smtClean="0"/>
              <a:t>‹#›</a:t>
            </a:fld>
            <a:endParaRPr lang="en-US"/>
          </a:p>
        </p:txBody>
      </p:sp>
    </p:spTree>
    <p:extLst>
      <p:ext uri="{BB962C8B-B14F-4D97-AF65-F5344CB8AC3E}">
        <p14:creationId xmlns:p14="http://schemas.microsoft.com/office/powerpoint/2010/main" val="3653782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8C8AD5-F579-F648-859E-F66F72089579}" type="datetimeFigureOut">
              <a:rPr lang="en-US" smtClean="0"/>
              <a:t>3/3/18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AFE26-1B87-DB4D-A97C-9B8EDB078E95}" type="slidenum">
              <a:rPr lang="en-US" smtClean="0"/>
              <a:t>‹#›</a:t>
            </a:fld>
            <a:endParaRPr lang="en-US"/>
          </a:p>
        </p:txBody>
      </p:sp>
    </p:spTree>
    <p:extLst>
      <p:ext uri="{BB962C8B-B14F-4D97-AF65-F5344CB8AC3E}">
        <p14:creationId xmlns:p14="http://schemas.microsoft.com/office/powerpoint/2010/main" val="21960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8C8AD5-F579-F648-859E-F66F72089579}" type="datetimeFigureOut">
              <a:rPr lang="en-US" smtClean="0"/>
              <a:t>3/3/18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AFE26-1B87-DB4D-A97C-9B8EDB078E95}" type="slidenum">
              <a:rPr lang="en-US" smtClean="0"/>
              <a:t>‹#›</a:t>
            </a:fld>
            <a:endParaRPr lang="en-US"/>
          </a:p>
        </p:txBody>
      </p:sp>
    </p:spTree>
    <p:extLst>
      <p:ext uri="{BB962C8B-B14F-4D97-AF65-F5344CB8AC3E}">
        <p14:creationId xmlns:p14="http://schemas.microsoft.com/office/powerpoint/2010/main" val="9548018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C8AD5-F579-F648-859E-F66F72089579}" type="datetimeFigureOut">
              <a:rPr lang="en-US" smtClean="0"/>
              <a:t>3/3/18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AAFE26-1B87-DB4D-A97C-9B8EDB078E95}" type="slidenum">
              <a:rPr lang="en-US" smtClean="0"/>
              <a:t>‹#›</a:t>
            </a:fld>
            <a:endParaRPr lang="en-US"/>
          </a:p>
        </p:txBody>
      </p:sp>
    </p:spTree>
    <p:extLst>
      <p:ext uri="{BB962C8B-B14F-4D97-AF65-F5344CB8AC3E}">
        <p14:creationId xmlns:p14="http://schemas.microsoft.com/office/powerpoint/2010/main" val="3843261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089"/>
            <a:ext cx="7772400" cy="1470025"/>
          </a:xfrm>
        </p:spPr>
        <p:txBody>
          <a:bodyPr/>
          <a:lstStyle/>
          <a:p>
            <a:r>
              <a:rPr lang="en-US" dirty="0" smtClean="0"/>
              <a:t>Welcome to EDIT2018</a:t>
            </a:r>
            <a:endParaRPr lang="en-US" dirty="0"/>
          </a:p>
        </p:txBody>
      </p:sp>
      <p:sp>
        <p:nvSpPr>
          <p:cNvPr id="3" name="Subtitle 2"/>
          <p:cNvSpPr>
            <a:spLocks noGrp="1"/>
          </p:cNvSpPr>
          <p:nvPr>
            <p:ph type="subTitle" idx="1"/>
          </p:nvPr>
        </p:nvSpPr>
        <p:spPr>
          <a:xfrm>
            <a:off x="1371600" y="2668912"/>
            <a:ext cx="6400800" cy="1752600"/>
          </a:xfrm>
        </p:spPr>
        <p:txBody>
          <a:bodyPr/>
          <a:lstStyle/>
          <a:p>
            <a:r>
              <a:rPr lang="en-US" dirty="0" smtClean="0"/>
              <a:t>Who are we?</a:t>
            </a:r>
          </a:p>
          <a:p>
            <a:r>
              <a:rPr lang="en-US" dirty="0"/>
              <a:t>W</a:t>
            </a:r>
            <a:r>
              <a:rPr lang="en-US" dirty="0" smtClean="0"/>
              <a:t>here did we come from?</a:t>
            </a:r>
          </a:p>
          <a:p>
            <a:r>
              <a:rPr lang="en-US" dirty="0" smtClean="0"/>
              <a:t>What do we want?</a:t>
            </a:r>
            <a:endParaRPr lang="en-US" dirty="0"/>
          </a:p>
        </p:txBody>
      </p:sp>
    </p:spTree>
    <p:extLst>
      <p:ext uri="{BB962C8B-B14F-4D97-AF65-F5344CB8AC3E}">
        <p14:creationId xmlns:p14="http://schemas.microsoft.com/office/powerpoint/2010/main" val="476217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897" y="709646"/>
            <a:ext cx="5017157" cy="4525963"/>
          </a:xfrm>
        </p:spPr>
        <p:txBody>
          <a:bodyPr>
            <a:normAutofit fontScale="85000" lnSpcReduction="10000"/>
          </a:bodyPr>
          <a:lstStyle/>
          <a:p>
            <a:r>
              <a:rPr lang="en-US" sz="2400" dirty="0" smtClean="0"/>
              <a:t>EDIT == “Excellence in Detector and Instrumentation Technology”</a:t>
            </a:r>
          </a:p>
          <a:p>
            <a:pPr lvl="1"/>
            <a:r>
              <a:rPr lang="en-US" sz="2000" dirty="0" smtClean="0"/>
              <a:t>A periodic symposium to educate young researchers on the techniques and capabilities of particle detectors</a:t>
            </a:r>
          </a:p>
          <a:p>
            <a:pPr lvl="1"/>
            <a:r>
              <a:rPr lang="en-US" sz="2000" dirty="0" smtClean="0"/>
              <a:t>From the beginning, in 2011 at CERN, the emphasis has been hands-on training. That tradition has been carried through today. See previous versions of EDIT:</a:t>
            </a:r>
          </a:p>
          <a:p>
            <a:pPr lvl="1"/>
            <a:endParaRPr lang="en-US" sz="2000" dirty="0"/>
          </a:p>
          <a:p>
            <a:pPr lvl="1"/>
            <a:endParaRPr lang="en-US" sz="2000" dirty="0" smtClean="0"/>
          </a:p>
          <a:p>
            <a:pPr lvl="1"/>
            <a:r>
              <a:rPr lang="en-US" sz="2000" dirty="0" smtClean="0"/>
              <a:t>Note: there is another ICFA instrumentation school that essentially interleaves with EDIT. That typically serves students from regions where technological support has been lesser (e.g. 2017 school held in Cuba last year.</a:t>
            </a:r>
          </a:p>
          <a:p>
            <a:pPr lvl="1"/>
            <a:endParaRPr lang="en-US" sz="2000" dirty="0"/>
          </a:p>
        </p:txBody>
      </p:sp>
      <p:pic>
        <p:nvPicPr>
          <p:cNvPr id="4" name="Picture 3" descr="Screen Shot 2018-03-03 at 11.45.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9577" y="907096"/>
            <a:ext cx="3276600" cy="4762500"/>
          </a:xfrm>
          <a:prstGeom prst="rect">
            <a:avLst/>
          </a:prstGeom>
        </p:spPr>
      </p:pic>
      <p:sp>
        <p:nvSpPr>
          <p:cNvPr id="5" name="TextBox 4"/>
          <p:cNvSpPr txBox="1"/>
          <p:nvPr/>
        </p:nvSpPr>
        <p:spPr>
          <a:xfrm>
            <a:off x="510939" y="5810504"/>
            <a:ext cx="7921272" cy="369332"/>
          </a:xfrm>
          <a:prstGeom prst="rect">
            <a:avLst/>
          </a:prstGeom>
          <a:noFill/>
        </p:spPr>
        <p:txBody>
          <a:bodyPr wrap="none" rtlCol="0">
            <a:spAutoFit/>
          </a:bodyPr>
          <a:lstStyle/>
          <a:p>
            <a:r>
              <a:rPr lang="en-US" dirty="0" smtClean="0"/>
              <a:t>Opportunities should be maximized for detector  R&amp;D by young researchers</a:t>
            </a:r>
            <a:endParaRPr lang="en-US" dirty="0"/>
          </a:p>
        </p:txBody>
      </p:sp>
      <p:sp>
        <p:nvSpPr>
          <p:cNvPr id="7" name="Oval 6"/>
          <p:cNvSpPr/>
          <p:nvPr/>
        </p:nvSpPr>
        <p:spPr>
          <a:xfrm>
            <a:off x="5162054" y="937332"/>
            <a:ext cx="3229715" cy="2736397"/>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077843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syllabus</a:t>
            </a:r>
            <a:endParaRPr lang="en-US" dirty="0"/>
          </a:p>
        </p:txBody>
      </p:sp>
      <p:sp>
        <p:nvSpPr>
          <p:cNvPr id="3" name="Content Placeholder 2"/>
          <p:cNvSpPr>
            <a:spLocks noGrp="1"/>
          </p:cNvSpPr>
          <p:nvPr>
            <p:ph idx="1"/>
          </p:nvPr>
        </p:nvSpPr>
        <p:spPr>
          <a:xfrm>
            <a:off x="457200" y="1600200"/>
            <a:ext cx="7223911" cy="4525963"/>
          </a:xfrm>
        </p:spPr>
        <p:txBody>
          <a:bodyPr>
            <a:normAutofit/>
          </a:bodyPr>
          <a:lstStyle/>
          <a:p>
            <a:r>
              <a:rPr lang="en-US" sz="2400" dirty="0" smtClean="0"/>
              <a:t>Hour long lectures on a different subject each day.</a:t>
            </a:r>
          </a:p>
          <a:p>
            <a:r>
              <a:rPr lang="en-US" sz="2400" dirty="0" smtClean="0"/>
              <a:t>Hands on demonstrations and activities reside within 4 “tracks”:</a:t>
            </a:r>
          </a:p>
          <a:p>
            <a:pPr lvl="1"/>
            <a:r>
              <a:rPr lang="en-US" sz="2000" dirty="0" err="1" smtClean="0">
                <a:solidFill>
                  <a:srgbClr val="FF0000"/>
                </a:solidFill>
              </a:rPr>
              <a:t>Photodetection</a:t>
            </a:r>
            <a:r>
              <a:rPr lang="en-US" sz="2000" dirty="0" smtClean="0">
                <a:solidFill>
                  <a:srgbClr val="FF0000"/>
                </a:solidFill>
              </a:rPr>
              <a:t> </a:t>
            </a:r>
            <a:r>
              <a:rPr lang="en-US" sz="2000" dirty="0" smtClean="0"/>
              <a:t>(PMT’s, </a:t>
            </a:r>
            <a:r>
              <a:rPr lang="en-US" sz="2000" dirty="0" err="1" smtClean="0"/>
              <a:t>SiPM</a:t>
            </a:r>
            <a:r>
              <a:rPr lang="en-US" sz="2000" dirty="0" smtClean="0"/>
              <a:t>, </a:t>
            </a:r>
            <a:r>
              <a:rPr lang="en-US" sz="2000" dirty="0" err="1" smtClean="0"/>
              <a:t>muon</a:t>
            </a:r>
            <a:r>
              <a:rPr lang="en-US" sz="2000" dirty="0" smtClean="0"/>
              <a:t> telescope, chemistry of scintillation)</a:t>
            </a:r>
          </a:p>
          <a:p>
            <a:pPr lvl="1"/>
            <a:r>
              <a:rPr lang="en-US" sz="2000" dirty="0" smtClean="0">
                <a:solidFill>
                  <a:srgbClr val="FF0000"/>
                </a:solidFill>
              </a:rPr>
              <a:t>Test Beam </a:t>
            </a:r>
            <a:r>
              <a:rPr lang="en-US" sz="2000" dirty="0" smtClean="0"/>
              <a:t>(Triggering on beam, Cherenkov radiation, </a:t>
            </a:r>
            <a:r>
              <a:rPr lang="en-US" sz="2000" dirty="0" err="1" smtClean="0"/>
              <a:t>Pb</a:t>
            </a:r>
            <a:r>
              <a:rPr lang="en-US" sz="2000" dirty="0" smtClean="0"/>
              <a:t>-Glass calorimeter, time-of-flight</a:t>
            </a:r>
          </a:p>
          <a:p>
            <a:pPr lvl="1"/>
            <a:r>
              <a:rPr lang="en-US" sz="2000" dirty="0" smtClean="0">
                <a:solidFill>
                  <a:srgbClr val="FF0000"/>
                </a:solidFill>
              </a:rPr>
              <a:t>Neutrino detection </a:t>
            </a:r>
            <a:r>
              <a:rPr lang="en-US" sz="2000" dirty="0" smtClean="0"/>
              <a:t>(Liquid and gaseous Argon, High voltage characteristics, Nitrogen contamination)</a:t>
            </a:r>
          </a:p>
          <a:p>
            <a:pPr lvl="1"/>
            <a:r>
              <a:rPr lang="en-US" sz="2000" dirty="0" smtClean="0"/>
              <a:t>Silicon Tracking (Diode characteristics, simulation of diodes, response from laser, wire bonding)</a:t>
            </a:r>
          </a:p>
          <a:p>
            <a:pPr lvl="1"/>
            <a:endParaRPr lang="en-US" sz="2000" dirty="0" smtClean="0"/>
          </a:p>
          <a:p>
            <a:endParaRPr lang="en-US" sz="2400" dirty="0" smtClean="0"/>
          </a:p>
          <a:p>
            <a:endParaRPr lang="en-US" sz="2400" dirty="0"/>
          </a:p>
        </p:txBody>
      </p:sp>
    </p:spTree>
    <p:extLst>
      <p:ext uri="{BB962C8B-B14F-4D97-AF65-F5344CB8AC3E}">
        <p14:creationId xmlns:p14="http://schemas.microsoft.com/office/powerpoint/2010/main" val="3892551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95866967"/>
              </p:ext>
            </p:extLst>
          </p:nvPr>
        </p:nvGraphicFramePr>
        <p:xfrm>
          <a:off x="2617748" y="261284"/>
          <a:ext cx="3251582" cy="6261100"/>
        </p:xfrm>
        <a:graphic>
          <a:graphicData uri="http://schemas.openxmlformats.org/drawingml/2006/table">
            <a:tbl>
              <a:tblPr firstRow="1" bandRow="1">
                <a:tableStyleId>{5C22544A-7EE6-4342-B048-85BDC9FD1C3A}</a:tableStyleId>
              </a:tblPr>
              <a:tblGrid>
                <a:gridCol w="2783616"/>
                <a:gridCol w="467966"/>
              </a:tblGrid>
              <a:tr h="370840">
                <a:tc>
                  <a:txBody>
                    <a:bodyPr/>
                    <a:lstStyle/>
                    <a:p>
                      <a:pPr algn="ctr" fontAlgn="b"/>
                      <a:r>
                        <a:rPr lang="en-US" sz="1800" b="1" i="0" u="none" strike="noStrike" dirty="0">
                          <a:solidFill>
                            <a:srgbClr val="000000"/>
                          </a:solidFill>
                          <a:effectLst/>
                          <a:latin typeface="Calibri"/>
                        </a:rPr>
                        <a:t>Plenary talks for EDIT 2018</a:t>
                      </a:r>
                    </a:p>
                  </a:txBody>
                  <a:tcPr marL="12700" marR="12700" marT="12700" marB="0" anchor="b"/>
                </a:tc>
                <a:tc>
                  <a:txBody>
                    <a:bodyPr/>
                    <a:lstStyle/>
                    <a:p>
                      <a:endParaRPr lang="en-US" sz="2000" dirty="0"/>
                    </a:p>
                  </a:txBody>
                  <a:tcPr/>
                </a:tc>
              </a:tr>
              <a:tr h="370840">
                <a:tc>
                  <a:txBody>
                    <a:bodyPr/>
                    <a:lstStyle/>
                    <a:p>
                      <a:pPr algn="l" fontAlgn="b"/>
                      <a:r>
                        <a:rPr lang="en-US" sz="1800" b="0" i="0" u="none" strike="noStrike" dirty="0">
                          <a:solidFill>
                            <a:srgbClr val="000000"/>
                          </a:solidFill>
                          <a:effectLst/>
                          <a:latin typeface="Calibri"/>
                        </a:rPr>
                        <a:t>History of Particle Detection    </a:t>
                      </a:r>
                    </a:p>
                  </a:txBody>
                  <a:tcPr marL="12700" marR="12700" marT="12700" marB="0" anchor="b"/>
                </a:tc>
                <a:tc>
                  <a:txBody>
                    <a:bodyPr/>
                    <a:lstStyle/>
                    <a:p>
                      <a:endParaRPr lang="en-US" sz="2000"/>
                    </a:p>
                  </a:txBody>
                  <a:tcPr/>
                </a:tc>
              </a:tr>
              <a:tr h="370840">
                <a:tc>
                  <a:txBody>
                    <a:bodyPr/>
                    <a:lstStyle/>
                    <a:p>
                      <a:pPr algn="l" fontAlgn="b"/>
                      <a:r>
                        <a:rPr lang="en-US" sz="1800" b="0" i="0" u="none" strike="noStrike" dirty="0" err="1">
                          <a:solidFill>
                            <a:srgbClr val="000000"/>
                          </a:solidFill>
                          <a:effectLst/>
                          <a:latin typeface="Calibri"/>
                        </a:rPr>
                        <a:t>Photodetectors</a:t>
                      </a:r>
                      <a:endParaRPr lang="en-US" sz="1800" b="0" i="0" u="none" strike="noStrike" dirty="0">
                        <a:solidFill>
                          <a:srgbClr val="000000"/>
                        </a:solidFill>
                        <a:effectLst/>
                        <a:latin typeface="Calibri"/>
                      </a:endParaRPr>
                    </a:p>
                  </a:txBody>
                  <a:tcPr marL="12700" marR="12700" marT="12700" marB="0" anchor="b"/>
                </a:tc>
                <a:tc>
                  <a:txBody>
                    <a:bodyPr/>
                    <a:lstStyle/>
                    <a:p>
                      <a:endParaRPr lang="en-US" sz="2000"/>
                    </a:p>
                  </a:txBody>
                  <a:tcPr/>
                </a:tc>
              </a:tr>
              <a:tr h="370840">
                <a:tc>
                  <a:txBody>
                    <a:bodyPr/>
                    <a:lstStyle/>
                    <a:p>
                      <a:pPr algn="l" fontAlgn="b"/>
                      <a:r>
                        <a:rPr lang="en-US" sz="1800" b="0" i="0" u="none" strike="noStrike" dirty="0" err="1">
                          <a:solidFill>
                            <a:srgbClr val="000000"/>
                          </a:solidFill>
                          <a:effectLst/>
                          <a:latin typeface="Calibri"/>
                        </a:rPr>
                        <a:t>Calorimetry</a:t>
                      </a:r>
                      <a:endParaRPr lang="en-US" sz="1800" b="0" i="0" u="none" strike="noStrike" dirty="0">
                        <a:solidFill>
                          <a:srgbClr val="000000"/>
                        </a:solidFill>
                        <a:effectLst/>
                        <a:latin typeface="Calibri"/>
                      </a:endParaRPr>
                    </a:p>
                  </a:txBody>
                  <a:tcPr marL="12700" marR="12700" marT="12700" marB="0" anchor="b"/>
                </a:tc>
                <a:tc>
                  <a:txBody>
                    <a:bodyPr/>
                    <a:lstStyle/>
                    <a:p>
                      <a:endParaRPr lang="en-US" sz="2000"/>
                    </a:p>
                  </a:txBody>
                  <a:tcPr/>
                </a:tc>
              </a:tr>
              <a:tr h="370840">
                <a:tc>
                  <a:txBody>
                    <a:bodyPr/>
                    <a:lstStyle/>
                    <a:p>
                      <a:pPr algn="l" fontAlgn="b"/>
                      <a:r>
                        <a:rPr lang="en-US" sz="1800" b="0" i="0" u="none" strike="noStrike" dirty="0" smtClean="0">
                          <a:solidFill>
                            <a:srgbClr val="000000"/>
                          </a:solidFill>
                          <a:effectLst/>
                          <a:latin typeface="Calibri"/>
                        </a:rPr>
                        <a:t>CCD’s</a:t>
                      </a:r>
                      <a:endParaRPr lang="en-US" sz="1800" b="0" i="0" u="none" strike="noStrike" dirty="0">
                        <a:solidFill>
                          <a:srgbClr val="000000"/>
                        </a:solidFill>
                        <a:effectLst/>
                        <a:latin typeface="Calibri"/>
                      </a:endParaRPr>
                    </a:p>
                  </a:txBody>
                  <a:tcPr marL="12700" marR="12700" marT="12700" marB="0" anchor="b"/>
                </a:tc>
                <a:tc>
                  <a:txBody>
                    <a:bodyPr/>
                    <a:lstStyle/>
                    <a:p>
                      <a:endParaRPr lang="en-US" sz="2000" dirty="0"/>
                    </a:p>
                  </a:txBody>
                  <a:tcPr/>
                </a:tc>
              </a:tr>
              <a:tr h="370840">
                <a:tc>
                  <a:txBody>
                    <a:bodyPr/>
                    <a:lstStyle/>
                    <a:p>
                      <a:pPr algn="l" fontAlgn="b"/>
                      <a:r>
                        <a:rPr lang="en-US" sz="1800" b="0" i="0" u="none" strike="noStrike" dirty="0">
                          <a:solidFill>
                            <a:srgbClr val="000000"/>
                          </a:solidFill>
                          <a:effectLst/>
                          <a:latin typeface="Calibri"/>
                        </a:rPr>
                        <a:t>Gas Detectors</a:t>
                      </a:r>
                    </a:p>
                  </a:txBody>
                  <a:tcPr marL="12700" marR="12700" marT="12700" marB="0" anchor="b"/>
                </a:tc>
                <a:tc>
                  <a:txBody>
                    <a:bodyPr/>
                    <a:lstStyle/>
                    <a:p>
                      <a:endParaRPr lang="en-US" sz="2000"/>
                    </a:p>
                  </a:txBody>
                  <a:tcPr/>
                </a:tc>
              </a:tr>
              <a:tr h="370840">
                <a:tc>
                  <a:txBody>
                    <a:bodyPr/>
                    <a:lstStyle/>
                    <a:p>
                      <a:pPr algn="l" fontAlgn="b"/>
                      <a:r>
                        <a:rPr lang="en-US" sz="1800" b="0" i="0" u="none" strike="noStrike" dirty="0">
                          <a:solidFill>
                            <a:srgbClr val="000000"/>
                          </a:solidFill>
                          <a:effectLst/>
                          <a:latin typeface="Calibri"/>
                        </a:rPr>
                        <a:t>Medical Imaging</a:t>
                      </a:r>
                    </a:p>
                  </a:txBody>
                  <a:tcPr marL="12700" marR="12700" marT="12700" marB="0" anchor="b"/>
                </a:tc>
                <a:tc>
                  <a:txBody>
                    <a:bodyPr/>
                    <a:lstStyle/>
                    <a:p>
                      <a:endParaRPr lang="en-US" sz="2000"/>
                    </a:p>
                  </a:txBody>
                  <a:tcPr/>
                </a:tc>
              </a:tr>
              <a:tr h="370840">
                <a:tc>
                  <a:txBody>
                    <a:bodyPr/>
                    <a:lstStyle/>
                    <a:p>
                      <a:pPr algn="l" fontAlgn="b"/>
                      <a:r>
                        <a:rPr lang="en-US" sz="1800" b="0" i="0" u="none" strike="noStrike" dirty="0">
                          <a:solidFill>
                            <a:srgbClr val="000000"/>
                          </a:solidFill>
                          <a:effectLst/>
                          <a:latin typeface="Calibri"/>
                        </a:rPr>
                        <a:t>Silicon </a:t>
                      </a:r>
                      <a:r>
                        <a:rPr lang="en-US" sz="1800" b="0" i="0" u="none" strike="noStrike" dirty="0" smtClean="0">
                          <a:solidFill>
                            <a:srgbClr val="000000"/>
                          </a:solidFill>
                          <a:effectLst/>
                          <a:latin typeface="Calibri"/>
                        </a:rPr>
                        <a:t>Tracking Detectors</a:t>
                      </a:r>
                      <a:endParaRPr lang="en-US" sz="1800" b="0" i="0" u="none" strike="noStrike" dirty="0">
                        <a:solidFill>
                          <a:srgbClr val="000000"/>
                        </a:solidFill>
                        <a:effectLst/>
                        <a:latin typeface="Calibri"/>
                      </a:endParaRPr>
                    </a:p>
                  </a:txBody>
                  <a:tcPr marL="12700" marR="12700" marT="12700" marB="0" anchor="b"/>
                </a:tc>
                <a:tc>
                  <a:txBody>
                    <a:bodyPr/>
                    <a:lstStyle/>
                    <a:p>
                      <a:pPr algn="l" fontAlgn="b"/>
                      <a:endParaRPr lang="en-US" sz="1800" b="0" i="0" u="none" strike="noStrike">
                        <a:solidFill>
                          <a:srgbClr val="000000"/>
                        </a:solidFill>
                        <a:effectLst/>
                        <a:latin typeface="Calibri"/>
                      </a:endParaRPr>
                    </a:p>
                  </a:txBody>
                  <a:tcPr marL="12700" marR="12700" marT="12700" marB="0" anchor="b"/>
                </a:tc>
              </a:tr>
              <a:tr h="370840">
                <a:tc>
                  <a:txBody>
                    <a:bodyPr/>
                    <a:lstStyle/>
                    <a:p>
                      <a:pPr algn="l" fontAlgn="b"/>
                      <a:r>
                        <a:rPr lang="en-US" sz="1800" b="0" i="0" u="none" strike="noStrike" dirty="0">
                          <a:solidFill>
                            <a:srgbClr val="000000"/>
                          </a:solidFill>
                          <a:effectLst/>
                          <a:latin typeface="Calibri"/>
                        </a:rPr>
                        <a:t>Noble element detectors</a:t>
                      </a:r>
                    </a:p>
                  </a:txBody>
                  <a:tcPr marL="12700" marR="12700" marT="12700" marB="0" anchor="b"/>
                </a:tc>
                <a:tc>
                  <a:txBody>
                    <a:bodyPr/>
                    <a:lstStyle/>
                    <a:p>
                      <a:pPr algn="l" fontAlgn="b"/>
                      <a:endParaRPr lang="en-US" sz="1800" b="0" i="0" u="none" strike="noStrike" dirty="0">
                        <a:solidFill>
                          <a:srgbClr val="000000"/>
                        </a:solidFill>
                        <a:effectLst/>
                        <a:latin typeface="Calibri"/>
                      </a:endParaRPr>
                    </a:p>
                  </a:txBody>
                  <a:tcPr marL="12700" marR="12700" marT="12700" marB="0" anchor="b"/>
                </a:tc>
              </a:tr>
              <a:tr h="370840">
                <a:tc>
                  <a:txBody>
                    <a:bodyPr/>
                    <a:lstStyle/>
                    <a:p>
                      <a:pPr algn="l" fontAlgn="b"/>
                      <a:r>
                        <a:rPr lang="en-US" sz="1800" b="0" i="0" u="none" strike="noStrike" dirty="0" smtClean="0">
                          <a:solidFill>
                            <a:srgbClr val="000000"/>
                          </a:solidFill>
                          <a:effectLst/>
                          <a:latin typeface="Calibri"/>
                        </a:rPr>
                        <a:t>Signal Processing</a:t>
                      </a:r>
                      <a:endParaRPr lang="en-US" sz="1800" b="0" i="0" u="none" strike="noStrike" dirty="0">
                        <a:solidFill>
                          <a:srgbClr val="000000"/>
                        </a:solidFill>
                        <a:effectLst/>
                        <a:latin typeface="Calibri"/>
                      </a:endParaRPr>
                    </a:p>
                  </a:txBody>
                  <a:tcPr marL="12700" marR="12700" marT="12700" marB="0" anchor="b"/>
                </a:tc>
                <a:tc>
                  <a:txBody>
                    <a:bodyPr/>
                    <a:lstStyle/>
                    <a:p>
                      <a:pPr algn="l" fontAlgn="b"/>
                      <a:endParaRPr lang="en-US" sz="1800" b="0" i="0" u="none" strike="noStrike" dirty="0">
                        <a:solidFill>
                          <a:srgbClr val="000000"/>
                        </a:solidFill>
                        <a:effectLst/>
                        <a:latin typeface="Calibri"/>
                      </a:endParaRPr>
                    </a:p>
                  </a:txBody>
                  <a:tcPr marL="12700" marR="12700" marT="12700" marB="0" anchor="b"/>
                </a:tc>
              </a:tr>
              <a:tr h="370840">
                <a:tc>
                  <a:txBody>
                    <a:bodyPr/>
                    <a:lstStyle/>
                    <a:p>
                      <a:pPr algn="l" fontAlgn="b"/>
                      <a:r>
                        <a:rPr lang="en-US" sz="1800" b="0" i="0" u="none" strike="noStrike" dirty="0">
                          <a:solidFill>
                            <a:srgbClr val="000000"/>
                          </a:solidFill>
                          <a:effectLst/>
                          <a:latin typeface="Calibri"/>
                        </a:rPr>
                        <a:t>Superconducting detectors</a:t>
                      </a:r>
                    </a:p>
                  </a:txBody>
                  <a:tcPr marL="12700" marR="12700" marT="12700" marB="0" anchor="b"/>
                </a:tc>
                <a:tc>
                  <a:txBody>
                    <a:bodyPr/>
                    <a:lstStyle/>
                    <a:p>
                      <a:pPr algn="l" fontAlgn="b"/>
                      <a:endParaRPr lang="en-US" sz="1800" b="0" i="0" u="none" strike="noStrike">
                        <a:solidFill>
                          <a:srgbClr val="000000"/>
                        </a:solidFill>
                        <a:effectLst/>
                        <a:latin typeface="Calibri"/>
                      </a:endParaRPr>
                    </a:p>
                  </a:txBody>
                  <a:tcPr marL="12700" marR="12700" marT="12700" marB="0" anchor="b"/>
                </a:tc>
              </a:tr>
              <a:tr h="370840">
                <a:tc>
                  <a:txBody>
                    <a:bodyPr/>
                    <a:lstStyle/>
                    <a:p>
                      <a:pPr algn="l" fontAlgn="b"/>
                      <a:r>
                        <a:rPr lang="en-US" sz="1800" b="0" i="0" u="none" strike="noStrike" dirty="0">
                          <a:solidFill>
                            <a:srgbClr val="000000"/>
                          </a:solidFill>
                          <a:effectLst/>
                          <a:latin typeface="Calibri"/>
                        </a:rPr>
                        <a:t>Triggering and DAQ </a:t>
                      </a:r>
                    </a:p>
                  </a:txBody>
                  <a:tcPr marL="12700" marR="12700" marT="12700" marB="0" anchor="b"/>
                </a:tc>
                <a:tc>
                  <a:txBody>
                    <a:bodyPr/>
                    <a:lstStyle/>
                    <a:p>
                      <a:pPr algn="l" fontAlgn="b"/>
                      <a:endParaRPr lang="en-US" sz="1800" b="0" i="0" u="none" strike="noStrike">
                        <a:solidFill>
                          <a:srgbClr val="000000"/>
                        </a:solidFill>
                        <a:effectLst/>
                        <a:latin typeface="Calibri"/>
                      </a:endParaRPr>
                    </a:p>
                  </a:txBody>
                  <a:tcPr marL="12700" marR="12700" marT="12700" marB="0" anchor="b"/>
                </a:tc>
              </a:tr>
              <a:tr h="370840">
                <a:tc>
                  <a:txBody>
                    <a:bodyPr/>
                    <a:lstStyle/>
                    <a:p>
                      <a:pPr algn="l" fontAlgn="b"/>
                      <a:r>
                        <a:rPr lang="en-US" sz="1800" b="0" i="0" u="none" strike="noStrike" dirty="0">
                          <a:solidFill>
                            <a:srgbClr val="000000"/>
                          </a:solidFill>
                          <a:effectLst/>
                          <a:latin typeface="Calibri"/>
                        </a:rPr>
                        <a:t>X-ray detection</a:t>
                      </a:r>
                    </a:p>
                  </a:txBody>
                  <a:tcPr marL="12700" marR="12700" marT="12700" marB="0" anchor="b"/>
                </a:tc>
                <a:tc>
                  <a:txBody>
                    <a:bodyPr/>
                    <a:lstStyle/>
                    <a:p>
                      <a:pPr algn="l" fontAlgn="b"/>
                      <a:endParaRPr lang="en-US" sz="1800" b="0" i="0" u="none" strike="noStrike">
                        <a:solidFill>
                          <a:srgbClr val="000000"/>
                        </a:solidFill>
                        <a:effectLst/>
                        <a:latin typeface="Calibri"/>
                      </a:endParaRPr>
                    </a:p>
                  </a:txBody>
                  <a:tcPr marL="12700" marR="12700" marT="12700" marB="0" anchor="b"/>
                </a:tc>
              </a:tr>
              <a:tr h="370840">
                <a:tc>
                  <a:txBody>
                    <a:bodyPr/>
                    <a:lstStyle/>
                    <a:p>
                      <a:pPr algn="l" fontAlgn="b"/>
                      <a:r>
                        <a:rPr lang="en-US" sz="1800" b="0" i="0" u="none" strike="noStrike" dirty="0">
                          <a:solidFill>
                            <a:srgbClr val="000000"/>
                          </a:solidFill>
                          <a:effectLst/>
                          <a:latin typeface="Calibri"/>
                        </a:rPr>
                        <a:t>Nuclear processes</a:t>
                      </a:r>
                    </a:p>
                  </a:txBody>
                  <a:tcPr marL="12700" marR="12700" marT="12700" marB="0" anchor="b"/>
                </a:tc>
                <a:tc>
                  <a:txBody>
                    <a:bodyPr/>
                    <a:lstStyle/>
                    <a:p>
                      <a:pPr algn="l" fontAlgn="b"/>
                      <a:endParaRPr lang="en-US" sz="1800" b="0" i="0" u="none" strike="noStrike">
                        <a:solidFill>
                          <a:srgbClr val="000000"/>
                        </a:solidFill>
                        <a:effectLst/>
                        <a:latin typeface="Calibri"/>
                      </a:endParaRPr>
                    </a:p>
                  </a:txBody>
                  <a:tcPr marL="12700" marR="12700" marT="12700" marB="0" anchor="b"/>
                </a:tc>
              </a:tr>
              <a:tr h="370840">
                <a:tc>
                  <a:txBody>
                    <a:bodyPr/>
                    <a:lstStyle/>
                    <a:p>
                      <a:pPr algn="l" fontAlgn="b"/>
                      <a:r>
                        <a:rPr lang="en-US" sz="1800" b="0" i="0" u="none" strike="noStrike" dirty="0">
                          <a:solidFill>
                            <a:srgbClr val="000000"/>
                          </a:solidFill>
                          <a:effectLst/>
                          <a:latin typeface="Calibri"/>
                        </a:rPr>
                        <a:t>The future for particle detectors</a:t>
                      </a:r>
                    </a:p>
                  </a:txBody>
                  <a:tcPr marL="12700" marR="12700" marT="12700" marB="0" anchor="b"/>
                </a:tc>
                <a:tc>
                  <a:txBody>
                    <a:bodyPr/>
                    <a:lstStyle/>
                    <a:p>
                      <a:pPr algn="l" fontAlgn="b"/>
                      <a:endParaRPr lang="en-US" sz="1800" b="0" i="0" u="none" strike="noStrike" dirty="0">
                        <a:solidFill>
                          <a:srgbClr val="000000"/>
                        </a:solidFill>
                        <a:effectLst/>
                        <a:latin typeface="Calibri"/>
                      </a:endParaRPr>
                    </a:p>
                  </a:txBody>
                  <a:tcPr marL="12700" marR="12700" marT="12700" marB="0" anchor="b"/>
                </a:tc>
              </a:tr>
            </a:tbl>
          </a:graphicData>
        </a:graphic>
      </p:graphicFrame>
    </p:spTree>
    <p:extLst>
      <p:ext uri="{BB962C8B-B14F-4D97-AF65-F5344CB8AC3E}">
        <p14:creationId xmlns:p14="http://schemas.microsoft.com/office/powerpoint/2010/main" val="19849532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461" y="457200"/>
            <a:ext cx="8229600" cy="1143000"/>
          </a:xfrm>
        </p:spPr>
        <p:txBody>
          <a:bodyPr>
            <a:normAutofit fontScale="90000"/>
          </a:bodyPr>
          <a:lstStyle/>
          <a:p>
            <a:r>
              <a:rPr lang="en-US" dirty="0" smtClean="0"/>
              <a:t>Our Timetable for today:</a:t>
            </a:r>
            <a:br>
              <a:rPr lang="en-US" dirty="0" smtClean="0"/>
            </a:br>
            <a:endParaRPr lang="en-US" dirty="0"/>
          </a:p>
        </p:txBody>
      </p:sp>
      <p:pic>
        <p:nvPicPr>
          <p:cNvPr id="7" name="Picture 6" descr="Screen Shot 2018-03-03 at 11.52.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8013" y="2630525"/>
            <a:ext cx="3868477" cy="3803642"/>
          </a:xfrm>
          <a:prstGeom prst="rect">
            <a:avLst/>
          </a:prstGeom>
        </p:spPr>
      </p:pic>
      <p:pic>
        <p:nvPicPr>
          <p:cNvPr id="8" name="Picture 7" descr="Screen Shot 2018-03-03 at 11.52.0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244" y="1290335"/>
            <a:ext cx="4583769" cy="2680379"/>
          </a:xfrm>
          <a:prstGeom prst="rect">
            <a:avLst/>
          </a:prstGeom>
        </p:spPr>
      </p:pic>
    </p:spTree>
    <p:extLst>
      <p:ext uri="{BB962C8B-B14F-4D97-AF65-F5344CB8AC3E}">
        <p14:creationId xmlns:p14="http://schemas.microsoft.com/office/powerpoint/2010/main" val="38307784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8-03-03 at 11.53.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140" y="448380"/>
            <a:ext cx="5525445" cy="2860099"/>
          </a:xfrm>
          <a:prstGeom prst="rect">
            <a:avLst/>
          </a:prstGeom>
        </p:spPr>
      </p:pic>
      <p:pic>
        <p:nvPicPr>
          <p:cNvPr id="6" name="Content Placeholder 3" descr="Screen Shot 2018-03-03 at 11.55.14 PM.png"/>
          <p:cNvPicPr>
            <a:picLocks noGrp="1" noChangeAspect="1"/>
          </p:cNvPicPr>
          <p:nvPr>
            <p:ph idx="1"/>
          </p:nvPr>
        </p:nvPicPr>
        <p:blipFill>
          <a:blip r:embed="rId3">
            <a:extLst>
              <a:ext uri="{28A0092B-C50C-407E-A947-70E740481C1C}">
                <a14:useLocalDpi xmlns:a14="http://schemas.microsoft.com/office/drawing/2010/main" val="0"/>
              </a:ext>
            </a:extLst>
          </a:blip>
          <a:srcRect t="23121" b="23121"/>
          <a:stretch>
            <a:fillRect/>
          </a:stretch>
        </p:blipFill>
        <p:spPr>
          <a:xfrm>
            <a:off x="3976638" y="4034154"/>
            <a:ext cx="4490729" cy="2469728"/>
          </a:xfrm>
        </p:spPr>
      </p:pic>
      <p:sp>
        <p:nvSpPr>
          <p:cNvPr id="7" name="TextBox 6"/>
          <p:cNvSpPr txBox="1"/>
          <p:nvPr/>
        </p:nvSpPr>
        <p:spPr>
          <a:xfrm>
            <a:off x="6244683" y="1058275"/>
            <a:ext cx="2343646" cy="1477328"/>
          </a:xfrm>
          <a:prstGeom prst="rect">
            <a:avLst/>
          </a:prstGeom>
          <a:noFill/>
        </p:spPr>
        <p:txBody>
          <a:bodyPr wrap="square" rtlCol="0">
            <a:spAutoFit/>
          </a:bodyPr>
          <a:lstStyle/>
          <a:p>
            <a:r>
              <a:rPr lang="en-US" dirty="0" smtClean="0"/>
              <a:t>For training March 6 through March 16, groups are identified by color, with 12 students per group.  </a:t>
            </a:r>
            <a:endParaRPr lang="en-US" dirty="0"/>
          </a:p>
        </p:txBody>
      </p:sp>
      <p:sp>
        <p:nvSpPr>
          <p:cNvPr id="8" name="TextBox 7"/>
          <p:cNvSpPr txBox="1"/>
          <p:nvPr/>
        </p:nvSpPr>
        <p:spPr>
          <a:xfrm>
            <a:off x="1118903" y="4202863"/>
            <a:ext cx="2857736" cy="1754327"/>
          </a:xfrm>
          <a:prstGeom prst="rect">
            <a:avLst/>
          </a:prstGeom>
          <a:noFill/>
        </p:spPr>
        <p:txBody>
          <a:bodyPr wrap="square" rtlCol="0">
            <a:spAutoFit/>
          </a:bodyPr>
          <a:lstStyle/>
          <a:p>
            <a:r>
              <a:rPr lang="en-US" dirty="0" smtClean="0"/>
              <a:t>Friday, March 16</a:t>
            </a:r>
            <a:r>
              <a:rPr lang="en-US" baseline="30000" dirty="0" smtClean="0"/>
              <a:t>th</a:t>
            </a:r>
            <a:r>
              <a:rPr lang="en-US" dirty="0" smtClean="0"/>
              <a:t> will be another special format, with industry booths to visit and a tour of the D0 experiment, which co-discovered the top quark.</a:t>
            </a:r>
            <a:endParaRPr lang="en-US" dirty="0"/>
          </a:p>
        </p:txBody>
      </p:sp>
    </p:spTree>
    <p:extLst>
      <p:ext uri="{BB962C8B-B14F-4D97-AF65-F5344CB8AC3E}">
        <p14:creationId xmlns:p14="http://schemas.microsoft.com/office/powerpoint/2010/main" val="7986219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851"/>
            <a:ext cx="8229600" cy="1143000"/>
          </a:xfrm>
        </p:spPr>
        <p:txBody>
          <a:bodyPr>
            <a:noAutofit/>
          </a:bodyPr>
          <a:lstStyle/>
          <a:p>
            <a:r>
              <a:rPr lang="en-US" sz="3200" dirty="0" smtClean="0"/>
              <a:t>A Sad Day for detector R&amp;D at </a:t>
            </a:r>
            <a:r>
              <a:rPr lang="en-US" sz="3200" dirty="0" err="1" smtClean="0"/>
              <a:t>Fermilab</a:t>
            </a:r>
            <a:endParaRPr lang="en-US" sz="3200" dirty="0"/>
          </a:p>
        </p:txBody>
      </p:sp>
      <p:pic>
        <p:nvPicPr>
          <p:cNvPr id="6" name="Picture 5" descr="Screen Shot 2018-03-03 at 11.59.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300" y="1417638"/>
            <a:ext cx="4646003" cy="5440362"/>
          </a:xfrm>
          <a:prstGeom prst="rect">
            <a:avLst/>
          </a:prstGeom>
        </p:spPr>
      </p:pic>
      <p:pic>
        <p:nvPicPr>
          <p:cNvPr id="7" name="Picture 6" descr="Anatol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2968" y="1417638"/>
            <a:ext cx="4080272" cy="5440362"/>
          </a:xfrm>
          <a:prstGeom prst="rect">
            <a:avLst/>
          </a:prstGeom>
        </p:spPr>
      </p:pic>
      <p:sp>
        <p:nvSpPr>
          <p:cNvPr id="8" name="TextBox 7"/>
          <p:cNvSpPr txBox="1"/>
          <p:nvPr/>
        </p:nvSpPr>
        <p:spPr>
          <a:xfrm>
            <a:off x="6252433" y="2437290"/>
            <a:ext cx="2461910" cy="2308324"/>
          </a:xfrm>
          <a:prstGeom prst="rect">
            <a:avLst/>
          </a:prstGeom>
          <a:noFill/>
        </p:spPr>
        <p:txBody>
          <a:bodyPr wrap="square" rtlCol="0">
            <a:spAutoFit/>
          </a:bodyPr>
          <a:lstStyle/>
          <a:p>
            <a:r>
              <a:rPr lang="en-US" sz="2400" dirty="0" smtClean="0"/>
              <a:t>We dedicate this EDIT symposium to our good friend and colleague </a:t>
            </a:r>
            <a:r>
              <a:rPr lang="mr-IN" sz="2400" dirty="0" smtClean="0"/>
              <a:t>–</a:t>
            </a:r>
            <a:r>
              <a:rPr lang="en-US" sz="2400" dirty="0" smtClean="0"/>
              <a:t> Anatoly </a:t>
            </a:r>
            <a:r>
              <a:rPr lang="en-US" sz="2400" dirty="0" err="1" smtClean="0"/>
              <a:t>Ronzhin</a:t>
            </a:r>
            <a:r>
              <a:rPr lang="en-US" sz="2400" dirty="0" smtClean="0"/>
              <a:t> </a:t>
            </a:r>
            <a:endParaRPr lang="en-US" sz="2400" dirty="0"/>
          </a:p>
        </p:txBody>
      </p:sp>
    </p:spTree>
    <p:extLst>
      <p:ext uri="{BB962C8B-B14F-4D97-AF65-F5344CB8AC3E}">
        <p14:creationId xmlns:p14="http://schemas.microsoft.com/office/powerpoint/2010/main" val="24304265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160" y="1223368"/>
            <a:ext cx="5178101" cy="4525963"/>
          </a:xfrm>
        </p:spPr>
        <p:txBody>
          <a:bodyPr>
            <a:normAutofit/>
          </a:bodyPr>
          <a:lstStyle/>
          <a:p>
            <a:r>
              <a:rPr lang="en-US" sz="2000" dirty="0" smtClean="0"/>
              <a:t>Wilson was a Scottish meteorologist at the Cavendish Labs</a:t>
            </a:r>
          </a:p>
          <a:p>
            <a:r>
              <a:rPr lang="en-US" sz="2000" dirty="0" smtClean="0"/>
              <a:t>Fascinated by clouds in the Highlands, especially the ‘Brocken </a:t>
            </a:r>
            <a:r>
              <a:rPr lang="en-US" sz="2000" dirty="0" err="1" smtClean="0"/>
              <a:t>Spectre</a:t>
            </a:r>
            <a:r>
              <a:rPr lang="en-US" sz="2000" dirty="0" smtClean="0"/>
              <a:t>’</a:t>
            </a:r>
          </a:p>
          <a:p>
            <a:r>
              <a:rPr lang="en-US" sz="2000" dirty="0" smtClean="0"/>
              <a:t>Built a chamber to play with purified air, with changes in dust, pressure , temp, etc.</a:t>
            </a:r>
          </a:p>
          <a:p>
            <a:r>
              <a:rPr lang="en-US" sz="2000" dirty="0" smtClean="0"/>
              <a:t>Found that </a:t>
            </a:r>
            <a:r>
              <a:rPr lang="en-US" sz="2000" dirty="0" smtClean="0"/>
              <a:t>vapors </a:t>
            </a:r>
            <a:r>
              <a:rPr lang="en-US" sz="2000" dirty="0" smtClean="0"/>
              <a:t>condense around ionization when pressure is lowered and volume becomes supersaturated</a:t>
            </a:r>
            <a:endParaRPr lang="en-US" sz="2000" dirty="0"/>
          </a:p>
        </p:txBody>
      </p:sp>
      <p:pic>
        <p:nvPicPr>
          <p:cNvPr id="4" name="Picture 3"/>
          <p:cNvPicPr>
            <a:picLocks noChangeAspect="1"/>
          </p:cNvPicPr>
          <p:nvPr/>
        </p:nvPicPr>
        <p:blipFill>
          <a:blip r:embed="rId2"/>
          <a:stretch>
            <a:fillRect/>
          </a:stretch>
        </p:blipFill>
        <p:spPr>
          <a:xfrm>
            <a:off x="6124700" y="1295400"/>
            <a:ext cx="1735442" cy="2454411"/>
          </a:xfrm>
          <a:prstGeom prst="rect">
            <a:avLst/>
          </a:prstGeom>
        </p:spPr>
      </p:pic>
      <p:pic>
        <p:nvPicPr>
          <p:cNvPr id="5" name="Picture 4"/>
          <p:cNvPicPr>
            <a:picLocks noChangeAspect="1"/>
          </p:cNvPicPr>
          <p:nvPr/>
        </p:nvPicPr>
        <p:blipFill>
          <a:blip r:embed="rId3"/>
          <a:stretch>
            <a:fillRect/>
          </a:stretch>
        </p:blipFill>
        <p:spPr>
          <a:xfrm>
            <a:off x="585305" y="4316584"/>
            <a:ext cx="4140200" cy="2286000"/>
          </a:xfrm>
          <a:prstGeom prst="rect">
            <a:avLst/>
          </a:prstGeom>
        </p:spPr>
      </p:pic>
      <p:sp>
        <p:nvSpPr>
          <p:cNvPr id="8" name="Title 1"/>
          <p:cNvSpPr>
            <a:spLocks noGrp="1"/>
          </p:cNvSpPr>
          <p:nvPr>
            <p:ph type="title"/>
          </p:nvPr>
        </p:nvSpPr>
        <p:spPr>
          <a:xfrm>
            <a:off x="-1" y="4633"/>
            <a:ext cx="7425765" cy="1143000"/>
          </a:xfrm>
        </p:spPr>
        <p:txBody>
          <a:bodyPr>
            <a:normAutofit fontScale="90000"/>
          </a:bodyPr>
          <a:lstStyle/>
          <a:p>
            <a:r>
              <a:rPr lang="en-US" sz="3600" b="1" dirty="0" smtClean="0"/>
              <a:t>C.T.R. Wilson and his Cloud Chamber</a:t>
            </a:r>
            <a:endParaRPr lang="en-US" sz="3600" b="1" dirty="0"/>
          </a:p>
        </p:txBody>
      </p:sp>
      <p:pic>
        <p:nvPicPr>
          <p:cNvPr id="2" name="Picture 1"/>
          <p:cNvPicPr>
            <a:picLocks noChangeAspect="1"/>
          </p:cNvPicPr>
          <p:nvPr/>
        </p:nvPicPr>
        <p:blipFill>
          <a:blip r:embed="rId4"/>
          <a:stretch>
            <a:fillRect/>
          </a:stretch>
        </p:blipFill>
        <p:spPr>
          <a:xfrm>
            <a:off x="5553842" y="1295400"/>
            <a:ext cx="2794000" cy="2133600"/>
          </a:xfrm>
          <a:prstGeom prst="rect">
            <a:avLst/>
          </a:prstGeom>
        </p:spPr>
      </p:pic>
      <p:pic>
        <p:nvPicPr>
          <p:cNvPr id="7" name="Picture 6"/>
          <p:cNvPicPr>
            <a:picLocks noChangeAspect="1"/>
          </p:cNvPicPr>
          <p:nvPr/>
        </p:nvPicPr>
        <p:blipFill>
          <a:blip r:embed="rId5"/>
          <a:stretch>
            <a:fillRect/>
          </a:stretch>
        </p:blipFill>
        <p:spPr>
          <a:xfrm>
            <a:off x="5110287" y="4285582"/>
            <a:ext cx="3237555" cy="2317002"/>
          </a:xfrm>
          <a:prstGeom prst="rect">
            <a:avLst/>
          </a:prstGeom>
        </p:spPr>
      </p:pic>
      <p:sp>
        <p:nvSpPr>
          <p:cNvPr id="6" name="Slide Number Placeholder 5"/>
          <p:cNvSpPr>
            <a:spLocks noGrp="1"/>
          </p:cNvSpPr>
          <p:nvPr>
            <p:ph type="sldNum" sz="quarter" idx="12"/>
          </p:nvPr>
        </p:nvSpPr>
        <p:spPr/>
        <p:txBody>
          <a:bodyPr/>
          <a:lstStyle/>
          <a:p>
            <a:fld id="{4728024D-CB1D-FF48-8D0C-8AF1FD5AD08D}" type="slidenum">
              <a:rPr lang="en-US" smtClean="0"/>
              <a:t>8</a:t>
            </a:fld>
            <a:endParaRPr lang="en-US"/>
          </a:p>
        </p:txBody>
      </p:sp>
    </p:spTree>
    <p:extLst>
      <p:ext uri="{BB962C8B-B14F-4D97-AF65-F5344CB8AC3E}">
        <p14:creationId xmlns:p14="http://schemas.microsoft.com/office/powerpoint/2010/main" val="36217577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45" y="0"/>
            <a:ext cx="8229600" cy="1143000"/>
          </a:xfrm>
        </p:spPr>
        <p:txBody>
          <a:bodyPr>
            <a:noAutofit/>
          </a:bodyPr>
          <a:lstStyle/>
          <a:p>
            <a:pPr>
              <a:lnSpc>
                <a:spcPct val="80000"/>
              </a:lnSpc>
            </a:pPr>
            <a:r>
              <a:rPr lang="en-US" sz="3600" b="1" dirty="0" smtClean="0"/>
              <a:t>The birth of particle detector R&amp;D</a:t>
            </a:r>
            <a:endParaRPr lang="en-US" sz="3600" b="1" dirty="0"/>
          </a:p>
        </p:txBody>
      </p:sp>
      <p:pic>
        <p:nvPicPr>
          <p:cNvPr id="5" name="Picture 4"/>
          <p:cNvPicPr>
            <a:picLocks noChangeAspect="1"/>
          </p:cNvPicPr>
          <p:nvPr/>
        </p:nvPicPr>
        <p:blipFill>
          <a:blip r:embed="rId2"/>
          <a:stretch>
            <a:fillRect/>
          </a:stretch>
        </p:blipFill>
        <p:spPr>
          <a:xfrm>
            <a:off x="1377109" y="1384234"/>
            <a:ext cx="6423724" cy="4817794"/>
          </a:xfrm>
          <a:prstGeom prst="rect">
            <a:avLst/>
          </a:prstGeom>
        </p:spPr>
      </p:pic>
      <p:sp>
        <p:nvSpPr>
          <p:cNvPr id="3" name="Content Placeholder 2"/>
          <p:cNvSpPr>
            <a:spLocks noGrp="1"/>
          </p:cNvSpPr>
          <p:nvPr>
            <p:ph idx="1"/>
          </p:nvPr>
        </p:nvSpPr>
        <p:spPr>
          <a:xfrm>
            <a:off x="265145" y="1380564"/>
            <a:ext cx="8624177" cy="1201439"/>
          </a:xfrm>
          <a:solidFill>
            <a:srgbClr val="FFFFFF"/>
          </a:solidFill>
        </p:spPr>
        <p:txBody>
          <a:bodyPr>
            <a:normAutofit/>
          </a:bodyPr>
          <a:lstStyle/>
          <a:p>
            <a:r>
              <a:rPr lang="en-US" sz="2000" dirty="0" smtClean="0"/>
              <a:t>After discussions with Thomson, Wilson brought in a ‘Rontgen Ray’ tube and put it in front of his cloud chamber. His table of results is one of the most beautiful that I’ve ever seen.  Here it is:</a:t>
            </a:r>
          </a:p>
          <a:p>
            <a:endParaRPr lang="en-US" sz="2000" dirty="0"/>
          </a:p>
        </p:txBody>
      </p:sp>
      <p:sp>
        <p:nvSpPr>
          <p:cNvPr id="6" name="TextBox 5"/>
          <p:cNvSpPr txBox="1"/>
          <p:nvPr/>
        </p:nvSpPr>
        <p:spPr>
          <a:xfrm>
            <a:off x="378371" y="6215985"/>
            <a:ext cx="8116374" cy="830997"/>
          </a:xfrm>
          <a:prstGeom prst="rect">
            <a:avLst/>
          </a:prstGeom>
          <a:noFill/>
        </p:spPr>
        <p:txBody>
          <a:bodyPr wrap="none" rtlCol="0">
            <a:spAutoFit/>
          </a:bodyPr>
          <a:lstStyle/>
          <a:p>
            <a:r>
              <a:rPr lang="en-US" sz="2400" dirty="0" smtClean="0"/>
              <a:t>Let us all strive for such innovation, simplicity, and consequence </a:t>
            </a:r>
          </a:p>
          <a:p>
            <a:endParaRPr lang="en-US" sz="2400" dirty="0"/>
          </a:p>
        </p:txBody>
      </p:sp>
      <p:pic>
        <p:nvPicPr>
          <p:cNvPr id="4" name="Picture 3"/>
          <p:cNvPicPr>
            <a:picLocks noChangeAspect="1"/>
          </p:cNvPicPr>
          <p:nvPr/>
        </p:nvPicPr>
        <p:blipFill>
          <a:blip r:embed="rId3"/>
          <a:stretch>
            <a:fillRect/>
          </a:stretch>
        </p:blipFill>
        <p:spPr>
          <a:xfrm>
            <a:off x="1962894" y="2475672"/>
            <a:ext cx="4505443" cy="3379082"/>
          </a:xfrm>
          <a:prstGeom prst="rect">
            <a:avLst/>
          </a:prstGeom>
        </p:spPr>
      </p:pic>
      <p:sp>
        <p:nvSpPr>
          <p:cNvPr id="7" name="Slide Number Placeholder 6"/>
          <p:cNvSpPr>
            <a:spLocks noGrp="1"/>
          </p:cNvSpPr>
          <p:nvPr>
            <p:ph type="sldNum" sz="quarter" idx="12"/>
          </p:nvPr>
        </p:nvSpPr>
        <p:spPr/>
        <p:txBody>
          <a:bodyPr/>
          <a:lstStyle/>
          <a:p>
            <a:fld id="{4728024D-CB1D-FF48-8D0C-8AF1FD5AD08D}" type="slidenum">
              <a:rPr lang="en-US" smtClean="0"/>
              <a:t>9</a:t>
            </a:fld>
            <a:endParaRPr lang="en-US"/>
          </a:p>
        </p:txBody>
      </p:sp>
    </p:spTree>
    <p:extLst>
      <p:ext uri="{BB962C8B-B14F-4D97-AF65-F5344CB8AC3E}">
        <p14:creationId xmlns:p14="http://schemas.microsoft.com/office/powerpoint/2010/main" val="1517407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730</TotalTime>
  <Words>462</Words>
  <Application>Microsoft Macintosh PowerPoint</Application>
  <PresentationFormat>On-screen Show (4:3)</PresentationFormat>
  <Paragraphs>49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Welcome to EDIT2018</vt:lpstr>
      <vt:lpstr>PowerPoint Presentation</vt:lpstr>
      <vt:lpstr>Our syllabus</vt:lpstr>
      <vt:lpstr>PowerPoint Presentation</vt:lpstr>
      <vt:lpstr>Our Timetable for today: </vt:lpstr>
      <vt:lpstr>PowerPoint Presentation</vt:lpstr>
      <vt:lpstr>A Sad Day for detector R&amp;D at Fermilab</vt:lpstr>
      <vt:lpstr>C.T.R. Wilson and his Cloud Chamber</vt:lpstr>
      <vt:lpstr>The birth of particle detector R&amp;D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EDIT2018</dc:title>
  <dc:creator>Erik Ramberg</dc:creator>
  <cp:lastModifiedBy>Erik Ramberg</cp:lastModifiedBy>
  <cp:revision>10</cp:revision>
  <dcterms:created xsi:type="dcterms:W3CDTF">2018-03-04T04:56:42Z</dcterms:created>
  <dcterms:modified xsi:type="dcterms:W3CDTF">2018-03-04T17:07:23Z</dcterms:modified>
</cp:coreProperties>
</file>