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</p:sldMasterIdLst>
  <p:notesMasterIdLst>
    <p:notesMasterId r:id="rId27"/>
  </p:notesMasterIdLst>
  <p:handoutMasterIdLst>
    <p:handoutMasterId r:id="rId28"/>
  </p:handoutMasterIdLst>
  <p:sldIdLst>
    <p:sldId id="377" r:id="rId2"/>
    <p:sldId id="381" r:id="rId3"/>
    <p:sldId id="348" r:id="rId4"/>
    <p:sldId id="349" r:id="rId5"/>
    <p:sldId id="370" r:id="rId6"/>
    <p:sldId id="350" r:id="rId7"/>
    <p:sldId id="351" r:id="rId8"/>
    <p:sldId id="371" r:id="rId9"/>
    <p:sldId id="372" r:id="rId10"/>
    <p:sldId id="357" r:id="rId11"/>
    <p:sldId id="352" r:id="rId12"/>
    <p:sldId id="354" r:id="rId13"/>
    <p:sldId id="359" r:id="rId14"/>
    <p:sldId id="374" r:id="rId15"/>
    <p:sldId id="365" r:id="rId16"/>
    <p:sldId id="363" r:id="rId17"/>
    <p:sldId id="353" r:id="rId18"/>
    <p:sldId id="361" r:id="rId19"/>
    <p:sldId id="376" r:id="rId20"/>
    <p:sldId id="362" r:id="rId21"/>
    <p:sldId id="364" r:id="rId22"/>
    <p:sldId id="302" r:id="rId23"/>
    <p:sldId id="380" r:id="rId24"/>
    <p:sldId id="378" r:id="rId25"/>
    <p:sldId id="37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4" autoAdjust="0"/>
    <p:restoredTop sz="50000" autoAdjust="0"/>
  </p:normalViewPr>
  <p:slideViewPr>
    <p:cSldViewPr snapToGrid="0" snapToObjects="1">
      <p:cViewPr varScale="1">
        <p:scale>
          <a:sx n="127" d="100"/>
          <a:sy n="127" d="100"/>
        </p:scale>
        <p:origin x="119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6" Type="http://schemas.openxmlformats.org/officeDocument/2006/relationships/image" Target="../media/image12.e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e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4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3.wmf"/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E0E6F-38B6-6A4C-8644-27FF28B86DCD}" type="datetimeFigureOut">
              <a:rPr lang="en-US" smtClean="0"/>
              <a:t>3/13/18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04587-14B6-CA4C-B885-87121E33E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882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EB06F-535F-884E-88C6-32EEFD4F3163}" type="datetimeFigureOut">
              <a:rPr lang="en-US" smtClean="0"/>
              <a:t>3/13/18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E9F65-8D7C-E542-84C3-BC2D1B984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354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Higgs Factory Workshop[ 11/16/2012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89F01-ECB1-0A42-A33A-E6713833C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Higgs Factory Workshop[ 11/16/2012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Higgs Factory Workshop[ 11/16/2012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Higgs Factory Workshop[ 11/16/2012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Higgs Factory Workshop[ 11/16/2012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R. Lipton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R. Lipton 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Higgs Factory Workshop[ 11/16/2012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Higgs Factory Workshop[ 11/16/2012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Higgs Factory Workshop[ 11/16/2012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89F01-ECB1-0A42-A33A-E6713833CB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Higgs Factory Workshop[ 11/16/2012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4549913" cy="894522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911087"/>
            <a:ext cx="6019800" cy="521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8674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R. Lipton 2013 SLAC Summer Institute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29B2B-0122-2449-A951-ADA25041C29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rgbClr val="1F497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660066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8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23.wmf"/><Relationship Id="rId4" Type="http://schemas.openxmlformats.org/officeDocument/2006/relationships/image" Target="../media/image20.emf"/><Relationship Id="rId9" Type="http://schemas.openxmlformats.org/officeDocument/2006/relationships/oleObject" Target="../embeddings/oleObject1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8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6.emf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9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2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1.wmf"/><Relationship Id="rId3" Type="http://schemas.openxmlformats.org/officeDocument/2006/relationships/image" Target="../media/image13.wmf"/><Relationship Id="rId7" Type="http://schemas.openxmlformats.org/officeDocument/2006/relationships/image" Target="../media/image8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5" Type="http://schemas.openxmlformats.org/officeDocument/2006/relationships/image" Target="../media/image12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wmf"/><Relationship Id="rId1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1991360"/>
            <a:ext cx="6685280" cy="2021840"/>
          </a:xfrm>
        </p:spPr>
        <p:txBody>
          <a:bodyPr>
            <a:normAutofit/>
          </a:bodyPr>
          <a:lstStyle/>
          <a:p>
            <a:r>
              <a:rPr lang="en-US" dirty="0"/>
              <a:t>Introduction to Silicon Detectors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EDIT 2018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20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Drift, diffusion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57871"/>
            <a:ext cx="5256052" cy="5791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~300 micron thick piece of silicon with initial doping concentration of 1x10</a:t>
            </a:r>
            <a:r>
              <a:rPr lang="en-US" baseline="30000" dirty="0"/>
              <a:t>12</a:t>
            </a:r>
            <a:r>
              <a:rPr lang="en-US" dirty="0"/>
              <a:t> has </a:t>
            </a:r>
            <a:r>
              <a:rPr lang="en-US" dirty="0" err="1"/>
              <a:t>V</a:t>
            </a:r>
            <a:r>
              <a:rPr lang="en-US" baseline="-25000" dirty="0" err="1"/>
              <a:t>d</a:t>
            </a:r>
            <a:r>
              <a:rPr lang="en-US" dirty="0"/>
              <a:t> of 68 V – operate at ~100 V</a:t>
            </a:r>
          </a:p>
          <a:p>
            <a:r>
              <a:rPr lang="en-US" dirty="0"/>
              <a:t>In p(n) type silicon electrons (holes) are collected at the junction</a:t>
            </a:r>
          </a:p>
          <a:p>
            <a:r>
              <a:rPr lang="en-US" dirty="0"/>
              <a:t>As carriers drift they diffuse</a:t>
            </a:r>
          </a:p>
          <a:p>
            <a:r>
              <a:rPr lang="en-US" dirty="0"/>
              <a:t>As carriers drift they move due to Lorentz forces from the magnetic field</a:t>
            </a:r>
          </a:p>
          <a:p>
            <a:r>
              <a:rPr lang="en-US" dirty="0"/>
              <a:t>As carriers drift electrons can recombine with holes</a:t>
            </a:r>
          </a:p>
          <a:p>
            <a:r>
              <a:rPr lang="en-US" dirty="0"/>
              <a:t>As carriers drift they may be “eaten” by traps in the silicon</a:t>
            </a:r>
          </a:p>
          <a:p>
            <a:r>
              <a:rPr lang="en-US" dirty="0"/>
              <a:t>Carriers in field-free regions can still diffuse to collection electrodes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92621" y="1253094"/>
            <a:ext cx="29941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baseline="-25000" dirty="0"/>
              <a:t>e</a:t>
            </a:r>
            <a:r>
              <a:rPr lang="en-US" sz="2400" dirty="0"/>
              <a:t> = 1.5x10</a:t>
            </a:r>
            <a:r>
              <a:rPr lang="en-US" sz="2400" baseline="30000" dirty="0"/>
              <a:t>-1 </a:t>
            </a:r>
            <a:r>
              <a:rPr lang="en-US" sz="2400" dirty="0"/>
              <a:t>m</a:t>
            </a:r>
            <a:r>
              <a:rPr lang="en-US" sz="2400" baseline="30000" dirty="0"/>
              <a:t>2</a:t>
            </a:r>
            <a:r>
              <a:rPr lang="en-US" sz="2400" dirty="0"/>
              <a:t>/</a:t>
            </a:r>
            <a:r>
              <a:rPr lang="en-US" sz="2400" dirty="0" err="1"/>
              <a:t>Vsec</a:t>
            </a:r>
            <a:endParaRPr lang="en-US" sz="2400" dirty="0"/>
          </a:p>
          <a:p>
            <a:r>
              <a:rPr lang="en-US" sz="2400" dirty="0" err="1">
                <a:latin typeface="Symbol" charset="2"/>
                <a:cs typeface="Symbol" charset="2"/>
              </a:rPr>
              <a:t>m</a:t>
            </a:r>
            <a:r>
              <a:rPr lang="en-US" sz="2400" baseline="-25000" dirty="0" err="1"/>
              <a:t>h</a:t>
            </a:r>
            <a:r>
              <a:rPr lang="en-US" sz="2400" dirty="0"/>
              <a:t> = 4.5 x10</a:t>
            </a:r>
            <a:r>
              <a:rPr lang="en-US" sz="2400" baseline="30000" dirty="0"/>
              <a:t>-2 </a:t>
            </a:r>
            <a:r>
              <a:rPr lang="en-US" sz="2400" dirty="0"/>
              <a:t>m</a:t>
            </a:r>
            <a:r>
              <a:rPr lang="en-US" sz="2400" baseline="30000" dirty="0"/>
              <a:t>2</a:t>
            </a:r>
            <a:r>
              <a:rPr lang="en-US" sz="2400" dirty="0"/>
              <a:t>/</a:t>
            </a:r>
            <a:r>
              <a:rPr lang="en-US" sz="2400" dirty="0" err="1"/>
              <a:t>Vsec</a:t>
            </a:r>
            <a:endParaRPr lang="en-US" sz="2400" dirty="0"/>
          </a:p>
          <a:p>
            <a:r>
              <a:rPr lang="en-US" dirty="0"/>
              <a:t>(affected by temperature, doping concentration and the magnitude of the applied field)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8157127"/>
              </p:ext>
            </p:extLst>
          </p:nvPr>
        </p:nvGraphicFramePr>
        <p:xfrm>
          <a:off x="6334466" y="403010"/>
          <a:ext cx="1131291" cy="469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1" name="Equation" r:id="rId3" imgW="520700" imgH="215900" progId="Equation.3">
                  <p:embed/>
                </p:oleObj>
              </mc:Choice>
              <mc:Fallback>
                <p:oleObj name="Equation" r:id="rId3" imgW="5207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34466" y="403010"/>
                        <a:ext cx="1131291" cy="469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734911"/>
              </p:ext>
            </p:extLst>
          </p:nvPr>
        </p:nvGraphicFramePr>
        <p:xfrm>
          <a:off x="5987939" y="4515710"/>
          <a:ext cx="1824345" cy="586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2" name="Equation" r:id="rId5" imgW="711200" imgH="228600" progId="Equation.3">
                  <p:embed/>
                </p:oleObj>
              </mc:Choice>
              <mc:Fallback>
                <p:oleObj name="Equation" r:id="rId5" imgW="711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87939" y="4515710"/>
                        <a:ext cx="1824345" cy="586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6312761"/>
              </p:ext>
            </p:extLst>
          </p:nvPr>
        </p:nvGraphicFramePr>
        <p:xfrm>
          <a:off x="5890674" y="3515080"/>
          <a:ext cx="2834226" cy="852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3" name="Equation" r:id="rId7" imgW="1562100" imgH="469900" progId="Equation.3">
                  <p:embed/>
                </p:oleObj>
              </mc:Choice>
              <mc:Fallback>
                <p:oleObj name="Equation" r:id="rId7" imgW="15621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90674" y="3515080"/>
                        <a:ext cx="2834226" cy="8525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90"/>
          <p:cNvSpPr txBox="1">
            <a:spLocks noChangeArrowheads="1"/>
          </p:cNvSpPr>
          <p:nvPr/>
        </p:nvSpPr>
        <p:spPr bwMode="auto">
          <a:xfrm>
            <a:off x="6095889" y="5346700"/>
            <a:ext cx="2447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Drift time to an electrode:</a:t>
            </a:r>
          </a:p>
        </p:txBody>
      </p:sp>
      <p:graphicFrame>
        <p:nvGraphicFramePr>
          <p:cNvPr id="12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471419"/>
              </p:ext>
            </p:extLst>
          </p:nvPr>
        </p:nvGraphicFramePr>
        <p:xfrm>
          <a:off x="5588000" y="5572124"/>
          <a:ext cx="3320939" cy="1111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64" name="Equation" r:id="rId9" imgW="2920680" imgH="977760" progId="Equation.3">
                  <p:embed/>
                </p:oleObj>
              </mc:Choice>
              <mc:Fallback>
                <p:oleObj name="Equation" r:id="rId9" imgW="2920680" imgH="977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0" y="5572124"/>
                        <a:ext cx="3320939" cy="11117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032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Carrier Drift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7" name="Object 8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228137"/>
              </p:ext>
            </p:extLst>
          </p:nvPr>
        </p:nvGraphicFramePr>
        <p:xfrm>
          <a:off x="2200275" y="1158875"/>
          <a:ext cx="13589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4" name="Equation" r:id="rId3" imgW="1358640" imgH="368280" progId="Equation.3">
                  <p:embed/>
                </p:oleObj>
              </mc:Choice>
              <mc:Fallback>
                <p:oleObj name="Equation" r:id="rId3" imgW="135864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0275" y="1158875"/>
                        <a:ext cx="13589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88"/>
          <p:cNvSpPr txBox="1">
            <a:spLocks noChangeArrowheads="1"/>
          </p:cNvSpPr>
          <p:nvPr/>
        </p:nvSpPr>
        <p:spPr bwMode="auto">
          <a:xfrm>
            <a:off x="142875" y="1158875"/>
            <a:ext cx="19097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Electron, hole drift:</a:t>
            </a:r>
          </a:p>
        </p:txBody>
      </p:sp>
      <p:sp>
        <p:nvSpPr>
          <p:cNvPr id="9" name="Text Box 90"/>
          <p:cNvSpPr txBox="1">
            <a:spLocks noChangeArrowheads="1"/>
          </p:cNvSpPr>
          <p:nvPr/>
        </p:nvSpPr>
        <p:spPr bwMode="auto">
          <a:xfrm>
            <a:off x="142875" y="1844675"/>
            <a:ext cx="2447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Drift time to an electrode:</a:t>
            </a:r>
          </a:p>
        </p:txBody>
      </p:sp>
      <p:graphicFrame>
        <p:nvGraphicFramePr>
          <p:cNvPr id="10" name="Object 9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762107"/>
              </p:ext>
            </p:extLst>
          </p:nvPr>
        </p:nvGraphicFramePr>
        <p:xfrm>
          <a:off x="2613025" y="1539875"/>
          <a:ext cx="292100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5" name="Equation" r:id="rId5" imgW="2920680" imgH="977760" progId="Equation.3">
                  <p:embed/>
                </p:oleObj>
              </mc:Choice>
              <mc:Fallback>
                <p:oleObj name="Equation" r:id="rId5" imgW="2920680" imgH="977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3025" y="1539875"/>
                        <a:ext cx="2921000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382929"/>
              </p:ext>
            </p:extLst>
          </p:nvPr>
        </p:nvGraphicFramePr>
        <p:xfrm>
          <a:off x="2035313" y="2717800"/>
          <a:ext cx="5029200" cy="384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86" name="Worksheet" r:id="rId7" imgW="9706277" imgH="7429793" progId="Excel.Sheet.8">
                  <p:embed/>
                </p:oleObj>
              </mc:Choice>
              <mc:Fallback>
                <p:oleObj name="Worksheet" r:id="rId7" imgW="9706277" imgH="7429793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5313" y="2717800"/>
                        <a:ext cx="5029200" cy="384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875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405" y="1035650"/>
            <a:ext cx="4038600" cy="5461000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chemeClr val="accent2"/>
                </a:solidFill>
              </a:rPr>
              <a:t>Signal induced by moving charges depend on </a:t>
            </a:r>
            <a:r>
              <a:rPr lang="en-US" altLang="en-US" i="1" dirty="0">
                <a:solidFill>
                  <a:schemeClr val="accent2"/>
                </a:solidFill>
              </a:rPr>
              <a:t>work</a:t>
            </a:r>
            <a:r>
              <a:rPr lang="en-US" altLang="en-US" dirty="0">
                <a:solidFill>
                  <a:schemeClr val="accent2"/>
                </a:solidFill>
              </a:rPr>
              <a:t> done by circuit. </a:t>
            </a:r>
            <a:r>
              <a:rPr lang="en-US" altLang="en-US" dirty="0">
                <a:solidFill>
                  <a:srgbClr val="D60093"/>
                </a:solidFill>
              </a:rPr>
              <a:t>The charge induced on an electrode depends on the coupling between the moving charge and the electrode</a:t>
            </a:r>
          </a:p>
          <a:p>
            <a:r>
              <a:rPr lang="en-US" dirty="0">
                <a:solidFill>
                  <a:srgbClr val="CC3300"/>
                </a:solidFill>
              </a:rPr>
              <a:t>In a multi-electrode system the </a:t>
            </a:r>
            <a:r>
              <a:rPr lang="en-US" i="1" dirty="0">
                <a:solidFill>
                  <a:srgbClr val="CC3300"/>
                </a:solidFill>
              </a:rPr>
              <a:t>induced current on an electrode depends on the velocity of the charge and the value of the effective </a:t>
            </a:r>
            <a:r>
              <a:rPr lang="ja-JP" altLang="en-US" i="1" dirty="0">
                <a:solidFill>
                  <a:srgbClr val="CC3300"/>
                </a:solidFill>
                <a:latin typeface="Arial"/>
              </a:rPr>
              <a:t>“</a:t>
            </a:r>
            <a:r>
              <a:rPr lang="en-US" i="1" dirty="0">
                <a:solidFill>
                  <a:srgbClr val="CC3300"/>
                </a:solidFill>
              </a:rPr>
              <a:t>weighting</a:t>
            </a:r>
            <a:r>
              <a:rPr lang="ja-JP" altLang="en-US" i="1" dirty="0">
                <a:solidFill>
                  <a:srgbClr val="CC3300"/>
                </a:solidFill>
                <a:latin typeface="Arial"/>
              </a:rPr>
              <a:t>”</a:t>
            </a:r>
            <a:r>
              <a:rPr lang="en-US" i="1" dirty="0">
                <a:solidFill>
                  <a:srgbClr val="CC3300"/>
                </a:solidFill>
              </a:rPr>
              <a:t> field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378" y="2603500"/>
            <a:ext cx="4855622" cy="3898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41900" y="165100"/>
            <a:ext cx="3555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Radeka</a:t>
            </a:r>
            <a:r>
              <a:rPr lang="en-US" dirty="0"/>
              <a:t> – from </a:t>
            </a:r>
            <a:r>
              <a:rPr lang="en-US" dirty="0" err="1"/>
              <a:t>Ramo</a:t>
            </a:r>
            <a:r>
              <a:rPr lang="en-US" dirty="0"/>
              <a:t> and Shockley)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162800" y="5543550"/>
            <a:ext cx="1981200" cy="1314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r>
              <a:rPr lang="en-US" altLang="en-US" sz="1600" dirty="0">
                <a:solidFill>
                  <a:schemeClr val="accent2"/>
                </a:solidFill>
              </a:rPr>
              <a:t>Weighting field - determined by putting 1V on strip, grounding all other electrodes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562541"/>
              </p:ext>
            </p:extLst>
          </p:nvPr>
        </p:nvGraphicFramePr>
        <p:xfrm>
          <a:off x="5232399" y="793750"/>
          <a:ext cx="2764725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4" name="Equation" r:id="rId4" imgW="1320800" imgH="749300" progId="Equation.3">
                  <p:embed/>
                </p:oleObj>
              </mc:Choice>
              <mc:Fallback>
                <p:oleObj name="Equation" r:id="rId4" imgW="1320800" imgH="749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32399" y="793750"/>
                        <a:ext cx="2764725" cy="1568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3824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Strip Detector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1" y="0"/>
            <a:ext cx="906728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78554" y="336034"/>
            <a:ext cx="1008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Radeka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7401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4" y="838200"/>
            <a:ext cx="4379198" cy="2336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941789" cy="691547"/>
          </a:xfrm>
        </p:spPr>
        <p:txBody>
          <a:bodyPr/>
          <a:lstStyle/>
          <a:p>
            <a:r>
              <a:rPr lang="en-US" dirty="0"/>
              <a:t>Signal Shapes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574" y="3064347"/>
            <a:ext cx="7022226" cy="37324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4062968"/>
            <a:ext cx="82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Spieler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7820" y="761826"/>
            <a:ext cx="3445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Weighting potential for a 300 </a:t>
            </a:r>
            <a:r>
              <a:rPr lang="en-US" dirty="0" err="1"/>
              <a:t>μm</a:t>
            </a:r>
            <a:r>
              <a:rPr lang="en-US" dirty="0"/>
              <a:t> thick strip detector 50μm pitch</a:t>
            </a:r>
          </a:p>
        </p:txBody>
      </p:sp>
    </p:spTree>
    <p:extLst>
      <p:ext uri="{BB962C8B-B14F-4D97-AF65-F5344CB8AC3E}">
        <p14:creationId xmlns:p14="http://schemas.microsoft.com/office/powerpoint/2010/main" val="2347529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45" y="1054345"/>
            <a:ext cx="4460367" cy="566713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silicon detector is rather complex.  There are commercial “TCAD” packages that can simulate silicon-based devices utilizing finite element analysis using the detailed semiconductor equations:</a:t>
            </a:r>
          </a:p>
          <a:p>
            <a:r>
              <a:rPr lang="en-US" dirty="0"/>
              <a:t>Internal fields</a:t>
            </a:r>
          </a:p>
          <a:p>
            <a:r>
              <a:rPr lang="en-US" dirty="0"/>
              <a:t>Coupling to electrodes</a:t>
            </a:r>
          </a:p>
          <a:p>
            <a:r>
              <a:rPr lang="en-US" dirty="0"/>
              <a:t>Charge diffusion and drift</a:t>
            </a:r>
          </a:p>
          <a:p>
            <a:r>
              <a:rPr lang="en-US" dirty="0"/>
              <a:t>Traps</a:t>
            </a:r>
          </a:p>
          <a:p>
            <a:r>
              <a:rPr lang="en-US" dirty="0"/>
              <a:t>Surface effects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912" y="0"/>
            <a:ext cx="3467100" cy="4305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912" y="3277180"/>
            <a:ext cx="4520051" cy="3580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75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863" y="-552450"/>
            <a:ext cx="10753726" cy="796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16700" y="3564484"/>
            <a:ext cx="279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TCAD simulation of hole currents due to a track impact  in a n-bulk 50 micron thick pixel detector</a:t>
            </a:r>
          </a:p>
        </p:txBody>
      </p:sp>
    </p:spTree>
    <p:extLst>
      <p:ext uri="{BB962C8B-B14F-4D97-AF65-F5344CB8AC3E}">
        <p14:creationId xmlns:p14="http://schemas.microsoft.com/office/powerpoint/2010/main" val="2102326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Strip Detector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6588" y="1023938"/>
            <a:ext cx="4736226" cy="56419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Bias resistor integrated on each strip usually implanted </a:t>
            </a:r>
            <a:r>
              <a:rPr lang="en-US" dirty="0" err="1"/>
              <a:t>polysilicon</a:t>
            </a:r>
            <a:r>
              <a:rPr lang="en-US" dirty="0"/>
              <a:t> resistor</a:t>
            </a:r>
          </a:p>
          <a:p>
            <a:r>
              <a:rPr lang="en-US" dirty="0"/>
              <a:t>Coupling capacitor formed by very thin (2500 A) dielectric. The dielectric is usually a “grown thermal” oxide supplemented with deposited layers formed by CVD (chemical vapor deposition) </a:t>
            </a:r>
          </a:p>
          <a:p>
            <a:r>
              <a:rPr lang="en-US" dirty="0"/>
              <a:t>In addition there are “guard rings” which keep the field from reaching the damaged silicon near cut edges.</a:t>
            </a:r>
          </a:p>
          <a:p>
            <a:r>
              <a:rPr lang="en-US" dirty="0"/>
              <a:t>“</a:t>
            </a:r>
            <a:r>
              <a:rPr lang="en-US" dirty="0" err="1"/>
              <a:t>Microdischarge</a:t>
            </a:r>
            <a:r>
              <a:rPr lang="en-US" dirty="0"/>
              <a:t>” breakdown can occur when fields near the  implant increase due to charges in the oxide and potential of the coupling </a:t>
            </a:r>
            <a:r>
              <a:rPr lang="en-US" dirty="0" err="1"/>
              <a:t>aluminization</a:t>
            </a:r>
            <a:endParaRPr lang="en-US" dirty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0" y="33338"/>
            <a:ext cx="43307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6911135"/>
              </p:ext>
            </p:extLst>
          </p:nvPr>
        </p:nvGraphicFramePr>
        <p:xfrm>
          <a:off x="2476500" y="5918200"/>
          <a:ext cx="152400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2" name="Equation" r:id="rId4" imgW="1333440" imgH="583920" progId="Equation.3">
                  <p:embed/>
                </p:oleObj>
              </mc:Choice>
              <mc:Fallback>
                <p:oleObj name="Equation" r:id="rId4" imgW="133344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5918200"/>
                        <a:ext cx="152400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58"/>
          <p:cNvSpPr txBox="1">
            <a:spLocks noChangeArrowheads="1"/>
          </p:cNvSpPr>
          <p:nvPr/>
        </p:nvSpPr>
        <p:spPr bwMode="auto">
          <a:xfrm>
            <a:off x="7925594" y="5391638"/>
            <a:ext cx="718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en-US" sz="2000" dirty="0">
                <a:latin typeface="Arial" charset="0"/>
              </a:rPr>
              <a:t>Si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838" y="3930413"/>
            <a:ext cx="4420678" cy="207057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714876" y="5473423"/>
            <a:ext cx="376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n-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95938" y="5288757"/>
            <a:ext cx="42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p+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06392" y="5658089"/>
            <a:ext cx="42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n+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07818" y="2894389"/>
            <a:ext cx="69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oxide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20314" y="2582902"/>
            <a:ext cx="95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junction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208295" y="2719169"/>
            <a:ext cx="881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Ohmic</a:t>
            </a:r>
            <a:endParaRPr lang="en-US" dirty="0"/>
          </a:p>
          <a:p>
            <a:r>
              <a:rPr lang="en-US" dirty="0"/>
              <a:t>contact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5089804" y="1192768"/>
            <a:ext cx="2045572" cy="13901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0" idx="2"/>
          </p:cNvCxnSpPr>
          <p:nvPr/>
        </p:nvCxnSpPr>
        <p:spPr>
          <a:xfrm flipH="1">
            <a:off x="7353300" y="3365500"/>
            <a:ext cx="1295606" cy="255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6016846" y="3263721"/>
            <a:ext cx="1118530" cy="20250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0" idx="0"/>
          </p:cNvCxnSpPr>
          <p:nvPr/>
        </p:nvCxnSpPr>
        <p:spPr>
          <a:xfrm flipH="1" flipV="1">
            <a:off x="7239000" y="1384300"/>
            <a:ext cx="1409906" cy="13348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077104" y="2894389"/>
            <a:ext cx="729288" cy="24972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7239000" y="894522"/>
            <a:ext cx="459782" cy="19998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469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Detector Fabrication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Spieler</a:t>
            </a:r>
            <a:r>
              <a:rPr lang="en-US" dirty="0"/>
              <a:t>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911087"/>
            <a:ext cx="4363352" cy="58103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To fabricate silicon detectors the basic process is similar to IC fabrication</a:t>
            </a:r>
          </a:p>
          <a:p>
            <a:r>
              <a:rPr lang="en-US" dirty="0">
                <a:solidFill>
                  <a:srgbClr val="FF6600"/>
                </a:solidFill>
              </a:rPr>
              <a:t>Lithography utilizing masking and exposure of photoresists</a:t>
            </a:r>
          </a:p>
          <a:p>
            <a:r>
              <a:rPr lang="en-US" dirty="0">
                <a:solidFill>
                  <a:srgbClr val="FF6600"/>
                </a:solidFill>
              </a:rPr>
              <a:t>Growth and deposition of silicon dioxide layers (glass)</a:t>
            </a:r>
          </a:p>
          <a:p>
            <a:r>
              <a:rPr lang="en-US" dirty="0">
                <a:solidFill>
                  <a:srgbClr val="FF6600"/>
                </a:solidFill>
              </a:rPr>
              <a:t>Implantation or diffusion of dopants</a:t>
            </a:r>
          </a:p>
          <a:p>
            <a:r>
              <a:rPr lang="en-US" dirty="0">
                <a:solidFill>
                  <a:srgbClr val="FF6600"/>
                </a:solidFill>
              </a:rPr>
              <a:t>Thermal annealing to incorporate dopants into the silicon lattice</a:t>
            </a:r>
          </a:p>
          <a:p>
            <a:pPr marL="0" indent="0">
              <a:buNone/>
            </a:pPr>
            <a:r>
              <a:rPr lang="en-US" dirty="0"/>
              <a:t>We deal with micron-level features where ICs are at ~14 nm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352" y="1095375"/>
            <a:ext cx="4780648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61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Semiconductor Surface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1087"/>
            <a:ext cx="5136015" cy="5810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surface is a crucial part of the detector design</a:t>
            </a:r>
          </a:p>
          <a:p>
            <a:r>
              <a:rPr lang="en-US" sz="2000" dirty="0"/>
              <a:t>Junction side must be polished and defect-free</a:t>
            </a:r>
          </a:p>
          <a:p>
            <a:r>
              <a:rPr lang="en-US" sz="2000" dirty="0"/>
              <a:t>Field must be ~0 at damaged cut edge</a:t>
            </a:r>
          </a:p>
          <a:p>
            <a:r>
              <a:rPr lang="en-US" sz="2000" dirty="0"/>
              <a:t>Silicon dioxide used as insulator and passivation can accumulate charge (usually positive)</a:t>
            </a:r>
          </a:p>
          <a:p>
            <a:r>
              <a:rPr lang="en-US" sz="2000" dirty="0"/>
              <a:t>An electron accumulation layer builds up near the positively charged silicon/silicon dioxide interface – this acts as an insulator on a p+/n or a conductor on a n+/p junction – need an additional “p-stop” to electrically isolate n strips on p conductor</a:t>
            </a:r>
          </a:p>
          <a:p>
            <a:r>
              <a:rPr lang="en-US" sz="2000" dirty="0"/>
              <a:t>Detectors can also be sensitive to charge attracted to the surface – affected by humidity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Higgs Factory Workshop[ 11/16/2012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19</a:t>
            </a:fld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855045" y="3714458"/>
            <a:ext cx="23176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Electron concentration</a:t>
            </a:r>
          </a:p>
          <a:p>
            <a:r>
              <a:rPr lang="en-US" dirty="0"/>
              <a:t>1e11 oxide charge </a:t>
            </a:r>
          </a:p>
          <a:p>
            <a:r>
              <a:rPr lang="en-US" dirty="0"/>
              <a:t>n-type</a:t>
            </a: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435884"/>
              </p:ext>
            </p:extLst>
          </p:nvPr>
        </p:nvGraphicFramePr>
        <p:xfrm>
          <a:off x="5269706" y="-96275"/>
          <a:ext cx="3685694" cy="38107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08" name="Image" r:id="rId3" imgW="9266667" imgH="9580952" progId="PhotoDeluxe.Image.2">
                  <p:embed/>
                </p:oleObj>
              </mc:Choice>
              <mc:Fallback>
                <p:oleObj name="Image" r:id="rId3" imgW="9266667" imgH="9580952" progId="PhotoDeluxe.Image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9706" y="-96275"/>
                        <a:ext cx="3685694" cy="38107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015" y="3294176"/>
            <a:ext cx="3953078" cy="342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955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86F19-48D8-0045-84DE-0E8E62096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74A79-7C6B-5D40-B17C-1A663D6FE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027444"/>
            <a:ext cx="4738726" cy="53289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This week Sherwood Parker passed away</a:t>
            </a:r>
          </a:p>
          <a:p>
            <a:r>
              <a:rPr lang="en-US" dirty="0"/>
              <a:t>He was a crucial figure in the development of silicon detectors for particle physics</a:t>
            </a:r>
          </a:p>
          <a:p>
            <a:r>
              <a:rPr lang="en-US" dirty="0"/>
              <a:t>Developed the first readout integrated circuit for HEP</a:t>
            </a:r>
          </a:p>
          <a:p>
            <a:r>
              <a:rPr lang="en-US" dirty="0"/>
              <a:t>The first collider vertex detector</a:t>
            </a:r>
          </a:p>
          <a:p>
            <a:r>
              <a:rPr lang="en-US" dirty="0"/>
              <a:t>Invented 3D sensors</a:t>
            </a:r>
          </a:p>
          <a:p>
            <a:r>
              <a:rPr lang="en-US" dirty="0"/>
              <a:t>Invented active edge technology</a:t>
            </a:r>
          </a:p>
          <a:p>
            <a:r>
              <a:rPr lang="en-US" dirty="0"/>
              <a:t>Spearheaded fast timing in silicon</a:t>
            </a:r>
          </a:p>
          <a:p>
            <a:pPr marL="0" indent="0">
              <a:buNone/>
            </a:pPr>
            <a:r>
              <a:rPr lang="en-US" dirty="0"/>
              <a:t>and was a lifelong railroad enthusiast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D2D16-7B63-7D43-81CD-ACE29E348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207CB-AA77-6840-9301-D1D61CFB0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53EBA2-A67E-6646-94CD-5D21EDF9E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408" y="0"/>
            <a:ext cx="4494963" cy="33712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DAC581-EA4B-5C43-928D-C50797C67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725" y="3665421"/>
            <a:ext cx="4405275" cy="222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82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312273" cy="1346200"/>
          </a:xfrm>
        </p:spPr>
        <p:txBody>
          <a:bodyPr>
            <a:normAutofit/>
          </a:bodyPr>
          <a:lstStyle/>
          <a:p>
            <a:r>
              <a:rPr lang="en-US" dirty="0"/>
              <a:t>Detector</a:t>
            </a:r>
            <a:br>
              <a:rPr lang="en-US" dirty="0"/>
            </a:br>
            <a:r>
              <a:rPr lang="en-US" dirty="0"/>
              <a:t>Layout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8" descr="E:\SSMAS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88" y="0"/>
            <a:ext cx="6010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495842"/>
              </p:ext>
            </p:extLst>
          </p:nvPr>
        </p:nvGraphicFramePr>
        <p:xfrm>
          <a:off x="6548438" y="5637212"/>
          <a:ext cx="125413" cy="23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3" name="Equation" r:id="rId4" imgW="126720" imgH="241200" progId="Equation.3">
                  <p:embed/>
                </p:oleObj>
              </mc:Choice>
              <mc:Fallback>
                <p:oleObj name="Equation" r:id="rId4" imgW="1267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8438" y="5637212"/>
                        <a:ext cx="125413" cy="23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2857500" y="2328862"/>
            <a:ext cx="16970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192338" y="2024062"/>
            <a:ext cx="8413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bias</a:t>
            </a:r>
          </a:p>
          <a:p>
            <a:r>
              <a:rPr lang="en-US" sz="1600" dirty="0"/>
              <a:t>resistor</a:t>
            </a: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2857500" y="4386262"/>
            <a:ext cx="2073276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192338" y="4095749"/>
            <a:ext cx="83343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DC test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pad</a:t>
            </a:r>
            <a:endParaRPr lang="en-US" sz="1600" dirty="0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V="1">
            <a:off x="3319464" y="5581649"/>
            <a:ext cx="1371600" cy="685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2192338" y="6062662"/>
            <a:ext cx="13843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8000"/>
                </a:solidFill>
              </a:rPr>
              <a:t>coupling</a:t>
            </a:r>
          </a:p>
          <a:p>
            <a:r>
              <a:rPr lang="en-US" sz="1600">
                <a:solidFill>
                  <a:srgbClr val="008000"/>
                </a:solidFill>
              </a:rPr>
              <a:t>capacitor</a:t>
            </a:r>
          </a:p>
          <a:p>
            <a:r>
              <a:rPr lang="en-US" sz="1600">
                <a:solidFill>
                  <a:srgbClr val="008000"/>
                </a:solidFill>
              </a:rPr>
              <a:t>aluminization</a:t>
            </a:r>
            <a:endParaRPr lang="en-US" sz="1600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3563938" y="2557462"/>
            <a:ext cx="8112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accent1"/>
                </a:solidFill>
              </a:rPr>
              <a:t>Guard </a:t>
            </a:r>
          </a:p>
          <a:p>
            <a:r>
              <a:rPr lang="en-US" sz="1600">
                <a:solidFill>
                  <a:schemeClr val="accent1"/>
                </a:solidFill>
              </a:rPr>
              <a:t>ring</a:t>
            </a:r>
            <a:endParaRPr lang="en-US" sz="1600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3944938" y="3167062"/>
            <a:ext cx="76200" cy="5334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flipV="1">
            <a:off x="4953000" y="5521324"/>
            <a:ext cx="0" cy="762000"/>
          </a:xfrm>
          <a:prstGeom prst="line">
            <a:avLst/>
          </a:prstGeom>
          <a:noFill/>
          <a:ln w="28575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4529138" y="6232524"/>
            <a:ext cx="6238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D60093"/>
                </a:solidFill>
              </a:rPr>
              <a:t>bond</a:t>
            </a:r>
          </a:p>
          <a:p>
            <a:r>
              <a:rPr lang="en-US" sz="1600" dirty="0">
                <a:solidFill>
                  <a:srgbClr val="D60093"/>
                </a:solidFill>
              </a:rPr>
              <a:t>pad</a:t>
            </a:r>
            <a:endParaRPr lang="en-US" sz="1600" dirty="0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 flipH="1" flipV="1">
            <a:off x="4953000" y="4965700"/>
            <a:ext cx="728663" cy="117316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5249863" y="6229349"/>
            <a:ext cx="863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3300"/>
                </a:solidFill>
              </a:rPr>
              <a:t>strip</a:t>
            </a:r>
          </a:p>
          <a:p>
            <a:r>
              <a:rPr lang="en-US" sz="1600" dirty="0">
                <a:solidFill>
                  <a:srgbClr val="FF3300"/>
                </a:solidFill>
              </a:rPr>
              <a:t>implant</a:t>
            </a:r>
            <a:endParaRPr lang="en-US" sz="1600" dirty="0"/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4538663" y="714375"/>
            <a:ext cx="925513" cy="33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Bias line</a:t>
            </a:r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>
            <a:off x="6154738" y="6062662"/>
            <a:ext cx="533400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25"/>
          <p:cNvSpPr txBox="1">
            <a:spLocks noChangeArrowheads="1"/>
          </p:cNvSpPr>
          <p:nvPr/>
        </p:nvSpPr>
        <p:spPr bwMode="auto">
          <a:xfrm>
            <a:off x="6002338" y="6138862"/>
            <a:ext cx="785813" cy="346075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CC3300"/>
                </a:solidFill>
              </a:rPr>
              <a:t>100</a:t>
            </a:r>
            <a:r>
              <a:rPr lang="en-US" sz="1600">
                <a:solidFill>
                  <a:srgbClr val="CC3300"/>
                </a:solidFill>
                <a:latin typeface="Symbol" charset="0"/>
              </a:rPr>
              <a:t>m</a:t>
            </a:r>
            <a:r>
              <a:rPr lang="en-US" sz="1600">
                <a:solidFill>
                  <a:srgbClr val="CC33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755060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3314700" cy="894522"/>
          </a:xfrm>
        </p:spPr>
        <p:txBody>
          <a:bodyPr/>
          <a:lstStyle/>
          <a:p>
            <a:r>
              <a:rPr lang="en-US" dirty="0" err="1"/>
              <a:t>Wirebonding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21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" y="988218"/>
            <a:ext cx="4712654" cy="54617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Aluminum ultrasonic welding or gold </a:t>
            </a:r>
            <a:r>
              <a:rPr lang="en-US" dirty="0" err="1"/>
              <a:t>thermocompression</a:t>
            </a:r>
            <a:endParaRPr lang="en-US" dirty="0"/>
          </a:p>
          <a:p>
            <a:r>
              <a:rPr lang="en-US" dirty="0"/>
              <a:t>Aluminum wedge bonding achieves the finest pitch and does not need elevated temperature</a:t>
            </a:r>
          </a:p>
          <a:p>
            <a:r>
              <a:rPr lang="en-US" dirty="0"/>
              <a:t>This is a bit of an art – getting good bonds depends on machine, operator, and especially the surface properties of the materials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940" y="266700"/>
            <a:ext cx="3900041" cy="3060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0" y="3816350"/>
            <a:ext cx="33782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9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3556000" cy="894522"/>
          </a:xfrm>
        </p:spPr>
        <p:txBody>
          <a:bodyPr/>
          <a:lstStyle/>
          <a:p>
            <a:r>
              <a:rPr lang="en-US" dirty="0"/>
              <a:t>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6688" y="1130300"/>
            <a:ext cx="3736976" cy="52260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we connect the detectors to the electronics, cool them, and mount them is increasingly important</a:t>
            </a:r>
          </a:p>
          <a:p>
            <a:r>
              <a:rPr lang="en-US" dirty="0"/>
              <a:t>Interconnect is a common point of failure</a:t>
            </a:r>
          </a:p>
          <a:p>
            <a:r>
              <a:rPr lang="en-US" dirty="0"/>
              <a:t>Determines pitch</a:t>
            </a:r>
          </a:p>
          <a:p>
            <a:r>
              <a:rPr lang="en-US" dirty="0"/>
              <a:t>Can be expensive</a:t>
            </a:r>
          </a:p>
          <a:p>
            <a:r>
              <a:rPr lang="en-US" dirty="0"/>
              <a:t>Adds capacitance and inductance</a:t>
            </a:r>
          </a:p>
          <a:p>
            <a:r>
              <a:rPr lang="en-US" dirty="0"/>
              <a:t>Can determine geometry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R. Lipton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22</a:t>
            </a:fld>
            <a:endParaRPr lang="en-US"/>
          </a:p>
        </p:txBody>
      </p:sp>
      <p:pic>
        <p:nvPicPr>
          <p:cNvPr id="31" name="Picture 30" descr="Pixelsche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140" y="3962400"/>
            <a:ext cx="4689960" cy="270490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487864" y="3473642"/>
            <a:ext cx="431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Hybrid Pixel Interconnect using bump bonds</a:t>
            </a:r>
          </a:p>
        </p:txBody>
      </p:sp>
      <p:cxnSp>
        <p:nvCxnSpPr>
          <p:cNvPr id="33" name="Straight Arrow Connector 32"/>
          <p:cNvCxnSpPr/>
          <p:nvPr/>
        </p:nvCxnSpPr>
        <p:spPr bwMode="auto">
          <a:xfrm rot="5400000">
            <a:off x="6367464" y="4362642"/>
            <a:ext cx="1219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4" name="Group 33"/>
          <p:cNvGrpSpPr/>
          <p:nvPr/>
        </p:nvGrpSpPr>
        <p:grpSpPr>
          <a:xfrm>
            <a:off x="4229100" y="0"/>
            <a:ext cx="4457700" cy="3035300"/>
            <a:chOff x="5181600" y="3505200"/>
            <a:chExt cx="3751263" cy="2743200"/>
          </a:xfrm>
        </p:grpSpPr>
        <p:sp>
          <p:nvSpPr>
            <p:cNvPr id="35" name="Text Box 8"/>
            <p:cNvSpPr txBox="1">
              <a:spLocks noChangeArrowheads="1"/>
            </p:cNvSpPr>
            <p:nvPr/>
          </p:nvSpPr>
          <p:spPr bwMode="auto">
            <a:xfrm>
              <a:off x="6096000" y="5715000"/>
              <a:ext cx="9794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008000"/>
                  </a:solidFill>
                </a:rPr>
                <a:t>hybrid</a:t>
              </a:r>
            </a:p>
          </p:txBody>
        </p:sp>
        <p:sp>
          <p:nvSpPr>
            <p:cNvPr id="36" name="Text Box 9"/>
            <p:cNvSpPr txBox="1">
              <a:spLocks noChangeArrowheads="1"/>
            </p:cNvSpPr>
            <p:nvPr/>
          </p:nvSpPr>
          <p:spPr bwMode="auto">
            <a:xfrm>
              <a:off x="5241925" y="3775075"/>
              <a:ext cx="1081088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>
                  <a:solidFill>
                    <a:srgbClr val="FFFF00"/>
                  </a:solidFill>
                </a:rPr>
                <a:t>Analog</a:t>
              </a:r>
            </a:p>
            <a:p>
              <a:pPr algn="ctr"/>
              <a:r>
                <a:rPr lang="en-US">
                  <a:solidFill>
                    <a:srgbClr val="FFFF00"/>
                  </a:solidFill>
                </a:rPr>
                <a:t>cable</a:t>
              </a:r>
            </a:p>
          </p:txBody>
        </p:sp>
        <p:sp>
          <p:nvSpPr>
            <p:cNvPr id="37" name="Text Box 10"/>
            <p:cNvSpPr txBox="1">
              <a:spLocks noChangeArrowheads="1"/>
            </p:cNvSpPr>
            <p:nvPr/>
          </p:nvSpPr>
          <p:spPr bwMode="auto">
            <a:xfrm>
              <a:off x="7985125" y="4460875"/>
              <a:ext cx="9477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</a:rPr>
                <a:t>SVX4</a:t>
              </a:r>
            </a:p>
          </p:txBody>
        </p:sp>
        <p:grpSp>
          <p:nvGrpSpPr>
            <p:cNvPr id="38" name="Group 11"/>
            <p:cNvGrpSpPr>
              <a:grpSpLocks/>
            </p:cNvGrpSpPr>
            <p:nvPr/>
          </p:nvGrpSpPr>
          <p:grpSpPr bwMode="auto">
            <a:xfrm>
              <a:off x="5181600" y="3581400"/>
              <a:ext cx="3751263" cy="2667000"/>
              <a:chOff x="336" y="576"/>
              <a:chExt cx="2363" cy="1680"/>
            </a:xfrm>
          </p:grpSpPr>
          <p:pic>
            <p:nvPicPr>
              <p:cNvPr id="40" name="Picture 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36" y="576"/>
                <a:ext cx="2227" cy="16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1" name="Text Box 8"/>
              <p:cNvSpPr txBox="1">
                <a:spLocks noChangeArrowheads="1"/>
              </p:cNvSpPr>
              <p:nvPr/>
            </p:nvSpPr>
            <p:spPr bwMode="auto">
              <a:xfrm>
                <a:off x="912" y="1968"/>
                <a:ext cx="61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solidFill>
                      <a:srgbClr val="008000"/>
                    </a:solidFill>
                  </a:rPr>
                  <a:t>hybrid</a:t>
                </a:r>
              </a:p>
            </p:txBody>
          </p:sp>
          <p:sp>
            <p:nvSpPr>
              <p:cNvPr id="42" name="Text Box 9"/>
              <p:cNvSpPr txBox="1">
                <a:spLocks noChangeArrowheads="1"/>
              </p:cNvSpPr>
              <p:nvPr/>
            </p:nvSpPr>
            <p:spPr bwMode="auto">
              <a:xfrm>
                <a:off x="374" y="746"/>
                <a:ext cx="681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Analog</a:t>
                </a:r>
              </a:p>
              <a:p>
                <a:pPr algn="ctr"/>
                <a:r>
                  <a:rPr lang="en-US">
                    <a:solidFill>
                      <a:srgbClr val="FFFF00"/>
                    </a:solidFill>
                  </a:rPr>
                  <a:t>cable</a:t>
                </a:r>
              </a:p>
            </p:txBody>
          </p:sp>
          <p:sp>
            <p:nvSpPr>
              <p:cNvPr id="43" name="Text Box 10"/>
              <p:cNvSpPr txBox="1">
                <a:spLocks noChangeArrowheads="1"/>
              </p:cNvSpPr>
              <p:nvPr/>
            </p:nvSpPr>
            <p:spPr bwMode="auto">
              <a:xfrm>
                <a:off x="2102" y="1178"/>
                <a:ext cx="59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>
                    <a:solidFill>
                      <a:srgbClr val="FFFF00"/>
                    </a:solidFill>
                  </a:rPr>
                  <a:t>SVX4</a:t>
                </a:r>
              </a:p>
            </p:txBody>
          </p:sp>
        </p:grpSp>
        <p:cxnSp>
          <p:nvCxnSpPr>
            <p:cNvPr id="39" name="Straight Arrow Connector 38"/>
            <p:cNvCxnSpPr/>
            <p:nvPr/>
          </p:nvCxnSpPr>
          <p:spPr bwMode="auto">
            <a:xfrm rot="5400000">
              <a:off x="7962900" y="3543300"/>
              <a:ext cx="304800" cy="228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958554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674" y="1102360"/>
            <a:ext cx="8670686" cy="4525963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Lab D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wirebond</a:t>
            </a:r>
            <a:r>
              <a:rPr lang="en-US" dirty="0"/>
              <a:t> a diode structure, measure feature sizes, inspection with probe stations and microscopes, infrared inspection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Laser </a:t>
            </a:r>
            <a:r>
              <a:rPr lang="mr-IN" dirty="0"/>
              <a:t>–</a:t>
            </a:r>
            <a:r>
              <a:rPr lang="en-US" dirty="0"/>
              <a:t> Measure charge collection and shape from several diodes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CV/IV </a:t>
            </a:r>
            <a:r>
              <a:rPr lang="mr-IN" dirty="0"/>
              <a:t>–</a:t>
            </a:r>
            <a:r>
              <a:rPr lang="en-US" dirty="0"/>
              <a:t> Measure basic detector parameters, extract device thickness and effective doping concentration (Neff)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TCAD </a:t>
            </a:r>
            <a:r>
              <a:rPr lang="mr-IN" dirty="0"/>
              <a:t>–</a:t>
            </a:r>
            <a:r>
              <a:rPr lang="en-US" dirty="0"/>
              <a:t> Device simulation.  You will simulate the pulse and static measurements in the Laser and CV/IV stations. Examine the internal structure of the diodes. Tune the simulations to match measurements. Simulate more complex structures if time allows.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02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959892"/>
              </p:ext>
            </p:extLst>
          </p:nvPr>
        </p:nvGraphicFramePr>
        <p:xfrm>
          <a:off x="1536700" y="1661160"/>
          <a:ext cx="5951221" cy="3520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8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4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45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45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45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457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4696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GROUP 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GROUP 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GROUP 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GROUP 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Day 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algn="r" fontAlgn="b"/>
                      <a:r>
                        <a:rPr lang="de-DE" sz="1400" b="1" u="none" strike="noStrike">
                          <a:effectLst/>
                        </a:rPr>
                        <a:t>9:45</a:t>
                      </a:r>
                      <a:endParaRPr lang="de-DE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1" u="none" strike="noStrike">
                          <a:effectLst/>
                        </a:rPr>
                        <a:t>10:30</a:t>
                      </a:r>
                      <a:endParaRPr lang="is-I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Introductory lecture/discussion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1" u="none" strike="noStrike">
                          <a:effectLst/>
                        </a:rPr>
                        <a:t>10:30</a:t>
                      </a:r>
                      <a:endParaRPr lang="is-I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1" u="none" strike="noStrike">
                          <a:effectLst/>
                        </a:rPr>
                        <a:t>11:15</a:t>
                      </a:r>
                      <a:endParaRPr lang="is-I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Lab 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LASER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TCAD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CV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1" u="none" strike="noStrike">
                          <a:effectLst/>
                        </a:rPr>
                        <a:t>11:15</a:t>
                      </a:r>
                      <a:endParaRPr lang="is-I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1" u="none" strike="noStrike">
                          <a:effectLst/>
                        </a:rPr>
                        <a:t>12:00</a:t>
                      </a:r>
                      <a:endParaRPr lang="is-I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Lab 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LASER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TCAD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CV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LUNCH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u="none" strike="noStrike">
                          <a:effectLst/>
                        </a:rPr>
                        <a:t> </a:t>
                      </a:r>
                      <a:endParaRPr lang="sk-SK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u="none" strike="noStrike">
                          <a:effectLst/>
                        </a:rPr>
                        <a:t> </a:t>
                      </a:r>
                      <a:endParaRPr lang="sk-SK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1" u="none" strike="noStrike">
                          <a:effectLst/>
                        </a:rPr>
                        <a:t>13:00</a:t>
                      </a:r>
                      <a:endParaRPr lang="is-I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1" u="none" strike="noStrike">
                          <a:effectLst/>
                        </a:rPr>
                        <a:t>15:00</a:t>
                      </a:r>
                      <a:endParaRPr lang="is-I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TCAD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CV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Lab 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Laser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1" u="none" strike="noStrike">
                          <a:effectLst/>
                        </a:rPr>
                        <a:t>15:00</a:t>
                      </a:r>
                      <a:endParaRPr lang="is-I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1" u="none" strike="noStrike">
                          <a:effectLst/>
                        </a:rPr>
                        <a:t>17:00</a:t>
                      </a:r>
                      <a:endParaRPr lang="is-I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LASER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TCAD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CV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Lab 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u="none" strike="noStrike">
                          <a:effectLst/>
                        </a:rPr>
                        <a:t> </a:t>
                      </a:r>
                      <a:endParaRPr lang="sk-SK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u="none" strike="noStrike">
                          <a:effectLst/>
                        </a:rPr>
                        <a:t> </a:t>
                      </a:r>
                      <a:endParaRPr lang="sk-SK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Day 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u="none" strike="noStrike">
                          <a:effectLst/>
                        </a:rPr>
                        <a:t> </a:t>
                      </a:r>
                      <a:endParaRPr lang="sk-SK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u="none" strike="noStrike">
                          <a:effectLst/>
                        </a:rPr>
                        <a:t> </a:t>
                      </a:r>
                      <a:endParaRPr lang="sk-SK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1" u="none" strike="noStrike">
                          <a:effectLst/>
                        </a:rPr>
                        <a:t>9:30</a:t>
                      </a:r>
                      <a:endParaRPr lang="is-I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1" u="none" strike="noStrike">
                          <a:effectLst/>
                        </a:rPr>
                        <a:t>10:30</a:t>
                      </a:r>
                      <a:endParaRPr lang="is-I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CV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Lab 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LASER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TCAD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1" u="none" strike="noStrike">
                          <a:effectLst/>
                        </a:rPr>
                        <a:t>10:30</a:t>
                      </a:r>
                      <a:endParaRPr lang="is-I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1" u="none" strike="noStrike">
                          <a:effectLst/>
                        </a:rPr>
                        <a:t>12:00</a:t>
                      </a:r>
                      <a:endParaRPr lang="is-I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CV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Lab D/TCAD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LASER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TCAD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LUNCH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u="none" strike="noStrike">
                          <a:effectLst/>
                        </a:rPr>
                        <a:t> </a:t>
                      </a:r>
                      <a:endParaRPr lang="sk-SK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u="none" strike="noStrike">
                          <a:effectLst/>
                        </a:rPr>
                        <a:t> </a:t>
                      </a:r>
                      <a:endParaRPr lang="sk-SK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1" u="none" strike="noStrike">
                          <a:effectLst/>
                        </a:rPr>
                        <a:t>13:00</a:t>
                      </a:r>
                      <a:endParaRPr lang="is-I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1" u="none" strike="noStrike">
                          <a:effectLst/>
                        </a:rPr>
                        <a:t>14:30</a:t>
                      </a:r>
                      <a:endParaRPr lang="is-I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SIDet Tour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4696"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1" u="none" strike="noStrike">
                          <a:effectLst/>
                        </a:rPr>
                        <a:t>15:00</a:t>
                      </a:r>
                      <a:endParaRPr lang="is-I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1" u="none" strike="noStrike">
                          <a:effectLst/>
                        </a:rPr>
                        <a:t>17:00</a:t>
                      </a:r>
                      <a:endParaRPr lang="is-IS" sz="1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TCAD Analysis/Retest/Seminar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6445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Diodes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5656" y="1082040"/>
            <a:ext cx="4621779" cy="52743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Much of your study will use test diodes from sensor test structures</a:t>
            </a:r>
          </a:p>
          <a:p>
            <a:pPr marL="0" indent="0">
              <a:buNone/>
            </a:pPr>
            <a:r>
              <a:rPr lang="en-US" dirty="0"/>
              <a:t>These are large area p-n or n-p diodes with guard ring structures</a:t>
            </a:r>
          </a:p>
          <a:p>
            <a:pPr marL="0" indent="0">
              <a:buNone/>
            </a:pPr>
            <a:r>
              <a:rPr lang="en-US" dirty="0"/>
              <a:t>Michelle will bond them in the Lab D part of your </a:t>
            </a:r>
            <a:br>
              <a:rPr lang="en-US" dirty="0"/>
            </a:br>
            <a:r>
              <a:rPr lang="en-US" dirty="0"/>
              <a:t>schedule.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877435" y="213360"/>
            <a:ext cx="4266565" cy="2687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20" y="3240405"/>
            <a:ext cx="6431280" cy="36175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10717" y="4907836"/>
            <a:ext cx="151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Back bias (HV)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93967" y="4907836"/>
            <a:ext cx="718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diode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96560" y="4907836"/>
            <a:ext cx="725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guard</a:t>
            </a:r>
          </a:p>
        </p:txBody>
      </p:sp>
    </p:spTree>
    <p:extLst>
      <p:ext uri="{BB962C8B-B14F-4D97-AF65-F5344CB8AC3E}">
        <p14:creationId xmlns:p14="http://schemas.microsoft.com/office/powerpoint/2010/main" val="369982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29" descr="F:\ELO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46100"/>
            <a:ext cx="5943600" cy="57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3367088" cy="894522"/>
          </a:xfrm>
        </p:spPr>
        <p:txBody>
          <a:bodyPr/>
          <a:lstStyle/>
          <a:p>
            <a:r>
              <a:rPr lang="en-US" dirty="0"/>
              <a:t>Silicon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5322"/>
            <a:ext cx="3367089" cy="5776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Silicon is wonderful stuff</a:t>
            </a:r>
          </a:p>
          <a:p>
            <a:r>
              <a:rPr lang="en-US" dirty="0"/>
              <a:t>Low energy to create e-hole pair (3.6 </a:t>
            </a:r>
            <a:r>
              <a:rPr lang="en-US" dirty="0" err="1"/>
              <a:t>eV</a:t>
            </a:r>
            <a:r>
              <a:rPr lang="en-US" dirty="0"/>
              <a:t>)</a:t>
            </a:r>
          </a:p>
          <a:p>
            <a:r>
              <a:rPr lang="en-US" dirty="0"/>
              <a:t>Long mean free path</a:t>
            </a:r>
          </a:p>
          <a:p>
            <a:r>
              <a:rPr lang="en-US" dirty="0"/>
              <a:t>High mobility (fast charge collection)</a:t>
            </a:r>
          </a:p>
          <a:p>
            <a:r>
              <a:rPr lang="en-US" dirty="0"/>
              <a:t>Low Z (low multiple scattering)</a:t>
            </a:r>
          </a:p>
          <a:p>
            <a:r>
              <a:rPr lang="en-US" dirty="0"/>
              <a:t>Well-developed technology</a:t>
            </a:r>
          </a:p>
          <a:p>
            <a:pPr lvl="1"/>
            <a:r>
              <a:rPr lang="en-US" dirty="0"/>
              <a:t>Fine lithography of structures</a:t>
            </a:r>
          </a:p>
          <a:p>
            <a:pPr lvl="1"/>
            <a:r>
              <a:rPr lang="en-US" dirty="0"/>
              <a:t>“native” oxide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205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3367088" cy="894522"/>
          </a:xfrm>
        </p:spPr>
        <p:txBody>
          <a:bodyPr/>
          <a:lstStyle/>
          <a:p>
            <a:r>
              <a:rPr lang="en-US" dirty="0"/>
              <a:t>Silicon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5322"/>
            <a:ext cx="3367089" cy="5776153"/>
          </a:xfrm>
        </p:spPr>
        <p:txBody>
          <a:bodyPr>
            <a:normAutofit/>
          </a:bodyPr>
          <a:lstStyle/>
          <a:p>
            <a:r>
              <a:rPr lang="en-US" dirty="0"/>
              <a:t>Silicon detectors are typically high resistivity &gt;1 KW-cm “float zone” silicon</a:t>
            </a:r>
          </a:p>
          <a:p>
            <a:r>
              <a:rPr lang="en-US" dirty="0"/>
              <a:t>The small energy gap between impurity “donor” or “acceptor” levels means most mobile electrons and holes are due to dopants (at RT)</a:t>
            </a:r>
          </a:p>
          <a:p>
            <a:pPr marL="0" indent="0">
              <a:buNone/>
            </a:pPr>
            <a:r>
              <a:rPr lang="en-US" dirty="0"/>
              <a:t>This is why we are not overwhelmed with current when a bias is applied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13" descr="E:\fermi_dirac_mo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896938"/>
            <a:ext cx="4833938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367088" y="1308101"/>
            <a:ext cx="931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Intrinsic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3490912" y="2801938"/>
            <a:ext cx="738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n-type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3490912" y="4675188"/>
            <a:ext cx="738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C3300"/>
                </a:solidFill>
              </a:rPr>
              <a:t>p-type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4229100" y="515938"/>
            <a:ext cx="9191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8000"/>
                </a:solidFill>
              </a:rPr>
              <a:t>band</a:t>
            </a:r>
          </a:p>
          <a:p>
            <a:pPr algn="ctr"/>
            <a:r>
              <a:rPr lang="en-US" sz="1600">
                <a:solidFill>
                  <a:srgbClr val="008000"/>
                </a:solidFill>
              </a:rPr>
              <a:t>diagram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5219700" y="515938"/>
            <a:ext cx="10271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8000"/>
                </a:solidFill>
              </a:rPr>
              <a:t>density of</a:t>
            </a:r>
          </a:p>
          <a:p>
            <a:pPr algn="ctr"/>
            <a:r>
              <a:rPr lang="en-US" sz="1600">
                <a:solidFill>
                  <a:srgbClr val="008000"/>
                </a:solidFill>
              </a:rPr>
              <a:t>states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6286500" y="515938"/>
            <a:ext cx="12366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8000"/>
                </a:solidFill>
              </a:rPr>
              <a:t>Fermi-dirac</a:t>
            </a:r>
          </a:p>
          <a:p>
            <a:pPr algn="ctr"/>
            <a:r>
              <a:rPr lang="en-US" sz="1600">
                <a:solidFill>
                  <a:srgbClr val="008000"/>
                </a:solidFill>
              </a:rPr>
              <a:t>distribution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7489825" y="501651"/>
            <a:ext cx="14620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8000"/>
                </a:solidFill>
              </a:rPr>
              <a:t>carrier</a:t>
            </a:r>
          </a:p>
          <a:p>
            <a:pPr algn="ctr"/>
            <a:r>
              <a:rPr lang="en-US" sz="1600">
                <a:solidFill>
                  <a:srgbClr val="008000"/>
                </a:solidFill>
              </a:rPr>
              <a:t>concentrations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662488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22989" cy="894522"/>
          </a:xfrm>
        </p:spPr>
        <p:txBody>
          <a:bodyPr/>
          <a:lstStyle/>
          <a:p>
            <a:r>
              <a:rPr lang="en-US" dirty="0"/>
              <a:t>n, p and junctions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1086"/>
            <a:ext cx="8946247" cy="563917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Silicon can be doped with donor or </a:t>
            </a:r>
            <a:br>
              <a:rPr lang="en-US" dirty="0"/>
            </a:br>
            <a:r>
              <a:rPr lang="en-US" dirty="0"/>
              <a:t>acceptor impurities. This </a:t>
            </a:r>
            <a:br>
              <a:rPr lang="en-US" dirty="0"/>
            </a:br>
            <a:r>
              <a:rPr lang="en-US" dirty="0"/>
              <a:t>corresponds to n (usually </a:t>
            </a:r>
            <a:br>
              <a:rPr lang="en-US" dirty="0"/>
            </a:br>
            <a:r>
              <a:rPr lang="en-US" dirty="0"/>
              <a:t>phosphorus) or p (boron) type </a:t>
            </a:r>
            <a:br>
              <a:rPr lang="en-US" dirty="0"/>
            </a:br>
            <a:r>
              <a:rPr lang="en-US" dirty="0"/>
              <a:t>silicon.</a:t>
            </a:r>
          </a:p>
          <a:p>
            <a:r>
              <a:rPr lang="en-US" dirty="0"/>
              <a:t>The contact between the heavily</a:t>
            </a:r>
            <a:br>
              <a:rPr lang="en-US" dirty="0"/>
            </a:br>
            <a:r>
              <a:rPr lang="en-US" dirty="0"/>
              <a:t> doped and lightly doped regions </a:t>
            </a:r>
            <a:br>
              <a:rPr lang="en-US" dirty="0"/>
            </a:br>
            <a:r>
              <a:rPr lang="en-US" dirty="0"/>
              <a:t>provide the junction (p-n) and </a:t>
            </a:r>
            <a:r>
              <a:rPr lang="en-US" dirty="0" err="1"/>
              <a:t>ohmic</a:t>
            </a:r>
            <a:r>
              <a:rPr lang="en-US" dirty="0"/>
              <a:t> (n-n</a:t>
            </a:r>
            <a:r>
              <a:rPr lang="en-US" baseline="30000" dirty="0"/>
              <a:t>+</a:t>
            </a:r>
            <a:r>
              <a:rPr lang="en-US" dirty="0"/>
              <a:t> or p-p</a:t>
            </a:r>
            <a:r>
              <a:rPr lang="en-US" baseline="30000" dirty="0"/>
              <a:t>+</a:t>
            </a:r>
            <a:r>
              <a:rPr lang="en-US" dirty="0"/>
              <a:t>) contacts</a:t>
            </a:r>
          </a:p>
          <a:p>
            <a:r>
              <a:rPr lang="en-US" dirty="0"/>
              <a:t>Junction contacts are high field (possible breakdown) regions</a:t>
            </a:r>
          </a:p>
          <a:p>
            <a:r>
              <a:rPr lang="en-US" dirty="0" err="1"/>
              <a:t>Ohmic</a:t>
            </a:r>
            <a:r>
              <a:rPr lang="en-US" dirty="0"/>
              <a:t> contacts need to be heavily doped for a proper metal- semiconductor contact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Higgs Factory Workshop[ 11/16/2012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913" y="0"/>
            <a:ext cx="4648200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690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F:\DIOD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r="1530"/>
          <a:stretch/>
        </p:blipFill>
        <p:spPr bwMode="auto">
          <a:xfrm>
            <a:off x="4416552" y="771179"/>
            <a:ext cx="4919472" cy="608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Drift and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674" y="1079500"/>
            <a:ext cx="4037726" cy="5641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Diode depletion</a:t>
            </a:r>
          </a:p>
          <a:p>
            <a:r>
              <a:rPr lang="en-US" dirty="0"/>
              <a:t>Silicon detectors have lightly doped bulk (usually n) and heavily doped contacts. Unusually large depleted area.</a:t>
            </a:r>
          </a:p>
          <a:p>
            <a:r>
              <a:rPr lang="en-US" dirty="0"/>
              <a:t>Diffusion of charge carriers will form a local depleted region with no applied voltage</a:t>
            </a:r>
          </a:p>
          <a:p>
            <a:r>
              <a:rPr lang="en-US" dirty="0"/>
              <a:t>As we apply external bias the depletion region (and the internal field) grows until it hits the bottom.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6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183272" y="751943"/>
            <a:ext cx="222820" cy="479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61528" y="248191"/>
            <a:ext cx="26750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asymmetric doping in </a:t>
            </a:r>
            <a:br>
              <a:rPr lang="en-US" dirty="0"/>
            </a:br>
            <a:r>
              <a:rPr lang="en-US" dirty="0"/>
              <a:t>our devices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65836" y="2740415"/>
            <a:ext cx="1246856" cy="92333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pn</a:t>
            </a:r>
            <a:r>
              <a:rPr lang="en-US" dirty="0"/>
              <a:t> junction</a:t>
            </a:r>
            <a:br>
              <a:rPr lang="en-US" dirty="0"/>
            </a:br>
            <a:r>
              <a:rPr lang="en-US" dirty="0"/>
              <a:t>no external</a:t>
            </a:r>
          </a:p>
          <a:p>
            <a:r>
              <a:rPr lang="en-US" dirty="0"/>
              <a:t>fields</a:t>
            </a:r>
          </a:p>
        </p:txBody>
      </p:sp>
    </p:spTree>
    <p:extLst>
      <p:ext uri="{BB962C8B-B14F-4D97-AF65-F5344CB8AC3E}">
        <p14:creationId xmlns:p14="http://schemas.microsoft.com/office/powerpoint/2010/main" val="620941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Characteristics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3" y="3181349"/>
            <a:ext cx="6858000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84150" y="1225550"/>
            <a:ext cx="11588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Resistivity:</a:t>
            </a: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8408181"/>
              </p:ext>
            </p:extLst>
          </p:nvPr>
        </p:nvGraphicFramePr>
        <p:xfrm>
          <a:off x="7241668" y="1123749"/>
          <a:ext cx="1578481" cy="635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6" name="Equation" r:id="rId4" imgW="1447560" imgH="583920" progId="Equation.3">
                  <p:embed/>
                </p:oleObj>
              </mc:Choice>
              <mc:Fallback>
                <p:oleObj name="Equation" r:id="rId4" imgW="144756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1668" y="1123749"/>
                        <a:ext cx="1578481" cy="635201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2392398"/>
              </p:ext>
            </p:extLst>
          </p:nvPr>
        </p:nvGraphicFramePr>
        <p:xfrm>
          <a:off x="1631950" y="1150937"/>
          <a:ext cx="19685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7" name="Equation" r:id="rId6" imgW="1968480" imgH="596880" progId="Equation.3">
                  <p:embed/>
                </p:oleObj>
              </mc:Choice>
              <mc:Fallback>
                <p:oleObj name="Equation" r:id="rId6" imgW="1968480" imgH="596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1950" y="1150937"/>
                        <a:ext cx="19685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4329712" y="1328737"/>
            <a:ext cx="11015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Depletion :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192088" y="2078037"/>
            <a:ext cx="1423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Electric Field:</a:t>
            </a:r>
          </a:p>
        </p:txBody>
      </p:sp>
      <p:graphicFrame>
        <p:nvGraphicFramePr>
          <p:cNvPr id="1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493561"/>
              </p:ext>
            </p:extLst>
          </p:nvPr>
        </p:nvGraphicFramePr>
        <p:xfrm>
          <a:off x="1608138" y="1922462"/>
          <a:ext cx="3167062" cy="624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8" name="Equation" r:id="rId8" imgW="2831760" imgH="558720" progId="Equation.3">
                  <p:embed/>
                </p:oleObj>
              </mc:Choice>
              <mc:Fallback>
                <p:oleObj name="Equation" r:id="rId8" imgW="283176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8138" y="1922462"/>
                        <a:ext cx="3167062" cy="6244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384448"/>
              </p:ext>
            </p:extLst>
          </p:nvPr>
        </p:nvGraphicFramePr>
        <p:xfrm>
          <a:off x="5243650" y="1927225"/>
          <a:ext cx="5588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9" name="Equation" r:id="rId10" imgW="558720" imgH="368280" progId="Equation.3">
                  <p:embed/>
                </p:oleObj>
              </mc:Choice>
              <mc:Fallback>
                <p:oleObj name="Equation" r:id="rId10" imgW="55872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43650" y="1927225"/>
                        <a:ext cx="558800" cy="36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5802450" y="1927225"/>
            <a:ext cx="21764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0" dirty="0"/>
              <a:t> </a:t>
            </a:r>
            <a:r>
              <a:rPr lang="en-US" sz="1600" dirty="0"/>
              <a:t>electron, hole mobility</a:t>
            </a:r>
            <a:endParaRPr lang="en-US" sz="2400" b="0" dirty="0"/>
          </a:p>
        </p:txBody>
      </p:sp>
      <p:sp>
        <p:nvSpPr>
          <p:cNvPr id="16" name="Text Box 21"/>
          <p:cNvSpPr txBox="1">
            <a:spLocks noChangeArrowheads="1"/>
          </p:cNvSpPr>
          <p:nvPr/>
        </p:nvSpPr>
        <p:spPr bwMode="auto">
          <a:xfrm>
            <a:off x="5770562" y="2338387"/>
            <a:ext cx="2865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/>
              <a:t>Effective carrier concentration</a:t>
            </a:r>
            <a:endParaRPr lang="en-US" sz="2400"/>
          </a:p>
        </p:txBody>
      </p:sp>
      <p:graphicFrame>
        <p:nvGraphicFramePr>
          <p:cNvPr id="17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391280"/>
              </p:ext>
            </p:extLst>
          </p:nvPr>
        </p:nvGraphicFramePr>
        <p:xfrm>
          <a:off x="5237162" y="2414587"/>
          <a:ext cx="620713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50" name="Equation" r:id="rId12" imgW="622080" imgH="317160" progId="Equation.3">
                  <p:embed/>
                </p:oleObj>
              </mc:Choice>
              <mc:Fallback>
                <p:oleObj name="Equation" r:id="rId12" imgW="622080" imgH="317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7162" y="2414587"/>
                        <a:ext cx="620713" cy="315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1952625" y="2844799"/>
            <a:ext cx="4600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x = distance from junction      D = silicon thickness </a:t>
            </a:r>
            <a:endParaRPr lang="en-US" sz="2400" dirty="0"/>
          </a:p>
        </p:txBody>
      </p:sp>
      <p:graphicFrame>
        <p:nvGraphicFramePr>
          <p:cNvPr id="19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8391928"/>
              </p:ext>
            </p:extLst>
          </p:nvPr>
        </p:nvGraphicFramePr>
        <p:xfrm>
          <a:off x="5537091" y="1042110"/>
          <a:ext cx="1301630" cy="716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51" name="Equation" r:id="rId14" imgW="876300" imgH="482600" progId="Equation.3">
                  <p:embed/>
                </p:oleObj>
              </mc:Choice>
              <mc:Fallback>
                <p:oleObj name="Equation" r:id="rId14" imgW="8763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7091" y="1042110"/>
                        <a:ext cx="1301630" cy="7168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29"/>
          <p:cNvSpPr>
            <a:spLocks noChangeShapeType="1"/>
          </p:cNvSpPr>
          <p:nvPr/>
        </p:nvSpPr>
        <p:spPr bwMode="auto">
          <a:xfrm flipV="1">
            <a:off x="1311275" y="5499100"/>
            <a:ext cx="381000" cy="3048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30"/>
          <p:cNvSpPr>
            <a:spLocks noChangeShapeType="1"/>
          </p:cNvSpPr>
          <p:nvPr/>
        </p:nvSpPr>
        <p:spPr bwMode="auto">
          <a:xfrm flipV="1">
            <a:off x="1539875" y="5499100"/>
            <a:ext cx="381000" cy="3048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31"/>
          <p:cNvSpPr>
            <a:spLocks noChangeShapeType="1"/>
          </p:cNvSpPr>
          <p:nvPr/>
        </p:nvSpPr>
        <p:spPr bwMode="auto">
          <a:xfrm flipV="1">
            <a:off x="1768475" y="5499100"/>
            <a:ext cx="381000" cy="3048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32"/>
          <p:cNvSpPr>
            <a:spLocks noChangeShapeType="1"/>
          </p:cNvSpPr>
          <p:nvPr/>
        </p:nvSpPr>
        <p:spPr bwMode="auto">
          <a:xfrm flipV="1">
            <a:off x="1997075" y="5499100"/>
            <a:ext cx="381000" cy="3048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33"/>
          <p:cNvSpPr>
            <a:spLocks noChangeShapeType="1"/>
          </p:cNvSpPr>
          <p:nvPr/>
        </p:nvSpPr>
        <p:spPr bwMode="auto">
          <a:xfrm flipV="1">
            <a:off x="2225675" y="5499100"/>
            <a:ext cx="381000" cy="3048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34"/>
          <p:cNvSpPr>
            <a:spLocks noChangeShapeType="1"/>
          </p:cNvSpPr>
          <p:nvPr/>
        </p:nvSpPr>
        <p:spPr bwMode="auto">
          <a:xfrm flipV="1">
            <a:off x="2454275" y="5499100"/>
            <a:ext cx="381000" cy="3048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35"/>
          <p:cNvSpPr>
            <a:spLocks noChangeShapeType="1"/>
          </p:cNvSpPr>
          <p:nvPr/>
        </p:nvSpPr>
        <p:spPr bwMode="auto">
          <a:xfrm flipV="1">
            <a:off x="2682875" y="5499100"/>
            <a:ext cx="381000" cy="3048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36"/>
          <p:cNvSpPr>
            <a:spLocks noChangeShapeType="1"/>
          </p:cNvSpPr>
          <p:nvPr/>
        </p:nvSpPr>
        <p:spPr bwMode="auto">
          <a:xfrm flipV="1">
            <a:off x="2911475" y="5499100"/>
            <a:ext cx="381000" cy="3048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37"/>
          <p:cNvSpPr>
            <a:spLocks noChangeShapeType="1"/>
          </p:cNvSpPr>
          <p:nvPr/>
        </p:nvSpPr>
        <p:spPr bwMode="auto">
          <a:xfrm flipV="1">
            <a:off x="3140075" y="5499100"/>
            <a:ext cx="381000" cy="3048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38"/>
          <p:cNvSpPr>
            <a:spLocks noChangeShapeType="1"/>
          </p:cNvSpPr>
          <p:nvPr/>
        </p:nvSpPr>
        <p:spPr bwMode="auto">
          <a:xfrm flipV="1">
            <a:off x="3368675" y="5499100"/>
            <a:ext cx="381000" cy="3048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39"/>
          <p:cNvSpPr>
            <a:spLocks noChangeShapeType="1"/>
          </p:cNvSpPr>
          <p:nvPr/>
        </p:nvSpPr>
        <p:spPr bwMode="auto">
          <a:xfrm flipV="1">
            <a:off x="3597275" y="5499100"/>
            <a:ext cx="381000" cy="3048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40"/>
          <p:cNvSpPr>
            <a:spLocks noChangeShapeType="1"/>
          </p:cNvSpPr>
          <p:nvPr/>
        </p:nvSpPr>
        <p:spPr bwMode="auto">
          <a:xfrm flipV="1">
            <a:off x="3825875" y="5499100"/>
            <a:ext cx="381000" cy="3048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27"/>
          <p:cNvSpPr>
            <a:spLocks noChangeShapeType="1"/>
          </p:cNvSpPr>
          <p:nvPr/>
        </p:nvSpPr>
        <p:spPr bwMode="auto">
          <a:xfrm flipH="1">
            <a:off x="1235075" y="5803900"/>
            <a:ext cx="2860675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20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179104" y="5097972"/>
            <a:ext cx="6289017" cy="1209067"/>
            <a:chOff x="672" y="1248"/>
            <a:chExt cx="3696" cy="662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720" y="1248"/>
              <a:ext cx="3648" cy="4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33139989"/>
                </p:ext>
              </p:extLst>
            </p:nvPr>
          </p:nvGraphicFramePr>
          <p:xfrm>
            <a:off x="672" y="1473"/>
            <a:ext cx="3641" cy="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019" name="Equation" r:id="rId3" imgW="4127400" imgH="495000" progId="Equation.3">
                    <p:embed/>
                  </p:oleObj>
                </mc:Choice>
                <mc:Fallback>
                  <p:oleObj name="Equation" r:id="rId3" imgW="4127400" imgH="495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2" y="1473"/>
                          <a:ext cx="3641" cy="4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Testing - CV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" y="1020924"/>
            <a:ext cx="4549913" cy="45156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There are a few standard tests which measure the basic properties of silicon detectors</a:t>
            </a:r>
          </a:p>
          <a:p>
            <a:r>
              <a:rPr lang="en-US" dirty="0"/>
              <a:t>Detectors are normally operated fully depleted – all impurities ionized. This leaves a “space charge” region depleted of charge carriers that acts like a dielectric in the junction/</a:t>
            </a:r>
            <a:r>
              <a:rPr lang="en-US" dirty="0" err="1"/>
              <a:t>ohmic</a:t>
            </a:r>
            <a:r>
              <a:rPr lang="en-US" dirty="0"/>
              <a:t> capacitor</a:t>
            </a:r>
          </a:p>
          <a:p>
            <a:pPr marL="0" indent="0">
              <a:buNone/>
            </a:pPr>
            <a:r>
              <a:rPr lang="en-US" dirty="0"/>
              <a:t>Assume this acts as a parallel plate capacitor (diode test structures):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R. Lipton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118203"/>
              </p:ext>
            </p:extLst>
          </p:nvPr>
        </p:nvGraphicFramePr>
        <p:xfrm>
          <a:off x="4733318" y="393680"/>
          <a:ext cx="4281515" cy="2952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0" name="Chart" r:id="rId5" imgW="4782007" imgH="2915107" progId="Excel.Chart.8">
                  <p:embed/>
                </p:oleObj>
              </mc:Choice>
              <mc:Fallback>
                <p:oleObj name="Chart" r:id="rId5" imgW="4782007" imgH="2915107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3318" y="393680"/>
                        <a:ext cx="4281515" cy="2952769"/>
                      </a:xfrm>
                      <a:prstGeom prst="rect">
                        <a:avLst/>
                      </a:prstGeom>
                      <a:extLst>
                        <a:ext uri="{FAA26D3D-D897-4be2-8F04-BA451C77F1D7}">
                          <ma14:placeholderFlag xmlns=""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5004700" y="3715767"/>
            <a:ext cx="3738749" cy="1184817"/>
            <a:chOff x="1889" y="1369"/>
            <a:chExt cx="1951" cy="548"/>
          </a:xfrm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1968" y="1392"/>
              <a:ext cx="1872" cy="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19425214"/>
                </p:ext>
              </p:extLst>
            </p:nvPr>
          </p:nvGraphicFramePr>
          <p:xfrm>
            <a:off x="1889" y="1369"/>
            <a:ext cx="1897" cy="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021" name="Equation" r:id="rId7" imgW="1930320" imgH="482400" progId="Equation.3">
                    <p:embed/>
                  </p:oleObj>
                </mc:Choice>
                <mc:Fallback>
                  <p:oleObj name="Equation" r:id="rId7" imgW="1930320" imgH="48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9" y="1369"/>
                          <a:ext cx="1897" cy="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" name="TextBox 3"/>
          <p:cNvSpPr txBox="1"/>
          <p:nvPr/>
        </p:nvSpPr>
        <p:spPr>
          <a:xfrm>
            <a:off x="6728902" y="5319630"/>
            <a:ext cx="1887441" cy="10156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C=</a:t>
            </a:r>
            <a:r>
              <a:rPr lang="en-US" sz="2000" dirty="0" err="1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en-US" sz="2000" dirty="0" err="1"/>
              <a:t>A</a:t>
            </a:r>
            <a:r>
              <a:rPr lang="en-US" sz="2000" dirty="0"/>
              <a:t>/D</a:t>
            </a:r>
          </a:p>
          <a:p>
            <a:r>
              <a:rPr lang="en-US" sz="2000" dirty="0"/>
              <a:t>For a parallel plate diode</a:t>
            </a:r>
          </a:p>
        </p:txBody>
      </p:sp>
    </p:spTree>
    <p:extLst>
      <p:ext uri="{BB962C8B-B14F-4D97-AF65-F5344CB8AC3E}">
        <p14:creationId xmlns:p14="http://schemas.microsoft.com/office/powerpoint/2010/main" val="1440031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Test_struc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54" y="50876"/>
            <a:ext cx="3913446" cy="20879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604" y="2899704"/>
            <a:ext cx="3932784" cy="38356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Testing - IV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404" y="957416"/>
            <a:ext cx="5124457" cy="5626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 high quality detector will also have low leakage current – current driven by carrier generation in the depleted bulk.</a:t>
            </a:r>
          </a:p>
          <a:p>
            <a:r>
              <a:rPr lang="en-US" dirty="0"/>
              <a:t>Strongly temperature dependent</a:t>
            </a:r>
          </a:p>
          <a:p>
            <a:r>
              <a:rPr lang="en-US" dirty="0"/>
              <a:t>Avalanche breakdown at 3x10</a:t>
            </a:r>
            <a:r>
              <a:rPr lang="en-US" baseline="30000" dirty="0"/>
              <a:t>5</a:t>
            </a:r>
            <a:r>
              <a:rPr lang="en-US" dirty="0"/>
              <a:t> V/cm</a:t>
            </a:r>
          </a:p>
          <a:p>
            <a:pPr marL="0" indent="0">
              <a:buNone/>
            </a:pPr>
            <a:r>
              <a:rPr lang="en-US" dirty="0"/>
              <a:t>Measure </a:t>
            </a:r>
            <a:r>
              <a:rPr lang="en-US" dirty="0" err="1"/>
              <a:t>V</a:t>
            </a:r>
            <a:r>
              <a:rPr lang="en-US" baseline="-25000" dirty="0" err="1"/>
              <a:t>bias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I curves</a:t>
            </a:r>
          </a:p>
          <a:p>
            <a:r>
              <a:rPr lang="en-US" dirty="0"/>
              <a:t>Look for anomalous currents</a:t>
            </a:r>
          </a:p>
          <a:p>
            <a:r>
              <a:rPr lang="en-US" dirty="0"/>
              <a:t>Breakdown voltage</a:t>
            </a:r>
          </a:p>
          <a:p>
            <a:pPr marL="0" indent="0">
              <a:buNone/>
            </a:pPr>
            <a:r>
              <a:rPr lang="en-US" dirty="0"/>
              <a:t>Current can be affected by surface defects, problems with the </a:t>
            </a:r>
            <a:r>
              <a:rPr lang="en-US" dirty="0" err="1"/>
              <a:t>ohmic</a:t>
            </a:r>
            <a:r>
              <a:rPr lang="en-US" dirty="0"/>
              <a:t> contact, cut edge currents, impurities (especially metals), and physical </a:t>
            </a:r>
          </a:p>
          <a:p>
            <a:pPr marL="0" indent="0">
              <a:buNone/>
            </a:pPr>
            <a:r>
              <a:rPr lang="en-US" dirty="0"/>
              <a:t>damage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R. Lipton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29B2B-0122-2449-A951-ADA25041C29A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181553"/>
              </p:ext>
            </p:extLst>
          </p:nvPr>
        </p:nvGraphicFramePr>
        <p:xfrm>
          <a:off x="6024057" y="2368695"/>
          <a:ext cx="2081589" cy="809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7" name="Equation" r:id="rId5" imgW="914400" imgH="355600" progId="Equation.3">
                  <p:embed/>
                </p:oleObj>
              </mc:Choice>
              <mc:Fallback>
                <p:oleObj name="Equation" r:id="rId5" imgW="9144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24057" y="2368695"/>
                        <a:ext cx="2081589" cy="809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418687" y="330093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Test structures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63971" y="5970769"/>
            <a:ext cx="1583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Rapid rise until</a:t>
            </a:r>
          </a:p>
          <a:p>
            <a:r>
              <a:rPr lang="en-US" dirty="0"/>
              <a:t>depletion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147157" y="6115804"/>
            <a:ext cx="612755" cy="2405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874986"/>
      </p:ext>
    </p:extLst>
  </p:cSld>
  <p:clrMapOvr>
    <a:masterClrMapping/>
  </p:clrMapOvr>
</p:sld>
</file>

<file path=ppt/theme/theme1.xml><?xml version="1.0" encoding="utf-8"?>
<a:theme xmlns:a="http://schemas.openxmlformats.org/drawingml/2006/main" name="RL_temp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RL_templ.potx</Template>
  <TotalTime>28343</TotalTime>
  <Words>1442</Words>
  <Application>Microsoft Macintosh PowerPoint</Application>
  <PresentationFormat>On-screen Show (4:3)</PresentationFormat>
  <Paragraphs>295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ＭＳ Ｐゴシック</vt:lpstr>
      <vt:lpstr>Arial</vt:lpstr>
      <vt:lpstr>Calibri</vt:lpstr>
      <vt:lpstr>Mangal</vt:lpstr>
      <vt:lpstr>Symbol</vt:lpstr>
      <vt:lpstr>RL_templ</vt:lpstr>
      <vt:lpstr>Equation</vt:lpstr>
      <vt:lpstr>Chart</vt:lpstr>
      <vt:lpstr>Worksheet</vt:lpstr>
      <vt:lpstr>Image</vt:lpstr>
      <vt:lpstr>Introduction to Silicon Detectors  EDIT 2018</vt:lpstr>
      <vt:lpstr>An Aside</vt:lpstr>
      <vt:lpstr>Silicon Basics</vt:lpstr>
      <vt:lpstr>Silicon Basics</vt:lpstr>
      <vt:lpstr>n, p and junctions</vt:lpstr>
      <vt:lpstr>Charge Drift and Collection</vt:lpstr>
      <vt:lpstr>Device Characteristics</vt:lpstr>
      <vt:lpstr>Device Testing - CV</vt:lpstr>
      <vt:lpstr>Device Testing - IV</vt:lpstr>
      <vt:lpstr>Charge Drift, diffusion</vt:lpstr>
      <vt:lpstr>Carrier Drift</vt:lpstr>
      <vt:lpstr>Signal Development</vt:lpstr>
      <vt:lpstr>Strip Detector</vt:lpstr>
      <vt:lpstr>Signal Shapes</vt:lpstr>
      <vt:lpstr>Simulation</vt:lpstr>
      <vt:lpstr>PowerPoint Presentation</vt:lpstr>
      <vt:lpstr>Strip Detector</vt:lpstr>
      <vt:lpstr>Detector Fabrication (Spieler)</vt:lpstr>
      <vt:lpstr>Semiconductor Surface</vt:lpstr>
      <vt:lpstr>Detector Layout</vt:lpstr>
      <vt:lpstr>Wirebonding</vt:lpstr>
      <vt:lpstr>Interconnect</vt:lpstr>
      <vt:lpstr>Stations</vt:lpstr>
      <vt:lpstr>Schedule</vt:lpstr>
      <vt:lpstr>Test Diodes</vt:lpstr>
    </vt:vector>
  </TitlesOfParts>
  <Company>Fermilab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Ronald Lipton</dc:creator>
  <cp:lastModifiedBy>Rebecca Lipton</cp:lastModifiedBy>
  <cp:revision>393</cp:revision>
  <cp:lastPrinted>2013-06-27T16:13:03Z</cp:lastPrinted>
  <dcterms:created xsi:type="dcterms:W3CDTF">2009-10-19T13:17:27Z</dcterms:created>
  <dcterms:modified xsi:type="dcterms:W3CDTF">2018-03-14T00:07:49Z</dcterms:modified>
</cp:coreProperties>
</file>