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 id="2147484124" r:id="rId2"/>
  </p:sldMasterIdLst>
  <p:notesMasterIdLst>
    <p:notesMasterId r:id="rId52"/>
  </p:notesMasterIdLst>
  <p:handoutMasterIdLst>
    <p:handoutMasterId r:id="rId53"/>
  </p:handoutMasterIdLst>
  <p:sldIdLst>
    <p:sldId id="294" r:id="rId3"/>
    <p:sldId id="298" r:id="rId4"/>
    <p:sldId id="374" r:id="rId5"/>
    <p:sldId id="375" r:id="rId6"/>
    <p:sldId id="313" r:id="rId7"/>
    <p:sldId id="321" r:id="rId8"/>
    <p:sldId id="301" r:id="rId9"/>
    <p:sldId id="331" r:id="rId10"/>
    <p:sldId id="307" r:id="rId11"/>
    <p:sldId id="346" r:id="rId12"/>
    <p:sldId id="304" r:id="rId13"/>
    <p:sldId id="343" r:id="rId14"/>
    <p:sldId id="322" r:id="rId15"/>
    <p:sldId id="376" r:id="rId16"/>
    <p:sldId id="378" r:id="rId17"/>
    <p:sldId id="335" r:id="rId18"/>
    <p:sldId id="371" r:id="rId19"/>
    <p:sldId id="328" r:id="rId20"/>
    <p:sldId id="332" r:id="rId21"/>
    <p:sldId id="377" r:id="rId22"/>
    <p:sldId id="369" r:id="rId23"/>
    <p:sldId id="366" r:id="rId24"/>
    <p:sldId id="347" r:id="rId25"/>
    <p:sldId id="327" r:id="rId26"/>
    <p:sldId id="379" r:id="rId27"/>
    <p:sldId id="380" r:id="rId28"/>
    <p:sldId id="381" r:id="rId29"/>
    <p:sldId id="315" r:id="rId30"/>
    <p:sldId id="382" r:id="rId31"/>
    <p:sldId id="350" r:id="rId32"/>
    <p:sldId id="352" r:id="rId33"/>
    <p:sldId id="309" r:id="rId34"/>
    <p:sldId id="359" r:id="rId35"/>
    <p:sldId id="316" r:id="rId36"/>
    <p:sldId id="363" r:id="rId37"/>
    <p:sldId id="356" r:id="rId38"/>
    <p:sldId id="372" r:id="rId39"/>
    <p:sldId id="361" r:id="rId40"/>
    <p:sldId id="383" r:id="rId41"/>
    <p:sldId id="358" r:id="rId42"/>
    <p:sldId id="354" r:id="rId43"/>
    <p:sldId id="305" r:id="rId44"/>
    <p:sldId id="355" r:id="rId45"/>
    <p:sldId id="334" r:id="rId46"/>
    <p:sldId id="330" r:id="rId47"/>
    <p:sldId id="345" r:id="rId48"/>
    <p:sldId id="341" r:id="rId49"/>
    <p:sldId id="339" r:id="rId50"/>
    <p:sldId id="319" r:id="rId51"/>
  </p:sldIdLst>
  <p:sldSz cx="9144000" cy="5143500" type="screen16x9"/>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3107">
          <p15:clr>
            <a:srgbClr val="A4A3A4"/>
          </p15:clr>
        </p15:guide>
        <p15:guide id="2" orient="horz" pos="1274">
          <p15:clr>
            <a:srgbClr val="A4A3A4"/>
          </p15:clr>
        </p15:guide>
        <p15:guide id="3" orient="horz" pos="114">
          <p15:clr>
            <a:srgbClr val="A4A3A4"/>
          </p15:clr>
        </p15:guide>
        <p15:guide id="4" orient="horz" pos="2093">
          <p15:clr>
            <a:srgbClr val="A4A3A4"/>
          </p15:clr>
        </p15:guide>
        <p15:guide id="5" orient="horz" pos="453">
          <p15:clr>
            <a:srgbClr val="A4A3A4"/>
          </p15:clr>
        </p15:guide>
        <p15:guide id="6" orient="horz" pos="3001">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B04BFC"/>
    <a:srgbClr val="55DDFF"/>
    <a:srgbClr val="2493B7"/>
    <a:srgbClr val="50504E"/>
    <a:srgbClr val="4E4E4E"/>
    <a:srgbClr val="404040"/>
    <a:srgbClr val="004C97"/>
    <a:srgbClr val="63666A"/>
    <a:srgbClr val="99D6EA"/>
    <a:srgbClr val="50505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97" autoAdjust="0"/>
    <p:restoredTop sz="94737"/>
  </p:normalViewPr>
  <p:slideViewPr>
    <p:cSldViewPr snapToGrid="0" snapToObjects="1" showGuides="1">
      <p:cViewPr varScale="1">
        <p:scale>
          <a:sx n="104" d="100"/>
          <a:sy n="104" d="100"/>
        </p:scale>
        <p:origin x="408" y="102"/>
      </p:cViewPr>
      <p:guideLst>
        <p:guide orient="horz" pos="3107"/>
        <p:guide orient="horz" pos="1274"/>
        <p:guide orient="horz" pos="114"/>
        <p:guide orient="horz" pos="2093"/>
        <p:guide orient="horz" pos="453"/>
        <p:guide orient="horz" pos="3001"/>
        <p:guide pos="5616"/>
        <p:guide pos="136"/>
        <p:guide pos="589"/>
        <p:guide pos="4453"/>
        <p:guide pos="5163"/>
        <p:guide pos="4632"/>
      </p:guideLst>
    </p:cSldViewPr>
  </p:slideViewPr>
  <p:notesTextViewPr>
    <p:cViewPr>
      <p:scale>
        <a:sx n="100" d="100"/>
        <a:sy n="100" d="100"/>
      </p:scale>
      <p:origin x="0" y="0"/>
    </p:cViewPr>
  </p:notesText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3/5/2018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3/5/2018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Argon is cheap and conveniently close to LN2 temperatures.  </a:t>
            </a:r>
            <a:r>
              <a:rPr lang="en-US" dirty="0" err="1"/>
              <a:t>Ggamma</a:t>
            </a:r>
            <a:r>
              <a:rPr lang="en-US" dirty="0"/>
              <a:t>/MeV numbers are at zero field</a:t>
            </a:r>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a:t>
            </a:fld>
            <a:endParaRPr lang="en-US"/>
          </a:p>
        </p:txBody>
      </p:sp>
    </p:spTree>
    <p:extLst>
      <p:ext uri="{BB962C8B-B14F-4D97-AF65-F5344CB8AC3E}">
        <p14:creationId xmlns:p14="http://schemas.microsoft.com/office/powerpoint/2010/main" val="30896589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Order by energy of detected particles</a:t>
            </a:r>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14</a:t>
            </a:fld>
            <a:endParaRPr lang="en-US"/>
          </a:p>
        </p:txBody>
      </p:sp>
    </p:spTree>
    <p:extLst>
      <p:ext uri="{BB962C8B-B14F-4D97-AF65-F5344CB8AC3E}">
        <p14:creationId xmlns:p14="http://schemas.microsoft.com/office/powerpoint/2010/main" val="32917996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716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E04B9BD-7AC1-4442-98B3-36A6604ABB25}" type="slidenum">
              <a:rPr lang="en-US" smtClean="0"/>
              <a:pPr/>
              <a:t>16</a:t>
            </a:fld>
            <a:endParaRPr lang="en-US"/>
          </a:p>
        </p:txBody>
      </p:sp>
    </p:spTree>
    <p:extLst>
      <p:ext uri="{BB962C8B-B14F-4D97-AF65-F5344CB8AC3E}">
        <p14:creationId xmlns:p14="http://schemas.microsoft.com/office/powerpoint/2010/main" val="10897523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min here – explain event display: time vs wire number</a:t>
            </a:r>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19</a:t>
            </a:fld>
            <a:endParaRPr lang="en-US"/>
          </a:p>
        </p:txBody>
      </p:sp>
    </p:spTree>
    <p:extLst>
      <p:ext uri="{BB962C8B-B14F-4D97-AF65-F5344CB8AC3E}">
        <p14:creationId xmlns:p14="http://schemas.microsoft.com/office/powerpoint/2010/main" val="23277266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Signal amplification and accessible readout electronics.  Small it works well, scaling up is the challenge.</a:t>
            </a:r>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24</a:t>
            </a:fld>
            <a:endParaRPr lang="en-US"/>
          </a:p>
        </p:txBody>
      </p:sp>
    </p:spTree>
    <p:extLst>
      <p:ext uri="{BB962C8B-B14F-4D97-AF65-F5344CB8AC3E}">
        <p14:creationId xmlns:p14="http://schemas.microsoft.com/office/powerpoint/2010/main" val="7792358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Smaller data volume is fewer channels and fast detector response</a:t>
            </a:r>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26</a:t>
            </a:fld>
            <a:endParaRPr lang="en-US"/>
          </a:p>
        </p:txBody>
      </p:sp>
    </p:spTree>
    <p:extLst>
      <p:ext uri="{BB962C8B-B14F-4D97-AF65-F5344CB8AC3E}">
        <p14:creationId xmlns:p14="http://schemas.microsoft.com/office/powerpoint/2010/main" val="33269802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Order by energy of detected particles</a:t>
            </a:r>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27</a:t>
            </a:fld>
            <a:endParaRPr lang="en-US"/>
          </a:p>
        </p:txBody>
      </p:sp>
    </p:spTree>
    <p:extLst>
      <p:ext uri="{BB962C8B-B14F-4D97-AF65-F5344CB8AC3E}">
        <p14:creationId xmlns:p14="http://schemas.microsoft.com/office/powerpoint/2010/main" val="1380992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push down, need to reduce backgrounds, increase volume, and increase exposure.  To push left, need to lower detection thresholds.  Liquid nobles are constrained to the right . . . </a:t>
            </a:r>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28</a:t>
            </a:fld>
            <a:endParaRPr lang="en-US"/>
          </a:p>
        </p:txBody>
      </p:sp>
    </p:spTree>
    <p:extLst>
      <p:ext uri="{BB962C8B-B14F-4D97-AF65-F5344CB8AC3E}">
        <p14:creationId xmlns:p14="http://schemas.microsoft.com/office/powerpoint/2010/main" val="41014838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push down, need to reduce backgrounds, increase volume, and increase exposure.  To push left, need to lower detection thresholds.  Liquid nobles are constrained to the right . . . </a:t>
            </a:r>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29</a:t>
            </a:fld>
            <a:endParaRPr lang="en-US"/>
          </a:p>
        </p:txBody>
      </p:sp>
    </p:spTree>
    <p:extLst>
      <p:ext uri="{BB962C8B-B14F-4D97-AF65-F5344CB8AC3E}">
        <p14:creationId xmlns:p14="http://schemas.microsoft.com/office/powerpoint/2010/main" val="41136533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push down, need to reduce backgrounds.  To push left, need to lower detection thresholds.  Liquid nobles are constrained to the right . . . </a:t>
            </a:r>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30</a:t>
            </a:fld>
            <a:endParaRPr lang="en-US"/>
          </a:p>
        </p:txBody>
      </p:sp>
    </p:spTree>
    <p:extLst>
      <p:ext uri="{BB962C8B-B14F-4D97-AF65-F5344CB8AC3E}">
        <p14:creationId xmlns:p14="http://schemas.microsoft.com/office/powerpoint/2010/main" val="26443491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1.5m diameter, 1.5 m height, 50 kV on cathode, 310 V/cm drift field</a:t>
            </a:r>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33</a:t>
            </a:fld>
            <a:endParaRPr lang="en-US"/>
          </a:p>
        </p:txBody>
      </p:sp>
    </p:spTree>
    <p:extLst>
      <p:ext uri="{BB962C8B-B14F-4D97-AF65-F5344CB8AC3E}">
        <p14:creationId xmlns:p14="http://schemas.microsoft.com/office/powerpoint/2010/main" val="2572224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Order by energy of detected particles</a:t>
            </a:r>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5</a:t>
            </a:fld>
            <a:endParaRPr lang="en-US"/>
          </a:p>
        </p:txBody>
      </p:sp>
    </p:spTree>
    <p:extLst>
      <p:ext uri="{BB962C8B-B14F-4D97-AF65-F5344CB8AC3E}">
        <p14:creationId xmlns:p14="http://schemas.microsoft.com/office/powerpoint/2010/main" val="31699787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credit.  Simulation or data in scatter plot??  WHY is the ratio different for nuclear recoil vs electron recoil?</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1.5m diameter, 1.5 m height, 50 kV on cathode, 310 V/cm drift field  10.2 kV/cm e-</a:t>
            </a:r>
            <a:r>
              <a:rPr lang="en-US" dirty="0" err="1"/>
              <a:t>lum</a:t>
            </a:r>
            <a:r>
              <a:rPr lang="en-US" dirty="0"/>
              <a:t> field, 11.5 kV voltage difference.</a:t>
            </a:r>
          </a:p>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34</a:t>
            </a:fld>
            <a:endParaRPr lang="en-US"/>
          </a:p>
        </p:txBody>
      </p:sp>
    </p:spTree>
    <p:extLst>
      <p:ext uri="{BB962C8B-B14F-4D97-AF65-F5344CB8AC3E}">
        <p14:creationId xmlns:p14="http://schemas.microsoft.com/office/powerpoint/2010/main" val="11126055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Excited atoms and ionized molecules  25% prompt 75</a:t>
            </a:r>
            <a:r>
              <a:rPr lang="en-US"/>
              <a:t>% slow</a:t>
            </a:r>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35</a:t>
            </a:fld>
            <a:endParaRPr lang="en-US"/>
          </a:p>
        </p:txBody>
      </p:sp>
    </p:spTree>
    <p:extLst>
      <p:ext uri="{BB962C8B-B14F-4D97-AF65-F5344CB8AC3E}">
        <p14:creationId xmlns:p14="http://schemas.microsoft.com/office/powerpoint/2010/main" val="13937313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prompt charge for nuclear recoil</a:t>
            </a:r>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36</a:t>
            </a:fld>
            <a:endParaRPr lang="en-US"/>
          </a:p>
        </p:txBody>
      </p:sp>
    </p:spTree>
    <p:extLst>
      <p:ext uri="{BB962C8B-B14F-4D97-AF65-F5344CB8AC3E}">
        <p14:creationId xmlns:p14="http://schemas.microsoft.com/office/powerpoint/2010/main" val="42887365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prompt charge for nuclear recoil</a:t>
            </a:r>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37</a:t>
            </a:fld>
            <a:endParaRPr lang="en-US"/>
          </a:p>
        </p:txBody>
      </p:sp>
    </p:spTree>
    <p:extLst>
      <p:ext uri="{BB962C8B-B14F-4D97-AF65-F5344CB8AC3E}">
        <p14:creationId xmlns:p14="http://schemas.microsoft.com/office/powerpoint/2010/main" val="14800207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Order by energy of detected particles</a:t>
            </a:r>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39</a:t>
            </a:fld>
            <a:endParaRPr lang="en-US"/>
          </a:p>
        </p:txBody>
      </p:sp>
    </p:spTree>
    <p:extLst>
      <p:ext uri="{BB962C8B-B14F-4D97-AF65-F5344CB8AC3E}">
        <p14:creationId xmlns:p14="http://schemas.microsoft.com/office/powerpoint/2010/main" val="42275399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W-value for ionization/scintillation.  </a:t>
            </a:r>
            <a:r>
              <a:rPr lang="en-US" dirty="0" err="1"/>
              <a:t>Ar</a:t>
            </a:r>
            <a:r>
              <a:rPr lang="en-US" dirty="0"/>
              <a:t> 19.5 and 23.6</a:t>
            </a:r>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45</a:t>
            </a:fld>
            <a:endParaRPr lang="en-US"/>
          </a:p>
        </p:txBody>
      </p:sp>
    </p:spTree>
    <p:extLst>
      <p:ext uri="{BB962C8B-B14F-4D97-AF65-F5344CB8AC3E}">
        <p14:creationId xmlns:p14="http://schemas.microsoft.com/office/powerpoint/2010/main" val="41638903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Order by energy of detected particles</a:t>
            </a:r>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47</a:t>
            </a:fld>
            <a:endParaRPr lang="en-US"/>
          </a:p>
        </p:txBody>
      </p:sp>
    </p:spTree>
    <p:extLst>
      <p:ext uri="{BB962C8B-B14F-4D97-AF65-F5344CB8AC3E}">
        <p14:creationId xmlns:p14="http://schemas.microsoft.com/office/powerpoint/2010/main" val="8187570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Backto</a:t>
            </a:r>
            <a:r>
              <a:rPr lang="en-US" dirty="0"/>
              <a:t> the basic – collection charge from ionization.  Without field, those ions and electrons will recombine.</a:t>
            </a:r>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48</a:t>
            </a:fld>
            <a:endParaRPr lang="en-US"/>
          </a:p>
        </p:txBody>
      </p:sp>
    </p:spTree>
    <p:extLst>
      <p:ext uri="{BB962C8B-B14F-4D97-AF65-F5344CB8AC3E}">
        <p14:creationId xmlns:p14="http://schemas.microsoft.com/office/powerpoint/2010/main" val="542630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charge is detected with the noble liquids.  Homogeneous means better energy resolution if contained.</a:t>
            </a:r>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6</a:t>
            </a:fld>
            <a:endParaRPr lang="en-US"/>
          </a:p>
        </p:txBody>
      </p:sp>
    </p:spTree>
    <p:extLst>
      <p:ext uri="{BB962C8B-B14F-4D97-AF65-F5344CB8AC3E}">
        <p14:creationId xmlns:p14="http://schemas.microsoft.com/office/powerpoint/2010/main" val="753082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Homework: look at physics goals of these experiments and ask why this choice of calorimeter technology was made.   In particular, was the CMS or ATLAS resolution better for the H-gg discovery channel?  </a:t>
            </a:r>
            <a:r>
              <a:rPr lang="en-US" dirty="0" err="1"/>
              <a:t>WHy</a:t>
            </a:r>
            <a:r>
              <a:rPr lang="en-US" dirty="0"/>
              <a:t>?  What would have been different if the </a:t>
            </a:r>
            <a:r>
              <a:rPr lang="en-US" dirty="0" err="1"/>
              <a:t>HIggs</a:t>
            </a:r>
            <a:r>
              <a:rPr lang="en-US" dirty="0"/>
              <a:t> mass was 170 GeV/c2 instead?</a:t>
            </a:r>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7</a:t>
            </a:fld>
            <a:endParaRPr lang="en-US"/>
          </a:p>
        </p:txBody>
      </p:sp>
    </p:spTree>
    <p:extLst>
      <p:ext uri="{BB962C8B-B14F-4D97-AF65-F5344CB8AC3E}">
        <p14:creationId xmlns:p14="http://schemas.microsoft.com/office/powerpoint/2010/main" val="3128743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Homework: look at physics goals of these experiments and ask why this choice of calorimeter technology was made.   In particular, was the CMS or ATLAS resolution better for the H-gg discovery channel?  </a:t>
            </a:r>
            <a:r>
              <a:rPr lang="en-US" dirty="0" err="1"/>
              <a:t>WHy</a:t>
            </a:r>
            <a:r>
              <a:rPr lang="en-US" dirty="0"/>
              <a:t>?  What would have been different if the </a:t>
            </a:r>
            <a:r>
              <a:rPr lang="en-US" dirty="0" err="1"/>
              <a:t>HIggs</a:t>
            </a:r>
            <a:r>
              <a:rPr lang="en-US" dirty="0"/>
              <a:t> mass was 170 GeV/c2 instead?</a:t>
            </a:r>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8</a:t>
            </a:fld>
            <a:endParaRPr lang="en-US"/>
          </a:p>
        </p:txBody>
      </p:sp>
    </p:spTree>
    <p:extLst>
      <p:ext uri="{BB962C8B-B14F-4D97-AF65-F5344CB8AC3E}">
        <p14:creationId xmlns:p14="http://schemas.microsoft.com/office/powerpoint/2010/main" val="1653476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up CP violation physics of NA48 and understand why resolution helps reject background.  Look up competing experiment </a:t>
            </a:r>
            <a:r>
              <a:rPr lang="en-US" dirty="0" err="1"/>
              <a:t>KTeV</a:t>
            </a:r>
            <a:r>
              <a:rPr lang="en-US" dirty="0"/>
              <a:t> and contrast the two calorimeter choices.</a:t>
            </a:r>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9</a:t>
            </a:fld>
            <a:endParaRPr lang="en-US"/>
          </a:p>
        </p:txBody>
      </p:sp>
    </p:spTree>
    <p:extLst>
      <p:ext uri="{BB962C8B-B14F-4D97-AF65-F5344CB8AC3E}">
        <p14:creationId xmlns:p14="http://schemas.microsoft.com/office/powerpoint/2010/main" val="18436525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Accordian</a:t>
            </a:r>
            <a:r>
              <a:rPr lang="en-US" dirty="0"/>
              <a:t> structure chosen to ensure azimuthal uniformity (no cracks.  LAr for rad hardness, segmentation  and speed  450 ns drift time, but read out only first 50 ns of signal, use peak height</a:t>
            </a:r>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11</a:t>
            </a:fld>
            <a:endParaRPr lang="en-US"/>
          </a:p>
        </p:txBody>
      </p:sp>
    </p:spTree>
    <p:extLst>
      <p:ext uri="{BB962C8B-B14F-4D97-AF65-F5344CB8AC3E}">
        <p14:creationId xmlns:p14="http://schemas.microsoft.com/office/powerpoint/2010/main" val="1707879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Accordian</a:t>
            </a:r>
            <a:r>
              <a:rPr lang="en-US" dirty="0"/>
              <a:t> structure chosen to ensure azimuthal uniformity (no cracks.  LAr for rad hardness, segmentation  and speed  450 ns drift time, but read out only first 50 ns of signal, use peak height</a:t>
            </a:r>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12</a:t>
            </a:fld>
            <a:endParaRPr lang="en-US"/>
          </a:p>
        </p:txBody>
      </p:sp>
    </p:spTree>
    <p:extLst>
      <p:ext uri="{BB962C8B-B14F-4D97-AF65-F5344CB8AC3E}">
        <p14:creationId xmlns:p14="http://schemas.microsoft.com/office/powerpoint/2010/main" val="3892457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40 cm thick</a:t>
            </a:r>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13</a:t>
            </a:fld>
            <a:endParaRPr lang="en-US"/>
          </a:p>
        </p:txBody>
      </p:sp>
    </p:spTree>
    <p:extLst>
      <p:ext uri="{BB962C8B-B14F-4D97-AF65-F5344CB8AC3E}">
        <p14:creationId xmlns:p14="http://schemas.microsoft.com/office/powerpoint/2010/main" val="1685892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9524" b="29524"/>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1" y="728663"/>
            <a:ext cx="8672513" cy="3794522"/>
          </a:xfrm>
          <a:prstGeom prst="rect">
            <a:avLst/>
          </a:prstGeom>
        </p:spPr>
        <p:txBody>
          <a:bodyPr lIns="0" tIns="0" rIns="0" bIns="0"/>
          <a:lstStyle>
            <a:lvl1pPr>
              <a:defRPr sz="1800">
                <a:solidFill>
                  <a:srgbClr val="505050"/>
                </a:solidFill>
              </a:defRPr>
            </a:lvl1pPr>
            <a:lvl2pPr>
              <a:defRPr sz="1650">
                <a:solidFill>
                  <a:srgbClr val="505050"/>
                </a:solidFill>
              </a:defRPr>
            </a:lvl2pPr>
            <a:lvl3pPr>
              <a:defRPr sz="1500">
                <a:solidFill>
                  <a:srgbClr val="505050"/>
                </a:solidFill>
              </a:defRPr>
            </a:lvl3pPr>
            <a:lvl4pPr>
              <a:defRPr sz="1350">
                <a:solidFill>
                  <a:srgbClr val="505050"/>
                </a:solidFill>
              </a:defRPr>
            </a:lvl4pPr>
            <a:lvl5pPr marL="1543050" indent="-171450">
              <a:buFont typeface="Arial"/>
              <a:buChar char="•"/>
              <a:defRPr sz="135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188814"/>
            <a:ext cx="8686800" cy="320908"/>
          </a:xfrm>
          <a:prstGeom prst="rect">
            <a:avLst/>
          </a:prstGeom>
        </p:spPr>
        <p:txBody>
          <a:bodyPr lIns="0" tIns="0" rIns="0" bIns="0" anchor="b" anchorCtr="0"/>
          <a:lstStyle>
            <a:lvl1pPr>
              <a:defRPr sz="21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4878160"/>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a:t>9/21/17</a:t>
            </a:r>
            <a:endParaRPr lang="en-US" dirty="0"/>
          </a:p>
        </p:txBody>
      </p:sp>
      <p:sp>
        <p:nvSpPr>
          <p:cNvPr id="9" name="Footer Placeholder 4"/>
          <p:cNvSpPr>
            <a:spLocks noGrp="1"/>
          </p:cNvSpPr>
          <p:nvPr>
            <p:ph type="ftr" sz="quarter" idx="3"/>
          </p:nvPr>
        </p:nvSpPr>
        <p:spPr>
          <a:xfrm>
            <a:off x="736827" y="4878160"/>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ro-RO"/>
              <a:t>Michelle Stancari       CPAD 2017</a:t>
            </a:r>
            <a:endParaRPr lang="en-US" b="1" dirty="0"/>
          </a:p>
        </p:txBody>
      </p:sp>
      <p:sp>
        <p:nvSpPr>
          <p:cNvPr id="10" name="Slide Number Placeholder 5"/>
          <p:cNvSpPr>
            <a:spLocks noGrp="1"/>
          </p:cNvSpPr>
          <p:nvPr>
            <p:ph type="sldNum" sz="quarter" idx="4"/>
          </p:nvPr>
        </p:nvSpPr>
        <p:spPr>
          <a:xfrm>
            <a:off x="222250" y="4878160"/>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148606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728663"/>
            <a:ext cx="4206240" cy="2725341"/>
          </a:xfrm>
          <a:prstGeom prst="rect">
            <a:avLst/>
          </a:prstGeom>
        </p:spPr>
        <p:txBody>
          <a:bodyPr lIns="0" tIns="0" rIns="0" bIns="0"/>
          <a:lstStyle>
            <a:lvl1pPr>
              <a:defRPr sz="1800">
                <a:solidFill>
                  <a:srgbClr val="505050"/>
                </a:solidFill>
              </a:defRPr>
            </a:lvl1pPr>
            <a:lvl2pPr>
              <a:defRPr sz="1650">
                <a:solidFill>
                  <a:srgbClr val="505050"/>
                </a:solidFill>
              </a:defRPr>
            </a:lvl2pPr>
            <a:lvl3pPr>
              <a:defRPr sz="1500">
                <a:solidFill>
                  <a:srgbClr val="505050"/>
                </a:solidFill>
              </a:defRPr>
            </a:lvl3pPr>
            <a:lvl4pPr>
              <a:defRPr sz="1350">
                <a:solidFill>
                  <a:srgbClr val="505050"/>
                </a:solidFill>
              </a:defRPr>
            </a:lvl4pPr>
            <a:lvl5pPr marL="1543050" indent="-171450">
              <a:buFont typeface="Arial"/>
              <a:buChar char="•"/>
              <a:defRPr sz="1350">
                <a:solidFill>
                  <a:srgbClr val="505050"/>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3" y="728663"/>
            <a:ext cx="4215383" cy="2725341"/>
          </a:xfrm>
          <a:prstGeom prst="rect">
            <a:avLst/>
          </a:prstGeom>
        </p:spPr>
        <p:txBody>
          <a:bodyPr lIns="0" tIns="0" rIns="0" bIns="0"/>
          <a:lstStyle>
            <a:lvl1pPr>
              <a:defRPr sz="1800">
                <a:solidFill>
                  <a:srgbClr val="505050"/>
                </a:solidFill>
              </a:defRPr>
            </a:lvl1pPr>
            <a:lvl2pPr>
              <a:defRPr sz="1650">
                <a:solidFill>
                  <a:srgbClr val="505050"/>
                </a:solidFill>
              </a:defRPr>
            </a:lvl2pPr>
            <a:lvl3pPr>
              <a:defRPr sz="1500">
                <a:solidFill>
                  <a:srgbClr val="505050"/>
                </a:solidFill>
              </a:defRPr>
            </a:lvl3pPr>
            <a:lvl4pPr>
              <a:defRPr sz="1350">
                <a:solidFill>
                  <a:srgbClr val="505050"/>
                </a:solidFill>
              </a:defRPr>
            </a:lvl4pPr>
            <a:lvl5pPr marL="1543050" indent="-171450">
              <a:buFont typeface="Arial"/>
              <a:buChar char="•"/>
              <a:defRPr sz="1350">
                <a:solidFill>
                  <a:srgbClr val="505050"/>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3573826"/>
            <a:ext cx="4205476" cy="949359"/>
          </a:xfrm>
          <a:prstGeom prst="rect">
            <a:avLst/>
          </a:prstGeom>
        </p:spPr>
        <p:txBody>
          <a:bodyPr lIns="0" tIns="0" rIns="0" bIns="0"/>
          <a:lstStyle>
            <a:lvl1pPr marL="0" indent="0">
              <a:buNone/>
              <a:defRPr sz="1200" b="1" i="0">
                <a:solidFill>
                  <a:srgbClr val="004C97"/>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0" name="Text Placeholder 3"/>
          <p:cNvSpPr>
            <a:spLocks noGrp="1"/>
          </p:cNvSpPr>
          <p:nvPr>
            <p:ph type="body" sz="half" idx="19"/>
          </p:nvPr>
        </p:nvSpPr>
        <p:spPr>
          <a:xfrm>
            <a:off x="4692451" y="3573826"/>
            <a:ext cx="4206239" cy="949359"/>
          </a:xfrm>
          <a:prstGeom prst="rect">
            <a:avLst/>
          </a:prstGeom>
        </p:spPr>
        <p:txBody>
          <a:bodyPr lIns="0" tIns="0" rIns="0" bIns="0"/>
          <a:lstStyle>
            <a:lvl1pPr marL="0" indent="0">
              <a:buNone/>
              <a:defRPr sz="1200" b="1" i="0">
                <a:solidFill>
                  <a:srgbClr val="004C97"/>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Date Placeholder 3"/>
          <p:cNvSpPr>
            <a:spLocks noGrp="1"/>
          </p:cNvSpPr>
          <p:nvPr>
            <p:ph type="dt" sz="half" idx="2"/>
          </p:nvPr>
        </p:nvSpPr>
        <p:spPr>
          <a:xfrm>
            <a:off x="736827" y="4878160"/>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a:t>9/21/17</a:t>
            </a:r>
            <a:endParaRPr lang="en-US" dirty="0"/>
          </a:p>
        </p:txBody>
      </p:sp>
      <p:sp>
        <p:nvSpPr>
          <p:cNvPr id="12" name="Footer Placeholder 4"/>
          <p:cNvSpPr>
            <a:spLocks noGrp="1"/>
          </p:cNvSpPr>
          <p:nvPr>
            <p:ph type="ftr" sz="quarter" idx="3"/>
          </p:nvPr>
        </p:nvSpPr>
        <p:spPr>
          <a:xfrm>
            <a:off x="1530602" y="4878160"/>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ro-RO"/>
              <a:t>Michelle Stancari       CPAD 2017</a:t>
            </a:r>
            <a:endParaRPr lang="en-US" b="1" dirty="0"/>
          </a:p>
        </p:txBody>
      </p:sp>
      <p:sp>
        <p:nvSpPr>
          <p:cNvPr id="13" name="Slide Number Placeholder 5"/>
          <p:cNvSpPr>
            <a:spLocks noGrp="1"/>
          </p:cNvSpPr>
          <p:nvPr>
            <p:ph type="sldNum" sz="quarter" idx="4"/>
          </p:nvPr>
        </p:nvSpPr>
        <p:spPr>
          <a:xfrm>
            <a:off x="222250" y="4878160"/>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188814"/>
            <a:ext cx="8686800" cy="320908"/>
          </a:xfrm>
          <a:prstGeom prst="rect">
            <a:avLst/>
          </a:prstGeom>
        </p:spPr>
        <p:txBody>
          <a:bodyPr lIns="0" tIns="0" rIns="0" bIns="0" anchor="b" anchorCtr="0"/>
          <a:lstStyle>
            <a:lvl1pPr>
              <a:defRPr sz="21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85984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719137"/>
            <a:ext cx="3027894" cy="3767007"/>
          </a:xfrm>
          <a:prstGeom prst="rect">
            <a:avLst/>
          </a:prstGeom>
        </p:spPr>
        <p:txBody>
          <a:bodyPr lIns="0" tIns="0" rIns="0" bIns="0"/>
          <a:lstStyle>
            <a:lvl1pPr marL="0" indent="0">
              <a:buNone/>
              <a:defRPr sz="1200" b="1" i="0">
                <a:solidFill>
                  <a:srgbClr val="004C97"/>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8" name="Content Placeholder 2"/>
          <p:cNvSpPr>
            <a:spLocks noGrp="1"/>
          </p:cNvSpPr>
          <p:nvPr>
            <p:ph sz="half" idx="15"/>
          </p:nvPr>
        </p:nvSpPr>
        <p:spPr>
          <a:xfrm>
            <a:off x="3542713" y="719138"/>
            <a:ext cx="5347605" cy="3767006"/>
          </a:xfrm>
          <a:prstGeom prst="rect">
            <a:avLst/>
          </a:prstGeom>
        </p:spPr>
        <p:txBody>
          <a:bodyPr lIns="0" tIns="0" rIns="0" bIns="0"/>
          <a:lstStyle>
            <a:lvl1pPr>
              <a:defRPr sz="1800">
                <a:solidFill>
                  <a:srgbClr val="505050"/>
                </a:solidFill>
              </a:defRPr>
            </a:lvl1pPr>
            <a:lvl2pPr>
              <a:defRPr sz="1650">
                <a:solidFill>
                  <a:srgbClr val="505050"/>
                </a:solidFill>
              </a:defRPr>
            </a:lvl2pPr>
            <a:lvl3pPr>
              <a:defRPr sz="1500">
                <a:solidFill>
                  <a:srgbClr val="505050"/>
                </a:solidFill>
              </a:defRPr>
            </a:lvl3pPr>
            <a:lvl4pPr>
              <a:defRPr sz="1350">
                <a:solidFill>
                  <a:srgbClr val="505050"/>
                </a:solidFill>
              </a:defRPr>
            </a:lvl4pPr>
            <a:lvl5pPr marL="1543050" indent="-171450">
              <a:buFont typeface="Arial"/>
              <a:buChar char="•"/>
              <a:defRPr sz="1350">
                <a:solidFill>
                  <a:srgbClr val="505050"/>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4878160"/>
            <a:ext cx="675368" cy="180975"/>
          </a:xfrm>
        </p:spPr>
        <p:txBody>
          <a:bodyPr/>
          <a:lstStyle>
            <a:lvl1pPr>
              <a:defRPr sz="900" smtClean="0"/>
            </a:lvl1pPr>
          </a:lstStyle>
          <a:p>
            <a:pPr>
              <a:defRPr/>
            </a:pPr>
            <a:r>
              <a:rPr lang="en-US"/>
              <a:t>9/21/17</a:t>
            </a:r>
            <a:endParaRPr lang="en-US" dirty="0"/>
          </a:p>
        </p:txBody>
      </p:sp>
      <p:sp>
        <p:nvSpPr>
          <p:cNvPr id="6" name="Footer Placeholder 4"/>
          <p:cNvSpPr>
            <a:spLocks noGrp="1"/>
          </p:cNvSpPr>
          <p:nvPr>
            <p:ph type="ftr" sz="quarter" idx="17"/>
          </p:nvPr>
        </p:nvSpPr>
        <p:spPr>
          <a:xfrm>
            <a:off x="1530602" y="4878160"/>
            <a:ext cx="6262119" cy="187523"/>
          </a:xfrm>
        </p:spPr>
        <p:txBody>
          <a:bodyPr/>
          <a:lstStyle>
            <a:lvl1pPr>
              <a:defRPr sz="900" dirty="0" smtClean="0"/>
            </a:lvl1pPr>
          </a:lstStyle>
          <a:p>
            <a:pPr>
              <a:defRPr/>
            </a:pPr>
            <a:r>
              <a:rPr lang="ro-RO"/>
              <a:t>Michelle Stancari       CPAD 2017</a:t>
            </a:r>
            <a:endParaRPr lang="en-US" b="1" dirty="0"/>
          </a:p>
        </p:txBody>
      </p:sp>
      <p:sp>
        <p:nvSpPr>
          <p:cNvPr id="7" name="Slide Number Placeholder 5"/>
          <p:cNvSpPr>
            <a:spLocks noGrp="1"/>
          </p:cNvSpPr>
          <p:nvPr>
            <p:ph type="sldNum" sz="quarter" idx="18"/>
          </p:nvPr>
        </p:nvSpPr>
        <p:spPr/>
        <p:txBody>
          <a:bodyPr/>
          <a:lstStyle>
            <a:lvl1pPr>
              <a:defRPr sz="9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190520"/>
            <a:ext cx="8686800" cy="320908"/>
          </a:xfrm>
          <a:prstGeom prst="rect">
            <a:avLst/>
          </a:prstGeom>
        </p:spPr>
        <p:txBody>
          <a:bodyPr lIns="0" tIns="0" rIns="0" bIns="0" anchor="b" anchorCtr="0"/>
          <a:lstStyle>
            <a:lvl1pPr>
              <a:defRPr sz="21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3549877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28663"/>
            <a:ext cx="8686800" cy="2795038"/>
          </a:xfrm>
          <a:prstGeom prst="rect">
            <a:avLst/>
          </a:prstGeom>
        </p:spPr>
        <p:txBody>
          <a:bodyPr lIns="0" tIns="0" rIns="0" bIns="0" rtlCol="0">
            <a:normAutofit/>
          </a:bodyPr>
          <a:lstStyle>
            <a:lvl1pPr marL="0" indent="0">
              <a:buNone/>
              <a:defRPr sz="1200">
                <a:solidFill>
                  <a:srgbClr val="505050"/>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Drag picture to placeholder or click icon to add</a:t>
            </a:r>
            <a:endParaRPr lang="en-US" noProof="0" dirty="0"/>
          </a:p>
        </p:txBody>
      </p:sp>
      <p:sp>
        <p:nvSpPr>
          <p:cNvPr id="10" name="Text Placeholder 3"/>
          <p:cNvSpPr>
            <a:spLocks noGrp="1"/>
          </p:cNvSpPr>
          <p:nvPr>
            <p:ph type="body" sz="half" idx="2"/>
          </p:nvPr>
        </p:nvSpPr>
        <p:spPr>
          <a:xfrm>
            <a:off x="224073" y="3707254"/>
            <a:ext cx="8686800" cy="818444"/>
          </a:xfrm>
          <a:prstGeom prst="rect">
            <a:avLst/>
          </a:prstGeom>
        </p:spPr>
        <p:txBody>
          <a:bodyPr lIns="0" tIns="0" rIns="0" bIns="0"/>
          <a:lstStyle>
            <a:lvl1pPr marL="0" indent="0">
              <a:buNone/>
              <a:defRPr sz="1200" b="1" i="0">
                <a:solidFill>
                  <a:srgbClr val="004C97"/>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7" name="Date Placeholder 3"/>
          <p:cNvSpPr>
            <a:spLocks noGrp="1"/>
          </p:cNvSpPr>
          <p:nvPr>
            <p:ph type="dt" sz="half" idx="14"/>
          </p:nvPr>
        </p:nvSpPr>
        <p:spPr>
          <a:xfrm>
            <a:off x="736827" y="4878160"/>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a:t>9/21/17</a:t>
            </a:r>
            <a:endParaRPr lang="en-US" dirty="0"/>
          </a:p>
        </p:txBody>
      </p:sp>
      <p:sp>
        <p:nvSpPr>
          <p:cNvPr id="9" name="Footer Placeholder 4"/>
          <p:cNvSpPr>
            <a:spLocks noGrp="1"/>
          </p:cNvSpPr>
          <p:nvPr>
            <p:ph type="ftr" sz="quarter" idx="3"/>
          </p:nvPr>
        </p:nvSpPr>
        <p:spPr>
          <a:xfrm>
            <a:off x="1530603" y="4878160"/>
            <a:ext cx="625195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ro-RO"/>
              <a:t>Michelle Stancari       CPAD 2017</a:t>
            </a:r>
            <a:endParaRPr lang="en-US" b="1" dirty="0"/>
          </a:p>
        </p:txBody>
      </p:sp>
      <p:sp>
        <p:nvSpPr>
          <p:cNvPr id="11" name="Slide Number Placeholder 5"/>
          <p:cNvSpPr>
            <a:spLocks noGrp="1"/>
          </p:cNvSpPr>
          <p:nvPr>
            <p:ph type="sldNum" sz="quarter" idx="4"/>
          </p:nvPr>
        </p:nvSpPr>
        <p:spPr>
          <a:xfrm>
            <a:off x="222250" y="4878160"/>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188814"/>
            <a:ext cx="8686800" cy="320908"/>
          </a:xfrm>
          <a:prstGeom prst="rect">
            <a:avLst/>
          </a:prstGeom>
        </p:spPr>
        <p:txBody>
          <a:bodyPr lIns="0" tIns="0" rIns="0" bIns="0" anchor="b" anchorCtr="0"/>
          <a:lstStyle>
            <a:lvl1pPr>
              <a:defRPr sz="21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16989895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4878160"/>
            <a:ext cx="675368" cy="180975"/>
          </a:xfrm>
        </p:spPr>
        <p:txBody>
          <a:bodyPr/>
          <a:lstStyle/>
          <a:p>
            <a:pPr>
              <a:defRPr/>
            </a:pPr>
            <a:r>
              <a:rPr lang="en-US"/>
              <a:t>9/21/17</a:t>
            </a:r>
            <a:endParaRPr lang="en-US" dirty="0"/>
          </a:p>
        </p:txBody>
      </p:sp>
      <p:sp>
        <p:nvSpPr>
          <p:cNvPr id="4" name="Footer Placeholder 3"/>
          <p:cNvSpPr>
            <a:spLocks noGrp="1"/>
          </p:cNvSpPr>
          <p:nvPr>
            <p:ph type="ftr" sz="quarter" idx="11"/>
          </p:nvPr>
        </p:nvSpPr>
        <p:spPr>
          <a:xfrm>
            <a:off x="1530603" y="4878160"/>
            <a:ext cx="6260399" cy="182155"/>
          </a:xfrm>
        </p:spPr>
        <p:txBody>
          <a:bodyPr/>
          <a:lstStyle/>
          <a:p>
            <a:pPr>
              <a:defRPr/>
            </a:pPr>
            <a:r>
              <a:rPr lang="ro-RO"/>
              <a:t>Michelle Stancari       CPAD 2017</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190501"/>
            <a:ext cx="8675688" cy="4352192"/>
          </a:xfrm>
          <a:prstGeom prst="rect">
            <a:avLst/>
          </a:prstGeom>
        </p:spPr>
        <p:txBody>
          <a:bodyPr vert="horz"/>
          <a:lstStyle>
            <a:lvl1pPr>
              <a:defRPr>
                <a:solidFill>
                  <a:srgbClr val="505050"/>
                </a:solidFill>
              </a:defRPr>
            </a:lvl1pPr>
          </a:lstStyle>
          <a:p>
            <a:r>
              <a:rPr lang="en-US"/>
              <a:t>Drag picture to placeholder or click icon to add</a:t>
            </a:r>
          </a:p>
        </p:txBody>
      </p:sp>
    </p:spTree>
    <p:extLst>
      <p:ext uri="{BB962C8B-B14F-4D97-AF65-F5344CB8AC3E}">
        <p14:creationId xmlns:p14="http://schemas.microsoft.com/office/powerpoint/2010/main" val="1880461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9/21/17</a:t>
            </a:r>
            <a:endParaRPr lang="en-US" dirty="0"/>
          </a:p>
        </p:txBody>
      </p:sp>
      <p:sp>
        <p:nvSpPr>
          <p:cNvPr id="4" name="Footer Placeholder 3"/>
          <p:cNvSpPr>
            <a:spLocks noGrp="1"/>
          </p:cNvSpPr>
          <p:nvPr>
            <p:ph type="ftr" sz="quarter" idx="11"/>
          </p:nvPr>
        </p:nvSpPr>
        <p:spPr>
          <a:xfrm>
            <a:off x="1530603" y="4878160"/>
            <a:ext cx="6272278" cy="182155"/>
          </a:xfrm>
        </p:spPr>
        <p:txBody>
          <a:bodyPr/>
          <a:lstStyle/>
          <a:p>
            <a:pPr>
              <a:defRPr/>
            </a:pPr>
            <a:r>
              <a:rPr lang="ro-RO"/>
              <a:t>Michelle Stancari       CPAD 2017</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188814"/>
            <a:ext cx="8686800" cy="320908"/>
          </a:xfrm>
          <a:prstGeom prst="rect">
            <a:avLst/>
          </a:prstGeom>
        </p:spPr>
        <p:txBody>
          <a:bodyPr lIns="0" tIns="0" rIns="0" bIns="0" anchor="b" anchorCtr="0"/>
          <a:lstStyle>
            <a:lvl1pPr>
              <a:defRPr sz="21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036671"/>
            <a:ext cx="1600200" cy="1200150"/>
          </a:xfrm>
          <a:prstGeom prst="rect">
            <a:avLst/>
          </a:prstGeom>
        </p:spPr>
        <p:txBody>
          <a:bodyPr vert="horz"/>
          <a:lstStyle>
            <a:lvl1pPr marL="0" indent="0">
              <a:buFontTx/>
              <a:buNone/>
              <a:defRPr sz="1050">
                <a:solidFill>
                  <a:srgbClr val="505050"/>
                </a:solidFill>
              </a:defRPr>
            </a:lvl1pPr>
          </a:lstStyle>
          <a:p>
            <a:r>
              <a:rPr lang="en-US"/>
              <a:t>Drag picture to placeholder or click icon to add</a:t>
            </a:r>
            <a:endParaRPr lang="en-US" dirty="0"/>
          </a:p>
        </p:txBody>
      </p:sp>
      <p:sp>
        <p:nvSpPr>
          <p:cNvPr id="25" name="Picture Placeholder 14"/>
          <p:cNvSpPr>
            <a:spLocks noGrp="1"/>
          </p:cNvSpPr>
          <p:nvPr>
            <p:ph type="pic" sz="quarter" idx="20"/>
          </p:nvPr>
        </p:nvSpPr>
        <p:spPr>
          <a:xfrm>
            <a:off x="1979425" y="2036671"/>
            <a:ext cx="1600200" cy="1200150"/>
          </a:xfrm>
          <a:prstGeom prst="rect">
            <a:avLst/>
          </a:prstGeom>
        </p:spPr>
        <p:txBody>
          <a:bodyPr vert="horz"/>
          <a:lstStyle>
            <a:lvl1pPr marL="0" indent="0">
              <a:buFontTx/>
              <a:buNone/>
              <a:defRPr sz="1050">
                <a:solidFill>
                  <a:srgbClr val="505050"/>
                </a:solidFill>
              </a:defRPr>
            </a:lvl1pPr>
          </a:lstStyle>
          <a:p>
            <a:r>
              <a:rPr lang="en-US"/>
              <a:t>Drag picture to placeholder or click icon to add</a:t>
            </a:r>
            <a:endParaRPr lang="en-US" dirty="0"/>
          </a:p>
        </p:txBody>
      </p:sp>
      <p:sp>
        <p:nvSpPr>
          <p:cNvPr id="26" name="Picture Placeholder 14"/>
          <p:cNvSpPr>
            <a:spLocks noGrp="1"/>
          </p:cNvSpPr>
          <p:nvPr>
            <p:ph type="pic" sz="quarter" idx="21"/>
          </p:nvPr>
        </p:nvSpPr>
        <p:spPr>
          <a:xfrm>
            <a:off x="3753205" y="2036671"/>
            <a:ext cx="1600200" cy="1200150"/>
          </a:xfrm>
          <a:prstGeom prst="rect">
            <a:avLst/>
          </a:prstGeom>
        </p:spPr>
        <p:txBody>
          <a:bodyPr vert="horz"/>
          <a:lstStyle>
            <a:lvl1pPr marL="0" indent="0">
              <a:buFontTx/>
              <a:buNone/>
              <a:defRPr sz="1050">
                <a:solidFill>
                  <a:srgbClr val="505050"/>
                </a:solidFill>
              </a:defRPr>
            </a:lvl1pPr>
          </a:lstStyle>
          <a:p>
            <a:r>
              <a:rPr lang="en-US"/>
              <a:t>Drag picture to placeholder or click icon to add</a:t>
            </a:r>
            <a:endParaRPr lang="en-US" dirty="0"/>
          </a:p>
        </p:txBody>
      </p:sp>
      <p:sp>
        <p:nvSpPr>
          <p:cNvPr id="27" name="Picture Placeholder 14"/>
          <p:cNvSpPr>
            <a:spLocks noGrp="1"/>
          </p:cNvSpPr>
          <p:nvPr>
            <p:ph type="pic" sz="quarter" idx="22"/>
          </p:nvPr>
        </p:nvSpPr>
        <p:spPr>
          <a:xfrm>
            <a:off x="5534456" y="2036671"/>
            <a:ext cx="1600200" cy="1200150"/>
          </a:xfrm>
          <a:prstGeom prst="rect">
            <a:avLst/>
          </a:prstGeom>
        </p:spPr>
        <p:txBody>
          <a:bodyPr vert="horz"/>
          <a:lstStyle>
            <a:lvl1pPr marL="0" indent="0">
              <a:buFontTx/>
              <a:buNone/>
              <a:defRPr sz="1050">
                <a:solidFill>
                  <a:srgbClr val="505050"/>
                </a:solidFill>
              </a:defRPr>
            </a:lvl1pPr>
          </a:lstStyle>
          <a:p>
            <a:r>
              <a:rPr lang="en-US"/>
              <a:t>Drag picture to placeholder or click icon to add</a:t>
            </a:r>
            <a:endParaRPr lang="en-US" dirty="0"/>
          </a:p>
        </p:txBody>
      </p:sp>
      <p:sp>
        <p:nvSpPr>
          <p:cNvPr id="28" name="Picture Placeholder 14"/>
          <p:cNvSpPr>
            <a:spLocks noGrp="1"/>
          </p:cNvSpPr>
          <p:nvPr>
            <p:ph type="pic" sz="quarter" idx="23"/>
          </p:nvPr>
        </p:nvSpPr>
        <p:spPr>
          <a:xfrm>
            <a:off x="7300765" y="2036671"/>
            <a:ext cx="1600200" cy="1200150"/>
          </a:xfrm>
          <a:prstGeom prst="rect">
            <a:avLst/>
          </a:prstGeom>
        </p:spPr>
        <p:txBody>
          <a:bodyPr vert="horz"/>
          <a:lstStyle>
            <a:lvl1pPr marL="0" indent="0">
              <a:buFontTx/>
              <a:buNone/>
              <a:defRPr sz="1050">
                <a:solidFill>
                  <a:srgbClr val="505050"/>
                </a:solidFill>
              </a:defRPr>
            </a:lvl1pPr>
          </a:lstStyle>
          <a:p>
            <a:r>
              <a:rPr lang="en-US"/>
              <a:t>Drag picture to placeholder or click icon to add</a:t>
            </a:r>
            <a:endParaRPr lang="en-US" dirty="0"/>
          </a:p>
        </p:txBody>
      </p:sp>
      <p:sp>
        <p:nvSpPr>
          <p:cNvPr id="29" name="Picture Placeholder 14"/>
          <p:cNvSpPr>
            <a:spLocks noGrp="1"/>
          </p:cNvSpPr>
          <p:nvPr>
            <p:ph type="pic" sz="quarter" idx="14"/>
          </p:nvPr>
        </p:nvSpPr>
        <p:spPr>
          <a:xfrm>
            <a:off x="205694" y="729132"/>
            <a:ext cx="1600200" cy="1200150"/>
          </a:xfrm>
          <a:prstGeom prst="rect">
            <a:avLst/>
          </a:prstGeom>
        </p:spPr>
        <p:txBody>
          <a:bodyPr vert="horz"/>
          <a:lstStyle>
            <a:lvl1pPr marL="0" indent="0">
              <a:buFontTx/>
              <a:buNone/>
              <a:defRPr sz="1050">
                <a:solidFill>
                  <a:srgbClr val="505050"/>
                </a:solidFill>
              </a:defRPr>
            </a:lvl1pPr>
          </a:lstStyle>
          <a:p>
            <a:r>
              <a:rPr lang="en-US"/>
              <a:t>Drag picture to placeholder or click icon to add</a:t>
            </a:r>
            <a:endParaRPr lang="en-US" dirty="0"/>
          </a:p>
        </p:txBody>
      </p:sp>
      <p:sp>
        <p:nvSpPr>
          <p:cNvPr id="30" name="Picture Placeholder 14"/>
          <p:cNvSpPr>
            <a:spLocks noGrp="1"/>
          </p:cNvSpPr>
          <p:nvPr>
            <p:ph type="pic" sz="quarter" idx="15"/>
          </p:nvPr>
        </p:nvSpPr>
        <p:spPr>
          <a:xfrm>
            <a:off x="1979425" y="729132"/>
            <a:ext cx="1600200" cy="1200150"/>
          </a:xfrm>
          <a:prstGeom prst="rect">
            <a:avLst/>
          </a:prstGeom>
        </p:spPr>
        <p:txBody>
          <a:bodyPr vert="horz"/>
          <a:lstStyle>
            <a:lvl1pPr marL="0" indent="0">
              <a:buFontTx/>
              <a:buNone/>
              <a:defRPr sz="1050">
                <a:solidFill>
                  <a:srgbClr val="505050"/>
                </a:solidFill>
              </a:defRPr>
            </a:lvl1pPr>
          </a:lstStyle>
          <a:p>
            <a:r>
              <a:rPr lang="en-US"/>
              <a:t>Drag picture to placeholder or click icon to add</a:t>
            </a:r>
            <a:endParaRPr lang="en-US" dirty="0"/>
          </a:p>
        </p:txBody>
      </p:sp>
      <p:sp>
        <p:nvSpPr>
          <p:cNvPr id="31" name="Picture Placeholder 14"/>
          <p:cNvSpPr>
            <a:spLocks noGrp="1"/>
          </p:cNvSpPr>
          <p:nvPr>
            <p:ph type="pic" sz="quarter" idx="16"/>
          </p:nvPr>
        </p:nvSpPr>
        <p:spPr>
          <a:xfrm>
            <a:off x="3753205" y="729132"/>
            <a:ext cx="1600200" cy="1200150"/>
          </a:xfrm>
          <a:prstGeom prst="rect">
            <a:avLst/>
          </a:prstGeom>
        </p:spPr>
        <p:txBody>
          <a:bodyPr vert="horz"/>
          <a:lstStyle>
            <a:lvl1pPr marL="0" indent="0">
              <a:buFontTx/>
              <a:buNone/>
              <a:defRPr sz="1050">
                <a:solidFill>
                  <a:srgbClr val="505050"/>
                </a:solidFill>
              </a:defRPr>
            </a:lvl1pPr>
          </a:lstStyle>
          <a:p>
            <a:r>
              <a:rPr lang="en-US"/>
              <a:t>Drag picture to placeholder or click icon to add</a:t>
            </a:r>
            <a:endParaRPr lang="en-US" dirty="0"/>
          </a:p>
        </p:txBody>
      </p:sp>
      <p:sp>
        <p:nvSpPr>
          <p:cNvPr id="32" name="Picture Placeholder 14"/>
          <p:cNvSpPr>
            <a:spLocks noGrp="1"/>
          </p:cNvSpPr>
          <p:nvPr>
            <p:ph type="pic" sz="quarter" idx="17"/>
          </p:nvPr>
        </p:nvSpPr>
        <p:spPr>
          <a:xfrm>
            <a:off x="5534456" y="729132"/>
            <a:ext cx="1600200" cy="1200150"/>
          </a:xfrm>
          <a:prstGeom prst="rect">
            <a:avLst/>
          </a:prstGeom>
        </p:spPr>
        <p:txBody>
          <a:bodyPr vert="horz"/>
          <a:lstStyle>
            <a:lvl1pPr marL="0" indent="0">
              <a:buFontTx/>
              <a:buNone/>
              <a:defRPr sz="1050">
                <a:solidFill>
                  <a:srgbClr val="505050"/>
                </a:solidFill>
              </a:defRPr>
            </a:lvl1pPr>
          </a:lstStyle>
          <a:p>
            <a:r>
              <a:rPr lang="en-US"/>
              <a:t>Drag picture to placeholder or click icon to add</a:t>
            </a:r>
            <a:endParaRPr lang="en-US" dirty="0"/>
          </a:p>
        </p:txBody>
      </p:sp>
      <p:sp>
        <p:nvSpPr>
          <p:cNvPr id="33" name="Picture Placeholder 14"/>
          <p:cNvSpPr>
            <a:spLocks noGrp="1"/>
          </p:cNvSpPr>
          <p:nvPr>
            <p:ph type="pic" sz="quarter" idx="18"/>
          </p:nvPr>
        </p:nvSpPr>
        <p:spPr>
          <a:xfrm>
            <a:off x="7300765" y="729132"/>
            <a:ext cx="1600200" cy="1200150"/>
          </a:xfrm>
          <a:prstGeom prst="rect">
            <a:avLst/>
          </a:prstGeom>
        </p:spPr>
        <p:txBody>
          <a:bodyPr vert="horz"/>
          <a:lstStyle>
            <a:lvl1pPr marL="0" indent="0">
              <a:buFontTx/>
              <a:buNone/>
              <a:defRPr sz="1050">
                <a:solidFill>
                  <a:srgbClr val="505050"/>
                </a:solidFill>
              </a:defRPr>
            </a:lvl1pPr>
          </a:lstStyle>
          <a:p>
            <a:r>
              <a:rPr lang="en-US"/>
              <a:t>Drag picture to placeholder or click icon to add</a:t>
            </a:r>
            <a:endParaRPr lang="en-US" dirty="0"/>
          </a:p>
        </p:txBody>
      </p:sp>
      <p:sp>
        <p:nvSpPr>
          <p:cNvPr id="34" name="Picture Placeholder 14"/>
          <p:cNvSpPr>
            <a:spLocks noGrp="1"/>
          </p:cNvSpPr>
          <p:nvPr>
            <p:ph type="pic" sz="quarter" idx="24"/>
          </p:nvPr>
        </p:nvSpPr>
        <p:spPr>
          <a:xfrm>
            <a:off x="205694" y="3336601"/>
            <a:ext cx="1600200" cy="1200150"/>
          </a:xfrm>
          <a:prstGeom prst="rect">
            <a:avLst/>
          </a:prstGeom>
        </p:spPr>
        <p:txBody>
          <a:bodyPr vert="horz"/>
          <a:lstStyle>
            <a:lvl1pPr marL="0" indent="0">
              <a:buFontTx/>
              <a:buNone/>
              <a:defRPr sz="1050">
                <a:solidFill>
                  <a:srgbClr val="505050"/>
                </a:solidFill>
              </a:defRPr>
            </a:lvl1pPr>
          </a:lstStyle>
          <a:p>
            <a:r>
              <a:rPr lang="en-US"/>
              <a:t>Drag picture to placeholder or click icon to add</a:t>
            </a:r>
            <a:endParaRPr lang="en-US" dirty="0"/>
          </a:p>
        </p:txBody>
      </p:sp>
      <p:sp>
        <p:nvSpPr>
          <p:cNvPr id="35" name="Picture Placeholder 14"/>
          <p:cNvSpPr>
            <a:spLocks noGrp="1"/>
          </p:cNvSpPr>
          <p:nvPr>
            <p:ph type="pic" sz="quarter" idx="25"/>
          </p:nvPr>
        </p:nvSpPr>
        <p:spPr>
          <a:xfrm>
            <a:off x="1979425" y="3336601"/>
            <a:ext cx="1600200" cy="1200150"/>
          </a:xfrm>
          <a:prstGeom prst="rect">
            <a:avLst/>
          </a:prstGeom>
        </p:spPr>
        <p:txBody>
          <a:bodyPr vert="horz"/>
          <a:lstStyle>
            <a:lvl1pPr marL="0" indent="0">
              <a:buFontTx/>
              <a:buNone/>
              <a:defRPr sz="1050">
                <a:solidFill>
                  <a:srgbClr val="505050"/>
                </a:solidFill>
              </a:defRPr>
            </a:lvl1pPr>
          </a:lstStyle>
          <a:p>
            <a:r>
              <a:rPr lang="en-US"/>
              <a:t>Drag picture to placeholder or click icon to add</a:t>
            </a:r>
            <a:endParaRPr lang="en-US" dirty="0"/>
          </a:p>
        </p:txBody>
      </p:sp>
      <p:sp>
        <p:nvSpPr>
          <p:cNvPr id="36" name="Picture Placeholder 14"/>
          <p:cNvSpPr>
            <a:spLocks noGrp="1"/>
          </p:cNvSpPr>
          <p:nvPr>
            <p:ph type="pic" sz="quarter" idx="26"/>
          </p:nvPr>
        </p:nvSpPr>
        <p:spPr>
          <a:xfrm>
            <a:off x="3753205" y="3336601"/>
            <a:ext cx="1600200" cy="1200150"/>
          </a:xfrm>
          <a:prstGeom prst="rect">
            <a:avLst/>
          </a:prstGeom>
        </p:spPr>
        <p:txBody>
          <a:bodyPr vert="horz"/>
          <a:lstStyle>
            <a:lvl1pPr marL="0" indent="0">
              <a:buFontTx/>
              <a:buNone/>
              <a:defRPr sz="1050">
                <a:solidFill>
                  <a:srgbClr val="505050"/>
                </a:solidFill>
              </a:defRPr>
            </a:lvl1pPr>
          </a:lstStyle>
          <a:p>
            <a:r>
              <a:rPr lang="en-US"/>
              <a:t>Drag picture to placeholder or click icon to add</a:t>
            </a:r>
            <a:endParaRPr lang="en-US" dirty="0"/>
          </a:p>
        </p:txBody>
      </p:sp>
      <p:sp>
        <p:nvSpPr>
          <p:cNvPr id="37" name="Picture Placeholder 14"/>
          <p:cNvSpPr>
            <a:spLocks noGrp="1"/>
          </p:cNvSpPr>
          <p:nvPr>
            <p:ph type="pic" sz="quarter" idx="27"/>
          </p:nvPr>
        </p:nvSpPr>
        <p:spPr>
          <a:xfrm>
            <a:off x="5534456" y="3336601"/>
            <a:ext cx="1600200" cy="1200150"/>
          </a:xfrm>
          <a:prstGeom prst="rect">
            <a:avLst/>
          </a:prstGeom>
        </p:spPr>
        <p:txBody>
          <a:bodyPr vert="horz"/>
          <a:lstStyle>
            <a:lvl1pPr marL="0" indent="0">
              <a:buFontTx/>
              <a:buNone/>
              <a:defRPr sz="1050">
                <a:solidFill>
                  <a:srgbClr val="505050"/>
                </a:solidFill>
              </a:defRPr>
            </a:lvl1pPr>
          </a:lstStyle>
          <a:p>
            <a:r>
              <a:rPr lang="en-US"/>
              <a:t>Drag picture to placeholder or click icon to add</a:t>
            </a:r>
            <a:endParaRPr lang="en-US" dirty="0"/>
          </a:p>
        </p:txBody>
      </p:sp>
      <p:sp>
        <p:nvSpPr>
          <p:cNvPr id="38" name="Picture Placeholder 14"/>
          <p:cNvSpPr>
            <a:spLocks noGrp="1"/>
          </p:cNvSpPr>
          <p:nvPr>
            <p:ph type="pic" sz="quarter" idx="28"/>
          </p:nvPr>
        </p:nvSpPr>
        <p:spPr>
          <a:xfrm>
            <a:off x="7300765" y="3336601"/>
            <a:ext cx="1600200" cy="1200150"/>
          </a:xfrm>
          <a:prstGeom prst="rect">
            <a:avLst/>
          </a:prstGeom>
        </p:spPr>
        <p:txBody>
          <a:bodyPr vert="horz"/>
          <a:lstStyle>
            <a:lvl1pPr marL="0" indent="0">
              <a:buFontTx/>
              <a:buNone/>
              <a:defRPr sz="1050">
                <a:solidFill>
                  <a:srgbClr val="505050"/>
                </a:solidFill>
              </a:defRPr>
            </a:lvl1pPr>
          </a:lstStyle>
          <a:p>
            <a:r>
              <a:rPr lang="en-US"/>
              <a:t>Drag picture to placeholder or click icon to add</a:t>
            </a:r>
            <a:endParaRPr lang="en-US" dirty="0"/>
          </a:p>
        </p:txBody>
      </p:sp>
    </p:spTree>
    <p:extLst>
      <p:ext uri="{BB962C8B-B14F-4D97-AF65-F5344CB8AC3E}">
        <p14:creationId xmlns:p14="http://schemas.microsoft.com/office/powerpoint/2010/main" val="15081143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1893998" y="267963"/>
            <a:ext cx="6792265" cy="858757"/>
          </a:xfrm>
          <a:prstGeom prst="rect">
            <a:avLst/>
          </a:prstGeom>
        </p:spPr>
        <p:txBody>
          <a:bodyPr lIns="0" tIns="0" rIns="0" bIns="0" anchor="ctr"/>
          <a:lstStyle/>
          <a:p>
            <a:pPr algn="ctr"/>
            <a:endParaRPr/>
          </a:p>
        </p:txBody>
      </p:sp>
      <p:sp>
        <p:nvSpPr>
          <p:cNvPr id="7" name="PlaceHolder 2"/>
          <p:cNvSpPr>
            <a:spLocks noGrp="1"/>
          </p:cNvSpPr>
          <p:nvPr>
            <p:ph type="subTitle"/>
          </p:nvPr>
        </p:nvSpPr>
        <p:spPr>
          <a:xfrm>
            <a:off x="489828" y="1399582"/>
            <a:ext cx="8392365" cy="3303249"/>
          </a:xfrm>
          <a:prstGeom prst="rect">
            <a:avLst/>
          </a:prstGeom>
        </p:spPr>
        <p:txBody>
          <a:bodyPr lIns="0" tIns="0" rIns="0" bIns="0" anchor="ctr"/>
          <a:lstStyle/>
          <a:p>
            <a:pPr algn="ctr"/>
            <a:endParaRPr/>
          </a:p>
        </p:txBody>
      </p:sp>
    </p:spTree>
    <p:extLst>
      <p:ext uri="{BB962C8B-B14F-4D97-AF65-F5344CB8AC3E}">
        <p14:creationId xmlns:p14="http://schemas.microsoft.com/office/powerpoint/2010/main" val="2727787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3" y="728664"/>
            <a:ext cx="8672513" cy="3794522"/>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3275" indent="-230188">
              <a:defRPr sz="1500">
                <a:solidFill>
                  <a:srgbClr val="505050"/>
                </a:solidFill>
              </a:defRPr>
            </a:lvl3pPr>
            <a:lvl4pPr marL="1085850" indent="-228600">
              <a:defRPr sz="1400">
                <a:solidFill>
                  <a:srgbClr val="505050"/>
                </a:solidFill>
              </a:defRPr>
            </a:lvl4pPr>
            <a:lvl5pPr marL="1370013" indent="-230188">
              <a:buFont typeface="Arial"/>
              <a:buChar char="•"/>
              <a:defRPr sz="1400">
                <a:solidFill>
                  <a:srgbClr val="50505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FBCF7705-8D9D-E443-A7FF-534FCD90F76D}" type="datetime1">
              <a:rPr lang="en-US" smtClean="0"/>
              <a:t>3/5/2018</a:t>
            </a:fld>
            <a:endParaRPr lang="en-US" dirty="0"/>
          </a:p>
        </p:txBody>
      </p:sp>
      <p:sp>
        <p:nvSpPr>
          <p:cNvPr id="9" name="Footer Placeholder 4"/>
          <p:cNvSpPr>
            <a:spLocks noGrp="1"/>
          </p:cNvSpPr>
          <p:nvPr>
            <p:ph type="ftr" sz="quarter" idx="3"/>
          </p:nvPr>
        </p:nvSpPr>
        <p:spPr>
          <a:xfrm>
            <a:off x="1530603"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Michelle Stancari  |  Noble Element Detectors  |  EDIT 2018</a:t>
            </a:r>
            <a:endParaRPr lang="en-US" b="1" dirty="0"/>
          </a:p>
        </p:txBody>
      </p:sp>
      <p:sp>
        <p:nvSpPr>
          <p:cNvPr id="10"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728663"/>
            <a:ext cx="4206240" cy="2725341"/>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3275" indent="-230188">
              <a:defRPr sz="1500">
                <a:solidFill>
                  <a:srgbClr val="505050"/>
                </a:solidFill>
              </a:defRPr>
            </a:lvl3pPr>
            <a:lvl4pPr marL="1085850" indent="-228600">
              <a:defRPr sz="1400">
                <a:solidFill>
                  <a:srgbClr val="505050"/>
                </a:solidFill>
              </a:defRPr>
            </a:lvl4pPr>
            <a:lvl5pPr marL="1370013" indent="-230188">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5" y="728663"/>
            <a:ext cx="4215383" cy="2725341"/>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6450" indent="-228600">
              <a:defRPr sz="1500">
                <a:solidFill>
                  <a:srgbClr val="505050"/>
                </a:solidFill>
              </a:defRPr>
            </a:lvl3pPr>
            <a:lvl4pPr marL="1087438" indent="-228600">
              <a:defRPr sz="1400">
                <a:solidFill>
                  <a:srgbClr val="505050"/>
                </a:solidFill>
              </a:defRPr>
            </a:lvl4pPr>
            <a:lvl5pPr marL="1370013" indent="-228600">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3573827"/>
            <a:ext cx="4205476"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19"/>
          </p:nvPr>
        </p:nvSpPr>
        <p:spPr>
          <a:xfrm>
            <a:off x="4692452" y="3573827"/>
            <a:ext cx="4206239"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A4FB8899-2632-2040-9D66-E8F0A8832EB8}" type="datetime1">
              <a:rPr lang="en-US" smtClean="0"/>
              <a:t>3/5/2018</a:t>
            </a:fld>
            <a:endParaRPr lang="en-US" dirty="0"/>
          </a:p>
        </p:txBody>
      </p:sp>
      <p:sp>
        <p:nvSpPr>
          <p:cNvPr id="12" name="Footer Placeholder 4"/>
          <p:cNvSpPr>
            <a:spLocks noGrp="1"/>
          </p:cNvSpPr>
          <p:nvPr>
            <p:ph type="ftr" sz="quarter" idx="3"/>
          </p:nvPr>
        </p:nvSpPr>
        <p:spPr>
          <a:xfrm>
            <a:off x="1530602"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Michelle Stancari  |  Noble Element Detectors  |  EDIT 2018</a:t>
            </a:r>
            <a:endParaRPr lang="en-US" b="1" dirty="0"/>
          </a:p>
        </p:txBody>
      </p:sp>
      <p:sp>
        <p:nvSpPr>
          <p:cNvPr id="13"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4139580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719138"/>
            <a:ext cx="3027894" cy="3767007"/>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Content Placeholder 2"/>
          <p:cNvSpPr>
            <a:spLocks noGrp="1"/>
          </p:cNvSpPr>
          <p:nvPr>
            <p:ph sz="half" idx="15"/>
          </p:nvPr>
        </p:nvSpPr>
        <p:spPr>
          <a:xfrm>
            <a:off x="3542715" y="719139"/>
            <a:ext cx="5347605" cy="3767006"/>
          </a:xfrm>
          <a:prstGeom prst="rect">
            <a:avLst/>
          </a:prstGeom>
        </p:spPr>
        <p:txBody>
          <a:bodyPr lIns="0" tIns="0" rIns="0" bIns="0"/>
          <a:lstStyle>
            <a:lvl1pPr marL="230188" indent="-230188">
              <a:defRPr sz="1800">
                <a:solidFill>
                  <a:srgbClr val="505050"/>
                </a:solidFill>
              </a:defRPr>
            </a:lvl1pPr>
            <a:lvl2pPr marL="514350" indent="-230188">
              <a:defRPr sz="1600">
                <a:solidFill>
                  <a:srgbClr val="505050"/>
                </a:solidFill>
              </a:defRPr>
            </a:lvl2pPr>
            <a:lvl3pPr marL="806450" indent="-228600">
              <a:defRPr sz="1500">
                <a:solidFill>
                  <a:srgbClr val="505050"/>
                </a:solidFill>
              </a:defRPr>
            </a:lvl3pPr>
            <a:lvl4pPr marL="1087438" indent="-228600">
              <a:defRPr sz="1400">
                <a:solidFill>
                  <a:srgbClr val="505050"/>
                </a:solidFill>
              </a:defRPr>
            </a:lvl4pPr>
            <a:lvl5pPr marL="1370013" indent="-228600">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4878161"/>
            <a:ext cx="675368" cy="180975"/>
          </a:xfrm>
        </p:spPr>
        <p:txBody>
          <a:bodyPr/>
          <a:lstStyle>
            <a:lvl1pPr>
              <a:defRPr sz="900" smtClean="0"/>
            </a:lvl1pPr>
          </a:lstStyle>
          <a:p>
            <a:pPr>
              <a:defRPr/>
            </a:pPr>
            <a:fld id="{77969E08-666C-5D45-A183-077691B8DB2C}" type="datetime1">
              <a:rPr lang="en-US" smtClean="0"/>
              <a:t>3/5/2018</a:t>
            </a:fld>
            <a:endParaRPr lang="en-US" dirty="0"/>
          </a:p>
        </p:txBody>
      </p:sp>
      <p:sp>
        <p:nvSpPr>
          <p:cNvPr id="6" name="Footer Placeholder 4"/>
          <p:cNvSpPr>
            <a:spLocks noGrp="1"/>
          </p:cNvSpPr>
          <p:nvPr>
            <p:ph type="ftr" sz="quarter" idx="17"/>
          </p:nvPr>
        </p:nvSpPr>
        <p:spPr>
          <a:xfrm>
            <a:off x="1530604" y="4878161"/>
            <a:ext cx="6262119" cy="187523"/>
          </a:xfrm>
        </p:spPr>
        <p:txBody>
          <a:bodyPr/>
          <a:lstStyle>
            <a:lvl1pPr>
              <a:defRPr sz="900" dirty="0" smtClean="0"/>
            </a:lvl1pPr>
          </a:lstStyle>
          <a:p>
            <a:pPr>
              <a:defRPr/>
            </a:pPr>
            <a:r>
              <a:rPr lang="en-US"/>
              <a:t>Michelle Stancari  |  Noble Element Detectors  |  EDIT 2018</a:t>
            </a:r>
            <a:endParaRPr lang="en-US" b="1"/>
          </a:p>
        </p:txBody>
      </p:sp>
      <p:sp>
        <p:nvSpPr>
          <p:cNvPr id="7" name="Slide Number Placeholder 5"/>
          <p:cNvSpPr>
            <a:spLocks noGrp="1"/>
          </p:cNvSpPr>
          <p:nvPr>
            <p:ph type="sldNum" sz="quarter" idx="18"/>
          </p:nvPr>
        </p:nvSpPr>
        <p:spPr/>
        <p:txBody>
          <a:bodyPr/>
          <a:lstStyle>
            <a:lvl1pPr>
              <a:defRPr sz="900" smtClean="0"/>
            </a:lvl1pPr>
          </a:lstStyle>
          <a:p>
            <a:pPr>
              <a:defRPr/>
            </a:pPr>
            <a:fld id="{979A04A2-726F-2143-A443-7788AF27176E}" type="slidenum">
              <a:rPr lang="en-US" smtClean="0"/>
              <a:pPr>
                <a:defRPr/>
              </a:pPr>
              <a:t>‹#›</a:t>
            </a:fld>
            <a:endParaRPr lang="en-US" dirty="0"/>
          </a:p>
        </p:txBody>
      </p:sp>
      <p:sp>
        <p:nvSpPr>
          <p:cNvPr id="12" name="Title 1"/>
          <p:cNvSpPr>
            <a:spLocks noGrp="1"/>
          </p:cNvSpPr>
          <p:nvPr>
            <p:ph type="title"/>
          </p:nvPr>
        </p:nvSpPr>
        <p:spPr>
          <a:xfrm>
            <a:off x="228600" y="190520"/>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28664"/>
            <a:ext cx="8686800" cy="2795038"/>
          </a:xfrm>
          <a:prstGeom prst="rect">
            <a:avLst/>
          </a:prstGeom>
        </p:spPr>
        <p:txBody>
          <a:bodyPr lIns="0" tIns="0" rIns="0" bIns="0" rtlCol="0">
            <a:normAutofit/>
          </a:bodyPr>
          <a:lstStyle>
            <a:lvl1pPr marL="0" indent="0">
              <a:buNone/>
              <a:defRPr sz="13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3707254"/>
            <a:ext cx="8686800" cy="818444"/>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3"/>
          <p:cNvSpPr>
            <a:spLocks noGrp="1"/>
          </p:cNvSpPr>
          <p:nvPr>
            <p:ph type="dt" sz="half" idx="14"/>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23A5A4A4-99D2-C742-B115-90175493D17F}" type="datetime1">
              <a:rPr lang="en-US" smtClean="0"/>
              <a:t>3/5/2018</a:t>
            </a:fld>
            <a:endParaRPr lang="en-US" dirty="0"/>
          </a:p>
        </p:txBody>
      </p:sp>
      <p:sp>
        <p:nvSpPr>
          <p:cNvPr id="9" name="Footer Placeholder 4"/>
          <p:cNvSpPr>
            <a:spLocks noGrp="1"/>
          </p:cNvSpPr>
          <p:nvPr>
            <p:ph type="ftr" sz="quarter" idx="3"/>
          </p:nvPr>
        </p:nvSpPr>
        <p:spPr>
          <a:xfrm>
            <a:off x="1530603" y="4878161"/>
            <a:ext cx="625195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Michelle Stancari  |  Noble Element Detectors  |  EDIT 2018</a:t>
            </a:r>
            <a:endParaRPr lang="en-US" b="1" dirty="0"/>
          </a:p>
        </p:txBody>
      </p:sp>
      <p:sp>
        <p:nvSpPr>
          <p:cNvPr id="11"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4878161"/>
            <a:ext cx="675368" cy="180975"/>
          </a:xfrm>
        </p:spPr>
        <p:txBody>
          <a:bodyPr/>
          <a:lstStyle>
            <a:lvl1pPr>
              <a:defRPr sz="900"/>
            </a:lvl1pPr>
          </a:lstStyle>
          <a:p>
            <a:pPr>
              <a:defRPr/>
            </a:pPr>
            <a:fld id="{B23FDFF7-A3F7-654C-9651-D90D83895AEA}" type="datetime1">
              <a:rPr lang="en-US" smtClean="0"/>
              <a:t>3/5/2018</a:t>
            </a:fld>
            <a:endParaRPr lang="en-US" dirty="0"/>
          </a:p>
        </p:txBody>
      </p:sp>
      <p:sp>
        <p:nvSpPr>
          <p:cNvPr id="4" name="Footer Placeholder 3"/>
          <p:cNvSpPr>
            <a:spLocks noGrp="1"/>
          </p:cNvSpPr>
          <p:nvPr>
            <p:ph type="ftr" sz="quarter" idx="11"/>
          </p:nvPr>
        </p:nvSpPr>
        <p:spPr>
          <a:xfrm>
            <a:off x="1530605" y="4878161"/>
            <a:ext cx="6260399" cy="182155"/>
          </a:xfrm>
        </p:spPr>
        <p:txBody>
          <a:bodyPr/>
          <a:lstStyle>
            <a:lvl1pPr>
              <a:defRPr sz="900"/>
            </a:lvl1pPr>
          </a:lstStyle>
          <a:p>
            <a:pPr>
              <a:defRPr/>
            </a:pPr>
            <a:r>
              <a:rPr lang="en-US"/>
              <a:t>Michelle Stancari  |  Noble Element Detectors  |  EDIT 2018</a:t>
            </a:r>
            <a:endParaRPr lang="en-US" b="1" dirty="0"/>
          </a:p>
        </p:txBody>
      </p:sp>
      <p:sp>
        <p:nvSpPr>
          <p:cNvPr id="5" name="Slide Number Placeholder 4"/>
          <p:cNvSpPr>
            <a:spLocks noGrp="1"/>
          </p:cNvSpPr>
          <p:nvPr>
            <p:ph type="sldNum" sz="quarter" idx="12"/>
          </p:nvPr>
        </p:nvSpPr>
        <p:spPr/>
        <p:txBody>
          <a:bodyPr/>
          <a:lstStyle>
            <a:lvl1pPr>
              <a:defRPr sz="900"/>
            </a:lvl1p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190501"/>
            <a:ext cx="8675688" cy="4352192"/>
          </a:xfrm>
          <a:prstGeom prst="rect">
            <a:avLst/>
          </a:prstGeom>
        </p:spPr>
        <p:txBody>
          <a:bodyPr vert="horz"/>
          <a:lstStyle>
            <a:lvl1pPr marL="230188" indent="-230188">
              <a:defRPr sz="1400">
                <a:solidFill>
                  <a:srgbClr val="505050"/>
                </a:solidFill>
              </a:defRPr>
            </a:lvl1pPr>
          </a:lstStyle>
          <a:p>
            <a:r>
              <a:rPr lang="en-US"/>
              <a:t>Click icon to add picture</a:t>
            </a:r>
            <a:endParaRPr lang="en-US" dirty="0"/>
          </a:p>
        </p:txBody>
      </p:sp>
    </p:spTree>
    <p:extLst>
      <p:ext uri="{BB962C8B-B14F-4D97-AF65-F5344CB8AC3E}">
        <p14:creationId xmlns:p14="http://schemas.microsoft.com/office/powerpoint/2010/main" val="2882221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F0270013-3829-B949-B0FE-913811D9BCED}" type="datetime1">
              <a:rPr lang="en-US" smtClean="0"/>
              <a:t>3/5/2018</a:t>
            </a:fld>
            <a:endParaRPr lang="en-US" dirty="0"/>
          </a:p>
        </p:txBody>
      </p:sp>
      <p:sp>
        <p:nvSpPr>
          <p:cNvPr id="4" name="Footer Placeholder 3"/>
          <p:cNvSpPr>
            <a:spLocks noGrp="1"/>
          </p:cNvSpPr>
          <p:nvPr>
            <p:ph type="ftr" sz="quarter" idx="11"/>
          </p:nvPr>
        </p:nvSpPr>
        <p:spPr>
          <a:xfrm>
            <a:off x="1530603" y="4878161"/>
            <a:ext cx="6272278" cy="182155"/>
          </a:xfrm>
        </p:spPr>
        <p:txBody>
          <a:bodyPr/>
          <a:lstStyle/>
          <a:p>
            <a:pPr>
              <a:defRPr/>
            </a:pPr>
            <a:r>
              <a:rPr lang="en-US"/>
              <a:t>Michelle Stancari  |  Noble Element Detectors  |  EDIT 2018</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Tree>
    <p:extLst>
      <p:ext uri="{BB962C8B-B14F-4D97-AF65-F5344CB8AC3E}">
        <p14:creationId xmlns:p14="http://schemas.microsoft.com/office/powerpoint/2010/main" val="830161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DB91BC-B820-4962-9592-68F410ECC732}" type="datetimeFigureOut">
              <a:rPr lang="en-US" smtClean="0"/>
              <a:t>3/5/2018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886C-A35B-4359-AE06-9F7064A34BFE}" type="slidenum">
              <a:rPr lang="en-US" smtClean="0"/>
              <a:t>‹#›</a:t>
            </a:fld>
            <a:endParaRPr lang="en-US"/>
          </a:p>
        </p:txBody>
      </p:sp>
    </p:spTree>
    <p:extLst>
      <p:ext uri="{BB962C8B-B14F-4D97-AF65-F5344CB8AC3E}">
        <p14:creationId xmlns:p14="http://schemas.microsoft.com/office/powerpoint/2010/main" val="2428573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5" y="1813706"/>
            <a:ext cx="8499231" cy="1146931"/>
          </a:xfrm>
          <a:prstGeom prst="rect">
            <a:avLst/>
          </a:prstGeom>
        </p:spPr>
        <p:txBody>
          <a:bodyPr lIns="0" tIns="45720" rIns="0" bIns="45720">
            <a:noAutofit/>
          </a:bodyPr>
          <a:lstStyle>
            <a:lvl1pPr marL="0" indent="0">
              <a:buFontTx/>
              <a:buNone/>
              <a:defRPr sz="1500">
                <a:solidFill>
                  <a:srgbClr val="004C97"/>
                </a:solidFill>
                <a:latin typeface="Helvetica"/>
              </a:defRPr>
            </a:lvl1pPr>
            <a:lvl2pPr marL="342900" indent="0">
              <a:buFontTx/>
              <a:buNone/>
              <a:defRPr sz="1200">
                <a:solidFill>
                  <a:srgbClr val="2E5286"/>
                </a:solidFill>
                <a:latin typeface="Helvetica"/>
              </a:defRPr>
            </a:lvl2pPr>
            <a:lvl3pPr marL="685800" indent="0">
              <a:buFontTx/>
              <a:buNone/>
              <a:defRPr sz="1200">
                <a:solidFill>
                  <a:srgbClr val="2E5286"/>
                </a:solidFill>
                <a:latin typeface="Helvetica"/>
              </a:defRPr>
            </a:lvl3pPr>
            <a:lvl4pPr marL="1028700" indent="0">
              <a:buFontTx/>
              <a:buNone/>
              <a:defRPr sz="1200">
                <a:solidFill>
                  <a:srgbClr val="2E5286"/>
                </a:solidFill>
                <a:latin typeface="Helvetica"/>
              </a:defRPr>
            </a:lvl4pPr>
            <a:lvl5pPr marL="1371600" indent="0">
              <a:buFontTx/>
              <a:buNone/>
              <a:defRPr sz="12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24"/>
          <p:cNvSpPr>
            <a:spLocks noGrp="1"/>
          </p:cNvSpPr>
          <p:nvPr>
            <p:ph type="body" sz="quarter" idx="11"/>
          </p:nvPr>
        </p:nvSpPr>
        <p:spPr>
          <a:xfrm>
            <a:off x="341924" y="1054758"/>
            <a:ext cx="8499232" cy="752287"/>
          </a:xfrm>
          <a:prstGeom prst="rect">
            <a:avLst/>
          </a:prstGeom>
        </p:spPr>
        <p:txBody>
          <a:bodyPr vert="horz" wrap="square" lIns="0" tIns="45720" anchor="ctr" anchorCtr="0">
            <a:normAutofit/>
          </a:bodyPr>
          <a:lstStyle>
            <a:lvl1pPr marL="0" indent="0" algn="l">
              <a:lnSpc>
                <a:spcPct val="100000"/>
              </a:lnSpc>
              <a:spcBef>
                <a:spcPts val="525"/>
              </a:spcBef>
              <a:spcAft>
                <a:spcPts val="0"/>
              </a:spcAft>
              <a:buFontTx/>
              <a:buNone/>
              <a:defRPr sz="2400" b="1" i="0">
                <a:solidFill>
                  <a:srgbClr val="004C97"/>
                </a:solidFill>
              </a:defRPr>
            </a:lvl1pPr>
            <a:lvl2pPr marL="0" indent="0">
              <a:buFontTx/>
              <a:buNone/>
              <a:defRPr sz="2100" b="1" i="0">
                <a:solidFill>
                  <a:srgbClr val="004C97"/>
                </a:solidFill>
              </a:defRPr>
            </a:lvl2pPr>
            <a:lvl3pPr marL="0" indent="0">
              <a:buFontTx/>
              <a:buNone/>
              <a:defRPr sz="2100" b="1" i="0">
                <a:solidFill>
                  <a:srgbClr val="004C97"/>
                </a:solidFill>
              </a:defRPr>
            </a:lvl3pPr>
            <a:lvl4pPr marL="0" indent="0">
              <a:buFontTx/>
              <a:buNone/>
              <a:defRPr sz="2100" b="1" i="0">
                <a:solidFill>
                  <a:srgbClr val="004C97"/>
                </a:solidFill>
              </a:defRPr>
            </a:lvl4pPr>
            <a:lvl5pPr marL="0" indent="0">
              <a:buFontTx/>
              <a:buNone/>
              <a:defRPr sz="2100" b="1" i="0">
                <a:solidFill>
                  <a:srgbClr val="004C97"/>
                </a:solidFill>
              </a:defRPr>
            </a:lvl5pPr>
          </a:lstStyle>
          <a:p>
            <a:pPr lvl="0"/>
            <a:r>
              <a:rPr lang="en-US"/>
              <a:t>Click to edit Master text styles</a:t>
            </a:r>
          </a:p>
        </p:txBody>
      </p:sp>
      <p:pic>
        <p:nvPicPr>
          <p:cNvPr id="14" name="Picture 13" descr="FermiLogoBar_DOE_KO_horiz.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61" y="187383"/>
            <a:ext cx="9010786" cy="226418"/>
          </a:xfrm>
          <a:prstGeom prst="rect">
            <a:avLst/>
          </a:prstGeom>
        </p:spPr>
      </p:pic>
    </p:spTree>
    <p:extLst>
      <p:ext uri="{BB962C8B-B14F-4D97-AF65-F5344CB8AC3E}">
        <p14:creationId xmlns:p14="http://schemas.microsoft.com/office/powerpoint/2010/main" val="3890426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image" Target="../media/image1.pn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06557F10-8802-3E42-903F-8776A24046B3}" type="datetime1">
              <a:rPr lang="en-US" smtClean="0"/>
              <a:t>3/5/2018</a:t>
            </a:fld>
            <a:endParaRPr lang="en-US" dirty="0"/>
          </a:p>
        </p:txBody>
      </p:sp>
      <p:sp>
        <p:nvSpPr>
          <p:cNvPr id="15" name="Footer Placeholder 4"/>
          <p:cNvSpPr>
            <a:spLocks noGrp="1"/>
          </p:cNvSpPr>
          <p:nvPr>
            <p:ph type="ftr" sz="quarter" idx="3"/>
          </p:nvPr>
        </p:nvSpPr>
        <p:spPr>
          <a:xfrm>
            <a:off x="1530605" y="4878161"/>
            <a:ext cx="6260399"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Michelle Stancari  |  Noble Element Detectors  |  EDIT 2018</a:t>
            </a:r>
            <a:endParaRPr lang="en-US" b="1" dirty="0"/>
          </a:p>
        </p:txBody>
      </p:sp>
      <p:sp>
        <p:nvSpPr>
          <p:cNvPr id="16"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6" y="3358114"/>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25" name="Group 24"/>
          <p:cNvGrpSpPr>
            <a:grpSpLocks noChangeAspect="1"/>
          </p:cNvGrpSpPr>
          <p:nvPr userDrawn="1"/>
        </p:nvGrpSpPr>
        <p:grpSpPr>
          <a:xfrm>
            <a:off x="215900" y="4670857"/>
            <a:ext cx="8699500" cy="202387"/>
            <a:chOff x="600217" y="6229673"/>
            <a:chExt cx="8297721" cy="257386"/>
          </a:xfrm>
        </p:grpSpPr>
        <p:cxnSp>
          <p:nvCxnSpPr>
            <p:cNvPr id="26" name="Straight Connector 25"/>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27" name="Picture 6" descr="FermiLogo_RGB_NALBlue.png"/>
            <p:cNvPicPr>
              <a:picLocks/>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7853781" y="6229673"/>
              <a:ext cx="1044157" cy="2573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04" r:id="rId2"/>
    <p:sldLayoutId id="2147484105" r:id="rId3"/>
    <p:sldLayoutId id="2147484120" r:id="rId4"/>
    <p:sldLayoutId id="2147484103" r:id="rId5"/>
    <p:sldLayoutId id="2147484122" r:id="rId6"/>
    <p:sldLayoutId id="2147484116" r:id="rId7"/>
    <p:sldLayoutId id="2147484123" r:id="rId8"/>
  </p:sldLayoutIdLst>
  <p:hf hdr="0" dt="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4878160"/>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a:t>9/21/17</a:t>
            </a:r>
            <a:endParaRPr lang="en-US" dirty="0"/>
          </a:p>
        </p:txBody>
      </p:sp>
      <p:sp>
        <p:nvSpPr>
          <p:cNvPr id="15" name="Footer Placeholder 4"/>
          <p:cNvSpPr>
            <a:spLocks noGrp="1"/>
          </p:cNvSpPr>
          <p:nvPr>
            <p:ph type="ftr" sz="quarter" idx="3"/>
          </p:nvPr>
        </p:nvSpPr>
        <p:spPr>
          <a:xfrm>
            <a:off x="1530603" y="4878160"/>
            <a:ext cx="6260399"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ro-RO"/>
              <a:t>Michelle Stancari       CPAD 2017</a:t>
            </a:r>
            <a:endParaRPr lang="en-US" b="1" dirty="0"/>
          </a:p>
        </p:txBody>
      </p:sp>
      <p:sp>
        <p:nvSpPr>
          <p:cNvPr id="16" name="Slide Number Placeholder 5"/>
          <p:cNvSpPr>
            <a:spLocks noGrp="1"/>
          </p:cNvSpPr>
          <p:nvPr>
            <p:ph type="sldNum" sz="quarter" idx="4"/>
          </p:nvPr>
        </p:nvSpPr>
        <p:spPr>
          <a:xfrm>
            <a:off x="222250" y="4878160"/>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4" y="3358113"/>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sz="1800" dirty="0"/>
          </a:p>
        </p:txBody>
      </p:sp>
      <p:grpSp>
        <p:nvGrpSpPr>
          <p:cNvPr id="9" name="Group 8"/>
          <p:cNvGrpSpPr>
            <a:grpSpLocks noChangeAspect="1"/>
          </p:cNvGrpSpPr>
          <p:nvPr/>
        </p:nvGrpSpPr>
        <p:grpSpPr>
          <a:xfrm>
            <a:off x="215900" y="4694147"/>
            <a:ext cx="8699500" cy="148493"/>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7853781" y="6258863"/>
              <a:ext cx="1044157" cy="188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251753236"/>
      </p:ext>
    </p:extLst>
  </p:cSld>
  <p:clrMap bg1="lt1" tx1="dk1" bg2="lt2" tx2="dk2" accent1="accent1" accent2="accent2" accent3="accent3" accent4="accent4" accent5="accent5" accent6="accent6" hlink="hlink" folHlink="folHlink"/>
  <p:sldLayoutIdLst>
    <p:sldLayoutId id="2147484125" r:id="rId1"/>
    <p:sldLayoutId id="2147484126" r:id="rId2"/>
    <p:sldLayoutId id="2147484127" r:id="rId3"/>
    <p:sldLayoutId id="2147484128" r:id="rId4"/>
    <p:sldLayoutId id="2147484129" r:id="rId5"/>
    <p:sldLayoutId id="2147484130" r:id="rId6"/>
    <p:sldLayoutId id="2147484131" r:id="rId7"/>
    <p:sldLayoutId id="2147484133" r:id="rId8"/>
  </p:sldLayoutIdLst>
  <p:hf hdr="0" dt="0"/>
  <p:txStyles>
    <p:titleStyle>
      <a:lvl1pPr algn="l" defTabSz="342900" rtl="0" eaLnBrk="1" fontAlgn="base" hangingPunct="1">
        <a:spcBef>
          <a:spcPct val="0"/>
        </a:spcBef>
        <a:spcAft>
          <a:spcPct val="0"/>
        </a:spcAft>
        <a:defRPr sz="1275" b="1" kern="1200">
          <a:solidFill>
            <a:srgbClr val="2E5286"/>
          </a:solidFill>
          <a:latin typeface="Helvetica"/>
          <a:ea typeface="Geneva" charset="0"/>
          <a:cs typeface="ＭＳ Ｐゴシック" charset="0"/>
        </a:defRPr>
      </a:lvl1pPr>
      <a:lvl2pPr algn="l" defTabSz="342900" rtl="0" eaLnBrk="1" fontAlgn="base" hangingPunct="1">
        <a:spcBef>
          <a:spcPct val="0"/>
        </a:spcBef>
        <a:spcAft>
          <a:spcPct val="0"/>
        </a:spcAft>
        <a:defRPr sz="1275" b="1">
          <a:solidFill>
            <a:srgbClr val="2E5286"/>
          </a:solidFill>
          <a:latin typeface="Helvetica" charset="0"/>
          <a:ea typeface="Geneva" charset="0"/>
          <a:cs typeface="ＭＳ Ｐゴシック" charset="0"/>
        </a:defRPr>
      </a:lvl2pPr>
      <a:lvl3pPr algn="l" defTabSz="342900" rtl="0" eaLnBrk="1" fontAlgn="base" hangingPunct="1">
        <a:spcBef>
          <a:spcPct val="0"/>
        </a:spcBef>
        <a:spcAft>
          <a:spcPct val="0"/>
        </a:spcAft>
        <a:defRPr sz="1275" b="1">
          <a:solidFill>
            <a:srgbClr val="2E5286"/>
          </a:solidFill>
          <a:latin typeface="Helvetica" charset="0"/>
          <a:ea typeface="Geneva" charset="0"/>
          <a:cs typeface="ＭＳ Ｐゴシック" charset="0"/>
        </a:defRPr>
      </a:lvl3pPr>
      <a:lvl4pPr algn="l" defTabSz="342900" rtl="0" eaLnBrk="1" fontAlgn="base" hangingPunct="1">
        <a:spcBef>
          <a:spcPct val="0"/>
        </a:spcBef>
        <a:spcAft>
          <a:spcPct val="0"/>
        </a:spcAft>
        <a:defRPr sz="1275" b="1">
          <a:solidFill>
            <a:srgbClr val="2E5286"/>
          </a:solidFill>
          <a:latin typeface="Helvetica" charset="0"/>
          <a:ea typeface="Geneva" charset="0"/>
          <a:cs typeface="ＭＳ Ｐゴシック" charset="0"/>
        </a:defRPr>
      </a:lvl4pPr>
      <a:lvl5pPr algn="l" defTabSz="342900" rtl="0" eaLnBrk="1" fontAlgn="base" hangingPunct="1">
        <a:spcBef>
          <a:spcPct val="0"/>
        </a:spcBef>
        <a:spcAft>
          <a:spcPct val="0"/>
        </a:spcAft>
        <a:defRPr sz="1275" b="1">
          <a:solidFill>
            <a:srgbClr val="2E5286"/>
          </a:solidFill>
          <a:latin typeface="Helvetica" charset="0"/>
          <a:ea typeface="Geneva" charset="0"/>
          <a:cs typeface="ＭＳ Ｐゴシック" charset="0"/>
        </a:defRPr>
      </a:lvl5pPr>
      <a:lvl6pPr marL="342900" algn="l" defTabSz="342900" rtl="0" eaLnBrk="1" fontAlgn="base" hangingPunct="1">
        <a:spcBef>
          <a:spcPct val="0"/>
        </a:spcBef>
        <a:spcAft>
          <a:spcPct val="0"/>
        </a:spcAft>
        <a:defRPr sz="1275" b="1">
          <a:solidFill>
            <a:srgbClr val="2E5286"/>
          </a:solidFill>
          <a:latin typeface="Helvetica" charset="0"/>
          <a:ea typeface="ＭＳ Ｐゴシック" charset="0"/>
          <a:cs typeface="ＭＳ Ｐゴシック" charset="0"/>
        </a:defRPr>
      </a:lvl6pPr>
      <a:lvl7pPr marL="685800" algn="l" defTabSz="342900" rtl="0" eaLnBrk="1" fontAlgn="base" hangingPunct="1">
        <a:spcBef>
          <a:spcPct val="0"/>
        </a:spcBef>
        <a:spcAft>
          <a:spcPct val="0"/>
        </a:spcAft>
        <a:defRPr sz="1275" b="1">
          <a:solidFill>
            <a:srgbClr val="2E5286"/>
          </a:solidFill>
          <a:latin typeface="Helvetica" charset="0"/>
          <a:ea typeface="ＭＳ Ｐゴシック" charset="0"/>
          <a:cs typeface="ＭＳ Ｐゴシック" charset="0"/>
        </a:defRPr>
      </a:lvl7pPr>
      <a:lvl8pPr marL="1028700" algn="l" defTabSz="342900" rtl="0" eaLnBrk="1" fontAlgn="base" hangingPunct="1">
        <a:spcBef>
          <a:spcPct val="0"/>
        </a:spcBef>
        <a:spcAft>
          <a:spcPct val="0"/>
        </a:spcAft>
        <a:defRPr sz="1275" b="1">
          <a:solidFill>
            <a:srgbClr val="2E5286"/>
          </a:solidFill>
          <a:latin typeface="Helvetica" charset="0"/>
          <a:ea typeface="ＭＳ Ｐゴシック" charset="0"/>
          <a:cs typeface="ＭＳ Ｐゴシック" charset="0"/>
        </a:defRPr>
      </a:lvl8pPr>
      <a:lvl9pPr marL="1371600" algn="l" defTabSz="342900" rtl="0" eaLnBrk="1" fontAlgn="base" hangingPunct="1">
        <a:spcBef>
          <a:spcPct val="0"/>
        </a:spcBef>
        <a:spcAft>
          <a:spcPct val="0"/>
        </a:spcAft>
        <a:defRPr sz="1275" b="1">
          <a:solidFill>
            <a:srgbClr val="2E5286"/>
          </a:solidFill>
          <a:latin typeface="Helvetica" charset="0"/>
          <a:ea typeface="ＭＳ Ｐゴシック" charset="0"/>
          <a:cs typeface="ＭＳ Ｐゴシック" charset="0"/>
        </a:defRPr>
      </a:lvl9pPr>
    </p:titleStyle>
    <p:bodyStyle>
      <a:lvl1pPr marL="257175" indent="-257175" algn="l" defTabSz="3429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557213" indent="-214313" algn="l" defTabSz="3429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2pPr>
      <a:lvl3pPr marL="857250" indent="-171450" algn="l" defTabSz="342900" rtl="0" eaLnBrk="1" fontAlgn="base" hangingPunct="1">
        <a:spcBef>
          <a:spcPct val="20000"/>
        </a:spcBef>
        <a:spcAft>
          <a:spcPct val="0"/>
        </a:spcAft>
        <a:buFont typeface="Arial" charset="0"/>
        <a:buChar char="•"/>
        <a:defRPr sz="1050" kern="1200">
          <a:solidFill>
            <a:srgbClr val="7F7F7F"/>
          </a:solidFill>
          <a:latin typeface="Helvetica"/>
          <a:ea typeface="ＭＳ Ｐゴシック" charset="0"/>
          <a:cs typeface="ＭＳ Ｐゴシック" charset="0"/>
        </a:defRPr>
      </a:lvl3pPr>
      <a:lvl4pPr marL="1200150" indent="-171450" algn="l" defTabSz="342900" rtl="0" eaLnBrk="1" fontAlgn="base" hangingPunct="1">
        <a:spcBef>
          <a:spcPct val="20000"/>
        </a:spcBef>
        <a:spcAft>
          <a:spcPct val="0"/>
        </a:spcAft>
        <a:buFont typeface="Arial" charset="0"/>
        <a:buChar char="–"/>
        <a:defRPr sz="900" kern="1200">
          <a:solidFill>
            <a:srgbClr val="7F7F7F"/>
          </a:solidFill>
          <a:latin typeface="Helvetica"/>
          <a:ea typeface="ＭＳ Ｐゴシック" charset="0"/>
          <a:cs typeface="ＭＳ Ｐゴシック" charset="0"/>
        </a:defRPr>
      </a:lvl4pPr>
      <a:lvl5pPr marL="1543050" indent="-171450" algn="l" defTabSz="342900" rtl="0" eaLnBrk="1" fontAlgn="base" hangingPunct="1">
        <a:spcBef>
          <a:spcPct val="20000"/>
        </a:spcBef>
        <a:spcAft>
          <a:spcPct val="0"/>
        </a:spcAft>
        <a:buFont typeface="Arial" charset="0"/>
        <a:buChar char="»"/>
        <a:defRPr sz="900" kern="1200">
          <a:solidFill>
            <a:srgbClr val="7F7F7F"/>
          </a:solidFill>
          <a:latin typeface="Helvetica"/>
          <a:ea typeface="ＭＳ Ｐゴシック" charset="0"/>
          <a:cs typeface="ＭＳ Ｐゴシック"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tiff"/><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21.tiff"/><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noAutofit/>
          </a:bodyPr>
          <a:lstStyle/>
          <a:p>
            <a:r>
              <a:rPr lang="en-US" sz="2400" dirty="0"/>
              <a:t>Noble Element Detectors</a:t>
            </a:r>
          </a:p>
        </p:txBody>
      </p:sp>
      <p:sp>
        <p:nvSpPr>
          <p:cNvPr id="4" name="Text Placeholder 3"/>
          <p:cNvSpPr>
            <a:spLocks noGrp="1"/>
          </p:cNvSpPr>
          <p:nvPr>
            <p:ph type="body" sz="quarter" idx="10"/>
          </p:nvPr>
        </p:nvSpPr>
        <p:spPr/>
        <p:txBody>
          <a:bodyPr/>
          <a:lstStyle/>
          <a:p>
            <a:r>
              <a:rPr lang="en-US" dirty="0"/>
              <a:t>Michelle Stancari</a:t>
            </a:r>
          </a:p>
          <a:p>
            <a:r>
              <a:rPr lang="en-US" dirty="0"/>
              <a:t>EDIT 2018</a:t>
            </a:r>
          </a:p>
          <a:p>
            <a:endParaRPr lang="en-US" dirty="0"/>
          </a:p>
        </p:txBody>
      </p:sp>
    </p:spTree>
    <p:extLst>
      <p:ext uri="{BB962C8B-B14F-4D97-AF65-F5344CB8AC3E}">
        <p14:creationId xmlns:p14="http://schemas.microsoft.com/office/powerpoint/2010/main" val="19895975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DBC79B8C-4DB0-DD42-946F-97435B54C0D8}"/>
              </a:ext>
            </a:extLst>
          </p:cNvPr>
          <p:cNvPicPr>
            <a:picLocks noGrp="1" noChangeAspect="1"/>
          </p:cNvPicPr>
          <p:nvPr>
            <p:ph idx="1"/>
          </p:nvPr>
        </p:nvPicPr>
        <p:blipFill>
          <a:blip r:embed="rId2"/>
          <a:stretch>
            <a:fillRect/>
          </a:stretch>
        </p:blipFill>
        <p:spPr>
          <a:xfrm>
            <a:off x="794866" y="77031"/>
            <a:ext cx="7090982" cy="5066469"/>
          </a:xfrm>
        </p:spPr>
      </p:pic>
      <p:sp>
        <p:nvSpPr>
          <p:cNvPr id="3" name="Title 2">
            <a:extLst>
              <a:ext uri="{FF2B5EF4-FFF2-40B4-BE49-F238E27FC236}">
                <a16:creationId xmlns:a16="http://schemas.microsoft.com/office/drawing/2014/main" id="{C9B78056-3C3D-D240-9A88-0E27B3E054BD}"/>
              </a:ext>
            </a:extLst>
          </p:cNvPr>
          <p:cNvSpPr>
            <a:spLocks noGrp="1"/>
          </p:cNvSpPr>
          <p:nvPr>
            <p:ph type="title"/>
          </p:nvPr>
        </p:nvSpPr>
        <p:spPr/>
        <p:txBody>
          <a:bodyPr/>
          <a:lstStyle/>
          <a:p>
            <a:endParaRPr lang="en-US" dirty="0"/>
          </a:p>
        </p:txBody>
      </p:sp>
      <p:sp>
        <p:nvSpPr>
          <p:cNvPr id="4" name="Footer Placeholder 3">
            <a:extLst>
              <a:ext uri="{FF2B5EF4-FFF2-40B4-BE49-F238E27FC236}">
                <a16:creationId xmlns:a16="http://schemas.microsoft.com/office/drawing/2014/main" id="{B2523A4C-B8EC-1B4E-A229-26D6705302AF}"/>
              </a:ext>
            </a:extLst>
          </p:cNvPr>
          <p:cNvSpPr>
            <a:spLocks noGrp="1"/>
          </p:cNvSpPr>
          <p:nvPr>
            <p:ph type="ftr" sz="quarter" idx="3"/>
          </p:nvPr>
        </p:nvSpPr>
        <p:spPr/>
        <p:txBody>
          <a:bodyPr/>
          <a:lstStyle/>
          <a:p>
            <a:pPr>
              <a:defRPr/>
            </a:pPr>
            <a:r>
              <a:rPr lang="en-US"/>
              <a:t>Michelle Stancari  |  Noble Element Detectors  |  EDIT 2018</a:t>
            </a:r>
            <a:endParaRPr lang="en-US" b="1" dirty="0"/>
          </a:p>
        </p:txBody>
      </p:sp>
      <p:sp>
        <p:nvSpPr>
          <p:cNvPr id="5" name="Slide Number Placeholder 4">
            <a:extLst>
              <a:ext uri="{FF2B5EF4-FFF2-40B4-BE49-F238E27FC236}">
                <a16:creationId xmlns:a16="http://schemas.microsoft.com/office/drawing/2014/main" id="{AB4E2E2C-9A2A-E54E-94D2-79BC2259FC8A}"/>
              </a:ext>
            </a:extLst>
          </p:cNvPr>
          <p:cNvSpPr>
            <a:spLocks noGrp="1"/>
          </p:cNvSpPr>
          <p:nvPr>
            <p:ph type="sldNum" sz="quarter" idx="4"/>
          </p:nvPr>
        </p:nvSpPr>
        <p:spPr/>
        <p:txBody>
          <a:bodyPr/>
          <a:lstStyle/>
          <a:p>
            <a:pPr>
              <a:defRPr/>
            </a:pPr>
            <a:fld id="{148C009B-CB69-E04A-B9B3-34B26D69E9CF}" type="slidenum">
              <a:rPr lang="en-US" smtClean="0"/>
              <a:pPr>
                <a:defRPr/>
              </a:pPr>
              <a:t>10</a:t>
            </a:fld>
            <a:endParaRPr lang="en-US" dirty="0"/>
          </a:p>
        </p:txBody>
      </p:sp>
    </p:spTree>
    <p:extLst>
      <p:ext uri="{BB962C8B-B14F-4D97-AF65-F5344CB8AC3E}">
        <p14:creationId xmlns:p14="http://schemas.microsoft.com/office/powerpoint/2010/main" val="22278032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244C15-F274-7A43-BDC5-E0EFB0AB5DD0}"/>
              </a:ext>
            </a:extLst>
          </p:cNvPr>
          <p:cNvSpPr>
            <a:spLocks noGrp="1"/>
          </p:cNvSpPr>
          <p:nvPr>
            <p:ph type="title"/>
          </p:nvPr>
        </p:nvSpPr>
        <p:spPr/>
        <p:txBody>
          <a:bodyPr/>
          <a:lstStyle/>
          <a:p>
            <a:r>
              <a:rPr lang="en-US" dirty="0"/>
              <a:t>ATLAS LAr EM Calorimeter</a:t>
            </a:r>
          </a:p>
        </p:txBody>
      </p:sp>
      <p:sp>
        <p:nvSpPr>
          <p:cNvPr id="4" name="Footer Placeholder 3">
            <a:extLst>
              <a:ext uri="{FF2B5EF4-FFF2-40B4-BE49-F238E27FC236}">
                <a16:creationId xmlns:a16="http://schemas.microsoft.com/office/drawing/2014/main" id="{CAA121C6-BF22-FA4B-A59A-5FF3FB338D44}"/>
              </a:ext>
            </a:extLst>
          </p:cNvPr>
          <p:cNvSpPr>
            <a:spLocks noGrp="1"/>
          </p:cNvSpPr>
          <p:nvPr>
            <p:ph type="ftr" sz="quarter" idx="3"/>
          </p:nvPr>
        </p:nvSpPr>
        <p:spPr/>
        <p:txBody>
          <a:bodyPr/>
          <a:lstStyle/>
          <a:p>
            <a:pPr>
              <a:defRPr/>
            </a:pPr>
            <a:r>
              <a:rPr lang="en-US"/>
              <a:t>Michelle Stancari  |  Noble Element Detectors  |  EDIT 2018</a:t>
            </a:r>
            <a:endParaRPr lang="en-US" b="1" dirty="0"/>
          </a:p>
        </p:txBody>
      </p:sp>
      <p:sp>
        <p:nvSpPr>
          <p:cNvPr id="5" name="Slide Number Placeholder 4">
            <a:extLst>
              <a:ext uri="{FF2B5EF4-FFF2-40B4-BE49-F238E27FC236}">
                <a16:creationId xmlns:a16="http://schemas.microsoft.com/office/drawing/2014/main" id="{F834C99B-CA4A-A240-B1AE-4F30DD56A4D8}"/>
              </a:ext>
            </a:extLst>
          </p:cNvPr>
          <p:cNvSpPr>
            <a:spLocks noGrp="1"/>
          </p:cNvSpPr>
          <p:nvPr>
            <p:ph type="sldNum" sz="quarter" idx="4"/>
          </p:nvPr>
        </p:nvSpPr>
        <p:spPr/>
        <p:txBody>
          <a:bodyPr/>
          <a:lstStyle/>
          <a:p>
            <a:pPr>
              <a:defRPr/>
            </a:pPr>
            <a:fld id="{148C009B-CB69-E04A-B9B3-34B26D69E9CF}" type="slidenum">
              <a:rPr lang="en-US" smtClean="0"/>
              <a:pPr>
                <a:defRPr/>
              </a:pPr>
              <a:t>11</a:t>
            </a:fld>
            <a:endParaRPr lang="en-US" dirty="0"/>
          </a:p>
        </p:txBody>
      </p:sp>
      <p:pic>
        <p:nvPicPr>
          <p:cNvPr id="6" name="Content Placeholder 4">
            <a:extLst>
              <a:ext uri="{FF2B5EF4-FFF2-40B4-BE49-F238E27FC236}">
                <a16:creationId xmlns:a16="http://schemas.microsoft.com/office/drawing/2014/main" id="{ACF2B97B-B5A7-1D40-BEA7-430D375C5620}"/>
              </a:ext>
            </a:extLst>
          </p:cNvPr>
          <p:cNvPicPr>
            <a:picLocks noGrp="1" noChangeAspect="1"/>
          </p:cNvPicPr>
          <p:nvPr>
            <p:ph idx="1"/>
          </p:nvPr>
        </p:nvPicPr>
        <p:blipFill rotWithShape="1">
          <a:blip r:embed="rId3"/>
          <a:srcRect t="37368" r="34258" b="6501"/>
          <a:stretch/>
        </p:blipFill>
        <p:spPr>
          <a:xfrm>
            <a:off x="228600" y="540485"/>
            <a:ext cx="3767667" cy="2599037"/>
          </a:xfrm>
        </p:spPr>
      </p:pic>
      <p:pic>
        <p:nvPicPr>
          <p:cNvPr id="7" name="Content Placeholder 4">
            <a:extLst>
              <a:ext uri="{FF2B5EF4-FFF2-40B4-BE49-F238E27FC236}">
                <a16:creationId xmlns:a16="http://schemas.microsoft.com/office/drawing/2014/main" id="{072EBC0A-A751-3E4F-9ABB-B6E03F700EF0}"/>
              </a:ext>
            </a:extLst>
          </p:cNvPr>
          <p:cNvPicPr>
            <a:picLocks noChangeAspect="1"/>
          </p:cNvPicPr>
          <p:nvPr/>
        </p:nvPicPr>
        <p:blipFill rotWithShape="1">
          <a:blip r:embed="rId4"/>
          <a:srcRect t="10585" b="36073"/>
          <a:stretch/>
        </p:blipFill>
        <p:spPr>
          <a:xfrm>
            <a:off x="4080743" y="25524"/>
            <a:ext cx="4952898" cy="3360737"/>
          </a:xfrm>
          <a:prstGeom prst="rect">
            <a:avLst/>
          </a:prstGeom>
        </p:spPr>
      </p:pic>
      <p:sp>
        <p:nvSpPr>
          <p:cNvPr id="10" name="TextBox 9">
            <a:extLst>
              <a:ext uri="{FF2B5EF4-FFF2-40B4-BE49-F238E27FC236}">
                <a16:creationId xmlns:a16="http://schemas.microsoft.com/office/drawing/2014/main" id="{8F5FD1A5-C950-E844-8DF3-DAECF0C637C0}"/>
              </a:ext>
            </a:extLst>
          </p:cNvPr>
          <p:cNvSpPr txBox="1"/>
          <p:nvPr/>
        </p:nvSpPr>
        <p:spPr>
          <a:xfrm>
            <a:off x="112682" y="3169092"/>
            <a:ext cx="3977217" cy="1569660"/>
          </a:xfrm>
          <a:prstGeom prst="rect">
            <a:avLst/>
          </a:prstGeom>
          <a:noFill/>
        </p:spPr>
        <p:txBody>
          <a:bodyPr wrap="square" rtlCol="0">
            <a:spAutoFit/>
          </a:bodyPr>
          <a:lstStyle/>
          <a:p>
            <a:pPr marL="342900" indent="-342900">
              <a:buFont typeface="Arial" panose="020B0604020202020204" pitchFamily="34" charset="0"/>
              <a:buChar char="•"/>
            </a:pPr>
            <a:r>
              <a:rPr lang="en-US" sz="1600" dirty="0"/>
              <a:t>Copper/</a:t>
            </a:r>
            <a:r>
              <a:rPr lang="en-US" sz="1600" dirty="0" err="1"/>
              <a:t>kapton</a:t>
            </a:r>
            <a:r>
              <a:rPr lang="en-US" sz="1600" dirty="0"/>
              <a:t> strip electrodes</a:t>
            </a:r>
          </a:p>
          <a:p>
            <a:pPr marL="342900" indent="-342900">
              <a:buFont typeface="Arial" panose="020B0604020202020204" pitchFamily="34" charset="0"/>
              <a:buChar char="•"/>
            </a:pPr>
            <a:r>
              <a:rPr lang="en-US" sz="1600" dirty="0"/>
              <a:t>Honeycomb spacer</a:t>
            </a:r>
          </a:p>
          <a:p>
            <a:pPr marL="342900" indent="-342900">
              <a:buFont typeface="Arial" panose="020B0604020202020204" pitchFamily="34" charset="0"/>
              <a:buChar char="•"/>
            </a:pPr>
            <a:r>
              <a:rPr lang="en-US" sz="1600" dirty="0"/>
              <a:t>Lead absorber plates</a:t>
            </a:r>
          </a:p>
          <a:p>
            <a:pPr marL="342900" indent="-342900">
              <a:buFont typeface="Arial" panose="020B0604020202020204" pitchFamily="34" charset="0"/>
              <a:buChar char="•"/>
            </a:pPr>
            <a:r>
              <a:rPr lang="en-US" sz="1600" dirty="0"/>
              <a:t>1 GeV energy deposit produces 5x10</a:t>
            </a:r>
            <a:r>
              <a:rPr lang="en-US" sz="1600" baseline="30000" dirty="0"/>
              <a:t>6</a:t>
            </a:r>
            <a:r>
              <a:rPr lang="en-US" sz="1600" dirty="0"/>
              <a:t> e</a:t>
            </a:r>
            <a:r>
              <a:rPr lang="en-US" sz="1600" baseline="30000" dirty="0"/>
              <a:t>-</a:t>
            </a:r>
            <a:r>
              <a:rPr lang="en-US" sz="1600" dirty="0"/>
              <a:t>s</a:t>
            </a:r>
          </a:p>
          <a:p>
            <a:pPr marL="342900" indent="-342900">
              <a:buFont typeface="Arial" panose="020B0604020202020204" pitchFamily="34" charset="0"/>
              <a:buChar char="•"/>
            </a:pPr>
            <a:r>
              <a:rPr lang="en-US" sz="1600" dirty="0"/>
              <a:t>~450 ns drift time for 2.1 mm gap</a:t>
            </a:r>
          </a:p>
          <a:p>
            <a:pPr marL="342900" indent="-342900">
              <a:buFont typeface="Arial" panose="020B0604020202020204" pitchFamily="34" charset="0"/>
              <a:buChar char="•"/>
            </a:pPr>
            <a:endParaRPr lang="en-US" sz="1600" dirty="0"/>
          </a:p>
        </p:txBody>
      </p:sp>
      <p:pic>
        <p:nvPicPr>
          <p:cNvPr id="12" name="Picture 11">
            <a:extLst>
              <a:ext uri="{FF2B5EF4-FFF2-40B4-BE49-F238E27FC236}">
                <a16:creationId xmlns:a16="http://schemas.microsoft.com/office/drawing/2014/main" id="{45C0992B-480E-D749-9CC0-73CC8C1DFC47}"/>
              </a:ext>
            </a:extLst>
          </p:cNvPr>
          <p:cNvPicPr>
            <a:picLocks noChangeAspect="1"/>
          </p:cNvPicPr>
          <p:nvPr/>
        </p:nvPicPr>
        <p:blipFill rotWithShape="1">
          <a:blip r:embed="rId5"/>
          <a:srcRect l="3470" t="4577" r="3878" b="4276"/>
          <a:stretch/>
        </p:blipFill>
        <p:spPr>
          <a:xfrm>
            <a:off x="4152603" y="3376092"/>
            <a:ext cx="2069223" cy="1376444"/>
          </a:xfrm>
          <a:prstGeom prst="rect">
            <a:avLst/>
          </a:prstGeom>
        </p:spPr>
      </p:pic>
      <p:pic>
        <p:nvPicPr>
          <p:cNvPr id="14" name="Picture 13">
            <a:extLst>
              <a:ext uri="{FF2B5EF4-FFF2-40B4-BE49-F238E27FC236}">
                <a16:creationId xmlns:a16="http://schemas.microsoft.com/office/drawing/2014/main" id="{1111BF00-2A3A-D949-9413-7BC7E923CC96}"/>
              </a:ext>
            </a:extLst>
          </p:cNvPr>
          <p:cNvPicPr>
            <a:picLocks noChangeAspect="1"/>
          </p:cNvPicPr>
          <p:nvPr/>
        </p:nvPicPr>
        <p:blipFill rotWithShape="1">
          <a:blip r:embed="rId6"/>
          <a:srcRect t="8619"/>
          <a:stretch/>
        </p:blipFill>
        <p:spPr>
          <a:xfrm>
            <a:off x="6287663" y="3363502"/>
            <a:ext cx="2797796" cy="1725281"/>
          </a:xfrm>
          <a:prstGeom prst="rect">
            <a:avLst/>
          </a:prstGeom>
        </p:spPr>
      </p:pic>
    </p:spTree>
    <p:extLst>
      <p:ext uri="{BB962C8B-B14F-4D97-AF65-F5344CB8AC3E}">
        <p14:creationId xmlns:p14="http://schemas.microsoft.com/office/powerpoint/2010/main" val="2056548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244C15-F274-7A43-BDC5-E0EFB0AB5DD0}"/>
              </a:ext>
            </a:extLst>
          </p:cNvPr>
          <p:cNvSpPr>
            <a:spLocks noGrp="1"/>
          </p:cNvSpPr>
          <p:nvPr>
            <p:ph type="title"/>
          </p:nvPr>
        </p:nvSpPr>
        <p:spPr/>
        <p:txBody>
          <a:bodyPr/>
          <a:lstStyle/>
          <a:p>
            <a:r>
              <a:rPr lang="en-US" dirty="0"/>
              <a:t>ATLAS LAr EM Calorimeter</a:t>
            </a:r>
          </a:p>
        </p:txBody>
      </p:sp>
      <p:sp>
        <p:nvSpPr>
          <p:cNvPr id="4" name="Footer Placeholder 3">
            <a:extLst>
              <a:ext uri="{FF2B5EF4-FFF2-40B4-BE49-F238E27FC236}">
                <a16:creationId xmlns:a16="http://schemas.microsoft.com/office/drawing/2014/main" id="{CAA121C6-BF22-FA4B-A59A-5FF3FB338D44}"/>
              </a:ext>
            </a:extLst>
          </p:cNvPr>
          <p:cNvSpPr>
            <a:spLocks noGrp="1"/>
          </p:cNvSpPr>
          <p:nvPr>
            <p:ph type="ftr" sz="quarter" idx="3"/>
          </p:nvPr>
        </p:nvSpPr>
        <p:spPr/>
        <p:txBody>
          <a:bodyPr/>
          <a:lstStyle/>
          <a:p>
            <a:pPr>
              <a:defRPr/>
            </a:pPr>
            <a:r>
              <a:rPr lang="en-US"/>
              <a:t>Michelle Stancari  |  Noble Element Detectors  |  EDIT 2018</a:t>
            </a:r>
            <a:endParaRPr lang="en-US" b="1" dirty="0"/>
          </a:p>
        </p:txBody>
      </p:sp>
      <p:sp>
        <p:nvSpPr>
          <p:cNvPr id="5" name="Slide Number Placeholder 4">
            <a:extLst>
              <a:ext uri="{FF2B5EF4-FFF2-40B4-BE49-F238E27FC236}">
                <a16:creationId xmlns:a16="http://schemas.microsoft.com/office/drawing/2014/main" id="{F834C99B-CA4A-A240-B1AE-4F30DD56A4D8}"/>
              </a:ext>
            </a:extLst>
          </p:cNvPr>
          <p:cNvSpPr>
            <a:spLocks noGrp="1"/>
          </p:cNvSpPr>
          <p:nvPr>
            <p:ph type="sldNum" sz="quarter" idx="4"/>
          </p:nvPr>
        </p:nvSpPr>
        <p:spPr/>
        <p:txBody>
          <a:bodyPr/>
          <a:lstStyle/>
          <a:p>
            <a:pPr>
              <a:defRPr/>
            </a:pPr>
            <a:fld id="{148C009B-CB69-E04A-B9B3-34B26D69E9CF}" type="slidenum">
              <a:rPr lang="en-US" smtClean="0"/>
              <a:pPr>
                <a:defRPr/>
              </a:pPr>
              <a:t>12</a:t>
            </a:fld>
            <a:endParaRPr lang="en-US" dirty="0"/>
          </a:p>
        </p:txBody>
      </p:sp>
      <p:pic>
        <p:nvPicPr>
          <p:cNvPr id="6" name="Content Placeholder 4">
            <a:extLst>
              <a:ext uri="{FF2B5EF4-FFF2-40B4-BE49-F238E27FC236}">
                <a16:creationId xmlns:a16="http://schemas.microsoft.com/office/drawing/2014/main" id="{ACF2B97B-B5A7-1D40-BEA7-430D375C5620}"/>
              </a:ext>
            </a:extLst>
          </p:cNvPr>
          <p:cNvPicPr>
            <a:picLocks noGrp="1" noChangeAspect="1"/>
          </p:cNvPicPr>
          <p:nvPr>
            <p:ph idx="1"/>
          </p:nvPr>
        </p:nvPicPr>
        <p:blipFill rotWithShape="1">
          <a:blip r:embed="rId3"/>
          <a:srcRect t="37368" r="34258" b="6501"/>
          <a:stretch/>
        </p:blipFill>
        <p:spPr>
          <a:xfrm>
            <a:off x="228600" y="540485"/>
            <a:ext cx="3767667" cy="2599037"/>
          </a:xfrm>
        </p:spPr>
      </p:pic>
      <p:pic>
        <p:nvPicPr>
          <p:cNvPr id="7" name="Content Placeholder 4">
            <a:extLst>
              <a:ext uri="{FF2B5EF4-FFF2-40B4-BE49-F238E27FC236}">
                <a16:creationId xmlns:a16="http://schemas.microsoft.com/office/drawing/2014/main" id="{072EBC0A-A751-3E4F-9ABB-B6E03F700EF0}"/>
              </a:ext>
            </a:extLst>
          </p:cNvPr>
          <p:cNvPicPr>
            <a:picLocks noChangeAspect="1"/>
          </p:cNvPicPr>
          <p:nvPr/>
        </p:nvPicPr>
        <p:blipFill rotWithShape="1">
          <a:blip r:embed="rId4"/>
          <a:srcRect t="10585" b="36073"/>
          <a:stretch/>
        </p:blipFill>
        <p:spPr>
          <a:xfrm>
            <a:off x="4080743" y="25524"/>
            <a:ext cx="4952898" cy="3360737"/>
          </a:xfrm>
          <a:prstGeom prst="rect">
            <a:avLst/>
          </a:prstGeom>
        </p:spPr>
      </p:pic>
      <p:sp>
        <p:nvSpPr>
          <p:cNvPr id="10" name="TextBox 9">
            <a:extLst>
              <a:ext uri="{FF2B5EF4-FFF2-40B4-BE49-F238E27FC236}">
                <a16:creationId xmlns:a16="http://schemas.microsoft.com/office/drawing/2014/main" id="{8F5FD1A5-C950-E844-8DF3-DAECF0C637C0}"/>
              </a:ext>
            </a:extLst>
          </p:cNvPr>
          <p:cNvSpPr txBox="1"/>
          <p:nvPr/>
        </p:nvSpPr>
        <p:spPr>
          <a:xfrm>
            <a:off x="112682" y="3169092"/>
            <a:ext cx="3977217" cy="1569660"/>
          </a:xfrm>
          <a:prstGeom prst="rect">
            <a:avLst/>
          </a:prstGeom>
          <a:noFill/>
        </p:spPr>
        <p:txBody>
          <a:bodyPr wrap="square" rtlCol="0">
            <a:spAutoFit/>
          </a:bodyPr>
          <a:lstStyle/>
          <a:p>
            <a:pPr marL="342900" indent="-342900">
              <a:buFont typeface="Arial" panose="020B0604020202020204" pitchFamily="34" charset="0"/>
              <a:buChar char="•"/>
            </a:pPr>
            <a:r>
              <a:rPr lang="en-US" sz="1600" dirty="0"/>
              <a:t>Copper/</a:t>
            </a:r>
            <a:r>
              <a:rPr lang="en-US" sz="1600" dirty="0" err="1"/>
              <a:t>kapton</a:t>
            </a:r>
            <a:r>
              <a:rPr lang="en-US" sz="1600" dirty="0"/>
              <a:t> strip electrodes</a:t>
            </a:r>
          </a:p>
          <a:p>
            <a:pPr marL="342900" indent="-342900">
              <a:buFont typeface="Arial" panose="020B0604020202020204" pitchFamily="34" charset="0"/>
              <a:buChar char="•"/>
            </a:pPr>
            <a:r>
              <a:rPr lang="en-US" sz="1600" dirty="0"/>
              <a:t>Honeycomb spacer</a:t>
            </a:r>
          </a:p>
          <a:p>
            <a:pPr marL="342900" indent="-342900">
              <a:buFont typeface="Arial" panose="020B0604020202020204" pitchFamily="34" charset="0"/>
              <a:buChar char="•"/>
            </a:pPr>
            <a:r>
              <a:rPr lang="en-US" sz="1600" dirty="0"/>
              <a:t>Lead absorber plates</a:t>
            </a:r>
          </a:p>
          <a:p>
            <a:pPr marL="342900" indent="-342900">
              <a:buFont typeface="Arial" panose="020B0604020202020204" pitchFamily="34" charset="0"/>
              <a:buChar char="•"/>
            </a:pPr>
            <a:r>
              <a:rPr lang="en-US" sz="1600" dirty="0"/>
              <a:t>1 GeV energy deposit produces 5x10</a:t>
            </a:r>
            <a:r>
              <a:rPr lang="en-US" sz="1600" baseline="30000" dirty="0"/>
              <a:t>6</a:t>
            </a:r>
            <a:r>
              <a:rPr lang="en-US" sz="1600" dirty="0"/>
              <a:t> e</a:t>
            </a:r>
            <a:r>
              <a:rPr lang="en-US" sz="1600" baseline="30000" dirty="0"/>
              <a:t>-</a:t>
            </a:r>
            <a:r>
              <a:rPr lang="en-US" sz="1600" dirty="0"/>
              <a:t>s</a:t>
            </a:r>
          </a:p>
          <a:p>
            <a:pPr marL="342900" indent="-342900">
              <a:buFont typeface="Arial" panose="020B0604020202020204" pitchFamily="34" charset="0"/>
              <a:buChar char="•"/>
            </a:pPr>
            <a:r>
              <a:rPr lang="en-US" sz="1600" dirty="0"/>
              <a:t>~450 ns drift time for 2.1 mm gap</a:t>
            </a:r>
          </a:p>
          <a:p>
            <a:pPr marL="342900" indent="-342900">
              <a:buFont typeface="Arial" panose="020B0604020202020204" pitchFamily="34" charset="0"/>
              <a:buChar char="•"/>
            </a:pPr>
            <a:endParaRPr lang="en-US" sz="1600" dirty="0"/>
          </a:p>
        </p:txBody>
      </p:sp>
      <p:pic>
        <p:nvPicPr>
          <p:cNvPr id="12" name="Picture 11">
            <a:extLst>
              <a:ext uri="{FF2B5EF4-FFF2-40B4-BE49-F238E27FC236}">
                <a16:creationId xmlns:a16="http://schemas.microsoft.com/office/drawing/2014/main" id="{45C0992B-480E-D749-9CC0-73CC8C1DFC47}"/>
              </a:ext>
            </a:extLst>
          </p:cNvPr>
          <p:cNvPicPr>
            <a:picLocks noChangeAspect="1"/>
          </p:cNvPicPr>
          <p:nvPr/>
        </p:nvPicPr>
        <p:blipFill rotWithShape="1">
          <a:blip r:embed="rId5"/>
          <a:srcRect l="3470" t="4577" r="3878" b="4276"/>
          <a:stretch/>
        </p:blipFill>
        <p:spPr>
          <a:xfrm>
            <a:off x="4174375" y="3365206"/>
            <a:ext cx="2069223" cy="1376444"/>
          </a:xfrm>
          <a:prstGeom prst="rect">
            <a:avLst/>
          </a:prstGeom>
        </p:spPr>
      </p:pic>
      <p:pic>
        <p:nvPicPr>
          <p:cNvPr id="14" name="Picture 13">
            <a:extLst>
              <a:ext uri="{FF2B5EF4-FFF2-40B4-BE49-F238E27FC236}">
                <a16:creationId xmlns:a16="http://schemas.microsoft.com/office/drawing/2014/main" id="{1111BF00-2A3A-D949-9413-7BC7E923CC96}"/>
              </a:ext>
            </a:extLst>
          </p:cNvPr>
          <p:cNvPicPr>
            <a:picLocks noChangeAspect="1"/>
          </p:cNvPicPr>
          <p:nvPr/>
        </p:nvPicPr>
        <p:blipFill>
          <a:blip r:embed="rId6"/>
          <a:stretch>
            <a:fillRect/>
          </a:stretch>
        </p:blipFill>
        <p:spPr>
          <a:xfrm>
            <a:off x="6320321" y="3319083"/>
            <a:ext cx="2638624" cy="1780586"/>
          </a:xfrm>
          <a:prstGeom prst="rect">
            <a:avLst/>
          </a:prstGeom>
        </p:spPr>
      </p:pic>
      <p:sp>
        <p:nvSpPr>
          <p:cNvPr id="11" name="TextBox 10">
            <a:extLst>
              <a:ext uri="{FF2B5EF4-FFF2-40B4-BE49-F238E27FC236}">
                <a16:creationId xmlns:a16="http://schemas.microsoft.com/office/drawing/2014/main" id="{AE432C00-40E4-F747-B8C9-6C1EEF44C11D}"/>
              </a:ext>
            </a:extLst>
          </p:cNvPr>
          <p:cNvSpPr txBox="1"/>
          <p:nvPr/>
        </p:nvSpPr>
        <p:spPr>
          <a:xfrm>
            <a:off x="112682" y="649131"/>
            <a:ext cx="8802718" cy="452431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800" dirty="0"/>
              <a:t>Homework:</a:t>
            </a:r>
          </a:p>
          <a:p>
            <a:r>
              <a:rPr lang="en-US" sz="1800" dirty="0"/>
              <a:t>This ECAL has a 2.1 mm layer of LAr and 1.1-1.5 mm layer of absorber.  If the LAr were replaced with plastic scintillator of the same thickness, how would the performance be affected? </a:t>
            </a:r>
          </a:p>
          <a:p>
            <a:endParaRPr lang="en-US" sz="1800" dirty="0"/>
          </a:p>
          <a:p>
            <a:r>
              <a:rPr lang="en-US" sz="1800" dirty="0"/>
              <a:t>~450 ns drift time (total charge collection time) is slow compared to the 50 ns (?) between bunch crossings at the LHC</a:t>
            </a:r>
          </a:p>
          <a:p>
            <a:pPr marL="285750" indent="-285750">
              <a:buFont typeface="Arial" panose="020B0604020202020204" pitchFamily="34" charset="0"/>
              <a:buChar char="•"/>
            </a:pPr>
            <a:r>
              <a:rPr lang="en-US" sz="1800" dirty="0"/>
              <a:t>How did ATLAS handle this?</a:t>
            </a:r>
          </a:p>
          <a:p>
            <a:pPr marL="285750" indent="-285750">
              <a:buFont typeface="Arial" panose="020B0604020202020204" pitchFamily="34" charset="0"/>
              <a:buChar char="•"/>
            </a:pPr>
            <a:r>
              <a:rPr lang="en-US" sz="1800" dirty="0"/>
              <a:t>What cost, if any, did their solution have?</a:t>
            </a:r>
          </a:p>
          <a:p>
            <a:pPr marL="285750" indent="-285750">
              <a:buFont typeface="Arial" panose="020B0604020202020204" pitchFamily="34" charset="0"/>
              <a:buChar char="•"/>
            </a:pPr>
            <a:r>
              <a:rPr lang="en-US" sz="1800" dirty="0"/>
              <a:t>What was the charge collection time for the NA48</a:t>
            </a:r>
          </a:p>
          <a:p>
            <a:r>
              <a:rPr lang="en-US" sz="1800" dirty="0" err="1"/>
              <a:t>LKr</a:t>
            </a:r>
            <a:r>
              <a:rPr lang="en-US" sz="1800" dirty="0"/>
              <a:t> </a:t>
            </a:r>
            <a:r>
              <a:rPr lang="en-US" sz="1800" dirty="0" err="1"/>
              <a:t>calo</a:t>
            </a:r>
            <a:r>
              <a:rPr lang="en-US" sz="1800" dirty="0"/>
              <a:t> (1 cm gap) and was that an issue or not?</a:t>
            </a:r>
          </a:p>
          <a:p>
            <a:endParaRPr lang="en-US" sz="1800" dirty="0"/>
          </a:p>
          <a:p>
            <a:r>
              <a:rPr lang="en-US" sz="1800" dirty="0"/>
              <a:t>Why the crazy accordion geometry (b) instead of a</a:t>
            </a:r>
          </a:p>
          <a:p>
            <a:r>
              <a:rPr lang="en-US" sz="1800" dirty="0"/>
              <a:t>simpler geometry like (a) ? </a:t>
            </a:r>
          </a:p>
          <a:p>
            <a:r>
              <a:rPr lang="en-US" sz="1800" dirty="0"/>
              <a:t>Find at least two reasons.</a:t>
            </a:r>
          </a:p>
          <a:p>
            <a:endParaRPr lang="en-US" sz="1800" dirty="0"/>
          </a:p>
        </p:txBody>
      </p:sp>
      <p:pic>
        <p:nvPicPr>
          <p:cNvPr id="13" name="Picture 12">
            <a:extLst>
              <a:ext uri="{FF2B5EF4-FFF2-40B4-BE49-F238E27FC236}">
                <a16:creationId xmlns:a16="http://schemas.microsoft.com/office/drawing/2014/main" id="{D76106CF-EE0C-4E44-B5AC-7A0CF0488C73}"/>
              </a:ext>
            </a:extLst>
          </p:cNvPr>
          <p:cNvPicPr>
            <a:picLocks noChangeAspect="1"/>
          </p:cNvPicPr>
          <p:nvPr/>
        </p:nvPicPr>
        <p:blipFill>
          <a:blip r:embed="rId7"/>
          <a:stretch>
            <a:fillRect/>
          </a:stretch>
        </p:blipFill>
        <p:spPr>
          <a:xfrm>
            <a:off x="5823924" y="2965376"/>
            <a:ext cx="2794542" cy="1977091"/>
          </a:xfrm>
          <a:prstGeom prst="rect">
            <a:avLst/>
          </a:prstGeom>
        </p:spPr>
      </p:pic>
    </p:spTree>
    <p:extLst>
      <p:ext uri="{BB962C8B-B14F-4D97-AF65-F5344CB8AC3E}">
        <p14:creationId xmlns:p14="http://schemas.microsoft.com/office/powerpoint/2010/main" val="25093872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2D22EC1-B892-444D-BE1E-40DE77BD4CEC}"/>
              </a:ext>
            </a:extLst>
          </p:cNvPr>
          <p:cNvSpPr>
            <a:spLocks noGrp="1"/>
          </p:cNvSpPr>
          <p:nvPr>
            <p:ph idx="1"/>
          </p:nvPr>
        </p:nvSpPr>
        <p:spPr>
          <a:xfrm>
            <a:off x="228603" y="728664"/>
            <a:ext cx="8672513" cy="538276"/>
          </a:xfrm>
        </p:spPr>
        <p:txBody>
          <a:bodyPr/>
          <a:lstStyle/>
          <a:p>
            <a:r>
              <a:rPr lang="en-US" dirty="0"/>
              <a:t>52.8 MeV photon back to back with 52.8 MeV positron.  Backgrounds from accidental photon on top of normal muon decay.  Requires precise measurement of 4-vector of photon plus timing.</a:t>
            </a:r>
          </a:p>
        </p:txBody>
      </p:sp>
      <p:sp>
        <p:nvSpPr>
          <p:cNvPr id="3" name="Title 2">
            <a:extLst>
              <a:ext uri="{FF2B5EF4-FFF2-40B4-BE49-F238E27FC236}">
                <a16:creationId xmlns:a16="http://schemas.microsoft.com/office/drawing/2014/main" id="{2EAA6C9A-0AA5-0542-8960-F98ECAFBA234}"/>
              </a:ext>
            </a:extLst>
          </p:cNvPr>
          <p:cNvSpPr>
            <a:spLocks noGrp="1"/>
          </p:cNvSpPr>
          <p:nvPr>
            <p:ph type="title"/>
          </p:nvPr>
        </p:nvSpPr>
        <p:spPr/>
        <p:txBody>
          <a:bodyPr/>
          <a:lstStyle/>
          <a:p>
            <a:r>
              <a:rPr lang="en-US" dirty="0"/>
              <a:t>MEG – Search for </a:t>
            </a:r>
            <a:r>
              <a:rPr lang="en-US" dirty="0">
                <a:latin typeface="Symbol" pitchFamily="2" charset="2"/>
              </a:rPr>
              <a:t>m</a:t>
            </a:r>
            <a:r>
              <a:rPr lang="en-US" dirty="0"/>
              <a:t>-&gt;</a:t>
            </a:r>
            <a:r>
              <a:rPr lang="en-US" dirty="0" err="1"/>
              <a:t>e+</a:t>
            </a:r>
            <a:r>
              <a:rPr lang="en-US" dirty="0" err="1">
                <a:latin typeface="Symbol" pitchFamily="2" charset="2"/>
              </a:rPr>
              <a:t>g</a:t>
            </a:r>
            <a:r>
              <a:rPr lang="en-US" dirty="0"/>
              <a:t> (decay at rest CLFV)</a:t>
            </a:r>
          </a:p>
        </p:txBody>
      </p:sp>
      <p:sp>
        <p:nvSpPr>
          <p:cNvPr id="4" name="Footer Placeholder 3">
            <a:extLst>
              <a:ext uri="{FF2B5EF4-FFF2-40B4-BE49-F238E27FC236}">
                <a16:creationId xmlns:a16="http://schemas.microsoft.com/office/drawing/2014/main" id="{BA34EA7A-B574-F249-BD57-E12DAD5FA683}"/>
              </a:ext>
            </a:extLst>
          </p:cNvPr>
          <p:cNvSpPr>
            <a:spLocks noGrp="1"/>
          </p:cNvSpPr>
          <p:nvPr>
            <p:ph type="ftr" sz="quarter" idx="3"/>
          </p:nvPr>
        </p:nvSpPr>
        <p:spPr/>
        <p:txBody>
          <a:bodyPr/>
          <a:lstStyle/>
          <a:p>
            <a:pPr>
              <a:defRPr/>
            </a:pPr>
            <a:r>
              <a:rPr lang="en-US"/>
              <a:t>Michelle Stancari  |  Noble Element Detectors  |  EDIT 2018</a:t>
            </a:r>
            <a:endParaRPr lang="en-US" b="1" dirty="0"/>
          </a:p>
        </p:txBody>
      </p:sp>
      <p:sp>
        <p:nvSpPr>
          <p:cNvPr id="5" name="Slide Number Placeholder 4">
            <a:extLst>
              <a:ext uri="{FF2B5EF4-FFF2-40B4-BE49-F238E27FC236}">
                <a16:creationId xmlns:a16="http://schemas.microsoft.com/office/drawing/2014/main" id="{5ADA43F0-C3D4-9341-ABEB-19229C297533}"/>
              </a:ext>
            </a:extLst>
          </p:cNvPr>
          <p:cNvSpPr>
            <a:spLocks noGrp="1"/>
          </p:cNvSpPr>
          <p:nvPr>
            <p:ph type="sldNum" sz="quarter" idx="4"/>
          </p:nvPr>
        </p:nvSpPr>
        <p:spPr/>
        <p:txBody>
          <a:bodyPr/>
          <a:lstStyle/>
          <a:p>
            <a:pPr>
              <a:defRPr/>
            </a:pPr>
            <a:fld id="{148C009B-CB69-E04A-B9B3-34B26D69E9CF}" type="slidenum">
              <a:rPr lang="en-US" smtClean="0"/>
              <a:pPr>
                <a:defRPr/>
              </a:pPr>
              <a:t>13</a:t>
            </a:fld>
            <a:endParaRPr lang="en-US" dirty="0"/>
          </a:p>
        </p:txBody>
      </p:sp>
      <p:pic>
        <p:nvPicPr>
          <p:cNvPr id="11" name="Picture 10">
            <a:extLst>
              <a:ext uri="{FF2B5EF4-FFF2-40B4-BE49-F238E27FC236}">
                <a16:creationId xmlns:a16="http://schemas.microsoft.com/office/drawing/2014/main" id="{35D8C66E-5E31-7B45-950A-20979F2A3112}"/>
              </a:ext>
            </a:extLst>
          </p:cNvPr>
          <p:cNvPicPr>
            <a:picLocks noChangeAspect="1"/>
          </p:cNvPicPr>
          <p:nvPr/>
        </p:nvPicPr>
        <p:blipFill rotWithShape="1">
          <a:blip r:embed="rId3"/>
          <a:srcRect l="10069" r="10560"/>
          <a:stretch/>
        </p:blipFill>
        <p:spPr>
          <a:xfrm>
            <a:off x="341283" y="1587884"/>
            <a:ext cx="5112065" cy="2914856"/>
          </a:xfrm>
          <a:prstGeom prst="rect">
            <a:avLst/>
          </a:prstGeom>
        </p:spPr>
      </p:pic>
      <p:pic>
        <p:nvPicPr>
          <p:cNvPr id="13" name="Picture 12">
            <a:extLst>
              <a:ext uri="{FF2B5EF4-FFF2-40B4-BE49-F238E27FC236}">
                <a16:creationId xmlns:a16="http://schemas.microsoft.com/office/drawing/2014/main" id="{5DE9F483-8A2B-7F47-82BE-1497AEE9A62F}"/>
              </a:ext>
            </a:extLst>
          </p:cNvPr>
          <p:cNvPicPr>
            <a:picLocks noChangeAspect="1"/>
          </p:cNvPicPr>
          <p:nvPr/>
        </p:nvPicPr>
        <p:blipFill>
          <a:blip r:embed="rId4"/>
          <a:stretch>
            <a:fillRect/>
          </a:stretch>
        </p:blipFill>
        <p:spPr>
          <a:xfrm>
            <a:off x="511791" y="3786692"/>
            <a:ext cx="2466614" cy="962928"/>
          </a:xfrm>
          <a:prstGeom prst="rect">
            <a:avLst/>
          </a:prstGeom>
        </p:spPr>
      </p:pic>
      <p:sp>
        <p:nvSpPr>
          <p:cNvPr id="14" name="TextBox 13">
            <a:extLst>
              <a:ext uri="{FF2B5EF4-FFF2-40B4-BE49-F238E27FC236}">
                <a16:creationId xmlns:a16="http://schemas.microsoft.com/office/drawing/2014/main" id="{2FE24EFE-090F-8E40-B613-3F14F07B60DF}"/>
              </a:ext>
            </a:extLst>
          </p:cNvPr>
          <p:cNvSpPr txBox="1"/>
          <p:nvPr/>
        </p:nvSpPr>
        <p:spPr>
          <a:xfrm>
            <a:off x="5375404" y="1478961"/>
            <a:ext cx="3636818" cy="3139321"/>
          </a:xfrm>
          <a:prstGeom prst="rect">
            <a:avLst/>
          </a:prstGeom>
          <a:noFill/>
        </p:spPr>
        <p:txBody>
          <a:bodyPr wrap="square" rtlCol="0">
            <a:spAutoFit/>
          </a:bodyPr>
          <a:lstStyle/>
          <a:p>
            <a:r>
              <a:rPr lang="en-US" sz="1800" dirty="0" err="1">
                <a:solidFill>
                  <a:schemeClr val="accent6"/>
                </a:solidFill>
              </a:rPr>
              <a:t>Eur</a:t>
            </a:r>
            <a:r>
              <a:rPr lang="en-US" sz="1800" dirty="0">
                <a:solidFill>
                  <a:schemeClr val="accent6"/>
                </a:solidFill>
              </a:rPr>
              <a:t> Phys J. </a:t>
            </a:r>
            <a:r>
              <a:rPr lang="en-US" sz="1800" b="1" dirty="0">
                <a:solidFill>
                  <a:schemeClr val="accent6"/>
                </a:solidFill>
              </a:rPr>
              <a:t>C 76 </a:t>
            </a:r>
            <a:r>
              <a:rPr lang="en-US" sz="1800" dirty="0">
                <a:solidFill>
                  <a:schemeClr val="accent6"/>
                </a:solidFill>
              </a:rPr>
              <a:t>434 (2016)</a:t>
            </a:r>
          </a:p>
          <a:p>
            <a:r>
              <a:rPr lang="en-US" sz="1800" dirty="0">
                <a:solidFill>
                  <a:schemeClr val="accent6"/>
                </a:solidFill>
              </a:rPr>
              <a:t>Homogeneous EM calorimeter:</a:t>
            </a:r>
          </a:p>
          <a:p>
            <a:pPr marL="285750" indent="-285750">
              <a:buFont typeface="Arial" panose="020B0604020202020204" pitchFamily="34" charset="0"/>
              <a:buChar char="•"/>
            </a:pPr>
            <a:r>
              <a:rPr lang="en-US" sz="1800" dirty="0">
                <a:solidFill>
                  <a:schemeClr val="accent6"/>
                </a:solidFill>
              </a:rPr>
              <a:t>900 liters (2.7 tons) of </a:t>
            </a:r>
            <a:r>
              <a:rPr lang="en-US" sz="1800" dirty="0" err="1">
                <a:solidFill>
                  <a:schemeClr val="accent6"/>
                </a:solidFill>
              </a:rPr>
              <a:t>LXe</a:t>
            </a:r>
            <a:endParaRPr lang="en-US" sz="1800" dirty="0">
              <a:solidFill>
                <a:schemeClr val="accent6"/>
              </a:solidFill>
            </a:endParaRPr>
          </a:p>
          <a:p>
            <a:pPr marL="285750" indent="-285750">
              <a:buFont typeface="Arial" panose="020B0604020202020204" pitchFamily="34" charset="0"/>
              <a:buChar char="•"/>
            </a:pPr>
            <a:r>
              <a:rPr lang="en-US" sz="1800" dirty="0">
                <a:solidFill>
                  <a:schemeClr val="accent6"/>
                </a:solidFill>
              </a:rPr>
              <a:t>Measures light only (no field) with 846 2” PMTs on the inner surface.</a:t>
            </a:r>
          </a:p>
          <a:p>
            <a:r>
              <a:rPr lang="en-US" sz="1800" dirty="0">
                <a:solidFill>
                  <a:schemeClr val="accent6"/>
                </a:solidFill>
              </a:rPr>
              <a:t>Why </a:t>
            </a:r>
            <a:r>
              <a:rPr lang="en-US" sz="1800" dirty="0" err="1">
                <a:solidFill>
                  <a:schemeClr val="accent6"/>
                </a:solidFill>
              </a:rPr>
              <a:t>LXe</a:t>
            </a:r>
            <a:r>
              <a:rPr lang="en-US" sz="1800" dirty="0">
                <a:solidFill>
                  <a:schemeClr val="accent6"/>
                </a:solidFill>
              </a:rPr>
              <a:t>?</a:t>
            </a:r>
          </a:p>
          <a:p>
            <a:pPr marL="285750" indent="-285750">
              <a:buFont typeface="Arial" panose="020B0604020202020204" pitchFamily="34" charset="0"/>
              <a:buChar char="•"/>
            </a:pPr>
            <a:r>
              <a:rPr lang="en-US" sz="1800" dirty="0">
                <a:solidFill>
                  <a:schemeClr val="accent6"/>
                </a:solidFill>
              </a:rPr>
              <a:t>High light output </a:t>
            </a:r>
          </a:p>
          <a:p>
            <a:pPr marL="285750" indent="-285750">
              <a:buFont typeface="Arial" panose="020B0604020202020204" pitchFamily="34" charset="0"/>
              <a:buChar char="•"/>
            </a:pPr>
            <a:r>
              <a:rPr lang="en-US" sz="1800" dirty="0">
                <a:solidFill>
                  <a:schemeClr val="accent6"/>
                </a:solidFill>
              </a:rPr>
              <a:t>Fast timing</a:t>
            </a:r>
          </a:p>
          <a:p>
            <a:pPr marL="285750" indent="-285750">
              <a:buFont typeface="Arial" panose="020B0604020202020204" pitchFamily="34" charset="0"/>
              <a:buChar char="•"/>
            </a:pPr>
            <a:r>
              <a:rPr lang="en-US" sz="1800" dirty="0">
                <a:solidFill>
                  <a:schemeClr val="accent6"/>
                </a:solidFill>
              </a:rPr>
              <a:t>Short radiation length</a:t>
            </a:r>
          </a:p>
          <a:p>
            <a:pPr marL="285750" indent="-285750">
              <a:buFont typeface="Arial" panose="020B0604020202020204" pitchFamily="34" charset="0"/>
              <a:buChar char="•"/>
            </a:pPr>
            <a:r>
              <a:rPr lang="en-US" sz="1800" dirty="0">
                <a:solidFill>
                  <a:schemeClr val="accent6"/>
                </a:solidFill>
              </a:rPr>
              <a:t>175 nm VUV light</a:t>
            </a:r>
          </a:p>
        </p:txBody>
      </p:sp>
    </p:spTree>
    <p:extLst>
      <p:ext uri="{BB962C8B-B14F-4D97-AF65-F5344CB8AC3E}">
        <p14:creationId xmlns:p14="http://schemas.microsoft.com/office/powerpoint/2010/main" val="40341643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C58789D-8D2A-0A42-AF62-201EBE4BAFAB}"/>
              </a:ext>
            </a:extLst>
          </p:cNvPr>
          <p:cNvSpPr>
            <a:spLocks noGrp="1"/>
          </p:cNvSpPr>
          <p:nvPr>
            <p:ph idx="1"/>
          </p:nvPr>
        </p:nvSpPr>
        <p:spPr>
          <a:xfrm>
            <a:off x="228603" y="728664"/>
            <a:ext cx="4526080" cy="3794522"/>
          </a:xfrm>
        </p:spPr>
        <p:txBody>
          <a:bodyPr/>
          <a:lstStyle/>
          <a:p>
            <a:r>
              <a:rPr lang="en-US" dirty="0"/>
              <a:t>High energy calorimeters </a:t>
            </a:r>
            <a:r>
              <a:rPr lang="en-US" dirty="0">
                <a:solidFill>
                  <a:srgbClr val="7030A0"/>
                </a:solidFill>
              </a:rPr>
              <a:t>MeV-</a:t>
            </a:r>
            <a:r>
              <a:rPr lang="en-US" dirty="0" err="1">
                <a:solidFill>
                  <a:srgbClr val="7030A0"/>
                </a:solidFill>
              </a:rPr>
              <a:t>TeV</a:t>
            </a:r>
            <a:endParaRPr lang="en-US" dirty="0">
              <a:solidFill>
                <a:srgbClr val="7030A0"/>
              </a:solidFill>
            </a:endParaRPr>
          </a:p>
          <a:p>
            <a:r>
              <a:rPr lang="en-US" dirty="0"/>
              <a:t>Neutrino beams </a:t>
            </a:r>
            <a:r>
              <a:rPr lang="en-US" dirty="0">
                <a:solidFill>
                  <a:srgbClr val="7030A0"/>
                </a:solidFill>
              </a:rPr>
              <a:t>~0.1-10 GeV</a:t>
            </a:r>
          </a:p>
          <a:p>
            <a:r>
              <a:rPr lang="en-US" dirty="0"/>
              <a:t>Direct detection of dark matter </a:t>
            </a:r>
            <a:r>
              <a:rPr lang="en-US" dirty="0" err="1">
                <a:solidFill>
                  <a:srgbClr val="7030A0"/>
                </a:solidFill>
              </a:rPr>
              <a:t>keV</a:t>
            </a:r>
            <a:endParaRPr lang="en-US" dirty="0">
              <a:solidFill>
                <a:srgbClr val="7030A0"/>
              </a:solidFill>
            </a:endParaRPr>
          </a:p>
          <a:p>
            <a:endParaRPr lang="en-US" dirty="0"/>
          </a:p>
          <a:p>
            <a:pPr marL="0" indent="0">
              <a:buNone/>
            </a:pPr>
            <a:endParaRPr lang="en-US" dirty="0"/>
          </a:p>
        </p:txBody>
      </p:sp>
      <p:sp>
        <p:nvSpPr>
          <p:cNvPr id="3" name="Title 2">
            <a:extLst>
              <a:ext uri="{FF2B5EF4-FFF2-40B4-BE49-F238E27FC236}">
                <a16:creationId xmlns:a16="http://schemas.microsoft.com/office/drawing/2014/main" id="{D008D620-4EAA-7B47-AB6E-154236AF0BCE}"/>
              </a:ext>
            </a:extLst>
          </p:cNvPr>
          <p:cNvSpPr>
            <a:spLocks noGrp="1"/>
          </p:cNvSpPr>
          <p:nvPr>
            <p:ph type="title"/>
          </p:nvPr>
        </p:nvSpPr>
        <p:spPr/>
        <p:txBody>
          <a:bodyPr/>
          <a:lstStyle/>
          <a:p>
            <a:r>
              <a:rPr lang="en-US" dirty="0"/>
              <a:t>Where are these detectors in use today?	</a:t>
            </a:r>
          </a:p>
        </p:txBody>
      </p:sp>
      <p:sp>
        <p:nvSpPr>
          <p:cNvPr id="4" name="Footer Placeholder 3">
            <a:extLst>
              <a:ext uri="{FF2B5EF4-FFF2-40B4-BE49-F238E27FC236}">
                <a16:creationId xmlns:a16="http://schemas.microsoft.com/office/drawing/2014/main" id="{24D97132-E963-D34B-950F-4E1409D377AE}"/>
              </a:ext>
            </a:extLst>
          </p:cNvPr>
          <p:cNvSpPr>
            <a:spLocks noGrp="1"/>
          </p:cNvSpPr>
          <p:nvPr>
            <p:ph type="ftr" sz="quarter" idx="3"/>
          </p:nvPr>
        </p:nvSpPr>
        <p:spPr/>
        <p:txBody>
          <a:bodyPr/>
          <a:lstStyle/>
          <a:p>
            <a:pPr>
              <a:defRPr/>
            </a:pPr>
            <a:r>
              <a:rPr lang="en-US"/>
              <a:t>Michelle Stancari  |  Noble Element Detectors  |  EDIT 2018</a:t>
            </a:r>
            <a:endParaRPr lang="en-US" b="1" dirty="0"/>
          </a:p>
        </p:txBody>
      </p:sp>
      <p:sp>
        <p:nvSpPr>
          <p:cNvPr id="5" name="Slide Number Placeholder 4">
            <a:extLst>
              <a:ext uri="{FF2B5EF4-FFF2-40B4-BE49-F238E27FC236}">
                <a16:creationId xmlns:a16="http://schemas.microsoft.com/office/drawing/2014/main" id="{D0374D9F-4A6A-684A-91E8-94450D022CFF}"/>
              </a:ext>
            </a:extLst>
          </p:cNvPr>
          <p:cNvSpPr>
            <a:spLocks noGrp="1"/>
          </p:cNvSpPr>
          <p:nvPr>
            <p:ph type="sldNum" sz="quarter" idx="4"/>
          </p:nvPr>
        </p:nvSpPr>
        <p:spPr/>
        <p:txBody>
          <a:bodyPr/>
          <a:lstStyle/>
          <a:p>
            <a:pPr>
              <a:defRPr/>
            </a:pPr>
            <a:fld id="{148C009B-CB69-E04A-B9B3-34B26D69E9CF}" type="slidenum">
              <a:rPr lang="en-US" smtClean="0"/>
              <a:pPr>
                <a:defRPr/>
              </a:pPr>
              <a:t>14</a:t>
            </a:fld>
            <a:endParaRPr lang="en-US" dirty="0"/>
          </a:p>
        </p:txBody>
      </p:sp>
      <p:pic>
        <p:nvPicPr>
          <p:cNvPr id="7" name="Picture 6">
            <a:extLst>
              <a:ext uri="{FF2B5EF4-FFF2-40B4-BE49-F238E27FC236}">
                <a16:creationId xmlns:a16="http://schemas.microsoft.com/office/drawing/2014/main" id="{A89851F6-F673-AE48-9A7C-E46A02C91873}"/>
              </a:ext>
            </a:extLst>
          </p:cNvPr>
          <p:cNvPicPr>
            <a:picLocks noChangeAspect="1"/>
          </p:cNvPicPr>
          <p:nvPr/>
        </p:nvPicPr>
        <p:blipFill rotWithShape="1">
          <a:blip r:embed="rId3"/>
          <a:srcRect l="1186" t="18789" r="2623" b="5745"/>
          <a:stretch/>
        </p:blipFill>
        <p:spPr>
          <a:xfrm>
            <a:off x="1715121" y="1914862"/>
            <a:ext cx="5713757" cy="2785812"/>
          </a:xfrm>
          <a:prstGeom prst="rect">
            <a:avLst/>
          </a:prstGeom>
        </p:spPr>
      </p:pic>
      <p:sp>
        <p:nvSpPr>
          <p:cNvPr id="8" name="Content Placeholder 1">
            <a:extLst>
              <a:ext uri="{FF2B5EF4-FFF2-40B4-BE49-F238E27FC236}">
                <a16:creationId xmlns:a16="http://schemas.microsoft.com/office/drawing/2014/main" id="{BCC00D4B-70F0-1142-8A01-B61B6AE880E8}"/>
              </a:ext>
            </a:extLst>
          </p:cNvPr>
          <p:cNvSpPr txBox="1">
            <a:spLocks/>
          </p:cNvSpPr>
          <p:nvPr/>
        </p:nvSpPr>
        <p:spPr>
          <a:xfrm>
            <a:off x="4970033" y="728664"/>
            <a:ext cx="4050344" cy="3794522"/>
          </a:xfrm>
          <a:prstGeom prst="rect">
            <a:avLst/>
          </a:prstGeom>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Neutrino-less double beta decay searches</a:t>
            </a:r>
          </a:p>
          <a:p>
            <a:r>
              <a:rPr lang="en-US" dirty="0"/>
              <a:t> . . And many more </a:t>
            </a:r>
          </a:p>
          <a:p>
            <a:endParaRPr lang="en-US" dirty="0"/>
          </a:p>
          <a:p>
            <a:pPr marL="0" indent="0">
              <a:buFont typeface="Arial" charset="0"/>
              <a:buNone/>
            </a:pPr>
            <a:endParaRPr lang="en-US" dirty="0"/>
          </a:p>
        </p:txBody>
      </p:sp>
      <p:sp>
        <p:nvSpPr>
          <p:cNvPr id="9" name="TextBox 8">
            <a:extLst>
              <a:ext uri="{FF2B5EF4-FFF2-40B4-BE49-F238E27FC236}">
                <a16:creationId xmlns:a16="http://schemas.microsoft.com/office/drawing/2014/main" id="{A04AB3D6-4CEE-1D40-B95F-AF59C16EA70E}"/>
              </a:ext>
            </a:extLst>
          </p:cNvPr>
          <p:cNvSpPr txBox="1"/>
          <p:nvPr/>
        </p:nvSpPr>
        <p:spPr>
          <a:xfrm>
            <a:off x="6346182" y="1695920"/>
            <a:ext cx="2674194" cy="646331"/>
          </a:xfrm>
          <a:prstGeom prst="rect">
            <a:avLst/>
          </a:prstGeom>
          <a:solidFill>
            <a:schemeClr val="accent6"/>
          </a:solidFill>
        </p:spPr>
        <p:txBody>
          <a:bodyPr wrap="none" rtlCol="0">
            <a:spAutoFit/>
          </a:bodyPr>
          <a:lstStyle/>
          <a:p>
            <a:r>
              <a:rPr lang="en-US" sz="1800" dirty="0">
                <a:solidFill>
                  <a:schemeClr val="bg1"/>
                </a:solidFill>
              </a:rPr>
              <a:t>Neutrino Energy Spectrum</a:t>
            </a:r>
          </a:p>
          <a:p>
            <a:r>
              <a:rPr lang="en-US" sz="1800" dirty="0">
                <a:solidFill>
                  <a:schemeClr val="bg1"/>
                </a:solidFill>
              </a:rPr>
              <a:t>M. Messier</a:t>
            </a:r>
          </a:p>
        </p:txBody>
      </p:sp>
    </p:spTree>
    <p:extLst>
      <p:ext uri="{BB962C8B-B14F-4D97-AF65-F5344CB8AC3E}">
        <p14:creationId xmlns:p14="http://schemas.microsoft.com/office/powerpoint/2010/main" val="27215940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22FF07-2F44-6741-A565-C12EA59950A6}"/>
              </a:ext>
            </a:extLst>
          </p:cNvPr>
          <p:cNvSpPr>
            <a:spLocks noGrp="1"/>
          </p:cNvSpPr>
          <p:nvPr>
            <p:ph idx="1"/>
          </p:nvPr>
        </p:nvSpPr>
        <p:spPr/>
        <p:txBody>
          <a:bodyPr/>
          <a:lstStyle/>
          <a:p>
            <a:r>
              <a:rPr lang="en-US" dirty="0"/>
              <a:t>The detector </a:t>
            </a:r>
            <a:r>
              <a:rPr lang="en-US" u="sng" dirty="0"/>
              <a:t>IS</a:t>
            </a:r>
            <a:r>
              <a:rPr lang="en-US" dirty="0"/>
              <a:t> the target: neutrino cross section are tiny. </a:t>
            </a:r>
          </a:p>
          <a:p>
            <a:pPr lvl="1"/>
            <a:r>
              <a:rPr lang="en-US" dirty="0"/>
              <a:t>SBN: “short-baseline” - 1 neutrino interaction every 10-600 beam spills depending on detector size and distance from the target.  O(100) ton detectors</a:t>
            </a:r>
          </a:p>
          <a:p>
            <a:pPr lvl="1"/>
            <a:r>
              <a:rPr lang="en-US" dirty="0"/>
              <a:t>DUNE: ~5 neutrino events per day in 40 </a:t>
            </a:r>
            <a:r>
              <a:rPr lang="en-US" dirty="0" err="1"/>
              <a:t>kTon</a:t>
            </a:r>
            <a:r>
              <a:rPr lang="en-US" dirty="0"/>
              <a:t> LAr at 1300 km baseline and 4850 feet deep</a:t>
            </a:r>
          </a:p>
          <a:p>
            <a:r>
              <a:rPr lang="en-US" dirty="0"/>
              <a:t>Neutrino beam energy ~0.5-10 GeV</a:t>
            </a:r>
          </a:p>
          <a:p>
            <a:r>
              <a:rPr lang="en-US" dirty="0"/>
              <a:t>Golden channel: CCQE </a:t>
            </a:r>
            <a:r>
              <a:rPr lang="en-US" dirty="0" err="1">
                <a:latin typeface="Symbol" pitchFamily="2" charset="2"/>
              </a:rPr>
              <a:t>n</a:t>
            </a:r>
            <a:r>
              <a:rPr lang="en-US" baseline="-25000" dirty="0" err="1">
                <a:latin typeface="+mn-lt"/>
              </a:rPr>
              <a:t>l</a:t>
            </a:r>
            <a:r>
              <a:rPr lang="en-US" dirty="0" err="1"/>
              <a:t>+n</a:t>
            </a:r>
            <a:r>
              <a:rPr lang="en-US" dirty="0"/>
              <a:t>-&gt;</a:t>
            </a:r>
            <a:r>
              <a:rPr lang="en-US" dirty="0" err="1"/>
              <a:t>l+p</a:t>
            </a:r>
            <a:r>
              <a:rPr lang="en-US" dirty="0"/>
              <a:t> (nuclear effects add hadrons, neutrons) </a:t>
            </a:r>
          </a:p>
          <a:p>
            <a:r>
              <a:rPr lang="en-US" dirty="0"/>
              <a:t>Single phase and dual phase LAr time projection chambers (TPC).  </a:t>
            </a:r>
          </a:p>
          <a:p>
            <a:r>
              <a:rPr lang="en-US" dirty="0"/>
              <a:t>Image the event to select neutrino interactions (topology)</a:t>
            </a:r>
          </a:p>
          <a:p>
            <a:pPr marL="0" indent="0">
              <a:buNone/>
            </a:pPr>
            <a:endParaRPr lang="en-US" dirty="0"/>
          </a:p>
        </p:txBody>
      </p:sp>
      <p:sp>
        <p:nvSpPr>
          <p:cNvPr id="3" name="Title 2">
            <a:extLst>
              <a:ext uri="{FF2B5EF4-FFF2-40B4-BE49-F238E27FC236}">
                <a16:creationId xmlns:a16="http://schemas.microsoft.com/office/drawing/2014/main" id="{3836808B-D4AE-5943-8868-9CE2C4741B7C}"/>
              </a:ext>
            </a:extLst>
          </p:cNvPr>
          <p:cNvSpPr>
            <a:spLocks noGrp="1"/>
          </p:cNvSpPr>
          <p:nvPr>
            <p:ph type="title"/>
          </p:nvPr>
        </p:nvSpPr>
        <p:spPr/>
        <p:txBody>
          <a:bodyPr/>
          <a:lstStyle/>
          <a:p>
            <a:r>
              <a:rPr lang="en-US" dirty="0" err="1"/>
              <a:t>Acclerator</a:t>
            </a:r>
            <a:r>
              <a:rPr lang="en-US" dirty="0"/>
              <a:t> Beam Neutrino Detectors</a:t>
            </a:r>
          </a:p>
        </p:txBody>
      </p:sp>
      <p:sp>
        <p:nvSpPr>
          <p:cNvPr id="4" name="Footer Placeholder 3">
            <a:extLst>
              <a:ext uri="{FF2B5EF4-FFF2-40B4-BE49-F238E27FC236}">
                <a16:creationId xmlns:a16="http://schemas.microsoft.com/office/drawing/2014/main" id="{BE7D9670-AC2F-9447-810C-996F7B1DD0B8}"/>
              </a:ext>
            </a:extLst>
          </p:cNvPr>
          <p:cNvSpPr>
            <a:spLocks noGrp="1"/>
          </p:cNvSpPr>
          <p:nvPr>
            <p:ph type="ftr" sz="quarter" idx="3"/>
          </p:nvPr>
        </p:nvSpPr>
        <p:spPr/>
        <p:txBody>
          <a:bodyPr/>
          <a:lstStyle/>
          <a:p>
            <a:pPr>
              <a:defRPr/>
            </a:pPr>
            <a:r>
              <a:rPr lang="en-US"/>
              <a:t>Michelle Stancari  |  Noble Element Detectors  |  EDIT 2018</a:t>
            </a:r>
            <a:endParaRPr lang="en-US" b="1" dirty="0"/>
          </a:p>
        </p:txBody>
      </p:sp>
      <p:sp>
        <p:nvSpPr>
          <p:cNvPr id="5" name="Slide Number Placeholder 4">
            <a:extLst>
              <a:ext uri="{FF2B5EF4-FFF2-40B4-BE49-F238E27FC236}">
                <a16:creationId xmlns:a16="http://schemas.microsoft.com/office/drawing/2014/main" id="{6036E69E-9104-BC41-93CB-06ED6E71E16F}"/>
              </a:ext>
            </a:extLst>
          </p:cNvPr>
          <p:cNvSpPr>
            <a:spLocks noGrp="1"/>
          </p:cNvSpPr>
          <p:nvPr>
            <p:ph type="sldNum" sz="quarter" idx="4"/>
          </p:nvPr>
        </p:nvSpPr>
        <p:spPr/>
        <p:txBody>
          <a:bodyPr/>
          <a:lstStyle/>
          <a:p>
            <a:pPr>
              <a:defRPr/>
            </a:pPr>
            <a:fld id="{148C009B-CB69-E04A-B9B3-34B26D69E9CF}" type="slidenum">
              <a:rPr lang="en-US" smtClean="0"/>
              <a:pPr>
                <a:defRPr/>
              </a:pPr>
              <a:t>15</a:t>
            </a:fld>
            <a:endParaRPr lang="en-US" dirty="0"/>
          </a:p>
        </p:txBody>
      </p:sp>
    </p:spTree>
    <p:extLst>
      <p:ext uri="{BB962C8B-B14F-4D97-AF65-F5344CB8AC3E}">
        <p14:creationId xmlns:p14="http://schemas.microsoft.com/office/powerpoint/2010/main" val="10214442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9"/>
          <p:cNvGrpSpPr/>
          <p:nvPr/>
        </p:nvGrpSpPr>
        <p:grpSpPr>
          <a:xfrm>
            <a:off x="4165260" y="1223010"/>
            <a:ext cx="3607141" cy="3367659"/>
            <a:chOff x="4029679" y="1630680"/>
            <a:chExt cx="4809521" cy="4490212"/>
          </a:xfrm>
        </p:grpSpPr>
        <p:pic>
          <p:nvPicPr>
            <p:cNvPr id="19" name="Picture 7" descr="C:\My Documents\Dusel\TPC\TPC1.gif"/>
            <p:cNvPicPr>
              <a:picLocks noChangeAspect="1" noChangeArrowheads="1"/>
            </p:cNvPicPr>
            <p:nvPr/>
          </p:nvPicPr>
          <p:blipFill>
            <a:blip r:embed="rId3" cstate="print"/>
            <a:srcRect/>
            <a:stretch>
              <a:fillRect/>
            </a:stretch>
          </p:blipFill>
          <p:spPr bwMode="auto">
            <a:xfrm>
              <a:off x="4029679" y="1713297"/>
              <a:ext cx="4637557" cy="4407595"/>
            </a:xfrm>
            <a:prstGeom prst="rect">
              <a:avLst/>
            </a:prstGeom>
            <a:noFill/>
            <a:ln w="9525">
              <a:noFill/>
              <a:miter lim="800000"/>
              <a:headEnd/>
              <a:tailEnd/>
            </a:ln>
          </p:spPr>
        </p:pic>
        <p:sp>
          <p:nvSpPr>
            <p:cNvPr id="48" name="Rectangle 47"/>
            <p:cNvSpPr/>
            <p:nvPr/>
          </p:nvSpPr>
          <p:spPr>
            <a:xfrm>
              <a:off x="7467600" y="1630680"/>
              <a:ext cx="13716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3" name="Group 18"/>
          <p:cNvGrpSpPr>
            <a:grpSpLocks/>
          </p:cNvGrpSpPr>
          <p:nvPr/>
        </p:nvGrpSpPr>
        <p:grpSpPr bwMode="auto">
          <a:xfrm>
            <a:off x="4857082" y="2658910"/>
            <a:ext cx="875338" cy="1297988"/>
            <a:chOff x="2209800" y="2819400"/>
            <a:chExt cx="1752600" cy="2667000"/>
          </a:xfrm>
        </p:grpSpPr>
        <p:cxnSp>
          <p:nvCxnSpPr>
            <p:cNvPr id="13" name="Straight Arrow Connector 12"/>
            <p:cNvCxnSpPr/>
            <p:nvPr/>
          </p:nvCxnSpPr>
          <p:spPr>
            <a:xfrm rot="5400000" flipH="1" flipV="1">
              <a:off x="2019300" y="4381500"/>
              <a:ext cx="1295400" cy="914400"/>
            </a:xfrm>
            <a:prstGeom prst="straightConnector1">
              <a:avLst/>
            </a:prstGeom>
            <a:ln w="158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flipH="1" flipV="1">
              <a:off x="2667000" y="3276600"/>
              <a:ext cx="1371600" cy="457200"/>
            </a:xfrm>
            <a:prstGeom prst="straightConnector1">
              <a:avLst/>
            </a:prstGeom>
            <a:ln w="158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3124200" y="3962400"/>
              <a:ext cx="838200" cy="228600"/>
            </a:xfrm>
            <a:prstGeom prst="straightConnector1">
              <a:avLst/>
            </a:prstGeom>
            <a:ln w="15875">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16" name="Freeform 15"/>
          <p:cNvSpPr/>
          <p:nvPr/>
        </p:nvSpPr>
        <p:spPr>
          <a:xfrm>
            <a:off x="5517597" y="2096338"/>
            <a:ext cx="2629187" cy="2105600"/>
          </a:xfrm>
          <a:custGeom>
            <a:avLst/>
            <a:gdLst>
              <a:gd name="connsiteX0" fmla="*/ 0 w 5264458"/>
              <a:gd name="connsiteY0" fmla="*/ 2796466 h 3249227"/>
              <a:gd name="connsiteX1" fmla="*/ 790112 w 5264458"/>
              <a:gd name="connsiteY1" fmla="*/ 1447060 h 3249227"/>
              <a:gd name="connsiteX2" fmla="*/ 1225118 w 5264458"/>
              <a:gd name="connsiteY2" fmla="*/ 1216241 h 3249227"/>
              <a:gd name="connsiteX3" fmla="*/ 1944210 w 5264458"/>
              <a:gd name="connsiteY3" fmla="*/ 8878 h 3249227"/>
              <a:gd name="connsiteX4" fmla="*/ 5264458 w 5264458"/>
              <a:gd name="connsiteY4" fmla="*/ 0 h 3249227"/>
              <a:gd name="connsiteX5" fmla="*/ 5264458 w 5264458"/>
              <a:gd name="connsiteY5" fmla="*/ 3249227 h 3249227"/>
              <a:gd name="connsiteX6" fmla="*/ 0 w 5264458"/>
              <a:gd name="connsiteY6" fmla="*/ 2796466 h 324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4458" h="3249227">
                <a:moveTo>
                  <a:pt x="0" y="2796466"/>
                </a:moveTo>
                <a:lnTo>
                  <a:pt x="790112" y="1447060"/>
                </a:lnTo>
                <a:lnTo>
                  <a:pt x="1225118" y="1216241"/>
                </a:lnTo>
                <a:lnTo>
                  <a:pt x="1944210" y="8878"/>
                </a:lnTo>
                <a:lnTo>
                  <a:pt x="5264458" y="0"/>
                </a:lnTo>
                <a:lnTo>
                  <a:pt x="5264458" y="3249227"/>
                </a:lnTo>
                <a:lnTo>
                  <a:pt x="0" y="2796466"/>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8218" tIns="24110" rIns="48218" bIns="24110" anchor="ctr"/>
          <a:lstStyle/>
          <a:p>
            <a:pPr algn="ctr">
              <a:defRPr/>
            </a:pPr>
            <a:endParaRPr lang="en-US" sz="1800"/>
          </a:p>
        </p:txBody>
      </p:sp>
      <p:pic>
        <p:nvPicPr>
          <p:cNvPr id="17" name="Picture 4" descr="C:\My Documents\Dusel\TPC\TPC2.gif"/>
          <p:cNvPicPr>
            <a:picLocks noChangeAspect="1" noChangeArrowheads="1"/>
          </p:cNvPicPr>
          <p:nvPr/>
        </p:nvPicPr>
        <p:blipFill>
          <a:blip r:embed="rId4" cstate="print"/>
          <a:srcRect l="20169" t="16953" r="20518" b="8540"/>
          <a:stretch>
            <a:fillRect/>
          </a:stretch>
        </p:blipFill>
        <p:spPr bwMode="auto">
          <a:xfrm>
            <a:off x="5436655" y="2087131"/>
            <a:ext cx="1179803" cy="2435723"/>
          </a:xfrm>
          <a:prstGeom prst="rect">
            <a:avLst/>
          </a:prstGeom>
          <a:noFill/>
          <a:ln w="9525">
            <a:noFill/>
            <a:miter lim="800000"/>
            <a:headEnd/>
            <a:tailEnd/>
          </a:ln>
        </p:spPr>
      </p:pic>
      <p:pic>
        <p:nvPicPr>
          <p:cNvPr id="18" name="Picture 8" descr="C:\My Documents\Dusel\TPC\TPC4.gif"/>
          <p:cNvPicPr>
            <a:picLocks noChangeAspect="1" noChangeArrowheads="1"/>
          </p:cNvPicPr>
          <p:nvPr/>
        </p:nvPicPr>
        <p:blipFill>
          <a:blip r:embed="rId5" cstate="print"/>
          <a:srcRect/>
          <a:stretch>
            <a:fillRect/>
          </a:stretch>
        </p:blipFill>
        <p:spPr bwMode="auto">
          <a:xfrm>
            <a:off x="5768640" y="2184240"/>
            <a:ext cx="2087650" cy="2390530"/>
          </a:xfrm>
          <a:prstGeom prst="rect">
            <a:avLst/>
          </a:prstGeom>
          <a:noFill/>
          <a:ln w="9525">
            <a:noFill/>
            <a:miter lim="800000"/>
            <a:headEnd/>
            <a:tailEnd/>
          </a:ln>
        </p:spPr>
      </p:pic>
      <p:grpSp>
        <p:nvGrpSpPr>
          <p:cNvPr id="4" name="Group 42"/>
          <p:cNvGrpSpPr>
            <a:grpSpLocks/>
          </p:cNvGrpSpPr>
          <p:nvPr/>
        </p:nvGrpSpPr>
        <p:grpSpPr bwMode="auto">
          <a:xfrm>
            <a:off x="6885190" y="2457991"/>
            <a:ext cx="494756" cy="1112561"/>
            <a:chOff x="6248400" y="2133600"/>
            <a:chExt cx="990600" cy="2286000"/>
          </a:xfrm>
        </p:grpSpPr>
        <p:cxnSp>
          <p:nvCxnSpPr>
            <p:cNvPr id="21" name="Straight Connector 20"/>
            <p:cNvCxnSpPr/>
            <p:nvPr/>
          </p:nvCxnSpPr>
          <p:spPr>
            <a:xfrm rot="16200000" flipH="1">
              <a:off x="6248400" y="2819400"/>
              <a:ext cx="457200" cy="457200"/>
            </a:xfrm>
            <a:prstGeom prst="line">
              <a:avLst/>
            </a:prstGeom>
            <a:ln w="1905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flipH="1" flipV="1">
              <a:off x="6400800" y="2438400"/>
              <a:ext cx="1143000" cy="533400"/>
            </a:xfrm>
            <a:prstGeom prst="line">
              <a:avLst/>
            </a:prstGeom>
            <a:ln w="1905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16200000" flipV="1">
              <a:off x="6210300" y="3771900"/>
              <a:ext cx="1143000" cy="152400"/>
            </a:xfrm>
            <a:prstGeom prst="line">
              <a:avLst/>
            </a:prstGeom>
            <a:ln w="19050">
              <a:solidFill>
                <a:srgbClr val="0070C0"/>
              </a:solidFill>
              <a:prstDash val="dash"/>
            </a:ln>
          </p:spPr>
          <p:style>
            <a:lnRef idx="1">
              <a:schemeClr val="accent1"/>
            </a:lnRef>
            <a:fillRef idx="0">
              <a:schemeClr val="accent1"/>
            </a:fillRef>
            <a:effectRef idx="0">
              <a:schemeClr val="accent1"/>
            </a:effectRef>
            <a:fontRef idx="minor">
              <a:schemeClr val="tx1"/>
            </a:fontRef>
          </p:style>
        </p:cxnSp>
      </p:grpSp>
      <p:grpSp>
        <p:nvGrpSpPr>
          <p:cNvPr id="5" name="Group 41"/>
          <p:cNvGrpSpPr>
            <a:grpSpLocks/>
          </p:cNvGrpSpPr>
          <p:nvPr/>
        </p:nvGrpSpPr>
        <p:grpSpPr bwMode="auto">
          <a:xfrm>
            <a:off x="6358752" y="3703682"/>
            <a:ext cx="1141746" cy="927135"/>
            <a:chOff x="5181600" y="4495800"/>
            <a:chExt cx="2286000" cy="1905000"/>
          </a:xfrm>
        </p:grpSpPr>
        <p:cxnSp>
          <p:nvCxnSpPr>
            <p:cNvPr id="25" name="Straight Connector 24"/>
            <p:cNvCxnSpPr/>
            <p:nvPr/>
          </p:nvCxnSpPr>
          <p:spPr>
            <a:xfrm rot="10800000" flipV="1">
              <a:off x="6019800" y="4495800"/>
              <a:ext cx="1447800" cy="838200"/>
            </a:xfrm>
            <a:prstGeom prst="line">
              <a:avLst/>
            </a:prstGeom>
            <a:ln w="15875">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a:off x="5753100" y="5067300"/>
              <a:ext cx="533400" cy="0"/>
            </a:xfrm>
            <a:prstGeom prst="line">
              <a:avLst/>
            </a:prstGeom>
            <a:ln w="15875">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a:off x="5067300" y="5448300"/>
              <a:ext cx="1066800" cy="838200"/>
            </a:xfrm>
            <a:prstGeom prst="line">
              <a:avLst/>
            </a:prstGeom>
            <a:ln w="15875">
              <a:solidFill>
                <a:srgbClr val="C00000"/>
              </a:solidFill>
              <a:prstDash val="dash"/>
            </a:ln>
          </p:spPr>
          <p:style>
            <a:lnRef idx="1">
              <a:schemeClr val="accent1"/>
            </a:lnRef>
            <a:fillRef idx="0">
              <a:schemeClr val="accent1"/>
            </a:fillRef>
            <a:effectRef idx="0">
              <a:schemeClr val="accent1"/>
            </a:effectRef>
            <a:fontRef idx="minor">
              <a:schemeClr val="tx1"/>
            </a:fontRef>
          </p:style>
        </p:cxnSp>
      </p:grpSp>
      <p:sp>
        <p:nvSpPr>
          <p:cNvPr id="28" name="Freeform 27"/>
          <p:cNvSpPr/>
          <p:nvPr/>
        </p:nvSpPr>
        <p:spPr>
          <a:xfrm>
            <a:off x="5778941" y="2096338"/>
            <a:ext cx="2212132" cy="2524775"/>
          </a:xfrm>
          <a:custGeom>
            <a:avLst/>
            <a:gdLst>
              <a:gd name="connsiteX0" fmla="*/ 1988599 w 4429958"/>
              <a:gd name="connsiteY0" fmla="*/ 8878 h 5042517"/>
              <a:gd name="connsiteX1" fmla="*/ 1988599 w 4429958"/>
              <a:gd name="connsiteY1" fmla="*/ 3062796 h 5042517"/>
              <a:gd name="connsiteX2" fmla="*/ 0 w 4429958"/>
              <a:gd name="connsiteY2" fmla="*/ 5042517 h 5042517"/>
              <a:gd name="connsiteX3" fmla="*/ 4429958 w 4429958"/>
              <a:gd name="connsiteY3" fmla="*/ 5033639 h 5042517"/>
              <a:gd name="connsiteX4" fmla="*/ 4421080 w 4429958"/>
              <a:gd name="connsiteY4" fmla="*/ 0 h 5042517"/>
              <a:gd name="connsiteX5" fmla="*/ 1988599 w 4429958"/>
              <a:gd name="connsiteY5" fmla="*/ 8878 h 504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9958" h="5042517">
                <a:moveTo>
                  <a:pt x="1988599" y="8878"/>
                </a:moveTo>
                <a:lnTo>
                  <a:pt x="1988599" y="3062796"/>
                </a:lnTo>
                <a:lnTo>
                  <a:pt x="0" y="5042517"/>
                </a:lnTo>
                <a:lnTo>
                  <a:pt x="4429958" y="5033639"/>
                </a:lnTo>
                <a:cubicBezTo>
                  <a:pt x="4426999" y="3355759"/>
                  <a:pt x="4424039" y="1677880"/>
                  <a:pt x="4421080" y="0"/>
                </a:cubicBezTo>
                <a:lnTo>
                  <a:pt x="1988599" y="8878"/>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8218" tIns="24110" rIns="48218" bIns="24110" anchor="ctr"/>
          <a:lstStyle/>
          <a:p>
            <a:pPr algn="ctr">
              <a:defRPr/>
            </a:pPr>
            <a:endParaRPr lang="en-US" sz="1800"/>
          </a:p>
        </p:txBody>
      </p:sp>
      <p:sp>
        <p:nvSpPr>
          <p:cNvPr id="41" name="Line 12"/>
          <p:cNvSpPr>
            <a:spLocks noChangeShapeType="1"/>
          </p:cNvSpPr>
          <p:nvPr/>
        </p:nvSpPr>
        <p:spPr bwMode="auto">
          <a:xfrm flipV="1">
            <a:off x="5943599" y="1428184"/>
            <a:ext cx="253653" cy="1133"/>
          </a:xfrm>
          <a:prstGeom prst="line">
            <a:avLst/>
          </a:prstGeom>
          <a:noFill/>
          <a:ln w="9525">
            <a:solidFill>
              <a:srgbClr val="000000"/>
            </a:solidFill>
            <a:round/>
            <a:headEnd/>
            <a:tailEnd type="triangle" w="med" len="med"/>
          </a:ln>
        </p:spPr>
        <p:txBody>
          <a:bodyPr vert="horz" wrap="square" lIns="68580" tIns="34290" rIns="68580" bIns="34290" numCol="1" anchor="t" anchorCtr="0" compatLnSpc="1">
            <a:prstTxWarp prst="textNoShape">
              <a:avLst/>
            </a:prstTxWarp>
          </a:bodyPr>
          <a:lstStyle/>
          <a:p>
            <a:endParaRPr lang="en-US" sz="1800"/>
          </a:p>
        </p:txBody>
      </p:sp>
      <p:sp>
        <p:nvSpPr>
          <p:cNvPr id="51" name="TextBox 50"/>
          <p:cNvSpPr txBox="1"/>
          <p:nvPr/>
        </p:nvSpPr>
        <p:spPr>
          <a:xfrm>
            <a:off x="5886450" y="1771651"/>
            <a:ext cx="1085850" cy="784830"/>
          </a:xfrm>
          <a:prstGeom prst="rect">
            <a:avLst/>
          </a:prstGeom>
          <a:noFill/>
        </p:spPr>
        <p:txBody>
          <a:bodyPr wrap="square" rtlCol="0">
            <a:spAutoFit/>
          </a:bodyPr>
          <a:lstStyle/>
          <a:p>
            <a:r>
              <a:rPr lang="en-US" sz="900" dirty="0"/>
              <a:t>Anode Wire Planes</a:t>
            </a:r>
          </a:p>
          <a:p>
            <a:r>
              <a:rPr lang="en-US" sz="1800" dirty="0"/>
              <a:t>         </a:t>
            </a:r>
            <a:r>
              <a:rPr lang="en-US" sz="1800" b="1" dirty="0">
                <a:solidFill>
                  <a:srgbClr val="00B050"/>
                </a:solidFill>
              </a:rPr>
              <a:t>U</a:t>
            </a:r>
            <a:r>
              <a:rPr lang="en-US" sz="1800" dirty="0"/>
              <a:t> </a:t>
            </a:r>
            <a:r>
              <a:rPr lang="en-US" sz="1800" b="1" dirty="0">
                <a:solidFill>
                  <a:srgbClr val="00B0F0"/>
                </a:solidFill>
              </a:rPr>
              <a:t>V</a:t>
            </a:r>
            <a:r>
              <a:rPr lang="en-US" sz="1800" dirty="0"/>
              <a:t> </a:t>
            </a:r>
            <a:r>
              <a:rPr lang="en-US" sz="1800" b="1" dirty="0">
                <a:solidFill>
                  <a:srgbClr val="FF0000"/>
                </a:solidFill>
              </a:rPr>
              <a:t>Y</a:t>
            </a:r>
          </a:p>
        </p:txBody>
      </p:sp>
      <p:sp>
        <p:nvSpPr>
          <p:cNvPr id="52" name="TextBox 51"/>
          <p:cNvSpPr txBox="1"/>
          <p:nvPr/>
        </p:nvSpPr>
        <p:spPr>
          <a:xfrm>
            <a:off x="7543800" y="2114550"/>
            <a:ext cx="228600" cy="369332"/>
          </a:xfrm>
          <a:prstGeom prst="rect">
            <a:avLst/>
          </a:prstGeom>
          <a:noFill/>
        </p:spPr>
        <p:txBody>
          <a:bodyPr wrap="square" rtlCol="0">
            <a:spAutoFit/>
          </a:bodyPr>
          <a:lstStyle/>
          <a:p>
            <a:r>
              <a:rPr lang="en-US" sz="1800" b="1" dirty="0">
                <a:solidFill>
                  <a:srgbClr val="00B0F0"/>
                </a:solidFill>
              </a:rPr>
              <a:t>V</a:t>
            </a:r>
            <a:endParaRPr lang="en-US" sz="1800" b="1" dirty="0">
              <a:solidFill>
                <a:srgbClr val="FF0000"/>
              </a:solidFill>
            </a:endParaRPr>
          </a:p>
        </p:txBody>
      </p:sp>
      <p:sp>
        <p:nvSpPr>
          <p:cNvPr id="53" name="TextBox 52"/>
          <p:cNvSpPr txBox="1"/>
          <p:nvPr/>
        </p:nvSpPr>
        <p:spPr>
          <a:xfrm>
            <a:off x="7543800" y="3600450"/>
            <a:ext cx="228600" cy="369332"/>
          </a:xfrm>
          <a:prstGeom prst="rect">
            <a:avLst/>
          </a:prstGeom>
          <a:noFill/>
        </p:spPr>
        <p:txBody>
          <a:bodyPr wrap="square" rtlCol="0">
            <a:spAutoFit/>
          </a:bodyPr>
          <a:lstStyle/>
          <a:p>
            <a:r>
              <a:rPr lang="en-US" sz="1800" b="1" dirty="0">
                <a:solidFill>
                  <a:srgbClr val="FF0000"/>
                </a:solidFill>
              </a:rPr>
              <a:t>Y</a:t>
            </a:r>
          </a:p>
        </p:txBody>
      </p:sp>
      <p:sp>
        <p:nvSpPr>
          <p:cNvPr id="54" name="Oval 53"/>
          <p:cNvSpPr/>
          <p:nvPr/>
        </p:nvSpPr>
        <p:spPr>
          <a:xfrm>
            <a:off x="5143500" y="3086100"/>
            <a:ext cx="400050" cy="400050"/>
          </a:xfrm>
          <a:prstGeom prst="ellipse">
            <a:avLst/>
          </a:prstGeom>
          <a:solidFill>
            <a:srgbClr val="00B0F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6" name="Group 59"/>
          <p:cNvGrpSpPr/>
          <p:nvPr/>
        </p:nvGrpSpPr>
        <p:grpSpPr>
          <a:xfrm>
            <a:off x="5657850" y="4571998"/>
            <a:ext cx="285750" cy="495137"/>
            <a:chOff x="6096000" y="6096794"/>
            <a:chExt cx="381000" cy="660183"/>
          </a:xfrm>
        </p:grpSpPr>
        <p:sp>
          <p:nvSpPr>
            <p:cNvPr id="55" name="TextBox 54"/>
            <p:cNvSpPr txBox="1"/>
            <p:nvPr/>
          </p:nvSpPr>
          <p:spPr>
            <a:xfrm>
              <a:off x="6096000" y="6172201"/>
              <a:ext cx="381000" cy="584776"/>
            </a:xfrm>
            <a:prstGeom prst="rect">
              <a:avLst/>
            </a:prstGeom>
            <a:noFill/>
          </p:spPr>
          <p:txBody>
            <a:bodyPr wrap="square" rtlCol="0">
              <a:spAutoFit/>
            </a:bodyPr>
            <a:lstStyle/>
            <a:p>
              <a:r>
                <a:rPr lang="en-US" sz="1350" dirty="0"/>
                <a:t>t</a:t>
              </a:r>
              <a:r>
                <a:rPr lang="en-US" sz="1350" baseline="-25000" dirty="0"/>
                <a:t>0</a:t>
              </a:r>
            </a:p>
          </p:txBody>
        </p:sp>
        <p:cxnSp>
          <p:nvCxnSpPr>
            <p:cNvPr id="57" name="Straight Arrow Connector 56"/>
            <p:cNvCxnSpPr/>
            <p:nvPr/>
          </p:nvCxnSpPr>
          <p:spPr>
            <a:xfrm rot="5400000" flipH="1" flipV="1">
              <a:off x="6210300" y="6210300"/>
              <a:ext cx="228600" cy="1588"/>
            </a:xfrm>
            <a:prstGeom prst="straightConnector1">
              <a:avLst/>
            </a:prstGeom>
            <a:ln w="12700">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grpSp>
      <p:grpSp>
        <p:nvGrpSpPr>
          <p:cNvPr id="7" name="Group 65"/>
          <p:cNvGrpSpPr/>
          <p:nvPr/>
        </p:nvGrpSpPr>
        <p:grpSpPr>
          <a:xfrm>
            <a:off x="6915152" y="3028950"/>
            <a:ext cx="814504" cy="514350"/>
            <a:chOff x="7696200" y="4038600"/>
            <a:chExt cx="1086005" cy="685800"/>
          </a:xfrm>
        </p:grpSpPr>
        <p:grpSp>
          <p:nvGrpSpPr>
            <p:cNvPr id="8" name="Group 63"/>
            <p:cNvGrpSpPr/>
            <p:nvPr/>
          </p:nvGrpSpPr>
          <p:grpSpPr>
            <a:xfrm>
              <a:off x="7696200" y="4114800"/>
              <a:ext cx="838200" cy="609600"/>
              <a:chOff x="1524000" y="2057400"/>
              <a:chExt cx="838200" cy="609600"/>
            </a:xfrm>
          </p:grpSpPr>
          <p:sp>
            <p:nvSpPr>
              <p:cNvPr id="62" name="Rectangle 61"/>
              <p:cNvSpPr/>
              <p:nvPr/>
            </p:nvSpPr>
            <p:spPr>
              <a:xfrm>
                <a:off x="1828800" y="2247900"/>
                <a:ext cx="533400" cy="2286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1" name="Oval 60"/>
              <p:cNvSpPr/>
              <p:nvPr/>
            </p:nvSpPr>
            <p:spPr>
              <a:xfrm>
                <a:off x="1524000" y="2057400"/>
                <a:ext cx="533400" cy="609600"/>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65" name="TextBox 64"/>
            <p:cNvSpPr txBox="1"/>
            <p:nvPr/>
          </p:nvSpPr>
          <p:spPr>
            <a:xfrm>
              <a:off x="8153400" y="4038600"/>
              <a:ext cx="628805" cy="369332"/>
            </a:xfrm>
            <a:prstGeom prst="rect">
              <a:avLst/>
            </a:prstGeom>
            <a:noFill/>
          </p:spPr>
          <p:txBody>
            <a:bodyPr wrap="none" rtlCol="0">
              <a:spAutoFit/>
            </a:bodyPr>
            <a:lstStyle/>
            <a:p>
              <a:r>
                <a:rPr lang="en-US" sz="1200" dirty="0"/>
                <a:t>PMT</a:t>
              </a:r>
            </a:p>
          </p:txBody>
        </p:sp>
      </p:grpSp>
      <p:sp>
        <p:nvSpPr>
          <p:cNvPr id="67" name="TextBox 66"/>
          <p:cNvSpPr txBox="1"/>
          <p:nvPr/>
        </p:nvSpPr>
        <p:spPr>
          <a:xfrm>
            <a:off x="1314451" y="2857501"/>
            <a:ext cx="2792009" cy="1823576"/>
          </a:xfrm>
          <a:prstGeom prst="rect">
            <a:avLst/>
          </a:prstGeom>
          <a:noFill/>
        </p:spPr>
        <p:txBody>
          <a:bodyPr wrap="square" rtlCol="0">
            <a:spAutoFit/>
          </a:bodyPr>
          <a:lstStyle/>
          <a:p>
            <a:pPr marL="257175" indent="-257175">
              <a:buAutoNum type="arabicPeriod"/>
            </a:pPr>
            <a:r>
              <a:rPr lang="en-US" sz="1125" dirty="0"/>
              <a:t>Energy loss by charged particles:</a:t>
            </a:r>
          </a:p>
          <a:p>
            <a:pPr marL="600075" lvl="1" indent="-257175"/>
            <a:r>
              <a:rPr lang="en-US" sz="1125" dirty="0"/>
              <a:t>Ionization and Excitation of </a:t>
            </a:r>
            <a:r>
              <a:rPr lang="en-US" sz="1125" dirty="0" err="1"/>
              <a:t>Ar</a:t>
            </a:r>
            <a:endParaRPr lang="en-US" sz="1125" dirty="0"/>
          </a:p>
          <a:p>
            <a:pPr marL="257175" indent="-257175">
              <a:buAutoNum type="arabicPeriod"/>
            </a:pPr>
            <a:r>
              <a:rPr lang="en-US" sz="1125" dirty="0"/>
              <a:t>Prompt light emission by Ar</a:t>
            </a:r>
            <a:r>
              <a:rPr lang="en-US" sz="1125" baseline="-25000" dirty="0"/>
              <a:t>2</a:t>
            </a:r>
            <a:r>
              <a:rPr lang="en-US" sz="1125" baseline="30000" dirty="0"/>
              <a:t>+</a:t>
            </a:r>
            <a:r>
              <a:rPr lang="en-US" sz="1125" dirty="0"/>
              <a:t> starts clock</a:t>
            </a:r>
          </a:p>
          <a:p>
            <a:pPr marL="257175" indent="-257175">
              <a:buAutoNum type="arabicPeriod"/>
            </a:pPr>
            <a:r>
              <a:rPr lang="en-US" sz="1125" dirty="0"/>
              <a:t>Electrons drift to anode</a:t>
            </a:r>
          </a:p>
          <a:p>
            <a:pPr marL="600075" lvl="1" indent="-257175"/>
            <a:r>
              <a:rPr lang="en-US" sz="1125" dirty="0"/>
              <a:t>(</a:t>
            </a:r>
            <a:r>
              <a:rPr lang="en-US" sz="1125" dirty="0" err="1"/>
              <a:t>Ar</a:t>
            </a:r>
            <a:r>
              <a:rPr lang="en-US" sz="1125" baseline="30000" dirty="0"/>
              <a:t>+</a:t>
            </a:r>
            <a:r>
              <a:rPr lang="en-US" sz="1125" dirty="0"/>
              <a:t> ions drift to cathode)</a:t>
            </a:r>
          </a:p>
          <a:p>
            <a:pPr marL="257175" indent="-257175">
              <a:buAutoNum type="arabicPeriod"/>
            </a:pPr>
            <a:r>
              <a:rPr lang="en-US" sz="1125" dirty="0"/>
              <a:t>Moving electrons induce currents on wires</a:t>
            </a:r>
          </a:p>
          <a:p>
            <a:pPr marL="257175" indent="-257175">
              <a:buAutoNum type="arabicPeriod"/>
            </a:pPr>
            <a:r>
              <a:rPr lang="en-US" sz="1125" dirty="0"/>
              <a:t>Tracks are reconstructed from wire signals</a:t>
            </a:r>
          </a:p>
        </p:txBody>
      </p:sp>
      <p:sp>
        <p:nvSpPr>
          <p:cNvPr id="68" name="Rectangle 67"/>
          <p:cNvSpPr/>
          <p:nvPr/>
        </p:nvSpPr>
        <p:spPr>
          <a:xfrm>
            <a:off x="1371600" y="2914650"/>
            <a:ext cx="2686050" cy="40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sp>
        <p:nvSpPr>
          <p:cNvPr id="69" name="Rectangle 68"/>
          <p:cNvSpPr/>
          <p:nvPr/>
        </p:nvSpPr>
        <p:spPr>
          <a:xfrm>
            <a:off x="1371600" y="3257550"/>
            <a:ext cx="27432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sp>
        <p:nvSpPr>
          <p:cNvPr id="70" name="Rectangle 69"/>
          <p:cNvSpPr/>
          <p:nvPr/>
        </p:nvSpPr>
        <p:spPr>
          <a:xfrm>
            <a:off x="1371600" y="3714750"/>
            <a:ext cx="2568649" cy="40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sp>
        <p:nvSpPr>
          <p:cNvPr id="71" name="Rectangle 70"/>
          <p:cNvSpPr/>
          <p:nvPr/>
        </p:nvSpPr>
        <p:spPr>
          <a:xfrm>
            <a:off x="1371600" y="4114800"/>
            <a:ext cx="2568649" cy="40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sp>
        <p:nvSpPr>
          <p:cNvPr id="72" name="Rectangle 71"/>
          <p:cNvSpPr/>
          <p:nvPr/>
        </p:nvSpPr>
        <p:spPr>
          <a:xfrm>
            <a:off x="1371600" y="4514850"/>
            <a:ext cx="2624489"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sp>
        <p:nvSpPr>
          <p:cNvPr id="45" name="Slide Number Placeholder 44"/>
          <p:cNvSpPr>
            <a:spLocks noGrp="1"/>
          </p:cNvSpPr>
          <p:nvPr>
            <p:ph type="sldNum" sz="quarter" idx="12"/>
          </p:nvPr>
        </p:nvSpPr>
        <p:spPr>
          <a:xfrm>
            <a:off x="1314450" y="4892472"/>
            <a:ext cx="514350" cy="273844"/>
          </a:xfrm>
        </p:spPr>
        <p:txBody>
          <a:bodyPr/>
          <a:lstStyle/>
          <a:p>
            <a:fld id="{6F6A3930-EE75-4B13-8BBB-7CF0FC29AE33}" type="slidenum">
              <a:rPr lang="en-US" smtClean="0"/>
              <a:pPr/>
              <a:t>16</a:t>
            </a:fld>
            <a:endParaRPr lang="en-US" dirty="0"/>
          </a:p>
        </p:txBody>
      </p:sp>
      <p:sp>
        <p:nvSpPr>
          <p:cNvPr id="49" name="Footer Placeholder 48"/>
          <p:cNvSpPr>
            <a:spLocks noGrp="1"/>
          </p:cNvSpPr>
          <p:nvPr>
            <p:ph type="ftr" sz="quarter" idx="11"/>
          </p:nvPr>
        </p:nvSpPr>
        <p:spPr>
          <a:xfrm>
            <a:off x="1655117" y="4869657"/>
            <a:ext cx="5260033" cy="273844"/>
          </a:xfrm>
        </p:spPr>
        <p:txBody>
          <a:bodyPr/>
          <a:lstStyle/>
          <a:p>
            <a:r>
              <a:rPr lang="en-US" dirty="0"/>
              <a:t>Michelle Stancari</a:t>
            </a:r>
          </a:p>
        </p:txBody>
      </p:sp>
      <p:pic>
        <p:nvPicPr>
          <p:cNvPr id="66" name="Picture 65" descr="Bubble Chamber Omega Minus.tif"/>
          <p:cNvPicPr>
            <a:picLocks noChangeAspect="1"/>
          </p:cNvPicPr>
          <p:nvPr/>
        </p:nvPicPr>
        <p:blipFill>
          <a:blip r:embed="rId6" cstate="print"/>
          <a:stretch>
            <a:fillRect/>
          </a:stretch>
        </p:blipFill>
        <p:spPr>
          <a:xfrm>
            <a:off x="1712267" y="753666"/>
            <a:ext cx="1490544" cy="1967107"/>
          </a:xfrm>
          <a:prstGeom prst="rect">
            <a:avLst/>
          </a:prstGeom>
        </p:spPr>
      </p:pic>
      <p:sp>
        <p:nvSpPr>
          <p:cNvPr id="73" name="Rectangle 72"/>
          <p:cNvSpPr/>
          <p:nvPr/>
        </p:nvSpPr>
        <p:spPr>
          <a:xfrm>
            <a:off x="1600200" y="685800"/>
            <a:ext cx="1657350" cy="2228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74" name="Straight Connector 73"/>
          <p:cNvCxnSpPr/>
          <p:nvPr/>
        </p:nvCxnSpPr>
        <p:spPr>
          <a:xfrm rot="5400000" flipH="1" flipV="1">
            <a:off x="2085151" y="1408768"/>
            <a:ext cx="11430" cy="1151"/>
          </a:xfrm>
          <a:prstGeom prst="line">
            <a:avLst/>
          </a:prstGeom>
        </p:spPr>
        <p:style>
          <a:lnRef idx="1">
            <a:schemeClr val="accent1"/>
          </a:lnRef>
          <a:fillRef idx="0">
            <a:schemeClr val="accent1"/>
          </a:fillRef>
          <a:effectRef idx="0">
            <a:schemeClr val="accent1"/>
          </a:effectRef>
          <a:fontRef idx="minor">
            <a:schemeClr val="tx1"/>
          </a:fontRef>
        </p:style>
      </p:cxnSp>
      <p:pic>
        <p:nvPicPr>
          <p:cNvPr id="75" name="Picture 74" descr="Bubble Chamber Omega Minus Diagram.tif"/>
          <p:cNvPicPr>
            <a:picLocks noChangeAspect="1"/>
          </p:cNvPicPr>
          <p:nvPr/>
        </p:nvPicPr>
        <p:blipFill>
          <a:blip r:embed="rId7" cstate="print"/>
          <a:stretch>
            <a:fillRect/>
          </a:stretch>
        </p:blipFill>
        <p:spPr>
          <a:xfrm>
            <a:off x="1655118" y="714088"/>
            <a:ext cx="1504474" cy="2098833"/>
          </a:xfrm>
          <a:prstGeom prst="rect">
            <a:avLst/>
          </a:prstGeom>
        </p:spPr>
      </p:pic>
      <p:sp>
        <p:nvSpPr>
          <p:cNvPr id="76" name="Rectangle 75"/>
          <p:cNvSpPr/>
          <p:nvPr/>
        </p:nvSpPr>
        <p:spPr>
          <a:xfrm>
            <a:off x="1655118" y="721232"/>
            <a:ext cx="1488163" cy="208606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7" name="Rectangle 76"/>
          <p:cNvSpPr/>
          <p:nvPr/>
        </p:nvSpPr>
        <p:spPr>
          <a:xfrm>
            <a:off x="2340917" y="895772"/>
            <a:ext cx="1902466" cy="276999"/>
          </a:xfrm>
          <a:prstGeom prst="rect">
            <a:avLst/>
          </a:prstGeom>
          <a:solidFill>
            <a:schemeClr val="bg1"/>
          </a:solidFill>
          <a:ln>
            <a:solidFill>
              <a:schemeClr val="tx1"/>
            </a:solidFill>
          </a:ln>
        </p:spPr>
        <p:txBody>
          <a:bodyPr wrap="square">
            <a:spAutoFit/>
          </a:bodyPr>
          <a:lstStyle/>
          <a:p>
            <a:pPr algn="ctr"/>
            <a:r>
              <a:rPr lang="en-US" sz="1200" dirty="0"/>
              <a:t>Bubble </a:t>
            </a:r>
            <a:r>
              <a:rPr lang="en-US" sz="1050" dirty="0"/>
              <a:t>Chamber</a:t>
            </a:r>
            <a:r>
              <a:rPr lang="en-US" sz="1200" dirty="0"/>
              <a:t> (1964)</a:t>
            </a:r>
          </a:p>
        </p:txBody>
      </p:sp>
      <p:sp>
        <p:nvSpPr>
          <p:cNvPr id="50" name="Title 2"/>
          <p:cNvSpPr>
            <a:spLocks noGrp="1"/>
          </p:cNvSpPr>
          <p:nvPr>
            <p:ph type="title"/>
          </p:nvPr>
        </p:nvSpPr>
        <p:spPr>
          <a:xfrm>
            <a:off x="1314450" y="188814"/>
            <a:ext cx="6515100" cy="320908"/>
          </a:xfrm>
        </p:spPr>
        <p:txBody>
          <a:bodyPr/>
          <a:lstStyle/>
          <a:p>
            <a:r>
              <a:rPr lang="en-US" sz="2100" dirty="0"/>
              <a:t>How does a single phase </a:t>
            </a:r>
            <a:r>
              <a:rPr lang="en-US" sz="2100" dirty="0" err="1"/>
              <a:t>LarTPC</a:t>
            </a:r>
            <a:r>
              <a:rPr lang="en-US" sz="2100" dirty="0"/>
              <a:t> work . . . .</a:t>
            </a:r>
          </a:p>
        </p:txBody>
      </p:sp>
    </p:spTree>
    <p:extLst>
      <p:ext uri="{BB962C8B-B14F-4D97-AF65-F5344CB8AC3E}">
        <p14:creationId xmlns:p14="http://schemas.microsoft.com/office/powerpoint/2010/main" val="42034202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2000"/>
                                        <p:tgtEl>
                                          <p:spTgt spid="76"/>
                                        </p:tgtEl>
                                      </p:cBhvr>
                                    </p:animEffect>
                                  </p:childTnLst>
                                </p:cTn>
                              </p:par>
                              <p:par>
                                <p:cTn id="8" presetID="10" presetClass="entr" presetSubtype="0" fill="hold" nodeType="withEffect">
                                  <p:stCondLst>
                                    <p:cond delay="0"/>
                                  </p:stCondLst>
                                  <p:childTnLst>
                                    <p:set>
                                      <p:cBhvr>
                                        <p:cTn id="9" dur="1" fill="hold">
                                          <p:stCondLst>
                                            <p:cond delay="0"/>
                                          </p:stCondLst>
                                        </p:cTn>
                                        <p:tgtEl>
                                          <p:spTgt spid="75"/>
                                        </p:tgtEl>
                                        <p:attrNameLst>
                                          <p:attrName>style.visibility</p:attrName>
                                        </p:attrNameLst>
                                      </p:cBhvr>
                                      <p:to>
                                        <p:strVal val="visible"/>
                                      </p:to>
                                    </p:set>
                                    <p:animEffect transition="in" filter="fade">
                                      <p:cBhvr>
                                        <p:cTn id="10" dur="1000"/>
                                        <p:tgtEl>
                                          <p:spTgt spid="7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fade">
                                      <p:cBhvr>
                                        <p:cTn id="13" dur="1000"/>
                                        <p:tgtEl>
                                          <p:spTgt spid="7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68"/>
                                        </p:tgtEl>
                                      </p:cBhvr>
                                    </p:animEffect>
                                    <p:set>
                                      <p:cBhvr>
                                        <p:cTn id="18" dur="1" fill="hold">
                                          <p:stCondLst>
                                            <p:cond delay="499"/>
                                          </p:stCondLst>
                                        </p:cTn>
                                        <p:tgtEl>
                                          <p:spTgt spid="68"/>
                                        </p:tgtEl>
                                        <p:attrNameLst>
                                          <p:attrName>style.visibility</p:attrName>
                                        </p:attrNameLst>
                                      </p:cBhvr>
                                      <p:to>
                                        <p:strVal val="hidden"/>
                                      </p:to>
                                    </p:set>
                                  </p:childTnLst>
                                </p:cTn>
                              </p:par>
                              <p:par>
                                <p:cTn id="19" presetID="22" presetClass="entr" presetSubtype="4"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par>
                          <p:cTn id="22" fill="hold">
                            <p:stCondLst>
                              <p:cond delay="500"/>
                            </p:stCondLst>
                            <p:childTnLst>
                              <p:par>
                                <p:cTn id="23" presetID="1" presetClass="entr" presetSubtype="0" fill="hold" grpId="1" nodeType="after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par>
                                <p:cTn id="25" presetID="6" presetClass="emph" presetSubtype="0" fill="hold" grpId="0" nodeType="withEffect">
                                  <p:stCondLst>
                                    <p:cond delay="500"/>
                                  </p:stCondLst>
                                  <p:childTnLst>
                                    <p:animScale>
                                      <p:cBhvr>
                                        <p:cTn id="26" dur="1000" fill="hold"/>
                                        <p:tgtEl>
                                          <p:spTgt spid="54"/>
                                        </p:tgtEl>
                                      </p:cBhvr>
                                      <p:by x="400000" y="400000"/>
                                    </p:animScale>
                                  </p:childTnLst>
                                  <p:subTnLst>
                                    <p:set>
                                      <p:cBhvr override="childStyle">
                                        <p:cTn dur="1" fill="hold" display="0" masterRel="sameClick" afterEffect="1">
                                          <p:stCondLst>
                                            <p:cond evt="end" delay="0">
                                              <p:tn val="25"/>
                                            </p:cond>
                                          </p:stCondLst>
                                        </p:cTn>
                                        <p:tgtEl>
                                          <p:spTgt spid="54"/>
                                        </p:tgtEl>
                                        <p:attrNameLst>
                                          <p:attrName>style.visibility</p:attrName>
                                        </p:attrNameLst>
                                      </p:cBhvr>
                                      <p:to>
                                        <p:strVal val="hidden"/>
                                      </p:to>
                                    </p:set>
                                  </p:subTnLst>
                                </p:cTn>
                              </p:par>
                            </p:childTnLst>
                          </p:cTn>
                        </p:par>
                        <p:par>
                          <p:cTn id="27" fill="hold">
                            <p:stCondLst>
                              <p:cond delay="2000"/>
                            </p:stCondLst>
                            <p:childTnLst>
                              <p:par>
                                <p:cTn id="28" presetID="1" presetClass="entr" presetSubtype="0" fill="hold" nodeType="afterEffect">
                                  <p:stCondLst>
                                    <p:cond delay="1000"/>
                                  </p:stCondLst>
                                  <p:childTnLst>
                                    <p:set>
                                      <p:cBhvr>
                                        <p:cTn id="29" dur="1" fill="hold">
                                          <p:stCondLst>
                                            <p:cond delay="0"/>
                                          </p:stCondLst>
                                        </p:cTn>
                                        <p:tgtEl>
                                          <p:spTgt spid="6"/>
                                        </p:tgtEl>
                                        <p:attrNameLst>
                                          <p:attrName>style.visibility</p:attrName>
                                        </p:attrNameLst>
                                      </p:cBhvr>
                                      <p:to>
                                        <p:strVal val="visible"/>
                                      </p:to>
                                    </p:set>
                                  </p:childTnLst>
                                </p:cTn>
                              </p:par>
                            </p:childTnLst>
                          </p:cTn>
                        </p:par>
                        <p:par>
                          <p:cTn id="30" fill="hold">
                            <p:stCondLst>
                              <p:cond delay="3000"/>
                            </p:stCondLst>
                            <p:childTnLst>
                              <p:par>
                                <p:cTn id="31" presetID="10" presetClass="exit" presetSubtype="0" fill="hold" grpId="0" nodeType="afterEffect">
                                  <p:stCondLst>
                                    <p:cond delay="0"/>
                                  </p:stCondLst>
                                  <p:childTnLst>
                                    <p:animEffect transition="out" filter="fade">
                                      <p:cBhvr>
                                        <p:cTn id="32" dur="500"/>
                                        <p:tgtEl>
                                          <p:spTgt spid="69"/>
                                        </p:tgtEl>
                                      </p:cBhvr>
                                    </p:animEffect>
                                    <p:set>
                                      <p:cBhvr>
                                        <p:cTn id="33" dur="1" fill="hold">
                                          <p:stCondLst>
                                            <p:cond delay="499"/>
                                          </p:stCondLst>
                                        </p:cTn>
                                        <p:tgtEl>
                                          <p:spTgt spid="69"/>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63" presetClass="path" presetSubtype="0" accel="50000" decel="50000" fill="hold" nodeType="clickEffect">
                                  <p:stCondLst>
                                    <p:cond delay="0"/>
                                  </p:stCondLst>
                                  <p:childTnLst>
                                    <p:animMotion origin="layout" path="M 0 0  L 0.25 0  E" pathEditMode="relative" ptsTypes="">
                                      <p:cBhvr>
                                        <p:cTn id="37" dur="5000" fill="hold"/>
                                        <p:tgtEl>
                                          <p:spTgt spid="3"/>
                                        </p:tgtEl>
                                        <p:attrNameLst>
                                          <p:attrName>ppt_x</p:attrName>
                                          <p:attrName>ppt_y</p:attrName>
                                        </p:attrNameLst>
                                      </p:cBhvr>
                                    </p:animMotion>
                                  </p:childTnLst>
                                </p:cTn>
                              </p:par>
                              <p:par>
                                <p:cTn id="38" presetID="10" presetClass="exit" presetSubtype="0" fill="hold" grpId="0" nodeType="withEffect">
                                  <p:stCondLst>
                                    <p:cond delay="0"/>
                                  </p:stCondLst>
                                  <p:childTnLst>
                                    <p:animEffect transition="out" filter="fade">
                                      <p:cBhvr>
                                        <p:cTn id="39" dur="500"/>
                                        <p:tgtEl>
                                          <p:spTgt spid="70"/>
                                        </p:tgtEl>
                                      </p:cBhvr>
                                    </p:animEffect>
                                    <p:set>
                                      <p:cBhvr>
                                        <p:cTn id="40" dur="1" fill="hold">
                                          <p:stCondLst>
                                            <p:cond delay="499"/>
                                          </p:stCondLst>
                                        </p:cTn>
                                        <p:tgtEl>
                                          <p:spTgt spid="70"/>
                                        </p:tgtEl>
                                        <p:attrNameLst>
                                          <p:attrName>style.visibility</p:attrName>
                                        </p:attrNameLst>
                                      </p:cBhvr>
                                      <p:to>
                                        <p:strVal val="hidden"/>
                                      </p:to>
                                    </p:set>
                                  </p:childTnLst>
                                </p:cTn>
                              </p:par>
                              <p:par>
                                <p:cTn id="41" presetID="63" presetClass="path" presetSubtype="0" accel="50000" decel="50000" fill="hold" nodeType="withEffect">
                                  <p:stCondLst>
                                    <p:cond delay="0"/>
                                  </p:stCondLst>
                                  <p:childTnLst>
                                    <p:animMotion origin="layout" path="M 0 0  L 0.25 0  E" pathEditMode="relative" ptsTypes="">
                                      <p:cBhvr>
                                        <p:cTn id="42" dur="5000" fill="hold"/>
                                        <p:tgtEl>
                                          <p:spTgt spid="28"/>
                                        </p:tgtEl>
                                        <p:attrNameLst>
                                          <p:attrName>ppt_x</p:attrName>
                                          <p:attrName>ppt_y</p:attrName>
                                        </p:attrNameLst>
                                      </p:cBhvr>
                                    </p:animMotion>
                                  </p:childTnLst>
                                </p:cTn>
                              </p:par>
                              <p:par>
                                <p:cTn id="43" presetID="10" presetClass="exit" presetSubtype="0" fill="hold" nodeType="withEffect">
                                  <p:stCondLst>
                                    <p:cond delay="0"/>
                                  </p:stCondLst>
                                  <p:childTnLst>
                                    <p:animEffect transition="out" filter="fade">
                                      <p:cBhvr>
                                        <p:cTn id="44" dur="500"/>
                                        <p:tgtEl>
                                          <p:spTgt spid="7"/>
                                        </p:tgtEl>
                                      </p:cBhvr>
                                    </p:animEffect>
                                    <p:set>
                                      <p:cBhvr>
                                        <p:cTn id="45" dur="1" fill="hold">
                                          <p:stCondLst>
                                            <p:cond delay="499"/>
                                          </p:stCondLst>
                                        </p:cTn>
                                        <p:tgtEl>
                                          <p:spTgt spid="7"/>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28"/>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0"/>
                                          </p:stCondLst>
                                        </p:cTn>
                                        <p:tgtEl>
                                          <p:spTgt spid="4"/>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5"/>
                                        </p:tgtEl>
                                        <p:attrNameLst>
                                          <p:attrName>style.visibility</p:attrName>
                                        </p:attrNameLst>
                                      </p:cBhvr>
                                      <p:to>
                                        <p:strVal val="visible"/>
                                      </p:to>
                                    </p:set>
                                  </p:childTnLst>
                                </p:cTn>
                              </p:par>
                              <p:par>
                                <p:cTn id="54" presetID="10" presetClass="exit" presetSubtype="0" fill="hold" grpId="0" nodeType="withEffect">
                                  <p:stCondLst>
                                    <p:cond delay="0"/>
                                  </p:stCondLst>
                                  <p:childTnLst>
                                    <p:animEffect transition="out" filter="fade">
                                      <p:cBhvr>
                                        <p:cTn id="55" dur="500"/>
                                        <p:tgtEl>
                                          <p:spTgt spid="71"/>
                                        </p:tgtEl>
                                      </p:cBhvr>
                                    </p:animEffect>
                                    <p:set>
                                      <p:cBhvr>
                                        <p:cTn id="56" dur="1" fill="hold">
                                          <p:stCondLst>
                                            <p:cond delay="499"/>
                                          </p:stCondLst>
                                        </p:cTn>
                                        <p:tgtEl>
                                          <p:spTgt spid="71"/>
                                        </p:tgtEl>
                                        <p:attrNameLst>
                                          <p:attrName>style.visibility</p:attrName>
                                        </p:attrNameLst>
                                      </p:cBhvr>
                                      <p:to>
                                        <p:strVal val="hidden"/>
                                      </p:to>
                                    </p:set>
                                  </p:childTnLst>
                                </p:cTn>
                              </p:par>
                            </p:childTnLst>
                          </p:cTn>
                        </p:par>
                        <p:par>
                          <p:cTn id="57" fill="hold">
                            <p:stCondLst>
                              <p:cond delay="500"/>
                            </p:stCondLst>
                            <p:childTnLst>
                              <p:par>
                                <p:cTn id="58" presetID="1" presetClass="entr" presetSubtype="0" fill="hold" grpId="0" nodeType="afterEffect">
                                  <p:stCondLst>
                                    <p:cond delay="0"/>
                                  </p:stCondLst>
                                  <p:childTnLst>
                                    <p:set>
                                      <p:cBhvr>
                                        <p:cTn id="59" dur="1" fill="hold">
                                          <p:stCondLst>
                                            <p:cond delay="0"/>
                                          </p:stCondLst>
                                        </p:cTn>
                                        <p:tgtEl>
                                          <p:spTgt spid="53"/>
                                        </p:tgtEl>
                                        <p:attrNameLst>
                                          <p:attrName>style.visibility</p:attrName>
                                        </p:attrNameLst>
                                      </p:cBhvr>
                                      <p:to>
                                        <p:strVal val="visible"/>
                                      </p:to>
                                    </p:set>
                                  </p:childTnLst>
                                </p:cTn>
                              </p:par>
                            </p:childTnLst>
                          </p:cTn>
                        </p:par>
                        <p:par>
                          <p:cTn id="60" fill="hold">
                            <p:stCondLst>
                              <p:cond delay="500"/>
                            </p:stCondLst>
                            <p:childTnLst>
                              <p:par>
                                <p:cTn id="61" presetID="1" presetClass="entr" presetSubtype="0" fill="hold" grpId="0" nodeType="afterEffect">
                                  <p:stCondLst>
                                    <p:cond delay="0"/>
                                  </p:stCondLst>
                                  <p:childTnLst>
                                    <p:set>
                                      <p:cBhvr>
                                        <p:cTn id="62" dur="1" fill="hold">
                                          <p:stCondLst>
                                            <p:cond delay="0"/>
                                          </p:stCondLst>
                                        </p:cTn>
                                        <p:tgtEl>
                                          <p:spTgt spid="52"/>
                                        </p:tgtEl>
                                        <p:attrNameLst>
                                          <p:attrName>style.visibility</p:attrName>
                                        </p:attrNameLst>
                                      </p:cBhvr>
                                      <p:to>
                                        <p:strVal val="visible"/>
                                      </p:to>
                                    </p:set>
                                  </p:childTnLst>
                                </p:cTn>
                              </p:par>
                            </p:childTnLst>
                          </p:cTn>
                        </p:par>
                        <p:par>
                          <p:cTn id="63" fill="hold">
                            <p:stCondLst>
                              <p:cond delay="500"/>
                            </p:stCondLst>
                            <p:childTnLst>
                              <p:par>
                                <p:cTn id="64" presetID="10" presetClass="exit" presetSubtype="0" fill="hold" grpId="0" nodeType="afterEffect">
                                  <p:stCondLst>
                                    <p:cond delay="0"/>
                                  </p:stCondLst>
                                  <p:childTnLst>
                                    <p:animEffect transition="out" filter="fade">
                                      <p:cBhvr>
                                        <p:cTn id="65" dur="500"/>
                                        <p:tgtEl>
                                          <p:spTgt spid="72"/>
                                        </p:tgtEl>
                                      </p:cBhvr>
                                    </p:animEffect>
                                    <p:set>
                                      <p:cBhvr>
                                        <p:cTn id="66" dur="1" fill="hold">
                                          <p:stCondLst>
                                            <p:cond delay="499"/>
                                          </p:stCondLst>
                                        </p:cTn>
                                        <p:tgtEl>
                                          <p:spTgt spid="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animBg="1"/>
      <p:bldP spid="54" grpId="1" animBg="1"/>
      <p:bldP spid="68" grpId="0" animBg="1"/>
      <p:bldP spid="69" grpId="0" animBg="1"/>
      <p:bldP spid="70" grpId="0" animBg="1"/>
      <p:bldP spid="71" grpId="0" animBg="1"/>
      <p:bldP spid="72" grpId="0" animBg="1"/>
      <p:bldP spid="73" grpId="0" animBg="1"/>
      <p:bldP spid="7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D784F225-0528-AB45-984F-B6148520BBEC}"/>
              </a:ext>
            </a:extLst>
          </p:cNvPr>
          <p:cNvPicPr>
            <a:picLocks noGrp="1" noChangeAspect="1"/>
          </p:cNvPicPr>
          <p:nvPr>
            <p:ph idx="1"/>
          </p:nvPr>
        </p:nvPicPr>
        <p:blipFill>
          <a:blip r:embed="rId2"/>
          <a:stretch>
            <a:fillRect/>
          </a:stretch>
        </p:blipFill>
        <p:spPr>
          <a:xfrm>
            <a:off x="1660066" y="188815"/>
            <a:ext cx="6636200" cy="4333974"/>
          </a:xfrm>
        </p:spPr>
      </p:pic>
      <p:sp>
        <p:nvSpPr>
          <p:cNvPr id="6" name="Title 5">
            <a:extLst>
              <a:ext uri="{FF2B5EF4-FFF2-40B4-BE49-F238E27FC236}">
                <a16:creationId xmlns:a16="http://schemas.microsoft.com/office/drawing/2014/main" id="{F632C53E-EB42-DC4E-92A1-F71F0CC4504C}"/>
              </a:ext>
            </a:extLst>
          </p:cNvPr>
          <p:cNvSpPr>
            <a:spLocks noGrp="1"/>
          </p:cNvSpPr>
          <p:nvPr>
            <p:ph type="title"/>
          </p:nvPr>
        </p:nvSpPr>
        <p:spPr/>
        <p:txBody>
          <a:bodyPr/>
          <a:lstStyle/>
          <a:p>
            <a:r>
              <a:rPr lang="en-US" dirty="0"/>
              <a:t>Cheat</a:t>
            </a:r>
          </a:p>
        </p:txBody>
      </p:sp>
      <p:sp>
        <p:nvSpPr>
          <p:cNvPr id="4" name="Footer Placeholder 3">
            <a:extLst>
              <a:ext uri="{FF2B5EF4-FFF2-40B4-BE49-F238E27FC236}">
                <a16:creationId xmlns:a16="http://schemas.microsoft.com/office/drawing/2014/main" id="{1149F717-B1ED-794B-898C-86102B1DA174}"/>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a16="http://schemas.microsoft.com/office/drawing/2014/main" id="{44F85057-759B-874F-822F-60102C831AA5}"/>
              </a:ext>
            </a:extLst>
          </p:cNvPr>
          <p:cNvSpPr>
            <a:spLocks noGrp="1"/>
          </p:cNvSpPr>
          <p:nvPr>
            <p:ph type="sldNum" sz="quarter" idx="4"/>
          </p:nvPr>
        </p:nvSpPr>
        <p:spPr/>
        <p:txBody>
          <a:bodyPr/>
          <a:lstStyle/>
          <a:p>
            <a:fld id="{C99C886C-A35B-4359-AE06-9F7064A34BFE}" type="slidenum">
              <a:rPr lang="en-US" smtClean="0"/>
              <a:t>17</a:t>
            </a:fld>
            <a:endParaRPr lang="en-US"/>
          </a:p>
        </p:txBody>
      </p:sp>
    </p:spTree>
    <p:extLst>
      <p:ext uri="{BB962C8B-B14F-4D97-AF65-F5344CB8AC3E}">
        <p14:creationId xmlns:p14="http://schemas.microsoft.com/office/powerpoint/2010/main" val="18494856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425128-DD1F-B545-AB8E-5AF60093358D}"/>
              </a:ext>
            </a:extLst>
          </p:cNvPr>
          <p:cNvSpPr>
            <a:spLocks noGrp="1"/>
          </p:cNvSpPr>
          <p:nvPr>
            <p:ph idx="1"/>
          </p:nvPr>
        </p:nvSpPr>
        <p:spPr/>
        <p:txBody>
          <a:bodyPr/>
          <a:lstStyle/>
          <a:p>
            <a:r>
              <a:rPr lang="en-US" dirty="0"/>
              <a:t>Tracker that also does calorimetry.  “</a:t>
            </a:r>
            <a:r>
              <a:rPr lang="en-US" dirty="0" err="1"/>
              <a:t>Pixelized</a:t>
            </a:r>
            <a:r>
              <a:rPr lang="en-US" dirty="0"/>
              <a:t>” charge collection</a:t>
            </a:r>
          </a:p>
          <a:p>
            <a:r>
              <a:rPr lang="en-US" dirty="0"/>
              <a:t>Two dimensional anode.  Third dimension is measured by charge arrival time, therefore an independent measurement of “interaction time”  or t</a:t>
            </a:r>
            <a:r>
              <a:rPr lang="en-US" baseline="-25000" dirty="0"/>
              <a:t>0</a:t>
            </a:r>
            <a:r>
              <a:rPr lang="en-US" dirty="0"/>
              <a:t> is needed</a:t>
            </a:r>
          </a:p>
          <a:p>
            <a:pPr lvl="1"/>
            <a:r>
              <a:rPr lang="en-US" dirty="0"/>
              <a:t>Neutrino beam gate</a:t>
            </a:r>
          </a:p>
          <a:p>
            <a:pPr lvl="1"/>
            <a:r>
              <a:rPr lang="en-US" dirty="0"/>
              <a:t>Scintillation light </a:t>
            </a:r>
          </a:p>
          <a:p>
            <a:r>
              <a:rPr lang="en-US" dirty="0"/>
              <a:t>In old-fashioned photography terms: TPCs require a long exposure to capture the image of an instantaneous neutrino event</a:t>
            </a:r>
          </a:p>
          <a:p>
            <a:pPr lvl="1"/>
            <a:r>
              <a:rPr lang="en-US" dirty="0"/>
              <a:t>Example:  </a:t>
            </a:r>
            <a:r>
              <a:rPr lang="en-US" dirty="0" err="1"/>
              <a:t>MicroBooNE</a:t>
            </a:r>
            <a:r>
              <a:rPr lang="en-US" dirty="0"/>
              <a:t> “exposure time” is 2.6 </a:t>
            </a:r>
            <a:r>
              <a:rPr lang="en-US" dirty="0" err="1"/>
              <a:t>ms</a:t>
            </a:r>
            <a:r>
              <a:rPr lang="en-US" dirty="0"/>
              <a:t>:  drift distance is 2.56 m and electron drift velocity is ~1 m/</a:t>
            </a:r>
            <a:r>
              <a:rPr lang="en-US" dirty="0" err="1"/>
              <a:t>ms</a:t>
            </a:r>
            <a:r>
              <a:rPr lang="en-US" dirty="0"/>
              <a:t> at 273 V/cm.  </a:t>
            </a:r>
          </a:p>
          <a:p>
            <a:pPr lvl="1"/>
            <a:r>
              <a:rPr lang="en-US" dirty="0"/>
              <a:t>Cosmic rays and radiological decays (e.g. </a:t>
            </a:r>
            <a:r>
              <a:rPr lang="en-US" baseline="30000" dirty="0"/>
              <a:t>39</a:t>
            </a:r>
            <a:r>
              <a:rPr lang="en-US" dirty="0"/>
              <a:t>Ar) will photobomb your beautiful image many times over. </a:t>
            </a:r>
          </a:p>
          <a:p>
            <a:pPr marL="0" indent="0">
              <a:buNone/>
            </a:pPr>
            <a:endParaRPr lang="en-US" dirty="0"/>
          </a:p>
        </p:txBody>
      </p:sp>
      <p:sp>
        <p:nvSpPr>
          <p:cNvPr id="3" name="Title 2">
            <a:extLst>
              <a:ext uri="{FF2B5EF4-FFF2-40B4-BE49-F238E27FC236}">
                <a16:creationId xmlns:a16="http://schemas.microsoft.com/office/drawing/2014/main" id="{B0328E66-269B-7B49-9AB5-A73D7EA6214F}"/>
              </a:ext>
            </a:extLst>
          </p:cNvPr>
          <p:cNvSpPr>
            <a:spLocks noGrp="1"/>
          </p:cNvSpPr>
          <p:nvPr>
            <p:ph type="title"/>
          </p:nvPr>
        </p:nvSpPr>
        <p:spPr/>
        <p:txBody>
          <a:bodyPr/>
          <a:lstStyle/>
          <a:p>
            <a:r>
              <a:rPr lang="en-US" dirty="0"/>
              <a:t>TPC basics</a:t>
            </a:r>
          </a:p>
        </p:txBody>
      </p:sp>
      <p:sp>
        <p:nvSpPr>
          <p:cNvPr id="4" name="Footer Placeholder 3">
            <a:extLst>
              <a:ext uri="{FF2B5EF4-FFF2-40B4-BE49-F238E27FC236}">
                <a16:creationId xmlns:a16="http://schemas.microsoft.com/office/drawing/2014/main" id="{A475BAAE-BC91-BA49-9CF4-907047847CD2}"/>
              </a:ext>
            </a:extLst>
          </p:cNvPr>
          <p:cNvSpPr>
            <a:spLocks noGrp="1"/>
          </p:cNvSpPr>
          <p:nvPr>
            <p:ph type="ftr" sz="quarter" idx="3"/>
          </p:nvPr>
        </p:nvSpPr>
        <p:spPr/>
        <p:txBody>
          <a:bodyPr/>
          <a:lstStyle/>
          <a:p>
            <a:pPr>
              <a:defRPr/>
            </a:pPr>
            <a:r>
              <a:rPr lang="en-US"/>
              <a:t>Michelle Stancari  |  Noble Element Detectors  |  EDIT 2018</a:t>
            </a:r>
            <a:endParaRPr lang="en-US" b="1" dirty="0"/>
          </a:p>
        </p:txBody>
      </p:sp>
      <p:sp>
        <p:nvSpPr>
          <p:cNvPr id="5" name="Slide Number Placeholder 4">
            <a:extLst>
              <a:ext uri="{FF2B5EF4-FFF2-40B4-BE49-F238E27FC236}">
                <a16:creationId xmlns:a16="http://schemas.microsoft.com/office/drawing/2014/main" id="{CD0DC696-0E30-2F42-8B47-7C7FF2FD81C5}"/>
              </a:ext>
            </a:extLst>
          </p:cNvPr>
          <p:cNvSpPr>
            <a:spLocks noGrp="1"/>
          </p:cNvSpPr>
          <p:nvPr>
            <p:ph type="sldNum" sz="quarter" idx="4"/>
          </p:nvPr>
        </p:nvSpPr>
        <p:spPr/>
        <p:txBody>
          <a:bodyPr/>
          <a:lstStyle/>
          <a:p>
            <a:pPr>
              <a:defRPr/>
            </a:pPr>
            <a:fld id="{148C009B-CB69-E04A-B9B3-34B26D69E9CF}" type="slidenum">
              <a:rPr lang="en-US" smtClean="0"/>
              <a:pPr>
                <a:defRPr/>
              </a:pPr>
              <a:t>18</a:t>
            </a:fld>
            <a:endParaRPr lang="en-US" dirty="0"/>
          </a:p>
        </p:txBody>
      </p:sp>
    </p:spTree>
    <p:extLst>
      <p:ext uri="{BB962C8B-B14F-4D97-AF65-F5344CB8AC3E}">
        <p14:creationId xmlns:p14="http://schemas.microsoft.com/office/powerpoint/2010/main" val="5065416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7F86AA03-C267-7545-AEBA-CE8602C9D759}"/>
              </a:ext>
            </a:extLst>
          </p:cNvPr>
          <p:cNvPicPr>
            <a:picLocks noGrp="1" noChangeAspect="1"/>
          </p:cNvPicPr>
          <p:nvPr>
            <p:ph idx="1"/>
          </p:nvPr>
        </p:nvPicPr>
        <p:blipFill>
          <a:blip r:embed="rId3"/>
          <a:stretch>
            <a:fillRect/>
          </a:stretch>
        </p:blipFill>
        <p:spPr>
          <a:xfrm>
            <a:off x="236390" y="188587"/>
            <a:ext cx="7556331" cy="4530847"/>
          </a:xfrm>
        </p:spPr>
      </p:pic>
      <p:sp>
        <p:nvSpPr>
          <p:cNvPr id="4" name="Footer Placeholder 3">
            <a:extLst>
              <a:ext uri="{FF2B5EF4-FFF2-40B4-BE49-F238E27FC236}">
                <a16:creationId xmlns:a16="http://schemas.microsoft.com/office/drawing/2014/main" id="{B1BA55D8-C1FF-B446-9885-BE09E90313A1}"/>
              </a:ext>
            </a:extLst>
          </p:cNvPr>
          <p:cNvSpPr>
            <a:spLocks noGrp="1"/>
          </p:cNvSpPr>
          <p:nvPr>
            <p:ph type="ftr" sz="quarter" idx="3"/>
          </p:nvPr>
        </p:nvSpPr>
        <p:spPr/>
        <p:txBody>
          <a:bodyPr/>
          <a:lstStyle/>
          <a:p>
            <a:pPr>
              <a:defRPr/>
            </a:pPr>
            <a:r>
              <a:rPr lang="en-US"/>
              <a:t>Michelle Stancari  |  Noble Element Detectors  |  EDIT 2018</a:t>
            </a:r>
            <a:endParaRPr lang="en-US" b="1" dirty="0"/>
          </a:p>
        </p:txBody>
      </p:sp>
      <p:sp>
        <p:nvSpPr>
          <p:cNvPr id="5" name="Slide Number Placeholder 4">
            <a:extLst>
              <a:ext uri="{FF2B5EF4-FFF2-40B4-BE49-F238E27FC236}">
                <a16:creationId xmlns:a16="http://schemas.microsoft.com/office/drawing/2014/main" id="{8018C331-0711-8A4D-90F8-075AABD6AB6C}"/>
              </a:ext>
            </a:extLst>
          </p:cNvPr>
          <p:cNvSpPr>
            <a:spLocks noGrp="1"/>
          </p:cNvSpPr>
          <p:nvPr>
            <p:ph type="sldNum" sz="quarter" idx="4"/>
          </p:nvPr>
        </p:nvSpPr>
        <p:spPr/>
        <p:txBody>
          <a:bodyPr/>
          <a:lstStyle/>
          <a:p>
            <a:pPr>
              <a:defRPr/>
            </a:pPr>
            <a:fld id="{148C009B-CB69-E04A-B9B3-34B26D69E9CF}" type="slidenum">
              <a:rPr lang="en-US" smtClean="0"/>
              <a:pPr>
                <a:defRPr/>
              </a:pPr>
              <a:t>19</a:t>
            </a:fld>
            <a:endParaRPr lang="en-US" dirty="0"/>
          </a:p>
        </p:txBody>
      </p:sp>
    </p:spTree>
    <p:extLst>
      <p:ext uri="{BB962C8B-B14F-4D97-AF65-F5344CB8AC3E}">
        <p14:creationId xmlns:p14="http://schemas.microsoft.com/office/powerpoint/2010/main" val="41355007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3">
            <a:extLst>
              <a:ext uri="{FF2B5EF4-FFF2-40B4-BE49-F238E27FC236}">
                <a16:creationId xmlns:a16="http://schemas.microsoft.com/office/drawing/2014/main" id="{98E086CA-A040-EB45-A3F0-35F9B55B44B6}"/>
              </a:ext>
            </a:extLst>
          </p:cNvPr>
          <p:cNvPicPr>
            <a:picLocks noGrp="1" noChangeAspect="1"/>
          </p:cNvPicPr>
          <p:nvPr>
            <p:ph type="pic" sz="quarter" idx="13"/>
          </p:nvPr>
        </p:nvPicPr>
        <p:blipFill rotWithShape="1">
          <a:blip r:embed="rId3"/>
          <a:srcRect l="1978" t="59432" r="1886" b="15668"/>
          <a:stretch/>
        </p:blipFill>
        <p:spPr>
          <a:xfrm>
            <a:off x="4927600" y="2546"/>
            <a:ext cx="4174063" cy="718554"/>
          </a:xfrm>
          <a:prstGeom prst="rect">
            <a:avLst/>
          </a:prstGeom>
        </p:spPr>
      </p:pic>
      <p:sp>
        <p:nvSpPr>
          <p:cNvPr id="2" name="Footer Placeholder 1">
            <a:extLst>
              <a:ext uri="{FF2B5EF4-FFF2-40B4-BE49-F238E27FC236}">
                <a16:creationId xmlns:a16="http://schemas.microsoft.com/office/drawing/2014/main" id="{23D2DF1E-443B-5249-9925-D814BE937379}"/>
              </a:ext>
            </a:extLst>
          </p:cNvPr>
          <p:cNvSpPr>
            <a:spLocks noGrp="1"/>
          </p:cNvSpPr>
          <p:nvPr>
            <p:ph type="ftr" sz="quarter" idx="11"/>
          </p:nvPr>
        </p:nvSpPr>
        <p:spPr/>
        <p:txBody>
          <a:bodyPr/>
          <a:lstStyle/>
          <a:p>
            <a:pPr>
              <a:defRPr/>
            </a:pPr>
            <a:r>
              <a:rPr lang="en-US"/>
              <a:t>Michelle Stancari  |  Noble Element Detectors  |  EDIT 2018</a:t>
            </a:r>
            <a:endParaRPr lang="en-US" b="1" dirty="0"/>
          </a:p>
        </p:txBody>
      </p:sp>
      <p:sp>
        <p:nvSpPr>
          <p:cNvPr id="3" name="Slide Number Placeholder 2">
            <a:extLst>
              <a:ext uri="{FF2B5EF4-FFF2-40B4-BE49-F238E27FC236}">
                <a16:creationId xmlns:a16="http://schemas.microsoft.com/office/drawing/2014/main" id="{E145635F-CB9A-6249-B75B-0C1852DBB94C}"/>
              </a:ext>
            </a:extLst>
          </p:cNvPr>
          <p:cNvSpPr>
            <a:spLocks noGrp="1"/>
          </p:cNvSpPr>
          <p:nvPr>
            <p:ph type="sldNum" sz="quarter" idx="12"/>
          </p:nvPr>
        </p:nvSpPr>
        <p:spPr/>
        <p:txBody>
          <a:bodyPr/>
          <a:lstStyle/>
          <a:p>
            <a:pPr>
              <a:defRPr/>
            </a:pPr>
            <a:fld id="{148C009B-CB69-E04A-B9B3-34B26D69E9CF}" type="slidenum">
              <a:rPr lang="en-US" smtClean="0"/>
              <a:pPr>
                <a:defRPr/>
              </a:pPr>
              <a:t>2</a:t>
            </a:fld>
            <a:endParaRPr lang="en-US" dirty="0"/>
          </a:p>
        </p:txBody>
      </p:sp>
      <p:sp>
        <p:nvSpPr>
          <p:cNvPr id="6" name="Content Placeholder 1">
            <a:extLst>
              <a:ext uri="{FF2B5EF4-FFF2-40B4-BE49-F238E27FC236}">
                <a16:creationId xmlns:a16="http://schemas.microsoft.com/office/drawing/2014/main" id="{E1D8457F-9F3B-7848-B122-B65FC4ADEA56}"/>
              </a:ext>
            </a:extLst>
          </p:cNvPr>
          <p:cNvSpPr txBox="1">
            <a:spLocks/>
          </p:cNvSpPr>
          <p:nvPr/>
        </p:nvSpPr>
        <p:spPr>
          <a:xfrm>
            <a:off x="222250" y="616411"/>
            <a:ext cx="3219677" cy="4439713"/>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t>Abundant ionization and scintillation light</a:t>
            </a:r>
          </a:p>
          <a:p>
            <a:r>
              <a:rPr lang="en-US" sz="1600" dirty="0"/>
              <a:t>No electronegativity, free electrons travel large distances (if no impurities)</a:t>
            </a:r>
          </a:p>
          <a:p>
            <a:r>
              <a:rPr lang="en-US" sz="1600" dirty="0"/>
              <a:t>Radiation hard</a:t>
            </a:r>
          </a:p>
          <a:p>
            <a:r>
              <a:rPr lang="en-US" sz="1600" dirty="0"/>
              <a:t>Excellent dielectric properties accommodate very large voltages </a:t>
            </a:r>
          </a:p>
          <a:p>
            <a:r>
              <a:rPr lang="en-US" sz="1600" dirty="0"/>
              <a:t>High density</a:t>
            </a:r>
          </a:p>
          <a:p>
            <a:r>
              <a:rPr lang="en-US" sz="1600" dirty="0"/>
              <a:t>Low cost (well, sometimes)</a:t>
            </a:r>
          </a:p>
          <a:p>
            <a:pPr marL="0" indent="0">
              <a:buNone/>
            </a:pPr>
            <a:r>
              <a:rPr lang="en-US" sz="1600" dirty="0"/>
              <a:t>Drawbacks</a:t>
            </a:r>
          </a:p>
          <a:p>
            <a:r>
              <a:rPr lang="en-US" sz="1600" dirty="0"/>
              <a:t>Low wavelength light</a:t>
            </a:r>
          </a:p>
          <a:p>
            <a:r>
              <a:rPr lang="en-US" sz="1600" dirty="0"/>
              <a:t>Nuclear effects </a:t>
            </a:r>
          </a:p>
          <a:p>
            <a:r>
              <a:rPr lang="en-US" sz="1600" dirty="0"/>
              <a:t>Cryogenic infrastructure</a:t>
            </a:r>
          </a:p>
          <a:p>
            <a:endParaRPr lang="en-US" sz="1600" dirty="0"/>
          </a:p>
        </p:txBody>
      </p:sp>
      <p:sp>
        <p:nvSpPr>
          <p:cNvPr id="7" name="Title 2">
            <a:extLst>
              <a:ext uri="{FF2B5EF4-FFF2-40B4-BE49-F238E27FC236}">
                <a16:creationId xmlns:a16="http://schemas.microsoft.com/office/drawing/2014/main" id="{BB552531-EB58-7C4C-8CE0-0ED68C0D8175}"/>
              </a:ext>
            </a:extLst>
          </p:cNvPr>
          <p:cNvSpPr txBox="1">
            <a:spLocks/>
          </p:cNvSpPr>
          <p:nvPr/>
        </p:nvSpPr>
        <p:spPr>
          <a:xfrm>
            <a:off x="228600" y="188814"/>
            <a:ext cx="8686800" cy="320908"/>
          </a:xfrm>
          <a:prstGeom prst="rect">
            <a:avLst/>
          </a:prstGeom>
        </p:spPr>
        <p:txBody>
          <a:bodyPr/>
          <a:lst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sz="2200" dirty="0"/>
              <a:t>Why Noble Elements?</a:t>
            </a:r>
          </a:p>
        </p:txBody>
      </p:sp>
      <p:graphicFrame>
        <p:nvGraphicFramePr>
          <p:cNvPr id="12" name="Table 11">
            <a:extLst>
              <a:ext uri="{FF2B5EF4-FFF2-40B4-BE49-F238E27FC236}">
                <a16:creationId xmlns:a16="http://schemas.microsoft.com/office/drawing/2014/main" id="{EE57D6F3-1CBF-3640-8113-B94A8C02E1E0}"/>
              </a:ext>
            </a:extLst>
          </p:cNvPr>
          <p:cNvGraphicFramePr>
            <a:graphicFrameLocks noGrp="1"/>
          </p:cNvGraphicFramePr>
          <p:nvPr>
            <p:extLst>
              <p:ext uri="{D42A27DB-BD31-4B8C-83A1-F6EECF244321}">
                <p14:modId xmlns:p14="http://schemas.microsoft.com/office/powerpoint/2010/main" val="2522280183"/>
              </p:ext>
            </p:extLst>
          </p:nvPr>
        </p:nvGraphicFramePr>
        <p:xfrm>
          <a:off x="3441927" y="687323"/>
          <a:ext cx="5634337" cy="3810000"/>
        </p:xfrm>
        <a:graphic>
          <a:graphicData uri="http://schemas.openxmlformats.org/drawingml/2006/table">
            <a:tbl>
              <a:tblPr>
                <a:tableStyleId>{8FD4443E-F989-4FC4-A0C8-D5A2AF1F390B}</a:tableStyleId>
              </a:tblPr>
              <a:tblGrid>
                <a:gridCol w="1498101">
                  <a:extLst>
                    <a:ext uri="{9D8B030D-6E8A-4147-A177-3AD203B41FA5}">
                      <a16:colId xmlns:a16="http://schemas.microsoft.com/office/drawing/2014/main" val="917510217"/>
                    </a:ext>
                  </a:extLst>
                </a:gridCol>
                <a:gridCol w="886860">
                  <a:extLst>
                    <a:ext uri="{9D8B030D-6E8A-4147-A177-3AD203B41FA5}">
                      <a16:colId xmlns:a16="http://schemas.microsoft.com/office/drawing/2014/main" val="914788640"/>
                    </a:ext>
                  </a:extLst>
                </a:gridCol>
                <a:gridCol w="812344">
                  <a:extLst>
                    <a:ext uri="{9D8B030D-6E8A-4147-A177-3AD203B41FA5}">
                      <a16:colId xmlns:a16="http://schemas.microsoft.com/office/drawing/2014/main" val="2737700111"/>
                    </a:ext>
                  </a:extLst>
                </a:gridCol>
                <a:gridCol w="812344">
                  <a:extLst>
                    <a:ext uri="{9D8B030D-6E8A-4147-A177-3AD203B41FA5}">
                      <a16:colId xmlns:a16="http://schemas.microsoft.com/office/drawing/2014/main" val="4260029417"/>
                    </a:ext>
                  </a:extLst>
                </a:gridCol>
                <a:gridCol w="812344">
                  <a:extLst>
                    <a:ext uri="{9D8B030D-6E8A-4147-A177-3AD203B41FA5}">
                      <a16:colId xmlns:a16="http://schemas.microsoft.com/office/drawing/2014/main" val="3032970426"/>
                    </a:ext>
                  </a:extLst>
                </a:gridCol>
                <a:gridCol w="812344">
                  <a:extLst>
                    <a:ext uri="{9D8B030D-6E8A-4147-A177-3AD203B41FA5}">
                      <a16:colId xmlns:a16="http://schemas.microsoft.com/office/drawing/2014/main" val="4075052555"/>
                    </a:ext>
                  </a:extLst>
                </a:gridCol>
              </a:tblGrid>
              <a:tr h="535097">
                <a:tc>
                  <a:txBody>
                    <a:bodyPr/>
                    <a:lstStyle/>
                    <a:p>
                      <a:r>
                        <a:rPr lang="en-US" sz="1600" b="1" dirty="0"/>
                        <a:t>Boiling point (K) @ 1 </a:t>
                      </a:r>
                      <a:r>
                        <a:rPr lang="en-US" sz="1600" b="1" dirty="0" err="1"/>
                        <a:t>atm</a:t>
                      </a:r>
                      <a:endParaRPr lang="en-US" sz="1600" b="1" dirty="0"/>
                    </a:p>
                  </a:txBody>
                  <a:tcP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2">
                        <a:lumMod val="60000"/>
                        <a:lumOff val="40000"/>
                      </a:schemeClr>
                    </a:solidFill>
                  </a:tcPr>
                </a:tc>
                <a:tc>
                  <a:txBody>
                    <a:bodyPr/>
                    <a:lstStyle/>
                    <a:p>
                      <a:pPr algn="ctr"/>
                      <a:r>
                        <a:rPr lang="en-US" sz="1600" b="1" dirty="0"/>
                        <a:t>4.2</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tx2">
                        <a:lumMod val="60000"/>
                        <a:lumOff val="40000"/>
                      </a:schemeClr>
                    </a:solidFill>
                  </a:tcPr>
                </a:tc>
                <a:tc>
                  <a:txBody>
                    <a:bodyPr/>
                    <a:lstStyle/>
                    <a:p>
                      <a:pPr algn="ctr"/>
                      <a:r>
                        <a:rPr lang="en-US" sz="1600" b="1" dirty="0"/>
                        <a:t>27.1</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tx2">
                        <a:lumMod val="60000"/>
                        <a:lumOff val="40000"/>
                      </a:schemeClr>
                    </a:solidFill>
                  </a:tcPr>
                </a:tc>
                <a:tc>
                  <a:txBody>
                    <a:bodyPr/>
                    <a:lstStyle/>
                    <a:p>
                      <a:pPr algn="ctr"/>
                      <a:r>
                        <a:rPr lang="en-US" sz="1600" b="1" dirty="0"/>
                        <a:t>87.3</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tx2">
                        <a:lumMod val="60000"/>
                        <a:lumOff val="40000"/>
                      </a:schemeClr>
                    </a:solidFill>
                  </a:tcPr>
                </a:tc>
                <a:tc>
                  <a:txBody>
                    <a:bodyPr/>
                    <a:lstStyle/>
                    <a:p>
                      <a:pPr algn="ctr"/>
                      <a:r>
                        <a:rPr lang="en-US" sz="1600" b="1" dirty="0"/>
                        <a:t>120.0</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tx2">
                        <a:lumMod val="60000"/>
                        <a:lumOff val="40000"/>
                      </a:schemeClr>
                    </a:solidFill>
                  </a:tcPr>
                </a:tc>
                <a:tc>
                  <a:txBody>
                    <a:bodyPr/>
                    <a:lstStyle/>
                    <a:p>
                      <a:pPr algn="ctr"/>
                      <a:r>
                        <a:rPr lang="en-US" sz="1600" b="1" dirty="0"/>
                        <a:t>165.0</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775788940"/>
                  </a:ext>
                </a:extLst>
              </a:tr>
              <a:tr h="535097">
                <a:tc>
                  <a:txBody>
                    <a:bodyPr/>
                    <a:lstStyle/>
                    <a:p>
                      <a:r>
                        <a:rPr lang="en-US" sz="1600" b="1" dirty="0"/>
                        <a:t>Density (g/cm</a:t>
                      </a:r>
                      <a:r>
                        <a:rPr lang="en-US" sz="1600" b="1" baseline="30000" dirty="0"/>
                        <a:t>3</a:t>
                      </a:r>
                      <a:r>
                        <a:rPr lang="en-US" sz="1600" b="1" dirty="0"/>
                        <a:t>)</a:t>
                      </a:r>
                    </a:p>
                  </a:txBody>
                  <a:tcP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2">
                        <a:lumMod val="60000"/>
                        <a:lumOff val="40000"/>
                      </a:schemeClr>
                    </a:solidFill>
                  </a:tcPr>
                </a:tc>
                <a:tc>
                  <a:txBody>
                    <a:bodyPr/>
                    <a:lstStyle/>
                    <a:p>
                      <a:pPr algn="ctr"/>
                      <a:r>
                        <a:rPr lang="en-US" sz="1600" b="1" dirty="0"/>
                        <a:t>0.125</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tx2">
                        <a:lumMod val="60000"/>
                        <a:lumOff val="40000"/>
                      </a:schemeClr>
                    </a:solidFill>
                  </a:tcPr>
                </a:tc>
                <a:tc>
                  <a:txBody>
                    <a:bodyPr/>
                    <a:lstStyle/>
                    <a:p>
                      <a:pPr algn="ctr"/>
                      <a:r>
                        <a:rPr lang="en-US" sz="1600" b="1" dirty="0"/>
                        <a:t>1.2</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tx2">
                        <a:lumMod val="60000"/>
                        <a:lumOff val="40000"/>
                      </a:schemeClr>
                    </a:solidFill>
                  </a:tcPr>
                </a:tc>
                <a:tc>
                  <a:txBody>
                    <a:bodyPr/>
                    <a:lstStyle/>
                    <a:p>
                      <a:pPr algn="ctr"/>
                      <a:r>
                        <a:rPr lang="en-US" sz="1600" b="1" dirty="0"/>
                        <a:t>1.4</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tx2">
                        <a:lumMod val="60000"/>
                        <a:lumOff val="40000"/>
                      </a:schemeClr>
                    </a:solidFill>
                  </a:tcPr>
                </a:tc>
                <a:tc>
                  <a:txBody>
                    <a:bodyPr/>
                    <a:lstStyle/>
                    <a:p>
                      <a:pPr algn="ctr"/>
                      <a:r>
                        <a:rPr lang="en-US" sz="1600" b="1" dirty="0"/>
                        <a:t>2.4</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tx2">
                        <a:lumMod val="60000"/>
                        <a:lumOff val="40000"/>
                      </a:schemeClr>
                    </a:solidFill>
                  </a:tcPr>
                </a:tc>
                <a:tc>
                  <a:txBody>
                    <a:bodyPr/>
                    <a:lstStyle/>
                    <a:p>
                      <a:pPr algn="ctr"/>
                      <a:r>
                        <a:rPr lang="en-US" sz="1600" b="1" dirty="0"/>
                        <a:t>3.0</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3743527001"/>
                  </a:ext>
                </a:extLst>
              </a:tr>
              <a:tr h="535097">
                <a:tc>
                  <a:txBody>
                    <a:bodyPr/>
                    <a:lstStyle/>
                    <a:p>
                      <a:r>
                        <a:rPr lang="en-US" sz="1600" b="1" dirty="0"/>
                        <a:t>Radiation length (cm)</a:t>
                      </a:r>
                    </a:p>
                  </a:txBody>
                  <a:tcP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2">
                        <a:lumMod val="60000"/>
                        <a:lumOff val="40000"/>
                      </a:schemeClr>
                    </a:solidFill>
                  </a:tcPr>
                </a:tc>
                <a:tc>
                  <a:txBody>
                    <a:bodyPr/>
                    <a:lstStyle/>
                    <a:p>
                      <a:pPr algn="ctr"/>
                      <a:r>
                        <a:rPr lang="en-US" sz="1600" b="1" dirty="0"/>
                        <a:t>755.2</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tx2">
                        <a:lumMod val="60000"/>
                        <a:lumOff val="40000"/>
                      </a:schemeClr>
                    </a:solidFill>
                  </a:tcPr>
                </a:tc>
                <a:tc>
                  <a:txBody>
                    <a:bodyPr/>
                    <a:lstStyle/>
                    <a:p>
                      <a:pPr algn="ctr"/>
                      <a:r>
                        <a:rPr lang="en-US" sz="1600" b="1" dirty="0"/>
                        <a:t>24.0</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tx2">
                        <a:lumMod val="60000"/>
                        <a:lumOff val="40000"/>
                      </a:schemeClr>
                    </a:solidFill>
                  </a:tcPr>
                </a:tc>
                <a:tc>
                  <a:txBody>
                    <a:bodyPr/>
                    <a:lstStyle/>
                    <a:p>
                      <a:pPr algn="ctr"/>
                      <a:r>
                        <a:rPr lang="en-US" sz="1600" b="1" dirty="0"/>
                        <a:t>14.0</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tx2">
                        <a:lumMod val="60000"/>
                        <a:lumOff val="40000"/>
                      </a:schemeClr>
                    </a:solidFill>
                  </a:tcPr>
                </a:tc>
                <a:tc>
                  <a:txBody>
                    <a:bodyPr/>
                    <a:lstStyle/>
                    <a:p>
                      <a:pPr algn="ctr"/>
                      <a:r>
                        <a:rPr lang="en-US" sz="1600" b="1" dirty="0"/>
                        <a:t>4.9</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tx2">
                        <a:lumMod val="60000"/>
                        <a:lumOff val="40000"/>
                      </a:schemeClr>
                    </a:solidFill>
                  </a:tcPr>
                </a:tc>
                <a:tc>
                  <a:txBody>
                    <a:bodyPr/>
                    <a:lstStyle/>
                    <a:p>
                      <a:pPr algn="ctr"/>
                      <a:r>
                        <a:rPr lang="en-US" sz="1600" b="1" dirty="0"/>
                        <a:t>2.8</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1102586937"/>
                  </a:ext>
                </a:extLst>
              </a:tr>
              <a:tr h="535097">
                <a:tc>
                  <a:txBody>
                    <a:bodyPr/>
                    <a:lstStyle/>
                    <a:p>
                      <a:r>
                        <a:rPr lang="en-US" sz="1600" b="1" dirty="0" err="1"/>
                        <a:t>dE</a:t>
                      </a:r>
                      <a:r>
                        <a:rPr lang="en-US" sz="1600" b="1" dirty="0"/>
                        <a:t>/dx (MeV/cm)</a:t>
                      </a:r>
                    </a:p>
                  </a:txBody>
                  <a:tcP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2">
                        <a:lumMod val="60000"/>
                        <a:lumOff val="40000"/>
                      </a:schemeClr>
                    </a:solidFill>
                  </a:tcPr>
                </a:tc>
                <a:tc>
                  <a:txBody>
                    <a:bodyPr/>
                    <a:lstStyle/>
                    <a:p>
                      <a:pPr algn="ctr"/>
                      <a:r>
                        <a:rPr lang="en-US" sz="1600" b="1" dirty="0"/>
                        <a:t>0.24</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tx2">
                        <a:lumMod val="60000"/>
                        <a:lumOff val="40000"/>
                      </a:schemeClr>
                    </a:solidFill>
                  </a:tcPr>
                </a:tc>
                <a:tc>
                  <a:txBody>
                    <a:bodyPr/>
                    <a:lstStyle/>
                    <a:p>
                      <a:pPr algn="ctr"/>
                      <a:r>
                        <a:rPr lang="en-US" sz="1600" b="1" dirty="0"/>
                        <a:t>1.4</a:t>
                      </a:r>
                    </a:p>
                  </a:txBody>
                  <a:tcPr marL="45720" marR="4572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tx2">
                        <a:lumMod val="60000"/>
                        <a:lumOff val="40000"/>
                      </a:schemeClr>
                    </a:solidFill>
                  </a:tcPr>
                </a:tc>
                <a:tc>
                  <a:txBody>
                    <a:bodyPr/>
                    <a:lstStyle/>
                    <a:p>
                      <a:pPr algn="ctr"/>
                      <a:r>
                        <a:rPr lang="en-US" sz="1600" b="1" dirty="0"/>
                        <a:t>2.1</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tx2">
                        <a:lumMod val="60000"/>
                        <a:lumOff val="40000"/>
                      </a:schemeClr>
                    </a:solidFill>
                  </a:tcPr>
                </a:tc>
                <a:tc>
                  <a:txBody>
                    <a:bodyPr/>
                    <a:lstStyle/>
                    <a:p>
                      <a:pPr algn="ctr"/>
                      <a:r>
                        <a:rPr lang="en-US" sz="1600" b="1" dirty="0"/>
                        <a:t>3.0</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tx2">
                        <a:lumMod val="60000"/>
                        <a:lumOff val="40000"/>
                      </a:schemeClr>
                    </a:solidFill>
                  </a:tcPr>
                </a:tc>
                <a:tc>
                  <a:txBody>
                    <a:bodyPr/>
                    <a:lstStyle/>
                    <a:p>
                      <a:pPr algn="ctr"/>
                      <a:r>
                        <a:rPr lang="en-US" sz="1600" b="1" dirty="0"/>
                        <a:t>3.8</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3296287988"/>
                  </a:ext>
                </a:extLst>
              </a:tr>
              <a:tr h="535097">
                <a:tc>
                  <a:txBody>
                    <a:bodyPr/>
                    <a:lstStyle/>
                    <a:p>
                      <a:r>
                        <a:rPr lang="en-US" sz="1600" b="1" dirty="0"/>
                        <a:t>Scintillation (</a:t>
                      </a:r>
                      <a:r>
                        <a:rPr lang="en-US" sz="1600" b="1" dirty="0">
                          <a:latin typeface="Symbol" pitchFamily="2" charset="2"/>
                        </a:rPr>
                        <a:t>g</a:t>
                      </a:r>
                      <a:r>
                        <a:rPr lang="en-US" sz="1600" b="1" dirty="0"/>
                        <a:t>/MeV)</a:t>
                      </a:r>
                    </a:p>
                  </a:txBody>
                  <a:tcP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2">
                        <a:lumMod val="60000"/>
                        <a:lumOff val="40000"/>
                      </a:schemeClr>
                    </a:solidFill>
                  </a:tcPr>
                </a:tc>
                <a:tc>
                  <a:txBody>
                    <a:bodyPr/>
                    <a:lstStyle/>
                    <a:p>
                      <a:pPr algn="ctr"/>
                      <a:r>
                        <a:rPr lang="en-US" sz="1600" b="1" dirty="0"/>
                        <a:t>19,000</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tx2">
                        <a:lumMod val="60000"/>
                        <a:lumOff val="40000"/>
                      </a:schemeClr>
                    </a:solidFill>
                  </a:tcPr>
                </a:tc>
                <a:tc>
                  <a:txBody>
                    <a:bodyPr/>
                    <a:lstStyle/>
                    <a:p>
                      <a:pPr algn="ctr"/>
                      <a:r>
                        <a:rPr lang="en-US" sz="1600" b="1" dirty="0"/>
                        <a:t>30,000</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tx2">
                        <a:lumMod val="60000"/>
                        <a:lumOff val="40000"/>
                      </a:schemeClr>
                    </a:solidFill>
                  </a:tcPr>
                </a:tc>
                <a:tc>
                  <a:txBody>
                    <a:bodyPr/>
                    <a:lstStyle/>
                    <a:p>
                      <a:pPr algn="ctr"/>
                      <a:r>
                        <a:rPr lang="en-US" sz="1600" b="1" dirty="0"/>
                        <a:t>40,000</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tx2">
                        <a:lumMod val="60000"/>
                        <a:lumOff val="40000"/>
                      </a:schemeClr>
                    </a:solidFill>
                  </a:tcPr>
                </a:tc>
                <a:tc>
                  <a:txBody>
                    <a:bodyPr/>
                    <a:lstStyle/>
                    <a:p>
                      <a:pPr algn="ctr"/>
                      <a:r>
                        <a:rPr lang="en-US" sz="1600" b="1" dirty="0"/>
                        <a:t>25,000</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tx2">
                        <a:lumMod val="60000"/>
                        <a:lumOff val="40000"/>
                      </a:schemeClr>
                    </a:solidFill>
                  </a:tcPr>
                </a:tc>
                <a:tc>
                  <a:txBody>
                    <a:bodyPr/>
                    <a:lstStyle/>
                    <a:p>
                      <a:pPr algn="ctr"/>
                      <a:r>
                        <a:rPr lang="en-US" sz="1600" b="1" dirty="0"/>
                        <a:t>42,000</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4066804996"/>
                  </a:ext>
                </a:extLst>
              </a:tr>
              <a:tr h="535097">
                <a:tc>
                  <a:txBody>
                    <a:bodyPr/>
                    <a:lstStyle/>
                    <a:p>
                      <a:r>
                        <a:rPr lang="en-US" sz="1600" b="1" dirty="0"/>
                        <a:t>Scintillation </a:t>
                      </a:r>
                      <a:r>
                        <a:rPr lang="en-US" sz="1600" b="1" dirty="0">
                          <a:latin typeface="Symbol" pitchFamily="2" charset="2"/>
                        </a:rPr>
                        <a:t> l </a:t>
                      </a:r>
                      <a:r>
                        <a:rPr lang="en-US" sz="1600" b="1" dirty="0"/>
                        <a:t> (nm)</a:t>
                      </a:r>
                    </a:p>
                  </a:txBody>
                  <a:tcP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2">
                        <a:lumMod val="60000"/>
                        <a:lumOff val="40000"/>
                      </a:schemeClr>
                    </a:solidFill>
                  </a:tcPr>
                </a:tc>
                <a:tc>
                  <a:txBody>
                    <a:bodyPr/>
                    <a:lstStyle/>
                    <a:p>
                      <a:pPr algn="ctr"/>
                      <a:r>
                        <a:rPr lang="en-US" sz="1600" b="1" dirty="0"/>
                        <a:t>80</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tx2">
                        <a:lumMod val="60000"/>
                        <a:lumOff val="40000"/>
                      </a:schemeClr>
                    </a:solidFill>
                  </a:tcPr>
                </a:tc>
                <a:tc>
                  <a:txBody>
                    <a:bodyPr/>
                    <a:lstStyle/>
                    <a:p>
                      <a:pPr algn="ctr"/>
                      <a:r>
                        <a:rPr lang="en-US" sz="1600" b="1" dirty="0"/>
                        <a:t>78</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tx2">
                        <a:lumMod val="60000"/>
                        <a:lumOff val="40000"/>
                      </a:schemeClr>
                    </a:solidFill>
                  </a:tcPr>
                </a:tc>
                <a:tc>
                  <a:txBody>
                    <a:bodyPr/>
                    <a:lstStyle/>
                    <a:p>
                      <a:pPr algn="ctr"/>
                      <a:r>
                        <a:rPr lang="en-US" sz="1600" b="1" dirty="0"/>
                        <a:t>128</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tx2">
                        <a:lumMod val="60000"/>
                        <a:lumOff val="40000"/>
                      </a:schemeClr>
                    </a:solidFill>
                  </a:tcPr>
                </a:tc>
                <a:tc>
                  <a:txBody>
                    <a:bodyPr/>
                    <a:lstStyle/>
                    <a:p>
                      <a:pPr algn="ctr"/>
                      <a:r>
                        <a:rPr lang="en-US" sz="1600" b="1" dirty="0"/>
                        <a:t>150</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tx2">
                        <a:lumMod val="60000"/>
                        <a:lumOff val="40000"/>
                      </a:schemeClr>
                    </a:solidFill>
                  </a:tcPr>
                </a:tc>
                <a:tc>
                  <a:txBody>
                    <a:bodyPr/>
                    <a:lstStyle/>
                    <a:p>
                      <a:pPr algn="ctr"/>
                      <a:r>
                        <a:rPr lang="en-US" sz="1600" b="1" dirty="0"/>
                        <a:t>175</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2179214780"/>
                  </a:ext>
                </a:extLst>
              </a:tr>
              <a:tr h="309793">
                <a:tc>
                  <a:txBody>
                    <a:bodyPr/>
                    <a:lstStyle/>
                    <a:p>
                      <a:r>
                        <a:rPr lang="en-US" sz="1600" b="1" dirty="0"/>
                        <a:t>ppm in air</a:t>
                      </a:r>
                    </a:p>
                  </a:txBody>
                  <a:tcP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2">
                        <a:lumMod val="60000"/>
                        <a:lumOff val="40000"/>
                      </a:schemeClr>
                    </a:solidFill>
                  </a:tcPr>
                </a:tc>
                <a:tc>
                  <a:txBody>
                    <a:bodyPr/>
                    <a:lstStyle/>
                    <a:p>
                      <a:pPr algn="ctr"/>
                      <a:r>
                        <a:rPr lang="en-US" sz="1600" b="1" dirty="0"/>
                        <a:t>0</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tx2">
                        <a:lumMod val="60000"/>
                        <a:lumOff val="40000"/>
                      </a:schemeClr>
                    </a:solidFill>
                  </a:tcPr>
                </a:tc>
                <a:tc>
                  <a:txBody>
                    <a:bodyPr/>
                    <a:lstStyle/>
                    <a:p>
                      <a:pPr algn="ctr"/>
                      <a:r>
                        <a:rPr lang="en-US" sz="1600" b="1" dirty="0"/>
                        <a:t>12</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tx2">
                        <a:lumMod val="60000"/>
                        <a:lumOff val="40000"/>
                      </a:schemeClr>
                    </a:solidFill>
                  </a:tcPr>
                </a:tc>
                <a:tc>
                  <a:txBody>
                    <a:bodyPr/>
                    <a:lstStyle/>
                    <a:p>
                      <a:pPr algn="ctr"/>
                      <a:r>
                        <a:rPr lang="en-US" sz="1600" b="1" dirty="0"/>
                        <a:t>9500</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tx2">
                        <a:lumMod val="60000"/>
                        <a:lumOff val="40000"/>
                      </a:schemeClr>
                    </a:solidFill>
                  </a:tcPr>
                </a:tc>
                <a:tc>
                  <a:txBody>
                    <a:bodyPr/>
                    <a:lstStyle/>
                    <a:p>
                      <a:pPr algn="ctr"/>
                      <a:r>
                        <a:rPr lang="en-US" sz="1600" b="1" dirty="0"/>
                        <a:t>1</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tx2">
                        <a:lumMod val="60000"/>
                        <a:lumOff val="40000"/>
                      </a:schemeClr>
                    </a:solidFill>
                  </a:tcPr>
                </a:tc>
                <a:tc>
                  <a:txBody>
                    <a:bodyPr/>
                    <a:lstStyle/>
                    <a:p>
                      <a:pPr algn="ctr"/>
                      <a:r>
                        <a:rPr lang="en-US" sz="1600" b="1" dirty="0"/>
                        <a:t>0.1</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1850647432"/>
                  </a:ext>
                </a:extLst>
              </a:tr>
            </a:tbl>
          </a:graphicData>
        </a:graphic>
      </p:graphicFrame>
    </p:spTree>
    <p:extLst>
      <p:ext uri="{BB962C8B-B14F-4D97-AF65-F5344CB8AC3E}">
        <p14:creationId xmlns:p14="http://schemas.microsoft.com/office/powerpoint/2010/main" val="14466417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3C0232D0-4CDB-574B-A93F-B8423B5F9980}"/>
              </a:ext>
            </a:extLst>
          </p:cNvPr>
          <p:cNvPicPr>
            <a:picLocks noGrp="1" noChangeAspect="1"/>
          </p:cNvPicPr>
          <p:nvPr>
            <p:ph idx="1"/>
          </p:nvPr>
        </p:nvPicPr>
        <p:blipFill>
          <a:blip r:embed="rId2"/>
          <a:stretch>
            <a:fillRect/>
          </a:stretch>
        </p:blipFill>
        <p:spPr>
          <a:xfrm>
            <a:off x="636588" y="105705"/>
            <a:ext cx="7297551" cy="4681448"/>
          </a:xfrm>
        </p:spPr>
      </p:pic>
      <p:sp>
        <p:nvSpPr>
          <p:cNvPr id="4" name="Footer Placeholder 3">
            <a:extLst>
              <a:ext uri="{FF2B5EF4-FFF2-40B4-BE49-F238E27FC236}">
                <a16:creationId xmlns:a16="http://schemas.microsoft.com/office/drawing/2014/main" id="{1026C3DA-0F70-574E-82BB-3157EB674277}"/>
              </a:ext>
            </a:extLst>
          </p:cNvPr>
          <p:cNvSpPr>
            <a:spLocks noGrp="1"/>
          </p:cNvSpPr>
          <p:nvPr>
            <p:ph type="ftr" sz="quarter" idx="3"/>
          </p:nvPr>
        </p:nvSpPr>
        <p:spPr/>
        <p:txBody>
          <a:bodyPr/>
          <a:lstStyle/>
          <a:p>
            <a:pPr>
              <a:defRPr/>
            </a:pPr>
            <a:r>
              <a:rPr lang="en-US"/>
              <a:t>Michelle Stancari  |  Noble Element Detectors  |  EDIT 2018</a:t>
            </a:r>
            <a:endParaRPr lang="en-US" b="1" dirty="0"/>
          </a:p>
        </p:txBody>
      </p:sp>
      <p:sp>
        <p:nvSpPr>
          <p:cNvPr id="5" name="Slide Number Placeholder 4">
            <a:extLst>
              <a:ext uri="{FF2B5EF4-FFF2-40B4-BE49-F238E27FC236}">
                <a16:creationId xmlns:a16="http://schemas.microsoft.com/office/drawing/2014/main" id="{6FAE0D50-A3BF-8942-874E-8086B1350F59}"/>
              </a:ext>
            </a:extLst>
          </p:cNvPr>
          <p:cNvSpPr>
            <a:spLocks noGrp="1"/>
          </p:cNvSpPr>
          <p:nvPr>
            <p:ph type="sldNum" sz="quarter" idx="4"/>
          </p:nvPr>
        </p:nvSpPr>
        <p:spPr/>
        <p:txBody>
          <a:bodyPr/>
          <a:lstStyle/>
          <a:p>
            <a:pPr>
              <a:defRPr/>
            </a:pPr>
            <a:fld id="{148C009B-CB69-E04A-B9B3-34B26D69E9CF}" type="slidenum">
              <a:rPr lang="en-US" smtClean="0"/>
              <a:pPr>
                <a:defRPr/>
              </a:pPr>
              <a:t>20</a:t>
            </a:fld>
            <a:endParaRPr lang="en-US" dirty="0"/>
          </a:p>
        </p:txBody>
      </p:sp>
      <p:sp>
        <p:nvSpPr>
          <p:cNvPr id="8" name="TextBox 7">
            <a:extLst>
              <a:ext uri="{FF2B5EF4-FFF2-40B4-BE49-F238E27FC236}">
                <a16:creationId xmlns:a16="http://schemas.microsoft.com/office/drawing/2014/main" id="{FE937AAD-5F96-8F4D-B588-E32BD3B0A34A}"/>
              </a:ext>
            </a:extLst>
          </p:cNvPr>
          <p:cNvSpPr txBox="1"/>
          <p:nvPr/>
        </p:nvSpPr>
        <p:spPr>
          <a:xfrm>
            <a:off x="7702475" y="290456"/>
            <a:ext cx="1301382" cy="276999"/>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1200" dirty="0"/>
              <a:t>Credit: M. Toups</a:t>
            </a:r>
          </a:p>
        </p:txBody>
      </p:sp>
    </p:spTree>
    <p:extLst>
      <p:ext uri="{BB962C8B-B14F-4D97-AF65-F5344CB8AC3E}">
        <p14:creationId xmlns:p14="http://schemas.microsoft.com/office/powerpoint/2010/main" val="23026541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8EF659-D6CF-D342-B0AC-855BF07F16EB}"/>
              </a:ext>
            </a:extLst>
          </p:cNvPr>
          <p:cNvSpPr>
            <a:spLocks noGrp="1"/>
          </p:cNvSpPr>
          <p:nvPr>
            <p:ph type="title"/>
          </p:nvPr>
        </p:nvSpPr>
        <p:spPr/>
        <p:txBody>
          <a:bodyPr/>
          <a:lstStyle/>
          <a:p>
            <a:r>
              <a:rPr lang="en-US" dirty="0"/>
              <a:t> Detectors past, present and future</a:t>
            </a:r>
          </a:p>
        </p:txBody>
      </p:sp>
      <p:sp>
        <p:nvSpPr>
          <p:cNvPr id="4" name="Footer Placeholder 3">
            <a:extLst>
              <a:ext uri="{FF2B5EF4-FFF2-40B4-BE49-F238E27FC236}">
                <a16:creationId xmlns:a16="http://schemas.microsoft.com/office/drawing/2014/main" id="{EC25A14A-C1EA-3944-9468-F257171D528C}"/>
              </a:ext>
            </a:extLst>
          </p:cNvPr>
          <p:cNvSpPr>
            <a:spLocks noGrp="1"/>
          </p:cNvSpPr>
          <p:nvPr>
            <p:ph type="ftr" sz="quarter" idx="3"/>
          </p:nvPr>
        </p:nvSpPr>
        <p:spPr/>
        <p:txBody>
          <a:bodyPr/>
          <a:lstStyle/>
          <a:p>
            <a:pPr>
              <a:defRPr/>
            </a:pPr>
            <a:r>
              <a:rPr lang="en-US"/>
              <a:t>Michelle Stancari  |  Noble Element Detectors  |  EDIT 2018</a:t>
            </a:r>
            <a:endParaRPr lang="en-US" b="1" dirty="0"/>
          </a:p>
        </p:txBody>
      </p:sp>
      <p:sp>
        <p:nvSpPr>
          <p:cNvPr id="5" name="Slide Number Placeholder 4">
            <a:extLst>
              <a:ext uri="{FF2B5EF4-FFF2-40B4-BE49-F238E27FC236}">
                <a16:creationId xmlns:a16="http://schemas.microsoft.com/office/drawing/2014/main" id="{0E57A284-1E46-CF46-B97F-1E8703AE42D4}"/>
              </a:ext>
            </a:extLst>
          </p:cNvPr>
          <p:cNvSpPr>
            <a:spLocks noGrp="1"/>
          </p:cNvSpPr>
          <p:nvPr>
            <p:ph type="sldNum" sz="quarter" idx="4"/>
          </p:nvPr>
        </p:nvSpPr>
        <p:spPr/>
        <p:txBody>
          <a:bodyPr/>
          <a:lstStyle/>
          <a:p>
            <a:pPr>
              <a:defRPr/>
            </a:pPr>
            <a:fld id="{148C009B-CB69-E04A-B9B3-34B26D69E9CF}" type="slidenum">
              <a:rPr lang="en-US" smtClean="0"/>
              <a:pPr>
                <a:defRPr/>
              </a:pPr>
              <a:t>21</a:t>
            </a:fld>
            <a:endParaRPr lang="en-US" dirty="0"/>
          </a:p>
        </p:txBody>
      </p:sp>
      <p:graphicFrame>
        <p:nvGraphicFramePr>
          <p:cNvPr id="43" name="Content Placeholder 5">
            <a:extLst>
              <a:ext uri="{FF2B5EF4-FFF2-40B4-BE49-F238E27FC236}">
                <a16:creationId xmlns:a16="http://schemas.microsoft.com/office/drawing/2014/main" id="{BF8BFC60-519A-A647-94F7-2AE66E7E510E}"/>
              </a:ext>
            </a:extLst>
          </p:cNvPr>
          <p:cNvGraphicFramePr>
            <a:graphicFrameLocks/>
          </p:cNvGraphicFramePr>
          <p:nvPr>
            <p:extLst>
              <p:ext uri="{D42A27DB-BD31-4B8C-83A1-F6EECF244321}">
                <p14:modId xmlns:p14="http://schemas.microsoft.com/office/powerpoint/2010/main" val="1966272738"/>
              </p:ext>
            </p:extLst>
          </p:nvPr>
        </p:nvGraphicFramePr>
        <p:xfrm>
          <a:off x="546319" y="723836"/>
          <a:ext cx="6677441" cy="3907262"/>
        </p:xfrm>
        <a:graphic>
          <a:graphicData uri="http://schemas.openxmlformats.org/drawingml/2006/table">
            <a:tbl>
              <a:tblPr/>
              <a:tblGrid>
                <a:gridCol w="1287696">
                  <a:extLst>
                    <a:ext uri="{9D8B030D-6E8A-4147-A177-3AD203B41FA5}">
                      <a16:colId xmlns:a16="http://schemas.microsoft.com/office/drawing/2014/main" val="20000"/>
                    </a:ext>
                  </a:extLst>
                </a:gridCol>
                <a:gridCol w="1630545">
                  <a:extLst>
                    <a:ext uri="{9D8B030D-6E8A-4147-A177-3AD203B41FA5}">
                      <a16:colId xmlns:a16="http://schemas.microsoft.com/office/drawing/2014/main" val="20001"/>
                    </a:ext>
                  </a:extLst>
                </a:gridCol>
                <a:gridCol w="1290320">
                  <a:extLst>
                    <a:ext uri="{9D8B030D-6E8A-4147-A177-3AD203B41FA5}">
                      <a16:colId xmlns:a16="http://schemas.microsoft.com/office/drawing/2014/main" val="698046476"/>
                    </a:ext>
                  </a:extLst>
                </a:gridCol>
                <a:gridCol w="589280">
                  <a:extLst>
                    <a:ext uri="{9D8B030D-6E8A-4147-A177-3AD203B41FA5}">
                      <a16:colId xmlns:a16="http://schemas.microsoft.com/office/drawing/2014/main" val="20002"/>
                    </a:ext>
                  </a:extLst>
                </a:gridCol>
                <a:gridCol w="547969">
                  <a:extLst>
                    <a:ext uri="{9D8B030D-6E8A-4147-A177-3AD203B41FA5}">
                      <a16:colId xmlns:a16="http://schemas.microsoft.com/office/drawing/2014/main" val="20003"/>
                    </a:ext>
                  </a:extLst>
                </a:gridCol>
                <a:gridCol w="608976">
                  <a:extLst>
                    <a:ext uri="{9D8B030D-6E8A-4147-A177-3AD203B41FA5}">
                      <a16:colId xmlns:a16="http://schemas.microsoft.com/office/drawing/2014/main" val="20004"/>
                    </a:ext>
                  </a:extLst>
                </a:gridCol>
                <a:gridCol w="722655">
                  <a:extLst>
                    <a:ext uri="{9D8B030D-6E8A-4147-A177-3AD203B41FA5}">
                      <a16:colId xmlns:a16="http://schemas.microsoft.com/office/drawing/2014/main" val="20005"/>
                    </a:ext>
                  </a:extLst>
                </a:gridCol>
              </a:tblGrid>
              <a:tr h="555410">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200" dirty="0"/>
                    </a:p>
                  </a:txBody>
                  <a:tcPr>
                    <a:lnL w="38100" cap="flat" cmpd="sng" algn="ctr">
                      <a:solidFill>
                        <a:srgbClr val="003087"/>
                      </a:solidFill>
                      <a:prstDash val="solid"/>
                      <a:round/>
                      <a:headEnd type="none" w="med" len="med"/>
                      <a:tailEnd type="none" w="med" len="med"/>
                    </a:lnL>
                    <a:lnR w="38100" cap="flat" cmpd="sng" algn="ctr">
                      <a:solidFill>
                        <a:srgbClr val="003087"/>
                      </a:solidFill>
                      <a:prstDash val="solid"/>
                      <a:round/>
                      <a:headEnd type="none" w="med" len="med"/>
                      <a:tailEnd type="none" w="med" len="med"/>
                    </a:lnR>
                    <a:lnT w="38100" cap="flat" cmpd="sng" algn="ctr">
                      <a:solidFill>
                        <a:srgbClr val="003087"/>
                      </a:solidFill>
                      <a:prstDash val="solid"/>
                      <a:round/>
                      <a:headEnd type="none" w="med" len="med"/>
                      <a:tailEnd type="none" w="med" len="med"/>
                    </a:lnT>
                    <a:lnB w="38100" cap="flat" cmpd="sng" algn="ctr">
                      <a:solidFill>
                        <a:srgbClr val="003087"/>
                      </a:solidFill>
                      <a:prstDash val="solid"/>
                      <a:round/>
                      <a:headEnd type="none" w="med" len="med"/>
                      <a:tailEnd type="none" w="med" len="med"/>
                    </a:lnB>
                    <a:lnTlToBr w="12700" cmpd="sng">
                      <a:noFill/>
                      <a:prstDash val="solid"/>
                    </a:lnTlToBr>
                    <a:lnBlToTr w="12700" cmpd="sng">
                      <a:noFill/>
                      <a:prstDash val="solid"/>
                    </a:lnBlToTr>
                    <a:solidFill>
                      <a:srgbClr val="99D6EA">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200" dirty="0"/>
                    </a:p>
                  </a:txBody>
                  <a:tcPr>
                    <a:lnL w="38100" cap="flat" cmpd="sng" algn="ctr">
                      <a:solidFill>
                        <a:srgbClr val="003087"/>
                      </a:solidFill>
                      <a:prstDash val="solid"/>
                      <a:round/>
                      <a:headEnd type="none" w="med" len="med"/>
                      <a:tailEnd type="none" w="med" len="med"/>
                    </a:lnL>
                    <a:lnR w="38100" cap="flat" cmpd="sng" algn="ctr">
                      <a:solidFill>
                        <a:srgbClr val="003087"/>
                      </a:solidFill>
                      <a:prstDash val="solid"/>
                      <a:round/>
                      <a:headEnd type="none" w="med" len="med"/>
                      <a:tailEnd type="none" w="med" len="med"/>
                    </a:lnR>
                    <a:lnT w="38100" cap="flat" cmpd="sng" algn="ctr">
                      <a:solidFill>
                        <a:srgbClr val="003087"/>
                      </a:solidFill>
                      <a:prstDash val="solid"/>
                      <a:round/>
                      <a:headEnd type="none" w="med" len="med"/>
                      <a:tailEnd type="none" w="med" len="med"/>
                    </a:lnT>
                    <a:lnB w="38100" cap="flat" cmpd="sng" algn="ctr">
                      <a:solidFill>
                        <a:srgbClr val="003087"/>
                      </a:solidFill>
                      <a:prstDash val="solid"/>
                      <a:round/>
                      <a:headEnd type="none" w="med" len="med"/>
                      <a:tailEnd type="none" w="med" len="med"/>
                    </a:lnB>
                    <a:lnTlToBr w="12700" cmpd="sng">
                      <a:noFill/>
                      <a:prstDash val="solid"/>
                    </a:lnTlToBr>
                    <a:lnBlToTr w="12700" cmpd="sng">
                      <a:noFill/>
                      <a:prstDash val="solid"/>
                    </a:lnBlToTr>
                    <a:solidFill>
                      <a:srgbClr val="99D6EA">
                        <a:tint val="20000"/>
                      </a:srgbClr>
                    </a:solidFill>
                  </a:tcPr>
                </a:tc>
                <a:tc>
                  <a:txBody>
                    <a:bodyPr/>
                    <a:lstStyle/>
                    <a:p>
                      <a:r>
                        <a:rPr lang="en-US" sz="1200" u="sng" dirty="0"/>
                        <a:t>Approximate</a:t>
                      </a:r>
                      <a:r>
                        <a:rPr lang="en-US" sz="1200" dirty="0"/>
                        <a:t> active volume</a:t>
                      </a:r>
                    </a:p>
                  </a:txBody>
                  <a:tcPr>
                    <a:lnL w="38100" cap="flat" cmpd="sng" algn="ctr">
                      <a:solidFill>
                        <a:srgbClr val="003087"/>
                      </a:solidFill>
                      <a:prstDash val="solid"/>
                      <a:round/>
                      <a:headEnd type="none" w="med" len="med"/>
                      <a:tailEnd type="none" w="med" len="med"/>
                    </a:lnL>
                    <a:lnR w="38100" cap="flat" cmpd="sng" algn="ctr">
                      <a:solidFill>
                        <a:srgbClr val="003087"/>
                      </a:solidFill>
                      <a:prstDash val="solid"/>
                      <a:round/>
                      <a:headEnd type="none" w="med" len="med"/>
                      <a:tailEnd type="none" w="med" len="med"/>
                    </a:lnR>
                    <a:lnT w="38100" cap="flat" cmpd="sng" algn="ctr">
                      <a:solidFill>
                        <a:srgbClr val="003087"/>
                      </a:solidFill>
                      <a:prstDash val="solid"/>
                      <a:round/>
                      <a:headEnd type="none" w="med" len="med"/>
                      <a:tailEnd type="none" w="med" len="med"/>
                    </a:lnT>
                    <a:lnB w="38100" cap="flat" cmpd="sng" algn="ctr">
                      <a:solidFill>
                        <a:srgbClr val="003087"/>
                      </a:solidFill>
                      <a:prstDash val="solid"/>
                      <a:round/>
                      <a:headEnd type="none" w="med" len="med"/>
                      <a:tailEnd type="none" w="med" len="med"/>
                    </a:lnB>
                    <a:lnTlToBr w="12700" cmpd="sng">
                      <a:noFill/>
                      <a:prstDash val="solid"/>
                    </a:lnTlToBr>
                    <a:lnBlToTr w="12700" cmpd="sng">
                      <a:noFill/>
                      <a:prstDash val="solid"/>
                    </a:lnBlToTr>
                    <a:solidFill>
                      <a:srgbClr val="99D6EA">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200" dirty="0"/>
                        <a:t>2006-2010</a:t>
                      </a:r>
                    </a:p>
                  </a:txBody>
                  <a:tcPr>
                    <a:lnL w="38100" cap="flat" cmpd="sng" algn="ctr">
                      <a:solidFill>
                        <a:srgbClr val="003087"/>
                      </a:solidFill>
                      <a:prstDash val="solid"/>
                      <a:round/>
                      <a:headEnd type="none" w="med" len="med"/>
                      <a:tailEnd type="none" w="med" len="med"/>
                    </a:lnL>
                    <a:lnR w="38100" cap="flat" cmpd="sng" algn="ctr">
                      <a:solidFill>
                        <a:srgbClr val="003087"/>
                      </a:solidFill>
                      <a:prstDash val="solid"/>
                      <a:round/>
                      <a:headEnd type="none" w="med" len="med"/>
                      <a:tailEnd type="none" w="med" len="med"/>
                    </a:lnR>
                    <a:lnT w="38100" cap="flat" cmpd="sng" algn="ctr">
                      <a:solidFill>
                        <a:srgbClr val="003087"/>
                      </a:solidFill>
                      <a:prstDash val="solid"/>
                      <a:round/>
                      <a:headEnd type="none" w="med" len="med"/>
                      <a:tailEnd type="none" w="med" len="med"/>
                    </a:lnT>
                    <a:lnB w="38100" cap="flat" cmpd="sng" algn="ctr">
                      <a:solidFill>
                        <a:srgbClr val="003087"/>
                      </a:solidFill>
                      <a:prstDash val="solid"/>
                      <a:round/>
                      <a:headEnd type="none" w="med" len="med"/>
                      <a:tailEnd type="none" w="med" len="med"/>
                    </a:lnB>
                    <a:lnTlToBr w="12700" cmpd="sng">
                      <a:noFill/>
                      <a:prstDash val="solid"/>
                    </a:lnTlToBr>
                    <a:lnBlToTr w="12700" cmpd="sng">
                      <a:noFill/>
                      <a:prstDash val="solid"/>
                    </a:lnBlToTr>
                    <a:solidFill>
                      <a:srgbClr val="99D6EA">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200" dirty="0"/>
                        <a:t>2011-2015</a:t>
                      </a:r>
                    </a:p>
                  </a:txBody>
                  <a:tcPr>
                    <a:lnL w="38100" cap="flat" cmpd="sng" algn="ctr">
                      <a:solidFill>
                        <a:srgbClr val="003087"/>
                      </a:solidFill>
                      <a:prstDash val="solid"/>
                      <a:round/>
                      <a:headEnd type="none" w="med" len="med"/>
                      <a:tailEnd type="none" w="med" len="med"/>
                    </a:lnL>
                    <a:lnR w="38100" cap="flat" cmpd="sng" algn="ctr">
                      <a:solidFill>
                        <a:srgbClr val="003087"/>
                      </a:solidFill>
                      <a:prstDash val="solid"/>
                      <a:round/>
                      <a:headEnd type="none" w="med" len="med"/>
                      <a:tailEnd type="none" w="med" len="med"/>
                    </a:lnR>
                    <a:lnT w="38100" cap="flat" cmpd="sng" algn="ctr">
                      <a:solidFill>
                        <a:srgbClr val="003087"/>
                      </a:solidFill>
                      <a:prstDash val="solid"/>
                      <a:round/>
                      <a:headEnd type="none" w="med" len="med"/>
                      <a:tailEnd type="none" w="med" len="med"/>
                    </a:lnT>
                    <a:lnB w="38100" cap="flat" cmpd="sng" algn="ctr">
                      <a:solidFill>
                        <a:srgbClr val="003087"/>
                      </a:solidFill>
                      <a:prstDash val="solid"/>
                      <a:round/>
                      <a:headEnd type="none" w="med" len="med"/>
                      <a:tailEnd type="none" w="med" len="med"/>
                    </a:lnB>
                    <a:lnTlToBr w="12700" cmpd="sng">
                      <a:noFill/>
                      <a:prstDash val="solid"/>
                    </a:lnTlToBr>
                    <a:lnBlToTr w="12700" cmpd="sng">
                      <a:noFill/>
                      <a:prstDash val="solid"/>
                    </a:lnBlToTr>
                    <a:solidFill>
                      <a:srgbClr val="99D6EA">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200" dirty="0"/>
                        <a:t>2016-2020</a:t>
                      </a:r>
                    </a:p>
                  </a:txBody>
                  <a:tcPr>
                    <a:lnL w="38100" cap="flat" cmpd="sng" algn="ctr">
                      <a:solidFill>
                        <a:srgbClr val="003087"/>
                      </a:solidFill>
                      <a:prstDash val="solid"/>
                      <a:round/>
                      <a:headEnd type="none" w="med" len="med"/>
                      <a:tailEnd type="none" w="med" len="med"/>
                    </a:lnL>
                    <a:lnR w="38100" cap="flat" cmpd="sng" algn="ctr">
                      <a:solidFill>
                        <a:srgbClr val="003087"/>
                      </a:solidFill>
                      <a:prstDash val="solid"/>
                      <a:round/>
                      <a:headEnd type="none" w="med" len="med"/>
                      <a:tailEnd type="none" w="med" len="med"/>
                    </a:lnR>
                    <a:lnT w="38100" cap="flat" cmpd="sng" algn="ctr">
                      <a:solidFill>
                        <a:srgbClr val="003087"/>
                      </a:solidFill>
                      <a:prstDash val="solid"/>
                      <a:round/>
                      <a:headEnd type="none" w="med" len="med"/>
                      <a:tailEnd type="none" w="med" len="med"/>
                    </a:lnT>
                    <a:lnB w="38100" cap="flat" cmpd="sng" algn="ctr">
                      <a:solidFill>
                        <a:srgbClr val="003087"/>
                      </a:solidFill>
                      <a:prstDash val="solid"/>
                      <a:round/>
                      <a:headEnd type="none" w="med" len="med"/>
                      <a:tailEnd type="none" w="med" len="med"/>
                    </a:lnB>
                    <a:lnTlToBr w="12700" cmpd="sng">
                      <a:noFill/>
                      <a:prstDash val="solid"/>
                    </a:lnTlToBr>
                    <a:lnBlToTr w="12700" cmpd="sng">
                      <a:noFill/>
                      <a:prstDash val="solid"/>
                    </a:lnBlToTr>
                    <a:solidFill>
                      <a:srgbClr val="99D6EA">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200" dirty="0"/>
                        <a:t>2020-</a:t>
                      </a:r>
                      <a:r>
                        <a:rPr lang="en-US" sz="1200" baseline="0" dirty="0"/>
                        <a:t> beyond</a:t>
                      </a:r>
                      <a:endParaRPr lang="en-US" sz="1200" dirty="0"/>
                    </a:p>
                  </a:txBody>
                  <a:tcPr>
                    <a:lnL w="38100" cap="flat" cmpd="sng" algn="ctr">
                      <a:solidFill>
                        <a:srgbClr val="003087"/>
                      </a:solidFill>
                      <a:prstDash val="solid"/>
                      <a:round/>
                      <a:headEnd type="none" w="med" len="med"/>
                      <a:tailEnd type="none" w="med" len="med"/>
                    </a:lnL>
                    <a:lnR w="38100" cap="flat" cmpd="sng" algn="ctr">
                      <a:solidFill>
                        <a:srgbClr val="003087"/>
                      </a:solidFill>
                      <a:prstDash val="solid"/>
                      <a:round/>
                      <a:headEnd type="none" w="med" len="med"/>
                      <a:tailEnd type="none" w="med" len="med"/>
                    </a:lnR>
                    <a:lnT w="38100" cap="flat" cmpd="sng" algn="ctr">
                      <a:solidFill>
                        <a:srgbClr val="003087"/>
                      </a:solidFill>
                      <a:prstDash val="solid"/>
                      <a:round/>
                      <a:headEnd type="none" w="med" len="med"/>
                      <a:tailEnd type="none" w="med" len="med"/>
                    </a:lnT>
                    <a:lnB w="38100" cap="flat" cmpd="sng" algn="ctr">
                      <a:solidFill>
                        <a:srgbClr val="003087"/>
                      </a:solidFill>
                      <a:prstDash val="solid"/>
                      <a:round/>
                      <a:headEnd type="none" w="med" len="med"/>
                      <a:tailEnd type="none" w="med" len="med"/>
                    </a:lnB>
                    <a:lnTlToBr w="12700" cmpd="sng">
                      <a:noFill/>
                      <a:prstDash val="solid"/>
                    </a:lnTlToBr>
                    <a:lnBlToTr w="12700" cmpd="sng">
                      <a:noFill/>
                      <a:prstDash val="solid"/>
                    </a:lnBlToTr>
                    <a:solidFill>
                      <a:srgbClr val="99D6EA">
                        <a:tint val="20000"/>
                      </a:srgbClr>
                    </a:solidFill>
                  </a:tcPr>
                </a:tc>
                <a:extLst>
                  <a:ext uri="{0D108BD9-81ED-4DB2-BD59-A6C34878D82A}">
                    <a16:rowId xmlns:a16="http://schemas.microsoft.com/office/drawing/2014/main" val="10000"/>
                  </a:ext>
                </a:extLst>
              </a:tr>
              <a:tr h="321628">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200" dirty="0"/>
                        <a:t>ICARUS</a:t>
                      </a:r>
                    </a:p>
                  </a:txBody>
                  <a:tcPr>
                    <a:lnL w="38100" cap="flat" cmpd="sng" algn="ctr">
                      <a:solidFill>
                        <a:srgbClr val="003087"/>
                      </a:solidFill>
                      <a:prstDash val="solid"/>
                      <a:round/>
                      <a:headEnd type="none" w="med" len="med"/>
                      <a:tailEnd type="none" w="med" len="med"/>
                    </a:lnL>
                    <a:lnR w="38100" cap="flat" cmpd="sng" algn="ctr">
                      <a:solidFill>
                        <a:srgbClr val="003087"/>
                      </a:solidFill>
                      <a:prstDash val="solid"/>
                      <a:round/>
                      <a:headEnd type="none" w="med" len="med"/>
                      <a:tailEnd type="none" w="med" len="med"/>
                    </a:lnR>
                    <a:lnT w="38100" cap="flat" cmpd="sng" algn="ctr">
                      <a:solidFill>
                        <a:srgbClr val="003087"/>
                      </a:solidFill>
                      <a:prstDash val="solid"/>
                      <a:round/>
                      <a:headEnd type="none" w="med" len="med"/>
                      <a:tailEnd type="none" w="med" len="med"/>
                    </a:lnT>
                    <a:lnB w="38100" cap="flat" cmpd="sng" algn="ctr">
                      <a:solidFill>
                        <a:srgbClr val="003087"/>
                      </a:solidFill>
                      <a:prstDash val="solid"/>
                      <a:round/>
                      <a:headEnd type="none" w="med" len="med"/>
                      <a:tailEnd type="none" w="med" len="med"/>
                    </a:lnB>
                    <a:lnTlToBr w="12700" cmpd="sng">
                      <a:noFill/>
                      <a:prstDash val="solid"/>
                    </a:lnTlToBr>
                    <a:lnBlToTr w="12700" cmpd="sng">
                      <a:noFill/>
                      <a:prstDash val="solid"/>
                    </a:lnBlToTr>
                    <a:solidFill>
                      <a:srgbClr val="99D6EA">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200" dirty="0"/>
                        <a:t>Pavia/Gran</a:t>
                      </a:r>
                      <a:r>
                        <a:rPr lang="en-US" sz="1200" baseline="0" dirty="0"/>
                        <a:t> </a:t>
                      </a:r>
                      <a:r>
                        <a:rPr lang="en-US" sz="1200" baseline="0" dirty="0" err="1"/>
                        <a:t>Sasso</a:t>
                      </a:r>
                      <a:r>
                        <a:rPr lang="en-US" sz="1200" baseline="0" dirty="0"/>
                        <a:t>/FNAL</a:t>
                      </a:r>
                      <a:endParaRPr lang="en-US" sz="1200" dirty="0"/>
                    </a:p>
                  </a:txBody>
                  <a:tcPr>
                    <a:lnL w="38100" cap="flat" cmpd="sng" algn="ctr">
                      <a:solidFill>
                        <a:srgbClr val="003087"/>
                      </a:solidFill>
                      <a:prstDash val="solid"/>
                      <a:round/>
                      <a:headEnd type="none" w="med" len="med"/>
                      <a:tailEnd type="none" w="med" len="med"/>
                    </a:lnL>
                    <a:lnR w="38100" cap="flat" cmpd="sng" algn="ctr">
                      <a:solidFill>
                        <a:srgbClr val="003087"/>
                      </a:solidFill>
                      <a:prstDash val="solid"/>
                      <a:round/>
                      <a:headEnd type="none" w="med" len="med"/>
                      <a:tailEnd type="none" w="med" len="med"/>
                    </a:lnR>
                    <a:lnT w="38100" cap="flat" cmpd="sng" algn="ctr">
                      <a:solidFill>
                        <a:srgbClr val="003087"/>
                      </a:solidFill>
                      <a:prstDash val="solid"/>
                      <a:round/>
                      <a:headEnd type="none" w="med" len="med"/>
                      <a:tailEnd type="none" w="med" len="med"/>
                    </a:lnT>
                    <a:lnB w="38100" cap="flat" cmpd="sng" algn="ctr">
                      <a:solidFill>
                        <a:srgbClr val="003087"/>
                      </a:solidFill>
                      <a:prstDash val="solid"/>
                      <a:round/>
                      <a:headEnd type="none" w="med" len="med"/>
                      <a:tailEnd type="none" w="med" len="med"/>
                    </a:lnB>
                    <a:lnTlToBr w="12700" cmpd="sng">
                      <a:noFill/>
                      <a:prstDash val="solid"/>
                    </a:lnTlToBr>
                    <a:lnBlToTr w="12700" cmpd="sng">
                      <a:noFill/>
                      <a:prstDash val="solid"/>
                    </a:lnBlToTr>
                    <a:solidFill>
                      <a:srgbClr val="99D6EA">
                        <a:tint val="20000"/>
                      </a:srgbClr>
                    </a:solidFill>
                  </a:tcPr>
                </a:tc>
                <a:tc>
                  <a:txBody>
                    <a:bodyPr/>
                    <a:lstStyle/>
                    <a:p>
                      <a:r>
                        <a:rPr lang="en-US" sz="1200" dirty="0"/>
                        <a:t>480 ton</a:t>
                      </a:r>
                    </a:p>
                  </a:txBody>
                  <a:tcPr>
                    <a:lnL w="38100" cap="flat" cmpd="sng" algn="ctr">
                      <a:solidFill>
                        <a:srgbClr val="003087"/>
                      </a:solidFill>
                      <a:prstDash val="solid"/>
                      <a:round/>
                      <a:headEnd type="none" w="med" len="med"/>
                      <a:tailEnd type="none" w="med" len="med"/>
                    </a:lnL>
                    <a:lnR w="38100" cap="flat" cmpd="sng" algn="ctr">
                      <a:solidFill>
                        <a:srgbClr val="003087"/>
                      </a:solidFill>
                      <a:prstDash val="solid"/>
                      <a:round/>
                      <a:headEnd type="none" w="med" len="med"/>
                      <a:tailEnd type="none" w="med" len="med"/>
                    </a:lnR>
                    <a:lnT w="38100" cap="flat" cmpd="sng" algn="ctr">
                      <a:solidFill>
                        <a:srgbClr val="003087"/>
                      </a:solidFill>
                      <a:prstDash val="solid"/>
                      <a:round/>
                      <a:headEnd type="none" w="med" len="med"/>
                      <a:tailEnd type="none" w="med" len="med"/>
                    </a:lnT>
                    <a:lnB w="38100" cap="flat" cmpd="sng" algn="ctr">
                      <a:solidFill>
                        <a:srgbClr val="003087"/>
                      </a:solidFill>
                      <a:prstDash val="solid"/>
                      <a:round/>
                      <a:headEnd type="none" w="med" len="med"/>
                      <a:tailEnd type="none" w="med" len="med"/>
                    </a:lnB>
                    <a:lnTlToBr w="12700" cmpd="sng">
                      <a:noFill/>
                      <a:prstDash val="solid"/>
                    </a:lnTlToBr>
                    <a:lnBlToTr w="12700" cmpd="sng">
                      <a:noFill/>
                      <a:prstDash val="solid"/>
                    </a:lnBlToTr>
                    <a:solidFill>
                      <a:srgbClr val="99D6EA">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200" dirty="0"/>
                    </a:p>
                  </a:txBody>
                  <a:tcPr>
                    <a:lnL w="38100" cap="flat" cmpd="sng" algn="ctr">
                      <a:solidFill>
                        <a:srgbClr val="003087"/>
                      </a:solidFill>
                      <a:prstDash val="solid"/>
                      <a:round/>
                      <a:headEnd type="none" w="med" len="med"/>
                      <a:tailEnd type="none" w="med" len="med"/>
                    </a:lnL>
                    <a:lnR w="38100" cap="flat" cmpd="sng" algn="ctr">
                      <a:solidFill>
                        <a:srgbClr val="003087"/>
                      </a:solidFill>
                      <a:prstDash val="solid"/>
                      <a:round/>
                      <a:headEnd type="none" w="med" len="med"/>
                      <a:tailEnd type="none" w="med" len="med"/>
                    </a:lnR>
                    <a:lnT w="38100" cap="flat" cmpd="sng" algn="ctr">
                      <a:solidFill>
                        <a:srgbClr val="003087"/>
                      </a:solidFill>
                      <a:prstDash val="solid"/>
                      <a:round/>
                      <a:headEnd type="none" w="med" len="med"/>
                      <a:tailEnd type="none" w="med" len="med"/>
                    </a:lnT>
                    <a:lnB w="38100" cap="flat" cmpd="sng" algn="ctr">
                      <a:solidFill>
                        <a:srgbClr val="003087"/>
                      </a:solidFill>
                      <a:prstDash val="solid"/>
                      <a:round/>
                      <a:headEnd type="none" w="med" len="med"/>
                      <a:tailEnd type="none" w="med" len="med"/>
                    </a:lnB>
                    <a:lnTlToBr w="12700" cmpd="sng">
                      <a:noFill/>
                      <a:prstDash val="solid"/>
                    </a:lnTlToBr>
                    <a:lnBlToTr w="12700" cmpd="sng">
                      <a:noFill/>
                      <a:prstDash val="solid"/>
                    </a:lnBlToTr>
                    <a:solidFill>
                      <a:srgbClr val="99D6EA">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200" dirty="0"/>
                    </a:p>
                  </a:txBody>
                  <a:tcPr>
                    <a:lnL w="38100" cap="flat" cmpd="sng" algn="ctr">
                      <a:solidFill>
                        <a:srgbClr val="003087"/>
                      </a:solidFill>
                      <a:prstDash val="solid"/>
                      <a:round/>
                      <a:headEnd type="none" w="med" len="med"/>
                      <a:tailEnd type="none" w="med" len="med"/>
                    </a:lnL>
                    <a:lnR w="38100" cap="flat" cmpd="sng" algn="ctr">
                      <a:solidFill>
                        <a:srgbClr val="003087"/>
                      </a:solidFill>
                      <a:prstDash val="solid"/>
                      <a:round/>
                      <a:headEnd type="none" w="med" len="med"/>
                      <a:tailEnd type="none" w="med" len="med"/>
                    </a:lnR>
                    <a:lnT w="38100" cap="flat" cmpd="sng" algn="ctr">
                      <a:solidFill>
                        <a:srgbClr val="003087"/>
                      </a:solidFill>
                      <a:prstDash val="solid"/>
                      <a:round/>
                      <a:headEnd type="none" w="med" len="med"/>
                      <a:tailEnd type="none" w="med" len="med"/>
                    </a:lnT>
                    <a:lnB w="38100" cap="flat" cmpd="sng" algn="ctr">
                      <a:solidFill>
                        <a:srgbClr val="003087"/>
                      </a:solidFill>
                      <a:prstDash val="solid"/>
                      <a:round/>
                      <a:headEnd type="none" w="med" len="med"/>
                      <a:tailEnd type="none" w="med" len="med"/>
                    </a:lnB>
                    <a:lnTlToBr w="12700" cmpd="sng">
                      <a:noFill/>
                      <a:prstDash val="solid"/>
                    </a:lnTlToBr>
                    <a:lnBlToTr w="12700" cmpd="sng">
                      <a:noFill/>
                      <a:prstDash val="solid"/>
                    </a:lnBlToTr>
                    <a:solidFill>
                      <a:srgbClr val="99D6EA">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200" dirty="0"/>
                    </a:p>
                  </a:txBody>
                  <a:tcPr>
                    <a:lnL w="38100" cap="flat" cmpd="sng" algn="ctr">
                      <a:solidFill>
                        <a:srgbClr val="003087"/>
                      </a:solidFill>
                      <a:prstDash val="solid"/>
                      <a:round/>
                      <a:headEnd type="none" w="med" len="med"/>
                      <a:tailEnd type="none" w="med" len="med"/>
                    </a:lnL>
                    <a:lnR w="38100" cap="flat" cmpd="sng" algn="ctr">
                      <a:solidFill>
                        <a:srgbClr val="003087"/>
                      </a:solidFill>
                      <a:prstDash val="solid"/>
                      <a:round/>
                      <a:headEnd type="none" w="med" len="med"/>
                      <a:tailEnd type="none" w="med" len="med"/>
                    </a:lnR>
                    <a:lnT w="38100" cap="flat" cmpd="sng" algn="ctr">
                      <a:solidFill>
                        <a:srgbClr val="003087"/>
                      </a:solidFill>
                      <a:prstDash val="solid"/>
                      <a:round/>
                      <a:headEnd type="none" w="med" len="med"/>
                      <a:tailEnd type="none" w="med" len="med"/>
                    </a:lnT>
                    <a:lnB w="38100" cap="flat" cmpd="sng" algn="ctr">
                      <a:solidFill>
                        <a:srgbClr val="003087"/>
                      </a:solidFill>
                      <a:prstDash val="solid"/>
                      <a:round/>
                      <a:headEnd type="none" w="med" len="med"/>
                      <a:tailEnd type="none" w="med" len="med"/>
                    </a:lnB>
                    <a:lnTlToBr w="12700" cmpd="sng">
                      <a:noFill/>
                      <a:prstDash val="solid"/>
                    </a:lnTlToBr>
                    <a:lnBlToTr w="12700" cmpd="sng">
                      <a:noFill/>
                      <a:prstDash val="solid"/>
                    </a:lnBlToTr>
                    <a:solidFill>
                      <a:srgbClr val="99D6EA">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200" dirty="0"/>
                    </a:p>
                  </a:txBody>
                  <a:tcPr>
                    <a:lnL w="38100" cap="flat" cmpd="sng" algn="ctr">
                      <a:solidFill>
                        <a:srgbClr val="003087"/>
                      </a:solidFill>
                      <a:prstDash val="solid"/>
                      <a:round/>
                      <a:headEnd type="none" w="med" len="med"/>
                      <a:tailEnd type="none" w="med" len="med"/>
                    </a:lnL>
                    <a:lnR w="38100" cap="flat" cmpd="sng" algn="ctr">
                      <a:solidFill>
                        <a:srgbClr val="003087"/>
                      </a:solidFill>
                      <a:prstDash val="solid"/>
                      <a:round/>
                      <a:headEnd type="none" w="med" len="med"/>
                      <a:tailEnd type="none" w="med" len="med"/>
                    </a:lnR>
                    <a:lnT w="38100" cap="flat" cmpd="sng" algn="ctr">
                      <a:solidFill>
                        <a:srgbClr val="003087"/>
                      </a:solidFill>
                      <a:prstDash val="solid"/>
                      <a:round/>
                      <a:headEnd type="none" w="med" len="med"/>
                      <a:tailEnd type="none" w="med" len="med"/>
                    </a:lnT>
                    <a:lnB w="38100" cap="flat" cmpd="sng" algn="ctr">
                      <a:solidFill>
                        <a:srgbClr val="003087"/>
                      </a:solidFill>
                      <a:prstDash val="solid"/>
                      <a:round/>
                      <a:headEnd type="none" w="med" len="med"/>
                      <a:tailEnd type="none" w="med" len="med"/>
                    </a:lnB>
                    <a:lnTlToBr w="12700" cmpd="sng">
                      <a:noFill/>
                      <a:prstDash val="solid"/>
                    </a:lnTlToBr>
                    <a:lnBlToTr w="12700" cmpd="sng">
                      <a:noFill/>
                      <a:prstDash val="solid"/>
                    </a:lnBlToTr>
                    <a:solidFill>
                      <a:srgbClr val="99D6EA">
                        <a:tint val="20000"/>
                      </a:srgbClr>
                    </a:solidFill>
                  </a:tcPr>
                </a:tc>
                <a:extLst>
                  <a:ext uri="{0D108BD9-81ED-4DB2-BD59-A6C34878D82A}">
                    <a16:rowId xmlns:a16="http://schemas.microsoft.com/office/drawing/2014/main" val="10001"/>
                  </a:ext>
                </a:extLst>
              </a:tr>
              <a:tr h="321628">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200" dirty="0" err="1"/>
                        <a:t>ArgoNeuT</a:t>
                      </a:r>
                      <a:r>
                        <a:rPr lang="en-US" sz="1200" dirty="0"/>
                        <a:t>/</a:t>
                      </a:r>
                      <a:r>
                        <a:rPr lang="en-US" sz="1200" dirty="0" err="1"/>
                        <a:t>LArIAT</a:t>
                      </a:r>
                      <a:endParaRPr lang="en-US" sz="1200" dirty="0"/>
                    </a:p>
                  </a:txBody>
                  <a:tcPr>
                    <a:lnL w="38100" cap="flat" cmpd="sng" algn="ctr">
                      <a:solidFill>
                        <a:srgbClr val="003087"/>
                      </a:solidFill>
                      <a:prstDash val="solid"/>
                      <a:round/>
                      <a:headEnd type="none" w="med" len="med"/>
                      <a:tailEnd type="none" w="med" len="med"/>
                    </a:lnL>
                    <a:lnR w="38100" cap="flat" cmpd="sng" algn="ctr">
                      <a:solidFill>
                        <a:srgbClr val="003087"/>
                      </a:solidFill>
                      <a:prstDash val="solid"/>
                      <a:round/>
                      <a:headEnd type="none" w="med" len="med"/>
                      <a:tailEnd type="none" w="med" len="med"/>
                    </a:lnR>
                    <a:lnT w="38100" cap="flat" cmpd="sng" algn="ctr">
                      <a:solidFill>
                        <a:srgbClr val="003087"/>
                      </a:solidFill>
                      <a:prstDash val="solid"/>
                      <a:round/>
                      <a:headEnd type="none" w="med" len="med"/>
                      <a:tailEnd type="none" w="med" len="med"/>
                    </a:lnT>
                    <a:lnB w="38100" cap="flat" cmpd="sng" algn="ctr">
                      <a:solidFill>
                        <a:srgbClr val="003087"/>
                      </a:solidFill>
                      <a:prstDash val="solid"/>
                      <a:round/>
                      <a:headEnd type="none" w="med" len="med"/>
                      <a:tailEnd type="none" w="med" len="med"/>
                    </a:lnB>
                    <a:lnTlToBr w="12700" cmpd="sng">
                      <a:noFill/>
                      <a:prstDash val="solid"/>
                    </a:lnTlToBr>
                    <a:lnBlToTr w="12700" cmpd="sng">
                      <a:noFill/>
                      <a:prstDash val="solid"/>
                    </a:lnBlToTr>
                    <a:solidFill>
                      <a:srgbClr val="99D6EA">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200" dirty="0"/>
                        <a:t>FNAL </a:t>
                      </a:r>
                    </a:p>
                  </a:txBody>
                  <a:tcPr>
                    <a:lnL w="38100" cap="flat" cmpd="sng" algn="ctr">
                      <a:solidFill>
                        <a:srgbClr val="003087"/>
                      </a:solidFill>
                      <a:prstDash val="solid"/>
                      <a:round/>
                      <a:headEnd type="none" w="med" len="med"/>
                      <a:tailEnd type="none" w="med" len="med"/>
                    </a:lnL>
                    <a:lnR w="38100" cap="flat" cmpd="sng" algn="ctr">
                      <a:solidFill>
                        <a:srgbClr val="003087"/>
                      </a:solidFill>
                      <a:prstDash val="solid"/>
                      <a:round/>
                      <a:headEnd type="none" w="med" len="med"/>
                      <a:tailEnd type="none" w="med" len="med"/>
                    </a:lnR>
                    <a:lnT w="38100" cap="flat" cmpd="sng" algn="ctr">
                      <a:solidFill>
                        <a:srgbClr val="003087"/>
                      </a:solidFill>
                      <a:prstDash val="solid"/>
                      <a:round/>
                      <a:headEnd type="none" w="med" len="med"/>
                      <a:tailEnd type="none" w="med" len="med"/>
                    </a:lnT>
                    <a:lnB w="38100" cap="flat" cmpd="sng" algn="ctr">
                      <a:solidFill>
                        <a:srgbClr val="003087"/>
                      </a:solidFill>
                      <a:prstDash val="solid"/>
                      <a:round/>
                      <a:headEnd type="none" w="med" len="med"/>
                      <a:tailEnd type="none" w="med" len="med"/>
                    </a:lnB>
                    <a:lnTlToBr w="12700" cmpd="sng">
                      <a:noFill/>
                      <a:prstDash val="solid"/>
                    </a:lnTlToBr>
                    <a:lnBlToTr w="12700" cmpd="sng">
                      <a:noFill/>
                      <a:prstDash val="solid"/>
                    </a:lnBlToTr>
                    <a:solidFill>
                      <a:srgbClr val="99D6EA">
                        <a:tint val="20000"/>
                      </a:srgbClr>
                    </a:solidFill>
                  </a:tcPr>
                </a:tc>
                <a:tc>
                  <a:txBody>
                    <a:bodyPr/>
                    <a:lstStyle/>
                    <a:p>
                      <a:r>
                        <a:rPr lang="en-US" sz="1200" dirty="0"/>
                        <a:t>small</a:t>
                      </a:r>
                    </a:p>
                  </a:txBody>
                  <a:tcPr>
                    <a:lnL w="38100" cap="flat" cmpd="sng" algn="ctr">
                      <a:solidFill>
                        <a:srgbClr val="003087"/>
                      </a:solidFill>
                      <a:prstDash val="solid"/>
                      <a:round/>
                      <a:headEnd type="none" w="med" len="med"/>
                      <a:tailEnd type="none" w="med" len="med"/>
                    </a:lnL>
                    <a:lnR w="38100" cap="flat" cmpd="sng" algn="ctr">
                      <a:solidFill>
                        <a:srgbClr val="003087"/>
                      </a:solidFill>
                      <a:prstDash val="solid"/>
                      <a:round/>
                      <a:headEnd type="none" w="med" len="med"/>
                      <a:tailEnd type="none" w="med" len="med"/>
                    </a:lnR>
                    <a:lnT w="38100" cap="flat" cmpd="sng" algn="ctr">
                      <a:solidFill>
                        <a:srgbClr val="003087"/>
                      </a:solidFill>
                      <a:prstDash val="solid"/>
                      <a:round/>
                      <a:headEnd type="none" w="med" len="med"/>
                      <a:tailEnd type="none" w="med" len="med"/>
                    </a:lnT>
                    <a:lnB w="38100" cap="flat" cmpd="sng" algn="ctr">
                      <a:solidFill>
                        <a:srgbClr val="003087"/>
                      </a:solidFill>
                      <a:prstDash val="solid"/>
                      <a:round/>
                      <a:headEnd type="none" w="med" len="med"/>
                      <a:tailEnd type="none" w="med" len="med"/>
                    </a:lnB>
                    <a:lnTlToBr w="12700" cmpd="sng">
                      <a:noFill/>
                      <a:prstDash val="solid"/>
                    </a:lnTlToBr>
                    <a:lnBlToTr w="12700" cmpd="sng">
                      <a:noFill/>
                      <a:prstDash val="solid"/>
                    </a:lnBlToTr>
                    <a:solidFill>
                      <a:srgbClr val="99D6EA">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200" dirty="0"/>
                    </a:p>
                  </a:txBody>
                  <a:tcPr>
                    <a:lnL w="38100" cap="flat" cmpd="sng" algn="ctr">
                      <a:solidFill>
                        <a:srgbClr val="003087"/>
                      </a:solidFill>
                      <a:prstDash val="solid"/>
                      <a:round/>
                      <a:headEnd type="none" w="med" len="med"/>
                      <a:tailEnd type="none" w="med" len="med"/>
                    </a:lnL>
                    <a:lnR w="38100" cap="flat" cmpd="sng" algn="ctr">
                      <a:solidFill>
                        <a:srgbClr val="003087"/>
                      </a:solidFill>
                      <a:prstDash val="solid"/>
                      <a:round/>
                      <a:headEnd type="none" w="med" len="med"/>
                      <a:tailEnd type="none" w="med" len="med"/>
                    </a:lnR>
                    <a:lnT w="38100" cap="flat" cmpd="sng" algn="ctr">
                      <a:solidFill>
                        <a:srgbClr val="003087"/>
                      </a:solidFill>
                      <a:prstDash val="solid"/>
                      <a:round/>
                      <a:headEnd type="none" w="med" len="med"/>
                      <a:tailEnd type="none" w="med" len="med"/>
                    </a:lnT>
                    <a:lnB w="38100" cap="flat" cmpd="sng" algn="ctr">
                      <a:solidFill>
                        <a:srgbClr val="003087"/>
                      </a:solidFill>
                      <a:prstDash val="solid"/>
                      <a:round/>
                      <a:headEnd type="none" w="med" len="med"/>
                      <a:tailEnd type="none" w="med" len="med"/>
                    </a:lnB>
                    <a:lnTlToBr w="12700" cmpd="sng">
                      <a:noFill/>
                      <a:prstDash val="solid"/>
                    </a:lnTlToBr>
                    <a:lnBlToTr w="12700" cmpd="sng">
                      <a:noFill/>
                      <a:prstDash val="solid"/>
                    </a:lnBlToTr>
                    <a:solidFill>
                      <a:srgbClr val="99D6EA">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200" dirty="0"/>
                    </a:p>
                  </a:txBody>
                  <a:tcPr>
                    <a:lnL w="38100" cap="flat" cmpd="sng" algn="ctr">
                      <a:solidFill>
                        <a:srgbClr val="003087"/>
                      </a:solidFill>
                      <a:prstDash val="solid"/>
                      <a:round/>
                      <a:headEnd type="none" w="med" len="med"/>
                      <a:tailEnd type="none" w="med" len="med"/>
                    </a:lnL>
                    <a:lnR w="38100" cap="flat" cmpd="sng" algn="ctr">
                      <a:solidFill>
                        <a:srgbClr val="003087"/>
                      </a:solidFill>
                      <a:prstDash val="solid"/>
                      <a:round/>
                      <a:headEnd type="none" w="med" len="med"/>
                      <a:tailEnd type="none" w="med" len="med"/>
                    </a:lnR>
                    <a:lnT w="38100" cap="flat" cmpd="sng" algn="ctr">
                      <a:solidFill>
                        <a:srgbClr val="003087"/>
                      </a:solidFill>
                      <a:prstDash val="solid"/>
                      <a:round/>
                      <a:headEnd type="none" w="med" len="med"/>
                      <a:tailEnd type="none" w="med" len="med"/>
                    </a:lnT>
                    <a:lnB w="38100" cap="flat" cmpd="sng" algn="ctr">
                      <a:solidFill>
                        <a:srgbClr val="003087"/>
                      </a:solidFill>
                      <a:prstDash val="solid"/>
                      <a:round/>
                      <a:headEnd type="none" w="med" len="med"/>
                      <a:tailEnd type="none" w="med" len="med"/>
                    </a:lnB>
                    <a:lnTlToBr w="12700" cmpd="sng">
                      <a:noFill/>
                      <a:prstDash val="solid"/>
                    </a:lnTlToBr>
                    <a:lnBlToTr w="12700" cmpd="sng">
                      <a:noFill/>
                      <a:prstDash val="solid"/>
                    </a:lnBlToTr>
                    <a:solidFill>
                      <a:srgbClr val="99D6EA">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200" dirty="0"/>
                    </a:p>
                  </a:txBody>
                  <a:tcPr>
                    <a:lnL w="38100" cap="flat" cmpd="sng" algn="ctr">
                      <a:solidFill>
                        <a:srgbClr val="003087"/>
                      </a:solidFill>
                      <a:prstDash val="solid"/>
                      <a:round/>
                      <a:headEnd type="none" w="med" len="med"/>
                      <a:tailEnd type="none" w="med" len="med"/>
                    </a:lnL>
                    <a:lnR w="38100" cap="flat" cmpd="sng" algn="ctr">
                      <a:solidFill>
                        <a:srgbClr val="003087"/>
                      </a:solidFill>
                      <a:prstDash val="solid"/>
                      <a:round/>
                      <a:headEnd type="none" w="med" len="med"/>
                      <a:tailEnd type="none" w="med" len="med"/>
                    </a:lnR>
                    <a:lnT w="38100" cap="flat" cmpd="sng" algn="ctr">
                      <a:solidFill>
                        <a:srgbClr val="003087"/>
                      </a:solidFill>
                      <a:prstDash val="solid"/>
                      <a:round/>
                      <a:headEnd type="none" w="med" len="med"/>
                      <a:tailEnd type="none" w="med" len="med"/>
                    </a:lnT>
                    <a:lnB w="38100" cap="flat" cmpd="sng" algn="ctr">
                      <a:solidFill>
                        <a:srgbClr val="003087"/>
                      </a:solidFill>
                      <a:prstDash val="solid"/>
                      <a:round/>
                      <a:headEnd type="none" w="med" len="med"/>
                      <a:tailEnd type="none" w="med" len="med"/>
                    </a:lnB>
                    <a:lnTlToBr w="12700" cmpd="sng">
                      <a:noFill/>
                      <a:prstDash val="solid"/>
                    </a:lnTlToBr>
                    <a:lnBlToTr w="12700" cmpd="sng">
                      <a:noFill/>
                      <a:prstDash val="solid"/>
                    </a:lnBlToTr>
                    <a:solidFill>
                      <a:srgbClr val="99D6EA">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200" dirty="0"/>
                    </a:p>
                  </a:txBody>
                  <a:tcPr>
                    <a:lnL w="38100" cap="flat" cmpd="sng" algn="ctr">
                      <a:solidFill>
                        <a:srgbClr val="003087"/>
                      </a:solidFill>
                      <a:prstDash val="solid"/>
                      <a:round/>
                      <a:headEnd type="none" w="med" len="med"/>
                      <a:tailEnd type="none" w="med" len="med"/>
                    </a:lnL>
                    <a:lnR w="38100" cap="flat" cmpd="sng" algn="ctr">
                      <a:solidFill>
                        <a:srgbClr val="003087"/>
                      </a:solidFill>
                      <a:prstDash val="solid"/>
                      <a:round/>
                      <a:headEnd type="none" w="med" len="med"/>
                      <a:tailEnd type="none" w="med" len="med"/>
                    </a:lnR>
                    <a:lnT w="38100" cap="flat" cmpd="sng" algn="ctr">
                      <a:solidFill>
                        <a:srgbClr val="003087"/>
                      </a:solidFill>
                      <a:prstDash val="solid"/>
                      <a:round/>
                      <a:headEnd type="none" w="med" len="med"/>
                      <a:tailEnd type="none" w="med" len="med"/>
                    </a:lnT>
                    <a:lnB w="38100" cap="flat" cmpd="sng" algn="ctr">
                      <a:solidFill>
                        <a:srgbClr val="003087"/>
                      </a:solidFill>
                      <a:prstDash val="solid"/>
                      <a:round/>
                      <a:headEnd type="none" w="med" len="med"/>
                      <a:tailEnd type="none" w="med" len="med"/>
                    </a:lnB>
                    <a:lnTlToBr w="12700" cmpd="sng">
                      <a:noFill/>
                      <a:prstDash val="solid"/>
                    </a:lnTlToBr>
                    <a:lnBlToTr w="12700" cmpd="sng">
                      <a:noFill/>
                      <a:prstDash val="solid"/>
                    </a:lnBlToTr>
                    <a:solidFill>
                      <a:srgbClr val="99D6EA">
                        <a:tint val="20000"/>
                      </a:srgbClr>
                    </a:solidFill>
                  </a:tcPr>
                </a:tc>
                <a:extLst>
                  <a:ext uri="{0D108BD9-81ED-4DB2-BD59-A6C34878D82A}">
                    <a16:rowId xmlns:a16="http://schemas.microsoft.com/office/drawing/2014/main" val="10002"/>
                  </a:ext>
                </a:extLst>
              </a:tr>
              <a:tr h="321628">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200" dirty="0"/>
                        <a:t>35ton</a:t>
                      </a:r>
                    </a:p>
                  </a:txBody>
                  <a:tcPr>
                    <a:lnL w="38100" cap="flat" cmpd="sng" algn="ctr">
                      <a:solidFill>
                        <a:srgbClr val="003087"/>
                      </a:solidFill>
                      <a:prstDash val="solid"/>
                      <a:round/>
                      <a:headEnd type="none" w="med" len="med"/>
                      <a:tailEnd type="none" w="med" len="med"/>
                    </a:lnL>
                    <a:lnR w="38100" cap="flat" cmpd="sng" algn="ctr">
                      <a:solidFill>
                        <a:srgbClr val="003087"/>
                      </a:solidFill>
                      <a:prstDash val="solid"/>
                      <a:round/>
                      <a:headEnd type="none" w="med" len="med"/>
                      <a:tailEnd type="none" w="med" len="med"/>
                    </a:lnR>
                    <a:lnT w="38100" cap="flat" cmpd="sng" algn="ctr">
                      <a:solidFill>
                        <a:srgbClr val="003087"/>
                      </a:solidFill>
                      <a:prstDash val="solid"/>
                      <a:round/>
                      <a:headEnd type="none" w="med" len="med"/>
                      <a:tailEnd type="none" w="med" len="med"/>
                    </a:lnT>
                    <a:lnB w="38100" cap="flat" cmpd="sng" algn="ctr">
                      <a:solidFill>
                        <a:srgbClr val="003087"/>
                      </a:solidFill>
                      <a:prstDash val="solid"/>
                      <a:round/>
                      <a:headEnd type="none" w="med" len="med"/>
                      <a:tailEnd type="none" w="med" len="med"/>
                    </a:lnB>
                    <a:lnTlToBr w="12700" cmpd="sng">
                      <a:noFill/>
                      <a:prstDash val="solid"/>
                    </a:lnTlToBr>
                    <a:lnBlToTr w="12700" cmpd="sng">
                      <a:noFill/>
                      <a:prstDash val="solid"/>
                    </a:lnBlToTr>
                    <a:solidFill>
                      <a:srgbClr val="99D6EA">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200" dirty="0"/>
                        <a:t>FNAL</a:t>
                      </a:r>
                    </a:p>
                  </a:txBody>
                  <a:tcPr>
                    <a:lnL w="38100" cap="flat" cmpd="sng" algn="ctr">
                      <a:solidFill>
                        <a:srgbClr val="003087"/>
                      </a:solidFill>
                      <a:prstDash val="solid"/>
                      <a:round/>
                      <a:headEnd type="none" w="med" len="med"/>
                      <a:tailEnd type="none" w="med" len="med"/>
                    </a:lnL>
                    <a:lnR w="38100" cap="flat" cmpd="sng" algn="ctr">
                      <a:solidFill>
                        <a:srgbClr val="003087"/>
                      </a:solidFill>
                      <a:prstDash val="solid"/>
                      <a:round/>
                      <a:headEnd type="none" w="med" len="med"/>
                      <a:tailEnd type="none" w="med" len="med"/>
                    </a:lnR>
                    <a:lnT w="38100" cap="flat" cmpd="sng" algn="ctr">
                      <a:solidFill>
                        <a:srgbClr val="003087"/>
                      </a:solidFill>
                      <a:prstDash val="solid"/>
                      <a:round/>
                      <a:headEnd type="none" w="med" len="med"/>
                      <a:tailEnd type="none" w="med" len="med"/>
                    </a:lnT>
                    <a:lnB w="38100" cap="flat" cmpd="sng" algn="ctr">
                      <a:solidFill>
                        <a:srgbClr val="003087"/>
                      </a:solidFill>
                      <a:prstDash val="solid"/>
                      <a:round/>
                      <a:headEnd type="none" w="med" len="med"/>
                      <a:tailEnd type="none" w="med" len="med"/>
                    </a:lnB>
                    <a:lnTlToBr w="12700" cmpd="sng">
                      <a:noFill/>
                      <a:prstDash val="solid"/>
                    </a:lnTlToBr>
                    <a:lnBlToTr w="12700" cmpd="sng">
                      <a:noFill/>
                      <a:prstDash val="solid"/>
                    </a:lnBlToTr>
                    <a:solidFill>
                      <a:srgbClr val="99D6EA">
                        <a:tint val="20000"/>
                      </a:srgbClr>
                    </a:solidFill>
                  </a:tcPr>
                </a:tc>
                <a:tc>
                  <a:txBody>
                    <a:bodyPr/>
                    <a:lstStyle/>
                    <a:p>
                      <a:r>
                        <a:rPr lang="en-US" sz="1200" dirty="0"/>
                        <a:t>30 ton</a:t>
                      </a:r>
                    </a:p>
                  </a:txBody>
                  <a:tcPr>
                    <a:lnL w="38100" cap="flat" cmpd="sng" algn="ctr">
                      <a:solidFill>
                        <a:srgbClr val="003087"/>
                      </a:solidFill>
                      <a:prstDash val="solid"/>
                      <a:round/>
                      <a:headEnd type="none" w="med" len="med"/>
                      <a:tailEnd type="none" w="med" len="med"/>
                    </a:lnL>
                    <a:lnR w="38100" cap="flat" cmpd="sng" algn="ctr">
                      <a:solidFill>
                        <a:srgbClr val="003087"/>
                      </a:solidFill>
                      <a:prstDash val="solid"/>
                      <a:round/>
                      <a:headEnd type="none" w="med" len="med"/>
                      <a:tailEnd type="none" w="med" len="med"/>
                    </a:lnR>
                    <a:lnT w="38100" cap="flat" cmpd="sng" algn="ctr">
                      <a:solidFill>
                        <a:srgbClr val="003087"/>
                      </a:solidFill>
                      <a:prstDash val="solid"/>
                      <a:round/>
                      <a:headEnd type="none" w="med" len="med"/>
                      <a:tailEnd type="none" w="med" len="med"/>
                    </a:lnT>
                    <a:lnB w="38100" cap="flat" cmpd="sng" algn="ctr">
                      <a:solidFill>
                        <a:srgbClr val="003087"/>
                      </a:solidFill>
                      <a:prstDash val="solid"/>
                      <a:round/>
                      <a:headEnd type="none" w="med" len="med"/>
                      <a:tailEnd type="none" w="med" len="med"/>
                    </a:lnB>
                    <a:lnTlToBr w="12700" cmpd="sng">
                      <a:noFill/>
                      <a:prstDash val="solid"/>
                    </a:lnTlToBr>
                    <a:lnBlToTr w="12700" cmpd="sng">
                      <a:noFill/>
                      <a:prstDash val="solid"/>
                    </a:lnBlToTr>
                    <a:solidFill>
                      <a:srgbClr val="99D6EA">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200"/>
                    </a:p>
                  </a:txBody>
                  <a:tcPr>
                    <a:lnL w="38100" cap="flat" cmpd="sng" algn="ctr">
                      <a:solidFill>
                        <a:srgbClr val="003087"/>
                      </a:solidFill>
                      <a:prstDash val="solid"/>
                      <a:round/>
                      <a:headEnd type="none" w="med" len="med"/>
                      <a:tailEnd type="none" w="med" len="med"/>
                    </a:lnL>
                    <a:lnR w="38100" cap="flat" cmpd="sng" algn="ctr">
                      <a:solidFill>
                        <a:srgbClr val="003087"/>
                      </a:solidFill>
                      <a:prstDash val="solid"/>
                      <a:round/>
                      <a:headEnd type="none" w="med" len="med"/>
                      <a:tailEnd type="none" w="med" len="med"/>
                    </a:lnR>
                    <a:lnT w="38100" cap="flat" cmpd="sng" algn="ctr">
                      <a:solidFill>
                        <a:srgbClr val="003087"/>
                      </a:solidFill>
                      <a:prstDash val="solid"/>
                      <a:round/>
                      <a:headEnd type="none" w="med" len="med"/>
                      <a:tailEnd type="none" w="med" len="med"/>
                    </a:lnT>
                    <a:lnB w="38100" cap="flat" cmpd="sng" algn="ctr">
                      <a:solidFill>
                        <a:srgbClr val="003087"/>
                      </a:solidFill>
                      <a:prstDash val="solid"/>
                      <a:round/>
                      <a:headEnd type="none" w="med" len="med"/>
                      <a:tailEnd type="none" w="med" len="med"/>
                    </a:lnB>
                    <a:lnTlToBr w="12700" cmpd="sng">
                      <a:noFill/>
                      <a:prstDash val="solid"/>
                    </a:lnTlToBr>
                    <a:lnBlToTr w="12700" cmpd="sng">
                      <a:noFill/>
                      <a:prstDash val="solid"/>
                    </a:lnBlToTr>
                    <a:solidFill>
                      <a:srgbClr val="99D6EA">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200"/>
                    </a:p>
                  </a:txBody>
                  <a:tcPr>
                    <a:lnL w="38100" cap="flat" cmpd="sng" algn="ctr">
                      <a:solidFill>
                        <a:srgbClr val="003087"/>
                      </a:solidFill>
                      <a:prstDash val="solid"/>
                      <a:round/>
                      <a:headEnd type="none" w="med" len="med"/>
                      <a:tailEnd type="none" w="med" len="med"/>
                    </a:lnL>
                    <a:lnR w="38100" cap="flat" cmpd="sng" algn="ctr">
                      <a:solidFill>
                        <a:srgbClr val="003087"/>
                      </a:solidFill>
                      <a:prstDash val="solid"/>
                      <a:round/>
                      <a:headEnd type="none" w="med" len="med"/>
                      <a:tailEnd type="none" w="med" len="med"/>
                    </a:lnR>
                    <a:lnT w="38100" cap="flat" cmpd="sng" algn="ctr">
                      <a:solidFill>
                        <a:srgbClr val="003087"/>
                      </a:solidFill>
                      <a:prstDash val="solid"/>
                      <a:round/>
                      <a:headEnd type="none" w="med" len="med"/>
                      <a:tailEnd type="none" w="med" len="med"/>
                    </a:lnT>
                    <a:lnB w="38100" cap="flat" cmpd="sng" algn="ctr">
                      <a:solidFill>
                        <a:srgbClr val="003087"/>
                      </a:solidFill>
                      <a:prstDash val="solid"/>
                      <a:round/>
                      <a:headEnd type="none" w="med" len="med"/>
                      <a:tailEnd type="none" w="med" len="med"/>
                    </a:lnB>
                    <a:lnTlToBr w="12700" cmpd="sng">
                      <a:noFill/>
                      <a:prstDash val="solid"/>
                    </a:lnTlToBr>
                    <a:lnBlToTr w="12700" cmpd="sng">
                      <a:noFill/>
                      <a:prstDash val="solid"/>
                    </a:lnBlToTr>
                    <a:solidFill>
                      <a:srgbClr val="99D6EA">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200" dirty="0"/>
                    </a:p>
                  </a:txBody>
                  <a:tcPr>
                    <a:lnL w="38100" cap="flat" cmpd="sng" algn="ctr">
                      <a:solidFill>
                        <a:srgbClr val="003087"/>
                      </a:solidFill>
                      <a:prstDash val="solid"/>
                      <a:round/>
                      <a:headEnd type="none" w="med" len="med"/>
                      <a:tailEnd type="none" w="med" len="med"/>
                    </a:lnL>
                    <a:lnR w="38100" cap="flat" cmpd="sng" algn="ctr">
                      <a:solidFill>
                        <a:srgbClr val="003087"/>
                      </a:solidFill>
                      <a:prstDash val="solid"/>
                      <a:round/>
                      <a:headEnd type="none" w="med" len="med"/>
                      <a:tailEnd type="none" w="med" len="med"/>
                    </a:lnR>
                    <a:lnT w="38100" cap="flat" cmpd="sng" algn="ctr">
                      <a:solidFill>
                        <a:srgbClr val="003087"/>
                      </a:solidFill>
                      <a:prstDash val="solid"/>
                      <a:round/>
                      <a:headEnd type="none" w="med" len="med"/>
                      <a:tailEnd type="none" w="med" len="med"/>
                    </a:lnT>
                    <a:lnB w="38100" cap="flat" cmpd="sng" algn="ctr">
                      <a:solidFill>
                        <a:srgbClr val="003087"/>
                      </a:solidFill>
                      <a:prstDash val="solid"/>
                      <a:round/>
                      <a:headEnd type="none" w="med" len="med"/>
                      <a:tailEnd type="none" w="med" len="med"/>
                    </a:lnB>
                    <a:lnTlToBr w="12700" cmpd="sng">
                      <a:noFill/>
                      <a:prstDash val="solid"/>
                    </a:lnTlToBr>
                    <a:lnBlToTr w="12700" cmpd="sng">
                      <a:noFill/>
                      <a:prstDash val="solid"/>
                    </a:lnBlToTr>
                    <a:solidFill>
                      <a:srgbClr val="99D6EA">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200" dirty="0"/>
                    </a:p>
                  </a:txBody>
                  <a:tcPr>
                    <a:lnL w="38100" cap="flat" cmpd="sng" algn="ctr">
                      <a:solidFill>
                        <a:srgbClr val="003087"/>
                      </a:solidFill>
                      <a:prstDash val="solid"/>
                      <a:round/>
                      <a:headEnd type="none" w="med" len="med"/>
                      <a:tailEnd type="none" w="med" len="med"/>
                    </a:lnL>
                    <a:lnR w="38100" cap="flat" cmpd="sng" algn="ctr">
                      <a:solidFill>
                        <a:srgbClr val="003087"/>
                      </a:solidFill>
                      <a:prstDash val="solid"/>
                      <a:round/>
                      <a:headEnd type="none" w="med" len="med"/>
                      <a:tailEnd type="none" w="med" len="med"/>
                    </a:lnR>
                    <a:lnT w="38100" cap="flat" cmpd="sng" algn="ctr">
                      <a:solidFill>
                        <a:srgbClr val="003087"/>
                      </a:solidFill>
                      <a:prstDash val="solid"/>
                      <a:round/>
                      <a:headEnd type="none" w="med" len="med"/>
                      <a:tailEnd type="none" w="med" len="med"/>
                    </a:lnT>
                    <a:lnB w="38100" cap="flat" cmpd="sng" algn="ctr">
                      <a:solidFill>
                        <a:srgbClr val="003087"/>
                      </a:solidFill>
                      <a:prstDash val="solid"/>
                      <a:round/>
                      <a:headEnd type="none" w="med" len="med"/>
                      <a:tailEnd type="none" w="med" len="med"/>
                    </a:lnB>
                    <a:lnTlToBr w="12700" cmpd="sng">
                      <a:noFill/>
                      <a:prstDash val="solid"/>
                    </a:lnTlToBr>
                    <a:lnBlToTr w="12700" cmpd="sng">
                      <a:noFill/>
                      <a:prstDash val="solid"/>
                    </a:lnBlToTr>
                    <a:solidFill>
                      <a:srgbClr val="99D6EA">
                        <a:tint val="20000"/>
                      </a:srgbClr>
                    </a:solidFill>
                  </a:tcPr>
                </a:tc>
                <a:extLst>
                  <a:ext uri="{0D108BD9-81ED-4DB2-BD59-A6C34878D82A}">
                    <a16:rowId xmlns:a16="http://schemas.microsoft.com/office/drawing/2014/main" val="10005"/>
                  </a:ext>
                </a:extLst>
              </a:tr>
              <a:tr h="321628">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200" dirty="0" err="1"/>
                        <a:t>MicroBooNE</a:t>
                      </a:r>
                      <a:endParaRPr lang="en-US" sz="1200" dirty="0"/>
                    </a:p>
                  </a:txBody>
                  <a:tcPr>
                    <a:lnL w="38100" cap="flat" cmpd="sng" algn="ctr">
                      <a:solidFill>
                        <a:srgbClr val="003087"/>
                      </a:solidFill>
                      <a:prstDash val="solid"/>
                      <a:round/>
                      <a:headEnd type="none" w="med" len="med"/>
                      <a:tailEnd type="none" w="med" len="med"/>
                    </a:lnL>
                    <a:lnR w="38100" cap="flat" cmpd="sng" algn="ctr">
                      <a:solidFill>
                        <a:srgbClr val="003087"/>
                      </a:solidFill>
                      <a:prstDash val="solid"/>
                      <a:round/>
                      <a:headEnd type="none" w="med" len="med"/>
                      <a:tailEnd type="none" w="med" len="med"/>
                    </a:lnR>
                    <a:lnT w="38100" cap="flat" cmpd="sng" algn="ctr">
                      <a:solidFill>
                        <a:srgbClr val="003087"/>
                      </a:solidFill>
                      <a:prstDash val="solid"/>
                      <a:round/>
                      <a:headEnd type="none" w="med" len="med"/>
                      <a:tailEnd type="none" w="med" len="med"/>
                    </a:lnT>
                    <a:lnB w="38100" cap="flat" cmpd="sng" algn="ctr">
                      <a:solidFill>
                        <a:srgbClr val="003087"/>
                      </a:solidFill>
                      <a:prstDash val="solid"/>
                      <a:round/>
                      <a:headEnd type="none" w="med" len="med"/>
                      <a:tailEnd type="none" w="med" len="med"/>
                    </a:lnB>
                    <a:lnTlToBr w="12700" cmpd="sng">
                      <a:noFill/>
                      <a:prstDash val="solid"/>
                    </a:lnTlToBr>
                    <a:lnBlToTr w="12700" cmpd="sng">
                      <a:noFill/>
                      <a:prstDash val="solid"/>
                    </a:lnBlToTr>
                    <a:solidFill>
                      <a:srgbClr val="99D6EA">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200" dirty="0"/>
                        <a:t>FNAL BNB</a:t>
                      </a:r>
                    </a:p>
                  </a:txBody>
                  <a:tcPr>
                    <a:lnL w="38100" cap="flat" cmpd="sng" algn="ctr">
                      <a:solidFill>
                        <a:srgbClr val="003087"/>
                      </a:solidFill>
                      <a:prstDash val="solid"/>
                      <a:round/>
                      <a:headEnd type="none" w="med" len="med"/>
                      <a:tailEnd type="none" w="med" len="med"/>
                    </a:lnL>
                    <a:lnR w="38100" cap="flat" cmpd="sng" algn="ctr">
                      <a:solidFill>
                        <a:srgbClr val="003087"/>
                      </a:solidFill>
                      <a:prstDash val="solid"/>
                      <a:round/>
                      <a:headEnd type="none" w="med" len="med"/>
                      <a:tailEnd type="none" w="med" len="med"/>
                    </a:lnR>
                    <a:lnT w="38100" cap="flat" cmpd="sng" algn="ctr">
                      <a:solidFill>
                        <a:srgbClr val="003087"/>
                      </a:solidFill>
                      <a:prstDash val="solid"/>
                      <a:round/>
                      <a:headEnd type="none" w="med" len="med"/>
                      <a:tailEnd type="none" w="med" len="med"/>
                    </a:lnT>
                    <a:lnB w="38100" cap="flat" cmpd="sng" algn="ctr">
                      <a:solidFill>
                        <a:srgbClr val="003087"/>
                      </a:solidFill>
                      <a:prstDash val="solid"/>
                      <a:round/>
                      <a:headEnd type="none" w="med" len="med"/>
                      <a:tailEnd type="none" w="med" len="med"/>
                    </a:lnB>
                    <a:lnTlToBr w="12700" cmpd="sng">
                      <a:noFill/>
                      <a:prstDash val="solid"/>
                    </a:lnTlToBr>
                    <a:lnBlToTr w="12700" cmpd="sng">
                      <a:noFill/>
                      <a:prstDash val="solid"/>
                    </a:lnBlToTr>
                    <a:solidFill>
                      <a:srgbClr val="99D6EA">
                        <a:tint val="20000"/>
                      </a:srgbClr>
                    </a:solidFill>
                  </a:tcPr>
                </a:tc>
                <a:tc>
                  <a:txBody>
                    <a:bodyPr/>
                    <a:lstStyle/>
                    <a:p>
                      <a:r>
                        <a:rPr lang="en-US" sz="1200" dirty="0"/>
                        <a:t>70 ton</a:t>
                      </a:r>
                    </a:p>
                  </a:txBody>
                  <a:tcPr>
                    <a:lnL w="38100" cap="flat" cmpd="sng" algn="ctr">
                      <a:solidFill>
                        <a:srgbClr val="003087"/>
                      </a:solidFill>
                      <a:prstDash val="solid"/>
                      <a:round/>
                      <a:headEnd type="none" w="med" len="med"/>
                      <a:tailEnd type="none" w="med" len="med"/>
                    </a:lnL>
                    <a:lnR w="38100" cap="flat" cmpd="sng" algn="ctr">
                      <a:solidFill>
                        <a:srgbClr val="003087"/>
                      </a:solidFill>
                      <a:prstDash val="solid"/>
                      <a:round/>
                      <a:headEnd type="none" w="med" len="med"/>
                      <a:tailEnd type="none" w="med" len="med"/>
                    </a:lnR>
                    <a:lnT w="38100" cap="flat" cmpd="sng" algn="ctr">
                      <a:solidFill>
                        <a:srgbClr val="003087"/>
                      </a:solidFill>
                      <a:prstDash val="solid"/>
                      <a:round/>
                      <a:headEnd type="none" w="med" len="med"/>
                      <a:tailEnd type="none" w="med" len="med"/>
                    </a:lnT>
                    <a:lnB w="38100" cap="flat" cmpd="sng" algn="ctr">
                      <a:solidFill>
                        <a:srgbClr val="003087"/>
                      </a:solidFill>
                      <a:prstDash val="solid"/>
                      <a:round/>
                      <a:headEnd type="none" w="med" len="med"/>
                      <a:tailEnd type="none" w="med" len="med"/>
                    </a:lnB>
                    <a:lnTlToBr w="12700" cmpd="sng">
                      <a:noFill/>
                      <a:prstDash val="solid"/>
                    </a:lnTlToBr>
                    <a:lnBlToTr w="12700" cmpd="sng">
                      <a:noFill/>
                      <a:prstDash val="solid"/>
                    </a:lnBlToTr>
                    <a:solidFill>
                      <a:srgbClr val="99D6EA">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200" dirty="0"/>
                    </a:p>
                  </a:txBody>
                  <a:tcPr>
                    <a:lnL w="38100" cap="flat" cmpd="sng" algn="ctr">
                      <a:solidFill>
                        <a:srgbClr val="003087"/>
                      </a:solidFill>
                      <a:prstDash val="solid"/>
                      <a:round/>
                      <a:headEnd type="none" w="med" len="med"/>
                      <a:tailEnd type="none" w="med" len="med"/>
                    </a:lnL>
                    <a:lnR w="38100" cap="flat" cmpd="sng" algn="ctr">
                      <a:solidFill>
                        <a:srgbClr val="003087"/>
                      </a:solidFill>
                      <a:prstDash val="solid"/>
                      <a:round/>
                      <a:headEnd type="none" w="med" len="med"/>
                      <a:tailEnd type="none" w="med" len="med"/>
                    </a:lnR>
                    <a:lnT w="38100" cap="flat" cmpd="sng" algn="ctr">
                      <a:solidFill>
                        <a:srgbClr val="003087"/>
                      </a:solidFill>
                      <a:prstDash val="solid"/>
                      <a:round/>
                      <a:headEnd type="none" w="med" len="med"/>
                      <a:tailEnd type="none" w="med" len="med"/>
                    </a:lnT>
                    <a:lnB w="38100" cap="flat" cmpd="sng" algn="ctr">
                      <a:solidFill>
                        <a:srgbClr val="003087"/>
                      </a:solidFill>
                      <a:prstDash val="solid"/>
                      <a:round/>
                      <a:headEnd type="none" w="med" len="med"/>
                      <a:tailEnd type="none" w="med" len="med"/>
                    </a:lnB>
                    <a:lnTlToBr w="12700" cmpd="sng">
                      <a:noFill/>
                      <a:prstDash val="solid"/>
                    </a:lnTlToBr>
                    <a:lnBlToTr w="12700" cmpd="sng">
                      <a:noFill/>
                      <a:prstDash val="solid"/>
                    </a:lnBlToTr>
                    <a:solidFill>
                      <a:srgbClr val="99D6EA">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200" dirty="0"/>
                    </a:p>
                  </a:txBody>
                  <a:tcPr>
                    <a:lnL w="38100" cap="flat" cmpd="sng" algn="ctr">
                      <a:solidFill>
                        <a:srgbClr val="003087"/>
                      </a:solidFill>
                      <a:prstDash val="solid"/>
                      <a:round/>
                      <a:headEnd type="none" w="med" len="med"/>
                      <a:tailEnd type="none" w="med" len="med"/>
                    </a:lnL>
                    <a:lnR w="38100" cap="flat" cmpd="sng" algn="ctr">
                      <a:solidFill>
                        <a:srgbClr val="003087"/>
                      </a:solidFill>
                      <a:prstDash val="solid"/>
                      <a:round/>
                      <a:headEnd type="none" w="med" len="med"/>
                      <a:tailEnd type="none" w="med" len="med"/>
                    </a:lnR>
                    <a:lnT w="38100" cap="flat" cmpd="sng" algn="ctr">
                      <a:solidFill>
                        <a:srgbClr val="003087"/>
                      </a:solidFill>
                      <a:prstDash val="solid"/>
                      <a:round/>
                      <a:headEnd type="none" w="med" len="med"/>
                      <a:tailEnd type="none" w="med" len="med"/>
                    </a:lnT>
                    <a:lnB w="38100" cap="flat" cmpd="sng" algn="ctr">
                      <a:solidFill>
                        <a:srgbClr val="003087"/>
                      </a:solidFill>
                      <a:prstDash val="solid"/>
                      <a:round/>
                      <a:headEnd type="none" w="med" len="med"/>
                      <a:tailEnd type="none" w="med" len="med"/>
                    </a:lnB>
                    <a:lnTlToBr w="12700" cmpd="sng">
                      <a:noFill/>
                      <a:prstDash val="solid"/>
                    </a:lnTlToBr>
                    <a:lnBlToTr w="12700" cmpd="sng">
                      <a:noFill/>
                      <a:prstDash val="solid"/>
                    </a:lnBlToTr>
                    <a:solidFill>
                      <a:srgbClr val="99D6EA">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200" dirty="0"/>
                    </a:p>
                  </a:txBody>
                  <a:tcPr>
                    <a:lnL w="38100" cap="flat" cmpd="sng" algn="ctr">
                      <a:solidFill>
                        <a:srgbClr val="003087"/>
                      </a:solidFill>
                      <a:prstDash val="solid"/>
                      <a:round/>
                      <a:headEnd type="none" w="med" len="med"/>
                      <a:tailEnd type="none" w="med" len="med"/>
                    </a:lnL>
                    <a:lnR w="38100" cap="flat" cmpd="sng" algn="ctr">
                      <a:solidFill>
                        <a:srgbClr val="003087"/>
                      </a:solidFill>
                      <a:prstDash val="solid"/>
                      <a:round/>
                      <a:headEnd type="none" w="med" len="med"/>
                      <a:tailEnd type="none" w="med" len="med"/>
                    </a:lnR>
                    <a:lnT w="38100" cap="flat" cmpd="sng" algn="ctr">
                      <a:solidFill>
                        <a:srgbClr val="003087"/>
                      </a:solidFill>
                      <a:prstDash val="solid"/>
                      <a:round/>
                      <a:headEnd type="none" w="med" len="med"/>
                      <a:tailEnd type="none" w="med" len="med"/>
                    </a:lnT>
                    <a:lnB w="38100" cap="flat" cmpd="sng" algn="ctr">
                      <a:solidFill>
                        <a:srgbClr val="003087"/>
                      </a:solidFill>
                      <a:prstDash val="solid"/>
                      <a:round/>
                      <a:headEnd type="none" w="med" len="med"/>
                      <a:tailEnd type="none" w="med" len="med"/>
                    </a:lnB>
                    <a:lnTlToBr w="12700" cmpd="sng">
                      <a:noFill/>
                      <a:prstDash val="solid"/>
                    </a:lnTlToBr>
                    <a:lnBlToTr w="12700" cmpd="sng">
                      <a:noFill/>
                      <a:prstDash val="solid"/>
                    </a:lnBlToTr>
                    <a:solidFill>
                      <a:srgbClr val="99D6EA">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200"/>
                    </a:p>
                  </a:txBody>
                  <a:tcPr>
                    <a:lnL w="38100" cap="flat" cmpd="sng" algn="ctr">
                      <a:solidFill>
                        <a:srgbClr val="003087"/>
                      </a:solidFill>
                      <a:prstDash val="solid"/>
                      <a:round/>
                      <a:headEnd type="none" w="med" len="med"/>
                      <a:tailEnd type="none" w="med" len="med"/>
                    </a:lnL>
                    <a:lnR w="38100" cap="flat" cmpd="sng" algn="ctr">
                      <a:solidFill>
                        <a:srgbClr val="003087"/>
                      </a:solidFill>
                      <a:prstDash val="solid"/>
                      <a:round/>
                      <a:headEnd type="none" w="med" len="med"/>
                      <a:tailEnd type="none" w="med" len="med"/>
                    </a:lnR>
                    <a:lnT w="38100" cap="flat" cmpd="sng" algn="ctr">
                      <a:solidFill>
                        <a:srgbClr val="003087"/>
                      </a:solidFill>
                      <a:prstDash val="solid"/>
                      <a:round/>
                      <a:headEnd type="none" w="med" len="med"/>
                      <a:tailEnd type="none" w="med" len="med"/>
                    </a:lnT>
                    <a:lnB w="38100" cap="flat" cmpd="sng" algn="ctr">
                      <a:solidFill>
                        <a:srgbClr val="003087"/>
                      </a:solidFill>
                      <a:prstDash val="solid"/>
                      <a:round/>
                      <a:headEnd type="none" w="med" len="med"/>
                      <a:tailEnd type="none" w="med" len="med"/>
                    </a:lnB>
                    <a:lnTlToBr w="12700" cmpd="sng">
                      <a:noFill/>
                      <a:prstDash val="solid"/>
                    </a:lnTlToBr>
                    <a:lnBlToTr w="12700" cmpd="sng">
                      <a:noFill/>
                      <a:prstDash val="solid"/>
                    </a:lnBlToTr>
                    <a:solidFill>
                      <a:srgbClr val="99D6EA">
                        <a:tint val="20000"/>
                      </a:srgbClr>
                    </a:solidFill>
                  </a:tcPr>
                </a:tc>
                <a:extLst>
                  <a:ext uri="{0D108BD9-81ED-4DB2-BD59-A6C34878D82A}">
                    <a16:rowId xmlns:a16="http://schemas.microsoft.com/office/drawing/2014/main" val="10006"/>
                  </a:ext>
                </a:extLst>
              </a:tr>
              <a:tr h="321628">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200" dirty="0"/>
                        <a:t>mini-Captain</a:t>
                      </a:r>
                    </a:p>
                  </a:txBody>
                  <a:tcPr>
                    <a:lnL w="38100" cap="flat" cmpd="sng" algn="ctr">
                      <a:solidFill>
                        <a:srgbClr val="003087"/>
                      </a:solidFill>
                      <a:prstDash val="solid"/>
                      <a:round/>
                      <a:headEnd type="none" w="med" len="med"/>
                      <a:tailEnd type="none" w="med" len="med"/>
                    </a:lnL>
                    <a:lnR w="38100" cap="flat" cmpd="sng" algn="ctr">
                      <a:solidFill>
                        <a:srgbClr val="003087"/>
                      </a:solidFill>
                      <a:prstDash val="solid"/>
                      <a:round/>
                      <a:headEnd type="none" w="med" len="med"/>
                      <a:tailEnd type="none" w="med" len="med"/>
                    </a:lnR>
                    <a:lnT w="38100" cap="flat" cmpd="sng" algn="ctr">
                      <a:solidFill>
                        <a:srgbClr val="003087"/>
                      </a:solidFill>
                      <a:prstDash val="solid"/>
                      <a:round/>
                      <a:headEnd type="none" w="med" len="med"/>
                      <a:tailEnd type="none" w="med" len="med"/>
                    </a:lnT>
                    <a:lnB w="38100" cap="flat" cmpd="sng" algn="ctr">
                      <a:solidFill>
                        <a:srgbClr val="003087"/>
                      </a:solidFill>
                      <a:prstDash val="solid"/>
                      <a:round/>
                      <a:headEnd type="none" w="med" len="med"/>
                      <a:tailEnd type="none" w="med" len="med"/>
                    </a:lnB>
                    <a:lnTlToBr w="12700" cmpd="sng">
                      <a:noFill/>
                      <a:prstDash val="solid"/>
                    </a:lnTlToBr>
                    <a:lnBlToTr w="12700" cmpd="sng">
                      <a:noFill/>
                      <a:prstDash val="solid"/>
                    </a:lnBlToTr>
                    <a:solidFill>
                      <a:srgbClr val="99D6EA">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200" dirty="0"/>
                        <a:t>LANL</a:t>
                      </a:r>
                      <a:r>
                        <a:rPr lang="en-US" sz="1200" baseline="0" dirty="0"/>
                        <a:t> neutron beam</a:t>
                      </a:r>
                      <a:endParaRPr lang="en-US" sz="1200" dirty="0"/>
                    </a:p>
                  </a:txBody>
                  <a:tcPr>
                    <a:lnL w="38100" cap="flat" cmpd="sng" algn="ctr">
                      <a:solidFill>
                        <a:srgbClr val="003087"/>
                      </a:solidFill>
                      <a:prstDash val="solid"/>
                      <a:round/>
                      <a:headEnd type="none" w="med" len="med"/>
                      <a:tailEnd type="none" w="med" len="med"/>
                    </a:lnL>
                    <a:lnR w="38100" cap="flat" cmpd="sng" algn="ctr">
                      <a:solidFill>
                        <a:srgbClr val="003087"/>
                      </a:solidFill>
                      <a:prstDash val="solid"/>
                      <a:round/>
                      <a:headEnd type="none" w="med" len="med"/>
                      <a:tailEnd type="none" w="med" len="med"/>
                    </a:lnR>
                    <a:lnT w="38100" cap="flat" cmpd="sng" algn="ctr">
                      <a:solidFill>
                        <a:srgbClr val="003087"/>
                      </a:solidFill>
                      <a:prstDash val="solid"/>
                      <a:round/>
                      <a:headEnd type="none" w="med" len="med"/>
                      <a:tailEnd type="none" w="med" len="med"/>
                    </a:lnT>
                    <a:lnB w="38100" cap="flat" cmpd="sng" algn="ctr">
                      <a:solidFill>
                        <a:srgbClr val="003087"/>
                      </a:solidFill>
                      <a:prstDash val="solid"/>
                      <a:round/>
                      <a:headEnd type="none" w="med" len="med"/>
                      <a:tailEnd type="none" w="med" len="med"/>
                    </a:lnB>
                    <a:lnTlToBr w="12700" cmpd="sng">
                      <a:noFill/>
                      <a:prstDash val="solid"/>
                    </a:lnTlToBr>
                    <a:lnBlToTr w="12700" cmpd="sng">
                      <a:noFill/>
                      <a:prstDash val="solid"/>
                    </a:lnBlToTr>
                    <a:solidFill>
                      <a:srgbClr val="99D6EA">
                        <a:tint val="20000"/>
                      </a:srgbClr>
                    </a:solidFill>
                  </a:tcPr>
                </a:tc>
                <a:tc>
                  <a:txBody>
                    <a:bodyPr/>
                    <a:lstStyle/>
                    <a:p>
                      <a:r>
                        <a:rPr lang="en-US" sz="1200" dirty="0"/>
                        <a:t>1700 liters</a:t>
                      </a:r>
                    </a:p>
                  </a:txBody>
                  <a:tcPr>
                    <a:lnL w="38100" cap="flat" cmpd="sng" algn="ctr">
                      <a:solidFill>
                        <a:srgbClr val="003087"/>
                      </a:solidFill>
                      <a:prstDash val="solid"/>
                      <a:round/>
                      <a:headEnd type="none" w="med" len="med"/>
                      <a:tailEnd type="none" w="med" len="med"/>
                    </a:lnL>
                    <a:lnR w="38100" cap="flat" cmpd="sng" algn="ctr">
                      <a:solidFill>
                        <a:srgbClr val="003087"/>
                      </a:solidFill>
                      <a:prstDash val="solid"/>
                      <a:round/>
                      <a:headEnd type="none" w="med" len="med"/>
                      <a:tailEnd type="none" w="med" len="med"/>
                    </a:lnR>
                    <a:lnT w="38100" cap="flat" cmpd="sng" algn="ctr">
                      <a:solidFill>
                        <a:srgbClr val="003087"/>
                      </a:solidFill>
                      <a:prstDash val="solid"/>
                      <a:round/>
                      <a:headEnd type="none" w="med" len="med"/>
                      <a:tailEnd type="none" w="med" len="med"/>
                    </a:lnT>
                    <a:lnB w="38100" cap="flat" cmpd="sng" algn="ctr">
                      <a:solidFill>
                        <a:srgbClr val="003087"/>
                      </a:solidFill>
                      <a:prstDash val="solid"/>
                      <a:round/>
                      <a:headEnd type="none" w="med" len="med"/>
                      <a:tailEnd type="none" w="med" len="med"/>
                    </a:lnB>
                    <a:lnTlToBr w="12700" cmpd="sng">
                      <a:noFill/>
                      <a:prstDash val="solid"/>
                    </a:lnTlToBr>
                    <a:lnBlToTr w="12700" cmpd="sng">
                      <a:noFill/>
                      <a:prstDash val="solid"/>
                    </a:lnBlToTr>
                    <a:solidFill>
                      <a:srgbClr val="99D6EA">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200"/>
                    </a:p>
                  </a:txBody>
                  <a:tcPr>
                    <a:lnL w="38100" cap="flat" cmpd="sng" algn="ctr">
                      <a:solidFill>
                        <a:srgbClr val="003087"/>
                      </a:solidFill>
                      <a:prstDash val="solid"/>
                      <a:round/>
                      <a:headEnd type="none" w="med" len="med"/>
                      <a:tailEnd type="none" w="med" len="med"/>
                    </a:lnL>
                    <a:lnR w="38100" cap="flat" cmpd="sng" algn="ctr">
                      <a:solidFill>
                        <a:srgbClr val="003087"/>
                      </a:solidFill>
                      <a:prstDash val="solid"/>
                      <a:round/>
                      <a:headEnd type="none" w="med" len="med"/>
                      <a:tailEnd type="none" w="med" len="med"/>
                    </a:lnR>
                    <a:lnT w="38100" cap="flat" cmpd="sng" algn="ctr">
                      <a:solidFill>
                        <a:srgbClr val="003087"/>
                      </a:solidFill>
                      <a:prstDash val="solid"/>
                      <a:round/>
                      <a:headEnd type="none" w="med" len="med"/>
                      <a:tailEnd type="none" w="med" len="med"/>
                    </a:lnT>
                    <a:lnB w="38100" cap="flat" cmpd="sng" algn="ctr">
                      <a:solidFill>
                        <a:srgbClr val="003087"/>
                      </a:solidFill>
                      <a:prstDash val="solid"/>
                      <a:round/>
                      <a:headEnd type="none" w="med" len="med"/>
                      <a:tailEnd type="none" w="med" len="med"/>
                    </a:lnB>
                    <a:lnTlToBr w="12700" cmpd="sng">
                      <a:noFill/>
                      <a:prstDash val="solid"/>
                    </a:lnTlToBr>
                    <a:lnBlToTr w="12700" cmpd="sng">
                      <a:noFill/>
                      <a:prstDash val="solid"/>
                    </a:lnBlToTr>
                    <a:solidFill>
                      <a:srgbClr val="99D6EA">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200"/>
                    </a:p>
                  </a:txBody>
                  <a:tcPr>
                    <a:lnL w="38100" cap="flat" cmpd="sng" algn="ctr">
                      <a:solidFill>
                        <a:srgbClr val="003087"/>
                      </a:solidFill>
                      <a:prstDash val="solid"/>
                      <a:round/>
                      <a:headEnd type="none" w="med" len="med"/>
                      <a:tailEnd type="none" w="med" len="med"/>
                    </a:lnL>
                    <a:lnR w="38100" cap="flat" cmpd="sng" algn="ctr">
                      <a:solidFill>
                        <a:srgbClr val="003087"/>
                      </a:solidFill>
                      <a:prstDash val="solid"/>
                      <a:round/>
                      <a:headEnd type="none" w="med" len="med"/>
                      <a:tailEnd type="none" w="med" len="med"/>
                    </a:lnR>
                    <a:lnT w="38100" cap="flat" cmpd="sng" algn="ctr">
                      <a:solidFill>
                        <a:srgbClr val="003087"/>
                      </a:solidFill>
                      <a:prstDash val="solid"/>
                      <a:round/>
                      <a:headEnd type="none" w="med" len="med"/>
                      <a:tailEnd type="none" w="med" len="med"/>
                    </a:lnT>
                    <a:lnB w="38100" cap="flat" cmpd="sng" algn="ctr">
                      <a:solidFill>
                        <a:srgbClr val="003087"/>
                      </a:solidFill>
                      <a:prstDash val="solid"/>
                      <a:round/>
                      <a:headEnd type="none" w="med" len="med"/>
                      <a:tailEnd type="none" w="med" len="med"/>
                    </a:lnB>
                    <a:lnTlToBr w="12700" cmpd="sng">
                      <a:noFill/>
                      <a:prstDash val="solid"/>
                    </a:lnTlToBr>
                    <a:lnBlToTr w="12700" cmpd="sng">
                      <a:noFill/>
                      <a:prstDash val="solid"/>
                    </a:lnBlToTr>
                    <a:solidFill>
                      <a:srgbClr val="99D6EA">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200" dirty="0"/>
                    </a:p>
                  </a:txBody>
                  <a:tcPr>
                    <a:lnL w="38100" cap="flat" cmpd="sng" algn="ctr">
                      <a:solidFill>
                        <a:srgbClr val="003087"/>
                      </a:solidFill>
                      <a:prstDash val="solid"/>
                      <a:round/>
                      <a:headEnd type="none" w="med" len="med"/>
                      <a:tailEnd type="none" w="med" len="med"/>
                    </a:lnL>
                    <a:lnR w="38100" cap="flat" cmpd="sng" algn="ctr">
                      <a:solidFill>
                        <a:srgbClr val="003087"/>
                      </a:solidFill>
                      <a:prstDash val="solid"/>
                      <a:round/>
                      <a:headEnd type="none" w="med" len="med"/>
                      <a:tailEnd type="none" w="med" len="med"/>
                    </a:lnR>
                    <a:lnT w="38100" cap="flat" cmpd="sng" algn="ctr">
                      <a:solidFill>
                        <a:srgbClr val="003087"/>
                      </a:solidFill>
                      <a:prstDash val="solid"/>
                      <a:round/>
                      <a:headEnd type="none" w="med" len="med"/>
                      <a:tailEnd type="none" w="med" len="med"/>
                    </a:lnT>
                    <a:lnB w="38100" cap="flat" cmpd="sng" algn="ctr">
                      <a:solidFill>
                        <a:srgbClr val="003087"/>
                      </a:solidFill>
                      <a:prstDash val="solid"/>
                      <a:round/>
                      <a:headEnd type="none" w="med" len="med"/>
                      <a:tailEnd type="none" w="med" len="med"/>
                    </a:lnB>
                    <a:lnTlToBr w="12700" cmpd="sng">
                      <a:noFill/>
                      <a:prstDash val="solid"/>
                    </a:lnTlToBr>
                    <a:lnBlToTr w="12700" cmpd="sng">
                      <a:noFill/>
                      <a:prstDash val="solid"/>
                    </a:lnBlToTr>
                    <a:solidFill>
                      <a:srgbClr val="99D6EA">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200" dirty="0"/>
                    </a:p>
                  </a:txBody>
                  <a:tcPr>
                    <a:lnL w="38100" cap="flat" cmpd="sng" algn="ctr">
                      <a:solidFill>
                        <a:srgbClr val="003087"/>
                      </a:solidFill>
                      <a:prstDash val="solid"/>
                      <a:round/>
                      <a:headEnd type="none" w="med" len="med"/>
                      <a:tailEnd type="none" w="med" len="med"/>
                    </a:lnL>
                    <a:lnR w="38100" cap="flat" cmpd="sng" algn="ctr">
                      <a:solidFill>
                        <a:srgbClr val="003087"/>
                      </a:solidFill>
                      <a:prstDash val="solid"/>
                      <a:round/>
                      <a:headEnd type="none" w="med" len="med"/>
                      <a:tailEnd type="none" w="med" len="med"/>
                    </a:lnR>
                    <a:lnT w="38100" cap="flat" cmpd="sng" algn="ctr">
                      <a:solidFill>
                        <a:srgbClr val="003087"/>
                      </a:solidFill>
                      <a:prstDash val="solid"/>
                      <a:round/>
                      <a:headEnd type="none" w="med" len="med"/>
                      <a:tailEnd type="none" w="med" len="med"/>
                    </a:lnT>
                    <a:lnB w="38100" cap="flat" cmpd="sng" algn="ctr">
                      <a:solidFill>
                        <a:srgbClr val="003087"/>
                      </a:solidFill>
                      <a:prstDash val="solid"/>
                      <a:round/>
                      <a:headEnd type="none" w="med" len="med"/>
                      <a:tailEnd type="none" w="med" len="med"/>
                    </a:lnB>
                    <a:lnTlToBr w="12700" cmpd="sng">
                      <a:noFill/>
                      <a:prstDash val="solid"/>
                    </a:lnTlToBr>
                    <a:lnBlToTr w="12700" cmpd="sng">
                      <a:noFill/>
                      <a:prstDash val="solid"/>
                    </a:lnBlToTr>
                    <a:solidFill>
                      <a:srgbClr val="99D6EA">
                        <a:tint val="20000"/>
                      </a:srgbClr>
                    </a:solidFill>
                  </a:tcPr>
                </a:tc>
                <a:extLst>
                  <a:ext uri="{0D108BD9-81ED-4DB2-BD59-A6C34878D82A}">
                    <a16:rowId xmlns:a16="http://schemas.microsoft.com/office/drawing/2014/main" val="10007"/>
                  </a:ext>
                </a:extLst>
              </a:tr>
              <a:tr h="321628">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200" dirty="0"/>
                        <a:t>1x1x3</a:t>
                      </a:r>
                      <a:r>
                        <a:rPr lang="en-US" sz="1200" baseline="0" dirty="0"/>
                        <a:t> WA105 DP</a:t>
                      </a:r>
                      <a:endParaRPr lang="en-US" sz="1200" dirty="0"/>
                    </a:p>
                  </a:txBody>
                  <a:tcPr>
                    <a:lnL w="38100" cap="flat" cmpd="sng" algn="ctr">
                      <a:solidFill>
                        <a:srgbClr val="003087"/>
                      </a:solidFill>
                      <a:prstDash val="solid"/>
                      <a:round/>
                      <a:headEnd type="none" w="med" len="med"/>
                      <a:tailEnd type="none" w="med" len="med"/>
                    </a:lnL>
                    <a:lnR w="38100" cap="flat" cmpd="sng" algn="ctr">
                      <a:solidFill>
                        <a:srgbClr val="003087"/>
                      </a:solidFill>
                      <a:prstDash val="solid"/>
                      <a:round/>
                      <a:headEnd type="none" w="med" len="med"/>
                      <a:tailEnd type="none" w="med" len="med"/>
                    </a:lnR>
                    <a:lnT w="38100" cap="flat" cmpd="sng" algn="ctr">
                      <a:solidFill>
                        <a:srgbClr val="003087"/>
                      </a:solidFill>
                      <a:prstDash val="solid"/>
                      <a:round/>
                      <a:headEnd type="none" w="med" len="med"/>
                      <a:tailEnd type="none" w="med" len="med"/>
                    </a:lnT>
                    <a:lnB w="38100" cap="flat" cmpd="sng" algn="ctr">
                      <a:solidFill>
                        <a:srgbClr val="003087"/>
                      </a:solidFill>
                      <a:prstDash val="solid"/>
                      <a:round/>
                      <a:headEnd type="none" w="med" len="med"/>
                      <a:tailEnd type="none" w="med" len="med"/>
                    </a:lnB>
                    <a:lnTlToBr w="12700" cmpd="sng">
                      <a:noFill/>
                      <a:prstDash val="solid"/>
                    </a:lnTlToBr>
                    <a:lnBlToTr w="12700" cmpd="sng">
                      <a:noFill/>
                      <a:prstDash val="solid"/>
                    </a:lnBlToTr>
                    <a:solidFill>
                      <a:srgbClr val="99D6EA">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200" dirty="0"/>
                        <a:t>CERN NP</a:t>
                      </a:r>
                    </a:p>
                  </a:txBody>
                  <a:tcPr>
                    <a:lnL w="38100" cap="flat" cmpd="sng" algn="ctr">
                      <a:solidFill>
                        <a:srgbClr val="003087"/>
                      </a:solidFill>
                      <a:prstDash val="solid"/>
                      <a:round/>
                      <a:headEnd type="none" w="med" len="med"/>
                      <a:tailEnd type="none" w="med" len="med"/>
                    </a:lnL>
                    <a:lnR w="38100" cap="flat" cmpd="sng" algn="ctr">
                      <a:solidFill>
                        <a:srgbClr val="003087"/>
                      </a:solidFill>
                      <a:prstDash val="solid"/>
                      <a:round/>
                      <a:headEnd type="none" w="med" len="med"/>
                      <a:tailEnd type="none" w="med" len="med"/>
                    </a:lnR>
                    <a:lnT w="38100" cap="flat" cmpd="sng" algn="ctr">
                      <a:solidFill>
                        <a:srgbClr val="003087"/>
                      </a:solidFill>
                      <a:prstDash val="solid"/>
                      <a:round/>
                      <a:headEnd type="none" w="med" len="med"/>
                      <a:tailEnd type="none" w="med" len="med"/>
                    </a:lnT>
                    <a:lnB w="38100" cap="flat" cmpd="sng" algn="ctr">
                      <a:solidFill>
                        <a:srgbClr val="003087"/>
                      </a:solidFill>
                      <a:prstDash val="solid"/>
                      <a:round/>
                      <a:headEnd type="none" w="med" len="med"/>
                      <a:tailEnd type="none" w="med" len="med"/>
                    </a:lnB>
                    <a:lnTlToBr w="12700" cmpd="sng">
                      <a:noFill/>
                      <a:prstDash val="solid"/>
                    </a:lnTlToBr>
                    <a:lnBlToTr w="12700" cmpd="sng">
                      <a:noFill/>
                      <a:prstDash val="solid"/>
                    </a:lnBlToTr>
                    <a:solidFill>
                      <a:srgbClr val="99D6EA">
                        <a:tint val="20000"/>
                      </a:srgbClr>
                    </a:solidFill>
                  </a:tcPr>
                </a:tc>
                <a:tc>
                  <a:txBody>
                    <a:bodyPr/>
                    <a:lstStyle/>
                    <a:p>
                      <a:r>
                        <a:rPr lang="en-US" sz="1200" baseline="0" dirty="0"/>
                        <a:t>30? ton</a:t>
                      </a:r>
                    </a:p>
                  </a:txBody>
                  <a:tcPr>
                    <a:lnL w="38100" cap="flat" cmpd="sng" algn="ctr">
                      <a:solidFill>
                        <a:srgbClr val="003087"/>
                      </a:solidFill>
                      <a:prstDash val="solid"/>
                      <a:round/>
                      <a:headEnd type="none" w="med" len="med"/>
                      <a:tailEnd type="none" w="med" len="med"/>
                    </a:lnL>
                    <a:lnR w="38100" cap="flat" cmpd="sng" algn="ctr">
                      <a:solidFill>
                        <a:srgbClr val="003087"/>
                      </a:solidFill>
                      <a:prstDash val="solid"/>
                      <a:round/>
                      <a:headEnd type="none" w="med" len="med"/>
                      <a:tailEnd type="none" w="med" len="med"/>
                    </a:lnR>
                    <a:lnT w="38100" cap="flat" cmpd="sng" algn="ctr">
                      <a:solidFill>
                        <a:srgbClr val="003087"/>
                      </a:solidFill>
                      <a:prstDash val="solid"/>
                      <a:round/>
                      <a:headEnd type="none" w="med" len="med"/>
                      <a:tailEnd type="none" w="med" len="med"/>
                    </a:lnT>
                    <a:lnB w="38100" cap="flat" cmpd="sng" algn="ctr">
                      <a:solidFill>
                        <a:srgbClr val="003087"/>
                      </a:solidFill>
                      <a:prstDash val="solid"/>
                      <a:round/>
                      <a:headEnd type="none" w="med" len="med"/>
                      <a:tailEnd type="none" w="med" len="med"/>
                    </a:lnB>
                    <a:lnTlToBr w="12700" cmpd="sng">
                      <a:noFill/>
                      <a:prstDash val="solid"/>
                    </a:lnTlToBr>
                    <a:lnBlToTr w="12700" cmpd="sng">
                      <a:noFill/>
                      <a:prstDash val="solid"/>
                    </a:lnBlToTr>
                    <a:solidFill>
                      <a:srgbClr val="99D6EA">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200"/>
                    </a:p>
                  </a:txBody>
                  <a:tcPr>
                    <a:lnL w="38100" cap="flat" cmpd="sng" algn="ctr">
                      <a:solidFill>
                        <a:srgbClr val="003087"/>
                      </a:solidFill>
                      <a:prstDash val="solid"/>
                      <a:round/>
                      <a:headEnd type="none" w="med" len="med"/>
                      <a:tailEnd type="none" w="med" len="med"/>
                    </a:lnL>
                    <a:lnR w="38100" cap="flat" cmpd="sng" algn="ctr">
                      <a:solidFill>
                        <a:srgbClr val="003087"/>
                      </a:solidFill>
                      <a:prstDash val="solid"/>
                      <a:round/>
                      <a:headEnd type="none" w="med" len="med"/>
                      <a:tailEnd type="none" w="med" len="med"/>
                    </a:lnR>
                    <a:lnT w="38100" cap="flat" cmpd="sng" algn="ctr">
                      <a:solidFill>
                        <a:srgbClr val="003087"/>
                      </a:solidFill>
                      <a:prstDash val="solid"/>
                      <a:round/>
                      <a:headEnd type="none" w="med" len="med"/>
                      <a:tailEnd type="none" w="med" len="med"/>
                    </a:lnT>
                    <a:lnB w="38100" cap="flat" cmpd="sng" algn="ctr">
                      <a:solidFill>
                        <a:srgbClr val="003087"/>
                      </a:solidFill>
                      <a:prstDash val="solid"/>
                      <a:round/>
                      <a:headEnd type="none" w="med" len="med"/>
                      <a:tailEnd type="none" w="med" len="med"/>
                    </a:lnB>
                    <a:lnTlToBr w="12700" cmpd="sng">
                      <a:noFill/>
                      <a:prstDash val="solid"/>
                    </a:lnTlToBr>
                    <a:lnBlToTr w="12700" cmpd="sng">
                      <a:noFill/>
                      <a:prstDash val="solid"/>
                    </a:lnBlToTr>
                    <a:solidFill>
                      <a:srgbClr val="99D6EA">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200"/>
                    </a:p>
                  </a:txBody>
                  <a:tcPr>
                    <a:lnL w="38100" cap="flat" cmpd="sng" algn="ctr">
                      <a:solidFill>
                        <a:srgbClr val="003087"/>
                      </a:solidFill>
                      <a:prstDash val="solid"/>
                      <a:round/>
                      <a:headEnd type="none" w="med" len="med"/>
                      <a:tailEnd type="none" w="med" len="med"/>
                    </a:lnL>
                    <a:lnR w="38100" cap="flat" cmpd="sng" algn="ctr">
                      <a:solidFill>
                        <a:srgbClr val="003087"/>
                      </a:solidFill>
                      <a:prstDash val="solid"/>
                      <a:round/>
                      <a:headEnd type="none" w="med" len="med"/>
                      <a:tailEnd type="none" w="med" len="med"/>
                    </a:lnR>
                    <a:lnT w="38100" cap="flat" cmpd="sng" algn="ctr">
                      <a:solidFill>
                        <a:srgbClr val="003087"/>
                      </a:solidFill>
                      <a:prstDash val="solid"/>
                      <a:round/>
                      <a:headEnd type="none" w="med" len="med"/>
                      <a:tailEnd type="none" w="med" len="med"/>
                    </a:lnT>
                    <a:lnB w="38100" cap="flat" cmpd="sng" algn="ctr">
                      <a:solidFill>
                        <a:srgbClr val="003087"/>
                      </a:solidFill>
                      <a:prstDash val="solid"/>
                      <a:round/>
                      <a:headEnd type="none" w="med" len="med"/>
                      <a:tailEnd type="none" w="med" len="med"/>
                    </a:lnB>
                    <a:lnTlToBr w="12700" cmpd="sng">
                      <a:noFill/>
                      <a:prstDash val="solid"/>
                    </a:lnTlToBr>
                    <a:lnBlToTr w="12700" cmpd="sng">
                      <a:noFill/>
                      <a:prstDash val="solid"/>
                    </a:lnBlToTr>
                    <a:solidFill>
                      <a:srgbClr val="99D6EA">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200"/>
                    </a:p>
                  </a:txBody>
                  <a:tcPr>
                    <a:lnL w="38100" cap="flat" cmpd="sng" algn="ctr">
                      <a:solidFill>
                        <a:srgbClr val="003087"/>
                      </a:solidFill>
                      <a:prstDash val="solid"/>
                      <a:round/>
                      <a:headEnd type="none" w="med" len="med"/>
                      <a:tailEnd type="none" w="med" len="med"/>
                    </a:lnL>
                    <a:lnR w="38100" cap="flat" cmpd="sng" algn="ctr">
                      <a:solidFill>
                        <a:srgbClr val="003087"/>
                      </a:solidFill>
                      <a:prstDash val="solid"/>
                      <a:round/>
                      <a:headEnd type="none" w="med" len="med"/>
                      <a:tailEnd type="none" w="med" len="med"/>
                    </a:lnR>
                    <a:lnT w="38100" cap="flat" cmpd="sng" algn="ctr">
                      <a:solidFill>
                        <a:srgbClr val="003087"/>
                      </a:solidFill>
                      <a:prstDash val="solid"/>
                      <a:round/>
                      <a:headEnd type="none" w="med" len="med"/>
                      <a:tailEnd type="none" w="med" len="med"/>
                    </a:lnT>
                    <a:lnB w="38100" cap="flat" cmpd="sng" algn="ctr">
                      <a:solidFill>
                        <a:srgbClr val="003087"/>
                      </a:solidFill>
                      <a:prstDash val="solid"/>
                      <a:round/>
                      <a:headEnd type="none" w="med" len="med"/>
                      <a:tailEnd type="none" w="med" len="med"/>
                    </a:lnB>
                    <a:lnTlToBr w="12700" cmpd="sng">
                      <a:noFill/>
                      <a:prstDash val="solid"/>
                    </a:lnTlToBr>
                    <a:lnBlToTr w="12700" cmpd="sng">
                      <a:noFill/>
                      <a:prstDash val="solid"/>
                    </a:lnBlToTr>
                    <a:solidFill>
                      <a:srgbClr val="99D6EA">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200" dirty="0"/>
                    </a:p>
                  </a:txBody>
                  <a:tcPr>
                    <a:lnL w="38100" cap="flat" cmpd="sng" algn="ctr">
                      <a:solidFill>
                        <a:srgbClr val="003087"/>
                      </a:solidFill>
                      <a:prstDash val="solid"/>
                      <a:round/>
                      <a:headEnd type="none" w="med" len="med"/>
                      <a:tailEnd type="none" w="med" len="med"/>
                    </a:lnL>
                    <a:lnR w="38100" cap="flat" cmpd="sng" algn="ctr">
                      <a:solidFill>
                        <a:srgbClr val="003087"/>
                      </a:solidFill>
                      <a:prstDash val="solid"/>
                      <a:round/>
                      <a:headEnd type="none" w="med" len="med"/>
                      <a:tailEnd type="none" w="med" len="med"/>
                    </a:lnR>
                    <a:lnT w="38100" cap="flat" cmpd="sng" algn="ctr">
                      <a:solidFill>
                        <a:srgbClr val="003087"/>
                      </a:solidFill>
                      <a:prstDash val="solid"/>
                      <a:round/>
                      <a:headEnd type="none" w="med" len="med"/>
                      <a:tailEnd type="none" w="med" len="med"/>
                    </a:lnT>
                    <a:lnB w="38100" cap="flat" cmpd="sng" algn="ctr">
                      <a:solidFill>
                        <a:srgbClr val="003087"/>
                      </a:solidFill>
                      <a:prstDash val="solid"/>
                      <a:round/>
                      <a:headEnd type="none" w="med" len="med"/>
                      <a:tailEnd type="none" w="med" len="med"/>
                    </a:lnB>
                    <a:lnTlToBr w="12700" cmpd="sng">
                      <a:noFill/>
                      <a:prstDash val="solid"/>
                    </a:lnTlToBr>
                    <a:lnBlToTr w="12700" cmpd="sng">
                      <a:noFill/>
                      <a:prstDash val="solid"/>
                    </a:lnBlToTr>
                    <a:solidFill>
                      <a:srgbClr val="99D6EA">
                        <a:tint val="20000"/>
                      </a:srgbClr>
                    </a:solidFill>
                  </a:tcPr>
                </a:tc>
                <a:extLst>
                  <a:ext uri="{0D108BD9-81ED-4DB2-BD59-A6C34878D82A}">
                    <a16:rowId xmlns:a16="http://schemas.microsoft.com/office/drawing/2014/main" val="10008"/>
                  </a:ext>
                </a:extLst>
              </a:tr>
              <a:tr h="321628">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200" dirty="0" err="1"/>
                        <a:t>protoDUNE</a:t>
                      </a:r>
                      <a:r>
                        <a:rPr lang="en-US" sz="1200" dirty="0"/>
                        <a:t> SP</a:t>
                      </a:r>
                    </a:p>
                  </a:txBody>
                  <a:tcPr>
                    <a:lnL w="38100" cap="flat" cmpd="sng" algn="ctr">
                      <a:solidFill>
                        <a:srgbClr val="003087"/>
                      </a:solidFill>
                      <a:prstDash val="solid"/>
                      <a:round/>
                      <a:headEnd type="none" w="med" len="med"/>
                      <a:tailEnd type="none" w="med" len="med"/>
                    </a:lnL>
                    <a:lnR w="38100" cap="flat" cmpd="sng" algn="ctr">
                      <a:solidFill>
                        <a:srgbClr val="003087"/>
                      </a:solidFill>
                      <a:prstDash val="solid"/>
                      <a:round/>
                      <a:headEnd type="none" w="med" len="med"/>
                      <a:tailEnd type="none" w="med" len="med"/>
                    </a:lnR>
                    <a:lnT w="38100" cap="flat" cmpd="sng" algn="ctr">
                      <a:solidFill>
                        <a:srgbClr val="003087"/>
                      </a:solidFill>
                      <a:prstDash val="solid"/>
                      <a:round/>
                      <a:headEnd type="none" w="med" len="med"/>
                      <a:tailEnd type="none" w="med" len="med"/>
                    </a:lnT>
                    <a:lnB w="38100" cap="flat" cmpd="sng" algn="ctr">
                      <a:solidFill>
                        <a:srgbClr val="003087"/>
                      </a:solidFill>
                      <a:prstDash val="solid"/>
                      <a:round/>
                      <a:headEnd type="none" w="med" len="med"/>
                      <a:tailEnd type="none" w="med" len="med"/>
                    </a:lnB>
                    <a:lnTlToBr w="12700" cmpd="sng">
                      <a:noFill/>
                      <a:prstDash val="solid"/>
                    </a:lnTlToBr>
                    <a:lnBlToTr w="12700" cmpd="sng">
                      <a:noFill/>
                      <a:prstDash val="solid"/>
                    </a:lnBlToTr>
                    <a:solidFill>
                      <a:srgbClr val="99D6EA">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200" dirty="0"/>
                        <a:t>CERN NP</a:t>
                      </a:r>
                    </a:p>
                  </a:txBody>
                  <a:tcPr>
                    <a:lnL w="38100" cap="flat" cmpd="sng" algn="ctr">
                      <a:solidFill>
                        <a:srgbClr val="003087"/>
                      </a:solidFill>
                      <a:prstDash val="solid"/>
                      <a:round/>
                      <a:headEnd type="none" w="med" len="med"/>
                      <a:tailEnd type="none" w="med" len="med"/>
                    </a:lnL>
                    <a:lnR w="38100" cap="flat" cmpd="sng" algn="ctr">
                      <a:solidFill>
                        <a:srgbClr val="003087"/>
                      </a:solidFill>
                      <a:prstDash val="solid"/>
                      <a:round/>
                      <a:headEnd type="none" w="med" len="med"/>
                      <a:tailEnd type="none" w="med" len="med"/>
                    </a:lnR>
                    <a:lnT w="38100" cap="flat" cmpd="sng" algn="ctr">
                      <a:solidFill>
                        <a:srgbClr val="003087"/>
                      </a:solidFill>
                      <a:prstDash val="solid"/>
                      <a:round/>
                      <a:headEnd type="none" w="med" len="med"/>
                      <a:tailEnd type="none" w="med" len="med"/>
                    </a:lnT>
                    <a:lnB w="38100" cap="flat" cmpd="sng" algn="ctr">
                      <a:solidFill>
                        <a:srgbClr val="003087"/>
                      </a:solidFill>
                      <a:prstDash val="solid"/>
                      <a:round/>
                      <a:headEnd type="none" w="med" len="med"/>
                      <a:tailEnd type="none" w="med" len="med"/>
                    </a:lnB>
                    <a:lnTlToBr w="12700" cmpd="sng">
                      <a:noFill/>
                      <a:prstDash val="solid"/>
                    </a:lnTlToBr>
                    <a:lnBlToTr w="12700" cmpd="sng">
                      <a:noFill/>
                      <a:prstDash val="solid"/>
                    </a:lnBlToTr>
                    <a:solidFill>
                      <a:srgbClr val="99D6EA">
                        <a:tint val="20000"/>
                      </a:srgbClr>
                    </a:solidFill>
                  </a:tcPr>
                </a:tc>
                <a:tc>
                  <a:txBody>
                    <a:bodyPr/>
                    <a:lstStyle/>
                    <a:p>
                      <a:r>
                        <a:rPr lang="en-US" sz="1200" dirty="0"/>
                        <a:t>300 ton</a:t>
                      </a:r>
                      <a:endParaRPr lang="en-US" sz="1200" baseline="30000" dirty="0"/>
                    </a:p>
                  </a:txBody>
                  <a:tcPr>
                    <a:lnL w="38100" cap="flat" cmpd="sng" algn="ctr">
                      <a:solidFill>
                        <a:srgbClr val="003087"/>
                      </a:solidFill>
                      <a:prstDash val="solid"/>
                      <a:round/>
                      <a:headEnd type="none" w="med" len="med"/>
                      <a:tailEnd type="none" w="med" len="med"/>
                    </a:lnL>
                    <a:lnR w="38100" cap="flat" cmpd="sng" algn="ctr">
                      <a:solidFill>
                        <a:srgbClr val="003087"/>
                      </a:solidFill>
                      <a:prstDash val="solid"/>
                      <a:round/>
                      <a:headEnd type="none" w="med" len="med"/>
                      <a:tailEnd type="none" w="med" len="med"/>
                    </a:lnR>
                    <a:lnT w="38100" cap="flat" cmpd="sng" algn="ctr">
                      <a:solidFill>
                        <a:srgbClr val="003087"/>
                      </a:solidFill>
                      <a:prstDash val="solid"/>
                      <a:round/>
                      <a:headEnd type="none" w="med" len="med"/>
                      <a:tailEnd type="none" w="med" len="med"/>
                    </a:lnT>
                    <a:lnB w="38100" cap="flat" cmpd="sng" algn="ctr">
                      <a:solidFill>
                        <a:srgbClr val="003087"/>
                      </a:solidFill>
                      <a:prstDash val="solid"/>
                      <a:round/>
                      <a:headEnd type="none" w="med" len="med"/>
                      <a:tailEnd type="none" w="med" len="med"/>
                    </a:lnB>
                    <a:lnTlToBr w="12700" cmpd="sng">
                      <a:noFill/>
                      <a:prstDash val="solid"/>
                    </a:lnTlToBr>
                    <a:lnBlToTr w="12700" cmpd="sng">
                      <a:noFill/>
                      <a:prstDash val="solid"/>
                    </a:lnBlToTr>
                    <a:solidFill>
                      <a:srgbClr val="99D6EA">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200"/>
                    </a:p>
                  </a:txBody>
                  <a:tcPr>
                    <a:lnL w="38100" cap="flat" cmpd="sng" algn="ctr">
                      <a:solidFill>
                        <a:srgbClr val="003087"/>
                      </a:solidFill>
                      <a:prstDash val="solid"/>
                      <a:round/>
                      <a:headEnd type="none" w="med" len="med"/>
                      <a:tailEnd type="none" w="med" len="med"/>
                    </a:lnL>
                    <a:lnR w="38100" cap="flat" cmpd="sng" algn="ctr">
                      <a:solidFill>
                        <a:srgbClr val="003087"/>
                      </a:solidFill>
                      <a:prstDash val="solid"/>
                      <a:round/>
                      <a:headEnd type="none" w="med" len="med"/>
                      <a:tailEnd type="none" w="med" len="med"/>
                    </a:lnR>
                    <a:lnT w="38100" cap="flat" cmpd="sng" algn="ctr">
                      <a:solidFill>
                        <a:srgbClr val="003087"/>
                      </a:solidFill>
                      <a:prstDash val="solid"/>
                      <a:round/>
                      <a:headEnd type="none" w="med" len="med"/>
                      <a:tailEnd type="none" w="med" len="med"/>
                    </a:lnT>
                    <a:lnB w="38100" cap="flat" cmpd="sng" algn="ctr">
                      <a:solidFill>
                        <a:srgbClr val="003087"/>
                      </a:solidFill>
                      <a:prstDash val="solid"/>
                      <a:round/>
                      <a:headEnd type="none" w="med" len="med"/>
                      <a:tailEnd type="none" w="med" len="med"/>
                    </a:lnB>
                    <a:lnTlToBr w="12700" cmpd="sng">
                      <a:noFill/>
                      <a:prstDash val="solid"/>
                    </a:lnTlToBr>
                    <a:lnBlToTr w="12700" cmpd="sng">
                      <a:noFill/>
                      <a:prstDash val="solid"/>
                    </a:lnBlToTr>
                    <a:solidFill>
                      <a:srgbClr val="99D6EA">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200"/>
                    </a:p>
                  </a:txBody>
                  <a:tcPr>
                    <a:lnL w="38100" cap="flat" cmpd="sng" algn="ctr">
                      <a:solidFill>
                        <a:srgbClr val="003087"/>
                      </a:solidFill>
                      <a:prstDash val="solid"/>
                      <a:round/>
                      <a:headEnd type="none" w="med" len="med"/>
                      <a:tailEnd type="none" w="med" len="med"/>
                    </a:lnL>
                    <a:lnR w="38100" cap="flat" cmpd="sng" algn="ctr">
                      <a:solidFill>
                        <a:srgbClr val="003087"/>
                      </a:solidFill>
                      <a:prstDash val="solid"/>
                      <a:round/>
                      <a:headEnd type="none" w="med" len="med"/>
                      <a:tailEnd type="none" w="med" len="med"/>
                    </a:lnR>
                    <a:lnT w="38100" cap="flat" cmpd="sng" algn="ctr">
                      <a:solidFill>
                        <a:srgbClr val="003087"/>
                      </a:solidFill>
                      <a:prstDash val="solid"/>
                      <a:round/>
                      <a:headEnd type="none" w="med" len="med"/>
                      <a:tailEnd type="none" w="med" len="med"/>
                    </a:lnT>
                    <a:lnB w="38100" cap="flat" cmpd="sng" algn="ctr">
                      <a:solidFill>
                        <a:srgbClr val="003087"/>
                      </a:solidFill>
                      <a:prstDash val="solid"/>
                      <a:round/>
                      <a:headEnd type="none" w="med" len="med"/>
                      <a:tailEnd type="none" w="med" len="med"/>
                    </a:lnB>
                    <a:lnTlToBr w="12700" cmpd="sng">
                      <a:noFill/>
                      <a:prstDash val="solid"/>
                    </a:lnTlToBr>
                    <a:lnBlToTr w="12700" cmpd="sng">
                      <a:noFill/>
                      <a:prstDash val="solid"/>
                    </a:lnBlToTr>
                    <a:solidFill>
                      <a:srgbClr val="99D6EA">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200"/>
                    </a:p>
                  </a:txBody>
                  <a:tcPr>
                    <a:lnL w="38100" cap="flat" cmpd="sng" algn="ctr">
                      <a:solidFill>
                        <a:srgbClr val="003087"/>
                      </a:solidFill>
                      <a:prstDash val="solid"/>
                      <a:round/>
                      <a:headEnd type="none" w="med" len="med"/>
                      <a:tailEnd type="none" w="med" len="med"/>
                    </a:lnL>
                    <a:lnR w="38100" cap="flat" cmpd="sng" algn="ctr">
                      <a:solidFill>
                        <a:srgbClr val="003087"/>
                      </a:solidFill>
                      <a:prstDash val="solid"/>
                      <a:round/>
                      <a:headEnd type="none" w="med" len="med"/>
                      <a:tailEnd type="none" w="med" len="med"/>
                    </a:lnR>
                    <a:lnT w="38100" cap="flat" cmpd="sng" algn="ctr">
                      <a:solidFill>
                        <a:srgbClr val="003087"/>
                      </a:solidFill>
                      <a:prstDash val="solid"/>
                      <a:round/>
                      <a:headEnd type="none" w="med" len="med"/>
                      <a:tailEnd type="none" w="med" len="med"/>
                    </a:lnT>
                    <a:lnB w="38100" cap="flat" cmpd="sng" algn="ctr">
                      <a:solidFill>
                        <a:srgbClr val="003087"/>
                      </a:solidFill>
                      <a:prstDash val="solid"/>
                      <a:round/>
                      <a:headEnd type="none" w="med" len="med"/>
                      <a:tailEnd type="none" w="med" len="med"/>
                    </a:lnB>
                    <a:lnTlToBr w="12700" cmpd="sng">
                      <a:noFill/>
                      <a:prstDash val="solid"/>
                    </a:lnTlToBr>
                    <a:lnBlToTr w="12700" cmpd="sng">
                      <a:noFill/>
                      <a:prstDash val="solid"/>
                    </a:lnBlToTr>
                    <a:solidFill>
                      <a:srgbClr val="99D6EA">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200" dirty="0"/>
                    </a:p>
                  </a:txBody>
                  <a:tcPr>
                    <a:lnL w="38100" cap="flat" cmpd="sng" algn="ctr">
                      <a:solidFill>
                        <a:srgbClr val="003087"/>
                      </a:solidFill>
                      <a:prstDash val="solid"/>
                      <a:round/>
                      <a:headEnd type="none" w="med" len="med"/>
                      <a:tailEnd type="none" w="med" len="med"/>
                    </a:lnL>
                    <a:lnR w="38100" cap="flat" cmpd="sng" algn="ctr">
                      <a:solidFill>
                        <a:srgbClr val="003087"/>
                      </a:solidFill>
                      <a:prstDash val="solid"/>
                      <a:round/>
                      <a:headEnd type="none" w="med" len="med"/>
                      <a:tailEnd type="none" w="med" len="med"/>
                    </a:lnR>
                    <a:lnT w="38100" cap="flat" cmpd="sng" algn="ctr">
                      <a:solidFill>
                        <a:srgbClr val="003087"/>
                      </a:solidFill>
                      <a:prstDash val="solid"/>
                      <a:round/>
                      <a:headEnd type="none" w="med" len="med"/>
                      <a:tailEnd type="none" w="med" len="med"/>
                    </a:lnT>
                    <a:lnB w="38100" cap="flat" cmpd="sng" algn="ctr">
                      <a:solidFill>
                        <a:srgbClr val="003087"/>
                      </a:solidFill>
                      <a:prstDash val="solid"/>
                      <a:round/>
                      <a:headEnd type="none" w="med" len="med"/>
                      <a:tailEnd type="none" w="med" len="med"/>
                    </a:lnB>
                    <a:lnTlToBr w="12700" cmpd="sng">
                      <a:noFill/>
                      <a:prstDash val="solid"/>
                    </a:lnTlToBr>
                    <a:lnBlToTr w="12700" cmpd="sng">
                      <a:noFill/>
                      <a:prstDash val="solid"/>
                    </a:lnBlToTr>
                    <a:solidFill>
                      <a:srgbClr val="99D6EA">
                        <a:tint val="20000"/>
                      </a:srgbClr>
                    </a:solidFill>
                  </a:tcPr>
                </a:tc>
                <a:extLst>
                  <a:ext uri="{0D108BD9-81ED-4DB2-BD59-A6C34878D82A}">
                    <a16:rowId xmlns:a16="http://schemas.microsoft.com/office/drawing/2014/main" val="10009"/>
                  </a:ext>
                </a:extLst>
              </a:tr>
              <a:tr h="321628">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200" dirty="0" err="1"/>
                        <a:t>protoDUNE</a:t>
                      </a:r>
                      <a:r>
                        <a:rPr lang="en-US" sz="1200" baseline="0" dirty="0"/>
                        <a:t> DP</a:t>
                      </a:r>
                      <a:endParaRPr lang="en-US" sz="1200" dirty="0"/>
                    </a:p>
                  </a:txBody>
                  <a:tcPr>
                    <a:lnL w="38100" cap="flat" cmpd="sng" algn="ctr">
                      <a:solidFill>
                        <a:srgbClr val="003087"/>
                      </a:solidFill>
                      <a:prstDash val="solid"/>
                      <a:round/>
                      <a:headEnd type="none" w="med" len="med"/>
                      <a:tailEnd type="none" w="med" len="med"/>
                    </a:lnL>
                    <a:lnR w="38100" cap="flat" cmpd="sng" algn="ctr">
                      <a:solidFill>
                        <a:srgbClr val="003087"/>
                      </a:solidFill>
                      <a:prstDash val="solid"/>
                      <a:round/>
                      <a:headEnd type="none" w="med" len="med"/>
                      <a:tailEnd type="none" w="med" len="med"/>
                    </a:lnR>
                    <a:lnT w="38100" cap="flat" cmpd="sng" algn="ctr">
                      <a:solidFill>
                        <a:srgbClr val="003087"/>
                      </a:solidFill>
                      <a:prstDash val="solid"/>
                      <a:round/>
                      <a:headEnd type="none" w="med" len="med"/>
                      <a:tailEnd type="none" w="med" len="med"/>
                    </a:lnT>
                    <a:lnB w="38100" cap="flat" cmpd="sng" algn="ctr">
                      <a:solidFill>
                        <a:srgbClr val="003087"/>
                      </a:solidFill>
                      <a:prstDash val="solid"/>
                      <a:round/>
                      <a:headEnd type="none" w="med" len="med"/>
                      <a:tailEnd type="none" w="med" len="med"/>
                    </a:lnB>
                    <a:lnTlToBr w="12700" cmpd="sng">
                      <a:noFill/>
                      <a:prstDash val="solid"/>
                    </a:lnTlToBr>
                    <a:lnBlToTr w="12700" cmpd="sng">
                      <a:noFill/>
                      <a:prstDash val="solid"/>
                    </a:lnBlToTr>
                    <a:solidFill>
                      <a:srgbClr val="99D6EA">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200" dirty="0"/>
                        <a:t>CERN NP</a:t>
                      </a:r>
                    </a:p>
                  </a:txBody>
                  <a:tcPr>
                    <a:lnL w="38100" cap="flat" cmpd="sng" algn="ctr">
                      <a:solidFill>
                        <a:srgbClr val="003087"/>
                      </a:solidFill>
                      <a:prstDash val="solid"/>
                      <a:round/>
                      <a:headEnd type="none" w="med" len="med"/>
                      <a:tailEnd type="none" w="med" len="med"/>
                    </a:lnL>
                    <a:lnR w="38100" cap="flat" cmpd="sng" algn="ctr">
                      <a:solidFill>
                        <a:srgbClr val="003087"/>
                      </a:solidFill>
                      <a:prstDash val="solid"/>
                      <a:round/>
                      <a:headEnd type="none" w="med" len="med"/>
                      <a:tailEnd type="none" w="med" len="med"/>
                    </a:lnR>
                    <a:lnT w="38100" cap="flat" cmpd="sng" algn="ctr">
                      <a:solidFill>
                        <a:srgbClr val="003087"/>
                      </a:solidFill>
                      <a:prstDash val="solid"/>
                      <a:round/>
                      <a:headEnd type="none" w="med" len="med"/>
                      <a:tailEnd type="none" w="med" len="med"/>
                    </a:lnT>
                    <a:lnB w="38100" cap="flat" cmpd="sng" algn="ctr">
                      <a:solidFill>
                        <a:srgbClr val="003087"/>
                      </a:solidFill>
                      <a:prstDash val="solid"/>
                      <a:round/>
                      <a:headEnd type="none" w="med" len="med"/>
                      <a:tailEnd type="none" w="med" len="med"/>
                    </a:lnB>
                    <a:lnTlToBr w="12700" cmpd="sng">
                      <a:noFill/>
                      <a:prstDash val="solid"/>
                    </a:lnTlToBr>
                    <a:lnBlToTr w="12700" cmpd="sng">
                      <a:noFill/>
                      <a:prstDash val="solid"/>
                    </a:lnBlToTr>
                    <a:solidFill>
                      <a:srgbClr val="99D6EA">
                        <a:tint val="20000"/>
                      </a:srgbClr>
                    </a:solidFill>
                  </a:tcPr>
                </a:tc>
                <a:tc>
                  <a:txBody>
                    <a:bodyPr/>
                    <a:lstStyle/>
                    <a:p>
                      <a:r>
                        <a:rPr lang="en-US" sz="1200" dirty="0"/>
                        <a:t>300 ton</a:t>
                      </a:r>
                    </a:p>
                  </a:txBody>
                  <a:tcPr>
                    <a:lnL w="38100" cap="flat" cmpd="sng" algn="ctr">
                      <a:solidFill>
                        <a:srgbClr val="003087"/>
                      </a:solidFill>
                      <a:prstDash val="solid"/>
                      <a:round/>
                      <a:headEnd type="none" w="med" len="med"/>
                      <a:tailEnd type="none" w="med" len="med"/>
                    </a:lnL>
                    <a:lnR w="38100" cap="flat" cmpd="sng" algn="ctr">
                      <a:solidFill>
                        <a:srgbClr val="003087"/>
                      </a:solidFill>
                      <a:prstDash val="solid"/>
                      <a:round/>
                      <a:headEnd type="none" w="med" len="med"/>
                      <a:tailEnd type="none" w="med" len="med"/>
                    </a:lnR>
                    <a:lnT w="38100" cap="flat" cmpd="sng" algn="ctr">
                      <a:solidFill>
                        <a:srgbClr val="003087"/>
                      </a:solidFill>
                      <a:prstDash val="solid"/>
                      <a:round/>
                      <a:headEnd type="none" w="med" len="med"/>
                      <a:tailEnd type="none" w="med" len="med"/>
                    </a:lnT>
                    <a:lnB w="38100" cap="flat" cmpd="sng" algn="ctr">
                      <a:solidFill>
                        <a:srgbClr val="003087"/>
                      </a:solidFill>
                      <a:prstDash val="solid"/>
                      <a:round/>
                      <a:headEnd type="none" w="med" len="med"/>
                      <a:tailEnd type="none" w="med" len="med"/>
                    </a:lnB>
                    <a:lnTlToBr w="12700" cmpd="sng">
                      <a:noFill/>
                      <a:prstDash val="solid"/>
                    </a:lnTlToBr>
                    <a:lnBlToTr w="12700" cmpd="sng">
                      <a:noFill/>
                      <a:prstDash val="solid"/>
                    </a:lnBlToTr>
                    <a:solidFill>
                      <a:srgbClr val="99D6EA">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200"/>
                    </a:p>
                  </a:txBody>
                  <a:tcPr>
                    <a:lnL w="38100" cap="flat" cmpd="sng" algn="ctr">
                      <a:solidFill>
                        <a:srgbClr val="003087"/>
                      </a:solidFill>
                      <a:prstDash val="solid"/>
                      <a:round/>
                      <a:headEnd type="none" w="med" len="med"/>
                      <a:tailEnd type="none" w="med" len="med"/>
                    </a:lnL>
                    <a:lnR w="38100" cap="flat" cmpd="sng" algn="ctr">
                      <a:solidFill>
                        <a:srgbClr val="003087"/>
                      </a:solidFill>
                      <a:prstDash val="solid"/>
                      <a:round/>
                      <a:headEnd type="none" w="med" len="med"/>
                      <a:tailEnd type="none" w="med" len="med"/>
                    </a:lnR>
                    <a:lnT w="38100" cap="flat" cmpd="sng" algn="ctr">
                      <a:solidFill>
                        <a:srgbClr val="003087"/>
                      </a:solidFill>
                      <a:prstDash val="solid"/>
                      <a:round/>
                      <a:headEnd type="none" w="med" len="med"/>
                      <a:tailEnd type="none" w="med" len="med"/>
                    </a:lnT>
                    <a:lnB w="38100" cap="flat" cmpd="sng" algn="ctr">
                      <a:solidFill>
                        <a:srgbClr val="003087"/>
                      </a:solidFill>
                      <a:prstDash val="solid"/>
                      <a:round/>
                      <a:headEnd type="none" w="med" len="med"/>
                      <a:tailEnd type="none" w="med" len="med"/>
                    </a:lnB>
                    <a:lnTlToBr w="12700" cmpd="sng">
                      <a:noFill/>
                      <a:prstDash val="solid"/>
                    </a:lnTlToBr>
                    <a:lnBlToTr w="12700" cmpd="sng">
                      <a:noFill/>
                      <a:prstDash val="solid"/>
                    </a:lnBlToTr>
                    <a:solidFill>
                      <a:srgbClr val="99D6EA">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200"/>
                    </a:p>
                  </a:txBody>
                  <a:tcPr>
                    <a:lnL w="38100" cap="flat" cmpd="sng" algn="ctr">
                      <a:solidFill>
                        <a:srgbClr val="003087"/>
                      </a:solidFill>
                      <a:prstDash val="solid"/>
                      <a:round/>
                      <a:headEnd type="none" w="med" len="med"/>
                      <a:tailEnd type="none" w="med" len="med"/>
                    </a:lnL>
                    <a:lnR w="38100" cap="flat" cmpd="sng" algn="ctr">
                      <a:solidFill>
                        <a:srgbClr val="003087"/>
                      </a:solidFill>
                      <a:prstDash val="solid"/>
                      <a:round/>
                      <a:headEnd type="none" w="med" len="med"/>
                      <a:tailEnd type="none" w="med" len="med"/>
                    </a:lnR>
                    <a:lnT w="38100" cap="flat" cmpd="sng" algn="ctr">
                      <a:solidFill>
                        <a:srgbClr val="003087"/>
                      </a:solidFill>
                      <a:prstDash val="solid"/>
                      <a:round/>
                      <a:headEnd type="none" w="med" len="med"/>
                      <a:tailEnd type="none" w="med" len="med"/>
                    </a:lnT>
                    <a:lnB w="38100" cap="flat" cmpd="sng" algn="ctr">
                      <a:solidFill>
                        <a:srgbClr val="003087"/>
                      </a:solidFill>
                      <a:prstDash val="solid"/>
                      <a:round/>
                      <a:headEnd type="none" w="med" len="med"/>
                      <a:tailEnd type="none" w="med" len="med"/>
                    </a:lnB>
                    <a:lnTlToBr w="12700" cmpd="sng">
                      <a:noFill/>
                      <a:prstDash val="solid"/>
                    </a:lnTlToBr>
                    <a:lnBlToTr w="12700" cmpd="sng">
                      <a:noFill/>
                      <a:prstDash val="solid"/>
                    </a:lnBlToTr>
                    <a:solidFill>
                      <a:srgbClr val="99D6EA">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200"/>
                    </a:p>
                  </a:txBody>
                  <a:tcPr>
                    <a:lnL w="38100" cap="flat" cmpd="sng" algn="ctr">
                      <a:solidFill>
                        <a:srgbClr val="003087"/>
                      </a:solidFill>
                      <a:prstDash val="solid"/>
                      <a:round/>
                      <a:headEnd type="none" w="med" len="med"/>
                      <a:tailEnd type="none" w="med" len="med"/>
                    </a:lnL>
                    <a:lnR w="38100" cap="flat" cmpd="sng" algn="ctr">
                      <a:solidFill>
                        <a:srgbClr val="003087"/>
                      </a:solidFill>
                      <a:prstDash val="solid"/>
                      <a:round/>
                      <a:headEnd type="none" w="med" len="med"/>
                      <a:tailEnd type="none" w="med" len="med"/>
                    </a:lnR>
                    <a:lnT w="38100" cap="flat" cmpd="sng" algn="ctr">
                      <a:solidFill>
                        <a:srgbClr val="003087"/>
                      </a:solidFill>
                      <a:prstDash val="solid"/>
                      <a:round/>
                      <a:headEnd type="none" w="med" len="med"/>
                      <a:tailEnd type="none" w="med" len="med"/>
                    </a:lnT>
                    <a:lnB w="38100" cap="flat" cmpd="sng" algn="ctr">
                      <a:solidFill>
                        <a:srgbClr val="003087"/>
                      </a:solidFill>
                      <a:prstDash val="solid"/>
                      <a:round/>
                      <a:headEnd type="none" w="med" len="med"/>
                      <a:tailEnd type="none" w="med" len="med"/>
                    </a:lnB>
                    <a:lnTlToBr w="12700" cmpd="sng">
                      <a:noFill/>
                      <a:prstDash val="solid"/>
                    </a:lnTlToBr>
                    <a:lnBlToTr w="12700" cmpd="sng">
                      <a:noFill/>
                      <a:prstDash val="solid"/>
                    </a:lnBlToTr>
                    <a:solidFill>
                      <a:srgbClr val="99D6EA">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200" dirty="0"/>
                    </a:p>
                  </a:txBody>
                  <a:tcPr>
                    <a:lnL w="38100" cap="flat" cmpd="sng" algn="ctr">
                      <a:solidFill>
                        <a:srgbClr val="003087"/>
                      </a:solidFill>
                      <a:prstDash val="solid"/>
                      <a:round/>
                      <a:headEnd type="none" w="med" len="med"/>
                      <a:tailEnd type="none" w="med" len="med"/>
                    </a:lnL>
                    <a:lnR w="38100" cap="flat" cmpd="sng" algn="ctr">
                      <a:solidFill>
                        <a:srgbClr val="003087"/>
                      </a:solidFill>
                      <a:prstDash val="solid"/>
                      <a:round/>
                      <a:headEnd type="none" w="med" len="med"/>
                      <a:tailEnd type="none" w="med" len="med"/>
                    </a:lnR>
                    <a:lnT w="38100" cap="flat" cmpd="sng" algn="ctr">
                      <a:solidFill>
                        <a:srgbClr val="003087"/>
                      </a:solidFill>
                      <a:prstDash val="solid"/>
                      <a:round/>
                      <a:headEnd type="none" w="med" len="med"/>
                      <a:tailEnd type="none" w="med" len="med"/>
                    </a:lnT>
                    <a:lnB w="38100" cap="flat" cmpd="sng" algn="ctr">
                      <a:solidFill>
                        <a:srgbClr val="003087"/>
                      </a:solidFill>
                      <a:prstDash val="solid"/>
                      <a:round/>
                      <a:headEnd type="none" w="med" len="med"/>
                      <a:tailEnd type="none" w="med" len="med"/>
                    </a:lnB>
                    <a:lnTlToBr w="12700" cmpd="sng">
                      <a:noFill/>
                      <a:prstDash val="solid"/>
                    </a:lnTlToBr>
                    <a:lnBlToTr w="12700" cmpd="sng">
                      <a:noFill/>
                      <a:prstDash val="solid"/>
                    </a:lnBlToTr>
                    <a:solidFill>
                      <a:srgbClr val="99D6EA">
                        <a:tint val="20000"/>
                      </a:srgbClr>
                    </a:solidFill>
                  </a:tcPr>
                </a:tc>
                <a:extLst>
                  <a:ext uri="{0D108BD9-81ED-4DB2-BD59-A6C34878D82A}">
                    <a16:rowId xmlns:a16="http://schemas.microsoft.com/office/drawing/2014/main" val="10010"/>
                  </a:ext>
                </a:extLst>
              </a:tr>
              <a:tr h="321628">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200" dirty="0"/>
                        <a:t>SBND</a:t>
                      </a:r>
                    </a:p>
                  </a:txBody>
                  <a:tcPr>
                    <a:lnL w="38100" cap="flat" cmpd="sng" algn="ctr">
                      <a:solidFill>
                        <a:srgbClr val="003087"/>
                      </a:solidFill>
                      <a:prstDash val="solid"/>
                      <a:round/>
                      <a:headEnd type="none" w="med" len="med"/>
                      <a:tailEnd type="none" w="med" len="med"/>
                    </a:lnL>
                    <a:lnR w="38100" cap="flat" cmpd="sng" algn="ctr">
                      <a:solidFill>
                        <a:srgbClr val="003087"/>
                      </a:solidFill>
                      <a:prstDash val="solid"/>
                      <a:round/>
                      <a:headEnd type="none" w="med" len="med"/>
                      <a:tailEnd type="none" w="med" len="med"/>
                    </a:lnR>
                    <a:lnT w="38100" cap="flat" cmpd="sng" algn="ctr">
                      <a:solidFill>
                        <a:srgbClr val="003087"/>
                      </a:solidFill>
                      <a:prstDash val="solid"/>
                      <a:round/>
                      <a:headEnd type="none" w="med" len="med"/>
                      <a:tailEnd type="none" w="med" len="med"/>
                    </a:lnT>
                    <a:lnB w="38100" cap="flat" cmpd="sng" algn="ctr">
                      <a:solidFill>
                        <a:srgbClr val="003087"/>
                      </a:solidFill>
                      <a:prstDash val="solid"/>
                      <a:round/>
                      <a:headEnd type="none" w="med" len="med"/>
                      <a:tailEnd type="none" w="med" len="med"/>
                    </a:lnB>
                    <a:lnTlToBr w="12700" cmpd="sng">
                      <a:noFill/>
                      <a:prstDash val="solid"/>
                    </a:lnTlToBr>
                    <a:lnBlToTr w="12700" cmpd="sng">
                      <a:noFill/>
                      <a:prstDash val="solid"/>
                    </a:lnBlToTr>
                    <a:solidFill>
                      <a:srgbClr val="99D6EA">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200" dirty="0"/>
                        <a:t>FNAL BNB</a:t>
                      </a:r>
                    </a:p>
                  </a:txBody>
                  <a:tcPr>
                    <a:lnL w="38100" cap="flat" cmpd="sng" algn="ctr">
                      <a:solidFill>
                        <a:srgbClr val="003087"/>
                      </a:solidFill>
                      <a:prstDash val="solid"/>
                      <a:round/>
                      <a:headEnd type="none" w="med" len="med"/>
                      <a:tailEnd type="none" w="med" len="med"/>
                    </a:lnL>
                    <a:lnR w="38100" cap="flat" cmpd="sng" algn="ctr">
                      <a:solidFill>
                        <a:srgbClr val="003087"/>
                      </a:solidFill>
                      <a:prstDash val="solid"/>
                      <a:round/>
                      <a:headEnd type="none" w="med" len="med"/>
                      <a:tailEnd type="none" w="med" len="med"/>
                    </a:lnR>
                    <a:lnT w="38100" cap="flat" cmpd="sng" algn="ctr">
                      <a:solidFill>
                        <a:srgbClr val="003087"/>
                      </a:solidFill>
                      <a:prstDash val="solid"/>
                      <a:round/>
                      <a:headEnd type="none" w="med" len="med"/>
                      <a:tailEnd type="none" w="med" len="med"/>
                    </a:lnT>
                    <a:lnB w="38100" cap="flat" cmpd="sng" algn="ctr">
                      <a:solidFill>
                        <a:srgbClr val="003087"/>
                      </a:solidFill>
                      <a:prstDash val="solid"/>
                      <a:round/>
                      <a:headEnd type="none" w="med" len="med"/>
                      <a:tailEnd type="none" w="med" len="med"/>
                    </a:lnB>
                    <a:lnTlToBr w="12700" cmpd="sng">
                      <a:noFill/>
                      <a:prstDash val="solid"/>
                    </a:lnTlToBr>
                    <a:lnBlToTr w="12700" cmpd="sng">
                      <a:noFill/>
                      <a:prstDash val="solid"/>
                    </a:lnBlToTr>
                    <a:solidFill>
                      <a:srgbClr val="99D6EA">
                        <a:tint val="20000"/>
                      </a:srgbClr>
                    </a:solidFill>
                  </a:tcPr>
                </a:tc>
                <a:tc>
                  <a:txBody>
                    <a:bodyPr/>
                    <a:lstStyle/>
                    <a:p>
                      <a:r>
                        <a:rPr lang="en-US" sz="1200" dirty="0"/>
                        <a:t>112 ton</a:t>
                      </a:r>
                    </a:p>
                  </a:txBody>
                  <a:tcPr>
                    <a:lnL w="38100" cap="flat" cmpd="sng" algn="ctr">
                      <a:solidFill>
                        <a:srgbClr val="003087"/>
                      </a:solidFill>
                      <a:prstDash val="solid"/>
                      <a:round/>
                      <a:headEnd type="none" w="med" len="med"/>
                      <a:tailEnd type="none" w="med" len="med"/>
                    </a:lnL>
                    <a:lnR w="38100" cap="flat" cmpd="sng" algn="ctr">
                      <a:solidFill>
                        <a:srgbClr val="003087"/>
                      </a:solidFill>
                      <a:prstDash val="solid"/>
                      <a:round/>
                      <a:headEnd type="none" w="med" len="med"/>
                      <a:tailEnd type="none" w="med" len="med"/>
                    </a:lnR>
                    <a:lnT w="38100" cap="flat" cmpd="sng" algn="ctr">
                      <a:solidFill>
                        <a:srgbClr val="003087"/>
                      </a:solidFill>
                      <a:prstDash val="solid"/>
                      <a:round/>
                      <a:headEnd type="none" w="med" len="med"/>
                      <a:tailEnd type="none" w="med" len="med"/>
                    </a:lnT>
                    <a:lnB w="38100" cap="flat" cmpd="sng" algn="ctr">
                      <a:solidFill>
                        <a:srgbClr val="003087"/>
                      </a:solidFill>
                      <a:prstDash val="solid"/>
                      <a:round/>
                      <a:headEnd type="none" w="med" len="med"/>
                      <a:tailEnd type="none" w="med" len="med"/>
                    </a:lnB>
                    <a:lnTlToBr w="12700" cmpd="sng">
                      <a:noFill/>
                      <a:prstDash val="solid"/>
                    </a:lnTlToBr>
                    <a:lnBlToTr w="12700" cmpd="sng">
                      <a:noFill/>
                      <a:prstDash val="solid"/>
                    </a:lnBlToTr>
                    <a:solidFill>
                      <a:srgbClr val="99D6EA">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200"/>
                    </a:p>
                  </a:txBody>
                  <a:tcPr>
                    <a:lnL w="38100" cap="flat" cmpd="sng" algn="ctr">
                      <a:solidFill>
                        <a:srgbClr val="003087"/>
                      </a:solidFill>
                      <a:prstDash val="solid"/>
                      <a:round/>
                      <a:headEnd type="none" w="med" len="med"/>
                      <a:tailEnd type="none" w="med" len="med"/>
                    </a:lnL>
                    <a:lnR w="38100" cap="flat" cmpd="sng" algn="ctr">
                      <a:solidFill>
                        <a:srgbClr val="003087"/>
                      </a:solidFill>
                      <a:prstDash val="solid"/>
                      <a:round/>
                      <a:headEnd type="none" w="med" len="med"/>
                      <a:tailEnd type="none" w="med" len="med"/>
                    </a:lnR>
                    <a:lnT w="38100" cap="flat" cmpd="sng" algn="ctr">
                      <a:solidFill>
                        <a:srgbClr val="003087"/>
                      </a:solidFill>
                      <a:prstDash val="solid"/>
                      <a:round/>
                      <a:headEnd type="none" w="med" len="med"/>
                      <a:tailEnd type="none" w="med" len="med"/>
                    </a:lnT>
                    <a:lnB w="38100" cap="flat" cmpd="sng" algn="ctr">
                      <a:solidFill>
                        <a:srgbClr val="003087"/>
                      </a:solidFill>
                      <a:prstDash val="solid"/>
                      <a:round/>
                      <a:headEnd type="none" w="med" len="med"/>
                      <a:tailEnd type="none" w="med" len="med"/>
                    </a:lnB>
                    <a:lnTlToBr w="12700" cmpd="sng">
                      <a:noFill/>
                      <a:prstDash val="solid"/>
                    </a:lnTlToBr>
                    <a:lnBlToTr w="12700" cmpd="sng">
                      <a:noFill/>
                      <a:prstDash val="solid"/>
                    </a:lnBlToTr>
                    <a:solidFill>
                      <a:srgbClr val="99D6EA">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200"/>
                    </a:p>
                  </a:txBody>
                  <a:tcPr>
                    <a:lnL w="38100" cap="flat" cmpd="sng" algn="ctr">
                      <a:solidFill>
                        <a:srgbClr val="003087"/>
                      </a:solidFill>
                      <a:prstDash val="solid"/>
                      <a:round/>
                      <a:headEnd type="none" w="med" len="med"/>
                      <a:tailEnd type="none" w="med" len="med"/>
                    </a:lnL>
                    <a:lnR w="38100" cap="flat" cmpd="sng" algn="ctr">
                      <a:solidFill>
                        <a:srgbClr val="003087"/>
                      </a:solidFill>
                      <a:prstDash val="solid"/>
                      <a:round/>
                      <a:headEnd type="none" w="med" len="med"/>
                      <a:tailEnd type="none" w="med" len="med"/>
                    </a:lnR>
                    <a:lnT w="38100" cap="flat" cmpd="sng" algn="ctr">
                      <a:solidFill>
                        <a:srgbClr val="003087"/>
                      </a:solidFill>
                      <a:prstDash val="solid"/>
                      <a:round/>
                      <a:headEnd type="none" w="med" len="med"/>
                      <a:tailEnd type="none" w="med" len="med"/>
                    </a:lnT>
                    <a:lnB w="38100" cap="flat" cmpd="sng" algn="ctr">
                      <a:solidFill>
                        <a:srgbClr val="003087"/>
                      </a:solidFill>
                      <a:prstDash val="solid"/>
                      <a:round/>
                      <a:headEnd type="none" w="med" len="med"/>
                      <a:tailEnd type="none" w="med" len="med"/>
                    </a:lnB>
                    <a:lnTlToBr w="12700" cmpd="sng">
                      <a:noFill/>
                      <a:prstDash val="solid"/>
                    </a:lnTlToBr>
                    <a:lnBlToTr w="12700" cmpd="sng">
                      <a:noFill/>
                      <a:prstDash val="solid"/>
                    </a:lnBlToTr>
                    <a:solidFill>
                      <a:srgbClr val="99D6EA">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200" dirty="0"/>
                    </a:p>
                  </a:txBody>
                  <a:tcPr>
                    <a:lnL w="38100" cap="flat" cmpd="sng" algn="ctr">
                      <a:solidFill>
                        <a:srgbClr val="003087"/>
                      </a:solidFill>
                      <a:prstDash val="solid"/>
                      <a:round/>
                      <a:headEnd type="none" w="med" len="med"/>
                      <a:tailEnd type="none" w="med" len="med"/>
                    </a:lnL>
                    <a:lnR w="38100" cap="flat" cmpd="sng" algn="ctr">
                      <a:solidFill>
                        <a:srgbClr val="003087"/>
                      </a:solidFill>
                      <a:prstDash val="solid"/>
                      <a:round/>
                      <a:headEnd type="none" w="med" len="med"/>
                      <a:tailEnd type="none" w="med" len="med"/>
                    </a:lnR>
                    <a:lnT w="38100" cap="flat" cmpd="sng" algn="ctr">
                      <a:solidFill>
                        <a:srgbClr val="003087"/>
                      </a:solidFill>
                      <a:prstDash val="solid"/>
                      <a:round/>
                      <a:headEnd type="none" w="med" len="med"/>
                      <a:tailEnd type="none" w="med" len="med"/>
                    </a:lnT>
                    <a:lnB w="38100" cap="flat" cmpd="sng" algn="ctr">
                      <a:solidFill>
                        <a:srgbClr val="003087"/>
                      </a:solidFill>
                      <a:prstDash val="solid"/>
                      <a:round/>
                      <a:headEnd type="none" w="med" len="med"/>
                      <a:tailEnd type="none" w="med" len="med"/>
                    </a:lnB>
                    <a:lnTlToBr w="12700" cmpd="sng">
                      <a:noFill/>
                      <a:prstDash val="solid"/>
                    </a:lnTlToBr>
                    <a:lnBlToTr w="12700" cmpd="sng">
                      <a:noFill/>
                      <a:prstDash val="solid"/>
                    </a:lnBlToTr>
                    <a:solidFill>
                      <a:srgbClr val="99D6EA">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200" dirty="0"/>
                    </a:p>
                  </a:txBody>
                  <a:tcPr>
                    <a:lnL w="38100" cap="flat" cmpd="sng" algn="ctr">
                      <a:solidFill>
                        <a:srgbClr val="003087"/>
                      </a:solidFill>
                      <a:prstDash val="solid"/>
                      <a:round/>
                      <a:headEnd type="none" w="med" len="med"/>
                      <a:tailEnd type="none" w="med" len="med"/>
                    </a:lnL>
                    <a:lnR w="38100" cap="flat" cmpd="sng" algn="ctr">
                      <a:solidFill>
                        <a:srgbClr val="003087"/>
                      </a:solidFill>
                      <a:prstDash val="solid"/>
                      <a:round/>
                      <a:headEnd type="none" w="med" len="med"/>
                      <a:tailEnd type="none" w="med" len="med"/>
                    </a:lnR>
                    <a:lnT w="38100" cap="flat" cmpd="sng" algn="ctr">
                      <a:solidFill>
                        <a:srgbClr val="003087"/>
                      </a:solidFill>
                      <a:prstDash val="solid"/>
                      <a:round/>
                      <a:headEnd type="none" w="med" len="med"/>
                      <a:tailEnd type="none" w="med" len="med"/>
                    </a:lnT>
                    <a:lnB w="38100" cap="flat" cmpd="sng" algn="ctr">
                      <a:solidFill>
                        <a:srgbClr val="003087"/>
                      </a:solidFill>
                      <a:prstDash val="solid"/>
                      <a:round/>
                      <a:headEnd type="none" w="med" len="med"/>
                      <a:tailEnd type="none" w="med" len="med"/>
                    </a:lnB>
                    <a:lnTlToBr w="12700" cmpd="sng">
                      <a:noFill/>
                      <a:prstDash val="solid"/>
                    </a:lnTlToBr>
                    <a:lnBlToTr w="12700" cmpd="sng">
                      <a:noFill/>
                      <a:prstDash val="solid"/>
                    </a:lnBlToTr>
                    <a:solidFill>
                      <a:srgbClr val="99D6EA">
                        <a:tint val="20000"/>
                      </a:srgbClr>
                    </a:solidFill>
                  </a:tcPr>
                </a:tc>
                <a:extLst>
                  <a:ext uri="{0D108BD9-81ED-4DB2-BD59-A6C34878D82A}">
                    <a16:rowId xmlns:a16="http://schemas.microsoft.com/office/drawing/2014/main" val="10011"/>
                  </a:ext>
                </a:extLst>
              </a:tr>
              <a:tr h="321628">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200" dirty="0"/>
                        <a:t>DUNE  (SP+DP)</a:t>
                      </a:r>
                    </a:p>
                  </a:txBody>
                  <a:tcPr>
                    <a:lnL w="38100" cap="flat" cmpd="sng" algn="ctr">
                      <a:solidFill>
                        <a:srgbClr val="003087"/>
                      </a:solidFill>
                      <a:prstDash val="solid"/>
                      <a:round/>
                      <a:headEnd type="none" w="med" len="med"/>
                      <a:tailEnd type="none" w="med" len="med"/>
                    </a:lnL>
                    <a:lnR w="38100" cap="flat" cmpd="sng" algn="ctr">
                      <a:solidFill>
                        <a:srgbClr val="003087"/>
                      </a:solidFill>
                      <a:prstDash val="solid"/>
                      <a:round/>
                      <a:headEnd type="none" w="med" len="med"/>
                      <a:tailEnd type="none" w="med" len="med"/>
                    </a:lnR>
                    <a:lnT w="38100" cap="flat" cmpd="sng" algn="ctr">
                      <a:solidFill>
                        <a:srgbClr val="003087"/>
                      </a:solidFill>
                      <a:prstDash val="solid"/>
                      <a:round/>
                      <a:headEnd type="none" w="med" len="med"/>
                      <a:tailEnd type="none" w="med" len="med"/>
                    </a:lnT>
                    <a:lnB w="38100" cap="flat" cmpd="sng" algn="ctr">
                      <a:solidFill>
                        <a:srgbClr val="003087"/>
                      </a:solidFill>
                      <a:prstDash val="solid"/>
                      <a:round/>
                      <a:headEnd type="none" w="med" len="med"/>
                      <a:tailEnd type="none" w="med" len="med"/>
                    </a:lnB>
                    <a:lnTlToBr w="12700" cmpd="sng">
                      <a:noFill/>
                      <a:prstDash val="solid"/>
                    </a:lnTlToBr>
                    <a:lnBlToTr w="12700" cmpd="sng">
                      <a:noFill/>
                      <a:prstDash val="solid"/>
                    </a:lnBlToTr>
                    <a:solidFill>
                      <a:srgbClr val="99D6EA">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200" dirty="0"/>
                        <a:t>FNAL/SD</a:t>
                      </a:r>
                    </a:p>
                  </a:txBody>
                  <a:tcPr>
                    <a:lnL w="38100" cap="flat" cmpd="sng" algn="ctr">
                      <a:solidFill>
                        <a:srgbClr val="003087"/>
                      </a:solidFill>
                      <a:prstDash val="solid"/>
                      <a:round/>
                      <a:headEnd type="none" w="med" len="med"/>
                      <a:tailEnd type="none" w="med" len="med"/>
                    </a:lnL>
                    <a:lnR w="38100" cap="flat" cmpd="sng" algn="ctr">
                      <a:solidFill>
                        <a:srgbClr val="003087"/>
                      </a:solidFill>
                      <a:prstDash val="solid"/>
                      <a:round/>
                      <a:headEnd type="none" w="med" len="med"/>
                      <a:tailEnd type="none" w="med" len="med"/>
                    </a:lnR>
                    <a:lnT w="38100" cap="flat" cmpd="sng" algn="ctr">
                      <a:solidFill>
                        <a:srgbClr val="003087"/>
                      </a:solidFill>
                      <a:prstDash val="solid"/>
                      <a:round/>
                      <a:headEnd type="none" w="med" len="med"/>
                      <a:tailEnd type="none" w="med" len="med"/>
                    </a:lnT>
                    <a:lnB w="38100" cap="flat" cmpd="sng" algn="ctr">
                      <a:solidFill>
                        <a:srgbClr val="003087"/>
                      </a:solidFill>
                      <a:prstDash val="solid"/>
                      <a:round/>
                      <a:headEnd type="none" w="med" len="med"/>
                      <a:tailEnd type="none" w="med" len="med"/>
                    </a:lnB>
                    <a:lnTlToBr w="12700" cmpd="sng">
                      <a:noFill/>
                      <a:prstDash val="solid"/>
                    </a:lnTlToBr>
                    <a:lnBlToTr w="12700" cmpd="sng">
                      <a:noFill/>
                      <a:prstDash val="solid"/>
                    </a:lnBlToTr>
                    <a:solidFill>
                      <a:srgbClr val="99D6EA">
                        <a:tint val="20000"/>
                      </a:srgbClr>
                    </a:solidFill>
                  </a:tcPr>
                </a:tc>
                <a:tc>
                  <a:txBody>
                    <a:bodyPr/>
                    <a:lstStyle/>
                    <a:p>
                      <a:r>
                        <a:rPr lang="en-US" sz="1200" dirty="0"/>
                        <a:t>4*10 </a:t>
                      </a:r>
                      <a:r>
                        <a:rPr lang="en-US" sz="1200" dirty="0" err="1"/>
                        <a:t>kTon</a:t>
                      </a:r>
                      <a:endParaRPr lang="en-US" sz="1200" dirty="0"/>
                    </a:p>
                    <a:p>
                      <a:r>
                        <a:rPr lang="en-US" sz="1200" dirty="0"/>
                        <a:t>60mX12mX15m</a:t>
                      </a:r>
                    </a:p>
                  </a:txBody>
                  <a:tcPr>
                    <a:lnL w="38100" cap="flat" cmpd="sng" algn="ctr">
                      <a:solidFill>
                        <a:srgbClr val="003087"/>
                      </a:solidFill>
                      <a:prstDash val="solid"/>
                      <a:round/>
                      <a:headEnd type="none" w="med" len="med"/>
                      <a:tailEnd type="none" w="med" len="med"/>
                    </a:lnL>
                    <a:lnR w="38100" cap="flat" cmpd="sng" algn="ctr">
                      <a:solidFill>
                        <a:srgbClr val="003087"/>
                      </a:solidFill>
                      <a:prstDash val="solid"/>
                      <a:round/>
                      <a:headEnd type="none" w="med" len="med"/>
                      <a:tailEnd type="none" w="med" len="med"/>
                    </a:lnR>
                    <a:lnT w="38100" cap="flat" cmpd="sng" algn="ctr">
                      <a:solidFill>
                        <a:srgbClr val="003087"/>
                      </a:solidFill>
                      <a:prstDash val="solid"/>
                      <a:round/>
                      <a:headEnd type="none" w="med" len="med"/>
                      <a:tailEnd type="none" w="med" len="med"/>
                    </a:lnT>
                    <a:lnB w="38100" cap="flat" cmpd="sng" algn="ctr">
                      <a:solidFill>
                        <a:srgbClr val="003087"/>
                      </a:solidFill>
                      <a:prstDash val="solid"/>
                      <a:round/>
                      <a:headEnd type="none" w="med" len="med"/>
                      <a:tailEnd type="none" w="med" len="med"/>
                    </a:lnB>
                    <a:lnTlToBr w="12700" cmpd="sng">
                      <a:noFill/>
                      <a:prstDash val="solid"/>
                    </a:lnTlToBr>
                    <a:lnBlToTr w="12700" cmpd="sng">
                      <a:noFill/>
                      <a:prstDash val="solid"/>
                    </a:lnBlToTr>
                    <a:solidFill>
                      <a:srgbClr val="99D6EA">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200"/>
                    </a:p>
                  </a:txBody>
                  <a:tcPr>
                    <a:lnL w="38100" cap="flat" cmpd="sng" algn="ctr">
                      <a:solidFill>
                        <a:srgbClr val="003087"/>
                      </a:solidFill>
                      <a:prstDash val="solid"/>
                      <a:round/>
                      <a:headEnd type="none" w="med" len="med"/>
                      <a:tailEnd type="none" w="med" len="med"/>
                    </a:lnL>
                    <a:lnR w="38100" cap="flat" cmpd="sng" algn="ctr">
                      <a:solidFill>
                        <a:srgbClr val="003087"/>
                      </a:solidFill>
                      <a:prstDash val="solid"/>
                      <a:round/>
                      <a:headEnd type="none" w="med" len="med"/>
                      <a:tailEnd type="none" w="med" len="med"/>
                    </a:lnR>
                    <a:lnT w="38100" cap="flat" cmpd="sng" algn="ctr">
                      <a:solidFill>
                        <a:srgbClr val="003087"/>
                      </a:solidFill>
                      <a:prstDash val="solid"/>
                      <a:round/>
                      <a:headEnd type="none" w="med" len="med"/>
                      <a:tailEnd type="none" w="med" len="med"/>
                    </a:lnT>
                    <a:lnB w="38100" cap="flat" cmpd="sng" algn="ctr">
                      <a:solidFill>
                        <a:srgbClr val="003087"/>
                      </a:solidFill>
                      <a:prstDash val="solid"/>
                      <a:round/>
                      <a:headEnd type="none" w="med" len="med"/>
                      <a:tailEnd type="none" w="med" len="med"/>
                    </a:lnB>
                    <a:lnTlToBr w="12700" cmpd="sng">
                      <a:noFill/>
                      <a:prstDash val="solid"/>
                    </a:lnTlToBr>
                    <a:lnBlToTr w="12700" cmpd="sng">
                      <a:noFill/>
                      <a:prstDash val="solid"/>
                    </a:lnBlToTr>
                    <a:solidFill>
                      <a:srgbClr val="99D6EA">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200"/>
                    </a:p>
                  </a:txBody>
                  <a:tcPr>
                    <a:lnL w="38100" cap="flat" cmpd="sng" algn="ctr">
                      <a:solidFill>
                        <a:srgbClr val="003087"/>
                      </a:solidFill>
                      <a:prstDash val="solid"/>
                      <a:round/>
                      <a:headEnd type="none" w="med" len="med"/>
                      <a:tailEnd type="none" w="med" len="med"/>
                    </a:lnL>
                    <a:lnR w="38100" cap="flat" cmpd="sng" algn="ctr">
                      <a:solidFill>
                        <a:srgbClr val="003087"/>
                      </a:solidFill>
                      <a:prstDash val="solid"/>
                      <a:round/>
                      <a:headEnd type="none" w="med" len="med"/>
                      <a:tailEnd type="none" w="med" len="med"/>
                    </a:lnR>
                    <a:lnT w="38100" cap="flat" cmpd="sng" algn="ctr">
                      <a:solidFill>
                        <a:srgbClr val="003087"/>
                      </a:solidFill>
                      <a:prstDash val="solid"/>
                      <a:round/>
                      <a:headEnd type="none" w="med" len="med"/>
                      <a:tailEnd type="none" w="med" len="med"/>
                    </a:lnT>
                    <a:lnB w="38100" cap="flat" cmpd="sng" algn="ctr">
                      <a:solidFill>
                        <a:srgbClr val="003087"/>
                      </a:solidFill>
                      <a:prstDash val="solid"/>
                      <a:round/>
                      <a:headEnd type="none" w="med" len="med"/>
                      <a:tailEnd type="none" w="med" len="med"/>
                    </a:lnB>
                    <a:lnTlToBr w="12700" cmpd="sng">
                      <a:noFill/>
                      <a:prstDash val="solid"/>
                    </a:lnTlToBr>
                    <a:lnBlToTr w="12700" cmpd="sng">
                      <a:noFill/>
                      <a:prstDash val="solid"/>
                    </a:lnBlToTr>
                    <a:solidFill>
                      <a:srgbClr val="99D6EA">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200"/>
                    </a:p>
                  </a:txBody>
                  <a:tcPr>
                    <a:lnL w="38100" cap="flat" cmpd="sng" algn="ctr">
                      <a:solidFill>
                        <a:srgbClr val="003087"/>
                      </a:solidFill>
                      <a:prstDash val="solid"/>
                      <a:round/>
                      <a:headEnd type="none" w="med" len="med"/>
                      <a:tailEnd type="none" w="med" len="med"/>
                    </a:lnL>
                    <a:lnR w="38100" cap="flat" cmpd="sng" algn="ctr">
                      <a:solidFill>
                        <a:srgbClr val="003087"/>
                      </a:solidFill>
                      <a:prstDash val="solid"/>
                      <a:round/>
                      <a:headEnd type="none" w="med" len="med"/>
                      <a:tailEnd type="none" w="med" len="med"/>
                    </a:lnR>
                    <a:lnT w="38100" cap="flat" cmpd="sng" algn="ctr">
                      <a:solidFill>
                        <a:srgbClr val="003087"/>
                      </a:solidFill>
                      <a:prstDash val="solid"/>
                      <a:round/>
                      <a:headEnd type="none" w="med" len="med"/>
                      <a:tailEnd type="none" w="med" len="med"/>
                    </a:lnT>
                    <a:lnB w="38100" cap="flat" cmpd="sng" algn="ctr">
                      <a:solidFill>
                        <a:srgbClr val="003087"/>
                      </a:solidFill>
                      <a:prstDash val="solid"/>
                      <a:round/>
                      <a:headEnd type="none" w="med" len="med"/>
                      <a:tailEnd type="none" w="med" len="med"/>
                    </a:lnB>
                    <a:lnTlToBr w="12700" cmpd="sng">
                      <a:noFill/>
                      <a:prstDash val="solid"/>
                    </a:lnTlToBr>
                    <a:lnBlToTr w="12700" cmpd="sng">
                      <a:noFill/>
                      <a:prstDash val="solid"/>
                    </a:lnBlToTr>
                    <a:solidFill>
                      <a:srgbClr val="99D6EA">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200" dirty="0"/>
                    </a:p>
                  </a:txBody>
                  <a:tcPr>
                    <a:lnL w="38100" cap="flat" cmpd="sng" algn="ctr">
                      <a:solidFill>
                        <a:srgbClr val="003087"/>
                      </a:solidFill>
                      <a:prstDash val="solid"/>
                      <a:round/>
                      <a:headEnd type="none" w="med" len="med"/>
                      <a:tailEnd type="none" w="med" len="med"/>
                    </a:lnL>
                    <a:lnR w="38100" cap="flat" cmpd="sng" algn="ctr">
                      <a:solidFill>
                        <a:srgbClr val="003087"/>
                      </a:solidFill>
                      <a:prstDash val="solid"/>
                      <a:round/>
                      <a:headEnd type="none" w="med" len="med"/>
                      <a:tailEnd type="none" w="med" len="med"/>
                    </a:lnR>
                    <a:lnT w="38100" cap="flat" cmpd="sng" algn="ctr">
                      <a:solidFill>
                        <a:srgbClr val="003087"/>
                      </a:solidFill>
                      <a:prstDash val="solid"/>
                      <a:round/>
                      <a:headEnd type="none" w="med" len="med"/>
                      <a:tailEnd type="none" w="med" len="med"/>
                    </a:lnT>
                    <a:lnB w="38100" cap="flat" cmpd="sng" algn="ctr">
                      <a:solidFill>
                        <a:srgbClr val="003087"/>
                      </a:solidFill>
                      <a:prstDash val="solid"/>
                      <a:round/>
                      <a:headEnd type="none" w="med" len="med"/>
                      <a:tailEnd type="none" w="med" len="med"/>
                    </a:lnB>
                    <a:lnTlToBr w="12700" cmpd="sng">
                      <a:noFill/>
                      <a:prstDash val="solid"/>
                    </a:lnTlToBr>
                    <a:lnBlToTr w="12700" cmpd="sng">
                      <a:noFill/>
                      <a:prstDash val="solid"/>
                    </a:lnBlToTr>
                    <a:solidFill>
                      <a:srgbClr val="99D6EA">
                        <a:tint val="20000"/>
                      </a:srgbClr>
                    </a:solidFill>
                  </a:tcPr>
                </a:tc>
                <a:extLst>
                  <a:ext uri="{0D108BD9-81ED-4DB2-BD59-A6C34878D82A}">
                    <a16:rowId xmlns:a16="http://schemas.microsoft.com/office/drawing/2014/main" val="10012"/>
                  </a:ext>
                </a:extLst>
              </a:tr>
            </a:tbl>
          </a:graphicData>
        </a:graphic>
      </p:graphicFrame>
      <p:grpSp>
        <p:nvGrpSpPr>
          <p:cNvPr id="44" name="Group 43">
            <a:extLst>
              <a:ext uri="{FF2B5EF4-FFF2-40B4-BE49-F238E27FC236}">
                <a16:creationId xmlns:a16="http://schemas.microsoft.com/office/drawing/2014/main" id="{9DEB7932-6F0D-5744-9F5F-DBCCE2360BE6}"/>
              </a:ext>
            </a:extLst>
          </p:cNvPr>
          <p:cNvGrpSpPr/>
          <p:nvPr/>
        </p:nvGrpSpPr>
        <p:grpSpPr>
          <a:xfrm>
            <a:off x="4213218" y="659858"/>
            <a:ext cx="3837788" cy="3995725"/>
            <a:chOff x="2575969" y="1258285"/>
            <a:chExt cx="3837788" cy="3995725"/>
          </a:xfrm>
        </p:grpSpPr>
        <p:sp>
          <p:nvSpPr>
            <p:cNvPr id="47" name="Rectangle 46">
              <a:extLst>
                <a:ext uri="{FF2B5EF4-FFF2-40B4-BE49-F238E27FC236}">
                  <a16:creationId xmlns:a16="http://schemas.microsoft.com/office/drawing/2014/main" id="{C6A7FD37-F963-2144-A7A0-0FA7E7C74B62}"/>
                </a:ext>
              </a:extLst>
            </p:cNvPr>
            <p:cNvSpPr/>
            <p:nvPr/>
          </p:nvSpPr>
          <p:spPr>
            <a:xfrm>
              <a:off x="3974748" y="2890737"/>
              <a:ext cx="972057" cy="249860"/>
            </a:xfrm>
            <a:prstGeom prst="rect">
              <a:avLst/>
            </a:prstGeom>
            <a:solidFill>
              <a:srgbClr val="519A24">
                <a:lumMod val="60000"/>
                <a:lumOff val="40000"/>
              </a:srgbClr>
            </a:solidFill>
            <a:ln w="9525" cap="flat" cmpd="sng" algn="ctr">
              <a:solidFill>
                <a:srgbClr val="519A24">
                  <a:lumMod val="7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a:ea typeface="+mn-ea"/>
                <a:cs typeface="+mn-cs"/>
              </a:endParaRPr>
            </a:p>
          </p:txBody>
        </p:sp>
        <p:cxnSp>
          <p:nvCxnSpPr>
            <p:cNvPr id="50" name="Straight Connector 49">
              <a:extLst>
                <a:ext uri="{FF2B5EF4-FFF2-40B4-BE49-F238E27FC236}">
                  <a16:creationId xmlns:a16="http://schemas.microsoft.com/office/drawing/2014/main" id="{54D15AE2-9E5E-5547-B2FD-99CDB78BDFF3}"/>
                </a:ext>
              </a:extLst>
            </p:cNvPr>
            <p:cNvCxnSpPr>
              <a:cxnSpLocks/>
            </p:cNvCxnSpPr>
            <p:nvPr/>
          </p:nvCxnSpPr>
          <p:spPr>
            <a:xfrm flipH="1">
              <a:off x="4485494" y="1258285"/>
              <a:ext cx="2664" cy="3995725"/>
            </a:xfrm>
            <a:prstGeom prst="line">
              <a:avLst/>
            </a:prstGeom>
            <a:noFill/>
            <a:ln w="25400" cap="flat" cmpd="sng" algn="ctr">
              <a:solidFill>
                <a:srgbClr val="505050">
                  <a:lumMod val="50000"/>
                </a:srgbClr>
              </a:solidFill>
              <a:prstDash val="dash"/>
            </a:ln>
            <a:effectLst>
              <a:outerShdw blurRad="40000" dist="20000" dir="5400000" rotWithShape="0">
                <a:srgbClr val="000000">
                  <a:alpha val="38000"/>
                </a:srgbClr>
              </a:outerShdw>
            </a:effectLst>
          </p:spPr>
        </p:cxnSp>
        <p:sp>
          <p:nvSpPr>
            <p:cNvPr id="51" name="Rectangle 50">
              <a:extLst>
                <a:ext uri="{FF2B5EF4-FFF2-40B4-BE49-F238E27FC236}">
                  <a16:creationId xmlns:a16="http://schemas.microsoft.com/office/drawing/2014/main" id="{F7F95BAF-7DA3-8C49-A8B9-E3D02AC52A46}"/>
                </a:ext>
              </a:extLst>
            </p:cNvPr>
            <p:cNvSpPr/>
            <p:nvPr/>
          </p:nvSpPr>
          <p:spPr>
            <a:xfrm>
              <a:off x="4485494" y="1878227"/>
              <a:ext cx="473670" cy="311062"/>
            </a:xfrm>
            <a:prstGeom prst="rect">
              <a:avLst/>
            </a:prstGeom>
            <a:pattFill prst="wdDnDiag">
              <a:fgClr>
                <a:srgbClr val="519A24">
                  <a:lumMod val="60000"/>
                  <a:lumOff val="40000"/>
                </a:srgbClr>
              </a:fgClr>
              <a:bgClr>
                <a:srgbClr val="FFFFFF"/>
              </a:bgClr>
            </a:pattFill>
            <a:ln w="28575" cap="flat" cmpd="sng" algn="ctr">
              <a:solidFill>
                <a:srgbClr val="519A24">
                  <a:lumMod val="7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a:ea typeface="+mn-ea"/>
                <a:cs typeface="+mn-cs"/>
              </a:endParaRPr>
            </a:p>
          </p:txBody>
        </p:sp>
        <p:sp>
          <p:nvSpPr>
            <p:cNvPr id="52" name="Rectangle 51">
              <a:extLst>
                <a:ext uri="{FF2B5EF4-FFF2-40B4-BE49-F238E27FC236}">
                  <a16:creationId xmlns:a16="http://schemas.microsoft.com/office/drawing/2014/main" id="{8E3A8583-9A0C-B048-A854-0F91652B4A8E}"/>
                </a:ext>
              </a:extLst>
            </p:cNvPr>
            <p:cNvSpPr/>
            <p:nvPr/>
          </p:nvSpPr>
          <p:spPr>
            <a:xfrm>
              <a:off x="5202716" y="4780434"/>
              <a:ext cx="1211041" cy="311062"/>
            </a:xfrm>
            <a:prstGeom prst="rect">
              <a:avLst/>
            </a:prstGeom>
            <a:pattFill prst="wdDnDiag">
              <a:fgClr>
                <a:srgbClr val="519A24">
                  <a:lumMod val="60000"/>
                  <a:lumOff val="40000"/>
                </a:srgbClr>
              </a:fgClr>
              <a:bgClr>
                <a:srgbClr val="FFFFFF"/>
              </a:bgClr>
            </a:pattFill>
            <a:ln w="28575" cap="flat" cmpd="sng" algn="ctr">
              <a:solidFill>
                <a:srgbClr val="519A24">
                  <a:lumMod val="7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a:ea typeface="+mn-ea"/>
                <a:cs typeface="+mn-cs"/>
              </a:endParaRPr>
            </a:p>
          </p:txBody>
        </p:sp>
        <p:sp>
          <p:nvSpPr>
            <p:cNvPr id="53" name="Rectangle 52">
              <a:extLst>
                <a:ext uri="{FF2B5EF4-FFF2-40B4-BE49-F238E27FC236}">
                  <a16:creationId xmlns:a16="http://schemas.microsoft.com/office/drawing/2014/main" id="{88DC44C6-3036-F746-ADBF-FED5F463843D}"/>
                </a:ext>
              </a:extLst>
            </p:cNvPr>
            <p:cNvSpPr/>
            <p:nvPr/>
          </p:nvSpPr>
          <p:spPr>
            <a:xfrm>
              <a:off x="4730721" y="4480217"/>
              <a:ext cx="271840" cy="270527"/>
            </a:xfrm>
            <a:prstGeom prst="rect">
              <a:avLst/>
            </a:prstGeom>
            <a:pattFill prst="wdDnDiag">
              <a:fgClr>
                <a:srgbClr val="519A24">
                  <a:lumMod val="60000"/>
                  <a:lumOff val="40000"/>
                </a:srgbClr>
              </a:fgClr>
              <a:bgClr>
                <a:srgbClr val="FFFFFF"/>
              </a:bgClr>
            </a:pattFill>
            <a:ln w="28575" cap="flat" cmpd="sng" algn="ctr">
              <a:solidFill>
                <a:srgbClr val="519A24">
                  <a:lumMod val="7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a:ea typeface="+mn-ea"/>
                <a:cs typeface="+mn-cs"/>
              </a:endParaRPr>
            </a:p>
          </p:txBody>
        </p:sp>
        <p:sp>
          <p:nvSpPr>
            <p:cNvPr id="54" name="Rectangle 53">
              <a:extLst>
                <a:ext uri="{FF2B5EF4-FFF2-40B4-BE49-F238E27FC236}">
                  <a16:creationId xmlns:a16="http://schemas.microsoft.com/office/drawing/2014/main" id="{22069547-2364-004C-A77D-40BE7C4D5170}"/>
                </a:ext>
              </a:extLst>
            </p:cNvPr>
            <p:cNvSpPr/>
            <p:nvPr/>
          </p:nvSpPr>
          <p:spPr>
            <a:xfrm>
              <a:off x="4038231" y="2553283"/>
              <a:ext cx="160809" cy="271849"/>
            </a:xfrm>
            <a:prstGeom prst="rect">
              <a:avLst/>
            </a:prstGeom>
            <a:solidFill>
              <a:srgbClr val="DB720C">
                <a:lumMod val="75000"/>
              </a:srgbClr>
            </a:solidFill>
            <a:ln w="9525" cap="flat" cmpd="sng" algn="ctr">
              <a:solidFill>
                <a:srgbClr val="DB720C">
                  <a:lumMod val="7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a:ea typeface="+mn-ea"/>
                <a:cs typeface="+mn-cs"/>
              </a:endParaRPr>
            </a:p>
          </p:txBody>
        </p:sp>
        <p:sp>
          <p:nvSpPr>
            <p:cNvPr id="55" name="Rectangle 54">
              <a:extLst>
                <a:ext uri="{FF2B5EF4-FFF2-40B4-BE49-F238E27FC236}">
                  <a16:creationId xmlns:a16="http://schemas.microsoft.com/office/drawing/2014/main" id="{2AFCCAEE-4C83-DA49-AE26-E77EF8EBE335}"/>
                </a:ext>
              </a:extLst>
            </p:cNvPr>
            <p:cNvSpPr/>
            <p:nvPr/>
          </p:nvSpPr>
          <p:spPr>
            <a:xfrm>
              <a:off x="3448376" y="2234274"/>
              <a:ext cx="145998" cy="274487"/>
            </a:xfrm>
            <a:prstGeom prst="rect">
              <a:avLst/>
            </a:prstGeom>
            <a:solidFill>
              <a:srgbClr val="519A24">
                <a:lumMod val="60000"/>
                <a:lumOff val="40000"/>
              </a:srgbClr>
            </a:solidFill>
            <a:ln w="9525" cap="flat" cmpd="sng" algn="ctr">
              <a:solidFill>
                <a:srgbClr val="519A24">
                  <a:lumMod val="7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a:ea typeface="+mn-ea"/>
                <a:cs typeface="+mn-cs"/>
              </a:endParaRPr>
            </a:p>
          </p:txBody>
        </p:sp>
        <p:sp>
          <p:nvSpPr>
            <p:cNvPr id="56" name="Rectangle 55">
              <a:extLst>
                <a:ext uri="{FF2B5EF4-FFF2-40B4-BE49-F238E27FC236}">
                  <a16:creationId xmlns:a16="http://schemas.microsoft.com/office/drawing/2014/main" id="{C56ED765-2F7E-A347-B1AC-5D9CDEAE43FF}"/>
                </a:ext>
              </a:extLst>
            </p:cNvPr>
            <p:cNvSpPr/>
            <p:nvPr/>
          </p:nvSpPr>
          <p:spPr>
            <a:xfrm>
              <a:off x="4123143" y="2257484"/>
              <a:ext cx="125803" cy="251278"/>
            </a:xfrm>
            <a:prstGeom prst="rect">
              <a:avLst/>
            </a:prstGeom>
            <a:solidFill>
              <a:srgbClr val="FF0000"/>
            </a:solidFill>
            <a:ln w="9525" cap="flat" cmpd="sng" algn="ctr">
              <a:solidFill>
                <a:srgbClr val="519A24">
                  <a:lumMod val="7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a:ea typeface="+mn-ea"/>
                <a:cs typeface="+mn-cs"/>
              </a:endParaRPr>
            </a:p>
          </p:txBody>
        </p:sp>
        <p:sp>
          <p:nvSpPr>
            <p:cNvPr id="57" name="Rectangle 56">
              <a:extLst>
                <a:ext uri="{FF2B5EF4-FFF2-40B4-BE49-F238E27FC236}">
                  <a16:creationId xmlns:a16="http://schemas.microsoft.com/office/drawing/2014/main" id="{A5E86AD8-FC1F-CD44-89D8-2289ECB2F5DE}"/>
                </a:ext>
              </a:extLst>
            </p:cNvPr>
            <p:cNvSpPr/>
            <p:nvPr/>
          </p:nvSpPr>
          <p:spPr>
            <a:xfrm>
              <a:off x="3885188" y="2257484"/>
              <a:ext cx="125803" cy="251278"/>
            </a:xfrm>
            <a:prstGeom prst="rect">
              <a:avLst/>
            </a:prstGeom>
            <a:solidFill>
              <a:srgbClr val="FF0000"/>
            </a:solidFill>
            <a:ln w="9525" cap="flat" cmpd="sng" algn="ctr">
              <a:solidFill>
                <a:srgbClr val="519A24">
                  <a:lumMod val="7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a:ea typeface="+mn-ea"/>
                <a:cs typeface="+mn-cs"/>
              </a:endParaRPr>
            </a:p>
          </p:txBody>
        </p:sp>
        <p:sp>
          <p:nvSpPr>
            <p:cNvPr id="59" name="Rectangle 58">
              <a:extLst>
                <a:ext uri="{FF2B5EF4-FFF2-40B4-BE49-F238E27FC236}">
                  <a16:creationId xmlns:a16="http://schemas.microsoft.com/office/drawing/2014/main" id="{3008601B-4C06-8048-971C-A1553D3F4077}"/>
                </a:ext>
              </a:extLst>
            </p:cNvPr>
            <p:cNvSpPr/>
            <p:nvPr/>
          </p:nvSpPr>
          <p:spPr>
            <a:xfrm>
              <a:off x="2575969" y="1888051"/>
              <a:ext cx="66189" cy="308488"/>
            </a:xfrm>
            <a:prstGeom prst="rect">
              <a:avLst/>
            </a:prstGeom>
            <a:solidFill>
              <a:srgbClr val="DB720C">
                <a:lumMod val="75000"/>
              </a:srgbClr>
            </a:solidFill>
            <a:ln w="9525" cap="flat" cmpd="sng" algn="ctr">
              <a:solidFill>
                <a:srgbClr val="DB720C">
                  <a:lumMod val="7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a:ea typeface="+mn-ea"/>
                <a:cs typeface="+mn-cs"/>
              </a:endParaRPr>
            </a:p>
          </p:txBody>
        </p:sp>
        <p:sp>
          <p:nvSpPr>
            <p:cNvPr id="60" name="Rectangle 59">
              <a:extLst>
                <a:ext uri="{FF2B5EF4-FFF2-40B4-BE49-F238E27FC236}">
                  <a16:creationId xmlns:a16="http://schemas.microsoft.com/office/drawing/2014/main" id="{1F860F5B-2DC2-E341-A268-E06643534676}"/>
                </a:ext>
              </a:extLst>
            </p:cNvPr>
            <p:cNvSpPr/>
            <p:nvPr/>
          </p:nvSpPr>
          <p:spPr>
            <a:xfrm>
              <a:off x="3066830" y="1902610"/>
              <a:ext cx="331321" cy="261431"/>
            </a:xfrm>
            <a:prstGeom prst="rect">
              <a:avLst/>
            </a:prstGeom>
            <a:solidFill>
              <a:srgbClr val="519A24">
                <a:lumMod val="60000"/>
                <a:lumOff val="40000"/>
              </a:srgbClr>
            </a:solidFill>
            <a:ln w="9525" cap="flat" cmpd="sng" algn="ctr">
              <a:solidFill>
                <a:srgbClr val="519A24">
                  <a:lumMod val="7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a:ea typeface="+mn-ea"/>
                <a:cs typeface="+mn-cs"/>
              </a:endParaRPr>
            </a:p>
          </p:txBody>
        </p:sp>
        <p:sp>
          <p:nvSpPr>
            <p:cNvPr id="64" name="Rectangle 63">
              <a:extLst>
                <a:ext uri="{FF2B5EF4-FFF2-40B4-BE49-F238E27FC236}">
                  <a16:creationId xmlns:a16="http://schemas.microsoft.com/office/drawing/2014/main" id="{FDF555DF-03AB-5141-8323-BF6B9C4D833B}"/>
                </a:ext>
              </a:extLst>
            </p:cNvPr>
            <p:cNvSpPr/>
            <p:nvPr/>
          </p:nvSpPr>
          <p:spPr>
            <a:xfrm>
              <a:off x="4512921" y="3849024"/>
              <a:ext cx="125803" cy="251278"/>
            </a:xfrm>
            <a:prstGeom prst="rect">
              <a:avLst/>
            </a:prstGeom>
            <a:pattFill prst="wdDnDiag">
              <a:fgClr>
                <a:srgbClr val="FF0000"/>
              </a:fgClr>
              <a:bgClr>
                <a:srgbClr val="FFFFFF"/>
              </a:bgClr>
            </a:pattFill>
            <a:ln w="9525" cap="flat" cmpd="sng" algn="ctr">
              <a:solidFill>
                <a:srgbClr val="519A24">
                  <a:lumMod val="7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a:ea typeface="+mn-ea"/>
                <a:cs typeface="+mn-cs"/>
              </a:endParaRPr>
            </a:p>
          </p:txBody>
        </p:sp>
        <p:sp>
          <p:nvSpPr>
            <p:cNvPr id="66" name="Rectangle 65">
              <a:extLst>
                <a:ext uri="{FF2B5EF4-FFF2-40B4-BE49-F238E27FC236}">
                  <a16:creationId xmlns:a16="http://schemas.microsoft.com/office/drawing/2014/main" id="{959BC9E3-C596-7840-97AB-D5397084B174}"/>
                </a:ext>
              </a:extLst>
            </p:cNvPr>
            <p:cNvSpPr/>
            <p:nvPr/>
          </p:nvSpPr>
          <p:spPr>
            <a:xfrm>
              <a:off x="4647986" y="3836688"/>
              <a:ext cx="160809" cy="271849"/>
            </a:xfrm>
            <a:prstGeom prst="rect">
              <a:avLst/>
            </a:prstGeom>
            <a:pattFill prst="wdDnDiag">
              <a:fgClr>
                <a:srgbClr val="DB720C">
                  <a:lumMod val="75000"/>
                </a:srgbClr>
              </a:fgClr>
              <a:bgClr>
                <a:srgbClr val="FFFFFF"/>
              </a:bgClr>
            </a:pattFill>
            <a:ln w="9525" cap="flat" cmpd="sng" algn="ctr">
              <a:solidFill>
                <a:srgbClr val="DB720C">
                  <a:lumMod val="7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a:ea typeface="+mn-ea"/>
                <a:cs typeface="+mn-cs"/>
              </a:endParaRPr>
            </a:p>
          </p:txBody>
        </p:sp>
      </p:grpSp>
      <p:sp>
        <p:nvSpPr>
          <p:cNvPr id="68" name="Rectangle 67">
            <a:extLst>
              <a:ext uri="{FF2B5EF4-FFF2-40B4-BE49-F238E27FC236}">
                <a16:creationId xmlns:a16="http://schemas.microsoft.com/office/drawing/2014/main" id="{1F45A930-C94B-DD4C-AF1A-655E80BD6A1C}"/>
              </a:ext>
            </a:extLst>
          </p:cNvPr>
          <p:cNvSpPr/>
          <p:nvPr/>
        </p:nvSpPr>
        <p:spPr>
          <a:xfrm>
            <a:off x="7487880" y="917566"/>
            <a:ext cx="203584" cy="156404"/>
          </a:xfrm>
          <a:prstGeom prst="rect">
            <a:avLst/>
          </a:prstGeom>
          <a:solidFill>
            <a:srgbClr val="519A24">
              <a:lumMod val="60000"/>
              <a:lumOff val="40000"/>
            </a:srgbClr>
          </a:solidFill>
          <a:ln w="9525" cap="flat" cmpd="sng" algn="ctr">
            <a:solidFill>
              <a:srgbClr val="519A24">
                <a:lumMod val="7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a:ea typeface="+mn-ea"/>
              <a:cs typeface="+mn-cs"/>
            </a:endParaRPr>
          </a:p>
        </p:txBody>
      </p:sp>
      <p:sp>
        <p:nvSpPr>
          <p:cNvPr id="69" name="TextBox 68">
            <a:extLst>
              <a:ext uri="{FF2B5EF4-FFF2-40B4-BE49-F238E27FC236}">
                <a16:creationId xmlns:a16="http://schemas.microsoft.com/office/drawing/2014/main" id="{A1DE4C07-116F-3C4D-AFC8-7E018321451B}"/>
              </a:ext>
            </a:extLst>
          </p:cNvPr>
          <p:cNvSpPr txBox="1"/>
          <p:nvPr/>
        </p:nvSpPr>
        <p:spPr>
          <a:xfrm>
            <a:off x="7694487" y="851544"/>
            <a:ext cx="1292341" cy="246221"/>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3087"/>
                </a:solidFill>
                <a:effectLst/>
                <a:uLnTx/>
                <a:uFillTx/>
              </a:rPr>
              <a:t>Neutrino beam</a:t>
            </a:r>
          </a:p>
        </p:txBody>
      </p:sp>
      <p:sp>
        <p:nvSpPr>
          <p:cNvPr id="70" name="Rectangle 69">
            <a:extLst>
              <a:ext uri="{FF2B5EF4-FFF2-40B4-BE49-F238E27FC236}">
                <a16:creationId xmlns:a16="http://schemas.microsoft.com/office/drawing/2014/main" id="{E57F47D7-5244-B24A-9BCB-EB9CAC7389E3}"/>
              </a:ext>
            </a:extLst>
          </p:cNvPr>
          <p:cNvSpPr/>
          <p:nvPr/>
        </p:nvSpPr>
        <p:spPr>
          <a:xfrm>
            <a:off x="7480172" y="1262872"/>
            <a:ext cx="203584" cy="156404"/>
          </a:xfrm>
          <a:prstGeom prst="rect">
            <a:avLst/>
          </a:prstGeom>
          <a:solidFill>
            <a:srgbClr val="DB720C">
              <a:lumMod val="75000"/>
            </a:srgbClr>
          </a:solidFill>
          <a:ln w="9525" cap="flat" cmpd="sng" algn="ctr">
            <a:solidFill>
              <a:srgbClr val="519A24">
                <a:lumMod val="7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a:ea typeface="+mn-ea"/>
              <a:cs typeface="+mn-cs"/>
            </a:endParaRPr>
          </a:p>
        </p:txBody>
      </p:sp>
      <p:sp>
        <p:nvSpPr>
          <p:cNvPr id="71" name="TextBox 70">
            <a:extLst>
              <a:ext uri="{FF2B5EF4-FFF2-40B4-BE49-F238E27FC236}">
                <a16:creationId xmlns:a16="http://schemas.microsoft.com/office/drawing/2014/main" id="{9E300E1E-E485-DE4D-AB00-2F02FFA11B06}"/>
              </a:ext>
            </a:extLst>
          </p:cNvPr>
          <p:cNvSpPr txBox="1"/>
          <p:nvPr/>
        </p:nvSpPr>
        <p:spPr>
          <a:xfrm>
            <a:off x="7662065" y="1196850"/>
            <a:ext cx="1117614" cy="246221"/>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3087"/>
                </a:solidFill>
                <a:effectLst/>
                <a:uLnTx/>
                <a:uFillTx/>
              </a:rPr>
              <a:t> Cosmic Rays</a:t>
            </a:r>
          </a:p>
        </p:txBody>
      </p:sp>
      <p:sp>
        <p:nvSpPr>
          <p:cNvPr id="72" name="Rectangle 71">
            <a:extLst>
              <a:ext uri="{FF2B5EF4-FFF2-40B4-BE49-F238E27FC236}">
                <a16:creationId xmlns:a16="http://schemas.microsoft.com/office/drawing/2014/main" id="{EED7884F-99F5-D543-BFE9-902BDFBBBB6B}"/>
              </a:ext>
            </a:extLst>
          </p:cNvPr>
          <p:cNvSpPr/>
          <p:nvPr/>
        </p:nvSpPr>
        <p:spPr>
          <a:xfrm>
            <a:off x="7475365" y="1588420"/>
            <a:ext cx="203584" cy="156404"/>
          </a:xfrm>
          <a:prstGeom prst="rect">
            <a:avLst/>
          </a:prstGeom>
          <a:solidFill>
            <a:srgbClr val="FF0000"/>
          </a:solidFill>
          <a:ln w="9525" cap="flat" cmpd="sng" algn="ctr">
            <a:solidFill>
              <a:srgbClr val="519A24">
                <a:lumMod val="7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a:ea typeface="+mn-ea"/>
              <a:cs typeface="+mn-cs"/>
            </a:endParaRPr>
          </a:p>
        </p:txBody>
      </p:sp>
      <p:sp>
        <p:nvSpPr>
          <p:cNvPr id="73" name="TextBox 72">
            <a:extLst>
              <a:ext uri="{FF2B5EF4-FFF2-40B4-BE49-F238E27FC236}">
                <a16:creationId xmlns:a16="http://schemas.microsoft.com/office/drawing/2014/main" id="{A627926C-A592-1345-84B8-C4993F7EF039}"/>
              </a:ext>
            </a:extLst>
          </p:cNvPr>
          <p:cNvSpPr txBox="1"/>
          <p:nvPr/>
        </p:nvSpPr>
        <p:spPr>
          <a:xfrm>
            <a:off x="7681972" y="1522398"/>
            <a:ext cx="929935" cy="246221"/>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000" kern="0" dirty="0">
                <a:solidFill>
                  <a:srgbClr val="003087"/>
                </a:solidFill>
              </a:rPr>
              <a:t>Test</a:t>
            </a:r>
            <a:r>
              <a:rPr kumimoji="0" lang="en-US" sz="1000" b="0" i="0" u="none" strike="noStrike" kern="0" cap="none" spc="0" normalizeH="0" baseline="0" noProof="0" dirty="0">
                <a:ln>
                  <a:noFill/>
                </a:ln>
                <a:solidFill>
                  <a:srgbClr val="003087"/>
                </a:solidFill>
                <a:effectLst/>
                <a:uLnTx/>
                <a:uFillTx/>
              </a:rPr>
              <a:t> beam</a:t>
            </a:r>
          </a:p>
        </p:txBody>
      </p:sp>
      <p:sp>
        <p:nvSpPr>
          <p:cNvPr id="80" name="Rectangle 79">
            <a:extLst>
              <a:ext uri="{FF2B5EF4-FFF2-40B4-BE49-F238E27FC236}">
                <a16:creationId xmlns:a16="http://schemas.microsoft.com/office/drawing/2014/main" id="{55E31A71-C797-8D49-9E24-07AC0DC0F390}"/>
              </a:ext>
            </a:extLst>
          </p:cNvPr>
          <p:cNvSpPr/>
          <p:nvPr/>
        </p:nvSpPr>
        <p:spPr>
          <a:xfrm>
            <a:off x="5921302" y="2910887"/>
            <a:ext cx="160809" cy="271849"/>
          </a:xfrm>
          <a:prstGeom prst="rect">
            <a:avLst/>
          </a:prstGeom>
          <a:solidFill>
            <a:srgbClr val="DB720C">
              <a:lumMod val="75000"/>
            </a:srgbClr>
          </a:solidFill>
          <a:ln w="9525" cap="flat" cmpd="sng" algn="ctr">
            <a:solidFill>
              <a:srgbClr val="DB720C">
                <a:lumMod val="7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a:ea typeface="+mn-ea"/>
              <a:cs typeface="+mn-cs"/>
            </a:endParaRPr>
          </a:p>
        </p:txBody>
      </p:sp>
      <p:sp>
        <p:nvSpPr>
          <p:cNvPr id="82" name="Rectangle 81">
            <a:extLst>
              <a:ext uri="{FF2B5EF4-FFF2-40B4-BE49-F238E27FC236}">
                <a16:creationId xmlns:a16="http://schemas.microsoft.com/office/drawing/2014/main" id="{2C5B612E-AF06-C246-AFF6-FF53692C4D64}"/>
              </a:ext>
            </a:extLst>
          </p:cNvPr>
          <p:cNvSpPr/>
          <p:nvPr/>
        </p:nvSpPr>
        <p:spPr>
          <a:xfrm>
            <a:off x="6157607" y="3603717"/>
            <a:ext cx="125803" cy="251278"/>
          </a:xfrm>
          <a:prstGeom prst="rect">
            <a:avLst/>
          </a:prstGeom>
          <a:pattFill prst="wdDnDiag">
            <a:fgClr>
              <a:srgbClr val="FF0000"/>
            </a:fgClr>
            <a:bgClr>
              <a:srgbClr val="FFFFFF"/>
            </a:bgClr>
          </a:pattFill>
          <a:ln w="9525" cap="flat" cmpd="sng" algn="ctr">
            <a:solidFill>
              <a:srgbClr val="519A24">
                <a:lumMod val="7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a:ea typeface="+mn-ea"/>
              <a:cs typeface="+mn-cs"/>
            </a:endParaRPr>
          </a:p>
        </p:txBody>
      </p:sp>
      <p:sp>
        <p:nvSpPr>
          <p:cNvPr id="83" name="Rectangle 82">
            <a:extLst>
              <a:ext uri="{FF2B5EF4-FFF2-40B4-BE49-F238E27FC236}">
                <a16:creationId xmlns:a16="http://schemas.microsoft.com/office/drawing/2014/main" id="{4087428C-6D85-3046-8A8C-852B5717D78A}"/>
              </a:ext>
            </a:extLst>
          </p:cNvPr>
          <p:cNvSpPr/>
          <p:nvPr/>
        </p:nvSpPr>
        <p:spPr>
          <a:xfrm>
            <a:off x="6292672" y="3591381"/>
            <a:ext cx="160809" cy="271849"/>
          </a:xfrm>
          <a:prstGeom prst="rect">
            <a:avLst/>
          </a:prstGeom>
          <a:pattFill prst="wdDnDiag">
            <a:fgClr>
              <a:srgbClr val="DB720C">
                <a:lumMod val="75000"/>
              </a:srgbClr>
            </a:fgClr>
            <a:bgClr>
              <a:srgbClr val="FFFFFF"/>
            </a:bgClr>
          </a:pattFill>
          <a:ln w="9525" cap="flat" cmpd="sng" algn="ctr">
            <a:solidFill>
              <a:srgbClr val="DB720C">
                <a:lumMod val="7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a:ea typeface="+mn-ea"/>
              <a:cs typeface="+mn-cs"/>
            </a:endParaRPr>
          </a:p>
        </p:txBody>
      </p:sp>
      <p:sp>
        <p:nvSpPr>
          <p:cNvPr id="84" name="Rectangle 83">
            <a:extLst>
              <a:ext uri="{FF2B5EF4-FFF2-40B4-BE49-F238E27FC236}">
                <a16:creationId xmlns:a16="http://schemas.microsoft.com/office/drawing/2014/main" id="{BD9C7C93-B321-8F46-ACC6-179627E28C40}"/>
              </a:ext>
            </a:extLst>
          </p:cNvPr>
          <p:cNvSpPr/>
          <p:nvPr/>
        </p:nvSpPr>
        <p:spPr>
          <a:xfrm>
            <a:off x="5973752" y="1659057"/>
            <a:ext cx="125803" cy="251278"/>
          </a:xfrm>
          <a:prstGeom prst="rect">
            <a:avLst/>
          </a:prstGeom>
          <a:solidFill>
            <a:srgbClr val="FF0000"/>
          </a:solidFill>
          <a:ln w="9525" cap="flat" cmpd="sng" algn="ctr">
            <a:solidFill>
              <a:srgbClr val="519A24">
                <a:lumMod val="7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a:ea typeface="+mn-ea"/>
              <a:cs typeface="+mn-cs"/>
            </a:endParaRPr>
          </a:p>
        </p:txBody>
      </p:sp>
      <p:sp>
        <p:nvSpPr>
          <p:cNvPr id="85" name="Rectangle 84">
            <a:extLst>
              <a:ext uri="{FF2B5EF4-FFF2-40B4-BE49-F238E27FC236}">
                <a16:creationId xmlns:a16="http://schemas.microsoft.com/office/drawing/2014/main" id="{27FF1329-03CC-B847-8B19-72E25FB0523B}"/>
              </a:ext>
            </a:extLst>
          </p:cNvPr>
          <p:cNvSpPr/>
          <p:nvPr/>
        </p:nvSpPr>
        <p:spPr>
          <a:xfrm>
            <a:off x="5884193" y="2582881"/>
            <a:ext cx="125803" cy="251278"/>
          </a:xfrm>
          <a:prstGeom prst="rect">
            <a:avLst/>
          </a:prstGeom>
          <a:solidFill>
            <a:srgbClr val="FF0000"/>
          </a:solidFill>
          <a:ln w="9525" cap="flat" cmpd="sng" algn="ctr">
            <a:solidFill>
              <a:srgbClr val="519A24">
                <a:lumMod val="7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8547387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65ED5C-C9A4-9E46-B833-67217D2838C4}"/>
              </a:ext>
            </a:extLst>
          </p:cNvPr>
          <p:cNvSpPr>
            <a:spLocks noGrp="1"/>
          </p:cNvSpPr>
          <p:nvPr>
            <p:ph type="title"/>
          </p:nvPr>
        </p:nvSpPr>
        <p:spPr/>
        <p:txBody>
          <a:bodyPr/>
          <a:lstStyle/>
          <a:p>
            <a:r>
              <a:rPr lang="en-US" dirty="0"/>
              <a:t>Some photos  . . . </a:t>
            </a:r>
          </a:p>
        </p:txBody>
      </p:sp>
      <p:sp>
        <p:nvSpPr>
          <p:cNvPr id="4" name="Footer Placeholder 3">
            <a:extLst>
              <a:ext uri="{FF2B5EF4-FFF2-40B4-BE49-F238E27FC236}">
                <a16:creationId xmlns:a16="http://schemas.microsoft.com/office/drawing/2014/main" id="{7B94DF6F-6878-7A45-9522-C8D341D4CC03}"/>
              </a:ext>
            </a:extLst>
          </p:cNvPr>
          <p:cNvSpPr>
            <a:spLocks noGrp="1"/>
          </p:cNvSpPr>
          <p:nvPr>
            <p:ph type="ftr" sz="quarter" idx="3"/>
          </p:nvPr>
        </p:nvSpPr>
        <p:spPr/>
        <p:txBody>
          <a:bodyPr/>
          <a:lstStyle/>
          <a:p>
            <a:pPr>
              <a:defRPr/>
            </a:pPr>
            <a:r>
              <a:rPr lang="en-US"/>
              <a:t>Michelle Stancari  |  Noble Element Detectors  |  EDIT 2018</a:t>
            </a:r>
            <a:endParaRPr lang="en-US" b="1" dirty="0"/>
          </a:p>
        </p:txBody>
      </p:sp>
      <p:sp>
        <p:nvSpPr>
          <p:cNvPr id="5" name="Slide Number Placeholder 4">
            <a:extLst>
              <a:ext uri="{FF2B5EF4-FFF2-40B4-BE49-F238E27FC236}">
                <a16:creationId xmlns:a16="http://schemas.microsoft.com/office/drawing/2014/main" id="{AC789673-5FB6-6E48-9F5A-5710008BE179}"/>
              </a:ext>
            </a:extLst>
          </p:cNvPr>
          <p:cNvSpPr>
            <a:spLocks noGrp="1"/>
          </p:cNvSpPr>
          <p:nvPr>
            <p:ph type="sldNum" sz="quarter" idx="4"/>
          </p:nvPr>
        </p:nvSpPr>
        <p:spPr/>
        <p:txBody>
          <a:bodyPr/>
          <a:lstStyle/>
          <a:p>
            <a:pPr>
              <a:defRPr/>
            </a:pPr>
            <a:fld id="{148C009B-CB69-E04A-B9B3-34B26D69E9CF}" type="slidenum">
              <a:rPr lang="en-US" smtClean="0"/>
              <a:pPr>
                <a:defRPr/>
              </a:pPr>
              <a:t>22</a:t>
            </a:fld>
            <a:endParaRPr lang="en-US" dirty="0"/>
          </a:p>
        </p:txBody>
      </p:sp>
      <p:pic>
        <p:nvPicPr>
          <p:cNvPr id="8" name="Picture 7">
            <a:extLst>
              <a:ext uri="{FF2B5EF4-FFF2-40B4-BE49-F238E27FC236}">
                <a16:creationId xmlns:a16="http://schemas.microsoft.com/office/drawing/2014/main" id="{EEBD9E16-6215-B141-97C5-004BEF780A7A}"/>
              </a:ext>
            </a:extLst>
          </p:cNvPr>
          <p:cNvPicPr>
            <a:picLocks noChangeAspect="1"/>
          </p:cNvPicPr>
          <p:nvPr/>
        </p:nvPicPr>
        <p:blipFill>
          <a:blip r:embed="rId2"/>
          <a:stretch>
            <a:fillRect/>
          </a:stretch>
        </p:blipFill>
        <p:spPr>
          <a:xfrm>
            <a:off x="239358" y="620374"/>
            <a:ext cx="2030506" cy="4125619"/>
          </a:xfrm>
          <a:prstGeom prst="rect">
            <a:avLst/>
          </a:prstGeom>
        </p:spPr>
      </p:pic>
      <p:pic>
        <p:nvPicPr>
          <p:cNvPr id="13" name="Picture 12" descr="15-0257-05.jpg">
            <a:extLst>
              <a:ext uri="{FF2B5EF4-FFF2-40B4-BE49-F238E27FC236}">
                <a16:creationId xmlns:a16="http://schemas.microsoft.com/office/drawing/2014/main" id="{C707EAEA-A46E-C549-9F38-29818D395BB6}"/>
              </a:ext>
            </a:extLst>
          </p:cNvPr>
          <p:cNvPicPr>
            <a:picLocks noChangeAspect="1"/>
          </p:cNvPicPr>
          <p:nvPr/>
        </p:nvPicPr>
        <p:blipFill rotWithShape="1">
          <a:blip r:embed="rId3">
            <a:extLst>
              <a:ext uri="{28A0092B-C50C-407E-A947-70E740481C1C}">
                <a14:useLocalDpi xmlns:a14="http://schemas.microsoft.com/office/drawing/2010/main" val="0"/>
              </a:ext>
            </a:extLst>
          </a:blip>
          <a:srcRect b="18370"/>
          <a:stretch/>
        </p:blipFill>
        <p:spPr>
          <a:xfrm>
            <a:off x="2436637" y="791088"/>
            <a:ext cx="3114394" cy="3810212"/>
          </a:xfrm>
          <a:prstGeom prst="rect">
            <a:avLst/>
          </a:prstGeom>
        </p:spPr>
      </p:pic>
      <p:grpSp>
        <p:nvGrpSpPr>
          <p:cNvPr id="21" name="Group 20">
            <a:extLst>
              <a:ext uri="{FF2B5EF4-FFF2-40B4-BE49-F238E27FC236}">
                <a16:creationId xmlns:a16="http://schemas.microsoft.com/office/drawing/2014/main" id="{A5D5F8BD-74B0-2744-B993-02A8F273AE53}"/>
              </a:ext>
            </a:extLst>
          </p:cNvPr>
          <p:cNvGrpSpPr/>
          <p:nvPr/>
        </p:nvGrpSpPr>
        <p:grpSpPr>
          <a:xfrm>
            <a:off x="5716112" y="275244"/>
            <a:ext cx="3316128" cy="1775992"/>
            <a:chOff x="5827872" y="773084"/>
            <a:chExt cx="3316128" cy="1775992"/>
          </a:xfrm>
        </p:grpSpPr>
        <p:pic>
          <p:nvPicPr>
            <p:cNvPr id="14" name="Picture 13">
              <a:extLst>
                <a:ext uri="{FF2B5EF4-FFF2-40B4-BE49-F238E27FC236}">
                  <a16:creationId xmlns:a16="http://schemas.microsoft.com/office/drawing/2014/main" id="{7A6F57C4-2336-3041-8174-BA2F4D16E5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7872" y="807037"/>
              <a:ext cx="3316128" cy="1725937"/>
            </a:xfrm>
            <a:prstGeom prst="rect">
              <a:avLst/>
            </a:prstGeom>
          </p:spPr>
        </p:pic>
        <p:pic>
          <p:nvPicPr>
            <p:cNvPr id="16" name="Picture 15" descr="DUNElogoFINAL5.6.15_noType-01.png">
              <a:extLst>
                <a:ext uri="{FF2B5EF4-FFF2-40B4-BE49-F238E27FC236}">
                  <a16:creationId xmlns:a16="http://schemas.microsoft.com/office/drawing/2014/main" id="{B24AACA8-1DCF-8B45-B8C4-98BCF2866F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4494" y="773084"/>
              <a:ext cx="1370067" cy="557369"/>
            </a:xfrm>
            <a:prstGeom prst="rect">
              <a:avLst/>
            </a:prstGeom>
          </p:spPr>
        </p:pic>
        <p:cxnSp>
          <p:nvCxnSpPr>
            <p:cNvPr id="18" name="Straight Arrow Connector 17">
              <a:extLst>
                <a:ext uri="{FF2B5EF4-FFF2-40B4-BE49-F238E27FC236}">
                  <a16:creationId xmlns:a16="http://schemas.microsoft.com/office/drawing/2014/main" id="{FA422321-79E4-1F45-9A78-D3CBD8903609}"/>
                </a:ext>
              </a:extLst>
            </p:cNvPr>
            <p:cNvCxnSpPr>
              <a:cxnSpLocks/>
            </p:cNvCxnSpPr>
            <p:nvPr/>
          </p:nvCxnSpPr>
          <p:spPr>
            <a:xfrm flipV="1">
              <a:off x="5984240" y="2153920"/>
              <a:ext cx="1369616" cy="223520"/>
            </a:xfrm>
            <a:prstGeom prst="straightConnector1">
              <a:avLst/>
            </a:prstGeom>
            <a:ln>
              <a:solidFill>
                <a:schemeClr val="accent6"/>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5683692E-086B-5447-AD70-4FBD7961E1C7}"/>
                </a:ext>
              </a:extLst>
            </p:cNvPr>
            <p:cNvSpPr txBox="1"/>
            <p:nvPr/>
          </p:nvSpPr>
          <p:spPr>
            <a:xfrm>
              <a:off x="6908800" y="2210522"/>
              <a:ext cx="603050" cy="338554"/>
            </a:xfrm>
            <a:prstGeom prst="rect">
              <a:avLst/>
            </a:prstGeom>
            <a:noFill/>
          </p:spPr>
          <p:txBody>
            <a:bodyPr wrap="none" rtlCol="0">
              <a:spAutoFit/>
            </a:bodyPr>
            <a:lstStyle/>
            <a:p>
              <a:r>
                <a:rPr lang="en-US" sz="1600" dirty="0">
                  <a:solidFill>
                    <a:schemeClr val="accent6"/>
                  </a:solidFill>
                </a:rPr>
                <a:t>60 m</a:t>
              </a:r>
            </a:p>
          </p:txBody>
        </p:sp>
      </p:grpSp>
      <p:sp>
        <p:nvSpPr>
          <p:cNvPr id="2" name="TextBox 1">
            <a:extLst>
              <a:ext uri="{FF2B5EF4-FFF2-40B4-BE49-F238E27FC236}">
                <a16:creationId xmlns:a16="http://schemas.microsoft.com/office/drawing/2014/main" id="{D35E364B-584C-F749-9520-6156732430A3}"/>
              </a:ext>
            </a:extLst>
          </p:cNvPr>
          <p:cNvSpPr txBox="1"/>
          <p:nvPr/>
        </p:nvSpPr>
        <p:spPr>
          <a:xfrm>
            <a:off x="6078071" y="2291379"/>
            <a:ext cx="2624865" cy="1754326"/>
          </a:xfrm>
          <a:prstGeom prst="rect">
            <a:avLst/>
          </a:prstGeom>
          <a:noFill/>
        </p:spPr>
        <p:txBody>
          <a:bodyPr wrap="square" rtlCol="0">
            <a:spAutoFit/>
          </a:bodyPr>
          <a:lstStyle/>
          <a:p>
            <a:r>
              <a:rPr lang="en-US" sz="1800" dirty="0"/>
              <a:t>DUNE: 2025-2040?</a:t>
            </a:r>
          </a:p>
          <a:p>
            <a:pPr marL="342900" indent="-342900">
              <a:buFont typeface="Arial" panose="020B0604020202020204" pitchFamily="34" charset="0"/>
              <a:buChar char="•"/>
            </a:pPr>
            <a:r>
              <a:rPr lang="en-US" sz="1800" dirty="0"/>
              <a:t>4850 feet underground</a:t>
            </a:r>
          </a:p>
          <a:p>
            <a:pPr marL="342900" indent="-342900">
              <a:buFont typeface="Arial" panose="020B0604020202020204" pitchFamily="34" charset="0"/>
              <a:buChar char="•"/>
            </a:pPr>
            <a:r>
              <a:rPr lang="en-US" sz="1800" dirty="0"/>
              <a:t>4*10 </a:t>
            </a:r>
            <a:r>
              <a:rPr lang="en-US" sz="1800" dirty="0" err="1"/>
              <a:t>kTon</a:t>
            </a:r>
            <a:r>
              <a:rPr lang="en-US" sz="1800" dirty="0"/>
              <a:t> active volume</a:t>
            </a:r>
          </a:p>
          <a:p>
            <a:pPr marL="342900" indent="-342900">
              <a:buFont typeface="Arial" panose="020B0604020202020204" pitchFamily="34" charset="0"/>
              <a:buChar char="•"/>
            </a:pPr>
            <a:r>
              <a:rPr lang="en-US" sz="1800" dirty="0"/>
              <a:t>1300 km from target</a:t>
            </a:r>
          </a:p>
        </p:txBody>
      </p:sp>
    </p:spTree>
    <p:extLst>
      <p:ext uri="{BB962C8B-B14F-4D97-AF65-F5344CB8AC3E}">
        <p14:creationId xmlns:p14="http://schemas.microsoft.com/office/powerpoint/2010/main" val="16243520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9C17D-64DA-B148-8A0D-5AA7569BA149}"/>
              </a:ext>
            </a:extLst>
          </p:cNvPr>
          <p:cNvSpPr>
            <a:spLocks noGrp="1"/>
          </p:cNvSpPr>
          <p:nvPr>
            <p:ph idx="1"/>
          </p:nvPr>
        </p:nvSpPr>
        <p:spPr>
          <a:xfrm>
            <a:off x="228603" y="728664"/>
            <a:ext cx="8672513" cy="3387861"/>
          </a:xfrm>
        </p:spPr>
        <p:txBody>
          <a:bodyPr/>
          <a:lstStyle/>
          <a:p>
            <a:pPr marL="0" indent="0">
              <a:buNone/>
            </a:pPr>
            <a:r>
              <a:rPr lang="en-US" sz="1600" dirty="0"/>
              <a:t>A little scintillation light can provide the interaction time for non-beam events (remember the third coordinate needs t0).  </a:t>
            </a:r>
          </a:p>
          <a:p>
            <a:r>
              <a:rPr lang="en-US" sz="1600" u="sng" dirty="0"/>
              <a:t>Those we wish to study: </a:t>
            </a:r>
            <a:r>
              <a:rPr lang="en-US" sz="1600" dirty="0"/>
              <a:t>supernova neutrinos, atmospheric neutrinos, proton decay   </a:t>
            </a:r>
          </a:p>
          <a:p>
            <a:r>
              <a:rPr lang="en-US" sz="1600" u="sng" dirty="0"/>
              <a:t>And those we wish to reject</a:t>
            </a:r>
            <a:r>
              <a:rPr lang="en-US" sz="1600" dirty="0"/>
              <a:t>: cosmic ray events masquerading as neutrino events, radiological backgrounds like </a:t>
            </a:r>
            <a:r>
              <a:rPr lang="en-US" sz="1600" baseline="30000" dirty="0"/>
              <a:t>39</a:t>
            </a:r>
            <a:r>
              <a:rPr lang="en-US" sz="1600" dirty="0"/>
              <a:t>Ar </a:t>
            </a:r>
          </a:p>
          <a:p>
            <a:r>
              <a:rPr lang="en-US" sz="1600" dirty="0"/>
              <a:t>Active R&amp;D on shifting from VUV to higher wavelengths more efficiently AND collecting and focusing this light onto the photocathodes.</a:t>
            </a:r>
          </a:p>
          <a:p>
            <a:pPr marL="0" indent="0">
              <a:buNone/>
            </a:pPr>
            <a:r>
              <a:rPr lang="en-US" sz="1600" dirty="0"/>
              <a:t>A lot of scintillation light can improve the energy measurement BUT these are huge detectors</a:t>
            </a:r>
          </a:p>
          <a:p>
            <a:r>
              <a:rPr lang="en-US" sz="1600" dirty="0"/>
              <a:t>The photocathode coverage required is prohibitive (cost and channels)</a:t>
            </a:r>
          </a:p>
          <a:p>
            <a:r>
              <a:rPr lang="en-US" sz="1600" dirty="0"/>
              <a:t>Rayleigh scattering defocuses the light image, nitrogen impurities absorb it, most surfaces absorb the VUV light.</a:t>
            </a:r>
          </a:p>
        </p:txBody>
      </p:sp>
      <p:sp>
        <p:nvSpPr>
          <p:cNvPr id="3" name="Title 2">
            <a:extLst>
              <a:ext uri="{FF2B5EF4-FFF2-40B4-BE49-F238E27FC236}">
                <a16:creationId xmlns:a16="http://schemas.microsoft.com/office/drawing/2014/main" id="{F0F597A4-0F5B-C644-959B-B5ABAEB7BD96}"/>
              </a:ext>
            </a:extLst>
          </p:cNvPr>
          <p:cNvSpPr>
            <a:spLocks noGrp="1"/>
          </p:cNvSpPr>
          <p:nvPr>
            <p:ph type="title"/>
          </p:nvPr>
        </p:nvSpPr>
        <p:spPr>
          <a:xfrm>
            <a:off x="228600" y="188814"/>
            <a:ext cx="8686800" cy="320908"/>
          </a:xfrm>
        </p:spPr>
        <p:txBody>
          <a:bodyPr/>
          <a:lstStyle/>
          <a:p>
            <a:r>
              <a:rPr lang="en-US" dirty="0"/>
              <a:t>What about scintillation light?</a:t>
            </a:r>
          </a:p>
        </p:txBody>
      </p:sp>
      <p:sp>
        <p:nvSpPr>
          <p:cNvPr id="4" name="Footer Placeholder 3">
            <a:extLst>
              <a:ext uri="{FF2B5EF4-FFF2-40B4-BE49-F238E27FC236}">
                <a16:creationId xmlns:a16="http://schemas.microsoft.com/office/drawing/2014/main" id="{4B4A45AB-2A97-6842-B834-AE0860622950}"/>
              </a:ext>
            </a:extLst>
          </p:cNvPr>
          <p:cNvSpPr>
            <a:spLocks noGrp="1"/>
          </p:cNvSpPr>
          <p:nvPr>
            <p:ph type="ftr" sz="quarter" idx="3"/>
          </p:nvPr>
        </p:nvSpPr>
        <p:spPr/>
        <p:txBody>
          <a:bodyPr/>
          <a:lstStyle/>
          <a:p>
            <a:pPr>
              <a:defRPr/>
            </a:pPr>
            <a:r>
              <a:rPr lang="en-US"/>
              <a:t>Michelle Stancari  |  Noble Element Detectors  |  EDIT 2018</a:t>
            </a:r>
            <a:endParaRPr lang="en-US" b="1" dirty="0"/>
          </a:p>
        </p:txBody>
      </p:sp>
      <p:sp>
        <p:nvSpPr>
          <p:cNvPr id="5" name="Slide Number Placeholder 4">
            <a:extLst>
              <a:ext uri="{FF2B5EF4-FFF2-40B4-BE49-F238E27FC236}">
                <a16:creationId xmlns:a16="http://schemas.microsoft.com/office/drawing/2014/main" id="{AB8BC5B6-A232-3742-9800-9DE30521B661}"/>
              </a:ext>
            </a:extLst>
          </p:cNvPr>
          <p:cNvSpPr>
            <a:spLocks noGrp="1"/>
          </p:cNvSpPr>
          <p:nvPr>
            <p:ph type="sldNum" sz="quarter" idx="4"/>
          </p:nvPr>
        </p:nvSpPr>
        <p:spPr/>
        <p:txBody>
          <a:bodyPr/>
          <a:lstStyle/>
          <a:p>
            <a:pPr>
              <a:defRPr/>
            </a:pPr>
            <a:fld id="{148C009B-CB69-E04A-B9B3-34B26D69E9CF}" type="slidenum">
              <a:rPr lang="en-US" smtClean="0"/>
              <a:pPr>
                <a:defRPr/>
              </a:pPr>
              <a:t>23</a:t>
            </a:fld>
            <a:endParaRPr lang="en-US" dirty="0"/>
          </a:p>
        </p:txBody>
      </p:sp>
      <p:sp>
        <p:nvSpPr>
          <p:cNvPr id="7" name="TextBox 6">
            <a:extLst>
              <a:ext uri="{FF2B5EF4-FFF2-40B4-BE49-F238E27FC236}">
                <a16:creationId xmlns:a16="http://schemas.microsoft.com/office/drawing/2014/main" id="{B722BCAC-977A-D242-A993-F19D6F9ED822}"/>
              </a:ext>
            </a:extLst>
          </p:cNvPr>
          <p:cNvSpPr txBox="1"/>
          <p:nvPr/>
        </p:nvSpPr>
        <p:spPr>
          <a:xfrm>
            <a:off x="228600" y="3872641"/>
            <a:ext cx="8686800" cy="64633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1800" dirty="0">
                <a:solidFill>
                  <a:schemeClr val="accent6">
                    <a:lumMod val="75000"/>
                  </a:schemeClr>
                </a:solidFill>
              </a:rPr>
              <a:t>In other words, it’s easy to measure when the light appeared, but extremely difficult to measure enough light for calorimetry in massive detectors</a:t>
            </a:r>
          </a:p>
        </p:txBody>
      </p:sp>
    </p:spTree>
    <p:extLst>
      <p:ext uri="{BB962C8B-B14F-4D97-AF65-F5344CB8AC3E}">
        <p14:creationId xmlns:p14="http://schemas.microsoft.com/office/powerpoint/2010/main" val="10578026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4C5F5B-AEC8-634F-B433-981436757BA6}"/>
              </a:ext>
            </a:extLst>
          </p:cNvPr>
          <p:cNvSpPr>
            <a:spLocks noGrp="1"/>
          </p:cNvSpPr>
          <p:nvPr>
            <p:ph idx="1"/>
          </p:nvPr>
        </p:nvSpPr>
        <p:spPr>
          <a:xfrm>
            <a:off x="228603" y="728664"/>
            <a:ext cx="3744683" cy="3794522"/>
          </a:xfrm>
        </p:spPr>
        <p:txBody>
          <a:bodyPr/>
          <a:lstStyle/>
          <a:p>
            <a:r>
              <a:rPr lang="en-US" dirty="0"/>
              <a:t>Drift “upwards” toward gas layer at the top</a:t>
            </a:r>
          </a:p>
          <a:p>
            <a:r>
              <a:rPr lang="en-US" dirty="0"/>
              <a:t>Amplify signals with LEM </a:t>
            </a:r>
          </a:p>
          <a:p>
            <a:r>
              <a:rPr lang="en-US" dirty="0"/>
              <a:t>Readout strips on anode</a:t>
            </a:r>
          </a:p>
        </p:txBody>
      </p:sp>
      <p:sp>
        <p:nvSpPr>
          <p:cNvPr id="3" name="Title 2">
            <a:extLst>
              <a:ext uri="{FF2B5EF4-FFF2-40B4-BE49-F238E27FC236}">
                <a16:creationId xmlns:a16="http://schemas.microsoft.com/office/drawing/2014/main" id="{9DE64FD6-E784-F849-83B4-0956A4C72321}"/>
              </a:ext>
            </a:extLst>
          </p:cNvPr>
          <p:cNvSpPr>
            <a:spLocks noGrp="1"/>
          </p:cNvSpPr>
          <p:nvPr>
            <p:ph type="title"/>
          </p:nvPr>
        </p:nvSpPr>
        <p:spPr/>
        <p:txBody>
          <a:bodyPr/>
          <a:lstStyle/>
          <a:p>
            <a:r>
              <a:rPr lang="en-US" dirty="0"/>
              <a:t>Dual phase TPC</a:t>
            </a:r>
          </a:p>
        </p:txBody>
      </p:sp>
      <p:sp>
        <p:nvSpPr>
          <p:cNvPr id="4" name="Footer Placeholder 3">
            <a:extLst>
              <a:ext uri="{FF2B5EF4-FFF2-40B4-BE49-F238E27FC236}">
                <a16:creationId xmlns:a16="http://schemas.microsoft.com/office/drawing/2014/main" id="{354E5875-B638-8840-8490-42190ADCC016}"/>
              </a:ext>
            </a:extLst>
          </p:cNvPr>
          <p:cNvSpPr>
            <a:spLocks noGrp="1"/>
          </p:cNvSpPr>
          <p:nvPr>
            <p:ph type="ftr" sz="quarter" idx="3"/>
          </p:nvPr>
        </p:nvSpPr>
        <p:spPr/>
        <p:txBody>
          <a:bodyPr/>
          <a:lstStyle/>
          <a:p>
            <a:pPr>
              <a:defRPr/>
            </a:pPr>
            <a:r>
              <a:rPr lang="en-US"/>
              <a:t>Michelle Stancari  |  Noble Element Detectors  |  EDIT 2018</a:t>
            </a:r>
            <a:endParaRPr lang="en-US" b="1" dirty="0"/>
          </a:p>
        </p:txBody>
      </p:sp>
      <p:sp>
        <p:nvSpPr>
          <p:cNvPr id="5" name="Slide Number Placeholder 4">
            <a:extLst>
              <a:ext uri="{FF2B5EF4-FFF2-40B4-BE49-F238E27FC236}">
                <a16:creationId xmlns:a16="http://schemas.microsoft.com/office/drawing/2014/main" id="{8D2FBB29-4B1F-0B40-A6B7-BA0044D07162}"/>
              </a:ext>
            </a:extLst>
          </p:cNvPr>
          <p:cNvSpPr>
            <a:spLocks noGrp="1"/>
          </p:cNvSpPr>
          <p:nvPr>
            <p:ph type="sldNum" sz="quarter" idx="4"/>
          </p:nvPr>
        </p:nvSpPr>
        <p:spPr/>
        <p:txBody>
          <a:bodyPr/>
          <a:lstStyle/>
          <a:p>
            <a:pPr>
              <a:defRPr/>
            </a:pPr>
            <a:fld id="{148C009B-CB69-E04A-B9B3-34B26D69E9CF}" type="slidenum">
              <a:rPr lang="en-US" smtClean="0"/>
              <a:pPr>
                <a:defRPr/>
              </a:pPr>
              <a:t>24</a:t>
            </a:fld>
            <a:endParaRPr lang="en-US" dirty="0"/>
          </a:p>
        </p:txBody>
      </p:sp>
      <p:pic>
        <p:nvPicPr>
          <p:cNvPr id="6" name="Content Placeholder 5">
            <a:extLst>
              <a:ext uri="{FF2B5EF4-FFF2-40B4-BE49-F238E27FC236}">
                <a16:creationId xmlns:a16="http://schemas.microsoft.com/office/drawing/2014/main" id="{133270C0-7C75-B546-A725-5DCFAE9C4E23}"/>
              </a:ext>
            </a:extLst>
          </p:cNvPr>
          <p:cNvPicPr>
            <a:picLocks noChangeAspect="1"/>
          </p:cNvPicPr>
          <p:nvPr/>
        </p:nvPicPr>
        <p:blipFill rotWithShape="1">
          <a:blip r:embed="rId3">
            <a:extLst>
              <a:ext uri="{28A0092B-C50C-407E-A947-70E740481C1C}">
                <a14:useLocalDpi xmlns:a14="http://schemas.microsoft.com/office/drawing/2010/main" val="0"/>
              </a:ext>
            </a:extLst>
          </a:blip>
          <a:srcRect l="1446" t="23001" r="55139" b="28229"/>
          <a:stretch/>
        </p:blipFill>
        <p:spPr>
          <a:xfrm>
            <a:off x="4152577" y="421511"/>
            <a:ext cx="4963639" cy="4168530"/>
          </a:xfrm>
          <a:prstGeom prst="rect">
            <a:avLst/>
          </a:prstGeom>
        </p:spPr>
      </p:pic>
      <p:sp>
        <p:nvSpPr>
          <p:cNvPr id="7" name="TextBox 6">
            <a:extLst>
              <a:ext uri="{FF2B5EF4-FFF2-40B4-BE49-F238E27FC236}">
                <a16:creationId xmlns:a16="http://schemas.microsoft.com/office/drawing/2014/main" id="{C520A5AD-A606-B540-9219-9A2446639F04}"/>
              </a:ext>
            </a:extLst>
          </p:cNvPr>
          <p:cNvSpPr txBox="1"/>
          <p:nvPr/>
        </p:nvSpPr>
        <p:spPr>
          <a:xfrm>
            <a:off x="4245429" y="69150"/>
            <a:ext cx="4059637" cy="461665"/>
          </a:xfrm>
          <a:prstGeom prst="rect">
            <a:avLst/>
          </a:prstGeom>
          <a:noFill/>
        </p:spPr>
        <p:txBody>
          <a:bodyPr wrap="none" rtlCol="0">
            <a:spAutoFit/>
          </a:bodyPr>
          <a:lstStyle/>
          <a:p>
            <a:r>
              <a:rPr lang="en-US" dirty="0"/>
              <a:t>DUNE/WA105 3x1x1 prototype</a:t>
            </a:r>
          </a:p>
        </p:txBody>
      </p:sp>
      <p:pic>
        <p:nvPicPr>
          <p:cNvPr id="9" name="Picture 8">
            <a:extLst>
              <a:ext uri="{FF2B5EF4-FFF2-40B4-BE49-F238E27FC236}">
                <a16:creationId xmlns:a16="http://schemas.microsoft.com/office/drawing/2014/main" id="{5A16F05E-BE29-204D-B9EF-5C20B47F80A2}"/>
              </a:ext>
            </a:extLst>
          </p:cNvPr>
          <p:cNvPicPr>
            <a:picLocks noChangeAspect="1"/>
          </p:cNvPicPr>
          <p:nvPr/>
        </p:nvPicPr>
        <p:blipFill>
          <a:blip r:embed="rId4"/>
          <a:stretch>
            <a:fillRect/>
          </a:stretch>
        </p:blipFill>
        <p:spPr>
          <a:xfrm>
            <a:off x="429419" y="2099785"/>
            <a:ext cx="3282610" cy="2490256"/>
          </a:xfrm>
          <a:prstGeom prst="rect">
            <a:avLst/>
          </a:prstGeom>
        </p:spPr>
      </p:pic>
    </p:spTree>
    <p:extLst>
      <p:ext uri="{BB962C8B-B14F-4D97-AF65-F5344CB8AC3E}">
        <p14:creationId xmlns:p14="http://schemas.microsoft.com/office/powerpoint/2010/main" val="21966380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0D1B3A-EFEB-0240-8E7D-269FA6F5D430}"/>
              </a:ext>
            </a:extLst>
          </p:cNvPr>
          <p:cNvSpPr>
            <a:spLocks noGrp="1"/>
          </p:cNvSpPr>
          <p:nvPr>
            <p:ph type="title"/>
          </p:nvPr>
        </p:nvSpPr>
        <p:spPr/>
        <p:txBody>
          <a:bodyPr/>
          <a:lstStyle/>
          <a:p>
            <a:r>
              <a:rPr lang="en-US" dirty="0"/>
              <a:t>Competing technology – Water Cerenkov (</a:t>
            </a:r>
            <a:r>
              <a:rPr lang="en-US" dirty="0" err="1"/>
              <a:t>SuperK</a:t>
            </a:r>
            <a:r>
              <a:rPr lang="en-US" dirty="0"/>
              <a:t>)</a:t>
            </a:r>
          </a:p>
        </p:txBody>
      </p:sp>
      <p:sp>
        <p:nvSpPr>
          <p:cNvPr id="4" name="Footer Placeholder 3">
            <a:extLst>
              <a:ext uri="{FF2B5EF4-FFF2-40B4-BE49-F238E27FC236}">
                <a16:creationId xmlns:a16="http://schemas.microsoft.com/office/drawing/2014/main" id="{38E6AC35-6134-844D-8895-31E0B56B897B}"/>
              </a:ext>
            </a:extLst>
          </p:cNvPr>
          <p:cNvSpPr>
            <a:spLocks noGrp="1"/>
          </p:cNvSpPr>
          <p:nvPr>
            <p:ph type="ftr" sz="quarter" idx="3"/>
          </p:nvPr>
        </p:nvSpPr>
        <p:spPr/>
        <p:txBody>
          <a:bodyPr/>
          <a:lstStyle/>
          <a:p>
            <a:pPr>
              <a:defRPr/>
            </a:pPr>
            <a:r>
              <a:rPr lang="en-US"/>
              <a:t>Michelle Stancari  |  Noble Element Detectors  |  EDIT 2018</a:t>
            </a:r>
            <a:endParaRPr lang="en-US" b="1" dirty="0"/>
          </a:p>
        </p:txBody>
      </p:sp>
      <p:sp>
        <p:nvSpPr>
          <p:cNvPr id="5" name="Slide Number Placeholder 4">
            <a:extLst>
              <a:ext uri="{FF2B5EF4-FFF2-40B4-BE49-F238E27FC236}">
                <a16:creationId xmlns:a16="http://schemas.microsoft.com/office/drawing/2014/main" id="{1E6C971C-C3A0-474C-BE8F-BCD1E7A4AAE7}"/>
              </a:ext>
            </a:extLst>
          </p:cNvPr>
          <p:cNvSpPr>
            <a:spLocks noGrp="1"/>
          </p:cNvSpPr>
          <p:nvPr>
            <p:ph type="sldNum" sz="quarter" idx="4"/>
          </p:nvPr>
        </p:nvSpPr>
        <p:spPr/>
        <p:txBody>
          <a:bodyPr/>
          <a:lstStyle/>
          <a:p>
            <a:pPr>
              <a:defRPr/>
            </a:pPr>
            <a:fld id="{148C009B-CB69-E04A-B9B3-34B26D69E9CF}" type="slidenum">
              <a:rPr lang="en-US" smtClean="0"/>
              <a:pPr>
                <a:defRPr/>
              </a:pPr>
              <a:t>25</a:t>
            </a:fld>
            <a:endParaRPr lang="en-US" dirty="0"/>
          </a:p>
        </p:txBody>
      </p:sp>
      <p:pic>
        <p:nvPicPr>
          <p:cNvPr id="7" name="Picture 6">
            <a:extLst>
              <a:ext uri="{FF2B5EF4-FFF2-40B4-BE49-F238E27FC236}">
                <a16:creationId xmlns:a16="http://schemas.microsoft.com/office/drawing/2014/main" id="{8AC5B837-1955-4546-9A8C-1A1BAB3445C8}"/>
              </a:ext>
            </a:extLst>
          </p:cNvPr>
          <p:cNvPicPr>
            <a:picLocks noChangeAspect="1"/>
          </p:cNvPicPr>
          <p:nvPr/>
        </p:nvPicPr>
        <p:blipFill>
          <a:blip r:embed="rId2"/>
          <a:stretch>
            <a:fillRect/>
          </a:stretch>
        </p:blipFill>
        <p:spPr>
          <a:xfrm>
            <a:off x="222250" y="536070"/>
            <a:ext cx="3635227" cy="4179710"/>
          </a:xfrm>
          <a:prstGeom prst="rect">
            <a:avLst/>
          </a:prstGeom>
        </p:spPr>
      </p:pic>
      <p:pic>
        <p:nvPicPr>
          <p:cNvPr id="9" name="Picture 8">
            <a:extLst>
              <a:ext uri="{FF2B5EF4-FFF2-40B4-BE49-F238E27FC236}">
                <a16:creationId xmlns:a16="http://schemas.microsoft.com/office/drawing/2014/main" id="{EFDF2115-A35D-9F49-AADF-1C0052ABD053}"/>
              </a:ext>
            </a:extLst>
          </p:cNvPr>
          <p:cNvPicPr>
            <a:picLocks noChangeAspect="1"/>
          </p:cNvPicPr>
          <p:nvPr/>
        </p:nvPicPr>
        <p:blipFill>
          <a:blip r:embed="rId3"/>
          <a:stretch>
            <a:fillRect/>
          </a:stretch>
        </p:blipFill>
        <p:spPr>
          <a:xfrm>
            <a:off x="6053350" y="624461"/>
            <a:ext cx="3090650" cy="2371645"/>
          </a:xfrm>
          <a:prstGeom prst="rect">
            <a:avLst/>
          </a:prstGeom>
        </p:spPr>
      </p:pic>
      <p:pic>
        <p:nvPicPr>
          <p:cNvPr id="13" name="Picture 12">
            <a:extLst>
              <a:ext uri="{FF2B5EF4-FFF2-40B4-BE49-F238E27FC236}">
                <a16:creationId xmlns:a16="http://schemas.microsoft.com/office/drawing/2014/main" id="{AC5F5656-BD8C-B74F-A6B3-411A42E0012D}"/>
              </a:ext>
            </a:extLst>
          </p:cNvPr>
          <p:cNvPicPr>
            <a:picLocks noChangeAspect="1"/>
          </p:cNvPicPr>
          <p:nvPr/>
        </p:nvPicPr>
        <p:blipFill>
          <a:blip r:embed="rId4"/>
          <a:stretch>
            <a:fillRect/>
          </a:stretch>
        </p:blipFill>
        <p:spPr>
          <a:xfrm>
            <a:off x="3974602" y="2327229"/>
            <a:ext cx="3090650" cy="2371645"/>
          </a:xfrm>
          <a:prstGeom prst="rect">
            <a:avLst/>
          </a:prstGeom>
        </p:spPr>
      </p:pic>
    </p:spTree>
    <p:extLst>
      <p:ext uri="{BB962C8B-B14F-4D97-AF65-F5344CB8AC3E}">
        <p14:creationId xmlns:p14="http://schemas.microsoft.com/office/powerpoint/2010/main" val="16382728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DA62CEF-3980-344F-BD52-B16725929628}"/>
              </a:ext>
            </a:extLst>
          </p:cNvPr>
          <p:cNvSpPr>
            <a:spLocks noGrp="1"/>
          </p:cNvSpPr>
          <p:nvPr>
            <p:ph sz="half" idx="13"/>
          </p:nvPr>
        </p:nvSpPr>
        <p:spPr/>
        <p:txBody>
          <a:bodyPr/>
          <a:lstStyle/>
          <a:p>
            <a:pPr marL="0" indent="0">
              <a:buNone/>
            </a:pPr>
            <a:r>
              <a:rPr lang="en-US" dirty="0"/>
              <a:t>LArTPC advantages</a:t>
            </a:r>
          </a:p>
          <a:p>
            <a:r>
              <a:rPr lang="en-US" dirty="0"/>
              <a:t>Higher density</a:t>
            </a:r>
          </a:p>
          <a:p>
            <a:r>
              <a:rPr lang="en-US" dirty="0"/>
              <a:t>Lower thresholds for electron detection</a:t>
            </a:r>
          </a:p>
          <a:p>
            <a:r>
              <a:rPr lang="en-US" dirty="0"/>
              <a:t>Potentially better </a:t>
            </a:r>
            <a:r>
              <a:rPr lang="en-US" dirty="0">
                <a:latin typeface="Symbol" pitchFamily="2" charset="2"/>
              </a:rPr>
              <a:t>p</a:t>
            </a:r>
            <a:r>
              <a:rPr lang="en-US" baseline="30000" dirty="0"/>
              <a:t>0</a:t>
            </a:r>
            <a:r>
              <a:rPr lang="en-US" dirty="0"/>
              <a:t> rejection</a:t>
            </a:r>
          </a:p>
          <a:p>
            <a:r>
              <a:rPr lang="en-US" dirty="0"/>
              <a:t>Sensitive to kaon channels for proton decay searches</a:t>
            </a:r>
          </a:p>
          <a:p>
            <a:r>
              <a:rPr lang="en-US" dirty="0"/>
              <a:t>Can detect protons and </a:t>
            </a:r>
            <a:r>
              <a:rPr lang="en-US" dirty="0" err="1"/>
              <a:t>pions</a:t>
            </a:r>
            <a:r>
              <a:rPr lang="en-US" dirty="0"/>
              <a:t> in the final state</a:t>
            </a:r>
          </a:p>
          <a:p>
            <a:endParaRPr lang="en-US" dirty="0"/>
          </a:p>
        </p:txBody>
      </p:sp>
      <p:sp>
        <p:nvSpPr>
          <p:cNvPr id="7" name="Content Placeholder 6">
            <a:extLst>
              <a:ext uri="{FF2B5EF4-FFF2-40B4-BE49-F238E27FC236}">
                <a16:creationId xmlns:a16="http://schemas.microsoft.com/office/drawing/2014/main" id="{C7E5048D-3D53-954B-887C-A50B790E7522}"/>
              </a:ext>
            </a:extLst>
          </p:cNvPr>
          <p:cNvSpPr>
            <a:spLocks noGrp="1"/>
          </p:cNvSpPr>
          <p:nvPr>
            <p:ph sz="half" idx="15"/>
          </p:nvPr>
        </p:nvSpPr>
        <p:spPr/>
        <p:txBody>
          <a:bodyPr/>
          <a:lstStyle/>
          <a:p>
            <a:pPr marL="0" indent="0">
              <a:buNone/>
            </a:pPr>
            <a:r>
              <a:rPr lang="en-US" dirty="0"/>
              <a:t>Water Cerenkov advantages</a:t>
            </a:r>
          </a:p>
          <a:p>
            <a:r>
              <a:rPr lang="en-US" dirty="0"/>
              <a:t>Nuclear effects are smaller </a:t>
            </a:r>
          </a:p>
          <a:p>
            <a:r>
              <a:rPr lang="en-US" dirty="0"/>
              <a:t>Fast detector response</a:t>
            </a:r>
          </a:p>
          <a:p>
            <a:r>
              <a:rPr lang="en-US" dirty="0"/>
              <a:t>Mature detector technology</a:t>
            </a:r>
          </a:p>
          <a:p>
            <a:r>
              <a:rPr lang="en-US" dirty="0"/>
              <a:t>Smaller data volume per event </a:t>
            </a:r>
          </a:p>
          <a:p>
            <a:endParaRPr lang="en-US" dirty="0"/>
          </a:p>
          <a:p>
            <a:endParaRPr lang="en-US" dirty="0"/>
          </a:p>
          <a:p>
            <a:endParaRPr lang="en-US" dirty="0"/>
          </a:p>
        </p:txBody>
      </p:sp>
      <p:sp>
        <p:nvSpPr>
          <p:cNvPr id="4" name="Footer Placeholder 3">
            <a:extLst>
              <a:ext uri="{FF2B5EF4-FFF2-40B4-BE49-F238E27FC236}">
                <a16:creationId xmlns:a16="http://schemas.microsoft.com/office/drawing/2014/main" id="{40CE226A-1780-4242-8419-A06CA1A2C105}"/>
              </a:ext>
            </a:extLst>
          </p:cNvPr>
          <p:cNvSpPr>
            <a:spLocks noGrp="1"/>
          </p:cNvSpPr>
          <p:nvPr>
            <p:ph type="ftr" sz="quarter" idx="3"/>
          </p:nvPr>
        </p:nvSpPr>
        <p:spPr/>
        <p:txBody>
          <a:bodyPr/>
          <a:lstStyle/>
          <a:p>
            <a:pPr>
              <a:defRPr/>
            </a:pPr>
            <a:r>
              <a:rPr lang="en-US"/>
              <a:t>Michelle Stancari  |  Noble Element Detectors  |  EDIT 2018</a:t>
            </a:r>
            <a:endParaRPr lang="en-US" b="1" dirty="0"/>
          </a:p>
        </p:txBody>
      </p:sp>
      <p:sp>
        <p:nvSpPr>
          <p:cNvPr id="5" name="Slide Number Placeholder 4">
            <a:extLst>
              <a:ext uri="{FF2B5EF4-FFF2-40B4-BE49-F238E27FC236}">
                <a16:creationId xmlns:a16="http://schemas.microsoft.com/office/drawing/2014/main" id="{8EEEA4E7-DEAA-8B47-AEED-08FE08248374}"/>
              </a:ext>
            </a:extLst>
          </p:cNvPr>
          <p:cNvSpPr>
            <a:spLocks noGrp="1"/>
          </p:cNvSpPr>
          <p:nvPr>
            <p:ph type="sldNum" sz="quarter" idx="4"/>
          </p:nvPr>
        </p:nvSpPr>
        <p:spPr/>
        <p:txBody>
          <a:bodyPr/>
          <a:lstStyle/>
          <a:p>
            <a:pPr>
              <a:defRPr/>
            </a:pPr>
            <a:fld id="{148C009B-CB69-E04A-B9B3-34B26D69E9CF}" type="slidenum">
              <a:rPr lang="en-US" smtClean="0"/>
              <a:pPr>
                <a:defRPr/>
              </a:pPr>
              <a:t>26</a:t>
            </a:fld>
            <a:endParaRPr lang="en-US" dirty="0"/>
          </a:p>
        </p:txBody>
      </p:sp>
      <p:sp>
        <p:nvSpPr>
          <p:cNvPr id="3" name="Title 2">
            <a:extLst>
              <a:ext uri="{FF2B5EF4-FFF2-40B4-BE49-F238E27FC236}">
                <a16:creationId xmlns:a16="http://schemas.microsoft.com/office/drawing/2014/main" id="{D8FD8768-3BBF-B84B-9D18-DBA942032DBD}"/>
              </a:ext>
            </a:extLst>
          </p:cNvPr>
          <p:cNvSpPr>
            <a:spLocks noGrp="1"/>
          </p:cNvSpPr>
          <p:nvPr>
            <p:ph type="title"/>
          </p:nvPr>
        </p:nvSpPr>
        <p:spPr/>
        <p:txBody>
          <a:bodyPr/>
          <a:lstStyle/>
          <a:p>
            <a:r>
              <a:rPr lang="en-US" dirty="0"/>
              <a:t>Technology comparison (incomplete)</a:t>
            </a:r>
          </a:p>
        </p:txBody>
      </p:sp>
    </p:spTree>
    <p:extLst>
      <p:ext uri="{BB962C8B-B14F-4D97-AF65-F5344CB8AC3E}">
        <p14:creationId xmlns:p14="http://schemas.microsoft.com/office/powerpoint/2010/main" val="21876696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C58789D-8D2A-0A42-AF62-201EBE4BAFAB}"/>
              </a:ext>
            </a:extLst>
          </p:cNvPr>
          <p:cNvSpPr>
            <a:spLocks noGrp="1"/>
          </p:cNvSpPr>
          <p:nvPr>
            <p:ph idx="1"/>
          </p:nvPr>
        </p:nvSpPr>
        <p:spPr>
          <a:xfrm>
            <a:off x="228603" y="728664"/>
            <a:ext cx="4526080" cy="3794522"/>
          </a:xfrm>
        </p:spPr>
        <p:txBody>
          <a:bodyPr/>
          <a:lstStyle/>
          <a:p>
            <a:r>
              <a:rPr lang="en-US" dirty="0"/>
              <a:t>High energy calorimeters </a:t>
            </a:r>
            <a:r>
              <a:rPr lang="en-US" dirty="0">
                <a:solidFill>
                  <a:srgbClr val="7030A0"/>
                </a:solidFill>
              </a:rPr>
              <a:t>MeV-</a:t>
            </a:r>
            <a:r>
              <a:rPr lang="en-US" dirty="0" err="1">
                <a:solidFill>
                  <a:srgbClr val="7030A0"/>
                </a:solidFill>
              </a:rPr>
              <a:t>TeV</a:t>
            </a:r>
            <a:endParaRPr lang="en-US" dirty="0">
              <a:solidFill>
                <a:srgbClr val="7030A0"/>
              </a:solidFill>
            </a:endParaRPr>
          </a:p>
          <a:p>
            <a:r>
              <a:rPr lang="en-US" dirty="0"/>
              <a:t>Neutrino beams </a:t>
            </a:r>
            <a:r>
              <a:rPr lang="en-US" dirty="0">
                <a:solidFill>
                  <a:srgbClr val="7030A0"/>
                </a:solidFill>
              </a:rPr>
              <a:t>~0.1-10 GeV</a:t>
            </a:r>
          </a:p>
          <a:p>
            <a:r>
              <a:rPr lang="en-US" dirty="0"/>
              <a:t>Direct detection of dark matter </a:t>
            </a:r>
            <a:r>
              <a:rPr lang="en-US" dirty="0" err="1">
                <a:solidFill>
                  <a:srgbClr val="7030A0"/>
                </a:solidFill>
              </a:rPr>
              <a:t>keV</a:t>
            </a:r>
            <a:endParaRPr lang="en-US" dirty="0">
              <a:solidFill>
                <a:srgbClr val="7030A0"/>
              </a:solidFill>
            </a:endParaRPr>
          </a:p>
          <a:p>
            <a:endParaRPr lang="en-US" dirty="0"/>
          </a:p>
          <a:p>
            <a:pPr marL="0" indent="0">
              <a:buNone/>
            </a:pPr>
            <a:endParaRPr lang="en-US" dirty="0"/>
          </a:p>
        </p:txBody>
      </p:sp>
      <p:sp>
        <p:nvSpPr>
          <p:cNvPr id="3" name="Title 2">
            <a:extLst>
              <a:ext uri="{FF2B5EF4-FFF2-40B4-BE49-F238E27FC236}">
                <a16:creationId xmlns:a16="http://schemas.microsoft.com/office/drawing/2014/main" id="{D008D620-4EAA-7B47-AB6E-154236AF0BCE}"/>
              </a:ext>
            </a:extLst>
          </p:cNvPr>
          <p:cNvSpPr>
            <a:spLocks noGrp="1"/>
          </p:cNvSpPr>
          <p:nvPr>
            <p:ph type="title"/>
          </p:nvPr>
        </p:nvSpPr>
        <p:spPr/>
        <p:txBody>
          <a:bodyPr/>
          <a:lstStyle/>
          <a:p>
            <a:r>
              <a:rPr lang="en-US" dirty="0"/>
              <a:t>Where are these detectors in use today?	</a:t>
            </a:r>
          </a:p>
        </p:txBody>
      </p:sp>
      <p:sp>
        <p:nvSpPr>
          <p:cNvPr id="4" name="Footer Placeholder 3">
            <a:extLst>
              <a:ext uri="{FF2B5EF4-FFF2-40B4-BE49-F238E27FC236}">
                <a16:creationId xmlns:a16="http://schemas.microsoft.com/office/drawing/2014/main" id="{24D97132-E963-D34B-950F-4E1409D377AE}"/>
              </a:ext>
            </a:extLst>
          </p:cNvPr>
          <p:cNvSpPr>
            <a:spLocks noGrp="1"/>
          </p:cNvSpPr>
          <p:nvPr>
            <p:ph type="ftr" sz="quarter" idx="3"/>
          </p:nvPr>
        </p:nvSpPr>
        <p:spPr/>
        <p:txBody>
          <a:bodyPr/>
          <a:lstStyle/>
          <a:p>
            <a:pPr>
              <a:defRPr/>
            </a:pPr>
            <a:r>
              <a:rPr lang="en-US"/>
              <a:t>Michelle Stancari  |  Noble Element Detectors  |  EDIT 2018</a:t>
            </a:r>
            <a:endParaRPr lang="en-US" b="1" dirty="0"/>
          </a:p>
        </p:txBody>
      </p:sp>
      <p:sp>
        <p:nvSpPr>
          <p:cNvPr id="5" name="Slide Number Placeholder 4">
            <a:extLst>
              <a:ext uri="{FF2B5EF4-FFF2-40B4-BE49-F238E27FC236}">
                <a16:creationId xmlns:a16="http://schemas.microsoft.com/office/drawing/2014/main" id="{D0374D9F-4A6A-684A-91E8-94450D022CFF}"/>
              </a:ext>
            </a:extLst>
          </p:cNvPr>
          <p:cNvSpPr>
            <a:spLocks noGrp="1"/>
          </p:cNvSpPr>
          <p:nvPr>
            <p:ph type="sldNum" sz="quarter" idx="4"/>
          </p:nvPr>
        </p:nvSpPr>
        <p:spPr/>
        <p:txBody>
          <a:bodyPr/>
          <a:lstStyle/>
          <a:p>
            <a:pPr>
              <a:defRPr/>
            </a:pPr>
            <a:fld id="{148C009B-CB69-E04A-B9B3-34B26D69E9CF}" type="slidenum">
              <a:rPr lang="en-US" smtClean="0"/>
              <a:pPr>
                <a:defRPr/>
              </a:pPr>
              <a:t>27</a:t>
            </a:fld>
            <a:endParaRPr lang="en-US" dirty="0"/>
          </a:p>
        </p:txBody>
      </p:sp>
      <p:pic>
        <p:nvPicPr>
          <p:cNvPr id="7" name="Picture 6">
            <a:extLst>
              <a:ext uri="{FF2B5EF4-FFF2-40B4-BE49-F238E27FC236}">
                <a16:creationId xmlns:a16="http://schemas.microsoft.com/office/drawing/2014/main" id="{A89851F6-F673-AE48-9A7C-E46A02C91873}"/>
              </a:ext>
            </a:extLst>
          </p:cNvPr>
          <p:cNvPicPr>
            <a:picLocks noChangeAspect="1"/>
          </p:cNvPicPr>
          <p:nvPr/>
        </p:nvPicPr>
        <p:blipFill rotWithShape="1">
          <a:blip r:embed="rId3"/>
          <a:srcRect l="1186" t="18789" r="2623" b="5745"/>
          <a:stretch/>
        </p:blipFill>
        <p:spPr>
          <a:xfrm>
            <a:off x="1715121" y="1914862"/>
            <a:ext cx="5713757" cy="2785812"/>
          </a:xfrm>
          <a:prstGeom prst="rect">
            <a:avLst/>
          </a:prstGeom>
        </p:spPr>
      </p:pic>
      <p:sp>
        <p:nvSpPr>
          <p:cNvPr id="8" name="Content Placeholder 1">
            <a:extLst>
              <a:ext uri="{FF2B5EF4-FFF2-40B4-BE49-F238E27FC236}">
                <a16:creationId xmlns:a16="http://schemas.microsoft.com/office/drawing/2014/main" id="{BCC00D4B-70F0-1142-8A01-B61B6AE880E8}"/>
              </a:ext>
            </a:extLst>
          </p:cNvPr>
          <p:cNvSpPr txBox="1">
            <a:spLocks/>
          </p:cNvSpPr>
          <p:nvPr/>
        </p:nvSpPr>
        <p:spPr>
          <a:xfrm>
            <a:off x="4970033" y="728664"/>
            <a:ext cx="4050344" cy="3794522"/>
          </a:xfrm>
          <a:prstGeom prst="rect">
            <a:avLst/>
          </a:prstGeom>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Neutrino-less double beta decay searches</a:t>
            </a:r>
          </a:p>
          <a:p>
            <a:r>
              <a:rPr lang="en-US" dirty="0"/>
              <a:t> . . And many more </a:t>
            </a:r>
          </a:p>
          <a:p>
            <a:endParaRPr lang="en-US" dirty="0"/>
          </a:p>
          <a:p>
            <a:pPr marL="0" indent="0">
              <a:buFont typeface="Arial" charset="0"/>
              <a:buNone/>
            </a:pPr>
            <a:endParaRPr lang="en-US" dirty="0"/>
          </a:p>
        </p:txBody>
      </p:sp>
      <p:sp>
        <p:nvSpPr>
          <p:cNvPr id="9" name="TextBox 8">
            <a:extLst>
              <a:ext uri="{FF2B5EF4-FFF2-40B4-BE49-F238E27FC236}">
                <a16:creationId xmlns:a16="http://schemas.microsoft.com/office/drawing/2014/main" id="{A04AB3D6-4CEE-1D40-B95F-AF59C16EA70E}"/>
              </a:ext>
            </a:extLst>
          </p:cNvPr>
          <p:cNvSpPr txBox="1"/>
          <p:nvPr/>
        </p:nvSpPr>
        <p:spPr>
          <a:xfrm>
            <a:off x="6346182" y="1695920"/>
            <a:ext cx="2674194" cy="646331"/>
          </a:xfrm>
          <a:prstGeom prst="rect">
            <a:avLst/>
          </a:prstGeom>
          <a:solidFill>
            <a:schemeClr val="accent6"/>
          </a:solidFill>
        </p:spPr>
        <p:txBody>
          <a:bodyPr wrap="none" rtlCol="0">
            <a:spAutoFit/>
          </a:bodyPr>
          <a:lstStyle/>
          <a:p>
            <a:r>
              <a:rPr lang="en-US" sz="1800" dirty="0">
                <a:solidFill>
                  <a:schemeClr val="bg1"/>
                </a:solidFill>
              </a:rPr>
              <a:t>Neutrino Energy Spectrum</a:t>
            </a:r>
          </a:p>
          <a:p>
            <a:r>
              <a:rPr lang="en-US" sz="1800" dirty="0">
                <a:solidFill>
                  <a:schemeClr val="bg1"/>
                </a:solidFill>
              </a:rPr>
              <a:t>M. Messier</a:t>
            </a:r>
          </a:p>
        </p:txBody>
      </p:sp>
    </p:spTree>
    <p:extLst>
      <p:ext uri="{BB962C8B-B14F-4D97-AF65-F5344CB8AC3E}">
        <p14:creationId xmlns:p14="http://schemas.microsoft.com/office/powerpoint/2010/main" val="17225009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844B786-3E8F-484F-A944-C6B704D90583}"/>
              </a:ext>
            </a:extLst>
          </p:cNvPr>
          <p:cNvSpPr>
            <a:spLocks noGrp="1"/>
          </p:cNvSpPr>
          <p:nvPr>
            <p:ph type="ftr" sz="quarter" idx="11"/>
          </p:nvPr>
        </p:nvSpPr>
        <p:spPr/>
        <p:txBody>
          <a:bodyPr/>
          <a:lstStyle/>
          <a:p>
            <a:pPr>
              <a:defRPr/>
            </a:pPr>
            <a:r>
              <a:rPr lang="en-US"/>
              <a:t>Michelle Stancari  |  Noble Element Detectors  |  EDIT 2018</a:t>
            </a:r>
            <a:endParaRPr lang="en-US" b="1" dirty="0"/>
          </a:p>
        </p:txBody>
      </p:sp>
      <p:sp>
        <p:nvSpPr>
          <p:cNvPr id="3" name="Slide Number Placeholder 2">
            <a:extLst>
              <a:ext uri="{FF2B5EF4-FFF2-40B4-BE49-F238E27FC236}">
                <a16:creationId xmlns:a16="http://schemas.microsoft.com/office/drawing/2014/main" id="{837C0B56-23AA-F048-BC10-5ACE6499A567}"/>
              </a:ext>
            </a:extLst>
          </p:cNvPr>
          <p:cNvSpPr>
            <a:spLocks noGrp="1"/>
          </p:cNvSpPr>
          <p:nvPr>
            <p:ph type="sldNum" sz="quarter" idx="12"/>
          </p:nvPr>
        </p:nvSpPr>
        <p:spPr/>
        <p:txBody>
          <a:bodyPr/>
          <a:lstStyle/>
          <a:p>
            <a:pPr>
              <a:defRPr/>
            </a:pPr>
            <a:fld id="{148C009B-CB69-E04A-B9B3-34B26D69E9CF}" type="slidenum">
              <a:rPr lang="en-US" smtClean="0"/>
              <a:pPr>
                <a:defRPr/>
              </a:pPr>
              <a:t>28</a:t>
            </a:fld>
            <a:endParaRPr lang="en-US" dirty="0"/>
          </a:p>
        </p:txBody>
      </p:sp>
      <p:pic>
        <p:nvPicPr>
          <p:cNvPr id="6" name="Picture Placeholder 5">
            <a:extLst>
              <a:ext uri="{FF2B5EF4-FFF2-40B4-BE49-F238E27FC236}">
                <a16:creationId xmlns:a16="http://schemas.microsoft.com/office/drawing/2014/main" id="{9CF7102E-5223-D943-A1E5-065723FA23F6}"/>
              </a:ext>
            </a:extLst>
          </p:cNvPr>
          <p:cNvPicPr>
            <a:picLocks noGrp="1" noChangeAspect="1"/>
          </p:cNvPicPr>
          <p:nvPr>
            <p:ph type="pic" sz="quarter" idx="13"/>
          </p:nvPr>
        </p:nvPicPr>
        <p:blipFill rotWithShape="1">
          <a:blip r:embed="rId3"/>
          <a:srcRect l="2526" t="2501" r="1957" b="203"/>
          <a:stretch/>
        </p:blipFill>
        <p:spPr>
          <a:xfrm>
            <a:off x="3180627" y="908641"/>
            <a:ext cx="5922744" cy="3811836"/>
          </a:xfrm>
        </p:spPr>
      </p:pic>
      <p:pic>
        <p:nvPicPr>
          <p:cNvPr id="8" name="Picture 7">
            <a:extLst>
              <a:ext uri="{FF2B5EF4-FFF2-40B4-BE49-F238E27FC236}">
                <a16:creationId xmlns:a16="http://schemas.microsoft.com/office/drawing/2014/main" id="{21483FCA-C913-FB42-94E1-9547F39EC672}"/>
              </a:ext>
            </a:extLst>
          </p:cNvPr>
          <p:cNvPicPr>
            <a:picLocks noChangeAspect="1"/>
          </p:cNvPicPr>
          <p:nvPr/>
        </p:nvPicPr>
        <p:blipFill rotWithShape="1">
          <a:blip r:embed="rId4"/>
          <a:srcRect l="59791" t="9210" r="2945"/>
          <a:stretch/>
        </p:blipFill>
        <p:spPr>
          <a:xfrm>
            <a:off x="418641" y="669150"/>
            <a:ext cx="2456762" cy="4046071"/>
          </a:xfrm>
          <a:prstGeom prst="rect">
            <a:avLst/>
          </a:prstGeom>
        </p:spPr>
      </p:pic>
      <p:sp>
        <p:nvSpPr>
          <p:cNvPr id="9" name="Rectangle 8">
            <a:extLst>
              <a:ext uri="{FF2B5EF4-FFF2-40B4-BE49-F238E27FC236}">
                <a16:creationId xmlns:a16="http://schemas.microsoft.com/office/drawing/2014/main" id="{8CBB4E87-4445-364F-8CF3-B4617DF3A45F}"/>
              </a:ext>
            </a:extLst>
          </p:cNvPr>
          <p:cNvSpPr/>
          <p:nvPr/>
        </p:nvSpPr>
        <p:spPr>
          <a:xfrm>
            <a:off x="77120" y="3855904"/>
            <a:ext cx="222250" cy="33050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2">
            <a:extLst>
              <a:ext uri="{FF2B5EF4-FFF2-40B4-BE49-F238E27FC236}">
                <a16:creationId xmlns:a16="http://schemas.microsoft.com/office/drawing/2014/main" id="{1BCCFCEA-CC26-0D40-B430-1D71A391DD7C}"/>
              </a:ext>
            </a:extLst>
          </p:cNvPr>
          <p:cNvSpPr txBox="1">
            <a:spLocks/>
          </p:cNvSpPr>
          <p:nvPr/>
        </p:nvSpPr>
        <p:spPr>
          <a:xfrm>
            <a:off x="228600" y="188814"/>
            <a:ext cx="8686800" cy="320908"/>
          </a:xfrm>
          <a:prstGeom prst="rect">
            <a:avLst/>
          </a:prstGeom>
        </p:spPr>
        <p:txBody>
          <a:bodyPr/>
          <a:lst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a:t>WIMP (dark matter) searches</a:t>
            </a:r>
            <a:endParaRPr lang="en-US" dirty="0"/>
          </a:p>
        </p:txBody>
      </p:sp>
      <p:sp>
        <p:nvSpPr>
          <p:cNvPr id="11" name="TextBox 10">
            <a:extLst>
              <a:ext uri="{FF2B5EF4-FFF2-40B4-BE49-F238E27FC236}">
                <a16:creationId xmlns:a16="http://schemas.microsoft.com/office/drawing/2014/main" id="{DB537C63-C512-DD49-96A3-3540C2A718F4}"/>
              </a:ext>
            </a:extLst>
          </p:cNvPr>
          <p:cNvSpPr txBox="1"/>
          <p:nvPr/>
        </p:nvSpPr>
        <p:spPr>
          <a:xfrm>
            <a:off x="3829809" y="48057"/>
            <a:ext cx="4431689" cy="923330"/>
          </a:xfrm>
          <a:prstGeom prst="rect">
            <a:avLst/>
          </a:prstGeom>
          <a:noFill/>
        </p:spPr>
        <p:txBody>
          <a:bodyPr wrap="square" rtlCol="0">
            <a:spAutoFit/>
          </a:bodyPr>
          <a:lstStyle/>
          <a:p>
            <a:r>
              <a:rPr lang="en-US" sz="1800" dirty="0"/>
              <a:t>Review of Particle Physics </a:t>
            </a:r>
          </a:p>
          <a:p>
            <a:r>
              <a:rPr lang="en-US" sz="1800" dirty="0"/>
              <a:t>Section 27 – Dark Matter</a:t>
            </a:r>
          </a:p>
          <a:p>
            <a:r>
              <a:rPr lang="en-US" sz="1800" dirty="0"/>
              <a:t>Chin. Phys. C,</a:t>
            </a:r>
            <a:r>
              <a:rPr lang="en-US" sz="1800" b="1" dirty="0"/>
              <a:t>40</a:t>
            </a:r>
            <a:r>
              <a:rPr lang="en-US" sz="1800" dirty="0"/>
              <a:t>, 100001 (2016), rev 2017</a:t>
            </a:r>
          </a:p>
        </p:txBody>
      </p:sp>
    </p:spTree>
    <p:extLst>
      <p:ext uri="{BB962C8B-B14F-4D97-AF65-F5344CB8AC3E}">
        <p14:creationId xmlns:p14="http://schemas.microsoft.com/office/powerpoint/2010/main" val="8548109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844B786-3E8F-484F-A944-C6B704D90583}"/>
              </a:ext>
            </a:extLst>
          </p:cNvPr>
          <p:cNvSpPr>
            <a:spLocks noGrp="1"/>
          </p:cNvSpPr>
          <p:nvPr>
            <p:ph type="ftr" sz="quarter" idx="11"/>
          </p:nvPr>
        </p:nvSpPr>
        <p:spPr/>
        <p:txBody>
          <a:bodyPr/>
          <a:lstStyle/>
          <a:p>
            <a:pPr>
              <a:defRPr/>
            </a:pPr>
            <a:r>
              <a:rPr lang="en-US"/>
              <a:t>Michelle Stancari  |  Noble Element Detectors  |  EDIT 2018</a:t>
            </a:r>
            <a:endParaRPr lang="en-US" b="1" dirty="0"/>
          </a:p>
        </p:txBody>
      </p:sp>
      <p:sp>
        <p:nvSpPr>
          <p:cNvPr id="3" name="Slide Number Placeholder 2">
            <a:extLst>
              <a:ext uri="{FF2B5EF4-FFF2-40B4-BE49-F238E27FC236}">
                <a16:creationId xmlns:a16="http://schemas.microsoft.com/office/drawing/2014/main" id="{837C0B56-23AA-F048-BC10-5ACE6499A567}"/>
              </a:ext>
            </a:extLst>
          </p:cNvPr>
          <p:cNvSpPr>
            <a:spLocks noGrp="1"/>
          </p:cNvSpPr>
          <p:nvPr>
            <p:ph type="sldNum" sz="quarter" idx="12"/>
          </p:nvPr>
        </p:nvSpPr>
        <p:spPr/>
        <p:txBody>
          <a:bodyPr/>
          <a:lstStyle/>
          <a:p>
            <a:pPr>
              <a:defRPr/>
            </a:pPr>
            <a:fld id="{148C009B-CB69-E04A-B9B3-34B26D69E9CF}" type="slidenum">
              <a:rPr lang="en-US" smtClean="0"/>
              <a:pPr>
                <a:defRPr/>
              </a:pPr>
              <a:t>29</a:t>
            </a:fld>
            <a:endParaRPr lang="en-US" dirty="0"/>
          </a:p>
        </p:txBody>
      </p:sp>
      <p:pic>
        <p:nvPicPr>
          <p:cNvPr id="6" name="Picture Placeholder 5">
            <a:extLst>
              <a:ext uri="{FF2B5EF4-FFF2-40B4-BE49-F238E27FC236}">
                <a16:creationId xmlns:a16="http://schemas.microsoft.com/office/drawing/2014/main" id="{9CF7102E-5223-D943-A1E5-065723FA23F6}"/>
              </a:ext>
            </a:extLst>
          </p:cNvPr>
          <p:cNvPicPr>
            <a:picLocks noGrp="1" noChangeAspect="1"/>
          </p:cNvPicPr>
          <p:nvPr>
            <p:ph type="pic" sz="quarter" idx="13"/>
          </p:nvPr>
        </p:nvPicPr>
        <p:blipFill rotWithShape="1">
          <a:blip r:embed="rId3"/>
          <a:srcRect l="2526" t="2501" r="1957" b="203"/>
          <a:stretch/>
        </p:blipFill>
        <p:spPr>
          <a:xfrm>
            <a:off x="3180627" y="908641"/>
            <a:ext cx="5922744" cy="3811836"/>
          </a:xfrm>
        </p:spPr>
      </p:pic>
      <p:pic>
        <p:nvPicPr>
          <p:cNvPr id="8" name="Picture 7">
            <a:extLst>
              <a:ext uri="{FF2B5EF4-FFF2-40B4-BE49-F238E27FC236}">
                <a16:creationId xmlns:a16="http://schemas.microsoft.com/office/drawing/2014/main" id="{21483FCA-C913-FB42-94E1-9547F39EC672}"/>
              </a:ext>
            </a:extLst>
          </p:cNvPr>
          <p:cNvPicPr>
            <a:picLocks noChangeAspect="1"/>
          </p:cNvPicPr>
          <p:nvPr/>
        </p:nvPicPr>
        <p:blipFill rotWithShape="1">
          <a:blip r:embed="rId4"/>
          <a:srcRect l="59791" t="9210" r="2945"/>
          <a:stretch/>
        </p:blipFill>
        <p:spPr>
          <a:xfrm>
            <a:off x="418641" y="669150"/>
            <a:ext cx="2456762" cy="4046071"/>
          </a:xfrm>
          <a:prstGeom prst="rect">
            <a:avLst/>
          </a:prstGeom>
        </p:spPr>
      </p:pic>
      <p:sp>
        <p:nvSpPr>
          <p:cNvPr id="9" name="Rectangle 8">
            <a:extLst>
              <a:ext uri="{FF2B5EF4-FFF2-40B4-BE49-F238E27FC236}">
                <a16:creationId xmlns:a16="http://schemas.microsoft.com/office/drawing/2014/main" id="{8CBB4E87-4445-364F-8CF3-B4617DF3A45F}"/>
              </a:ext>
            </a:extLst>
          </p:cNvPr>
          <p:cNvSpPr/>
          <p:nvPr/>
        </p:nvSpPr>
        <p:spPr>
          <a:xfrm>
            <a:off x="77120" y="3855904"/>
            <a:ext cx="222250" cy="33050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2">
            <a:extLst>
              <a:ext uri="{FF2B5EF4-FFF2-40B4-BE49-F238E27FC236}">
                <a16:creationId xmlns:a16="http://schemas.microsoft.com/office/drawing/2014/main" id="{1BCCFCEA-CC26-0D40-B430-1D71A391DD7C}"/>
              </a:ext>
            </a:extLst>
          </p:cNvPr>
          <p:cNvSpPr txBox="1">
            <a:spLocks/>
          </p:cNvSpPr>
          <p:nvPr/>
        </p:nvSpPr>
        <p:spPr>
          <a:xfrm>
            <a:off x="228600" y="188814"/>
            <a:ext cx="8686800" cy="320908"/>
          </a:xfrm>
          <a:prstGeom prst="rect">
            <a:avLst/>
          </a:prstGeom>
        </p:spPr>
        <p:txBody>
          <a:bodyPr/>
          <a:lst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a:t>WIMP (dark matter) searches</a:t>
            </a:r>
            <a:endParaRPr lang="en-US" dirty="0"/>
          </a:p>
        </p:txBody>
      </p:sp>
      <p:sp>
        <p:nvSpPr>
          <p:cNvPr id="11" name="TextBox 10">
            <a:extLst>
              <a:ext uri="{FF2B5EF4-FFF2-40B4-BE49-F238E27FC236}">
                <a16:creationId xmlns:a16="http://schemas.microsoft.com/office/drawing/2014/main" id="{DB537C63-C512-DD49-96A3-3540C2A718F4}"/>
              </a:ext>
            </a:extLst>
          </p:cNvPr>
          <p:cNvSpPr txBox="1"/>
          <p:nvPr/>
        </p:nvSpPr>
        <p:spPr>
          <a:xfrm>
            <a:off x="3829809" y="48057"/>
            <a:ext cx="4431689" cy="923330"/>
          </a:xfrm>
          <a:prstGeom prst="rect">
            <a:avLst/>
          </a:prstGeom>
          <a:noFill/>
        </p:spPr>
        <p:txBody>
          <a:bodyPr wrap="square" rtlCol="0">
            <a:spAutoFit/>
          </a:bodyPr>
          <a:lstStyle/>
          <a:p>
            <a:r>
              <a:rPr lang="en-US" sz="1800" dirty="0"/>
              <a:t>Review of Particle Physics </a:t>
            </a:r>
          </a:p>
          <a:p>
            <a:r>
              <a:rPr lang="en-US" sz="1800" dirty="0"/>
              <a:t>Section 27 – Dark Matter</a:t>
            </a:r>
          </a:p>
          <a:p>
            <a:r>
              <a:rPr lang="en-US" sz="1800" dirty="0"/>
              <a:t>Chin. Phys. C,</a:t>
            </a:r>
            <a:r>
              <a:rPr lang="en-US" sz="1800" b="1" dirty="0"/>
              <a:t>40</a:t>
            </a:r>
            <a:r>
              <a:rPr lang="en-US" sz="1800" dirty="0"/>
              <a:t>, 100001 (2016), rev 2017</a:t>
            </a:r>
          </a:p>
        </p:txBody>
      </p:sp>
      <p:sp>
        <p:nvSpPr>
          <p:cNvPr id="12" name="TextBox 11">
            <a:extLst>
              <a:ext uri="{FF2B5EF4-FFF2-40B4-BE49-F238E27FC236}">
                <a16:creationId xmlns:a16="http://schemas.microsoft.com/office/drawing/2014/main" id="{7A98E90E-34DF-5848-9569-4A15334387F0}"/>
              </a:ext>
            </a:extLst>
          </p:cNvPr>
          <p:cNvSpPr txBox="1"/>
          <p:nvPr/>
        </p:nvSpPr>
        <p:spPr>
          <a:xfrm>
            <a:off x="222251" y="537881"/>
            <a:ext cx="2079886" cy="353943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400" dirty="0"/>
              <a:t>Homework . . . . </a:t>
            </a:r>
          </a:p>
          <a:p>
            <a:endParaRPr lang="en-US" sz="1400" dirty="0"/>
          </a:p>
          <a:p>
            <a:r>
              <a:rPr lang="en-US" sz="1400" dirty="0"/>
              <a:t>Covering the lower WIMP masses requires a different technology.  </a:t>
            </a:r>
          </a:p>
          <a:p>
            <a:r>
              <a:rPr lang="en-US" sz="1400" dirty="0"/>
              <a:t>Research the basic principles for the proposed detectors for these experiments</a:t>
            </a:r>
          </a:p>
          <a:p>
            <a:pPr marL="285750" indent="-285750">
              <a:buFont typeface="Arial" panose="020B0604020202020204" pitchFamily="34" charset="0"/>
              <a:buChar char="•"/>
            </a:pPr>
            <a:r>
              <a:rPr lang="en-US" sz="1400" dirty="0"/>
              <a:t>PICO250-C3F8</a:t>
            </a:r>
          </a:p>
          <a:p>
            <a:pPr marL="285750" indent="-285750">
              <a:buFont typeface="Arial" panose="020B0604020202020204" pitchFamily="34" charset="0"/>
              <a:buChar char="•"/>
            </a:pPr>
            <a:r>
              <a:rPr lang="en-US" sz="1400" dirty="0" err="1"/>
              <a:t>SuperCDMS</a:t>
            </a:r>
            <a:r>
              <a:rPr lang="en-US" sz="1400" dirty="0"/>
              <a:t> </a:t>
            </a:r>
          </a:p>
          <a:p>
            <a:pPr marL="285750" indent="-285750">
              <a:buFont typeface="Arial" panose="020B0604020202020204" pitchFamily="34" charset="0"/>
              <a:buChar char="•"/>
            </a:pPr>
            <a:endParaRPr lang="en-US" sz="1400" dirty="0"/>
          </a:p>
          <a:p>
            <a:r>
              <a:rPr lang="en-US" sz="1400" dirty="0"/>
              <a:t>How did </a:t>
            </a:r>
            <a:r>
              <a:rPr lang="en-US" sz="1400" dirty="0" err="1"/>
              <a:t>CDMSlite</a:t>
            </a:r>
            <a:r>
              <a:rPr lang="en-US" sz="1400" dirty="0"/>
              <a:t> already push into this lower mass region?</a:t>
            </a:r>
          </a:p>
          <a:p>
            <a:endParaRPr lang="en-US" sz="1400" dirty="0"/>
          </a:p>
        </p:txBody>
      </p:sp>
    </p:spTree>
    <p:extLst>
      <p:ext uri="{BB962C8B-B14F-4D97-AF65-F5344CB8AC3E}">
        <p14:creationId xmlns:p14="http://schemas.microsoft.com/office/powerpoint/2010/main" val="18558335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687E5D1-FF66-994B-883D-287389D5D6B9}"/>
              </a:ext>
            </a:extLst>
          </p:cNvPr>
          <p:cNvPicPr>
            <a:picLocks noGrp="1" noChangeAspect="1"/>
          </p:cNvPicPr>
          <p:nvPr>
            <p:ph idx="1"/>
          </p:nvPr>
        </p:nvPicPr>
        <p:blipFill rotWithShape="1">
          <a:blip r:embed="rId2"/>
          <a:srcRect t="20565" b="16788"/>
          <a:stretch/>
        </p:blipFill>
        <p:spPr>
          <a:xfrm>
            <a:off x="806626" y="908844"/>
            <a:ext cx="7121760" cy="3426489"/>
          </a:xfrm>
        </p:spPr>
      </p:pic>
      <p:sp>
        <p:nvSpPr>
          <p:cNvPr id="7" name="Title 6">
            <a:extLst>
              <a:ext uri="{FF2B5EF4-FFF2-40B4-BE49-F238E27FC236}">
                <a16:creationId xmlns:a16="http://schemas.microsoft.com/office/drawing/2014/main" id="{434E5F17-890A-4742-B58F-1A59CE3126D2}"/>
              </a:ext>
            </a:extLst>
          </p:cNvPr>
          <p:cNvSpPr>
            <a:spLocks noGrp="1"/>
          </p:cNvSpPr>
          <p:nvPr>
            <p:ph type="title"/>
          </p:nvPr>
        </p:nvSpPr>
        <p:spPr/>
        <p:txBody>
          <a:bodyPr/>
          <a:lstStyle/>
          <a:p>
            <a:r>
              <a:rPr lang="en-US" dirty="0"/>
              <a:t>Signal Production in liquid nobles</a:t>
            </a:r>
          </a:p>
        </p:txBody>
      </p:sp>
      <p:sp>
        <p:nvSpPr>
          <p:cNvPr id="2" name="Footer Placeholder 1">
            <a:extLst>
              <a:ext uri="{FF2B5EF4-FFF2-40B4-BE49-F238E27FC236}">
                <a16:creationId xmlns:a16="http://schemas.microsoft.com/office/drawing/2014/main" id="{19ABBCAB-8B92-2E4A-9951-F62D74A7518B}"/>
              </a:ext>
            </a:extLst>
          </p:cNvPr>
          <p:cNvSpPr>
            <a:spLocks noGrp="1"/>
          </p:cNvSpPr>
          <p:nvPr>
            <p:ph type="ftr" sz="quarter" idx="3"/>
          </p:nvPr>
        </p:nvSpPr>
        <p:spPr/>
        <p:txBody>
          <a:bodyPr/>
          <a:lstStyle/>
          <a:p>
            <a:pPr>
              <a:defRPr/>
            </a:pPr>
            <a:r>
              <a:rPr lang="en-US"/>
              <a:t>Michelle Stancari  |  Noble Element Detectors  |  EDIT 2018</a:t>
            </a:r>
            <a:endParaRPr lang="en-US" b="1" dirty="0"/>
          </a:p>
        </p:txBody>
      </p:sp>
      <p:sp>
        <p:nvSpPr>
          <p:cNvPr id="3" name="Slide Number Placeholder 2">
            <a:extLst>
              <a:ext uri="{FF2B5EF4-FFF2-40B4-BE49-F238E27FC236}">
                <a16:creationId xmlns:a16="http://schemas.microsoft.com/office/drawing/2014/main" id="{136E63DC-0341-FC49-9F94-6D689E2BAC10}"/>
              </a:ext>
            </a:extLst>
          </p:cNvPr>
          <p:cNvSpPr>
            <a:spLocks noGrp="1"/>
          </p:cNvSpPr>
          <p:nvPr>
            <p:ph type="sldNum" sz="quarter" idx="4"/>
          </p:nvPr>
        </p:nvSpPr>
        <p:spPr/>
        <p:txBody>
          <a:bodyPr/>
          <a:lstStyle/>
          <a:p>
            <a:pPr>
              <a:defRPr/>
            </a:pPr>
            <a:fld id="{148C009B-CB69-E04A-B9B3-34B26D69E9CF}" type="slidenum">
              <a:rPr lang="en-US" smtClean="0"/>
              <a:pPr>
                <a:defRPr/>
              </a:pPr>
              <a:t>3</a:t>
            </a:fld>
            <a:endParaRPr lang="en-US" dirty="0"/>
          </a:p>
        </p:txBody>
      </p:sp>
      <p:sp>
        <p:nvSpPr>
          <p:cNvPr id="13" name="Rectangle 12">
            <a:extLst>
              <a:ext uri="{FF2B5EF4-FFF2-40B4-BE49-F238E27FC236}">
                <a16:creationId xmlns:a16="http://schemas.microsoft.com/office/drawing/2014/main" id="{1B8B1CAB-85E2-CB46-9C14-895A00F49C88}"/>
              </a:ext>
            </a:extLst>
          </p:cNvPr>
          <p:cNvSpPr/>
          <p:nvPr/>
        </p:nvSpPr>
        <p:spPr>
          <a:xfrm>
            <a:off x="7003228" y="1871831"/>
            <a:ext cx="1097280" cy="4733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55415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9CF7102E-5223-D943-A1E5-065723FA23F6}"/>
              </a:ext>
            </a:extLst>
          </p:cNvPr>
          <p:cNvPicPr>
            <a:picLocks noGrp="1" noChangeAspect="1"/>
          </p:cNvPicPr>
          <p:nvPr>
            <p:ph type="pic" sz="quarter" idx="13"/>
          </p:nvPr>
        </p:nvPicPr>
        <p:blipFill rotWithShape="1">
          <a:blip r:embed="rId3"/>
          <a:srcRect l="2526" t="2501" r="1957" b="203"/>
          <a:stretch/>
        </p:blipFill>
        <p:spPr>
          <a:xfrm>
            <a:off x="3180627" y="908641"/>
            <a:ext cx="5922744" cy="3811836"/>
          </a:xfrm>
          <a:effectLst/>
        </p:spPr>
      </p:pic>
      <p:sp>
        <p:nvSpPr>
          <p:cNvPr id="2" name="Footer Placeholder 1">
            <a:extLst>
              <a:ext uri="{FF2B5EF4-FFF2-40B4-BE49-F238E27FC236}">
                <a16:creationId xmlns:a16="http://schemas.microsoft.com/office/drawing/2014/main" id="{D844B786-3E8F-484F-A944-C6B704D90583}"/>
              </a:ext>
            </a:extLst>
          </p:cNvPr>
          <p:cNvSpPr>
            <a:spLocks noGrp="1"/>
          </p:cNvSpPr>
          <p:nvPr>
            <p:ph type="ftr" sz="quarter" idx="11"/>
          </p:nvPr>
        </p:nvSpPr>
        <p:spPr/>
        <p:txBody>
          <a:bodyPr/>
          <a:lstStyle/>
          <a:p>
            <a:pPr>
              <a:defRPr/>
            </a:pPr>
            <a:r>
              <a:rPr lang="en-US"/>
              <a:t>Michelle Stancari  |  Noble Element Detectors  |  EDIT 2018</a:t>
            </a:r>
            <a:endParaRPr lang="en-US" b="1" dirty="0"/>
          </a:p>
        </p:txBody>
      </p:sp>
      <p:sp>
        <p:nvSpPr>
          <p:cNvPr id="3" name="Slide Number Placeholder 2">
            <a:extLst>
              <a:ext uri="{FF2B5EF4-FFF2-40B4-BE49-F238E27FC236}">
                <a16:creationId xmlns:a16="http://schemas.microsoft.com/office/drawing/2014/main" id="{837C0B56-23AA-F048-BC10-5ACE6499A567}"/>
              </a:ext>
            </a:extLst>
          </p:cNvPr>
          <p:cNvSpPr>
            <a:spLocks noGrp="1"/>
          </p:cNvSpPr>
          <p:nvPr>
            <p:ph type="sldNum" sz="quarter" idx="12"/>
          </p:nvPr>
        </p:nvSpPr>
        <p:spPr/>
        <p:txBody>
          <a:bodyPr/>
          <a:lstStyle/>
          <a:p>
            <a:pPr>
              <a:defRPr/>
            </a:pPr>
            <a:fld id="{148C009B-CB69-E04A-B9B3-34B26D69E9CF}" type="slidenum">
              <a:rPr lang="en-US" smtClean="0"/>
              <a:pPr>
                <a:defRPr/>
              </a:pPr>
              <a:t>30</a:t>
            </a:fld>
            <a:endParaRPr lang="en-US" dirty="0"/>
          </a:p>
        </p:txBody>
      </p:sp>
      <p:pic>
        <p:nvPicPr>
          <p:cNvPr id="8" name="Picture 7">
            <a:extLst>
              <a:ext uri="{FF2B5EF4-FFF2-40B4-BE49-F238E27FC236}">
                <a16:creationId xmlns:a16="http://schemas.microsoft.com/office/drawing/2014/main" id="{21483FCA-C913-FB42-94E1-9547F39EC672}"/>
              </a:ext>
            </a:extLst>
          </p:cNvPr>
          <p:cNvPicPr>
            <a:picLocks noChangeAspect="1"/>
          </p:cNvPicPr>
          <p:nvPr/>
        </p:nvPicPr>
        <p:blipFill rotWithShape="1">
          <a:blip r:embed="rId4"/>
          <a:srcRect l="59791" t="9210" r="2945"/>
          <a:stretch/>
        </p:blipFill>
        <p:spPr>
          <a:xfrm>
            <a:off x="418641" y="669150"/>
            <a:ext cx="2456762" cy="4046071"/>
          </a:xfrm>
          <a:prstGeom prst="rect">
            <a:avLst/>
          </a:prstGeom>
        </p:spPr>
      </p:pic>
      <p:sp>
        <p:nvSpPr>
          <p:cNvPr id="9" name="Rectangle 8">
            <a:extLst>
              <a:ext uri="{FF2B5EF4-FFF2-40B4-BE49-F238E27FC236}">
                <a16:creationId xmlns:a16="http://schemas.microsoft.com/office/drawing/2014/main" id="{8CBB4E87-4445-364F-8CF3-B4617DF3A45F}"/>
              </a:ext>
            </a:extLst>
          </p:cNvPr>
          <p:cNvSpPr/>
          <p:nvPr/>
        </p:nvSpPr>
        <p:spPr>
          <a:xfrm>
            <a:off x="77120" y="3855904"/>
            <a:ext cx="222250" cy="33050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2">
            <a:extLst>
              <a:ext uri="{FF2B5EF4-FFF2-40B4-BE49-F238E27FC236}">
                <a16:creationId xmlns:a16="http://schemas.microsoft.com/office/drawing/2014/main" id="{1BCCFCEA-CC26-0D40-B430-1D71A391DD7C}"/>
              </a:ext>
            </a:extLst>
          </p:cNvPr>
          <p:cNvSpPr txBox="1">
            <a:spLocks/>
          </p:cNvSpPr>
          <p:nvPr/>
        </p:nvSpPr>
        <p:spPr>
          <a:xfrm>
            <a:off x="217967" y="188814"/>
            <a:ext cx="8686800" cy="320908"/>
          </a:xfrm>
          <a:prstGeom prst="rect">
            <a:avLst/>
          </a:prstGeom>
        </p:spPr>
        <p:txBody>
          <a:bodyPr/>
          <a:lst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a:t>WIMP (dark matter) searches</a:t>
            </a:r>
            <a:endParaRPr lang="en-US" dirty="0"/>
          </a:p>
        </p:txBody>
      </p:sp>
      <p:sp>
        <p:nvSpPr>
          <p:cNvPr id="4" name="Oval 3">
            <a:extLst>
              <a:ext uri="{FF2B5EF4-FFF2-40B4-BE49-F238E27FC236}">
                <a16:creationId xmlns:a16="http://schemas.microsoft.com/office/drawing/2014/main" id="{9CDEC430-D992-B043-AFEC-F37DAB60FB9F}"/>
              </a:ext>
            </a:extLst>
          </p:cNvPr>
          <p:cNvSpPr/>
          <p:nvPr/>
        </p:nvSpPr>
        <p:spPr>
          <a:xfrm rot="21104811">
            <a:off x="7551174" y="2597423"/>
            <a:ext cx="894736" cy="285136"/>
          </a:xfrm>
          <a:prstGeom prst="ellipse">
            <a:avLst/>
          </a:prstGeom>
          <a:noFill/>
          <a:ln w="19050">
            <a:solidFill>
              <a:srgbClr val="55DD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265F9223-8684-F649-BA81-96F7E1B99F57}"/>
              </a:ext>
            </a:extLst>
          </p:cNvPr>
          <p:cNvSpPr/>
          <p:nvPr/>
        </p:nvSpPr>
        <p:spPr>
          <a:xfrm rot="21104811">
            <a:off x="6909544" y="2857654"/>
            <a:ext cx="894736" cy="285136"/>
          </a:xfrm>
          <a:prstGeom prst="ellipse">
            <a:avLst/>
          </a:prstGeom>
          <a:noFill/>
          <a:ln w="19050">
            <a:solidFill>
              <a:srgbClr val="B04BF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952443E-A5C0-404A-8E09-169C88A79294}"/>
              </a:ext>
            </a:extLst>
          </p:cNvPr>
          <p:cNvSpPr/>
          <p:nvPr/>
        </p:nvSpPr>
        <p:spPr>
          <a:xfrm>
            <a:off x="4124632" y="2705505"/>
            <a:ext cx="1351936" cy="285136"/>
          </a:xfrm>
          <a:prstGeom prst="ellipse">
            <a:avLst/>
          </a:prstGeom>
          <a:noFill/>
          <a:ln w="19050">
            <a:solidFill>
              <a:srgbClr val="B04BF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1964379-4A15-0B46-A868-C3B6408A6F36}"/>
              </a:ext>
            </a:extLst>
          </p:cNvPr>
          <p:cNvSpPr txBox="1"/>
          <p:nvPr/>
        </p:nvSpPr>
        <p:spPr>
          <a:xfrm>
            <a:off x="3819176" y="48057"/>
            <a:ext cx="4431689" cy="923330"/>
          </a:xfrm>
          <a:prstGeom prst="rect">
            <a:avLst/>
          </a:prstGeom>
          <a:noFill/>
        </p:spPr>
        <p:txBody>
          <a:bodyPr wrap="square" rtlCol="0">
            <a:spAutoFit/>
          </a:bodyPr>
          <a:lstStyle/>
          <a:p>
            <a:r>
              <a:rPr lang="en-US" sz="1800" dirty="0"/>
              <a:t>Review of Particle Physics </a:t>
            </a:r>
          </a:p>
          <a:p>
            <a:r>
              <a:rPr lang="en-US" sz="1800" dirty="0"/>
              <a:t>Section 27 – Dark Matter</a:t>
            </a:r>
          </a:p>
          <a:p>
            <a:r>
              <a:rPr lang="en-US" sz="1800" dirty="0"/>
              <a:t>Chin. Phys. C,</a:t>
            </a:r>
            <a:r>
              <a:rPr lang="en-US" sz="1800" b="1" dirty="0"/>
              <a:t>40</a:t>
            </a:r>
            <a:r>
              <a:rPr lang="en-US" sz="1800" dirty="0"/>
              <a:t>, 100001 (2016), rev 2017</a:t>
            </a:r>
          </a:p>
        </p:txBody>
      </p:sp>
      <p:sp>
        <p:nvSpPr>
          <p:cNvPr id="16" name="Oval 15">
            <a:extLst>
              <a:ext uri="{FF2B5EF4-FFF2-40B4-BE49-F238E27FC236}">
                <a16:creationId xmlns:a16="http://schemas.microsoft.com/office/drawing/2014/main" id="{A2B4F623-175D-A140-8013-9B39F5A7E253}"/>
              </a:ext>
            </a:extLst>
          </p:cNvPr>
          <p:cNvSpPr/>
          <p:nvPr/>
        </p:nvSpPr>
        <p:spPr>
          <a:xfrm rot="21104811">
            <a:off x="6843361" y="3021987"/>
            <a:ext cx="894736" cy="285136"/>
          </a:xfrm>
          <a:prstGeom prst="ellipse">
            <a:avLst/>
          </a:prstGeom>
          <a:noFill/>
          <a:ln w="19050">
            <a:solidFill>
              <a:srgbClr val="B04BF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64481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6F512C6-4BA4-AE44-87D8-2E4940605D5E}"/>
              </a:ext>
            </a:extLst>
          </p:cNvPr>
          <p:cNvSpPr>
            <a:spLocks noGrp="1"/>
          </p:cNvSpPr>
          <p:nvPr>
            <p:ph type="ftr" sz="quarter" idx="11"/>
          </p:nvPr>
        </p:nvSpPr>
        <p:spPr/>
        <p:txBody>
          <a:bodyPr/>
          <a:lstStyle/>
          <a:p>
            <a:pPr>
              <a:defRPr/>
            </a:pPr>
            <a:r>
              <a:rPr lang="en-US"/>
              <a:t>Michelle Stancari  |  Noble Element Detectors  |  EDIT 2018</a:t>
            </a:r>
            <a:endParaRPr lang="en-US" b="1" dirty="0"/>
          </a:p>
        </p:txBody>
      </p:sp>
      <p:sp>
        <p:nvSpPr>
          <p:cNvPr id="3" name="Slide Number Placeholder 2">
            <a:extLst>
              <a:ext uri="{FF2B5EF4-FFF2-40B4-BE49-F238E27FC236}">
                <a16:creationId xmlns:a16="http://schemas.microsoft.com/office/drawing/2014/main" id="{37A2684A-B169-F948-A459-DF987D65EE14}"/>
              </a:ext>
            </a:extLst>
          </p:cNvPr>
          <p:cNvSpPr>
            <a:spLocks noGrp="1"/>
          </p:cNvSpPr>
          <p:nvPr>
            <p:ph type="sldNum" sz="quarter" idx="12"/>
          </p:nvPr>
        </p:nvSpPr>
        <p:spPr/>
        <p:txBody>
          <a:bodyPr/>
          <a:lstStyle/>
          <a:p>
            <a:pPr>
              <a:defRPr/>
            </a:pPr>
            <a:fld id="{148C009B-CB69-E04A-B9B3-34B26D69E9CF}" type="slidenum">
              <a:rPr lang="en-US" smtClean="0"/>
              <a:pPr>
                <a:defRPr/>
              </a:pPr>
              <a:t>31</a:t>
            </a:fld>
            <a:endParaRPr lang="en-US" dirty="0"/>
          </a:p>
        </p:txBody>
      </p:sp>
      <p:pic>
        <p:nvPicPr>
          <p:cNvPr id="6" name="Picture Placeholder 5">
            <a:extLst>
              <a:ext uri="{FF2B5EF4-FFF2-40B4-BE49-F238E27FC236}">
                <a16:creationId xmlns:a16="http://schemas.microsoft.com/office/drawing/2014/main" id="{133F33BA-BE03-EA48-B1B6-254C9393AEBC}"/>
              </a:ext>
            </a:extLst>
          </p:cNvPr>
          <p:cNvPicPr>
            <a:picLocks noGrp="1" noChangeAspect="1"/>
          </p:cNvPicPr>
          <p:nvPr>
            <p:ph type="pic" sz="quarter" idx="13"/>
          </p:nvPr>
        </p:nvPicPr>
        <p:blipFill rotWithShape="1">
          <a:blip r:embed="rId2"/>
          <a:srcRect t="12330" b="-521"/>
          <a:stretch/>
        </p:blipFill>
        <p:spPr>
          <a:xfrm>
            <a:off x="371103" y="0"/>
            <a:ext cx="6869666" cy="4646428"/>
          </a:xfrm>
        </p:spPr>
      </p:pic>
      <p:sp>
        <p:nvSpPr>
          <p:cNvPr id="7" name="TextBox 6">
            <a:extLst>
              <a:ext uri="{FF2B5EF4-FFF2-40B4-BE49-F238E27FC236}">
                <a16:creationId xmlns:a16="http://schemas.microsoft.com/office/drawing/2014/main" id="{C4FCAFED-053C-1B4C-BE2B-91168AD14450}"/>
              </a:ext>
            </a:extLst>
          </p:cNvPr>
          <p:cNvSpPr txBox="1"/>
          <p:nvPr/>
        </p:nvSpPr>
        <p:spPr>
          <a:xfrm>
            <a:off x="6302719" y="212653"/>
            <a:ext cx="2437244" cy="286232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800" dirty="0"/>
              <a:t>New </a:t>
            </a:r>
            <a:r>
              <a:rPr lang="en-US" sz="1800" dirty="0" err="1"/>
              <a:t>DarkSide</a:t>
            </a:r>
            <a:r>
              <a:rPr lang="en-US" sz="1800" dirty="0"/>
              <a:t> 50 result</a:t>
            </a:r>
          </a:p>
          <a:p>
            <a:r>
              <a:rPr lang="en-US" sz="1800" dirty="0"/>
              <a:t>arXiv:1802.07198v1</a:t>
            </a:r>
          </a:p>
          <a:p>
            <a:r>
              <a:rPr lang="en-US" sz="1800" dirty="0"/>
              <a:t>Feb 20, 2018</a:t>
            </a:r>
          </a:p>
          <a:p>
            <a:endParaRPr lang="en-US" sz="1800" dirty="0"/>
          </a:p>
          <a:p>
            <a:r>
              <a:rPr lang="en-US" sz="1800" dirty="0"/>
              <a:t>532.4 days with underground argon, factor of 1400 reduction in </a:t>
            </a:r>
            <a:r>
              <a:rPr lang="en-US" sz="1800" baseline="30000" dirty="0"/>
              <a:t>39</a:t>
            </a:r>
            <a:r>
              <a:rPr lang="en-US" sz="1800" dirty="0"/>
              <a:t>Ar contamination</a:t>
            </a:r>
          </a:p>
        </p:txBody>
      </p:sp>
      <p:cxnSp>
        <p:nvCxnSpPr>
          <p:cNvPr id="9" name="Straight Connector 8">
            <a:extLst>
              <a:ext uri="{FF2B5EF4-FFF2-40B4-BE49-F238E27FC236}">
                <a16:creationId xmlns:a16="http://schemas.microsoft.com/office/drawing/2014/main" id="{B939A4CD-3BD9-A144-84BD-D1E9CA76EB0A}"/>
              </a:ext>
            </a:extLst>
          </p:cNvPr>
          <p:cNvCxnSpPr/>
          <p:nvPr/>
        </p:nvCxnSpPr>
        <p:spPr>
          <a:xfrm>
            <a:off x="7078623" y="659221"/>
            <a:ext cx="712381" cy="0"/>
          </a:xfrm>
          <a:prstGeom prst="line">
            <a:avLst/>
          </a:prstGeom>
          <a:ln w="28575">
            <a:solidFill>
              <a:schemeClr val="accent6"/>
            </a:solidFill>
          </a:ln>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9A43D02E-14EA-D84D-9501-5E2A2FE0D2B5}"/>
              </a:ext>
            </a:extLst>
          </p:cNvPr>
          <p:cNvSpPr/>
          <p:nvPr/>
        </p:nvSpPr>
        <p:spPr>
          <a:xfrm rot="20711758">
            <a:off x="3578760" y="971283"/>
            <a:ext cx="1049560" cy="285136"/>
          </a:xfrm>
          <a:prstGeom prst="ellipse">
            <a:avLst/>
          </a:prstGeom>
          <a:noFill/>
          <a:ln w="19050">
            <a:solidFill>
              <a:srgbClr val="55DD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79FE3329-AE24-E54F-AA30-03B749DD2476}"/>
              </a:ext>
            </a:extLst>
          </p:cNvPr>
          <p:cNvSpPr/>
          <p:nvPr/>
        </p:nvSpPr>
        <p:spPr>
          <a:xfrm rot="20711758">
            <a:off x="4328358" y="583492"/>
            <a:ext cx="1049560" cy="285136"/>
          </a:xfrm>
          <a:prstGeom prst="ellipse">
            <a:avLst/>
          </a:prstGeom>
          <a:noFill/>
          <a:ln w="19050">
            <a:solidFill>
              <a:srgbClr val="55DD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469089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EC2E85-E848-9449-9B0D-775EA5E924DC}"/>
              </a:ext>
            </a:extLst>
          </p:cNvPr>
          <p:cNvSpPr>
            <a:spLocks noGrp="1"/>
          </p:cNvSpPr>
          <p:nvPr>
            <p:ph idx="1"/>
          </p:nvPr>
        </p:nvSpPr>
        <p:spPr/>
        <p:txBody>
          <a:bodyPr/>
          <a:lstStyle/>
          <a:p>
            <a:pPr marL="0" indent="0">
              <a:buNone/>
            </a:pPr>
            <a:r>
              <a:rPr lang="en-US" dirty="0"/>
              <a:t>Rejecting backgrounds is the game:</a:t>
            </a:r>
          </a:p>
          <a:p>
            <a:r>
              <a:rPr lang="en-US" dirty="0"/>
              <a:t>All located deep underground</a:t>
            </a:r>
          </a:p>
          <a:p>
            <a:r>
              <a:rPr lang="en-US" dirty="0"/>
              <a:t>All are surrounded by shielding and active veto</a:t>
            </a:r>
          </a:p>
          <a:p>
            <a:r>
              <a:rPr lang="en-US" dirty="0"/>
              <a:t>All exploit the timing of the scintillation light</a:t>
            </a:r>
          </a:p>
          <a:p>
            <a:r>
              <a:rPr lang="en-US" dirty="0"/>
              <a:t>Contamination in the liquid nobles: </a:t>
            </a:r>
            <a:r>
              <a:rPr lang="en-US" baseline="30000" dirty="0"/>
              <a:t>39</a:t>
            </a:r>
            <a:r>
              <a:rPr lang="en-US" dirty="0"/>
              <a:t>Ar and </a:t>
            </a:r>
            <a:r>
              <a:rPr lang="en-US" baseline="30000" dirty="0"/>
              <a:t>85</a:t>
            </a:r>
            <a:r>
              <a:rPr lang="en-US" dirty="0"/>
              <a:t>Kr.  Developing ever better methods of removing Kr before filling vessel.  Underground </a:t>
            </a:r>
            <a:r>
              <a:rPr lang="en-US" dirty="0" err="1"/>
              <a:t>Ar</a:t>
            </a:r>
            <a:r>
              <a:rPr lang="en-US" dirty="0"/>
              <a:t> has very little if any </a:t>
            </a:r>
            <a:r>
              <a:rPr lang="en-US" baseline="30000" dirty="0"/>
              <a:t>39</a:t>
            </a:r>
            <a:r>
              <a:rPr lang="en-US" dirty="0"/>
              <a:t>Ar</a:t>
            </a:r>
          </a:p>
          <a:p>
            <a:endParaRPr lang="en-US" u="sng" dirty="0"/>
          </a:p>
          <a:p>
            <a:r>
              <a:rPr lang="en-US" u="sng" dirty="0"/>
              <a:t>Dual phase TPCs: </a:t>
            </a:r>
            <a:r>
              <a:rPr lang="en-US" dirty="0"/>
              <a:t>Dark Side-50 (50 kg </a:t>
            </a:r>
            <a:r>
              <a:rPr lang="en-US" dirty="0" err="1"/>
              <a:t>UAr</a:t>
            </a:r>
            <a:r>
              <a:rPr lang="en-US" dirty="0"/>
              <a:t>, LGNS), LUX/LZ (370 kg </a:t>
            </a:r>
            <a:r>
              <a:rPr lang="en-US" dirty="0" err="1"/>
              <a:t>Xe</a:t>
            </a:r>
            <a:r>
              <a:rPr lang="en-US" dirty="0"/>
              <a:t>, SURF), Xenon1T(1000 kg </a:t>
            </a:r>
            <a:r>
              <a:rPr lang="en-US" dirty="0" err="1"/>
              <a:t>Xe</a:t>
            </a:r>
            <a:r>
              <a:rPr lang="en-US" dirty="0"/>
              <a:t>, LNGS), and PANDAX-II(500 kg, CJPL)</a:t>
            </a:r>
          </a:p>
          <a:p>
            <a:r>
              <a:rPr lang="en-US" u="sng" dirty="0"/>
              <a:t>“Just light, no charge”</a:t>
            </a:r>
            <a:r>
              <a:rPr lang="en-US" dirty="0"/>
              <a:t> – DEAP-3600 (3600 kg </a:t>
            </a:r>
            <a:r>
              <a:rPr lang="en-US" dirty="0" err="1"/>
              <a:t>Ar</a:t>
            </a:r>
            <a:r>
              <a:rPr lang="en-US" dirty="0"/>
              <a:t>, SNOLAB), XMASS (835 kg </a:t>
            </a:r>
            <a:r>
              <a:rPr lang="en-US" dirty="0" err="1"/>
              <a:t>Xe</a:t>
            </a:r>
            <a:r>
              <a:rPr lang="en-US" dirty="0"/>
              <a:t>, </a:t>
            </a:r>
            <a:r>
              <a:rPr lang="en-US" dirty="0" err="1"/>
              <a:t>Kamioka</a:t>
            </a:r>
            <a:r>
              <a:rPr lang="en-US" dirty="0"/>
              <a:t>)  The DM community calls this “single-phase”, very confusing ;)</a:t>
            </a:r>
          </a:p>
          <a:p>
            <a:endParaRPr lang="en-US" dirty="0"/>
          </a:p>
          <a:p>
            <a:pPr marL="0" indent="0">
              <a:buNone/>
            </a:pPr>
            <a:r>
              <a:rPr lang="en-US" dirty="0"/>
              <a:t>Note 1000 kg=1 metric ton</a:t>
            </a:r>
          </a:p>
          <a:p>
            <a:pPr marL="0" indent="0">
              <a:buNone/>
            </a:pPr>
            <a:endParaRPr lang="en-US" dirty="0"/>
          </a:p>
        </p:txBody>
      </p:sp>
      <p:sp>
        <p:nvSpPr>
          <p:cNvPr id="3" name="Title 2">
            <a:extLst>
              <a:ext uri="{FF2B5EF4-FFF2-40B4-BE49-F238E27FC236}">
                <a16:creationId xmlns:a16="http://schemas.microsoft.com/office/drawing/2014/main" id="{8E270E81-AC14-9141-8AC3-99450A9504F3}"/>
              </a:ext>
            </a:extLst>
          </p:cNvPr>
          <p:cNvSpPr>
            <a:spLocks noGrp="1"/>
          </p:cNvSpPr>
          <p:nvPr>
            <p:ph type="title"/>
          </p:nvPr>
        </p:nvSpPr>
        <p:spPr/>
        <p:txBody>
          <a:bodyPr/>
          <a:lstStyle/>
          <a:p>
            <a:r>
              <a:rPr lang="en-US" dirty="0"/>
              <a:t>Dark Matter detectors in one slide</a:t>
            </a:r>
          </a:p>
        </p:txBody>
      </p:sp>
      <p:sp>
        <p:nvSpPr>
          <p:cNvPr id="4" name="Footer Placeholder 3">
            <a:extLst>
              <a:ext uri="{FF2B5EF4-FFF2-40B4-BE49-F238E27FC236}">
                <a16:creationId xmlns:a16="http://schemas.microsoft.com/office/drawing/2014/main" id="{F0A224FB-04D3-AE4B-A9ED-012BB38C1990}"/>
              </a:ext>
            </a:extLst>
          </p:cNvPr>
          <p:cNvSpPr>
            <a:spLocks noGrp="1"/>
          </p:cNvSpPr>
          <p:nvPr>
            <p:ph type="ftr" sz="quarter" idx="3"/>
          </p:nvPr>
        </p:nvSpPr>
        <p:spPr/>
        <p:txBody>
          <a:bodyPr/>
          <a:lstStyle/>
          <a:p>
            <a:pPr>
              <a:defRPr/>
            </a:pPr>
            <a:r>
              <a:rPr lang="en-US"/>
              <a:t>Michelle Stancari  |  Noble Element Detectors  |  EDIT 2018</a:t>
            </a:r>
            <a:endParaRPr lang="en-US" b="1" dirty="0"/>
          </a:p>
        </p:txBody>
      </p:sp>
      <p:sp>
        <p:nvSpPr>
          <p:cNvPr id="5" name="Slide Number Placeholder 4">
            <a:extLst>
              <a:ext uri="{FF2B5EF4-FFF2-40B4-BE49-F238E27FC236}">
                <a16:creationId xmlns:a16="http://schemas.microsoft.com/office/drawing/2014/main" id="{BBBB185D-A5FE-B141-958B-81896FF8E2B1}"/>
              </a:ext>
            </a:extLst>
          </p:cNvPr>
          <p:cNvSpPr>
            <a:spLocks noGrp="1"/>
          </p:cNvSpPr>
          <p:nvPr>
            <p:ph type="sldNum" sz="quarter" idx="4"/>
          </p:nvPr>
        </p:nvSpPr>
        <p:spPr/>
        <p:txBody>
          <a:bodyPr/>
          <a:lstStyle/>
          <a:p>
            <a:pPr>
              <a:defRPr/>
            </a:pPr>
            <a:fld id="{148C009B-CB69-E04A-B9B3-34B26D69E9CF}" type="slidenum">
              <a:rPr lang="en-US" smtClean="0"/>
              <a:pPr>
                <a:defRPr/>
              </a:pPr>
              <a:t>32</a:t>
            </a:fld>
            <a:endParaRPr lang="en-US" dirty="0"/>
          </a:p>
        </p:txBody>
      </p:sp>
    </p:spTree>
    <p:extLst>
      <p:ext uri="{BB962C8B-B14F-4D97-AF65-F5344CB8AC3E}">
        <p14:creationId xmlns:p14="http://schemas.microsoft.com/office/powerpoint/2010/main" val="2188470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7A5695A0-4529-384F-8109-C582AF75A1EB}"/>
              </a:ext>
            </a:extLst>
          </p:cNvPr>
          <p:cNvPicPr>
            <a:picLocks noGrp="1" noChangeAspect="1"/>
          </p:cNvPicPr>
          <p:nvPr>
            <p:ph idx="1"/>
          </p:nvPr>
        </p:nvPicPr>
        <p:blipFill>
          <a:blip r:embed="rId3"/>
          <a:stretch>
            <a:fillRect/>
          </a:stretch>
        </p:blipFill>
        <p:spPr>
          <a:xfrm>
            <a:off x="1333992" y="728663"/>
            <a:ext cx="6461728" cy="3794125"/>
          </a:xfrm>
        </p:spPr>
      </p:pic>
      <p:sp>
        <p:nvSpPr>
          <p:cNvPr id="3" name="Title 2">
            <a:extLst>
              <a:ext uri="{FF2B5EF4-FFF2-40B4-BE49-F238E27FC236}">
                <a16:creationId xmlns:a16="http://schemas.microsoft.com/office/drawing/2014/main" id="{540B4CC1-D690-7F42-BE94-1F79F8C83CBF}"/>
              </a:ext>
            </a:extLst>
          </p:cNvPr>
          <p:cNvSpPr>
            <a:spLocks noGrp="1"/>
          </p:cNvSpPr>
          <p:nvPr>
            <p:ph type="title"/>
          </p:nvPr>
        </p:nvSpPr>
        <p:spPr/>
        <p:txBody>
          <a:bodyPr/>
          <a:lstStyle/>
          <a:p>
            <a:r>
              <a:rPr lang="en-US" dirty="0"/>
              <a:t>LZ experiment under construction at SURF</a:t>
            </a:r>
          </a:p>
        </p:txBody>
      </p:sp>
      <p:sp>
        <p:nvSpPr>
          <p:cNvPr id="4" name="Footer Placeholder 3">
            <a:extLst>
              <a:ext uri="{FF2B5EF4-FFF2-40B4-BE49-F238E27FC236}">
                <a16:creationId xmlns:a16="http://schemas.microsoft.com/office/drawing/2014/main" id="{F0EE6BE6-F497-324A-8277-690962BEAA83}"/>
              </a:ext>
            </a:extLst>
          </p:cNvPr>
          <p:cNvSpPr>
            <a:spLocks noGrp="1"/>
          </p:cNvSpPr>
          <p:nvPr>
            <p:ph type="ftr" sz="quarter" idx="3"/>
          </p:nvPr>
        </p:nvSpPr>
        <p:spPr/>
        <p:txBody>
          <a:bodyPr/>
          <a:lstStyle/>
          <a:p>
            <a:pPr>
              <a:defRPr/>
            </a:pPr>
            <a:r>
              <a:rPr lang="en-US"/>
              <a:t>Michelle Stancari  |  Noble Element Detectors  |  EDIT 2018</a:t>
            </a:r>
            <a:endParaRPr lang="en-US" b="1" dirty="0"/>
          </a:p>
        </p:txBody>
      </p:sp>
      <p:sp>
        <p:nvSpPr>
          <p:cNvPr id="5" name="Slide Number Placeholder 4">
            <a:extLst>
              <a:ext uri="{FF2B5EF4-FFF2-40B4-BE49-F238E27FC236}">
                <a16:creationId xmlns:a16="http://schemas.microsoft.com/office/drawing/2014/main" id="{5F1E62F7-9941-C74A-B953-41071BC73DCB}"/>
              </a:ext>
            </a:extLst>
          </p:cNvPr>
          <p:cNvSpPr>
            <a:spLocks noGrp="1"/>
          </p:cNvSpPr>
          <p:nvPr>
            <p:ph type="sldNum" sz="quarter" idx="4"/>
          </p:nvPr>
        </p:nvSpPr>
        <p:spPr/>
        <p:txBody>
          <a:bodyPr/>
          <a:lstStyle/>
          <a:p>
            <a:pPr>
              <a:defRPr/>
            </a:pPr>
            <a:fld id="{148C009B-CB69-E04A-B9B3-34B26D69E9CF}" type="slidenum">
              <a:rPr lang="en-US" smtClean="0"/>
              <a:pPr>
                <a:defRPr/>
              </a:pPr>
              <a:t>33</a:t>
            </a:fld>
            <a:endParaRPr lang="en-US" dirty="0"/>
          </a:p>
        </p:txBody>
      </p:sp>
    </p:spTree>
    <p:extLst>
      <p:ext uri="{BB962C8B-B14F-4D97-AF65-F5344CB8AC3E}">
        <p14:creationId xmlns:p14="http://schemas.microsoft.com/office/powerpoint/2010/main" val="368992736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435AB052-FAB0-9D45-A664-1EDEF989E072}"/>
              </a:ext>
            </a:extLst>
          </p:cNvPr>
          <p:cNvSpPr>
            <a:spLocks noGrp="1"/>
          </p:cNvSpPr>
          <p:nvPr>
            <p:ph idx="1"/>
          </p:nvPr>
        </p:nvSpPr>
        <p:spPr>
          <a:xfrm>
            <a:off x="228603" y="728664"/>
            <a:ext cx="4308673" cy="3794522"/>
          </a:xfrm>
        </p:spPr>
        <p:txBody>
          <a:bodyPr/>
          <a:lstStyle/>
          <a:p>
            <a:r>
              <a:rPr lang="en-US" dirty="0"/>
              <a:t>Best resolution on nuclear recoil energy, and thus the WIMP mass, would come from light-only-no-field.</a:t>
            </a:r>
          </a:p>
          <a:p>
            <a:r>
              <a:rPr lang="en-US" dirty="0"/>
              <a:t>However, the ratio of the charge and light production (S2/S1)  is a good variable for rejecting many backgrounds because “electron recoil” interactions generate more light and less charge than “nuclear recoil” interactions.</a:t>
            </a:r>
          </a:p>
          <a:p>
            <a:pPr marL="0" indent="0">
              <a:buNone/>
            </a:pPr>
            <a:endParaRPr lang="en-US" dirty="0"/>
          </a:p>
          <a:p>
            <a:pPr marL="0" indent="0">
              <a:buNone/>
            </a:pPr>
            <a:endParaRPr lang="en-US" dirty="0"/>
          </a:p>
          <a:p>
            <a:endParaRPr lang="en-US" dirty="0"/>
          </a:p>
          <a:p>
            <a:endParaRPr lang="en-US" dirty="0"/>
          </a:p>
        </p:txBody>
      </p:sp>
      <p:sp>
        <p:nvSpPr>
          <p:cNvPr id="7" name="Title 6">
            <a:extLst>
              <a:ext uri="{FF2B5EF4-FFF2-40B4-BE49-F238E27FC236}">
                <a16:creationId xmlns:a16="http://schemas.microsoft.com/office/drawing/2014/main" id="{FF4F02BA-495C-EF4D-921F-D535D07D283D}"/>
              </a:ext>
            </a:extLst>
          </p:cNvPr>
          <p:cNvSpPr>
            <a:spLocks noGrp="1"/>
          </p:cNvSpPr>
          <p:nvPr>
            <p:ph type="title"/>
          </p:nvPr>
        </p:nvSpPr>
        <p:spPr/>
        <p:txBody>
          <a:bodyPr/>
          <a:lstStyle/>
          <a:p>
            <a:r>
              <a:rPr lang="en-US" dirty="0"/>
              <a:t>Dual phase TPCs</a:t>
            </a:r>
          </a:p>
        </p:txBody>
      </p:sp>
      <p:sp>
        <p:nvSpPr>
          <p:cNvPr id="2" name="Footer Placeholder 1">
            <a:extLst>
              <a:ext uri="{FF2B5EF4-FFF2-40B4-BE49-F238E27FC236}">
                <a16:creationId xmlns:a16="http://schemas.microsoft.com/office/drawing/2014/main" id="{DDBA0590-1E97-6F43-A696-693856DCB4E0}"/>
              </a:ext>
            </a:extLst>
          </p:cNvPr>
          <p:cNvSpPr>
            <a:spLocks noGrp="1"/>
          </p:cNvSpPr>
          <p:nvPr>
            <p:ph type="ftr" sz="quarter" idx="3"/>
          </p:nvPr>
        </p:nvSpPr>
        <p:spPr/>
        <p:txBody>
          <a:bodyPr/>
          <a:lstStyle/>
          <a:p>
            <a:pPr>
              <a:defRPr/>
            </a:pPr>
            <a:r>
              <a:rPr lang="en-US"/>
              <a:t>Michelle Stancari  |  Noble Element Detectors  |  EDIT 2018</a:t>
            </a:r>
            <a:endParaRPr lang="en-US" b="1" dirty="0"/>
          </a:p>
        </p:txBody>
      </p:sp>
      <p:sp>
        <p:nvSpPr>
          <p:cNvPr id="3" name="Slide Number Placeholder 2">
            <a:extLst>
              <a:ext uri="{FF2B5EF4-FFF2-40B4-BE49-F238E27FC236}">
                <a16:creationId xmlns:a16="http://schemas.microsoft.com/office/drawing/2014/main" id="{CAAE7EB6-11BA-2342-8EE1-7338BBF1832F}"/>
              </a:ext>
            </a:extLst>
          </p:cNvPr>
          <p:cNvSpPr>
            <a:spLocks noGrp="1"/>
          </p:cNvSpPr>
          <p:nvPr>
            <p:ph type="sldNum" sz="quarter" idx="4"/>
          </p:nvPr>
        </p:nvSpPr>
        <p:spPr/>
        <p:txBody>
          <a:bodyPr/>
          <a:lstStyle/>
          <a:p>
            <a:pPr>
              <a:defRPr/>
            </a:pPr>
            <a:fld id="{148C009B-CB69-E04A-B9B3-34B26D69E9CF}" type="slidenum">
              <a:rPr lang="en-US" smtClean="0"/>
              <a:pPr>
                <a:defRPr/>
              </a:pPr>
              <a:t>34</a:t>
            </a:fld>
            <a:endParaRPr lang="en-US" dirty="0"/>
          </a:p>
        </p:txBody>
      </p:sp>
      <p:pic>
        <p:nvPicPr>
          <p:cNvPr id="8" name="Picture 7">
            <a:extLst>
              <a:ext uri="{FF2B5EF4-FFF2-40B4-BE49-F238E27FC236}">
                <a16:creationId xmlns:a16="http://schemas.microsoft.com/office/drawing/2014/main" id="{9A17B786-F2FF-4C4A-BAFB-EFE457E01357}"/>
              </a:ext>
            </a:extLst>
          </p:cNvPr>
          <p:cNvPicPr>
            <a:picLocks noChangeAspect="1"/>
          </p:cNvPicPr>
          <p:nvPr/>
        </p:nvPicPr>
        <p:blipFill>
          <a:blip r:embed="rId3"/>
          <a:stretch>
            <a:fillRect/>
          </a:stretch>
        </p:blipFill>
        <p:spPr>
          <a:xfrm>
            <a:off x="4922874" y="401084"/>
            <a:ext cx="4229100" cy="2959100"/>
          </a:xfrm>
          <a:prstGeom prst="rect">
            <a:avLst/>
          </a:prstGeom>
        </p:spPr>
      </p:pic>
      <p:sp>
        <p:nvSpPr>
          <p:cNvPr id="11" name="TextBox 10">
            <a:extLst>
              <a:ext uri="{FF2B5EF4-FFF2-40B4-BE49-F238E27FC236}">
                <a16:creationId xmlns:a16="http://schemas.microsoft.com/office/drawing/2014/main" id="{D58DC127-8482-3F4E-B833-EF69644A3F05}"/>
              </a:ext>
            </a:extLst>
          </p:cNvPr>
          <p:cNvSpPr txBox="1"/>
          <p:nvPr/>
        </p:nvSpPr>
        <p:spPr>
          <a:xfrm>
            <a:off x="6873110" y="3372399"/>
            <a:ext cx="1839221" cy="400110"/>
          </a:xfrm>
          <a:prstGeom prst="rect">
            <a:avLst/>
          </a:prstGeom>
          <a:solidFill>
            <a:schemeClr val="bg1"/>
          </a:solidFill>
          <a:ln>
            <a:solidFill>
              <a:schemeClr val="accent6"/>
            </a:solidFill>
          </a:ln>
        </p:spPr>
        <p:txBody>
          <a:bodyPr wrap="none" rtlCol="0">
            <a:spAutoFit/>
          </a:bodyPr>
          <a:lstStyle/>
          <a:p>
            <a:r>
              <a:rPr lang="en-US" sz="2000" dirty="0">
                <a:solidFill>
                  <a:schemeClr val="accent6"/>
                </a:solidFill>
              </a:rPr>
              <a:t>Graphic from LZ</a:t>
            </a:r>
          </a:p>
        </p:txBody>
      </p:sp>
    </p:spTree>
    <p:extLst>
      <p:ext uri="{BB962C8B-B14F-4D97-AF65-F5344CB8AC3E}">
        <p14:creationId xmlns:p14="http://schemas.microsoft.com/office/powerpoint/2010/main" val="208165660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6931196-33AB-D84C-8C5E-005112C455A2}"/>
              </a:ext>
            </a:extLst>
          </p:cNvPr>
          <p:cNvPicPr>
            <a:picLocks noGrp="1" noChangeAspect="1"/>
          </p:cNvPicPr>
          <p:nvPr>
            <p:ph type="pic" sz="quarter" idx="13"/>
          </p:nvPr>
        </p:nvPicPr>
        <p:blipFill rotWithShape="1">
          <a:blip r:embed="rId3"/>
          <a:srcRect b="8045"/>
          <a:stretch/>
        </p:blipFill>
        <p:spPr>
          <a:xfrm>
            <a:off x="636589" y="570936"/>
            <a:ext cx="4592314" cy="4141256"/>
          </a:xfrm>
          <a:ln>
            <a:noFill/>
          </a:ln>
        </p:spPr>
      </p:pic>
      <p:sp>
        <p:nvSpPr>
          <p:cNvPr id="2" name="Footer Placeholder 1">
            <a:extLst>
              <a:ext uri="{FF2B5EF4-FFF2-40B4-BE49-F238E27FC236}">
                <a16:creationId xmlns:a16="http://schemas.microsoft.com/office/drawing/2014/main" id="{FE33CB8A-0DCA-6D44-9197-63FCCE0B261E}"/>
              </a:ext>
            </a:extLst>
          </p:cNvPr>
          <p:cNvSpPr>
            <a:spLocks noGrp="1"/>
          </p:cNvSpPr>
          <p:nvPr>
            <p:ph type="ftr" sz="quarter" idx="11"/>
          </p:nvPr>
        </p:nvSpPr>
        <p:spPr/>
        <p:txBody>
          <a:bodyPr/>
          <a:lstStyle/>
          <a:p>
            <a:pPr>
              <a:defRPr/>
            </a:pPr>
            <a:r>
              <a:rPr lang="en-US"/>
              <a:t>Michelle Stancari  |  Noble Element Detectors  |  EDIT 2018</a:t>
            </a:r>
            <a:endParaRPr lang="en-US" b="1" dirty="0"/>
          </a:p>
        </p:txBody>
      </p:sp>
      <p:sp>
        <p:nvSpPr>
          <p:cNvPr id="3" name="Slide Number Placeholder 2">
            <a:extLst>
              <a:ext uri="{FF2B5EF4-FFF2-40B4-BE49-F238E27FC236}">
                <a16:creationId xmlns:a16="http://schemas.microsoft.com/office/drawing/2014/main" id="{2DD98F37-7538-DB45-A75D-4028C426D118}"/>
              </a:ext>
            </a:extLst>
          </p:cNvPr>
          <p:cNvSpPr>
            <a:spLocks noGrp="1"/>
          </p:cNvSpPr>
          <p:nvPr>
            <p:ph type="sldNum" sz="quarter" idx="12"/>
          </p:nvPr>
        </p:nvSpPr>
        <p:spPr/>
        <p:txBody>
          <a:bodyPr/>
          <a:lstStyle/>
          <a:p>
            <a:pPr>
              <a:defRPr/>
            </a:pPr>
            <a:fld id="{148C009B-CB69-E04A-B9B3-34B26D69E9CF}" type="slidenum">
              <a:rPr lang="en-US" smtClean="0"/>
              <a:pPr>
                <a:defRPr/>
              </a:pPr>
              <a:t>35</a:t>
            </a:fld>
            <a:endParaRPr lang="en-US" dirty="0"/>
          </a:p>
        </p:txBody>
      </p:sp>
      <p:sp>
        <p:nvSpPr>
          <p:cNvPr id="11" name="Title 2">
            <a:extLst>
              <a:ext uri="{FF2B5EF4-FFF2-40B4-BE49-F238E27FC236}">
                <a16:creationId xmlns:a16="http://schemas.microsoft.com/office/drawing/2014/main" id="{EB6D1CD4-18DF-DD4D-A0C6-40628D31CCDC}"/>
              </a:ext>
            </a:extLst>
          </p:cNvPr>
          <p:cNvSpPr txBox="1">
            <a:spLocks/>
          </p:cNvSpPr>
          <p:nvPr/>
        </p:nvSpPr>
        <p:spPr>
          <a:xfrm>
            <a:off x="228600" y="188814"/>
            <a:ext cx="8686800" cy="491300"/>
          </a:xfrm>
          <a:prstGeom prst="rect">
            <a:avLst/>
          </a:prstGeom>
        </p:spPr>
        <p:txBody>
          <a:bodyPr/>
          <a:lst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sz="2000" dirty="0"/>
              <a:t>Scintillation light in Argon (Xenon similar)</a:t>
            </a:r>
          </a:p>
        </p:txBody>
      </p:sp>
      <p:sp>
        <p:nvSpPr>
          <p:cNvPr id="12" name="TextBox 11">
            <a:extLst>
              <a:ext uri="{FF2B5EF4-FFF2-40B4-BE49-F238E27FC236}">
                <a16:creationId xmlns:a16="http://schemas.microsoft.com/office/drawing/2014/main" id="{F5CE5E5F-C904-F348-BBAF-0344043BF914}"/>
              </a:ext>
            </a:extLst>
          </p:cNvPr>
          <p:cNvSpPr txBox="1"/>
          <p:nvPr/>
        </p:nvSpPr>
        <p:spPr>
          <a:xfrm>
            <a:off x="5607851" y="741772"/>
            <a:ext cx="2928600" cy="3908762"/>
          </a:xfrm>
          <a:prstGeom prst="rect">
            <a:avLst/>
          </a:prstGeom>
          <a:noFill/>
        </p:spPr>
        <p:txBody>
          <a:bodyPr wrap="square" rtlCol="0">
            <a:spAutoFit/>
          </a:bodyPr>
          <a:lstStyle/>
          <a:p>
            <a:r>
              <a:rPr lang="en-US" sz="2000" dirty="0"/>
              <a:t>S2: Delayed electroluminescence signal from ionization charge</a:t>
            </a:r>
          </a:p>
          <a:p>
            <a:endParaRPr lang="en-US" sz="2000" dirty="0"/>
          </a:p>
          <a:p>
            <a:r>
              <a:rPr lang="en-US" sz="2000" dirty="0"/>
              <a:t>S1-singlet: “fast” or “prompt” light</a:t>
            </a:r>
          </a:p>
          <a:p>
            <a:endParaRPr lang="en-US" sz="2000" dirty="0"/>
          </a:p>
          <a:p>
            <a:r>
              <a:rPr lang="en-US" sz="2000" dirty="0"/>
              <a:t>S1-triplet: “slow” or “late” light</a:t>
            </a:r>
          </a:p>
          <a:p>
            <a:endParaRPr lang="en-US" sz="2000" dirty="0"/>
          </a:p>
          <a:p>
            <a:endParaRPr lang="en-US" sz="2000" dirty="0"/>
          </a:p>
        </p:txBody>
      </p:sp>
    </p:spTree>
    <p:extLst>
      <p:ext uri="{BB962C8B-B14F-4D97-AF65-F5344CB8AC3E}">
        <p14:creationId xmlns:p14="http://schemas.microsoft.com/office/powerpoint/2010/main" val="301056355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8326C05E-604D-DB4F-812C-9A7F7E088147}"/>
              </a:ext>
            </a:extLst>
          </p:cNvPr>
          <p:cNvPicPr>
            <a:picLocks noGrp="1" noChangeAspect="1"/>
          </p:cNvPicPr>
          <p:nvPr>
            <p:ph idx="1"/>
          </p:nvPr>
        </p:nvPicPr>
        <p:blipFill>
          <a:blip r:embed="rId3"/>
          <a:stretch>
            <a:fillRect/>
          </a:stretch>
        </p:blipFill>
        <p:spPr>
          <a:xfrm>
            <a:off x="228600" y="686133"/>
            <a:ext cx="2499239" cy="3794125"/>
          </a:xfrm>
        </p:spPr>
      </p:pic>
      <p:sp>
        <p:nvSpPr>
          <p:cNvPr id="3" name="Title 2">
            <a:extLst>
              <a:ext uri="{FF2B5EF4-FFF2-40B4-BE49-F238E27FC236}">
                <a16:creationId xmlns:a16="http://schemas.microsoft.com/office/drawing/2014/main" id="{331D62D1-72CB-964A-A093-3F59C0C7296A}"/>
              </a:ext>
            </a:extLst>
          </p:cNvPr>
          <p:cNvSpPr>
            <a:spLocks noGrp="1"/>
          </p:cNvSpPr>
          <p:nvPr>
            <p:ph type="title"/>
          </p:nvPr>
        </p:nvSpPr>
        <p:spPr/>
        <p:txBody>
          <a:bodyPr/>
          <a:lstStyle/>
          <a:p>
            <a:r>
              <a:rPr lang="en-US" dirty="0"/>
              <a:t>DEAP-3600</a:t>
            </a:r>
          </a:p>
        </p:txBody>
      </p:sp>
      <p:sp>
        <p:nvSpPr>
          <p:cNvPr id="4" name="Footer Placeholder 3">
            <a:extLst>
              <a:ext uri="{FF2B5EF4-FFF2-40B4-BE49-F238E27FC236}">
                <a16:creationId xmlns:a16="http://schemas.microsoft.com/office/drawing/2014/main" id="{679FFBD7-FD16-CA4D-886A-9F752B9B6549}"/>
              </a:ext>
            </a:extLst>
          </p:cNvPr>
          <p:cNvSpPr>
            <a:spLocks noGrp="1"/>
          </p:cNvSpPr>
          <p:nvPr>
            <p:ph type="ftr" sz="quarter" idx="3"/>
          </p:nvPr>
        </p:nvSpPr>
        <p:spPr/>
        <p:txBody>
          <a:bodyPr/>
          <a:lstStyle/>
          <a:p>
            <a:pPr>
              <a:defRPr/>
            </a:pPr>
            <a:r>
              <a:rPr lang="en-US"/>
              <a:t>Michelle Stancari  |  Noble Element Detectors  |  EDIT 2018</a:t>
            </a:r>
            <a:endParaRPr lang="en-US" b="1" dirty="0"/>
          </a:p>
        </p:txBody>
      </p:sp>
      <p:sp>
        <p:nvSpPr>
          <p:cNvPr id="5" name="Slide Number Placeholder 4">
            <a:extLst>
              <a:ext uri="{FF2B5EF4-FFF2-40B4-BE49-F238E27FC236}">
                <a16:creationId xmlns:a16="http://schemas.microsoft.com/office/drawing/2014/main" id="{0A01549B-288B-1641-8202-F926F24C53E4}"/>
              </a:ext>
            </a:extLst>
          </p:cNvPr>
          <p:cNvSpPr>
            <a:spLocks noGrp="1"/>
          </p:cNvSpPr>
          <p:nvPr>
            <p:ph type="sldNum" sz="quarter" idx="4"/>
          </p:nvPr>
        </p:nvSpPr>
        <p:spPr/>
        <p:txBody>
          <a:bodyPr/>
          <a:lstStyle/>
          <a:p>
            <a:pPr>
              <a:defRPr/>
            </a:pPr>
            <a:fld id="{148C009B-CB69-E04A-B9B3-34B26D69E9CF}" type="slidenum">
              <a:rPr lang="en-US" smtClean="0"/>
              <a:pPr>
                <a:defRPr/>
              </a:pPr>
              <a:t>36</a:t>
            </a:fld>
            <a:endParaRPr lang="en-US" dirty="0"/>
          </a:p>
        </p:txBody>
      </p:sp>
      <p:sp>
        <p:nvSpPr>
          <p:cNvPr id="8" name="TextBox 7">
            <a:extLst>
              <a:ext uri="{FF2B5EF4-FFF2-40B4-BE49-F238E27FC236}">
                <a16:creationId xmlns:a16="http://schemas.microsoft.com/office/drawing/2014/main" id="{0BB1A180-C70E-9F4A-AD87-AF93E483182D}"/>
              </a:ext>
            </a:extLst>
          </p:cNvPr>
          <p:cNvSpPr txBox="1"/>
          <p:nvPr/>
        </p:nvSpPr>
        <p:spPr>
          <a:xfrm>
            <a:off x="2945219" y="509722"/>
            <a:ext cx="5773479" cy="2554545"/>
          </a:xfrm>
          <a:prstGeom prst="rect">
            <a:avLst/>
          </a:prstGeom>
          <a:noFill/>
        </p:spPr>
        <p:txBody>
          <a:bodyPr wrap="square" rtlCol="0">
            <a:spAutoFit/>
          </a:bodyPr>
          <a:lstStyle/>
          <a:p>
            <a:pPr marL="342900" indent="-342900">
              <a:buFont typeface="Arial" panose="020B0604020202020204" pitchFamily="34" charset="0"/>
              <a:buChar char="•"/>
            </a:pPr>
            <a:r>
              <a:rPr lang="en-US" sz="2000" dirty="0"/>
              <a:t>3.6 tons of LAr underground at SNOLAB</a:t>
            </a:r>
          </a:p>
          <a:p>
            <a:pPr marL="342900" indent="-342900">
              <a:buFont typeface="Arial" panose="020B0604020202020204" pitchFamily="34" charset="0"/>
              <a:buChar char="•"/>
            </a:pPr>
            <a:r>
              <a:rPr lang="en-US" sz="2000" dirty="0"/>
              <a:t>Spherical shaped vessel, inner surface coated with TPB to shift VUV to visible blue light.  255 8″ PMTs at the end of light guides</a:t>
            </a:r>
          </a:p>
          <a:p>
            <a:pPr marL="342900" indent="-342900">
              <a:buFont typeface="Arial" panose="020B0604020202020204" pitchFamily="34" charset="0"/>
              <a:buChar char="•"/>
            </a:pPr>
            <a:r>
              <a:rPr lang="en-US" sz="2000" dirty="0"/>
              <a:t>Use the ratio of prompt (6ns) and late (1300 ns) light to reject electron recoil backgrounds including </a:t>
            </a:r>
            <a:r>
              <a:rPr lang="en-US" sz="2000" baseline="30000" dirty="0"/>
              <a:t>39</a:t>
            </a:r>
            <a:r>
              <a:rPr lang="en-US" sz="2000" dirty="0"/>
              <a:t>Ar decays</a:t>
            </a:r>
          </a:p>
          <a:p>
            <a:pPr marL="342900" indent="-342900">
              <a:buFont typeface="Arial" panose="020B0604020202020204" pitchFamily="34" charset="0"/>
              <a:buChar char="•"/>
            </a:pPr>
            <a:r>
              <a:rPr lang="en-US" sz="2000" dirty="0"/>
              <a:t>DEAP-50ton proposed 2nd generation</a:t>
            </a:r>
          </a:p>
        </p:txBody>
      </p:sp>
    </p:spTree>
    <p:extLst>
      <p:ext uri="{BB962C8B-B14F-4D97-AF65-F5344CB8AC3E}">
        <p14:creationId xmlns:p14="http://schemas.microsoft.com/office/powerpoint/2010/main" val="20020834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8326C05E-604D-DB4F-812C-9A7F7E088147}"/>
              </a:ext>
            </a:extLst>
          </p:cNvPr>
          <p:cNvPicPr>
            <a:picLocks noGrp="1" noChangeAspect="1"/>
          </p:cNvPicPr>
          <p:nvPr>
            <p:ph idx="1"/>
          </p:nvPr>
        </p:nvPicPr>
        <p:blipFill>
          <a:blip r:embed="rId3"/>
          <a:stretch>
            <a:fillRect/>
          </a:stretch>
        </p:blipFill>
        <p:spPr>
          <a:xfrm>
            <a:off x="228600" y="686133"/>
            <a:ext cx="2499239" cy="3794125"/>
          </a:xfrm>
        </p:spPr>
      </p:pic>
      <p:sp>
        <p:nvSpPr>
          <p:cNvPr id="3" name="Title 2">
            <a:extLst>
              <a:ext uri="{FF2B5EF4-FFF2-40B4-BE49-F238E27FC236}">
                <a16:creationId xmlns:a16="http://schemas.microsoft.com/office/drawing/2014/main" id="{331D62D1-72CB-964A-A093-3F59C0C7296A}"/>
              </a:ext>
            </a:extLst>
          </p:cNvPr>
          <p:cNvSpPr>
            <a:spLocks noGrp="1"/>
          </p:cNvSpPr>
          <p:nvPr>
            <p:ph type="title"/>
          </p:nvPr>
        </p:nvSpPr>
        <p:spPr/>
        <p:txBody>
          <a:bodyPr/>
          <a:lstStyle/>
          <a:p>
            <a:r>
              <a:rPr lang="en-US" dirty="0"/>
              <a:t>DEAP-3600</a:t>
            </a:r>
          </a:p>
        </p:txBody>
      </p:sp>
      <p:sp>
        <p:nvSpPr>
          <p:cNvPr id="4" name="Footer Placeholder 3">
            <a:extLst>
              <a:ext uri="{FF2B5EF4-FFF2-40B4-BE49-F238E27FC236}">
                <a16:creationId xmlns:a16="http://schemas.microsoft.com/office/drawing/2014/main" id="{679FFBD7-FD16-CA4D-886A-9F752B9B6549}"/>
              </a:ext>
            </a:extLst>
          </p:cNvPr>
          <p:cNvSpPr>
            <a:spLocks noGrp="1"/>
          </p:cNvSpPr>
          <p:nvPr>
            <p:ph type="ftr" sz="quarter" idx="3"/>
          </p:nvPr>
        </p:nvSpPr>
        <p:spPr/>
        <p:txBody>
          <a:bodyPr/>
          <a:lstStyle/>
          <a:p>
            <a:pPr>
              <a:defRPr/>
            </a:pPr>
            <a:r>
              <a:rPr lang="en-US"/>
              <a:t>Michelle Stancari  |  Noble Element Detectors  |  EDIT 2018</a:t>
            </a:r>
            <a:endParaRPr lang="en-US" b="1" dirty="0"/>
          </a:p>
        </p:txBody>
      </p:sp>
      <p:sp>
        <p:nvSpPr>
          <p:cNvPr id="5" name="Slide Number Placeholder 4">
            <a:extLst>
              <a:ext uri="{FF2B5EF4-FFF2-40B4-BE49-F238E27FC236}">
                <a16:creationId xmlns:a16="http://schemas.microsoft.com/office/drawing/2014/main" id="{0A01549B-288B-1641-8202-F926F24C53E4}"/>
              </a:ext>
            </a:extLst>
          </p:cNvPr>
          <p:cNvSpPr>
            <a:spLocks noGrp="1"/>
          </p:cNvSpPr>
          <p:nvPr>
            <p:ph type="sldNum" sz="quarter" idx="4"/>
          </p:nvPr>
        </p:nvSpPr>
        <p:spPr/>
        <p:txBody>
          <a:bodyPr/>
          <a:lstStyle/>
          <a:p>
            <a:pPr>
              <a:defRPr/>
            </a:pPr>
            <a:fld id="{148C009B-CB69-E04A-B9B3-34B26D69E9CF}" type="slidenum">
              <a:rPr lang="en-US" smtClean="0"/>
              <a:pPr>
                <a:defRPr/>
              </a:pPr>
              <a:t>37</a:t>
            </a:fld>
            <a:endParaRPr lang="en-US" dirty="0"/>
          </a:p>
        </p:txBody>
      </p:sp>
      <p:sp>
        <p:nvSpPr>
          <p:cNvPr id="8" name="TextBox 7">
            <a:extLst>
              <a:ext uri="{FF2B5EF4-FFF2-40B4-BE49-F238E27FC236}">
                <a16:creationId xmlns:a16="http://schemas.microsoft.com/office/drawing/2014/main" id="{0BB1A180-C70E-9F4A-AD87-AF93E483182D}"/>
              </a:ext>
            </a:extLst>
          </p:cNvPr>
          <p:cNvSpPr txBox="1"/>
          <p:nvPr/>
        </p:nvSpPr>
        <p:spPr>
          <a:xfrm>
            <a:off x="2945219" y="509722"/>
            <a:ext cx="5773479" cy="2554545"/>
          </a:xfrm>
          <a:prstGeom prst="rect">
            <a:avLst/>
          </a:prstGeom>
          <a:noFill/>
        </p:spPr>
        <p:txBody>
          <a:bodyPr wrap="square" rtlCol="0">
            <a:spAutoFit/>
          </a:bodyPr>
          <a:lstStyle/>
          <a:p>
            <a:pPr marL="342900" indent="-342900">
              <a:buFont typeface="Arial" panose="020B0604020202020204" pitchFamily="34" charset="0"/>
              <a:buChar char="•"/>
            </a:pPr>
            <a:r>
              <a:rPr lang="en-US" sz="2000" dirty="0"/>
              <a:t>3.6 tons of LAr underground at SNOLAB</a:t>
            </a:r>
          </a:p>
          <a:p>
            <a:pPr marL="342900" indent="-342900">
              <a:buFont typeface="Arial" panose="020B0604020202020204" pitchFamily="34" charset="0"/>
              <a:buChar char="•"/>
            </a:pPr>
            <a:r>
              <a:rPr lang="en-US" sz="2000" dirty="0"/>
              <a:t>Spherical shaped vessel, inner surface coated with TPB to shift VUV to visible blue light.  255 8″ PMTs at the end of light guides</a:t>
            </a:r>
          </a:p>
          <a:p>
            <a:pPr marL="342900" indent="-342900">
              <a:buFont typeface="Arial" panose="020B0604020202020204" pitchFamily="34" charset="0"/>
              <a:buChar char="•"/>
            </a:pPr>
            <a:r>
              <a:rPr lang="en-US" sz="2000" dirty="0"/>
              <a:t>Use the ratio of prompt (6ns) and late (1300 ns) light to reject electron recoil backgrounds including </a:t>
            </a:r>
            <a:r>
              <a:rPr lang="en-US" sz="2000" baseline="30000" dirty="0"/>
              <a:t>39</a:t>
            </a:r>
            <a:r>
              <a:rPr lang="en-US" sz="2000" dirty="0"/>
              <a:t>Ar decays</a:t>
            </a:r>
          </a:p>
          <a:p>
            <a:pPr marL="342900" indent="-342900">
              <a:buFont typeface="Arial" panose="020B0604020202020204" pitchFamily="34" charset="0"/>
              <a:buChar char="•"/>
            </a:pPr>
            <a:r>
              <a:rPr lang="en-US" sz="2000" dirty="0"/>
              <a:t>DEAP-50ton proposed 2nd generation</a:t>
            </a:r>
          </a:p>
        </p:txBody>
      </p:sp>
      <p:sp>
        <p:nvSpPr>
          <p:cNvPr id="2" name="TextBox 1">
            <a:extLst>
              <a:ext uri="{FF2B5EF4-FFF2-40B4-BE49-F238E27FC236}">
                <a16:creationId xmlns:a16="http://schemas.microsoft.com/office/drawing/2014/main" id="{870AA8C1-5E3F-BD49-9EBB-1A625C97A5FC}"/>
              </a:ext>
            </a:extLst>
          </p:cNvPr>
          <p:cNvSpPr txBox="1"/>
          <p:nvPr/>
        </p:nvSpPr>
        <p:spPr>
          <a:xfrm>
            <a:off x="3261360" y="3393440"/>
            <a:ext cx="5323840" cy="92333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800" dirty="0"/>
              <a:t>There is also a </a:t>
            </a:r>
            <a:r>
              <a:rPr lang="en-US" sz="1800" dirty="0" err="1"/>
              <a:t>LXe</a:t>
            </a:r>
            <a:r>
              <a:rPr lang="en-US" sz="1800" dirty="0"/>
              <a:t> version of “light-only-no-charge” or “single phase” called XMASS at </a:t>
            </a:r>
            <a:r>
              <a:rPr lang="en-US" sz="1800" dirty="0" err="1"/>
              <a:t>Kamioka</a:t>
            </a:r>
            <a:endParaRPr lang="en-US" sz="1800" dirty="0"/>
          </a:p>
        </p:txBody>
      </p:sp>
    </p:spTree>
    <p:extLst>
      <p:ext uri="{BB962C8B-B14F-4D97-AF65-F5344CB8AC3E}">
        <p14:creationId xmlns:p14="http://schemas.microsoft.com/office/powerpoint/2010/main" val="328293981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988D66-9187-FF45-8CD3-4538CEFEF5B6}"/>
              </a:ext>
            </a:extLst>
          </p:cNvPr>
          <p:cNvSpPr>
            <a:spLocks noGrp="1"/>
          </p:cNvSpPr>
          <p:nvPr>
            <p:ph idx="1"/>
          </p:nvPr>
        </p:nvSpPr>
        <p:spPr>
          <a:xfrm>
            <a:off x="228603" y="182880"/>
            <a:ext cx="8672513" cy="4453666"/>
          </a:xfrm>
        </p:spPr>
        <p:style>
          <a:lnRef idx="1">
            <a:schemeClr val="accent3"/>
          </a:lnRef>
          <a:fillRef idx="2">
            <a:schemeClr val="accent3"/>
          </a:fillRef>
          <a:effectRef idx="1">
            <a:schemeClr val="accent3"/>
          </a:effectRef>
          <a:fontRef idx="minor">
            <a:schemeClr val="dk1"/>
          </a:fontRef>
        </p:style>
        <p:txBody>
          <a:bodyPr/>
          <a:lstStyle/>
          <a:p>
            <a:pPr marL="0" indent="0">
              <a:buNone/>
            </a:pPr>
            <a:r>
              <a:rPr lang="en-US" dirty="0"/>
              <a:t>Homework</a:t>
            </a:r>
          </a:p>
          <a:p>
            <a:pPr marL="0" indent="0">
              <a:buNone/>
            </a:pPr>
            <a:r>
              <a:rPr lang="en-US" dirty="0"/>
              <a:t>What kind of backgrounds are rejected by the layers of veto and shielding?</a:t>
            </a:r>
          </a:p>
          <a:p>
            <a:pPr marL="0" indent="0">
              <a:buNone/>
            </a:pPr>
            <a:endParaRPr lang="en-US" dirty="0"/>
          </a:p>
          <a:p>
            <a:pPr marL="0" indent="0">
              <a:buNone/>
            </a:pPr>
            <a:r>
              <a:rPr lang="en-US" dirty="0"/>
              <a:t>Both the LUX/LZ series of experiments and the Xenon-100/1T/</a:t>
            </a:r>
            <a:r>
              <a:rPr lang="en-US" dirty="0" err="1"/>
              <a:t>nT</a:t>
            </a:r>
            <a:r>
              <a:rPr lang="en-US" dirty="0"/>
              <a:t>/DARWIN series of experiments are dual phase </a:t>
            </a:r>
            <a:r>
              <a:rPr lang="en-US" dirty="0" err="1"/>
              <a:t>LXeTPCs</a:t>
            </a:r>
            <a:r>
              <a:rPr lang="en-US" dirty="0"/>
              <a:t> deep underground.  </a:t>
            </a:r>
          </a:p>
          <a:p>
            <a:r>
              <a:rPr lang="en-US" dirty="0"/>
              <a:t>What is done differently between the two?</a:t>
            </a:r>
          </a:p>
          <a:p>
            <a:r>
              <a:rPr lang="en-US" dirty="0"/>
              <a:t>Which has produced better limits to date and why?</a:t>
            </a:r>
          </a:p>
          <a:p>
            <a:pPr marL="0" indent="0">
              <a:buNone/>
            </a:pPr>
            <a:endParaRPr lang="en-US" dirty="0"/>
          </a:p>
          <a:p>
            <a:pPr marL="0" indent="0">
              <a:buNone/>
            </a:pPr>
            <a:r>
              <a:rPr lang="en-US" dirty="0"/>
              <a:t>How does </a:t>
            </a:r>
            <a:r>
              <a:rPr lang="en-US" dirty="0" err="1"/>
              <a:t>DarkSide</a:t>
            </a:r>
            <a:r>
              <a:rPr lang="en-US" dirty="0"/>
              <a:t> obtain the underground argon?  What are the main contaminants and how are they removed? </a:t>
            </a:r>
          </a:p>
          <a:p>
            <a:pPr marL="0" indent="0">
              <a:buNone/>
            </a:pPr>
            <a:endParaRPr lang="en-US" dirty="0"/>
          </a:p>
          <a:p>
            <a:pPr marL="0" indent="0">
              <a:buNone/>
            </a:pPr>
            <a:r>
              <a:rPr lang="en-US" dirty="0"/>
              <a:t>XMASS is a single phase “light-only” </a:t>
            </a:r>
            <a:r>
              <a:rPr lang="en-US" dirty="0" err="1"/>
              <a:t>LXe</a:t>
            </a:r>
            <a:r>
              <a:rPr lang="en-US" dirty="0"/>
              <a:t> detector that searched for DM 2013-2015 by studying the annual modulation caused by the earth’s rotation around the sun.  How big is this modulation expected to be?</a:t>
            </a:r>
          </a:p>
          <a:p>
            <a:endParaRPr lang="en-US" dirty="0"/>
          </a:p>
        </p:txBody>
      </p:sp>
      <p:sp>
        <p:nvSpPr>
          <p:cNvPr id="4" name="Footer Placeholder 3">
            <a:extLst>
              <a:ext uri="{FF2B5EF4-FFF2-40B4-BE49-F238E27FC236}">
                <a16:creationId xmlns:a16="http://schemas.microsoft.com/office/drawing/2014/main" id="{2271E0D4-0E0D-6540-8740-6E2EDC9E034F}"/>
              </a:ext>
            </a:extLst>
          </p:cNvPr>
          <p:cNvSpPr>
            <a:spLocks noGrp="1"/>
          </p:cNvSpPr>
          <p:nvPr>
            <p:ph type="ftr" sz="quarter" idx="3"/>
          </p:nvPr>
        </p:nvSpPr>
        <p:spPr/>
        <p:txBody>
          <a:bodyPr/>
          <a:lstStyle/>
          <a:p>
            <a:pPr>
              <a:defRPr/>
            </a:pPr>
            <a:r>
              <a:rPr lang="en-US"/>
              <a:t>Michelle Stancari  |  Noble Element Detectors  |  EDIT 2018</a:t>
            </a:r>
            <a:endParaRPr lang="en-US" b="1" dirty="0"/>
          </a:p>
        </p:txBody>
      </p:sp>
      <p:sp>
        <p:nvSpPr>
          <p:cNvPr id="5" name="Slide Number Placeholder 4">
            <a:extLst>
              <a:ext uri="{FF2B5EF4-FFF2-40B4-BE49-F238E27FC236}">
                <a16:creationId xmlns:a16="http://schemas.microsoft.com/office/drawing/2014/main" id="{C133D2F8-6EB2-E649-B4B8-22F659A5F44B}"/>
              </a:ext>
            </a:extLst>
          </p:cNvPr>
          <p:cNvSpPr>
            <a:spLocks noGrp="1"/>
          </p:cNvSpPr>
          <p:nvPr>
            <p:ph type="sldNum" sz="quarter" idx="4"/>
          </p:nvPr>
        </p:nvSpPr>
        <p:spPr/>
        <p:txBody>
          <a:bodyPr/>
          <a:lstStyle/>
          <a:p>
            <a:pPr>
              <a:defRPr/>
            </a:pPr>
            <a:fld id="{148C009B-CB69-E04A-B9B3-34B26D69E9CF}" type="slidenum">
              <a:rPr lang="en-US" smtClean="0"/>
              <a:pPr>
                <a:defRPr/>
              </a:pPr>
              <a:t>38</a:t>
            </a:fld>
            <a:endParaRPr lang="en-US" dirty="0"/>
          </a:p>
        </p:txBody>
      </p:sp>
    </p:spTree>
    <p:extLst>
      <p:ext uri="{BB962C8B-B14F-4D97-AF65-F5344CB8AC3E}">
        <p14:creationId xmlns:p14="http://schemas.microsoft.com/office/powerpoint/2010/main" val="113686897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C58789D-8D2A-0A42-AF62-201EBE4BAFAB}"/>
              </a:ext>
            </a:extLst>
          </p:cNvPr>
          <p:cNvSpPr>
            <a:spLocks noGrp="1"/>
          </p:cNvSpPr>
          <p:nvPr>
            <p:ph idx="1"/>
          </p:nvPr>
        </p:nvSpPr>
        <p:spPr>
          <a:xfrm>
            <a:off x="228603" y="728664"/>
            <a:ext cx="4526080" cy="3794522"/>
          </a:xfrm>
        </p:spPr>
        <p:txBody>
          <a:bodyPr/>
          <a:lstStyle/>
          <a:p>
            <a:r>
              <a:rPr lang="en-US" dirty="0"/>
              <a:t>High energy calorimeters </a:t>
            </a:r>
            <a:r>
              <a:rPr lang="en-US" dirty="0">
                <a:solidFill>
                  <a:srgbClr val="7030A0"/>
                </a:solidFill>
              </a:rPr>
              <a:t>MeV-</a:t>
            </a:r>
            <a:r>
              <a:rPr lang="en-US" dirty="0" err="1">
                <a:solidFill>
                  <a:srgbClr val="7030A0"/>
                </a:solidFill>
              </a:rPr>
              <a:t>TeV</a:t>
            </a:r>
            <a:endParaRPr lang="en-US" dirty="0">
              <a:solidFill>
                <a:srgbClr val="7030A0"/>
              </a:solidFill>
            </a:endParaRPr>
          </a:p>
          <a:p>
            <a:r>
              <a:rPr lang="en-US" dirty="0"/>
              <a:t>Neutrino beams </a:t>
            </a:r>
            <a:r>
              <a:rPr lang="en-US" dirty="0">
                <a:solidFill>
                  <a:srgbClr val="7030A0"/>
                </a:solidFill>
              </a:rPr>
              <a:t>~0.1-10 GeV</a:t>
            </a:r>
          </a:p>
          <a:p>
            <a:r>
              <a:rPr lang="en-US" dirty="0"/>
              <a:t>Direct detection of dark matter </a:t>
            </a:r>
            <a:r>
              <a:rPr lang="en-US" dirty="0" err="1">
                <a:solidFill>
                  <a:srgbClr val="7030A0"/>
                </a:solidFill>
              </a:rPr>
              <a:t>keV</a:t>
            </a:r>
            <a:endParaRPr lang="en-US" dirty="0">
              <a:solidFill>
                <a:srgbClr val="7030A0"/>
              </a:solidFill>
            </a:endParaRPr>
          </a:p>
          <a:p>
            <a:endParaRPr lang="en-US" dirty="0"/>
          </a:p>
          <a:p>
            <a:pPr marL="0" indent="0">
              <a:buNone/>
            </a:pPr>
            <a:endParaRPr lang="en-US" dirty="0"/>
          </a:p>
        </p:txBody>
      </p:sp>
      <p:sp>
        <p:nvSpPr>
          <p:cNvPr id="3" name="Title 2">
            <a:extLst>
              <a:ext uri="{FF2B5EF4-FFF2-40B4-BE49-F238E27FC236}">
                <a16:creationId xmlns:a16="http://schemas.microsoft.com/office/drawing/2014/main" id="{D008D620-4EAA-7B47-AB6E-154236AF0BCE}"/>
              </a:ext>
            </a:extLst>
          </p:cNvPr>
          <p:cNvSpPr>
            <a:spLocks noGrp="1"/>
          </p:cNvSpPr>
          <p:nvPr>
            <p:ph type="title"/>
          </p:nvPr>
        </p:nvSpPr>
        <p:spPr/>
        <p:txBody>
          <a:bodyPr/>
          <a:lstStyle/>
          <a:p>
            <a:r>
              <a:rPr lang="en-US" dirty="0"/>
              <a:t>Where are these detectors in use today?	</a:t>
            </a:r>
          </a:p>
        </p:txBody>
      </p:sp>
      <p:sp>
        <p:nvSpPr>
          <p:cNvPr id="4" name="Footer Placeholder 3">
            <a:extLst>
              <a:ext uri="{FF2B5EF4-FFF2-40B4-BE49-F238E27FC236}">
                <a16:creationId xmlns:a16="http://schemas.microsoft.com/office/drawing/2014/main" id="{24D97132-E963-D34B-950F-4E1409D377AE}"/>
              </a:ext>
            </a:extLst>
          </p:cNvPr>
          <p:cNvSpPr>
            <a:spLocks noGrp="1"/>
          </p:cNvSpPr>
          <p:nvPr>
            <p:ph type="ftr" sz="quarter" idx="3"/>
          </p:nvPr>
        </p:nvSpPr>
        <p:spPr/>
        <p:txBody>
          <a:bodyPr/>
          <a:lstStyle/>
          <a:p>
            <a:pPr>
              <a:defRPr/>
            </a:pPr>
            <a:r>
              <a:rPr lang="en-US"/>
              <a:t>Michelle Stancari  |  Noble Element Detectors  |  EDIT 2018</a:t>
            </a:r>
            <a:endParaRPr lang="en-US" b="1" dirty="0"/>
          </a:p>
        </p:txBody>
      </p:sp>
      <p:sp>
        <p:nvSpPr>
          <p:cNvPr id="5" name="Slide Number Placeholder 4">
            <a:extLst>
              <a:ext uri="{FF2B5EF4-FFF2-40B4-BE49-F238E27FC236}">
                <a16:creationId xmlns:a16="http://schemas.microsoft.com/office/drawing/2014/main" id="{D0374D9F-4A6A-684A-91E8-94450D022CFF}"/>
              </a:ext>
            </a:extLst>
          </p:cNvPr>
          <p:cNvSpPr>
            <a:spLocks noGrp="1"/>
          </p:cNvSpPr>
          <p:nvPr>
            <p:ph type="sldNum" sz="quarter" idx="4"/>
          </p:nvPr>
        </p:nvSpPr>
        <p:spPr/>
        <p:txBody>
          <a:bodyPr/>
          <a:lstStyle/>
          <a:p>
            <a:pPr>
              <a:defRPr/>
            </a:pPr>
            <a:fld id="{148C009B-CB69-E04A-B9B3-34B26D69E9CF}" type="slidenum">
              <a:rPr lang="en-US" smtClean="0"/>
              <a:pPr>
                <a:defRPr/>
              </a:pPr>
              <a:t>39</a:t>
            </a:fld>
            <a:endParaRPr lang="en-US" dirty="0"/>
          </a:p>
        </p:txBody>
      </p:sp>
      <p:pic>
        <p:nvPicPr>
          <p:cNvPr id="7" name="Picture 6">
            <a:extLst>
              <a:ext uri="{FF2B5EF4-FFF2-40B4-BE49-F238E27FC236}">
                <a16:creationId xmlns:a16="http://schemas.microsoft.com/office/drawing/2014/main" id="{A89851F6-F673-AE48-9A7C-E46A02C91873}"/>
              </a:ext>
            </a:extLst>
          </p:cNvPr>
          <p:cNvPicPr>
            <a:picLocks noChangeAspect="1"/>
          </p:cNvPicPr>
          <p:nvPr/>
        </p:nvPicPr>
        <p:blipFill rotWithShape="1">
          <a:blip r:embed="rId3"/>
          <a:srcRect l="1186" t="18789" r="2623" b="5745"/>
          <a:stretch/>
        </p:blipFill>
        <p:spPr>
          <a:xfrm>
            <a:off x="1715121" y="1914862"/>
            <a:ext cx="5713757" cy="2785812"/>
          </a:xfrm>
          <a:prstGeom prst="rect">
            <a:avLst/>
          </a:prstGeom>
        </p:spPr>
      </p:pic>
      <p:sp>
        <p:nvSpPr>
          <p:cNvPr id="8" name="Content Placeholder 1">
            <a:extLst>
              <a:ext uri="{FF2B5EF4-FFF2-40B4-BE49-F238E27FC236}">
                <a16:creationId xmlns:a16="http://schemas.microsoft.com/office/drawing/2014/main" id="{BCC00D4B-70F0-1142-8A01-B61B6AE880E8}"/>
              </a:ext>
            </a:extLst>
          </p:cNvPr>
          <p:cNvSpPr txBox="1">
            <a:spLocks/>
          </p:cNvSpPr>
          <p:nvPr/>
        </p:nvSpPr>
        <p:spPr>
          <a:xfrm>
            <a:off x="4970033" y="728664"/>
            <a:ext cx="4050344" cy="3794522"/>
          </a:xfrm>
          <a:prstGeom prst="rect">
            <a:avLst/>
          </a:prstGeom>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Neutrino-less double beta decay searches</a:t>
            </a:r>
          </a:p>
          <a:p>
            <a:r>
              <a:rPr lang="en-US" dirty="0"/>
              <a:t> . . And many more </a:t>
            </a:r>
          </a:p>
          <a:p>
            <a:endParaRPr lang="en-US" dirty="0"/>
          </a:p>
          <a:p>
            <a:pPr marL="0" indent="0">
              <a:buFont typeface="Arial" charset="0"/>
              <a:buNone/>
            </a:pPr>
            <a:endParaRPr lang="en-US" dirty="0"/>
          </a:p>
        </p:txBody>
      </p:sp>
      <p:sp>
        <p:nvSpPr>
          <p:cNvPr id="9" name="TextBox 8">
            <a:extLst>
              <a:ext uri="{FF2B5EF4-FFF2-40B4-BE49-F238E27FC236}">
                <a16:creationId xmlns:a16="http://schemas.microsoft.com/office/drawing/2014/main" id="{A04AB3D6-4CEE-1D40-B95F-AF59C16EA70E}"/>
              </a:ext>
            </a:extLst>
          </p:cNvPr>
          <p:cNvSpPr txBox="1"/>
          <p:nvPr/>
        </p:nvSpPr>
        <p:spPr>
          <a:xfrm>
            <a:off x="6346182" y="1695920"/>
            <a:ext cx="2674194" cy="646331"/>
          </a:xfrm>
          <a:prstGeom prst="rect">
            <a:avLst/>
          </a:prstGeom>
          <a:solidFill>
            <a:schemeClr val="accent6"/>
          </a:solidFill>
        </p:spPr>
        <p:txBody>
          <a:bodyPr wrap="none" rtlCol="0">
            <a:spAutoFit/>
          </a:bodyPr>
          <a:lstStyle/>
          <a:p>
            <a:r>
              <a:rPr lang="en-US" sz="1800" dirty="0">
                <a:solidFill>
                  <a:schemeClr val="bg1"/>
                </a:solidFill>
              </a:rPr>
              <a:t>Neutrino Energy Spectrum</a:t>
            </a:r>
          </a:p>
          <a:p>
            <a:r>
              <a:rPr lang="en-US" sz="1800" dirty="0">
                <a:solidFill>
                  <a:schemeClr val="bg1"/>
                </a:solidFill>
              </a:rPr>
              <a:t>M. Messier</a:t>
            </a:r>
          </a:p>
        </p:txBody>
      </p:sp>
    </p:spTree>
    <p:extLst>
      <p:ext uri="{BB962C8B-B14F-4D97-AF65-F5344CB8AC3E}">
        <p14:creationId xmlns:p14="http://schemas.microsoft.com/office/powerpoint/2010/main" val="41835372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687E5D1-FF66-994B-883D-287389D5D6B9}"/>
              </a:ext>
            </a:extLst>
          </p:cNvPr>
          <p:cNvPicPr>
            <a:picLocks noGrp="1" noChangeAspect="1"/>
          </p:cNvPicPr>
          <p:nvPr>
            <p:ph idx="1"/>
          </p:nvPr>
        </p:nvPicPr>
        <p:blipFill rotWithShape="1">
          <a:blip r:embed="rId2"/>
          <a:srcRect t="20565" b="16788"/>
          <a:stretch/>
        </p:blipFill>
        <p:spPr>
          <a:xfrm>
            <a:off x="806626" y="908844"/>
            <a:ext cx="7121760" cy="3426489"/>
          </a:xfrm>
        </p:spPr>
      </p:pic>
      <p:sp>
        <p:nvSpPr>
          <p:cNvPr id="7" name="Title 6">
            <a:extLst>
              <a:ext uri="{FF2B5EF4-FFF2-40B4-BE49-F238E27FC236}">
                <a16:creationId xmlns:a16="http://schemas.microsoft.com/office/drawing/2014/main" id="{434E5F17-890A-4742-B58F-1A59CE3126D2}"/>
              </a:ext>
            </a:extLst>
          </p:cNvPr>
          <p:cNvSpPr>
            <a:spLocks noGrp="1"/>
          </p:cNvSpPr>
          <p:nvPr>
            <p:ph type="title"/>
          </p:nvPr>
        </p:nvSpPr>
        <p:spPr/>
        <p:txBody>
          <a:bodyPr/>
          <a:lstStyle/>
          <a:p>
            <a:r>
              <a:rPr lang="en-US" dirty="0"/>
              <a:t>Signal Production in liquid nobles</a:t>
            </a:r>
          </a:p>
        </p:txBody>
      </p:sp>
      <p:sp>
        <p:nvSpPr>
          <p:cNvPr id="2" name="Footer Placeholder 1">
            <a:extLst>
              <a:ext uri="{FF2B5EF4-FFF2-40B4-BE49-F238E27FC236}">
                <a16:creationId xmlns:a16="http://schemas.microsoft.com/office/drawing/2014/main" id="{19ABBCAB-8B92-2E4A-9951-F62D74A7518B}"/>
              </a:ext>
            </a:extLst>
          </p:cNvPr>
          <p:cNvSpPr>
            <a:spLocks noGrp="1"/>
          </p:cNvSpPr>
          <p:nvPr>
            <p:ph type="ftr" sz="quarter" idx="3"/>
          </p:nvPr>
        </p:nvSpPr>
        <p:spPr/>
        <p:txBody>
          <a:bodyPr/>
          <a:lstStyle/>
          <a:p>
            <a:pPr>
              <a:defRPr/>
            </a:pPr>
            <a:r>
              <a:rPr lang="en-US"/>
              <a:t>Michelle Stancari  |  Noble Element Detectors  |  EDIT 2018</a:t>
            </a:r>
            <a:endParaRPr lang="en-US" b="1" dirty="0"/>
          </a:p>
        </p:txBody>
      </p:sp>
      <p:sp>
        <p:nvSpPr>
          <p:cNvPr id="3" name="Slide Number Placeholder 2">
            <a:extLst>
              <a:ext uri="{FF2B5EF4-FFF2-40B4-BE49-F238E27FC236}">
                <a16:creationId xmlns:a16="http://schemas.microsoft.com/office/drawing/2014/main" id="{136E63DC-0341-FC49-9F94-6D689E2BAC10}"/>
              </a:ext>
            </a:extLst>
          </p:cNvPr>
          <p:cNvSpPr>
            <a:spLocks noGrp="1"/>
          </p:cNvSpPr>
          <p:nvPr>
            <p:ph type="sldNum" sz="quarter" idx="4"/>
          </p:nvPr>
        </p:nvSpPr>
        <p:spPr/>
        <p:txBody>
          <a:bodyPr/>
          <a:lstStyle/>
          <a:p>
            <a:pPr>
              <a:defRPr/>
            </a:pPr>
            <a:fld id="{148C009B-CB69-E04A-B9B3-34B26D69E9CF}" type="slidenum">
              <a:rPr lang="en-US" smtClean="0"/>
              <a:pPr>
                <a:defRPr/>
              </a:pPr>
              <a:t>4</a:t>
            </a:fld>
            <a:endParaRPr lang="en-US" dirty="0"/>
          </a:p>
        </p:txBody>
      </p:sp>
      <p:sp>
        <p:nvSpPr>
          <p:cNvPr id="8" name="Rectangle 7">
            <a:extLst>
              <a:ext uri="{FF2B5EF4-FFF2-40B4-BE49-F238E27FC236}">
                <a16:creationId xmlns:a16="http://schemas.microsoft.com/office/drawing/2014/main" id="{048B489A-8FCE-D944-B08D-288E866F649A}"/>
              </a:ext>
            </a:extLst>
          </p:cNvPr>
          <p:cNvSpPr/>
          <p:nvPr/>
        </p:nvSpPr>
        <p:spPr>
          <a:xfrm>
            <a:off x="4625788" y="908844"/>
            <a:ext cx="1237129" cy="1145867"/>
          </a:xfrm>
          <a:prstGeom prst="rect">
            <a:avLst/>
          </a:prstGeom>
          <a:no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B55C7435-F44B-5C44-8081-978B3FADBE94}"/>
              </a:ext>
            </a:extLst>
          </p:cNvPr>
          <p:cNvCxnSpPr>
            <a:cxnSpLocks/>
          </p:cNvCxnSpPr>
          <p:nvPr/>
        </p:nvCxnSpPr>
        <p:spPr>
          <a:xfrm flipV="1">
            <a:off x="5723068" y="2054712"/>
            <a:ext cx="0" cy="2280621"/>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79F12424-7715-844A-8203-9A1BE5CB493A}"/>
              </a:ext>
            </a:extLst>
          </p:cNvPr>
          <p:cNvSpPr txBox="1"/>
          <p:nvPr/>
        </p:nvSpPr>
        <p:spPr>
          <a:xfrm>
            <a:off x="2388198" y="4335333"/>
            <a:ext cx="6145016" cy="461665"/>
          </a:xfrm>
          <a:prstGeom prst="rect">
            <a:avLst/>
          </a:prstGeom>
          <a:noFill/>
        </p:spPr>
        <p:txBody>
          <a:bodyPr wrap="none" rtlCol="0">
            <a:spAutoFit/>
          </a:bodyPr>
          <a:lstStyle/>
          <a:p>
            <a:r>
              <a:rPr lang="en-US" dirty="0">
                <a:solidFill>
                  <a:schemeClr val="accent6">
                    <a:lumMod val="75000"/>
                  </a:schemeClr>
                </a:solidFill>
              </a:rPr>
              <a:t>How much of each depends on the electric field</a:t>
            </a:r>
          </a:p>
        </p:txBody>
      </p:sp>
      <p:sp>
        <p:nvSpPr>
          <p:cNvPr id="5" name="Rectangle 4">
            <a:extLst>
              <a:ext uri="{FF2B5EF4-FFF2-40B4-BE49-F238E27FC236}">
                <a16:creationId xmlns:a16="http://schemas.microsoft.com/office/drawing/2014/main" id="{FB307342-8E85-7B47-BC14-D3B9BADBC18E}"/>
              </a:ext>
            </a:extLst>
          </p:cNvPr>
          <p:cNvSpPr/>
          <p:nvPr/>
        </p:nvSpPr>
        <p:spPr>
          <a:xfrm>
            <a:off x="7003228" y="1871831"/>
            <a:ext cx="1097280" cy="4733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61773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79F97E-1946-F344-8749-85EFA89B2C4C}"/>
              </a:ext>
            </a:extLst>
          </p:cNvPr>
          <p:cNvSpPr>
            <a:spLocks noGrp="1"/>
          </p:cNvSpPr>
          <p:nvPr>
            <p:ph idx="1"/>
          </p:nvPr>
        </p:nvSpPr>
        <p:spPr/>
        <p:txBody>
          <a:bodyPr/>
          <a:lstStyle/>
          <a:p>
            <a:r>
              <a:rPr lang="en-US" dirty="0"/>
              <a:t>Carefully select candidate isotope with high Q value to stay above gamma lines from naturally-occurring radioactive isotopes like uranium</a:t>
            </a:r>
          </a:p>
          <a:p>
            <a:r>
              <a:rPr lang="en-US" dirty="0"/>
              <a:t>Requires precise energy resolution to reject 2 neutrino mode</a:t>
            </a:r>
          </a:p>
          <a:p>
            <a:r>
              <a:rPr lang="en-US" dirty="0"/>
              <a:t>Requires very low background rates to push limits lower. (&lt;0.1 count per ton per year in ROI).  Precise timing resolution reduces ROI width.</a:t>
            </a:r>
          </a:p>
          <a:p>
            <a:endParaRPr lang="en-US" dirty="0"/>
          </a:p>
        </p:txBody>
      </p:sp>
      <p:sp>
        <p:nvSpPr>
          <p:cNvPr id="3" name="Title 2">
            <a:extLst>
              <a:ext uri="{FF2B5EF4-FFF2-40B4-BE49-F238E27FC236}">
                <a16:creationId xmlns:a16="http://schemas.microsoft.com/office/drawing/2014/main" id="{6FE83501-4201-DD4C-B5D3-D8AFB754119B}"/>
              </a:ext>
            </a:extLst>
          </p:cNvPr>
          <p:cNvSpPr>
            <a:spLocks noGrp="1"/>
          </p:cNvSpPr>
          <p:nvPr>
            <p:ph type="title"/>
          </p:nvPr>
        </p:nvSpPr>
        <p:spPr/>
        <p:txBody>
          <a:bodyPr/>
          <a:lstStyle/>
          <a:p>
            <a:r>
              <a:rPr lang="en-US" dirty="0" err="1"/>
              <a:t>Neutrinoless</a:t>
            </a:r>
            <a:r>
              <a:rPr lang="en-US" dirty="0"/>
              <a:t> Double Beta Decay Searches (0</a:t>
            </a:r>
            <a:r>
              <a:rPr lang="en-US" dirty="0">
                <a:latin typeface="Symbol" pitchFamily="2" charset="2"/>
              </a:rPr>
              <a:t>nbb</a:t>
            </a:r>
            <a:r>
              <a:rPr lang="en-US" dirty="0"/>
              <a:t>)</a:t>
            </a:r>
          </a:p>
        </p:txBody>
      </p:sp>
      <p:sp>
        <p:nvSpPr>
          <p:cNvPr id="4" name="Footer Placeholder 3">
            <a:extLst>
              <a:ext uri="{FF2B5EF4-FFF2-40B4-BE49-F238E27FC236}">
                <a16:creationId xmlns:a16="http://schemas.microsoft.com/office/drawing/2014/main" id="{6552C3D8-F475-7E46-9BF1-4C7A73C3DA61}"/>
              </a:ext>
            </a:extLst>
          </p:cNvPr>
          <p:cNvSpPr>
            <a:spLocks noGrp="1"/>
          </p:cNvSpPr>
          <p:nvPr>
            <p:ph type="ftr" sz="quarter" idx="3"/>
          </p:nvPr>
        </p:nvSpPr>
        <p:spPr/>
        <p:txBody>
          <a:bodyPr/>
          <a:lstStyle/>
          <a:p>
            <a:pPr>
              <a:defRPr/>
            </a:pPr>
            <a:r>
              <a:rPr lang="en-US"/>
              <a:t>Michelle Stancari  |  Noble Element Detectors  |  EDIT 2018</a:t>
            </a:r>
            <a:endParaRPr lang="en-US" b="1" dirty="0"/>
          </a:p>
        </p:txBody>
      </p:sp>
      <p:sp>
        <p:nvSpPr>
          <p:cNvPr id="5" name="Slide Number Placeholder 4">
            <a:extLst>
              <a:ext uri="{FF2B5EF4-FFF2-40B4-BE49-F238E27FC236}">
                <a16:creationId xmlns:a16="http://schemas.microsoft.com/office/drawing/2014/main" id="{94265772-C087-D54B-9E0C-BD90C62FC79A}"/>
              </a:ext>
            </a:extLst>
          </p:cNvPr>
          <p:cNvSpPr>
            <a:spLocks noGrp="1"/>
          </p:cNvSpPr>
          <p:nvPr>
            <p:ph type="sldNum" sz="quarter" idx="4"/>
          </p:nvPr>
        </p:nvSpPr>
        <p:spPr/>
        <p:txBody>
          <a:bodyPr/>
          <a:lstStyle/>
          <a:p>
            <a:pPr>
              <a:defRPr/>
            </a:pPr>
            <a:fld id="{148C009B-CB69-E04A-B9B3-34B26D69E9CF}" type="slidenum">
              <a:rPr lang="en-US" smtClean="0"/>
              <a:pPr>
                <a:defRPr/>
              </a:pPr>
              <a:t>40</a:t>
            </a:fld>
            <a:endParaRPr lang="en-US" dirty="0"/>
          </a:p>
        </p:txBody>
      </p:sp>
      <p:pic>
        <p:nvPicPr>
          <p:cNvPr id="6" name="Picture 1028">
            <a:extLst>
              <a:ext uri="{FF2B5EF4-FFF2-40B4-BE49-F238E27FC236}">
                <a16:creationId xmlns:a16="http://schemas.microsoft.com/office/drawing/2014/main" id="{2F284E69-2BB6-6743-B0E8-4CBED00C74B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271711" y="2469766"/>
            <a:ext cx="3481643" cy="1852080"/>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7" name="Picture 6">
            <a:extLst>
              <a:ext uri="{FF2B5EF4-FFF2-40B4-BE49-F238E27FC236}">
                <a16:creationId xmlns:a16="http://schemas.microsoft.com/office/drawing/2014/main" id="{54E59074-553C-B449-B516-CC8DCAD4DE31}"/>
              </a:ext>
            </a:extLst>
          </p:cNvPr>
          <p:cNvPicPr>
            <a:picLocks noChangeAspect="1"/>
          </p:cNvPicPr>
          <p:nvPr/>
        </p:nvPicPr>
        <p:blipFill>
          <a:blip r:embed="rId3"/>
          <a:stretch>
            <a:fillRect/>
          </a:stretch>
        </p:blipFill>
        <p:spPr>
          <a:xfrm>
            <a:off x="429419" y="2315136"/>
            <a:ext cx="4044645" cy="2161341"/>
          </a:xfrm>
          <a:prstGeom prst="rect">
            <a:avLst/>
          </a:prstGeom>
        </p:spPr>
      </p:pic>
    </p:spTree>
    <p:extLst>
      <p:ext uri="{BB962C8B-B14F-4D97-AF65-F5344CB8AC3E}">
        <p14:creationId xmlns:p14="http://schemas.microsoft.com/office/powerpoint/2010/main" val="295620127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0D6288E-85D3-EC41-8158-79B4C582F8A5}"/>
              </a:ext>
            </a:extLst>
          </p:cNvPr>
          <p:cNvSpPr>
            <a:spLocks noGrp="1"/>
          </p:cNvSpPr>
          <p:nvPr>
            <p:ph idx="1"/>
          </p:nvPr>
        </p:nvSpPr>
        <p:spPr>
          <a:xfrm>
            <a:off x="228603" y="728664"/>
            <a:ext cx="6613290" cy="3794522"/>
          </a:xfrm>
        </p:spPr>
        <p:txBody>
          <a:bodyPr/>
          <a:lstStyle/>
          <a:p>
            <a:r>
              <a:rPr lang="en-US" dirty="0"/>
              <a:t>Single phase TPC with wire readout and APDs to detect scintillation light.</a:t>
            </a:r>
          </a:p>
          <a:p>
            <a:r>
              <a:rPr lang="en-US" dirty="0"/>
              <a:t>200 kg of </a:t>
            </a:r>
            <a:r>
              <a:rPr lang="en-US" dirty="0" err="1"/>
              <a:t>LXe</a:t>
            </a:r>
            <a:r>
              <a:rPr lang="en-US" dirty="0"/>
              <a:t>, enriched to 80% </a:t>
            </a:r>
            <a:r>
              <a:rPr lang="en-US" baseline="30000" dirty="0"/>
              <a:t>136</a:t>
            </a:r>
            <a:r>
              <a:rPr lang="en-US" dirty="0"/>
              <a:t>Xe content. (Q=2.6 MeV)</a:t>
            </a:r>
          </a:p>
          <a:p>
            <a:r>
              <a:rPr lang="en-US" dirty="0"/>
              <a:t>Started running in 2016 in Carlsbad NM 1600 m underground</a:t>
            </a:r>
          </a:p>
          <a:p>
            <a:r>
              <a:rPr lang="en-US" dirty="0"/>
              <a:t>Use special resolution (~1cm) to reject gamma backgrounds which have multiple spatially-separated energy deposits </a:t>
            </a:r>
          </a:p>
          <a:p>
            <a:r>
              <a:rPr lang="en-US" dirty="0"/>
              <a:t>Next generation “</a:t>
            </a:r>
            <a:r>
              <a:rPr lang="en-US" dirty="0" err="1"/>
              <a:t>tonne</a:t>
            </a:r>
            <a:r>
              <a:rPr lang="en-US" dirty="0"/>
              <a:t>-scale” being discussed.</a:t>
            </a:r>
          </a:p>
          <a:p>
            <a:pPr marL="0" indent="0">
              <a:buNone/>
            </a:pPr>
            <a:endParaRPr lang="en-US" dirty="0"/>
          </a:p>
        </p:txBody>
      </p:sp>
      <p:sp>
        <p:nvSpPr>
          <p:cNvPr id="6" name="Title 5">
            <a:extLst>
              <a:ext uri="{FF2B5EF4-FFF2-40B4-BE49-F238E27FC236}">
                <a16:creationId xmlns:a16="http://schemas.microsoft.com/office/drawing/2014/main" id="{53CA86B5-F489-1B41-8DF4-116CC0D37DC2}"/>
              </a:ext>
            </a:extLst>
          </p:cNvPr>
          <p:cNvSpPr>
            <a:spLocks noGrp="1"/>
          </p:cNvSpPr>
          <p:nvPr>
            <p:ph type="title"/>
          </p:nvPr>
        </p:nvSpPr>
        <p:spPr/>
        <p:txBody>
          <a:bodyPr/>
          <a:lstStyle/>
          <a:p>
            <a:r>
              <a:rPr lang="en-US" dirty="0"/>
              <a:t>EXO-200 experiment</a:t>
            </a:r>
          </a:p>
        </p:txBody>
      </p:sp>
      <p:sp>
        <p:nvSpPr>
          <p:cNvPr id="4" name="Footer Placeholder 3">
            <a:extLst>
              <a:ext uri="{FF2B5EF4-FFF2-40B4-BE49-F238E27FC236}">
                <a16:creationId xmlns:a16="http://schemas.microsoft.com/office/drawing/2014/main" id="{83140E7C-DE64-AA4C-A85F-AEDD8AF7428C}"/>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a16="http://schemas.microsoft.com/office/drawing/2014/main" id="{E92E8C15-22CC-A443-ACCC-DA639581AB10}"/>
              </a:ext>
            </a:extLst>
          </p:cNvPr>
          <p:cNvSpPr>
            <a:spLocks noGrp="1"/>
          </p:cNvSpPr>
          <p:nvPr>
            <p:ph type="sldNum" sz="quarter" idx="4"/>
          </p:nvPr>
        </p:nvSpPr>
        <p:spPr/>
        <p:txBody>
          <a:bodyPr/>
          <a:lstStyle/>
          <a:p>
            <a:fld id="{C99C886C-A35B-4359-AE06-9F7064A34BFE}" type="slidenum">
              <a:rPr lang="en-US" smtClean="0"/>
              <a:t>41</a:t>
            </a:fld>
            <a:endParaRPr lang="en-US"/>
          </a:p>
        </p:txBody>
      </p:sp>
      <p:pic>
        <p:nvPicPr>
          <p:cNvPr id="12" name="Picture 11">
            <a:extLst>
              <a:ext uri="{FF2B5EF4-FFF2-40B4-BE49-F238E27FC236}">
                <a16:creationId xmlns:a16="http://schemas.microsoft.com/office/drawing/2014/main" id="{0EBF8F92-806A-E04A-A282-CD45332FF921}"/>
              </a:ext>
            </a:extLst>
          </p:cNvPr>
          <p:cNvPicPr>
            <a:picLocks noChangeAspect="1"/>
          </p:cNvPicPr>
          <p:nvPr/>
        </p:nvPicPr>
        <p:blipFill>
          <a:blip r:embed="rId2"/>
          <a:stretch>
            <a:fillRect/>
          </a:stretch>
        </p:blipFill>
        <p:spPr>
          <a:xfrm>
            <a:off x="913998" y="3136574"/>
            <a:ext cx="3274431" cy="1605554"/>
          </a:xfrm>
          <a:prstGeom prst="rect">
            <a:avLst/>
          </a:prstGeom>
        </p:spPr>
      </p:pic>
      <p:pic>
        <p:nvPicPr>
          <p:cNvPr id="14" name="Picture 13">
            <a:extLst>
              <a:ext uri="{FF2B5EF4-FFF2-40B4-BE49-F238E27FC236}">
                <a16:creationId xmlns:a16="http://schemas.microsoft.com/office/drawing/2014/main" id="{35D9FD79-3B45-184F-8840-6756D9403099}"/>
              </a:ext>
            </a:extLst>
          </p:cNvPr>
          <p:cNvPicPr>
            <a:picLocks noChangeAspect="1"/>
          </p:cNvPicPr>
          <p:nvPr/>
        </p:nvPicPr>
        <p:blipFill>
          <a:blip r:embed="rId3"/>
          <a:stretch>
            <a:fillRect/>
          </a:stretch>
        </p:blipFill>
        <p:spPr>
          <a:xfrm>
            <a:off x="6841893" y="864698"/>
            <a:ext cx="2153845" cy="2871794"/>
          </a:xfrm>
          <a:prstGeom prst="rect">
            <a:avLst/>
          </a:prstGeom>
        </p:spPr>
      </p:pic>
      <p:sp>
        <p:nvSpPr>
          <p:cNvPr id="15" name="TextBox 14">
            <a:extLst>
              <a:ext uri="{FF2B5EF4-FFF2-40B4-BE49-F238E27FC236}">
                <a16:creationId xmlns:a16="http://schemas.microsoft.com/office/drawing/2014/main" id="{B394802D-6373-2846-A2E7-E4A3B74E373A}"/>
              </a:ext>
            </a:extLst>
          </p:cNvPr>
          <p:cNvSpPr txBox="1"/>
          <p:nvPr/>
        </p:nvSpPr>
        <p:spPr>
          <a:xfrm>
            <a:off x="2224040" y="4483614"/>
            <a:ext cx="508473" cy="246221"/>
          </a:xfrm>
          <a:prstGeom prst="rect">
            <a:avLst/>
          </a:prstGeom>
          <a:solidFill>
            <a:schemeClr val="bg1"/>
          </a:solidFill>
        </p:spPr>
        <p:txBody>
          <a:bodyPr wrap="none" rtlCol="0">
            <a:spAutoFit/>
          </a:bodyPr>
          <a:lstStyle/>
          <a:p>
            <a:r>
              <a:rPr lang="en-US" sz="1000" b="1" dirty="0">
                <a:solidFill>
                  <a:schemeClr val="accent6">
                    <a:lumMod val="50000"/>
                  </a:schemeClr>
                </a:solidFill>
              </a:rPr>
              <a:t>-12 </a:t>
            </a:r>
            <a:r>
              <a:rPr lang="en-US" sz="900" b="1" dirty="0">
                <a:solidFill>
                  <a:schemeClr val="accent6">
                    <a:lumMod val="50000"/>
                  </a:schemeClr>
                </a:solidFill>
              </a:rPr>
              <a:t>kV</a:t>
            </a:r>
            <a:endParaRPr lang="en-US" sz="1000" b="1" dirty="0">
              <a:solidFill>
                <a:schemeClr val="accent6">
                  <a:lumMod val="50000"/>
                </a:schemeClr>
              </a:solidFill>
            </a:endParaRPr>
          </a:p>
        </p:txBody>
      </p:sp>
      <p:sp>
        <p:nvSpPr>
          <p:cNvPr id="18" name="TextBox 17">
            <a:extLst>
              <a:ext uri="{FF2B5EF4-FFF2-40B4-BE49-F238E27FC236}">
                <a16:creationId xmlns:a16="http://schemas.microsoft.com/office/drawing/2014/main" id="{825608D2-1546-254B-BB65-37CA574A3146}"/>
              </a:ext>
            </a:extLst>
          </p:cNvPr>
          <p:cNvSpPr txBox="1"/>
          <p:nvPr/>
        </p:nvSpPr>
        <p:spPr>
          <a:xfrm>
            <a:off x="4572000" y="3279592"/>
            <a:ext cx="1944547" cy="738664"/>
          </a:xfrm>
          <a:prstGeom prst="rect">
            <a:avLst/>
          </a:prstGeom>
          <a:noFill/>
        </p:spPr>
        <p:txBody>
          <a:bodyPr wrap="square" rtlCol="0">
            <a:spAutoFit/>
          </a:bodyPr>
          <a:lstStyle/>
          <a:p>
            <a:r>
              <a:rPr lang="en-US" sz="1400" dirty="0">
                <a:solidFill>
                  <a:schemeClr val="accent6">
                    <a:lumMod val="50000"/>
                  </a:schemeClr>
                </a:solidFill>
              </a:rPr>
              <a:t>Two drift volumes       ~18 cm diameter and ~20 cm drift length each </a:t>
            </a:r>
          </a:p>
        </p:txBody>
      </p:sp>
    </p:spTree>
    <p:extLst>
      <p:ext uri="{BB962C8B-B14F-4D97-AF65-F5344CB8AC3E}">
        <p14:creationId xmlns:p14="http://schemas.microsoft.com/office/powerpoint/2010/main" val="86407455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65CF05-0A02-0442-AC24-C8BBB450051D}"/>
              </a:ext>
            </a:extLst>
          </p:cNvPr>
          <p:cNvSpPr>
            <a:spLocks noGrp="1"/>
          </p:cNvSpPr>
          <p:nvPr>
            <p:ph type="title"/>
          </p:nvPr>
        </p:nvSpPr>
        <p:spPr/>
        <p:txBody>
          <a:bodyPr/>
          <a:lstStyle/>
          <a:p>
            <a:r>
              <a:rPr lang="en-US" dirty="0"/>
              <a:t>Basics in one slide</a:t>
            </a:r>
          </a:p>
        </p:txBody>
      </p:sp>
      <p:sp>
        <p:nvSpPr>
          <p:cNvPr id="4" name="Footer Placeholder 3">
            <a:extLst>
              <a:ext uri="{FF2B5EF4-FFF2-40B4-BE49-F238E27FC236}">
                <a16:creationId xmlns:a16="http://schemas.microsoft.com/office/drawing/2014/main" id="{B87DF753-BD3E-294B-8CF8-5D177619754D}"/>
              </a:ext>
            </a:extLst>
          </p:cNvPr>
          <p:cNvSpPr>
            <a:spLocks noGrp="1"/>
          </p:cNvSpPr>
          <p:nvPr>
            <p:ph type="ftr" sz="quarter" idx="3"/>
          </p:nvPr>
        </p:nvSpPr>
        <p:spPr/>
        <p:txBody>
          <a:bodyPr/>
          <a:lstStyle/>
          <a:p>
            <a:pPr>
              <a:defRPr/>
            </a:pPr>
            <a:r>
              <a:rPr lang="en-US"/>
              <a:t>Michelle Stancari  |  Noble Element Detectors  |  EDIT 2018</a:t>
            </a:r>
            <a:endParaRPr lang="en-US" b="1" dirty="0"/>
          </a:p>
        </p:txBody>
      </p:sp>
      <p:sp>
        <p:nvSpPr>
          <p:cNvPr id="5" name="Slide Number Placeholder 4">
            <a:extLst>
              <a:ext uri="{FF2B5EF4-FFF2-40B4-BE49-F238E27FC236}">
                <a16:creationId xmlns:a16="http://schemas.microsoft.com/office/drawing/2014/main" id="{4B92C2CA-34B7-774C-865F-5848AF8A5780}"/>
              </a:ext>
            </a:extLst>
          </p:cNvPr>
          <p:cNvSpPr>
            <a:spLocks noGrp="1"/>
          </p:cNvSpPr>
          <p:nvPr>
            <p:ph type="sldNum" sz="quarter" idx="4"/>
          </p:nvPr>
        </p:nvSpPr>
        <p:spPr/>
        <p:txBody>
          <a:bodyPr/>
          <a:lstStyle/>
          <a:p>
            <a:pPr>
              <a:defRPr/>
            </a:pPr>
            <a:fld id="{148C009B-CB69-E04A-B9B3-34B26D69E9CF}" type="slidenum">
              <a:rPr lang="en-US" smtClean="0"/>
              <a:pPr>
                <a:defRPr/>
              </a:pPr>
              <a:t>42</a:t>
            </a:fld>
            <a:endParaRPr lang="en-US" dirty="0"/>
          </a:p>
        </p:txBody>
      </p:sp>
      <p:sp>
        <p:nvSpPr>
          <p:cNvPr id="6" name="Content Placeholder 2">
            <a:extLst>
              <a:ext uri="{FF2B5EF4-FFF2-40B4-BE49-F238E27FC236}">
                <a16:creationId xmlns:a16="http://schemas.microsoft.com/office/drawing/2014/main" id="{E3CC916B-78B7-F644-89CF-E360BFAA7DB4}"/>
              </a:ext>
            </a:extLst>
          </p:cNvPr>
          <p:cNvSpPr>
            <a:spLocks noGrp="1"/>
          </p:cNvSpPr>
          <p:nvPr>
            <p:ph idx="1"/>
          </p:nvPr>
        </p:nvSpPr>
        <p:spPr>
          <a:xfrm>
            <a:off x="228603" y="728663"/>
            <a:ext cx="8672513" cy="3878061"/>
          </a:xfrm>
        </p:spPr>
        <p:txBody>
          <a:bodyPr>
            <a:normAutofit fontScale="92500" lnSpcReduction="10000"/>
          </a:bodyPr>
          <a:lstStyle/>
          <a:p>
            <a:r>
              <a:rPr lang="en-US" dirty="0"/>
              <a:t>Noble liquids provide a large homogeneous detector volume with high density.</a:t>
            </a:r>
          </a:p>
          <a:p>
            <a:r>
              <a:rPr lang="en-US" dirty="0"/>
              <a:t>Energy deposited by charged particles through ionization is ”visible” as a combination of free charge and scintillation light.  </a:t>
            </a:r>
          </a:p>
          <a:p>
            <a:pPr lvl="1"/>
            <a:r>
              <a:rPr lang="en-US" dirty="0"/>
              <a:t>How much of each depends on the electric field.  No field, no charge.</a:t>
            </a:r>
          </a:p>
          <a:p>
            <a:r>
              <a:rPr lang="en-US" dirty="0"/>
              <a:t>Light is fast, charge is slow.  Both wander as they travel.</a:t>
            </a:r>
          </a:p>
          <a:p>
            <a:r>
              <a:rPr lang="en-US" dirty="0"/>
              <a:t>Impurities are bad: nitrogen, water and oxygen.  They absorb photons and electrons.</a:t>
            </a:r>
          </a:p>
          <a:p>
            <a:r>
              <a:rPr lang="en-US" dirty="0"/>
              <a:t>Scintillation light has VUV wavelength, thus it is challenging to collect and to detect efficiently.</a:t>
            </a:r>
          </a:p>
          <a:p>
            <a:r>
              <a:rPr lang="en-US" u="sng" dirty="0"/>
              <a:t>Neutrino Oscillations:</a:t>
            </a:r>
            <a:r>
              <a:rPr lang="en-US" dirty="0"/>
              <a:t> Large TPCs rely on imaging to classify neutrino interactions and reject backgrounds.  Calorimetry for neutrino energy.  Timing (light) to reject </a:t>
            </a:r>
            <a:r>
              <a:rPr lang="en-US" dirty="0" err="1"/>
              <a:t>bkgds</a:t>
            </a:r>
            <a:r>
              <a:rPr lang="en-US" dirty="0"/>
              <a:t>.</a:t>
            </a:r>
          </a:p>
          <a:p>
            <a:pPr lvl="1"/>
            <a:r>
              <a:rPr lang="en-US" dirty="0"/>
              <a:t>Detecting sufficient light for timing is challenging in a large detector without breaking the budget, but looks achievable</a:t>
            </a:r>
          </a:p>
          <a:p>
            <a:r>
              <a:rPr lang="en-US" u="sng" dirty="0"/>
              <a:t>DM and 0</a:t>
            </a:r>
            <a:r>
              <a:rPr lang="en-US" u="sng" dirty="0">
                <a:latin typeface="Symbol" pitchFamily="2" charset="2"/>
              </a:rPr>
              <a:t>nbb </a:t>
            </a:r>
            <a:r>
              <a:rPr lang="en-US" u="sng" dirty="0"/>
              <a:t>:</a:t>
            </a:r>
            <a:r>
              <a:rPr lang="en-US" dirty="0"/>
              <a:t> Combine light and charge to lower detection thresholds and improve energy resolution.  Background rejection is critical, and results in slightly different detector designs for each physics.</a:t>
            </a:r>
          </a:p>
          <a:p>
            <a:endParaRPr lang="en-US" dirty="0"/>
          </a:p>
          <a:p>
            <a:endParaRPr lang="en-US" dirty="0"/>
          </a:p>
          <a:p>
            <a:endParaRPr lang="en-US" dirty="0"/>
          </a:p>
        </p:txBody>
      </p:sp>
    </p:spTree>
    <p:extLst>
      <p:ext uri="{BB962C8B-B14F-4D97-AF65-F5344CB8AC3E}">
        <p14:creationId xmlns:p14="http://schemas.microsoft.com/office/powerpoint/2010/main" val="91258985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2C1DE6-F63B-364B-8D8A-32F63E367C5B}"/>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7A9B2F29-E2F8-F148-B10F-DBD9DBABDEB1}"/>
              </a:ext>
            </a:extLst>
          </p:cNvPr>
          <p:cNvSpPr>
            <a:spLocks noGrp="1"/>
          </p:cNvSpPr>
          <p:nvPr>
            <p:ph type="title"/>
          </p:nvPr>
        </p:nvSpPr>
        <p:spPr/>
        <p:txBody>
          <a:bodyPr/>
          <a:lstStyle/>
          <a:p>
            <a:r>
              <a:rPr lang="en-US" dirty="0"/>
              <a:t>Backups</a:t>
            </a:r>
          </a:p>
        </p:txBody>
      </p:sp>
      <p:sp>
        <p:nvSpPr>
          <p:cNvPr id="4" name="Footer Placeholder 3">
            <a:extLst>
              <a:ext uri="{FF2B5EF4-FFF2-40B4-BE49-F238E27FC236}">
                <a16:creationId xmlns:a16="http://schemas.microsoft.com/office/drawing/2014/main" id="{57AA79E2-06AC-E046-8771-0AE7DD50E097}"/>
              </a:ext>
            </a:extLst>
          </p:cNvPr>
          <p:cNvSpPr>
            <a:spLocks noGrp="1"/>
          </p:cNvSpPr>
          <p:nvPr>
            <p:ph type="ftr" sz="quarter" idx="3"/>
          </p:nvPr>
        </p:nvSpPr>
        <p:spPr/>
        <p:txBody>
          <a:bodyPr/>
          <a:lstStyle/>
          <a:p>
            <a:pPr>
              <a:defRPr/>
            </a:pPr>
            <a:r>
              <a:rPr lang="en-US"/>
              <a:t>Michelle Stancari  |  Noble Element Detectors  |  EDIT 2018</a:t>
            </a:r>
            <a:endParaRPr lang="en-US" b="1" dirty="0"/>
          </a:p>
        </p:txBody>
      </p:sp>
      <p:sp>
        <p:nvSpPr>
          <p:cNvPr id="5" name="Slide Number Placeholder 4">
            <a:extLst>
              <a:ext uri="{FF2B5EF4-FFF2-40B4-BE49-F238E27FC236}">
                <a16:creationId xmlns:a16="http://schemas.microsoft.com/office/drawing/2014/main" id="{275A5A54-43F5-5744-B87D-A893E54DC3AD}"/>
              </a:ext>
            </a:extLst>
          </p:cNvPr>
          <p:cNvSpPr>
            <a:spLocks noGrp="1"/>
          </p:cNvSpPr>
          <p:nvPr>
            <p:ph type="sldNum" sz="quarter" idx="4"/>
          </p:nvPr>
        </p:nvSpPr>
        <p:spPr/>
        <p:txBody>
          <a:bodyPr/>
          <a:lstStyle/>
          <a:p>
            <a:pPr>
              <a:defRPr/>
            </a:pPr>
            <a:fld id="{148C009B-CB69-E04A-B9B3-34B26D69E9CF}" type="slidenum">
              <a:rPr lang="en-US" smtClean="0"/>
              <a:pPr>
                <a:defRPr/>
              </a:pPr>
              <a:t>43</a:t>
            </a:fld>
            <a:endParaRPr lang="en-US" dirty="0"/>
          </a:p>
        </p:txBody>
      </p:sp>
    </p:spTree>
    <p:extLst>
      <p:ext uri="{BB962C8B-B14F-4D97-AF65-F5344CB8AC3E}">
        <p14:creationId xmlns:p14="http://schemas.microsoft.com/office/powerpoint/2010/main" val="353640442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796C536-6D05-5740-9682-9037A02AA387}"/>
              </a:ext>
            </a:extLst>
          </p:cNvPr>
          <p:cNvSpPr>
            <a:spLocks noGrp="1"/>
          </p:cNvSpPr>
          <p:nvPr>
            <p:ph idx="1"/>
          </p:nvPr>
        </p:nvSpPr>
        <p:spPr/>
        <p:txBody>
          <a:bodyPr/>
          <a:lstStyle/>
          <a:p>
            <a:r>
              <a:rPr lang="en-US" dirty="0"/>
              <a:t>Think of one gas diffusing in another.  </a:t>
            </a:r>
          </a:p>
          <a:p>
            <a:r>
              <a:rPr lang="en-US" dirty="0"/>
              <a:t>The free electrons thermalize to the low temperature and are pulled toward the anode by the electric field.</a:t>
            </a:r>
          </a:p>
          <a:p>
            <a:r>
              <a:rPr lang="en-US" dirty="0"/>
              <a:t>Thermal velocity of electrons: 1/2kT=1/2mv2 –&gt; v=xx m/s</a:t>
            </a:r>
          </a:p>
          <a:p>
            <a:r>
              <a:rPr lang="en-US" dirty="0"/>
              <a:t>Drift velocity = 1.6 m/</a:t>
            </a:r>
            <a:r>
              <a:rPr lang="en-US" dirty="0" err="1"/>
              <a:t>ms</a:t>
            </a:r>
            <a:r>
              <a:rPr lang="en-US" dirty="0"/>
              <a:t> at E=500 V/m</a:t>
            </a:r>
          </a:p>
          <a:p>
            <a:r>
              <a:rPr lang="en-US" dirty="0"/>
              <a:t>2m of drift, diff smearing FWHM = 2sigma</a:t>
            </a:r>
          </a:p>
          <a:p>
            <a:r>
              <a:rPr lang="en-US" dirty="0"/>
              <a:t>Example:</a:t>
            </a:r>
          </a:p>
          <a:p>
            <a:endParaRPr lang="en-US" dirty="0"/>
          </a:p>
          <a:p>
            <a:pPr marL="0" indent="0">
              <a:buNone/>
            </a:pPr>
            <a:r>
              <a:rPr lang="en-US" dirty="0" err="1"/>
              <a:t>Spacial</a:t>
            </a:r>
            <a:r>
              <a:rPr lang="en-US" dirty="0"/>
              <a:t> resolution is limited to ~3 mm wire spacing both by diffusion and S/N</a:t>
            </a:r>
          </a:p>
          <a:p>
            <a:pPr marL="0" indent="0">
              <a:buNone/>
            </a:pPr>
            <a:endParaRPr lang="en-US" dirty="0"/>
          </a:p>
          <a:p>
            <a:pPr marL="0" indent="0">
              <a:buNone/>
            </a:pPr>
            <a:r>
              <a:rPr lang="en-US" dirty="0"/>
              <a:t>Purity is very important</a:t>
            </a:r>
          </a:p>
        </p:txBody>
      </p:sp>
      <p:sp>
        <p:nvSpPr>
          <p:cNvPr id="3" name="Title 2">
            <a:extLst>
              <a:ext uri="{FF2B5EF4-FFF2-40B4-BE49-F238E27FC236}">
                <a16:creationId xmlns:a16="http://schemas.microsoft.com/office/drawing/2014/main" id="{46F0C87F-EAB2-B943-9573-58B2C06650A1}"/>
              </a:ext>
            </a:extLst>
          </p:cNvPr>
          <p:cNvSpPr>
            <a:spLocks noGrp="1"/>
          </p:cNvSpPr>
          <p:nvPr>
            <p:ph type="title"/>
          </p:nvPr>
        </p:nvSpPr>
        <p:spPr/>
        <p:txBody>
          <a:bodyPr/>
          <a:lstStyle/>
          <a:p>
            <a:r>
              <a:rPr lang="en-US" dirty="0"/>
              <a:t>Charge collection is painfully slow</a:t>
            </a:r>
          </a:p>
        </p:txBody>
      </p:sp>
      <p:sp>
        <p:nvSpPr>
          <p:cNvPr id="4" name="Footer Placeholder 3">
            <a:extLst>
              <a:ext uri="{FF2B5EF4-FFF2-40B4-BE49-F238E27FC236}">
                <a16:creationId xmlns:a16="http://schemas.microsoft.com/office/drawing/2014/main" id="{0979B784-D744-074B-918B-C448902BFB03}"/>
              </a:ext>
            </a:extLst>
          </p:cNvPr>
          <p:cNvSpPr>
            <a:spLocks noGrp="1"/>
          </p:cNvSpPr>
          <p:nvPr>
            <p:ph type="ftr" sz="quarter" idx="3"/>
          </p:nvPr>
        </p:nvSpPr>
        <p:spPr/>
        <p:txBody>
          <a:bodyPr/>
          <a:lstStyle/>
          <a:p>
            <a:pPr>
              <a:defRPr/>
            </a:pPr>
            <a:r>
              <a:rPr lang="en-US"/>
              <a:t>Michelle Stancari  |  Noble Element Detectors  |  EDIT 2018</a:t>
            </a:r>
            <a:endParaRPr lang="en-US" b="1" dirty="0"/>
          </a:p>
        </p:txBody>
      </p:sp>
      <p:sp>
        <p:nvSpPr>
          <p:cNvPr id="5" name="Slide Number Placeholder 4">
            <a:extLst>
              <a:ext uri="{FF2B5EF4-FFF2-40B4-BE49-F238E27FC236}">
                <a16:creationId xmlns:a16="http://schemas.microsoft.com/office/drawing/2014/main" id="{A1F6155A-535C-AF44-83AD-72EE29F65BAC}"/>
              </a:ext>
            </a:extLst>
          </p:cNvPr>
          <p:cNvSpPr>
            <a:spLocks noGrp="1"/>
          </p:cNvSpPr>
          <p:nvPr>
            <p:ph type="sldNum" sz="quarter" idx="4"/>
          </p:nvPr>
        </p:nvSpPr>
        <p:spPr/>
        <p:txBody>
          <a:bodyPr/>
          <a:lstStyle/>
          <a:p>
            <a:pPr>
              <a:defRPr/>
            </a:pPr>
            <a:fld id="{148C009B-CB69-E04A-B9B3-34B26D69E9CF}" type="slidenum">
              <a:rPr lang="en-US" smtClean="0"/>
              <a:pPr>
                <a:defRPr/>
              </a:pPr>
              <a:t>44</a:t>
            </a:fld>
            <a:endParaRPr lang="en-US" dirty="0"/>
          </a:p>
        </p:txBody>
      </p:sp>
    </p:spTree>
    <p:extLst>
      <p:ext uri="{BB962C8B-B14F-4D97-AF65-F5344CB8AC3E}">
        <p14:creationId xmlns:p14="http://schemas.microsoft.com/office/powerpoint/2010/main" val="32111698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9E23E32-073F-A848-B49D-CF1AF1529AAE}"/>
              </a:ext>
            </a:extLst>
          </p:cNvPr>
          <p:cNvSpPr>
            <a:spLocks noGrp="1"/>
          </p:cNvSpPr>
          <p:nvPr>
            <p:ph type="ftr" sz="quarter" idx="11"/>
          </p:nvPr>
        </p:nvSpPr>
        <p:spPr/>
        <p:txBody>
          <a:bodyPr/>
          <a:lstStyle/>
          <a:p>
            <a:pPr>
              <a:defRPr/>
            </a:pPr>
            <a:r>
              <a:rPr lang="en-US"/>
              <a:t>Michelle Stancari  |  Noble Element Detectors  |  EDIT 2018</a:t>
            </a:r>
            <a:endParaRPr lang="en-US" b="1" dirty="0"/>
          </a:p>
        </p:txBody>
      </p:sp>
      <p:sp>
        <p:nvSpPr>
          <p:cNvPr id="3" name="Slide Number Placeholder 2">
            <a:extLst>
              <a:ext uri="{FF2B5EF4-FFF2-40B4-BE49-F238E27FC236}">
                <a16:creationId xmlns:a16="http://schemas.microsoft.com/office/drawing/2014/main" id="{2F0E3328-CCCA-FC46-975D-B2049ACAA610}"/>
              </a:ext>
            </a:extLst>
          </p:cNvPr>
          <p:cNvSpPr>
            <a:spLocks noGrp="1"/>
          </p:cNvSpPr>
          <p:nvPr>
            <p:ph type="sldNum" sz="quarter" idx="12"/>
          </p:nvPr>
        </p:nvSpPr>
        <p:spPr/>
        <p:txBody>
          <a:bodyPr/>
          <a:lstStyle/>
          <a:p>
            <a:pPr>
              <a:defRPr/>
            </a:pPr>
            <a:fld id="{148C009B-CB69-E04A-B9B3-34B26D69E9CF}" type="slidenum">
              <a:rPr lang="en-US" smtClean="0"/>
              <a:pPr>
                <a:defRPr/>
              </a:pPr>
              <a:t>45</a:t>
            </a:fld>
            <a:endParaRPr lang="en-US" dirty="0"/>
          </a:p>
        </p:txBody>
      </p:sp>
      <p:pic>
        <p:nvPicPr>
          <p:cNvPr id="5" name="Content Placeholder 3">
            <a:extLst>
              <a:ext uri="{FF2B5EF4-FFF2-40B4-BE49-F238E27FC236}">
                <a16:creationId xmlns:a16="http://schemas.microsoft.com/office/drawing/2014/main" id="{99BD510B-2749-2C4C-9E25-4DB05FFF04DA}"/>
              </a:ext>
            </a:extLst>
          </p:cNvPr>
          <p:cNvPicPr>
            <a:picLocks noGrp="1" noChangeAspect="1"/>
          </p:cNvPicPr>
          <p:nvPr>
            <p:ph type="pic" sz="quarter" idx="13"/>
          </p:nvPr>
        </p:nvPicPr>
        <p:blipFill rotWithShape="1">
          <a:blip r:embed="rId3"/>
          <a:srcRect l="1978" t="59432" r="1886" b="15668"/>
          <a:stretch/>
        </p:blipFill>
        <p:spPr>
          <a:xfrm>
            <a:off x="3217327" y="104350"/>
            <a:ext cx="4859867" cy="742318"/>
          </a:xfrm>
          <a:prstGeom prst="rect">
            <a:avLst/>
          </a:prstGeom>
        </p:spPr>
      </p:pic>
      <p:graphicFrame>
        <p:nvGraphicFramePr>
          <p:cNvPr id="6" name="Table 5">
            <a:extLst>
              <a:ext uri="{FF2B5EF4-FFF2-40B4-BE49-F238E27FC236}">
                <a16:creationId xmlns:a16="http://schemas.microsoft.com/office/drawing/2014/main" id="{B21F5C4A-8E57-9F46-A9E1-19A865364D39}"/>
              </a:ext>
            </a:extLst>
          </p:cNvPr>
          <p:cNvGraphicFramePr>
            <a:graphicFrameLocks noGrp="1"/>
          </p:cNvGraphicFramePr>
          <p:nvPr>
            <p:extLst>
              <p:ext uri="{D42A27DB-BD31-4B8C-83A1-F6EECF244321}">
                <p14:modId xmlns:p14="http://schemas.microsoft.com/office/powerpoint/2010/main" val="1570420040"/>
              </p:ext>
            </p:extLst>
          </p:nvPr>
        </p:nvGraphicFramePr>
        <p:xfrm>
          <a:off x="897464" y="863601"/>
          <a:ext cx="7196666" cy="3894663"/>
        </p:xfrm>
        <a:graphic>
          <a:graphicData uri="http://schemas.openxmlformats.org/drawingml/2006/table">
            <a:tbl>
              <a:tblPr>
                <a:tableStyleId>{8FD4443E-F989-4FC4-A0C8-D5A2AF1F390B}</a:tableStyleId>
              </a:tblPr>
              <a:tblGrid>
                <a:gridCol w="2347933">
                  <a:extLst>
                    <a:ext uri="{9D8B030D-6E8A-4147-A177-3AD203B41FA5}">
                      <a16:colId xmlns:a16="http://schemas.microsoft.com/office/drawing/2014/main" val="917510217"/>
                    </a:ext>
                  </a:extLst>
                </a:gridCol>
                <a:gridCol w="973785">
                  <a:extLst>
                    <a:ext uri="{9D8B030D-6E8A-4147-A177-3AD203B41FA5}">
                      <a16:colId xmlns:a16="http://schemas.microsoft.com/office/drawing/2014/main" val="914788640"/>
                    </a:ext>
                  </a:extLst>
                </a:gridCol>
                <a:gridCol w="968737">
                  <a:extLst>
                    <a:ext uri="{9D8B030D-6E8A-4147-A177-3AD203B41FA5}">
                      <a16:colId xmlns:a16="http://schemas.microsoft.com/office/drawing/2014/main" val="2737700111"/>
                    </a:ext>
                  </a:extLst>
                </a:gridCol>
                <a:gridCol w="968737">
                  <a:extLst>
                    <a:ext uri="{9D8B030D-6E8A-4147-A177-3AD203B41FA5}">
                      <a16:colId xmlns:a16="http://schemas.microsoft.com/office/drawing/2014/main" val="4260029417"/>
                    </a:ext>
                  </a:extLst>
                </a:gridCol>
                <a:gridCol w="968737">
                  <a:extLst>
                    <a:ext uri="{9D8B030D-6E8A-4147-A177-3AD203B41FA5}">
                      <a16:colId xmlns:a16="http://schemas.microsoft.com/office/drawing/2014/main" val="3032970426"/>
                    </a:ext>
                  </a:extLst>
                </a:gridCol>
                <a:gridCol w="968737">
                  <a:extLst>
                    <a:ext uri="{9D8B030D-6E8A-4147-A177-3AD203B41FA5}">
                      <a16:colId xmlns:a16="http://schemas.microsoft.com/office/drawing/2014/main" val="4075052555"/>
                    </a:ext>
                  </a:extLst>
                </a:gridCol>
              </a:tblGrid>
              <a:tr h="678738">
                <a:tc>
                  <a:txBody>
                    <a:bodyPr/>
                    <a:lstStyle/>
                    <a:p>
                      <a:r>
                        <a:rPr lang="en-US" b="1" dirty="0"/>
                        <a:t>Boiling point (K) @ 1 </a:t>
                      </a:r>
                      <a:r>
                        <a:rPr lang="en-US" b="1" dirty="0" err="1"/>
                        <a:t>atm</a:t>
                      </a:r>
                      <a:endParaRPr lang="en-US" b="1" dirty="0"/>
                    </a:p>
                  </a:txBody>
                  <a:tcP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2">
                        <a:lumMod val="60000"/>
                        <a:lumOff val="40000"/>
                      </a:schemeClr>
                    </a:solidFill>
                  </a:tcPr>
                </a:tc>
                <a:tc>
                  <a:txBody>
                    <a:bodyPr/>
                    <a:lstStyle/>
                    <a:p>
                      <a:pPr algn="ctr"/>
                      <a:r>
                        <a:rPr lang="en-US" b="1" dirty="0"/>
                        <a:t>4.2</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tx2">
                        <a:lumMod val="60000"/>
                        <a:lumOff val="40000"/>
                      </a:schemeClr>
                    </a:solidFill>
                  </a:tcPr>
                </a:tc>
                <a:tc>
                  <a:txBody>
                    <a:bodyPr/>
                    <a:lstStyle/>
                    <a:p>
                      <a:pPr algn="ctr"/>
                      <a:r>
                        <a:rPr lang="en-US" b="1" dirty="0"/>
                        <a:t>27.1</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tx2">
                        <a:lumMod val="60000"/>
                        <a:lumOff val="40000"/>
                      </a:schemeClr>
                    </a:solidFill>
                  </a:tcPr>
                </a:tc>
                <a:tc>
                  <a:txBody>
                    <a:bodyPr/>
                    <a:lstStyle/>
                    <a:p>
                      <a:pPr algn="ctr"/>
                      <a:r>
                        <a:rPr lang="en-US" b="1" dirty="0"/>
                        <a:t>87.3</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tx2">
                        <a:lumMod val="60000"/>
                        <a:lumOff val="40000"/>
                      </a:schemeClr>
                    </a:solidFill>
                  </a:tcPr>
                </a:tc>
                <a:tc>
                  <a:txBody>
                    <a:bodyPr/>
                    <a:lstStyle/>
                    <a:p>
                      <a:pPr algn="ctr"/>
                      <a:r>
                        <a:rPr lang="en-US" b="1" dirty="0"/>
                        <a:t>120.0</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tx2">
                        <a:lumMod val="60000"/>
                        <a:lumOff val="40000"/>
                      </a:schemeClr>
                    </a:solidFill>
                  </a:tcPr>
                </a:tc>
                <a:tc>
                  <a:txBody>
                    <a:bodyPr/>
                    <a:lstStyle/>
                    <a:p>
                      <a:pPr algn="ctr"/>
                      <a:r>
                        <a:rPr lang="en-US" b="1" dirty="0"/>
                        <a:t>165.0</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775788940"/>
                  </a:ext>
                </a:extLst>
              </a:tr>
              <a:tr h="393237">
                <a:tc>
                  <a:txBody>
                    <a:bodyPr/>
                    <a:lstStyle/>
                    <a:p>
                      <a:r>
                        <a:rPr lang="en-US" b="1" dirty="0"/>
                        <a:t>Density (g/cm</a:t>
                      </a:r>
                      <a:r>
                        <a:rPr lang="en-US" b="1" baseline="30000" dirty="0"/>
                        <a:t>3</a:t>
                      </a:r>
                      <a:r>
                        <a:rPr lang="en-US" b="1" dirty="0"/>
                        <a:t>)</a:t>
                      </a:r>
                    </a:p>
                  </a:txBody>
                  <a:tcP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2">
                        <a:lumMod val="60000"/>
                        <a:lumOff val="40000"/>
                      </a:schemeClr>
                    </a:solidFill>
                  </a:tcPr>
                </a:tc>
                <a:tc>
                  <a:txBody>
                    <a:bodyPr/>
                    <a:lstStyle/>
                    <a:p>
                      <a:pPr algn="ctr"/>
                      <a:r>
                        <a:rPr lang="en-US" b="1" dirty="0"/>
                        <a:t>0.125</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tx2">
                        <a:lumMod val="60000"/>
                        <a:lumOff val="40000"/>
                      </a:schemeClr>
                    </a:solidFill>
                  </a:tcPr>
                </a:tc>
                <a:tc>
                  <a:txBody>
                    <a:bodyPr/>
                    <a:lstStyle/>
                    <a:p>
                      <a:pPr algn="ctr"/>
                      <a:r>
                        <a:rPr lang="en-US" b="1" dirty="0"/>
                        <a:t>1.2</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tx2">
                        <a:lumMod val="60000"/>
                        <a:lumOff val="40000"/>
                      </a:schemeClr>
                    </a:solidFill>
                  </a:tcPr>
                </a:tc>
                <a:tc>
                  <a:txBody>
                    <a:bodyPr/>
                    <a:lstStyle/>
                    <a:p>
                      <a:pPr algn="ctr"/>
                      <a:r>
                        <a:rPr lang="en-US" b="1" dirty="0"/>
                        <a:t>1.4</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tx2">
                        <a:lumMod val="60000"/>
                        <a:lumOff val="40000"/>
                      </a:schemeClr>
                    </a:solidFill>
                  </a:tcPr>
                </a:tc>
                <a:tc>
                  <a:txBody>
                    <a:bodyPr/>
                    <a:lstStyle/>
                    <a:p>
                      <a:pPr algn="ctr"/>
                      <a:r>
                        <a:rPr lang="en-US" b="1" dirty="0"/>
                        <a:t>2.4</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tx2">
                        <a:lumMod val="60000"/>
                        <a:lumOff val="40000"/>
                      </a:schemeClr>
                    </a:solidFill>
                  </a:tcPr>
                </a:tc>
                <a:tc>
                  <a:txBody>
                    <a:bodyPr/>
                    <a:lstStyle/>
                    <a:p>
                      <a:pPr algn="ctr"/>
                      <a:r>
                        <a:rPr lang="en-US" b="1" dirty="0"/>
                        <a:t>3.0</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3743527001"/>
                  </a:ext>
                </a:extLst>
              </a:tr>
              <a:tr h="678738">
                <a:tc>
                  <a:txBody>
                    <a:bodyPr/>
                    <a:lstStyle/>
                    <a:p>
                      <a:r>
                        <a:rPr lang="en-US" b="1" dirty="0"/>
                        <a:t>Radiation length (cm)</a:t>
                      </a:r>
                    </a:p>
                  </a:txBody>
                  <a:tcP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2">
                        <a:lumMod val="60000"/>
                        <a:lumOff val="40000"/>
                      </a:schemeClr>
                    </a:solidFill>
                  </a:tcPr>
                </a:tc>
                <a:tc>
                  <a:txBody>
                    <a:bodyPr/>
                    <a:lstStyle/>
                    <a:p>
                      <a:pPr algn="ctr"/>
                      <a:r>
                        <a:rPr lang="en-US" b="1" dirty="0"/>
                        <a:t>755.2</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tx2">
                        <a:lumMod val="60000"/>
                        <a:lumOff val="40000"/>
                      </a:schemeClr>
                    </a:solidFill>
                  </a:tcPr>
                </a:tc>
                <a:tc>
                  <a:txBody>
                    <a:bodyPr/>
                    <a:lstStyle/>
                    <a:p>
                      <a:pPr algn="ctr"/>
                      <a:r>
                        <a:rPr lang="en-US" b="1" dirty="0"/>
                        <a:t>24.0</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tx2">
                        <a:lumMod val="60000"/>
                        <a:lumOff val="40000"/>
                      </a:schemeClr>
                    </a:solidFill>
                  </a:tcPr>
                </a:tc>
                <a:tc>
                  <a:txBody>
                    <a:bodyPr/>
                    <a:lstStyle/>
                    <a:p>
                      <a:pPr algn="ctr"/>
                      <a:r>
                        <a:rPr lang="en-US" b="1" dirty="0"/>
                        <a:t>14.0</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tx2">
                        <a:lumMod val="60000"/>
                        <a:lumOff val="40000"/>
                      </a:schemeClr>
                    </a:solidFill>
                  </a:tcPr>
                </a:tc>
                <a:tc>
                  <a:txBody>
                    <a:bodyPr/>
                    <a:lstStyle/>
                    <a:p>
                      <a:pPr algn="ctr"/>
                      <a:r>
                        <a:rPr lang="en-US" b="1" dirty="0"/>
                        <a:t>4.9</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tx2">
                        <a:lumMod val="60000"/>
                        <a:lumOff val="40000"/>
                      </a:schemeClr>
                    </a:solidFill>
                  </a:tcPr>
                </a:tc>
                <a:tc>
                  <a:txBody>
                    <a:bodyPr/>
                    <a:lstStyle/>
                    <a:p>
                      <a:pPr algn="ctr"/>
                      <a:r>
                        <a:rPr lang="en-US" b="1" dirty="0"/>
                        <a:t>2.8</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1102586937"/>
                  </a:ext>
                </a:extLst>
              </a:tr>
              <a:tr h="393237">
                <a:tc>
                  <a:txBody>
                    <a:bodyPr/>
                    <a:lstStyle/>
                    <a:p>
                      <a:r>
                        <a:rPr lang="en-US" b="1" dirty="0" err="1"/>
                        <a:t>dE</a:t>
                      </a:r>
                      <a:r>
                        <a:rPr lang="en-US" b="1" dirty="0"/>
                        <a:t>/dx (MeV/cm)</a:t>
                      </a:r>
                    </a:p>
                  </a:txBody>
                  <a:tcP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2">
                        <a:lumMod val="60000"/>
                        <a:lumOff val="40000"/>
                      </a:schemeClr>
                    </a:solidFill>
                  </a:tcPr>
                </a:tc>
                <a:tc>
                  <a:txBody>
                    <a:bodyPr/>
                    <a:lstStyle/>
                    <a:p>
                      <a:pPr algn="ctr"/>
                      <a:r>
                        <a:rPr lang="en-US" b="1" dirty="0"/>
                        <a:t>0.24</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tx2">
                        <a:lumMod val="60000"/>
                        <a:lumOff val="40000"/>
                      </a:schemeClr>
                    </a:solidFill>
                  </a:tcPr>
                </a:tc>
                <a:tc>
                  <a:txBody>
                    <a:bodyPr/>
                    <a:lstStyle/>
                    <a:p>
                      <a:pPr algn="ctr"/>
                      <a:r>
                        <a:rPr lang="en-US" b="1" dirty="0"/>
                        <a:t>1.4</a:t>
                      </a:r>
                    </a:p>
                  </a:txBody>
                  <a:tcPr marL="45720" marR="4572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tx2">
                        <a:lumMod val="60000"/>
                        <a:lumOff val="40000"/>
                      </a:schemeClr>
                    </a:solidFill>
                  </a:tcPr>
                </a:tc>
                <a:tc>
                  <a:txBody>
                    <a:bodyPr/>
                    <a:lstStyle/>
                    <a:p>
                      <a:pPr algn="ctr"/>
                      <a:r>
                        <a:rPr lang="en-US" b="1" dirty="0"/>
                        <a:t>2.1</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tx2">
                        <a:lumMod val="60000"/>
                        <a:lumOff val="40000"/>
                      </a:schemeClr>
                    </a:solidFill>
                  </a:tcPr>
                </a:tc>
                <a:tc>
                  <a:txBody>
                    <a:bodyPr/>
                    <a:lstStyle/>
                    <a:p>
                      <a:pPr algn="ctr"/>
                      <a:r>
                        <a:rPr lang="en-US" b="1" dirty="0"/>
                        <a:t>3.0</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tx2">
                        <a:lumMod val="60000"/>
                        <a:lumOff val="40000"/>
                      </a:schemeClr>
                    </a:solidFill>
                  </a:tcPr>
                </a:tc>
                <a:tc>
                  <a:txBody>
                    <a:bodyPr/>
                    <a:lstStyle/>
                    <a:p>
                      <a:pPr algn="ctr"/>
                      <a:r>
                        <a:rPr lang="en-US" b="1" dirty="0"/>
                        <a:t>3.8</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3296287988"/>
                  </a:ext>
                </a:extLst>
              </a:tr>
              <a:tr h="678738">
                <a:tc>
                  <a:txBody>
                    <a:bodyPr/>
                    <a:lstStyle/>
                    <a:p>
                      <a:r>
                        <a:rPr lang="en-US" b="1" dirty="0"/>
                        <a:t>Scintillation (photons/MeV)</a:t>
                      </a:r>
                    </a:p>
                  </a:txBody>
                  <a:tcP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2">
                        <a:lumMod val="60000"/>
                        <a:lumOff val="40000"/>
                      </a:schemeClr>
                    </a:solidFill>
                  </a:tcPr>
                </a:tc>
                <a:tc>
                  <a:txBody>
                    <a:bodyPr/>
                    <a:lstStyle/>
                    <a:p>
                      <a:pPr algn="ctr"/>
                      <a:r>
                        <a:rPr lang="en-US" b="1" dirty="0"/>
                        <a:t>19,000</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tx2">
                        <a:lumMod val="60000"/>
                        <a:lumOff val="40000"/>
                      </a:schemeClr>
                    </a:solidFill>
                  </a:tcPr>
                </a:tc>
                <a:tc>
                  <a:txBody>
                    <a:bodyPr/>
                    <a:lstStyle/>
                    <a:p>
                      <a:pPr algn="ctr"/>
                      <a:r>
                        <a:rPr lang="en-US" b="1" dirty="0"/>
                        <a:t>30,000</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tx2">
                        <a:lumMod val="60000"/>
                        <a:lumOff val="40000"/>
                      </a:schemeClr>
                    </a:solidFill>
                  </a:tcPr>
                </a:tc>
                <a:tc>
                  <a:txBody>
                    <a:bodyPr/>
                    <a:lstStyle/>
                    <a:p>
                      <a:pPr algn="ctr"/>
                      <a:r>
                        <a:rPr lang="en-US" b="1" dirty="0"/>
                        <a:t>40,000</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tx2">
                        <a:lumMod val="60000"/>
                        <a:lumOff val="40000"/>
                      </a:schemeClr>
                    </a:solidFill>
                  </a:tcPr>
                </a:tc>
                <a:tc>
                  <a:txBody>
                    <a:bodyPr/>
                    <a:lstStyle/>
                    <a:p>
                      <a:pPr algn="ctr"/>
                      <a:r>
                        <a:rPr lang="en-US" b="1" dirty="0"/>
                        <a:t>25,000</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tx2">
                        <a:lumMod val="60000"/>
                        <a:lumOff val="40000"/>
                      </a:schemeClr>
                    </a:solidFill>
                  </a:tcPr>
                </a:tc>
                <a:tc>
                  <a:txBody>
                    <a:bodyPr/>
                    <a:lstStyle/>
                    <a:p>
                      <a:pPr algn="ctr"/>
                      <a:r>
                        <a:rPr lang="en-US" b="1" dirty="0"/>
                        <a:t>42,000</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4066804996"/>
                  </a:ext>
                </a:extLst>
              </a:tr>
              <a:tr h="678738">
                <a:tc>
                  <a:txBody>
                    <a:bodyPr/>
                    <a:lstStyle/>
                    <a:p>
                      <a:r>
                        <a:rPr lang="en-US" b="1" dirty="0"/>
                        <a:t>Scintillation wavelength(nm)</a:t>
                      </a:r>
                    </a:p>
                  </a:txBody>
                  <a:tcP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2">
                        <a:lumMod val="60000"/>
                        <a:lumOff val="40000"/>
                      </a:schemeClr>
                    </a:solidFill>
                  </a:tcPr>
                </a:tc>
                <a:tc>
                  <a:txBody>
                    <a:bodyPr/>
                    <a:lstStyle/>
                    <a:p>
                      <a:pPr algn="ctr"/>
                      <a:r>
                        <a:rPr lang="en-US" b="1" dirty="0"/>
                        <a:t>80</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tx2">
                        <a:lumMod val="60000"/>
                        <a:lumOff val="40000"/>
                      </a:schemeClr>
                    </a:solidFill>
                  </a:tcPr>
                </a:tc>
                <a:tc>
                  <a:txBody>
                    <a:bodyPr/>
                    <a:lstStyle/>
                    <a:p>
                      <a:pPr algn="ctr"/>
                      <a:r>
                        <a:rPr lang="en-US" b="1" dirty="0"/>
                        <a:t>78</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tx2">
                        <a:lumMod val="60000"/>
                        <a:lumOff val="40000"/>
                      </a:schemeClr>
                    </a:solidFill>
                  </a:tcPr>
                </a:tc>
                <a:tc>
                  <a:txBody>
                    <a:bodyPr/>
                    <a:lstStyle/>
                    <a:p>
                      <a:pPr algn="ctr"/>
                      <a:r>
                        <a:rPr lang="en-US" b="1" dirty="0"/>
                        <a:t>128</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tx2">
                        <a:lumMod val="60000"/>
                        <a:lumOff val="40000"/>
                      </a:schemeClr>
                    </a:solidFill>
                  </a:tcPr>
                </a:tc>
                <a:tc>
                  <a:txBody>
                    <a:bodyPr/>
                    <a:lstStyle/>
                    <a:p>
                      <a:pPr algn="ctr"/>
                      <a:r>
                        <a:rPr lang="en-US" b="1" dirty="0"/>
                        <a:t>150</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tx2">
                        <a:lumMod val="60000"/>
                        <a:lumOff val="40000"/>
                      </a:schemeClr>
                    </a:solidFill>
                  </a:tcPr>
                </a:tc>
                <a:tc>
                  <a:txBody>
                    <a:bodyPr/>
                    <a:lstStyle/>
                    <a:p>
                      <a:pPr algn="ctr"/>
                      <a:r>
                        <a:rPr lang="en-US" b="1" dirty="0"/>
                        <a:t>175</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2179214780"/>
                  </a:ext>
                </a:extLst>
              </a:tr>
              <a:tr h="393237">
                <a:tc>
                  <a:txBody>
                    <a:bodyPr/>
                    <a:lstStyle/>
                    <a:p>
                      <a:r>
                        <a:rPr lang="en-US" b="1" dirty="0"/>
                        <a:t>ppm in air</a:t>
                      </a:r>
                    </a:p>
                  </a:txBody>
                  <a:tcP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2">
                        <a:lumMod val="60000"/>
                        <a:lumOff val="40000"/>
                      </a:schemeClr>
                    </a:solidFill>
                  </a:tcPr>
                </a:tc>
                <a:tc>
                  <a:txBody>
                    <a:bodyPr/>
                    <a:lstStyle/>
                    <a:p>
                      <a:pPr algn="ctr"/>
                      <a:r>
                        <a:rPr lang="en-US" b="1" dirty="0"/>
                        <a:t>0</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tx2">
                        <a:lumMod val="60000"/>
                        <a:lumOff val="40000"/>
                      </a:schemeClr>
                    </a:solidFill>
                  </a:tcPr>
                </a:tc>
                <a:tc>
                  <a:txBody>
                    <a:bodyPr/>
                    <a:lstStyle/>
                    <a:p>
                      <a:pPr algn="ctr"/>
                      <a:r>
                        <a:rPr lang="en-US" b="1" dirty="0"/>
                        <a:t>12</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tx2">
                        <a:lumMod val="60000"/>
                        <a:lumOff val="40000"/>
                      </a:schemeClr>
                    </a:solidFill>
                  </a:tcPr>
                </a:tc>
                <a:tc>
                  <a:txBody>
                    <a:bodyPr/>
                    <a:lstStyle/>
                    <a:p>
                      <a:pPr algn="ctr"/>
                      <a:r>
                        <a:rPr lang="en-US" b="1" dirty="0"/>
                        <a:t>9500</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tx2">
                        <a:lumMod val="60000"/>
                        <a:lumOff val="40000"/>
                      </a:schemeClr>
                    </a:solidFill>
                  </a:tcPr>
                </a:tc>
                <a:tc>
                  <a:txBody>
                    <a:bodyPr/>
                    <a:lstStyle/>
                    <a:p>
                      <a:pPr algn="ctr"/>
                      <a:r>
                        <a:rPr lang="en-US" b="1" dirty="0"/>
                        <a:t>1</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tx2">
                        <a:lumMod val="60000"/>
                        <a:lumOff val="40000"/>
                      </a:schemeClr>
                    </a:solidFill>
                  </a:tcPr>
                </a:tc>
                <a:tc>
                  <a:txBody>
                    <a:bodyPr/>
                    <a:lstStyle/>
                    <a:p>
                      <a:pPr algn="ctr"/>
                      <a:r>
                        <a:rPr lang="en-US" b="1" dirty="0"/>
                        <a:t>0.1</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1850647432"/>
                  </a:ext>
                </a:extLst>
              </a:tr>
            </a:tbl>
          </a:graphicData>
        </a:graphic>
      </p:graphicFrame>
    </p:spTree>
    <p:extLst>
      <p:ext uri="{BB962C8B-B14F-4D97-AF65-F5344CB8AC3E}">
        <p14:creationId xmlns:p14="http://schemas.microsoft.com/office/powerpoint/2010/main" val="35765339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316E7C21-9B80-C347-92B6-D5EE8BDCFEA8}"/>
              </a:ext>
            </a:extLst>
          </p:cNvPr>
          <p:cNvPicPr>
            <a:picLocks noGrp="1" noChangeAspect="1"/>
          </p:cNvPicPr>
          <p:nvPr>
            <p:ph idx="1"/>
          </p:nvPr>
        </p:nvPicPr>
        <p:blipFill rotWithShape="1">
          <a:blip r:embed="rId2"/>
          <a:srcRect t="19528" b="17926"/>
          <a:stretch/>
        </p:blipFill>
        <p:spPr>
          <a:xfrm>
            <a:off x="1101163" y="1035987"/>
            <a:ext cx="6080340" cy="2916839"/>
          </a:xfrm>
        </p:spPr>
      </p:pic>
      <p:sp>
        <p:nvSpPr>
          <p:cNvPr id="3" name="Title 2">
            <a:extLst>
              <a:ext uri="{FF2B5EF4-FFF2-40B4-BE49-F238E27FC236}">
                <a16:creationId xmlns:a16="http://schemas.microsoft.com/office/drawing/2014/main" id="{D4743849-9012-F744-9E96-24EC799A647E}"/>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41317CB3-740A-3C49-84AF-2781B92CE254}"/>
              </a:ext>
            </a:extLst>
          </p:cNvPr>
          <p:cNvSpPr>
            <a:spLocks noGrp="1"/>
          </p:cNvSpPr>
          <p:nvPr>
            <p:ph type="ftr" sz="quarter" idx="3"/>
          </p:nvPr>
        </p:nvSpPr>
        <p:spPr/>
        <p:txBody>
          <a:bodyPr/>
          <a:lstStyle/>
          <a:p>
            <a:pPr>
              <a:defRPr/>
            </a:pPr>
            <a:r>
              <a:rPr lang="en-US"/>
              <a:t>Michelle Stancari  |  Noble Element Detectors  |  EDIT 2018</a:t>
            </a:r>
            <a:endParaRPr lang="en-US" b="1" dirty="0"/>
          </a:p>
        </p:txBody>
      </p:sp>
      <p:sp>
        <p:nvSpPr>
          <p:cNvPr id="5" name="Slide Number Placeholder 4">
            <a:extLst>
              <a:ext uri="{FF2B5EF4-FFF2-40B4-BE49-F238E27FC236}">
                <a16:creationId xmlns:a16="http://schemas.microsoft.com/office/drawing/2014/main" id="{7ADBB257-C4CB-E94C-B6E2-D0003A5F1A89}"/>
              </a:ext>
            </a:extLst>
          </p:cNvPr>
          <p:cNvSpPr>
            <a:spLocks noGrp="1"/>
          </p:cNvSpPr>
          <p:nvPr>
            <p:ph type="sldNum" sz="quarter" idx="4"/>
          </p:nvPr>
        </p:nvSpPr>
        <p:spPr/>
        <p:txBody>
          <a:bodyPr/>
          <a:lstStyle/>
          <a:p>
            <a:pPr>
              <a:defRPr/>
            </a:pPr>
            <a:fld id="{148C009B-CB69-E04A-B9B3-34B26D69E9CF}" type="slidenum">
              <a:rPr lang="en-US" smtClean="0"/>
              <a:pPr>
                <a:defRPr/>
              </a:pPr>
              <a:t>46</a:t>
            </a:fld>
            <a:endParaRPr lang="en-US" dirty="0"/>
          </a:p>
        </p:txBody>
      </p:sp>
    </p:spTree>
    <p:extLst>
      <p:ext uri="{BB962C8B-B14F-4D97-AF65-F5344CB8AC3E}">
        <p14:creationId xmlns:p14="http://schemas.microsoft.com/office/powerpoint/2010/main" val="10186117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C58789D-8D2A-0A42-AF62-201EBE4BAFAB}"/>
              </a:ext>
            </a:extLst>
          </p:cNvPr>
          <p:cNvSpPr>
            <a:spLocks noGrp="1"/>
          </p:cNvSpPr>
          <p:nvPr>
            <p:ph idx="1"/>
          </p:nvPr>
        </p:nvSpPr>
        <p:spPr/>
        <p:txBody>
          <a:bodyPr/>
          <a:lstStyle/>
          <a:p>
            <a:r>
              <a:rPr lang="en-US" dirty="0"/>
              <a:t>Hadron Collider experiments </a:t>
            </a:r>
            <a:r>
              <a:rPr lang="en-US" dirty="0">
                <a:solidFill>
                  <a:srgbClr val="7030A0"/>
                </a:solidFill>
              </a:rPr>
              <a:t>GeV-</a:t>
            </a:r>
            <a:r>
              <a:rPr lang="en-US" dirty="0" err="1">
                <a:solidFill>
                  <a:srgbClr val="7030A0"/>
                </a:solidFill>
              </a:rPr>
              <a:t>TeV</a:t>
            </a:r>
            <a:r>
              <a:rPr lang="en-US" dirty="0">
                <a:solidFill>
                  <a:srgbClr val="7030A0"/>
                </a:solidFill>
              </a:rPr>
              <a:t> particles</a:t>
            </a:r>
            <a:endParaRPr lang="en-US" dirty="0"/>
          </a:p>
          <a:p>
            <a:r>
              <a:rPr lang="en-US" dirty="0"/>
              <a:t>LFV searches in the muon sector </a:t>
            </a:r>
            <a:r>
              <a:rPr lang="en-US" dirty="0">
                <a:solidFill>
                  <a:srgbClr val="7030A0"/>
                </a:solidFill>
              </a:rPr>
              <a:t>50 MeV photons</a:t>
            </a:r>
            <a:endParaRPr lang="en-US" dirty="0">
              <a:solidFill>
                <a:schemeClr val="accent6">
                  <a:lumMod val="50000"/>
                </a:schemeClr>
              </a:solidFill>
            </a:endParaRPr>
          </a:p>
          <a:p>
            <a:r>
              <a:rPr lang="en-US" dirty="0"/>
              <a:t>Neutrino Beam Experiments  </a:t>
            </a:r>
            <a:r>
              <a:rPr lang="en-US" dirty="0">
                <a:solidFill>
                  <a:srgbClr val="7030A0"/>
                </a:solidFill>
              </a:rPr>
              <a:t>100 MeV-GeV leptons</a:t>
            </a:r>
          </a:p>
          <a:p>
            <a:r>
              <a:rPr lang="en-US" dirty="0"/>
              <a:t>Direct detection of dark matter </a:t>
            </a:r>
            <a:r>
              <a:rPr lang="en-US" dirty="0">
                <a:solidFill>
                  <a:srgbClr val="7030A0"/>
                </a:solidFill>
              </a:rPr>
              <a:t>1-50 </a:t>
            </a:r>
            <a:r>
              <a:rPr lang="en-US" dirty="0" err="1">
                <a:solidFill>
                  <a:srgbClr val="7030A0"/>
                </a:solidFill>
              </a:rPr>
              <a:t>keV</a:t>
            </a:r>
            <a:r>
              <a:rPr lang="en-US" dirty="0">
                <a:solidFill>
                  <a:srgbClr val="7030A0"/>
                </a:solidFill>
              </a:rPr>
              <a:t> nuclear recoil</a:t>
            </a:r>
          </a:p>
          <a:p>
            <a:r>
              <a:rPr lang="en-US" dirty="0"/>
              <a:t>Neutrino-less double beta decay searches </a:t>
            </a:r>
            <a:r>
              <a:rPr lang="en-US" dirty="0">
                <a:solidFill>
                  <a:srgbClr val="7030A0"/>
                </a:solidFill>
              </a:rPr>
              <a:t>1 MeV electrons</a:t>
            </a:r>
          </a:p>
          <a:p>
            <a:endParaRPr lang="en-US" dirty="0"/>
          </a:p>
          <a:p>
            <a:pPr marL="0" indent="0">
              <a:buNone/>
            </a:pPr>
            <a:endParaRPr lang="en-US" dirty="0"/>
          </a:p>
        </p:txBody>
      </p:sp>
      <p:sp>
        <p:nvSpPr>
          <p:cNvPr id="3" name="Title 2">
            <a:extLst>
              <a:ext uri="{FF2B5EF4-FFF2-40B4-BE49-F238E27FC236}">
                <a16:creationId xmlns:a16="http://schemas.microsoft.com/office/drawing/2014/main" id="{D008D620-4EAA-7B47-AB6E-154236AF0BCE}"/>
              </a:ext>
            </a:extLst>
          </p:cNvPr>
          <p:cNvSpPr>
            <a:spLocks noGrp="1"/>
          </p:cNvSpPr>
          <p:nvPr>
            <p:ph type="title"/>
          </p:nvPr>
        </p:nvSpPr>
        <p:spPr/>
        <p:txBody>
          <a:bodyPr/>
          <a:lstStyle/>
          <a:p>
            <a:r>
              <a:rPr lang="en-US" dirty="0"/>
              <a:t>Places we find noble liquid detectors</a:t>
            </a:r>
          </a:p>
        </p:txBody>
      </p:sp>
      <p:sp>
        <p:nvSpPr>
          <p:cNvPr id="4" name="Footer Placeholder 3">
            <a:extLst>
              <a:ext uri="{FF2B5EF4-FFF2-40B4-BE49-F238E27FC236}">
                <a16:creationId xmlns:a16="http://schemas.microsoft.com/office/drawing/2014/main" id="{24D97132-E963-D34B-950F-4E1409D377AE}"/>
              </a:ext>
            </a:extLst>
          </p:cNvPr>
          <p:cNvSpPr>
            <a:spLocks noGrp="1"/>
          </p:cNvSpPr>
          <p:nvPr>
            <p:ph type="ftr" sz="quarter" idx="3"/>
          </p:nvPr>
        </p:nvSpPr>
        <p:spPr/>
        <p:txBody>
          <a:bodyPr/>
          <a:lstStyle/>
          <a:p>
            <a:pPr>
              <a:defRPr/>
            </a:pPr>
            <a:r>
              <a:rPr lang="en-US"/>
              <a:t>Michelle Stancari  |  Noble Element Detectors  |  EDIT 2018</a:t>
            </a:r>
            <a:endParaRPr lang="en-US" b="1" dirty="0"/>
          </a:p>
        </p:txBody>
      </p:sp>
      <p:sp>
        <p:nvSpPr>
          <p:cNvPr id="5" name="Slide Number Placeholder 4">
            <a:extLst>
              <a:ext uri="{FF2B5EF4-FFF2-40B4-BE49-F238E27FC236}">
                <a16:creationId xmlns:a16="http://schemas.microsoft.com/office/drawing/2014/main" id="{D0374D9F-4A6A-684A-91E8-94450D022CFF}"/>
              </a:ext>
            </a:extLst>
          </p:cNvPr>
          <p:cNvSpPr>
            <a:spLocks noGrp="1"/>
          </p:cNvSpPr>
          <p:nvPr>
            <p:ph type="sldNum" sz="quarter" idx="4"/>
          </p:nvPr>
        </p:nvSpPr>
        <p:spPr/>
        <p:txBody>
          <a:bodyPr/>
          <a:lstStyle/>
          <a:p>
            <a:pPr>
              <a:defRPr/>
            </a:pPr>
            <a:fld id="{148C009B-CB69-E04A-B9B3-34B26D69E9CF}" type="slidenum">
              <a:rPr lang="en-US" smtClean="0"/>
              <a:pPr>
                <a:defRPr/>
              </a:pPr>
              <a:t>47</a:t>
            </a:fld>
            <a:endParaRPr lang="en-US" dirty="0"/>
          </a:p>
        </p:txBody>
      </p:sp>
    </p:spTree>
    <p:extLst>
      <p:ext uri="{BB962C8B-B14F-4D97-AF65-F5344CB8AC3E}">
        <p14:creationId xmlns:p14="http://schemas.microsoft.com/office/powerpoint/2010/main" val="13861752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B1AB38-35BB-3E47-8AE3-F58A3DEF4D74}"/>
              </a:ext>
            </a:extLst>
          </p:cNvPr>
          <p:cNvSpPr>
            <a:spLocks noGrp="1"/>
          </p:cNvSpPr>
          <p:nvPr>
            <p:ph type="title"/>
          </p:nvPr>
        </p:nvSpPr>
        <p:spPr/>
        <p:txBody>
          <a:bodyPr/>
          <a:lstStyle/>
          <a:p>
            <a:r>
              <a:rPr lang="en-US" dirty="0"/>
              <a:t>Everything depends on the Electric field</a:t>
            </a:r>
          </a:p>
        </p:txBody>
      </p:sp>
      <p:sp>
        <p:nvSpPr>
          <p:cNvPr id="4" name="Footer Placeholder 3">
            <a:extLst>
              <a:ext uri="{FF2B5EF4-FFF2-40B4-BE49-F238E27FC236}">
                <a16:creationId xmlns:a16="http://schemas.microsoft.com/office/drawing/2014/main" id="{190D7701-F1A7-E44E-9D11-8420EA836BDC}"/>
              </a:ext>
            </a:extLst>
          </p:cNvPr>
          <p:cNvSpPr>
            <a:spLocks noGrp="1"/>
          </p:cNvSpPr>
          <p:nvPr>
            <p:ph type="ftr" sz="quarter" idx="3"/>
          </p:nvPr>
        </p:nvSpPr>
        <p:spPr/>
        <p:txBody>
          <a:bodyPr/>
          <a:lstStyle/>
          <a:p>
            <a:pPr>
              <a:defRPr/>
            </a:pPr>
            <a:r>
              <a:rPr lang="en-US"/>
              <a:t>Michelle Stancari  |  Noble Element Detectors  |  EDIT 2018</a:t>
            </a:r>
            <a:endParaRPr lang="en-US" b="1" dirty="0"/>
          </a:p>
        </p:txBody>
      </p:sp>
      <p:sp>
        <p:nvSpPr>
          <p:cNvPr id="5" name="Slide Number Placeholder 4">
            <a:extLst>
              <a:ext uri="{FF2B5EF4-FFF2-40B4-BE49-F238E27FC236}">
                <a16:creationId xmlns:a16="http://schemas.microsoft.com/office/drawing/2014/main" id="{09EA256C-D496-664E-A757-AEDDD27965ED}"/>
              </a:ext>
            </a:extLst>
          </p:cNvPr>
          <p:cNvSpPr>
            <a:spLocks noGrp="1"/>
          </p:cNvSpPr>
          <p:nvPr>
            <p:ph type="sldNum" sz="quarter" idx="4"/>
          </p:nvPr>
        </p:nvSpPr>
        <p:spPr/>
        <p:txBody>
          <a:bodyPr/>
          <a:lstStyle/>
          <a:p>
            <a:pPr>
              <a:defRPr/>
            </a:pPr>
            <a:fld id="{148C009B-CB69-E04A-B9B3-34B26D69E9CF}" type="slidenum">
              <a:rPr lang="en-US" smtClean="0"/>
              <a:pPr>
                <a:defRPr/>
              </a:pPr>
              <a:t>48</a:t>
            </a:fld>
            <a:endParaRPr lang="en-US" dirty="0"/>
          </a:p>
        </p:txBody>
      </p:sp>
      <p:pic>
        <p:nvPicPr>
          <p:cNvPr id="6" name="Content Placeholder 5">
            <a:extLst>
              <a:ext uri="{FF2B5EF4-FFF2-40B4-BE49-F238E27FC236}">
                <a16:creationId xmlns:a16="http://schemas.microsoft.com/office/drawing/2014/main" id="{FDC22342-67D1-324C-A96D-24166254A7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7632" y="492913"/>
            <a:ext cx="4065021" cy="3458600"/>
          </a:xfrm>
          <a:prstGeom prst="rect">
            <a:avLst/>
          </a:prstGeom>
        </p:spPr>
      </p:pic>
      <p:pic>
        <p:nvPicPr>
          <p:cNvPr id="7" name="Picture 6">
            <a:extLst>
              <a:ext uri="{FF2B5EF4-FFF2-40B4-BE49-F238E27FC236}">
                <a16:creationId xmlns:a16="http://schemas.microsoft.com/office/drawing/2014/main" id="{2DF71B26-FF03-B943-AF80-C65E37673E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572" y="871597"/>
            <a:ext cx="4349415" cy="3820150"/>
          </a:xfrm>
          <a:prstGeom prst="rect">
            <a:avLst/>
          </a:prstGeom>
        </p:spPr>
      </p:pic>
      <p:sp>
        <p:nvSpPr>
          <p:cNvPr id="8" name="TextBox 7">
            <a:extLst>
              <a:ext uri="{FF2B5EF4-FFF2-40B4-BE49-F238E27FC236}">
                <a16:creationId xmlns:a16="http://schemas.microsoft.com/office/drawing/2014/main" id="{B66AC736-933C-2440-8289-95BFEEAC59A5}"/>
              </a:ext>
            </a:extLst>
          </p:cNvPr>
          <p:cNvSpPr txBox="1"/>
          <p:nvPr/>
        </p:nvSpPr>
        <p:spPr>
          <a:xfrm>
            <a:off x="5826034" y="3935025"/>
            <a:ext cx="2766206" cy="707886"/>
          </a:xfrm>
          <a:prstGeom prst="rect">
            <a:avLst/>
          </a:prstGeom>
          <a:noFill/>
        </p:spPr>
        <p:txBody>
          <a:bodyPr wrap="none" rtlCol="0">
            <a:spAutoFit/>
          </a:bodyPr>
          <a:lstStyle/>
          <a:p>
            <a:r>
              <a:rPr lang="en-US" sz="2000" dirty="0">
                <a:solidFill>
                  <a:schemeClr val="accent6">
                    <a:lumMod val="50000"/>
                  </a:schemeClr>
                </a:solidFill>
              </a:rPr>
              <a:t>Light for 1 MIP deposit</a:t>
            </a:r>
          </a:p>
          <a:p>
            <a:r>
              <a:rPr lang="en-US" sz="2000" dirty="0">
                <a:solidFill>
                  <a:schemeClr val="accent6">
                    <a:lumMod val="50000"/>
                  </a:schemeClr>
                </a:solidFill>
              </a:rPr>
              <a:t>Charge for 1 MIP deposit</a:t>
            </a:r>
          </a:p>
        </p:txBody>
      </p:sp>
      <p:cxnSp>
        <p:nvCxnSpPr>
          <p:cNvPr id="9" name="Straight Connector 8">
            <a:extLst>
              <a:ext uri="{FF2B5EF4-FFF2-40B4-BE49-F238E27FC236}">
                <a16:creationId xmlns:a16="http://schemas.microsoft.com/office/drawing/2014/main" id="{E9A7D1D5-9F86-1D42-BAA3-5EEEF5F31F0E}"/>
              </a:ext>
            </a:extLst>
          </p:cNvPr>
          <p:cNvCxnSpPr/>
          <p:nvPr/>
        </p:nvCxnSpPr>
        <p:spPr>
          <a:xfrm>
            <a:off x="5277395" y="4138747"/>
            <a:ext cx="496389" cy="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40F6B381-D13F-884F-A716-0785C8CB240E}"/>
              </a:ext>
            </a:extLst>
          </p:cNvPr>
          <p:cNvCxnSpPr/>
          <p:nvPr/>
        </p:nvCxnSpPr>
        <p:spPr>
          <a:xfrm>
            <a:off x="5286102" y="4434840"/>
            <a:ext cx="496389"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363977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52FB5A-46D9-ED43-97A0-D30FF133DCF3}"/>
              </a:ext>
            </a:extLst>
          </p:cNvPr>
          <p:cNvSpPr/>
          <p:nvPr/>
        </p:nvSpPr>
        <p:spPr>
          <a:xfrm>
            <a:off x="141514" y="1926771"/>
            <a:ext cx="8773886" cy="82731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8796C536-6D05-5740-9682-9037A02AA387}"/>
              </a:ext>
            </a:extLst>
          </p:cNvPr>
          <p:cNvSpPr>
            <a:spLocks noGrp="1"/>
          </p:cNvSpPr>
          <p:nvPr>
            <p:ph idx="1"/>
          </p:nvPr>
        </p:nvSpPr>
        <p:spPr/>
        <p:txBody>
          <a:bodyPr/>
          <a:lstStyle/>
          <a:p>
            <a:r>
              <a:rPr lang="en-US" dirty="0"/>
              <a:t>Think of one gas diffusing in another – it is more of a random walk to the anode than a straight arrow. </a:t>
            </a:r>
          </a:p>
          <a:p>
            <a:r>
              <a:rPr lang="en-US" dirty="0"/>
              <a:t>The free electrons thermalize to the low temperature (88K) and are pulled toward the anode by the electric field between random walk collisions with </a:t>
            </a:r>
            <a:r>
              <a:rPr lang="en-US" dirty="0" err="1"/>
              <a:t>Ar</a:t>
            </a:r>
            <a:r>
              <a:rPr lang="en-US" dirty="0"/>
              <a:t> atoms.</a:t>
            </a:r>
          </a:p>
          <a:p>
            <a:r>
              <a:rPr lang="en-US" dirty="0"/>
              <a:t>HOMEWORK: </a:t>
            </a:r>
          </a:p>
          <a:p>
            <a:pPr lvl="1"/>
            <a:r>
              <a:rPr lang="en-US" dirty="0"/>
              <a:t> Calculate the thermal velocity of electrons at LAr temperature (88K).  Compare with the drift velocity of 1.6 m/</a:t>
            </a:r>
            <a:r>
              <a:rPr lang="en-US" dirty="0" err="1"/>
              <a:t>ms</a:t>
            </a:r>
            <a:r>
              <a:rPr lang="en-US" dirty="0"/>
              <a:t> at 500 V/cm</a:t>
            </a:r>
          </a:p>
          <a:p>
            <a:r>
              <a:rPr lang="en-US" dirty="0"/>
              <a:t>Diffusion spreads out the electrons that originate at a single point.  1 m of drift is a spread of xx mm transversely and xx mm longitudinally (both FWHM)</a:t>
            </a:r>
          </a:p>
          <a:p>
            <a:r>
              <a:rPr lang="en-US" dirty="0"/>
              <a:t>Spatial resolution is limited to ~3 mm wire spacing (single phase) both by diffusion and S/N considerations.</a:t>
            </a:r>
          </a:p>
          <a:p>
            <a:r>
              <a:rPr lang="en-US" dirty="0"/>
              <a:t>Probability for an electron to be absorbed by an impurity depends on the concentration of impurities (aim for &lt; 100 </a:t>
            </a:r>
            <a:r>
              <a:rPr lang="en-US" dirty="0" err="1"/>
              <a:t>ppt</a:t>
            </a:r>
            <a:r>
              <a:rPr lang="en-US" dirty="0"/>
              <a:t>) AND the drift </a:t>
            </a:r>
            <a:r>
              <a:rPr lang="en-US" u="sng" dirty="0"/>
              <a:t>time</a:t>
            </a:r>
            <a:r>
              <a:rPr lang="en-US" dirty="0"/>
              <a:t>.</a:t>
            </a:r>
          </a:p>
          <a:p>
            <a:pPr marL="0" indent="0">
              <a:buNone/>
            </a:pPr>
            <a:endParaRPr lang="en-US" dirty="0"/>
          </a:p>
        </p:txBody>
      </p:sp>
      <p:sp>
        <p:nvSpPr>
          <p:cNvPr id="3" name="Title 2">
            <a:extLst>
              <a:ext uri="{FF2B5EF4-FFF2-40B4-BE49-F238E27FC236}">
                <a16:creationId xmlns:a16="http://schemas.microsoft.com/office/drawing/2014/main" id="{46F0C87F-EAB2-B943-9573-58B2C06650A1}"/>
              </a:ext>
            </a:extLst>
          </p:cNvPr>
          <p:cNvSpPr>
            <a:spLocks noGrp="1"/>
          </p:cNvSpPr>
          <p:nvPr>
            <p:ph type="title"/>
          </p:nvPr>
        </p:nvSpPr>
        <p:spPr/>
        <p:txBody>
          <a:bodyPr/>
          <a:lstStyle/>
          <a:p>
            <a:r>
              <a:rPr lang="en-US" dirty="0"/>
              <a:t>Why is charge collection painfully slow?</a:t>
            </a:r>
          </a:p>
        </p:txBody>
      </p:sp>
      <p:sp>
        <p:nvSpPr>
          <p:cNvPr id="4" name="Footer Placeholder 3">
            <a:extLst>
              <a:ext uri="{FF2B5EF4-FFF2-40B4-BE49-F238E27FC236}">
                <a16:creationId xmlns:a16="http://schemas.microsoft.com/office/drawing/2014/main" id="{0979B784-D744-074B-918B-C448902BFB03}"/>
              </a:ext>
            </a:extLst>
          </p:cNvPr>
          <p:cNvSpPr>
            <a:spLocks noGrp="1"/>
          </p:cNvSpPr>
          <p:nvPr>
            <p:ph type="ftr" sz="quarter" idx="3"/>
          </p:nvPr>
        </p:nvSpPr>
        <p:spPr/>
        <p:txBody>
          <a:bodyPr/>
          <a:lstStyle/>
          <a:p>
            <a:pPr>
              <a:defRPr/>
            </a:pPr>
            <a:r>
              <a:rPr lang="en-US"/>
              <a:t>Michelle Stancari  |  Noble Element Detectors  |  EDIT 2018</a:t>
            </a:r>
            <a:endParaRPr lang="en-US" b="1" dirty="0"/>
          </a:p>
        </p:txBody>
      </p:sp>
      <p:sp>
        <p:nvSpPr>
          <p:cNvPr id="5" name="Slide Number Placeholder 4">
            <a:extLst>
              <a:ext uri="{FF2B5EF4-FFF2-40B4-BE49-F238E27FC236}">
                <a16:creationId xmlns:a16="http://schemas.microsoft.com/office/drawing/2014/main" id="{A1F6155A-535C-AF44-83AD-72EE29F65BAC}"/>
              </a:ext>
            </a:extLst>
          </p:cNvPr>
          <p:cNvSpPr>
            <a:spLocks noGrp="1"/>
          </p:cNvSpPr>
          <p:nvPr>
            <p:ph type="sldNum" sz="quarter" idx="4"/>
          </p:nvPr>
        </p:nvSpPr>
        <p:spPr/>
        <p:txBody>
          <a:bodyPr/>
          <a:lstStyle/>
          <a:p>
            <a:pPr>
              <a:defRPr/>
            </a:pPr>
            <a:fld id="{148C009B-CB69-E04A-B9B3-34B26D69E9CF}" type="slidenum">
              <a:rPr lang="en-US" smtClean="0"/>
              <a:pPr>
                <a:defRPr/>
              </a:pPr>
              <a:t>49</a:t>
            </a:fld>
            <a:endParaRPr lang="en-US" dirty="0"/>
          </a:p>
        </p:txBody>
      </p:sp>
    </p:spTree>
    <p:extLst>
      <p:ext uri="{BB962C8B-B14F-4D97-AF65-F5344CB8AC3E}">
        <p14:creationId xmlns:p14="http://schemas.microsoft.com/office/powerpoint/2010/main" val="4762472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C58789D-8D2A-0A42-AF62-201EBE4BAFAB}"/>
              </a:ext>
            </a:extLst>
          </p:cNvPr>
          <p:cNvSpPr>
            <a:spLocks noGrp="1"/>
          </p:cNvSpPr>
          <p:nvPr>
            <p:ph idx="1"/>
          </p:nvPr>
        </p:nvSpPr>
        <p:spPr>
          <a:xfrm>
            <a:off x="228603" y="728664"/>
            <a:ext cx="4526080" cy="3794522"/>
          </a:xfrm>
        </p:spPr>
        <p:txBody>
          <a:bodyPr/>
          <a:lstStyle/>
          <a:p>
            <a:r>
              <a:rPr lang="en-US" dirty="0"/>
              <a:t>High energy calorimeters </a:t>
            </a:r>
            <a:r>
              <a:rPr lang="en-US" dirty="0">
                <a:solidFill>
                  <a:srgbClr val="7030A0"/>
                </a:solidFill>
              </a:rPr>
              <a:t>MeV-</a:t>
            </a:r>
            <a:r>
              <a:rPr lang="en-US" dirty="0" err="1">
                <a:solidFill>
                  <a:srgbClr val="7030A0"/>
                </a:solidFill>
              </a:rPr>
              <a:t>TeV</a:t>
            </a:r>
            <a:endParaRPr lang="en-US" dirty="0">
              <a:solidFill>
                <a:srgbClr val="7030A0"/>
              </a:solidFill>
            </a:endParaRPr>
          </a:p>
          <a:p>
            <a:r>
              <a:rPr lang="en-US" dirty="0"/>
              <a:t>Neutrino beams </a:t>
            </a:r>
            <a:r>
              <a:rPr lang="en-US" dirty="0">
                <a:solidFill>
                  <a:srgbClr val="7030A0"/>
                </a:solidFill>
              </a:rPr>
              <a:t>~0.1-10 GeV</a:t>
            </a:r>
          </a:p>
          <a:p>
            <a:r>
              <a:rPr lang="en-US" dirty="0"/>
              <a:t>Direct detection of dark matter </a:t>
            </a:r>
            <a:r>
              <a:rPr lang="en-US" dirty="0" err="1">
                <a:solidFill>
                  <a:srgbClr val="7030A0"/>
                </a:solidFill>
              </a:rPr>
              <a:t>keV</a:t>
            </a:r>
            <a:endParaRPr lang="en-US" dirty="0">
              <a:solidFill>
                <a:srgbClr val="7030A0"/>
              </a:solidFill>
            </a:endParaRPr>
          </a:p>
          <a:p>
            <a:endParaRPr lang="en-US" dirty="0"/>
          </a:p>
          <a:p>
            <a:pPr marL="0" indent="0">
              <a:buNone/>
            </a:pPr>
            <a:endParaRPr lang="en-US" dirty="0"/>
          </a:p>
        </p:txBody>
      </p:sp>
      <p:sp>
        <p:nvSpPr>
          <p:cNvPr id="3" name="Title 2">
            <a:extLst>
              <a:ext uri="{FF2B5EF4-FFF2-40B4-BE49-F238E27FC236}">
                <a16:creationId xmlns:a16="http://schemas.microsoft.com/office/drawing/2014/main" id="{D008D620-4EAA-7B47-AB6E-154236AF0BCE}"/>
              </a:ext>
            </a:extLst>
          </p:cNvPr>
          <p:cNvSpPr>
            <a:spLocks noGrp="1"/>
          </p:cNvSpPr>
          <p:nvPr>
            <p:ph type="title"/>
          </p:nvPr>
        </p:nvSpPr>
        <p:spPr/>
        <p:txBody>
          <a:bodyPr/>
          <a:lstStyle/>
          <a:p>
            <a:r>
              <a:rPr lang="en-US" dirty="0"/>
              <a:t>Where are these detectors in use today?	</a:t>
            </a:r>
          </a:p>
        </p:txBody>
      </p:sp>
      <p:sp>
        <p:nvSpPr>
          <p:cNvPr id="4" name="Footer Placeholder 3">
            <a:extLst>
              <a:ext uri="{FF2B5EF4-FFF2-40B4-BE49-F238E27FC236}">
                <a16:creationId xmlns:a16="http://schemas.microsoft.com/office/drawing/2014/main" id="{24D97132-E963-D34B-950F-4E1409D377AE}"/>
              </a:ext>
            </a:extLst>
          </p:cNvPr>
          <p:cNvSpPr>
            <a:spLocks noGrp="1"/>
          </p:cNvSpPr>
          <p:nvPr>
            <p:ph type="ftr" sz="quarter" idx="3"/>
          </p:nvPr>
        </p:nvSpPr>
        <p:spPr/>
        <p:txBody>
          <a:bodyPr/>
          <a:lstStyle/>
          <a:p>
            <a:pPr>
              <a:defRPr/>
            </a:pPr>
            <a:r>
              <a:rPr lang="en-US"/>
              <a:t>Michelle Stancari  |  Noble Element Detectors  |  EDIT 2018</a:t>
            </a:r>
            <a:endParaRPr lang="en-US" b="1" dirty="0"/>
          </a:p>
        </p:txBody>
      </p:sp>
      <p:sp>
        <p:nvSpPr>
          <p:cNvPr id="5" name="Slide Number Placeholder 4">
            <a:extLst>
              <a:ext uri="{FF2B5EF4-FFF2-40B4-BE49-F238E27FC236}">
                <a16:creationId xmlns:a16="http://schemas.microsoft.com/office/drawing/2014/main" id="{D0374D9F-4A6A-684A-91E8-94450D022CFF}"/>
              </a:ext>
            </a:extLst>
          </p:cNvPr>
          <p:cNvSpPr>
            <a:spLocks noGrp="1"/>
          </p:cNvSpPr>
          <p:nvPr>
            <p:ph type="sldNum" sz="quarter" idx="4"/>
          </p:nvPr>
        </p:nvSpPr>
        <p:spPr/>
        <p:txBody>
          <a:bodyPr/>
          <a:lstStyle/>
          <a:p>
            <a:pPr>
              <a:defRPr/>
            </a:pPr>
            <a:fld id="{148C009B-CB69-E04A-B9B3-34B26D69E9CF}" type="slidenum">
              <a:rPr lang="en-US" smtClean="0"/>
              <a:pPr>
                <a:defRPr/>
              </a:pPr>
              <a:t>5</a:t>
            </a:fld>
            <a:endParaRPr lang="en-US" dirty="0"/>
          </a:p>
        </p:txBody>
      </p:sp>
      <p:pic>
        <p:nvPicPr>
          <p:cNvPr id="7" name="Picture 6">
            <a:extLst>
              <a:ext uri="{FF2B5EF4-FFF2-40B4-BE49-F238E27FC236}">
                <a16:creationId xmlns:a16="http://schemas.microsoft.com/office/drawing/2014/main" id="{A89851F6-F673-AE48-9A7C-E46A02C91873}"/>
              </a:ext>
            </a:extLst>
          </p:cNvPr>
          <p:cNvPicPr>
            <a:picLocks noChangeAspect="1"/>
          </p:cNvPicPr>
          <p:nvPr/>
        </p:nvPicPr>
        <p:blipFill rotWithShape="1">
          <a:blip r:embed="rId3"/>
          <a:srcRect l="1186" t="18789" r="2623" b="5745"/>
          <a:stretch/>
        </p:blipFill>
        <p:spPr>
          <a:xfrm>
            <a:off x="1715121" y="1914862"/>
            <a:ext cx="5713757" cy="2785812"/>
          </a:xfrm>
          <a:prstGeom prst="rect">
            <a:avLst/>
          </a:prstGeom>
        </p:spPr>
      </p:pic>
      <p:sp>
        <p:nvSpPr>
          <p:cNvPr id="8" name="Content Placeholder 1">
            <a:extLst>
              <a:ext uri="{FF2B5EF4-FFF2-40B4-BE49-F238E27FC236}">
                <a16:creationId xmlns:a16="http://schemas.microsoft.com/office/drawing/2014/main" id="{BCC00D4B-70F0-1142-8A01-B61B6AE880E8}"/>
              </a:ext>
            </a:extLst>
          </p:cNvPr>
          <p:cNvSpPr txBox="1">
            <a:spLocks/>
          </p:cNvSpPr>
          <p:nvPr/>
        </p:nvSpPr>
        <p:spPr>
          <a:xfrm>
            <a:off x="4970033" y="728664"/>
            <a:ext cx="4050344" cy="3794522"/>
          </a:xfrm>
          <a:prstGeom prst="rect">
            <a:avLst/>
          </a:prstGeom>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Neutrino-less double beta decay searches</a:t>
            </a:r>
          </a:p>
          <a:p>
            <a:r>
              <a:rPr lang="en-US" dirty="0"/>
              <a:t> . . And many more </a:t>
            </a:r>
          </a:p>
          <a:p>
            <a:endParaRPr lang="en-US" dirty="0"/>
          </a:p>
          <a:p>
            <a:pPr marL="0" indent="0">
              <a:buFont typeface="Arial" charset="0"/>
              <a:buNone/>
            </a:pPr>
            <a:endParaRPr lang="en-US" dirty="0"/>
          </a:p>
        </p:txBody>
      </p:sp>
      <p:sp>
        <p:nvSpPr>
          <p:cNvPr id="9" name="TextBox 8">
            <a:extLst>
              <a:ext uri="{FF2B5EF4-FFF2-40B4-BE49-F238E27FC236}">
                <a16:creationId xmlns:a16="http://schemas.microsoft.com/office/drawing/2014/main" id="{A04AB3D6-4CEE-1D40-B95F-AF59C16EA70E}"/>
              </a:ext>
            </a:extLst>
          </p:cNvPr>
          <p:cNvSpPr txBox="1"/>
          <p:nvPr/>
        </p:nvSpPr>
        <p:spPr>
          <a:xfrm>
            <a:off x="6346182" y="1695920"/>
            <a:ext cx="2674194" cy="646331"/>
          </a:xfrm>
          <a:prstGeom prst="rect">
            <a:avLst/>
          </a:prstGeom>
          <a:solidFill>
            <a:schemeClr val="accent6"/>
          </a:solidFill>
        </p:spPr>
        <p:txBody>
          <a:bodyPr wrap="none" rtlCol="0">
            <a:spAutoFit/>
          </a:bodyPr>
          <a:lstStyle/>
          <a:p>
            <a:r>
              <a:rPr lang="en-US" sz="1800" dirty="0">
                <a:solidFill>
                  <a:schemeClr val="bg1"/>
                </a:solidFill>
              </a:rPr>
              <a:t>Neutrino Energy Spectrum</a:t>
            </a:r>
          </a:p>
          <a:p>
            <a:r>
              <a:rPr lang="en-US" sz="1800" dirty="0">
                <a:solidFill>
                  <a:schemeClr val="bg1"/>
                </a:solidFill>
              </a:rPr>
              <a:t>M. Messier</a:t>
            </a:r>
          </a:p>
        </p:txBody>
      </p:sp>
    </p:spTree>
    <p:extLst>
      <p:ext uri="{BB962C8B-B14F-4D97-AF65-F5344CB8AC3E}">
        <p14:creationId xmlns:p14="http://schemas.microsoft.com/office/powerpoint/2010/main" val="6186487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ADBF99-FECF-834A-B25D-7A41126C1693}"/>
              </a:ext>
            </a:extLst>
          </p:cNvPr>
          <p:cNvSpPr>
            <a:spLocks noGrp="1"/>
          </p:cNvSpPr>
          <p:nvPr>
            <p:ph idx="1"/>
          </p:nvPr>
        </p:nvSpPr>
        <p:spPr>
          <a:xfrm>
            <a:off x="228603" y="728664"/>
            <a:ext cx="8672513" cy="1078102"/>
          </a:xfrm>
        </p:spPr>
        <p:txBody>
          <a:bodyPr/>
          <a:lstStyle/>
          <a:p>
            <a:pPr marL="0" indent="0">
              <a:buNone/>
            </a:pPr>
            <a:r>
              <a:rPr lang="en-US" dirty="0"/>
              <a:t>Calorimeters consist of </a:t>
            </a:r>
          </a:p>
          <a:p>
            <a:r>
              <a:rPr lang="en-US" dirty="0"/>
              <a:t>Dense absorber to fully absorb the energy of the incident particle and </a:t>
            </a:r>
          </a:p>
          <a:p>
            <a:r>
              <a:rPr lang="en-US" dirty="0"/>
              <a:t>Active material to produce an output signal proportional to the input energy</a:t>
            </a:r>
          </a:p>
        </p:txBody>
      </p:sp>
      <p:sp>
        <p:nvSpPr>
          <p:cNvPr id="3" name="Title 2">
            <a:extLst>
              <a:ext uri="{FF2B5EF4-FFF2-40B4-BE49-F238E27FC236}">
                <a16:creationId xmlns:a16="http://schemas.microsoft.com/office/drawing/2014/main" id="{D24D4C9B-DAC5-E04D-A8B2-A1622D92BB38}"/>
              </a:ext>
            </a:extLst>
          </p:cNvPr>
          <p:cNvSpPr>
            <a:spLocks noGrp="1"/>
          </p:cNvSpPr>
          <p:nvPr>
            <p:ph type="title"/>
          </p:nvPr>
        </p:nvSpPr>
        <p:spPr/>
        <p:txBody>
          <a:bodyPr/>
          <a:lstStyle/>
          <a:p>
            <a:r>
              <a:rPr lang="en-US" dirty="0"/>
              <a:t>Calorimeters in one slide </a:t>
            </a:r>
          </a:p>
        </p:txBody>
      </p:sp>
      <p:sp>
        <p:nvSpPr>
          <p:cNvPr id="4" name="Footer Placeholder 3">
            <a:extLst>
              <a:ext uri="{FF2B5EF4-FFF2-40B4-BE49-F238E27FC236}">
                <a16:creationId xmlns:a16="http://schemas.microsoft.com/office/drawing/2014/main" id="{EDAD2601-A53D-CD49-B552-BF4F14C5F932}"/>
              </a:ext>
            </a:extLst>
          </p:cNvPr>
          <p:cNvSpPr>
            <a:spLocks noGrp="1"/>
          </p:cNvSpPr>
          <p:nvPr>
            <p:ph type="ftr" sz="quarter" idx="3"/>
          </p:nvPr>
        </p:nvSpPr>
        <p:spPr/>
        <p:txBody>
          <a:bodyPr/>
          <a:lstStyle/>
          <a:p>
            <a:pPr>
              <a:defRPr/>
            </a:pPr>
            <a:r>
              <a:rPr lang="en-US"/>
              <a:t>Michelle Stancari  |  Noble Element Detectors  |  EDIT 2018</a:t>
            </a:r>
            <a:endParaRPr lang="en-US" b="1" dirty="0"/>
          </a:p>
        </p:txBody>
      </p:sp>
      <p:sp>
        <p:nvSpPr>
          <p:cNvPr id="5" name="Slide Number Placeholder 4">
            <a:extLst>
              <a:ext uri="{FF2B5EF4-FFF2-40B4-BE49-F238E27FC236}">
                <a16:creationId xmlns:a16="http://schemas.microsoft.com/office/drawing/2014/main" id="{220C37C1-FAA3-304D-A55E-141F1D8C8AB9}"/>
              </a:ext>
            </a:extLst>
          </p:cNvPr>
          <p:cNvSpPr>
            <a:spLocks noGrp="1"/>
          </p:cNvSpPr>
          <p:nvPr>
            <p:ph type="sldNum" sz="quarter" idx="4"/>
          </p:nvPr>
        </p:nvSpPr>
        <p:spPr/>
        <p:txBody>
          <a:bodyPr/>
          <a:lstStyle/>
          <a:p>
            <a:pPr>
              <a:defRPr/>
            </a:pPr>
            <a:fld id="{148C009B-CB69-E04A-B9B3-34B26D69E9CF}" type="slidenum">
              <a:rPr lang="en-US" smtClean="0"/>
              <a:pPr>
                <a:defRPr/>
              </a:pPr>
              <a:t>6</a:t>
            </a:fld>
            <a:endParaRPr lang="en-US" dirty="0"/>
          </a:p>
        </p:txBody>
      </p:sp>
      <p:sp>
        <p:nvSpPr>
          <p:cNvPr id="11" name="Content Placeholder 1">
            <a:extLst>
              <a:ext uri="{FF2B5EF4-FFF2-40B4-BE49-F238E27FC236}">
                <a16:creationId xmlns:a16="http://schemas.microsoft.com/office/drawing/2014/main" id="{99E1A419-64B9-884A-9954-454BBD4D5DE8}"/>
              </a:ext>
            </a:extLst>
          </p:cNvPr>
          <p:cNvSpPr txBox="1">
            <a:spLocks/>
          </p:cNvSpPr>
          <p:nvPr/>
        </p:nvSpPr>
        <p:spPr>
          <a:xfrm>
            <a:off x="4968607" y="2746450"/>
            <a:ext cx="4175393" cy="2038414"/>
          </a:xfrm>
          <a:prstGeom prst="rect">
            <a:avLst/>
          </a:prstGeom>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dirty="0"/>
              <a:t>Sampling Calorimeters </a:t>
            </a:r>
          </a:p>
          <a:p>
            <a:r>
              <a:rPr lang="en-US" dirty="0"/>
              <a:t>Alternating layers of absorber (</a:t>
            </a:r>
            <a:r>
              <a:rPr lang="en-US" dirty="0" err="1"/>
              <a:t>e,g</a:t>
            </a:r>
            <a:r>
              <a:rPr lang="en-US" dirty="0"/>
              <a:t>, lead, tungsten) and active material (e.g. scintillator, liquid argon )</a:t>
            </a:r>
          </a:p>
          <a:p>
            <a:r>
              <a:rPr lang="en-US" dirty="0"/>
              <a:t>Works for both EM and hadrons</a:t>
            </a:r>
          </a:p>
          <a:p>
            <a:endParaRPr lang="en-US" dirty="0"/>
          </a:p>
        </p:txBody>
      </p:sp>
      <p:sp>
        <p:nvSpPr>
          <p:cNvPr id="12" name="Content Placeholder 1">
            <a:extLst>
              <a:ext uri="{FF2B5EF4-FFF2-40B4-BE49-F238E27FC236}">
                <a16:creationId xmlns:a16="http://schemas.microsoft.com/office/drawing/2014/main" id="{22BF0EB4-BE7C-D34F-B133-589D9F3DDBE3}"/>
              </a:ext>
            </a:extLst>
          </p:cNvPr>
          <p:cNvSpPr txBox="1">
            <a:spLocks/>
          </p:cNvSpPr>
          <p:nvPr/>
        </p:nvSpPr>
        <p:spPr>
          <a:xfrm>
            <a:off x="228600" y="2724416"/>
            <a:ext cx="4387467" cy="2027392"/>
          </a:xfrm>
          <a:prstGeom prst="rect">
            <a:avLst/>
          </a:prstGeom>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dirty="0"/>
              <a:t>Homogeneous Calorimeters (EM only)</a:t>
            </a:r>
          </a:p>
          <a:p>
            <a:r>
              <a:rPr lang="en-US" dirty="0"/>
              <a:t>Same material is both absorber and active </a:t>
            </a:r>
          </a:p>
          <a:p>
            <a:r>
              <a:rPr lang="en-US" dirty="0"/>
              <a:t>liquid Kr (NA48), liquid </a:t>
            </a:r>
            <a:r>
              <a:rPr lang="en-US" dirty="0" err="1"/>
              <a:t>Xe</a:t>
            </a:r>
            <a:r>
              <a:rPr lang="en-US" dirty="0"/>
              <a:t> (MEG)</a:t>
            </a:r>
          </a:p>
          <a:p>
            <a:r>
              <a:rPr lang="en-US" dirty="0"/>
              <a:t>Crystals: PbWO</a:t>
            </a:r>
            <a:r>
              <a:rPr lang="en-US" baseline="-25000" dirty="0"/>
              <a:t>4 </a:t>
            </a:r>
            <a:r>
              <a:rPr lang="en-US" dirty="0"/>
              <a:t>(CMS), </a:t>
            </a:r>
            <a:r>
              <a:rPr lang="en-US" dirty="0" err="1"/>
              <a:t>NaI</a:t>
            </a:r>
            <a:r>
              <a:rPr lang="en-US" dirty="0"/>
              <a:t> (Crystal Ball), </a:t>
            </a:r>
            <a:r>
              <a:rPr lang="en-US" dirty="0" err="1"/>
              <a:t>CsI</a:t>
            </a:r>
            <a:r>
              <a:rPr lang="en-US" dirty="0"/>
              <a:t> (Babar) or lead glass</a:t>
            </a:r>
          </a:p>
          <a:p>
            <a:endParaRPr lang="en-US" dirty="0"/>
          </a:p>
          <a:p>
            <a:endParaRPr lang="en-US" dirty="0"/>
          </a:p>
        </p:txBody>
      </p:sp>
      <p:sp>
        <p:nvSpPr>
          <p:cNvPr id="13" name="Rectangle 12">
            <a:extLst>
              <a:ext uri="{FF2B5EF4-FFF2-40B4-BE49-F238E27FC236}">
                <a16:creationId xmlns:a16="http://schemas.microsoft.com/office/drawing/2014/main" id="{5559172B-0E30-B743-A055-7BA8823AE172}"/>
              </a:ext>
            </a:extLst>
          </p:cNvPr>
          <p:cNvSpPr/>
          <p:nvPr/>
        </p:nvSpPr>
        <p:spPr>
          <a:xfrm>
            <a:off x="914404" y="1953235"/>
            <a:ext cx="2148287" cy="58064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400E8DB8-E470-9247-BC75-06209E395EFB}"/>
              </a:ext>
            </a:extLst>
          </p:cNvPr>
          <p:cNvCxnSpPr>
            <a:cxnSpLocks/>
          </p:cNvCxnSpPr>
          <p:nvPr/>
        </p:nvCxnSpPr>
        <p:spPr>
          <a:xfrm>
            <a:off x="200698" y="2274982"/>
            <a:ext cx="636588" cy="0"/>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F8E4C26A-5A2C-0C48-9866-BB6A71BB7220}"/>
              </a:ext>
            </a:extLst>
          </p:cNvPr>
          <p:cNvSpPr/>
          <p:nvPr/>
        </p:nvSpPr>
        <p:spPr>
          <a:xfrm>
            <a:off x="5179456" y="1953234"/>
            <a:ext cx="2148287" cy="580645"/>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91FE6351-E4F0-2C41-A3B2-F4B32E78949C}"/>
              </a:ext>
            </a:extLst>
          </p:cNvPr>
          <p:cNvCxnSpPr>
            <a:cxnSpLocks/>
          </p:cNvCxnSpPr>
          <p:nvPr/>
        </p:nvCxnSpPr>
        <p:spPr>
          <a:xfrm>
            <a:off x="3183877" y="2274982"/>
            <a:ext cx="636588" cy="0"/>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DC499179-DD86-E54E-88FE-51A0D3E4789A}"/>
              </a:ext>
            </a:extLst>
          </p:cNvPr>
          <p:cNvSpPr txBox="1"/>
          <p:nvPr/>
        </p:nvSpPr>
        <p:spPr>
          <a:xfrm>
            <a:off x="129447" y="1994052"/>
            <a:ext cx="819391" cy="523220"/>
          </a:xfrm>
          <a:prstGeom prst="rect">
            <a:avLst/>
          </a:prstGeom>
          <a:noFill/>
        </p:spPr>
        <p:txBody>
          <a:bodyPr wrap="none" rtlCol="0">
            <a:spAutoFit/>
          </a:bodyPr>
          <a:lstStyle/>
          <a:p>
            <a:r>
              <a:rPr lang="en-US" sz="1400" dirty="0">
                <a:solidFill>
                  <a:schemeClr val="accent6"/>
                </a:solidFill>
              </a:rPr>
              <a:t>Incident </a:t>
            </a:r>
          </a:p>
          <a:p>
            <a:r>
              <a:rPr lang="en-US" sz="1400" dirty="0">
                <a:solidFill>
                  <a:schemeClr val="accent6"/>
                </a:solidFill>
              </a:rPr>
              <a:t>particles</a:t>
            </a:r>
          </a:p>
        </p:txBody>
      </p:sp>
      <p:sp>
        <p:nvSpPr>
          <p:cNvPr id="21" name="TextBox 20">
            <a:extLst>
              <a:ext uri="{FF2B5EF4-FFF2-40B4-BE49-F238E27FC236}">
                <a16:creationId xmlns:a16="http://schemas.microsoft.com/office/drawing/2014/main" id="{985FF0F5-8357-4647-A3AE-FE0A4889EFB3}"/>
              </a:ext>
            </a:extLst>
          </p:cNvPr>
          <p:cNvSpPr txBox="1"/>
          <p:nvPr/>
        </p:nvSpPr>
        <p:spPr>
          <a:xfrm>
            <a:off x="3128792" y="1991877"/>
            <a:ext cx="1208985" cy="523220"/>
          </a:xfrm>
          <a:prstGeom prst="rect">
            <a:avLst/>
          </a:prstGeom>
          <a:noFill/>
        </p:spPr>
        <p:txBody>
          <a:bodyPr wrap="none" rtlCol="0">
            <a:spAutoFit/>
          </a:bodyPr>
          <a:lstStyle/>
          <a:p>
            <a:r>
              <a:rPr lang="en-US" sz="1400" dirty="0">
                <a:solidFill>
                  <a:schemeClr val="accent6"/>
                </a:solidFill>
              </a:rPr>
              <a:t>Output signal </a:t>
            </a:r>
          </a:p>
          <a:p>
            <a:r>
              <a:rPr lang="en-US" sz="1400" dirty="0">
                <a:solidFill>
                  <a:schemeClr val="accent6"/>
                </a:solidFill>
              </a:rPr>
              <a:t>to electronics</a:t>
            </a:r>
          </a:p>
        </p:txBody>
      </p:sp>
      <p:sp>
        <p:nvSpPr>
          <p:cNvPr id="22" name="Rectangle 21">
            <a:extLst>
              <a:ext uri="{FF2B5EF4-FFF2-40B4-BE49-F238E27FC236}">
                <a16:creationId xmlns:a16="http://schemas.microsoft.com/office/drawing/2014/main" id="{4B2C45B7-5FE9-6146-B983-D79389830DD9}"/>
              </a:ext>
            </a:extLst>
          </p:cNvPr>
          <p:cNvSpPr/>
          <p:nvPr/>
        </p:nvSpPr>
        <p:spPr>
          <a:xfrm>
            <a:off x="5192735" y="1944305"/>
            <a:ext cx="178894" cy="613431"/>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61A08EEE-3349-4F41-BBE2-77D3A5AAE947}"/>
              </a:ext>
            </a:extLst>
          </p:cNvPr>
          <p:cNvSpPr/>
          <p:nvPr/>
        </p:nvSpPr>
        <p:spPr>
          <a:xfrm>
            <a:off x="5486514" y="1944305"/>
            <a:ext cx="178894" cy="613431"/>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BDDD3E8-FEEC-5D47-A974-303A72A8586C}"/>
              </a:ext>
            </a:extLst>
          </p:cNvPr>
          <p:cNvSpPr/>
          <p:nvPr/>
        </p:nvSpPr>
        <p:spPr>
          <a:xfrm>
            <a:off x="5780293" y="1944305"/>
            <a:ext cx="178894" cy="613431"/>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B7F6EAF0-CC94-414E-A538-741ECFF26190}"/>
              </a:ext>
            </a:extLst>
          </p:cNvPr>
          <p:cNvSpPr/>
          <p:nvPr/>
        </p:nvSpPr>
        <p:spPr>
          <a:xfrm>
            <a:off x="6074072" y="1944305"/>
            <a:ext cx="178894" cy="613431"/>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5C4C3FE-3748-934E-9DAC-131A72DD13F7}"/>
              </a:ext>
            </a:extLst>
          </p:cNvPr>
          <p:cNvSpPr/>
          <p:nvPr/>
        </p:nvSpPr>
        <p:spPr>
          <a:xfrm>
            <a:off x="6367851" y="1944305"/>
            <a:ext cx="178894" cy="613431"/>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60AB8871-CADA-6A45-A79E-41ECB88C1718}"/>
              </a:ext>
            </a:extLst>
          </p:cNvPr>
          <p:cNvSpPr/>
          <p:nvPr/>
        </p:nvSpPr>
        <p:spPr>
          <a:xfrm>
            <a:off x="6661630" y="1944305"/>
            <a:ext cx="178894" cy="613431"/>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E95A2759-F047-0149-853C-83B3E24E5A30}"/>
              </a:ext>
            </a:extLst>
          </p:cNvPr>
          <p:cNvSpPr/>
          <p:nvPr/>
        </p:nvSpPr>
        <p:spPr>
          <a:xfrm>
            <a:off x="6955408" y="1944305"/>
            <a:ext cx="178894" cy="613431"/>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D74A3E7C-9291-1C4D-B541-E04167AC0BCE}"/>
              </a:ext>
            </a:extLst>
          </p:cNvPr>
          <p:cNvSpPr/>
          <p:nvPr/>
        </p:nvSpPr>
        <p:spPr>
          <a:xfrm>
            <a:off x="7251029" y="1942467"/>
            <a:ext cx="178894" cy="613431"/>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467058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079C360-7F78-504A-86BB-103553A16634}"/>
              </a:ext>
            </a:extLst>
          </p:cNvPr>
          <p:cNvSpPr>
            <a:spLocks noGrp="1"/>
          </p:cNvSpPr>
          <p:nvPr>
            <p:ph idx="1"/>
          </p:nvPr>
        </p:nvSpPr>
        <p:spPr>
          <a:xfrm>
            <a:off x="228603" y="717647"/>
            <a:ext cx="8672513" cy="3794522"/>
          </a:xfrm>
        </p:spPr>
        <p:txBody>
          <a:bodyPr/>
          <a:lstStyle/>
          <a:p>
            <a:pPr marL="0" indent="0">
              <a:buNone/>
            </a:pPr>
            <a:r>
              <a:rPr lang="en-US" sz="1600" dirty="0"/>
              <a:t>All collect the ionization charge signal to measure energy, ignore scintillation light.</a:t>
            </a:r>
          </a:p>
          <a:p>
            <a:pPr marL="0" indent="0">
              <a:buNone/>
            </a:pPr>
            <a:r>
              <a:rPr lang="en-US" sz="1600" dirty="0"/>
              <a:t>Pros:</a:t>
            </a:r>
          </a:p>
          <a:p>
            <a:r>
              <a:rPr lang="en-US" sz="1600" dirty="0"/>
              <a:t>High density active material</a:t>
            </a:r>
          </a:p>
          <a:p>
            <a:r>
              <a:rPr lang="en-US" sz="1600" dirty="0"/>
              <a:t>Radiation hard</a:t>
            </a:r>
          </a:p>
          <a:p>
            <a:r>
              <a:rPr lang="en-US" sz="1600" dirty="0"/>
              <a:t>Finer segmentation both longitudinal and transverse</a:t>
            </a:r>
          </a:p>
          <a:p>
            <a:pPr marL="0" indent="0">
              <a:buNone/>
            </a:pPr>
            <a:r>
              <a:rPr lang="en-US" sz="1600" dirty="0"/>
              <a:t>Cons:</a:t>
            </a:r>
          </a:p>
          <a:p>
            <a:r>
              <a:rPr lang="en-US" sz="1600" dirty="0"/>
              <a:t>Cryogenic infrastructure contributes to material budget, and is a pain</a:t>
            </a:r>
          </a:p>
          <a:p>
            <a:r>
              <a:rPr lang="en-US" sz="1600" dirty="0"/>
              <a:t>Inferior resolution to some crystals, ”quasi-homogenous” </a:t>
            </a:r>
          </a:p>
          <a:p>
            <a:pPr marL="0" indent="0">
              <a:buNone/>
            </a:pPr>
            <a:r>
              <a:rPr lang="en-US" sz="1600" dirty="0"/>
              <a:t>Examples:</a:t>
            </a:r>
          </a:p>
          <a:p>
            <a:r>
              <a:rPr lang="en-US" sz="1600" u="sng" dirty="0"/>
              <a:t>NA48 </a:t>
            </a:r>
            <a:r>
              <a:rPr lang="en-US" sz="1600" u="sng" dirty="0" err="1"/>
              <a:t>LKr</a:t>
            </a:r>
            <a:r>
              <a:rPr lang="en-US" sz="1600" dirty="0"/>
              <a:t>: quasi-homogenous, finely spaced electrodes for charge collection. </a:t>
            </a:r>
          </a:p>
          <a:p>
            <a:r>
              <a:rPr lang="en-US" sz="1600" u="sng" dirty="0"/>
              <a:t>D0 and ATLAS LAr:</a:t>
            </a:r>
            <a:r>
              <a:rPr lang="en-US" sz="1600" dirty="0"/>
              <a:t> sampling calorimeter, both EM and hadronic. Absorber type and thickness varies with </a:t>
            </a:r>
            <a:r>
              <a:rPr lang="en-US" sz="1600" dirty="0">
                <a:latin typeface="Symbol" pitchFamily="2" charset="2"/>
              </a:rPr>
              <a:t>h (</a:t>
            </a:r>
            <a:r>
              <a:rPr lang="en-US" sz="1600" dirty="0"/>
              <a:t>angle </a:t>
            </a:r>
            <a:r>
              <a:rPr lang="en-US" sz="1600" dirty="0" err="1"/>
              <a:t>w.r.t</a:t>
            </a:r>
            <a:r>
              <a:rPr lang="en-US" sz="1600" dirty="0"/>
              <a:t>. beam axis) and r (distance from beam axis) – you should see more on the D0 tour!</a:t>
            </a:r>
          </a:p>
          <a:p>
            <a:endParaRPr lang="en-US" sz="1600" dirty="0"/>
          </a:p>
        </p:txBody>
      </p:sp>
      <p:sp>
        <p:nvSpPr>
          <p:cNvPr id="3" name="Title 2">
            <a:extLst>
              <a:ext uri="{FF2B5EF4-FFF2-40B4-BE49-F238E27FC236}">
                <a16:creationId xmlns:a16="http://schemas.microsoft.com/office/drawing/2014/main" id="{24707852-D61F-2C46-A229-B123FF8EF8B2}"/>
              </a:ext>
            </a:extLst>
          </p:cNvPr>
          <p:cNvSpPr>
            <a:spLocks noGrp="1"/>
          </p:cNvSpPr>
          <p:nvPr>
            <p:ph type="title"/>
          </p:nvPr>
        </p:nvSpPr>
        <p:spPr/>
        <p:txBody>
          <a:bodyPr/>
          <a:lstStyle/>
          <a:p>
            <a:r>
              <a:rPr lang="en-US" dirty="0"/>
              <a:t>Noble Liquid Calorimeters for high energy</a:t>
            </a:r>
          </a:p>
        </p:txBody>
      </p:sp>
      <p:sp>
        <p:nvSpPr>
          <p:cNvPr id="4" name="Footer Placeholder 3">
            <a:extLst>
              <a:ext uri="{FF2B5EF4-FFF2-40B4-BE49-F238E27FC236}">
                <a16:creationId xmlns:a16="http://schemas.microsoft.com/office/drawing/2014/main" id="{11575BFF-DF29-4340-A166-C8D2FDCCAF67}"/>
              </a:ext>
            </a:extLst>
          </p:cNvPr>
          <p:cNvSpPr>
            <a:spLocks noGrp="1"/>
          </p:cNvSpPr>
          <p:nvPr>
            <p:ph type="ftr" sz="quarter" idx="3"/>
          </p:nvPr>
        </p:nvSpPr>
        <p:spPr/>
        <p:txBody>
          <a:bodyPr/>
          <a:lstStyle/>
          <a:p>
            <a:pPr>
              <a:defRPr/>
            </a:pPr>
            <a:r>
              <a:rPr lang="en-US"/>
              <a:t>Michelle Stancari  |  Noble Element Detectors  |  EDIT 2018</a:t>
            </a:r>
            <a:endParaRPr lang="en-US" b="1" dirty="0"/>
          </a:p>
        </p:txBody>
      </p:sp>
      <p:sp>
        <p:nvSpPr>
          <p:cNvPr id="5" name="Slide Number Placeholder 4">
            <a:extLst>
              <a:ext uri="{FF2B5EF4-FFF2-40B4-BE49-F238E27FC236}">
                <a16:creationId xmlns:a16="http://schemas.microsoft.com/office/drawing/2014/main" id="{5B0A5DFA-7924-9046-9D27-A4319549F073}"/>
              </a:ext>
            </a:extLst>
          </p:cNvPr>
          <p:cNvSpPr>
            <a:spLocks noGrp="1"/>
          </p:cNvSpPr>
          <p:nvPr>
            <p:ph type="sldNum" sz="quarter" idx="4"/>
          </p:nvPr>
        </p:nvSpPr>
        <p:spPr/>
        <p:txBody>
          <a:bodyPr/>
          <a:lstStyle/>
          <a:p>
            <a:pPr>
              <a:defRPr/>
            </a:pPr>
            <a:fld id="{148C009B-CB69-E04A-B9B3-34B26D69E9CF}" type="slidenum">
              <a:rPr lang="en-US" smtClean="0"/>
              <a:pPr>
                <a:defRPr/>
              </a:pPr>
              <a:t>7</a:t>
            </a:fld>
            <a:endParaRPr lang="en-US" dirty="0"/>
          </a:p>
        </p:txBody>
      </p:sp>
    </p:spTree>
    <p:extLst>
      <p:ext uri="{BB962C8B-B14F-4D97-AF65-F5344CB8AC3E}">
        <p14:creationId xmlns:p14="http://schemas.microsoft.com/office/powerpoint/2010/main" val="19023216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079C360-7F78-504A-86BB-103553A16634}"/>
              </a:ext>
            </a:extLst>
          </p:cNvPr>
          <p:cNvSpPr>
            <a:spLocks noGrp="1"/>
          </p:cNvSpPr>
          <p:nvPr>
            <p:ph idx="1"/>
          </p:nvPr>
        </p:nvSpPr>
        <p:spPr>
          <a:xfrm>
            <a:off x="228603" y="717647"/>
            <a:ext cx="8672513" cy="3794522"/>
          </a:xfrm>
        </p:spPr>
        <p:txBody>
          <a:bodyPr/>
          <a:lstStyle/>
          <a:p>
            <a:pPr marL="0" indent="0">
              <a:buNone/>
            </a:pPr>
            <a:r>
              <a:rPr lang="en-US" sz="1600" dirty="0"/>
              <a:t>All collect the ionization charge signal to measure energy, ignore scintillation light.</a:t>
            </a:r>
          </a:p>
          <a:p>
            <a:pPr marL="0" indent="0">
              <a:buNone/>
            </a:pPr>
            <a:r>
              <a:rPr lang="en-US" sz="1600" dirty="0"/>
              <a:t>Pros:</a:t>
            </a:r>
          </a:p>
          <a:p>
            <a:r>
              <a:rPr lang="en-US" sz="1600" dirty="0"/>
              <a:t>High density active material (less total volume)</a:t>
            </a:r>
          </a:p>
          <a:p>
            <a:r>
              <a:rPr lang="en-US" sz="1600" dirty="0"/>
              <a:t>Radiation hard</a:t>
            </a:r>
          </a:p>
          <a:p>
            <a:r>
              <a:rPr lang="en-US" sz="1600" dirty="0"/>
              <a:t>Finer segmentation both longitudinal and transverse</a:t>
            </a:r>
          </a:p>
          <a:p>
            <a:pPr marL="0" indent="0">
              <a:buNone/>
            </a:pPr>
            <a:r>
              <a:rPr lang="en-US" sz="1600" dirty="0"/>
              <a:t>Cons:</a:t>
            </a:r>
          </a:p>
          <a:p>
            <a:r>
              <a:rPr lang="en-US" sz="1600" dirty="0"/>
              <a:t>Cryogenic infrastructure contributes to material budget, and is a pain</a:t>
            </a:r>
          </a:p>
          <a:p>
            <a:r>
              <a:rPr lang="en-US" sz="1600" dirty="0"/>
              <a:t>Inferior resolution to some crystals, ”quasi-homogenous” </a:t>
            </a:r>
          </a:p>
          <a:p>
            <a:pPr marL="0" indent="0">
              <a:buNone/>
            </a:pPr>
            <a:r>
              <a:rPr lang="en-US" sz="1600" dirty="0"/>
              <a:t>Examples:</a:t>
            </a:r>
          </a:p>
          <a:p>
            <a:r>
              <a:rPr lang="en-US" sz="1600" u="sng" dirty="0"/>
              <a:t>NA48 </a:t>
            </a:r>
            <a:r>
              <a:rPr lang="en-US" sz="1600" u="sng" dirty="0" err="1"/>
              <a:t>LKr</a:t>
            </a:r>
            <a:r>
              <a:rPr lang="en-US" sz="1600" dirty="0"/>
              <a:t>: quasi-homogenous, finely spaced electrodes for charge collection. </a:t>
            </a:r>
          </a:p>
          <a:p>
            <a:r>
              <a:rPr lang="en-US" sz="1600" u="sng" dirty="0"/>
              <a:t>D0 LAr:</a:t>
            </a:r>
            <a:r>
              <a:rPr lang="en-US" sz="1600" dirty="0"/>
              <a:t> sampling calorimeter, both EM and hadronic. Absorber type and thickness varies with </a:t>
            </a:r>
            <a:r>
              <a:rPr lang="en-US" sz="1600" dirty="0">
                <a:latin typeface="Symbol" pitchFamily="2" charset="2"/>
              </a:rPr>
              <a:t>h (</a:t>
            </a:r>
            <a:r>
              <a:rPr lang="en-US" sz="1600" dirty="0"/>
              <a:t>angle </a:t>
            </a:r>
            <a:r>
              <a:rPr lang="en-US" sz="1600" dirty="0" err="1"/>
              <a:t>w.r.t</a:t>
            </a:r>
            <a:r>
              <a:rPr lang="en-US" sz="1600" dirty="0"/>
              <a:t>. beam axis) and r (distance from beam axis)</a:t>
            </a:r>
          </a:p>
          <a:p>
            <a:r>
              <a:rPr lang="en-US" sz="1600" u="sng" dirty="0"/>
              <a:t>ATLAS LAr</a:t>
            </a:r>
            <a:r>
              <a:rPr lang="en-US" sz="1600" dirty="0"/>
              <a:t>:  sampling calorimeter, EM only</a:t>
            </a:r>
          </a:p>
          <a:p>
            <a:endParaRPr lang="en-US" sz="1600" dirty="0"/>
          </a:p>
        </p:txBody>
      </p:sp>
      <p:sp>
        <p:nvSpPr>
          <p:cNvPr id="3" name="Title 2">
            <a:extLst>
              <a:ext uri="{FF2B5EF4-FFF2-40B4-BE49-F238E27FC236}">
                <a16:creationId xmlns:a16="http://schemas.microsoft.com/office/drawing/2014/main" id="{24707852-D61F-2C46-A229-B123FF8EF8B2}"/>
              </a:ext>
            </a:extLst>
          </p:cNvPr>
          <p:cNvSpPr>
            <a:spLocks noGrp="1"/>
          </p:cNvSpPr>
          <p:nvPr>
            <p:ph type="title"/>
          </p:nvPr>
        </p:nvSpPr>
        <p:spPr/>
        <p:txBody>
          <a:bodyPr/>
          <a:lstStyle/>
          <a:p>
            <a:r>
              <a:rPr lang="en-US" dirty="0"/>
              <a:t>Noble Liquid Calorimeters for high energy</a:t>
            </a:r>
          </a:p>
        </p:txBody>
      </p:sp>
      <p:sp>
        <p:nvSpPr>
          <p:cNvPr id="4" name="Footer Placeholder 3">
            <a:extLst>
              <a:ext uri="{FF2B5EF4-FFF2-40B4-BE49-F238E27FC236}">
                <a16:creationId xmlns:a16="http://schemas.microsoft.com/office/drawing/2014/main" id="{11575BFF-DF29-4340-A166-C8D2FDCCAF67}"/>
              </a:ext>
            </a:extLst>
          </p:cNvPr>
          <p:cNvSpPr>
            <a:spLocks noGrp="1"/>
          </p:cNvSpPr>
          <p:nvPr>
            <p:ph type="ftr" sz="quarter" idx="3"/>
          </p:nvPr>
        </p:nvSpPr>
        <p:spPr/>
        <p:txBody>
          <a:bodyPr/>
          <a:lstStyle/>
          <a:p>
            <a:pPr>
              <a:defRPr/>
            </a:pPr>
            <a:r>
              <a:rPr lang="en-US"/>
              <a:t>Michelle Stancari  |  Noble Element Detectors  |  EDIT 2018</a:t>
            </a:r>
            <a:endParaRPr lang="en-US" b="1" dirty="0"/>
          </a:p>
        </p:txBody>
      </p:sp>
      <p:sp>
        <p:nvSpPr>
          <p:cNvPr id="5" name="Slide Number Placeholder 4">
            <a:extLst>
              <a:ext uri="{FF2B5EF4-FFF2-40B4-BE49-F238E27FC236}">
                <a16:creationId xmlns:a16="http://schemas.microsoft.com/office/drawing/2014/main" id="{5B0A5DFA-7924-9046-9D27-A4319549F073}"/>
              </a:ext>
            </a:extLst>
          </p:cNvPr>
          <p:cNvSpPr>
            <a:spLocks noGrp="1"/>
          </p:cNvSpPr>
          <p:nvPr>
            <p:ph type="sldNum" sz="quarter" idx="4"/>
          </p:nvPr>
        </p:nvSpPr>
        <p:spPr/>
        <p:txBody>
          <a:bodyPr/>
          <a:lstStyle/>
          <a:p>
            <a:pPr>
              <a:defRPr/>
            </a:pPr>
            <a:fld id="{148C009B-CB69-E04A-B9B3-34B26D69E9CF}" type="slidenum">
              <a:rPr lang="en-US" smtClean="0"/>
              <a:pPr>
                <a:defRPr/>
              </a:pPr>
              <a:t>8</a:t>
            </a:fld>
            <a:endParaRPr lang="en-US" dirty="0"/>
          </a:p>
        </p:txBody>
      </p:sp>
      <p:sp>
        <p:nvSpPr>
          <p:cNvPr id="6" name="TextBox 5">
            <a:extLst>
              <a:ext uri="{FF2B5EF4-FFF2-40B4-BE49-F238E27FC236}">
                <a16:creationId xmlns:a16="http://schemas.microsoft.com/office/drawing/2014/main" id="{A7CC6EA7-6FCB-7640-BFAE-A7A4DCD5A269}"/>
              </a:ext>
            </a:extLst>
          </p:cNvPr>
          <p:cNvSpPr txBox="1"/>
          <p:nvPr/>
        </p:nvSpPr>
        <p:spPr>
          <a:xfrm>
            <a:off x="228600" y="717647"/>
            <a:ext cx="8458200" cy="34778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000" dirty="0">
                <a:solidFill>
                  <a:schemeClr val="accent6"/>
                </a:solidFill>
              </a:rPr>
              <a:t>Homework:</a:t>
            </a:r>
          </a:p>
          <a:p>
            <a:r>
              <a:rPr lang="en-US" sz="2000" dirty="0">
                <a:solidFill>
                  <a:schemeClr val="accent6"/>
                </a:solidFill>
              </a:rPr>
              <a:t>Compare these calorimeters with those of competing experiments that employed different technologies.  D0-CDF, ATLAS-CMS, NA48-KTeV</a:t>
            </a:r>
          </a:p>
          <a:p>
            <a:pPr marL="342900" indent="-342900">
              <a:buFont typeface="Arial" panose="020B0604020202020204" pitchFamily="34" charset="0"/>
              <a:buChar char="•"/>
            </a:pPr>
            <a:r>
              <a:rPr lang="en-US" sz="2000" dirty="0">
                <a:solidFill>
                  <a:schemeClr val="accent6"/>
                </a:solidFill>
              </a:rPr>
              <a:t>Consider energy resolution, position resolution, size and ???</a:t>
            </a:r>
          </a:p>
          <a:p>
            <a:pPr marL="342900" indent="-342900">
              <a:buFont typeface="Arial" panose="020B0604020202020204" pitchFamily="34" charset="0"/>
              <a:buChar char="•"/>
            </a:pPr>
            <a:r>
              <a:rPr lang="en-US" sz="2000" dirty="0">
                <a:solidFill>
                  <a:schemeClr val="accent6"/>
                </a:solidFill>
              </a:rPr>
              <a:t>Ask which technology performed better for which measurements</a:t>
            </a:r>
          </a:p>
          <a:p>
            <a:pPr marL="342900" indent="-342900">
              <a:buFont typeface="Arial" panose="020B0604020202020204" pitchFamily="34" charset="0"/>
              <a:buChar char="•"/>
            </a:pPr>
            <a:r>
              <a:rPr lang="en-US" sz="2000" dirty="0">
                <a:solidFill>
                  <a:schemeClr val="accent6"/>
                </a:solidFill>
              </a:rPr>
              <a:t>Ask why a particular technology was chosen.  </a:t>
            </a:r>
          </a:p>
          <a:p>
            <a:r>
              <a:rPr lang="en-US" sz="2000" dirty="0">
                <a:solidFill>
                  <a:schemeClr val="accent6"/>
                </a:solidFill>
              </a:rPr>
              <a:t>For CMS-ATLAS, how do the answers change if mass of the Higgs Boson is 175 GeV/c</a:t>
            </a:r>
            <a:r>
              <a:rPr lang="en-US" sz="2000" baseline="30000" dirty="0">
                <a:solidFill>
                  <a:schemeClr val="accent6"/>
                </a:solidFill>
              </a:rPr>
              <a:t>2</a:t>
            </a:r>
            <a:r>
              <a:rPr lang="en-US" sz="2000" dirty="0">
                <a:solidFill>
                  <a:schemeClr val="accent6"/>
                </a:solidFill>
              </a:rPr>
              <a:t> instead of 125 GeV/c</a:t>
            </a:r>
            <a:r>
              <a:rPr lang="en-US" sz="2000" baseline="30000" dirty="0">
                <a:solidFill>
                  <a:schemeClr val="accent6"/>
                </a:solidFill>
              </a:rPr>
              <a:t>2</a:t>
            </a:r>
            <a:r>
              <a:rPr lang="en-US" sz="2000" dirty="0">
                <a:solidFill>
                  <a:schemeClr val="accent6"/>
                </a:solidFill>
              </a:rPr>
              <a:t> </a:t>
            </a:r>
          </a:p>
          <a:p>
            <a:pPr marL="342900" indent="-342900">
              <a:buFont typeface="Arial" panose="020B0604020202020204" pitchFamily="34" charset="0"/>
              <a:buChar char="•"/>
            </a:pPr>
            <a:r>
              <a:rPr lang="en-US" sz="2000" dirty="0">
                <a:solidFill>
                  <a:schemeClr val="accent6"/>
                </a:solidFill>
              </a:rPr>
              <a:t>Find an expert who was around during the design phase.  Ask what they understood about these detectors then, and what the surprises were after they built them.</a:t>
            </a:r>
          </a:p>
        </p:txBody>
      </p:sp>
    </p:spTree>
    <p:extLst>
      <p:ext uri="{BB962C8B-B14F-4D97-AF65-F5344CB8AC3E}">
        <p14:creationId xmlns:p14="http://schemas.microsoft.com/office/powerpoint/2010/main" val="18391405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4207F6-5C9E-084D-B481-1B729E2F9F39}"/>
              </a:ext>
            </a:extLst>
          </p:cNvPr>
          <p:cNvSpPr>
            <a:spLocks noGrp="1"/>
          </p:cNvSpPr>
          <p:nvPr>
            <p:ph idx="1"/>
          </p:nvPr>
        </p:nvSpPr>
        <p:spPr>
          <a:xfrm>
            <a:off x="3439886" y="728664"/>
            <a:ext cx="5461230" cy="3794522"/>
          </a:xfrm>
        </p:spPr>
        <p:txBody>
          <a:bodyPr/>
          <a:lstStyle/>
          <a:p>
            <a:r>
              <a:rPr lang="en-US" dirty="0"/>
              <a:t>Fixed target experiment studying rare kaon decays and CP violation.  </a:t>
            </a:r>
          </a:p>
          <a:p>
            <a:r>
              <a:rPr lang="en-US" dirty="0"/>
              <a:t>Calorimeter optimized for photon and </a:t>
            </a:r>
            <a:r>
              <a:rPr lang="en-US" dirty="0">
                <a:latin typeface="Symbol" pitchFamily="2" charset="2"/>
              </a:rPr>
              <a:t>p</a:t>
            </a:r>
            <a:r>
              <a:rPr lang="en-US" baseline="30000" dirty="0"/>
              <a:t>0</a:t>
            </a:r>
            <a:r>
              <a:rPr lang="en-US" dirty="0"/>
              <a:t> energy resolution</a:t>
            </a:r>
          </a:p>
        </p:txBody>
      </p:sp>
      <p:sp>
        <p:nvSpPr>
          <p:cNvPr id="3" name="Title 2">
            <a:extLst>
              <a:ext uri="{FF2B5EF4-FFF2-40B4-BE49-F238E27FC236}">
                <a16:creationId xmlns:a16="http://schemas.microsoft.com/office/drawing/2014/main" id="{427F33C7-E6C3-2346-B97E-EDF648572AAB}"/>
              </a:ext>
            </a:extLst>
          </p:cNvPr>
          <p:cNvSpPr>
            <a:spLocks noGrp="1"/>
          </p:cNvSpPr>
          <p:nvPr>
            <p:ph type="title"/>
          </p:nvPr>
        </p:nvSpPr>
        <p:spPr>
          <a:xfrm>
            <a:off x="217714" y="177928"/>
            <a:ext cx="8686800" cy="320908"/>
          </a:xfrm>
        </p:spPr>
        <p:txBody>
          <a:bodyPr/>
          <a:lstStyle/>
          <a:p>
            <a:r>
              <a:rPr lang="en-US" dirty="0"/>
              <a:t>NA48 </a:t>
            </a:r>
            <a:r>
              <a:rPr lang="en-US" dirty="0" err="1"/>
              <a:t>LKr</a:t>
            </a:r>
            <a:r>
              <a:rPr lang="en-US" dirty="0"/>
              <a:t> Calorimeter – quasi homogeneous</a:t>
            </a:r>
          </a:p>
        </p:txBody>
      </p:sp>
      <p:sp>
        <p:nvSpPr>
          <p:cNvPr id="4" name="Footer Placeholder 3">
            <a:extLst>
              <a:ext uri="{FF2B5EF4-FFF2-40B4-BE49-F238E27FC236}">
                <a16:creationId xmlns:a16="http://schemas.microsoft.com/office/drawing/2014/main" id="{6652B247-B80C-3143-A346-92F324E03E1C}"/>
              </a:ext>
            </a:extLst>
          </p:cNvPr>
          <p:cNvSpPr>
            <a:spLocks noGrp="1"/>
          </p:cNvSpPr>
          <p:nvPr>
            <p:ph type="ftr" sz="quarter" idx="3"/>
          </p:nvPr>
        </p:nvSpPr>
        <p:spPr/>
        <p:txBody>
          <a:bodyPr/>
          <a:lstStyle/>
          <a:p>
            <a:pPr>
              <a:defRPr/>
            </a:pPr>
            <a:r>
              <a:rPr lang="en-US"/>
              <a:t>Michelle Stancari  |  Noble Element Detectors  |  EDIT 2018</a:t>
            </a:r>
            <a:endParaRPr lang="en-US" b="1" dirty="0"/>
          </a:p>
        </p:txBody>
      </p:sp>
      <p:sp>
        <p:nvSpPr>
          <p:cNvPr id="5" name="Slide Number Placeholder 4">
            <a:extLst>
              <a:ext uri="{FF2B5EF4-FFF2-40B4-BE49-F238E27FC236}">
                <a16:creationId xmlns:a16="http://schemas.microsoft.com/office/drawing/2014/main" id="{14A939ED-3F8A-BC41-9A1B-8C9870B56A70}"/>
              </a:ext>
            </a:extLst>
          </p:cNvPr>
          <p:cNvSpPr>
            <a:spLocks noGrp="1"/>
          </p:cNvSpPr>
          <p:nvPr>
            <p:ph type="sldNum" sz="quarter" idx="4"/>
          </p:nvPr>
        </p:nvSpPr>
        <p:spPr/>
        <p:txBody>
          <a:bodyPr/>
          <a:lstStyle/>
          <a:p>
            <a:pPr>
              <a:defRPr/>
            </a:pPr>
            <a:fld id="{148C009B-CB69-E04A-B9B3-34B26D69E9CF}" type="slidenum">
              <a:rPr lang="en-US" smtClean="0"/>
              <a:pPr>
                <a:defRPr/>
              </a:pPr>
              <a:t>9</a:t>
            </a:fld>
            <a:endParaRPr lang="en-US" dirty="0"/>
          </a:p>
        </p:txBody>
      </p:sp>
      <p:pic>
        <p:nvPicPr>
          <p:cNvPr id="6" name="Picture Placeholder 5">
            <a:extLst>
              <a:ext uri="{FF2B5EF4-FFF2-40B4-BE49-F238E27FC236}">
                <a16:creationId xmlns:a16="http://schemas.microsoft.com/office/drawing/2014/main" id="{918F16F6-1CF9-2741-AABF-740E1B65EDB4}"/>
              </a:ext>
            </a:extLst>
          </p:cNvPr>
          <p:cNvPicPr>
            <a:picLocks noChangeAspect="1"/>
          </p:cNvPicPr>
          <p:nvPr/>
        </p:nvPicPr>
        <p:blipFill rotWithShape="1">
          <a:blip r:embed="rId3"/>
          <a:srcRect t="11743" r="47450" b="22680"/>
          <a:stretch/>
        </p:blipFill>
        <p:spPr>
          <a:xfrm>
            <a:off x="3170186" y="2057001"/>
            <a:ext cx="3281365" cy="2458728"/>
          </a:xfrm>
          <a:prstGeom prst="rect">
            <a:avLst/>
          </a:prstGeom>
        </p:spPr>
      </p:pic>
      <p:pic>
        <p:nvPicPr>
          <p:cNvPr id="7" name="Picture Placeholder 5">
            <a:extLst>
              <a:ext uri="{FF2B5EF4-FFF2-40B4-BE49-F238E27FC236}">
                <a16:creationId xmlns:a16="http://schemas.microsoft.com/office/drawing/2014/main" id="{C5395FA3-E8CA-7449-86D4-2C33E1C255F7}"/>
              </a:ext>
            </a:extLst>
          </p:cNvPr>
          <p:cNvPicPr>
            <a:picLocks noChangeAspect="1"/>
          </p:cNvPicPr>
          <p:nvPr/>
        </p:nvPicPr>
        <p:blipFill rotWithShape="1">
          <a:blip r:embed="rId3"/>
          <a:srcRect l="55217" t="24027" b="1788"/>
          <a:stretch/>
        </p:blipFill>
        <p:spPr>
          <a:xfrm>
            <a:off x="6322706" y="2017339"/>
            <a:ext cx="2679453" cy="2665209"/>
          </a:xfrm>
          <a:prstGeom prst="rect">
            <a:avLst/>
          </a:prstGeom>
        </p:spPr>
      </p:pic>
      <p:pic>
        <p:nvPicPr>
          <p:cNvPr id="10" name="Picture 9">
            <a:extLst>
              <a:ext uri="{FF2B5EF4-FFF2-40B4-BE49-F238E27FC236}">
                <a16:creationId xmlns:a16="http://schemas.microsoft.com/office/drawing/2014/main" id="{6758E0BD-53A8-4D4E-AD5D-54F710215B97}"/>
              </a:ext>
            </a:extLst>
          </p:cNvPr>
          <p:cNvPicPr>
            <a:picLocks noChangeAspect="1"/>
          </p:cNvPicPr>
          <p:nvPr/>
        </p:nvPicPr>
        <p:blipFill>
          <a:blip r:embed="rId4"/>
          <a:stretch>
            <a:fillRect/>
          </a:stretch>
        </p:blipFill>
        <p:spPr>
          <a:xfrm>
            <a:off x="70095" y="574358"/>
            <a:ext cx="2984208" cy="4328335"/>
          </a:xfrm>
          <a:prstGeom prst="rect">
            <a:avLst/>
          </a:prstGeom>
        </p:spPr>
      </p:pic>
      <p:sp>
        <p:nvSpPr>
          <p:cNvPr id="11" name="TextBox 10">
            <a:extLst>
              <a:ext uri="{FF2B5EF4-FFF2-40B4-BE49-F238E27FC236}">
                <a16:creationId xmlns:a16="http://schemas.microsoft.com/office/drawing/2014/main" id="{7B679D97-43E0-A548-A35B-C0E75D7832C7}"/>
              </a:ext>
            </a:extLst>
          </p:cNvPr>
          <p:cNvSpPr txBox="1"/>
          <p:nvPr/>
        </p:nvSpPr>
        <p:spPr>
          <a:xfrm>
            <a:off x="272143" y="870855"/>
            <a:ext cx="805029" cy="261610"/>
          </a:xfrm>
          <a:prstGeom prst="rect">
            <a:avLst/>
          </a:prstGeom>
          <a:noFill/>
        </p:spPr>
        <p:txBody>
          <a:bodyPr wrap="none" rtlCol="0">
            <a:spAutoFit/>
          </a:bodyPr>
          <a:lstStyle/>
          <a:p>
            <a:r>
              <a:rPr lang="en-US" sz="1100" dirty="0">
                <a:solidFill>
                  <a:schemeClr val="accent6"/>
                </a:solidFill>
              </a:rPr>
              <a:t>1997-2002</a:t>
            </a:r>
          </a:p>
        </p:txBody>
      </p:sp>
    </p:spTree>
    <p:extLst>
      <p:ext uri="{BB962C8B-B14F-4D97-AF65-F5344CB8AC3E}">
        <p14:creationId xmlns:p14="http://schemas.microsoft.com/office/powerpoint/2010/main" val="523920723"/>
      </p:ext>
    </p:extLst>
  </p:cSld>
  <p:clrMapOvr>
    <a:masterClrMapping/>
  </p:clrMapOvr>
  <p:timing>
    <p:tnLst>
      <p:par>
        <p:cTn id="1" dur="indefinite" restart="never" nodeType="tmRoot"/>
      </p:par>
    </p:tnLst>
  </p:timing>
</p:sld>
</file>

<file path=ppt/theme/theme1.xml><?xml version="1.0" encoding="utf-8"?>
<a:theme xmlns:a="http://schemas.openxmlformats.org/drawingml/2006/main" name="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F41EA54F-AE4B-2F4E-B412-A153991EA56B}" vid="{73CEE681-A184-A842-8B9B-6D5A9E236B8F}"/>
    </a:ext>
  </a:extLst>
</a:theme>
</file>

<file path=ppt/theme/theme2.xml><?xml version="1.0" encoding="utf-8"?>
<a:theme xmlns:a="http://schemas.openxmlformats.org/drawingml/2006/main" name="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3" id="{490F9BF3-2F97-EE44-B494-4A01DC77FAD2}" vid="{BB151D97-DBEF-9F4F-A2B4-45F81817DE1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Fermilab_PPT_090915</Template>
  <TotalTime>10413</TotalTime>
  <Words>4011</Words>
  <Application>Microsoft Office PowerPoint</Application>
  <PresentationFormat>On-screen Show (16:9)</PresentationFormat>
  <Paragraphs>596</Paragraphs>
  <Slides>49</Slides>
  <Notes>27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49</vt:i4>
      </vt:variant>
    </vt:vector>
  </HeadingPairs>
  <TitlesOfParts>
    <vt:vector size="57" baseType="lpstr">
      <vt:lpstr>ＭＳ Ｐゴシック</vt:lpstr>
      <vt:lpstr>Arial</vt:lpstr>
      <vt:lpstr>Calibri</vt:lpstr>
      <vt:lpstr>Geneva</vt:lpstr>
      <vt:lpstr>Helvetica</vt:lpstr>
      <vt:lpstr>Symbol</vt:lpstr>
      <vt:lpstr>Fermilab_PPT_090915</vt:lpstr>
      <vt:lpstr>Fermilab_PPT_090815</vt:lpstr>
      <vt:lpstr>PowerPoint Presentation</vt:lpstr>
      <vt:lpstr>PowerPoint Presentation</vt:lpstr>
      <vt:lpstr>Signal Production in liquid nobles</vt:lpstr>
      <vt:lpstr>Signal Production in liquid nobles</vt:lpstr>
      <vt:lpstr>Where are these detectors in use today? </vt:lpstr>
      <vt:lpstr>Calorimeters in one slide </vt:lpstr>
      <vt:lpstr>Noble Liquid Calorimeters for high energy</vt:lpstr>
      <vt:lpstr>Noble Liquid Calorimeters for high energy</vt:lpstr>
      <vt:lpstr>NA48 LKr Calorimeter – quasi homogeneous</vt:lpstr>
      <vt:lpstr>PowerPoint Presentation</vt:lpstr>
      <vt:lpstr>ATLAS LAr EM Calorimeter</vt:lpstr>
      <vt:lpstr>ATLAS LAr EM Calorimeter</vt:lpstr>
      <vt:lpstr>MEG – Search for m-&gt;e+g (decay at rest CLFV)</vt:lpstr>
      <vt:lpstr>Where are these detectors in use today? </vt:lpstr>
      <vt:lpstr>Acclerator Beam Neutrino Detectors</vt:lpstr>
      <vt:lpstr>How does a single phase LarTPC work . . . .</vt:lpstr>
      <vt:lpstr>Cheat</vt:lpstr>
      <vt:lpstr>TPC basics</vt:lpstr>
      <vt:lpstr>PowerPoint Presentation</vt:lpstr>
      <vt:lpstr>PowerPoint Presentation</vt:lpstr>
      <vt:lpstr> Detectors past, present and future</vt:lpstr>
      <vt:lpstr>Some photos  . . . </vt:lpstr>
      <vt:lpstr>What about scintillation light?</vt:lpstr>
      <vt:lpstr>Dual phase TPC</vt:lpstr>
      <vt:lpstr>Competing technology – Water Cerenkov (SuperK)</vt:lpstr>
      <vt:lpstr>Technology comparison (incomplete)</vt:lpstr>
      <vt:lpstr>Where are these detectors in use today? </vt:lpstr>
      <vt:lpstr>PowerPoint Presentation</vt:lpstr>
      <vt:lpstr>PowerPoint Presentation</vt:lpstr>
      <vt:lpstr>PowerPoint Presentation</vt:lpstr>
      <vt:lpstr>PowerPoint Presentation</vt:lpstr>
      <vt:lpstr>Dark Matter detectors in one slide</vt:lpstr>
      <vt:lpstr>LZ experiment under construction at SURF</vt:lpstr>
      <vt:lpstr>Dual phase TPCs</vt:lpstr>
      <vt:lpstr>PowerPoint Presentation</vt:lpstr>
      <vt:lpstr>DEAP-3600</vt:lpstr>
      <vt:lpstr>DEAP-3600</vt:lpstr>
      <vt:lpstr>PowerPoint Presentation</vt:lpstr>
      <vt:lpstr>Where are these detectors in use today? </vt:lpstr>
      <vt:lpstr>Neutrinoless Double Beta Decay Searches (0nbb)</vt:lpstr>
      <vt:lpstr>EXO-200 experiment</vt:lpstr>
      <vt:lpstr>Basics in one slide</vt:lpstr>
      <vt:lpstr>Backups</vt:lpstr>
      <vt:lpstr>Charge collection is painfully slow</vt:lpstr>
      <vt:lpstr>PowerPoint Presentation</vt:lpstr>
      <vt:lpstr>PowerPoint Presentation</vt:lpstr>
      <vt:lpstr>Places we find noble liquid detectors</vt:lpstr>
      <vt:lpstr>Everything depends on the Electric field</vt:lpstr>
      <vt:lpstr>Why is charge collection painfully slow?</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Stancari</dc:creator>
  <cp:lastModifiedBy>cd-cap-cd-120445</cp:lastModifiedBy>
  <cp:revision>260</cp:revision>
  <cp:lastPrinted>2014-01-20T19:40:21Z</cp:lastPrinted>
  <dcterms:created xsi:type="dcterms:W3CDTF">2018-02-13T16:59:37Z</dcterms:created>
  <dcterms:modified xsi:type="dcterms:W3CDTF">2018-03-05T17:06:01Z</dcterms:modified>
</cp:coreProperties>
</file>