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23"/>
  </p:notesMasterIdLst>
  <p:handoutMasterIdLst>
    <p:handoutMasterId r:id="rId24"/>
  </p:handoutMasterIdLst>
  <p:sldIdLst>
    <p:sldId id="348" r:id="rId2"/>
    <p:sldId id="349" r:id="rId3"/>
    <p:sldId id="350" r:id="rId4"/>
    <p:sldId id="351" r:id="rId5"/>
    <p:sldId id="371" r:id="rId6"/>
    <p:sldId id="372" r:id="rId7"/>
    <p:sldId id="357" r:id="rId8"/>
    <p:sldId id="358" r:id="rId9"/>
    <p:sldId id="352" r:id="rId10"/>
    <p:sldId id="354" r:id="rId11"/>
    <p:sldId id="359" r:id="rId12"/>
    <p:sldId id="374" r:id="rId13"/>
    <p:sldId id="365" r:id="rId14"/>
    <p:sldId id="363" r:id="rId15"/>
    <p:sldId id="353" r:id="rId16"/>
    <p:sldId id="361" r:id="rId17"/>
    <p:sldId id="370" r:id="rId18"/>
    <p:sldId id="376" r:id="rId19"/>
    <p:sldId id="362" r:id="rId20"/>
    <p:sldId id="364" r:id="rId21"/>
    <p:sldId id="30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95" autoAdjust="0"/>
    <p:restoredTop sz="50000" autoAdjust="0"/>
  </p:normalViewPr>
  <p:slideViewPr>
    <p:cSldViewPr snapToGrid="0" snapToObjects="1">
      <p:cViewPr varScale="1">
        <p:scale>
          <a:sx n="127" d="100"/>
          <a:sy n="127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6666666666701"/>
          <c:y val="3.1854547278714201E-2"/>
          <c:w val="0.84715112277631999"/>
          <c:h val="0.8408437417806009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B=0, e</c:v>
                </c:pt>
              </c:strCache>
            </c:strRef>
          </c:tx>
          <c:spPr>
            <a:ln w="28575" cmpd="sng">
              <a:prstDash val="sysDash"/>
            </a:ln>
          </c:spPr>
          <c:xVal>
            <c:numRef>
              <c:f>Sheet1!$B$1:$CC$1</c:f>
              <c:numCache>
                <c:formatCode>General</c:formatCode>
                <c:ptCount val="80"/>
                <c:pt idx="0">
                  <c:v>-195</c:v>
                </c:pt>
                <c:pt idx="1">
                  <c:v>-190</c:v>
                </c:pt>
                <c:pt idx="2">
                  <c:v>-185</c:v>
                </c:pt>
                <c:pt idx="3">
                  <c:v>-180</c:v>
                </c:pt>
                <c:pt idx="4">
                  <c:v>-175</c:v>
                </c:pt>
                <c:pt idx="5">
                  <c:v>-170</c:v>
                </c:pt>
                <c:pt idx="6">
                  <c:v>-165</c:v>
                </c:pt>
                <c:pt idx="7">
                  <c:v>-160</c:v>
                </c:pt>
                <c:pt idx="8">
                  <c:v>-155</c:v>
                </c:pt>
                <c:pt idx="9">
                  <c:v>-150</c:v>
                </c:pt>
                <c:pt idx="10">
                  <c:v>-145</c:v>
                </c:pt>
                <c:pt idx="11">
                  <c:v>-140</c:v>
                </c:pt>
                <c:pt idx="12">
                  <c:v>-135</c:v>
                </c:pt>
                <c:pt idx="13">
                  <c:v>-130</c:v>
                </c:pt>
                <c:pt idx="14">
                  <c:v>-125</c:v>
                </c:pt>
                <c:pt idx="15">
                  <c:v>-120</c:v>
                </c:pt>
                <c:pt idx="16">
                  <c:v>-115</c:v>
                </c:pt>
                <c:pt idx="17">
                  <c:v>-110</c:v>
                </c:pt>
                <c:pt idx="18">
                  <c:v>-105</c:v>
                </c:pt>
                <c:pt idx="19">
                  <c:v>-100</c:v>
                </c:pt>
                <c:pt idx="20">
                  <c:v>-95</c:v>
                </c:pt>
                <c:pt idx="21">
                  <c:v>-90</c:v>
                </c:pt>
                <c:pt idx="22">
                  <c:v>-85</c:v>
                </c:pt>
                <c:pt idx="23">
                  <c:v>-80</c:v>
                </c:pt>
                <c:pt idx="24">
                  <c:v>-75</c:v>
                </c:pt>
                <c:pt idx="25">
                  <c:v>-70</c:v>
                </c:pt>
                <c:pt idx="26">
                  <c:v>-65</c:v>
                </c:pt>
                <c:pt idx="27">
                  <c:v>-60</c:v>
                </c:pt>
                <c:pt idx="28">
                  <c:v>-55</c:v>
                </c:pt>
                <c:pt idx="29">
                  <c:v>-50</c:v>
                </c:pt>
                <c:pt idx="30">
                  <c:v>-45</c:v>
                </c:pt>
                <c:pt idx="31">
                  <c:v>-40</c:v>
                </c:pt>
                <c:pt idx="32">
                  <c:v>-35</c:v>
                </c:pt>
                <c:pt idx="33">
                  <c:v>-30</c:v>
                </c:pt>
                <c:pt idx="34">
                  <c:v>-25</c:v>
                </c:pt>
                <c:pt idx="35">
                  <c:v>-20</c:v>
                </c:pt>
                <c:pt idx="36">
                  <c:v>-15</c:v>
                </c:pt>
                <c:pt idx="37">
                  <c:v>-10</c:v>
                </c:pt>
                <c:pt idx="38">
                  <c:v>-5</c:v>
                </c:pt>
                <c:pt idx="39">
                  <c:v>0</c:v>
                </c:pt>
                <c:pt idx="40">
                  <c:v>5</c:v>
                </c:pt>
                <c:pt idx="41">
                  <c:v>10</c:v>
                </c:pt>
                <c:pt idx="42">
                  <c:v>15</c:v>
                </c:pt>
                <c:pt idx="43">
                  <c:v>20</c:v>
                </c:pt>
                <c:pt idx="44">
                  <c:v>25</c:v>
                </c:pt>
                <c:pt idx="45">
                  <c:v>30</c:v>
                </c:pt>
                <c:pt idx="46">
                  <c:v>35</c:v>
                </c:pt>
                <c:pt idx="47">
                  <c:v>40</c:v>
                </c:pt>
                <c:pt idx="48">
                  <c:v>45</c:v>
                </c:pt>
                <c:pt idx="49">
                  <c:v>50</c:v>
                </c:pt>
                <c:pt idx="50">
                  <c:v>55</c:v>
                </c:pt>
                <c:pt idx="51">
                  <c:v>60</c:v>
                </c:pt>
                <c:pt idx="52">
                  <c:v>65</c:v>
                </c:pt>
                <c:pt idx="53">
                  <c:v>70</c:v>
                </c:pt>
                <c:pt idx="54">
                  <c:v>75</c:v>
                </c:pt>
                <c:pt idx="55">
                  <c:v>80</c:v>
                </c:pt>
                <c:pt idx="56">
                  <c:v>85</c:v>
                </c:pt>
                <c:pt idx="57">
                  <c:v>90</c:v>
                </c:pt>
                <c:pt idx="58">
                  <c:v>95</c:v>
                </c:pt>
                <c:pt idx="59">
                  <c:v>100</c:v>
                </c:pt>
                <c:pt idx="60">
                  <c:v>105</c:v>
                </c:pt>
                <c:pt idx="61">
                  <c:v>110</c:v>
                </c:pt>
                <c:pt idx="62">
                  <c:v>115</c:v>
                </c:pt>
                <c:pt idx="63">
                  <c:v>120</c:v>
                </c:pt>
                <c:pt idx="64">
                  <c:v>125</c:v>
                </c:pt>
                <c:pt idx="65">
                  <c:v>130</c:v>
                </c:pt>
                <c:pt idx="66">
                  <c:v>135</c:v>
                </c:pt>
                <c:pt idx="67">
                  <c:v>140</c:v>
                </c:pt>
                <c:pt idx="68">
                  <c:v>145</c:v>
                </c:pt>
                <c:pt idx="69">
                  <c:v>150</c:v>
                </c:pt>
                <c:pt idx="70">
                  <c:v>155</c:v>
                </c:pt>
                <c:pt idx="71">
                  <c:v>160</c:v>
                </c:pt>
                <c:pt idx="72">
                  <c:v>165</c:v>
                </c:pt>
                <c:pt idx="73">
                  <c:v>170</c:v>
                </c:pt>
                <c:pt idx="74">
                  <c:v>175</c:v>
                </c:pt>
                <c:pt idx="75">
                  <c:v>180</c:v>
                </c:pt>
                <c:pt idx="76">
                  <c:v>185</c:v>
                </c:pt>
                <c:pt idx="77">
                  <c:v>190</c:v>
                </c:pt>
                <c:pt idx="78">
                  <c:v>195</c:v>
                </c:pt>
                <c:pt idx="79">
                  <c:v>200</c:v>
                </c:pt>
              </c:numCache>
            </c:numRef>
          </c:xVal>
          <c:yVal>
            <c:numRef>
              <c:f>Sheet1!$B$2:$CC$2</c:f>
              <c:numCache>
                <c:formatCode>General</c:formatCode>
                <c:ptCount val="80"/>
                <c:pt idx="0">
                  <c:v>3.2228975895563199E-80</c:v>
                </c:pt>
                <c:pt idx="1">
                  <c:v>3.2331243267850998E-76</c:v>
                </c:pt>
                <c:pt idx="2">
                  <c:v>2.5490414735945102E-72</c:v>
                </c:pt>
                <c:pt idx="3">
                  <c:v>1.57960942778138E-68</c:v>
                </c:pt>
                <c:pt idx="4">
                  <c:v>7.6946382797113993E-65</c:v>
                </c:pt>
                <c:pt idx="5">
                  <c:v>2.9467870279792699E-61</c:v>
                </c:pt>
                <c:pt idx="6">
                  <c:v>8.8735670415442799E-58</c:v>
                </c:pt>
                <c:pt idx="7">
                  <c:v>2.1014336913561799E-54</c:v>
                </c:pt>
                <c:pt idx="8">
                  <c:v>3.9146591084009702E-51</c:v>
                </c:pt>
                <c:pt idx="9">
                  <c:v>5.7377465010078299E-48</c:v>
                </c:pt>
                <c:pt idx="10">
                  <c:v>6.6188642840502496E-45</c:v>
                </c:pt>
                <c:pt idx="11">
                  <c:v>6.0112494190978406E-42</c:v>
                </c:pt>
                <c:pt idx="12">
                  <c:v>4.2998181107155401E-39</c:v>
                </c:pt>
                <c:pt idx="13">
                  <c:v>2.42340716079195E-36</c:v>
                </c:pt>
                <c:pt idx="14">
                  <c:v>1.07672301811725E-33</c:v>
                </c:pt>
                <c:pt idx="15">
                  <c:v>3.77327213810252E-31</c:v>
                </c:pt>
                <c:pt idx="16">
                  <c:v>1.0435910345324399E-28</c:v>
                </c:pt>
                <c:pt idx="17">
                  <c:v>2.2794505370966099E-26</c:v>
                </c:pt>
                <c:pt idx="18">
                  <c:v>3.9349309053551001E-24</c:v>
                </c:pt>
                <c:pt idx="19">
                  <c:v>5.3728294171394697E-22</c:v>
                </c:pt>
                <c:pt idx="20">
                  <c:v>5.8078524593477305E-20</c:v>
                </c:pt>
                <c:pt idx="21">
                  <c:v>4.9751058714106696E-18</c:v>
                </c:pt>
                <c:pt idx="22">
                  <c:v>3.3809362023001698E-16</c:v>
                </c:pt>
                <c:pt idx="23">
                  <c:v>1.8249345229546399E-14</c:v>
                </c:pt>
                <c:pt idx="24">
                  <c:v>7.8347668062213802E-13</c:v>
                </c:pt>
                <c:pt idx="25">
                  <c:v>2.67945222339824E-11</c:v>
                </c:pt>
                <c:pt idx="26">
                  <c:v>7.3127321876050705E-10</c:v>
                </c:pt>
                <c:pt idx="27">
                  <c:v>1.59597620814705E-8</c:v>
                </c:pt>
                <c:pt idx="28">
                  <c:v>2.79221356230992E-7</c:v>
                </c:pt>
                <c:pt idx="29">
                  <c:v>3.9275323903957898E-6</c:v>
                </c:pt>
                <c:pt idx="30">
                  <c:v>4.45745577424133E-5</c:v>
                </c:pt>
                <c:pt idx="31">
                  <c:v>4.0996804626737001E-4</c:v>
                </c:pt>
                <c:pt idx="32">
                  <c:v>3.0722140373523402E-3</c:v>
                </c:pt>
                <c:pt idx="33">
                  <c:v>1.88826668797668E-2</c:v>
                </c:pt>
                <c:pt idx="34">
                  <c:v>9.5944117074552804E-2</c:v>
                </c:pt>
                <c:pt idx="35">
                  <c:v>0.406598304676966</c:v>
                </c:pt>
                <c:pt idx="36">
                  <c:v>1.449230514842504</c:v>
                </c:pt>
                <c:pt idx="37">
                  <c:v>4.3564694896187879</c:v>
                </c:pt>
                <c:pt idx="38">
                  <c:v>10.660640223866761</c:v>
                </c:pt>
                <c:pt idx="39">
                  <c:v>16.017407405853771</c:v>
                </c:pt>
                <c:pt idx="40">
                  <c:v>10.66064022386681</c:v>
                </c:pt>
                <c:pt idx="41">
                  <c:v>4.3564694896188101</c:v>
                </c:pt>
                <c:pt idx="42">
                  <c:v>1.449230514842508</c:v>
                </c:pt>
                <c:pt idx="43">
                  <c:v>0.406598304676967</c:v>
                </c:pt>
                <c:pt idx="44">
                  <c:v>9.5944117074553595E-2</c:v>
                </c:pt>
                <c:pt idx="45">
                  <c:v>1.8882666879766901E-2</c:v>
                </c:pt>
                <c:pt idx="46">
                  <c:v>3.0722140373521398E-3</c:v>
                </c:pt>
                <c:pt idx="47">
                  <c:v>4.0996804626758398E-4</c:v>
                </c:pt>
                <c:pt idx="48">
                  <c:v>4.4574557742205201E-5</c:v>
                </c:pt>
                <c:pt idx="49">
                  <c:v>3.9275323904242001E-6</c:v>
                </c:pt>
                <c:pt idx="50">
                  <c:v>2.7922135592550698E-7</c:v>
                </c:pt>
                <c:pt idx="51">
                  <c:v>1.59597621784968E-8</c:v>
                </c:pt>
                <c:pt idx="52">
                  <c:v>7.3127315314280798E-10</c:v>
                </c:pt>
                <c:pt idx="53">
                  <c:v>2.6794677587815799E-11</c:v>
                </c:pt>
                <c:pt idx="54">
                  <c:v>7.8348438847797297E-13</c:v>
                </c:pt>
                <c:pt idx="55">
                  <c:v>1.8207657603852599E-14</c:v>
                </c:pt>
                <c:pt idx="56">
                  <c:v>3.3306690738754701E-16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98-C041-940E-D04E5981C21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B=0, h</c:v>
                </c:pt>
              </c:strCache>
            </c:strRef>
          </c:tx>
          <c:spPr>
            <a:ln w="28575" cmpd="sng">
              <a:prstDash val="dash"/>
            </a:ln>
          </c:spPr>
          <c:xVal>
            <c:numRef>
              <c:f>Sheet1!$B$1:$CC$1</c:f>
              <c:numCache>
                <c:formatCode>General</c:formatCode>
                <c:ptCount val="80"/>
                <c:pt idx="0">
                  <c:v>-195</c:v>
                </c:pt>
                <c:pt idx="1">
                  <c:v>-190</c:v>
                </c:pt>
                <c:pt idx="2">
                  <c:v>-185</c:v>
                </c:pt>
                <c:pt idx="3">
                  <c:v>-180</c:v>
                </c:pt>
                <c:pt idx="4">
                  <c:v>-175</c:v>
                </c:pt>
                <c:pt idx="5">
                  <c:v>-170</c:v>
                </c:pt>
                <c:pt idx="6">
                  <c:v>-165</c:v>
                </c:pt>
                <c:pt idx="7">
                  <c:v>-160</c:v>
                </c:pt>
                <c:pt idx="8">
                  <c:v>-155</c:v>
                </c:pt>
                <c:pt idx="9">
                  <c:v>-150</c:v>
                </c:pt>
                <c:pt idx="10">
                  <c:v>-145</c:v>
                </c:pt>
                <c:pt idx="11">
                  <c:v>-140</c:v>
                </c:pt>
                <c:pt idx="12">
                  <c:v>-135</c:v>
                </c:pt>
                <c:pt idx="13">
                  <c:v>-130</c:v>
                </c:pt>
                <c:pt idx="14">
                  <c:v>-125</c:v>
                </c:pt>
                <c:pt idx="15">
                  <c:v>-120</c:v>
                </c:pt>
                <c:pt idx="16">
                  <c:v>-115</c:v>
                </c:pt>
                <c:pt idx="17">
                  <c:v>-110</c:v>
                </c:pt>
                <c:pt idx="18">
                  <c:v>-105</c:v>
                </c:pt>
                <c:pt idx="19">
                  <c:v>-100</c:v>
                </c:pt>
                <c:pt idx="20">
                  <c:v>-95</c:v>
                </c:pt>
                <c:pt idx="21">
                  <c:v>-90</c:v>
                </c:pt>
                <c:pt idx="22">
                  <c:v>-85</c:v>
                </c:pt>
                <c:pt idx="23">
                  <c:v>-80</c:v>
                </c:pt>
                <c:pt idx="24">
                  <c:v>-75</c:v>
                </c:pt>
                <c:pt idx="25">
                  <c:v>-70</c:v>
                </c:pt>
                <c:pt idx="26">
                  <c:v>-65</c:v>
                </c:pt>
                <c:pt idx="27">
                  <c:v>-60</c:v>
                </c:pt>
                <c:pt idx="28">
                  <c:v>-55</c:v>
                </c:pt>
                <c:pt idx="29">
                  <c:v>-50</c:v>
                </c:pt>
                <c:pt idx="30">
                  <c:v>-45</c:v>
                </c:pt>
                <c:pt idx="31">
                  <c:v>-40</c:v>
                </c:pt>
                <c:pt idx="32">
                  <c:v>-35</c:v>
                </c:pt>
                <c:pt idx="33">
                  <c:v>-30</c:v>
                </c:pt>
                <c:pt idx="34">
                  <c:v>-25</c:v>
                </c:pt>
                <c:pt idx="35">
                  <c:v>-20</c:v>
                </c:pt>
                <c:pt idx="36">
                  <c:v>-15</c:v>
                </c:pt>
                <c:pt idx="37">
                  <c:v>-10</c:v>
                </c:pt>
                <c:pt idx="38">
                  <c:v>-5</c:v>
                </c:pt>
                <c:pt idx="39">
                  <c:v>0</c:v>
                </c:pt>
                <c:pt idx="40">
                  <c:v>5</c:v>
                </c:pt>
                <c:pt idx="41">
                  <c:v>10</c:v>
                </c:pt>
                <c:pt idx="42">
                  <c:v>15</c:v>
                </c:pt>
                <c:pt idx="43">
                  <c:v>20</c:v>
                </c:pt>
                <c:pt idx="44">
                  <c:v>25</c:v>
                </c:pt>
                <c:pt idx="45">
                  <c:v>30</c:v>
                </c:pt>
                <c:pt idx="46">
                  <c:v>35</c:v>
                </c:pt>
                <c:pt idx="47">
                  <c:v>40</c:v>
                </c:pt>
                <c:pt idx="48">
                  <c:v>45</c:v>
                </c:pt>
                <c:pt idx="49">
                  <c:v>50</c:v>
                </c:pt>
                <c:pt idx="50">
                  <c:v>55</c:v>
                </c:pt>
                <c:pt idx="51">
                  <c:v>60</c:v>
                </c:pt>
                <c:pt idx="52">
                  <c:v>65</c:v>
                </c:pt>
                <c:pt idx="53">
                  <c:v>70</c:v>
                </c:pt>
                <c:pt idx="54">
                  <c:v>75</c:v>
                </c:pt>
                <c:pt idx="55">
                  <c:v>80</c:v>
                </c:pt>
                <c:pt idx="56">
                  <c:v>85</c:v>
                </c:pt>
                <c:pt idx="57">
                  <c:v>90</c:v>
                </c:pt>
                <c:pt idx="58">
                  <c:v>95</c:v>
                </c:pt>
                <c:pt idx="59">
                  <c:v>100</c:v>
                </c:pt>
                <c:pt idx="60">
                  <c:v>105</c:v>
                </c:pt>
                <c:pt idx="61">
                  <c:v>110</c:v>
                </c:pt>
                <c:pt idx="62">
                  <c:v>115</c:v>
                </c:pt>
                <c:pt idx="63">
                  <c:v>120</c:v>
                </c:pt>
                <c:pt idx="64">
                  <c:v>125</c:v>
                </c:pt>
                <c:pt idx="65">
                  <c:v>130</c:v>
                </c:pt>
                <c:pt idx="66">
                  <c:v>135</c:v>
                </c:pt>
                <c:pt idx="67">
                  <c:v>140</c:v>
                </c:pt>
                <c:pt idx="68">
                  <c:v>145</c:v>
                </c:pt>
                <c:pt idx="69">
                  <c:v>150</c:v>
                </c:pt>
                <c:pt idx="70">
                  <c:v>155</c:v>
                </c:pt>
                <c:pt idx="71">
                  <c:v>160</c:v>
                </c:pt>
                <c:pt idx="72">
                  <c:v>165</c:v>
                </c:pt>
                <c:pt idx="73">
                  <c:v>170</c:v>
                </c:pt>
                <c:pt idx="74">
                  <c:v>175</c:v>
                </c:pt>
                <c:pt idx="75">
                  <c:v>180</c:v>
                </c:pt>
                <c:pt idx="76">
                  <c:v>185</c:v>
                </c:pt>
                <c:pt idx="77">
                  <c:v>190</c:v>
                </c:pt>
                <c:pt idx="78">
                  <c:v>195</c:v>
                </c:pt>
                <c:pt idx="79">
                  <c:v>200</c:v>
                </c:pt>
              </c:numCache>
            </c:numRef>
          </c:xVal>
          <c:yVal>
            <c:numRef>
              <c:f>Sheet1!$B$3:$CC$3</c:f>
              <c:numCache>
                <c:formatCode>General</c:formatCode>
                <c:ptCount val="80"/>
                <c:pt idx="0">
                  <c:v>7.3063895236204099E-114</c:v>
                </c:pt>
                <c:pt idx="1">
                  <c:v>3.8547764486456596E-108</c:v>
                </c:pt>
                <c:pt idx="2">
                  <c:v>1.43986263597451E-102</c:v>
                </c:pt>
                <c:pt idx="3">
                  <c:v>3.8079322537425801E-97</c:v>
                </c:pt>
                <c:pt idx="4">
                  <c:v>7.1306296237065996E-92</c:v>
                </c:pt>
                <c:pt idx="5">
                  <c:v>9.4550915157837397E-87</c:v>
                </c:pt>
                <c:pt idx="6">
                  <c:v>8.8784516847766503E-82</c:v>
                </c:pt>
                <c:pt idx="7">
                  <c:v>5.9045157644735299E-77</c:v>
                </c:pt>
                <c:pt idx="8">
                  <c:v>2.7813674831337601E-72</c:v>
                </c:pt>
                <c:pt idx="9">
                  <c:v>9.2816060784989403E-68</c:v>
                </c:pt>
                <c:pt idx="10">
                  <c:v>2.1946103732383199E-63</c:v>
                </c:pt>
                <c:pt idx="11">
                  <c:v>3.6775527030117502E-59</c:v>
                </c:pt>
                <c:pt idx="12">
                  <c:v>4.3686575259386297E-55</c:v>
                </c:pt>
                <c:pt idx="13">
                  <c:v>3.6802074483252202E-51</c:v>
                </c:pt>
                <c:pt idx="14">
                  <c:v>2.1994351143276501E-47</c:v>
                </c:pt>
                <c:pt idx="15">
                  <c:v>9.3299729955024007E-44</c:v>
                </c:pt>
                <c:pt idx="16">
                  <c:v>2.8108454360911902E-40</c:v>
                </c:pt>
                <c:pt idx="17">
                  <c:v>6.01843424289799E-37</c:v>
                </c:pt>
                <c:pt idx="18">
                  <c:v>9.1658481864759393E-34</c:v>
                </c:pt>
                <c:pt idx="19">
                  <c:v>9.9382780017777107E-31</c:v>
                </c:pt>
                <c:pt idx="20">
                  <c:v>7.6800505304861502E-28</c:v>
                </c:pt>
                <c:pt idx="21">
                  <c:v>4.2350598183717901E-25</c:v>
                </c:pt>
                <c:pt idx="22">
                  <c:v>1.6687610530209599E-22</c:v>
                </c:pt>
                <c:pt idx="23">
                  <c:v>4.7058739496707498E-20</c:v>
                </c:pt>
                <c:pt idx="24">
                  <c:v>9.5138475007068195E-18</c:v>
                </c:pt>
                <c:pt idx="25">
                  <c:v>1.38165669976051E-15</c:v>
                </c:pt>
                <c:pt idx="26">
                  <c:v>1.4446109985259199E-13</c:v>
                </c:pt>
                <c:pt idx="27">
                  <c:v>1.0902771026035301E-11</c:v>
                </c:pt>
                <c:pt idx="28">
                  <c:v>5.95769263284557E-10</c:v>
                </c:pt>
                <c:pt idx="29">
                  <c:v>2.36562860533574E-8</c:v>
                </c:pt>
                <c:pt idx="30">
                  <c:v>6.8557234413279401E-7</c:v>
                </c:pt>
                <c:pt idx="31">
                  <c:v>1.4580512446398599E-5</c:v>
                </c:pt>
                <c:pt idx="32">
                  <c:v>2.29149216655512E-4</c:v>
                </c:pt>
                <c:pt idx="33">
                  <c:v>2.68519934363769E-3</c:v>
                </c:pt>
                <c:pt idx="34">
                  <c:v>2.3734457131763202E-2</c:v>
                </c:pt>
                <c:pt idx="35">
                  <c:v>0.16057834765618001</c:v>
                </c:pt>
                <c:pt idx="36">
                  <c:v>0.84568183044053302</c:v>
                </c:pt>
                <c:pt idx="37">
                  <c:v>3.5112356540976921</c:v>
                </c:pt>
                <c:pt idx="38">
                  <c:v>11.0993725652514</c:v>
                </c:pt>
                <c:pt idx="39">
                  <c:v>18.712935013028449</c:v>
                </c:pt>
                <c:pt idx="40">
                  <c:v>11.09937256525142</c:v>
                </c:pt>
                <c:pt idx="41">
                  <c:v>3.5112356540977112</c:v>
                </c:pt>
                <c:pt idx="42">
                  <c:v>0.84568183044054002</c:v>
                </c:pt>
                <c:pt idx="43">
                  <c:v>0.16057834765618201</c:v>
                </c:pt>
                <c:pt idx="44">
                  <c:v>2.37344571317635E-2</c:v>
                </c:pt>
                <c:pt idx="45">
                  <c:v>2.68519934363753E-3</c:v>
                </c:pt>
                <c:pt idx="46">
                  <c:v>2.2914921665551099E-4</c:v>
                </c:pt>
                <c:pt idx="47">
                  <c:v>1.45805124464049E-5</c:v>
                </c:pt>
                <c:pt idx="48">
                  <c:v>6.8557234422783598E-7</c:v>
                </c:pt>
                <c:pt idx="49">
                  <c:v>2.36562860411738E-8</c:v>
                </c:pt>
                <c:pt idx="50">
                  <c:v>5.95769322764283E-10</c:v>
                </c:pt>
                <c:pt idx="51">
                  <c:v>1.09028341910289E-11</c:v>
                </c:pt>
                <c:pt idx="52">
                  <c:v>1.4432899320127E-13</c:v>
                </c:pt>
                <c:pt idx="53">
                  <c:v>1.4432899320127E-15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A98-C041-940E-D04E5981C21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B=4, e</c:v>
                </c:pt>
              </c:strCache>
            </c:strRef>
          </c:tx>
          <c:xVal>
            <c:numRef>
              <c:f>Sheet1!$B$1:$CC$1</c:f>
              <c:numCache>
                <c:formatCode>General</c:formatCode>
                <c:ptCount val="80"/>
                <c:pt idx="0">
                  <c:v>-195</c:v>
                </c:pt>
                <c:pt idx="1">
                  <c:v>-190</c:v>
                </c:pt>
                <c:pt idx="2">
                  <c:v>-185</c:v>
                </c:pt>
                <c:pt idx="3">
                  <c:v>-180</c:v>
                </c:pt>
                <c:pt idx="4">
                  <c:v>-175</c:v>
                </c:pt>
                <c:pt idx="5">
                  <c:v>-170</c:v>
                </c:pt>
                <c:pt idx="6">
                  <c:v>-165</c:v>
                </c:pt>
                <c:pt idx="7">
                  <c:v>-160</c:v>
                </c:pt>
                <c:pt idx="8">
                  <c:v>-155</c:v>
                </c:pt>
                <c:pt idx="9">
                  <c:v>-150</c:v>
                </c:pt>
                <c:pt idx="10">
                  <c:v>-145</c:v>
                </c:pt>
                <c:pt idx="11">
                  <c:v>-140</c:v>
                </c:pt>
                <c:pt idx="12">
                  <c:v>-135</c:v>
                </c:pt>
                <c:pt idx="13">
                  <c:v>-130</c:v>
                </c:pt>
                <c:pt idx="14">
                  <c:v>-125</c:v>
                </c:pt>
                <c:pt idx="15">
                  <c:v>-120</c:v>
                </c:pt>
                <c:pt idx="16">
                  <c:v>-115</c:v>
                </c:pt>
                <c:pt idx="17">
                  <c:v>-110</c:v>
                </c:pt>
                <c:pt idx="18">
                  <c:v>-105</c:v>
                </c:pt>
                <c:pt idx="19">
                  <c:v>-100</c:v>
                </c:pt>
                <c:pt idx="20">
                  <c:v>-95</c:v>
                </c:pt>
                <c:pt idx="21">
                  <c:v>-90</c:v>
                </c:pt>
                <c:pt idx="22">
                  <c:v>-85</c:v>
                </c:pt>
                <c:pt idx="23">
                  <c:v>-80</c:v>
                </c:pt>
                <c:pt idx="24">
                  <c:v>-75</c:v>
                </c:pt>
                <c:pt idx="25">
                  <c:v>-70</c:v>
                </c:pt>
                <c:pt idx="26">
                  <c:v>-65</c:v>
                </c:pt>
                <c:pt idx="27">
                  <c:v>-60</c:v>
                </c:pt>
                <c:pt idx="28">
                  <c:v>-55</c:v>
                </c:pt>
                <c:pt idx="29">
                  <c:v>-50</c:v>
                </c:pt>
                <c:pt idx="30">
                  <c:v>-45</c:v>
                </c:pt>
                <c:pt idx="31">
                  <c:v>-40</c:v>
                </c:pt>
                <c:pt idx="32">
                  <c:v>-35</c:v>
                </c:pt>
                <c:pt idx="33">
                  <c:v>-30</c:v>
                </c:pt>
                <c:pt idx="34">
                  <c:v>-25</c:v>
                </c:pt>
                <c:pt idx="35">
                  <c:v>-20</c:v>
                </c:pt>
                <c:pt idx="36">
                  <c:v>-15</c:v>
                </c:pt>
                <c:pt idx="37">
                  <c:v>-10</c:v>
                </c:pt>
                <c:pt idx="38">
                  <c:v>-5</c:v>
                </c:pt>
                <c:pt idx="39">
                  <c:v>0</c:v>
                </c:pt>
                <c:pt idx="40">
                  <c:v>5</c:v>
                </c:pt>
                <c:pt idx="41">
                  <c:v>10</c:v>
                </c:pt>
                <c:pt idx="42">
                  <c:v>15</c:v>
                </c:pt>
                <c:pt idx="43">
                  <c:v>20</c:v>
                </c:pt>
                <c:pt idx="44">
                  <c:v>25</c:v>
                </c:pt>
                <c:pt idx="45">
                  <c:v>30</c:v>
                </c:pt>
                <c:pt idx="46">
                  <c:v>35</c:v>
                </c:pt>
                <c:pt idx="47">
                  <c:v>40</c:v>
                </c:pt>
                <c:pt idx="48">
                  <c:v>45</c:v>
                </c:pt>
                <c:pt idx="49">
                  <c:v>50</c:v>
                </c:pt>
                <c:pt idx="50">
                  <c:v>55</c:v>
                </c:pt>
                <c:pt idx="51">
                  <c:v>60</c:v>
                </c:pt>
                <c:pt idx="52">
                  <c:v>65</c:v>
                </c:pt>
                <c:pt idx="53">
                  <c:v>70</c:v>
                </c:pt>
                <c:pt idx="54">
                  <c:v>75</c:v>
                </c:pt>
                <c:pt idx="55">
                  <c:v>80</c:v>
                </c:pt>
                <c:pt idx="56">
                  <c:v>85</c:v>
                </c:pt>
                <c:pt idx="57">
                  <c:v>90</c:v>
                </c:pt>
                <c:pt idx="58">
                  <c:v>95</c:v>
                </c:pt>
                <c:pt idx="59">
                  <c:v>100</c:v>
                </c:pt>
                <c:pt idx="60">
                  <c:v>105</c:v>
                </c:pt>
                <c:pt idx="61">
                  <c:v>110</c:v>
                </c:pt>
                <c:pt idx="62">
                  <c:v>115</c:v>
                </c:pt>
                <c:pt idx="63">
                  <c:v>120</c:v>
                </c:pt>
                <c:pt idx="64">
                  <c:v>125</c:v>
                </c:pt>
                <c:pt idx="65">
                  <c:v>130</c:v>
                </c:pt>
                <c:pt idx="66">
                  <c:v>135</c:v>
                </c:pt>
                <c:pt idx="67">
                  <c:v>140</c:v>
                </c:pt>
                <c:pt idx="68">
                  <c:v>145</c:v>
                </c:pt>
                <c:pt idx="69">
                  <c:v>150</c:v>
                </c:pt>
                <c:pt idx="70">
                  <c:v>155</c:v>
                </c:pt>
                <c:pt idx="71">
                  <c:v>160</c:v>
                </c:pt>
                <c:pt idx="72">
                  <c:v>165</c:v>
                </c:pt>
                <c:pt idx="73">
                  <c:v>170</c:v>
                </c:pt>
                <c:pt idx="74">
                  <c:v>175</c:v>
                </c:pt>
                <c:pt idx="75">
                  <c:v>180</c:v>
                </c:pt>
                <c:pt idx="76">
                  <c:v>185</c:v>
                </c:pt>
                <c:pt idx="77">
                  <c:v>190</c:v>
                </c:pt>
                <c:pt idx="78">
                  <c:v>195</c:v>
                </c:pt>
                <c:pt idx="79">
                  <c:v>200</c:v>
                </c:pt>
              </c:numCache>
            </c:numRef>
          </c:xVal>
          <c:yVal>
            <c:numRef>
              <c:f>Sheet1!$B$4:$CC$4</c:f>
              <c:numCache>
                <c:formatCode>General</c:formatCode>
                <c:ptCount val="80"/>
                <c:pt idx="0">
                  <c:v>1.55284709457113E-83</c:v>
                </c:pt>
                <c:pt idx="1">
                  <c:v>1.89276667883625E-79</c:v>
                </c:pt>
                <c:pt idx="2">
                  <c:v>1.8128386252196499E-75</c:v>
                </c:pt>
                <c:pt idx="3">
                  <c:v>1.3643629203916999E-71</c:v>
                </c:pt>
                <c:pt idx="4">
                  <c:v>8.0691081038765598E-68</c:v>
                </c:pt>
                <c:pt idx="5">
                  <c:v>3.7502778817929203E-64</c:v>
                </c:pt>
                <c:pt idx="6">
                  <c:v>1.3698167376408401E-60</c:v>
                </c:pt>
                <c:pt idx="7">
                  <c:v>3.9322666106841901E-57</c:v>
                </c:pt>
                <c:pt idx="8">
                  <c:v>8.8721116614616398E-54</c:v>
                </c:pt>
                <c:pt idx="9">
                  <c:v>1.5733981410170299E-50</c:v>
                </c:pt>
                <c:pt idx="10">
                  <c:v>2.1933306153100698E-47</c:v>
                </c:pt>
                <c:pt idx="11">
                  <c:v>2.40354459833828E-44</c:v>
                </c:pt>
                <c:pt idx="12">
                  <c:v>2.0706877560118399E-41</c:v>
                </c:pt>
                <c:pt idx="13">
                  <c:v>1.4025766010826799E-38</c:v>
                </c:pt>
                <c:pt idx="14">
                  <c:v>7.4701174782786305E-36</c:v>
                </c:pt>
                <c:pt idx="15">
                  <c:v>3.1286821318434199E-33</c:v>
                </c:pt>
                <c:pt idx="16">
                  <c:v>1.03057351063376E-30</c:v>
                </c:pt>
                <c:pt idx="17">
                  <c:v>2.6701633271131498E-28</c:v>
                </c:pt>
                <c:pt idx="18">
                  <c:v>5.4425820814078597E-26</c:v>
                </c:pt>
                <c:pt idx="19">
                  <c:v>8.7288868436434607E-24</c:v>
                </c:pt>
                <c:pt idx="20">
                  <c:v>1.1017728197084E-21</c:v>
                </c:pt>
                <c:pt idx="21">
                  <c:v>1.0947496040906501E-19</c:v>
                </c:pt>
                <c:pt idx="22">
                  <c:v>8.5656277689594306E-18</c:v>
                </c:pt>
                <c:pt idx="23">
                  <c:v>5.2793977412749804E-16</c:v>
                </c:pt>
                <c:pt idx="24">
                  <c:v>2.56438197110569E-14</c:v>
                </c:pt>
                <c:pt idx="25">
                  <c:v>9.8217137937405296E-13</c:v>
                </c:pt>
                <c:pt idx="26">
                  <c:v>2.9681158022262898E-11</c:v>
                </c:pt>
                <c:pt idx="27">
                  <c:v>7.0828290812177702E-10</c:v>
                </c:pt>
                <c:pt idx="28">
                  <c:v>1.33592560720307E-8</c:v>
                </c:pt>
                <c:pt idx="29">
                  <c:v>1.9939543156172101E-7</c:v>
                </c:pt>
                <c:pt idx="30">
                  <c:v>2.35844355697114E-6</c:v>
                </c:pt>
                <c:pt idx="31">
                  <c:v>2.21449058861039E-5</c:v>
                </c:pt>
                <c:pt idx="32">
                  <c:v>1.6542500434665199E-4</c:v>
                </c:pt>
                <c:pt idx="33">
                  <c:v>9.8578956275102193E-4</c:v>
                </c:pt>
                <c:pt idx="34">
                  <c:v>4.7023631278096303E-3</c:v>
                </c:pt>
                <c:pt idx="35">
                  <c:v>1.80353416111666E-2</c:v>
                </c:pt>
                <c:pt idx="36">
                  <c:v>5.5942751176623E-2</c:v>
                </c:pt>
                <c:pt idx="37">
                  <c:v>0.141439170412302</c:v>
                </c:pt>
                <c:pt idx="38">
                  <c:v>0.29458735344011699</c:v>
                </c:pt>
                <c:pt idx="39">
                  <c:v>0.51283079180264601</c:v>
                </c:pt>
                <c:pt idx="40">
                  <c:v>0.76094309030385199</c:v>
                </c:pt>
                <c:pt idx="41">
                  <c:v>0.98721799897111695</c:v>
                </c:pt>
                <c:pt idx="42">
                  <c:v>1.154866151241722</c:v>
                </c:pt>
                <c:pt idx="43">
                  <c:v>1.259024182838371</c:v>
                </c:pt>
                <c:pt idx="44">
                  <c:v>1.3177379558433311</c:v>
                </c:pt>
                <c:pt idx="45">
                  <c:v>1.352841061470428</c:v>
                </c:pt>
                <c:pt idx="46">
                  <c:v>1.378842098573777</c:v>
                </c:pt>
                <c:pt idx="47">
                  <c:v>1.4023722987575229</c:v>
                </c:pt>
                <c:pt idx="48">
                  <c:v>1.4256567088637631</c:v>
                </c:pt>
                <c:pt idx="49">
                  <c:v>1.449256743362201</c:v>
                </c:pt>
                <c:pt idx="50">
                  <c:v>1.4732783004964729</c:v>
                </c:pt>
                <c:pt idx="51">
                  <c:v>1.497735115349911</c:v>
                </c:pt>
                <c:pt idx="52">
                  <c:v>1.5226280398351619</c:v>
                </c:pt>
                <c:pt idx="53">
                  <c:v>1.547957618724477</c:v>
                </c:pt>
                <c:pt idx="54">
                  <c:v>1.573725236734502</c:v>
                </c:pt>
                <c:pt idx="55">
                  <c:v>1.5999328545549021</c:v>
                </c:pt>
                <c:pt idx="56">
                  <c:v>1.6265826390518869</c:v>
                </c:pt>
                <c:pt idx="57">
                  <c:v>1.6536765698875679</c:v>
                </c:pt>
                <c:pt idx="58">
                  <c:v>1.681215967410618</c:v>
                </c:pt>
                <c:pt idx="59">
                  <c:v>1.709200849160283</c:v>
                </c:pt>
                <c:pt idx="60">
                  <c:v>1.7376289607167561</c:v>
                </c:pt>
                <c:pt idx="61">
                  <c:v>1.7664941975503969</c:v>
                </c:pt>
                <c:pt idx="62">
                  <c:v>1.7957838540908011</c:v>
                </c:pt>
                <c:pt idx="63">
                  <c:v>1.8254734884642241</c:v>
                </c:pt>
                <c:pt idx="64">
                  <c:v>1.855516563251844</c:v>
                </c:pt>
                <c:pt idx="65">
                  <c:v>1.8858214569686631</c:v>
                </c:pt>
                <c:pt idx="66">
                  <c:v>1.916193645446912</c:v>
                </c:pt>
                <c:pt idx="67">
                  <c:v>1.946162209688387</c:v>
                </c:pt>
                <c:pt idx="68">
                  <c:v>1.9742926340587039</c:v>
                </c:pt>
                <c:pt idx="69">
                  <c:v>1.9923809831827719</c:v>
                </c:pt>
                <c:pt idx="70">
                  <c:v>1.594003847784683</c:v>
                </c:pt>
                <c:pt idx="71">
                  <c:v>0.303070306035718</c:v>
                </c:pt>
                <c:pt idx="72">
                  <c:v>3.77096741230742E-3</c:v>
                </c:pt>
                <c:pt idx="73">
                  <c:v>1.70089624640379E-6</c:v>
                </c:pt>
                <c:pt idx="74">
                  <c:v>3.8847702832356403E-11</c:v>
                </c:pt>
                <c:pt idx="75">
                  <c:v>1.11022302462516E-16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A98-C041-940E-D04E5981C21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B=4, h</c:v>
                </c:pt>
              </c:strCache>
            </c:strRef>
          </c:tx>
          <c:xVal>
            <c:numRef>
              <c:f>Sheet1!$B$1:$CC$1</c:f>
              <c:numCache>
                <c:formatCode>General</c:formatCode>
                <c:ptCount val="80"/>
                <c:pt idx="0">
                  <c:v>-195</c:v>
                </c:pt>
                <c:pt idx="1">
                  <c:v>-190</c:v>
                </c:pt>
                <c:pt idx="2">
                  <c:v>-185</c:v>
                </c:pt>
                <c:pt idx="3">
                  <c:v>-180</c:v>
                </c:pt>
                <c:pt idx="4">
                  <c:v>-175</c:v>
                </c:pt>
                <c:pt idx="5">
                  <c:v>-170</c:v>
                </c:pt>
                <c:pt idx="6">
                  <c:v>-165</c:v>
                </c:pt>
                <c:pt idx="7">
                  <c:v>-160</c:v>
                </c:pt>
                <c:pt idx="8">
                  <c:v>-155</c:v>
                </c:pt>
                <c:pt idx="9">
                  <c:v>-150</c:v>
                </c:pt>
                <c:pt idx="10">
                  <c:v>-145</c:v>
                </c:pt>
                <c:pt idx="11">
                  <c:v>-140</c:v>
                </c:pt>
                <c:pt idx="12">
                  <c:v>-135</c:v>
                </c:pt>
                <c:pt idx="13">
                  <c:v>-130</c:v>
                </c:pt>
                <c:pt idx="14">
                  <c:v>-125</c:v>
                </c:pt>
                <c:pt idx="15">
                  <c:v>-120</c:v>
                </c:pt>
                <c:pt idx="16">
                  <c:v>-115</c:v>
                </c:pt>
                <c:pt idx="17">
                  <c:v>-110</c:v>
                </c:pt>
                <c:pt idx="18">
                  <c:v>-105</c:v>
                </c:pt>
                <c:pt idx="19">
                  <c:v>-100</c:v>
                </c:pt>
                <c:pt idx="20">
                  <c:v>-95</c:v>
                </c:pt>
                <c:pt idx="21">
                  <c:v>-90</c:v>
                </c:pt>
                <c:pt idx="22">
                  <c:v>-85</c:v>
                </c:pt>
                <c:pt idx="23">
                  <c:v>-80</c:v>
                </c:pt>
                <c:pt idx="24">
                  <c:v>-75</c:v>
                </c:pt>
                <c:pt idx="25">
                  <c:v>-70</c:v>
                </c:pt>
                <c:pt idx="26">
                  <c:v>-65</c:v>
                </c:pt>
                <c:pt idx="27">
                  <c:v>-60</c:v>
                </c:pt>
                <c:pt idx="28">
                  <c:v>-55</c:v>
                </c:pt>
                <c:pt idx="29">
                  <c:v>-50</c:v>
                </c:pt>
                <c:pt idx="30">
                  <c:v>-45</c:v>
                </c:pt>
                <c:pt idx="31">
                  <c:v>-40</c:v>
                </c:pt>
                <c:pt idx="32">
                  <c:v>-35</c:v>
                </c:pt>
                <c:pt idx="33">
                  <c:v>-30</c:v>
                </c:pt>
                <c:pt idx="34">
                  <c:v>-25</c:v>
                </c:pt>
                <c:pt idx="35">
                  <c:v>-20</c:v>
                </c:pt>
                <c:pt idx="36">
                  <c:v>-15</c:v>
                </c:pt>
                <c:pt idx="37">
                  <c:v>-10</c:v>
                </c:pt>
                <c:pt idx="38">
                  <c:v>-5</c:v>
                </c:pt>
                <c:pt idx="39">
                  <c:v>0</c:v>
                </c:pt>
                <c:pt idx="40">
                  <c:v>5</c:v>
                </c:pt>
                <c:pt idx="41">
                  <c:v>10</c:v>
                </c:pt>
                <c:pt idx="42">
                  <c:v>15</c:v>
                </c:pt>
                <c:pt idx="43">
                  <c:v>20</c:v>
                </c:pt>
                <c:pt idx="44">
                  <c:v>25</c:v>
                </c:pt>
                <c:pt idx="45">
                  <c:v>30</c:v>
                </c:pt>
                <c:pt idx="46">
                  <c:v>35</c:v>
                </c:pt>
                <c:pt idx="47">
                  <c:v>40</c:v>
                </c:pt>
                <c:pt idx="48">
                  <c:v>45</c:v>
                </c:pt>
                <c:pt idx="49">
                  <c:v>50</c:v>
                </c:pt>
                <c:pt idx="50">
                  <c:v>55</c:v>
                </c:pt>
                <c:pt idx="51">
                  <c:v>60</c:v>
                </c:pt>
                <c:pt idx="52">
                  <c:v>65</c:v>
                </c:pt>
                <c:pt idx="53">
                  <c:v>70</c:v>
                </c:pt>
                <c:pt idx="54">
                  <c:v>75</c:v>
                </c:pt>
                <c:pt idx="55">
                  <c:v>80</c:v>
                </c:pt>
                <c:pt idx="56">
                  <c:v>85</c:v>
                </c:pt>
                <c:pt idx="57">
                  <c:v>90</c:v>
                </c:pt>
                <c:pt idx="58">
                  <c:v>95</c:v>
                </c:pt>
                <c:pt idx="59">
                  <c:v>100</c:v>
                </c:pt>
                <c:pt idx="60">
                  <c:v>105</c:v>
                </c:pt>
                <c:pt idx="61">
                  <c:v>110</c:v>
                </c:pt>
                <c:pt idx="62">
                  <c:v>115</c:v>
                </c:pt>
                <c:pt idx="63">
                  <c:v>120</c:v>
                </c:pt>
                <c:pt idx="64">
                  <c:v>125</c:v>
                </c:pt>
                <c:pt idx="65">
                  <c:v>130</c:v>
                </c:pt>
                <c:pt idx="66">
                  <c:v>135</c:v>
                </c:pt>
                <c:pt idx="67">
                  <c:v>140</c:v>
                </c:pt>
                <c:pt idx="68">
                  <c:v>145</c:v>
                </c:pt>
                <c:pt idx="69">
                  <c:v>150</c:v>
                </c:pt>
                <c:pt idx="70">
                  <c:v>155</c:v>
                </c:pt>
                <c:pt idx="71">
                  <c:v>160</c:v>
                </c:pt>
                <c:pt idx="72">
                  <c:v>165</c:v>
                </c:pt>
                <c:pt idx="73">
                  <c:v>170</c:v>
                </c:pt>
                <c:pt idx="74">
                  <c:v>175</c:v>
                </c:pt>
                <c:pt idx="75">
                  <c:v>180</c:v>
                </c:pt>
                <c:pt idx="76">
                  <c:v>185</c:v>
                </c:pt>
                <c:pt idx="77">
                  <c:v>190</c:v>
                </c:pt>
                <c:pt idx="78">
                  <c:v>195</c:v>
                </c:pt>
                <c:pt idx="79">
                  <c:v>200</c:v>
                </c:pt>
              </c:numCache>
            </c:numRef>
          </c:xVal>
          <c:yVal>
            <c:numRef>
              <c:f>Sheet1!$B$5:$CC$5</c:f>
              <c:numCache>
                <c:formatCode>General</c:formatCode>
                <c:ptCount val="80"/>
                <c:pt idx="0">
                  <c:v>1.61421790680848E-162</c:v>
                </c:pt>
                <c:pt idx="1">
                  <c:v>1.1919073852007099E-155</c:v>
                </c:pt>
                <c:pt idx="2">
                  <c:v>6.2294463047822801E-149</c:v>
                </c:pt>
                <c:pt idx="3">
                  <c:v>2.3045910481751502E-142</c:v>
                </c:pt>
                <c:pt idx="4">
                  <c:v>6.0351503710440297E-136</c:v>
                </c:pt>
                <c:pt idx="5">
                  <c:v>1.1187840936263399E-129</c:v>
                </c:pt>
                <c:pt idx="6">
                  <c:v>1.46819942095274E-123</c:v>
                </c:pt>
                <c:pt idx="7">
                  <c:v>1.3640311251064001E-117</c:v>
                </c:pt>
                <c:pt idx="8">
                  <c:v>8.9719788932157007E-112</c:v>
                </c:pt>
                <c:pt idx="9">
                  <c:v>4.1783712482402598E-106</c:v>
                </c:pt>
                <c:pt idx="10">
                  <c:v>1.37790221985518E-100</c:v>
                </c:pt>
                <c:pt idx="11">
                  <c:v>3.21788251954079E-95</c:v>
                </c:pt>
                <c:pt idx="12">
                  <c:v>5.3225913902579496E-90</c:v>
                </c:pt>
                <c:pt idx="13">
                  <c:v>6.2366932694366397E-85</c:v>
                </c:pt>
                <c:pt idx="14">
                  <c:v>5.1779946588390897E-80</c:v>
                </c:pt>
                <c:pt idx="15">
                  <c:v>3.04696551559817E-75</c:v>
                </c:pt>
                <c:pt idx="16">
                  <c:v>1.2712334465534801E-70</c:v>
                </c:pt>
                <c:pt idx="17">
                  <c:v>3.7620454083249801E-66</c:v>
                </c:pt>
                <c:pt idx="18">
                  <c:v>7.9012353254868603E-62</c:v>
                </c:pt>
                <c:pt idx="19">
                  <c:v>1.17846942473271E-57</c:v>
                </c:pt>
                <c:pt idx="20">
                  <c:v>1.2491951409785499E-53</c:v>
                </c:pt>
                <c:pt idx="21">
                  <c:v>9.4195854757029399E-50</c:v>
                </c:pt>
                <c:pt idx="22">
                  <c:v>5.0582313489385996E-46</c:v>
                </c:pt>
                <c:pt idx="23">
                  <c:v>1.9368478584110599E-42</c:v>
                </c:pt>
                <c:pt idx="24">
                  <c:v>5.2965741909323001E-39</c:v>
                </c:pt>
                <c:pt idx="25">
                  <c:v>1.0363547304064899E-35</c:v>
                </c:pt>
                <c:pt idx="26">
                  <c:v>1.45423209391112E-32</c:v>
                </c:pt>
                <c:pt idx="27">
                  <c:v>1.46770987313185E-29</c:v>
                </c:pt>
                <c:pt idx="28">
                  <c:v>1.0696089063013E-26</c:v>
                </c:pt>
                <c:pt idx="29">
                  <c:v>5.6602510060468998E-24</c:v>
                </c:pt>
                <c:pt idx="30">
                  <c:v>2.1950389353149198E-21</c:v>
                </c:pt>
                <c:pt idx="31">
                  <c:v>6.3511616428591896E-19</c:v>
                </c:pt>
                <c:pt idx="32">
                  <c:v>1.4397442021330399E-16</c:v>
                </c:pt>
                <c:pt idx="33">
                  <c:v>3.11785428593386E-14</c:v>
                </c:pt>
                <c:pt idx="34">
                  <c:v>1.2713756016211001E-11</c:v>
                </c:pt>
                <c:pt idx="35">
                  <c:v>1.26703227322694E-8</c:v>
                </c:pt>
                <c:pt idx="36">
                  <c:v>1.29509131898625E-5</c:v>
                </c:pt>
                <c:pt idx="37">
                  <c:v>6.6219598462790999E-3</c:v>
                </c:pt>
                <c:pt idx="38">
                  <c:v>0.60633720553287496</c:v>
                </c:pt>
                <c:pt idx="39">
                  <c:v>4.6278215845797437</c:v>
                </c:pt>
                <c:pt idx="40">
                  <c:v>6.79936258099477</c:v>
                </c:pt>
                <c:pt idx="41">
                  <c:v>6.7528095122819156</c:v>
                </c:pt>
                <c:pt idx="42">
                  <c:v>6.5646886868037546</c:v>
                </c:pt>
                <c:pt idx="43">
                  <c:v>6.2916676446960196</c:v>
                </c:pt>
                <c:pt idx="44">
                  <c:v>5.8035172690689079</c:v>
                </c:pt>
                <c:pt idx="45">
                  <c:v>4.9324180299949703</c:v>
                </c:pt>
                <c:pt idx="46">
                  <c:v>3.6621046234712291</c:v>
                </c:pt>
                <c:pt idx="47">
                  <c:v>2.2591766485795461</c:v>
                </c:pt>
                <c:pt idx="48">
                  <c:v>1.112863216410094</c:v>
                </c:pt>
                <c:pt idx="49">
                  <c:v>0.42526652048234398</c:v>
                </c:pt>
                <c:pt idx="50">
                  <c:v>0.123535156451526</c:v>
                </c:pt>
                <c:pt idx="51">
                  <c:v>2.68912621928925E-2</c:v>
                </c:pt>
                <c:pt idx="52">
                  <c:v>4.3414659121744298E-3</c:v>
                </c:pt>
                <c:pt idx="53">
                  <c:v>5.1585186277891505E-4</c:v>
                </c:pt>
                <c:pt idx="54">
                  <c:v>4.4843780516057301E-5</c:v>
                </c:pt>
                <c:pt idx="55">
                  <c:v>2.8386857956475002E-6</c:v>
                </c:pt>
                <c:pt idx="56">
                  <c:v>1.3034309487292001E-7</c:v>
                </c:pt>
                <c:pt idx="57">
                  <c:v>4.3271245475651199E-9</c:v>
                </c:pt>
                <c:pt idx="58">
                  <c:v>1.0357070756583699E-10</c:v>
                </c:pt>
                <c:pt idx="59">
                  <c:v>1.783018177548E-12</c:v>
                </c:pt>
                <c:pt idx="60">
                  <c:v>2.19824158875781E-14</c:v>
                </c:pt>
                <c:pt idx="61">
                  <c:v>2.2204460492503101E-16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A98-C041-940E-D04E5981C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080200"/>
        <c:axId val="2137074312"/>
      </c:scatterChart>
      <c:valAx>
        <c:axId val="2137080200"/>
        <c:scaling>
          <c:orientation val="minMax"/>
          <c:max val="200"/>
          <c:min val="-20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Charge Collection</a:t>
                </a:r>
                <a:r>
                  <a:rPr lang="en-US" sz="1800" baseline="0"/>
                  <a:t> point</a:t>
                </a:r>
                <a:endParaRPr lang="en-US" sz="18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37074312"/>
        <c:crossesAt val="0"/>
        <c:crossBetween val="midCat"/>
      </c:valAx>
      <c:valAx>
        <c:axId val="21370743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37080200"/>
        <c:crossesAt val="-200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88858559346748"/>
          <c:y val="6.3838629282097603E-2"/>
          <c:w val="0.185182268883056"/>
          <c:h val="0.35635999177437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e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E0E6F-38B6-6A4C-8644-27FF28B86DCD}" type="datetimeFigureOut">
              <a:rPr lang="en-US" smtClean="0"/>
              <a:t>3/3/18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4587-14B6-CA4C-B885-87121E33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8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EB06F-535F-884E-88C6-32EEFD4F3163}" type="datetimeFigureOut">
              <a:rPr lang="en-US" smtClean="0"/>
              <a:t>3/3/18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9F65-8D7C-E542-84C3-BC2D1B98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Higgs Factory Workshop[ 11/16/2012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9F01-ECB1-0A42-A33A-E6713833C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Higgs Factory Workshop[ 11/16/2012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Higgs Factory Workshop[ 11/16/2012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Higgs Factory Workshop[ 11/16/2012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Higgs Factory Workshop[ 11/16/2012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R. Lipton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R. Lipton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Higgs Factory Workshop[ 11/16/2012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Higgs Factory Workshop[ 11/16/2012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Higgs Factory Workshop[ 11/16/2012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9F01-ECB1-0A42-A33A-E6713833C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Higgs Factory Workshop[ 11/16/2012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549913" cy="89452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1087"/>
            <a:ext cx="6019800" cy="521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86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R. Lipton 2013 SLAC Summer Institute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emf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10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w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29" descr="F:\EL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6100"/>
            <a:ext cx="5943600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367088" cy="894522"/>
          </a:xfrm>
        </p:spPr>
        <p:txBody>
          <a:bodyPr/>
          <a:lstStyle/>
          <a:p>
            <a:r>
              <a:rPr lang="en-US" dirty="0"/>
              <a:t>Silicon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45322"/>
            <a:ext cx="3367089" cy="5776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Silicon is wonderful stuff</a:t>
            </a:r>
          </a:p>
          <a:p>
            <a:r>
              <a:rPr lang="en-US" dirty="0"/>
              <a:t>Low energy to create e-hole pair (3.6 </a:t>
            </a:r>
            <a:r>
              <a:rPr lang="en-US" dirty="0" err="1"/>
              <a:t>eV</a:t>
            </a:r>
            <a:r>
              <a:rPr lang="en-US" dirty="0"/>
              <a:t>)</a:t>
            </a:r>
          </a:p>
          <a:p>
            <a:r>
              <a:rPr lang="en-US" dirty="0"/>
              <a:t>Long mean free path</a:t>
            </a:r>
          </a:p>
          <a:p>
            <a:r>
              <a:rPr lang="en-US" dirty="0"/>
              <a:t>High mobility (fast charge collection)</a:t>
            </a:r>
          </a:p>
          <a:p>
            <a:r>
              <a:rPr lang="en-US" dirty="0"/>
              <a:t>Low Z (low multiple scattering)</a:t>
            </a:r>
          </a:p>
          <a:p>
            <a:r>
              <a:rPr lang="en-US" dirty="0"/>
              <a:t>Well-developed technology</a:t>
            </a:r>
          </a:p>
          <a:p>
            <a:pPr lvl="1"/>
            <a:r>
              <a:rPr lang="en-US" dirty="0"/>
              <a:t>Fine lithography of structures</a:t>
            </a:r>
          </a:p>
          <a:p>
            <a:pPr lvl="1"/>
            <a:r>
              <a:rPr lang="en-US" dirty="0"/>
              <a:t>“native” oxide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0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05" y="1035650"/>
            <a:ext cx="4038600" cy="54610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Signal induced by moving charges depend on </a:t>
            </a:r>
            <a:r>
              <a:rPr lang="en-US" altLang="en-US" i="1" dirty="0">
                <a:solidFill>
                  <a:schemeClr val="accent2"/>
                </a:solidFill>
              </a:rPr>
              <a:t>work</a:t>
            </a:r>
            <a:r>
              <a:rPr lang="en-US" altLang="en-US" dirty="0">
                <a:solidFill>
                  <a:schemeClr val="accent2"/>
                </a:solidFill>
              </a:rPr>
              <a:t> done by circuit. </a:t>
            </a:r>
            <a:r>
              <a:rPr lang="en-US" altLang="en-US" dirty="0">
                <a:solidFill>
                  <a:srgbClr val="D60093"/>
                </a:solidFill>
              </a:rPr>
              <a:t>The charge induced on an electrode depends on the coupling between the moving charge and the electrode</a:t>
            </a:r>
          </a:p>
          <a:p>
            <a:r>
              <a:rPr lang="en-US" dirty="0">
                <a:solidFill>
                  <a:srgbClr val="CC3300"/>
                </a:solidFill>
              </a:rPr>
              <a:t>In a multi-electrode system the </a:t>
            </a:r>
            <a:r>
              <a:rPr lang="en-US" i="1" dirty="0">
                <a:solidFill>
                  <a:srgbClr val="CC3300"/>
                </a:solidFill>
              </a:rPr>
              <a:t>induced current on an electrode depends on the velocity of the charge and the value of the effective </a:t>
            </a:r>
            <a:r>
              <a:rPr lang="ja-JP" altLang="en-US" i="1" dirty="0">
                <a:solidFill>
                  <a:srgbClr val="CC3300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CC3300"/>
                </a:solidFill>
              </a:rPr>
              <a:t>weighting</a:t>
            </a:r>
            <a:r>
              <a:rPr lang="ja-JP" altLang="en-US" i="1" dirty="0">
                <a:solidFill>
                  <a:srgbClr val="CC3300"/>
                </a:solidFill>
                <a:latin typeface="Arial"/>
              </a:rPr>
              <a:t>”</a:t>
            </a:r>
            <a:r>
              <a:rPr lang="en-US" i="1" dirty="0">
                <a:solidFill>
                  <a:srgbClr val="CC3300"/>
                </a:solidFill>
              </a:rPr>
              <a:t> field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378" y="2603500"/>
            <a:ext cx="4855622" cy="3898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1900" y="165100"/>
            <a:ext cx="355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Radeka</a:t>
            </a:r>
            <a:r>
              <a:rPr lang="en-US" dirty="0"/>
              <a:t> – from </a:t>
            </a:r>
            <a:r>
              <a:rPr lang="en-US" dirty="0" err="1"/>
              <a:t>Ramo</a:t>
            </a:r>
            <a:r>
              <a:rPr lang="en-US" dirty="0"/>
              <a:t> and Shockley)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62800" y="5543550"/>
            <a:ext cx="1981200" cy="1314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2"/>
                </a:solidFill>
              </a:rPr>
              <a:t>Weighting field - determined by putting 1V on strip, grounding all other electrodes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562541"/>
              </p:ext>
            </p:extLst>
          </p:nvPr>
        </p:nvGraphicFramePr>
        <p:xfrm>
          <a:off x="5232399" y="793750"/>
          <a:ext cx="27647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4" imgW="1320800" imgH="749300" progId="Equation.3">
                  <p:embed/>
                </p:oleObj>
              </mc:Choice>
              <mc:Fallback>
                <p:oleObj name="Equation" r:id="rId4" imgW="13208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2399" y="793750"/>
                        <a:ext cx="2764725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382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 Detector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1" y="0"/>
            <a:ext cx="906728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8554" y="336034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Radeka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740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4" y="838200"/>
            <a:ext cx="4379198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41789" cy="691547"/>
          </a:xfrm>
        </p:spPr>
        <p:txBody>
          <a:bodyPr/>
          <a:lstStyle/>
          <a:p>
            <a:r>
              <a:rPr lang="en-US" dirty="0"/>
              <a:t>Signal Shapes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574" y="3064347"/>
            <a:ext cx="7022226" cy="373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062968"/>
            <a:ext cx="82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Spieler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820" y="761826"/>
            <a:ext cx="344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Weighting potential for a 300 </a:t>
            </a:r>
            <a:r>
              <a:rPr lang="en-US" dirty="0" err="1"/>
              <a:t>μm</a:t>
            </a:r>
            <a:r>
              <a:rPr lang="en-US" dirty="0"/>
              <a:t> thick strip detector 50μm pitch</a:t>
            </a:r>
          </a:p>
        </p:txBody>
      </p:sp>
    </p:spTree>
    <p:extLst>
      <p:ext uri="{BB962C8B-B14F-4D97-AF65-F5344CB8AC3E}">
        <p14:creationId xmlns:p14="http://schemas.microsoft.com/office/powerpoint/2010/main" val="234752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45" y="1054345"/>
            <a:ext cx="4460367" cy="56671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silicon detector is rather complex.  There are commercial “TCAD” packages that can simulate silicon-based devices utilizing finite element analysis using the detailed semiconductor equations:</a:t>
            </a:r>
          </a:p>
          <a:p>
            <a:r>
              <a:rPr lang="en-US" dirty="0"/>
              <a:t>Internal fields</a:t>
            </a:r>
          </a:p>
          <a:p>
            <a:r>
              <a:rPr lang="en-US" dirty="0"/>
              <a:t>Coupling to electrodes</a:t>
            </a:r>
          </a:p>
          <a:p>
            <a:r>
              <a:rPr lang="en-US" dirty="0"/>
              <a:t>Charge diffusion and drift</a:t>
            </a:r>
          </a:p>
          <a:p>
            <a:r>
              <a:rPr lang="en-US" dirty="0"/>
              <a:t>Traps</a:t>
            </a:r>
          </a:p>
          <a:p>
            <a:r>
              <a:rPr lang="en-US" dirty="0"/>
              <a:t>Surface effects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912" y="0"/>
            <a:ext cx="3467100" cy="430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912" y="3277180"/>
            <a:ext cx="4520051" cy="35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7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863" y="-552450"/>
            <a:ext cx="10753726" cy="796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16700" y="3564484"/>
            <a:ext cx="279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TCAD simulation of hole currents due to a track impact  in a n-bulk 50 micron thick pixel detector</a:t>
            </a:r>
          </a:p>
        </p:txBody>
      </p:sp>
    </p:spTree>
    <p:extLst>
      <p:ext uri="{BB962C8B-B14F-4D97-AF65-F5344CB8AC3E}">
        <p14:creationId xmlns:p14="http://schemas.microsoft.com/office/powerpoint/2010/main" val="210232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6588" y="1023938"/>
            <a:ext cx="4736226" cy="56419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Bias resistor integrated on each strip usually implanted </a:t>
            </a:r>
            <a:r>
              <a:rPr lang="en-US" dirty="0" err="1"/>
              <a:t>polysilicon</a:t>
            </a:r>
            <a:r>
              <a:rPr lang="en-US" dirty="0"/>
              <a:t> resistor</a:t>
            </a:r>
          </a:p>
          <a:p>
            <a:r>
              <a:rPr lang="en-US" dirty="0"/>
              <a:t>Coupling capacitor formed by very thin (2500 A) dielectric. The dielectric is usually a “grown thermal” oxide supplemented with deposited layers formed by CVD (chemical vapor deposition) </a:t>
            </a:r>
          </a:p>
          <a:p>
            <a:r>
              <a:rPr lang="en-US" dirty="0"/>
              <a:t>In addition there are “guard rings” which keep the field from reaching the damaged silicon near cut edges.</a:t>
            </a:r>
          </a:p>
          <a:p>
            <a:r>
              <a:rPr lang="en-US" dirty="0"/>
              <a:t>“</a:t>
            </a:r>
            <a:r>
              <a:rPr lang="en-US" dirty="0" err="1"/>
              <a:t>Microdischarge</a:t>
            </a:r>
            <a:r>
              <a:rPr lang="en-US" dirty="0"/>
              <a:t>” breakdown can occur when fields near the  implant increase due to charges in the oxide and potential of the coupling </a:t>
            </a:r>
            <a:r>
              <a:rPr lang="en-US" dirty="0" err="1"/>
              <a:t>aluminization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3338"/>
            <a:ext cx="43307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11135"/>
              </p:ext>
            </p:extLst>
          </p:nvPr>
        </p:nvGraphicFramePr>
        <p:xfrm>
          <a:off x="2476500" y="5918200"/>
          <a:ext cx="15240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4" imgW="1333440" imgH="583920" progId="Equation.3">
                  <p:embed/>
                </p:oleObj>
              </mc:Choice>
              <mc:Fallback>
                <p:oleObj name="Equation" r:id="rId4" imgW="133344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5918200"/>
                        <a:ext cx="15240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7925594" y="5391638"/>
            <a:ext cx="71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Si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838" y="3930413"/>
            <a:ext cx="4420678" cy="20705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14876" y="5473423"/>
            <a:ext cx="37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95938" y="5288757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06392" y="5658089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07818" y="2894389"/>
            <a:ext cx="69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oxide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0314" y="2582902"/>
            <a:ext cx="95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08295" y="2719169"/>
            <a:ext cx="881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Ohmic</a:t>
            </a:r>
            <a:endParaRPr lang="en-US" dirty="0"/>
          </a:p>
          <a:p>
            <a:r>
              <a:rPr lang="en-US" dirty="0"/>
              <a:t>contact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089804" y="1192768"/>
            <a:ext cx="2045572" cy="1390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2"/>
          </p:cNvCxnSpPr>
          <p:nvPr/>
        </p:nvCxnSpPr>
        <p:spPr>
          <a:xfrm flipH="1">
            <a:off x="7353300" y="3365500"/>
            <a:ext cx="1295606" cy="255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016846" y="3263721"/>
            <a:ext cx="1118530" cy="2025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0"/>
          </p:cNvCxnSpPr>
          <p:nvPr/>
        </p:nvCxnSpPr>
        <p:spPr>
          <a:xfrm flipH="1" flipV="1">
            <a:off x="7239000" y="1384300"/>
            <a:ext cx="1409906" cy="1334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077104" y="2894389"/>
            <a:ext cx="729288" cy="2497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239000" y="894522"/>
            <a:ext cx="459782" cy="1999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46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Detector Fabrication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Spieler</a:t>
            </a:r>
            <a:r>
              <a:rPr lang="en-US" dirty="0"/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911087"/>
            <a:ext cx="4363352" cy="58103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fabricate silicon detectors the basic process is similar to IC fabrication</a:t>
            </a:r>
          </a:p>
          <a:p>
            <a:r>
              <a:rPr lang="en-US" dirty="0">
                <a:solidFill>
                  <a:srgbClr val="FF6600"/>
                </a:solidFill>
              </a:rPr>
              <a:t>Lithography utilizing masking and exposure of photoresists</a:t>
            </a:r>
          </a:p>
          <a:p>
            <a:r>
              <a:rPr lang="en-US" dirty="0">
                <a:solidFill>
                  <a:srgbClr val="FF6600"/>
                </a:solidFill>
              </a:rPr>
              <a:t>Growth and deposition of silicon dioxide layers (glass)</a:t>
            </a:r>
          </a:p>
          <a:p>
            <a:r>
              <a:rPr lang="en-US" dirty="0">
                <a:solidFill>
                  <a:srgbClr val="FF6600"/>
                </a:solidFill>
              </a:rPr>
              <a:t>Implantation or diffusion of dopants</a:t>
            </a:r>
          </a:p>
          <a:p>
            <a:r>
              <a:rPr lang="en-US" dirty="0">
                <a:solidFill>
                  <a:srgbClr val="FF6600"/>
                </a:solidFill>
              </a:rPr>
              <a:t>Thermal annealing to incorporate dopants into the silicon lattice</a:t>
            </a:r>
          </a:p>
          <a:p>
            <a:pPr marL="0" indent="0">
              <a:buNone/>
            </a:pPr>
            <a:r>
              <a:rPr lang="en-US" dirty="0"/>
              <a:t>We deal with micron-level features where ICs are at ~14 nm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352" y="1095375"/>
            <a:ext cx="4780648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61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22989" cy="894522"/>
          </a:xfrm>
        </p:spPr>
        <p:txBody>
          <a:bodyPr/>
          <a:lstStyle/>
          <a:p>
            <a:r>
              <a:rPr lang="en-US" dirty="0"/>
              <a:t>n, p and junctions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1086"/>
            <a:ext cx="8946247" cy="56391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Silicon can be doped with donor or </a:t>
            </a:r>
            <a:br>
              <a:rPr lang="en-US" dirty="0"/>
            </a:br>
            <a:r>
              <a:rPr lang="en-US" dirty="0"/>
              <a:t>acceptor impurities. This </a:t>
            </a:r>
            <a:br>
              <a:rPr lang="en-US" dirty="0"/>
            </a:br>
            <a:r>
              <a:rPr lang="en-US" dirty="0"/>
              <a:t>corresponds to n (usually </a:t>
            </a:r>
            <a:br>
              <a:rPr lang="en-US" dirty="0"/>
            </a:br>
            <a:r>
              <a:rPr lang="en-US" dirty="0"/>
              <a:t>phosphorus) or p (boron) type </a:t>
            </a:r>
            <a:br>
              <a:rPr lang="en-US" dirty="0"/>
            </a:br>
            <a:r>
              <a:rPr lang="en-US" dirty="0"/>
              <a:t>silicon.</a:t>
            </a:r>
          </a:p>
          <a:p>
            <a:r>
              <a:rPr lang="en-US" dirty="0"/>
              <a:t>The contact between the heavily</a:t>
            </a:r>
            <a:br>
              <a:rPr lang="en-US" dirty="0"/>
            </a:br>
            <a:r>
              <a:rPr lang="en-US" dirty="0"/>
              <a:t> doped and lightly doped regions </a:t>
            </a:r>
            <a:br>
              <a:rPr lang="en-US" dirty="0"/>
            </a:br>
            <a:r>
              <a:rPr lang="en-US" dirty="0"/>
              <a:t>provide the junction (p-n) and </a:t>
            </a:r>
            <a:r>
              <a:rPr lang="en-US" dirty="0" err="1"/>
              <a:t>ohmic</a:t>
            </a:r>
            <a:r>
              <a:rPr lang="en-US" dirty="0"/>
              <a:t> (n-n</a:t>
            </a:r>
            <a:r>
              <a:rPr lang="en-US" baseline="30000" dirty="0"/>
              <a:t>+</a:t>
            </a:r>
            <a:r>
              <a:rPr lang="en-US" dirty="0"/>
              <a:t> or p-p</a:t>
            </a:r>
            <a:r>
              <a:rPr lang="en-US" baseline="30000" dirty="0"/>
              <a:t>+</a:t>
            </a:r>
            <a:r>
              <a:rPr lang="en-US" dirty="0"/>
              <a:t>) contacts</a:t>
            </a:r>
          </a:p>
          <a:p>
            <a:r>
              <a:rPr lang="en-US" dirty="0"/>
              <a:t>Junction contacts are high field (possible breakdown) regions</a:t>
            </a:r>
          </a:p>
          <a:p>
            <a:r>
              <a:rPr lang="en-US" dirty="0" err="1"/>
              <a:t>Ohmic</a:t>
            </a:r>
            <a:r>
              <a:rPr lang="en-US" dirty="0"/>
              <a:t> contacts need to be heavily doped for a proper metal- semiconductor contact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Higgs Factory Workshop[ 11/16/2012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13" y="0"/>
            <a:ext cx="46482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690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1087"/>
            <a:ext cx="5136015" cy="5810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surface is a crucial part of the detector design</a:t>
            </a:r>
          </a:p>
          <a:p>
            <a:r>
              <a:rPr lang="en-US" sz="2000" dirty="0"/>
              <a:t>Junction side must be polished and defect-free</a:t>
            </a:r>
          </a:p>
          <a:p>
            <a:r>
              <a:rPr lang="en-US" sz="2000" dirty="0"/>
              <a:t>Field must be ~0 at damaged cut edge</a:t>
            </a:r>
          </a:p>
          <a:p>
            <a:r>
              <a:rPr lang="en-US" sz="2000" dirty="0"/>
              <a:t>Silicon dioxide used as insulator and passivation can accumulate charge (usually positive)</a:t>
            </a:r>
          </a:p>
          <a:p>
            <a:r>
              <a:rPr lang="en-US" sz="2000" dirty="0"/>
              <a:t>An electron accumulation layer builds up near the positively charged silicon/silicon dioxide interface – this acts as an insulator on a p+/n or a conductor on a n+/p junction – need an additional “p-stop” to electrically isolate n strips on p conductor</a:t>
            </a:r>
          </a:p>
          <a:p>
            <a:r>
              <a:rPr lang="en-US" sz="2000" dirty="0"/>
              <a:t>Detectors can also be sensitive to charge attracted to the surface – affected by humidity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Higgs Factory Workshop[ 11/16/2012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18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55045" y="3714458"/>
            <a:ext cx="23176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Electron concentration</a:t>
            </a:r>
          </a:p>
          <a:p>
            <a:r>
              <a:rPr lang="en-US" dirty="0"/>
              <a:t>1e11 oxide charge </a:t>
            </a:r>
          </a:p>
          <a:p>
            <a:r>
              <a:rPr lang="en-US" dirty="0"/>
              <a:t>n-type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435884"/>
              </p:ext>
            </p:extLst>
          </p:nvPr>
        </p:nvGraphicFramePr>
        <p:xfrm>
          <a:off x="5269706" y="-96275"/>
          <a:ext cx="3685694" cy="381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Image" r:id="rId3" imgW="9266667" imgH="9580952" progId="PhotoDeluxe.Image.2">
                  <p:embed/>
                </p:oleObj>
              </mc:Choice>
              <mc:Fallback>
                <p:oleObj name="Image" r:id="rId3" imgW="9266667" imgH="9580952" progId="PhotoDeluxe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706" y="-96275"/>
                        <a:ext cx="3685694" cy="3810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15" y="3294176"/>
            <a:ext cx="3953078" cy="342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95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12273" cy="1346200"/>
          </a:xfrm>
        </p:spPr>
        <p:txBody>
          <a:bodyPr>
            <a:normAutofit/>
          </a:bodyPr>
          <a:lstStyle/>
          <a:p>
            <a:r>
              <a:rPr lang="en-US" dirty="0"/>
              <a:t>Detector</a:t>
            </a:r>
            <a:br>
              <a:rPr lang="en-US" dirty="0"/>
            </a:br>
            <a:r>
              <a:rPr lang="en-US" dirty="0"/>
              <a:t>Layout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8" descr="E:\SSMAS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0"/>
            <a:ext cx="6010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495842"/>
              </p:ext>
            </p:extLst>
          </p:nvPr>
        </p:nvGraphicFramePr>
        <p:xfrm>
          <a:off x="6548438" y="5637212"/>
          <a:ext cx="125413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438" y="5637212"/>
                        <a:ext cx="125413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857500" y="2328862"/>
            <a:ext cx="1697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192338" y="2024062"/>
            <a:ext cx="841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bias</a:t>
            </a:r>
          </a:p>
          <a:p>
            <a:r>
              <a:rPr lang="en-US" sz="1600" dirty="0"/>
              <a:t>resistor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857500" y="4386262"/>
            <a:ext cx="2073276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192338" y="4095749"/>
            <a:ext cx="833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DC test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pad</a:t>
            </a:r>
            <a:endParaRPr lang="en-US" sz="1600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319464" y="5581649"/>
            <a:ext cx="1371600" cy="685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192338" y="6062662"/>
            <a:ext cx="13843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8000"/>
                </a:solidFill>
              </a:rPr>
              <a:t>coupling</a:t>
            </a:r>
          </a:p>
          <a:p>
            <a:r>
              <a:rPr lang="en-US" sz="1600">
                <a:solidFill>
                  <a:srgbClr val="008000"/>
                </a:solidFill>
              </a:rPr>
              <a:t>capacitor</a:t>
            </a:r>
          </a:p>
          <a:p>
            <a:r>
              <a:rPr lang="en-US" sz="1600">
                <a:solidFill>
                  <a:srgbClr val="008000"/>
                </a:solidFill>
              </a:rPr>
              <a:t>aluminization</a:t>
            </a:r>
            <a:endParaRPr lang="en-US" sz="160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563938" y="2557462"/>
            <a:ext cx="811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Guard </a:t>
            </a:r>
          </a:p>
          <a:p>
            <a:r>
              <a:rPr lang="en-US" sz="1600">
                <a:solidFill>
                  <a:schemeClr val="accent1"/>
                </a:solidFill>
              </a:rPr>
              <a:t>ring</a:t>
            </a:r>
            <a:endParaRPr lang="en-US" sz="1600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944938" y="3167062"/>
            <a:ext cx="762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4953000" y="5521324"/>
            <a:ext cx="0" cy="76200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529138" y="6232524"/>
            <a:ext cx="6238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D60093"/>
                </a:solidFill>
              </a:rPr>
              <a:t>bond</a:t>
            </a:r>
          </a:p>
          <a:p>
            <a:r>
              <a:rPr lang="en-US" sz="1600" dirty="0">
                <a:solidFill>
                  <a:srgbClr val="D60093"/>
                </a:solidFill>
              </a:rPr>
              <a:t>pad</a:t>
            </a:r>
            <a:endParaRPr lang="en-US" sz="1600" dirty="0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4953000" y="4965700"/>
            <a:ext cx="728663" cy="11731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249863" y="6229349"/>
            <a:ext cx="86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3300"/>
                </a:solidFill>
              </a:rPr>
              <a:t>strip</a:t>
            </a:r>
          </a:p>
          <a:p>
            <a:r>
              <a:rPr lang="en-US" sz="1600" dirty="0">
                <a:solidFill>
                  <a:srgbClr val="FF3300"/>
                </a:solidFill>
              </a:rPr>
              <a:t>implant</a:t>
            </a:r>
            <a:endParaRPr lang="en-US" sz="1600" dirty="0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538663" y="714375"/>
            <a:ext cx="92551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Bias line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154738" y="6062662"/>
            <a:ext cx="5334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002338" y="6138862"/>
            <a:ext cx="785813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3300"/>
                </a:solidFill>
              </a:rPr>
              <a:t>100</a:t>
            </a:r>
            <a:r>
              <a:rPr lang="en-US" sz="1600">
                <a:solidFill>
                  <a:srgbClr val="CC3300"/>
                </a:solidFill>
                <a:latin typeface="Symbol" charset="0"/>
              </a:rPr>
              <a:t>m</a:t>
            </a:r>
            <a:r>
              <a:rPr lang="en-US" sz="1600">
                <a:solidFill>
                  <a:srgbClr val="CC33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5506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367088" cy="894522"/>
          </a:xfrm>
        </p:spPr>
        <p:txBody>
          <a:bodyPr/>
          <a:lstStyle/>
          <a:p>
            <a:r>
              <a:rPr lang="en-US" dirty="0"/>
              <a:t>Silicon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45322"/>
            <a:ext cx="3367089" cy="5776153"/>
          </a:xfrm>
        </p:spPr>
        <p:txBody>
          <a:bodyPr>
            <a:normAutofit/>
          </a:bodyPr>
          <a:lstStyle/>
          <a:p>
            <a:r>
              <a:rPr lang="en-US" dirty="0"/>
              <a:t>Silicon detectors are typically high resistivity &gt;1 KW-cm “float zone” silicon</a:t>
            </a:r>
          </a:p>
          <a:p>
            <a:r>
              <a:rPr lang="en-US" dirty="0"/>
              <a:t>The small energy gap between impurity “donor” or “acceptor” levels means most mobile electrons and holes are due to dopants (at RT)</a:t>
            </a:r>
          </a:p>
          <a:p>
            <a:pPr marL="0" indent="0">
              <a:buNone/>
            </a:pPr>
            <a:r>
              <a:rPr lang="en-US" dirty="0"/>
              <a:t>This is why we are not overwhelmed with current when a bias is applied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13" descr="E:\fermi_dirac_mo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896938"/>
            <a:ext cx="483393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367088" y="1308101"/>
            <a:ext cx="931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Intrinsic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490912" y="2801938"/>
            <a:ext cx="738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n-type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490912" y="4675188"/>
            <a:ext cx="738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</a:rPr>
              <a:t>p-type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229100" y="515938"/>
            <a:ext cx="919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8000"/>
                </a:solidFill>
              </a:rPr>
              <a:t>band</a:t>
            </a:r>
          </a:p>
          <a:p>
            <a:pPr algn="ctr"/>
            <a:r>
              <a:rPr lang="en-US" sz="1600">
                <a:solidFill>
                  <a:srgbClr val="008000"/>
                </a:solidFill>
              </a:rPr>
              <a:t>diagram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219700" y="515938"/>
            <a:ext cx="1027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8000"/>
                </a:solidFill>
              </a:rPr>
              <a:t>density of</a:t>
            </a:r>
          </a:p>
          <a:p>
            <a:pPr algn="ctr"/>
            <a:r>
              <a:rPr lang="en-US" sz="1600">
                <a:solidFill>
                  <a:srgbClr val="008000"/>
                </a:solidFill>
              </a:rPr>
              <a:t>states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286500" y="515938"/>
            <a:ext cx="1236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8000"/>
                </a:solidFill>
              </a:rPr>
              <a:t>Fermi-dirac</a:t>
            </a:r>
          </a:p>
          <a:p>
            <a:pPr algn="ctr"/>
            <a:r>
              <a:rPr lang="en-US" sz="1600">
                <a:solidFill>
                  <a:srgbClr val="008000"/>
                </a:solidFill>
              </a:rPr>
              <a:t>distribution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489825" y="501651"/>
            <a:ext cx="1462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8000"/>
                </a:solidFill>
              </a:rPr>
              <a:t>carrier</a:t>
            </a:r>
          </a:p>
          <a:p>
            <a:pPr algn="ctr"/>
            <a:r>
              <a:rPr lang="en-US" sz="1600">
                <a:solidFill>
                  <a:srgbClr val="008000"/>
                </a:solidFill>
              </a:rPr>
              <a:t>concentrations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62488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314700" cy="894522"/>
          </a:xfrm>
        </p:spPr>
        <p:txBody>
          <a:bodyPr/>
          <a:lstStyle/>
          <a:p>
            <a:r>
              <a:rPr lang="en-US" dirty="0" err="1"/>
              <a:t>Wirebonding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" y="988218"/>
            <a:ext cx="4712654" cy="5461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Aluminum ultrasonic welding or gold </a:t>
            </a:r>
            <a:r>
              <a:rPr lang="en-US" dirty="0" err="1"/>
              <a:t>thermocompression</a:t>
            </a:r>
            <a:endParaRPr lang="en-US" dirty="0"/>
          </a:p>
          <a:p>
            <a:r>
              <a:rPr lang="en-US" dirty="0"/>
              <a:t>Aluminum wedge bonding achieves the finest pitch and does not need elevated temperature</a:t>
            </a:r>
          </a:p>
          <a:p>
            <a:r>
              <a:rPr lang="en-US" dirty="0"/>
              <a:t>This is a bit of an art – getting good bonds depends on machine, operator, and especially the surface properties of the materials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40" y="266700"/>
            <a:ext cx="3900041" cy="306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3816350"/>
            <a:ext cx="33782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9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556000" cy="894522"/>
          </a:xfrm>
        </p:spPr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88" y="1130300"/>
            <a:ext cx="3736976" cy="5226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we connect the detectors to the electronics, cool them, and mount them is increasingly important</a:t>
            </a:r>
          </a:p>
          <a:p>
            <a:r>
              <a:rPr lang="en-US" dirty="0"/>
              <a:t>Interconnect is a common point of failure</a:t>
            </a:r>
          </a:p>
          <a:p>
            <a:r>
              <a:rPr lang="en-US" dirty="0"/>
              <a:t>Determines pitch</a:t>
            </a:r>
          </a:p>
          <a:p>
            <a:r>
              <a:rPr lang="en-US" dirty="0"/>
              <a:t>Can be expensive</a:t>
            </a:r>
          </a:p>
          <a:p>
            <a:r>
              <a:rPr lang="en-US" dirty="0"/>
              <a:t>Adds capacitance and inductance</a:t>
            </a:r>
          </a:p>
          <a:p>
            <a:r>
              <a:rPr lang="en-US" dirty="0"/>
              <a:t>Can determine geometry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R. Lipton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21</a:t>
            </a:fld>
            <a:endParaRPr lang="en-US"/>
          </a:p>
        </p:txBody>
      </p:sp>
      <p:pic>
        <p:nvPicPr>
          <p:cNvPr id="31" name="Picture 30" descr="Pixelsche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140" y="3962400"/>
            <a:ext cx="4689960" cy="27049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87864" y="3473642"/>
            <a:ext cx="431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Hybrid Pixel Interconnect using bump bonds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rot="5400000">
            <a:off x="6367464" y="4362642"/>
            <a:ext cx="1219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4229100" y="0"/>
            <a:ext cx="4457700" cy="3035300"/>
            <a:chOff x="5181600" y="3505200"/>
            <a:chExt cx="3751263" cy="2743200"/>
          </a:xfrm>
        </p:grpSpPr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6096000" y="5715000"/>
              <a:ext cx="9794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hybrid</a:t>
              </a: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5241925" y="3775075"/>
              <a:ext cx="1081088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Analog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cable</a:t>
              </a: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7985125" y="4460875"/>
              <a:ext cx="9477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SVX4</a:t>
              </a:r>
            </a:p>
          </p:txBody>
        </p:sp>
        <p:grpSp>
          <p:nvGrpSpPr>
            <p:cNvPr id="38" name="Group 11"/>
            <p:cNvGrpSpPr>
              <a:grpSpLocks/>
            </p:cNvGrpSpPr>
            <p:nvPr/>
          </p:nvGrpSpPr>
          <p:grpSpPr bwMode="auto">
            <a:xfrm>
              <a:off x="5181600" y="3581400"/>
              <a:ext cx="3751263" cy="2667000"/>
              <a:chOff x="336" y="576"/>
              <a:chExt cx="2363" cy="1680"/>
            </a:xfrm>
          </p:grpSpPr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576"/>
                <a:ext cx="2227" cy="1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Text Box 8"/>
              <p:cNvSpPr txBox="1">
                <a:spLocks noChangeArrowheads="1"/>
              </p:cNvSpPr>
              <p:nvPr/>
            </p:nvSpPr>
            <p:spPr bwMode="auto">
              <a:xfrm>
                <a:off x="912" y="1968"/>
                <a:ext cx="6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8000"/>
                    </a:solidFill>
                  </a:rPr>
                  <a:t>hybrid</a:t>
                </a:r>
              </a:p>
            </p:txBody>
          </p:sp>
          <p:sp>
            <p:nvSpPr>
              <p:cNvPr id="42" name="Text Box 9"/>
              <p:cNvSpPr txBox="1">
                <a:spLocks noChangeArrowheads="1"/>
              </p:cNvSpPr>
              <p:nvPr/>
            </p:nvSpPr>
            <p:spPr bwMode="auto">
              <a:xfrm>
                <a:off x="374" y="746"/>
                <a:ext cx="681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Analog</a:t>
                </a:r>
              </a:p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cable</a:t>
                </a:r>
              </a:p>
            </p:txBody>
          </p:sp>
          <p:sp>
            <p:nvSpPr>
              <p:cNvPr id="43" name="Text Box 10"/>
              <p:cNvSpPr txBox="1">
                <a:spLocks noChangeArrowheads="1"/>
              </p:cNvSpPr>
              <p:nvPr/>
            </p:nvSpPr>
            <p:spPr bwMode="auto">
              <a:xfrm>
                <a:off x="2102" y="1178"/>
                <a:ext cx="5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SVX4</a:t>
                </a: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 bwMode="auto">
            <a:xfrm rot="5400000">
              <a:off x="7962900" y="3543300"/>
              <a:ext cx="3048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5855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:\DIO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r="1530"/>
          <a:stretch/>
        </p:blipFill>
        <p:spPr bwMode="auto">
          <a:xfrm>
            <a:off x="4416552" y="771179"/>
            <a:ext cx="4919472" cy="608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Drift and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674" y="1079500"/>
            <a:ext cx="4037726" cy="564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Diode depletion</a:t>
            </a:r>
          </a:p>
          <a:p>
            <a:r>
              <a:rPr lang="en-US" dirty="0"/>
              <a:t>Silicon detectors have lightly doped bulk (usually n) and heavily doped contacts. Unusually large depleted area.</a:t>
            </a:r>
          </a:p>
          <a:p>
            <a:r>
              <a:rPr lang="en-US" dirty="0"/>
              <a:t>Diffusion of charge carriers will form a local depleted region with no applied voltage</a:t>
            </a:r>
          </a:p>
          <a:p>
            <a:r>
              <a:rPr lang="en-US" dirty="0"/>
              <a:t>As we apply external bias the depletion region (and the internal field) grows until it hits the bottom.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83272" y="751943"/>
            <a:ext cx="222820" cy="47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61528" y="248191"/>
            <a:ext cx="2675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asymmetric doping in </a:t>
            </a:r>
            <a:br>
              <a:rPr lang="en-US" dirty="0"/>
            </a:br>
            <a:r>
              <a:rPr lang="en-US" dirty="0"/>
              <a:t>our devices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65836" y="2740415"/>
            <a:ext cx="1246856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pn</a:t>
            </a:r>
            <a:r>
              <a:rPr lang="en-US" dirty="0"/>
              <a:t> junction</a:t>
            </a:r>
            <a:br>
              <a:rPr lang="en-US" dirty="0"/>
            </a:br>
            <a:r>
              <a:rPr lang="en-US" dirty="0"/>
              <a:t>no external</a:t>
            </a:r>
          </a:p>
          <a:p>
            <a:r>
              <a:rPr lang="en-US" dirty="0"/>
              <a:t>fields</a:t>
            </a:r>
          </a:p>
        </p:txBody>
      </p:sp>
    </p:spTree>
    <p:extLst>
      <p:ext uri="{BB962C8B-B14F-4D97-AF65-F5344CB8AC3E}">
        <p14:creationId xmlns:p14="http://schemas.microsoft.com/office/powerpoint/2010/main" val="62094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Characteristics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13" y="3181349"/>
            <a:ext cx="685800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4150" y="1225550"/>
            <a:ext cx="1158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Resistivity: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426768"/>
              </p:ext>
            </p:extLst>
          </p:nvPr>
        </p:nvGraphicFramePr>
        <p:xfrm>
          <a:off x="7241668" y="1123749"/>
          <a:ext cx="1578481" cy="635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4" name="Equation" r:id="rId4" imgW="1447560" imgH="583920" progId="Equation.3">
                  <p:embed/>
                </p:oleObj>
              </mc:Choice>
              <mc:Fallback>
                <p:oleObj name="Equation" r:id="rId4" imgW="14475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1668" y="1123749"/>
                        <a:ext cx="1578481" cy="635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392398"/>
              </p:ext>
            </p:extLst>
          </p:nvPr>
        </p:nvGraphicFramePr>
        <p:xfrm>
          <a:off x="1631950" y="1150937"/>
          <a:ext cx="1968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5" name="Equation" r:id="rId6" imgW="1968480" imgH="596880" progId="Equation.3">
                  <p:embed/>
                </p:oleObj>
              </mc:Choice>
              <mc:Fallback>
                <p:oleObj name="Equation" r:id="rId6" imgW="19684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1150937"/>
                        <a:ext cx="1968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329712" y="1328737"/>
            <a:ext cx="1101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Depletion :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92088" y="2078037"/>
            <a:ext cx="1423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Electric Field:</a:t>
            </a: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493561"/>
              </p:ext>
            </p:extLst>
          </p:nvPr>
        </p:nvGraphicFramePr>
        <p:xfrm>
          <a:off x="1608138" y="1922462"/>
          <a:ext cx="3167062" cy="62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6" name="Equation" r:id="rId8" imgW="2831760" imgH="558720" progId="Equation.3">
                  <p:embed/>
                </p:oleObj>
              </mc:Choice>
              <mc:Fallback>
                <p:oleObj name="Equation" r:id="rId8" imgW="28317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1922462"/>
                        <a:ext cx="3167062" cy="624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384448"/>
              </p:ext>
            </p:extLst>
          </p:nvPr>
        </p:nvGraphicFramePr>
        <p:xfrm>
          <a:off x="5243650" y="1927225"/>
          <a:ext cx="55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7" name="Equation" r:id="rId10" imgW="558720" imgH="368280" progId="Equation.3">
                  <p:embed/>
                </p:oleObj>
              </mc:Choice>
              <mc:Fallback>
                <p:oleObj name="Equation" r:id="rId10" imgW="5587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650" y="1927225"/>
                        <a:ext cx="558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802450" y="1927225"/>
            <a:ext cx="2176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/>
              <a:t> </a:t>
            </a:r>
            <a:r>
              <a:rPr lang="en-US" sz="1600" dirty="0"/>
              <a:t>electron, hole mobility</a:t>
            </a:r>
            <a:endParaRPr lang="en-US" sz="2400" b="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770562" y="2338387"/>
            <a:ext cx="2865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Effective carrier concentration</a:t>
            </a:r>
            <a:endParaRPr lang="en-US" sz="2400"/>
          </a:p>
        </p:txBody>
      </p:sp>
      <p:graphicFrame>
        <p:nvGraphicFramePr>
          <p:cNvPr id="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91280"/>
              </p:ext>
            </p:extLst>
          </p:nvPr>
        </p:nvGraphicFramePr>
        <p:xfrm>
          <a:off x="5237162" y="2414587"/>
          <a:ext cx="6207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8" name="Equation" r:id="rId12" imgW="622080" imgH="317160" progId="Equation.3">
                  <p:embed/>
                </p:oleObj>
              </mc:Choice>
              <mc:Fallback>
                <p:oleObj name="Equation" r:id="rId12" imgW="6220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2" y="2414587"/>
                        <a:ext cx="6207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952625" y="2844799"/>
            <a:ext cx="460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x = distance from junction      D = silicon thickness </a:t>
            </a:r>
            <a:endParaRPr lang="en-US" sz="2400" dirty="0"/>
          </a:p>
        </p:txBody>
      </p:sp>
      <p:graphicFrame>
        <p:nvGraphicFramePr>
          <p:cNvPr id="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391928"/>
              </p:ext>
            </p:extLst>
          </p:nvPr>
        </p:nvGraphicFramePr>
        <p:xfrm>
          <a:off x="5537091" y="1042110"/>
          <a:ext cx="1301630" cy="71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9" name="Equation" r:id="rId14" imgW="876300" imgH="482600" progId="Equation.3">
                  <p:embed/>
                </p:oleObj>
              </mc:Choice>
              <mc:Fallback>
                <p:oleObj name="Equation" r:id="rId14" imgW="876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091" y="1042110"/>
                        <a:ext cx="1301630" cy="71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29"/>
          <p:cNvSpPr>
            <a:spLocks noChangeShapeType="1"/>
          </p:cNvSpPr>
          <p:nvPr/>
        </p:nvSpPr>
        <p:spPr bwMode="auto">
          <a:xfrm flipV="1">
            <a:off x="1311275" y="5499100"/>
            <a:ext cx="3810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V="1">
            <a:off x="1539875" y="5499100"/>
            <a:ext cx="3810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1768475" y="5499100"/>
            <a:ext cx="3810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V="1">
            <a:off x="1997075" y="5499100"/>
            <a:ext cx="3810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V="1">
            <a:off x="2225675" y="5499100"/>
            <a:ext cx="3810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V="1">
            <a:off x="2454275" y="5499100"/>
            <a:ext cx="3810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 flipV="1">
            <a:off x="2682875" y="5499100"/>
            <a:ext cx="3810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V="1">
            <a:off x="2911475" y="5499100"/>
            <a:ext cx="3810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 flipV="1">
            <a:off x="3140075" y="5499100"/>
            <a:ext cx="3810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8"/>
          <p:cNvSpPr>
            <a:spLocks noChangeShapeType="1"/>
          </p:cNvSpPr>
          <p:nvPr/>
        </p:nvSpPr>
        <p:spPr bwMode="auto">
          <a:xfrm flipV="1">
            <a:off x="3368675" y="5499100"/>
            <a:ext cx="3810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 flipV="1">
            <a:off x="3597275" y="5499100"/>
            <a:ext cx="3810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flipV="1">
            <a:off x="3825875" y="5499100"/>
            <a:ext cx="3810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H="1">
            <a:off x="1235075" y="5803900"/>
            <a:ext cx="28606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2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60780" y="4877014"/>
            <a:ext cx="7621982" cy="1490895"/>
            <a:chOff x="720" y="1248"/>
            <a:chExt cx="3698" cy="689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720" y="1248"/>
              <a:ext cx="3648" cy="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3647548"/>
                </p:ext>
              </p:extLst>
            </p:nvPr>
          </p:nvGraphicFramePr>
          <p:xfrm>
            <a:off x="777" y="1500"/>
            <a:ext cx="3641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2" name="Equation" r:id="rId3" imgW="4127400" imgH="495000" progId="Equation.3">
                    <p:embed/>
                  </p:oleObj>
                </mc:Choice>
                <mc:Fallback>
                  <p:oleObj name="Equation" r:id="rId3" imgW="4127400" imgH="49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" y="1500"/>
                          <a:ext cx="3641" cy="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Testing - 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020924"/>
            <a:ext cx="4549913" cy="45156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are a few standard tests which measure the basic properties of silicon detectors</a:t>
            </a:r>
          </a:p>
          <a:p>
            <a:r>
              <a:rPr lang="en-US" dirty="0"/>
              <a:t>Detectors are normally operated fully depleted – all impurities ionized. This leaves a “space charge” region depleted of charge carriers that acts like a dielectric in the junction/</a:t>
            </a:r>
            <a:r>
              <a:rPr lang="en-US" dirty="0" err="1"/>
              <a:t>ohmic</a:t>
            </a:r>
            <a:r>
              <a:rPr lang="en-US" dirty="0"/>
              <a:t> capacitor</a:t>
            </a:r>
          </a:p>
          <a:p>
            <a:pPr marL="0" indent="0">
              <a:buNone/>
            </a:pPr>
            <a:r>
              <a:rPr lang="en-US" dirty="0"/>
              <a:t>Assume this acts as a parallel plate capacitor (diode test structures):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R. Lipton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18203"/>
              </p:ext>
            </p:extLst>
          </p:nvPr>
        </p:nvGraphicFramePr>
        <p:xfrm>
          <a:off x="4733318" y="393680"/>
          <a:ext cx="4281515" cy="2952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Chart" r:id="rId5" imgW="4782007" imgH="2915107" progId="Excel.Chart.8">
                  <p:embed/>
                </p:oleObj>
              </mc:Choice>
              <mc:Fallback>
                <p:oleObj name="Chart" r:id="rId5" imgW="4782007" imgH="29151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318" y="393680"/>
                        <a:ext cx="4281515" cy="2952769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4779366" y="4081775"/>
            <a:ext cx="3883025" cy="1223962"/>
            <a:chOff x="1931" y="1392"/>
            <a:chExt cx="1909" cy="525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968" y="1392"/>
              <a:ext cx="1872" cy="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" name="Object 6"/>
            <p:cNvGraphicFramePr>
              <a:graphicFrameLocks noChangeAspect="1"/>
            </p:cNvGraphicFramePr>
            <p:nvPr/>
          </p:nvGraphicFramePr>
          <p:xfrm>
            <a:off x="1931" y="1392"/>
            <a:ext cx="1897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4" name="Equation" r:id="rId7" imgW="1930320" imgH="482400" progId="Equation.3">
                    <p:embed/>
                  </p:oleObj>
                </mc:Choice>
                <mc:Fallback>
                  <p:oleObj name="Equation" r:id="rId7" imgW="19303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1" y="1392"/>
                          <a:ext cx="1897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4003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st_str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54" y="50876"/>
            <a:ext cx="3913446" cy="2087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04" y="2899704"/>
            <a:ext cx="3932784" cy="383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Testing -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04" y="957416"/>
            <a:ext cx="5124457" cy="562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high quality detector will also have low leakage current – current driven by carrier generation in the depleted bulk.</a:t>
            </a:r>
          </a:p>
          <a:p>
            <a:r>
              <a:rPr lang="en-US" dirty="0"/>
              <a:t>Strongly temperature dependent</a:t>
            </a:r>
          </a:p>
          <a:p>
            <a:r>
              <a:rPr lang="en-US" dirty="0"/>
              <a:t>Avalanche breakdown at 3x10</a:t>
            </a:r>
            <a:r>
              <a:rPr lang="en-US" baseline="30000" dirty="0"/>
              <a:t>5</a:t>
            </a:r>
            <a:r>
              <a:rPr lang="en-US" dirty="0"/>
              <a:t> V/cm</a:t>
            </a:r>
          </a:p>
          <a:p>
            <a:pPr marL="0" indent="0">
              <a:buNone/>
            </a:pPr>
            <a:r>
              <a:rPr lang="en-US" dirty="0"/>
              <a:t>Measure </a:t>
            </a:r>
            <a:r>
              <a:rPr lang="en-US" dirty="0" err="1"/>
              <a:t>V</a:t>
            </a:r>
            <a:r>
              <a:rPr lang="en-US" baseline="-25000" dirty="0" err="1"/>
              <a:t>bias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I curves</a:t>
            </a:r>
          </a:p>
          <a:p>
            <a:r>
              <a:rPr lang="en-US" dirty="0"/>
              <a:t>Look for anomalous currents</a:t>
            </a:r>
          </a:p>
          <a:p>
            <a:r>
              <a:rPr lang="en-US" dirty="0"/>
              <a:t>Breakdown voltage</a:t>
            </a:r>
          </a:p>
          <a:p>
            <a:pPr marL="0" indent="0">
              <a:buNone/>
            </a:pPr>
            <a:r>
              <a:rPr lang="en-US" dirty="0"/>
              <a:t>Current can be affected by surface defects, problems with the </a:t>
            </a:r>
            <a:r>
              <a:rPr lang="en-US" dirty="0" err="1"/>
              <a:t>ohmic</a:t>
            </a:r>
            <a:r>
              <a:rPr lang="en-US" dirty="0"/>
              <a:t> contact, cut edge currents, impurities (especially metals), and physical </a:t>
            </a:r>
          </a:p>
          <a:p>
            <a:pPr marL="0" indent="0">
              <a:buNone/>
            </a:pPr>
            <a:r>
              <a:rPr lang="en-US" dirty="0"/>
              <a:t>damage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181553"/>
              </p:ext>
            </p:extLst>
          </p:nvPr>
        </p:nvGraphicFramePr>
        <p:xfrm>
          <a:off x="6024057" y="2368695"/>
          <a:ext cx="2081589" cy="809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Equation" r:id="rId5" imgW="914400" imgH="355600" progId="Equation.3">
                  <p:embed/>
                </p:oleObj>
              </mc:Choice>
              <mc:Fallback>
                <p:oleObj name="Equation" r:id="rId5" imgW="9144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24057" y="2368695"/>
                        <a:ext cx="2081589" cy="809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18687" y="33009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Test structures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971" y="5970769"/>
            <a:ext cx="1583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Rapid rise until</a:t>
            </a:r>
          </a:p>
          <a:p>
            <a:r>
              <a:rPr lang="en-US" dirty="0"/>
              <a:t>depletion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147157" y="6115804"/>
            <a:ext cx="612755" cy="240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7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Drift,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57871"/>
            <a:ext cx="5256052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~300 micron thick piece of silicon with initial doping concentration of 1x10</a:t>
            </a:r>
            <a:r>
              <a:rPr lang="en-US" baseline="30000" dirty="0"/>
              <a:t>12</a:t>
            </a:r>
            <a:r>
              <a:rPr lang="en-US" dirty="0"/>
              <a:t> has 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 of 68 V – operate at ~100 V</a:t>
            </a:r>
          </a:p>
          <a:p>
            <a:r>
              <a:rPr lang="en-US" dirty="0"/>
              <a:t>In p(n) type silicon electrons (holes) are collected at the junction</a:t>
            </a:r>
          </a:p>
          <a:p>
            <a:r>
              <a:rPr lang="en-US" dirty="0"/>
              <a:t>As carriers drift they diffuse</a:t>
            </a:r>
          </a:p>
          <a:p>
            <a:r>
              <a:rPr lang="en-US" dirty="0"/>
              <a:t>As carriers drift they move due to Lorentz forces from the solenoid field</a:t>
            </a:r>
          </a:p>
          <a:p>
            <a:r>
              <a:rPr lang="en-US" dirty="0"/>
              <a:t>As carriers drift electrons can recombine with holes</a:t>
            </a:r>
          </a:p>
          <a:p>
            <a:r>
              <a:rPr lang="en-US" dirty="0"/>
              <a:t>As carriers drift they may be “eaten” by traps in the silicon</a:t>
            </a:r>
          </a:p>
          <a:p>
            <a:r>
              <a:rPr lang="en-US" dirty="0"/>
              <a:t>Carriers in field-free regions can still diffuse to collection electrodes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92621" y="1253094"/>
            <a:ext cx="2994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baseline="-25000" dirty="0"/>
              <a:t>e</a:t>
            </a:r>
            <a:r>
              <a:rPr lang="en-US" sz="2400" dirty="0"/>
              <a:t> = 1.5x10</a:t>
            </a:r>
            <a:r>
              <a:rPr lang="en-US" sz="2400" baseline="30000" dirty="0"/>
              <a:t>-1 </a:t>
            </a:r>
            <a:r>
              <a:rPr lang="en-US" sz="2400" dirty="0"/>
              <a:t>m</a:t>
            </a:r>
            <a:r>
              <a:rPr lang="en-US" sz="2400" baseline="30000" dirty="0"/>
              <a:t>2</a:t>
            </a:r>
            <a:r>
              <a:rPr lang="en-US" sz="2400" dirty="0"/>
              <a:t>/</a:t>
            </a:r>
            <a:r>
              <a:rPr lang="en-US" sz="2400" dirty="0" err="1"/>
              <a:t>Vsec</a:t>
            </a:r>
            <a:endParaRPr lang="en-US" sz="2400" dirty="0"/>
          </a:p>
          <a:p>
            <a:r>
              <a:rPr lang="en-US" sz="2400" dirty="0" err="1">
                <a:latin typeface="Symbol" charset="2"/>
                <a:cs typeface="Symbol" charset="2"/>
              </a:rPr>
              <a:t>m</a:t>
            </a:r>
            <a:r>
              <a:rPr lang="en-US" sz="2400" baseline="-25000" dirty="0" err="1"/>
              <a:t>h</a:t>
            </a:r>
            <a:r>
              <a:rPr lang="en-US" sz="2400" dirty="0"/>
              <a:t> = 4.5 x10</a:t>
            </a:r>
            <a:r>
              <a:rPr lang="en-US" sz="2400" baseline="30000" dirty="0"/>
              <a:t>-2 </a:t>
            </a:r>
            <a:r>
              <a:rPr lang="en-US" sz="2400" dirty="0"/>
              <a:t>m</a:t>
            </a:r>
            <a:r>
              <a:rPr lang="en-US" sz="2400" baseline="30000" dirty="0"/>
              <a:t>2</a:t>
            </a:r>
            <a:r>
              <a:rPr lang="en-US" sz="2400" dirty="0"/>
              <a:t>/</a:t>
            </a:r>
            <a:r>
              <a:rPr lang="en-US" sz="2400" dirty="0" err="1"/>
              <a:t>Vsec</a:t>
            </a:r>
            <a:endParaRPr lang="en-US" sz="2400" dirty="0"/>
          </a:p>
          <a:p>
            <a:r>
              <a:rPr lang="en-US" dirty="0"/>
              <a:t>(affected by temperature, doping concentration and the magnitude of the applied field)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157127"/>
              </p:ext>
            </p:extLst>
          </p:nvPr>
        </p:nvGraphicFramePr>
        <p:xfrm>
          <a:off x="6334466" y="403010"/>
          <a:ext cx="1131291" cy="46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9" name="Equation" r:id="rId3" imgW="520700" imgH="215900" progId="Equation.3">
                  <p:embed/>
                </p:oleObj>
              </mc:Choice>
              <mc:Fallback>
                <p:oleObj name="Equation" r:id="rId3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466" y="403010"/>
                        <a:ext cx="1131291" cy="469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734911"/>
              </p:ext>
            </p:extLst>
          </p:nvPr>
        </p:nvGraphicFramePr>
        <p:xfrm>
          <a:off x="5987939" y="4515710"/>
          <a:ext cx="1824345" cy="5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0" name="Equation" r:id="rId5" imgW="711200" imgH="228600" progId="Equation.3">
                  <p:embed/>
                </p:oleObj>
              </mc:Choice>
              <mc:Fallback>
                <p:oleObj name="Equation" r:id="rId5" imgW="71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7939" y="4515710"/>
                        <a:ext cx="1824345" cy="586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312761"/>
              </p:ext>
            </p:extLst>
          </p:nvPr>
        </p:nvGraphicFramePr>
        <p:xfrm>
          <a:off x="5890674" y="3515080"/>
          <a:ext cx="2834226" cy="852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1" name="Equation" r:id="rId7" imgW="1562100" imgH="469900" progId="Equation.3">
                  <p:embed/>
                </p:oleObj>
              </mc:Choice>
              <mc:Fallback>
                <p:oleObj name="Equation" r:id="rId7" imgW="1562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90674" y="3515080"/>
                        <a:ext cx="2834226" cy="852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0"/>
          <p:cNvSpPr txBox="1">
            <a:spLocks noChangeArrowheads="1"/>
          </p:cNvSpPr>
          <p:nvPr/>
        </p:nvSpPr>
        <p:spPr bwMode="auto">
          <a:xfrm>
            <a:off x="6095889" y="5346700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Drift time to an electrode:</a:t>
            </a:r>
          </a:p>
        </p:txBody>
      </p:sp>
      <p:graphicFrame>
        <p:nvGraphicFramePr>
          <p:cNvPr id="1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71419"/>
              </p:ext>
            </p:extLst>
          </p:nvPr>
        </p:nvGraphicFramePr>
        <p:xfrm>
          <a:off x="5588000" y="5572124"/>
          <a:ext cx="3320939" cy="111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2" name="Equation" r:id="rId9" imgW="2920680" imgH="977760" progId="Equation.3">
                  <p:embed/>
                </p:oleObj>
              </mc:Choice>
              <mc:Fallback>
                <p:oleObj name="Equation" r:id="rId9" imgW="2920680" imgH="97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5572124"/>
                        <a:ext cx="3320939" cy="1111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3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 Drift and Diffusion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561350"/>
              </p:ext>
            </p:extLst>
          </p:nvPr>
        </p:nvGraphicFramePr>
        <p:xfrm>
          <a:off x="114300" y="1037167"/>
          <a:ext cx="8572500" cy="582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803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 Drift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 Lipton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28137"/>
              </p:ext>
            </p:extLst>
          </p:nvPr>
        </p:nvGraphicFramePr>
        <p:xfrm>
          <a:off x="2200275" y="1158875"/>
          <a:ext cx="1358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7" name="Equation" r:id="rId3" imgW="1358640" imgH="368280" progId="Equation.3">
                  <p:embed/>
                </p:oleObj>
              </mc:Choice>
              <mc:Fallback>
                <p:oleObj name="Equation" r:id="rId3" imgW="13586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1158875"/>
                        <a:ext cx="1358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42875" y="1158875"/>
            <a:ext cx="1909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Electron, hole drift:</a:t>
            </a:r>
          </a:p>
        </p:txBody>
      </p:sp>
      <p:sp>
        <p:nvSpPr>
          <p:cNvPr id="9" name="Text Box 90"/>
          <p:cNvSpPr txBox="1">
            <a:spLocks noChangeArrowheads="1"/>
          </p:cNvSpPr>
          <p:nvPr/>
        </p:nvSpPr>
        <p:spPr bwMode="auto">
          <a:xfrm>
            <a:off x="142875" y="1844675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Drift time to an electrode:</a:t>
            </a:r>
          </a:p>
        </p:txBody>
      </p:sp>
      <p:graphicFrame>
        <p:nvGraphicFramePr>
          <p:cNvPr id="10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62107"/>
              </p:ext>
            </p:extLst>
          </p:nvPr>
        </p:nvGraphicFramePr>
        <p:xfrm>
          <a:off x="2613025" y="1539875"/>
          <a:ext cx="29210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8" name="Equation" r:id="rId5" imgW="2920680" imgH="977760" progId="Equation.3">
                  <p:embed/>
                </p:oleObj>
              </mc:Choice>
              <mc:Fallback>
                <p:oleObj name="Equation" r:id="rId5" imgW="2920680" imgH="97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1539875"/>
                        <a:ext cx="29210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82929"/>
              </p:ext>
            </p:extLst>
          </p:nvPr>
        </p:nvGraphicFramePr>
        <p:xfrm>
          <a:off x="2035313" y="2717800"/>
          <a:ext cx="50292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9" name="Worksheet" r:id="rId7" imgW="9706277" imgH="7429793" progId="Excel.Sheet.8">
                  <p:embed/>
                </p:oleObj>
              </mc:Choice>
              <mc:Fallback>
                <p:oleObj name="Worksheet" r:id="rId7" imgW="9706277" imgH="742979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313" y="2717800"/>
                        <a:ext cx="50292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75436"/>
      </p:ext>
    </p:extLst>
  </p:cSld>
  <p:clrMapOvr>
    <a:masterClrMapping/>
  </p:clrMapOvr>
</p:sld>
</file>

<file path=ppt/theme/theme1.xml><?xml version="1.0" encoding="utf-8"?>
<a:theme xmlns:a="http://schemas.openxmlformats.org/drawingml/2006/main" name="RL_temp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RL_templ.potx</Template>
  <TotalTime>22475</TotalTime>
  <Words>1149</Words>
  <Application>Microsoft Macintosh PowerPoint</Application>
  <PresentationFormat>On-screen Show (4:3)</PresentationFormat>
  <Paragraphs>203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Symbol</vt:lpstr>
      <vt:lpstr>RL_templ</vt:lpstr>
      <vt:lpstr>Equation</vt:lpstr>
      <vt:lpstr>Chart</vt:lpstr>
      <vt:lpstr>Worksheet</vt:lpstr>
      <vt:lpstr>Image</vt:lpstr>
      <vt:lpstr>Silicon Basics</vt:lpstr>
      <vt:lpstr>Silicon Basics</vt:lpstr>
      <vt:lpstr>Charge Drift and Collection</vt:lpstr>
      <vt:lpstr>Device Characteristics</vt:lpstr>
      <vt:lpstr>Device Testing - CV</vt:lpstr>
      <vt:lpstr>Device Testing - IV</vt:lpstr>
      <vt:lpstr>Charge Drift, diffusion</vt:lpstr>
      <vt:lpstr>Carrier Drift and Diffusion</vt:lpstr>
      <vt:lpstr>Carrier Drift</vt:lpstr>
      <vt:lpstr>Signal Development</vt:lpstr>
      <vt:lpstr>Strip Detector</vt:lpstr>
      <vt:lpstr>Signal Shapes</vt:lpstr>
      <vt:lpstr>Simulation</vt:lpstr>
      <vt:lpstr>PowerPoint Presentation</vt:lpstr>
      <vt:lpstr>Strip Detector</vt:lpstr>
      <vt:lpstr>Detector Fabrication (Spieler)</vt:lpstr>
      <vt:lpstr>n, p and junctions</vt:lpstr>
      <vt:lpstr>Semiconductor Surface</vt:lpstr>
      <vt:lpstr>Detector Layout</vt:lpstr>
      <vt:lpstr>Wirebonding</vt:lpstr>
      <vt:lpstr>Interconnect</vt:lpstr>
    </vt:vector>
  </TitlesOfParts>
  <Company>Fermilab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Ronald Lipton</dc:creator>
  <cp:lastModifiedBy>Rebecca Lipton</cp:lastModifiedBy>
  <cp:revision>381</cp:revision>
  <cp:lastPrinted>2013-06-27T16:13:03Z</cp:lastPrinted>
  <dcterms:created xsi:type="dcterms:W3CDTF">2009-10-19T13:17:27Z</dcterms:created>
  <dcterms:modified xsi:type="dcterms:W3CDTF">2018-03-03T14:52:31Z</dcterms:modified>
</cp:coreProperties>
</file>