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Lst>
  <p:notesMasterIdLst>
    <p:notesMasterId r:id="rId85"/>
  </p:notesMasterIdLst>
  <p:handoutMasterIdLst>
    <p:handoutMasterId r:id="rId86"/>
  </p:handoutMasterIdLst>
  <p:sldIdLst>
    <p:sldId id="256" r:id="rId29"/>
    <p:sldId id="257" r:id="rId30"/>
    <p:sldId id="344" r:id="rId31"/>
    <p:sldId id="364" r:id="rId32"/>
    <p:sldId id="345" r:id="rId33"/>
    <p:sldId id="305" r:id="rId34"/>
    <p:sldId id="259" r:id="rId35"/>
    <p:sldId id="306" r:id="rId36"/>
    <p:sldId id="279" r:id="rId37"/>
    <p:sldId id="308" r:id="rId38"/>
    <p:sldId id="307" r:id="rId39"/>
    <p:sldId id="309" r:id="rId40"/>
    <p:sldId id="367" r:id="rId41"/>
    <p:sldId id="281" r:id="rId42"/>
    <p:sldId id="280" r:id="rId43"/>
    <p:sldId id="310" r:id="rId44"/>
    <p:sldId id="311" r:id="rId45"/>
    <p:sldId id="362" r:id="rId46"/>
    <p:sldId id="312" r:id="rId47"/>
    <p:sldId id="363" r:id="rId48"/>
    <p:sldId id="314" r:id="rId49"/>
    <p:sldId id="368" r:id="rId50"/>
    <p:sldId id="315" r:id="rId51"/>
    <p:sldId id="276" r:id="rId52"/>
    <p:sldId id="316" r:id="rId53"/>
    <p:sldId id="317" r:id="rId54"/>
    <p:sldId id="354" r:id="rId55"/>
    <p:sldId id="355" r:id="rId56"/>
    <p:sldId id="353" r:id="rId57"/>
    <p:sldId id="320" r:id="rId58"/>
    <p:sldId id="321" r:id="rId59"/>
    <p:sldId id="319" r:id="rId60"/>
    <p:sldId id="282" r:id="rId61"/>
    <p:sldId id="346" r:id="rId62"/>
    <p:sldId id="348" r:id="rId63"/>
    <p:sldId id="356" r:id="rId64"/>
    <p:sldId id="349" r:id="rId65"/>
    <p:sldId id="350" r:id="rId66"/>
    <p:sldId id="351" r:id="rId67"/>
    <p:sldId id="352" r:id="rId68"/>
    <p:sldId id="333" r:id="rId69"/>
    <p:sldId id="369" r:id="rId70"/>
    <p:sldId id="359" r:id="rId71"/>
    <p:sldId id="360" r:id="rId72"/>
    <p:sldId id="361" r:id="rId73"/>
    <p:sldId id="335" r:id="rId74"/>
    <p:sldId id="338" r:id="rId75"/>
    <p:sldId id="285" r:id="rId76"/>
    <p:sldId id="358" r:id="rId77"/>
    <p:sldId id="337" r:id="rId78"/>
    <p:sldId id="336" r:id="rId79"/>
    <p:sldId id="370" r:id="rId80"/>
    <p:sldId id="366" r:id="rId81"/>
    <p:sldId id="357" r:id="rId82"/>
    <p:sldId id="339" r:id="rId83"/>
    <p:sldId id="340" r:id="rId84"/>
  </p:sldIdLst>
  <p:sldSz cx="13003213" cy="9752013"/>
  <p:notesSz cx="6858000" cy="9144000"/>
  <p:defaultTex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C0FFB6"/>
    <a:srgbClr val="004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2"/>
    <p:restoredTop sz="50000" autoAdjust="0"/>
  </p:normalViewPr>
  <p:slideViewPr>
    <p:cSldViewPr>
      <p:cViewPr varScale="1">
        <p:scale>
          <a:sx n="48" d="100"/>
          <a:sy n="48" d="100"/>
        </p:scale>
        <p:origin x="232" y="5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24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presProps" Target="presProps.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FDEA3-DE62-5748-B08F-A55EDB818D50}" type="datetimeFigureOut">
              <a:rPr lang="en-US" smtClean="0"/>
              <a:t>3/12/18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87693-1090-C54A-9912-2240EF636041}" type="slidenum">
              <a:rPr lang="en-US" smtClean="0"/>
              <a:t>‹#›</a:t>
            </a:fld>
            <a:endParaRPr lang="en-US"/>
          </a:p>
        </p:txBody>
      </p:sp>
    </p:spTree>
    <p:extLst>
      <p:ext uri="{BB962C8B-B14F-4D97-AF65-F5344CB8AC3E}">
        <p14:creationId xmlns:p14="http://schemas.microsoft.com/office/powerpoint/2010/main" val="167004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Grp="1" noRot="1" noChangeAspect="1" noChangeArrowheads="1"/>
          </p:cNvSpPr>
          <p:nvPr>
            <p:ph type="sldImg"/>
          </p:nvPr>
        </p:nvSpPr>
        <p:spPr bwMode="auto">
          <a:xfrm>
            <a:off x="-11798300" y="-11798300"/>
            <a:ext cx="11788775" cy="12482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9704" name="Rectangle 8"/>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624366547"/>
      </p:ext>
    </p:extLst>
  </p:cSld>
  <p:clrMap bg1="lt1" tx1="dk1" bg2="lt2" tx2="dk2" accent1="accent1" accent2="accent2" accent3="accent3" accent4="accent4" accent5="accent5" accent6="accent6" hlink="hlink" folHlink="folHlink"/>
  <p:hf hdr="0" ftr="0" dt="0"/>
  <p:notesStyle>
    <a:lvl1pPr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65017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590687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18011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995151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84652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0114496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5901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690204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2643782-7F98-C240-B400-941BC47D0265}" type="slidenum">
              <a:rPr lang="en-US"/>
              <a:pPr>
                <a:defRPr/>
              </a:pPr>
              <a:t>‹#›</a:t>
            </a:fld>
            <a:endParaRPr lang="en-US"/>
          </a:p>
        </p:txBody>
      </p:sp>
    </p:spTree>
    <p:extLst>
      <p:ext uri="{BB962C8B-B14F-4D97-AF65-F5344CB8AC3E}">
        <p14:creationId xmlns:p14="http://schemas.microsoft.com/office/powerpoint/2010/main" val="406465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B8CBC84-CF0E-6748-9A51-2D6D5BE0CA0C}" type="slidenum">
              <a:rPr lang="en-US"/>
              <a:pPr>
                <a:defRPr/>
              </a:pPr>
              <a:t>‹#›</a:t>
            </a:fld>
            <a:endParaRPr lang="en-US"/>
          </a:p>
        </p:txBody>
      </p:sp>
    </p:spTree>
    <p:extLst>
      <p:ext uri="{BB962C8B-B14F-4D97-AF65-F5344CB8AC3E}">
        <p14:creationId xmlns:p14="http://schemas.microsoft.com/office/powerpoint/2010/main" val="2407539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24813F10-CD68-2443-9E49-10ABB37826FC}" type="slidenum">
              <a:rPr lang="en-US"/>
              <a:pPr>
                <a:defRPr/>
              </a:pPr>
              <a:t>‹#›</a:t>
            </a:fld>
            <a:endParaRPr lang="en-US"/>
          </a:p>
        </p:txBody>
      </p:sp>
    </p:spTree>
    <p:extLst>
      <p:ext uri="{BB962C8B-B14F-4D97-AF65-F5344CB8AC3E}">
        <p14:creationId xmlns:p14="http://schemas.microsoft.com/office/powerpoint/2010/main" val="2346761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F60AE281-65E5-9D4B-9BFC-76737B3E54BF}" type="slidenum">
              <a:rPr lang="en-US"/>
              <a:pPr>
                <a:defRPr/>
              </a:pPr>
              <a:t>‹#›</a:t>
            </a:fld>
            <a:endParaRPr lang="en-US"/>
          </a:p>
        </p:txBody>
      </p:sp>
    </p:spTree>
    <p:extLst>
      <p:ext uri="{BB962C8B-B14F-4D97-AF65-F5344CB8AC3E}">
        <p14:creationId xmlns:p14="http://schemas.microsoft.com/office/powerpoint/2010/main" val="3490866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057C0DD2-435F-FE47-B667-B04FA794E616}" type="slidenum">
              <a:rPr lang="en-US"/>
              <a:pPr>
                <a:defRPr/>
              </a:pPr>
              <a:t>‹#›</a:t>
            </a:fld>
            <a:endParaRPr lang="en-US"/>
          </a:p>
        </p:txBody>
      </p:sp>
    </p:spTree>
    <p:extLst>
      <p:ext uri="{BB962C8B-B14F-4D97-AF65-F5344CB8AC3E}">
        <p14:creationId xmlns:p14="http://schemas.microsoft.com/office/powerpoint/2010/main" val="866067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B79ACD1A-655D-1C4C-8EFA-3B465160B240}" type="slidenum">
              <a:rPr lang="en-US"/>
              <a:pPr>
                <a:defRPr/>
              </a:pPr>
              <a:t>‹#›</a:t>
            </a:fld>
            <a:endParaRPr lang="en-US"/>
          </a:p>
        </p:txBody>
      </p:sp>
    </p:spTree>
    <p:extLst>
      <p:ext uri="{BB962C8B-B14F-4D97-AF65-F5344CB8AC3E}">
        <p14:creationId xmlns:p14="http://schemas.microsoft.com/office/powerpoint/2010/main" val="1121491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C1A53AF-FBD6-B34A-8CE3-EE9BAF3766D7}" type="slidenum">
              <a:rPr lang="en-US"/>
              <a:pPr>
                <a:defRPr/>
              </a:pPr>
              <a:t>‹#›</a:t>
            </a:fld>
            <a:endParaRPr lang="en-US"/>
          </a:p>
        </p:txBody>
      </p:sp>
    </p:spTree>
    <p:extLst>
      <p:ext uri="{BB962C8B-B14F-4D97-AF65-F5344CB8AC3E}">
        <p14:creationId xmlns:p14="http://schemas.microsoft.com/office/powerpoint/2010/main" val="315412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0886842D-90FF-7C40-A016-71B6868CAF2C}" type="slidenum">
              <a:rPr lang="en-US"/>
              <a:pPr>
                <a:defRPr/>
              </a:pPr>
              <a:t>‹#›</a:t>
            </a:fld>
            <a:endParaRPr lang="en-US"/>
          </a:p>
        </p:txBody>
      </p:sp>
    </p:spTree>
    <p:extLst>
      <p:ext uri="{BB962C8B-B14F-4D97-AF65-F5344CB8AC3E}">
        <p14:creationId xmlns:p14="http://schemas.microsoft.com/office/powerpoint/2010/main" val="3501698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28F4298-CA30-DE4C-A964-C62585A07054}" type="slidenum">
              <a:rPr lang="en-US"/>
              <a:pPr>
                <a:defRPr/>
              </a:pPr>
              <a:t>‹#›</a:t>
            </a:fld>
            <a:endParaRPr lang="en-US"/>
          </a:p>
        </p:txBody>
      </p:sp>
    </p:spTree>
    <p:extLst>
      <p:ext uri="{BB962C8B-B14F-4D97-AF65-F5344CB8AC3E}">
        <p14:creationId xmlns:p14="http://schemas.microsoft.com/office/powerpoint/2010/main" val="422511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B1307073-7A9C-A34F-8457-50ADD26ACBC5}" type="slidenum">
              <a:rPr lang="en-US"/>
              <a:pPr>
                <a:defRPr/>
              </a:pPr>
              <a:t>‹#›</a:t>
            </a:fld>
            <a:endParaRPr lang="en-US"/>
          </a:p>
        </p:txBody>
      </p:sp>
    </p:spTree>
    <p:extLst>
      <p:ext uri="{BB962C8B-B14F-4D97-AF65-F5344CB8AC3E}">
        <p14:creationId xmlns:p14="http://schemas.microsoft.com/office/powerpoint/2010/main" val="5311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1320800"/>
            <a:ext cx="2962275" cy="6859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8736013" cy="6859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94894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D5A18DA-02BE-3441-A58D-D1AF053E03C3}" type="slidenum">
              <a:rPr lang="en-US"/>
              <a:pPr>
                <a:defRPr/>
              </a:pPr>
              <a:t>‹#›</a:t>
            </a:fld>
            <a:endParaRPr lang="en-US"/>
          </a:p>
        </p:txBody>
      </p:sp>
    </p:spTree>
    <p:extLst>
      <p:ext uri="{BB962C8B-B14F-4D97-AF65-F5344CB8AC3E}">
        <p14:creationId xmlns:p14="http://schemas.microsoft.com/office/powerpoint/2010/main" val="3885452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1C022C4-13FB-734F-8574-A72C03BD2DBD}" type="slidenum">
              <a:rPr lang="en-US"/>
              <a:pPr>
                <a:defRPr/>
              </a:pPr>
              <a:t>‹#›</a:t>
            </a:fld>
            <a:endParaRPr lang="en-US"/>
          </a:p>
        </p:txBody>
      </p:sp>
    </p:spTree>
    <p:extLst>
      <p:ext uri="{BB962C8B-B14F-4D97-AF65-F5344CB8AC3E}">
        <p14:creationId xmlns:p14="http://schemas.microsoft.com/office/powerpoint/2010/main" val="3093740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D9EA0712-8108-BF48-95B4-A216FD381252}" type="slidenum">
              <a:rPr lang="en-US"/>
              <a:pPr>
                <a:defRPr/>
              </a:pPr>
              <a:t>‹#›</a:t>
            </a:fld>
            <a:endParaRPr lang="en-US"/>
          </a:p>
        </p:txBody>
      </p:sp>
    </p:spTree>
    <p:extLst>
      <p:ext uri="{BB962C8B-B14F-4D97-AF65-F5344CB8AC3E}">
        <p14:creationId xmlns:p14="http://schemas.microsoft.com/office/powerpoint/2010/main" val="1239417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7341C938-C957-0344-80B1-38579BF2764E}" type="slidenum">
              <a:rPr lang="en-US"/>
              <a:pPr>
                <a:defRPr/>
              </a:pPr>
              <a:t>‹#›</a:t>
            </a:fld>
            <a:endParaRPr lang="en-US"/>
          </a:p>
        </p:txBody>
      </p:sp>
    </p:spTree>
    <p:extLst>
      <p:ext uri="{BB962C8B-B14F-4D97-AF65-F5344CB8AC3E}">
        <p14:creationId xmlns:p14="http://schemas.microsoft.com/office/powerpoint/2010/main" val="2073402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3F9593DE-CD06-0D40-9D08-03E5225AE579}" type="slidenum">
              <a:rPr lang="en-US"/>
              <a:pPr>
                <a:defRPr/>
              </a:pPr>
              <a:t>‹#›</a:t>
            </a:fld>
            <a:endParaRPr lang="en-US"/>
          </a:p>
        </p:txBody>
      </p:sp>
    </p:spTree>
    <p:extLst>
      <p:ext uri="{BB962C8B-B14F-4D97-AF65-F5344CB8AC3E}">
        <p14:creationId xmlns:p14="http://schemas.microsoft.com/office/powerpoint/2010/main" val="1832784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B4ED417D-D5F5-FE45-9515-BD80F9B8F1AE}" type="slidenum">
              <a:rPr lang="en-US"/>
              <a:pPr>
                <a:defRPr/>
              </a:pPr>
              <a:t>‹#›</a:t>
            </a:fld>
            <a:endParaRPr lang="en-US"/>
          </a:p>
        </p:txBody>
      </p:sp>
    </p:spTree>
    <p:extLst>
      <p:ext uri="{BB962C8B-B14F-4D97-AF65-F5344CB8AC3E}">
        <p14:creationId xmlns:p14="http://schemas.microsoft.com/office/powerpoint/2010/main" val="36798023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16E4C4EA-1526-F84C-B573-6745E1519FD4}" type="slidenum">
              <a:rPr lang="en-US"/>
              <a:pPr>
                <a:defRPr/>
              </a:pPr>
              <a:t>‹#›</a:t>
            </a:fld>
            <a:endParaRPr lang="en-US"/>
          </a:p>
        </p:txBody>
      </p:sp>
    </p:spTree>
    <p:extLst>
      <p:ext uri="{BB962C8B-B14F-4D97-AF65-F5344CB8AC3E}">
        <p14:creationId xmlns:p14="http://schemas.microsoft.com/office/powerpoint/2010/main" val="2013289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79509D50-5311-0F49-BB62-5B63F8D4F3F0}" type="slidenum">
              <a:rPr lang="en-US"/>
              <a:pPr>
                <a:defRPr/>
              </a:pPr>
              <a:t>‹#›</a:t>
            </a:fld>
            <a:endParaRPr lang="en-US"/>
          </a:p>
        </p:txBody>
      </p:sp>
    </p:spTree>
    <p:extLst>
      <p:ext uri="{BB962C8B-B14F-4D97-AF65-F5344CB8AC3E}">
        <p14:creationId xmlns:p14="http://schemas.microsoft.com/office/powerpoint/2010/main" val="2718053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99C719A-786E-9B47-8DEE-8EDE2FF6524F}" type="slidenum">
              <a:rPr lang="en-US"/>
              <a:pPr>
                <a:defRPr/>
              </a:pPr>
              <a:t>‹#›</a:t>
            </a:fld>
            <a:endParaRPr lang="en-US"/>
          </a:p>
        </p:txBody>
      </p:sp>
    </p:spTree>
    <p:extLst>
      <p:ext uri="{BB962C8B-B14F-4D97-AF65-F5344CB8AC3E}">
        <p14:creationId xmlns:p14="http://schemas.microsoft.com/office/powerpoint/2010/main" val="2723592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6A0B1090-DC1D-6044-A330-E43E6CED0EED}" type="slidenum">
              <a:rPr lang="en-US"/>
              <a:pPr>
                <a:defRPr/>
              </a:pPr>
              <a:t>‹#›</a:t>
            </a:fld>
            <a:endParaRPr lang="en-US"/>
          </a:p>
        </p:txBody>
      </p:sp>
    </p:spTree>
    <p:extLst>
      <p:ext uri="{BB962C8B-B14F-4D97-AF65-F5344CB8AC3E}">
        <p14:creationId xmlns:p14="http://schemas.microsoft.com/office/powerpoint/2010/main" val="116381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647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7A8AF36-0378-3B4D-BB23-903E93675AB0}" type="slidenum">
              <a:rPr lang="en-US"/>
              <a:pPr>
                <a:defRPr/>
              </a:pPr>
              <a:t>‹#›</a:t>
            </a:fld>
            <a:endParaRPr lang="en-US"/>
          </a:p>
        </p:txBody>
      </p:sp>
    </p:spTree>
    <p:extLst>
      <p:ext uri="{BB962C8B-B14F-4D97-AF65-F5344CB8AC3E}">
        <p14:creationId xmlns:p14="http://schemas.microsoft.com/office/powerpoint/2010/main" val="624856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8A727C-017E-1D4A-8C5F-2B16CE820A8C}" type="slidenum">
              <a:rPr lang="en-US"/>
              <a:pPr>
                <a:defRPr/>
              </a:pPr>
              <a:t>‹#›</a:t>
            </a:fld>
            <a:endParaRPr lang="en-US"/>
          </a:p>
        </p:txBody>
      </p:sp>
    </p:spTree>
    <p:extLst>
      <p:ext uri="{BB962C8B-B14F-4D97-AF65-F5344CB8AC3E}">
        <p14:creationId xmlns:p14="http://schemas.microsoft.com/office/powerpoint/2010/main" val="1344833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610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922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547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9300" y="2324100"/>
            <a:ext cx="1949450"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71150" y="2324100"/>
            <a:ext cx="1951038"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421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075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762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86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3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86821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112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1089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1089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8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988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214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1292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71500" y="863600"/>
            <a:ext cx="5848350"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863600"/>
            <a:ext cx="5849938"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25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23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208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0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28058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1550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949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31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90525"/>
            <a:ext cx="2962275" cy="8828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90525"/>
            <a:ext cx="8736013" cy="8828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521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642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79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889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8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906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054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706382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07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483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2129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248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213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157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21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977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3278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8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12760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771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038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92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0073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00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79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45813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966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872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52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6652399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87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1018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22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086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699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368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339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1073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87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3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57754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24574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5016500"/>
            <a:ext cx="24590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164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310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2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281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985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5779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104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1320800"/>
            <a:ext cx="1266825" cy="735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3649663" cy="735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860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6432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07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079633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57836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48600" y="8470900"/>
            <a:ext cx="23939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94950" y="8470900"/>
            <a:ext cx="23955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16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802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0756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27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16637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198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99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5688" y="7785100"/>
            <a:ext cx="2844800" cy="4346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7785100"/>
            <a:ext cx="8383588" cy="4346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421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1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91939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507396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82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097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384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8250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98180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88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4650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1374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10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4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4592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5527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55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17294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5604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234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442945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2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190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27657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52259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448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8881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05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9410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924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394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22581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5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9984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692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290558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6500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26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99354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15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597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928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436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637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59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37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170892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2107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5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189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2542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3483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78263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7952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1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30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7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026145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90969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1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633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328613"/>
            <a:ext cx="126682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364966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55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85370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9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2589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4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11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0070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3982951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20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90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842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5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6256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2334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83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6481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35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1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461333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786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7146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8325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78895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0315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83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E453E357-979D-8545-89F5-822D83CC5A85}" type="slidenum">
              <a:rPr lang="en-US"/>
              <a:pPr>
                <a:defRPr/>
              </a:pPr>
              <a:t>‹#›</a:t>
            </a:fld>
            <a:endParaRPr lang="en-US"/>
          </a:p>
        </p:txBody>
      </p:sp>
    </p:spTree>
    <p:extLst>
      <p:ext uri="{BB962C8B-B14F-4D97-AF65-F5344CB8AC3E}">
        <p14:creationId xmlns:p14="http://schemas.microsoft.com/office/powerpoint/2010/main" val="27101553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B74B0091-CAD8-4A4F-9DD4-8AD6B1C13B2B}" type="slidenum">
              <a:rPr lang="en-US"/>
              <a:pPr>
                <a:defRPr/>
              </a:pPr>
              <a:t>‹#›</a:t>
            </a:fld>
            <a:endParaRPr lang="en-US"/>
          </a:p>
        </p:txBody>
      </p:sp>
    </p:spTree>
    <p:extLst>
      <p:ext uri="{BB962C8B-B14F-4D97-AF65-F5344CB8AC3E}">
        <p14:creationId xmlns:p14="http://schemas.microsoft.com/office/powerpoint/2010/main" val="21742092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0D8D6ACC-734F-E245-88B7-20D2ACEC0ADA}" type="slidenum">
              <a:rPr lang="en-US"/>
              <a:pPr>
                <a:defRPr/>
              </a:pPr>
              <a:t>‹#›</a:t>
            </a:fld>
            <a:endParaRPr lang="en-US"/>
          </a:p>
        </p:txBody>
      </p:sp>
    </p:spTree>
    <p:extLst>
      <p:ext uri="{BB962C8B-B14F-4D97-AF65-F5344CB8AC3E}">
        <p14:creationId xmlns:p14="http://schemas.microsoft.com/office/powerpoint/2010/main" val="841492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C7C32E05-7506-A54F-9BF1-C2E2C69AB95D}" type="slidenum">
              <a:rPr lang="en-US"/>
              <a:pPr>
                <a:defRPr/>
              </a:pPr>
              <a:t>‹#›</a:t>
            </a:fld>
            <a:endParaRPr lang="en-US"/>
          </a:p>
        </p:txBody>
      </p:sp>
    </p:spTree>
    <p:extLst>
      <p:ext uri="{BB962C8B-B14F-4D97-AF65-F5344CB8AC3E}">
        <p14:creationId xmlns:p14="http://schemas.microsoft.com/office/powerpoint/2010/main" val="241855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41968432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02657C2B-0416-9B46-9D4B-98CC1FAA506D}" type="slidenum">
              <a:rPr lang="en-US"/>
              <a:pPr>
                <a:defRPr/>
              </a:pPr>
              <a:t>‹#›</a:t>
            </a:fld>
            <a:endParaRPr lang="en-US"/>
          </a:p>
        </p:txBody>
      </p:sp>
    </p:spTree>
    <p:extLst>
      <p:ext uri="{BB962C8B-B14F-4D97-AF65-F5344CB8AC3E}">
        <p14:creationId xmlns:p14="http://schemas.microsoft.com/office/powerpoint/2010/main" val="8335582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B21F62A5-C029-5E46-8CD6-80F66CE42A9E}" type="slidenum">
              <a:rPr lang="en-US"/>
              <a:pPr>
                <a:defRPr/>
              </a:pPr>
              <a:t>‹#›</a:t>
            </a:fld>
            <a:endParaRPr lang="en-US"/>
          </a:p>
        </p:txBody>
      </p:sp>
    </p:spTree>
    <p:extLst>
      <p:ext uri="{BB962C8B-B14F-4D97-AF65-F5344CB8AC3E}">
        <p14:creationId xmlns:p14="http://schemas.microsoft.com/office/powerpoint/2010/main" val="10653387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27A72D46-45B2-A645-9F98-65947C35B51E}" type="slidenum">
              <a:rPr lang="en-US"/>
              <a:pPr>
                <a:defRPr/>
              </a:pPr>
              <a:t>‹#›</a:t>
            </a:fld>
            <a:endParaRPr lang="en-US"/>
          </a:p>
        </p:txBody>
      </p:sp>
    </p:spTree>
    <p:extLst>
      <p:ext uri="{BB962C8B-B14F-4D97-AF65-F5344CB8AC3E}">
        <p14:creationId xmlns:p14="http://schemas.microsoft.com/office/powerpoint/2010/main" val="34688686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143B41C-BAC7-A148-ADDE-A73E07BDC059}" type="slidenum">
              <a:rPr lang="en-US"/>
              <a:pPr>
                <a:defRPr/>
              </a:pPr>
              <a:t>‹#›</a:t>
            </a:fld>
            <a:endParaRPr lang="en-US"/>
          </a:p>
        </p:txBody>
      </p:sp>
    </p:spTree>
    <p:extLst>
      <p:ext uri="{BB962C8B-B14F-4D97-AF65-F5344CB8AC3E}">
        <p14:creationId xmlns:p14="http://schemas.microsoft.com/office/powerpoint/2010/main" val="7531267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B6734A2-5BE3-9E49-AFC0-F18EF8F60F3B}" type="slidenum">
              <a:rPr lang="en-US"/>
              <a:pPr>
                <a:defRPr/>
              </a:pPr>
              <a:t>‹#›</a:t>
            </a:fld>
            <a:endParaRPr lang="en-US"/>
          </a:p>
        </p:txBody>
      </p:sp>
    </p:spTree>
    <p:extLst>
      <p:ext uri="{BB962C8B-B14F-4D97-AF65-F5344CB8AC3E}">
        <p14:creationId xmlns:p14="http://schemas.microsoft.com/office/powerpoint/2010/main" val="29907276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B279433-09A6-1C4F-B506-98EAFAC0ADCE}" type="slidenum">
              <a:rPr lang="en-US"/>
              <a:pPr>
                <a:defRPr/>
              </a:pPr>
              <a:t>‹#›</a:t>
            </a:fld>
            <a:endParaRPr lang="en-US"/>
          </a:p>
        </p:txBody>
      </p:sp>
    </p:spTree>
    <p:extLst>
      <p:ext uri="{BB962C8B-B14F-4D97-AF65-F5344CB8AC3E}">
        <p14:creationId xmlns:p14="http://schemas.microsoft.com/office/powerpoint/2010/main" val="7835675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EFC3F6B1-714D-3440-8BC9-206C4AE21474}" type="slidenum">
              <a:rPr lang="en-US"/>
              <a:pPr>
                <a:defRPr/>
              </a:pPr>
              <a:t>‹#›</a:t>
            </a:fld>
            <a:endParaRPr lang="en-US"/>
          </a:p>
        </p:txBody>
      </p:sp>
    </p:spTree>
    <p:extLst>
      <p:ext uri="{BB962C8B-B14F-4D97-AF65-F5344CB8AC3E}">
        <p14:creationId xmlns:p14="http://schemas.microsoft.com/office/powerpoint/2010/main" val="505804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DF08C30A-7EAE-9541-B0A4-4D5F08B9C98D}" type="slidenum">
              <a:rPr lang="en-US"/>
              <a:pPr>
                <a:defRPr/>
              </a:pPr>
              <a:t>‹#›</a:t>
            </a:fld>
            <a:endParaRPr lang="en-US"/>
          </a:p>
        </p:txBody>
      </p:sp>
    </p:spTree>
    <p:extLst>
      <p:ext uri="{BB962C8B-B14F-4D97-AF65-F5344CB8AC3E}">
        <p14:creationId xmlns:p14="http://schemas.microsoft.com/office/powerpoint/2010/main" val="27154580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6BB7B757-34E8-C547-954A-0D5926DE2AAD}" type="slidenum">
              <a:rPr lang="en-US"/>
              <a:pPr>
                <a:defRPr/>
              </a:pPr>
              <a:t>‹#›</a:t>
            </a:fld>
            <a:endParaRPr lang="en-US"/>
          </a:p>
        </p:txBody>
      </p:sp>
    </p:spTree>
    <p:extLst>
      <p:ext uri="{BB962C8B-B14F-4D97-AF65-F5344CB8AC3E}">
        <p14:creationId xmlns:p14="http://schemas.microsoft.com/office/powerpoint/2010/main" val="22200024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97770F67-02F8-2F43-942A-81A67066F70A}" type="slidenum">
              <a:rPr lang="en-US"/>
              <a:pPr>
                <a:defRPr/>
              </a:pPr>
              <a:t>‹#›</a:t>
            </a:fld>
            <a:endParaRPr lang="en-US"/>
          </a:p>
        </p:txBody>
      </p:sp>
    </p:spTree>
    <p:extLst>
      <p:ext uri="{BB962C8B-B14F-4D97-AF65-F5344CB8AC3E}">
        <p14:creationId xmlns:p14="http://schemas.microsoft.com/office/powerpoint/2010/main" val="116469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040725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1238"/>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1238"/>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79ED71D0-F61A-C64E-A244-39FCEEBFDAE2}" type="slidenum">
              <a:rPr lang="en-US"/>
              <a:pPr>
                <a:defRPr/>
              </a:pPr>
              <a:t>‹#›</a:t>
            </a:fld>
            <a:endParaRPr lang="en-US"/>
          </a:p>
        </p:txBody>
      </p:sp>
    </p:spTree>
    <p:extLst>
      <p:ext uri="{BB962C8B-B14F-4D97-AF65-F5344CB8AC3E}">
        <p14:creationId xmlns:p14="http://schemas.microsoft.com/office/powerpoint/2010/main" val="1022623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sldNum" idx="11"/>
          </p:nvPr>
        </p:nvSpPr>
        <p:spPr>
          <a:ln/>
        </p:spPr>
        <p:txBody>
          <a:bodyPr/>
          <a:lstStyle>
            <a:lvl1pPr>
              <a:defRPr/>
            </a:lvl1pPr>
          </a:lstStyle>
          <a:p>
            <a:pPr>
              <a:defRPr/>
            </a:pPr>
            <a:fld id="{7CD5BE8E-80A8-4A4A-9B7D-989DBB03F7C7}" type="slidenum">
              <a:rPr lang="en-US"/>
              <a:pPr>
                <a:defRPr/>
              </a:pPr>
              <a:t>‹#›</a:t>
            </a:fld>
            <a:endParaRPr lang="en-US"/>
          </a:p>
        </p:txBody>
      </p:sp>
    </p:spTree>
    <p:extLst>
      <p:ext uri="{BB962C8B-B14F-4D97-AF65-F5344CB8AC3E}">
        <p14:creationId xmlns:p14="http://schemas.microsoft.com/office/powerpoint/2010/main" val="24030348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sldNum" idx="11"/>
          </p:nvPr>
        </p:nvSpPr>
        <p:spPr>
          <a:ln/>
        </p:spPr>
        <p:txBody>
          <a:bodyPr/>
          <a:lstStyle>
            <a:lvl1pPr>
              <a:defRPr/>
            </a:lvl1pPr>
          </a:lstStyle>
          <a:p>
            <a:pPr>
              <a:defRPr/>
            </a:pPr>
            <a:fld id="{344725A8-0EF9-904F-ABC6-8A3D9514797E}" type="slidenum">
              <a:rPr lang="en-US"/>
              <a:pPr>
                <a:defRPr/>
              </a:pPr>
              <a:t>‹#›</a:t>
            </a:fld>
            <a:endParaRPr lang="en-US"/>
          </a:p>
        </p:txBody>
      </p:sp>
    </p:spTree>
    <p:extLst>
      <p:ext uri="{BB962C8B-B14F-4D97-AF65-F5344CB8AC3E}">
        <p14:creationId xmlns:p14="http://schemas.microsoft.com/office/powerpoint/2010/main" val="35913908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sldNum" idx="11"/>
          </p:nvPr>
        </p:nvSpPr>
        <p:spPr>
          <a:ln/>
        </p:spPr>
        <p:txBody>
          <a:bodyPr/>
          <a:lstStyle>
            <a:lvl1pPr>
              <a:defRPr/>
            </a:lvl1pPr>
          </a:lstStyle>
          <a:p>
            <a:pPr>
              <a:defRPr/>
            </a:pPr>
            <a:fld id="{BC0D5A19-5F14-1444-B4F3-125BD95A0249}" type="slidenum">
              <a:rPr lang="en-US"/>
              <a:pPr>
                <a:defRPr/>
              </a:pPr>
              <a:t>‹#›</a:t>
            </a:fld>
            <a:endParaRPr lang="en-US"/>
          </a:p>
        </p:txBody>
      </p:sp>
    </p:spTree>
    <p:extLst>
      <p:ext uri="{BB962C8B-B14F-4D97-AF65-F5344CB8AC3E}">
        <p14:creationId xmlns:p14="http://schemas.microsoft.com/office/powerpoint/2010/main" val="18842485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4792C739-91CD-AF44-9A36-203A157C9059}" type="slidenum">
              <a:rPr lang="en-US"/>
              <a:pPr>
                <a:defRPr/>
              </a:pPr>
              <a:t>‹#›</a:t>
            </a:fld>
            <a:endParaRPr lang="en-US"/>
          </a:p>
        </p:txBody>
      </p:sp>
    </p:spTree>
    <p:extLst>
      <p:ext uri="{BB962C8B-B14F-4D97-AF65-F5344CB8AC3E}">
        <p14:creationId xmlns:p14="http://schemas.microsoft.com/office/powerpoint/2010/main" val="22867102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B1FDBE46-7FD3-B145-B46C-3E340CFF7166}" type="slidenum">
              <a:rPr lang="en-US"/>
              <a:pPr>
                <a:defRPr/>
              </a:pPr>
              <a:t>‹#›</a:t>
            </a:fld>
            <a:endParaRPr lang="en-US"/>
          </a:p>
        </p:txBody>
      </p:sp>
    </p:spTree>
    <p:extLst>
      <p:ext uri="{BB962C8B-B14F-4D97-AF65-F5344CB8AC3E}">
        <p14:creationId xmlns:p14="http://schemas.microsoft.com/office/powerpoint/2010/main" val="16541257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A08C5D74-9DBD-2845-9933-4727D5CAA36A}" type="slidenum">
              <a:rPr lang="en-US"/>
              <a:pPr>
                <a:defRPr/>
              </a:pPr>
              <a:t>‹#›</a:t>
            </a:fld>
            <a:endParaRPr lang="en-US"/>
          </a:p>
        </p:txBody>
      </p:sp>
    </p:spTree>
    <p:extLst>
      <p:ext uri="{BB962C8B-B14F-4D97-AF65-F5344CB8AC3E}">
        <p14:creationId xmlns:p14="http://schemas.microsoft.com/office/powerpoint/2010/main" val="31744993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753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753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071E7740-4E7D-C64C-BEF3-DAC1E8934B78}" type="slidenum">
              <a:rPr lang="en-US"/>
              <a:pPr>
                <a:defRPr/>
              </a:pPr>
              <a:t>‹#›</a:t>
            </a:fld>
            <a:endParaRPr lang="en-US"/>
          </a:p>
        </p:txBody>
      </p:sp>
    </p:spTree>
    <p:extLst>
      <p:ext uri="{BB962C8B-B14F-4D97-AF65-F5344CB8AC3E}">
        <p14:creationId xmlns:p14="http://schemas.microsoft.com/office/powerpoint/2010/main" val="39083585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C3E998AA-A84F-5C43-91EE-11B2DED93707}" type="slidenum">
              <a:rPr lang="en-US"/>
              <a:pPr>
                <a:defRPr/>
              </a:pPr>
              <a:t>‹#›</a:t>
            </a:fld>
            <a:endParaRPr lang="en-US"/>
          </a:p>
        </p:txBody>
      </p:sp>
    </p:spTree>
    <p:extLst>
      <p:ext uri="{BB962C8B-B14F-4D97-AF65-F5344CB8AC3E}">
        <p14:creationId xmlns:p14="http://schemas.microsoft.com/office/powerpoint/2010/main" val="36367650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7F5F58B8-1878-CB46-B5CA-3331AA433E48}" type="slidenum">
              <a:rPr lang="en-US"/>
              <a:pPr>
                <a:defRPr/>
              </a:pPr>
              <a:t>‹#›</a:t>
            </a:fld>
            <a:endParaRPr lang="en-US"/>
          </a:p>
        </p:txBody>
      </p:sp>
    </p:spTree>
    <p:extLst>
      <p:ext uri="{BB962C8B-B14F-4D97-AF65-F5344CB8AC3E}">
        <p14:creationId xmlns:p14="http://schemas.microsoft.com/office/powerpoint/2010/main" val="13172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907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8828488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B42B71B8-3DEC-854E-8206-274F2B0AE3DE}" type="slidenum">
              <a:rPr lang="en-US"/>
              <a:pPr>
                <a:defRPr/>
              </a:pPr>
              <a:t>‹#›</a:t>
            </a:fld>
            <a:endParaRPr lang="en-US"/>
          </a:p>
        </p:txBody>
      </p:sp>
    </p:spTree>
    <p:extLst>
      <p:ext uri="{BB962C8B-B14F-4D97-AF65-F5344CB8AC3E}">
        <p14:creationId xmlns:p14="http://schemas.microsoft.com/office/powerpoint/2010/main" val="2481964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25" y="2058988"/>
            <a:ext cx="5443538"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663" y="2058988"/>
            <a:ext cx="5445125"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DCF9DA82-3903-8749-9909-84B0344012C7}" type="slidenum">
              <a:rPr lang="en-US"/>
              <a:pPr>
                <a:defRPr/>
              </a:pPr>
              <a:t>‹#›</a:t>
            </a:fld>
            <a:endParaRPr lang="en-US"/>
          </a:p>
        </p:txBody>
      </p:sp>
    </p:spTree>
    <p:extLst>
      <p:ext uri="{BB962C8B-B14F-4D97-AF65-F5344CB8AC3E}">
        <p14:creationId xmlns:p14="http://schemas.microsoft.com/office/powerpoint/2010/main" val="13932225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6"/>
          <p:cNvSpPr>
            <a:spLocks noGrp="1" noChangeArrowheads="1"/>
          </p:cNvSpPr>
          <p:nvPr>
            <p:ph type="sldNum" idx="11"/>
          </p:nvPr>
        </p:nvSpPr>
        <p:spPr>
          <a:ln/>
        </p:spPr>
        <p:txBody>
          <a:bodyPr/>
          <a:lstStyle>
            <a:lvl1pPr>
              <a:defRPr/>
            </a:lvl1pPr>
          </a:lstStyle>
          <a:p>
            <a:pPr>
              <a:defRPr/>
            </a:pPr>
            <a:fld id="{EF10E790-372F-5B42-B4D4-150D8C76B79A}" type="slidenum">
              <a:rPr lang="en-US"/>
              <a:pPr>
                <a:defRPr/>
              </a:pPr>
              <a:t>‹#›</a:t>
            </a:fld>
            <a:endParaRPr lang="en-US"/>
          </a:p>
        </p:txBody>
      </p:sp>
    </p:spTree>
    <p:extLst>
      <p:ext uri="{BB962C8B-B14F-4D97-AF65-F5344CB8AC3E}">
        <p14:creationId xmlns:p14="http://schemas.microsoft.com/office/powerpoint/2010/main" val="3494345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6"/>
          <p:cNvSpPr>
            <a:spLocks noGrp="1" noChangeArrowheads="1"/>
          </p:cNvSpPr>
          <p:nvPr>
            <p:ph type="sldNum" idx="11"/>
          </p:nvPr>
        </p:nvSpPr>
        <p:spPr>
          <a:ln/>
        </p:spPr>
        <p:txBody>
          <a:bodyPr/>
          <a:lstStyle>
            <a:lvl1pPr>
              <a:defRPr/>
            </a:lvl1pPr>
          </a:lstStyle>
          <a:p>
            <a:pPr>
              <a:defRPr/>
            </a:pPr>
            <a:fld id="{EBD8A9DF-C2D2-1446-87EC-9DAF05A7CFCF}" type="slidenum">
              <a:rPr lang="en-US"/>
              <a:pPr>
                <a:defRPr/>
              </a:pPr>
              <a:t>‹#›</a:t>
            </a:fld>
            <a:endParaRPr lang="en-US"/>
          </a:p>
        </p:txBody>
      </p:sp>
    </p:spTree>
    <p:extLst>
      <p:ext uri="{BB962C8B-B14F-4D97-AF65-F5344CB8AC3E}">
        <p14:creationId xmlns:p14="http://schemas.microsoft.com/office/powerpoint/2010/main" val="406228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6"/>
          <p:cNvSpPr>
            <a:spLocks noGrp="1" noChangeArrowheads="1"/>
          </p:cNvSpPr>
          <p:nvPr>
            <p:ph type="sldNum" idx="11"/>
          </p:nvPr>
        </p:nvSpPr>
        <p:spPr>
          <a:ln/>
        </p:spPr>
        <p:txBody>
          <a:bodyPr/>
          <a:lstStyle>
            <a:lvl1pPr>
              <a:defRPr/>
            </a:lvl1pPr>
          </a:lstStyle>
          <a:p>
            <a:pPr>
              <a:defRPr/>
            </a:pPr>
            <a:fld id="{7D5D1B73-ED9E-474D-B069-916661F1BDB3}" type="slidenum">
              <a:rPr lang="en-US"/>
              <a:pPr>
                <a:defRPr/>
              </a:pPr>
              <a:t>‹#›</a:t>
            </a:fld>
            <a:endParaRPr lang="en-US"/>
          </a:p>
        </p:txBody>
      </p:sp>
    </p:spTree>
    <p:extLst>
      <p:ext uri="{BB962C8B-B14F-4D97-AF65-F5344CB8AC3E}">
        <p14:creationId xmlns:p14="http://schemas.microsoft.com/office/powerpoint/2010/main" val="42490670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B5A598DA-539F-F443-91BF-AAA7BE7578A7}" type="slidenum">
              <a:rPr lang="en-US"/>
              <a:pPr>
                <a:defRPr/>
              </a:pPr>
              <a:t>‹#›</a:t>
            </a:fld>
            <a:endParaRPr lang="en-US"/>
          </a:p>
        </p:txBody>
      </p:sp>
    </p:spTree>
    <p:extLst>
      <p:ext uri="{BB962C8B-B14F-4D97-AF65-F5344CB8AC3E}">
        <p14:creationId xmlns:p14="http://schemas.microsoft.com/office/powerpoint/2010/main" val="142397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6A2157FE-5A73-7A4C-B2E6-111184D495D5}" type="slidenum">
              <a:rPr lang="en-US"/>
              <a:pPr>
                <a:defRPr/>
              </a:pPr>
              <a:t>‹#›</a:t>
            </a:fld>
            <a:endParaRPr lang="en-US"/>
          </a:p>
        </p:txBody>
      </p:sp>
    </p:spTree>
    <p:extLst>
      <p:ext uri="{BB962C8B-B14F-4D97-AF65-F5344CB8AC3E}">
        <p14:creationId xmlns:p14="http://schemas.microsoft.com/office/powerpoint/2010/main" val="39669643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87991FAE-BE64-0C49-B08C-B1B2E5D95239}" type="slidenum">
              <a:rPr lang="en-US"/>
              <a:pPr>
                <a:defRPr/>
              </a:pPr>
              <a:t>‹#›</a:t>
            </a:fld>
            <a:endParaRPr lang="en-US"/>
          </a:p>
        </p:txBody>
      </p:sp>
    </p:spTree>
    <p:extLst>
      <p:ext uri="{BB962C8B-B14F-4D97-AF65-F5344CB8AC3E}">
        <p14:creationId xmlns:p14="http://schemas.microsoft.com/office/powerpoint/2010/main" val="3581028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713" y="866775"/>
            <a:ext cx="2759075" cy="779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4725" y="866775"/>
            <a:ext cx="8129588" cy="779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1199EF29-73B2-3B47-857F-D9E789BD1D18}" type="slidenum">
              <a:rPr lang="en-US"/>
              <a:pPr>
                <a:defRPr/>
              </a:pPr>
              <a:t>‹#›</a:t>
            </a:fld>
            <a:endParaRPr lang="en-US"/>
          </a:p>
        </p:txBody>
      </p:sp>
    </p:spTree>
    <p:extLst>
      <p:ext uri="{BB962C8B-B14F-4D97-AF65-F5344CB8AC3E}">
        <p14:creationId xmlns:p14="http://schemas.microsoft.com/office/powerpoint/2010/main" val="321129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56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0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2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3411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47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24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99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88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71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5848350"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5016500"/>
            <a:ext cx="5849938"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173577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8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684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099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1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2282825"/>
            <a:ext cx="2962275" cy="5645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282825"/>
            <a:ext cx="8736013" cy="5645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0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3183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9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6921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897099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386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192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6860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07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noChangeArrowheads="1"/>
          </p:cNvSpPr>
          <p:nvPr>
            <p:ph type="sldNum" idx="10"/>
          </p:nvPr>
        </p:nvSpPr>
        <p:spPr>
          <a:ln/>
        </p:spPr>
        <p:txBody>
          <a:bodyPr/>
          <a:lstStyle>
            <a:lvl1pPr>
              <a:defRPr/>
            </a:lvl1pPr>
          </a:lstStyle>
          <a:p>
            <a:pPr>
              <a:defRPr/>
            </a:pPr>
            <a:fld id="{D1F349EE-647D-2C4C-A4D1-D23182A159EE}" type="slidenum">
              <a:rPr lang="en-US"/>
              <a:pPr>
                <a:defRPr/>
              </a:pPr>
              <a:t>‹#›</a:t>
            </a:fld>
            <a:endParaRPr lang="en-US"/>
          </a:p>
        </p:txBody>
      </p:sp>
    </p:spTree>
    <p:extLst>
      <p:ext uri="{BB962C8B-B14F-4D97-AF65-F5344CB8AC3E}">
        <p14:creationId xmlns:p14="http://schemas.microsoft.com/office/powerpoint/2010/main" val="2110580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8EC9014C-F727-CA43-80A3-B9D035ABDC9A}" type="slidenum">
              <a:rPr lang="en-US"/>
              <a:pPr>
                <a:defRPr/>
              </a:pPr>
              <a:t>‹#›</a:t>
            </a:fld>
            <a:endParaRPr lang="en-US"/>
          </a:p>
        </p:txBody>
      </p:sp>
    </p:spTree>
    <p:extLst>
      <p:ext uri="{BB962C8B-B14F-4D97-AF65-F5344CB8AC3E}">
        <p14:creationId xmlns:p14="http://schemas.microsoft.com/office/powerpoint/2010/main" val="336570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00B4199E-56D3-8D4B-AAE4-E27AB6E7CC9C}" type="slidenum">
              <a:rPr lang="en-US"/>
              <a:pPr>
                <a:defRPr/>
              </a:pPr>
              <a:t>‹#›</a:t>
            </a:fld>
            <a:endParaRPr lang="en-US"/>
          </a:p>
        </p:txBody>
      </p:sp>
    </p:spTree>
    <p:extLst>
      <p:ext uri="{BB962C8B-B14F-4D97-AF65-F5344CB8AC3E}">
        <p14:creationId xmlns:p14="http://schemas.microsoft.com/office/powerpoint/2010/main" val="3497456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sldNum" idx="10"/>
          </p:nvPr>
        </p:nvSpPr>
        <p:spPr>
          <a:ln/>
        </p:spPr>
        <p:txBody>
          <a:bodyPr/>
          <a:lstStyle>
            <a:lvl1pPr>
              <a:defRPr/>
            </a:lvl1pPr>
          </a:lstStyle>
          <a:p>
            <a:pPr>
              <a:defRPr/>
            </a:pPr>
            <a:fld id="{4B03C04B-1E1C-B746-8E1B-09FE8FFB848A}" type="slidenum">
              <a:rPr lang="en-US"/>
              <a:pPr>
                <a:defRPr/>
              </a:pPr>
              <a:t>‹#›</a:t>
            </a:fld>
            <a:endParaRPr lang="en-US"/>
          </a:p>
        </p:txBody>
      </p:sp>
    </p:spTree>
    <p:extLst>
      <p:ext uri="{BB962C8B-B14F-4D97-AF65-F5344CB8AC3E}">
        <p14:creationId xmlns:p14="http://schemas.microsoft.com/office/powerpoint/2010/main" val="4798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36790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sldNum" idx="10"/>
          </p:nvPr>
        </p:nvSpPr>
        <p:spPr>
          <a:ln/>
        </p:spPr>
        <p:txBody>
          <a:bodyPr/>
          <a:lstStyle>
            <a:lvl1pPr>
              <a:defRPr/>
            </a:lvl1pPr>
          </a:lstStyle>
          <a:p>
            <a:pPr>
              <a:defRPr/>
            </a:pPr>
            <a:fld id="{D68A3949-9787-B44A-8918-7C57BAAE8B14}" type="slidenum">
              <a:rPr lang="en-US"/>
              <a:pPr>
                <a:defRPr/>
              </a:pPr>
              <a:t>‹#›</a:t>
            </a:fld>
            <a:endParaRPr lang="en-US"/>
          </a:p>
        </p:txBody>
      </p:sp>
    </p:spTree>
    <p:extLst>
      <p:ext uri="{BB962C8B-B14F-4D97-AF65-F5344CB8AC3E}">
        <p14:creationId xmlns:p14="http://schemas.microsoft.com/office/powerpoint/2010/main" val="1712695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sldNum" idx="10"/>
          </p:nvPr>
        </p:nvSpPr>
        <p:spPr>
          <a:ln/>
        </p:spPr>
        <p:txBody>
          <a:bodyPr/>
          <a:lstStyle>
            <a:lvl1pPr>
              <a:defRPr/>
            </a:lvl1pPr>
          </a:lstStyle>
          <a:p>
            <a:pPr>
              <a:defRPr/>
            </a:pPr>
            <a:fld id="{2C24FE7E-9590-DA4C-B7D9-66BFB80FA97C}" type="slidenum">
              <a:rPr lang="en-US"/>
              <a:pPr>
                <a:defRPr/>
              </a:pPr>
              <a:t>‹#›</a:t>
            </a:fld>
            <a:endParaRPr lang="en-US"/>
          </a:p>
        </p:txBody>
      </p:sp>
    </p:spTree>
    <p:extLst>
      <p:ext uri="{BB962C8B-B14F-4D97-AF65-F5344CB8AC3E}">
        <p14:creationId xmlns:p14="http://schemas.microsoft.com/office/powerpoint/2010/main" val="34508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97517740-341E-C547-8366-C330FB5C658D}" type="slidenum">
              <a:rPr lang="en-US"/>
              <a:pPr>
                <a:defRPr/>
              </a:pPr>
              <a:t>‹#›</a:t>
            </a:fld>
            <a:endParaRPr lang="en-US"/>
          </a:p>
        </p:txBody>
      </p:sp>
    </p:spTree>
    <p:extLst>
      <p:ext uri="{BB962C8B-B14F-4D97-AF65-F5344CB8AC3E}">
        <p14:creationId xmlns:p14="http://schemas.microsoft.com/office/powerpoint/2010/main" val="3454617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028D806D-E244-684C-8FD5-216A5C4D1CC3}" type="slidenum">
              <a:rPr lang="en-US"/>
              <a:pPr>
                <a:defRPr/>
              </a:pPr>
              <a:t>‹#›</a:t>
            </a:fld>
            <a:endParaRPr lang="en-US"/>
          </a:p>
        </p:txBody>
      </p:sp>
    </p:spTree>
    <p:extLst>
      <p:ext uri="{BB962C8B-B14F-4D97-AF65-F5344CB8AC3E}">
        <p14:creationId xmlns:p14="http://schemas.microsoft.com/office/powerpoint/2010/main" val="2022851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F883B731-1B25-7345-A8EA-02F23F686A13}" type="slidenum">
              <a:rPr lang="en-US"/>
              <a:pPr>
                <a:defRPr/>
              </a:pPr>
              <a:t>‹#›</a:t>
            </a:fld>
            <a:endParaRPr lang="en-US"/>
          </a:p>
        </p:txBody>
      </p:sp>
    </p:spTree>
    <p:extLst>
      <p:ext uri="{BB962C8B-B14F-4D97-AF65-F5344CB8AC3E}">
        <p14:creationId xmlns:p14="http://schemas.microsoft.com/office/powerpoint/2010/main" val="244911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9897841B-B213-9C44-A146-500537F9473F}" type="slidenum">
              <a:rPr lang="en-US"/>
              <a:pPr>
                <a:defRPr/>
              </a:pPr>
              <a:t>‹#›</a:t>
            </a:fld>
            <a:endParaRPr lang="en-US"/>
          </a:p>
        </p:txBody>
      </p:sp>
    </p:spTree>
    <p:extLst>
      <p:ext uri="{BB962C8B-B14F-4D97-AF65-F5344CB8AC3E}">
        <p14:creationId xmlns:p14="http://schemas.microsoft.com/office/powerpoint/2010/main" val="29387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5669C6F2-9FAF-6543-9BD2-A3953BA4CE12}" type="slidenum">
              <a:rPr lang="en-US"/>
              <a:pPr>
                <a:defRPr/>
              </a:pPr>
              <a:t>‹#›</a:t>
            </a:fld>
            <a:endParaRPr lang="en-US"/>
          </a:p>
        </p:txBody>
      </p:sp>
    </p:spTree>
    <p:extLst>
      <p:ext uri="{BB962C8B-B14F-4D97-AF65-F5344CB8AC3E}">
        <p14:creationId xmlns:p14="http://schemas.microsoft.com/office/powerpoint/2010/main" val="425349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E2EFE32E-6611-0E42-81D9-E69FBED8EEB5}" type="slidenum">
              <a:rPr lang="en-US"/>
              <a:pPr>
                <a:defRPr/>
              </a:pPr>
              <a:t>‹#›</a:t>
            </a:fld>
            <a:endParaRPr lang="en-US"/>
          </a:p>
        </p:txBody>
      </p:sp>
    </p:spTree>
    <p:extLst>
      <p:ext uri="{BB962C8B-B14F-4D97-AF65-F5344CB8AC3E}">
        <p14:creationId xmlns:p14="http://schemas.microsoft.com/office/powerpoint/2010/main" val="2398693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A68D7E82-4E55-4342-9113-5E632C07DEE8}" type="slidenum">
              <a:rPr lang="en-US"/>
              <a:pPr>
                <a:defRPr/>
              </a:pPr>
              <a:t>‹#›</a:t>
            </a:fld>
            <a:endParaRPr lang="en-US"/>
          </a:p>
        </p:txBody>
      </p:sp>
    </p:spTree>
    <p:extLst>
      <p:ext uri="{BB962C8B-B14F-4D97-AF65-F5344CB8AC3E}">
        <p14:creationId xmlns:p14="http://schemas.microsoft.com/office/powerpoint/2010/main" val="2783672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CE391A40-AAC3-EE4F-828F-F62E3770E9CA}" type="slidenum">
              <a:rPr lang="en-US"/>
              <a:pPr>
                <a:defRPr/>
              </a:pPr>
              <a:t>‹#›</a:t>
            </a:fld>
            <a:endParaRPr lang="en-US"/>
          </a:p>
        </p:txBody>
      </p:sp>
    </p:spTree>
    <p:extLst>
      <p:ext uri="{BB962C8B-B14F-4D97-AF65-F5344CB8AC3E}">
        <p14:creationId xmlns:p14="http://schemas.microsoft.com/office/powerpoint/2010/main" val="58383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91025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7BDE2EFE-7898-6E4F-9985-33D8CEC022FF}" type="slidenum">
              <a:rPr lang="en-US"/>
              <a:pPr>
                <a:defRPr/>
              </a:pPr>
              <a:t>‹#›</a:t>
            </a:fld>
            <a:endParaRPr lang="en-US"/>
          </a:p>
        </p:txBody>
      </p:sp>
    </p:spTree>
    <p:extLst>
      <p:ext uri="{BB962C8B-B14F-4D97-AF65-F5344CB8AC3E}">
        <p14:creationId xmlns:p14="http://schemas.microsoft.com/office/powerpoint/2010/main" val="4248212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3EC9275B-B27A-5046-B8B0-A66C5FCC6097}" type="slidenum">
              <a:rPr lang="en-US"/>
              <a:pPr>
                <a:defRPr/>
              </a:pPr>
              <a:t>‹#›</a:t>
            </a:fld>
            <a:endParaRPr lang="en-US"/>
          </a:p>
        </p:txBody>
      </p:sp>
    </p:spTree>
    <p:extLst>
      <p:ext uri="{BB962C8B-B14F-4D97-AF65-F5344CB8AC3E}">
        <p14:creationId xmlns:p14="http://schemas.microsoft.com/office/powerpoint/2010/main" val="3329058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F674976B-0482-0C45-970F-D05EB8615B79}" type="slidenum">
              <a:rPr lang="en-US"/>
              <a:pPr>
                <a:defRPr/>
              </a:pPr>
              <a:t>‹#›</a:t>
            </a:fld>
            <a:endParaRPr lang="en-US"/>
          </a:p>
        </p:txBody>
      </p:sp>
    </p:spTree>
    <p:extLst>
      <p:ext uri="{BB962C8B-B14F-4D97-AF65-F5344CB8AC3E}">
        <p14:creationId xmlns:p14="http://schemas.microsoft.com/office/powerpoint/2010/main" val="856693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A836F0C3-C80B-334A-8FD0-EFE5254B8033}" type="slidenum">
              <a:rPr lang="en-US"/>
              <a:pPr>
                <a:defRPr/>
              </a:pPr>
              <a:t>‹#›</a:t>
            </a:fld>
            <a:endParaRPr lang="en-US"/>
          </a:p>
        </p:txBody>
      </p:sp>
    </p:spTree>
    <p:extLst>
      <p:ext uri="{BB962C8B-B14F-4D97-AF65-F5344CB8AC3E}">
        <p14:creationId xmlns:p14="http://schemas.microsoft.com/office/powerpoint/2010/main" val="2439720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789BB62-FF00-CE40-8532-4AA574458788}" type="slidenum">
              <a:rPr lang="en-US"/>
              <a:pPr>
                <a:defRPr/>
              </a:pPr>
              <a:t>‹#›</a:t>
            </a:fld>
            <a:endParaRPr lang="en-US"/>
          </a:p>
        </p:txBody>
      </p:sp>
    </p:spTree>
    <p:extLst>
      <p:ext uri="{BB962C8B-B14F-4D97-AF65-F5344CB8AC3E}">
        <p14:creationId xmlns:p14="http://schemas.microsoft.com/office/powerpoint/2010/main" val="15076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DE0B610-4ACA-6745-9643-A289F995E497}" type="slidenum">
              <a:rPr lang="en-US"/>
              <a:pPr>
                <a:defRPr/>
              </a:pPr>
              <a:t>‹#›</a:t>
            </a:fld>
            <a:endParaRPr lang="en-US"/>
          </a:p>
        </p:txBody>
      </p:sp>
    </p:spTree>
    <p:extLst>
      <p:ext uri="{BB962C8B-B14F-4D97-AF65-F5344CB8AC3E}">
        <p14:creationId xmlns:p14="http://schemas.microsoft.com/office/powerpoint/2010/main" val="4035006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BF0B39-CBAF-E54A-B6AB-5336EF817856}" type="slidenum">
              <a:rPr lang="en-US"/>
              <a:pPr>
                <a:defRPr/>
              </a:pPr>
              <a:t>‹#›</a:t>
            </a:fld>
            <a:endParaRPr lang="en-US"/>
          </a:p>
        </p:txBody>
      </p:sp>
    </p:spTree>
    <p:extLst>
      <p:ext uri="{BB962C8B-B14F-4D97-AF65-F5344CB8AC3E}">
        <p14:creationId xmlns:p14="http://schemas.microsoft.com/office/powerpoint/2010/main" val="1829926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50ADD7-D299-EA4B-9F24-31804CC71D7E}" type="slidenum">
              <a:rPr lang="en-US"/>
              <a:pPr>
                <a:defRPr/>
              </a:pPr>
              <a:t>‹#›</a:t>
            </a:fld>
            <a:endParaRPr lang="en-US"/>
          </a:p>
        </p:txBody>
      </p:sp>
    </p:spTree>
    <p:extLst>
      <p:ext uri="{BB962C8B-B14F-4D97-AF65-F5344CB8AC3E}">
        <p14:creationId xmlns:p14="http://schemas.microsoft.com/office/powerpoint/2010/main" val="1069009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CD2DCD52-BDD6-0F48-8EF6-6CB1E6BA6D91}" type="slidenum">
              <a:rPr lang="en-US"/>
              <a:pPr>
                <a:defRPr/>
              </a:pPr>
              <a:t>‹#›</a:t>
            </a:fld>
            <a:endParaRPr lang="en-US"/>
          </a:p>
        </p:txBody>
      </p:sp>
    </p:spTree>
    <p:extLst>
      <p:ext uri="{BB962C8B-B14F-4D97-AF65-F5344CB8AC3E}">
        <p14:creationId xmlns:p14="http://schemas.microsoft.com/office/powerpoint/2010/main" val="2783683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3FF7BB06-45C8-9840-9329-6B4E5F5223FC}" type="slidenum">
              <a:rPr lang="en-US"/>
              <a:pPr>
                <a:defRPr/>
              </a:pPr>
              <a:t>‹#›</a:t>
            </a:fld>
            <a:endParaRPr lang="en-US"/>
          </a:p>
        </p:txBody>
      </p:sp>
    </p:spTree>
    <p:extLst>
      <p:ext uri="{BB962C8B-B14F-4D97-AF65-F5344CB8AC3E}">
        <p14:creationId xmlns:p14="http://schemas.microsoft.com/office/powerpoint/2010/main" val="81729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79311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D2BC8940-BF53-6844-848B-F018018F53E9}" type="slidenum">
              <a:rPr lang="en-US"/>
              <a:pPr>
                <a:defRPr/>
              </a:pPr>
              <a:t>‹#›</a:t>
            </a:fld>
            <a:endParaRPr lang="en-US"/>
          </a:p>
        </p:txBody>
      </p:sp>
    </p:spTree>
    <p:extLst>
      <p:ext uri="{BB962C8B-B14F-4D97-AF65-F5344CB8AC3E}">
        <p14:creationId xmlns:p14="http://schemas.microsoft.com/office/powerpoint/2010/main" val="618752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FFA5BC7E-1A0D-4344-BD1F-D644FFCB782E}" type="slidenum">
              <a:rPr lang="en-US"/>
              <a:pPr>
                <a:defRPr/>
              </a:pPr>
              <a:t>‹#›</a:t>
            </a:fld>
            <a:endParaRPr lang="en-US"/>
          </a:p>
        </p:txBody>
      </p:sp>
    </p:spTree>
    <p:extLst>
      <p:ext uri="{BB962C8B-B14F-4D97-AF65-F5344CB8AC3E}">
        <p14:creationId xmlns:p14="http://schemas.microsoft.com/office/powerpoint/2010/main" val="4154336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993AF8BB-74BB-464F-A7BA-9A37D4B28585}" type="slidenum">
              <a:rPr lang="en-US"/>
              <a:pPr>
                <a:defRPr/>
              </a:pPr>
              <a:t>‹#›</a:t>
            </a:fld>
            <a:endParaRPr lang="en-US"/>
          </a:p>
        </p:txBody>
      </p:sp>
    </p:spTree>
    <p:extLst>
      <p:ext uri="{BB962C8B-B14F-4D97-AF65-F5344CB8AC3E}">
        <p14:creationId xmlns:p14="http://schemas.microsoft.com/office/powerpoint/2010/main" val="218731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9D8B8050-5692-0549-8127-7D5E4F3AD2A7}" type="slidenum">
              <a:rPr lang="en-US"/>
              <a:pPr>
                <a:defRPr/>
              </a:pPr>
              <a:t>‹#›</a:t>
            </a:fld>
            <a:endParaRPr lang="en-US"/>
          </a:p>
        </p:txBody>
      </p:sp>
    </p:spTree>
    <p:extLst>
      <p:ext uri="{BB962C8B-B14F-4D97-AF65-F5344CB8AC3E}">
        <p14:creationId xmlns:p14="http://schemas.microsoft.com/office/powerpoint/2010/main" val="3828131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DD889C-F675-244F-B647-AF2E7DCD7048}" type="slidenum">
              <a:rPr lang="en-US"/>
              <a:pPr>
                <a:defRPr/>
              </a:pPr>
              <a:t>‹#›</a:t>
            </a:fld>
            <a:endParaRPr lang="en-US"/>
          </a:p>
        </p:txBody>
      </p:sp>
    </p:spTree>
    <p:extLst>
      <p:ext uri="{BB962C8B-B14F-4D97-AF65-F5344CB8AC3E}">
        <p14:creationId xmlns:p14="http://schemas.microsoft.com/office/powerpoint/2010/main" val="3730625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F14B371-30EE-5941-8E85-A0CE73D1CD49}" type="slidenum">
              <a:rPr lang="en-US"/>
              <a:pPr>
                <a:defRPr/>
              </a:pPr>
              <a:t>‹#›</a:t>
            </a:fld>
            <a:endParaRPr lang="en-US"/>
          </a:p>
        </p:txBody>
      </p:sp>
    </p:spTree>
    <p:extLst>
      <p:ext uri="{BB962C8B-B14F-4D97-AF65-F5344CB8AC3E}">
        <p14:creationId xmlns:p14="http://schemas.microsoft.com/office/powerpoint/2010/main" val="2682043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D5848E4-6C3B-8D45-82DF-170EDEF24B26}" type="slidenum">
              <a:rPr lang="en-US"/>
              <a:pPr>
                <a:defRPr/>
              </a:pPr>
              <a:t>‹#›</a:t>
            </a:fld>
            <a:endParaRPr lang="en-US"/>
          </a:p>
        </p:txBody>
      </p:sp>
    </p:spTree>
    <p:extLst>
      <p:ext uri="{BB962C8B-B14F-4D97-AF65-F5344CB8AC3E}">
        <p14:creationId xmlns:p14="http://schemas.microsoft.com/office/powerpoint/2010/main" val="87008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6E368164-FF09-6D47-BE16-D689A817C160}" type="slidenum">
              <a:rPr lang="en-US"/>
              <a:pPr>
                <a:defRPr/>
              </a:pPr>
              <a:t>‹#›</a:t>
            </a:fld>
            <a:endParaRPr lang="en-US"/>
          </a:p>
        </p:txBody>
      </p:sp>
    </p:spTree>
    <p:extLst>
      <p:ext uri="{BB962C8B-B14F-4D97-AF65-F5344CB8AC3E}">
        <p14:creationId xmlns:p14="http://schemas.microsoft.com/office/powerpoint/2010/main" val="3320872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11AC43E-8E6E-3E43-81E7-66AE9D5197C3}" type="slidenum">
              <a:rPr lang="en-US"/>
              <a:pPr>
                <a:defRPr/>
              </a:pPr>
              <a:t>‹#›</a:t>
            </a:fld>
            <a:endParaRPr lang="en-US"/>
          </a:p>
        </p:txBody>
      </p:sp>
    </p:spTree>
    <p:extLst>
      <p:ext uri="{BB962C8B-B14F-4D97-AF65-F5344CB8AC3E}">
        <p14:creationId xmlns:p14="http://schemas.microsoft.com/office/powerpoint/2010/main" val="4044696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31729910-342F-7241-8A29-AB1339B8B30E}" type="slidenum">
              <a:rPr lang="en-US"/>
              <a:pPr>
                <a:defRPr/>
              </a:pPr>
              <a:t>‹#›</a:t>
            </a:fld>
            <a:endParaRPr lang="en-US"/>
          </a:p>
        </p:txBody>
      </p:sp>
    </p:spTree>
    <p:extLst>
      <p:ext uri="{BB962C8B-B14F-4D97-AF65-F5344CB8AC3E}">
        <p14:creationId xmlns:p14="http://schemas.microsoft.com/office/powerpoint/2010/main" val="314636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3285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8A1485B3-ADB6-6740-B866-03E0E0A3EC1E}" type="slidenum">
              <a:rPr lang="en-US"/>
              <a:pPr>
                <a:defRPr/>
              </a:pPr>
              <a:t>‹#›</a:t>
            </a:fld>
            <a:endParaRPr lang="en-US"/>
          </a:p>
        </p:txBody>
      </p:sp>
    </p:spTree>
    <p:extLst>
      <p:ext uri="{BB962C8B-B14F-4D97-AF65-F5344CB8AC3E}">
        <p14:creationId xmlns:p14="http://schemas.microsoft.com/office/powerpoint/2010/main" val="766308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10CA0D47-F2EF-3A46-B1C2-2F3EBEA32C2F}" type="slidenum">
              <a:rPr lang="en-US"/>
              <a:pPr>
                <a:defRPr/>
              </a:pPr>
              <a:t>‹#›</a:t>
            </a:fld>
            <a:endParaRPr lang="en-US"/>
          </a:p>
        </p:txBody>
      </p:sp>
    </p:spTree>
    <p:extLst>
      <p:ext uri="{BB962C8B-B14F-4D97-AF65-F5344CB8AC3E}">
        <p14:creationId xmlns:p14="http://schemas.microsoft.com/office/powerpoint/2010/main" val="1144082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8814D04F-76A8-EF47-B7A3-A6B9A92B7F26}" type="slidenum">
              <a:rPr lang="en-US"/>
              <a:pPr>
                <a:defRPr/>
              </a:pPr>
              <a:t>‹#›</a:t>
            </a:fld>
            <a:endParaRPr lang="en-US"/>
          </a:p>
        </p:txBody>
      </p:sp>
    </p:spTree>
    <p:extLst>
      <p:ext uri="{BB962C8B-B14F-4D97-AF65-F5344CB8AC3E}">
        <p14:creationId xmlns:p14="http://schemas.microsoft.com/office/powerpoint/2010/main" val="1543422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F892A506-835F-2D46-99E8-A7EC6ACEE55E}" type="slidenum">
              <a:rPr lang="en-US"/>
              <a:pPr>
                <a:defRPr/>
              </a:pPr>
              <a:t>‹#›</a:t>
            </a:fld>
            <a:endParaRPr lang="en-US"/>
          </a:p>
        </p:txBody>
      </p:sp>
    </p:spTree>
    <p:extLst>
      <p:ext uri="{BB962C8B-B14F-4D97-AF65-F5344CB8AC3E}">
        <p14:creationId xmlns:p14="http://schemas.microsoft.com/office/powerpoint/2010/main" val="3167665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30C8FC3C-9F28-A14C-A5A7-2079C8077AE3}" type="slidenum">
              <a:rPr lang="en-US"/>
              <a:pPr>
                <a:defRPr/>
              </a:pPr>
              <a:t>‹#›</a:t>
            </a:fld>
            <a:endParaRPr lang="en-US"/>
          </a:p>
        </p:txBody>
      </p:sp>
    </p:spTree>
    <p:extLst>
      <p:ext uri="{BB962C8B-B14F-4D97-AF65-F5344CB8AC3E}">
        <p14:creationId xmlns:p14="http://schemas.microsoft.com/office/powerpoint/2010/main" val="1022380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E08EA119-AA4E-2A4E-87AE-8B75F695F37F}" type="slidenum">
              <a:rPr lang="en-US"/>
              <a:pPr>
                <a:defRPr/>
              </a:pPr>
              <a:t>‹#›</a:t>
            </a:fld>
            <a:endParaRPr lang="en-US"/>
          </a:p>
        </p:txBody>
      </p:sp>
    </p:spTree>
    <p:extLst>
      <p:ext uri="{BB962C8B-B14F-4D97-AF65-F5344CB8AC3E}">
        <p14:creationId xmlns:p14="http://schemas.microsoft.com/office/powerpoint/2010/main" val="2522723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26E28D25-08D3-6C40-986C-34B72D777C35}" type="slidenum">
              <a:rPr lang="en-US"/>
              <a:pPr>
                <a:defRPr/>
              </a:pPr>
              <a:t>‹#›</a:t>
            </a:fld>
            <a:endParaRPr lang="en-US"/>
          </a:p>
        </p:txBody>
      </p:sp>
    </p:spTree>
    <p:extLst>
      <p:ext uri="{BB962C8B-B14F-4D97-AF65-F5344CB8AC3E}">
        <p14:creationId xmlns:p14="http://schemas.microsoft.com/office/powerpoint/2010/main" val="718465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914215E9-4330-FA45-B983-D71E966C2494}" type="slidenum">
              <a:rPr lang="en-US"/>
              <a:pPr>
                <a:defRPr/>
              </a:pPr>
              <a:t>‹#›</a:t>
            </a:fld>
            <a:endParaRPr lang="en-US"/>
          </a:p>
        </p:txBody>
      </p:sp>
    </p:spTree>
    <p:extLst>
      <p:ext uri="{BB962C8B-B14F-4D97-AF65-F5344CB8AC3E}">
        <p14:creationId xmlns:p14="http://schemas.microsoft.com/office/powerpoint/2010/main" val="2269853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081E9661-F860-3940-835C-E06907127E0F}" type="slidenum">
              <a:rPr lang="en-US"/>
              <a:pPr>
                <a:defRPr/>
              </a:pPr>
              <a:t>‹#›</a:t>
            </a:fld>
            <a:endParaRPr lang="en-US"/>
          </a:p>
        </p:txBody>
      </p:sp>
    </p:spTree>
    <p:extLst>
      <p:ext uri="{BB962C8B-B14F-4D97-AF65-F5344CB8AC3E}">
        <p14:creationId xmlns:p14="http://schemas.microsoft.com/office/powerpoint/2010/main" val="1342155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724554-936B-594D-AA13-DCF3599F31F6}" type="slidenum">
              <a:rPr lang="en-US"/>
              <a:pPr>
                <a:defRPr/>
              </a:pPr>
              <a:t>‹#›</a:t>
            </a:fld>
            <a:endParaRPr lang="en-US"/>
          </a:p>
        </p:txBody>
      </p:sp>
    </p:spTree>
    <p:extLst>
      <p:ext uri="{BB962C8B-B14F-4D97-AF65-F5344CB8AC3E}">
        <p14:creationId xmlns:p14="http://schemas.microsoft.com/office/powerpoint/2010/main" val="270057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571500" y="50165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6" name="Line 2"/>
          <p:cNvSpPr>
            <a:spLocks noChangeShapeType="1"/>
          </p:cNvSpPr>
          <p:nvPr/>
        </p:nvSpPr>
        <p:spPr bwMode="auto">
          <a:xfrm>
            <a:off x="647700" y="47498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 name="Rectangle 3"/>
          <p:cNvSpPr>
            <a:spLocks noGrp="1" noChangeArrowheads="1"/>
          </p:cNvSpPr>
          <p:nvPr>
            <p:ph type="title"/>
          </p:nvPr>
        </p:nvSpPr>
        <p:spPr bwMode="auto">
          <a:xfrm>
            <a:off x="571500" y="13208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0242"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3"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F6931AB-6532-304C-A554-03C4E777D590}" type="slidenum">
              <a:rPr lang="en-US"/>
              <a:pPr>
                <a:defRPr/>
              </a:pPr>
              <a:t>‹#›</a:t>
            </a:fld>
            <a:endParaRPr lang="en-US"/>
          </a:p>
        </p:txBody>
      </p:sp>
      <p:sp>
        <p:nvSpPr>
          <p:cNvPr id="10244"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126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9E15170F-BF4F-F742-BA51-3C0C03EA7196}" type="slidenum">
              <a:rPr lang="en-US"/>
              <a:pPr>
                <a:defRPr/>
              </a:pPr>
              <a:t>‹#›</a:t>
            </a:fld>
            <a:endParaRPr lang="en-US"/>
          </a:p>
        </p:txBody>
      </p:sp>
      <p:sp>
        <p:nvSpPr>
          <p:cNvPr id="11268"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369300" y="2324100"/>
            <a:ext cx="4052888" cy="8902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2290"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2291"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571500" y="863600"/>
            <a:ext cx="11850688" cy="8355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4338" name="Line 2"/>
          <p:cNvSpPr>
            <a:spLocks noChangeShapeType="1"/>
          </p:cNvSpPr>
          <p:nvPr/>
        </p:nvSpPr>
        <p:spPr bwMode="auto">
          <a:xfrm flipH="1">
            <a:off x="90551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39" name="Line 3"/>
          <p:cNvSpPr>
            <a:spLocks noChangeShapeType="1"/>
          </p:cNvSpPr>
          <p:nvPr/>
        </p:nvSpPr>
        <p:spPr bwMode="auto">
          <a:xfrm>
            <a:off x="9066213" y="30924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0" name="Line 4"/>
          <p:cNvSpPr>
            <a:spLocks noChangeShapeType="1"/>
          </p:cNvSpPr>
          <p:nvPr/>
        </p:nvSpPr>
        <p:spPr bwMode="auto">
          <a:xfrm>
            <a:off x="9066213" y="58737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536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536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6386" name="Line 2"/>
          <p:cNvSpPr>
            <a:spLocks noChangeShapeType="1"/>
          </p:cNvSpPr>
          <p:nvPr/>
        </p:nvSpPr>
        <p:spPr bwMode="auto">
          <a:xfrm flipH="1">
            <a:off x="4419600" y="1778000"/>
            <a:ext cx="23813" cy="50546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571500" y="5016500"/>
            <a:ext cx="5068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7410" name="Line 2"/>
          <p:cNvSpPr>
            <a:spLocks noChangeShapeType="1"/>
          </p:cNvSpPr>
          <p:nvPr/>
        </p:nvSpPr>
        <p:spPr bwMode="auto">
          <a:xfrm>
            <a:off x="647700" y="4749800"/>
            <a:ext cx="4881563"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1" name="Rectangle 3"/>
          <p:cNvSpPr>
            <a:spLocks noGrp="1" noChangeArrowheads="1"/>
          </p:cNvSpPr>
          <p:nvPr>
            <p:ph type="title"/>
          </p:nvPr>
        </p:nvSpPr>
        <p:spPr bwMode="auto">
          <a:xfrm>
            <a:off x="571500" y="1320800"/>
            <a:ext cx="50688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409700" y="7785100"/>
            <a:ext cx="5780088"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18434" name="Line 2"/>
          <p:cNvSpPr>
            <a:spLocks noChangeShapeType="1"/>
          </p:cNvSpPr>
          <p:nvPr/>
        </p:nvSpPr>
        <p:spPr bwMode="auto">
          <a:xfrm>
            <a:off x="7543800" y="7975600"/>
            <a:ext cx="1588" cy="1422400"/>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35" name="Rectangle 3"/>
          <p:cNvSpPr>
            <a:spLocks noGrp="1" noChangeArrowheads="1"/>
          </p:cNvSpPr>
          <p:nvPr>
            <p:ph type="body" idx="1"/>
          </p:nvPr>
        </p:nvSpPr>
        <p:spPr bwMode="auto">
          <a:xfrm>
            <a:off x="7848600" y="8470900"/>
            <a:ext cx="4941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9458" name="Line 2"/>
          <p:cNvSpPr>
            <a:spLocks noChangeShapeType="1"/>
          </p:cNvSpPr>
          <p:nvPr/>
        </p:nvSpPr>
        <p:spPr bwMode="auto">
          <a:xfrm>
            <a:off x="6502400" y="1803400"/>
            <a:ext cx="1588" cy="43180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05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482" name="Line 2"/>
          <p:cNvSpPr>
            <a:spLocks noChangeShapeType="1"/>
          </p:cNvSpPr>
          <p:nvPr/>
        </p:nvSpPr>
        <p:spPr bwMode="auto">
          <a:xfrm flipH="1">
            <a:off x="6477000" y="508000"/>
            <a:ext cx="23813" cy="80137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1506" name="Line 2"/>
          <p:cNvSpPr>
            <a:spLocks noChangeShapeType="1"/>
          </p:cNvSpPr>
          <p:nvPr/>
        </p:nvSpPr>
        <p:spPr bwMode="auto">
          <a:xfrm flipH="1">
            <a:off x="44323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7" name="Line 3"/>
          <p:cNvSpPr>
            <a:spLocks noChangeShapeType="1"/>
          </p:cNvSpPr>
          <p:nvPr/>
        </p:nvSpPr>
        <p:spPr bwMode="auto">
          <a:xfrm flipH="1">
            <a:off x="85344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3554" name="Line 2"/>
          <p:cNvSpPr>
            <a:spLocks noChangeShapeType="1"/>
          </p:cNvSpPr>
          <p:nvPr/>
        </p:nvSpPr>
        <p:spPr bwMode="auto">
          <a:xfrm>
            <a:off x="647700" y="1968500"/>
            <a:ext cx="48768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5" name="Rectangle 3"/>
          <p:cNvSpPr>
            <a:spLocks noGrp="1" noChangeArrowheads="1"/>
          </p:cNvSpPr>
          <p:nvPr>
            <p:ph type="title"/>
          </p:nvPr>
        </p:nvSpPr>
        <p:spPr bwMode="auto">
          <a:xfrm>
            <a:off x="571500" y="328613"/>
            <a:ext cx="50688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4578" name="Line 2"/>
          <p:cNvSpPr>
            <a:spLocks noChangeShapeType="1"/>
          </p:cNvSpPr>
          <p:nvPr/>
        </p:nvSpPr>
        <p:spPr bwMode="auto">
          <a:xfrm flipH="1">
            <a:off x="64770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79" name="Line 3"/>
          <p:cNvSpPr>
            <a:spLocks noChangeShapeType="1"/>
          </p:cNvSpPr>
          <p:nvPr/>
        </p:nvSpPr>
        <p:spPr bwMode="auto">
          <a:xfrm>
            <a:off x="6488113" y="4476750"/>
            <a:ext cx="59959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560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560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662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27"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6628"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C6198F5-EBB4-8446-B074-2C0AE5D5E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7651" name="Text Box 3"/>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Rectangle 4"/>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A4BBA098-45FA-4740-B54A-326D89CB41EC}" type="slidenum">
              <a:rPr lang="en-US"/>
              <a:pPr>
                <a:defRPr/>
              </a:pPr>
              <a:t>‹#›</a:t>
            </a:fld>
            <a:endParaRPr lang="en-US"/>
          </a:p>
        </p:txBody>
      </p:sp>
      <p:sp>
        <p:nvSpPr>
          <p:cNvPr id="27653" name="Rectangle 5"/>
          <p:cNvSpPr>
            <a:spLocks noGrp="1" noChangeArrowheads="1"/>
          </p:cNvSpPr>
          <p:nvPr>
            <p:ph type="title"/>
          </p:nvPr>
        </p:nvSpPr>
        <p:spPr bwMode="auto">
          <a:xfrm>
            <a:off x="650875" y="388938"/>
            <a:ext cx="11691938" cy="161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7654" name="Rectangle 6"/>
          <p:cNvSpPr>
            <a:spLocks noGrp="1" noChangeArrowheads="1"/>
          </p:cNvSpPr>
          <p:nvPr>
            <p:ph type="body" idx="1"/>
          </p:nvPr>
        </p:nvSpPr>
        <p:spPr bwMode="auto">
          <a:xfrm>
            <a:off x="650875" y="2281238"/>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98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bwMode="auto">
          <a:xfrm>
            <a:off x="974725" y="866775"/>
            <a:ext cx="11041063" cy="963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675" name="Rectangle 3"/>
          <p:cNvSpPr>
            <a:spLocks noGrp="1" noChangeArrowheads="1"/>
          </p:cNvSpPr>
          <p:nvPr>
            <p:ph type="body" idx="1"/>
          </p:nvPr>
        </p:nvSpPr>
        <p:spPr bwMode="auto">
          <a:xfrm>
            <a:off x="974725" y="2058988"/>
            <a:ext cx="11041063" cy="6599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8676" name="Rectangle 4"/>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8677" name="Text Box 5"/>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B55B6CC4-C500-8A48-94CD-4A9BC520D3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307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5"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71500" y="3708400"/>
            <a:ext cx="11850688" cy="2325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50875" y="2282825"/>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A926AD2-D67B-E04E-BF9D-5B4C5D9F892F}" type="slidenum">
              <a:rPr lang="en-US"/>
              <a:pPr>
                <a:defRPr/>
              </a:pPr>
              <a:t>‹#›</a:t>
            </a:fld>
            <a:endParaRPr lang="en-US"/>
          </a:p>
        </p:txBody>
      </p:sp>
      <p:sp>
        <p:nvSpPr>
          <p:cNvPr id="6146" name="Rectangle 2"/>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47"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717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71"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5AB99F3E-9034-EC4C-AB9F-1C4B53344E32}" type="slidenum">
              <a:rPr lang="en-US"/>
              <a:pPr>
                <a:defRPr/>
              </a:pPr>
              <a:t>‹#›</a:t>
            </a:fld>
            <a:endParaRPr lang="en-US"/>
          </a:p>
        </p:txBody>
      </p:sp>
      <p:sp>
        <p:nvSpPr>
          <p:cNvPr id="7172"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819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195"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6"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6C080CF3-D0AE-524D-A0B6-6695C259EA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9218"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19"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7E25456-F0F1-4445-A779-BF3123C5508F}" type="slidenum">
              <a:rPr lang="en-US"/>
              <a:pPr>
                <a:defRPr/>
              </a:pPr>
              <a:t>‹#›</a:t>
            </a:fld>
            <a:endParaRPr lang="en-US"/>
          </a:p>
        </p:txBody>
      </p:sp>
      <p:sp>
        <p:nvSpPr>
          <p:cNvPr id="9220"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9.png"/><Relationship Id="rId10" Type="http://schemas.openxmlformats.org/officeDocument/2006/relationships/image" Target="../media/image27.jpg"/><Relationship Id="rId4" Type="http://schemas.openxmlformats.org/officeDocument/2006/relationships/image" Target="../media/image21.jpeg"/><Relationship Id="rId9"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37.jp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571500" y="1320800"/>
            <a:ext cx="11861800" cy="317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Acquisition Systems</a:t>
            </a:r>
          </a:p>
        </p:txBody>
      </p:sp>
      <p:sp>
        <p:nvSpPr>
          <p:cNvPr id="30722" name="Text Box 2"/>
          <p:cNvSpPr txBox="1">
            <a:spLocks noChangeArrowheads="1"/>
          </p:cNvSpPr>
          <p:nvPr/>
        </p:nvSpPr>
        <p:spPr bwMode="auto">
          <a:xfrm>
            <a:off x="4864100" y="5093921"/>
            <a:ext cx="3034506" cy="8501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2800" dirty="0">
                <a:solidFill>
                  <a:srgbClr val="606060"/>
                </a:solidFill>
                <a:latin typeface="Arial Narrow" charset="0"/>
              </a:rPr>
              <a:t>Martin L. Purschke</a:t>
            </a:r>
          </a:p>
          <a:p>
            <a:pPr eaLnBrk="1" hangingPunct="1">
              <a:buClrTx/>
              <a:buFontTx/>
              <a:buNone/>
              <a:defRPr/>
            </a:pPr>
            <a:endParaRPr lang="en-US" sz="2800" dirty="0">
              <a:solidFill>
                <a:srgbClr val="606060"/>
              </a:solidFill>
              <a:latin typeface="Arial Narrow" charset="0"/>
            </a:endParaRPr>
          </a:p>
          <a:p>
            <a:pPr eaLnBrk="1" hangingPunct="1">
              <a:buClrTx/>
              <a:buFontTx/>
              <a:buNone/>
              <a:defRPr/>
            </a:pPr>
            <a:endParaRPr lang="en-US" sz="2800" dirty="0">
              <a:solidFill>
                <a:srgbClr val="606060"/>
              </a:solidFill>
              <a:latin typeface="Arial Narrow" charset="0"/>
            </a:endParaRPr>
          </a:p>
        </p:txBody>
      </p:sp>
      <p:pic>
        <p:nvPicPr>
          <p:cNvPr id="2" name="Picture 1"/>
          <p:cNvPicPr>
            <a:picLocks noChangeAspect="1"/>
          </p:cNvPicPr>
          <p:nvPr/>
        </p:nvPicPr>
        <p:blipFill>
          <a:blip r:embed="rId3"/>
          <a:stretch>
            <a:fillRect/>
          </a:stretch>
        </p:blipFill>
        <p:spPr>
          <a:xfrm>
            <a:off x="3365500" y="5791627"/>
            <a:ext cx="6031706" cy="2208579"/>
          </a:xfrm>
          <a:prstGeom prst="rect">
            <a:avLst/>
          </a:prstGeom>
        </p:spPr>
      </p:pic>
      <p:sp>
        <p:nvSpPr>
          <p:cNvPr id="3" name="Slide Number Placeholder 2"/>
          <p:cNvSpPr>
            <a:spLocks noGrp="1"/>
          </p:cNvSpPr>
          <p:nvPr>
            <p:ph type="sldNum" sz="quarter" idx="4"/>
          </p:nvPr>
        </p:nvSpPr>
        <p:spPr/>
        <p:txBody>
          <a:bodyPr/>
          <a:lstStyle/>
          <a:p>
            <a:fld id="{7D854EC2-8F58-5C4F-8AEB-33CAAE66C4BD}" type="slidenum">
              <a:rPr lang="en-US" smtClean="0"/>
              <a:t>1</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did we implement this?</a:t>
            </a:r>
          </a:p>
        </p:txBody>
      </p:sp>
      <p:pic>
        <p:nvPicPr>
          <p:cNvPr id="3" name="Picture 2"/>
          <p:cNvPicPr>
            <a:picLocks noChangeAspect="1"/>
          </p:cNvPicPr>
          <p:nvPr/>
        </p:nvPicPr>
        <p:blipFill>
          <a:blip r:embed="rId3"/>
          <a:stretch>
            <a:fillRect/>
          </a:stretch>
        </p:blipFill>
        <p:spPr>
          <a:xfrm>
            <a:off x="3377406" y="2818606"/>
            <a:ext cx="9411052" cy="566863"/>
          </a:xfrm>
          <a:prstGeom prst="rect">
            <a:avLst/>
          </a:prstGeom>
        </p:spPr>
      </p:pic>
      <p:pic>
        <p:nvPicPr>
          <p:cNvPr id="4" name="Picture 3"/>
          <p:cNvPicPr>
            <a:picLocks noChangeAspect="1"/>
          </p:cNvPicPr>
          <p:nvPr/>
        </p:nvPicPr>
        <p:blipFill>
          <a:blip r:embed="rId4"/>
          <a:stretch>
            <a:fillRect/>
          </a:stretch>
        </p:blipFill>
        <p:spPr>
          <a:xfrm>
            <a:off x="4495007" y="4461522"/>
            <a:ext cx="6716642" cy="566863"/>
          </a:xfrm>
          <a:prstGeom prst="rect">
            <a:avLst/>
          </a:prstGeom>
        </p:spPr>
      </p:pic>
      <p:pic>
        <p:nvPicPr>
          <p:cNvPr id="5" name="Picture 4"/>
          <p:cNvPicPr>
            <a:picLocks noChangeAspect="1"/>
          </p:cNvPicPr>
          <p:nvPr/>
        </p:nvPicPr>
        <p:blipFill>
          <a:blip r:embed="rId5"/>
          <a:stretch>
            <a:fillRect/>
          </a:stretch>
        </p:blipFill>
        <p:spPr>
          <a:xfrm>
            <a:off x="5282405" y="5985543"/>
            <a:ext cx="4710373" cy="566863"/>
          </a:xfrm>
          <a:prstGeom prst="rect">
            <a:avLst/>
          </a:prstGeom>
        </p:spPr>
      </p:pic>
      <p:sp>
        <p:nvSpPr>
          <p:cNvPr id="8" name="Rectangle 7"/>
          <p:cNvSpPr/>
          <p:nvPr/>
        </p:nvSpPr>
        <p:spPr>
          <a:xfrm>
            <a:off x="634206" y="2720320"/>
            <a:ext cx="2743200" cy="707886"/>
          </a:xfrm>
          <a:prstGeom prst="rect">
            <a:avLst/>
          </a:prstGeom>
        </p:spPr>
        <p:txBody>
          <a:bodyPr wrap="square">
            <a:spAutoFit/>
          </a:bodyPr>
          <a:lstStyle/>
          <a:p>
            <a:r>
              <a:rPr lang="en-US" sz="2000" b="1" dirty="0">
                <a:solidFill>
                  <a:srgbClr val="000000"/>
                </a:solidFill>
                <a:latin typeface="Arial Narrow"/>
                <a:cs typeface="Arial Narrow"/>
              </a:rPr>
              <a:t>This is a storage-level layer, usually invisible</a:t>
            </a:r>
            <a:endParaRPr lang="en-US" sz="2000" b="1" dirty="0"/>
          </a:p>
        </p:txBody>
      </p:sp>
      <p:cxnSp>
        <p:nvCxnSpPr>
          <p:cNvPr id="7" name="Straight Arrow Connector 6"/>
          <p:cNvCxnSpPr/>
          <p:nvPr/>
        </p:nvCxnSpPr>
        <p:spPr bwMode="auto">
          <a:xfrm flipH="1">
            <a:off x="4596606" y="3466521"/>
            <a:ext cx="2014054"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8139901" y="3466521"/>
            <a:ext cx="3086105"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5358606" y="5116230"/>
            <a:ext cx="762000"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a:off x="7244552" y="5040030"/>
            <a:ext cx="2686054"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Rectangle 17"/>
          <p:cNvSpPr/>
          <p:nvPr/>
        </p:nvSpPr>
        <p:spPr>
          <a:xfrm>
            <a:off x="710406" y="4472920"/>
            <a:ext cx="2743200" cy="707886"/>
          </a:xfrm>
          <a:prstGeom prst="rect">
            <a:avLst/>
          </a:prstGeom>
        </p:spPr>
        <p:txBody>
          <a:bodyPr wrap="square">
            <a:spAutoFit/>
          </a:bodyPr>
          <a:lstStyle/>
          <a:p>
            <a:r>
              <a:rPr lang="en-US" sz="2000" b="1" dirty="0">
                <a:solidFill>
                  <a:srgbClr val="000000"/>
                </a:solidFill>
                <a:latin typeface="Arial Narrow"/>
                <a:cs typeface="Arial Narrow"/>
              </a:rPr>
              <a:t>A variable number of Events  per buffer</a:t>
            </a:r>
            <a:endParaRPr lang="en-US" sz="2000" b="1" dirty="0"/>
          </a:p>
        </p:txBody>
      </p:sp>
      <p:sp>
        <p:nvSpPr>
          <p:cNvPr id="19" name="Rectangle 18"/>
          <p:cNvSpPr/>
          <p:nvPr/>
        </p:nvSpPr>
        <p:spPr>
          <a:xfrm>
            <a:off x="786606" y="5920720"/>
            <a:ext cx="2743200" cy="707886"/>
          </a:xfrm>
          <a:prstGeom prst="rect">
            <a:avLst/>
          </a:prstGeom>
        </p:spPr>
        <p:txBody>
          <a:bodyPr wrap="square">
            <a:spAutoFit/>
          </a:bodyPr>
          <a:lstStyle/>
          <a:p>
            <a:r>
              <a:rPr lang="en-US" sz="2000" b="1" dirty="0">
                <a:solidFill>
                  <a:srgbClr val="000000"/>
                </a:solidFill>
                <a:latin typeface="Arial Narrow"/>
                <a:cs typeface="Arial Narrow"/>
              </a:rPr>
              <a:t>Data structures from individual detectors</a:t>
            </a:r>
            <a:endParaRPr lang="en-US" sz="2000" b="1" dirty="0"/>
          </a:p>
        </p:txBody>
      </p:sp>
      <p:sp>
        <p:nvSpPr>
          <p:cNvPr id="16" name="Rectangle 15"/>
          <p:cNvSpPr/>
          <p:nvPr/>
        </p:nvSpPr>
        <p:spPr>
          <a:xfrm>
            <a:off x="786606" y="7248386"/>
            <a:ext cx="11665348" cy="523220"/>
          </a:xfrm>
          <a:prstGeom prst="rect">
            <a:avLst/>
          </a:prstGeom>
        </p:spPr>
        <p:txBody>
          <a:bodyPr wrap="none">
            <a:spAutoFit/>
          </a:bodyPr>
          <a:lstStyle/>
          <a:p>
            <a:pPr eaLnBrk="1" hangingPunct="1">
              <a:spcBef>
                <a:spcPts val="1963"/>
              </a:spcBef>
              <a:buClrTx/>
              <a:buFontTx/>
              <a:buNone/>
              <a:defRPr/>
            </a:pPr>
            <a:r>
              <a:rPr lang="en-US" sz="2800" dirty="0">
                <a:solidFill>
                  <a:srgbClr val="606060"/>
                </a:solidFill>
                <a:latin typeface="Arial Narrow" charset="0"/>
              </a:rPr>
              <a:t>The error recovery works on the smallest corrupted entity, a packet, an event, or a buffer.</a:t>
            </a:r>
          </a:p>
        </p:txBody>
      </p:sp>
      <p:sp>
        <p:nvSpPr>
          <p:cNvPr id="2" name="Slide Number Placeholder 1"/>
          <p:cNvSpPr>
            <a:spLocks noGrp="1"/>
          </p:cNvSpPr>
          <p:nvPr>
            <p:ph type="sldNum" sz="quarter" idx="4"/>
          </p:nvPr>
        </p:nvSpPr>
        <p:spPr/>
        <p:txBody>
          <a:bodyPr/>
          <a:lstStyle/>
          <a:p>
            <a:fld id="{7D854EC2-8F58-5C4F-8AEB-33CAAE66C4BD}" type="slidenum">
              <a:rPr lang="en-US" smtClean="0"/>
              <a:t>10</a:t>
            </a:fld>
            <a:endParaRPr lang="en-US" dirty="0"/>
          </a:p>
        </p:txBody>
      </p:sp>
    </p:spTree>
    <p:extLst>
      <p:ext uri="{BB962C8B-B14F-4D97-AF65-F5344CB8AC3E}">
        <p14:creationId xmlns:p14="http://schemas.microsoft.com/office/powerpoint/2010/main" val="388619558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Error Recovery</a:t>
            </a:r>
          </a:p>
        </p:txBody>
      </p:sp>
      <p:sp>
        <p:nvSpPr>
          <p:cNvPr id="31746" name="Text Box 2"/>
          <p:cNvSpPr txBox="1">
            <a:spLocks noChangeArrowheads="1"/>
          </p:cNvSpPr>
          <p:nvPr/>
        </p:nvSpPr>
        <p:spPr bwMode="auto">
          <a:xfrm>
            <a:off x="571500" y="22852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A good amount of the physical storage concept is derived from what was the main storage medium back in the 80’s and 90’s – tapes</a:t>
            </a:r>
          </a:p>
          <a:p>
            <a:pPr eaLnBrk="1" hangingPunct="1">
              <a:spcBef>
                <a:spcPts val="1963"/>
              </a:spcBef>
              <a:buClrTx/>
              <a:buFontTx/>
              <a:buNone/>
              <a:defRPr/>
            </a:pPr>
            <a:r>
              <a:rPr lang="en-US" sz="2600" dirty="0">
                <a:solidFill>
                  <a:srgbClr val="606060"/>
                </a:solidFill>
                <a:latin typeface="Arial Narrow" charset="0"/>
              </a:rPr>
              <a:t>Of course, in 2018 , we still write the majority of our data to tapes </a:t>
            </a:r>
          </a:p>
          <a:p>
            <a:pPr eaLnBrk="1" hangingPunct="1">
              <a:spcBef>
                <a:spcPts val="1963"/>
              </a:spcBef>
              <a:buClrTx/>
              <a:buFontTx/>
              <a:buNone/>
              <a:defRPr/>
            </a:pPr>
            <a:r>
              <a:rPr lang="en-US" sz="2600" dirty="0">
                <a:solidFill>
                  <a:srgbClr val="606060"/>
                </a:solidFill>
                <a:latin typeface="Arial Narrow" charset="0"/>
              </a:rPr>
              <a:t>Useful leftovers from the days of direct tape reading:</a:t>
            </a:r>
          </a:p>
          <a:p>
            <a:pPr eaLnBrk="1" hangingPunct="1">
              <a:spcBef>
                <a:spcPts val="1963"/>
              </a:spcBef>
              <a:buClrTx/>
              <a:buFontTx/>
              <a:buNone/>
              <a:defRPr/>
            </a:pPr>
            <a:r>
              <a:rPr lang="en-US" sz="2600" dirty="0">
                <a:solidFill>
                  <a:srgbClr val="606060"/>
                </a:solidFill>
                <a:latin typeface="Arial Narrow" charset="0"/>
              </a:rPr>
              <a:t>Our Buffers are a multiple of 8Kb “records” – tape drives used to write physical chunks of 8Kb </a:t>
            </a:r>
          </a:p>
          <a:p>
            <a:pPr eaLnBrk="1" hangingPunct="1">
              <a:spcBef>
                <a:spcPts val="1963"/>
              </a:spcBef>
              <a:buClrTx/>
              <a:buFontTx/>
              <a:buNone/>
              <a:defRPr/>
            </a:pPr>
            <a:r>
              <a:rPr lang="en-US" sz="2600" dirty="0">
                <a:solidFill>
                  <a:srgbClr val="606060"/>
                </a:solidFill>
                <a:latin typeface="Arial Narrow" charset="0"/>
              </a:rPr>
              <a:t>Got a corrupt data? Skip 8Kb records until you find the start of a new buffer. It must start on a record (8Kb) boundary. Without that constraint, you have no chance to find that.</a:t>
            </a:r>
          </a:p>
          <a:p>
            <a:pPr eaLnBrk="1" hangingPunct="1">
              <a:spcBef>
                <a:spcPts val="1963"/>
              </a:spcBef>
              <a:buClrTx/>
              <a:buFontTx/>
              <a:buNone/>
              <a:defRPr/>
            </a:pPr>
            <a:r>
              <a:rPr lang="en-US" sz="2600" dirty="0">
                <a:solidFill>
                  <a:srgbClr val="606060"/>
                </a:solidFill>
                <a:latin typeface="Arial Narrow" charset="0"/>
              </a:rPr>
              <a:t>Inside buffers, parts of the data of an event can be corrupt but the “outer” structure intact – skip event</a:t>
            </a:r>
          </a:p>
          <a:p>
            <a:pPr eaLnBrk="1" hangingPunct="1">
              <a:spcBef>
                <a:spcPts val="1963"/>
              </a:spcBef>
              <a:buClrTx/>
              <a:buFontTx/>
              <a:buNone/>
              <a:defRPr/>
            </a:pPr>
            <a:r>
              <a:rPr lang="en-US" sz="2600" dirty="0">
                <a:solidFill>
                  <a:srgbClr val="606060"/>
                </a:solidFill>
                <a:latin typeface="Arial Narrow" charset="0"/>
              </a:rPr>
              <a:t>Inside an event, the data structure from a detector can be corrupt – skip this and take a (user) decision whether or not to accept the event</a:t>
            </a:r>
          </a:p>
          <a:p>
            <a:pPr eaLnBrk="1" hangingPunct="1">
              <a:spcBef>
                <a:spcPts val="1963"/>
              </a:spcBef>
              <a:buClrTx/>
              <a:buFontTx/>
              <a:buNone/>
              <a:defRPr/>
            </a:pPr>
            <a:r>
              <a:rPr lang="en-US" sz="2600" dirty="0">
                <a:solidFill>
                  <a:srgbClr val="606060"/>
                </a:solidFill>
                <a:latin typeface="Arial Narrow" charset="0"/>
              </a:rPr>
              <a:t>At any time, you are in charge of dealing with the situation in a manner that suits your analysis.</a:t>
            </a:r>
          </a:p>
        </p:txBody>
      </p:sp>
      <p:sp>
        <p:nvSpPr>
          <p:cNvPr id="2" name="Slide Number Placeholder 1"/>
          <p:cNvSpPr>
            <a:spLocks noGrp="1"/>
          </p:cNvSpPr>
          <p:nvPr>
            <p:ph type="sldNum" sz="quarter" idx="4"/>
          </p:nvPr>
        </p:nvSpPr>
        <p:spPr/>
        <p:txBody>
          <a:bodyPr/>
          <a:lstStyle/>
          <a:p>
            <a:fld id="{7D854EC2-8F58-5C4F-8AEB-33CAAE66C4BD}" type="slidenum">
              <a:rPr lang="en-US" smtClean="0"/>
              <a:t>11</a:t>
            </a:fld>
            <a:endParaRPr lang="en-US" dirty="0"/>
          </a:p>
        </p:txBody>
      </p:sp>
    </p:spTree>
    <p:extLst>
      <p:ext uri="{BB962C8B-B14F-4D97-AF65-F5344CB8AC3E}">
        <p14:creationId xmlns:p14="http://schemas.microsoft.com/office/powerpoint/2010/main" val="22286601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No Preferred </a:t>
            </a:r>
            <a:r>
              <a:rPr lang="en-US" sz="4200" dirty="0" err="1">
                <a:solidFill>
                  <a:srgbClr val="000000"/>
                </a:solidFill>
                <a:latin typeface="Arial Narrow" charset="0"/>
              </a:rPr>
              <a:t>Endianess</a:t>
            </a:r>
            <a:r>
              <a:rPr lang="en-US" sz="4200" dirty="0">
                <a:solidFill>
                  <a:srgbClr val="000000"/>
                </a:solidFill>
                <a:latin typeface="Arial Narrow" charset="0"/>
              </a:rPr>
              <a:t> – what does that mean?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This is less of an issue today than it was 10 years ago when we had a lot of VME-based stuff and Motorola 68K and PowerPC CPUs in front-ends (all big-endian) and Intel/AMD for analysis (all little-endian)</a:t>
            </a:r>
          </a:p>
          <a:p>
            <a:pPr eaLnBrk="1" hangingPunct="1">
              <a:spcBef>
                <a:spcPts val="1963"/>
              </a:spcBef>
              <a:buClrTx/>
              <a:buFontTx/>
              <a:buNone/>
              <a:defRPr/>
            </a:pPr>
            <a:r>
              <a:rPr lang="en-US" sz="2600" dirty="0" err="1">
                <a:solidFill>
                  <a:srgbClr val="606060"/>
                </a:solidFill>
                <a:latin typeface="Arial Narrow" charset="0"/>
              </a:rPr>
              <a:t>Endianess</a:t>
            </a:r>
            <a:r>
              <a:rPr lang="en-US" sz="2600" dirty="0">
                <a:solidFill>
                  <a:srgbClr val="606060"/>
                </a:solidFill>
                <a:latin typeface="Arial Narrow" charset="0"/>
              </a:rPr>
              <a:t> – the order how a 2 or 4-byte variable is stored</a:t>
            </a:r>
          </a:p>
          <a:p>
            <a:pPr eaLnBrk="1" hangingPunct="1">
              <a:spcBef>
                <a:spcPts val="1963"/>
              </a:spcBef>
              <a:buClrTx/>
              <a:buFontTx/>
              <a:buNone/>
              <a:defRPr/>
            </a:pPr>
            <a:r>
              <a:rPr lang="en-US" sz="2600" dirty="0" err="1">
                <a:solidFill>
                  <a:srgbClr val="606060"/>
                </a:solidFill>
                <a:latin typeface="Arial Narrow" charset="0"/>
              </a:rPr>
              <a:t>int</a:t>
            </a:r>
            <a:r>
              <a:rPr lang="en-US" sz="2600" dirty="0">
                <a:solidFill>
                  <a:srgbClr val="606060"/>
                </a:solidFill>
                <a:latin typeface="Arial Narrow" charset="0"/>
              </a:rPr>
              <a:t>  </a:t>
            </a:r>
            <a:r>
              <a:rPr lang="en-US" sz="2600" dirty="0" err="1">
                <a:solidFill>
                  <a:srgbClr val="606060"/>
                </a:solidFill>
                <a:latin typeface="Arial Narrow" charset="0"/>
              </a:rPr>
              <a:t>i</a:t>
            </a:r>
            <a:r>
              <a:rPr lang="en-US" sz="2600" dirty="0">
                <a:solidFill>
                  <a:srgbClr val="606060"/>
                </a:solidFill>
                <a:latin typeface="Arial Narrow" charset="0"/>
              </a:rPr>
              <a:t> = -64  -&gt; 0x FF FF FF C0 </a:t>
            </a:r>
          </a:p>
          <a:p>
            <a:pPr eaLnBrk="1" hangingPunct="1">
              <a:spcBef>
                <a:spcPts val="1963"/>
              </a:spcBef>
              <a:buClrTx/>
              <a:buFontTx/>
              <a:buNone/>
              <a:defRPr/>
            </a:pPr>
            <a:r>
              <a:rPr lang="en-US" sz="2600" dirty="0">
                <a:solidFill>
                  <a:srgbClr val="606060"/>
                </a:solidFill>
                <a:latin typeface="Arial Narrow" charset="0"/>
              </a:rPr>
              <a:t>Little Endian – least significant bit is at lowest address</a:t>
            </a:r>
          </a:p>
        </p:txBody>
      </p:sp>
      <p:cxnSp>
        <p:nvCxnSpPr>
          <p:cNvPr id="4" name="Straight Arrow Connector 3"/>
          <p:cNvCxnSpPr/>
          <p:nvPr/>
        </p:nvCxnSpPr>
        <p:spPr bwMode="auto">
          <a:xfrm>
            <a:off x="4444206" y="4114006"/>
            <a:ext cx="2590800" cy="762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6" name="Picture 5"/>
          <p:cNvPicPr>
            <a:picLocks noChangeAspect="1"/>
          </p:cNvPicPr>
          <p:nvPr/>
        </p:nvPicPr>
        <p:blipFill rotWithShape="1">
          <a:blip r:embed="rId3"/>
          <a:srcRect r="22806"/>
          <a:stretch/>
        </p:blipFill>
        <p:spPr>
          <a:xfrm>
            <a:off x="481806" y="5333206"/>
            <a:ext cx="6821424" cy="2971800"/>
          </a:xfrm>
          <a:prstGeom prst="rect">
            <a:avLst/>
          </a:prstGeom>
        </p:spPr>
      </p:pic>
      <p:sp>
        <p:nvSpPr>
          <p:cNvPr id="7" name="Oval 6"/>
          <p:cNvSpPr/>
          <p:nvPr/>
        </p:nvSpPr>
        <p:spPr bwMode="auto">
          <a:xfrm>
            <a:off x="2996406" y="5942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0" name="Oval 9"/>
          <p:cNvSpPr/>
          <p:nvPr/>
        </p:nvSpPr>
        <p:spPr bwMode="auto">
          <a:xfrm>
            <a:off x="2996406" y="7466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8" name="Rectangle 7"/>
          <p:cNvSpPr/>
          <p:nvPr/>
        </p:nvSpPr>
        <p:spPr>
          <a:xfrm>
            <a:off x="7507878" y="5942806"/>
            <a:ext cx="5242128" cy="2246769"/>
          </a:xfrm>
          <a:prstGeom prst="rect">
            <a:avLst/>
          </a:prstGeom>
        </p:spPr>
        <p:txBody>
          <a:bodyPr wrap="square">
            <a:spAutoFit/>
          </a:bodyPr>
          <a:lstStyle/>
          <a:p>
            <a:r>
              <a:rPr lang="en-US" sz="2800" dirty="0">
                <a:solidFill>
                  <a:srgbClr val="606060"/>
                </a:solidFill>
                <a:latin typeface="Arial Narrow" charset="0"/>
              </a:rPr>
              <a:t>Files with different </a:t>
            </a:r>
            <a:r>
              <a:rPr lang="en-US" sz="2800" dirty="0" err="1">
                <a:solidFill>
                  <a:srgbClr val="606060"/>
                </a:solidFill>
                <a:latin typeface="Arial Narrow" charset="0"/>
              </a:rPr>
              <a:t>endianess</a:t>
            </a:r>
            <a:r>
              <a:rPr lang="en-US" sz="2800" dirty="0">
                <a:solidFill>
                  <a:srgbClr val="606060"/>
                </a:solidFill>
                <a:latin typeface="Arial Narrow" charset="0"/>
              </a:rPr>
              <a:t> with a </a:t>
            </a:r>
          </a:p>
          <a:p>
            <a:r>
              <a:rPr lang="en-US" sz="2800" dirty="0">
                <a:solidFill>
                  <a:srgbClr val="606060"/>
                </a:solidFill>
                <a:latin typeface="Arial Narrow" charset="0"/>
              </a:rPr>
              <a:t>“-64   1”  sequence</a:t>
            </a:r>
            <a:br>
              <a:rPr lang="en-US" sz="2800" dirty="0">
                <a:solidFill>
                  <a:srgbClr val="606060"/>
                </a:solidFill>
                <a:latin typeface="Arial Narrow" charset="0"/>
              </a:rPr>
            </a:br>
            <a:r>
              <a:rPr lang="en-US" sz="2800" dirty="0">
                <a:solidFill>
                  <a:srgbClr val="606060"/>
                </a:solidFill>
                <a:latin typeface="Arial Narrow" charset="0"/>
              </a:rPr>
              <a:t>Variables from files with the wrong </a:t>
            </a:r>
            <a:r>
              <a:rPr lang="en-US" sz="2800" dirty="0" err="1">
                <a:solidFill>
                  <a:srgbClr val="606060"/>
                </a:solidFill>
                <a:latin typeface="Arial Narrow" charset="0"/>
              </a:rPr>
              <a:t>endianess</a:t>
            </a:r>
            <a:r>
              <a:rPr lang="en-US" sz="2800" dirty="0">
                <a:solidFill>
                  <a:srgbClr val="606060"/>
                </a:solidFill>
                <a:latin typeface="Arial Narrow" charset="0"/>
              </a:rPr>
              <a:t> need to be byte-swapped</a:t>
            </a:r>
          </a:p>
          <a:p>
            <a:r>
              <a:rPr lang="en-US" sz="2800" dirty="0">
                <a:solidFill>
                  <a:srgbClr val="606060"/>
                </a:solidFill>
                <a:latin typeface="Arial Narrow" charset="0"/>
              </a:rPr>
              <a:t>That can be time-consuming!</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831728570"/>
              </p:ext>
            </p:extLst>
          </p:nvPr>
        </p:nvGraphicFramePr>
        <p:xfrm>
          <a:off x="7568407" y="3504406"/>
          <a:ext cx="5105399" cy="21234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295399">
                  <a:extLst>
                    <a:ext uri="{9D8B030D-6E8A-4147-A177-3AD203B41FA5}">
                      <a16:colId xmlns:a16="http://schemas.microsoft.com/office/drawing/2014/main" val="20002"/>
                    </a:ext>
                  </a:extLst>
                </a:gridCol>
              </a:tblGrid>
              <a:tr h="370840">
                <a:tc>
                  <a:txBody>
                    <a:bodyPr/>
                    <a:lstStyle/>
                    <a:p>
                      <a:r>
                        <a:rPr lang="en-US" dirty="0"/>
                        <a:t>Memory</a:t>
                      </a:r>
                      <a:r>
                        <a:rPr lang="en-US" baseline="0" dirty="0"/>
                        <a:t> location</a:t>
                      </a:r>
                      <a:endParaRPr lang="en-US" dirty="0"/>
                    </a:p>
                  </a:txBody>
                  <a:tcPr/>
                </a:tc>
                <a:tc>
                  <a:txBody>
                    <a:bodyPr/>
                    <a:lstStyle/>
                    <a:p>
                      <a:r>
                        <a:rPr lang="en-US" dirty="0"/>
                        <a:t>Little-endian</a:t>
                      </a:r>
                    </a:p>
                  </a:txBody>
                  <a:tcPr/>
                </a:tc>
                <a:tc>
                  <a:txBody>
                    <a:bodyPr/>
                    <a:lstStyle/>
                    <a:p>
                      <a:r>
                        <a:rPr lang="en-US" dirty="0"/>
                        <a:t>Big-endian</a:t>
                      </a:r>
                    </a:p>
                  </a:txBody>
                  <a:tcPr/>
                </a:tc>
                <a:extLst>
                  <a:ext uri="{0D108BD9-81ED-4DB2-BD59-A6C34878D82A}">
                    <a16:rowId xmlns:a16="http://schemas.microsoft.com/office/drawing/2014/main" val="10000"/>
                  </a:ext>
                </a:extLst>
              </a:tr>
              <a:tr h="370840">
                <a:tc>
                  <a:txBody>
                    <a:bodyPr/>
                    <a:lstStyle/>
                    <a:p>
                      <a:r>
                        <a:rPr lang="en-US" dirty="0"/>
                        <a:t>Offset +0 </a:t>
                      </a:r>
                    </a:p>
                  </a:txBody>
                  <a:tcPr/>
                </a:tc>
                <a:tc>
                  <a:txBody>
                    <a:bodyPr/>
                    <a:lstStyle/>
                    <a:p>
                      <a:r>
                        <a:rPr lang="en-US" dirty="0"/>
                        <a:t>C0</a:t>
                      </a:r>
                    </a:p>
                  </a:txBody>
                  <a:tcPr/>
                </a:tc>
                <a:tc>
                  <a:txBody>
                    <a:bodyPr/>
                    <a:lstStyle/>
                    <a:p>
                      <a:r>
                        <a:rPr lang="en-US" dirty="0"/>
                        <a:t>FF</a:t>
                      </a:r>
                    </a:p>
                  </a:txBody>
                  <a:tcPr/>
                </a:tc>
                <a:extLst>
                  <a:ext uri="{0D108BD9-81ED-4DB2-BD59-A6C34878D82A}">
                    <a16:rowId xmlns:a16="http://schemas.microsoft.com/office/drawing/2014/main" val="10001"/>
                  </a:ext>
                </a:extLst>
              </a:tr>
              <a:tr h="370840">
                <a:tc>
                  <a:txBody>
                    <a:bodyPr/>
                    <a:lstStyle/>
                    <a:p>
                      <a:r>
                        <a:rPr lang="en-US" dirty="0"/>
                        <a:t>           +1</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2"/>
                  </a:ext>
                </a:extLst>
              </a:tr>
              <a:tr h="370840">
                <a:tc>
                  <a:txBody>
                    <a:bodyPr/>
                    <a:lstStyle/>
                    <a:p>
                      <a:r>
                        <a:rPr lang="en-US" dirty="0"/>
                        <a:t>           +2</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3"/>
                  </a:ext>
                </a:extLst>
              </a:tr>
              <a:tr h="370840">
                <a:tc>
                  <a:txBody>
                    <a:bodyPr/>
                    <a:lstStyle/>
                    <a:p>
                      <a:r>
                        <a:rPr lang="en-US" dirty="0"/>
                        <a:t>           +3</a:t>
                      </a:r>
                    </a:p>
                  </a:txBody>
                  <a:tcPr/>
                </a:tc>
                <a:tc>
                  <a:txBody>
                    <a:bodyPr/>
                    <a:lstStyle/>
                    <a:p>
                      <a:r>
                        <a:rPr lang="en-US" dirty="0"/>
                        <a:t>FF</a:t>
                      </a:r>
                    </a:p>
                  </a:txBody>
                  <a:tcPr/>
                </a:tc>
                <a:tc>
                  <a:txBody>
                    <a:bodyPr/>
                    <a:lstStyle/>
                    <a:p>
                      <a:r>
                        <a:rPr lang="en-US" dirty="0"/>
                        <a:t>C0</a:t>
                      </a:r>
                    </a:p>
                  </a:txBody>
                  <a:tcPr/>
                </a:tc>
                <a:extLst>
                  <a:ext uri="{0D108BD9-81ED-4DB2-BD59-A6C34878D82A}">
                    <a16:rowId xmlns:a16="http://schemas.microsoft.com/office/drawing/2014/main" val="10004"/>
                  </a:ext>
                </a:extLst>
              </a:tr>
            </a:tbl>
          </a:graphicData>
        </a:graphic>
      </p:graphicFrame>
      <p:sp>
        <p:nvSpPr>
          <p:cNvPr id="13" name="Rectangle 12"/>
          <p:cNvSpPr/>
          <p:nvPr/>
        </p:nvSpPr>
        <p:spPr>
          <a:xfrm>
            <a:off x="558006" y="8493899"/>
            <a:ext cx="11811000" cy="954107"/>
          </a:xfrm>
          <a:prstGeom prst="rect">
            <a:avLst/>
          </a:prstGeom>
        </p:spPr>
        <p:txBody>
          <a:bodyPr wrap="square">
            <a:spAutoFit/>
          </a:bodyPr>
          <a:lstStyle/>
          <a:p>
            <a:r>
              <a:rPr lang="en-US" sz="2800" dirty="0">
                <a:solidFill>
                  <a:srgbClr val="606060"/>
                </a:solidFill>
                <a:latin typeface="Arial Narrow" charset="0"/>
              </a:rPr>
              <a:t>Have the DAQ write in its native </a:t>
            </a:r>
            <a:r>
              <a:rPr lang="en-US" sz="2800" dirty="0" err="1">
                <a:solidFill>
                  <a:srgbClr val="606060"/>
                </a:solidFill>
                <a:latin typeface="Arial Narrow" charset="0"/>
              </a:rPr>
              <a:t>endianess</a:t>
            </a:r>
            <a:r>
              <a:rPr lang="en-US" sz="2800" dirty="0">
                <a:solidFill>
                  <a:srgbClr val="606060"/>
                </a:solidFill>
                <a:latin typeface="Arial Narrow" charset="0"/>
              </a:rPr>
              <a:t> and let the analysis software do the byte-swapping as needed. Don’t waste time with that in the DAQ!</a:t>
            </a:r>
          </a:p>
        </p:txBody>
      </p:sp>
      <p:sp>
        <p:nvSpPr>
          <p:cNvPr id="3" name="Slide Number Placeholder 2"/>
          <p:cNvSpPr>
            <a:spLocks noGrp="1"/>
          </p:cNvSpPr>
          <p:nvPr>
            <p:ph type="sldNum" sz="quarter" idx="4"/>
          </p:nvPr>
        </p:nvSpPr>
        <p:spPr/>
        <p:txBody>
          <a:bodyPr/>
          <a:lstStyle/>
          <a:p>
            <a:fld id="{7D854EC2-8F58-5C4F-8AEB-33CAAE66C4BD}" type="slidenum">
              <a:rPr lang="en-US" smtClean="0"/>
              <a:t>12</a:t>
            </a:fld>
            <a:endParaRPr lang="en-US" dirty="0"/>
          </a:p>
        </p:txBody>
      </p:sp>
    </p:spTree>
    <p:extLst>
      <p:ext uri="{BB962C8B-B14F-4D97-AF65-F5344CB8AC3E}">
        <p14:creationId xmlns:p14="http://schemas.microsoft.com/office/powerpoint/2010/main" val="7265881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First lesson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4800" dirty="0">
                <a:solidFill>
                  <a:srgbClr val="606060"/>
                </a:solidFill>
                <a:latin typeface="Arial Narrow" charset="0"/>
              </a:rPr>
              <a:t>Don’t waste time by having your DAQ do in real time what can be done offline.</a:t>
            </a:r>
          </a:p>
          <a:p>
            <a:pPr eaLnBrk="1" hangingPunct="1">
              <a:spcBef>
                <a:spcPts val="1963"/>
              </a:spcBef>
              <a:buClrTx/>
              <a:buFontTx/>
              <a:buNone/>
              <a:defRPr/>
            </a:pPr>
            <a:r>
              <a:rPr lang="en-US" sz="4800" dirty="0">
                <a:solidFill>
                  <a:srgbClr val="606060"/>
                </a:solidFill>
                <a:latin typeface="Arial Narrow" charset="0"/>
              </a:rPr>
              <a:t>You don’t have time for that.</a:t>
            </a:r>
          </a:p>
          <a:p>
            <a:pPr eaLnBrk="1" hangingPunct="1">
              <a:spcBef>
                <a:spcPts val="1963"/>
              </a:spcBef>
              <a:buClrTx/>
              <a:buFontTx/>
              <a:buNone/>
              <a:defRPr/>
            </a:pPr>
            <a:r>
              <a:rPr lang="en-US" sz="4800" dirty="0">
                <a:solidFill>
                  <a:srgbClr val="606060"/>
                </a:solidFill>
                <a:latin typeface="Arial Narrow" charset="0"/>
              </a:rPr>
              <a:t>Just get the data.</a:t>
            </a:r>
          </a:p>
        </p:txBody>
      </p:sp>
      <p:sp>
        <p:nvSpPr>
          <p:cNvPr id="3" name="Slide Number Placeholder 2"/>
          <p:cNvSpPr>
            <a:spLocks noGrp="1"/>
          </p:cNvSpPr>
          <p:nvPr>
            <p:ph type="sldNum" sz="quarter" idx="4"/>
          </p:nvPr>
        </p:nvSpPr>
        <p:spPr/>
        <p:txBody>
          <a:bodyPr/>
          <a:lstStyle/>
          <a:p>
            <a:fld id="{7D854EC2-8F58-5C4F-8AEB-33CAAE66C4BD}" type="slidenum">
              <a:rPr lang="en-US" smtClean="0"/>
              <a:t>13</a:t>
            </a:fld>
            <a:endParaRPr lang="en-US" dirty="0"/>
          </a:p>
        </p:txBody>
      </p:sp>
    </p:spTree>
    <p:extLst>
      <p:ext uri="{BB962C8B-B14F-4D97-AF65-F5344CB8AC3E}">
        <p14:creationId xmlns:p14="http://schemas.microsoft.com/office/powerpoint/2010/main" val="25395743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Modularity and Extensibility</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No one can foresee and predict requirements of a data format 20 years into the future.</a:t>
            </a:r>
          </a:p>
          <a:p>
            <a:pPr eaLnBrk="1" hangingPunct="1">
              <a:spcBef>
                <a:spcPts val="1963"/>
              </a:spcBef>
              <a:buClrTx/>
              <a:buFontTx/>
              <a:buNone/>
              <a:defRPr/>
            </a:pPr>
            <a:r>
              <a:rPr lang="en-US" sz="2800" dirty="0">
                <a:solidFill>
                  <a:srgbClr val="606060"/>
                </a:solidFill>
                <a:latin typeface="Arial Narrow" charset="0"/>
              </a:rPr>
              <a:t>Must be able to grow, and be extensible</a:t>
            </a:r>
          </a:p>
          <a:p>
            <a:pPr eaLnBrk="1" hangingPunct="1">
              <a:spcBef>
                <a:spcPts val="1963"/>
              </a:spcBef>
              <a:buClrTx/>
              <a:buFontTx/>
              <a:buNone/>
              <a:defRPr/>
            </a:pPr>
            <a:r>
              <a:rPr lang="en-US" sz="2800" dirty="0">
                <a:solidFill>
                  <a:srgbClr val="606060"/>
                </a:solidFill>
                <a:latin typeface="Arial Narrow" charset="0"/>
              </a:rPr>
              <a:t>The way I like to look at this:</a:t>
            </a:r>
          </a:p>
          <a:p>
            <a:pPr eaLnBrk="1" hangingPunct="1">
              <a:spcBef>
                <a:spcPts val="1963"/>
              </a:spcBef>
              <a:buClrTx/>
              <a:buFontTx/>
              <a:buNone/>
              <a:defRPr/>
            </a:pPr>
            <a:r>
              <a:rPr lang="en-US" sz="2800" dirty="0">
                <a:solidFill>
                  <a:srgbClr val="606060"/>
                </a:solidFill>
                <a:latin typeface="Arial Narrow" charset="0"/>
              </a:rPr>
              <a:t>FedEx (and UPS) cannot possibly know how to </a:t>
            </a:r>
            <a:br>
              <a:rPr lang="en-US" sz="2800" dirty="0">
                <a:solidFill>
                  <a:srgbClr val="606060"/>
                </a:solidFill>
                <a:latin typeface="Arial Narrow" charset="0"/>
              </a:rPr>
            </a:br>
            <a:r>
              <a:rPr lang="en-US" sz="2800" dirty="0">
                <a:solidFill>
                  <a:srgbClr val="606060"/>
                </a:solidFill>
                <a:latin typeface="Arial Narrow" charset="0"/>
              </a:rPr>
              <a:t>ship every possible item under the sun</a:t>
            </a:r>
          </a:p>
          <a:p>
            <a:pPr eaLnBrk="1" hangingPunct="1">
              <a:spcBef>
                <a:spcPts val="1963"/>
              </a:spcBef>
              <a:buClrTx/>
              <a:buFontTx/>
              <a:buNone/>
              <a:defRPr/>
            </a:pPr>
            <a:r>
              <a:rPr lang="en-US" sz="2800" dirty="0">
                <a:solidFill>
                  <a:srgbClr val="606060"/>
                </a:solidFill>
                <a:latin typeface="Arial Narrow" charset="0"/>
              </a:rPr>
              <a:t>But they know how to ship a limited set of </a:t>
            </a:r>
            <a:br>
              <a:rPr lang="en-US" sz="2800" dirty="0">
                <a:solidFill>
                  <a:srgbClr val="606060"/>
                </a:solidFill>
                <a:latin typeface="Arial Narrow" charset="0"/>
              </a:rPr>
            </a:br>
            <a:r>
              <a:rPr lang="en-US" sz="2800" dirty="0">
                <a:solidFill>
                  <a:srgbClr val="606060"/>
                </a:solidFill>
                <a:latin typeface="Arial Narrow" charset="0"/>
              </a:rPr>
              <a:t>box formats and types, and assorted weight </a:t>
            </a:r>
            <a:br>
              <a:rPr lang="en-US" sz="2800" dirty="0">
                <a:solidFill>
                  <a:srgbClr val="606060"/>
                </a:solidFill>
                <a:latin typeface="Arial Narrow" charset="0"/>
              </a:rPr>
            </a:br>
            <a:r>
              <a:rPr lang="en-US" sz="2800" dirty="0">
                <a:solidFill>
                  <a:srgbClr val="606060"/>
                </a:solidFill>
                <a:latin typeface="Arial Narrow" charset="0"/>
              </a:rPr>
              <a:t>parameters</a:t>
            </a:r>
          </a:p>
          <a:p>
            <a:pPr eaLnBrk="1" hangingPunct="1">
              <a:spcBef>
                <a:spcPts val="1963"/>
              </a:spcBef>
              <a:buClrTx/>
              <a:buFontTx/>
              <a:buNone/>
              <a:defRPr/>
            </a:pPr>
            <a:r>
              <a:rPr lang="en-US" sz="2800" dirty="0">
                <a:solidFill>
                  <a:srgbClr val="606060"/>
                </a:solidFill>
                <a:latin typeface="Arial Narrow" charset="0"/>
              </a:rPr>
              <a:t>Whatever fits into those boxes can be shipped</a:t>
            </a:r>
          </a:p>
          <a:p>
            <a:pPr eaLnBrk="1" hangingPunct="1">
              <a:spcBef>
                <a:spcPts val="1963"/>
              </a:spcBef>
              <a:buClrTx/>
              <a:buFontTx/>
              <a:buNone/>
              <a:defRPr/>
            </a:pPr>
            <a:r>
              <a:rPr lang="en-US" sz="2800" dirty="0">
                <a:solidFill>
                  <a:srgbClr val="606060"/>
                </a:solidFill>
                <a:latin typeface="Arial Narrow" charset="0"/>
              </a:rPr>
              <a:t>During transport, they only look at the label on the box, not at what’s inside </a:t>
            </a:r>
          </a:p>
          <a:p>
            <a:pPr eaLnBrk="1" hangingPunct="1">
              <a:spcBef>
                <a:spcPts val="1963"/>
              </a:spcBef>
              <a:buClrTx/>
              <a:buFontTx/>
              <a:buNone/>
              <a:defRPr/>
            </a:pPr>
            <a:r>
              <a:rPr lang="en-US" sz="2800" dirty="0">
                <a:solidFill>
                  <a:srgbClr val="606060"/>
                </a:solidFill>
                <a:latin typeface="Arial Narrow" charset="0"/>
              </a:rPr>
              <a:t>We will see a surprisingly large number of similarities with that approach in a minute</a:t>
            </a:r>
          </a:p>
        </p:txBody>
      </p:sp>
      <p:pic>
        <p:nvPicPr>
          <p:cNvPr id="2" name="Picture 1"/>
          <p:cNvPicPr>
            <a:picLocks noChangeAspect="1"/>
          </p:cNvPicPr>
          <p:nvPr/>
        </p:nvPicPr>
        <p:blipFill>
          <a:blip r:embed="rId3"/>
          <a:stretch>
            <a:fillRect/>
          </a:stretch>
        </p:blipFill>
        <p:spPr>
          <a:xfrm>
            <a:off x="6882606" y="2818606"/>
            <a:ext cx="6096000" cy="4064000"/>
          </a:xfrm>
          <a:prstGeom prst="rect">
            <a:avLst/>
          </a:prstGeom>
        </p:spPr>
      </p:pic>
      <p:sp>
        <p:nvSpPr>
          <p:cNvPr id="3" name="Rectangle 2"/>
          <p:cNvSpPr/>
          <p:nvPr/>
        </p:nvSpPr>
        <p:spPr>
          <a:xfrm>
            <a:off x="9348163" y="6471741"/>
            <a:ext cx="1496843" cy="461665"/>
          </a:xfrm>
          <a:prstGeom prst="rect">
            <a:avLst/>
          </a:prstGeom>
        </p:spPr>
        <p:txBody>
          <a:bodyPr wrap="square">
            <a:spAutoFit/>
          </a:bodyPr>
          <a:lstStyle/>
          <a:p>
            <a:r>
              <a:rPr lang="en-US" sz="2400" dirty="0">
                <a:solidFill>
                  <a:srgbClr val="606060"/>
                </a:solidFill>
                <a:latin typeface="Arial Narrow" charset="0"/>
              </a:rPr>
              <a:t>“packets”</a:t>
            </a:r>
            <a:endParaRPr lang="en-US" dirty="0"/>
          </a:p>
        </p:txBody>
      </p:sp>
      <p:cxnSp>
        <p:nvCxnSpPr>
          <p:cNvPr id="5" name="Straight Arrow Connector 4"/>
          <p:cNvCxnSpPr/>
          <p:nvPr/>
        </p:nvCxnSpPr>
        <p:spPr bwMode="auto">
          <a:xfrm flipH="1" flipV="1">
            <a:off x="9244806" y="6171406"/>
            <a:ext cx="533400" cy="3810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9397206" y="51046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10083006" y="5790406"/>
            <a:ext cx="457200" cy="6858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Slide Number Placeholder 3"/>
          <p:cNvSpPr>
            <a:spLocks noGrp="1"/>
          </p:cNvSpPr>
          <p:nvPr>
            <p:ph type="sldNum" sz="quarter" idx="4"/>
          </p:nvPr>
        </p:nvSpPr>
        <p:spPr/>
        <p:txBody>
          <a:bodyPr/>
          <a:lstStyle/>
          <a:p>
            <a:fld id="{7D854EC2-8F58-5C4F-8AEB-33CAAE66C4BD}" type="slidenum">
              <a:rPr lang="en-US" smtClean="0"/>
              <a:t>14</a:t>
            </a:fld>
            <a:endParaRPr lang="en-US" dirty="0"/>
          </a:p>
        </p:txBody>
      </p:sp>
    </p:spTree>
    <p:extLst>
      <p:ext uri="{BB962C8B-B14F-4D97-AF65-F5344CB8AC3E}">
        <p14:creationId xmlns:p14="http://schemas.microsoft.com/office/powerpoint/2010/main" val="264237688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“Binary payload agnostic” – what is that?</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Most of the “devices”  we read out  provide their data in some pre-made (and usually quite good) compact binary format already. Usually done in some FPGA. </a:t>
            </a:r>
          </a:p>
          <a:p>
            <a:pPr eaLnBrk="1" hangingPunct="1">
              <a:spcBef>
                <a:spcPts val="1963"/>
              </a:spcBef>
              <a:buClrTx/>
              <a:buFontTx/>
              <a:buNone/>
              <a:defRPr/>
            </a:pPr>
            <a:r>
              <a:rPr lang="en-US" sz="2800" dirty="0">
                <a:solidFill>
                  <a:srgbClr val="606060"/>
                </a:solidFill>
                <a:latin typeface="Arial Narrow" charset="0"/>
              </a:rPr>
              <a:t>Actual formatting/packing/zero-suppression in the CPU is rare these days</a:t>
            </a:r>
          </a:p>
          <a:p>
            <a:pPr eaLnBrk="1" hangingPunct="1">
              <a:spcBef>
                <a:spcPts val="1963"/>
              </a:spcBef>
              <a:buClrTx/>
              <a:buFontTx/>
              <a:buNone/>
              <a:defRPr/>
            </a:pPr>
            <a:r>
              <a:rPr lang="en-US" sz="2800" dirty="0">
                <a:solidFill>
                  <a:srgbClr val="606060"/>
                </a:solidFill>
                <a:latin typeface="Arial Narrow" charset="0"/>
              </a:rPr>
              <a:t>All you want to do is to grab the blob of data, stick it into a packet, put a label (packet header) on that says what’s in it, done. </a:t>
            </a:r>
          </a:p>
          <a:p>
            <a:pPr eaLnBrk="1" hangingPunct="1">
              <a:spcBef>
                <a:spcPts val="1963"/>
              </a:spcBef>
              <a:buClrTx/>
              <a:buFontTx/>
              <a:buNone/>
              <a:defRPr/>
            </a:pPr>
            <a:r>
              <a:rPr lang="en-US" sz="2800" dirty="0">
                <a:solidFill>
                  <a:srgbClr val="606060"/>
                </a:solidFill>
                <a:latin typeface="Arial Narrow" charset="0"/>
              </a:rPr>
              <a:t>That is literally all we do to the data</a:t>
            </a:r>
          </a:p>
          <a:p>
            <a:pPr eaLnBrk="1" hangingPunct="1">
              <a:spcBef>
                <a:spcPts val="1963"/>
              </a:spcBef>
              <a:buClrTx/>
              <a:buFontTx/>
              <a:buNone/>
              <a:defRPr/>
            </a:pPr>
            <a:r>
              <a:rPr lang="en-US" sz="2800" dirty="0">
                <a:solidFill>
                  <a:srgbClr val="606060"/>
                </a:solidFill>
                <a:latin typeface="Arial Narrow" charset="0"/>
              </a:rPr>
              <a:t>From that point forward, the DAQ does not care. The “FedEx” approach – they ship boxes, we ship </a:t>
            </a:r>
            <a:r>
              <a:rPr lang="en-US" sz="2800" b="1" i="1" dirty="0">
                <a:solidFill>
                  <a:srgbClr val="606060"/>
                </a:solidFill>
                <a:latin typeface="Arial Narrow" charset="0"/>
              </a:rPr>
              <a:t>packets</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More generally: Usually we store data from our readout devices, but we must be able to store literally </a:t>
            </a:r>
            <a:r>
              <a:rPr lang="en-US" sz="2800" i="1" dirty="0">
                <a:solidFill>
                  <a:srgbClr val="606060"/>
                </a:solidFill>
                <a:latin typeface="Arial Narrow" charset="0"/>
              </a:rPr>
              <a:t>anything</a:t>
            </a:r>
            <a:r>
              <a:rPr lang="en-US" sz="2800" dirty="0">
                <a:solidFill>
                  <a:srgbClr val="606060"/>
                </a:solidFill>
                <a:latin typeface="Arial Narrow" charset="0"/>
              </a:rPr>
              <a:t> in our data stream.</a:t>
            </a:r>
          </a:p>
          <a:p>
            <a:pPr eaLnBrk="1" hangingPunct="1">
              <a:spcBef>
                <a:spcPts val="1963"/>
              </a:spcBef>
              <a:buClrTx/>
              <a:buFontTx/>
              <a:buNone/>
              <a:defRPr/>
            </a:pPr>
            <a:r>
              <a:rPr lang="en-US" sz="2800" dirty="0">
                <a:solidFill>
                  <a:srgbClr val="606060"/>
                </a:solidFill>
                <a:latin typeface="Arial Narrow" charset="0"/>
              </a:rPr>
              <a:t>Want to store an Excel spreadsheet? A text file? A jpeg image? Shouldn’t cause a problem. </a:t>
            </a:r>
          </a:p>
          <a:p>
            <a:pPr eaLnBrk="1" hangingPunct="1">
              <a:spcBef>
                <a:spcPts val="1963"/>
              </a:spcBef>
              <a:buClrTx/>
              <a:buFontTx/>
              <a:buNone/>
              <a:defRPr/>
            </a:pPr>
            <a:r>
              <a:rPr lang="en-US" sz="2800" dirty="0">
                <a:solidFill>
                  <a:srgbClr val="606060"/>
                </a:solidFill>
                <a:latin typeface="Arial Narrow" charset="0"/>
              </a:rPr>
              <a:t>If you think ”why would one want to do that!”, just wait a few minutes.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15</a:t>
            </a:fld>
            <a:endParaRPr lang="en-US" dirty="0"/>
          </a:p>
        </p:txBody>
      </p:sp>
    </p:spTree>
    <p:extLst>
      <p:ext uri="{BB962C8B-B14F-4D97-AF65-F5344CB8AC3E}">
        <p14:creationId xmlns:p14="http://schemas.microsoft.com/office/powerpoint/2010/main" val="407066157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30199"/>
            <a:ext cx="11861800" cy="7358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CAEN’s V1742 format</a:t>
            </a:r>
          </a:p>
        </p:txBody>
      </p:sp>
      <p:pic>
        <p:nvPicPr>
          <p:cNvPr id="4" name="Picture 3"/>
          <p:cNvPicPr>
            <a:picLocks noChangeAspect="1"/>
          </p:cNvPicPr>
          <p:nvPr/>
        </p:nvPicPr>
        <p:blipFill>
          <a:blip r:embed="rId3"/>
          <a:stretch>
            <a:fillRect/>
          </a:stretch>
        </p:blipFill>
        <p:spPr>
          <a:xfrm>
            <a:off x="2996406" y="1294606"/>
            <a:ext cx="9893300" cy="8267700"/>
          </a:xfrm>
          <a:prstGeom prst="rect">
            <a:avLst/>
          </a:prstGeom>
          <a:ln>
            <a:solidFill>
              <a:srgbClr val="FF0000"/>
            </a:solidFill>
          </a:ln>
        </p:spPr>
      </p:pic>
      <p:sp>
        <p:nvSpPr>
          <p:cNvPr id="2" name="Rectangle 1"/>
          <p:cNvSpPr/>
          <p:nvPr/>
        </p:nvSpPr>
        <p:spPr>
          <a:xfrm>
            <a:off x="253206" y="2512242"/>
            <a:ext cx="2590800" cy="5335564"/>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We just take that blob of memory, “put it in a box”, done.</a:t>
            </a:r>
          </a:p>
          <a:p>
            <a:pPr eaLnBrk="1" hangingPunct="1">
              <a:spcBef>
                <a:spcPts val="1963"/>
              </a:spcBef>
              <a:buClrTx/>
              <a:buFontTx/>
              <a:buNone/>
              <a:defRPr/>
            </a:pPr>
            <a:r>
              <a:rPr lang="en-US" sz="2800" dirty="0">
                <a:solidFill>
                  <a:srgbClr val="606060"/>
                </a:solidFill>
                <a:latin typeface="Arial Narrow" charset="0"/>
              </a:rPr>
              <a:t>The analysis software takes care of the unpacking and interpretation later</a:t>
            </a:r>
          </a:p>
          <a:p>
            <a:pPr eaLnBrk="1" hangingPunct="1">
              <a:spcBef>
                <a:spcPts val="1963"/>
              </a:spcBef>
              <a:buClrTx/>
              <a:buFontTx/>
              <a:buNone/>
              <a:defRPr/>
            </a:pPr>
            <a:r>
              <a:rPr lang="en-US" sz="2800" dirty="0">
                <a:solidFill>
                  <a:srgbClr val="606060"/>
                </a:solidFill>
                <a:latin typeface="Arial Narrow" charset="0"/>
              </a:rPr>
              <a:t>Just grab it. Don’t waste time here. </a:t>
            </a:r>
          </a:p>
        </p:txBody>
      </p:sp>
      <p:sp>
        <p:nvSpPr>
          <p:cNvPr id="3" name="Slide Number Placeholder 2"/>
          <p:cNvSpPr>
            <a:spLocks noGrp="1"/>
          </p:cNvSpPr>
          <p:nvPr>
            <p:ph type="sldNum" sz="quarter" idx="4"/>
          </p:nvPr>
        </p:nvSpPr>
        <p:spPr/>
        <p:txBody>
          <a:bodyPr/>
          <a:lstStyle/>
          <a:p>
            <a:fld id="{7D854EC2-8F58-5C4F-8AEB-33CAAE66C4BD}" type="slidenum">
              <a:rPr lang="en-US" smtClean="0"/>
              <a:t>16</a:t>
            </a:fld>
            <a:endParaRPr lang="en-US" dirty="0"/>
          </a:p>
        </p:txBody>
      </p:sp>
      <p:pic>
        <p:nvPicPr>
          <p:cNvPr id="5" name="Picture 4"/>
          <p:cNvPicPr>
            <a:picLocks noChangeAspect="1"/>
          </p:cNvPicPr>
          <p:nvPr/>
        </p:nvPicPr>
        <p:blipFill>
          <a:blip r:embed="rId4"/>
          <a:stretch>
            <a:fillRect/>
          </a:stretch>
        </p:blipFill>
        <p:spPr>
          <a:xfrm>
            <a:off x="7644606" y="227806"/>
            <a:ext cx="5041900" cy="1612900"/>
          </a:xfrm>
          <a:prstGeom prst="rect">
            <a:avLst/>
          </a:prstGeom>
        </p:spPr>
      </p:pic>
    </p:spTree>
    <p:extLst>
      <p:ext uri="{BB962C8B-B14F-4D97-AF65-F5344CB8AC3E}">
        <p14:creationId xmlns:p14="http://schemas.microsoft.com/office/powerpoint/2010/main" val="19241569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do </a:t>
            </a:r>
            <a:r>
              <a:rPr lang="en-US" sz="4200" i="1" dirty="0">
                <a:solidFill>
                  <a:srgbClr val="000000"/>
                </a:solidFill>
                <a:latin typeface="Arial Narrow" charset="0"/>
              </a:rPr>
              <a:t>we</a:t>
            </a:r>
            <a:r>
              <a:rPr lang="en-US" sz="4200" dirty="0">
                <a:solidFill>
                  <a:srgbClr val="000000"/>
                </a:solidFill>
                <a:latin typeface="Arial Narrow" charset="0"/>
              </a:rPr>
              <a:t> accomplish that?</a:t>
            </a:r>
          </a:p>
        </p:txBody>
      </p:sp>
      <p:sp>
        <p:nvSpPr>
          <p:cNvPr id="6" name="Text Box 2"/>
          <p:cNvSpPr txBox="1">
            <a:spLocks noChangeArrowheads="1"/>
          </p:cNvSpPr>
          <p:nvPr/>
        </p:nvSpPr>
        <p:spPr bwMode="auto">
          <a:xfrm>
            <a:off x="481806" y="2209006"/>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“box” / packet has what I call “envelope information” – a header describing what</a:t>
            </a:r>
            <a:r>
              <a:rPr lang="fr-FR" sz="2800" dirty="0">
                <a:solidFill>
                  <a:srgbClr val="606060"/>
                </a:solidFill>
                <a:latin typeface="Arial Narrow" charset="0"/>
              </a:rPr>
              <a:t>’</a:t>
            </a:r>
            <a:r>
              <a:rPr lang="en-US" sz="2800" dirty="0">
                <a:solidFill>
                  <a:srgbClr val="606060"/>
                </a:solidFill>
                <a:latin typeface="Arial Narrow" charset="0"/>
              </a:rPr>
              <a:t>s inside</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12211786"/>
              </p:ext>
            </p:extLst>
          </p:nvPr>
        </p:nvGraphicFramePr>
        <p:xfrm>
          <a:off x="5511005" y="3123406"/>
          <a:ext cx="7086600" cy="4191000"/>
        </p:xfrm>
        <a:graphic>
          <a:graphicData uri="http://schemas.openxmlformats.org/drawingml/2006/table">
            <a:tbl>
              <a:tblPr firstRow="1" bandRow="1">
                <a:tableStyleId>{5C22544A-7EE6-4342-B048-85BDC9FD1C3A}</a:tableStyleId>
              </a:tblPr>
              <a:tblGrid>
                <a:gridCol w="1307394">
                  <a:extLst>
                    <a:ext uri="{9D8B030D-6E8A-4147-A177-3AD203B41FA5}">
                      <a16:colId xmlns:a16="http://schemas.microsoft.com/office/drawing/2014/main" val="20000"/>
                    </a:ext>
                  </a:extLst>
                </a:gridCol>
                <a:gridCol w="2889603">
                  <a:extLst>
                    <a:ext uri="{9D8B030D-6E8A-4147-A177-3AD203B41FA5}">
                      <a16:colId xmlns:a16="http://schemas.microsoft.com/office/drawing/2014/main" val="20001"/>
                    </a:ext>
                  </a:extLst>
                </a:gridCol>
                <a:gridCol w="2889603">
                  <a:extLst>
                    <a:ext uri="{9D8B030D-6E8A-4147-A177-3AD203B41FA5}">
                      <a16:colId xmlns:a16="http://schemas.microsoft.com/office/drawing/2014/main" val="20002"/>
                    </a:ext>
                  </a:extLst>
                </a:gridCol>
              </a:tblGrid>
              <a:tr h="596900">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393700">
                <a:tc>
                  <a:txBody>
                    <a:bodyPr/>
                    <a:lstStyle/>
                    <a:p>
                      <a:r>
                        <a:rPr lang="en-US" dirty="0"/>
                        <a:t>0</a:t>
                      </a:r>
                    </a:p>
                  </a:txBody>
                  <a:tcPr/>
                </a:tc>
                <a:tc gridSpan="2">
                  <a:txBody>
                    <a:bodyPr/>
                    <a:lstStyle/>
                    <a:p>
                      <a:pPr algn="ctr"/>
                      <a:r>
                        <a:rPr lang="en-US" dirty="0"/>
                        <a:t>Length</a:t>
                      </a:r>
                    </a:p>
                  </a:txBody>
                  <a:tcPr/>
                </a:tc>
                <a:tc hMerge="1">
                  <a:txBody>
                    <a:bodyPr/>
                    <a:lstStyle/>
                    <a:p>
                      <a:endParaRPr lang="en-US" dirty="0"/>
                    </a:p>
                  </a:txBody>
                  <a:tcPr/>
                </a:tc>
                <a:extLst>
                  <a:ext uri="{0D108BD9-81ED-4DB2-BD59-A6C34878D82A}">
                    <a16:rowId xmlns:a16="http://schemas.microsoft.com/office/drawing/2014/main" val="10001"/>
                  </a:ext>
                </a:extLst>
              </a:tr>
              <a:tr h="381000">
                <a:tc>
                  <a:txBody>
                    <a:bodyPr/>
                    <a:lstStyle/>
                    <a:p>
                      <a:r>
                        <a:rPr lang="en-US" dirty="0"/>
                        <a:t>1</a:t>
                      </a:r>
                    </a:p>
                  </a:txBody>
                  <a:tcPr/>
                </a:tc>
                <a:tc>
                  <a:txBody>
                    <a:bodyPr/>
                    <a:lstStyle/>
                    <a:p>
                      <a:pPr algn="ctr"/>
                      <a:r>
                        <a:rPr lang="en-US" dirty="0"/>
                        <a:t>Packet id</a:t>
                      </a:r>
                    </a:p>
                  </a:txBody>
                  <a:tcPr/>
                </a:tc>
                <a:tc>
                  <a:txBody>
                    <a:bodyPr/>
                    <a:lstStyle/>
                    <a:p>
                      <a:pPr algn="ctr"/>
                      <a:r>
                        <a:rPr lang="en-US" dirty="0"/>
                        <a:t>Swap unit</a:t>
                      </a:r>
                    </a:p>
                  </a:txBody>
                  <a:tcPr/>
                </a:tc>
                <a:extLst>
                  <a:ext uri="{0D108BD9-81ED-4DB2-BD59-A6C34878D82A}">
                    <a16:rowId xmlns:a16="http://schemas.microsoft.com/office/drawing/2014/main" val="10002"/>
                  </a:ext>
                </a:extLst>
              </a:tr>
              <a:tr h="457200">
                <a:tc>
                  <a:txBody>
                    <a:bodyPr/>
                    <a:lstStyle/>
                    <a:p>
                      <a:r>
                        <a:rPr lang="en-US" dirty="0"/>
                        <a:t>2</a:t>
                      </a:r>
                    </a:p>
                  </a:txBody>
                  <a:tcPr/>
                </a:tc>
                <a:tc>
                  <a:txBody>
                    <a:bodyPr/>
                    <a:lstStyle/>
                    <a:p>
                      <a:pPr algn="ctr"/>
                      <a:r>
                        <a:rPr lang="en-US" b="0" u="none" dirty="0" err="1">
                          <a:solidFill>
                            <a:schemeClr val="tx1"/>
                          </a:solidFill>
                        </a:rPr>
                        <a:t>Hitformat</a:t>
                      </a:r>
                      <a:endParaRPr lang="en-US" b="0" u="none" dirty="0">
                        <a:solidFill>
                          <a:schemeClr val="tx1"/>
                        </a:solidFill>
                      </a:endParaRPr>
                    </a:p>
                  </a:txBody>
                  <a:tcPr/>
                </a:tc>
                <a:tc>
                  <a:txBody>
                    <a:bodyPr/>
                    <a:lstStyle/>
                    <a:p>
                      <a:pPr algn="ctr"/>
                      <a:r>
                        <a:rPr lang="en-US" dirty="0"/>
                        <a:t>Padding size</a:t>
                      </a:r>
                    </a:p>
                  </a:txBody>
                  <a:tcPr/>
                </a:tc>
                <a:extLst>
                  <a:ext uri="{0D108BD9-81ED-4DB2-BD59-A6C34878D82A}">
                    <a16:rowId xmlns:a16="http://schemas.microsoft.com/office/drawing/2014/main" val="10003"/>
                  </a:ext>
                </a:extLst>
              </a:tr>
              <a:tr h="304800">
                <a:tc>
                  <a:txBody>
                    <a:bodyPr/>
                    <a:lstStyle/>
                    <a:p>
                      <a:r>
                        <a:rPr lang="en-US" dirty="0"/>
                        <a:t>3</a:t>
                      </a:r>
                    </a:p>
                  </a:txBody>
                  <a:tcPr/>
                </a:tc>
                <a:tc>
                  <a:txBody>
                    <a:bodyPr/>
                    <a:lstStyle/>
                    <a:p>
                      <a:pPr algn="ctr"/>
                      <a:r>
                        <a:rPr lang="en-US" dirty="0"/>
                        <a:t>Reserved</a:t>
                      </a:r>
                    </a:p>
                  </a:txBody>
                  <a:tcPr/>
                </a:tc>
                <a:tc>
                  <a:txBody>
                    <a:bodyPr/>
                    <a:lstStyle/>
                    <a:p>
                      <a:pPr algn="ctr"/>
                      <a:r>
                        <a:rPr lang="en-US" dirty="0"/>
                        <a:t>reserved</a:t>
                      </a:r>
                    </a:p>
                  </a:txBody>
                  <a:tcPr/>
                </a:tc>
                <a:extLst>
                  <a:ext uri="{0D108BD9-81ED-4DB2-BD59-A6C34878D82A}">
                    <a16:rowId xmlns:a16="http://schemas.microsoft.com/office/drawing/2014/main" val="10004"/>
                  </a:ext>
                </a:extLst>
              </a:tr>
              <a:tr h="1539240">
                <a:tc>
                  <a:txBody>
                    <a:bodyPr/>
                    <a:lstStyle/>
                    <a:p>
                      <a:r>
                        <a:rPr lang="en-US" dirty="0"/>
                        <a:t>4 +</a:t>
                      </a:r>
                      <a:r>
                        <a:rPr lang="en-US" baseline="0" dirty="0"/>
                        <a:t> </a:t>
                      </a:r>
                      <a:endParaRPr lang="en-US" dirty="0"/>
                    </a:p>
                  </a:txBody>
                  <a:tcPr/>
                </a:tc>
                <a:tc gridSpan="2">
                  <a:txBody>
                    <a:bodyPr/>
                    <a:lstStyle/>
                    <a:p>
                      <a:pPr algn="ctr"/>
                      <a:br>
                        <a:rPr lang="en-US" dirty="0"/>
                      </a:b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dirty="0"/>
                    </a:p>
                  </a:txBody>
                  <a:tcPr/>
                </a:tc>
                <a:extLst>
                  <a:ext uri="{0D108BD9-81ED-4DB2-BD59-A6C34878D82A}">
                    <a16:rowId xmlns:a16="http://schemas.microsoft.com/office/drawing/2014/main" val="10005"/>
                  </a:ext>
                </a:extLst>
              </a:tr>
              <a:tr h="457200">
                <a:tc>
                  <a:txBody>
                    <a:bodyPr/>
                    <a:lstStyle/>
                    <a:p>
                      <a:r>
                        <a:rPr lang="en-US" dirty="0"/>
                        <a:t>n+4</a:t>
                      </a:r>
                    </a:p>
                  </a:txBody>
                  <a:tcPr/>
                </a:tc>
                <a:tc gridSpan="2">
                  <a:txBody>
                    <a:bodyPr/>
                    <a:lstStyle/>
                    <a:p>
                      <a:pPr algn="ctr"/>
                      <a:r>
                        <a:rPr lang="en-US" dirty="0"/>
                        <a:t>padding</a:t>
                      </a:r>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44950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7" name="Rectangle 6"/>
          <p:cNvSpPr/>
          <p:nvPr/>
        </p:nvSpPr>
        <p:spPr>
          <a:xfrm>
            <a:off x="405606" y="3047206"/>
            <a:ext cx="4724400" cy="5587299"/>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The </a:t>
            </a:r>
            <a:r>
              <a:rPr lang="en-US" sz="2800" b="1" i="1" dirty="0" err="1">
                <a:solidFill>
                  <a:srgbClr val="606060"/>
                </a:solidFill>
                <a:latin typeface="Arial Narrow" charset="0"/>
              </a:rPr>
              <a:t>hitformat</a:t>
            </a:r>
            <a:r>
              <a:rPr lang="en-US" sz="2800" dirty="0">
                <a:solidFill>
                  <a:srgbClr val="606060"/>
                </a:solidFill>
                <a:latin typeface="Arial Narrow" charset="0"/>
              </a:rPr>
              <a:t> is an enumerated value that determines how the data needs to be unpacked</a:t>
            </a:r>
          </a:p>
          <a:p>
            <a:pPr eaLnBrk="1" hangingPunct="1">
              <a:spcBef>
                <a:spcPts val="1963"/>
              </a:spcBef>
              <a:buClrTx/>
              <a:buFontTx/>
              <a:buNone/>
              <a:defRPr/>
            </a:pPr>
            <a:r>
              <a:rPr lang="en-US" sz="2800" dirty="0">
                <a:solidFill>
                  <a:srgbClr val="606060"/>
                </a:solidFill>
                <a:latin typeface="Arial Narrow" charset="0"/>
              </a:rPr>
              <a:t>I have about 400 such formats defined</a:t>
            </a:r>
          </a:p>
          <a:p>
            <a:pPr eaLnBrk="1" hangingPunct="1">
              <a:spcBef>
                <a:spcPts val="1963"/>
              </a:spcBef>
              <a:buClrTx/>
              <a:buFontTx/>
              <a:buNone/>
              <a:defRPr/>
            </a:pPr>
            <a:r>
              <a:rPr lang="en-US" sz="2800" dirty="0">
                <a:solidFill>
                  <a:srgbClr val="606060"/>
                </a:solidFill>
                <a:latin typeface="Arial Narrow" charset="0"/>
              </a:rPr>
              <a:t>The packet id uniquely identifies what piece of a given detector this packet holds, or the data from which device</a:t>
            </a:r>
          </a:p>
          <a:p>
            <a:pPr eaLnBrk="1" hangingPunct="1">
              <a:spcBef>
                <a:spcPts val="1963"/>
              </a:spcBef>
              <a:buClrTx/>
              <a:buFontTx/>
              <a:buNone/>
              <a:defRPr/>
            </a:pPr>
            <a:br>
              <a:rPr lang="en-US" sz="2800" dirty="0">
                <a:solidFill>
                  <a:srgbClr val="606060"/>
                </a:solidFill>
                <a:latin typeface="Arial Narrow" charset="0"/>
              </a:rPr>
            </a:br>
            <a:endParaRPr lang="en-US" sz="2800" dirty="0">
              <a:solidFill>
                <a:srgbClr val="606060"/>
              </a:solidFill>
              <a:latin typeface="Arial Narrow" charset="0"/>
            </a:endParaRPr>
          </a:p>
        </p:txBody>
      </p:sp>
      <p:sp>
        <p:nvSpPr>
          <p:cNvPr id="8" name="Text Box 2"/>
          <p:cNvSpPr txBox="1">
            <a:spLocks noChangeArrowheads="1"/>
          </p:cNvSpPr>
          <p:nvPr/>
        </p:nvSpPr>
        <p:spPr bwMode="auto">
          <a:xfrm>
            <a:off x="481806" y="7771606"/>
            <a:ext cx="12230100" cy="167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order of the packets within an event is irrelevant – a “mini database” – allows to change the read order without breaking anything</a:t>
            </a:r>
          </a:p>
          <a:p>
            <a:pPr eaLnBrk="1" hangingPunct="1">
              <a:spcBef>
                <a:spcPts val="1963"/>
              </a:spcBef>
              <a:buClrTx/>
              <a:buFontTx/>
              <a:buNone/>
              <a:defRPr/>
            </a:pPr>
            <a:r>
              <a:rPr lang="en-US" sz="2800" dirty="0">
                <a:solidFill>
                  <a:srgbClr val="606060"/>
                </a:solidFill>
                <a:latin typeface="Arial Narrow" charset="0"/>
              </a:rPr>
              <a:t>Padding – we pad the packet as needed to remain 64- or 128-bit aligned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17</a:t>
            </a:fld>
            <a:endParaRPr lang="en-US" dirty="0"/>
          </a:p>
        </p:txBody>
      </p:sp>
    </p:spTree>
    <p:extLst>
      <p:ext uri="{BB962C8B-B14F-4D97-AF65-F5344CB8AC3E}">
        <p14:creationId xmlns:p14="http://schemas.microsoft.com/office/powerpoint/2010/main" val="318017215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packet header example (the DRS4 board you see here)</a:t>
            </a:r>
          </a:p>
        </p:txBody>
      </p:sp>
      <p:graphicFrame>
        <p:nvGraphicFramePr>
          <p:cNvPr id="2" name="Table 1"/>
          <p:cNvGraphicFramePr>
            <a:graphicFrameLocks noGrp="1"/>
          </p:cNvGraphicFramePr>
          <p:nvPr>
            <p:extLst>
              <p:ext uri="{D42A27DB-BD31-4B8C-83A1-F6EECF244321}">
                <p14:modId xmlns:p14="http://schemas.microsoft.com/office/powerpoint/2010/main" val="1410759063"/>
              </p:ext>
            </p:extLst>
          </p:nvPr>
        </p:nvGraphicFramePr>
        <p:xfrm>
          <a:off x="329406" y="4495006"/>
          <a:ext cx="6934200" cy="4463912"/>
        </p:xfrm>
        <a:graphic>
          <a:graphicData uri="http://schemas.openxmlformats.org/drawingml/2006/table">
            <a:tbl>
              <a:tblPr firstRow="1" bandRow="1">
                <a:tableStyleId>{5C22544A-7EE6-4342-B048-85BDC9FD1C3A}</a:tableStyleId>
              </a:tblPr>
              <a:tblGrid>
                <a:gridCol w="751700">
                  <a:extLst>
                    <a:ext uri="{9D8B030D-6E8A-4147-A177-3AD203B41FA5}">
                      <a16:colId xmlns:a16="http://schemas.microsoft.com/office/drawing/2014/main" val="20000"/>
                    </a:ext>
                  </a:extLst>
                </a:gridCol>
                <a:gridCol w="27535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35769">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419337">
                <a:tc>
                  <a:txBody>
                    <a:bodyPr/>
                    <a:lstStyle/>
                    <a:p>
                      <a:r>
                        <a:rPr lang="en-US" dirty="0"/>
                        <a:t>0</a:t>
                      </a:r>
                    </a:p>
                  </a:txBody>
                  <a:tcPr/>
                </a:tc>
                <a:tc gridSpan="2">
                  <a:txBody>
                    <a:bodyPr/>
                    <a:lstStyle/>
                    <a:p>
                      <a:pPr algn="ctr"/>
                      <a:r>
                        <a:rPr lang="en-US" dirty="0"/>
                        <a:t>Length   </a:t>
                      </a:r>
                      <a:r>
                        <a:rPr lang="en-US" b="1" dirty="0">
                          <a:solidFill>
                            <a:srgbClr val="800000"/>
                          </a:solidFill>
                        </a:rPr>
                        <a:t>5126</a:t>
                      </a:r>
                    </a:p>
                  </a:txBody>
                  <a:tcPr/>
                </a:tc>
                <a:tc hMerge="1">
                  <a:txBody>
                    <a:bodyPr/>
                    <a:lstStyle/>
                    <a:p>
                      <a:endParaRPr lang="en-US"/>
                    </a:p>
                  </a:txBody>
                  <a:tcPr/>
                </a:tc>
                <a:extLst>
                  <a:ext uri="{0D108BD9-81ED-4DB2-BD59-A6C34878D82A}">
                    <a16:rowId xmlns:a16="http://schemas.microsoft.com/office/drawing/2014/main" val="10001"/>
                  </a:ext>
                </a:extLst>
              </a:tr>
              <a:tr h="405810">
                <a:tc>
                  <a:txBody>
                    <a:bodyPr/>
                    <a:lstStyle/>
                    <a:p>
                      <a:r>
                        <a:rPr lang="en-US" dirty="0"/>
                        <a:t>1</a:t>
                      </a:r>
                    </a:p>
                  </a:txBody>
                  <a:tcPr/>
                </a:tc>
                <a:tc>
                  <a:txBody>
                    <a:bodyPr/>
                    <a:lstStyle/>
                    <a:p>
                      <a:pPr algn="ctr"/>
                      <a:r>
                        <a:rPr lang="en-US" dirty="0"/>
                        <a:t>Packet id     </a:t>
                      </a:r>
                      <a:r>
                        <a:rPr lang="en-US" b="1" dirty="0">
                          <a:solidFill>
                            <a:srgbClr val="800000"/>
                          </a:solidFill>
                        </a:rPr>
                        <a:t>1001</a:t>
                      </a:r>
                    </a:p>
                  </a:txBody>
                  <a:tcPr/>
                </a:tc>
                <a:tc>
                  <a:txBody>
                    <a:bodyPr/>
                    <a:lstStyle/>
                    <a:p>
                      <a:pPr algn="ctr"/>
                      <a:r>
                        <a:rPr lang="en-US" dirty="0"/>
                        <a:t>Swap unit      </a:t>
                      </a:r>
                      <a:r>
                        <a:rPr lang="en-US" b="1" dirty="0">
                          <a:solidFill>
                            <a:srgbClr val="800000"/>
                          </a:solidFill>
                        </a:rPr>
                        <a:t>4</a:t>
                      </a:r>
                    </a:p>
                  </a:txBody>
                  <a:tcPr/>
                </a:tc>
                <a:extLst>
                  <a:ext uri="{0D108BD9-81ED-4DB2-BD59-A6C34878D82A}">
                    <a16:rowId xmlns:a16="http://schemas.microsoft.com/office/drawing/2014/main" val="10002"/>
                  </a:ext>
                </a:extLst>
              </a:tr>
              <a:tr h="486972">
                <a:tc>
                  <a:txBody>
                    <a:bodyPr/>
                    <a:lstStyle/>
                    <a:p>
                      <a:r>
                        <a:rPr lang="en-US" dirty="0"/>
                        <a:t>2</a:t>
                      </a:r>
                    </a:p>
                  </a:txBody>
                  <a:tcPr/>
                </a:tc>
                <a:tc>
                  <a:txBody>
                    <a:bodyPr/>
                    <a:lstStyle/>
                    <a:p>
                      <a:pPr algn="ctr"/>
                      <a:r>
                        <a:rPr lang="en-US" b="0" u="none" dirty="0" err="1">
                          <a:solidFill>
                            <a:schemeClr val="tx1"/>
                          </a:solidFill>
                        </a:rPr>
                        <a:t>Hitformat</a:t>
                      </a:r>
                      <a:r>
                        <a:rPr lang="en-US" b="0" u="none" dirty="0">
                          <a:solidFill>
                            <a:schemeClr val="tx1"/>
                          </a:solidFill>
                        </a:rPr>
                        <a:t>    </a:t>
                      </a:r>
                      <a:r>
                        <a:rPr lang="en-US" b="1" u="none" dirty="0">
                          <a:solidFill>
                            <a:srgbClr val="800000"/>
                          </a:solidFill>
                        </a:rPr>
                        <a:t>81</a:t>
                      </a:r>
                    </a:p>
                  </a:txBody>
                  <a:tcPr/>
                </a:tc>
                <a:tc>
                  <a:txBody>
                    <a:bodyPr/>
                    <a:lstStyle/>
                    <a:p>
                      <a:pPr algn="ctr"/>
                      <a:r>
                        <a:rPr lang="en-US" dirty="0"/>
                        <a:t>Padding size  </a:t>
                      </a:r>
                      <a:r>
                        <a:rPr lang="en-US" b="1" dirty="0">
                          <a:solidFill>
                            <a:srgbClr val="800000"/>
                          </a:solidFill>
                        </a:rPr>
                        <a:t>1</a:t>
                      </a:r>
                    </a:p>
                  </a:txBody>
                  <a:tcPr/>
                </a:tc>
                <a:extLst>
                  <a:ext uri="{0D108BD9-81ED-4DB2-BD59-A6C34878D82A}">
                    <a16:rowId xmlns:a16="http://schemas.microsoft.com/office/drawing/2014/main" val="10003"/>
                  </a:ext>
                </a:extLst>
              </a:tr>
              <a:tr h="389578">
                <a:tc>
                  <a:txBody>
                    <a:bodyPr/>
                    <a:lstStyle/>
                    <a:p>
                      <a:r>
                        <a:rPr lang="en-US" dirty="0"/>
                        <a:t>3</a:t>
                      </a:r>
                    </a:p>
                  </a:txBody>
                  <a:tcPr/>
                </a:tc>
                <a:tc>
                  <a:txBody>
                    <a:bodyPr/>
                    <a:lstStyle/>
                    <a:p>
                      <a:pPr algn="ctr"/>
                      <a:r>
                        <a:rPr lang="en-US" dirty="0"/>
                        <a:t>Reserved   </a:t>
                      </a:r>
                      <a:r>
                        <a:rPr lang="en-US" b="1" dirty="0">
                          <a:solidFill>
                            <a:srgbClr val="800000"/>
                          </a:solidFill>
                        </a:rPr>
                        <a:t>0</a:t>
                      </a:r>
                    </a:p>
                  </a:txBody>
                  <a:tcPr/>
                </a:tc>
                <a:tc>
                  <a:txBody>
                    <a:bodyPr/>
                    <a:lstStyle/>
                    <a:p>
                      <a:pPr algn="ctr"/>
                      <a:r>
                        <a:rPr lang="en-US" dirty="0"/>
                        <a:t>Reserved        </a:t>
                      </a:r>
                      <a:r>
                        <a:rPr lang="en-US" b="1" dirty="0">
                          <a:solidFill>
                            <a:srgbClr val="800000"/>
                          </a:solidFill>
                        </a:rPr>
                        <a:t>0</a:t>
                      </a:r>
                    </a:p>
                  </a:txBody>
                  <a:tcPr/>
                </a:tc>
                <a:extLst>
                  <a:ext uri="{0D108BD9-81ED-4DB2-BD59-A6C34878D82A}">
                    <a16:rowId xmlns:a16="http://schemas.microsoft.com/office/drawing/2014/main" val="10004"/>
                  </a:ext>
                </a:extLst>
              </a:tr>
              <a:tr h="1639474">
                <a:tc>
                  <a:txBody>
                    <a:bodyPr/>
                    <a:lstStyle/>
                    <a:p>
                      <a:r>
                        <a:rPr lang="en-US" dirty="0"/>
                        <a:t>4 +</a:t>
                      </a:r>
                      <a:r>
                        <a:rPr lang="en-US" baseline="0" dirty="0"/>
                        <a:t> </a:t>
                      </a:r>
                      <a:endParaRPr lang="en-US" dirty="0"/>
                    </a:p>
                  </a:txBody>
                  <a:tcPr/>
                </a:tc>
                <a:tc gridSpan="2">
                  <a:txBody>
                    <a:bodyPr/>
                    <a:lstStyle/>
                    <a:p>
                      <a:pPr algn="ctr"/>
                      <a:br>
                        <a:rPr lang="en-US" dirty="0"/>
                      </a:b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5"/>
                  </a:ext>
                </a:extLst>
              </a:tr>
              <a:tr h="486972">
                <a:tc>
                  <a:txBody>
                    <a:bodyPr/>
                    <a:lstStyle/>
                    <a:p>
                      <a:r>
                        <a:rPr lang="en-US" dirty="0"/>
                        <a:t>n+4</a:t>
                      </a:r>
                    </a:p>
                  </a:txBody>
                  <a:tcPr/>
                </a:tc>
                <a:tc gridSpan="2">
                  <a:txBody>
                    <a:bodyPr/>
                    <a:lstStyle/>
                    <a:p>
                      <a:pPr algn="ctr"/>
                      <a:r>
                        <a:rPr lang="en-US" dirty="0"/>
                        <a:t>padding</a:t>
                      </a:r>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36568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18</a:t>
            </a:fld>
            <a:endParaRPr lang="en-US" dirty="0"/>
          </a:p>
        </p:txBody>
      </p:sp>
      <p:sp>
        <p:nvSpPr>
          <p:cNvPr id="9" name="Text Box 2"/>
          <p:cNvSpPr txBox="1">
            <a:spLocks noChangeArrowheads="1"/>
          </p:cNvSpPr>
          <p:nvPr/>
        </p:nvSpPr>
        <p:spPr bwMode="auto">
          <a:xfrm>
            <a:off x="253206" y="2285206"/>
            <a:ext cx="12573000" cy="19812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 od -j 163888 -t d2 -N 16 beam_0000000042-0000.evt</a:t>
            </a:r>
            <a:br>
              <a:rPr lang="en-US" sz="2200" dirty="0">
                <a:solidFill>
                  <a:srgbClr val="0000FF"/>
                </a:solidFill>
                <a:latin typeface="Courier"/>
                <a:cs typeface="Courier"/>
              </a:rPr>
            </a:br>
            <a:r>
              <a:rPr lang="en-US" sz="2200" dirty="0">
                <a:solidFill>
                  <a:srgbClr val="0000FF"/>
                </a:solidFill>
                <a:latin typeface="Courier"/>
                <a:cs typeface="Courier"/>
              </a:rPr>
              <a:t>0500060   5126      0   1001      4     81      1      0      0</a:t>
            </a:r>
          </a:p>
          <a:p>
            <a:pPr eaLnBrk="1" hangingPunct="1">
              <a:spcBef>
                <a:spcPts val="1963"/>
              </a:spcBef>
              <a:buClrTx/>
              <a:buFontTx/>
              <a:buNone/>
              <a:defRPr/>
            </a:pPr>
            <a:r>
              <a:rPr lang="en-US" sz="2200" dirty="0">
                <a:solidFill>
                  <a:srgbClr val="800000"/>
                </a:solidFill>
                <a:latin typeface="Courier"/>
                <a:cs typeface="Courier"/>
              </a:rPr>
              <a:t>$ </a:t>
            </a:r>
            <a:r>
              <a:rPr lang="en-US" sz="2200" dirty="0" err="1">
                <a:solidFill>
                  <a:srgbClr val="800000"/>
                </a:solidFill>
                <a:latin typeface="Courier"/>
                <a:cs typeface="Courier"/>
              </a:rPr>
              <a:t>dlist</a:t>
            </a:r>
            <a:r>
              <a:rPr lang="en-US" sz="2200" dirty="0">
                <a:solidFill>
                  <a:srgbClr val="800000"/>
                </a:solidFill>
                <a:latin typeface="Courier"/>
                <a:cs typeface="Courier"/>
              </a:rPr>
              <a:t> beam_0000000042-0000.evt</a:t>
            </a:r>
            <a:br>
              <a:rPr lang="en-US" sz="2200" dirty="0">
                <a:solidFill>
                  <a:srgbClr val="800000"/>
                </a:solidFill>
                <a:latin typeface="Courier"/>
                <a:cs typeface="Courier"/>
              </a:rPr>
            </a:br>
            <a:r>
              <a:rPr lang="en-US" sz="2200" dirty="0">
                <a:solidFill>
                  <a:srgbClr val="800000"/>
                </a:solidFill>
                <a:latin typeface="Courier"/>
                <a:cs typeface="Courier"/>
              </a:rPr>
              <a:t>Packet  1001  5126 -1 (ONCS Packet) 81 (IDDRS4V1)</a:t>
            </a:r>
          </a:p>
        </p:txBody>
      </p:sp>
      <p:sp>
        <p:nvSpPr>
          <p:cNvPr id="10" name="Oval 9"/>
          <p:cNvSpPr/>
          <p:nvPr/>
        </p:nvSpPr>
        <p:spPr bwMode="auto">
          <a:xfrm>
            <a:off x="7035006" y="2513806"/>
            <a:ext cx="9144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1" name="Oval 10"/>
          <p:cNvSpPr/>
          <p:nvPr/>
        </p:nvSpPr>
        <p:spPr bwMode="auto">
          <a:xfrm>
            <a:off x="6425406" y="3428206"/>
            <a:ext cx="27432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6" name="Rectangle 15"/>
          <p:cNvSpPr/>
          <p:nvPr/>
        </p:nvSpPr>
        <p:spPr>
          <a:xfrm>
            <a:off x="7568406" y="4495006"/>
            <a:ext cx="4724400" cy="3432863"/>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This packet says:</a:t>
            </a:r>
          </a:p>
          <a:p>
            <a:pPr eaLnBrk="1" hangingPunct="1">
              <a:spcBef>
                <a:spcPts val="1963"/>
              </a:spcBef>
              <a:buClrTx/>
              <a:buFontTx/>
              <a:buNone/>
              <a:defRPr/>
            </a:pPr>
            <a:r>
              <a:rPr lang="en-US" sz="2800" dirty="0">
                <a:solidFill>
                  <a:srgbClr val="606060"/>
                </a:solidFill>
                <a:latin typeface="Arial Narrow" charset="0"/>
              </a:rPr>
              <a:t>I contain data in the </a:t>
            </a:r>
            <a:r>
              <a:rPr lang="en-US" sz="2800" dirty="0" err="1">
                <a:solidFill>
                  <a:srgbClr val="606060"/>
                </a:solidFill>
                <a:latin typeface="Arial Narrow" charset="0"/>
              </a:rPr>
              <a:t>hitformat</a:t>
            </a:r>
            <a:r>
              <a:rPr lang="en-US" sz="2800" dirty="0">
                <a:solidFill>
                  <a:srgbClr val="606060"/>
                </a:solidFill>
                <a:latin typeface="Arial Narrow" charset="0"/>
              </a:rPr>
              <a:t> 81 (DRS4 version1 format) </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That determines how the data are to be interpreted and decoded later </a:t>
            </a:r>
          </a:p>
        </p:txBody>
      </p:sp>
      <p:pic>
        <p:nvPicPr>
          <p:cNvPr id="12" name="Picture 14">
            <a:extLst>
              <a:ext uri="{FF2B5EF4-FFF2-40B4-BE49-F238E27FC236}">
                <a16:creationId xmlns:a16="http://schemas.microsoft.com/office/drawing/2014/main" id="{0CAEB375-D279-BD47-80B7-88C10897C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2606" y="3320237"/>
            <a:ext cx="2133600" cy="9461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6198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Encapsulation in PHENIX</a:t>
            </a:r>
          </a:p>
        </p:txBody>
      </p:sp>
      <p:sp>
        <p:nvSpPr>
          <p:cNvPr id="6" name="Text Box 2"/>
          <p:cNvSpPr txBox="1">
            <a:spLocks noChangeArrowheads="1"/>
          </p:cNvSpPr>
          <p:nvPr/>
        </p:nvSpPr>
        <p:spPr bwMode="auto">
          <a:xfrm>
            <a:off x="481806" y="2132806"/>
            <a:ext cx="123444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606060"/>
                </a:solidFill>
                <a:latin typeface="Arial Narrow" charset="0"/>
              </a:rPr>
              <a:t>The </a:t>
            </a:r>
            <a:r>
              <a:rPr lang="en-US" sz="2800" dirty="0" err="1">
                <a:solidFill>
                  <a:srgbClr val="606060"/>
                </a:solidFill>
                <a:latin typeface="Arial Narrow" charset="0"/>
              </a:rPr>
              <a:t>unpacker</a:t>
            </a:r>
            <a:r>
              <a:rPr lang="en-US" sz="2800" dirty="0">
                <a:solidFill>
                  <a:srgbClr val="606060"/>
                </a:solidFill>
                <a:latin typeface="Arial Narrow" charset="0"/>
              </a:rPr>
              <a:t>/decoder selected through the </a:t>
            </a:r>
            <a:r>
              <a:rPr lang="en-US" sz="2800" dirty="0" err="1">
                <a:solidFill>
                  <a:srgbClr val="606060"/>
                </a:solidFill>
                <a:latin typeface="Arial Narrow" charset="0"/>
              </a:rPr>
              <a:t>hitformat</a:t>
            </a:r>
            <a:r>
              <a:rPr lang="en-US" sz="2800" dirty="0">
                <a:solidFill>
                  <a:srgbClr val="606060"/>
                </a:solidFill>
                <a:latin typeface="Arial Narrow" charset="0"/>
              </a:rPr>
              <a:t> shields the user code from the changing internals of the encoding</a:t>
            </a:r>
          </a:p>
          <a:p>
            <a:pPr eaLnBrk="1" hangingPunct="1">
              <a:spcBef>
                <a:spcPts val="1363"/>
              </a:spcBef>
              <a:buClrTx/>
              <a:buFontTx/>
              <a:buNone/>
              <a:defRPr/>
            </a:pPr>
            <a:r>
              <a:rPr lang="en-US" sz="2800" dirty="0">
                <a:solidFill>
                  <a:srgbClr val="606060"/>
                </a:solidFill>
                <a:latin typeface="Arial Narrow" charset="0"/>
              </a:rPr>
              <a:t>The only constant is that the same channels – usually a readout board that we call FEM, Front-End Module – feeds its data into a packet with a never-changing packet id</a:t>
            </a:r>
          </a:p>
          <a:p>
            <a:pPr eaLnBrk="1" hangingPunct="1">
              <a:spcBef>
                <a:spcPts val="1363"/>
              </a:spcBef>
              <a:buClrTx/>
              <a:buFontTx/>
              <a:buNone/>
              <a:defRPr/>
            </a:pPr>
            <a:r>
              <a:rPr lang="en-US" sz="2800" dirty="0">
                <a:solidFill>
                  <a:srgbClr val="606060"/>
                </a:solidFill>
                <a:latin typeface="Arial Narrow" charset="0"/>
              </a:rPr>
              <a:t>The packet id identifies a FEM, and a piece of detector “real estate”</a:t>
            </a:r>
          </a:p>
          <a:p>
            <a:pPr eaLnBrk="1" hangingPunct="1">
              <a:spcBef>
                <a:spcPts val="1363"/>
              </a:spcBef>
              <a:buClrTx/>
              <a:buFontTx/>
              <a:buNone/>
              <a:defRPr/>
            </a:pPr>
            <a:r>
              <a:rPr lang="en-US" sz="2800" dirty="0">
                <a:solidFill>
                  <a:srgbClr val="606060"/>
                </a:solidFill>
                <a:latin typeface="Arial Narrow" charset="0"/>
              </a:rPr>
              <a:t> It is common to refer to a given FEM by its packet id (“we had a problem with 4033 last night”)</a:t>
            </a:r>
          </a:p>
          <a:p>
            <a:pPr eaLnBrk="1" hangingPunct="1">
              <a:spcBef>
                <a:spcPts val="1363"/>
              </a:spcBef>
              <a:buClrTx/>
              <a:buFontTx/>
              <a:buNone/>
              <a:defRPr/>
            </a:pPr>
            <a:r>
              <a:rPr lang="en-US" sz="2800" dirty="0">
                <a:solidFill>
                  <a:srgbClr val="606060"/>
                </a:solidFill>
                <a:latin typeface="Arial Narrow" charset="0"/>
              </a:rPr>
              <a:t>But: </a:t>
            </a:r>
            <a:r>
              <a:rPr lang="en-US" sz="2800" b="1" i="1" dirty="0">
                <a:solidFill>
                  <a:srgbClr val="606060"/>
                </a:solidFill>
                <a:latin typeface="Arial Narrow" charset="0"/>
              </a:rPr>
              <a:t>how </a:t>
            </a:r>
            <a:r>
              <a:rPr lang="en-US" sz="2800" dirty="0">
                <a:solidFill>
                  <a:srgbClr val="606060"/>
                </a:solidFill>
                <a:latin typeface="Arial Narrow" charset="0"/>
              </a:rPr>
              <a:t>the data are encoded changes over time. </a:t>
            </a:r>
          </a:p>
          <a:p>
            <a:pPr eaLnBrk="1" hangingPunct="1">
              <a:spcBef>
                <a:spcPts val="1363"/>
              </a:spcBef>
              <a:buClrTx/>
              <a:buFontTx/>
              <a:buNone/>
              <a:defRPr/>
            </a:pPr>
            <a:r>
              <a:rPr lang="en-US" sz="2800" dirty="0">
                <a:solidFill>
                  <a:srgbClr val="606060"/>
                </a:solidFill>
                <a:latin typeface="Arial Narrow" charset="0"/>
              </a:rPr>
              <a:t>We do not want our analysis code to break because of that!</a:t>
            </a:r>
          </a:p>
          <a:p>
            <a:pPr eaLnBrk="1" hangingPunct="1">
              <a:spcBef>
                <a:spcPts val="1363"/>
              </a:spcBef>
              <a:buClrTx/>
              <a:buFontTx/>
              <a:buNone/>
              <a:defRPr/>
            </a:pPr>
            <a:r>
              <a:rPr lang="en-US" sz="2800" b="1" dirty="0">
                <a:solidFill>
                  <a:srgbClr val="800000"/>
                </a:solidFill>
                <a:latin typeface="Arial Narrow" charset="0"/>
              </a:rPr>
              <a:t>The packet id tells you </a:t>
            </a:r>
            <a:r>
              <a:rPr lang="en-US" sz="2800" b="1" i="1" dirty="0">
                <a:solidFill>
                  <a:srgbClr val="800000"/>
                </a:solidFill>
                <a:latin typeface="Arial Narrow" charset="0"/>
              </a:rPr>
              <a:t>what</a:t>
            </a:r>
            <a:r>
              <a:rPr lang="en-US" sz="2800" b="1" dirty="0">
                <a:solidFill>
                  <a:srgbClr val="800000"/>
                </a:solidFill>
                <a:latin typeface="Arial Narrow" charset="0"/>
              </a:rPr>
              <a:t> is stored in the packet</a:t>
            </a:r>
          </a:p>
          <a:p>
            <a:pPr eaLnBrk="1" hangingPunct="1">
              <a:spcBef>
                <a:spcPts val="1363"/>
              </a:spcBef>
              <a:buClrTx/>
              <a:buFontTx/>
              <a:buNone/>
              <a:defRPr/>
            </a:pPr>
            <a:r>
              <a:rPr lang="en-US" sz="2800" b="1" dirty="0">
                <a:solidFill>
                  <a:srgbClr val="800000"/>
                </a:solidFill>
                <a:latin typeface="Arial Narrow" charset="0"/>
              </a:rPr>
              <a:t>The </a:t>
            </a:r>
            <a:r>
              <a:rPr lang="en-US" sz="2800" b="1" dirty="0" err="1">
                <a:solidFill>
                  <a:srgbClr val="800000"/>
                </a:solidFill>
                <a:latin typeface="Arial Narrow" charset="0"/>
              </a:rPr>
              <a:t>hitformat</a:t>
            </a:r>
            <a:r>
              <a:rPr lang="en-US" sz="2800" b="1" dirty="0">
                <a:solidFill>
                  <a:srgbClr val="800000"/>
                </a:solidFill>
                <a:latin typeface="Arial Narrow" charset="0"/>
              </a:rPr>
              <a:t> says </a:t>
            </a:r>
            <a:r>
              <a:rPr lang="en-US" sz="2800" b="1" i="1" dirty="0">
                <a:solidFill>
                  <a:srgbClr val="800000"/>
                </a:solidFill>
                <a:latin typeface="Arial Narrow" charset="0"/>
              </a:rPr>
              <a:t>how</a:t>
            </a:r>
            <a:r>
              <a:rPr lang="en-US" sz="2800" b="1" dirty="0">
                <a:solidFill>
                  <a:srgbClr val="800000"/>
                </a:solidFill>
                <a:latin typeface="Arial Narrow" charset="0"/>
              </a:rPr>
              <a:t> it is encoded</a:t>
            </a:r>
          </a:p>
          <a:p>
            <a:pPr eaLnBrk="1" hangingPunct="1">
              <a:spcBef>
                <a:spcPts val="1363"/>
              </a:spcBef>
              <a:buClrTx/>
              <a:buFontTx/>
              <a:buNone/>
              <a:defRPr/>
            </a:pPr>
            <a:r>
              <a:rPr lang="en-US" sz="2800" dirty="0">
                <a:solidFill>
                  <a:schemeClr val="tx1"/>
                </a:solidFill>
                <a:latin typeface="Arial Narrow" charset="0"/>
              </a:rPr>
              <a:t>I can change the encoding for a more efficient one at any time; I just tag it with a new </a:t>
            </a:r>
            <a:r>
              <a:rPr lang="en-US" sz="2800" dirty="0" err="1">
                <a:solidFill>
                  <a:schemeClr val="tx1"/>
                </a:solidFill>
                <a:latin typeface="Arial Narrow" charset="0"/>
              </a:rPr>
              <a:t>hitfomat</a:t>
            </a:r>
            <a:r>
              <a:rPr lang="en-US" sz="2800" dirty="0">
                <a:solidFill>
                  <a:schemeClr val="tx1"/>
                </a:solidFill>
                <a:latin typeface="Arial Narrow" charset="0"/>
              </a:rPr>
              <a:t> (and implement the new decoder acting on that format)</a:t>
            </a:r>
          </a:p>
          <a:p>
            <a:pPr eaLnBrk="1" hangingPunct="1">
              <a:spcBef>
                <a:spcPts val="1363"/>
              </a:spcBef>
              <a:buClrTx/>
              <a:buFontTx/>
              <a:buNone/>
              <a:defRPr/>
            </a:pPr>
            <a:r>
              <a:rPr lang="en-US" sz="2800" dirty="0">
                <a:solidFill>
                  <a:schemeClr val="tx1"/>
                </a:solidFill>
                <a:latin typeface="Arial Narrow" charset="0"/>
              </a:rPr>
              <a:t>No user software will break!</a:t>
            </a:r>
          </a:p>
          <a:p>
            <a:pPr eaLnBrk="1" hangingPunct="1">
              <a:spcBef>
                <a:spcPts val="1363"/>
              </a:spcBef>
              <a:buClrTx/>
              <a:buFontTx/>
              <a:buNone/>
              <a:defRPr/>
            </a:pPr>
            <a:endParaRPr lang="en-US" sz="2800" b="1" dirty="0">
              <a:solidFill>
                <a:srgbClr val="8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19</a:t>
            </a:fld>
            <a:endParaRPr lang="en-US" dirty="0"/>
          </a:p>
        </p:txBody>
      </p:sp>
    </p:spTree>
    <p:extLst>
      <p:ext uri="{BB962C8B-B14F-4D97-AF65-F5344CB8AC3E}">
        <p14:creationId xmlns:p14="http://schemas.microsoft.com/office/powerpoint/2010/main" val="107923262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About me</a:t>
            </a:r>
          </a:p>
        </p:txBody>
      </p:sp>
      <p:sp>
        <p:nvSpPr>
          <p:cNvPr id="31746" name="Text Box 2"/>
          <p:cNvSpPr txBox="1">
            <a:spLocks noChangeArrowheads="1"/>
          </p:cNvSpPr>
          <p:nvPr/>
        </p:nvSpPr>
        <p:spPr bwMode="auto">
          <a:xfrm>
            <a:off x="571500" y="2324100"/>
            <a:ext cx="12230100" cy="46855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Studied nuclear physics at the University of Muenster, Germany</a:t>
            </a:r>
          </a:p>
          <a:p>
            <a:pPr eaLnBrk="1" hangingPunct="1">
              <a:spcBef>
                <a:spcPts val="1963"/>
              </a:spcBef>
              <a:buClrTx/>
              <a:buFontTx/>
              <a:buNone/>
              <a:defRPr/>
            </a:pPr>
            <a:r>
              <a:rPr lang="en-US" sz="2600" dirty="0">
                <a:solidFill>
                  <a:srgbClr val="606060"/>
                </a:solidFill>
                <a:latin typeface="Arial Narrow" charset="0"/>
              </a:rPr>
              <a:t>WA80  - WA93 – WA98 Experiments at CERN</a:t>
            </a:r>
          </a:p>
          <a:p>
            <a:pPr eaLnBrk="1" hangingPunct="1">
              <a:spcBef>
                <a:spcPts val="1963"/>
              </a:spcBef>
              <a:buClrTx/>
              <a:buFontTx/>
              <a:buNone/>
              <a:defRPr/>
            </a:pPr>
            <a:r>
              <a:rPr lang="en-US" sz="2600" dirty="0">
                <a:solidFill>
                  <a:srgbClr val="606060"/>
                </a:solidFill>
                <a:latin typeface="Arial Narrow" charset="0"/>
              </a:rPr>
              <a:t>Graduated in 1990</a:t>
            </a:r>
          </a:p>
          <a:p>
            <a:pPr eaLnBrk="1" hangingPunct="1">
              <a:spcBef>
                <a:spcPts val="1963"/>
              </a:spcBef>
              <a:buClrTx/>
              <a:buFontTx/>
              <a:buNone/>
              <a:defRPr/>
            </a:pPr>
            <a:r>
              <a:rPr lang="en-US" sz="2600" dirty="0">
                <a:solidFill>
                  <a:srgbClr val="606060"/>
                </a:solidFill>
                <a:latin typeface="Arial Narrow" charset="0"/>
              </a:rPr>
              <a:t>Spent 11 years at CERN with the SPS Heavy-Ion Program until it ended  in 1996</a:t>
            </a:r>
          </a:p>
          <a:p>
            <a:pPr eaLnBrk="1" hangingPunct="1">
              <a:spcBef>
                <a:spcPts val="1963"/>
              </a:spcBef>
              <a:buClrTx/>
              <a:buFontTx/>
              <a:buNone/>
              <a:defRPr/>
            </a:pPr>
            <a:r>
              <a:rPr lang="en-US" sz="2600" dirty="0">
                <a:solidFill>
                  <a:srgbClr val="606060"/>
                </a:solidFill>
                <a:latin typeface="Arial Narrow" charset="0"/>
              </a:rPr>
              <a:t>Moved to Brookhaven National Laboratory to work with the Relativistic Heavy Ion Collider </a:t>
            </a:r>
          </a:p>
          <a:p>
            <a:pPr eaLnBrk="1" hangingPunct="1">
              <a:spcBef>
                <a:spcPts val="1963"/>
              </a:spcBef>
              <a:buClrTx/>
              <a:buFontTx/>
              <a:buNone/>
              <a:defRPr/>
            </a:pPr>
            <a:r>
              <a:rPr lang="en-US" sz="2600" dirty="0">
                <a:solidFill>
                  <a:srgbClr val="606060"/>
                </a:solidFill>
                <a:latin typeface="Arial Narrow" charset="0"/>
              </a:rPr>
              <a:t>Am the DAQ coordinator for the PHENIX and the successor </a:t>
            </a:r>
            <a:r>
              <a:rPr lang="en-US" sz="2600" dirty="0" err="1">
                <a:solidFill>
                  <a:srgbClr val="606060"/>
                </a:solidFill>
                <a:latin typeface="Arial Narrow" charset="0"/>
              </a:rPr>
              <a:t>sPHENIX</a:t>
            </a:r>
            <a:r>
              <a:rPr lang="en-US" sz="2600" dirty="0">
                <a:solidFill>
                  <a:srgbClr val="606060"/>
                </a:solidFill>
                <a:latin typeface="Arial Narrow" charset="0"/>
              </a:rPr>
              <a:t> Experiments </a:t>
            </a:r>
          </a:p>
        </p:txBody>
      </p:sp>
      <p:pic>
        <p:nvPicPr>
          <p:cNvPr id="3" name="Picture 2"/>
          <p:cNvPicPr>
            <a:picLocks noChangeAspect="1"/>
          </p:cNvPicPr>
          <p:nvPr/>
        </p:nvPicPr>
        <p:blipFill>
          <a:blip r:embed="rId3"/>
          <a:stretch>
            <a:fillRect/>
          </a:stretch>
        </p:blipFill>
        <p:spPr>
          <a:xfrm>
            <a:off x="2661865" y="6552406"/>
            <a:ext cx="6582941" cy="1857375"/>
          </a:xfrm>
          <a:prstGeom prst="rect">
            <a:avLst/>
          </a:prstGeom>
        </p:spPr>
      </p:pic>
      <p:pic>
        <p:nvPicPr>
          <p:cNvPr id="4" name="Picture 3"/>
          <p:cNvPicPr>
            <a:picLocks noChangeAspect="1"/>
          </p:cNvPicPr>
          <p:nvPr/>
        </p:nvPicPr>
        <p:blipFill>
          <a:blip r:embed="rId4"/>
          <a:stretch>
            <a:fillRect/>
          </a:stretch>
        </p:blipFill>
        <p:spPr>
          <a:xfrm>
            <a:off x="9702006" y="6388476"/>
            <a:ext cx="1905000" cy="1992730"/>
          </a:xfrm>
          <a:prstGeom prst="rect">
            <a:avLst/>
          </a:prstGeom>
        </p:spPr>
      </p:pic>
      <p:sp>
        <p:nvSpPr>
          <p:cNvPr id="5" name="Rectangle 4"/>
          <p:cNvSpPr/>
          <p:nvPr/>
        </p:nvSpPr>
        <p:spPr>
          <a:xfrm>
            <a:off x="5115376" y="8457406"/>
            <a:ext cx="2300630" cy="461665"/>
          </a:xfrm>
          <a:prstGeom prst="rect">
            <a:avLst/>
          </a:prstGeom>
        </p:spPr>
        <p:txBody>
          <a:bodyPr wrap="none">
            <a:spAutoFit/>
          </a:bodyPr>
          <a:lstStyle/>
          <a:p>
            <a:r>
              <a:rPr lang="en-US" sz="2400" dirty="0">
                <a:solidFill>
                  <a:schemeClr val="tx1"/>
                </a:solidFill>
              </a:rPr>
              <a:t>Long Island, NY</a:t>
            </a:r>
          </a:p>
        </p:txBody>
      </p:sp>
      <p:sp>
        <p:nvSpPr>
          <p:cNvPr id="8" name="Rectangle 7"/>
          <p:cNvSpPr/>
          <p:nvPr/>
        </p:nvSpPr>
        <p:spPr>
          <a:xfrm>
            <a:off x="9473406" y="8381206"/>
            <a:ext cx="2465260" cy="461665"/>
          </a:xfrm>
          <a:prstGeom prst="rect">
            <a:avLst/>
          </a:prstGeom>
        </p:spPr>
        <p:txBody>
          <a:bodyPr wrap="none">
            <a:spAutoFit/>
          </a:bodyPr>
          <a:lstStyle/>
          <a:p>
            <a:r>
              <a:rPr lang="en-US" sz="2400" dirty="0">
                <a:solidFill>
                  <a:schemeClr val="tx1"/>
                </a:solidFill>
              </a:rPr>
              <a:t>RHIC from space</a:t>
            </a:r>
          </a:p>
        </p:txBody>
      </p:sp>
      <p:sp>
        <p:nvSpPr>
          <p:cNvPr id="9" name="Rectangle 8"/>
          <p:cNvSpPr/>
          <p:nvPr/>
        </p:nvSpPr>
        <p:spPr>
          <a:xfrm>
            <a:off x="710406" y="7233741"/>
            <a:ext cx="1594570" cy="461665"/>
          </a:xfrm>
          <a:prstGeom prst="rect">
            <a:avLst/>
          </a:prstGeom>
        </p:spPr>
        <p:txBody>
          <a:bodyPr wrap="none">
            <a:spAutoFit/>
          </a:bodyPr>
          <a:lstStyle/>
          <a:p>
            <a:r>
              <a:rPr lang="en-US" sz="2400" dirty="0">
                <a:solidFill>
                  <a:schemeClr val="tx1"/>
                </a:solidFill>
              </a:rPr>
              <a:t>Manhattan</a:t>
            </a:r>
          </a:p>
        </p:txBody>
      </p:sp>
      <p:cxnSp>
        <p:nvCxnSpPr>
          <p:cNvPr id="7" name="Straight Arrow Connector 6"/>
          <p:cNvCxnSpPr/>
          <p:nvPr/>
        </p:nvCxnSpPr>
        <p:spPr bwMode="auto">
          <a:xfrm flipV="1">
            <a:off x="2234406" y="7390606"/>
            <a:ext cx="10668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2</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real PHENIX event… </a:t>
            </a:r>
          </a:p>
        </p:txBody>
      </p:sp>
      <p:sp>
        <p:nvSpPr>
          <p:cNvPr id="5" name="Text Box 2"/>
          <p:cNvSpPr txBox="1">
            <a:spLocks noChangeArrowheads="1"/>
          </p:cNvSpPr>
          <p:nvPr/>
        </p:nvSpPr>
        <p:spPr bwMode="auto">
          <a:xfrm>
            <a:off x="405606" y="2209006"/>
            <a:ext cx="12268200" cy="662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This is an actual PHENIX event with the full detector</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r>
              <a:rPr lang="en-US" sz="2800" dirty="0">
                <a:solidFill>
                  <a:srgbClr val="000000"/>
                </a:solidFill>
                <a:latin typeface="Arial Narrow" charset="0"/>
                <a:cs typeface="Arial Narrow"/>
              </a:rPr>
              <a:t>3827 packets in total in this event</a:t>
            </a:r>
          </a:p>
          <a:p>
            <a:pPr eaLnBrk="1" hangingPunct="1">
              <a:spcBef>
                <a:spcPts val="1363"/>
              </a:spcBef>
              <a:buClrTx/>
              <a:buFontTx/>
              <a:buNone/>
              <a:defRPr/>
            </a:pPr>
            <a:endParaRPr lang="en-US" sz="2800" dirty="0">
              <a:solidFill>
                <a:srgbClr val="000000"/>
              </a:solidFill>
              <a:latin typeface="Arial Narrow" charset="0"/>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20</a:t>
            </a:fld>
            <a:endParaRPr lang="en-US" dirty="0"/>
          </a:p>
        </p:txBody>
      </p:sp>
      <p:sp>
        <p:nvSpPr>
          <p:cNvPr id="7" name="Text Box 2"/>
          <p:cNvSpPr txBox="1">
            <a:spLocks noChangeArrowheads="1"/>
          </p:cNvSpPr>
          <p:nvPr/>
        </p:nvSpPr>
        <p:spPr bwMode="auto">
          <a:xfrm>
            <a:off x="253206" y="2971006"/>
            <a:ext cx="12573000" cy="5562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200"/>
              </a:spcBef>
              <a:buClrTx/>
              <a:buFontTx/>
              <a:buNone/>
              <a:defRPr/>
            </a:pPr>
            <a:r>
              <a:rPr lang="en-US" sz="2000" dirty="0">
                <a:solidFill>
                  <a:schemeClr val="accent2"/>
                </a:solidFill>
                <a:latin typeface="Courier"/>
                <a:cs typeface="Courier"/>
              </a:rPr>
              <a:t>$ </a:t>
            </a:r>
            <a:r>
              <a:rPr lang="en-US" sz="2000" dirty="0" err="1">
                <a:solidFill>
                  <a:schemeClr val="accent2"/>
                </a:solidFill>
                <a:latin typeface="Courier"/>
                <a:cs typeface="Courier"/>
              </a:rPr>
              <a:t>dlist</a:t>
            </a:r>
            <a:r>
              <a:rPr lang="en-US" sz="2000" dirty="0">
                <a:solidFill>
                  <a:schemeClr val="accent2"/>
                </a:solidFill>
                <a:latin typeface="Courier"/>
                <a:cs typeface="Courier"/>
              </a:rPr>
              <a:t>  /a/</a:t>
            </a:r>
            <a:r>
              <a:rPr lang="en-US" sz="2000" dirty="0" err="1">
                <a:solidFill>
                  <a:schemeClr val="accent2"/>
                </a:solidFill>
                <a:latin typeface="Courier"/>
                <a:cs typeface="Courier"/>
              </a:rPr>
              <a:t>eventdata</a:t>
            </a:r>
            <a:r>
              <a:rPr lang="en-US" sz="2000" dirty="0">
                <a:solidFill>
                  <a:schemeClr val="accent2"/>
                </a:solidFill>
                <a:latin typeface="Courier"/>
                <a:cs typeface="Courier"/>
              </a:rPr>
              <a:t>/EVENTDATA_P00-0000459344-0000.PRDFF</a:t>
            </a:r>
          </a:p>
          <a:p>
            <a:pPr eaLnBrk="1" hangingPunct="1">
              <a:spcBef>
                <a:spcPts val="200"/>
              </a:spcBef>
              <a:buClrTx/>
              <a:buFontTx/>
              <a:buNone/>
              <a:defRPr/>
            </a:pPr>
            <a:r>
              <a:rPr lang="en-US" sz="1800" dirty="0">
                <a:solidFill>
                  <a:schemeClr val="accent2"/>
                </a:solidFill>
                <a:latin typeface="Courier"/>
                <a:cs typeface="Courier"/>
              </a:rPr>
              <a:t>Packet  14001    52  0 (Unformatted)   714 (IDGL1)</a:t>
            </a:r>
          </a:p>
          <a:p>
            <a:pPr eaLnBrk="1" hangingPunct="1">
              <a:spcBef>
                <a:spcPts val="200"/>
              </a:spcBef>
              <a:buClrTx/>
              <a:buFontTx/>
              <a:buNone/>
              <a:defRPr/>
            </a:pPr>
            <a:r>
              <a:rPr lang="en-US" sz="1800" dirty="0">
                <a:solidFill>
                  <a:schemeClr val="accent2"/>
                </a:solidFill>
                <a:latin typeface="Courier"/>
                <a:cs typeface="Courier"/>
              </a:rPr>
              <a:t>Packet  14007    10  0 (Unformatted)   716 (IDNTCZDC_LL1)</a:t>
            </a:r>
          </a:p>
          <a:p>
            <a:pPr eaLnBrk="1" hangingPunct="1">
              <a:spcBef>
                <a:spcPts val="200"/>
              </a:spcBef>
              <a:buClrTx/>
              <a:buFontTx/>
              <a:buNone/>
              <a:defRPr/>
            </a:pPr>
            <a:r>
              <a:rPr lang="en-US" sz="1800" dirty="0">
                <a:solidFill>
                  <a:schemeClr val="accent2"/>
                </a:solidFill>
                <a:latin typeface="Courier"/>
                <a:cs typeface="Courier"/>
              </a:rPr>
              <a:t>Packet  14002     9  0 (Unformatted)   701 (IDBBC_LL1)</a:t>
            </a:r>
          </a:p>
          <a:p>
            <a:pPr eaLnBrk="1" hangingPunct="1">
              <a:spcBef>
                <a:spcPts val="200"/>
              </a:spcBef>
              <a:buClrTx/>
              <a:buFontTx/>
              <a:buNone/>
              <a:defRPr/>
            </a:pPr>
            <a:r>
              <a:rPr lang="en-US" sz="1800" dirty="0">
                <a:solidFill>
                  <a:schemeClr val="accent2"/>
                </a:solidFill>
                <a:latin typeface="Courier"/>
                <a:cs typeface="Courier"/>
              </a:rPr>
              <a:t>Packet  14009    14  0 (Unformatted)   717 (IDGL1_EVCLOCK)</a:t>
            </a:r>
          </a:p>
          <a:p>
            <a:pPr eaLnBrk="1" hangingPunct="1">
              <a:spcBef>
                <a:spcPts val="200"/>
              </a:spcBef>
              <a:buClrTx/>
              <a:buFontTx/>
              <a:buNone/>
              <a:defRPr/>
            </a:pPr>
            <a:r>
              <a:rPr lang="en-US" sz="1800" dirty="0">
                <a:solidFill>
                  <a:schemeClr val="accent2"/>
                </a:solidFill>
                <a:latin typeface="Courier"/>
                <a:cs typeface="Courier"/>
              </a:rPr>
              <a:t>Packet  14011    13  0 (Unformatted)   914 (IDGL1PSUM)</a:t>
            </a:r>
          </a:p>
          <a:p>
            <a:pPr eaLnBrk="1" hangingPunct="1">
              <a:spcBef>
                <a:spcPts val="200"/>
              </a:spcBef>
              <a:buClrTx/>
              <a:buFontTx/>
              <a:buNone/>
              <a:defRPr/>
            </a:pPr>
            <a:r>
              <a:rPr lang="en-US" sz="1800" dirty="0">
                <a:solidFill>
                  <a:schemeClr val="accent2"/>
                </a:solidFill>
                <a:latin typeface="Courier"/>
                <a:cs typeface="Courier"/>
              </a:rPr>
              <a:t>Packet   8180    21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8165    42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8166    48  0 (Unformatted)  1508 (IDEMC_FPGA3WORDS0SUP)</a:t>
            </a:r>
          </a:p>
          <a:p>
            <a:pPr eaLnBrk="1" hangingPunct="1">
              <a:spcBef>
                <a:spcPts val="200"/>
              </a:spcBef>
              <a:buClrTx/>
              <a:buFontTx/>
              <a:buNone/>
              <a:defRPr/>
            </a:pPr>
            <a:r>
              <a:rPr lang="en-US" sz="1800" dirty="0">
                <a:solidFill>
                  <a:schemeClr val="accent2"/>
                </a:solidFill>
                <a:latin typeface="Courier"/>
                <a:cs typeface="Courier"/>
              </a:rPr>
              <a:t>. . .</a:t>
            </a:r>
          </a:p>
          <a:p>
            <a:pPr eaLnBrk="1" hangingPunct="1">
              <a:spcBef>
                <a:spcPts val="200"/>
              </a:spcBef>
              <a:buClrTx/>
              <a:buFontTx/>
              <a:buNone/>
              <a:defRPr/>
            </a:pPr>
            <a:r>
              <a:rPr lang="en-US" sz="1800" dirty="0">
                <a:solidFill>
                  <a:schemeClr val="accent2"/>
                </a:solidFill>
                <a:latin typeface="Courier"/>
                <a:cs typeface="Courier"/>
              </a:rPr>
              <a:t>Packet  25121    83  0 (Unformatted)   425 (IDFVTX_DCM0)</a:t>
            </a:r>
          </a:p>
          <a:p>
            <a:pPr eaLnBrk="1" hangingPunct="1">
              <a:spcBef>
                <a:spcPts val="200"/>
              </a:spcBef>
              <a:buClrTx/>
              <a:buFontTx/>
              <a:buNone/>
              <a:defRPr/>
            </a:pPr>
            <a:r>
              <a:rPr lang="en-US" sz="1800" dirty="0">
                <a:solidFill>
                  <a:schemeClr val="accent2"/>
                </a:solidFill>
                <a:latin typeface="Courier"/>
                <a:cs typeface="Courier"/>
              </a:rPr>
              <a:t>Packet  25122   198  0 (Unformatted)   425 (IDFVTX_DCM0)</a:t>
            </a:r>
          </a:p>
          <a:p>
            <a:pPr eaLnBrk="1" hangingPunct="1">
              <a:spcBef>
                <a:spcPts val="200"/>
              </a:spcBef>
              <a:buClrTx/>
              <a:buFontTx/>
              <a:buNone/>
              <a:defRPr/>
            </a:pPr>
            <a:r>
              <a:rPr lang="en-US" sz="1800" dirty="0">
                <a:solidFill>
                  <a:schemeClr val="accent2"/>
                </a:solidFill>
                <a:latin typeface="Courier"/>
                <a:cs typeface="Courier"/>
              </a:rPr>
              <a:t>Packet  25123    99  0 (Unformatted)   425 (IDFVTX_DCM0)</a:t>
            </a:r>
          </a:p>
          <a:p>
            <a:pPr eaLnBrk="1" hangingPunct="1">
              <a:spcBef>
                <a:spcPts val="200"/>
              </a:spcBef>
              <a:buClrTx/>
              <a:buFontTx/>
              <a:buNone/>
              <a:defRPr/>
            </a:pPr>
            <a:r>
              <a:rPr lang="en-US" sz="1800" dirty="0">
                <a:solidFill>
                  <a:schemeClr val="accent2"/>
                </a:solidFill>
                <a:latin typeface="Courier"/>
                <a:cs typeface="Courier"/>
              </a:rPr>
              <a:t>Packet  25124    46  0 (Unformatted)   425 (IDFVTX_DCM0)</a:t>
            </a:r>
          </a:p>
          <a:p>
            <a:pPr eaLnBrk="1" hangingPunct="1">
              <a:spcBef>
                <a:spcPts val="200"/>
              </a:spcBef>
              <a:buClrTx/>
              <a:buFontTx/>
              <a:buNone/>
              <a:defRPr/>
            </a:pPr>
            <a:r>
              <a:rPr lang="en-US" sz="1800" dirty="0">
                <a:solidFill>
                  <a:schemeClr val="accent2"/>
                </a:solidFill>
                <a:latin typeface="Courier"/>
                <a:cs typeface="Courier"/>
              </a:rPr>
              <a:t>Packet  21351   356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21352   319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21353   238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21354   323  0 (Unformatted)  1121 (IDMPCEXTEST_FPGA0SUP)</a:t>
            </a:r>
          </a:p>
        </p:txBody>
      </p:sp>
    </p:spTree>
    <p:extLst>
      <p:ext uri="{BB962C8B-B14F-4D97-AF65-F5344CB8AC3E}">
        <p14:creationId xmlns:p14="http://schemas.microsoft.com/office/powerpoint/2010/main" val="10490545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 haven’t really mentioned the word “DAQ” yet…</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I want to introduce you to my portable DAQ system, “</a:t>
            </a:r>
            <a:r>
              <a:rPr lang="en-US" sz="2800" dirty="0" err="1">
                <a:solidFill>
                  <a:srgbClr val="606060"/>
                </a:solidFill>
                <a:latin typeface="Arial Narrow" charset="0"/>
              </a:rPr>
              <a:t>rcdaq</a:t>
            </a:r>
            <a:r>
              <a:rPr lang="en-US" sz="2800" dirty="0">
                <a:solidFill>
                  <a:srgbClr val="606060"/>
                </a:solidFill>
                <a:latin typeface="Arial Narrow" charset="0"/>
              </a:rPr>
              <a:t>” (“really cool data acquisition” – I have a way with names)</a:t>
            </a:r>
          </a:p>
          <a:p>
            <a:pPr eaLnBrk="1" hangingPunct="1">
              <a:spcBef>
                <a:spcPts val="1963"/>
              </a:spcBef>
              <a:buClrTx/>
              <a:buFontTx/>
              <a:buNone/>
              <a:defRPr/>
            </a:pPr>
            <a:r>
              <a:rPr lang="en-US" sz="2800" dirty="0">
                <a:solidFill>
                  <a:srgbClr val="606060"/>
                </a:solidFill>
                <a:latin typeface="Arial Narrow" charset="0"/>
              </a:rPr>
              <a:t>What’s so cool about it?</a:t>
            </a:r>
          </a:p>
          <a:p>
            <a:pPr eaLnBrk="1" hangingPunct="1">
              <a:spcBef>
                <a:spcPts val="1963"/>
              </a:spcBef>
              <a:buClrTx/>
              <a:buFontTx/>
              <a:buNone/>
              <a:defRPr/>
            </a:pPr>
            <a:r>
              <a:rPr lang="en-US" sz="2800" dirty="0">
                <a:solidFill>
                  <a:srgbClr val="606060"/>
                </a:solidFill>
                <a:latin typeface="Arial Narrow" charset="0"/>
              </a:rPr>
              <a:t>The “real” PHENIX DAQ occupies a space about the size of a squash court -- </a:t>
            </a:r>
            <a:r>
              <a:rPr lang="en-US" sz="2800" dirty="0" err="1">
                <a:solidFill>
                  <a:srgbClr val="606060"/>
                </a:solidFill>
                <a:latin typeface="Arial Narrow" charset="0"/>
              </a:rPr>
              <a:t>rcdaq</a:t>
            </a:r>
            <a:r>
              <a:rPr lang="en-US" sz="2800" dirty="0">
                <a:solidFill>
                  <a:srgbClr val="606060"/>
                </a:solidFill>
                <a:latin typeface="Arial Narrow" charset="0"/>
              </a:rPr>
              <a:t> is highly portable, lightweight,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 good for ~ 50,000 channels or so, not millions</a:t>
            </a:r>
          </a:p>
          <a:p>
            <a:pPr eaLnBrk="1" hangingPunct="1">
              <a:spcBef>
                <a:spcPts val="1963"/>
              </a:spcBef>
              <a:buClrTx/>
              <a:buFontTx/>
              <a:buNone/>
              <a:defRPr/>
            </a:pPr>
            <a:r>
              <a:rPr lang="en-US" sz="2800" dirty="0">
                <a:solidFill>
                  <a:srgbClr val="606060"/>
                </a:solidFill>
                <a:latin typeface="Arial Narrow" charset="0"/>
              </a:rPr>
              <a:t>We use it for R&amp;D, detector commissioning, test beams, what have you</a:t>
            </a:r>
          </a:p>
          <a:p>
            <a:pPr eaLnBrk="1" hangingPunct="1">
              <a:spcBef>
                <a:spcPts val="1963"/>
              </a:spcBef>
              <a:buClrTx/>
              <a:buFontTx/>
              <a:buNone/>
              <a:defRPr/>
            </a:pPr>
            <a:r>
              <a:rPr lang="en-US" sz="2800" dirty="0">
                <a:solidFill>
                  <a:srgbClr val="606060"/>
                </a:solidFill>
                <a:latin typeface="Arial Narrow" charset="0"/>
              </a:rPr>
              <a:t>It writes data in the PHENIX format, so the data you take can be analyzed like the real thing</a:t>
            </a:r>
          </a:p>
          <a:p>
            <a:pPr eaLnBrk="1" hangingPunct="1">
              <a:spcBef>
                <a:spcPts val="1963"/>
              </a:spcBef>
              <a:buClrTx/>
              <a:buFontTx/>
              <a:buNone/>
              <a:defRPr/>
            </a:pPr>
            <a:r>
              <a:rPr lang="en-US" sz="2800" dirty="0">
                <a:solidFill>
                  <a:srgbClr val="606060"/>
                </a:solidFill>
                <a:latin typeface="Arial Narrow" charset="0"/>
              </a:rPr>
              <a:t>It’s a godsend for our students, who usually start out with some test beam data, or work on a detector  - the same data format makes for a smooth transition to physics data later</a:t>
            </a:r>
          </a:p>
          <a:p>
            <a:pPr eaLnBrk="1" hangingPunct="1">
              <a:spcBef>
                <a:spcPts val="1963"/>
              </a:spcBef>
              <a:buClrTx/>
              <a:buFontTx/>
              <a:buNone/>
              <a:defRPr/>
            </a:pPr>
            <a:r>
              <a:rPr lang="en-US" sz="2800" dirty="0" err="1">
                <a:solidFill>
                  <a:srgbClr val="606060"/>
                </a:solidFill>
                <a:latin typeface="Arial Narrow" charset="0"/>
              </a:rPr>
              <a:t>Rcdaq</a:t>
            </a:r>
            <a:r>
              <a:rPr lang="en-US" sz="2800" dirty="0">
                <a:solidFill>
                  <a:srgbClr val="606060"/>
                </a:solidFill>
                <a:latin typeface="Arial Narrow" charset="0"/>
              </a:rPr>
              <a:t> is way more flexible than the big real DAQ and runs on far less demanding hardware</a:t>
            </a:r>
          </a:p>
          <a:p>
            <a:pPr eaLnBrk="1" hangingPunct="1">
              <a:spcBef>
                <a:spcPts val="1963"/>
              </a:spcBef>
              <a:buClrTx/>
              <a:buFontTx/>
              <a:buNone/>
              <a:defRPr/>
            </a:pPr>
            <a:r>
              <a:rPr lang="en-US" sz="2800" dirty="0">
                <a:solidFill>
                  <a:srgbClr val="606060"/>
                </a:solidFill>
                <a:latin typeface="Arial Narrow" charset="0"/>
              </a:rPr>
              <a:t>It actually runs on a Raspberry Pi (you can read out the DRS4 evaluation board and some other USB devices)</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21</a:t>
            </a:fld>
            <a:endParaRPr lang="en-US" dirty="0"/>
          </a:p>
        </p:txBody>
      </p:sp>
    </p:spTree>
    <p:extLst>
      <p:ext uri="{BB962C8B-B14F-4D97-AF65-F5344CB8AC3E}">
        <p14:creationId xmlns:p14="http://schemas.microsoft.com/office/powerpoint/2010/main" val="222913014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Second lesson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4400" dirty="0">
                <a:solidFill>
                  <a:srgbClr val="606060"/>
                </a:solidFill>
                <a:latin typeface="Arial Narrow" charset="0"/>
              </a:rPr>
              <a:t>Whenever possible, use your DAQ system – the one that you will use in the eventual experiment</a:t>
            </a:r>
          </a:p>
          <a:p>
            <a:pPr eaLnBrk="1" hangingPunct="1">
              <a:spcBef>
                <a:spcPts val="1963"/>
              </a:spcBef>
              <a:buClrTx/>
              <a:buFontTx/>
              <a:buNone/>
              <a:defRPr/>
            </a:pPr>
            <a:r>
              <a:rPr lang="en-US" sz="4400" dirty="0">
                <a:solidFill>
                  <a:srgbClr val="606060"/>
                </a:solidFill>
                <a:latin typeface="Arial Narrow" charset="0"/>
              </a:rPr>
              <a:t>Or at least as close as you can get!</a:t>
            </a:r>
          </a:p>
          <a:p>
            <a:pPr eaLnBrk="1" hangingPunct="1">
              <a:spcBef>
                <a:spcPts val="1963"/>
              </a:spcBef>
              <a:buClrTx/>
              <a:buFontTx/>
              <a:buNone/>
              <a:defRPr/>
            </a:pPr>
            <a:r>
              <a:rPr lang="en-US" sz="4400" dirty="0">
                <a:solidFill>
                  <a:srgbClr val="606060"/>
                </a:solidFill>
                <a:latin typeface="Arial Narrow" charset="0"/>
              </a:rPr>
              <a:t>Using some other DAQ system will prevent you from shaking it down, learn about the quirks, making it better</a:t>
            </a:r>
          </a:p>
          <a:p>
            <a:pPr eaLnBrk="1" hangingPunct="1">
              <a:spcBef>
                <a:spcPts val="1963"/>
              </a:spcBef>
              <a:buClrTx/>
              <a:buFontTx/>
              <a:buNone/>
              <a:defRPr/>
            </a:pPr>
            <a:r>
              <a:rPr lang="en-US" sz="4400" dirty="0">
                <a:solidFill>
                  <a:srgbClr val="606060"/>
                </a:solidFill>
                <a:latin typeface="Arial Narrow" charset="0"/>
              </a:rPr>
              <a:t>It also prevents your students to learn how to analyze data</a:t>
            </a:r>
          </a:p>
          <a:p>
            <a:pPr eaLnBrk="1" hangingPunct="1">
              <a:spcBef>
                <a:spcPts val="1963"/>
              </a:spcBef>
              <a:buClrTx/>
              <a:buFontTx/>
              <a:buNone/>
              <a:defRPr/>
            </a:pPr>
            <a:endParaRPr lang="en-US" sz="4400" dirty="0">
              <a:solidFill>
                <a:srgbClr val="606060"/>
              </a:solidFill>
              <a:latin typeface="Arial Narrow"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22</a:t>
            </a:fld>
            <a:endParaRPr lang="en-US" dirty="0"/>
          </a:p>
        </p:txBody>
      </p:sp>
    </p:spTree>
    <p:extLst>
      <p:ext uri="{BB962C8B-B14F-4D97-AF65-F5344CB8AC3E}">
        <p14:creationId xmlns:p14="http://schemas.microsoft.com/office/powerpoint/2010/main" val="139035790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Applications</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We are in the middle of upgrading to a new experiment “</a:t>
            </a:r>
            <a:r>
              <a:rPr lang="en-US" sz="2800" dirty="0" err="1">
                <a:solidFill>
                  <a:srgbClr val="606060"/>
                </a:solidFill>
                <a:latin typeface="Arial Narrow" charset="0"/>
              </a:rPr>
              <a:t>sPHENIX</a:t>
            </a:r>
            <a:r>
              <a:rPr lang="en-US" sz="2800" dirty="0">
                <a:solidFill>
                  <a:srgbClr val="606060"/>
                </a:solidFill>
                <a:latin typeface="Arial Narrow" charset="0"/>
              </a:rPr>
              <a:t>” – virtually all R&amp;D takes place using RCDAQ as the workhorse DAQ (Stony Brook, Yale, UIUC, BNL…)</a:t>
            </a:r>
          </a:p>
          <a:p>
            <a:pPr eaLnBrk="1" hangingPunct="1">
              <a:spcBef>
                <a:spcPts val="1963"/>
              </a:spcBef>
              <a:buClrTx/>
              <a:buFontTx/>
              <a:buNone/>
              <a:defRPr/>
            </a:pPr>
            <a:r>
              <a:rPr lang="en-US" sz="2800" dirty="0">
                <a:solidFill>
                  <a:srgbClr val="606060"/>
                </a:solidFill>
                <a:latin typeface="Arial Narrow" charset="0"/>
              </a:rPr>
              <a:t>The DAQ of the BNL / Stony Brook / </a:t>
            </a:r>
            <a:r>
              <a:rPr lang="en-US" sz="2800" dirty="0" err="1">
                <a:solidFill>
                  <a:srgbClr val="606060"/>
                </a:solidFill>
                <a:latin typeface="Arial Narrow" charset="0"/>
              </a:rPr>
              <a:t>UPenn</a:t>
            </a:r>
            <a:r>
              <a:rPr lang="en-US" sz="2800" dirty="0">
                <a:solidFill>
                  <a:srgbClr val="606060"/>
                </a:solidFill>
                <a:latin typeface="Arial Narrow" charset="0"/>
              </a:rPr>
              <a:t> Medical Imaging Groups</a:t>
            </a:r>
          </a:p>
          <a:p>
            <a:pPr eaLnBrk="1" hangingPunct="1">
              <a:spcBef>
                <a:spcPts val="1963"/>
              </a:spcBef>
              <a:buClrTx/>
              <a:buFontTx/>
              <a:buNone/>
              <a:defRPr/>
            </a:pPr>
            <a:r>
              <a:rPr lang="en-US" sz="2800" dirty="0">
                <a:solidFill>
                  <a:srgbClr val="606060"/>
                </a:solidFill>
                <a:latin typeface="Arial Narrow" charset="0"/>
              </a:rPr>
              <a:t>A lot of R&amp;D efforts in the Electron-Ion Collider orbit use RCDAQ</a:t>
            </a:r>
          </a:p>
          <a:p>
            <a:pPr eaLnBrk="1" hangingPunct="1">
              <a:spcBef>
                <a:spcPts val="1963"/>
              </a:spcBef>
              <a:buClrTx/>
              <a:buFontTx/>
              <a:buNone/>
              <a:defRPr/>
            </a:pPr>
            <a:r>
              <a:rPr lang="en-US" sz="2800" dirty="0">
                <a:solidFill>
                  <a:srgbClr val="606060"/>
                </a:solidFill>
                <a:latin typeface="Arial Narrow" charset="0"/>
              </a:rPr>
              <a:t>One of the DAQ systems available to CERN RD51 collaboration members </a:t>
            </a:r>
          </a:p>
          <a:p>
            <a:pPr eaLnBrk="1" hangingPunct="1">
              <a:spcBef>
                <a:spcPts val="1963"/>
              </a:spcBef>
              <a:buClrTx/>
              <a:buFontTx/>
              <a:buNone/>
              <a:defRPr/>
            </a:pPr>
            <a:r>
              <a:rPr lang="en-US" sz="2800" dirty="0">
                <a:solidFill>
                  <a:srgbClr val="606060"/>
                </a:solidFill>
                <a:latin typeface="Arial Narrow" charset="0"/>
              </a:rPr>
              <a:t>Workhorse DAQ at several </a:t>
            </a:r>
            <a:r>
              <a:rPr lang="en-US" sz="2800" dirty="0" err="1">
                <a:solidFill>
                  <a:srgbClr val="606060"/>
                </a:solidFill>
                <a:latin typeface="Arial Narrow" charset="0"/>
              </a:rPr>
              <a:t>FermiLab</a:t>
            </a:r>
            <a:r>
              <a:rPr lang="en-US" sz="2800" dirty="0">
                <a:solidFill>
                  <a:srgbClr val="606060"/>
                </a:solidFill>
                <a:latin typeface="Arial Narrow" charset="0"/>
              </a:rPr>
              <a:t> Test Beam setups</a:t>
            </a:r>
          </a:p>
          <a:p>
            <a:pPr eaLnBrk="1" hangingPunct="1">
              <a:spcBef>
                <a:spcPts val="1963"/>
              </a:spcBef>
              <a:buClrTx/>
              <a:buFontTx/>
              <a:buNone/>
              <a:defRPr/>
            </a:pPr>
            <a:r>
              <a:rPr lang="en-US" sz="2800" dirty="0">
                <a:solidFill>
                  <a:srgbClr val="606060"/>
                </a:solidFill>
                <a:latin typeface="Arial Narrow" charset="0"/>
              </a:rPr>
              <a:t>Even used in ATLAS for the recent ZDC calorimeter calibration</a:t>
            </a:r>
          </a:p>
          <a:p>
            <a:pPr eaLnBrk="1" hangingPunct="1">
              <a:spcBef>
                <a:spcPts val="1963"/>
              </a:spcBef>
              <a:buClrTx/>
              <a:buFontTx/>
              <a:buNone/>
              <a:defRPr/>
            </a:pPr>
            <a:r>
              <a:rPr lang="en-US" sz="2800" dirty="0">
                <a:solidFill>
                  <a:srgbClr val="606060"/>
                </a:solidFill>
                <a:latin typeface="Arial Narrow" charset="0"/>
              </a:rPr>
              <a:t>Medial Department at U of Texas, Arlington</a:t>
            </a:r>
          </a:p>
          <a:p>
            <a:pPr eaLnBrk="1" hangingPunct="1">
              <a:spcBef>
                <a:spcPts val="1963"/>
              </a:spcBef>
              <a:buClrTx/>
              <a:buFontTx/>
              <a:buNone/>
              <a:defRPr/>
            </a:pPr>
            <a:r>
              <a:rPr lang="en-US" sz="2800" dirty="0">
                <a:solidFill>
                  <a:srgbClr val="606060"/>
                </a:solidFill>
                <a:latin typeface="Arial Narrow" charset="0"/>
              </a:rPr>
              <a:t>Max-Planck Institute, Munich, Germany</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23</a:t>
            </a:fld>
            <a:endParaRPr lang="en-US" dirty="0"/>
          </a:p>
        </p:txBody>
      </p:sp>
    </p:spTree>
    <p:extLst>
      <p:ext uri="{BB962C8B-B14F-4D97-AF65-F5344CB8AC3E}">
        <p14:creationId xmlns:p14="http://schemas.microsoft.com/office/powerpoint/2010/main" val="35722614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RCDAQ</a:t>
            </a:r>
          </a:p>
        </p:txBody>
      </p:sp>
      <p:sp>
        <p:nvSpPr>
          <p:cNvPr id="33794" name="Text Box 2"/>
          <p:cNvSpPr txBox="1">
            <a:spLocks noChangeArrowheads="1"/>
          </p:cNvSpPr>
          <p:nvPr/>
        </p:nvSpPr>
        <p:spPr bwMode="auto">
          <a:xfrm>
            <a:off x="481806" y="21328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First off, there are many fine DAQ systems around</a:t>
            </a:r>
          </a:p>
          <a:p>
            <a:pPr eaLnBrk="1" hangingPunct="1">
              <a:spcBef>
                <a:spcPts val="1963"/>
              </a:spcBef>
              <a:buClrTx/>
              <a:buFontTx/>
              <a:buNone/>
              <a:defRPr/>
            </a:pPr>
            <a:r>
              <a:rPr lang="en-US" sz="2800" dirty="0">
                <a:solidFill>
                  <a:srgbClr val="606060"/>
                </a:solidFill>
                <a:latin typeface="Arial Narrow" charset="0"/>
              </a:rPr>
              <a:t>I’m not here to “sell” you mine</a:t>
            </a:r>
          </a:p>
          <a:p>
            <a:pPr eaLnBrk="1" hangingPunct="1">
              <a:spcBef>
                <a:spcPts val="1963"/>
              </a:spcBef>
              <a:buClrTx/>
              <a:buFontTx/>
              <a:buNone/>
              <a:defRPr/>
            </a:pPr>
            <a:r>
              <a:rPr lang="en-US" sz="2800" dirty="0">
                <a:solidFill>
                  <a:srgbClr val="606060"/>
                </a:solidFill>
                <a:latin typeface="Arial Narrow" charset="0"/>
              </a:rPr>
              <a:t>I’m using mine to show how I implemented the aforementioned principles and some other points</a:t>
            </a:r>
          </a:p>
          <a:p>
            <a:pPr eaLnBrk="1" hangingPunct="1">
              <a:spcBef>
                <a:spcPts val="1963"/>
              </a:spcBef>
              <a:buClrTx/>
              <a:buFontTx/>
              <a:buNone/>
              <a:defRPr/>
            </a:pPr>
            <a:r>
              <a:rPr lang="en-US" sz="2800" dirty="0">
                <a:solidFill>
                  <a:srgbClr val="0070C0"/>
                </a:solidFill>
                <a:latin typeface="Arial Narrow" charset="0"/>
              </a:rPr>
              <a:t>Let me start by asserting that something that just “reads out your detector” does not qualify as a data acquisition system yet – it lives and dies by the amenities it has to offer to really help with your needs.</a:t>
            </a:r>
          </a:p>
          <a:p>
            <a:pPr eaLnBrk="1" hangingPunct="1">
              <a:spcBef>
                <a:spcPts val="1963"/>
              </a:spcBef>
              <a:buClrTx/>
              <a:buFontTx/>
              <a:buNone/>
              <a:defRPr/>
            </a:pPr>
            <a:r>
              <a:rPr lang="en-US" sz="2800" dirty="0">
                <a:solidFill>
                  <a:srgbClr val="606060"/>
                </a:solidFill>
                <a:latin typeface="Arial Narrow" charset="0"/>
              </a:rPr>
              <a:t>So what did I implement?</a:t>
            </a:r>
          </a:p>
        </p:txBody>
      </p:sp>
      <p:sp>
        <p:nvSpPr>
          <p:cNvPr id="2" name="Slide Number Placeholder 1"/>
          <p:cNvSpPr>
            <a:spLocks noGrp="1"/>
          </p:cNvSpPr>
          <p:nvPr>
            <p:ph type="sldNum" sz="quarter" idx="4"/>
          </p:nvPr>
        </p:nvSpPr>
        <p:spPr/>
        <p:txBody>
          <a:bodyPr/>
          <a:lstStyle/>
          <a:p>
            <a:fld id="{7D854EC2-8F58-5C4F-8AEB-33CAAE66C4BD}" type="slidenum">
              <a:rPr lang="en-US" smtClean="0"/>
              <a:t>24</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High Points</a:t>
            </a:r>
          </a:p>
        </p:txBody>
      </p:sp>
      <p:sp>
        <p:nvSpPr>
          <p:cNvPr id="33794" name="Text Box 2"/>
          <p:cNvSpPr txBox="1">
            <a:spLocks noChangeArrowheads="1"/>
          </p:cNvSpPr>
          <p:nvPr/>
        </p:nvSpPr>
        <p:spPr bwMode="auto">
          <a:xfrm>
            <a:off x="481806" y="2132806"/>
            <a:ext cx="122301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Each interaction with RCDAQ is a </a:t>
            </a:r>
            <a:r>
              <a:rPr lang="en-US" sz="2800" b="1" dirty="0">
                <a:solidFill>
                  <a:srgbClr val="606060"/>
                </a:solidFill>
                <a:latin typeface="Arial Narrow" charset="0"/>
              </a:rPr>
              <a:t>shell command</a:t>
            </a:r>
            <a:r>
              <a:rPr lang="en-US" sz="2800" dirty="0">
                <a:solidFill>
                  <a:srgbClr val="606060"/>
                </a:solidFill>
                <a:latin typeface="Arial Narrow" charset="0"/>
              </a:rPr>
              <a:t>. There is no “starting an application and issuing internal commands” (think of your interaction with, say, root) </a:t>
            </a:r>
          </a:p>
          <a:p>
            <a:pPr eaLnBrk="1" hangingPunct="1">
              <a:spcBef>
                <a:spcPts val="1963"/>
              </a:spcBef>
              <a:buClrTx/>
              <a:buFontTx/>
              <a:buNone/>
              <a:defRPr/>
            </a:pPr>
            <a:r>
              <a:rPr lang="en-US" sz="2800" dirty="0">
                <a:solidFill>
                  <a:srgbClr val="606060"/>
                </a:solidFill>
                <a:latin typeface="Arial Narrow" charset="0"/>
              </a:rPr>
              <a:t>RCDAQ out of the box doesn’t know about any particular hardware. All knowledge how to read out something, say, the DRS4 </a:t>
            </a:r>
            <a:r>
              <a:rPr lang="en-US" sz="2800" dirty="0" err="1">
                <a:solidFill>
                  <a:srgbClr val="606060"/>
                </a:solidFill>
                <a:latin typeface="Arial Narrow" charset="0"/>
              </a:rPr>
              <a:t>eval</a:t>
            </a:r>
            <a:r>
              <a:rPr lang="en-US" sz="2800" dirty="0">
                <a:solidFill>
                  <a:srgbClr val="606060"/>
                </a:solidFill>
                <a:latin typeface="Arial Narrow" charset="0"/>
              </a:rPr>
              <a:t> board, comes by way of a </a:t>
            </a:r>
            <a:r>
              <a:rPr lang="en-US" sz="2800" b="1" dirty="0">
                <a:solidFill>
                  <a:srgbClr val="606060"/>
                </a:solidFill>
                <a:latin typeface="Arial Narrow" charset="0"/>
              </a:rPr>
              <a:t>plugin</a:t>
            </a:r>
            <a:r>
              <a:rPr lang="en-US" sz="2800" dirty="0">
                <a:solidFill>
                  <a:srgbClr val="606060"/>
                </a:solidFill>
                <a:latin typeface="Arial Narrow" charset="0"/>
              </a:rPr>
              <a:t> that teaches RCDAQ how to do that.</a:t>
            </a:r>
          </a:p>
          <a:p>
            <a:pPr eaLnBrk="1" hangingPunct="1">
              <a:spcBef>
                <a:spcPts val="1963"/>
              </a:spcBef>
              <a:buClrTx/>
              <a:buFontTx/>
              <a:buNone/>
              <a:defRPr/>
            </a:pPr>
            <a:r>
              <a:rPr lang="en-US" sz="2800" dirty="0">
                <a:solidFill>
                  <a:srgbClr val="606060"/>
                </a:solidFill>
                <a:latin typeface="Arial Narrow" charset="0"/>
              </a:rPr>
              <a:t>That makes RCDAQ highly portable and also </a:t>
            </a:r>
            <a:r>
              <a:rPr lang="en-US" sz="2800" b="1" dirty="0">
                <a:solidFill>
                  <a:srgbClr val="606060"/>
                </a:solidFill>
                <a:latin typeface="Arial Narrow" charset="0"/>
              </a:rPr>
              <a:t>distributable</a:t>
            </a:r>
            <a:r>
              <a:rPr lang="en-US" sz="2800" dirty="0">
                <a:solidFill>
                  <a:srgbClr val="606060"/>
                </a:solidFill>
                <a:latin typeface="Arial Narrow" charset="0"/>
              </a:rPr>
              <a:t> – PHENIX FEMs need commercial drivers for the readout; I couldn’t re-distribute CAEN software,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RCDAQ has </a:t>
            </a:r>
            <a:r>
              <a:rPr lang="en-US" sz="2800" b="1" dirty="0">
                <a:solidFill>
                  <a:srgbClr val="606060"/>
                </a:solidFill>
                <a:latin typeface="Arial Narrow" charset="0"/>
              </a:rPr>
              <a:t>no configuration</a:t>
            </a:r>
            <a:r>
              <a:rPr lang="en-US" sz="2800" dirty="0">
                <a:solidFill>
                  <a:srgbClr val="606060"/>
                </a:solidFill>
                <a:latin typeface="Arial Narrow" charset="0"/>
              </a:rPr>
              <a:t> files. (huh? In a minute). </a:t>
            </a:r>
          </a:p>
          <a:p>
            <a:pPr eaLnBrk="1" hangingPunct="1">
              <a:spcBef>
                <a:spcPts val="1963"/>
              </a:spcBef>
              <a:buClrTx/>
              <a:buFontTx/>
              <a:buNone/>
              <a:defRPr/>
            </a:pPr>
            <a:r>
              <a:rPr lang="en-US" sz="2800" dirty="0">
                <a:solidFill>
                  <a:srgbClr val="606060"/>
                </a:solidFill>
                <a:latin typeface="Arial Narrow" charset="0"/>
              </a:rPr>
              <a:t>Support for different </a:t>
            </a:r>
            <a:r>
              <a:rPr lang="en-US" sz="2800" b="1" dirty="0">
                <a:solidFill>
                  <a:srgbClr val="606060"/>
                </a:solidFill>
                <a:latin typeface="Arial Narrow" charset="0"/>
              </a:rPr>
              <a:t>event types </a:t>
            </a:r>
            <a:r>
              <a:rPr lang="en-US" sz="2800" dirty="0">
                <a:solidFill>
                  <a:srgbClr val="606060"/>
                </a:solidFill>
                <a:latin typeface="Arial Narrow" charset="0"/>
              </a:rPr>
              <a:t>( one of the more important features)</a:t>
            </a:r>
          </a:p>
          <a:p>
            <a:pPr eaLnBrk="1" hangingPunct="1">
              <a:spcBef>
                <a:spcPts val="1963"/>
              </a:spcBef>
              <a:buClrTx/>
              <a:buFontTx/>
              <a:buNone/>
              <a:defRPr/>
            </a:pPr>
            <a:r>
              <a:rPr lang="en-US" sz="2800" dirty="0">
                <a:solidFill>
                  <a:srgbClr val="606060"/>
                </a:solidFill>
                <a:latin typeface="Arial Narrow" charset="0"/>
              </a:rPr>
              <a:t>Built-in support for standard </a:t>
            </a:r>
            <a:r>
              <a:rPr lang="en-US" sz="2800" b="1" dirty="0">
                <a:solidFill>
                  <a:srgbClr val="606060"/>
                </a:solidFill>
                <a:latin typeface="Arial Narrow" charset="0"/>
              </a:rPr>
              <a:t>online monitoring</a:t>
            </a:r>
          </a:p>
          <a:p>
            <a:pPr eaLnBrk="1" hangingPunct="1">
              <a:spcBef>
                <a:spcPts val="1963"/>
              </a:spcBef>
              <a:buClrTx/>
              <a:buFontTx/>
              <a:buNone/>
              <a:defRPr/>
            </a:pPr>
            <a:r>
              <a:rPr lang="en-US" sz="2800" dirty="0">
                <a:solidFill>
                  <a:srgbClr val="606060"/>
                </a:solidFill>
                <a:latin typeface="Arial Narrow" charset="0"/>
              </a:rPr>
              <a:t>Built-in support for an </a:t>
            </a:r>
            <a:r>
              <a:rPr lang="en-US" sz="2800" b="1" dirty="0">
                <a:solidFill>
                  <a:srgbClr val="606060"/>
                </a:solidFill>
                <a:latin typeface="Arial Narrow" charset="0"/>
              </a:rPr>
              <a:t>electronic logbook</a:t>
            </a:r>
            <a:r>
              <a:rPr lang="en-US" sz="2800" dirty="0">
                <a:solidFill>
                  <a:srgbClr val="606060"/>
                </a:solidFill>
                <a:latin typeface="Arial Narrow" charset="0"/>
              </a:rPr>
              <a:t> (Stefan </a:t>
            </a:r>
            <a:r>
              <a:rPr lang="en-US" sz="2800" dirty="0" err="1">
                <a:solidFill>
                  <a:srgbClr val="606060"/>
                </a:solidFill>
                <a:latin typeface="Arial Narrow" charset="0"/>
              </a:rPr>
              <a:t>Ritt’s</a:t>
            </a:r>
            <a:r>
              <a:rPr lang="en-US" sz="2800" dirty="0">
                <a:solidFill>
                  <a:srgbClr val="606060"/>
                </a:solidFill>
                <a:latin typeface="Arial Narrow" charset="0"/>
              </a:rPr>
              <a:t> </a:t>
            </a:r>
            <a:r>
              <a:rPr lang="en-US" sz="2800" dirty="0" err="1">
                <a:solidFill>
                  <a:srgbClr val="606060"/>
                </a:solidFill>
                <a:latin typeface="Arial Narrow" charset="0"/>
              </a:rPr>
              <a:t>Elog</a:t>
            </a:r>
            <a:r>
              <a:rPr lang="en-US" sz="2800" dirty="0">
                <a:solidFill>
                  <a:srgbClr val="606060"/>
                </a:solidFill>
                <a:latin typeface="Arial Narrow" charset="0"/>
              </a:rPr>
              <a:t>)</a:t>
            </a:r>
          </a:p>
          <a:p>
            <a:pPr eaLnBrk="1" hangingPunct="1">
              <a:spcBef>
                <a:spcPts val="1963"/>
              </a:spcBef>
              <a:buClrTx/>
              <a:buFontTx/>
              <a:buNone/>
              <a:defRPr/>
            </a:pPr>
            <a:r>
              <a:rPr lang="en-US" sz="2800" b="1" dirty="0">
                <a:solidFill>
                  <a:srgbClr val="606060"/>
                </a:solidFill>
                <a:latin typeface="Arial Narrow" charset="0"/>
              </a:rPr>
              <a:t>Network-transparent </a:t>
            </a:r>
            <a:r>
              <a:rPr lang="en-US" sz="2800" dirty="0">
                <a:solidFill>
                  <a:srgbClr val="606060"/>
                </a:solidFill>
                <a:latin typeface="Arial Narrow" charset="0"/>
              </a:rPr>
              <a:t>control interfaces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25</a:t>
            </a:fld>
            <a:endParaRPr lang="en-US" dirty="0"/>
          </a:p>
        </p:txBody>
      </p:sp>
    </p:spTree>
    <p:extLst>
      <p:ext uri="{BB962C8B-B14F-4D97-AF65-F5344CB8AC3E}">
        <p14:creationId xmlns:p14="http://schemas.microsoft.com/office/powerpoint/2010/main" val="58813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Everything is a shell command…</a:t>
            </a:r>
          </a:p>
        </p:txBody>
      </p:sp>
      <p:sp>
        <p:nvSpPr>
          <p:cNvPr id="33794" name="Text Box 2"/>
          <p:cNvSpPr txBox="1">
            <a:spLocks noChangeArrowheads="1"/>
          </p:cNvSpPr>
          <p:nvPr/>
        </p:nvSpPr>
        <p:spPr bwMode="auto">
          <a:xfrm>
            <a:off x="405606" y="20566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One of the most important features. Any command is no different from “</a:t>
            </a:r>
            <a:r>
              <a:rPr lang="en-US" sz="2800" dirty="0" err="1">
                <a:solidFill>
                  <a:srgbClr val="606060"/>
                </a:solidFill>
                <a:latin typeface="Arial Narrow" charset="0"/>
              </a:rPr>
              <a:t>ls</a:t>
            </a:r>
            <a:r>
              <a:rPr lang="en-US" sz="2800" dirty="0">
                <a:solidFill>
                  <a:srgbClr val="606060"/>
                </a:solidFill>
                <a:latin typeface="Arial Narrow" charset="0"/>
              </a:rPr>
              <a:t> –l“ or “cat”</a:t>
            </a:r>
          </a:p>
          <a:p>
            <a:pPr eaLnBrk="1" hangingPunct="1">
              <a:spcBef>
                <a:spcPts val="1963"/>
              </a:spcBef>
              <a:buClrTx/>
              <a:buFontTx/>
              <a:buNone/>
              <a:defRPr/>
            </a:pPr>
            <a:r>
              <a:rPr lang="en-US" sz="2800" dirty="0">
                <a:solidFill>
                  <a:srgbClr val="606060"/>
                </a:solidFill>
                <a:latin typeface="Arial Narrow" charset="0"/>
              </a:rPr>
              <a:t>That makes everything inherently scriptable, and you have the full use of the shell’s capabilities for if-then constructs, error handling, loops, automation, </a:t>
            </a:r>
            <a:r>
              <a:rPr lang="en-US" sz="2800" dirty="0" err="1">
                <a:solidFill>
                  <a:srgbClr val="606060"/>
                </a:solidFill>
                <a:latin typeface="Arial Narrow" charset="0"/>
              </a:rPr>
              <a:t>cron</a:t>
            </a:r>
            <a:r>
              <a:rPr lang="en-US" sz="2800" dirty="0">
                <a:solidFill>
                  <a:srgbClr val="606060"/>
                </a:solidFill>
                <a:latin typeface="Arial Narrow" charset="0"/>
              </a:rPr>
              <a:t> scheduling, and a myriad of other ways to interact with the system</a:t>
            </a:r>
          </a:p>
          <a:p>
            <a:pPr eaLnBrk="1" hangingPunct="1">
              <a:spcBef>
                <a:spcPts val="1963"/>
              </a:spcBef>
              <a:buClrTx/>
              <a:buFontTx/>
              <a:buNone/>
              <a:defRPr/>
            </a:pPr>
            <a:r>
              <a:rPr lang="en-US" sz="2800" dirty="0">
                <a:solidFill>
                  <a:srgbClr val="606060"/>
                </a:solidFill>
                <a:latin typeface="Arial Narrow" charset="0"/>
              </a:rPr>
              <a:t>Nothing beats the shell in flexibility and parsing capabilities</a:t>
            </a:r>
          </a:p>
          <a:p>
            <a:pPr eaLnBrk="1" hangingPunct="1">
              <a:spcBef>
                <a:spcPts val="1963"/>
              </a:spcBef>
              <a:buClrTx/>
              <a:buFontTx/>
              <a:buNone/>
              <a:defRPr/>
            </a:pPr>
            <a:r>
              <a:rPr lang="en-US" sz="2800" dirty="0">
                <a:solidFill>
                  <a:srgbClr val="606060"/>
                </a:solidFill>
                <a:latin typeface="Arial Narrow" charset="0"/>
              </a:rPr>
              <a:t>You can type in a full RCDAQ configuration on your terminal interactively, command by command (although you usually want to write a script to do that) </a:t>
            </a:r>
          </a:p>
          <a:p>
            <a:pPr eaLnBrk="1" hangingPunct="1">
              <a:spcBef>
                <a:spcPts val="1963"/>
              </a:spcBef>
              <a:buClrTx/>
              <a:buFontTx/>
              <a:buNone/>
              <a:defRPr/>
            </a:pPr>
            <a:r>
              <a:rPr lang="en-US" sz="2800" dirty="0">
                <a:solidFill>
                  <a:srgbClr val="606060"/>
                </a:solidFill>
                <a:latin typeface="Arial Narrow" charset="0"/>
              </a:rPr>
              <a:t>In that sense, there are no configuration files – only configuration </a:t>
            </a:r>
            <a:r>
              <a:rPr lang="en-US" sz="2800" i="1" dirty="0">
                <a:solidFill>
                  <a:srgbClr val="606060"/>
                </a:solidFill>
                <a:latin typeface="Arial Narrow" charset="0"/>
              </a:rPr>
              <a:t>scripts. </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This is quite different from “my DAQ supports scripts”!</a:t>
            </a:r>
          </a:p>
          <a:p>
            <a:pPr eaLnBrk="1" hangingPunct="1">
              <a:spcBef>
                <a:spcPts val="1963"/>
              </a:spcBef>
              <a:buClrTx/>
              <a:buFontTx/>
              <a:buNone/>
              <a:defRPr/>
            </a:pPr>
            <a:r>
              <a:rPr lang="en-US" sz="2800" dirty="0">
                <a:solidFill>
                  <a:srgbClr val="606060"/>
                </a:solidFill>
                <a:latin typeface="Arial Narrow" charset="0"/>
              </a:rPr>
              <a:t>I do not want to be trapped within the limited command set of any application!</a:t>
            </a:r>
          </a:p>
          <a:p>
            <a:pPr eaLnBrk="1" hangingPunct="1">
              <a:spcBef>
                <a:spcPts val="1963"/>
              </a:spcBef>
              <a:buClrTx/>
              <a:buFontTx/>
              <a:buNone/>
              <a:defRPr/>
            </a:pPr>
            <a:r>
              <a:rPr lang="en-US" sz="2800" b="1" dirty="0">
                <a:solidFill>
                  <a:srgbClr val="606060"/>
                </a:solidFill>
                <a:latin typeface="Arial Narrow" charset="0"/>
              </a:rPr>
              <a:t>As shell commands, the DAQ is fully integrated into your existing work environment</a:t>
            </a:r>
          </a:p>
        </p:txBody>
      </p:sp>
      <p:sp>
        <p:nvSpPr>
          <p:cNvPr id="2" name="Slide Number Placeholder 1"/>
          <p:cNvSpPr>
            <a:spLocks noGrp="1"/>
          </p:cNvSpPr>
          <p:nvPr>
            <p:ph type="sldNum" sz="quarter" idx="4"/>
          </p:nvPr>
        </p:nvSpPr>
        <p:spPr/>
        <p:txBody>
          <a:bodyPr/>
          <a:lstStyle/>
          <a:p>
            <a:fld id="{7D854EC2-8F58-5C4F-8AEB-33CAAE66C4BD}" type="slidenum">
              <a:rPr lang="en-US" smtClean="0"/>
              <a:t>26</a:t>
            </a:fld>
            <a:endParaRPr lang="en-US" dirty="0"/>
          </a:p>
        </p:txBody>
      </p:sp>
    </p:spTree>
    <p:extLst>
      <p:ext uri="{BB962C8B-B14F-4D97-AF65-F5344CB8AC3E}">
        <p14:creationId xmlns:p14="http://schemas.microsoft.com/office/powerpoint/2010/main" val="20340258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20161011_110010.jpg"/>
          <p:cNvPicPr>
            <a:picLocks noChangeAspect="1"/>
          </p:cNvPicPr>
          <p:nvPr/>
        </p:nvPicPr>
        <p:blipFill rotWithShape="1">
          <a:blip r:embed="rId3">
            <a:extLst>
              <a:ext uri="{28A0092B-C50C-407E-A947-70E740481C1C}">
                <a14:useLocalDpi xmlns:a14="http://schemas.microsoft.com/office/drawing/2010/main" val="0"/>
              </a:ext>
            </a:extLst>
          </a:blip>
          <a:srcRect l="-703" t="10481" r="6328" b="30967"/>
          <a:stretch/>
        </p:blipFill>
        <p:spPr>
          <a:xfrm>
            <a:off x="623146" y="4156074"/>
            <a:ext cx="11136260" cy="5181600"/>
          </a:xfrm>
          <a:prstGeom prst="rect">
            <a:avLst/>
          </a:prstGeom>
        </p:spPr>
      </p:pic>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Measurements on autopilot through scripting</a:t>
            </a:r>
          </a:p>
        </p:txBody>
      </p:sp>
      <p:sp>
        <p:nvSpPr>
          <p:cNvPr id="2" name="Slide Number Placeholder 1"/>
          <p:cNvSpPr>
            <a:spLocks noGrp="1"/>
          </p:cNvSpPr>
          <p:nvPr>
            <p:ph type="sldNum" sz="quarter" idx="4"/>
          </p:nvPr>
        </p:nvSpPr>
        <p:spPr>
          <a:xfrm>
            <a:off x="9318625" y="9233693"/>
            <a:ext cx="3033713" cy="519113"/>
          </a:xfrm>
        </p:spPr>
        <p:txBody>
          <a:bodyPr/>
          <a:lstStyle/>
          <a:p>
            <a:fld id="{7D854EC2-8F58-5C4F-8AEB-33CAAE66C4BD}" type="slidenum">
              <a:rPr lang="en-US" smtClean="0"/>
              <a:t>27</a:t>
            </a:fld>
            <a:endParaRPr lang="en-US" dirty="0"/>
          </a:p>
        </p:txBody>
      </p:sp>
      <p:sp>
        <p:nvSpPr>
          <p:cNvPr id="11" name="Rectangle 10"/>
          <p:cNvSpPr/>
          <p:nvPr/>
        </p:nvSpPr>
        <p:spPr>
          <a:xfrm>
            <a:off x="5623151" y="7585074"/>
            <a:ext cx="1610086" cy="707886"/>
          </a:xfrm>
          <a:prstGeom prst="rect">
            <a:avLst/>
          </a:prstGeom>
        </p:spPr>
        <p:txBody>
          <a:bodyPr wrap="none">
            <a:spAutoFit/>
          </a:bodyPr>
          <a:lstStyle/>
          <a:p>
            <a:r>
              <a:rPr lang="en-US" sz="2000" b="1" dirty="0">
                <a:solidFill>
                  <a:srgbClr val="FFFF00"/>
                </a:solidFill>
                <a:latin typeface="Arial"/>
                <a:cs typeface="Arial"/>
              </a:rPr>
              <a:t>Calorimeter</a:t>
            </a:r>
            <a:br>
              <a:rPr lang="en-US" sz="2000" b="1" dirty="0">
                <a:solidFill>
                  <a:srgbClr val="FFFF00"/>
                </a:solidFill>
                <a:latin typeface="Arial"/>
                <a:cs typeface="Arial"/>
              </a:rPr>
            </a:br>
            <a:r>
              <a:rPr lang="en-US" sz="2000" b="1" dirty="0">
                <a:solidFill>
                  <a:srgbClr val="FFFF00"/>
                </a:solidFill>
                <a:latin typeface="Arial"/>
                <a:cs typeface="Arial"/>
              </a:rPr>
              <a:t>Module</a:t>
            </a:r>
            <a:endParaRPr lang="en-US" sz="2000" b="1" dirty="0">
              <a:solidFill>
                <a:srgbClr val="FFFF00"/>
              </a:solidFill>
            </a:endParaRPr>
          </a:p>
        </p:txBody>
      </p:sp>
      <p:sp>
        <p:nvSpPr>
          <p:cNvPr id="12" name="Rectangle 11"/>
          <p:cNvSpPr/>
          <p:nvPr/>
        </p:nvSpPr>
        <p:spPr>
          <a:xfrm>
            <a:off x="8975951" y="8270874"/>
            <a:ext cx="726055" cy="400110"/>
          </a:xfrm>
          <a:prstGeom prst="rect">
            <a:avLst/>
          </a:prstGeom>
        </p:spPr>
        <p:txBody>
          <a:bodyPr wrap="none">
            <a:spAutoFit/>
          </a:bodyPr>
          <a:lstStyle/>
          <a:p>
            <a:r>
              <a:rPr lang="en-US" sz="2000" b="1" dirty="0">
                <a:solidFill>
                  <a:srgbClr val="FFFF00"/>
                </a:solidFill>
                <a:latin typeface="Arial"/>
                <a:cs typeface="Arial"/>
              </a:rPr>
              <a:t>PMT</a:t>
            </a:r>
            <a:endParaRPr lang="en-US" sz="2000" b="1" dirty="0">
              <a:solidFill>
                <a:srgbClr val="FFFF00"/>
              </a:solidFill>
            </a:endParaRPr>
          </a:p>
        </p:txBody>
      </p:sp>
      <p:sp>
        <p:nvSpPr>
          <p:cNvPr id="13" name="Rectangle 12"/>
          <p:cNvSpPr/>
          <p:nvPr/>
        </p:nvSpPr>
        <p:spPr>
          <a:xfrm>
            <a:off x="3260951" y="5909642"/>
            <a:ext cx="2005677" cy="400110"/>
          </a:xfrm>
          <a:prstGeom prst="rect">
            <a:avLst/>
          </a:prstGeom>
        </p:spPr>
        <p:txBody>
          <a:bodyPr wrap="none">
            <a:spAutoFit/>
          </a:bodyPr>
          <a:lstStyle/>
          <a:p>
            <a:r>
              <a:rPr lang="en-US" sz="2000" b="1" dirty="0">
                <a:solidFill>
                  <a:srgbClr val="FFFF00"/>
                </a:solidFill>
                <a:latin typeface="Arial"/>
                <a:cs typeface="Arial"/>
              </a:rPr>
              <a:t>X-Y step motor</a:t>
            </a:r>
            <a:endParaRPr lang="en-US" sz="2000" b="1" dirty="0">
              <a:solidFill>
                <a:srgbClr val="FFFF00"/>
              </a:solidFill>
            </a:endParaRPr>
          </a:p>
        </p:txBody>
      </p:sp>
      <p:sp>
        <p:nvSpPr>
          <p:cNvPr id="14" name="Rectangle 13"/>
          <p:cNvSpPr/>
          <p:nvPr/>
        </p:nvSpPr>
        <p:spPr>
          <a:xfrm>
            <a:off x="2879951" y="7889874"/>
            <a:ext cx="1518364" cy="400110"/>
          </a:xfrm>
          <a:prstGeom prst="rect">
            <a:avLst/>
          </a:prstGeom>
        </p:spPr>
        <p:txBody>
          <a:bodyPr wrap="none">
            <a:spAutoFit/>
          </a:bodyPr>
          <a:lstStyle/>
          <a:p>
            <a:r>
              <a:rPr lang="en-US" sz="2000" b="1" dirty="0">
                <a:solidFill>
                  <a:srgbClr val="FFFF00"/>
                </a:solidFill>
                <a:latin typeface="Arial"/>
                <a:cs typeface="Arial"/>
              </a:rPr>
              <a:t>Light Fiber</a:t>
            </a:r>
            <a:endParaRPr lang="en-US" sz="2000" b="1" dirty="0">
              <a:solidFill>
                <a:srgbClr val="FFFF00"/>
              </a:solidFill>
            </a:endParaRPr>
          </a:p>
        </p:txBody>
      </p:sp>
      <p:sp>
        <p:nvSpPr>
          <p:cNvPr id="15" name="Content Placeholder 2"/>
          <p:cNvSpPr txBox="1">
            <a:spLocks/>
          </p:cNvSpPr>
          <p:nvPr/>
        </p:nvSpPr>
        <p:spPr>
          <a:xfrm>
            <a:off x="457200" y="2132806"/>
            <a:ext cx="12216606" cy="1828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dirty="0">
                <a:latin typeface="Arial Narrow"/>
              </a:rPr>
              <a:t>You want to run measurements where you step through some values of a parameter completely on autopilot</a:t>
            </a:r>
          </a:p>
          <a:p>
            <a:pPr marL="0" indent="0">
              <a:spcBef>
                <a:spcPts val="600"/>
              </a:spcBef>
            </a:pPr>
            <a:r>
              <a:rPr lang="en-US" sz="2400" dirty="0">
                <a:latin typeface="Arial Narrow"/>
              </a:rPr>
              <a:t>Here: Move a light fiber with 2 step motors, take a run for each position w/ 4000 events</a:t>
            </a:r>
          </a:p>
          <a:p>
            <a:pPr marL="0" indent="0">
              <a:spcBef>
                <a:spcPts val="600"/>
              </a:spcBef>
            </a:pPr>
            <a:r>
              <a:rPr lang="en-US" sz="2400" dirty="0">
                <a:latin typeface="Arial Narrow"/>
              </a:rPr>
              <a:t>50 x 25 = 1250 positions  (you really want to automate that)</a:t>
            </a:r>
          </a:p>
          <a:p>
            <a:pPr marL="0" indent="0">
              <a:spcBef>
                <a:spcPts val="600"/>
              </a:spcBef>
            </a:pPr>
            <a:r>
              <a:rPr lang="en-US" sz="2400" dirty="0">
                <a:latin typeface="Arial Narrow"/>
              </a:rPr>
              <a:t>Let it run overnight, come back in the morning, look at the data</a:t>
            </a:r>
          </a:p>
          <a:p>
            <a:pPr marL="0" indent="0">
              <a:spcBef>
                <a:spcPts val="600"/>
              </a:spcBef>
            </a:pPr>
            <a:endParaRPr lang="en-US" sz="2400" dirty="0">
              <a:latin typeface="Arial Narrow"/>
            </a:endParaRPr>
          </a:p>
          <a:p>
            <a:pPr marL="0" indent="0">
              <a:spcBef>
                <a:spcPts val="600"/>
              </a:spcBef>
            </a:pPr>
            <a:endParaRPr lang="en-US" sz="2400" dirty="0">
              <a:latin typeface="Arial Narrow"/>
            </a:endParaRPr>
          </a:p>
        </p:txBody>
      </p:sp>
    </p:spTree>
    <p:extLst>
      <p:ext uri="{BB962C8B-B14F-4D97-AF65-F5344CB8AC3E}">
        <p14:creationId xmlns:p14="http://schemas.microsoft.com/office/powerpoint/2010/main" val="16226031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Script</a:t>
            </a:r>
          </a:p>
        </p:txBody>
      </p:sp>
      <p:sp>
        <p:nvSpPr>
          <p:cNvPr id="2" name="Slide Number Placeholder 1"/>
          <p:cNvSpPr>
            <a:spLocks noGrp="1"/>
          </p:cNvSpPr>
          <p:nvPr>
            <p:ph type="sldNum" sz="quarter" idx="4"/>
          </p:nvPr>
        </p:nvSpPr>
        <p:spPr/>
        <p:txBody>
          <a:bodyPr/>
          <a:lstStyle/>
          <a:p>
            <a:fld id="{7D854EC2-8F58-5C4F-8AEB-33CAAE66C4BD}" type="slidenum">
              <a:rPr lang="en-US" smtClean="0"/>
              <a:t>28</a:t>
            </a:fld>
            <a:endParaRPr lang="en-US" dirty="0"/>
          </a:p>
        </p:txBody>
      </p:sp>
      <p:sp>
        <p:nvSpPr>
          <p:cNvPr id="15"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endParaRPr lang="en-US" sz="2400" dirty="0">
              <a:latin typeface="Arial Narrow"/>
            </a:endParaRPr>
          </a:p>
          <a:p>
            <a:pPr marL="0" indent="0">
              <a:spcBef>
                <a:spcPts val="600"/>
              </a:spcBef>
            </a:pPr>
            <a:endParaRPr lang="en-US" sz="2400" dirty="0">
              <a:latin typeface="Arial Narrow"/>
            </a:endParaRPr>
          </a:p>
          <a:p>
            <a:pPr marL="0" indent="0">
              <a:spcBef>
                <a:spcPts val="600"/>
              </a:spcBef>
            </a:pPr>
            <a:r>
              <a:rPr lang="en-US" sz="2400" dirty="0">
                <a:latin typeface="Arial Narrow"/>
              </a:rPr>
              <a:t>25 positions in y</a:t>
            </a:r>
          </a:p>
          <a:p>
            <a:pPr marL="0" indent="0">
              <a:spcBef>
                <a:spcPts val="600"/>
              </a:spcBef>
            </a:pPr>
            <a:endParaRPr lang="en-US" sz="2400" dirty="0">
              <a:latin typeface="Arial Narrow"/>
            </a:endParaRPr>
          </a:p>
          <a:p>
            <a:pPr marL="0" indent="0">
              <a:spcBef>
                <a:spcPts val="600"/>
              </a:spcBef>
            </a:pPr>
            <a:r>
              <a:rPr lang="en-US" sz="2400" dirty="0">
                <a:latin typeface="Arial Narrow"/>
              </a:rPr>
              <a:t>       move the Y motor</a:t>
            </a:r>
          </a:p>
          <a:p>
            <a:pPr marL="0" indent="0">
              <a:spcBef>
                <a:spcPts val="600"/>
              </a:spcBef>
            </a:pPr>
            <a:endParaRPr lang="en-US" sz="2400" dirty="0">
              <a:latin typeface="Arial Narrow"/>
            </a:endParaRPr>
          </a:p>
          <a:p>
            <a:pPr marL="0" indent="0">
              <a:spcBef>
                <a:spcPts val="600"/>
              </a:spcBef>
            </a:pPr>
            <a:r>
              <a:rPr lang="en-US" sz="2400" dirty="0">
                <a:latin typeface="Arial Narrow"/>
              </a:rPr>
              <a:t>	50 positions in x</a:t>
            </a:r>
          </a:p>
          <a:p>
            <a:pPr marL="0" indent="0">
              <a:spcBef>
                <a:spcPts val="600"/>
              </a:spcBef>
            </a:pPr>
            <a:endParaRPr lang="en-US" sz="2400" dirty="0">
              <a:latin typeface="Arial Narrow"/>
            </a:endParaRPr>
          </a:p>
          <a:p>
            <a:pPr marL="0" indent="0">
              <a:spcBef>
                <a:spcPts val="600"/>
              </a:spcBef>
            </a:pPr>
            <a:r>
              <a:rPr lang="en-US" sz="2400" dirty="0">
                <a:latin typeface="Arial Narrow"/>
              </a:rPr>
              <a:t>		move the x motor</a:t>
            </a:r>
          </a:p>
          <a:p>
            <a:pPr marL="0" indent="0">
              <a:spcBef>
                <a:spcPts val="600"/>
              </a:spcBef>
            </a:pPr>
            <a:endParaRPr lang="en-US" sz="2400" dirty="0">
              <a:latin typeface="Arial Narrow"/>
            </a:endParaRPr>
          </a:p>
          <a:p>
            <a:pPr marL="0" indent="0">
              <a:spcBef>
                <a:spcPts val="600"/>
              </a:spcBef>
            </a:pPr>
            <a:r>
              <a:rPr lang="en-US" sz="2400" dirty="0">
                <a:latin typeface="Arial Narrow"/>
              </a:rPr>
              <a:t>		</a:t>
            </a:r>
          </a:p>
          <a:p>
            <a:pPr marL="0" indent="0">
              <a:spcBef>
                <a:spcPts val="600"/>
              </a:spcBef>
            </a:pPr>
            <a:endParaRPr lang="en-US" sz="2400" dirty="0">
              <a:latin typeface="Arial Narrow"/>
            </a:endParaRPr>
          </a:p>
          <a:p>
            <a:pPr marL="0" indent="0">
              <a:spcBef>
                <a:spcPts val="600"/>
              </a:spcBef>
            </a:pPr>
            <a:r>
              <a:rPr lang="en-US" sz="2400" dirty="0">
                <a:latin typeface="Arial Narrow"/>
              </a:rPr>
              <a:t>	next x</a:t>
            </a:r>
          </a:p>
          <a:p>
            <a:pPr marL="0" indent="0">
              <a:spcBef>
                <a:spcPts val="600"/>
              </a:spcBef>
            </a:pPr>
            <a:r>
              <a:rPr lang="en-US" sz="2400" dirty="0">
                <a:latin typeface="Arial Narrow"/>
              </a:rPr>
              <a:t>next y</a:t>
            </a:r>
          </a:p>
          <a:p>
            <a:pPr marL="0" indent="0">
              <a:spcBef>
                <a:spcPts val="600"/>
              </a:spcBef>
            </a:pPr>
            <a:endParaRPr lang="en-US" sz="2400" dirty="0">
              <a:latin typeface="Arial Narrow"/>
            </a:endParaRPr>
          </a:p>
        </p:txBody>
      </p:sp>
      <p:sp>
        <p:nvSpPr>
          <p:cNvPr id="10" name="Rectangle 9"/>
          <p:cNvSpPr/>
          <p:nvPr/>
        </p:nvSpPr>
        <p:spPr>
          <a:xfrm>
            <a:off x="4977606" y="1066006"/>
            <a:ext cx="7761591" cy="7848302"/>
          </a:xfrm>
          <a:prstGeom prst="rect">
            <a:avLst/>
          </a:prstGeom>
          <a:solidFill>
            <a:srgbClr val="F9FFD7"/>
          </a:solidFill>
        </p:spPr>
        <p:txBody>
          <a:bodyPr wrap="square">
            <a:spAutoFit/>
          </a:bodyPr>
          <a:lstStyle/>
          <a:p>
            <a:r>
              <a:rPr lang="en-US" sz="1800" b="1" dirty="0">
                <a:solidFill>
                  <a:srgbClr val="000090"/>
                </a:solidFill>
                <a:latin typeface="Courier New"/>
                <a:cs typeface="Courier New"/>
              </a:rPr>
              <a:t>#! /bin/</a:t>
            </a:r>
            <a:r>
              <a:rPr lang="en-US" sz="1800" b="1" dirty="0" err="1">
                <a:solidFill>
                  <a:srgbClr val="000090"/>
                </a:solidFill>
                <a:latin typeface="Courier New"/>
                <a:cs typeface="Courier New"/>
              </a:rPr>
              <a:t>sh</a:t>
            </a:r>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STARTPOSX=0</a:t>
            </a:r>
          </a:p>
          <a:p>
            <a:r>
              <a:rPr lang="en-US" sz="1800" b="1" dirty="0">
                <a:solidFill>
                  <a:srgbClr val="000090"/>
                </a:solidFill>
                <a:latin typeface="Courier New"/>
                <a:cs typeface="Courier New"/>
              </a:rPr>
              <a:t>STARTPOSY=9900</a:t>
            </a:r>
          </a:p>
          <a:p>
            <a:r>
              <a:rPr lang="en-US" sz="1800" b="1" dirty="0">
                <a:solidFill>
                  <a:srgbClr val="000090"/>
                </a:solidFill>
                <a:latin typeface="Courier New"/>
                <a:cs typeface="Courier New"/>
              </a:rPr>
              <a:t>INCREMENTX=200</a:t>
            </a:r>
          </a:p>
          <a:p>
            <a:r>
              <a:rPr lang="en-US" sz="1800" b="1" dirty="0">
                <a:solidFill>
                  <a:srgbClr val="000090"/>
                </a:solidFill>
                <a:latin typeface="Courier New"/>
                <a:cs typeface="Courier New"/>
              </a:rPr>
              <a:t>INCREMENTY=-200</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CURRENTPOSY=$STARTPOSY</a:t>
            </a: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for posy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25)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$CURRENTPOSY 2</a:t>
            </a:r>
          </a:p>
          <a:p>
            <a:r>
              <a:rPr lang="en-US" sz="1800" b="1" dirty="0">
                <a:solidFill>
                  <a:srgbClr val="000090"/>
                </a:solidFill>
                <a:latin typeface="Courier New"/>
                <a:cs typeface="Courier New"/>
              </a:rPr>
              <a:t>    sleep 5</a:t>
            </a:r>
          </a:p>
          <a:p>
            <a:r>
              <a:rPr lang="en-US" sz="1800" b="1" dirty="0">
                <a:solidFill>
                  <a:srgbClr val="000090"/>
                </a:solidFill>
                <a:latin typeface="Courier New"/>
                <a:cs typeface="Courier New"/>
              </a:rPr>
              <a:t>    CURRENTPOSY=$(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$CURRENTPOSY + $INCREMENTY)</a:t>
            </a:r>
          </a:p>
          <a:p>
            <a:r>
              <a:rPr lang="en-US" sz="1800" b="1" dirty="0">
                <a:solidFill>
                  <a:srgbClr val="000090"/>
                </a:solidFill>
                <a:latin typeface="Courier New"/>
                <a:cs typeface="Courier New"/>
              </a:rPr>
              <a:t>    CURRENTPOSX=$STARTPOSX</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for </a:t>
            </a:r>
            <a:r>
              <a:rPr lang="en-US" sz="1800" b="1" dirty="0" err="1">
                <a:solidFill>
                  <a:srgbClr val="000090"/>
                </a:solidFill>
                <a:latin typeface="Courier New"/>
                <a:cs typeface="Courier New"/>
              </a:rPr>
              <a:t>posx</a:t>
            </a:r>
            <a:r>
              <a:rPr lang="en-US" sz="1800" b="1" dirty="0">
                <a:solidFill>
                  <a:srgbClr val="000090"/>
                </a:solidFill>
                <a:latin typeface="Courier New"/>
                <a:cs typeface="Courier New"/>
              </a:rPr>
              <a:t>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50)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echo "moving to $CURRENTPOSX"</a:t>
            </a: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$CURRENTPOSX 1</a:t>
            </a:r>
          </a:p>
          <a:p>
            <a:r>
              <a:rPr lang="en-US" sz="1800" b="1" dirty="0">
                <a:solidFill>
                  <a:srgbClr val="000090"/>
                </a:solidFill>
                <a:latin typeface="Courier New"/>
                <a:cs typeface="Courier New"/>
              </a:rPr>
              <a:t>   	sleep 5</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CURRENTPOSX=$(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$CURRENTPOSX + $INCREMENTX)</a:t>
            </a:r>
          </a:p>
          <a:p>
            <a:r>
              <a:rPr lang="en-US" sz="1800" b="1" dirty="0">
                <a:solidFill>
                  <a:srgbClr val="000090"/>
                </a:solidFill>
                <a:latin typeface="Courier New"/>
                <a:cs typeface="Courier New"/>
              </a:rPr>
              <a:t>    done</a:t>
            </a:r>
          </a:p>
          <a:p>
            <a:r>
              <a:rPr lang="en-US" sz="1800" b="1" dirty="0">
                <a:solidFill>
                  <a:srgbClr val="000090"/>
                </a:solidFill>
                <a:latin typeface="Courier New"/>
                <a:cs typeface="Courier New"/>
              </a:rPr>
              <a:t>done</a:t>
            </a:r>
          </a:p>
        </p:txBody>
      </p:sp>
      <p:cxnSp>
        <p:nvCxnSpPr>
          <p:cNvPr id="16" name="Straight Arrow Connector 15"/>
          <p:cNvCxnSpPr/>
          <p:nvPr/>
        </p:nvCxnSpPr>
        <p:spPr bwMode="auto">
          <a:xfrm>
            <a:off x="2386806" y="3733006"/>
            <a:ext cx="2590800" cy="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3072606" y="4342606"/>
            <a:ext cx="2438400" cy="3048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844006" y="5561806"/>
            <a:ext cx="25908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3225006" y="6323806"/>
            <a:ext cx="2514600" cy="1524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1853406" y="8152606"/>
            <a:ext cx="3581400" cy="2286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1320006" y="8609806"/>
            <a:ext cx="36576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7" name="Group 6"/>
          <p:cNvGrpSpPr/>
          <p:nvPr/>
        </p:nvGrpSpPr>
        <p:grpSpPr>
          <a:xfrm>
            <a:off x="405606" y="1218406"/>
            <a:ext cx="12344400" cy="6630115"/>
            <a:chOff x="405606" y="1218406"/>
            <a:chExt cx="12344400" cy="6630115"/>
          </a:xfrm>
        </p:grpSpPr>
        <p:sp>
          <p:nvSpPr>
            <p:cNvPr id="27" name="Text Box 2"/>
            <p:cNvSpPr txBox="1">
              <a:spLocks noChangeArrowheads="1"/>
            </p:cNvSpPr>
            <p:nvPr/>
          </p:nvSpPr>
          <p:spPr bwMode="auto">
            <a:xfrm>
              <a:off x="8101806" y="1218406"/>
              <a:ext cx="4419600" cy="914400"/>
            </a:xfrm>
            <a:prstGeom prst="rect">
              <a:avLst/>
            </a:prstGeom>
            <a:solidFill>
              <a:schemeClr val="accent1">
                <a:lumMod val="20000"/>
                <a:lumOff val="80000"/>
              </a:schemeClr>
            </a:solidFill>
            <a:ln w="9525" cap="flat">
              <a:solidFill>
                <a:schemeClr val="accent1">
                  <a:lumMod val="20000"/>
                  <a:lumOff val="80000"/>
                </a:schemeClr>
              </a:solid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4763" eaLnBrk="1" hangingPunct="1">
                <a:spcBef>
                  <a:spcPts val="19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606060"/>
                  </a:solidFill>
                  <a:latin typeface="Arial Narrow" charset="0"/>
                </a:rPr>
                <a:t>The DAQ operation becomes an integral part of your shell environment</a:t>
              </a:r>
            </a:p>
          </p:txBody>
        </p:sp>
        <p:grpSp>
          <p:nvGrpSpPr>
            <p:cNvPr id="6" name="Group 5"/>
            <p:cNvGrpSpPr/>
            <p:nvPr/>
          </p:nvGrpSpPr>
          <p:grpSpPr>
            <a:xfrm>
              <a:off x="405606" y="2590006"/>
              <a:ext cx="12344400" cy="5258515"/>
              <a:chOff x="405606" y="2590006"/>
              <a:chExt cx="12344400" cy="5258515"/>
            </a:xfrm>
          </p:grpSpPr>
          <p:grpSp>
            <p:nvGrpSpPr>
              <p:cNvPr id="5" name="Group 4"/>
              <p:cNvGrpSpPr/>
              <p:nvPr/>
            </p:nvGrpSpPr>
            <p:grpSpPr>
              <a:xfrm>
                <a:off x="405606" y="2590006"/>
                <a:ext cx="5257800" cy="4876800"/>
                <a:chOff x="405606" y="2590006"/>
                <a:chExt cx="5257800" cy="4876800"/>
              </a:xfrm>
            </p:grpSpPr>
            <p:grpSp>
              <p:nvGrpSpPr>
                <p:cNvPr id="3" name="Group 2"/>
                <p:cNvGrpSpPr/>
                <p:nvPr/>
              </p:nvGrpSpPr>
              <p:grpSpPr>
                <a:xfrm>
                  <a:off x="2996406" y="2894806"/>
                  <a:ext cx="2667000" cy="4495800"/>
                  <a:chOff x="2844006" y="2894806"/>
                  <a:chExt cx="2667000" cy="4495800"/>
                </a:xfrm>
              </p:grpSpPr>
              <p:cxnSp>
                <p:nvCxnSpPr>
                  <p:cNvPr id="4" name="Straight Arrow Connector 3"/>
                  <p:cNvCxnSpPr/>
                  <p:nvPr/>
                </p:nvCxnSpPr>
                <p:spPr bwMode="auto">
                  <a:xfrm>
                    <a:off x="4215606" y="2894806"/>
                    <a:ext cx="685800" cy="3048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2844006" y="7314406"/>
                    <a:ext cx="26670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0"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b="1" dirty="0">
                      <a:solidFill>
                        <a:srgbClr val="800000"/>
                      </a:solidFill>
                      <a:latin typeface="Arial Narrow"/>
                    </a:rPr>
                    <a:t>Automatic end after 4000 events</a:t>
                  </a: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start the DAQ</a:t>
                  </a:r>
                </a:p>
                <a:p>
                  <a:pPr marL="0" indent="0">
                    <a:spcBef>
                      <a:spcPts val="600"/>
                    </a:spcBef>
                  </a:pPr>
                  <a:endParaRPr lang="en-US" sz="2400" b="1" dirty="0">
                    <a:solidFill>
                      <a:srgbClr val="800000"/>
                    </a:solidFill>
                    <a:latin typeface="Arial Narrow"/>
                  </a:endParaRPr>
                </a:p>
              </p:txBody>
            </p:sp>
          </p:grpSp>
          <p:sp>
            <p:nvSpPr>
              <p:cNvPr id="22" name="Rectangle 21"/>
              <p:cNvSpPr/>
              <p:nvPr/>
            </p:nvSpPr>
            <p:spPr>
              <a:xfrm>
                <a:off x="4988415" y="3047206"/>
                <a:ext cx="7761591" cy="4801315"/>
              </a:xfrm>
              <a:prstGeom prst="rect">
                <a:avLst/>
              </a:prstGeom>
              <a:noFill/>
            </p:spPr>
            <p:txBody>
              <a:bodyPr wrap="square">
                <a:spAutoFit/>
              </a:bodyPr>
              <a:lstStyle/>
              <a:p>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daq_set_maxevents</a:t>
                </a:r>
                <a:r>
                  <a:rPr lang="en-US" sz="1800" b="1" dirty="0">
                    <a:solidFill>
                      <a:srgbClr val="800000"/>
                    </a:solidFill>
                    <a:latin typeface="Courier New"/>
                    <a:cs typeface="Courier New"/>
                  </a:rPr>
                  <a:t> 4000</a:t>
                </a: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p>
              <a:p>
                <a:r>
                  <a:rPr lang="en-US" sz="1800" b="1" dirty="0">
                    <a:solidFill>
                      <a:srgbClr val="000090"/>
                    </a:solidFill>
                    <a:latin typeface="Courier New"/>
                    <a:cs typeface="Courier New"/>
                  </a:rPr>
                  <a:t>     </a:t>
                </a:r>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daq_begin</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r>
                  <a:rPr lang="en-US" sz="1800" b="1" dirty="0" err="1">
                    <a:solidFill>
                      <a:srgbClr val="800000"/>
                    </a:solidFill>
                    <a:latin typeface="Courier New"/>
                    <a:cs typeface="Courier New"/>
                  </a:rPr>
                  <a:t>wait_for_run_end.sh</a:t>
                </a:r>
                <a:endParaRPr lang="en-US" sz="1800" b="1" dirty="0">
                  <a:solidFill>
                    <a:srgbClr val="800000"/>
                  </a:solidFill>
                  <a:latin typeface="Courier New"/>
                  <a:cs typeface="Courier New"/>
                </a:endParaRPr>
              </a:p>
            </p:txBody>
          </p:sp>
        </p:grpSp>
      </p:grpSp>
    </p:spTree>
    <p:extLst>
      <p:ext uri="{BB962C8B-B14F-4D97-AF65-F5344CB8AC3E}">
        <p14:creationId xmlns:p14="http://schemas.microsoft.com/office/powerpoint/2010/main" val="298926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Setting up and reading out a DRS4 </a:t>
            </a:r>
            <a:r>
              <a:rPr lang="en-US" sz="4200" dirty="0" err="1">
                <a:solidFill>
                  <a:srgbClr val="000000"/>
                </a:solidFill>
                <a:latin typeface="Arial Narrow" charset="0"/>
              </a:rPr>
              <a:t>Eval</a:t>
            </a:r>
            <a:r>
              <a:rPr lang="en-US" sz="4200" dirty="0">
                <a:solidFill>
                  <a:srgbClr val="000000"/>
                </a:solidFill>
                <a:latin typeface="Arial Narrow" charset="0"/>
              </a:rPr>
              <a:t> board</a:t>
            </a:r>
          </a:p>
        </p:txBody>
      </p:sp>
      <p:sp>
        <p:nvSpPr>
          <p:cNvPr id="33794" name="Text Box 2"/>
          <p:cNvSpPr txBox="1">
            <a:spLocks noChangeArrowheads="1"/>
          </p:cNvSpPr>
          <p:nvPr/>
        </p:nvSpPr>
        <p:spPr bwMode="auto">
          <a:xfrm>
            <a:off x="253205" y="2577306"/>
            <a:ext cx="12750007" cy="36703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daq_open</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daq_begin</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 wait a while…</a:t>
            </a: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daq_end</a:t>
            </a:r>
            <a:endParaRPr lang="en-US" sz="2000" dirty="0">
              <a:solidFill>
                <a:srgbClr val="0000FF"/>
              </a:solidFill>
              <a:latin typeface="Courier"/>
              <a:cs typeface="Courier"/>
            </a:endParaRPr>
          </a:p>
          <a:p>
            <a:pPr eaLnBrk="1" hangingPunct="1">
              <a:spcBef>
                <a:spcPts val="1963"/>
              </a:spcBef>
              <a:buClrTx/>
              <a:buFontTx/>
              <a:buNone/>
              <a:defRPr/>
            </a:pPr>
            <a:endParaRPr lang="en-US" sz="2000" dirty="0">
              <a:solidFill>
                <a:srgbClr val="606060"/>
              </a:solidFill>
              <a:latin typeface="Courier"/>
              <a:cs typeface="Courier"/>
            </a:endParaRPr>
          </a:p>
        </p:txBody>
      </p:sp>
      <p:sp>
        <p:nvSpPr>
          <p:cNvPr id="4" name="Text Box 2"/>
          <p:cNvSpPr txBox="1">
            <a:spLocks noChangeArrowheads="1"/>
          </p:cNvSpPr>
          <p:nvPr/>
        </p:nvSpPr>
        <p:spPr bwMode="auto">
          <a:xfrm>
            <a:off x="253206" y="7390606"/>
            <a:ext cx="122301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You see, each interaction is a separate shell command!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29</a:t>
            </a:fld>
            <a:endParaRPr lang="en-US" dirty="0"/>
          </a:p>
        </p:txBody>
      </p:sp>
      <p:grpSp>
        <p:nvGrpSpPr>
          <p:cNvPr id="13" name="Group 12"/>
          <p:cNvGrpSpPr/>
          <p:nvPr/>
        </p:nvGrpSpPr>
        <p:grpSpPr>
          <a:xfrm>
            <a:off x="5434806" y="3428206"/>
            <a:ext cx="6800417" cy="3352800"/>
            <a:chOff x="5434806" y="3047206"/>
            <a:chExt cx="6800417" cy="3352800"/>
          </a:xfrm>
        </p:grpSpPr>
        <p:sp>
          <p:nvSpPr>
            <p:cNvPr id="7" name="Text Box 2"/>
            <p:cNvSpPr txBox="1">
              <a:spLocks noChangeArrowheads="1"/>
            </p:cNvSpPr>
            <p:nvPr/>
          </p:nvSpPr>
          <p:spPr bwMode="auto">
            <a:xfrm>
              <a:off x="5434806" y="3885406"/>
              <a:ext cx="6800417" cy="2514600"/>
            </a:xfrm>
            <a:prstGeom prst="rect">
              <a:avLst/>
            </a:prstGeom>
            <a:solidFill>
              <a:srgbClr val="FAFFE5"/>
            </a:solidFill>
            <a:ln w="9525" cap="flat">
              <a:no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606060"/>
                  </a:solidFill>
                  <a:latin typeface="Arial Narrow" charset="0"/>
                </a:rPr>
                <a:t>BTW, this double-dash is shell standard for “stop processing command line options”</a:t>
              </a:r>
            </a:p>
            <a:p>
              <a:pPr eaLnBrk="1" hangingPunct="1">
                <a:spcBef>
                  <a:spcPts val="1963"/>
                </a:spcBef>
                <a:buClrTx/>
                <a:buFontTx/>
                <a:buNone/>
                <a:defRPr/>
              </a:pPr>
              <a:r>
                <a:rPr lang="en-US" sz="2400" dirty="0">
                  <a:solidFill>
                    <a:srgbClr val="606060"/>
                  </a:solidFill>
                  <a:latin typeface="Arial Narrow" charset="0"/>
                </a:rPr>
                <a:t>Else the later “-150” would be interpreted as -1 -5 -0 options like “</a:t>
              </a:r>
              <a:r>
                <a:rPr lang="en-US" sz="2400" dirty="0" err="1">
                  <a:solidFill>
                    <a:srgbClr val="606060"/>
                  </a:solidFill>
                  <a:latin typeface="Arial Narrow" charset="0"/>
                </a:rPr>
                <a:t>ls</a:t>
              </a:r>
              <a:r>
                <a:rPr lang="en-US" sz="2400" dirty="0">
                  <a:solidFill>
                    <a:srgbClr val="606060"/>
                  </a:solidFill>
                  <a:latin typeface="Arial Narrow" charset="0"/>
                </a:rPr>
                <a:t> –</a:t>
              </a:r>
              <a:r>
                <a:rPr lang="en-US" sz="2400" dirty="0" err="1">
                  <a:solidFill>
                    <a:srgbClr val="606060"/>
                  </a:solidFill>
                  <a:latin typeface="Arial Narrow" charset="0"/>
                </a:rPr>
                <a:t>ltr</a:t>
              </a:r>
              <a:r>
                <a:rPr lang="en-US" sz="2400" dirty="0">
                  <a:solidFill>
                    <a:srgbClr val="606060"/>
                  </a:solidFill>
                  <a:latin typeface="Arial Narrow" charset="0"/>
                </a:rPr>
                <a:t>”.</a:t>
              </a:r>
            </a:p>
            <a:p>
              <a:pPr eaLnBrk="1" hangingPunct="1">
                <a:spcBef>
                  <a:spcPts val="1963"/>
                </a:spcBef>
                <a:buClrTx/>
                <a:buFontTx/>
                <a:buNone/>
                <a:defRPr/>
              </a:pPr>
              <a:r>
                <a:rPr lang="en-US" sz="2400" dirty="0">
                  <a:solidFill>
                    <a:srgbClr val="606060"/>
                  </a:solidFill>
                  <a:latin typeface="Arial Narrow" charset="0"/>
                </a:rPr>
                <a:t>Try to delete a file named “-xx”…</a:t>
              </a:r>
            </a:p>
          </p:txBody>
        </p:sp>
        <p:cxnSp>
          <p:nvCxnSpPr>
            <p:cNvPr id="6" name="Straight Arrow Connector 5"/>
            <p:cNvCxnSpPr/>
            <p:nvPr/>
          </p:nvCxnSpPr>
          <p:spPr bwMode="auto">
            <a:xfrm flipH="1" flipV="1">
              <a:off x="6654006" y="3123406"/>
              <a:ext cx="304800" cy="762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a:cxnSpLocks/>
            </p:cNvCxnSpPr>
            <p:nvPr/>
          </p:nvCxnSpPr>
          <p:spPr bwMode="auto">
            <a:xfrm flipH="1" flipV="1">
              <a:off x="10006806" y="3047206"/>
              <a:ext cx="609600" cy="838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19" y="159525"/>
            <a:ext cx="2110522" cy="12629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206" y="1415237"/>
            <a:ext cx="2133600" cy="9461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222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RHIC, PHENIX and now </a:t>
            </a:r>
            <a:r>
              <a:rPr lang="en-US" sz="4200" dirty="0" err="1">
                <a:solidFill>
                  <a:srgbClr val="000000"/>
                </a:solidFill>
                <a:latin typeface="Arial Narrow" charset="0"/>
              </a:rPr>
              <a:t>sPHENIX</a:t>
            </a:r>
            <a:endParaRPr lang="en-US" sz="4200" dirty="0">
              <a:solidFill>
                <a:srgbClr val="000000"/>
              </a:solidFill>
              <a:latin typeface="Arial Narrow" charset="0"/>
            </a:endParaRPr>
          </a:p>
        </p:txBody>
      </p:sp>
      <p:pic>
        <p:nvPicPr>
          <p:cNvPr id="2" name="Picture 1"/>
          <p:cNvPicPr>
            <a:picLocks noChangeAspect="1"/>
          </p:cNvPicPr>
          <p:nvPr/>
        </p:nvPicPr>
        <p:blipFill>
          <a:blip r:embed="rId3"/>
          <a:stretch>
            <a:fillRect/>
          </a:stretch>
        </p:blipFill>
        <p:spPr>
          <a:xfrm>
            <a:off x="329406" y="2437606"/>
            <a:ext cx="7902842" cy="5231606"/>
          </a:xfrm>
          <a:prstGeom prst="rect">
            <a:avLst/>
          </a:prstGeom>
        </p:spPr>
      </p:pic>
      <p:sp>
        <p:nvSpPr>
          <p:cNvPr id="11" name="Text Box 2"/>
          <p:cNvSpPr txBox="1">
            <a:spLocks noChangeArrowheads="1"/>
          </p:cNvSpPr>
          <p:nvPr/>
        </p:nvSpPr>
        <p:spPr bwMode="auto">
          <a:xfrm>
            <a:off x="329406" y="7847806"/>
            <a:ext cx="12192000" cy="1637506"/>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PHENIX – high-rate heavy-ion experiment</a:t>
            </a:r>
          </a:p>
          <a:p>
            <a:pPr eaLnBrk="1" hangingPunct="1">
              <a:spcBef>
                <a:spcPts val="763"/>
              </a:spcBef>
              <a:buClrTx/>
              <a:buFontTx/>
              <a:buNone/>
              <a:defRPr/>
            </a:pPr>
            <a:r>
              <a:rPr lang="en-US" sz="2600" dirty="0">
                <a:solidFill>
                  <a:srgbClr val="606060"/>
                </a:solidFill>
                <a:latin typeface="Arial Narrow" charset="0"/>
              </a:rPr>
              <a:t>Electromagnetic probes - Photons, electrons, </a:t>
            </a:r>
            <a:r>
              <a:rPr lang="en-US" sz="2600" dirty="0" err="1">
                <a:solidFill>
                  <a:srgbClr val="606060"/>
                </a:solidFill>
                <a:latin typeface="Arial Narrow" charset="0"/>
              </a:rPr>
              <a:t>muons</a:t>
            </a:r>
            <a:endParaRPr lang="en-US" sz="2600" dirty="0">
              <a:solidFill>
                <a:srgbClr val="606060"/>
              </a:solidFill>
              <a:latin typeface="Arial Narrow" charset="0"/>
            </a:endParaRPr>
          </a:p>
          <a:p>
            <a:pPr eaLnBrk="1" hangingPunct="1">
              <a:spcBef>
                <a:spcPts val="763"/>
              </a:spcBef>
              <a:buClrTx/>
              <a:buFontTx/>
              <a:buNone/>
              <a:defRPr/>
            </a:pPr>
            <a:r>
              <a:rPr lang="en-US" sz="2600" dirty="0">
                <a:solidFill>
                  <a:srgbClr val="606060"/>
                </a:solidFill>
                <a:latin typeface="Arial Narrow" charset="0"/>
              </a:rPr>
              <a:t>Heavy quarks &amp; </a:t>
            </a:r>
            <a:r>
              <a:rPr lang="en-US" sz="2600" dirty="0" err="1">
                <a:solidFill>
                  <a:srgbClr val="606060"/>
                </a:solidFill>
                <a:latin typeface="Arial Narrow" charset="0"/>
              </a:rPr>
              <a:t>quarkonia</a:t>
            </a:r>
            <a:endParaRPr lang="en-US" sz="2600" dirty="0">
              <a:solidFill>
                <a:srgbClr val="606060"/>
              </a:solidFill>
              <a:latin typeface="Arial Narrow" charset="0"/>
            </a:endParaRPr>
          </a:p>
          <a:p>
            <a:pPr eaLnBrk="1" hangingPunct="1">
              <a:spcBef>
                <a:spcPts val="763"/>
              </a:spcBef>
              <a:buClrTx/>
              <a:buFontTx/>
              <a:buNone/>
              <a:defRPr/>
            </a:pPr>
            <a:endParaRPr lang="en-US" sz="2600" dirty="0">
              <a:solidFill>
                <a:srgbClr val="606060"/>
              </a:solidFill>
              <a:latin typeface="Arial Narrow" charset="0"/>
            </a:endParaRPr>
          </a:p>
        </p:txBody>
      </p:sp>
      <p:cxnSp>
        <p:nvCxnSpPr>
          <p:cNvPr id="10" name="Straight Arrow Connector 9"/>
          <p:cNvCxnSpPr/>
          <p:nvPr/>
        </p:nvCxnSpPr>
        <p:spPr bwMode="auto">
          <a:xfrm>
            <a:off x="1396206" y="18280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a:off x="1167606" y="1828006"/>
            <a:ext cx="2286000" cy="2514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Slide Number Placeholder 2"/>
          <p:cNvSpPr>
            <a:spLocks noGrp="1"/>
          </p:cNvSpPr>
          <p:nvPr>
            <p:ph type="sldNum" sz="quarter" idx="4"/>
          </p:nvPr>
        </p:nvSpPr>
        <p:spPr/>
        <p:txBody>
          <a:bodyPr/>
          <a:lstStyle/>
          <a:p>
            <a:fld id="{7D854EC2-8F58-5C4F-8AEB-33CAAE66C4BD}" type="slidenum">
              <a:rPr lang="en-US" smtClean="0"/>
              <a:t>3</a:t>
            </a:fld>
            <a:endParaRPr lang="en-US" dirty="0"/>
          </a:p>
        </p:txBody>
      </p:sp>
      <p:sp>
        <p:nvSpPr>
          <p:cNvPr id="9" name="Text Box 2">
            <a:extLst>
              <a:ext uri="{FF2B5EF4-FFF2-40B4-BE49-F238E27FC236}">
                <a16:creationId xmlns:a16="http://schemas.microsoft.com/office/drawing/2014/main" id="{D87E061D-F2E8-074A-BBA2-EF830DAE7610}"/>
              </a:ext>
            </a:extLst>
          </p:cNvPr>
          <p:cNvSpPr txBox="1">
            <a:spLocks noChangeArrowheads="1"/>
          </p:cNvSpPr>
          <p:nvPr/>
        </p:nvSpPr>
        <p:spPr bwMode="auto">
          <a:xfrm>
            <a:off x="8406606" y="2476500"/>
            <a:ext cx="4419600" cy="3466306"/>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The Relativistic </a:t>
            </a:r>
            <a:r>
              <a:rPr lang="en-US" sz="2600" b="1" i="1" dirty="0">
                <a:solidFill>
                  <a:srgbClr val="606060"/>
                </a:solidFill>
                <a:latin typeface="Arial Narrow" charset="0"/>
              </a:rPr>
              <a:t>Heavy Ion</a:t>
            </a:r>
            <a:r>
              <a:rPr lang="en-US" sz="2600" dirty="0">
                <a:solidFill>
                  <a:srgbClr val="606060"/>
                </a:solidFill>
                <a:latin typeface="Arial Narrow" charset="0"/>
              </a:rPr>
              <a:t> Collider</a:t>
            </a:r>
          </a:p>
          <a:p>
            <a:pPr eaLnBrk="1" hangingPunct="1">
              <a:spcBef>
                <a:spcPts val="763"/>
              </a:spcBef>
              <a:buClrTx/>
              <a:buFontTx/>
              <a:buNone/>
              <a:defRPr/>
            </a:pPr>
            <a:r>
              <a:rPr lang="en-US" sz="2600" dirty="0">
                <a:solidFill>
                  <a:srgbClr val="606060"/>
                </a:solidFill>
                <a:latin typeface="Arial Narrow" charset="0"/>
              </a:rPr>
              <a:t>Huge variety of ions possible - Au, Cu, </a:t>
            </a:r>
            <a:r>
              <a:rPr lang="en-US" sz="2600" baseline="30000" dirty="0">
                <a:solidFill>
                  <a:srgbClr val="606060"/>
                </a:solidFill>
                <a:latin typeface="Arial Narrow" charset="0"/>
              </a:rPr>
              <a:t>3</a:t>
            </a:r>
            <a:r>
              <a:rPr lang="en-US" sz="2600" dirty="0">
                <a:solidFill>
                  <a:srgbClr val="606060"/>
                </a:solidFill>
                <a:latin typeface="Arial Narrow" charset="0"/>
              </a:rPr>
              <a:t>He, </a:t>
            </a:r>
            <a:r>
              <a:rPr lang="en-US" sz="2600" baseline="30000" dirty="0">
                <a:solidFill>
                  <a:srgbClr val="606060"/>
                </a:solidFill>
                <a:latin typeface="Arial Narrow" charset="0"/>
              </a:rPr>
              <a:t>4</a:t>
            </a:r>
            <a:r>
              <a:rPr lang="en-US" sz="2600" dirty="0">
                <a:solidFill>
                  <a:srgbClr val="606060"/>
                </a:solidFill>
                <a:latin typeface="Arial Narrow" charset="0"/>
              </a:rPr>
              <a:t>He, D, Al, U so far, but pretty much anything is possible</a:t>
            </a:r>
          </a:p>
          <a:p>
            <a:pPr eaLnBrk="1" hangingPunct="1">
              <a:spcBef>
                <a:spcPts val="763"/>
              </a:spcBef>
              <a:buClrTx/>
              <a:buFontTx/>
              <a:buNone/>
              <a:defRPr/>
            </a:pPr>
            <a:r>
              <a:rPr lang="en-US" sz="2600" dirty="0">
                <a:solidFill>
                  <a:srgbClr val="606060"/>
                </a:solidFill>
                <a:latin typeface="Arial Narrow" charset="0"/>
              </a:rPr>
              <a:t>Polarized protons – a unique facility</a:t>
            </a:r>
          </a:p>
          <a:p>
            <a:pPr eaLnBrk="1" hangingPunct="1">
              <a:spcBef>
                <a:spcPts val="763"/>
              </a:spcBef>
              <a:buClrTx/>
              <a:buFontTx/>
              <a:buNone/>
              <a:defRPr/>
            </a:pPr>
            <a:r>
              <a:rPr lang="en-US" sz="2600" dirty="0">
                <a:solidFill>
                  <a:srgbClr val="606060"/>
                </a:solidFill>
                <a:latin typeface="Arial Narrow" charset="0"/>
              </a:rPr>
              <a:t>500GeV/proton -&gt; 200GeV/N for Au</a:t>
            </a:r>
          </a:p>
          <a:p>
            <a:pPr eaLnBrk="1" hangingPunct="1">
              <a:spcBef>
                <a:spcPts val="763"/>
              </a:spcBef>
              <a:buClrTx/>
              <a:buFontTx/>
              <a:buNone/>
              <a:defRPr/>
            </a:pPr>
            <a:r>
              <a:rPr lang="en-US" sz="2600" dirty="0">
                <a:solidFill>
                  <a:srgbClr val="606060"/>
                </a:solidFill>
                <a:latin typeface="Arial Narrow" charset="0"/>
              </a:rPr>
              <a:t>Dedicated HI and p facility</a:t>
            </a:r>
          </a:p>
        </p:txBody>
      </p:sp>
    </p:spTree>
    <p:extLst>
      <p:ext uri="{BB962C8B-B14F-4D97-AF65-F5344CB8AC3E}">
        <p14:creationId xmlns:p14="http://schemas.microsoft.com/office/powerpoint/2010/main" val="370686205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Client-Server Interaction</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Think of your session when you use the root package for your analysis</a:t>
            </a:r>
          </a:p>
          <a:p>
            <a:pPr eaLnBrk="1" hangingPunct="1">
              <a:spcBef>
                <a:spcPts val="1963"/>
              </a:spcBef>
              <a:buClrTx/>
              <a:buFontTx/>
              <a:buNone/>
              <a:defRPr/>
            </a:pPr>
            <a:r>
              <a:rPr lang="en-US" sz="2800" dirty="0">
                <a:solidFill>
                  <a:srgbClr val="606060"/>
                </a:solidFill>
                <a:latin typeface="Arial Narrow" charset="0"/>
              </a:rPr>
              <a:t>You give commands, use GUIs, and it does what you want</a:t>
            </a:r>
          </a:p>
          <a:p>
            <a:pPr eaLnBrk="1" hangingPunct="1">
              <a:spcBef>
                <a:spcPts val="1963"/>
              </a:spcBef>
              <a:buClrTx/>
              <a:buFontTx/>
              <a:buNone/>
              <a:defRPr/>
            </a:pPr>
            <a:r>
              <a:rPr lang="en-US" sz="2800" dirty="0">
                <a:solidFill>
                  <a:srgbClr val="606060"/>
                </a:solidFill>
                <a:latin typeface="Arial Narrow" charset="0"/>
              </a:rPr>
              <a:t>However, you have the exclusive access to your session. No one else (or you in another terminal) can interact with the same root session.</a:t>
            </a:r>
          </a:p>
          <a:p>
            <a:pPr eaLnBrk="1" hangingPunct="1">
              <a:spcBef>
                <a:spcPts val="1963"/>
              </a:spcBef>
              <a:buClrTx/>
              <a:buFontTx/>
              <a:buNone/>
              <a:defRPr/>
            </a:pPr>
            <a:r>
              <a:rPr lang="en-US" sz="2800" dirty="0">
                <a:solidFill>
                  <a:srgbClr val="606060"/>
                </a:solidFill>
                <a:latin typeface="Arial Narrow" charset="0"/>
              </a:rPr>
              <a:t>In a DAQ, this is not what one usually wants!</a:t>
            </a:r>
          </a:p>
          <a:p>
            <a:pPr eaLnBrk="1" hangingPunct="1">
              <a:spcBef>
                <a:spcPts val="1963"/>
              </a:spcBef>
              <a:buClrTx/>
              <a:buFontTx/>
              <a:buNone/>
              <a:defRPr/>
            </a:pPr>
            <a:r>
              <a:rPr lang="en-US" sz="2800" dirty="0">
                <a:solidFill>
                  <a:srgbClr val="606060"/>
                </a:solidFill>
                <a:latin typeface="Arial Narrow" charset="0"/>
              </a:rPr>
              <a:t>You want more than one “entity” to be able to control your DAQ. Think GUIs, the command line, </a:t>
            </a:r>
            <a:r>
              <a:rPr lang="en-US" sz="2800" dirty="0" err="1">
                <a:solidFill>
                  <a:srgbClr val="606060"/>
                </a:solidFill>
                <a:latin typeface="Arial Narrow" charset="0"/>
              </a:rPr>
              <a:t>cron</a:t>
            </a:r>
            <a:r>
              <a:rPr lang="en-US" sz="2800" dirty="0">
                <a:solidFill>
                  <a:srgbClr val="606060"/>
                </a:solidFill>
                <a:latin typeface="Arial Narrow" charset="0"/>
              </a:rPr>
              <a:t> jobs, you name it</a:t>
            </a:r>
          </a:p>
          <a:p>
            <a:pPr eaLnBrk="1" hangingPunct="1">
              <a:spcBef>
                <a:spcPts val="1963"/>
              </a:spcBef>
              <a:buClrTx/>
              <a:buFontTx/>
              <a:buNone/>
              <a:defRPr/>
            </a:pPr>
            <a:r>
              <a:rPr lang="en-US" sz="2800" dirty="0">
                <a:solidFill>
                  <a:srgbClr val="606060"/>
                </a:solidFill>
                <a:latin typeface="Arial Narrow" charset="0"/>
              </a:rPr>
              <a:t>Short of control, you want other processes to be able to extract information – extract and display the event rate, the run number, the open file name,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You want a way for more than one process to be able to connect to your DAQ concurrently</a:t>
            </a:r>
          </a:p>
          <a:p>
            <a:pPr eaLnBrk="1" hangingPunct="1">
              <a:spcBef>
                <a:spcPts val="1963"/>
              </a:spcBef>
              <a:buClrTx/>
              <a:buFontTx/>
              <a:buNone/>
              <a:defRPr/>
            </a:pPr>
            <a:r>
              <a:rPr lang="en-US" sz="2800" dirty="0">
                <a:solidFill>
                  <a:srgbClr val="606060"/>
                </a:solidFill>
                <a:latin typeface="Arial Narrow" charset="0"/>
              </a:rPr>
              <a:t>The technology I chose is the </a:t>
            </a:r>
            <a:r>
              <a:rPr lang="en-US" sz="2800" b="1" i="1" dirty="0">
                <a:solidFill>
                  <a:srgbClr val="606060"/>
                </a:solidFill>
                <a:latin typeface="Arial Narrow" charset="0"/>
              </a:rPr>
              <a:t>Remote Procedure Call</a:t>
            </a:r>
            <a:r>
              <a:rPr lang="en-US" sz="2800" dirty="0">
                <a:solidFill>
                  <a:srgbClr val="606060"/>
                </a:solidFill>
                <a:latin typeface="Arial Narrow" charset="0"/>
              </a:rPr>
              <a:t>, RPC</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30</a:t>
            </a:fld>
            <a:endParaRPr lang="en-US" dirty="0"/>
          </a:p>
        </p:txBody>
      </p:sp>
    </p:spTree>
    <p:extLst>
      <p:ext uri="{BB962C8B-B14F-4D97-AF65-F5344CB8AC3E}">
        <p14:creationId xmlns:p14="http://schemas.microsoft.com/office/powerpoint/2010/main" val="13239894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RPC</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dirty="0">
                <a:solidFill>
                  <a:schemeClr val="tx1"/>
                </a:solidFill>
                <a:latin typeface="Arial Narrow" charset="0"/>
              </a:rPr>
              <a:t>Let me first say that there is no shortage of client-server protocols</a:t>
            </a:r>
          </a:p>
          <a:p>
            <a:pPr marL="461962" indent="-457200" eaLnBrk="1" hangingPunct="1">
              <a:spcBef>
                <a:spcPts val="1963"/>
              </a:spcBef>
              <a:buClrTx/>
              <a:buFont typeface="Arial"/>
              <a:buChar char="•"/>
              <a:defRPr/>
            </a:pPr>
            <a:r>
              <a:rPr lang="en-US" sz="2800" dirty="0">
                <a:solidFill>
                  <a:schemeClr val="tx1"/>
                </a:solidFill>
                <a:latin typeface="Arial Narrow" charset="0"/>
              </a:rPr>
              <a:t>CORBA, PVM, there are many others</a:t>
            </a:r>
          </a:p>
          <a:p>
            <a:pPr marL="461962" indent="-457200" eaLnBrk="1" hangingPunct="1">
              <a:spcBef>
                <a:spcPts val="1963"/>
              </a:spcBef>
              <a:buClrTx/>
              <a:buFont typeface="Arial"/>
              <a:buChar char="•"/>
              <a:defRPr/>
            </a:pPr>
            <a:r>
              <a:rPr lang="en-US" sz="2800" dirty="0">
                <a:solidFill>
                  <a:schemeClr val="tx1"/>
                </a:solidFill>
                <a:latin typeface="Arial Narrow" charset="0"/>
              </a:rPr>
              <a:t>The Remote Procedure Call is, in my book, the easiest to use and available everywhere</a:t>
            </a:r>
          </a:p>
          <a:p>
            <a:pPr marL="461962" indent="-457200" eaLnBrk="1" hangingPunct="1">
              <a:spcBef>
                <a:spcPts val="1963"/>
              </a:spcBef>
              <a:buClrTx/>
              <a:buFont typeface="Arial"/>
              <a:buChar char="•"/>
              <a:defRPr/>
            </a:pPr>
            <a:r>
              <a:rPr lang="en-US" sz="2800" dirty="0">
                <a:solidFill>
                  <a:schemeClr val="tx1"/>
                </a:solidFill>
                <a:latin typeface="Arial Narrow" charset="0"/>
              </a:rPr>
              <a:t>Widely established open standard (RFC 1831) for remote execution of code from a client</a:t>
            </a:r>
          </a:p>
          <a:p>
            <a:pPr marL="461962" indent="-457200" eaLnBrk="1" hangingPunct="1">
              <a:spcBef>
                <a:spcPts val="1963"/>
              </a:spcBef>
              <a:buClrTx/>
              <a:buFont typeface="Arial"/>
              <a:buChar char="•"/>
              <a:defRPr/>
            </a:pPr>
            <a:r>
              <a:rPr lang="en-US" sz="2800" dirty="0">
                <a:solidFill>
                  <a:schemeClr val="tx1"/>
                </a:solidFill>
                <a:latin typeface="Arial Narrow" charset="0"/>
              </a:rPr>
              <a:t>Makes it look like a local function call, but the function executes on a server  </a:t>
            </a:r>
          </a:p>
          <a:p>
            <a:pPr marL="461962" indent="-457200" eaLnBrk="1" hangingPunct="1">
              <a:spcBef>
                <a:spcPts val="1963"/>
              </a:spcBef>
              <a:buClrTx/>
              <a:buFont typeface="Arial"/>
              <a:buChar char="•"/>
              <a:defRPr/>
            </a:pPr>
            <a:r>
              <a:rPr lang="en-US" sz="2800" dirty="0">
                <a:solidFill>
                  <a:schemeClr val="tx1"/>
                </a:solidFill>
                <a:latin typeface="Arial Narrow" charset="0"/>
              </a:rPr>
              <a:t>Originally meant for off-loading time-consuming functions to a beefy server. We use it to set values and trigger actions in the server. </a:t>
            </a:r>
          </a:p>
          <a:p>
            <a:pPr marL="461962" indent="-457200" eaLnBrk="1" hangingPunct="1">
              <a:spcBef>
                <a:spcPts val="1963"/>
              </a:spcBef>
              <a:buClrTx/>
              <a:buFont typeface="Arial"/>
              <a:buChar char="•"/>
              <a:defRPr/>
            </a:pPr>
            <a:r>
              <a:rPr lang="en-US" sz="2800" dirty="0">
                <a:solidFill>
                  <a:schemeClr val="tx1"/>
                </a:solidFill>
                <a:latin typeface="Arial Narrow" charset="0"/>
              </a:rPr>
              <a:t>The ubiquitous NFS (network file system) is based on RPC, it is available virtually everywhere. Linux. </a:t>
            </a:r>
            <a:r>
              <a:rPr lang="en-US" sz="2800" dirty="0" err="1">
                <a:solidFill>
                  <a:schemeClr val="tx1"/>
                </a:solidFill>
                <a:latin typeface="Arial Narrow" charset="0"/>
              </a:rPr>
              <a:t>MacOS</a:t>
            </a:r>
            <a:r>
              <a:rPr lang="en-US" sz="2800" dirty="0">
                <a:solidFill>
                  <a:schemeClr val="tx1"/>
                </a:solidFill>
                <a:latin typeface="Arial Narrow" charset="0"/>
              </a:rPr>
              <a:t>. Android. Windows. Everything. </a:t>
            </a:r>
          </a:p>
          <a:p>
            <a:pPr marL="461962" indent="-457200" eaLnBrk="1" hangingPunct="1">
              <a:spcBef>
                <a:spcPts val="1963"/>
              </a:spcBef>
              <a:buClrTx/>
              <a:buFont typeface="Arial"/>
              <a:buChar char="•"/>
              <a:defRPr/>
            </a:pPr>
            <a:r>
              <a:rPr lang="en-US" sz="2800" dirty="0">
                <a:solidFill>
                  <a:schemeClr val="tx1"/>
                </a:solidFill>
                <a:latin typeface="Arial Narrow" charset="0"/>
              </a:rPr>
              <a:t>It is a network protocol, so client and server don't have to be on the same machine, can have DAQ and control machine in different rooms (or as far apart as you like as long as the connection traverses the firewalls). </a:t>
            </a:r>
          </a:p>
        </p:txBody>
      </p:sp>
      <p:sp>
        <p:nvSpPr>
          <p:cNvPr id="2" name="Slide Number Placeholder 1"/>
          <p:cNvSpPr>
            <a:spLocks noGrp="1"/>
          </p:cNvSpPr>
          <p:nvPr>
            <p:ph type="sldNum" sz="quarter" idx="4"/>
          </p:nvPr>
        </p:nvSpPr>
        <p:spPr/>
        <p:txBody>
          <a:bodyPr/>
          <a:lstStyle/>
          <a:p>
            <a:fld id="{7D854EC2-8F58-5C4F-8AEB-33CAAE66C4BD}" type="slidenum">
              <a:rPr lang="en-US" smtClean="0"/>
              <a:t>31</a:t>
            </a:fld>
            <a:endParaRPr lang="en-US" dirty="0"/>
          </a:p>
        </p:txBody>
      </p:sp>
    </p:spTree>
    <p:extLst>
      <p:ext uri="{BB962C8B-B14F-4D97-AF65-F5344CB8AC3E}">
        <p14:creationId xmlns:p14="http://schemas.microsoft.com/office/powerpoint/2010/main" val="893658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RCDAQ client-server concept</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356" y="5618956"/>
            <a:ext cx="771525"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419" y="5852319"/>
            <a:ext cx="749300"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794" y="5765006"/>
            <a:ext cx="933450" cy="12493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Rectangle 6"/>
          <p:cNvSpPr>
            <a:spLocks noChangeArrowheads="1"/>
          </p:cNvSpPr>
          <p:nvPr/>
        </p:nvSpPr>
        <p:spPr bwMode="auto">
          <a:xfrm>
            <a:off x="5066506" y="4409281"/>
            <a:ext cx="4033838" cy="1430338"/>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sp>
        <p:nvSpPr>
          <p:cNvPr id="11" name="Text Box 7"/>
          <p:cNvSpPr txBox="1">
            <a:spLocks noChangeArrowheads="1"/>
          </p:cNvSpPr>
          <p:nvPr/>
        </p:nvSpPr>
        <p:spPr bwMode="auto">
          <a:xfrm>
            <a:off x="5722144" y="5536406"/>
            <a:ext cx="2741612"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r>
              <a:rPr lang="en-US" sz="1500" b="1"/>
              <a:t>Network            USB                PCIe</a:t>
            </a:r>
          </a:p>
        </p:txBody>
      </p:sp>
      <p:sp>
        <p:nvSpPr>
          <p:cNvPr id="12" name="Rectangle 8"/>
          <p:cNvSpPr>
            <a:spLocks noChangeArrowheads="1"/>
          </p:cNvSpPr>
          <p:nvPr/>
        </p:nvSpPr>
        <p:spPr bwMode="auto">
          <a:xfrm>
            <a:off x="66698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3" name="Rectangle 9"/>
          <p:cNvSpPr>
            <a:spLocks noChangeArrowheads="1"/>
          </p:cNvSpPr>
          <p:nvPr/>
        </p:nvSpPr>
        <p:spPr bwMode="auto">
          <a:xfrm>
            <a:off x="54252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4" name="Rectangle 10"/>
          <p:cNvSpPr>
            <a:spLocks noChangeArrowheads="1"/>
          </p:cNvSpPr>
          <p:nvPr/>
        </p:nvSpPr>
        <p:spPr bwMode="auto">
          <a:xfrm>
            <a:off x="7949406"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grpSp>
        <p:nvGrpSpPr>
          <p:cNvPr id="15" name="Group 11"/>
          <p:cNvGrpSpPr>
            <a:grpSpLocks/>
          </p:cNvGrpSpPr>
          <p:nvPr/>
        </p:nvGrpSpPr>
        <p:grpSpPr bwMode="auto">
          <a:xfrm>
            <a:off x="8131969" y="2567781"/>
            <a:ext cx="2170112" cy="1089025"/>
            <a:chOff x="3541" y="934"/>
            <a:chExt cx="1367" cy="686"/>
          </a:xfrm>
        </p:grpSpPr>
        <p:sp>
          <p:nvSpPr>
            <p:cNvPr id="16" name="Rectangle 12"/>
            <p:cNvSpPr>
              <a:spLocks noChangeArrowheads="1"/>
            </p:cNvSpPr>
            <p:nvPr/>
          </p:nvSpPr>
          <p:spPr bwMode="auto">
            <a:xfrm>
              <a:off x="3541" y="934"/>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17" name="Text Box 13"/>
            <p:cNvSpPr txBox="1">
              <a:spLocks noChangeArrowheads="1"/>
            </p:cNvSpPr>
            <p:nvPr/>
          </p:nvSpPr>
          <p:spPr bwMode="auto">
            <a:xfrm>
              <a:off x="3811" y="1289"/>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a:p>
            <a:p>
              <a:pPr>
                <a:buClrTx/>
                <a:buFontTx/>
                <a:buNone/>
              </a:pPr>
              <a:r>
                <a:rPr lang="en-US" sz="1500" b="1"/>
                <a:t>Command line</a:t>
              </a:r>
            </a:p>
          </p:txBody>
        </p:sp>
      </p:grpSp>
      <p:pic>
        <p:nvPicPr>
          <p:cNvPr id="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406" y="3360407"/>
            <a:ext cx="1800225" cy="17045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19" name="Group 15"/>
          <p:cNvGrpSpPr>
            <a:grpSpLocks/>
          </p:cNvGrpSpPr>
          <p:nvPr/>
        </p:nvGrpSpPr>
        <p:grpSpPr bwMode="auto">
          <a:xfrm>
            <a:off x="9284494" y="3467894"/>
            <a:ext cx="2170112" cy="1089025"/>
            <a:chOff x="4267" y="1501"/>
            <a:chExt cx="1367" cy="686"/>
          </a:xfrm>
        </p:grpSpPr>
        <p:sp>
          <p:nvSpPr>
            <p:cNvPr id="20" name="Rectangle 16"/>
            <p:cNvSpPr>
              <a:spLocks noChangeArrowheads="1"/>
            </p:cNvSpPr>
            <p:nvPr/>
          </p:nvSpPr>
          <p:spPr bwMode="auto">
            <a:xfrm>
              <a:off x="4267" y="1501"/>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1" name="Text Box 17"/>
            <p:cNvSpPr txBox="1">
              <a:spLocks noChangeArrowheads="1"/>
            </p:cNvSpPr>
            <p:nvPr/>
          </p:nvSpPr>
          <p:spPr bwMode="auto">
            <a:xfrm>
              <a:off x="4537" y="1855"/>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Command line</a:t>
              </a:r>
            </a:p>
          </p:txBody>
        </p:sp>
      </p:grpSp>
      <p:sp>
        <p:nvSpPr>
          <p:cNvPr id="22" name="Rectangle 18"/>
          <p:cNvSpPr>
            <a:spLocks noChangeArrowheads="1"/>
          </p:cNvSpPr>
          <p:nvPr/>
        </p:nvSpPr>
        <p:spPr bwMode="auto">
          <a:xfrm>
            <a:off x="5809456" y="2531269"/>
            <a:ext cx="2178050" cy="1096962"/>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3" name="Text Box 19"/>
          <p:cNvSpPr txBox="1">
            <a:spLocks noChangeArrowheads="1"/>
          </p:cNvSpPr>
          <p:nvPr/>
        </p:nvSpPr>
        <p:spPr bwMode="auto">
          <a:xfrm>
            <a:off x="6561931" y="3094831"/>
            <a:ext cx="1343025"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scripts</a:t>
            </a:r>
          </a:p>
        </p:txBody>
      </p:sp>
      <p:pic>
        <p:nvPicPr>
          <p:cNvPr id="2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2206" y="2210974"/>
            <a:ext cx="1798638" cy="17030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 name="Line 21"/>
          <p:cNvSpPr>
            <a:spLocks noChangeShapeType="1"/>
          </p:cNvSpPr>
          <p:nvPr/>
        </p:nvSpPr>
        <p:spPr bwMode="auto">
          <a:xfrm>
            <a:off x="6807994" y="3628231"/>
            <a:ext cx="1587"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flipH="1">
            <a:off x="7165181" y="3628231"/>
            <a:ext cx="1198563"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5453856" y="3579019"/>
            <a:ext cx="896938" cy="8318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flipH="1">
            <a:off x="7806531" y="3844131"/>
            <a:ext cx="1530350" cy="5651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4791869" y="4060031"/>
            <a:ext cx="1009650" cy="3492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Text Box 26"/>
          <p:cNvSpPr txBox="1">
            <a:spLocks noChangeArrowheads="1"/>
          </p:cNvSpPr>
          <p:nvPr/>
        </p:nvSpPr>
        <p:spPr bwMode="auto">
          <a:xfrm>
            <a:off x="6661944" y="3596481"/>
            <a:ext cx="1196975" cy="693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1800" b="1" dirty="0">
                <a:solidFill>
                  <a:srgbClr val="0000FF"/>
                </a:solidFill>
                <a:latin typeface="Arial Narrow" charset="0"/>
              </a:rPr>
              <a:t>RPC Protocol</a:t>
            </a:r>
          </a:p>
        </p:txBody>
      </p:sp>
      <p:sp>
        <p:nvSpPr>
          <p:cNvPr id="31" name="Rectangle 30"/>
          <p:cNvSpPr/>
          <p:nvPr/>
        </p:nvSpPr>
        <p:spPr>
          <a:xfrm>
            <a:off x="329407" y="5942806"/>
            <a:ext cx="4648199" cy="1384995"/>
          </a:xfrm>
          <a:prstGeom prst="rect">
            <a:avLst/>
          </a:prstGeom>
          <a:ln>
            <a:solidFill>
              <a:srgbClr val="FF0000"/>
            </a:solidFill>
          </a:ln>
        </p:spPr>
        <p:txBody>
          <a:bodyPr wrap="square">
            <a:spAutoFit/>
          </a:bodyPr>
          <a:lstStyle/>
          <a:p>
            <a:r>
              <a:rPr lang="en-US" sz="2800" dirty="0">
                <a:solidFill>
                  <a:schemeClr val="tx1"/>
                </a:solidFill>
                <a:latin typeface="Arial Narrow" charset="0"/>
              </a:rPr>
              <a:t>This allows an arbitrary number of processes to interact with RCDAQ concurrently</a:t>
            </a:r>
          </a:p>
        </p:txBody>
      </p:sp>
      <p:sp>
        <p:nvSpPr>
          <p:cNvPr id="32" name="Text Box 2"/>
          <p:cNvSpPr txBox="1">
            <a:spLocks noChangeArrowheads="1"/>
          </p:cNvSpPr>
          <p:nvPr/>
        </p:nvSpPr>
        <p:spPr bwMode="auto">
          <a:xfrm>
            <a:off x="5206206" y="8381206"/>
            <a:ext cx="7391400" cy="6985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33" name="Rectangle 32"/>
          <p:cNvSpPr/>
          <p:nvPr/>
        </p:nvSpPr>
        <p:spPr>
          <a:xfrm>
            <a:off x="253206" y="7682011"/>
            <a:ext cx="5029200" cy="1384995"/>
          </a:xfrm>
          <a:prstGeom prst="rect">
            <a:avLst/>
          </a:prstGeom>
        </p:spPr>
        <p:txBody>
          <a:bodyPr wrap="square">
            <a:spAutoFit/>
          </a:bodyPr>
          <a:lstStyle/>
          <a:p>
            <a:r>
              <a:rPr lang="en-US" sz="2800" dirty="0">
                <a:solidFill>
                  <a:schemeClr val="tx1"/>
                </a:solidFill>
                <a:latin typeface="Arial Narrow" charset="0"/>
              </a:rPr>
              <a:t>The RCDAQ server does not accept </a:t>
            </a:r>
            <a:r>
              <a:rPr lang="en-US" sz="2800" i="1" dirty="0">
                <a:solidFill>
                  <a:schemeClr val="tx1"/>
                </a:solidFill>
                <a:latin typeface="Arial Narrow" charset="0"/>
              </a:rPr>
              <a:t>any</a:t>
            </a:r>
            <a:r>
              <a:rPr lang="en-US" sz="2800" dirty="0">
                <a:solidFill>
                  <a:schemeClr val="tx1"/>
                </a:solidFill>
                <a:latin typeface="Arial Narrow" charset="0"/>
              </a:rPr>
              <a:t> input from the terminal. All interaction is through the clients. </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32</a:t>
            </a:fld>
            <a:endParaRPr lang="en-US" dirty="0"/>
          </a:p>
        </p:txBody>
      </p:sp>
    </p:spTree>
    <p:extLst>
      <p:ext uri="{BB962C8B-B14F-4D97-AF65-F5344CB8AC3E}">
        <p14:creationId xmlns:p14="http://schemas.microsoft.com/office/powerpoint/2010/main" val="291565377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standard devices implemented in RCDAQ</a:t>
            </a:r>
          </a:p>
        </p:txBody>
      </p:sp>
      <p:sp>
        <p:nvSpPr>
          <p:cNvPr id="22" name="Rectangle 21"/>
          <p:cNvSpPr/>
          <p:nvPr/>
        </p:nvSpPr>
        <p:spPr>
          <a:xfrm>
            <a:off x="1167606" y="8162786"/>
            <a:ext cx="5867400" cy="523220"/>
          </a:xfrm>
          <a:prstGeom prst="rect">
            <a:avLst/>
          </a:prstGeom>
        </p:spPr>
        <p:txBody>
          <a:bodyPr wrap="square">
            <a:spAutoFit/>
          </a:bodyPr>
          <a:lstStyle/>
          <a:p>
            <a:r>
              <a:rPr lang="en-US" sz="2800" dirty="0">
                <a:solidFill>
                  <a:schemeClr val="tx1"/>
                </a:solidFill>
                <a:latin typeface="Arial Narrow" charset="0"/>
              </a:rPr>
              <a:t>There are many more not shown…</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33</a:t>
            </a:fld>
            <a:endParaRPr lang="en-US" dirty="0"/>
          </a:p>
        </p:txBody>
      </p:sp>
      <p:pic>
        <p:nvPicPr>
          <p:cNvPr id="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994" y="2805906"/>
            <a:ext cx="771525"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073" y="3004343"/>
            <a:ext cx="749300"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 name="Rectangle 6"/>
          <p:cNvSpPr>
            <a:spLocks noChangeArrowheads="1"/>
          </p:cNvSpPr>
          <p:nvPr/>
        </p:nvSpPr>
        <p:spPr bwMode="auto">
          <a:xfrm>
            <a:off x="786606" y="2261393"/>
            <a:ext cx="11506200" cy="730250"/>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000000"/>
                </a:solidFill>
              </a:rPr>
              <a:t>RCDAQ</a:t>
            </a:r>
          </a:p>
        </p:txBody>
      </p:sp>
      <p:sp>
        <p:nvSpPr>
          <p:cNvPr id="49" name="Text Box 12"/>
          <p:cNvSpPr txBox="1">
            <a:spLocks noChangeArrowheads="1"/>
          </p:cNvSpPr>
          <p:nvPr/>
        </p:nvSpPr>
        <p:spPr bwMode="auto">
          <a:xfrm>
            <a:off x="253206" y="6781006"/>
            <a:ext cx="23622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PHENIX Digitizer</a:t>
            </a:r>
          </a:p>
        </p:txBody>
      </p:sp>
      <p:pic>
        <p:nvPicPr>
          <p:cNvPr id="5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119" y="3974306"/>
            <a:ext cx="2542490" cy="15214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9006" y="5461793"/>
            <a:ext cx="2570292" cy="1139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2" name="Text Box 15"/>
          <p:cNvSpPr txBox="1">
            <a:spLocks noChangeArrowheads="1"/>
          </p:cNvSpPr>
          <p:nvPr/>
        </p:nvSpPr>
        <p:spPr bwMode="auto">
          <a:xfrm>
            <a:off x="4825206" y="6704806"/>
            <a:ext cx="2362200" cy="1062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latin typeface="Arial Narrow" charset="0"/>
              </a:rPr>
              <a:t>DRS4 </a:t>
            </a:r>
            <a:r>
              <a:rPr lang="en-GB" sz="2000" b="1" dirty="0" err="1">
                <a:latin typeface="Arial Narrow" charset="0"/>
              </a:rPr>
              <a:t>Eval</a:t>
            </a:r>
            <a:r>
              <a:rPr lang="en-GB" sz="2000" b="1" dirty="0">
                <a:latin typeface="Arial Narrow" charset="0"/>
              </a:rPr>
              <a:t> board</a:t>
            </a:r>
          </a:p>
          <a:p>
            <a:pPr algn="ctr">
              <a:lnSpc>
                <a:spcPct val="110000"/>
              </a:lnSpc>
              <a:spcBef>
                <a:spcPts val="750"/>
              </a:spcBef>
              <a:buClrTx/>
              <a:buFontTx/>
              <a:buNone/>
            </a:pPr>
            <a:r>
              <a:rPr lang="en-GB" sz="2000" b="1" dirty="0">
                <a:latin typeface="Arial Narrow" charset="0"/>
              </a:rPr>
              <a:t>“USB Oscilloscope”</a:t>
            </a:r>
          </a:p>
        </p:txBody>
      </p:sp>
      <p:pic>
        <p:nvPicPr>
          <p:cNvPr id="53" name="Picture 16"/>
          <p:cNvPicPr>
            <a:picLocks noChangeAspect="1" noChangeArrowheads="1"/>
          </p:cNvPicPr>
          <p:nvPr/>
        </p:nvPicPr>
        <p:blipFill>
          <a:blip r:embed="rId7">
            <a:extLst>
              <a:ext uri="{28A0092B-C50C-407E-A947-70E740481C1C}">
                <a14:useLocalDpi xmlns:a14="http://schemas.microsoft.com/office/drawing/2010/main" val="0"/>
              </a:ext>
            </a:extLst>
          </a:blip>
          <a:srcRect l="10013" t="14989" r="25032"/>
          <a:stretch>
            <a:fillRect/>
          </a:stretch>
        </p:blipFill>
        <p:spPr bwMode="auto">
          <a:xfrm>
            <a:off x="7679531" y="3907630"/>
            <a:ext cx="3241675" cy="2054111"/>
          </a:xfrm>
          <a:prstGeom prst="rect">
            <a:avLst/>
          </a:prstGeom>
          <a:noFill/>
          <a:ln>
            <a:noFill/>
          </a:ln>
          <a:effectLst/>
          <a:extLst>
            <a:ext uri="{909E8E84-426E-40dd-AFC4-6F175D3DCCD1}">
              <a14:hiddenFill xmlns:a14="http://schemas.microsoft.com/office/drawing/2010/main" xmlns="">
                <a:blipFill dpi="0" rotWithShape="0">
                  <a:blip/>
                  <a:srcRect l="10013" t="14989" r="25032"/>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 name="Text Box 17"/>
          <p:cNvSpPr txBox="1">
            <a:spLocks noChangeArrowheads="1"/>
          </p:cNvSpPr>
          <p:nvPr/>
        </p:nvSpPr>
        <p:spPr bwMode="auto">
          <a:xfrm>
            <a:off x="7690644" y="6047580"/>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CERN RD51 SRS System</a:t>
            </a:r>
          </a:p>
        </p:txBody>
      </p:sp>
      <p:pic>
        <p:nvPicPr>
          <p:cNvPr id="55" name="Picture 54"/>
          <p:cNvPicPr>
            <a:picLocks noChangeAspect="1"/>
          </p:cNvPicPr>
          <p:nvPr/>
        </p:nvPicPr>
        <p:blipFill rotWithShape="1">
          <a:blip r:embed="rId8"/>
          <a:srcRect l="33341" r="31994"/>
          <a:stretch/>
        </p:blipFill>
        <p:spPr>
          <a:xfrm>
            <a:off x="11156918" y="3556793"/>
            <a:ext cx="1135888" cy="3276600"/>
          </a:xfrm>
          <a:prstGeom prst="rect">
            <a:avLst/>
          </a:prstGeom>
        </p:spPr>
      </p:pic>
      <p:cxnSp>
        <p:nvCxnSpPr>
          <p:cNvPr id="56" name="Straight Connector 55"/>
          <p:cNvCxnSpPr/>
          <p:nvPr/>
        </p:nvCxnSpPr>
        <p:spPr bwMode="auto">
          <a:xfrm flipV="1">
            <a:off x="117594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7" name="Rectangle 56"/>
          <p:cNvSpPr/>
          <p:nvPr/>
        </p:nvSpPr>
        <p:spPr>
          <a:xfrm>
            <a:off x="117757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58" name="Text Box 17"/>
          <p:cNvSpPr txBox="1">
            <a:spLocks noChangeArrowheads="1"/>
          </p:cNvSpPr>
          <p:nvPr/>
        </p:nvSpPr>
        <p:spPr bwMode="auto">
          <a:xfrm>
            <a:off x="10235406" y="6909593"/>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CAEN V1742 waveform digitizer</a:t>
            </a:r>
          </a:p>
        </p:txBody>
      </p:sp>
      <p:pic>
        <p:nvPicPr>
          <p:cNvPr id="59" name="Picture 58" descr="IMG_20170106_180140.jpg"/>
          <p:cNvPicPr>
            <a:picLocks noChangeAspect="1"/>
          </p:cNvPicPr>
          <p:nvPr/>
        </p:nvPicPr>
        <p:blipFill rotWithShape="1">
          <a:blip r:embed="rId9">
            <a:extLst>
              <a:ext uri="{28A0092B-C50C-407E-A947-70E740481C1C}">
                <a14:useLocalDpi xmlns:a14="http://schemas.microsoft.com/office/drawing/2010/main" val="0"/>
              </a:ext>
            </a:extLst>
          </a:blip>
          <a:srcRect l="13832" t="20640" r="8101" b="2189"/>
          <a:stretch/>
        </p:blipFill>
        <p:spPr>
          <a:xfrm>
            <a:off x="558006" y="3861593"/>
            <a:ext cx="1983741" cy="2614613"/>
          </a:xfrm>
          <a:prstGeom prst="rect">
            <a:avLst/>
          </a:prstGeom>
        </p:spPr>
      </p:pic>
      <p:cxnSp>
        <p:nvCxnSpPr>
          <p:cNvPr id="60" name="Straight Connector 59"/>
          <p:cNvCxnSpPr/>
          <p:nvPr/>
        </p:nvCxnSpPr>
        <p:spPr bwMode="auto">
          <a:xfrm flipV="1">
            <a:off x="12438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ctangle 60"/>
          <p:cNvSpPr/>
          <p:nvPr/>
        </p:nvSpPr>
        <p:spPr>
          <a:xfrm>
            <a:off x="12601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pic>
        <p:nvPicPr>
          <p:cNvPr id="62" name="Picture 61" descr="IMG_20170106_180039.jpg"/>
          <p:cNvPicPr>
            <a:picLocks noChangeAspect="1"/>
          </p:cNvPicPr>
          <p:nvPr/>
        </p:nvPicPr>
        <p:blipFill rotWithShape="1">
          <a:blip r:embed="rId10">
            <a:extLst>
              <a:ext uri="{28A0092B-C50C-407E-A947-70E740481C1C}">
                <a14:useLocalDpi xmlns:a14="http://schemas.microsoft.com/office/drawing/2010/main" val="0"/>
              </a:ext>
            </a:extLst>
          </a:blip>
          <a:srcRect l="16251" t="28763" r="29248" b="8306"/>
          <a:stretch/>
        </p:blipFill>
        <p:spPr>
          <a:xfrm>
            <a:off x="2792179" y="3885406"/>
            <a:ext cx="1682809" cy="2590800"/>
          </a:xfrm>
          <a:prstGeom prst="rect">
            <a:avLst/>
          </a:prstGeom>
        </p:spPr>
      </p:pic>
      <p:cxnSp>
        <p:nvCxnSpPr>
          <p:cNvPr id="63" name="Straight Connector 62"/>
          <p:cNvCxnSpPr/>
          <p:nvPr/>
        </p:nvCxnSpPr>
        <p:spPr bwMode="auto">
          <a:xfrm flipV="1">
            <a:off x="3377406" y="3047206"/>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4" name="Rectangle 63"/>
          <p:cNvSpPr/>
          <p:nvPr/>
        </p:nvSpPr>
        <p:spPr>
          <a:xfrm>
            <a:off x="3393739" y="3199606"/>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65" name="Text Box 12"/>
          <p:cNvSpPr txBox="1">
            <a:spLocks noChangeArrowheads="1"/>
          </p:cNvSpPr>
          <p:nvPr/>
        </p:nvSpPr>
        <p:spPr bwMode="auto">
          <a:xfrm>
            <a:off x="2539206" y="6704806"/>
            <a:ext cx="20574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new </a:t>
            </a:r>
            <a:r>
              <a:rPr lang="en-GB" sz="2000" b="1" dirty="0" err="1">
                <a:solidFill>
                  <a:schemeClr val="tx1"/>
                </a:solidFill>
                <a:latin typeface="Arial Narrow" charset="0"/>
              </a:rPr>
              <a:t>sPHENIX</a:t>
            </a:r>
            <a:r>
              <a:rPr lang="en-GB" sz="2000" b="1" dirty="0">
                <a:solidFill>
                  <a:schemeClr val="tx1"/>
                </a:solidFill>
                <a:latin typeface="Arial Narrow" charset="0"/>
              </a:rPr>
              <a:t> digitizer prototype</a:t>
            </a:r>
          </a:p>
        </p:txBody>
      </p:sp>
    </p:spTree>
    <p:extLst>
      <p:ext uri="{BB962C8B-B14F-4D97-AF65-F5344CB8AC3E}">
        <p14:creationId xmlns:p14="http://schemas.microsoft.com/office/powerpoint/2010/main" val="321350903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Think of a test beam setup (or your Lab setup) for a moment</a:t>
            </a:r>
          </a:p>
        </p:txBody>
      </p:sp>
      <p:sp>
        <p:nvSpPr>
          <p:cNvPr id="6"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In the “real” experiment that’s running for a few years (think PHENIX, ATLAS, what have you) you are embedded in an environment that supports all sorts of record keeping</a:t>
            </a:r>
          </a:p>
          <a:p>
            <a:pPr eaLnBrk="1" hangingPunct="1">
              <a:spcBef>
                <a:spcPts val="1363"/>
              </a:spcBef>
              <a:buClrTx/>
              <a:buFontTx/>
              <a:buNone/>
              <a:defRPr/>
            </a:pPr>
            <a:r>
              <a:rPr lang="en-US" sz="2800" dirty="0">
                <a:solidFill>
                  <a:srgbClr val="000000"/>
                </a:solidFill>
                <a:latin typeface="Arial Narrow" charset="0"/>
              </a:rPr>
              <a:t>We have the PHENIX run database as an example – we log “everything”, AND there’s infrastructure and support so most people know how to get at it.</a:t>
            </a:r>
          </a:p>
          <a:p>
            <a:pPr eaLnBrk="1" hangingPunct="1">
              <a:spcBef>
                <a:spcPts val="1363"/>
              </a:spcBef>
              <a:buClrTx/>
              <a:buFontTx/>
              <a:buNone/>
              <a:defRPr/>
            </a:pPr>
            <a:r>
              <a:rPr lang="en-US" sz="2800" dirty="0">
                <a:solidFill>
                  <a:srgbClr val="000000"/>
                </a:solidFill>
                <a:latin typeface="Arial Narrow" charset="0"/>
              </a:rPr>
              <a:t>A test beam or your test lab needs a different kind of “record keeping support” – a lot of things are changing all the time, there is hardly ever “routine running”</a:t>
            </a:r>
          </a:p>
          <a:p>
            <a:pPr eaLnBrk="1" hangingPunct="1">
              <a:spcBef>
                <a:spcPts val="1363"/>
              </a:spcBef>
              <a:buClrTx/>
              <a:buFontTx/>
              <a:buNone/>
              <a:defRPr/>
            </a:pPr>
            <a:r>
              <a:rPr lang="en-US" sz="2800" dirty="0">
                <a:solidFill>
                  <a:srgbClr val="000000"/>
                </a:solidFill>
                <a:latin typeface="Arial Narrow" charset="0"/>
              </a:rPr>
              <a:t>What was the temperature? Was the light on? What was the HV? What was the position of that X-Y positioning table? </a:t>
            </a:r>
          </a:p>
          <a:p>
            <a:pPr eaLnBrk="1" hangingPunct="1">
              <a:spcBef>
                <a:spcPts val="1363"/>
              </a:spcBef>
              <a:buClrTx/>
              <a:buFontTx/>
              <a:buNone/>
              <a:defRPr/>
            </a:pPr>
            <a:r>
              <a:rPr lang="en-US" sz="2800" dirty="0">
                <a:solidFill>
                  <a:srgbClr val="000000"/>
                </a:solidFill>
                <a:latin typeface="Arial Narrow" charset="0"/>
              </a:rPr>
              <a:t>A database allows you to search for runs with certain properties. But capturing this information in the raw data file is more flexible and </a:t>
            </a:r>
            <a:r>
              <a:rPr lang="en-US" sz="2800" b="1" dirty="0">
                <a:solidFill>
                  <a:srgbClr val="000000"/>
                </a:solidFill>
                <a:latin typeface="Arial Narrow" charset="0"/>
              </a:rPr>
              <a:t>the data cannot get lost</a:t>
            </a:r>
          </a:p>
          <a:p>
            <a:pPr eaLnBrk="1" hangingPunct="1">
              <a:spcBef>
                <a:spcPts val="1363"/>
              </a:spcBef>
              <a:buClrTx/>
              <a:buFontTx/>
              <a:buNone/>
              <a:defRPr/>
            </a:pPr>
            <a:r>
              <a:rPr lang="en-US" sz="2800" dirty="0">
                <a:solidFill>
                  <a:srgbClr val="000000"/>
                </a:solidFill>
                <a:latin typeface="Arial Narrow" charset="0"/>
              </a:rPr>
              <a:t>I often add a webcam picture to the data so we have a visual confirmation that the detector is in the right place, or something</a:t>
            </a:r>
          </a:p>
          <a:p>
            <a:pPr eaLnBrk="1" hangingPunct="1">
              <a:spcBef>
                <a:spcPts val="1363"/>
              </a:spcBef>
              <a:buClrTx/>
              <a:buFontTx/>
              <a:buNone/>
              <a:defRPr/>
            </a:pPr>
            <a:r>
              <a:rPr lang="en-US" sz="2800" dirty="0">
                <a:solidFill>
                  <a:srgbClr val="000000"/>
                </a:solidFill>
                <a:latin typeface="Arial Narrow" charset="0"/>
              </a:rPr>
              <a:t>A picture captures everything…</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34</a:t>
            </a:fld>
            <a:endParaRPr lang="en-US" dirty="0"/>
          </a:p>
        </p:txBody>
      </p:sp>
      <p:grpSp>
        <p:nvGrpSpPr>
          <p:cNvPr id="12" name="Group 11"/>
          <p:cNvGrpSpPr/>
          <p:nvPr/>
        </p:nvGrpSpPr>
        <p:grpSpPr>
          <a:xfrm>
            <a:off x="5587206" y="6704806"/>
            <a:ext cx="4724400" cy="2401907"/>
            <a:chOff x="6806406" y="7695406"/>
            <a:chExt cx="4724400" cy="2401907"/>
          </a:xfrm>
        </p:grpSpPr>
        <p:sp>
          <p:nvSpPr>
            <p:cNvPr id="7" name="Rectangle 6"/>
            <p:cNvSpPr/>
            <p:nvPr/>
          </p:nvSpPr>
          <p:spPr>
            <a:xfrm>
              <a:off x="6806406" y="9143206"/>
              <a:ext cx="4724400" cy="954107"/>
            </a:xfrm>
            <a:prstGeom prst="rect">
              <a:avLst/>
            </a:prstGeom>
            <a:solidFill>
              <a:srgbClr val="FFFF00"/>
            </a:solidFill>
            <a:ln>
              <a:solidFill>
                <a:srgbClr val="008000"/>
              </a:solidFill>
            </a:ln>
          </p:spPr>
          <p:txBody>
            <a:bodyPr wrap="square">
              <a:spAutoFit/>
            </a:bodyPr>
            <a:lstStyle/>
            <a:p>
              <a:r>
                <a:rPr lang="en-US" sz="2800" b="1" dirty="0">
                  <a:solidFill>
                    <a:srgbClr val="800000"/>
                  </a:solidFill>
                  <a:latin typeface="Arial Narrow" charset="0"/>
                </a:rPr>
                <a:t>Remember our concept of being payload agnostic?</a:t>
              </a:r>
              <a:endParaRPr lang="en-US" sz="2800" b="1" dirty="0">
                <a:solidFill>
                  <a:srgbClr val="800000"/>
                </a:solidFill>
              </a:endParaRPr>
            </a:p>
          </p:txBody>
        </p:sp>
        <p:cxnSp>
          <p:nvCxnSpPr>
            <p:cNvPr id="5" name="Straight Arrow Connector 4"/>
            <p:cNvCxnSpPr>
              <a:cxnSpLocks/>
            </p:cNvCxnSpPr>
            <p:nvPr/>
          </p:nvCxnSpPr>
          <p:spPr bwMode="auto">
            <a:xfrm flipV="1">
              <a:off x="10159206" y="7695406"/>
              <a:ext cx="762000" cy="1295400"/>
            </a:xfrm>
            <a:prstGeom prst="straightConnector1">
              <a:avLst/>
            </a:prstGeom>
            <a:solidFill>
              <a:srgbClr val="00B8FF"/>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78028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8600" y="3733006"/>
            <a:ext cx="11149806" cy="4114800"/>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Reading different things with different Event Types</a:t>
            </a:r>
          </a:p>
        </p:txBody>
      </p:sp>
      <p:sp>
        <p:nvSpPr>
          <p:cNvPr id="6" name="Text Box 2"/>
          <p:cNvSpPr txBox="1">
            <a:spLocks noChangeArrowheads="1"/>
          </p:cNvSpPr>
          <p:nvPr/>
        </p:nvSpPr>
        <p:spPr bwMode="auto">
          <a:xfrm>
            <a:off x="558006" y="2056606"/>
            <a:ext cx="12230100" cy="182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You would think of the DAQ as “reading your detector”</a:t>
            </a:r>
          </a:p>
          <a:p>
            <a:pPr eaLnBrk="1" hangingPunct="1">
              <a:spcBef>
                <a:spcPts val="1363"/>
              </a:spcBef>
              <a:buClrTx/>
              <a:buFontTx/>
              <a:buNone/>
              <a:defRPr/>
            </a:pPr>
            <a:r>
              <a:rPr lang="en-US" sz="2400" dirty="0">
                <a:solidFill>
                  <a:srgbClr val="000000"/>
                </a:solidFill>
                <a:latin typeface="Arial Narrow" charset="0"/>
              </a:rPr>
              <a:t>Very often, it is necessary to read different things at different times. </a:t>
            </a:r>
          </a:p>
          <a:p>
            <a:pPr eaLnBrk="1" hangingPunct="1">
              <a:spcBef>
                <a:spcPts val="1363"/>
              </a:spcBef>
              <a:buClrTx/>
              <a:buFontTx/>
              <a:buNone/>
              <a:defRPr/>
            </a:pPr>
            <a:r>
              <a:rPr lang="en-US" sz="2400" dirty="0">
                <a:solidFill>
                  <a:srgbClr val="000000"/>
                </a:solidFill>
                <a:latin typeface="Arial Narrow" charset="0"/>
              </a:rPr>
              <a:t>Let’s go to the CERN-SPS (or the BNL AGS, or, yes, the FTBF!) for an example:</a:t>
            </a:r>
          </a:p>
        </p:txBody>
      </p:sp>
      <p:sp>
        <p:nvSpPr>
          <p:cNvPr id="4" name="Slide Number Placeholder 2"/>
          <p:cNvSpPr txBox="1">
            <a:spLocks/>
          </p:cNvSpPr>
          <p:nvPr/>
        </p:nvSpPr>
        <p:spPr>
          <a:xfrm>
            <a:off x="9638506" y="7333456"/>
            <a:ext cx="579438" cy="361950"/>
          </a:xfrm>
          <a:prstGeom prst="rect">
            <a:avLst/>
          </a:prstGeom>
        </p:spPr>
        <p:txBody>
          <a:bodyPr/>
          <a:ls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a:lstStyle>
          <a:p>
            <a:fld id="{41FA9752-ECAF-564C-9404-19D8FD692C88}" type="slidenum">
              <a:rPr lang="en-GB" smtClean="0"/>
              <a:pPr/>
              <a:t>35</a:t>
            </a:fld>
            <a:endParaRPr lang="en-GB"/>
          </a:p>
        </p:txBody>
      </p:sp>
      <p:grpSp>
        <p:nvGrpSpPr>
          <p:cNvPr id="13" name="Group 9"/>
          <p:cNvGrpSpPr>
            <a:grpSpLocks/>
          </p:cNvGrpSpPr>
          <p:nvPr/>
        </p:nvGrpSpPr>
        <p:grpSpPr bwMode="auto">
          <a:xfrm>
            <a:off x="3396456" y="5196681"/>
            <a:ext cx="4673600" cy="2390775"/>
            <a:chOff x="1252" y="2638"/>
            <a:chExt cx="2944" cy="1506"/>
          </a:xfrm>
        </p:grpSpPr>
        <p:sp>
          <p:nvSpPr>
            <p:cNvPr id="14" name="Line 10"/>
            <p:cNvSpPr>
              <a:spLocks noChangeShapeType="1"/>
            </p:cNvSpPr>
            <p:nvPr/>
          </p:nvSpPr>
          <p:spPr bwMode="auto">
            <a:xfrm>
              <a:off x="23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1"/>
            <p:cNvSpPr>
              <a:spLocks noChangeShapeType="1"/>
            </p:cNvSpPr>
            <p:nvPr/>
          </p:nvSpPr>
          <p:spPr bwMode="auto">
            <a:xfrm>
              <a:off x="24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2"/>
            <p:cNvSpPr>
              <a:spLocks noChangeShapeType="1"/>
            </p:cNvSpPr>
            <p:nvPr/>
          </p:nvSpPr>
          <p:spPr bwMode="auto">
            <a:xfrm>
              <a:off x="24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3"/>
            <p:cNvSpPr>
              <a:spLocks noChangeShapeType="1"/>
            </p:cNvSpPr>
            <p:nvPr/>
          </p:nvSpPr>
          <p:spPr bwMode="auto">
            <a:xfrm>
              <a:off x="24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4"/>
            <p:cNvSpPr>
              <a:spLocks noChangeShapeType="1"/>
            </p:cNvSpPr>
            <p:nvPr/>
          </p:nvSpPr>
          <p:spPr bwMode="auto">
            <a:xfrm>
              <a:off x="256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5"/>
            <p:cNvSpPr>
              <a:spLocks noChangeShapeType="1"/>
            </p:cNvSpPr>
            <p:nvPr/>
          </p:nvSpPr>
          <p:spPr bwMode="auto">
            <a:xfrm>
              <a:off x="261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0" name="Line 16"/>
            <p:cNvSpPr>
              <a:spLocks noChangeShapeType="1"/>
            </p:cNvSpPr>
            <p:nvPr/>
          </p:nvSpPr>
          <p:spPr bwMode="auto">
            <a:xfrm>
              <a:off x="265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1" name="Line 17"/>
            <p:cNvSpPr>
              <a:spLocks noChangeShapeType="1"/>
            </p:cNvSpPr>
            <p:nvPr/>
          </p:nvSpPr>
          <p:spPr bwMode="auto">
            <a:xfrm>
              <a:off x="270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2" name="Line 18"/>
            <p:cNvSpPr>
              <a:spLocks noChangeShapeType="1"/>
            </p:cNvSpPr>
            <p:nvPr/>
          </p:nvSpPr>
          <p:spPr bwMode="auto">
            <a:xfrm>
              <a:off x="274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3" name="Line 19"/>
            <p:cNvSpPr>
              <a:spLocks noChangeShapeType="1"/>
            </p:cNvSpPr>
            <p:nvPr/>
          </p:nvSpPr>
          <p:spPr bwMode="auto">
            <a:xfrm>
              <a:off x="27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0"/>
            <p:cNvSpPr>
              <a:spLocks noChangeShapeType="1"/>
            </p:cNvSpPr>
            <p:nvPr/>
          </p:nvSpPr>
          <p:spPr bwMode="auto">
            <a:xfrm>
              <a:off x="2836"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1"/>
            <p:cNvSpPr>
              <a:spLocks noChangeShapeType="1"/>
            </p:cNvSpPr>
            <p:nvPr/>
          </p:nvSpPr>
          <p:spPr bwMode="auto">
            <a:xfrm>
              <a:off x="290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a:off x="295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299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a:off x="30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31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Line 26"/>
            <p:cNvSpPr>
              <a:spLocks noChangeShapeType="1"/>
            </p:cNvSpPr>
            <p:nvPr/>
          </p:nvSpPr>
          <p:spPr bwMode="auto">
            <a:xfrm>
              <a:off x="315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1" name="Line 27"/>
            <p:cNvSpPr>
              <a:spLocks noChangeShapeType="1"/>
            </p:cNvSpPr>
            <p:nvPr/>
          </p:nvSpPr>
          <p:spPr bwMode="auto">
            <a:xfrm>
              <a:off x="319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 name="Line 28"/>
            <p:cNvSpPr>
              <a:spLocks noChangeShapeType="1"/>
            </p:cNvSpPr>
            <p:nvPr/>
          </p:nvSpPr>
          <p:spPr bwMode="auto">
            <a:xfrm>
              <a:off x="326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3" name="Line 29"/>
            <p:cNvSpPr>
              <a:spLocks noChangeShapeType="1"/>
            </p:cNvSpPr>
            <p:nvPr/>
          </p:nvSpPr>
          <p:spPr bwMode="auto">
            <a:xfrm>
              <a:off x="331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a:off x="335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340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a:off x="344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349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a:off x="353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360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a:off x="36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1" name="Text Box 37"/>
            <p:cNvSpPr txBox="1">
              <a:spLocks noChangeArrowheads="1"/>
            </p:cNvSpPr>
            <p:nvPr/>
          </p:nvSpPr>
          <p:spPr bwMode="auto">
            <a:xfrm>
              <a:off x="2319" y="3165"/>
              <a:ext cx="1395" cy="979"/>
            </a:xfrm>
            <a:prstGeom prst="rect">
              <a:avLst/>
            </a:prstGeom>
            <a:noFill/>
            <a:ln w="36720" cap="sq">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Data Events</a:t>
              </a:r>
            </a:p>
            <a:p>
              <a:pPr>
                <a:lnSpc>
                  <a:spcPct val="110000"/>
                </a:lnSpc>
                <a:spcBef>
                  <a:spcPts val="750"/>
                </a:spcBef>
                <a:buClrTx/>
                <a:buFontTx/>
                <a:buNone/>
              </a:pPr>
              <a:r>
                <a:rPr lang="en-GB" sz="2000" b="1" dirty="0">
                  <a:latin typeface="Arial Narrow" charset="0"/>
                </a:rPr>
                <a:t>Read your detector channels, ADCs, TDCs...</a:t>
              </a:r>
            </a:p>
          </p:txBody>
        </p:sp>
        <p:sp>
          <p:nvSpPr>
            <p:cNvPr id="42" name="Line 38"/>
            <p:cNvSpPr>
              <a:spLocks noChangeShapeType="1"/>
            </p:cNvSpPr>
            <p:nvPr/>
          </p:nvSpPr>
          <p:spPr bwMode="auto">
            <a:xfrm>
              <a:off x="125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a:off x="147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172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a:off x="186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195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a:off x="20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397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a:off x="41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0" name="Group 46"/>
          <p:cNvGrpSpPr>
            <a:grpSpLocks/>
          </p:cNvGrpSpPr>
          <p:nvPr/>
        </p:nvGrpSpPr>
        <p:grpSpPr bwMode="auto">
          <a:xfrm>
            <a:off x="2174081" y="5195094"/>
            <a:ext cx="2803525" cy="2152650"/>
            <a:chOff x="482" y="2637"/>
            <a:chExt cx="1766" cy="1356"/>
          </a:xfrm>
        </p:grpSpPr>
        <p:sp>
          <p:nvSpPr>
            <p:cNvPr id="51" name="Line 47"/>
            <p:cNvSpPr>
              <a:spLocks noChangeShapeType="1"/>
            </p:cNvSpPr>
            <p:nvPr/>
          </p:nvSpPr>
          <p:spPr bwMode="auto">
            <a:xfrm>
              <a:off x="2246" y="2637"/>
              <a:ext cx="0" cy="427"/>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2" name="Text Box 48"/>
            <p:cNvSpPr txBox="1">
              <a:spLocks noChangeArrowheads="1"/>
            </p:cNvSpPr>
            <p:nvPr/>
          </p:nvSpPr>
          <p:spPr bwMode="auto">
            <a:xfrm>
              <a:off x="482" y="3165"/>
              <a:ext cx="1570" cy="828"/>
            </a:xfrm>
            <a:prstGeom prst="rect">
              <a:avLst/>
            </a:prstGeom>
            <a:noFill/>
            <a:ln w="36720" cap="sq">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Spill-On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Flush buffers</a:t>
              </a:r>
            </a:p>
          </p:txBody>
        </p:sp>
        <p:sp>
          <p:nvSpPr>
            <p:cNvPr id="53" name="Line 49"/>
            <p:cNvSpPr>
              <a:spLocks noChangeShapeType="1"/>
            </p:cNvSpPr>
            <p:nvPr/>
          </p:nvSpPr>
          <p:spPr bwMode="auto">
            <a:xfrm flipH="1">
              <a:off x="2011" y="3068"/>
              <a:ext cx="238" cy="109"/>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4" name="Group 50"/>
          <p:cNvGrpSpPr>
            <a:grpSpLocks/>
          </p:cNvGrpSpPr>
          <p:nvPr/>
        </p:nvGrpSpPr>
        <p:grpSpPr bwMode="auto">
          <a:xfrm>
            <a:off x="7392194" y="5196681"/>
            <a:ext cx="2924175" cy="2486025"/>
            <a:chOff x="3769" y="2638"/>
            <a:chExt cx="1842" cy="1566"/>
          </a:xfrm>
        </p:grpSpPr>
        <p:sp>
          <p:nvSpPr>
            <p:cNvPr id="55" name="Line 51"/>
            <p:cNvSpPr>
              <a:spLocks noChangeShapeType="1"/>
            </p:cNvSpPr>
            <p:nvPr/>
          </p:nvSpPr>
          <p:spPr bwMode="auto">
            <a:xfrm>
              <a:off x="3769" y="2638"/>
              <a:ext cx="0" cy="427"/>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6" name="Text Box 52"/>
            <p:cNvSpPr txBox="1">
              <a:spLocks noChangeArrowheads="1"/>
            </p:cNvSpPr>
            <p:nvPr/>
          </p:nvSpPr>
          <p:spPr bwMode="auto">
            <a:xfrm>
              <a:off x="3952" y="3165"/>
              <a:ext cx="1659" cy="1039"/>
            </a:xfrm>
            <a:prstGeom prst="rect">
              <a:avLst/>
            </a:prstGeom>
            <a:noFill/>
            <a:ln w="36720" cap="sq">
              <a:solidFill>
                <a:srgbClr val="0047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Spill-Off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(allows spill intensity-based corrections)</a:t>
              </a:r>
            </a:p>
          </p:txBody>
        </p:sp>
        <p:sp>
          <p:nvSpPr>
            <p:cNvPr id="57" name="Line 53"/>
            <p:cNvSpPr>
              <a:spLocks noChangeShapeType="1"/>
            </p:cNvSpPr>
            <p:nvPr/>
          </p:nvSpPr>
          <p:spPr bwMode="auto">
            <a:xfrm>
              <a:off x="3769" y="3069"/>
              <a:ext cx="121" cy="109"/>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 name="Group 4"/>
          <p:cNvGrpSpPr/>
          <p:nvPr/>
        </p:nvGrpSpPr>
        <p:grpSpPr>
          <a:xfrm>
            <a:off x="558006" y="4961731"/>
            <a:ext cx="10591800" cy="912814"/>
            <a:chOff x="558006" y="4961731"/>
            <a:chExt cx="10591800" cy="912814"/>
          </a:xfrm>
        </p:grpSpPr>
        <p:sp>
          <p:nvSpPr>
            <p:cNvPr id="59" name="Line 55"/>
            <p:cNvSpPr>
              <a:spLocks noChangeShapeType="1"/>
            </p:cNvSpPr>
            <p:nvPr/>
          </p:nvSpPr>
          <p:spPr bwMode="auto">
            <a:xfrm>
              <a:off x="1775619" y="5196682"/>
              <a:ext cx="0" cy="677863"/>
            </a:xfrm>
            <a:prstGeom prst="line">
              <a:avLst/>
            </a:prstGeom>
            <a:noFill/>
            <a:ln w="54720" cap="sq">
              <a:solidFill>
                <a:srgbClr val="99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0" name="Text Box 56"/>
            <p:cNvSpPr txBox="1">
              <a:spLocks noChangeArrowheads="1"/>
            </p:cNvSpPr>
            <p:nvPr/>
          </p:nvSpPr>
          <p:spPr bwMode="auto">
            <a:xfrm>
              <a:off x="558006" y="4988719"/>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Begin-run event</a:t>
              </a:r>
            </a:p>
          </p:txBody>
        </p:sp>
        <p:sp>
          <p:nvSpPr>
            <p:cNvPr id="61" name="Line 57"/>
            <p:cNvSpPr>
              <a:spLocks noChangeShapeType="1"/>
            </p:cNvSpPr>
            <p:nvPr/>
          </p:nvSpPr>
          <p:spPr bwMode="auto">
            <a:xfrm>
              <a:off x="9697244" y="5196682"/>
              <a:ext cx="0" cy="677863"/>
            </a:xfrm>
            <a:prstGeom prst="line">
              <a:avLst/>
            </a:prstGeom>
            <a:noFill/>
            <a:ln w="54720" cap="sq">
              <a:solidFill>
                <a:srgbClr val="FF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2" name="Text Box 58"/>
            <p:cNvSpPr txBox="1">
              <a:spLocks noChangeArrowheads="1"/>
            </p:cNvSpPr>
            <p:nvPr/>
          </p:nvSpPr>
          <p:spPr bwMode="auto">
            <a:xfrm>
              <a:off x="9879806" y="4961731"/>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End-run event</a:t>
              </a:r>
            </a:p>
          </p:txBody>
        </p:sp>
      </p:grpSp>
      <p:grpSp>
        <p:nvGrpSpPr>
          <p:cNvPr id="63" name="Group 59"/>
          <p:cNvGrpSpPr>
            <a:grpSpLocks/>
          </p:cNvGrpSpPr>
          <p:nvPr/>
        </p:nvGrpSpPr>
        <p:grpSpPr bwMode="auto">
          <a:xfrm>
            <a:off x="1737519" y="3656806"/>
            <a:ext cx="8697912" cy="1322387"/>
            <a:chOff x="207" y="1755"/>
            <a:chExt cx="5479" cy="833"/>
          </a:xfrm>
        </p:grpSpPr>
        <p:sp>
          <p:nvSpPr>
            <p:cNvPr id="64" name="Text Box 60"/>
            <p:cNvSpPr txBox="1">
              <a:spLocks noChangeArrowheads="1"/>
            </p:cNvSpPr>
            <p:nvPr/>
          </p:nvSpPr>
          <p:spPr bwMode="auto">
            <a:xfrm>
              <a:off x="432" y="2324"/>
              <a:ext cx="891" cy="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extraction</a:t>
              </a:r>
            </a:p>
          </p:txBody>
        </p:sp>
        <p:grpSp>
          <p:nvGrpSpPr>
            <p:cNvPr id="65" name="Group 61"/>
            <p:cNvGrpSpPr>
              <a:grpSpLocks/>
            </p:cNvGrpSpPr>
            <p:nvPr/>
          </p:nvGrpSpPr>
          <p:grpSpPr bwMode="auto">
            <a:xfrm>
              <a:off x="207" y="1755"/>
              <a:ext cx="5479" cy="568"/>
              <a:chOff x="207" y="1755"/>
              <a:chExt cx="5479" cy="568"/>
            </a:xfrm>
          </p:grpSpPr>
          <p:grpSp>
            <p:nvGrpSpPr>
              <p:cNvPr id="66" name="Group 62"/>
              <p:cNvGrpSpPr>
                <a:grpSpLocks/>
              </p:cNvGrpSpPr>
              <p:nvPr/>
            </p:nvGrpSpPr>
            <p:grpSpPr bwMode="auto">
              <a:xfrm>
                <a:off x="240" y="2007"/>
                <a:ext cx="551" cy="290"/>
                <a:chOff x="240" y="2007"/>
                <a:chExt cx="551" cy="290"/>
              </a:xfrm>
            </p:grpSpPr>
            <p:sp>
              <p:nvSpPr>
                <p:cNvPr id="106" name="Line 63"/>
                <p:cNvSpPr>
                  <a:spLocks noChangeShapeType="1"/>
                </p:cNvSpPr>
                <p:nvPr/>
              </p:nvSpPr>
              <p:spPr bwMode="auto">
                <a:xfrm>
                  <a:off x="240"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64"/>
                <p:cNvSpPr>
                  <a:spLocks noChangeShapeType="1"/>
                </p:cNvSpPr>
                <p:nvPr/>
              </p:nvSpPr>
              <p:spPr bwMode="auto">
                <a:xfrm>
                  <a:off x="539"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65"/>
                <p:cNvSpPr>
                  <a:spLocks noChangeShapeType="1"/>
                </p:cNvSpPr>
                <p:nvPr/>
              </p:nvSpPr>
              <p:spPr bwMode="auto">
                <a:xfrm flipH="1">
                  <a:off x="4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66"/>
                <p:cNvSpPr>
                  <a:spLocks noChangeShapeType="1"/>
                </p:cNvSpPr>
                <p:nvPr/>
              </p:nvSpPr>
              <p:spPr bwMode="auto">
                <a:xfrm flipH="1" flipV="1">
                  <a:off x="720"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7" name="Group 67"/>
              <p:cNvGrpSpPr>
                <a:grpSpLocks/>
              </p:cNvGrpSpPr>
              <p:nvPr/>
            </p:nvGrpSpPr>
            <p:grpSpPr bwMode="auto">
              <a:xfrm>
                <a:off x="791" y="2007"/>
                <a:ext cx="551" cy="290"/>
                <a:chOff x="791" y="2007"/>
                <a:chExt cx="551" cy="290"/>
              </a:xfrm>
            </p:grpSpPr>
            <p:sp>
              <p:nvSpPr>
                <p:cNvPr id="102" name="Line 68"/>
                <p:cNvSpPr>
                  <a:spLocks noChangeShapeType="1"/>
                </p:cNvSpPr>
                <p:nvPr/>
              </p:nvSpPr>
              <p:spPr bwMode="auto">
                <a:xfrm>
                  <a:off x="791"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69"/>
                <p:cNvSpPr>
                  <a:spLocks noChangeShapeType="1"/>
                </p:cNvSpPr>
                <p:nvPr/>
              </p:nvSpPr>
              <p:spPr bwMode="auto">
                <a:xfrm>
                  <a:off x="1091"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70"/>
                <p:cNvSpPr>
                  <a:spLocks noChangeShapeType="1"/>
                </p:cNvSpPr>
                <p:nvPr/>
              </p:nvSpPr>
              <p:spPr bwMode="auto">
                <a:xfrm flipH="1">
                  <a:off x="10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71"/>
                <p:cNvSpPr>
                  <a:spLocks noChangeShapeType="1"/>
                </p:cNvSpPr>
                <p:nvPr/>
              </p:nvSpPr>
              <p:spPr bwMode="auto">
                <a:xfrm flipH="1" flipV="1">
                  <a:off x="12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8" name="Group 72"/>
              <p:cNvGrpSpPr>
                <a:grpSpLocks/>
              </p:cNvGrpSpPr>
              <p:nvPr/>
            </p:nvGrpSpPr>
            <p:grpSpPr bwMode="auto">
              <a:xfrm>
                <a:off x="1343" y="2007"/>
                <a:ext cx="551" cy="290"/>
                <a:chOff x="1343" y="2007"/>
                <a:chExt cx="551" cy="290"/>
              </a:xfrm>
            </p:grpSpPr>
            <p:sp>
              <p:nvSpPr>
                <p:cNvPr id="98" name="Line 73"/>
                <p:cNvSpPr>
                  <a:spLocks noChangeShapeType="1"/>
                </p:cNvSpPr>
                <p:nvPr/>
              </p:nvSpPr>
              <p:spPr bwMode="auto">
                <a:xfrm>
                  <a:off x="1343"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9" name="Line 74"/>
                <p:cNvSpPr>
                  <a:spLocks noChangeShapeType="1"/>
                </p:cNvSpPr>
                <p:nvPr/>
              </p:nvSpPr>
              <p:spPr bwMode="auto">
                <a:xfrm>
                  <a:off x="1643"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75"/>
                <p:cNvSpPr>
                  <a:spLocks noChangeShapeType="1"/>
                </p:cNvSpPr>
                <p:nvPr/>
              </p:nvSpPr>
              <p:spPr bwMode="auto">
                <a:xfrm flipH="1">
                  <a:off x="15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76"/>
                <p:cNvSpPr>
                  <a:spLocks noChangeShapeType="1"/>
                </p:cNvSpPr>
                <p:nvPr/>
              </p:nvSpPr>
              <p:spPr bwMode="auto">
                <a:xfrm flipH="1" flipV="1">
                  <a:off x="18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9" name="Group 77"/>
              <p:cNvGrpSpPr>
                <a:grpSpLocks/>
              </p:cNvGrpSpPr>
              <p:nvPr/>
            </p:nvGrpSpPr>
            <p:grpSpPr bwMode="auto">
              <a:xfrm>
                <a:off x="1895" y="2007"/>
                <a:ext cx="551" cy="290"/>
                <a:chOff x="1895" y="2007"/>
                <a:chExt cx="551" cy="290"/>
              </a:xfrm>
            </p:grpSpPr>
            <p:sp>
              <p:nvSpPr>
                <p:cNvPr id="94" name="Line 78"/>
                <p:cNvSpPr>
                  <a:spLocks noChangeShapeType="1"/>
                </p:cNvSpPr>
                <p:nvPr/>
              </p:nvSpPr>
              <p:spPr bwMode="auto">
                <a:xfrm>
                  <a:off x="1895"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5" name="Line 79"/>
                <p:cNvSpPr>
                  <a:spLocks noChangeShapeType="1"/>
                </p:cNvSpPr>
                <p:nvPr/>
              </p:nvSpPr>
              <p:spPr bwMode="auto">
                <a:xfrm>
                  <a:off x="2196"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6" name="Line 80"/>
                <p:cNvSpPr>
                  <a:spLocks noChangeShapeType="1"/>
                </p:cNvSpPr>
                <p:nvPr/>
              </p:nvSpPr>
              <p:spPr bwMode="auto">
                <a:xfrm flipH="1">
                  <a:off x="2130"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7" name="Line 81"/>
                <p:cNvSpPr>
                  <a:spLocks noChangeShapeType="1"/>
                </p:cNvSpPr>
                <p:nvPr/>
              </p:nvSpPr>
              <p:spPr bwMode="auto">
                <a:xfrm flipH="1" flipV="1">
                  <a:off x="2375"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0" name="Text Box 82"/>
              <p:cNvSpPr txBox="1">
                <a:spLocks noChangeArrowheads="1"/>
              </p:cNvSpPr>
              <p:nvPr/>
            </p:nvSpPr>
            <p:spPr bwMode="auto">
              <a:xfrm>
                <a:off x="207" y="1755"/>
                <a:ext cx="753" cy="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acceleration</a:t>
                </a:r>
              </a:p>
            </p:txBody>
          </p:sp>
          <p:grpSp>
            <p:nvGrpSpPr>
              <p:cNvPr id="71" name="Group 83"/>
              <p:cNvGrpSpPr>
                <a:grpSpLocks/>
              </p:cNvGrpSpPr>
              <p:nvPr/>
            </p:nvGrpSpPr>
            <p:grpSpPr bwMode="auto">
              <a:xfrm>
                <a:off x="2439" y="2007"/>
                <a:ext cx="551" cy="290"/>
                <a:chOff x="2439" y="2007"/>
                <a:chExt cx="551" cy="290"/>
              </a:xfrm>
            </p:grpSpPr>
            <p:sp>
              <p:nvSpPr>
                <p:cNvPr id="90" name="Line 84"/>
                <p:cNvSpPr>
                  <a:spLocks noChangeShapeType="1"/>
                </p:cNvSpPr>
                <p:nvPr/>
              </p:nvSpPr>
              <p:spPr bwMode="auto">
                <a:xfrm>
                  <a:off x="2439"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5"/>
                <p:cNvSpPr>
                  <a:spLocks noChangeShapeType="1"/>
                </p:cNvSpPr>
                <p:nvPr/>
              </p:nvSpPr>
              <p:spPr bwMode="auto">
                <a:xfrm>
                  <a:off x="2739"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6"/>
                <p:cNvSpPr>
                  <a:spLocks noChangeShapeType="1"/>
                </p:cNvSpPr>
                <p:nvPr/>
              </p:nvSpPr>
              <p:spPr bwMode="auto">
                <a:xfrm flipH="1">
                  <a:off x="26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7"/>
                <p:cNvSpPr>
                  <a:spLocks noChangeShapeType="1"/>
                </p:cNvSpPr>
                <p:nvPr/>
              </p:nvSpPr>
              <p:spPr bwMode="auto">
                <a:xfrm flipH="1" flipV="1">
                  <a:off x="2919"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2" name="Group 88"/>
              <p:cNvGrpSpPr>
                <a:grpSpLocks/>
              </p:cNvGrpSpPr>
              <p:nvPr/>
            </p:nvGrpSpPr>
            <p:grpSpPr bwMode="auto">
              <a:xfrm>
                <a:off x="2991" y="2007"/>
                <a:ext cx="551" cy="290"/>
                <a:chOff x="2991" y="2007"/>
                <a:chExt cx="551" cy="290"/>
              </a:xfrm>
            </p:grpSpPr>
            <p:sp>
              <p:nvSpPr>
                <p:cNvPr id="86" name="Line 89"/>
                <p:cNvSpPr>
                  <a:spLocks noChangeShapeType="1"/>
                </p:cNvSpPr>
                <p:nvPr/>
              </p:nvSpPr>
              <p:spPr bwMode="auto">
                <a:xfrm>
                  <a:off x="2991"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7" name="Line 90"/>
                <p:cNvSpPr>
                  <a:spLocks noChangeShapeType="1"/>
                </p:cNvSpPr>
                <p:nvPr/>
              </p:nvSpPr>
              <p:spPr bwMode="auto">
                <a:xfrm>
                  <a:off x="3292"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8" name="Line 91"/>
                <p:cNvSpPr>
                  <a:spLocks noChangeShapeType="1"/>
                </p:cNvSpPr>
                <p:nvPr/>
              </p:nvSpPr>
              <p:spPr bwMode="auto">
                <a:xfrm flipH="1">
                  <a:off x="32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9" name="Line 92"/>
                <p:cNvSpPr>
                  <a:spLocks noChangeShapeType="1"/>
                </p:cNvSpPr>
                <p:nvPr/>
              </p:nvSpPr>
              <p:spPr bwMode="auto">
                <a:xfrm flipH="1" flipV="1">
                  <a:off x="34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3" name="Group 93"/>
              <p:cNvGrpSpPr>
                <a:grpSpLocks/>
              </p:cNvGrpSpPr>
              <p:nvPr/>
            </p:nvGrpSpPr>
            <p:grpSpPr bwMode="auto">
              <a:xfrm>
                <a:off x="3543" y="2007"/>
                <a:ext cx="551" cy="290"/>
                <a:chOff x="3543" y="2007"/>
                <a:chExt cx="551" cy="290"/>
              </a:xfrm>
            </p:grpSpPr>
            <p:sp>
              <p:nvSpPr>
                <p:cNvPr id="82" name="Line 94"/>
                <p:cNvSpPr>
                  <a:spLocks noChangeShapeType="1"/>
                </p:cNvSpPr>
                <p:nvPr/>
              </p:nvSpPr>
              <p:spPr bwMode="auto">
                <a:xfrm>
                  <a:off x="3543"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3" name="Line 95"/>
                <p:cNvSpPr>
                  <a:spLocks noChangeShapeType="1"/>
                </p:cNvSpPr>
                <p:nvPr/>
              </p:nvSpPr>
              <p:spPr bwMode="auto">
                <a:xfrm>
                  <a:off x="3843"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4" name="Line 96"/>
                <p:cNvSpPr>
                  <a:spLocks noChangeShapeType="1"/>
                </p:cNvSpPr>
                <p:nvPr/>
              </p:nvSpPr>
              <p:spPr bwMode="auto">
                <a:xfrm flipH="1">
                  <a:off x="37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5" name="Line 97"/>
                <p:cNvSpPr>
                  <a:spLocks noChangeShapeType="1"/>
                </p:cNvSpPr>
                <p:nvPr/>
              </p:nvSpPr>
              <p:spPr bwMode="auto">
                <a:xfrm flipH="1" flipV="1">
                  <a:off x="40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4" name="Group 98"/>
              <p:cNvGrpSpPr>
                <a:grpSpLocks/>
              </p:cNvGrpSpPr>
              <p:nvPr/>
            </p:nvGrpSpPr>
            <p:grpSpPr bwMode="auto">
              <a:xfrm>
                <a:off x="4095" y="2007"/>
                <a:ext cx="548" cy="290"/>
                <a:chOff x="4095" y="2007"/>
                <a:chExt cx="548" cy="290"/>
              </a:xfrm>
            </p:grpSpPr>
            <p:sp>
              <p:nvSpPr>
                <p:cNvPr id="78" name="Line 99"/>
                <p:cNvSpPr>
                  <a:spLocks noChangeShapeType="1"/>
                </p:cNvSpPr>
                <p:nvPr/>
              </p:nvSpPr>
              <p:spPr bwMode="auto">
                <a:xfrm>
                  <a:off x="4095"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9" name="Line 100"/>
                <p:cNvSpPr>
                  <a:spLocks noChangeShapeType="1"/>
                </p:cNvSpPr>
                <p:nvPr/>
              </p:nvSpPr>
              <p:spPr bwMode="auto">
                <a:xfrm>
                  <a:off x="4394"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0" name="Line 101"/>
                <p:cNvSpPr>
                  <a:spLocks noChangeShapeType="1"/>
                </p:cNvSpPr>
                <p:nvPr/>
              </p:nvSpPr>
              <p:spPr bwMode="auto">
                <a:xfrm flipH="1">
                  <a:off x="4329"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1" name="Line 102"/>
                <p:cNvSpPr>
                  <a:spLocks noChangeShapeType="1"/>
                </p:cNvSpPr>
                <p:nvPr/>
              </p:nvSpPr>
              <p:spPr bwMode="auto">
                <a:xfrm flipH="1" flipV="1">
                  <a:off x="457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5" name="Line 103"/>
              <p:cNvSpPr>
                <a:spLocks noChangeShapeType="1"/>
              </p:cNvSpPr>
              <p:nvPr/>
            </p:nvSpPr>
            <p:spPr bwMode="auto">
              <a:xfrm flipH="1">
                <a:off x="280" y="1972"/>
                <a:ext cx="165" cy="324"/>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6" name="Line 104"/>
              <p:cNvSpPr>
                <a:spLocks noChangeShapeType="1"/>
              </p:cNvSpPr>
              <p:nvPr/>
            </p:nvSpPr>
            <p:spPr bwMode="auto">
              <a:xfrm flipH="1" flipV="1">
                <a:off x="614" y="2059"/>
                <a:ext cx="65" cy="265"/>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7" name="Text Box 105"/>
              <p:cNvSpPr txBox="1">
                <a:spLocks noChangeArrowheads="1"/>
              </p:cNvSpPr>
              <p:nvPr/>
            </p:nvSpPr>
            <p:spPr bwMode="auto">
              <a:xfrm>
                <a:off x="4695" y="1983"/>
                <a:ext cx="991" cy="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SPS or AGS or FTBF</a:t>
                </a:r>
              </a:p>
            </p:txBody>
          </p:sp>
        </p:grpSp>
      </p:grpSp>
      <p:sp>
        <p:nvSpPr>
          <p:cNvPr id="110" name="Text Box 2"/>
          <p:cNvSpPr txBox="1">
            <a:spLocks noChangeArrowheads="1"/>
          </p:cNvSpPr>
          <p:nvPr/>
        </p:nvSpPr>
        <p:spPr bwMode="auto">
          <a:xfrm>
            <a:off x="177006" y="7847806"/>
            <a:ext cx="122301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In addition to your data, you need information about the spill itself – each one is different</a:t>
            </a:r>
          </a:p>
          <a:p>
            <a:pPr eaLnBrk="1" hangingPunct="1">
              <a:spcBef>
                <a:spcPts val="1363"/>
              </a:spcBef>
              <a:buClrTx/>
              <a:buFontTx/>
              <a:buNone/>
              <a:defRPr/>
            </a:pPr>
            <a:r>
              <a:rPr lang="en-US" sz="2400" dirty="0">
                <a:solidFill>
                  <a:srgbClr val="000000"/>
                </a:solidFill>
                <a:latin typeface="Arial Narrow" charset="0"/>
              </a:rPr>
              <a:t>You need to make intensity-dependent corrections on a spill-by-spill basis</a:t>
            </a:r>
          </a:p>
          <a:p>
            <a:pPr eaLnBrk="1" hangingPunct="1">
              <a:spcBef>
                <a:spcPts val="1363"/>
              </a:spcBef>
              <a:buClrTx/>
              <a:buFontTx/>
              <a:buNone/>
              <a:defRPr/>
            </a:pPr>
            <a:r>
              <a:rPr lang="en-US" sz="2400" dirty="0">
                <a:solidFill>
                  <a:srgbClr val="000000"/>
                </a:solidFill>
                <a:latin typeface="Arial Narrow" charset="0"/>
              </a:rPr>
              <a:t>So you put some signals on </a:t>
            </a:r>
            <a:r>
              <a:rPr lang="en-US" sz="2400" dirty="0" err="1">
                <a:solidFill>
                  <a:srgbClr val="000000"/>
                </a:solidFill>
                <a:latin typeface="Arial Narrow" charset="0"/>
              </a:rPr>
              <a:t>scalers</a:t>
            </a:r>
            <a:r>
              <a:rPr lang="en-US" sz="2400" dirty="0">
                <a:solidFill>
                  <a:srgbClr val="000000"/>
                </a:solidFill>
                <a:latin typeface="Arial Narrow" charset="0"/>
              </a:rPr>
              <a:t> and get an idea about the intensity, dead times, microstructures, </a:t>
            </a:r>
            <a:r>
              <a:rPr lang="en-US" sz="2400" dirty="0" err="1">
                <a:solidFill>
                  <a:srgbClr val="000000"/>
                </a:solidFill>
                <a:latin typeface="Arial Narrow" charset="0"/>
              </a:rPr>
              <a:t>etc</a:t>
            </a:r>
            <a:endParaRPr lang="en-US" sz="2400" dirty="0">
              <a:solidFill>
                <a:srgbClr val="000000"/>
              </a:solidFill>
              <a:latin typeface="Arial Narrow" charset="0"/>
            </a:endParaRPr>
          </a:p>
        </p:txBody>
      </p:sp>
      <p:grpSp>
        <p:nvGrpSpPr>
          <p:cNvPr id="37888" name="Group 37887"/>
          <p:cNvGrpSpPr/>
          <p:nvPr/>
        </p:nvGrpSpPr>
        <p:grpSpPr>
          <a:xfrm>
            <a:off x="3237706" y="4685506"/>
            <a:ext cx="5178425" cy="841375"/>
            <a:chOff x="3237706" y="4685506"/>
            <a:chExt cx="5178425" cy="841375"/>
          </a:xfrm>
        </p:grpSpPr>
        <p:grpSp>
          <p:nvGrpSpPr>
            <p:cNvPr id="7" name="Group 3"/>
            <p:cNvGrpSpPr>
              <a:grpSpLocks/>
            </p:cNvGrpSpPr>
            <p:nvPr/>
          </p:nvGrpSpPr>
          <p:grpSpPr bwMode="auto">
            <a:xfrm>
              <a:off x="3237706" y="5061744"/>
              <a:ext cx="5178425" cy="465137"/>
              <a:chOff x="1152" y="2553"/>
              <a:chExt cx="3262" cy="293"/>
            </a:xfrm>
          </p:grpSpPr>
          <p:sp>
            <p:nvSpPr>
              <p:cNvPr id="8" name="Line 4"/>
              <p:cNvSpPr>
                <a:spLocks noChangeShapeType="1"/>
              </p:cNvSpPr>
              <p:nvPr/>
            </p:nvSpPr>
            <p:spPr bwMode="auto">
              <a:xfrm>
                <a:off x="1152" y="2844"/>
                <a:ext cx="987"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 name="Line 5"/>
              <p:cNvSpPr>
                <a:spLocks noChangeShapeType="1"/>
              </p:cNvSpPr>
              <p:nvPr/>
            </p:nvSpPr>
            <p:spPr bwMode="auto">
              <a:xfrm>
                <a:off x="2308" y="2553"/>
                <a:ext cx="138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 name="Line 6"/>
              <p:cNvSpPr>
                <a:spLocks noChangeShapeType="1"/>
              </p:cNvSpPr>
              <p:nvPr/>
            </p:nvSpPr>
            <p:spPr bwMode="auto">
              <a:xfrm>
                <a:off x="3843" y="2845"/>
                <a:ext cx="571"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 name="Line 7"/>
              <p:cNvSpPr>
                <a:spLocks noChangeShapeType="1"/>
              </p:cNvSpPr>
              <p:nvPr/>
            </p:nvSpPr>
            <p:spPr bwMode="auto">
              <a:xfrm flipH="1">
                <a:off x="2129" y="2561"/>
                <a:ext cx="155" cy="279"/>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 name="Line 8"/>
              <p:cNvSpPr>
                <a:spLocks noChangeShapeType="1"/>
              </p:cNvSpPr>
              <p:nvPr/>
            </p:nvSpPr>
            <p:spPr bwMode="auto">
              <a:xfrm flipH="1" flipV="1">
                <a:off x="3699" y="2552"/>
                <a:ext cx="155" cy="295"/>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111" name="Text Box 60"/>
            <p:cNvSpPr txBox="1">
              <a:spLocks noChangeArrowheads="1"/>
            </p:cNvSpPr>
            <p:nvPr/>
          </p:nvSpPr>
          <p:spPr bwMode="auto">
            <a:xfrm>
              <a:off x="5849144" y="4685506"/>
              <a:ext cx="1414462"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“spill”</a:t>
              </a:r>
            </a:p>
          </p:txBody>
        </p:sp>
      </p:grpSp>
      <p:sp>
        <p:nvSpPr>
          <p:cNvPr id="2" name="Slide Number Placeholder 1"/>
          <p:cNvSpPr>
            <a:spLocks noGrp="1"/>
          </p:cNvSpPr>
          <p:nvPr>
            <p:ph type="sldNum" sz="quarter" idx="4"/>
          </p:nvPr>
        </p:nvSpPr>
        <p:spPr/>
        <p:txBody>
          <a:bodyPr/>
          <a:lstStyle/>
          <a:p>
            <a:fld id="{7D854EC2-8F58-5C4F-8AEB-33CAAE66C4BD}" type="slidenum">
              <a:rPr lang="en-US" smtClean="0"/>
              <a:t>35</a:t>
            </a:fld>
            <a:endParaRPr lang="en-US" dirty="0"/>
          </a:p>
        </p:txBody>
      </p:sp>
      <p:sp>
        <p:nvSpPr>
          <p:cNvPr id="37890" name="Oval 37889"/>
          <p:cNvSpPr/>
          <p:nvPr/>
        </p:nvSpPr>
        <p:spPr bwMode="auto">
          <a:xfrm>
            <a:off x="76200" y="4495006"/>
            <a:ext cx="2005806" cy="1828800"/>
          </a:xfrm>
          <a:prstGeom prst="ellipse">
            <a:avLst/>
          </a:prstGeom>
          <a:noFill/>
          <a:ln w="76200"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1048942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789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Remember this?</a:t>
            </a:r>
          </a:p>
        </p:txBody>
      </p:sp>
      <p:sp>
        <p:nvSpPr>
          <p:cNvPr id="6" name="Text Box 2"/>
          <p:cNvSpPr txBox="1">
            <a:spLocks noChangeArrowheads="1"/>
          </p:cNvSpPr>
          <p:nvPr/>
        </p:nvSpPr>
        <p:spPr bwMode="auto">
          <a:xfrm>
            <a:off x="329406" y="1980406"/>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This was our typed-in example from before</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36</a:t>
            </a:fld>
            <a:endParaRPr lang="en-US" dirty="0"/>
          </a:p>
        </p:txBody>
      </p:sp>
      <p:sp>
        <p:nvSpPr>
          <p:cNvPr id="7" name="Text Box 2">
            <a:extLst>
              <a:ext uri="{FF2B5EF4-FFF2-40B4-BE49-F238E27FC236}">
                <a16:creationId xmlns:a16="http://schemas.microsoft.com/office/drawing/2014/main" id="{76345DD6-EB07-F34E-945E-968F5719B041}"/>
              </a:ext>
            </a:extLst>
          </p:cNvPr>
          <p:cNvSpPr txBox="1">
            <a:spLocks noChangeArrowheads="1"/>
          </p:cNvSpPr>
          <p:nvPr/>
        </p:nvSpPr>
        <p:spPr bwMode="auto">
          <a:xfrm>
            <a:off x="24606" y="3656806"/>
            <a:ext cx="12978607"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a:solidFill>
                  <a:srgbClr val="0000FF"/>
                </a:solidFill>
                <a:latin typeface="Courier"/>
                <a:cs typeface="Courier"/>
              </a:rPr>
              <a:t>$ </a:t>
            </a: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endParaRPr lang="en-US" sz="2000" dirty="0">
              <a:solidFill>
                <a:srgbClr val="606060"/>
              </a:solidFill>
              <a:latin typeface="Courier"/>
              <a:cs typeface="Courier"/>
            </a:endParaRPr>
          </a:p>
        </p:txBody>
      </p:sp>
    </p:spTree>
    <p:extLst>
      <p:ext uri="{BB962C8B-B14F-4D97-AF65-F5344CB8AC3E}">
        <p14:creationId xmlns:p14="http://schemas.microsoft.com/office/powerpoint/2010/main" val="14128305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Setup Script</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Now you got yourself a setup script as I advertised before, call it, say,</a:t>
            </a:r>
          </a:p>
          <a:p>
            <a:pPr eaLnBrk="1" hangingPunct="1">
              <a:spcBef>
                <a:spcPts val="1963"/>
              </a:spcBef>
              <a:buClrTx/>
              <a:buFontTx/>
              <a:buNone/>
              <a:defRPr/>
            </a:pPr>
            <a:r>
              <a:rPr lang="en-US" sz="2800" dirty="0">
                <a:solidFill>
                  <a:srgbClr val="000000"/>
                </a:solidFill>
                <a:latin typeface="Arial Narrow" charset="0"/>
                <a:cs typeface="Arial Narrow"/>
              </a:rPr>
              <a:t>“</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4606" y="3656806"/>
            <a:ext cx="12978607"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100" dirty="0">
                <a:solidFill>
                  <a:srgbClr val="0000FF"/>
                </a:solidFill>
                <a:latin typeface="Courier"/>
                <a:cs typeface="Courier"/>
              </a:rPr>
              <a:t>#! /bin/</a:t>
            </a:r>
            <a:r>
              <a:rPr lang="en-US" sz="2100" dirty="0" err="1">
                <a:solidFill>
                  <a:srgbClr val="0000FF"/>
                </a:solidFill>
                <a:latin typeface="Courier"/>
                <a:cs typeface="Courier"/>
              </a:rPr>
              <a:t>sh</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load </a:t>
            </a:r>
            <a:r>
              <a:rPr lang="en-US" sz="2100" dirty="0" err="1">
                <a:solidFill>
                  <a:srgbClr val="0000FF"/>
                </a:solidFill>
                <a:latin typeface="Courier"/>
                <a:cs typeface="Courier"/>
              </a:rPr>
              <a:t>librcdaqplugin_drs.so</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0000FF"/>
                </a:solidFill>
                <a:latin typeface="Courier"/>
                <a:cs typeface="Courier"/>
              </a:rPr>
              <a:t>device_drs</a:t>
            </a:r>
            <a:r>
              <a:rPr lang="en-US" sz="2100" dirty="0">
                <a:solidFill>
                  <a:srgbClr val="0000FF"/>
                </a:solidFill>
                <a:latin typeface="Courier"/>
                <a:cs typeface="Courier"/>
              </a:rPr>
              <a:t> -- </a:t>
            </a:r>
            <a:r>
              <a:rPr lang="en-US" sz="2100" dirty="0" err="1">
                <a:solidFill>
                  <a:srgbClr val="0000FF"/>
                </a:solidFill>
                <a:latin typeface="Courier"/>
                <a:cs typeface="Courier"/>
              </a:rPr>
              <a:t>DataEvent</a:t>
            </a:r>
            <a:r>
              <a:rPr lang="en-US" sz="2100" dirty="0">
                <a:solidFill>
                  <a:srgbClr val="0000FF"/>
                </a:solidFill>
                <a:latin typeface="Courier"/>
                <a:cs typeface="Courier"/>
              </a:rPr>
              <a:t> 1001 0x21 -150 negative 140 3</a:t>
            </a:r>
          </a:p>
          <a:p>
            <a:pPr eaLnBrk="1" hangingPunct="1">
              <a:spcBef>
                <a:spcPts val="1963"/>
              </a:spcBef>
              <a:buClrTx/>
              <a:buFontTx/>
              <a:buNone/>
              <a:defRPr/>
            </a:pPr>
            <a:endParaRPr lang="en-US" sz="2100" dirty="0">
              <a:solidFill>
                <a:srgbClr val="606060"/>
              </a:solidFill>
              <a:latin typeface="Courier"/>
              <a:cs typeface="Courier"/>
            </a:endParaRPr>
          </a:p>
        </p:txBody>
      </p:sp>
      <p:sp>
        <p:nvSpPr>
          <p:cNvPr id="7" name="Text Box 2"/>
          <p:cNvSpPr txBox="1">
            <a:spLocks noChangeArrowheads="1"/>
          </p:cNvSpPr>
          <p:nvPr/>
        </p:nvSpPr>
        <p:spPr bwMode="auto">
          <a:xfrm>
            <a:off x="519906" y="6247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Make it executable and you can re-initialize your DAQ each time the same way</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37</a:t>
            </a:fld>
            <a:endParaRPr lang="en-US" dirty="0"/>
          </a:p>
        </p:txBody>
      </p:sp>
    </p:spTree>
    <p:extLst>
      <p:ext uri="{BB962C8B-B14F-4D97-AF65-F5344CB8AC3E}">
        <p14:creationId xmlns:p14="http://schemas.microsoft.com/office/powerpoint/2010/main" val="37606646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Capturing the setup script for posterity</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add this very setup script file into our begin-run event for posterity</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0" y="4190206"/>
            <a:ext cx="13003213" cy="25908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100" dirty="0">
                <a:solidFill>
                  <a:srgbClr val="0000FF"/>
                </a:solidFill>
                <a:latin typeface="Courier"/>
                <a:cs typeface="Courier"/>
              </a:rPr>
              <a:t>#! /bin/</a:t>
            </a:r>
            <a:r>
              <a:rPr lang="en-US" sz="2100" dirty="0" err="1">
                <a:solidFill>
                  <a:srgbClr val="0000FF"/>
                </a:solidFill>
                <a:latin typeface="Courier"/>
                <a:cs typeface="Courier"/>
              </a:rPr>
              <a:t>sh</a:t>
            </a:r>
            <a:endParaRPr lang="en-US" sz="2100" dirty="0">
              <a:solidFill>
                <a:srgbClr val="0000FF"/>
              </a:solidFill>
              <a:latin typeface="Courier"/>
              <a:cs typeface="Courier"/>
            </a:endParaRPr>
          </a:p>
          <a:p>
            <a:pPr eaLnBrk="1" hangingPunct="1">
              <a:spcBef>
                <a:spcPts val="1963"/>
              </a:spcBef>
              <a:buClrTx/>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800000"/>
                </a:solidFill>
                <a:latin typeface="Courier"/>
                <a:cs typeface="Courier"/>
              </a:rPr>
              <a:t>device_file</a:t>
            </a:r>
            <a:r>
              <a:rPr lang="en-US" sz="2100" dirty="0">
                <a:solidFill>
                  <a:srgbClr val="0000FF"/>
                </a:solidFill>
                <a:latin typeface="Courier"/>
                <a:cs typeface="Courier"/>
              </a:rPr>
              <a:t> </a:t>
            </a:r>
            <a:r>
              <a:rPr lang="en-US" sz="2100" dirty="0" err="1">
                <a:solidFill>
                  <a:srgbClr val="0000FF"/>
                </a:solidFill>
                <a:latin typeface="Courier"/>
                <a:cs typeface="Courier"/>
              </a:rPr>
              <a:t>BeginRun</a:t>
            </a:r>
            <a:r>
              <a:rPr lang="en-US" sz="2100" dirty="0">
                <a:solidFill>
                  <a:srgbClr val="0000FF"/>
                </a:solidFill>
                <a:latin typeface="Courier"/>
                <a:cs typeface="Courier"/>
              </a:rPr>
              <a:t> 900 "$0"</a:t>
            </a: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load </a:t>
            </a:r>
            <a:r>
              <a:rPr lang="en-US" sz="2100" dirty="0" err="1">
                <a:solidFill>
                  <a:srgbClr val="0000FF"/>
                </a:solidFill>
                <a:latin typeface="Courier"/>
                <a:cs typeface="Courier"/>
              </a:rPr>
              <a:t>librcdaqplugin_drs.so</a:t>
            </a:r>
            <a:endParaRPr lang="en-US" sz="2100" dirty="0">
              <a:solidFill>
                <a:srgbClr val="0000FF"/>
              </a:solidFill>
              <a:latin typeface="Courier"/>
              <a:cs typeface="Courier"/>
            </a:endParaRPr>
          </a:p>
          <a:p>
            <a:pPr eaLnBrk="1" hangingPunct="1">
              <a:spcBef>
                <a:spcPts val="1963"/>
              </a:spcBef>
              <a:buClrTx/>
              <a:buFontTx/>
              <a:buNone/>
              <a:defRPr/>
            </a:pPr>
            <a:r>
              <a:rPr lang="en-US" sz="2100" dirty="0" err="1">
                <a:solidFill>
                  <a:srgbClr val="0000FF"/>
                </a:solidFill>
                <a:latin typeface="Courier"/>
                <a:cs typeface="Courier"/>
              </a:rPr>
              <a:t>rcdaq_client</a:t>
            </a:r>
            <a:r>
              <a:rPr lang="en-US" sz="2100" dirty="0">
                <a:solidFill>
                  <a:srgbClr val="0000FF"/>
                </a:solidFill>
                <a:latin typeface="Courier"/>
                <a:cs typeface="Courier"/>
              </a:rPr>
              <a:t> </a:t>
            </a:r>
            <a:r>
              <a:rPr lang="en-US" sz="2100" dirty="0" err="1">
                <a:solidFill>
                  <a:srgbClr val="0000FF"/>
                </a:solidFill>
                <a:latin typeface="Courier"/>
                <a:cs typeface="Courier"/>
              </a:rPr>
              <a:t>create_device</a:t>
            </a:r>
            <a:r>
              <a:rPr lang="en-US" sz="2100" dirty="0">
                <a:solidFill>
                  <a:srgbClr val="0000FF"/>
                </a:solidFill>
                <a:latin typeface="Courier"/>
                <a:cs typeface="Courier"/>
              </a:rPr>
              <a:t> </a:t>
            </a:r>
            <a:r>
              <a:rPr lang="en-US" sz="2100" dirty="0" err="1">
                <a:solidFill>
                  <a:srgbClr val="0000FF"/>
                </a:solidFill>
                <a:latin typeface="Courier"/>
                <a:cs typeface="Courier"/>
              </a:rPr>
              <a:t>device_drs</a:t>
            </a:r>
            <a:r>
              <a:rPr lang="en-US" sz="2100" dirty="0">
                <a:solidFill>
                  <a:srgbClr val="0000FF"/>
                </a:solidFill>
                <a:latin typeface="Courier"/>
                <a:cs typeface="Courier"/>
              </a:rPr>
              <a:t> -- </a:t>
            </a:r>
            <a:r>
              <a:rPr lang="en-US" sz="2100" dirty="0" err="1">
                <a:solidFill>
                  <a:srgbClr val="0000FF"/>
                </a:solidFill>
                <a:latin typeface="Courier"/>
                <a:cs typeface="Courier"/>
              </a:rPr>
              <a:t>DataEvent</a:t>
            </a:r>
            <a:r>
              <a:rPr lang="en-US" sz="2100" dirty="0">
                <a:solidFill>
                  <a:srgbClr val="0000FF"/>
                </a:solidFill>
                <a:latin typeface="Courier"/>
                <a:cs typeface="Courier"/>
              </a:rPr>
              <a:t> 1001 0x21 -150 negative 140 3</a:t>
            </a:r>
          </a:p>
          <a:p>
            <a:pPr eaLnBrk="1" hangingPunct="1">
              <a:spcBef>
                <a:spcPts val="1963"/>
              </a:spcBef>
              <a:buClrTx/>
              <a:buFontTx/>
              <a:buNone/>
              <a:defRPr/>
            </a:pPr>
            <a:endParaRPr lang="en-US" sz="2100" dirty="0">
              <a:solidFill>
                <a:srgbClr val="606060"/>
              </a:solidFill>
              <a:latin typeface="Courier"/>
              <a:cs typeface="Courier"/>
            </a:endParaRPr>
          </a:p>
        </p:txBody>
      </p:sp>
      <p:sp>
        <p:nvSpPr>
          <p:cNvPr id="7" name="Text Box 2"/>
          <p:cNvSpPr txBox="1">
            <a:spLocks noChangeArrowheads="1"/>
          </p:cNvSpPr>
          <p:nvPr/>
        </p:nvSpPr>
        <p:spPr bwMode="auto">
          <a:xfrm>
            <a:off x="329406" y="7390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So this gets added as packet with id 900 in the begin-run</a:t>
            </a:r>
          </a:p>
          <a:p>
            <a:pPr eaLnBrk="1" hangingPunct="1">
              <a:spcBef>
                <a:spcPts val="1963"/>
              </a:spcBef>
              <a:buClrTx/>
              <a:buFontTx/>
              <a:buNone/>
              <a:defRPr/>
            </a:pPr>
            <a:r>
              <a:rPr lang="en-US" sz="2800" dirty="0">
                <a:solidFill>
                  <a:srgbClr val="000000"/>
                </a:solidFill>
                <a:latin typeface="Arial Narrow" charset="0"/>
                <a:cs typeface="Arial Narrow"/>
              </a:rPr>
              <a:t>It’s not quite right yet - $0 is usually just “</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 so the server may not be able to find it. </a:t>
            </a:r>
          </a:p>
          <a:p>
            <a:pPr eaLnBrk="1" hangingPunct="1">
              <a:spcBef>
                <a:spcPts val="1963"/>
              </a:spcBef>
              <a:buClrTx/>
              <a:buFontTx/>
              <a:buNone/>
              <a:defRPr/>
            </a:pPr>
            <a:r>
              <a:rPr lang="en-US" sz="2800" dirty="0">
                <a:solidFill>
                  <a:srgbClr val="000000"/>
                </a:solidFill>
                <a:latin typeface="Arial Narrow" charset="0"/>
                <a:cs typeface="Arial Narrow"/>
              </a:rPr>
              <a:t>We need the name with a full path!</a:t>
            </a:r>
            <a:endParaRPr lang="en-US" sz="2800" dirty="0">
              <a:solidFill>
                <a:srgbClr val="000000"/>
              </a:solidFill>
              <a:latin typeface="Arial Narrow"/>
              <a:cs typeface="Arial Narrow"/>
            </a:endParaRPr>
          </a:p>
        </p:txBody>
      </p:sp>
      <p:sp>
        <p:nvSpPr>
          <p:cNvPr id="8" name="Rectangle 7"/>
          <p:cNvSpPr/>
          <p:nvPr/>
        </p:nvSpPr>
        <p:spPr>
          <a:xfrm>
            <a:off x="30726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“device” captures a file as text into a packet</a:t>
            </a:r>
            <a:endParaRPr lang="en-US" sz="2400" dirty="0"/>
          </a:p>
        </p:txBody>
      </p:sp>
      <p:cxnSp>
        <p:nvCxnSpPr>
          <p:cNvPr id="9" name="Straight Arrow Connector 8"/>
          <p:cNvCxnSpPr/>
          <p:nvPr/>
        </p:nvCxnSpPr>
        <p:spPr bwMode="auto">
          <a:xfrm>
            <a:off x="5358606" y="4037806"/>
            <a:ext cx="0" cy="7620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Rectangle 10"/>
          <p:cNvSpPr/>
          <p:nvPr/>
        </p:nvSpPr>
        <p:spPr>
          <a:xfrm>
            <a:off x="6196806" y="3047206"/>
            <a:ext cx="22098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The event type is begin-run</a:t>
            </a:r>
            <a:endParaRPr lang="en-US" sz="2400" dirty="0"/>
          </a:p>
        </p:txBody>
      </p:sp>
      <p:cxnSp>
        <p:nvCxnSpPr>
          <p:cNvPr id="12" name="Straight Arrow Connector 11"/>
          <p:cNvCxnSpPr>
            <a:cxnSpLocks/>
          </p:cNvCxnSpPr>
          <p:nvPr/>
        </p:nvCxnSpPr>
        <p:spPr bwMode="auto">
          <a:xfrm flipH="1">
            <a:off x="6958806" y="3961606"/>
            <a:ext cx="228600" cy="914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Rectangle 14"/>
          <p:cNvSpPr/>
          <p:nvPr/>
        </p:nvSpPr>
        <p:spPr>
          <a:xfrm>
            <a:off x="9244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And this refers to the name of the file itself</a:t>
            </a:r>
            <a:endParaRPr lang="en-US" sz="2400" dirty="0"/>
          </a:p>
        </p:txBody>
      </p:sp>
      <p:cxnSp>
        <p:nvCxnSpPr>
          <p:cNvPr id="16" name="Straight Arrow Connector 15"/>
          <p:cNvCxnSpPr>
            <a:cxnSpLocks/>
          </p:cNvCxnSpPr>
          <p:nvPr/>
        </p:nvCxnSpPr>
        <p:spPr bwMode="auto">
          <a:xfrm flipH="1">
            <a:off x="8863806" y="3961606"/>
            <a:ext cx="914400" cy="838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38</a:t>
            </a:fld>
            <a:endParaRPr lang="en-US" dirty="0"/>
          </a:p>
        </p:txBody>
      </p:sp>
    </p:spTree>
    <p:extLst>
      <p:ext uri="{BB962C8B-B14F-4D97-AF65-F5344CB8AC3E}">
        <p14:creationId xmlns:p14="http://schemas.microsoft.com/office/powerpoint/2010/main" val="333658595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Expanding the $0 to a full filename</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The 3 lines expand the file to a full filename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504405"/>
            <a:ext cx="12573000" cy="4191001"/>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000" dirty="0">
                <a:solidFill>
                  <a:srgbClr val="0000FF"/>
                </a:solidFill>
                <a:latin typeface="Courier"/>
                <a:cs typeface="Courier"/>
              </a:rPr>
              <a:t>#! /bin/</a:t>
            </a:r>
            <a:r>
              <a:rPr lang="en-US" sz="2000" dirty="0" err="1">
                <a:solidFill>
                  <a:srgbClr val="0000FF"/>
                </a:solidFill>
                <a:latin typeface="Courier"/>
                <a:cs typeface="Courier"/>
              </a:rPr>
              <a:t>sh</a:t>
            </a:r>
            <a:endParaRPr lang="en-US" sz="2000" dirty="0">
              <a:solidFill>
                <a:srgbClr val="0000FF"/>
              </a:solidFill>
              <a:latin typeface="Courier"/>
              <a:cs typeface="Courier"/>
            </a:endParaRP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800000"/>
                </a:solidFill>
                <a:latin typeface="Courier"/>
                <a:cs typeface="Courier"/>
              </a:rPr>
              <a:t>D=`</a:t>
            </a:r>
            <a:r>
              <a:rPr lang="en-US" sz="2000" dirty="0" err="1">
                <a:solidFill>
                  <a:srgbClr val="800000"/>
                </a:solidFill>
                <a:latin typeface="Courier"/>
                <a:cs typeface="Courier"/>
              </a:rPr>
              <a:t>dirname</a:t>
            </a:r>
            <a:r>
              <a:rPr lang="en-US" sz="2000" dirty="0">
                <a:solidFill>
                  <a:srgbClr val="800000"/>
                </a:solidFill>
                <a:latin typeface="Courier"/>
                <a:cs typeface="Courier"/>
              </a:rPr>
              <a:t> "$0"`</a:t>
            </a:r>
          </a:p>
          <a:p>
            <a:pPr eaLnBrk="1" hangingPunct="1">
              <a:spcBef>
                <a:spcPts val="763"/>
              </a:spcBef>
              <a:buClrTx/>
              <a:buFontTx/>
              <a:buNone/>
              <a:defRPr/>
            </a:pPr>
            <a:r>
              <a:rPr lang="en-US" sz="2000" dirty="0">
                <a:solidFill>
                  <a:srgbClr val="800000"/>
                </a:solidFill>
                <a:latin typeface="Courier"/>
                <a:cs typeface="Courier"/>
              </a:rPr>
              <a:t>B=`</a:t>
            </a:r>
            <a:r>
              <a:rPr lang="en-US" sz="2000" dirty="0" err="1">
                <a:solidFill>
                  <a:srgbClr val="800000"/>
                </a:solidFill>
                <a:latin typeface="Courier"/>
                <a:cs typeface="Courier"/>
              </a:rPr>
              <a:t>basename</a:t>
            </a:r>
            <a:r>
              <a:rPr lang="en-US" sz="2000" dirty="0">
                <a:solidFill>
                  <a:srgbClr val="800000"/>
                </a:solidFill>
                <a:latin typeface="Courier"/>
                <a:cs typeface="Courier"/>
              </a:rPr>
              <a:t> "$0"`</a:t>
            </a:r>
          </a:p>
          <a:p>
            <a:pPr eaLnBrk="1" hangingPunct="1">
              <a:spcBef>
                <a:spcPts val="763"/>
              </a:spcBef>
              <a:buClrTx/>
              <a:buFontTx/>
              <a:buNone/>
              <a:defRPr/>
            </a:pPr>
            <a:r>
              <a:rPr lang="en-US" sz="2000" dirty="0">
                <a:solidFill>
                  <a:srgbClr val="800000"/>
                </a:solidFill>
                <a:latin typeface="Courier"/>
                <a:cs typeface="Courier"/>
              </a:rPr>
              <a:t>MYSELF="`cd \"$D\" 2&gt;/dev/null &amp;&amp; </a:t>
            </a:r>
            <a:r>
              <a:rPr lang="en-US" sz="2000" dirty="0" err="1">
                <a:solidFill>
                  <a:srgbClr val="800000"/>
                </a:solidFill>
                <a:latin typeface="Courier"/>
                <a:cs typeface="Courier"/>
              </a:rPr>
              <a:t>pwd</a:t>
            </a:r>
            <a:r>
              <a:rPr lang="en-US" sz="2000" dirty="0">
                <a:solidFill>
                  <a:srgbClr val="800000"/>
                </a:solidFill>
                <a:latin typeface="Courier"/>
                <a:cs typeface="Courier"/>
              </a:rPr>
              <a:t> || echo \"$D\"`/$B”</a:t>
            </a:r>
            <a:endParaRPr lang="en-US" sz="2000" dirty="0">
              <a:solidFill>
                <a:srgbClr val="0000FF"/>
              </a:solidFill>
              <a:latin typeface="Courier"/>
              <a:cs typeface="Courier"/>
            </a:endParaRPr>
          </a:p>
          <a:p>
            <a:pPr eaLnBrk="1" hangingPunct="1">
              <a:spcBef>
                <a:spcPts val="1963"/>
              </a:spcBef>
              <a:buClrTx/>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800000"/>
                </a:solidFill>
                <a:latin typeface="Courier"/>
                <a:cs typeface="Courier"/>
              </a:rPr>
              <a:t>device_file</a:t>
            </a:r>
            <a:r>
              <a:rPr lang="en-US" sz="2000" dirty="0">
                <a:solidFill>
                  <a:srgbClr val="0000FF"/>
                </a:solidFill>
                <a:latin typeface="Courier"/>
                <a:cs typeface="Courier"/>
              </a:rPr>
              <a:t> </a:t>
            </a:r>
            <a:r>
              <a:rPr lang="en-US" sz="2000" dirty="0" err="1">
                <a:solidFill>
                  <a:srgbClr val="0000FF"/>
                </a:solidFill>
                <a:latin typeface="Courier"/>
                <a:cs typeface="Courier"/>
              </a:rPr>
              <a:t>BeginRun</a:t>
            </a:r>
            <a:r>
              <a:rPr lang="en-US" sz="2000" dirty="0">
                <a:solidFill>
                  <a:srgbClr val="0000FF"/>
                </a:solidFill>
                <a:latin typeface="Courier"/>
                <a:cs typeface="Courier"/>
              </a:rPr>
              <a:t> 900 "$0"</a:t>
            </a: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a:p>
            <a:pPr eaLnBrk="1" hangingPunct="1">
              <a:spcBef>
                <a:spcPts val="1963"/>
              </a:spcBef>
              <a:buClrTx/>
              <a:buFontTx/>
              <a:buNone/>
              <a:defRPr/>
            </a:pPr>
            <a:endParaRPr lang="en-US" sz="2000" dirty="0">
              <a:solidFill>
                <a:srgbClr val="606060"/>
              </a:solidFill>
              <a:latin typeface="Courier"/>
              <a:cs typeface="Courier"/>
            </a:endParaRPr>
          </a:p>
          <a:p>
            <a:pPr eaLnBrk="1" hangingPunct="1">
              <a:spcBef>
                <a:spcPts val="1963"/>
              </a:spcBef>
              <a:buClrTx/>
              <a:buFontTx/>
              <a:buNone/>
              <a:defRPr/>
            </a:pPr>
            <a:endParaRPr lang="en-US" sz="2000" dirty="0">
              <a:solidFill>
                <a:srgbClr val="606060"/>
              </a:solidFill>
              <a:latin typeface="Courier"/>
              <a:cs typeface="Courier"/>
            </a:endParaRPr>
          </a:p>
        </p:txBody>
      </p:sp>
      <p:sp>
        <p:nvSpPr>
          <p:cNvPr id="7" name="Text Box 2"/>
          <p:cNvSpPr txBox="1">
            <a:spLocks noChangeArrowheads="1"/>
          </p:cNvSpPr>
          <p:nvPr/>
        </p:nvSpPr>
        <p:spPr bwMode="auto">
          <a:xfrm>
            <a:off x="329406" y="7924006"/>
            <a:ext cx="122301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Almost there…</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39</a:t>
            </a:fld>
            <a:endParaRPr lang="en-US" dirty="0"/>
          </a:p>
        </p:txBody>
      </p:sp>
    </p:spTree>
    <p:extLst>
      <p:ext uri="{BB962C8B-B14F-4D97-AF65-F5344CB8AC3E}">
        <p14:creationId xmlns:p14="http://schemas.microsoft.com/office/powerpoint/2010/main" val="60006586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PHENIX -&gt; </a:t>
            </a:r>
            <a:r>
              <a:rPr lang="en-US" sz="4200" dirty="0" err="1">
                <a:solidFill>
                  <a:srgbClr val="000000"/>
                </a:solidFill>
                <a:latin typeface="Arial Narrow" charset="0"/>
              </a:rPr>
              <a:t>sPHENIX</a:t>
            </a:r>
            <a:endParaRPr lang="en-US" sz="4200" dirty="0">
              <a:solidFill>
                <a:srgbClr val="000000"/>
              </a:solidFill>
              <a:latin typeface="Arial Narrow" charset="0"/>
            </a:endParaRPr>
          </a:p>
        </p:txBody>
      </p:sp>
      <p:sp>
        <p:nvSpPr>
          <p:cNvPr id="31746" name="Text Box 2"/>
          <p:cNvSpPr txBox="1">
            <a:spLocks noChangeArrowheads="1"/>
          </p:cNvSpPr>
          <p:nvPr/>
        </p:nvSpPr>
        <p:spPr bwMode="auto">
          <a:xfrm>
            <a:off x="571500" y="2324100"/>
            <a:ext cx="12230100" cy="36949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606060"/>
                </a:solidFill>
                <a:latin typeface="Arial Narrow" charset="0"/>
              </a:rPr>
              <a:t>PHENIX has been around since the early 90’s </a:t>
            </a:r>
          </a:p>
          <a:p>
            <a:pPr eaLnBrk="1" hangingPunct="1">
              <a:spcBef>
                <a:spcPts val="763"/>
              </a:spcBef>
              <a:buClrTx/>
              <a:buFontTx/>
              <a:buNone/>
              <a:defRPr/>
            </a:pPr>
            <a:r>
              <a:rPr lang="en-US" sz="2800" dirty="0">
                <a:solidFill>
                  <a:srgbClr val="606060"/>
                </a:solidFill>
                <a:latin typeface="Arial Narrow" charset="0"/>
              </a:rPr>
              <a:t>Still, the experiment was showing its age – much older than the cars most of us drive</a:t>
            </a:r>
          </a:p>
          <a:p>
            <a:pPr eaLnBrk="1" hangingPunct="1">
              <a:spcBef>
                <a:spcPts val="763"/>
              </a:spcBef>
              <a:buClrTx/>
              <a:defRPr/>
            </a:pPr>
            <a:r>
              <a:rPr lang="en-US" sz="2800" dirty="0" err="1">
                <a:solidFill>
                  <a:srgbClr val="606060"/>
                </a:solidFill>
                <a:latin typeface="Arial Narrow" charset="0"/>
              </a:rPr>
              <a:t>sPHENIX</a:t>
            </a:r>
            <a:r>
              <a:rPr lang="en-US" sz="2800" dirty="0">
                <a:solidFill>
                  <a:srgbClr val="606060"/>
                </a:solidFill>
                <a:latin typeface="Arial Narrow" charset="0"/>
              </a:rPr>
              <a:t> is a replacement for the ageing PHENIX experiment</a:t>
            </a:r>
          </a:p>
          <a:p>
            <a:pPr eaLnBrk="1" hangingPunct="1">
              <a:spcBef>
                <a:spcPts val="763"/>
              </a:spcBef>
              <a:buClrTx/>
              <a:defRPr/>
            </a:pPr>
            <a:r>
              <a:rPr lang="en-US" sz="2800" dirty="0">
                <a:solidFill>
                  <a:srgbClr val="606060"/>
                </a:solidFill>
                <a:latin typeface="Arial Narrow" charset="0"/>
              </a:rPr>
              <a:t>It’s not an upgrade! Only one small detector component survives</a:t>
            </a:r>
          </a:p>
          <a:p>
            <a:pPr eaLnBrk="1" hangingPunct="1">
              <a:spcBef>
                <a:spcPts val="763"/>
              </a:spcBef>
              <a:buClrTx/>
              <a:defRPr/>
            </a:pPr>
            <a:r>
              <a:rPr lang="en-US" sz="2800" dirty="0">
                <a:solidFill>
                  <a:srgbClr val="606060"/>
                </a:solidFill>
                <a:latin typeface="Arial Narrow" charset="0"/>
              </a:rPr>
              <a:t>Looking forward to taking data in 2022!</a:t>
            </a:r>
          </a:p>
        </p:txBody>
      </p:sp>
      <p:sp>
        <p:nvSpPr>
          <p:cNvPr id="2" name="Slide Number Placeholder 1"/>
          <p:cNvSpPr>
            <a:spLocks noGrp="1"/>
          </p:cNvSpPr>
          <p:nvPr>
            <p:ph type="sldNum" sz="quarter" idx="4"/>
          </p:nvPr>
        </p:nvSpPr>
        <p:spPr/>
        <p:txBody>
          <a:bodyPr/>
          <a:lstStyle/>
          <a:p>
            <a:fld id="{7D854EC2-8F58-5C4F-8AEB-33CAAE66C4BD}" type="slidenum">
              <a:rPr lang="en-US" smtClean="0"/>
              <a:t>4</a:t>
            </a:fld>
            <a:endParaRPr lang="en-US" dirty="0"/>
          </a:p>
        </p:txBody>
      </p:sp>
      <p:pic>
        <p:nvPicPr>
          <p:cNvPr id="11" name="Picture 10" descr="phenix_quartercu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5197" y="5942806"/>
            <a:ext cx="4601009"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Straight Arrow Connector 12"/>
          <p:cNvCxnSpPr/>
          <p:nvPr/>
        </p:nvCxnSpPr>
        <p:spPr bwMode="auto">
          <a:xfrm>
            <a:off x="6044406" y="7543006"/>
            <a:ext cx="1295400" cy="0"/>
          </a:xfrm>
          <a:prstGeom prst="straightConnector1">
            <a:avLst/>
          </a:prstGeom>
          <a:solidFill>
            <a:srgbClr val="00B8FF"/>
          </a:solidFill>
          <a:ln w="155575" cap="flat" cmpd="sng" algn="ctr">
            <a:solidFill>
              <a:schemeClr val="tx1"/>
            </a:solidFill>
            <a:prstDash val="solid"/>
            <a:round/>
            <a:headEnd type="none" w="med" len="med"/>
            <a:tailEnd type="arrow"/>
          </a:ln>
          <a:effectLst>
            <a:outerShdw blurRad="63500" dist="38099" dir="2700000" algn="ctr" rotWithShape="0">
              <a:schemeClr val="bg2">
                <a:alpha val="74998"/>
              </a:schemeClr>
            </a:outerShdw>
          </a:effectLst>
          <a:extLst/>
        </p:spPr>
      </p:cxnSp>
      <p:pic>
        <p:nvPicPr>
          <p:cNvPr id="3" name="Picture 2"/>
          <p:cNvPicPr>
            <a:picLocks noChangeAspect="1"/>
          </p:cNvPicPr>
          <p:nvPr/>
        </p:nvPicPr>
        <p:blipFill>
          <a:blip r:embed="rId4"/>
          <a:stretch>
            <a:fillRect/>
          </a:stretch>
        </p:blipFill>
        <p:spPr>
          <a:xfrm>
            <a:off x="7858097" y="5257006"/>
            <a:ext cx="4129909" cy="4073335"/>
          </a:xfrm>
          <a:prstGeom prst="rect">
            <a:avLst/>
          </a:prstGeom>
        </p:spPr>
      </p:pic>
    </p:spTree>
    <p:extLst>
      <p:ext uri="{BB962C8B-B14F-4D97-AF65-F5344CB8AC3E}">
        <p14:creationId xmlns:p14="http://schemas.microsoft.com/office/powerpoint/2010/main" val="27284527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 and the final touch</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clear out any pre-existing device definitions first. We also add some comments as documentation what we are doing  here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275806"/>
            <a:ext cx="12573000" cy="58674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000" dirty="0">
                <a:solidFill>
                  <a:srgbClr val="0000FF"/>
                </a:solidFill>
                <a:latin typeface="Courier"/>
                <a:cs typeface="Courier"/>
              </a:rPr>
              <a:t>#! /bin/</a:t>
            </a:r>
            <a:r>
              <a:rPr lang="en-US" sz="2000" dirty="0" err="1">
                <a:solidFill>
                  <a:srgbClr val="0000FF"/>
                </a:solidFill>
                <a:latin typeface="Courier"/>
                <a:cs typeface="Courier"/>
              </a:rPr>
              <a:t>sh</a:t>
            </a: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800000"/>
                </a:solidFill>
                <a:latin typeface="Courier"/>
                <a:cs typeface="Courier"/>
              </a:rPr>
              <a:t># this sets up the DRS4 readout with 5GS/s, a negative</a:t>
            </a:r>
          </a:p>
          <a:p>
            <a:pPr eaLnBrk="1" hangingPunct="1">
              <a:spcBef>
                <a:spcPts val="763"/>
              </a:spcBef>
              <a:buClrTx/>
              <a:buFontTx/>
              <a:buNone/>
              <a:defRPr/>
            </a:pPr>
            <a:r>
              <a:rPr lang="en-US" sz="2000" dirty="0">
                <a:solidFill>
                  <a:srgbClr val="800000"/>
                </a:solidFill>
                <a:latin typeface="Courier"/>
                <a:cs typeface="Courier"/>
              </a:rPr>
              <a:t># slope trigger in channel 1 with a delay of 140</a:t>
            </a: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a:solidFill>
                  <a:srgbClr val="0000FF"/>
                </a:solidFill>
                <a:latin typeface="Courier"/>
                <a:cs typeface="Courier"/>
              </a:rPr>
              <a:t>D=`</a:t>
            </a:r>
            <a:r>
              <a:rPr lang="en-US" sz="2000" dirty="0" err="1">
                <a:solidFill>
                  <a:srgbClr val="0000FF"/>
                </a:solidFill>
                <a:latin typeface="Courier"/>
                <a:cs typeface="Courier"/>
              </a:rPr>
              <a:t>dirname</a:t>
            </a:r>
            <a:r>
              <a:rPr lang="en-US" sz="2000" dirty="0">
                <a:solidFill>
                  <a:srgbClr val="0000FF"/>
                </a:solidFill>
                <a:latin typeface="Courier"/>
                <a:cs typeface="Courier"/>
              </a:rPr>
              <a:t> "$0"`</a:t>
            </a:r>
          </a:p>
          <a:p>
            <a:pPr eaLnBrk="1" hangingPunct="1">
              <a:spcBef>
                <a:spcPts val="763"/>
              </a:spcBef>
              <a:buClrTx/>
              <a:buFontTx/>
              <a:buNone/>
              <a:defRPr/>
            </a:pPr>
            <a:r>
              <a:rPr lang="en-US" sz="2000" dirty="0">
                <a:solidFill>
                  <a:srgbClr val="0000FF"/>
                </a:solidFill>
                <a:latin typeface="Courier"/>
                <a:cs typeface="Courier"/>
              </a:rPr>
              <a:t>B=`</a:t>
            </a:r>
            <a:r>
              <a:rPr lang="en-US" sz="2000" dirty="0" err="1">
                <a:solidFill>
                  <a:srgbClr val="0000FF"/>
                </a:solidFill>
                <a:latin typeface="Courier"/>
                <a:cs typeface="Courier"/>
              </a:rPr>
              <a:t>basename</a:t>
            </a:r>
            <a:r>
              <a:rPr lang="en-US" sz="2000" dirty="0">
                <a:solidFill>
                  <a:srgbClr val="0000FF"/>
                </a:solidFill>
                <a:latin typeface="Courier"/>
                <a:cs typeface="Courier"/>
              </a:rPr>
              <a:t> "$0"`</a:t>
            </a:r>
          </a:p>
          <a:p>
            <a:pPr eaLnBrk="1" hangingPunct="1">
              <a:spcBef>
                <a:spcPts val="763"/>
              </a:spcBef>
              <a:buClrTx/>
              <a:buFontTx/>
              <a:buNone/>
              <a:defRPr/>
            </a:pPr>
            <a:r>
              <a:rPr lang="en-US" sz="2000" dirty="0">
                <a:solidFill>
                  <a:srgbClr val="0000FF"/>
                </a:solidFill>
                <a:latin typeface="Courier"/>
                <a:cs typeface="Courier"/>
              </a:rPr>
              <a:t>MYSELF="`cd \"$D\" 2&gt;/</a:t>
            </a:r>
            <a:r>
              <a:rPr lang="en-US" sz="2000" dirty="0" err="1">
                <a:solidFill>
                  <a:srgbClr val="0000FF"/>
                </a:solidFill>
                <a:latin typeface="Courier"/>
                <a:cs typeface="Courier"/>
              </a:rPr>
              <a:t>dev</a:t>
            </a:r>
            <a:r>
              <a:rPr lang="en-US" sz="2000" dirty="0">
                <a:solidFill>
                  <a:srgbClr val="0000FF"/>
                </a:solidFill>
                <a:latin typeface="Courier"/>
                <a:cs typeface="Courier"/>
              </a:rPr>
              <a:t>/null &amp;&amp; </a:t>
            </a:r>
            <a:r>
              <a:rPr lang="en-US" sz="2000" dirty="0" err="1">
                <a:solidFill>
                  <a:srgbClr val="0000FF"/>
                </a:solidFill>
                <a:latin typeface="Courier"/>
                <a:cs typeface="Courier"/>
              </a:rPr>
              <a:t>pwd</a:t>
            </a:r>
            <a:r>
              <a:rPr lang="en-US" sz="2000" dirty="0">
                <a:solidFill>
                  <a:srgbClr val="0000FF"/>
                </a:solidFill>
                <a:latin typeface="Courier"/>
                <a:cs typeface="Courier"/>
              </a:rPr>
              <a:t> || echo \"$D\"`/$B”</a:t>
            </a:r>
          </a:p>
          <a:p>
            <a:pPr eaLnBrk="1" hangingPunct="1">
              <a:spcBef>
                <a:spcPts val="763"/>
              </a:spcBef>
              <a:buClrTx/>
              <a:buFontTx/>
              <a:buNone/>
              <a:defRPr/>
            </a:pPr>
            <a:endParaRPr lang="en-US" sz="2000" dirty="0">
              <a:solidFill>
                <a:srgbClr val="0000FF"/>
              </a:solidFill>
              <a:latin typeface="Courier"/>
              <a:cs typeface="Courier"/>
            </a:endParaRPr>
          </a:p>
          <a:p>
            <a:pPr eaLnBrk="1" hangingPunct="1">
              <a:spcBef>
                <a:spcPts val="763"/>
              </a:spcBef>
              <a:buClrTx/>
              <a:buFontTx/>
              <a:buNone/>
              <a:defRPr/>
            </a:pPr>
            <a:r>
              <a:rPr lang="en-US" sz="2000" dirty="0" err="1">
                <a:solidFill>
                  <a:srgbClr val="800000"/>
                </a:solidFill>
                <a:latin typeface="Courier"/>
                <a:cs typeface="Courier"/>
              </a:rPr>
              <a:t>rcdaq_client</a:t>
            </a:r>
            <a:r>
              <a:rPr lang="en-US" sz="2000" dirty="0">
                <a:solidFill>
                  <a:srgbClr val="800000"/>
                </a:solidFill>
                <a:latin typeface="Courier"/>
                <a:cs typeface="Courier"/>
              </a:rPr>
              <a:t> </a:t>
            </a:r>
            <a:r>
              <a:rPr lang="en-US" sz="2000" dirty="0" err="1">
                <a:solidFill>
                  <a:srgbClr val="800000"/>
                </a:solidFill>
                <a:latin typeface="Courier"/>
                <a:cs typeface="Courier"/>
              </a:rPr>
              <a:t>daq_clear_readlist</a:t>
            </a:r>
            <a:endParaRPr lang="en-US" sz="2000" dirty="0">
              <a:solidFill>
                <a:srgbClr val="800000"/>
              </a:solidFill>
              <a:latin typeface="Courier"/>
              <a:cs typeface="Courier"/>
            </a:endParaRPr>
          </a:p>
          <a:p>
            <a:pPr eaLnBrk="1" hangingPunct="1">
              <a:spcBef>
                <a:spcPts val="763"/>
              </a:spcBef>
              <a:buClrTx/>
              <a:buFontTx/>
              <a:buNone/>
              <a:defRPr/>
            </a:pPr>
            <a:endParaRPr lang="en-US" sz="2000" dirty="0">
              <a:solidFill>
                <a:srgbClr val="800000"/>
              </a:solidFill>
              <a:latin typeface="Courier"/>
              <a:cs typeface="Courier"/>
            </a:endParaRPr>
          </a:p>
          <a:p>
            <a:pPr eaLnBrk="1" hangingPunct="1">
              <a:spcBef>
                <a:spcPts val="1963"/>
              </a:spcBef>
              <a:buClrTx/>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800000"/>
                </a:solidFill>
                <a:latin typeface="Courier"/>
                <a:cs typeface="Courier"/>
              </a:rPr>
              <a:t>device_file</a:t>
            </a:r>
            <a:r>
              <a:rPr lang="en-US" sz="2000" dirty="0">
                <a:solidFill>
                  <a:srgbClr val="0000FF"/>
                </a:solidFill>
                <a:latin typeface="Courier"/>
                <a:cs typeface="Courier"/>
              </a:rPr>
              <a:t> </a:t>
            </a:r>
            <a:r>
              <a:rPr lang="en-US" sz="2000" dirty="0" err="1">
                <a:solidFill>
                  <a:srgbClr val="0000FF"/>
                </a:solidFill>
                <a:latin typeface="Courier"/>
                <a:cs typeface="Courier"/>
              </a:rPr>
              <a:t>BeginRun</a:t>
            </a:r>
            <a:r>
              <a:rPr lang="en-US" sz="2000" dirty="0">
                <a:solidFill>
                  <a:srgbClr val="0000FF"/>
                </a:solidFill>
                <a:latin typeface="Courier"/>
                <a:cs typeface="Courier"/>
              </a:rPr>
              <a:t> 900 "$0"</a:t>
            </a: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load </a:t>
            </a:r>
            <a:r>
              <a:rPr lang="en-US" sz="2000" dirty="0" err="1">
                <a:solidFill>
                  <a:srgbClr val="0000FF"/>
                </a:solidFill>
                <a:latin typeface="Courier"/>
                <a:cs typeface="Courier"/>
              </a:rPr>
              <a:t>librcdaqplugin_drs.so</a:t>
            </a:r>
            <a:endParaRPr lang="en-US" sz="2000" dirty="0">
              <a:solidFill>
                <a:srgbClr val="0000FF"/>
              </a:solidFill>
              <a:latin typeface="Courier"/>
              <a:cs typeface="Courier"/>
            </a:endParaRPr>
          </a:p>
          <a:p>
            <a:pPr eaLnBrk="1" hangingPunct="1">
              <a:spcBef>
                <a:spcPts val="1963"/>
              </a:spcBef>
              <a:buClrTx/>
              <a:buFontTx/>
              <a:buNone/>
              <a:defRPr/>
            </a:pPr>
            <a:r>
              <a:rPr lang="en-US" sz="2000" dirty="0" err="1">
                <a:solidFill>
                  <a:srgbClr val="0000FF"/>
                </a:solidFill>
                <a:latin typeface="Courier"/>
                <a:cs typeface="Courier"/>
              </a:rPr>
              <a:t>rcdaq_client</a:t>
            </a:r>
            <a:r>
              <a:rPr lang="en-US" sz="2000" dirty="0">
                <a:solidFill>
                  <a:srgbClr val="0000FF"/>
                </a:solidFill>
                <a:latin typeface="Courier"/>
                <a:cs typeface="Courier"/>
              </a:rPr>
              <a:t> </a:t>
            </a:r>
            <a:r>
              <a:rPr lang="en-US" sz="2000" dirty="0" err="1">
                <a:solidFill>
                  <a:srgbClr val="0000FF"/>
                </a:solidFill>
                <a:latin typeface="Courier"/>
                <a:cs typeface="Courier"/>
              </a:rPr>
              <a:t>create_device</a:t>
            </a:r>
            <a:r>
              <a:rPr lang="en-US" sz="2000" dirty="0">
                <a:solidFill>
                  <a:srgbClr val="0000FF"/>
                </a:solidFill>
                <a:latin typeface="Courier"/>
                <a:cs typeface="Courier"/>
              </a:rPr>
              <a:t> </a:t>
            </a:r>
            <a:r>
              <a:rPr lang="en-US" sz="2000" dirty="0" err="1">
                <a:solidFill>
                  <a:srgbClr val="0000FF"/>
                </a:solidFill>
                <a:latin typeface="Courier"/>
                <a:cs typeface="Courier"/>
              </a:rPr>
              <a:t>device_drs</a:t>
            </a:r>
            <a:r>
              <a:rPr lang="en-US" sz="2000" dirty="0">
                <a:solidFill>
                  <a:srgbClr val="0000FF"/>
                </a:solidFill>
                <a:latin typeface="Courier"/>
                <a:cs typeface="Courier"/>
              </a:rPr>
              <a:t> -- </a:t>
            </a:r>
            <a:r>
              <a:rPr lang="en-US" sz="2000" dirty="0" err="1">
                <a:solidFill>
                  <a:srgbClr val="0000FF"/>
                </a:solidFill>
                <a:latin typeface="Courier"/>
                <a:cs typeface="Courier"/>
              </a:rPr>
              <a:t>DataEvent</a:t>
            </a:r>
            <a:r>
              <a:rPr lang="en-US" sz="2000" dirty="0">
                <a:solidFill>
                  <a:srgbClr val="0000FF"/>
                </a:solidFill>
                <a:latin typeface="Courier"/>
                <a:cs typeface="Courier"/>
              </a:rPr>
              <a:t> 1001 0x21 -150 negative 140 3</a:t>
            </a:r>
          </a:p>
        </p:txBody>
      </p:sp>
      <p:sp>
        <p:nvSpPr>
          <p:cNvPr id="2" name="Slide Number Placeholder 1"/>
          <p:cNvSpPr>
            <a:spLocks noGrp="1"/>
          </p:cNvSpPr>
          <p:nvPr>
            <p:ph type="sldNum" sz="quarter" idx="4"/>
          </p:nvPr>
        </p:nvSpPr>
        <p:spPr/>
        <p:txBody>
          <a:bodyPr/>
          <a:lstStyle/>
          <a:p>
            <a:fld id="{7D854EC2-8F58-5C4F-8AEB-33CAAE66C4BD}" type="slidenum">
              <a:rPr lang="en-US" smtClean="0"/>
              <a:t>40</a:t>
            </a:fld>
            <a:endParaRPr lang="en-US" dirty="0"/>
          </a:p>
        </p:txBody>
      </p:sp>
    </p:spTree>
    <p:extLst>
      <p:ext uri="{BB962C8B-B14F-4D97-AF65-F5344CB8AC3E}">
        <p14:creationId xmlns:p14="http://schemas.microsoft.com/office/powerpoint/2010/main" val="42544263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special devices</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have seen the </a:t>
            </a:r>
            <a:r>
              <a:rPr lang="en-US" sz="2800" dirty="0" err="1">
                <a:solidFill>
                  <a:srgbClr val="000090"/>
                </a:solidFill>
                <a:latin typeface="Arial Narrow" charset="0"/>
              </a:rPr>
              <a:t>device_file</a:t>
            </a:r>
            <a:r>
              <a:rPr lang="en-US" sz="2800" dirty="0">
                <a:solidFill>
                  <a:srgbClr val="000000"/>
                </a:solidFill>
                <a:latin typeface="Arial Narrow" charset="0"/>
              </a:rPr>
              <a:t>, which captures the contents of a file into a packet. What else is there?</a:t>
            </a:r>
          </a:p>
          <a:p>
            <a:pPr eaLnBrk="1" hangingPunct="1">
              <a:spcBef>
                <a:spcPts val="1963"/>
              </a:spcBef>
              <a:buClrTx/>
              <a:buFontTx/>
              <a:buNone/>
              <a:defRPr/>
            </a:pPr>
            <a:r>
              <a:rPr lang="en-US" sz="2800" b="1"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 the “file” saves the contents as text, which is not always easy to work with. </a:t>
            </a:r>
            <a:r>
              <a:rPr lang="en-US" sz="2800"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looks for lines with numbers by themselves on a line, and stores them as numbers. In your analysis, it’s much easier to work with</a:t>
            </a:r>
          </a:p>
          <a:p>
            <a:pPr eaLnBrk="1" hangingPunct="1">
              <a:spcBef>
                <a:spcPts val="1963"/>
              </a:spcBef>
              <a:buClrTx/>
              <a:buFontTx/>
              <a:buNone/>
              <a:defRPr/>
            </a:pPr>
            <a:r>
              <a:rPr lang="en-US" sz="2800" b="1" dirty="0" err="1">
                <a:solidFill>
                  <a:srgbClr val="000000"/>
                </a:solidFill>
                <a:latin typeface="Arial Narrow" charset="0"/>
                <a:cs typeface="Arial Narrow"/>
              </a:rPr>
              <a:t>device_command</a:t>
            </a:r>
            <a:r>
              <a:rPr lang="en-US" sz="2800" dirty="0">
                <a:solidFill>
                  <a:srgbClr val="000000"/>
                </a:solidFill>
                <a:latin typeface="Arial Narrow" charset="0"/>
                <a:cs typeface="Arial Narrow"/>
              </a:rPr>
              <a:t>  - no packet generated, but an arbitrary command gets executed. (This is one of the most powerful concepts). </a:t>
            </a:r>
          </a:p>
          <a:p>
            <a:pPr eaLnBrk="1" hangingPunct="1">
              <a:spcBef>
                <a:spcPts val="1963"/>
              </a:spcBef>
              <a:buClrTx/>
              <a:buFontTx/>
              <a:buNone/>
              <a:defRPr/>
            </a:pPr>
            <a:r>
              <a:rPr lang="en-US" sz="2800" b="1" dirty="0" err="1">
                <a:solidFill>
                  <a:srgbClr val="000000"/>
                </a:solidFill>
                <a:latin typeface="Arial Narrow" charset="0"/>
                <a:cs typeface="Arial Narrow"/>
              </a:rPr>
              <a:t>device_file_delete</a:t>
            </a:r>
            <a:r>
              <a:rPr lang="en-US" sz="2800" dirty="0">
                <a:solidFill>
                  <a:srgbClr val="000000"/>
                </a:solidFill>
                <a:latin typeface="Arial Narrow" charset="0"/>
                <a:cs typeface="Arial Narrow"/>
              </a:rPr>
              <a:t> – as </a:t>
            </a:r>
            <a:r>
              <a:rPr lang="en-US" sz="2800" dirty="0" err="1">
                <a:solidFill>
                  <a:srgbClr val="000000"/>
                </a:solidFill>
                <a:latin typeface="Arial Narrow" charset="0"/>
                <a:cs typeface="Arial Narrow"/>
              </a:rPr>
              <a:t>device_file</a:t>
            </a:r>
            <a:r>
              <a:rPr lang="en-US" sz="2800" dirty="0">
                <a:solidFill>
                  <a:srgbClr val="000000"/>
                </a:solidFill>
                <a:latin typeface="Arial Narrow" charset="0"/>
                <a:cs typeface="Arial Narrow"/>
              </a:rPr>
              <a:t>, but the file gets deleted after inclusion</a:t>
            </a:r>
          </a:p>
          <a:p>
            <a:pPr eaLnBrk="1" hangingPunct="1">
              <a:spcBef>
                <a:spcPts val="1963"/>
              </a:spcBef>
              <a:buClrTx/>
              <a:buFontTx/>
              <a:buNone/>
              <a:defRPr/>
            </a:pPr>
            <a:r>
              <a:rPr lang="en-US" sz="2800" b="1" dirty="0" err="1">
                <a:solidFill>
                  <a:srgbClr val="000000"/>
                </a:solidFill>
                <a:latin typeface="Arial Narrow" charset="0"/>
                <a:cs typeface="Arial Narrow"/>
              </a:rPr>
              <a:t>device_filenumbers_delete</a:t>
            </a:r>
            <a:r>
              <a:rPr lang="en-US" sz="2800" dirty="0">
                <a:solidFill>
                  <a:srgbClr val="000000"/>
                </a:solidFill>
                <a:latin typeface="Arial Narrow" charset="0"/>
                <a:cs typeface="Arial Narrow"/>
              </a:rPr>
              <a:t> –  you get the idea</a:t>
            </a:r>
          </a:p>
        </p:txBody>
      </p:sp>
      <p:sp>
        <p:nvSpPr>
          <p:cNvPr id="2" name="Slide Number Placeholder 1"/>
          <p:cNvSpPr>
            <a:spLocks noGrp="1"/>
          </p:cNvSpPr>
          <p:nvPr>
            <p:ph type="sldNum" sz="quarter" idx="4"/>
          </p:nvPr>
        </p:nvSpPr>
        <p:spPr/>
        <p:txBody>
          <a:bodyPr/>
          <a:lstStyle/>
          <a:p>
            <a:fld id="{7D854EC2-8F58-5C4F-8AEB-33CAAE66C4BD}" type="slidenum">
              <a:rPr lang="en-US" smtClean="0"/>
              <a:t>41</a:t>
            </a:fld>
            <a:endParaRPr lang="en-US" dirty="0"/>
          </a:p>
        </p:txBody>
      </p:sp>
    </p:spTree>
    <p:extLst>
      <p:ext uri="{BB962C8B-B14F-4D97-AF65-F5344CB8AC3E}">
        <p14:creationId xmlns:p14="http://schemas.microsoft.com/office/powerpoint/2010/main" val="249258151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Autopilot example: “Tile Mapping” at the Fermi Test Beam Facility</a:t>
            </a:r>
          </a:p>
        </p:txBody>
      </p:sp>
      <p:sp>
        <p:nvSpPr>
          <p:cNvPr id="6" name="Text Box 2"/>
          <p:cNvSpPr txBox="1">
            <a:spLocks noChangeArrowheads="1"/>
          </p:cNvSpPr>
          <p:nvPr/>
        </p:nvSpPr>
        <p:spPr bwMode="auto">
          <a:xfrm>
            <a:off x="177006" y="2132806"/>
            <a:ext cx="11811000" cy="586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“Tile mapping” refers to mapping the position-dependent response of a </a:t>
            </a:r>
            <a:r>
              <a:rPr lang="en-US" sz="2800" dirty="0" err="1">
                <a:solidFill>
                  <a:srgbClr val="000000"/>
                </a:solidFill>
                <a:latin typeface="Arial Narrow" charset="0"/>
              </a:rPr>
              <a:t>hadronic</a:t>
            </a:r>
            <a:r>
              <a:rPr lang="en-US" sz="2800" dirty="0">
                <a:solidFill>
                  <a:srgbClr val="000000"/>
                </a:solidFill>
                <a:latin typeface="Arial Narrow" charset="0"/>
              </a:rPr>
              <a:t> calorimeter tile. </a:t>
            </a:r>
          </a:p>
          <a:p>
            <a:pPr eaLnBrk="1" hangingPunct="1">
              <a:spcBef>
                <a:spcPts val="763"/>
              </a:spcBef>
              <a:buClrTx/>
              <a:buFontTx/>
              <a:buNone/>
              <a:defRPr/>
            </a:pPr>
            <a:r>
              <a:rPr lang="en-US" sz="2800" dirty="0">
                <a:solidFill>
                  <a:srgbClr val="000000"/>
                </a:solidFill>
                <a:latin typeface="Arial Narrow" charset="0"/>
              </a:rPr>
              <a:t>About 200 individual positions of the tile relative to the beam </a:t>
            </a:r>
            <a:r>
              <a:rPr lang="mr-IN" sz="2800" dirty="0">
                <a:solidFill>
                  <a:srgbClr val="000000"/>
                </a:solidFill>
                <a:latin typeface="Arial Narrow" charset="0"/>
              </a:rPr>
              <a:t>–</a:t>
            </a:r>
            <a:r>
              <a:rPr lang="en-US" sz="2800" dirty="0">
                <a:solidFill>
                  <a:srgbClr val="000000"/>
                </a:solidFill>
                <a:latin typeface="Arial Narrow" charset="0"/>
              </a:rPr>
              <a:t> you’d go nuts doing all that manually, and you are bound to make mistakes</a:t>
            </a:r>
          </a:p>
          <a:p>
            <a:pPr eaLnBrk="1" hangingPunct="1">
              <a:spcBef>
                <a:spcPts val="763"/>
              </a:spcBef>
              <a:buClrTx/>
              <a:buFontTx/>
              <a:buNone/>
              <a:defRPr/>
            </a:pPr>
            <a:r>
              <a:rPr lang="en-US" sz="2800" dirty="0">
                <a:solidFill>
                  <a:srgbClr val="000000"/>
                </a:solidFill>
                <a:latin typeface="Arial Narrow" charset="0"/>
              </a:rPr>
              <a:t>The FTBF M2.6 tables is controlled via the accelerator controls (ACNET) </a:t>
            </a:r>
            <a:r>
              <a:rPr lang="mr-IN" sz="2800" dirty="0">
                <a:solidFill>
                  <a:srgbClr val="000000"/>
                </a:solidFill>
                <a:latin typeface="Arial Narrow" charset="0"/>
              </a:rPr>
              <a:t>–</a:t>
            </a:r>
            <a:r>
              <a:rPr lang="en-US" sz="2800" dirty="0">
                <a:solidFill>
                  <a:srgbClr val="000000"/>
                </a:solidFill>
                <a:latin typeface="Arial Narrow" charset="0"/>
              </a:rPr>
              <a:t> some caution required</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p:txBody>
      </p:sp>
      <p:sp>
        <p:nvSpPr>
          <p:cNvPr id="24" name="Text Box 2"/>
          <p:cNvSpPr txBox="1">
            <a:spLocks noChangeArrowheads="1"/>
          </p:cNvSpPr>
          <p:nvPr/>
        </p:nvSpPr>
        <p:spPr bwMode="auto">
          <a:xfrm>
            <a:off x="253206" y="5104606"/>
            <a:ext cx="54864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This setup exercises most of the aforementioned features: scripting and reacting to the FTBF spill, network transparency (we cannot access ACNET from the DAQ machine, but an ACNET-enabled machine can control our DAQ)</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I told you about my cameras, right?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p:txBody>
      </p:sp>
      <p:pic>
        <p:nvPicPr>
          <p:cNvPr id="25" name="Picture 24" descr="ftbf_table_039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6" name="Picture 25" descr="ftbf_table_039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7" name="Picture 26" descr="ftbf_table_039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8" name="Picture 27" descr="ftbf_table_039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29" name="Picture 28" descr="ftbf_table_039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30" name="Picture 29" descr="ftbf_table_039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32" name="Picture 31" descr="ftbf_table_039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9606" y="5142706"/>
            <a:ext cx="6908800" cy="3886200"/>
          </a:xfrm>
          <a:prstGeom prst="rect">
            <a:avLst/>
          </a:prstGeom>
        </p:spPr>
      </p:pic>
      <p:pic>
        <p:nvPicPr>
          <p:cNvPr id="19" name="Picture 18"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130006" y="4799806"/>
            <a:ext cx="8128000" cy="4572000"/>
          </a:xfrm>
          <a:prstGeom prst="rect">
            <a:avLst/>
          </a:prstGeom>
        </p:spPr>
      </p:pic>
      <p:pic>
        <p:nvPicPr>
          <p:cNvPr id="37888" name="Picture 37887"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130006" y="4799806"/>
            <a:ext cx="8128000" cy="4572000"/>
          </a:xfrm>
          <a:prstGeom prst="rect">
            <a:avLst/>
          </a:prstGeom>
        </p:spPr>
      </p:pic>
      <p:sp>
        <p:nvSpPr>
          <p:cNvPr id="2" name="Slide Number Placeholder 1"/>
          <p:cNvSpPr>
            <a:spLocks noGrp="1"/>
          </p:cNvSpPr>
          <p:nvPr>
            <p:ph type="sldNum" sz="quarter" idx="4"/>
          </p:nvPr>
        </p:nvSpPr>
        <p:spPr/>
        <p:txBody>
          <a:bodyPr/>
          <a:lstStyle/>
          <a:p>
            <a:fld id="{7D854EC2-8F58-5C4F-8AEB-33CAAE66C4BD}" type="slidenum">
              <a:rPr lang="en-US" smtClean="0"/>
              <a:t>42</a:t>
            </a:fld>
            <a:endParaRPr lang="en-US" dirty="0"/>
          </a:p>
        </p:txBody>
      </p:sp>
    </p:spTree>
    <p:extLst>
      <p:ext uri="{BB962C8B-B14F-4D97-AF65-F5344CB8AC3E}">
        <p14:creationId xmlns:p14="http://schemas.microsoft.com/office/powerpoint/2010/main" val="1262039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about capturing your environment</a:t>
            </a:r>
          </a:p>
        </p:txBody>
      </p:sp>
      <p:sp>
        <p:nvSpPr>
          <p:cNvPr id="6" name="Text Box 2"/>
          <p:cNvSpPr txBox="1">
            <a:spLocks noChangeArrowheads="1"/>
          </p:cNvSpPr>
          <p:nvPr/>
        </p:nvSpPr>
        <p:spPr bwMode="auto">
          <a:xfrm>
            <a:off x="329406" y="2056606"/>
            <a:ext cx="12230100" cy="434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Many times you capture things only “just in case”</a:t>
            </a:r>
          </a:p>
          <a:p>
            <a:pPr eaLnBrk="1" hangingPunct="1">
              <a:spcBef>
                <a:spcPts val="1963"/>
              </a:spcBef>
              <a:buClrTx/>
              <a:defRPr/>
            </a:pPr>
            <a:r>
              <a:rPr lang="en-US" sz="2800" dirty="0">
                <a:solidFill>
                  <a:srgbClr val="000000"/>
                </a:solidFill>
                <a:latin typeface="Arial Narrow" charset="0"/>
                <a:cs typeface="Arial Narrow"/>
              </a:rPr>
              <a:t>Think of it as “black box” on a plane…  </a:t>
            </a:r>
            <a:r>
              <a:rPr lang="en-US" sz="2800" dirty="0">
                <a:solidFill>
                  <a:srgbClr val="000000"/>
                </a:solidFill>
                <a:latin typeface="Arial Narrow" charset="0"/>
              </a:rPr>
              <a:t> </a:t>
            </a:r>
          </a:p>
          <a:p>
            <a:pPr eaLnBrk="1" hangingPunct="1">
              <a:spcBef>
                <a:spcPts val="1963"/>
              </a:spcBef>
              <a:buClrTx/>
              <a:buFontTx/>
              <a:buNone/>
              <a:defRPr/>
            </a:pPr>
            <a:r>
              <a:rPr lang="en-US" sz="2800" dirty="0">
                <a:solidFill>
                  <a:srgbClr val="000000"/>
                </a:solidFill>
                <a:latin typeface="Arial Narrow" charset="0"/>
                <a:cs typeface="Arial Narrow"/>
              </a:rPr>
              <a:t>You don’t routinely look at them in your analysis (such a cam pictures shown before)</a:t>
            </a:r>
          </a:p>
          <a:p>
            <a:pPr eaLnBrk="1" hangingPunct="1">
              <a:spcBef>
                <a:spcPts val="1963"/>
              </a:spcBef>
              <a:buClrTx/>
              <a:buFontTx/>
              <a:buNone/>
              <a:defRPr/>
            </a:pPr>
            <a:r>
              <a:rPr lang="en-US" sz="2800" dirty="0">
                <a:solidFill>
                  <a:srgbClr val="000000"/>
                </a:solidFill>
                <a:latin typeface="Arial Narrow" charset="0"/>
                <a:cs typeface="Arial Narrow"/>
              </a:rPr>
              <a:t>But if you have some inexplicable feature, you can use the data to do “forensics”</a:t>
            </a:r>
          </a:p>
          <a:p>
            <a:pPr eaLnBrk="1" hangingPunct="1">
              <a:spcBef>
                <a:spcPts val="1963"/>
              </a:spcBef>
              <a:buClrTx/>
              <a:buFontTx/>
              <a:buNone/>
              <a:defRPr/>
            </a:pPr>
            <a:r>
              <a:rPr lang="en-US" sz="2800" dirty="0">
                <a:solidFill>
                  <a:srgbClr val="000000"/>
                </a:solidFill>
                <a:latin typeface="Arial Narrow" charset="0"/>
                <a:cs typeface="Arial Narrow"/>
              </a:rPr>
              <a:t>Find out what, if anything, went wrong</a:t>
            </a:r>
          </a:p>
          <a:p>
            <a:pPr eaLnBrk="1" hangingPunct="1">
              <a:spcBef>
                <a:spcPts val="1963"/>
              </a:spcBef>
              <a:buClrTx/>
              <a:buFontTx/>
              <a:buNone/>
              <a:defRPr/>
            </a:pPr>
            <a:r>
              <a:rPr lang="en-US" sz="2800" dirty="0">
                <a:solidFill>
                  <a:srgbClr val="000000"/>
                </a:solidFill>
                <a:latin typeface="Arial Narrow" charset="0"/>
                <a:cs typeface="Arial Narrow"/>
              </a:rPr>
              <a:t>The more data you capture, the better this gets\</a:t>
            </a:r>
          </a:p>
        </p:txBody>
      </p:sp>
      <p:sp>
        <p:nvSpPr>
          <p:cNvPr id="2" name="Slide Number Placeholder 1"/>
          <p:cNvSpPr>
            <a:spLocks noGrp="1"/>
          </p:cNvSpPr>
          <p:nvPr>
            <p:ph type="sldNum" sz="quarter" idx="4"/>
          </p:nvPr>
        </p:nvSpPr>
        <p:spPr/>
        <p:txBody>
          <a:bodyPr/>
          <a:lstStyle/>
          <a:p>
            <a:fld id="{7D854EC2-8F58-5C4F-8AEB-33CAAE66C4BD}" type="slidenum">
              <a:rPr lang="en-US" smtClean="0"/>
              <a:t>43</a:t>
            </a:fld>
            <a:endParaRPr lang="en-US" dirty="0"/>
          </a:p>
        </p:txBody>
      </p:sp>
    </p:spTree>
    <p:extLst>
      <p:ext uri="{BB962C8B-B14F-4D97-AF65-F5344CB8AC3E}">
        <p14:creationId xmlns:p14="http://schemas.microsoft.com/office/powerpoint/2010/main" val="364362552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Forensics – our data at the FTBF</a:t>
            </a:r>
          </a:p>
        </p:txBody>
      </p:sp>
      <p:sp>
        <p:nvSpPr>
          <p:cNvPr id="2" name="Slide Number Placeholder 1"/>
          <p:cNvSpPr>
            <a:spLocks noGrp="1"/>
          </p:cNvSpPr>
          <p:nvPr>
            <p:ph type="sldNum" sz="quarter" idx="4"/>
          </p:nvPr>
        </p:nvSpPr>
        <p:spPr/>
        <p:txBody>
          <a:bodyPr/>
          <a:lstStyle/>
          <a:p>
            <a:fld id="{7D854EC2-8F58-5C4F-8AEB-33CAAE66C4BD}" type="slidenum">
              <a:rPr lang="en-US" smtClean="0"/>
              <a:t>44</a:t>
            </a:fld>
            <a:endParaRPr lang="en-US" dirty="0"/>
          </a:p>
        </p:txBody>
      </p:sp>
      <p:sp>
        <p:nvSpPr>
          <p:cNvPr id="8" name="Content Placeholder 2"/>
          <p:cNvSpPr txBox="1">
            <a:spLocks/>
          </p:cNvSpPr>
          <p:nvPr/>
        </p:nvSpPr>
        <p:spPr>
          <a:xfrm>
            <a:off x="641320" y="20566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200"/>
              </a:spcBef>
            </a:pPr>
            <a:r>
              <a:rPr lang="en-US" sz="2800" dirty="0">
                <a:latin typeface="Arial Narrow"/>
                <a:cs typeface="Arial Narrow"/>
              </a:rPr>
              <a:t>“It appears that the distributions change for Cherenkov1 at 1,8,12,and 16 </a:t>
            </a:r>
            <a:r>
              <a:rPr lang="en-US" sz="2800" dirty="0" err="1">
                <a:latin typeface="Arial Narrow"/>
                <a:cs typeface="Arial Narrow"/>
              </a:rPr>
              <a:t>GeV</a:t>
            </a:r>
            <a:r>
              <a:rPr lang="en-US" sz="2800" dirty="0">
                <a:latin typeface="Arial Narrow"/>
                <a:cs typeface="Arial Narrow"/>
              </a:rPr>
              <a:t> compared to the other energies.  It seems that the Cherenkov pressures are changed. […] Any help on understanding this would be appreciated.”</a:t>
            </a:r>
          </a:p>
          <a:p>
            <a:pPr marL="0" indent="0">
              <a:spcBef>
                <a:spcPts val="1200"/>
              </a:spcBef>
            </a:pPr>
            <a:r>
              <a:rPr lang="en-US" sz="2800" b="1" dirty="0">
                <a:latin typeface="Arial Narrow"/>
                <a:cs typeface="Arial Narrow"/>
              </a:rPr>
              <a:t>Martin</a:t>
            </a:r>
            <a:r>
              <a:rPr lang="en-US" sz="2800" dirty="0">
                <a:latin typeface="Arial Narrow"/>
                <a:cs typeface="Arial Narrow"/>
              </a:rPr>
              <a:t>: “Look at the info in the data files:”</a:t>
            </a:r>
          </a:p>
          <a:p>
            <a:pPr marL="0" indent="0">
              <a:spcBef>
                <a:spcPts val="1200"/>
              </a:spcBef>
            </a:pPr>
            <a:endParaRPr lang="en-US" sz="2800" dirty="0">
              <a:latin typeface="Arial Narrow"/>
              <a:cs typeface="Arial Narrow"/>
            </a:endParaRPr>
          </a:p>
        </p:txBody>
      </p:sp>
      <p:sp>
        <p:nvSpPr>
          <p:cNvPr id="9" name="TextBox 8"/>
          <p:cNvSpPr txBox="1"/>
          <p:nvPr/>
        </p:nvSpPr>
        <p:spPr>
          <a:xfrm>
            <a:off x="405606" y="45163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beam_00002298-0000.prdf</a:t>
            </a:r>
          </a:p>
          <a:p>
            <a:r>
              <a:rPr lang="is-IS" sz="2000" dirty="0">
                <a:solidFill>
                  <a:srgbClr val="3333CC"/>
                </a:solidFill>
                <a:latin typeface="Courier"/>
                <a:cs typeface="Courier"/>
              </a:rPr>
              <a:t>S:MTNRG  = -1     GeV</a:t>
            </a:r>
          </a:p>
          <a:p>
            <a:r>
              <a:rPr lang="is-IS" sz="2000" dirty="0">
                <a:solidFill>
                  <a:srgbClr val="3333CC"/>
                </a:solidFill>
                <a:latin typeface="Courier"/>
                <a:cs typeface="Courier"/>
              </a:rPr>
              <a:t>F:MT6SC1 =  5790      Cnts</a:t>
            </a:r>
          </a:p>
          <a:p>
            <a:r>
              <a:rPr lang="is-IS" sz="2000" dirty="0">
                <a:solidFill>
                  <a:srgbClr val="3333CC"/>
                </a:solidFill>
                <a:latin typeface="Courier"/>
                <a:cs typeface="Courier"/>
              </a:rPr>
              <a:t>F:MT6SC2 =  3533      Cnts</a:t>
            </a:r>
          </a:p>
          <a:p>
            <a:r>
              <a:rPr lang="is-IS" sz="2000" dirty="0">
                <a:solidFill>
                  <a:srgbClr val="3333CC"/>
                </a:solidFill>
                <a:latin typeface="Courier"/>
                <a:cs typeface="Courier"/>
              </a:rPr>
              <a:t>F:MT6SC3 =  1780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73316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133.1 mm</a:t>
            </a:r>
          </a:p>
          <a:p>
            <a:r>
              <a:rPr lang="is-IS" sz="2000" dirty="0">
                <a:solidFill>
                  <a:srgbClr val="3333CC"/>
                </a:solidFill>
                <a:latin typeface="Courier"/>
                <a:cs typeface="Courier"/>
              </a:rPr>
              <a:t>E:2CMT6T =  73.84 F</a:t>
            </a:r>
          </a:p>
          <a:p>
            <a:r>
              <a:rPr lang="is-IS" sz="2000" dirty="0">
                <a:solidFill>
                  <a:srgbClr val="3333CC"/>
                </a:solidFill>
                <a:latin typeface="Courier"/>
                <a:cs typeface="Courier"/>
              </a:rPr>
              <a:t>E:2CMT6H =  32.86 %Hum</a:t>
            </a:r>
          </a:p>
          <a:p>
            <a:r>
              <a:rPr lang="is-IS" sz="2000" dirty="0">
                <a:solidFill>
                  <a:srgbClr val="3333CC"/>
                </a:solidFill>
                <a:latin typeface="Courier"/>
                <a:cs typeface="Courier"/>
              </a:rPr>
              <a:t>F:MT5CP2 =  .4589 Psia</a:t>
            </a:r>
          </a:p>
          <a:p>
            <a:r>
              <a:rPr lang="is-IS" sz="2000" dirty="0">
                <a:solidFill>
                  <a:srgbClr val="3333CC"/>
                </a:solidFill>
                <a:latin typeface="Courier"/>
                <a:cs typeface="Courier"/>
              </a:rPr>
              <a:t>F:MT6CP2 =  .6794 Psia</a:t>
            </a:r>
            <a:endParaRPr lang="en-US" sz="2000" dirty="0">
              <a:solidFill>
                <a:srgbClr val="3333CC"/>
              </a:solidFill>
              <a:latin typeface="Courier"/>
              <a:cs typeface="Courier"/>
            </a:endParaRPr>
          </a:p>
        </p:txBody>
      </p:sp>
      <p:sp>
        <p:nvSpPr>
          <p:cNvPr id="11" name="TextBox 10"/>
          <p:cNvSpPr txBox="1"/>
          <p:nvPr/>
        </p:nvSpPr>
        <p:spPr>
          <a:xfrm>
            <a:off x="4346867" y="49735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beam_00002268-0000.prdf</a:t>
            </a:r>
          </a:p>
          <a:p>
            <a:r>
              <a:rPr lang="is-IS" sz="2000" dirty="0">
                <a:solidFill>
                  <a:srgbClr val="3333CC"/>
                </a:solidFill>
                <a:latin typeface="Courier"/>
                <a:cs typeface="Courier"/>
              </a:rPr>
              <a:t>S:MTNRG  = -2     GeV</a:t>
            </a:r>
          </a:p>
          <a:p>
            <a:r>
              <a:rPr lang="is-IS" sz="2000" dirty="0">
                <a:solidFill>
                  <a:srgbClr val="3333CC"/>
                </a:solidFill>
                <a:latin typeface="Courier"/>
                <a:cs typeface="Courier"/>
              </a:rPr>
              <a:t>F:MT6SC1 =  11846     Cnts</a:t>
            </a:r>
          </a:p>
          <a:p>
            <a:r>
              <a:rPr lang="is-IS" sz="2000" dirty="0">
                <a:solidFill>
                  <a:srgbClr val="3333CC"/>
                </a:solidFill>
                <a:latin typeface="Courier"/>
                <a:cs typeface="Courier"/>
              </a:rPr>
              <a:t>F:MT6SC2 =  7069      Cnts</a:t>
            </a:r>
          </a:p>
          <a:p>
            <a:r>
              <a:rPr lang="is-IS" sz="2000" dirty="0">
                <a:solidFill>
                  <a:srgbClr val="3333CC"/>
                </a:solidFill>
                <a:latin typeface="Courier"/>
                <a:cs typeface="Courier"/>
              </a:rPr>
              <a:t>F:MT6SC3 =  3883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283048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   mm</a:t>
            </a:r>
          </a:p>
          <a:p>
            <a:r>
              <a:rPr lang="is-IS" sz="2000" dirty="0">
                <a:solidFill>
                  <a:srgbClr val="3333CC"/>
                </a:solidFill>
                <a:latin typeface="Courier"/>
                <a:cs typeface="Courier"/>
              </a:rPr>
              <a:t>E:2CMT6T =  74.13 F</a:t>
            </a:r>
          </a:p>
          <a:p>
            <a:r>
              <a:rPr lang="is-IS" sz="2000" dirty="0">
                <a:solidFill>
                  <a:srgbClr val="3333CC"/>
                </a:solidFill>
                <a:latin typeface="Courier"/>
                <a:cs typeface="Courier"/>
              </a:rPr>
              <a:t>E:2CMT6H =  37.26 %Hum</a:t>
            </a:r>
          </a:p>
          <a:p>
            <a:r>
              <a:rPr lang="is-IS" sz="2000" dirty="0">
                <a:solidFill>
                  <a:srgbClr val="3333CC"/>
                </a:solidFill>
                <a:latin typeface="Courier"/>
                <a:cs typeface="Courier"/>
              </a:rPr>
              <a:t>F:MT5CP2 =  12.95 Psia</a:t>
            </a:r>
          </a:p>
          <a:p>
            <a:r>
              <a:rPr lang="is-IS" sz="2000" dirty="0">
                <a:solidFill>
                  <a:srgbClr val="3333CC"/>
                </a:solidFill>
                <a:latin typeface="Courier"/>
                <a:cs typeface="Courier"/>
              </a:rPr>
              <a:t>F:MT6CP2 =  14.03 Psia</a:t>
            </a:r>
            <a:endParaRPr lang="en-US" sz="2000" dirty="0">
              <a:solidFill>
                <a:srgbClr val="3333CC"/>
              </a:solidFill>
              <a:latin typeface="Courier"/>
              <a:cs typeface="Courier"/>
            </a:endParaRPr>
          </a:p>
        </p:txBody>
      </p:sp>
      <p:sp>
        <p:nvSpPr>
          <p:cNvPr id="12" name="Oval 11"/>
          <p:cNvSpPr/>
          <p:nvPr/>
        </p:nvSpPr>
        <p:spPr>
          <a:xfrm>
            <a:off x="2082006" y="77716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44406" y="82288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82948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Forensics</a:t>
            </a:r>
          </a:p>
        </p:txBody>
      </p:sp>
      <p:sp>
        <p:nvSpPr>
          <p:cNvPr id="2" name="Slide Number Placeholder 1"/>
          <p:cNvSpPr>
            <a:spLocks noGrp="1"/>
          </p:cNvSpPr>
          <p:nvPr>
            <p:ph type="sldNum" sz="quarter" idx="4"/>
          </p:nvPr>
        </p:nvSpPr>
        <p:spPr/>
        <p:txBody>
          <a:bodyPr/>
          <a:lstStyle/>
          <a:p>
            <a:fld id="{7D854EC2-8F58-5C4F-8AEB-33CAAE66C4BD}" type="slidenum">
              <a:rPr lang="en-US" smtClean="0"/>
              <a:t>45</a:t>
            </a:fld>
            <a:endParaRPr lang="en-US" dirty="0"/>
          </a:p>
        </p:txBody>
      </p:sp>
      <p:sp>
        <p:nvSpPr>
          <p:cNvPr id="8" name="Content Placeholder 2"/>
          <p:cNvSpPr txBox="1">
            <a:spLocks/>
          </p:cNvSpPr>
          <p:nvPr/>
        </p:nvSpPr>
        <p:spPr>
          <a:xfrm>
            <a:off x="641320" y="19804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Has anything changed between runs 2742 and 2743? I see a higher fraction of showering than before that I can’t explain.”</a:t>
            </a:r>
          </a:p>
          <a:p>
            <a:pPr marL="0" indent="0">
              <a:spcBef>
                <a:spcPts val="1000"/>
              </a:spcBef>
              <a:buNone/>
            </a:pPr>
            <a:r>
              <a:rPr lang="en-US" sz="2800" dirty="0"/>
              <a:t>Look at the cam pictures we automatically captured for each run:</a:t>
            </a:r>
          </a:p>
        </p:txBody>
      </p:sp>
      <p:sp>
        <p:nvSpPr>
          <p:cNvPr id="10" name="TextBox 9"/>
          <p:cNvSpPr txBox="1"/>
          <p:nvPr/>
        </p:nvSpPr>
        <p:spPr>
          <a:xfrm>
            <a:off x="634206" y="3656806"/>
            <a:ext cx="10158249" cy="830997"/>
          </a:xfrm>
          <a:prstGeom prst="rect">
            <a:avLst/>
          </a:prstGeom>
          <a:solidFill>
            <a:srgbClr val="F1FFDE"/>
          </a:solidFill>
          <a:ln>
            <a:solidFill>
              <a:srgbClr val="3366FF"/>
            </a:solidFill>
          </a:ln>
        </p:spPr>
        <p:txBody>
          <a:bodyPr wrap="none" rtlCol="0">
            <a:spAutoFit/>
          </a:bodyPr>
          <a:lstStyle/>
          <a:p>
            <a:r>
              <a:rPr lang="is-IS" sz="2400" dirty="0">
                <a:solidFill>
                  <a:srgbClr val="3333CC"/>
                </a:solidFill>
                <a:latin typeface="Courier"/>
                <a:cs typeface="Courier"/>
              </a:rPr>
              <a:t>$ ddump -t 9 -p 940 beam_00002742-0000.prdf &gt; 2742.jpg</a:t>
            </a:r>
          </a:p>
          <a:p>
            <a:r>
              <a:rPr lang="is-IS" sz="2400" dirty="0">
                <a:solidFill>
                  <a:srgbClr val="3333CC"/>
                </a:solidFill>
                <a:latin typeface="Courier"/>
                <a:cs typeface="Courier"/>
              </a:rPr>
              <a:t>$ ddump -t 9 -p 940 beam_00002743-0000.prdf &gt; 2743.jpg</a:t>
            </a:r>
            <a:endParaRPr lang="en-US" sz="2400" dirty="0">
              <a:solidFill>
                <a:srgbClr val="3333CC"/>
              </a:solidFill>
              <a:latin typeface="Courier"/>
              <a:cs typeface="Courier"/>
            </a:endParaRPr>
          </a:p>
        </p:txBody>
      </p:sp>
      <p:grpSp>
        <p:nvGrpSpPr>
          <p:cNvPr id="14" name="Group 13"/>
          <p:cNvGrpSpPr/>
          <p:nvPr/>
        </p:nvGrpSpPr>
        <p:grpSpPr>
          <a:xfrm>
            <a:off x="634206" y="4876006"/>
            <a:ext cx="10896600" cy="4038600"/>
            <a:chOff x="152400" y="3124200"/>
            <a:chExt cx="8763000" cy="3257550"/>
          </a:xfrm>
        </p:grpSpPr>
        <p:pic>
          <p:nvPicPr>
            <p:cNvPr id="15" name="Picture 14" descr="hcal_027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124200"/>
              <a:ext cx="4343400" cy="3257550"/>
            </a:xfrm>
            <a:prstGeom prst="rect">
              <a:avLst/>
            </a:prstGeom>
          </p:spPr>
        </p:pic>
        <p:pic>
          <p:nvPicPr>
            <p:cNvPr id="16" name="Picture 15" descr="hcal_027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24200"/>
              <a:ext cx="4343400" cy="3257550"/>
            </a:xfrm>
            <a:prstGeom prst="rect">
              <a:avLst/>
            </a:prstGeom>
          </p:spPr>
        </p:pic>
        <p:sp>
          <p:nvSpPr>
            <p:cNvPr id="17" name="Oval 16"/>
            <p:cNvSpPr/>
            <p:nvPr/>
          </p:nvSpPr>
          <p:spPr>
            <a:xfrm>
              <a:off x="2286000" y="4876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705600" y="4495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335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GUIs</a:t>
            </a:r>
          </a:p>
        </p:txBody>
      </p:sp>
      <p:sp>
        <p:nvSpPr>
          <p:cNvPr id="6" name="Text Box 2"/>
          <p:cNvSpPr txBox="1">
            <a:spLocks noChangeArrowheads="1"/>
          </p:cNvSpPr>
          <p:nvPr/>
        </p:nvSpPr>
        <p:spPr bwMode="auto">
          <a:xfrm>
            <a:off x="177006" y="4876006"/>
            <a:ext cx="12230100" cy="419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b="1" dirty="0">
                <a:solidFill>
                  <a:srgbClr val="FF6600"/>
                </a:solidFill>
                <a:latin typeface="Arial Narrow" charset="0"/>
              </a:rPr>
              <a:t>GUIs must not be </a:t>
            </a:r>
            <a:r>
              <a:rPr lang="en-US" sz="2800" b="1" dirty="0" err="1">
                <a:solidFill>
                  <a:srgbClr val="FF6600"/>
                </a:solidFill>
                <a:latin typeface="Arial Narrow" charset="0"/>
              </a:rPr>
              <a:t>stateful</a:t>
            </a:r>
            <a:r>
              <a:rPr lang="en-US" sz="2800" b="1" dirty="0">
                <a:solidFill>
                  <a:srgbClr val="FF6600"/>
                </a:solidFill>
                <a:latin typeface="Arial Narrow" charset="0"/>
              </a:rPr>
              <a:t>! </a:t>
            </a:r>
          </a:p>
          <a:p>
            <a:pPr marL="461962" indent="-457200" eaLnBrk="1" hangingPunct="1">
              <a:spcBef>
                <a:spcPts val="1963"/>
              </a:spcBef>
              <a:buClrTx/>
              <a:buFont typeface="Arial"/>
              <a:buChar char="•"/>
              <a:defRPr/>
            </a:pPr>
            <a:r>
              <a:rPr lang="en-US" sz="2800" dirty="0">
                <a:solidFill>
                  <a:srgbClr val="000090"/>
                </a:solidFill>
                <a:latin typeface="Arial Narrow" charset="0"/>
              </a:rPr>
              <a:t>Statelessness allows to have multiple GUIs at the same time</a:t>
            </a:r>
          </a:p>
          <a:p>
            <a:pPr marL="461962" indent="-457200" eaLnBrk="1" hangingPunct="1">
              <a:spcBef>
                <a:spcPts val="1963"/>
              </a:spcBef>
              <a:buClrTx/>
              <a:buFont typeface="Arial"/>
              <a:buChar char="•"/>
              <a:defRPr/>
            </a:pPr>
            <a:r>
              <a:rPr lang="en-US" sz="2800" dirty="0">
                <a:solidFill>
                  <a:srgbClr val="000090"/>
                </a:solidFill>
                <a:latin typeface="Arial Narrow" charset="0"/>
              </a:rPr>
              <a:t>And allows to mix GUIs with commands (think scripts)</a:t>
            </a:r>
          </a:p>
          <a:p>
            <a:pPr marL="461962" indent="-457200" eaLnBrk="1" hangingPunct="1">
              <a:spcBef>
                <a:spcPts val="1963"/>
              </a:spcBef>
              <a:buClrTx/>
              <a:buFont typeface="Arial"/>
              <a:buChar char="•"/>
              <a:defRPr/>
            </a:pPr>
            <a:r>
              <a:rPr lang="en-US" sz="2800" dirty="0">
                <a:solidFill>
                  <a:srgbClr val="000090"/>
                </a:solidFill>
                <a:latin typeface="Arial Narrow" charset="0"/>
              </a:rPr>
              <a:t>(all state information is kept in the </a:t>
            </a:r>
            <a:r>
              <a:rPr lang="en-US" sz="2800" dirty="0" err="1">
                <a:solidFill>
                  <a:srgbClr val="000090"/>
                </a:solidFill>
                <a:latin typeface="Arial Narrow" charset="0"/>
              </a:rPr>
              <a:t>rcdaq</a:t>
            </a:r>
            <a:r>
              <a:rPr lang="en-US" sz="2800" dirty="0">
                <a:solidFill>
                  <a:srgbClr val="000090"/>
                </a:solidFill>
                <a:latin typeface="Arial Narrow" charset="0"/>
              </a:rPr>
              <a:t> server)</a:t>
            </a:r>
          </a:p>
          <a:p>
            <a:pPr marL="461962" indent="-457200" eaLnBrk="1" hangingPunct="1">
              <a:spcBef>
                <a:spcPts val="1963"/>
              </a:spcBef>
              <a:buClrTx/>
              <a:buFont typeface="Arial"/>
              <a:buChar char="•"/>
              <a:defRPr/>
            </a:pPr>
            <a:r>
              <a:rPr lang="en-US" sz="2800" dirty="0">
                <a:solidFill>
                  <a:srgbClr val="000090"/>
                </a:solidFill>
                <a:latin typeface="Arial Narrow" charset="0"/>
              </a:rPr>
              <a:t>My “GUI” approach is to have </a:t>
            </a:r>
            <a:r>
              <a:rPr lang="en-US" sz="2800" dirty="0" err="1">
                <a:solidFill>
                  <a:srgbClr val="000090"/>
                </a:solidFill>
                <a:latin typeface="Arial Narrow" charset="0"/>
              </a:rPr>
              <a:t>perl</a:t>
            </a:r>
            <a:r>
              <a:rPr lang="en-US" sz="2800" dirty="0">
                <a:solidFill>
                  <a:srgbClr val="000090"/>
                </a:solidFill>
                <a:latin typeface="Arial Narrow" charset="0"/>
              </a:rPr>
              <a:t>-TK issue standard commands, parse the output</a:t>
            </a:r>
          </a:p>
          <a:p>
            <a:pPr marL="461962" indent="-457200" eaLnBrk="1" hangingPunct="1">
              <a:spcBef>
                <a:spcPts val="1963"/>
              </a:spcBef>
              <a:buClrTx/>
              <a:buFont typeface="Arial"/>
              <a:buChar char="•"/>
              <a:defRPr/>
            </a:pPr>
            <a:r>
              <a:rPr lang="en-US" sz="2800" dirty="0">
                <a:solidFill>
                  <a:srgbClr val="000090"/>
                </a:solidFill>
                <a:latin typeface="Arial Narrow" charset="0"/>
              </a:rPr>
              <a:t>Slowly switching to Web-based controls (web sockets, </a:t>
            </a:r>
            <a:r>
              <a:rPr lang="en-US" sz="2800" dirty="0" err="1">
                <a:solidFill>
                  <a:srgbClr val="000090"/>
                </a:solidFill>
                <a:latin typeface="Arial Narrow" charset="0"/>
              </a:rPr>
              <a:t>Javascript</a:t>
            </a:r>
            <a:r>
              <a:rPr lang="en-US" sz="2800" dirty="0">
                <a:solidFill>
                  <a:srgbClr val="000090"/>
                </a:solidFill>
                <a:latin typeface="Arial Narrow" charset="0"/>
              </a:rPr>
              <a:t>)</a:t>
            </a:r>
          </a:p>
        </p:txBody>
      </p:sp>
      <p:pic>
        <p:nvPicPr>
          <p:cNvPr id="2" name="Picture 1" descr="rcdaqcontrol_logg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5606" y="75406"/>
            <a:ext cx="5562600" cy="4495800"/>
          </a:xfrm>
          <a:prstGeom prst="rect">
            <a:avLst/>
          </a:prstGeom>
        </p:spPr>
      </p:pic>
      <p:pic>
        <p:nvPicPr>
          <p:cNvPr id="3" name="Picture 2" descr="rcdaqstat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606" y="278606"/>
            <a:ext cx="3581400" cy="3302000"/>
          </a:xfrm>
          <a:prstGeom prst="rect">
            <a:avLst/>
          </a:prstGeom>
        </p:spPr>
      </p:pic>
      <p:sp>
        <p:nvSpPr>
          <p:cNvPr id="4" name="Slide Number Placeholder 3"/>
          <p:cNvSpPr>
            <a:spLocks noGrp="1"/>
          </p:cNvSpPr>
          <p:nvPr>
            <p:ph type="sldNum" sz="quarter" idx="4"/>
          </p:nvPr>
        </p:nvSpPr>
        <p:spPr/>
        <p:txBody>
          <a:bodyPr/>
          <a:lstStyle/>
          <a:p>
            <a:fld id="{7D854EC2-8F58-5C4F-8AEB-33CAAE66C4BD}" type="slidenum">
              <a:rPr lang="en-US" smtClean="0"/>
              <a:t>46</a:t>
            </a:fld>
            <a:endParaRPr lang="en-US" dirty="0"/>
          </a:p>
        </p:txBody>
      </p:sp>
      <p:pic>
        <p:nvPicPr>
          <p:cNvPr id="7" name="Picture 6" descr="android.png">
            <a:extLst>
              <a:ext uri="{FF2B5EF4-FFF2-40B4-BE49-F238E27FC236}">
                <a16:creationId xmlns:a16="http://schemas.microsoft.com/office/drawing/2014/main" id="{B0C47DCD-D3D6-874C-8BA6-B511934FD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539" y="4799805"/>
            <a:ext cx="3742267" cy="2105025"/>
          </a:xfrm>
          <a:prstGeom prst="rect">
            <a:avLst/>
          </a:prstGeom>
        </p:spPr>
      </p:pic>
      <p:sp>
        <p:nvSpPr>
          <p:cNvPr id="5" name="Rectangle 4">
            <a:extLst>
              <a:ext uri="{FF2B5EF4-FFF2-40B4-BE49-F238E27FC236}">
                <a16:creationId xmlns:a16="http://schemas.microsoft.com/office/drawing/2014/main" id="{28AF2AA1-4F27-9B4E-A76D-92C78D211494}"/>
              </a:ext>
            </a:extLst>
          </p:cNvPr>
          <p:cNvSpPr/>
          <p:nvPr/>
        </p:nvSpPr>
        <p:spPr>
          <a:xfrm>
            <a:off x="9429205" y="6673254"/>
            <a:ext cx="2154757" cy="338554"/>
          </a:xfrm>
          <a:prstGeom prst="rect">
            <a:avLst/>
          </a:prstGeom>
        </p:spPr>
        <p:txBody>
          <a:bodyPr wrap="none">
            <a:spAutoFit/>
          </a:bodyPr>
          <a:lstStyle/>
          <a:p>
            <a:r>
              <a:rPr lang="en-US" sz="1600" dirty="0">
                <a:solidFill>
                  <a:srgbClr val="000090"/>
                </a:solidFill>
                <a:latin typeface="Arial Narrow" charset="0"/>
              </a:rPr>
              <a:t>RCDAQ GUI on my phone</a:t>
            </a:r>
            <a:endParaRPr lang="en-US" sz="1600" dirty="0"/>
          </a:p>
        </p:txBody>
      </p:sp>
    </p:spTree>
    <p:extLst>
      <p:ext uri="{BB962C8B-B14F-4D97-AF65-F5344CB8AC3E}">
        <p14:creationId xmlns:p14="http://schemas.microsoft.com/office/powerpoint/2010/main" val="396823912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Why stateless GUIs (and controls in general)</a:t>
            </a:r>
          </a:p>
        </p:txBody>
      </p:sp>
      <p:sp>
        <p:nvSpPr>
          <p:cNvPr id="6" name="Text Box 2"/>
          <p:cNvSpPr txBox="1">
            <a:spLocks noChangeArrowheads="1"/>
          </p:cNvSpPr>
          <p:nvPr/>
        </p:nvSpPr>
        <p:spPr bwMode="auto">
          <a:xfrm>
            <a:off x="329406" y="2056606"/>
            <a:ext cx="122301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They allow you to run any number of GUIs</a:t>
            </a:r>
          </a:p>
          <a:p>
            <a:pPr eaLnBrk="1" hangingPunct="1">
              <a:spcBef>
                <a:spcPts val="763"/>
              </a:spcBef>
              <a:buClrTx/>
              <a:buFontTx/>
              <a:buNone/>
              <a:defRPr/>
            </a:pPr>
            <a:r>
              <a:rPr lang="en-US" sz="2800" dirty="0">
                <a:solidFill>
                  <a:srgbClr val="000000"/>
                </a:solidFill>
                <a:latin typeface="Arial Narrow" charset="0"/>
              </a:rPr>
              <a:t>You can enter RCDAQ commands from any terminal that can reach the DAQ machine</a:t>
            </a:r>
          </a:p>
          <a:p>
            <a:pPr eaLnBrk="1" hangingPunct="1">
              <a:spcBef>
                <a:spcPts val="763"/>
              </a:spcBef>
              <a:buClrTx/>
              <a:buFontTx/>
              <a:buNone/>
              <a:defRPr/>
            </a:pPr>
            <a:r>
              <a:rPr lang="en-US" sz="2800" dirty="0">
                <a:solidFill>
                  <a:srgbClr val="000000"/>
                </a:solidFill>
                <a:latin typeface="Arial Narrow" charset="0"/>
                <a:cs typeface="Arial Narrow"/>
              </a:rPr>
              <a:t>Say you fix something at your setup – you can control the remote DAQ from your laptop that you brought with you for the access </a:t>
            </a:r>
          </a:p>
          <a:p>
            <a:pPr eaLnBrk="1" hangingPunct="1">
              <a:spcBef>
                <a:spcPts val="763"/>
              </a:spcBef>
              <a:buClrTx/>
              <a:buFontTx/>
              <a:buNone/>
              <a:defRPr/>
            </a:pPr>
            <a:r>
              <a:rPr lang="en-US" sz="2800" dirty="0">
                <a:solidFill>
                  <a:srgbClr val="000000"/>
                </a:solidFill>
                <a:latin typeface="Arial Narrow" charset="0"/>
                <a:cs typeface="Arial Narrow"/>
              </a:rPr>
              <a:t>Also remember that the controls travel through the network</a:t>
            </a:r>
          </a:p>
        </p:txBody>
      </p:sp>
      <p:pic>
        <p:nvPicPr>
          <p:cNvPr id="2" name="Picture 1"/>
          <p:cNvPicPr>
            <a:picLocks noChangeAspect="1"/>
          </p:cNvPicPr>
          <p:nvPr/>
        </p:nvPicPr>
        <p:blipFill>
          <a:blip r:embed="rId3"/>
          <a:stretch>
            <a:fillRect/>
          </a:stretch>
        </p:blipFill>
        <p:spPr>
          <a:xfrm>
            <a:off x="405606" y="4723606"/>
            <a:ext cx="10566400" cy="4724400"/>
          </a:xfrm>
          <a:prstGeom prst="rect">
            <a:avLst/>
          </a:prstGeom>
        </p:spPr>
      </p:pic>
      <p:cxnSp>
        <p:nvCxnSpPr>
          <p:cNvPr id="12" name="Straight Connector 11"/>
          <p:cNvCxnSpPr/>
          <p:nvPr/>
        </p:nvCxnSpPr>
        <p:spPr bwMode="auto">
          <a:xfrm flipV="1">
            <a:off x="7416006" y="56380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2691606" y="5638006"/>
            <a:ext cx="4724400" cy="76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2310606" y="5714206"/>
            <a:ext cx="381000" cy="1219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1548606" y="6933406"/>
            <a:ext cx="762000" cy="2286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1548606" y="7162006"/>
            <a:ext cx="0" cy="9144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flipH="1">
            <a:off x="1548606" y="8076406"/>
            <a:ext cx="457200" cy="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flipV="1">
            <a:off x="2005806" y="76192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2"/>
          <p:cNvSpPr txBox="1">
            <a:spLocks noChangeArrowheads="1"/>
          </p:cNvSpPr>
          <p:nvPr/>
        </p:nvSpPr>
        <p:spPr bwMode="auto">
          <a:xfrm>
            <a:off x="6120606" y="7390606"/>
            <a:ext cx="6629400" cy="2057400"/>
          </a:xfrm>
          <a:prstGeom prst="rect">
            <a:avLst/>
          </a:prstGeom>
          <a:solidFill>
            <a:srgbClr val="F2F2F2"/>
          </a:solidFill>
          <a:ln>
            <a:solidFill>
              <a:srgbClr val="FF00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000000"/>
                </a:solidFill>
                <a:latin typeface="Arial Narrow" charset="0"/>
              </a:rPr>
              <a:t>It takes us about 10 minutes each time to access our setup at the FTBF. The ability to control the DAQ from the hut and see that everything works is really important. By the time you end the access, you know everything is ok.</a:t>
            </a:r>
          </a:p>
        </p:txBody>
      </p:sp>
      <p:sp>
        <p:nvSpPr>
          <p:cNvPr id="3" name="Slide Number Placeholder 2"/>
          <p:cNvSpPr>
            <a:spLocks noGrp="1"/>
          </p:cNvSpPr>
          <p:nvPr>
            <p:ph type="sldNum" sz="quarter" idx="4"/>
          </p:nvPr>
        </p:nvSpPr>
        <p:spPr/>
        <p:txBody>
          <a:bodyPr/>
          <a:lstStyle/>
          <a:p>
            <a:fld id="{7D854EC2-8F58-5C4F-8AEB-33CAAE66C4BD}" type="slidenum">
              <a:rPr lang="en-US" smtClean="0"/>
              <a:t>47</a:t>
            </a:fld>
            <a:endParaRPr lang="en-US" dirty="0"/>
          </a:p>
        </p:txBody>
      </p:sp>
    </p:spTree>
    <p:extLst>
      <p:ext uri="{BB962C8B-B14F-4D97-AF65-F5344CB8AC3E}">
        <p14:creationId xmlns:p14="http://schemas.microsoft.com/office/powerpoint/2010/main" val="315527149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Automated </a:t>
            </a:r>
            <a:r>
              <a:rPr lang="en-US" sz="4200" dirty="0" err="1">
                <a:solidFill>
                  <a:srgbClr val="000000"/>
                </a:solidFill>
                <a:latin typeface="Arial Narrow" charset="0"/>
              </a:rPr>
              <a:t>Elog</a:t>
            </a:r>
            <a:r>
              <a:rPr lang="en-US" sz="4200" dirty="0">
                <a:solidFill>
                  <a:srgbClr val="000000"/>
                </a:solidFill>
                <a:latin typeface="Arial Narrow" charset="0"/>
              </a:rPr>
              <a:t> Entries</a:t>
            </a:r>
          </a:p>
        </p:txBody>
      </p:sp>
      <p:sp>
        <p:nvSpPr>
          <p:cNvPr id="5" name="Text Box 2"/>
          <p:cNvSpPr txBox="1">
            <a:spLocks noChangeArrowheads="1"/>
          </p:cNvSpPr>
          <p:nvPr/>
        </p:nvSpPr>
        <p:spPr bwMode="auto">
          <a:xfrm>
            <a:off x="329406" y="1980406"/>
            <a:ext cx="12268200"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RCDAQ can make automated entries in your </a:t>
            </a:r>
            <a:r>
              <a:rPr lang="en-US" sz="2800" dirty="0" err="1">
                <a:solidFill>
                  <a:srgbClr val="000000"/>
                </a:solidFill>
                <a:latin typeface="Arial Narrow" charset="0"/>
              </a:rPr>
              <a:t>Elog</a:t>
            </a: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Of course you can make your own entries, document stuff, edit entries</a:t>
            </a:r>
          </a:p>
          <a:p>
            <a:pPr eaLnBrk="1" hangingPunct="1">
              <a:spcBef>
                <a:spcPts val="1363"/>
              </a:spcBef>
              <a:buClrTx/>
              <a:buFontTx/>
              <a:buNone/>
              <a:defRPr/>
            </a:pPr>
            <a:r>
              <a:rPr lang="en-US" sz="2800" dirty="0">
                <a:solidFill>
                  <a:srgbClr val="000000"/>
                </a:solidFill>
                <a:latin typeface="Arial Narrow" charset="0"/>
              </a:rPr>
              <a:t>Gives a nice timeline </a:t>
            </a:r>
            <a:br>
              <a:rPr lang="en-US" sz="2800" dirty="0">
                <a:solidFill>
                  <a:srgbClr val="000000"/>
                </a:solidFill>
                <a:latin typeface="Arial Narrow" charset="0"/>
              </a:rPr>
            </a:br>
            <a:r>
              <a:rPr lang="en-US" sz="2800" dirty="0">
                <a:solidFill>
                  <a:srgbClr val="000000"/>
                </a:solidFill>
                <a:latin typeface="Arial Narrow" charset="0"/>
              </a:rPr>
              <a:t>and log</a:t>
            </a: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48</a:t>
            </a:fld>
            <a:endParaRPr lang="en-US" dirty="0"/>
          </a:p>
        </p:txBody>
      </p:sp>
      <p:pic>
        <p:nvPicPr>
          <p:cNvPr id="6" name="Picture 5"/>
          <p:cNvPicPr>
            <a:picLocks noChangeAspect="1"/>
          </p:cNvPicPr>
          <p:nvPr/>
        </p:nvPicPr>
        <p:blipFill>
          <a:blip r:embed="rId3"/>
          <a:stretch>
            <a:fillRect/>
          </a:stretch>
        </p:blipFill>
        <p:spPr>
          <a:xfrm>
            <a:off x="4368006" y="3169126"/>
            <a:ext cx="8534400" cy="6507480"/>
          </a:xfrm>
          <a:prstGeom prst="rect">
            <a:avLst/>
          </a:prstGeom>
        </p:spPr>
      </p:pic>
      <p:sp>
        <p:nvSpPr>
          <p:cNvPr id="7" name="Oval 6"/>
          <p:cNvSpPr/>
          <p:nvPr/>
        </p:nvSpPr>
        <p:spPr bwMode="auto">
          <a:xfrm>
            <a:off x="4368006" y="4647406"/>
            <a:ext cx="1447800" cy="9906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30507849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Coming back to the “shell command” feature</a:t>
            </a:r>
          </a:p>
        </p:txBody>
      </p:sp>
      <p:sp>
        <p:nvSpPr>
          <p:cNvPr id="5" name="Text Box 2"/>
          <p:cNvSpPr txBox="1">
            <a:spLocks noChangeArrowheads="1"/>
          </p:cNvSpPr>
          <p:nvPr/>
        </p:nvSpPr>
        <p:spPr bwMode="auto">
          <a:xfrm>
            <a:off x="481806" y="2361406"/>
            <a:ext cx="12268200" cy="518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For the last 3 minutes, I want to harp some more on the superiority of that “everything is a shell command” approach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Often I’m learning of a new ingenious way to use this aspect for something cool</a:t>
            </a:r>
          </a:p>
          <a:p>
            <a:pPr eaLnBrk="1" hangingPunct="1">
              <a:spcBef>
                <a:spcPts val="763"/>
              </a:spcBef>
              <a:buClrTx/>
              <a:buFontTx/>
              <a:buNone/>
              <a:defRPr/>
            </a:pPr>
            <a:r>
              <a:rPr lang="en-US" sz="2800" dirty="0">
                <a:solidFill>
                  <a:srgbClr val="000000"/>
                </a:solidFill>
                <a:latin typeface="Arial Narrow" charset="0"/>
              </a:rPr>
              <a:t>A real good tool gets used in ways that the designer did not envision… but it works!</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A group needed to test a few thousand pads on a plane if they a) work and b) are connected right.</a:t>
            </a:r>
          </a:p>
          <a:p>
            <a:pPr eaLnBrk="1" hangingPunct="1">
              <a:spcBef>
                <a:spcPts val="763"/>
              </a:spcBef>
              <a:buClrTx/>
              <a:buFontTx/>
              <a:buNone/>
              <a:defRPr/>
            </a:pPr>
            <a:r>
              <a:rPr lang="en-US" sz="2800" dirty="0">
                <a:solidFill>
                  <a:srgbClr val="000000"/>
                </a:solidFill>
                <a:latin typeface="Arial Narrow" charset="0"/>
              </a:rPr>
              <a:t>Inject charge into the pads one by one... </a:t>
            </a:r>
            <a:r>
              <a:rPr lang="en-US" sz="2800" b="1" dirty="0">
                <a:solidFill>
                  <a:srgbClr val="000000"/>
                </a:solidFill>
                <a:latin typeface="Arial Narrow" charset="0"/>
              </a:rPr>
              <a:t>but you can't take your eyes (or the probe) off the pad plane or you lose your position</a:t>
            </a:r>
          </a:p>
          <a:p>
            <a:pPr eaLnBrk="1" hangingPunct="1">
              <a:spcBef>
                <a:spcPts val="763"/>
              </a:spcBef>
              <a:buClrTx/>
              <a:buFontTx/>
              <a:buNone/>
              <a:defRPr/>
            </a:pPr>
            <a:r>
              <a:rPr lang="en-US" sz="2800" dirty="0">
                <a:solidFill>
                  <a:srgbClr val="000000"/>
                </a:solidFill>
                <a:latin typeface="Arial Narrow" charset="0"/>
              </a:rPr>
              <a:t>They came up with…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49</a:t>
            </a:fld>
            <a:endParaRPr lang="en-US" dirty="0"/>
          </a:p>
        </p:txBody>
      </p:sp>
    </p:spTree>
    <p:extLst>
      <p:ext uri="{BB962C8B-B14F-4D97-AF65-F5344CB8AC3E}">
        <p14:creationId xmlns:p14="http://schemas.microsoft.com/office/powerpoint/2010/main" val="113109113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High Data Rates PHENIX</a:t>
            </a:r>
          </a:p>
        </p:txBody>
      </p:sp>
      <p:sp>
        <p:nvSpPr>
          <p:cNvPr id="31746" name="Text Box 2"/>
          <p:cNvSpPr txBox="1">
            <a:spLocks noChangeArrowheads="1"/>
          </p:cNvSpPr>
          <p:nvPr/>
        </p:nvSpPr>
        <p:spPr bwMode="auto">
          <a:xfrm>
            <a:off x="253206" y="2513806"/>
            <a:ext cx="5410200" cy="4114800"/>
          </a:xfrm>
          <a:prstGeom prst="rect">
            <a:avLst/>
          </a:prstGeom>
          <a:solidFill>
            <a:schemeClr val="bg1">
              <a:lumMod val="85000"/>
            </a:schemeClr>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At the LHC, the vast majority of collisions are truly “boring”</a:t>
            </a:r>
          </a:p>
          <a:p>
            <a:pPr eaLnBrk="1" hangingPunct="1">
              <a:spcBef>
                <a:spcPts val="763"/>
              </a:spcBef>
              <a:buClrTx/>
              <a:buFontTx/>
              <a:buNone/>
              <a:defRPr/>
            </a:pPr>
            <a:r>
              <a:rPr lang="en-US" sz="2600" dirty="0">
                <a:solidFill>
                  <a:srgbClr val="606060"/>
                </a:solidFill>
                <a:latin typeface="Arial Narrow" charset="0"/>
              </a:rPr>
              <a:t>So a trigger can be truly selective</a:t>
            </a:r>
          </a:p>
          <a:p>
            <a:pPr eaLnBrk="1" hangingPunct="1">
              <a:spcBef>
                <a:spcPts val="763"/>
              </a:spcBef>
              <a:buClrTx/>
              <a:buFontTx/>
              <a:buNone/>
              <a:defRPr/>
            </a:pPr>
            <a:r>
              <a:rPr lang="en-US" sz="2600" dirty="0">
                <a:solidFill>
                  <a:srgbClr val="606060"/>
                </a:solidFill>
                <a:latin typeface="Arial Narrow" charset="0"/>
              </a:rPr>
              <a:t>For Heavy Ions, virtually each event has some interesting feature</a:t>
            </a:r>
          </a:p>
          <a:p>
            <a:pPr eaLnBrk="1" hangingPunct="1">
              <a:spcBef>
                <a:spcPts val="763"/>
              </a:spcBef>
              <a:buClrTx/>
              <a:buFontTx/>
              <a:buNone/>
              <a:defRPr/>
            </a:pPr>
            <a:r>
              <a:rPr lang="en-US" sz="2600" dirty="0">
                <a:solidFill>
                  <a:srgbClr val="606060"/>
                </a:solidFill>
                <a:latin typeface="Arial Narrow" charset="0"/>
              </a:rPr>
              <a:t>Others you can’t trigger on easily because of the high multiplicity</a:t>
            </a:r>
          </a:p>
          <a:p>
            <a:pPr eaLnBrk="1" hangingPunct="1">
              <a:spcBef>
                <a:spcPts val="763"/>
              </a:spcBef>
              <a:buClrTx/>
              <a:buFontTx/>
              <a:buNone/>
              <a:defRPr/>
            </a:pPr>
            <a:r>
              <a:rPr lang="en-US" sz="2600" dirty="0">
                <a:solidFill>
                  <a:srgbClr val="606060"/>
                </a:solidFill>
                <a:latin typeface="Arial Narrow" charset="0"/>
              </a:rPr>
              <a:t>We have traditionally written the highest data rates for more than a decade</a:t>
            </a:r>
          </a:p>
        </p:txBody>
      </p:sp>
      <p:sp>
        <p:nvSpPr>
          <p:cNvPr id="11" name="Text Box 2"/>
          <p:cNvSpPr txBox="1">
            <a:spLocks noChangeArrowheads="1"/>
          </p:cNvSpPr>
          <p:nvPr/>
        </p:nvSpPr>
        <p:spPr bwMode="auto">
          <a:xfrm>
            <a:off x="6654006" y="8152606"/>
            <a:ext cx="5257800" cy="533400"/>
          </a:xfrm>
          <a:prstGeom prst="rect">
            <a:avLst/>
          </a:prstGeom>
          <a:solidFill>
            <a:schemeClr val="bg1"/>
          </a:solidFill>
          <a:ln>
            <a:no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600" dirty="0">
                <a:solidFill>
                  <a:srgbClr val="606060"/>
                </a:solidFill>
                <a:latin typeface="Arial Narrow" charset="0"/>
              </a:rPr>
              <a:t>My opening slide from the CHEP in 2006</a:t>
            </a:r>
          </a:p>
          <a:p>
            <a:pPr eaLnBrk="1" hangingPunct="1">
              <a:spcBef>
                <a:spcPts val="763"/>
              </a:spcBef>
              <a:buClrTx/>
              <a:buFontTx/>
              <a:buNone/>
              <a:defRPr/>
            </a:pPr>
            <a:endParaRPr lang="en-US" sz="2600" dirty="0">
              <a:solidFill>
                <a:srgbClr val="606060"/>
              </a:solidFill>
              <a:latin typeface="Arial Narrow" charset="0"/>
            </a:endParaRPr>
          </a:p>
        </p:txBody>
      </p:sp>
      <p:pic>
        <p:nvPicPr>
          <p:cNvPr id="6" name="Picture 5"/>
          <p:cNvPicPr>
            <a:picLocks noChangeAspect="1"/>
          </p:cNvPicPr>
          <p:nvPr/>
        </p:nvPicPr>
        <p:blipFill>
          <a:blip r:embed="rId3"/>
          <a:stretch>
            <a:fillRect/>
          </a:stretch>
        </p:blipFill>
        <p:spPr>
          <a:xfrm>
            <a:off x="5834483" y="3186794"/>
            <a:ext cx="6839323" cy="4965812"/>
          </a:xfrm>
          <a:prstGeom prst="rect">
            <a:avLst/>
          </a:prstGeom>
        </p:spPr>
      </p:pic>
      <p:pic>
        <p:nvPicPr>
          <p:cNvPr id="7" name="Picture 6"/>
          <p:cNvPicPr>
            <a:picLocks noChangeAspect="1"/>
          </p:cNvPicPr>
          <p:nvPr/>
        </p:nvPicPr>
        <p:blipFill>
          <a:blip r:embed="rId4"/>
          <a:stretch>
            <a:fillRect/>
          </a:stretch>
        </p:blipFill>
        <p:spPr>
          <a:xfrm>
            <a:off x="10464006" y="2488406"/>
            <a:ext cx="1905000" cy="1016000"/>
          </a:xfrm>
          <a:prstGeom prst="rect">
            <a:avLst/>
          </a:prstGeom>
        </p:spPr>
      </p:pic>
      <p:sp>
        <p:nvSpPr>
          <p:cNvPr id="3" name="Rectangle 2"/>
          <p:cNvSpPr/>
          <p:nvPr/>
        </p:nvSpPr>
        <p:spPr>
          <a:xfrm>
            <a:off x="177006" y="7162006"/>
            <a:ext cx="5569879" cy="523220"/>
          </a:xfrm>
          <a:prstGeom prst="rect">
            <a:avLst/>
          </a:prstGeom>
        </p:spPr>
        <p:txBody>
          <a:bodyPr wrap="none">
            <a:spAutoFit/>
          </a:bodyPr>
          <a:lstStyle/>
          <a:p>
            <a:pPr eaLnBrk="1" hangingPunct="1">
              <a:spcBef>
                <a:spcPts val="763"/>
              </a:spcBef>
              <a:buClrTx/>
              <a:buFontTx/>
              <a:buNone/>
              <a:defRPr/>
            </a:pPr>
            <a:r>
              <a:rPr lang="en-US" sz="2800" dirty="0">
                <a:solidFill>
                  <a:srgbClr val="800000"/>
                </a:solidFill>
                <a:latin typeface="Arial Narrow Bold"/>
                <a:cs typeface="Arial Narrow Bold"/>
              </a:rPr>
              <a:t>1.5GByte/s fully compressed data stream</a:t>
            </a:r>
          </a:p>
        </p:txBody>
      </p:sp>
      <p:sp>
        <p:nvSpPr>
          <p:cNvPr id="2" name="Slide Number Placeholder 1"/>
          <p:cNvSpPr>
            <a:spLocks noGrp="1"/>
          </p:cNvSpPr>
          <p:nvPr>
            <p:ph type="sldNum" sz="quarter" idx="4"/>
          </p:nvPr>
        </p:nvSpPr>
        <p:spPr/>
        <p:txBody>
          <a:bodyPr/>
          <a:lstStyle/>
          <a:p>
            <a:fld id="{7D854EC2-8F58-5C4F-8AEB-33CAAE66C4BD}" type="slidenum">
              <a:rPr lang="en-US" smtClean="0"/>
              <a:t>5</a:t>
            </a:fld>
            <a:endParaRPr lang="en-US" dirty="0"/>
          </a:p>
        </p:txBody>
      </p:sp>
    </p:spTree>
    <p:extLst>
      <p:ext uri="{BB962C8B-B14F-4D97-AF65-F5344CB8AC3E}">
        <p14:creationId xmlns:p14="http://schemas.microsoft.com/office/powerpoint/2010/main" val="179837387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Shell integration</a:t>
            </a:r>
          </a:p>
        </p:txBody>
      </p:sp>
      <p:pic>
        <p:nvPicPr>
          <p:cNvPr id="2" name="Picture 1"/>
          <p:cNvPicPr>
            <a:picLocks noChangeAspect="1"/>
          </p:cNvPicPr>
          <p:nvPr/>
        </p:nvPicPr>
        <p:blipFill>
          <a:blip r:embed="rId5"/>
          <a:stretch>
            <a:fillRect/>
          </a:stretch>
        </p:blipFill>
        <p:spPr>
          <a:xfrm>
            <a:off x="5343500" y="2971007"/>
            <a:ext cx="7330306" cy="6629400"/>
          </a:xfrm>
          <a:prstGeom prst="rect">
            <a:avLst/>
          </a:prstGeom>
          <a:ln>
            <a:solidFill>
              <a:srgbClr val="FF0000"/>
            </a:solidFill>
          </a:ln>
          <a:effectLst>
            <a:outerShdw blurRad="117475" dist="165100" dir="2700000" algn="tl" rotWithShape="0">
              <a:srgbClr val="000000">
                <a:alpha val="43000"/>
              </a:srgbClr>
            </a:outerShdw>
          </a:effectLst>
        </p:spPr>
      </p:pic>
      <p:sp>
        <p:nvSpPr>
          <p:cNvPr id="3" name="Rectangle 2"/>
          <p:cNvSpPr/>
          <p:nvPr/>
        </p:nvSpPr>
        <p:spPr>
          <a:xfrm>
            <a:off x="6882606" y="2132806"/>
            <a:ext cx="3970182" cy="646331"/>
          </a:xfrm>
          <a:prstGeom prst="rect">
            <a:avLst/>
          </a:prstGeom>
        </p:spPr>
        <p:txBody>
          <a:bodyPr wrap="none">
            <a:spAutoFit/>
          </a:bodyPr>
          <a:lstStyle/>
          <a:p>
            <a:pPr algn="ctr" eaLnBrk="1" hangingPunct="1">
              <a:spcBef>
                <a:spcPts val="763"/>
              </a:spcBef>
              <a:buClrTx/>
              <a:buFontTx/>
              <a:buNone/>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The Speaking DAQ</a:t>
            </a:r>
          </a:p>
        </p:txBody>
      </p:sp>
      <p:pic>
        <p:nvPicPr>
          <p:cNvPr id="4" name="IMG_020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406" y="2361406"/>
            <a:ext cx="3454400" cy="6096000"/>
          </a:xfrm>
          <a:prstGeom prst="rect">
            <a:avLst/>
          </a:prstGeom>
          <a:ln w="19050" cmpd="sng">
            <a:solidFill>
              <a:srgbClr val="3366FF"/>
            </a:solidFill>
          </a:ln>
        </p:spPr>
      </p:pic>
      <p:sp>
        <p:nvSpPr>
          <p:cNvPr id="7" name="Slide Number Placeholder 6"/>
          <p:cNvSpPr>
            <a:spLocks noGrp="1"/>
          </p:cNvSpPr>
          <p:nvPr>
            <p:ph type="sldNum" sz="quarter" idx="4"/>
          </p:nvPr>
        </p:nvSpPr>
        <p:spPr/>
        <p:txBody>
          <a:bodyPr/>
          <a:lstStyle/>
          <a:p>
            <a:fld id="{7D854EC2-8F58-5C4F-8AEB-33CAAE66C4BD}" type="slidenum">
              <a:rPr lang="en-US" smtClean="0"/>
              <a:t>50</a:t>
            </a:fld>
            <a:endParaRPr lang="en-US" dirty="0"/>
          </a:p>
        </p:txBody>
      </p:sp>
    </p:spTree>
    <p:extLst>
      <p:ext uri="{BB962C8B-B14F-4D97-AF65-F5344CB8AC3E}">
        <p14:creationId xmlns:p14="http://schemas.microsoft.com/office/powerpoint/2010/main" val="3557910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One more cool thing</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Anything that’s capable of issuing a shell command can control the DAQ</a:t>
            </a:r>
          </a:p>
          <a:p>
            <a:pPr eaLnBrk="1" hangingPunct="1">
              <a:spcBef>
                <a:spcPts val="1363"/>
              </a:spcBef>
              <a:buClrTx/>
              <a:buFontTx/>
              <a:buNone/>
              <a:defRPr/>
            </a:pPr>
            <a:r>
              <a:rPr lang="en-US" sz="2800" dirty="0">
                <a:solidFill>
                  <a:srgbClr val="000000"/>
                </a:solidFill>
                <a:latin typeface="Arial Narrow" charset="0"/>
              </a:rPr>
              <a:t>I have said (but not shown you yet) that the DAQ can be controlled remotely, through the network</a:t>
            </a:r>
          </a:p>
          <a:p>
            <a:pPr eaLnBrk="1" hangingPunct="1">
              <a:spcBef>
                <a:spcPts val="1363"/>
              </a:spcBef>
              <a:buClrTx/>
              <a:buFontTx/>
              <a:buNone/>
              <a:defRPr/>
            </a:pPr>
            <a:r>
              <a:rPr lang="en-US" sz="2800" dirty="0">
                <a:solidFill>
                  <a:srgbClr val="000000"/>
                </a:solidFill>
                <a:latin typeface="Arial Narrow" charset="0"/>
              </a:rPr>
              <a:t>I have a Raspberry Pi connected here that I have set up so it controls RCDAQ running on my Laptop</a:t>
            </a:r>
          </a:p>
          <a:p>
            <a:pPr eaLnBrk="1" hangingPunct="1">
              <a:spcBef>
                <a:spcPts val="1363"/>
              </a:spcBef>
              <a:buClrTx/>
              <a:buFontTx/>
              <a:buNone/>
              <a:defRPr/>
            </a:pPr>
            <a:r>
              <a:rPr lang="en-US" sz="2800" dirty="0">
                <a:solidFill>
                  <a:srgbClr val="000000"/>
                </a:solidFill>
                <a:latin typeface="Arial Narrow" charset="0"/>
              </a:rPr>
              <a:t>And you see it has developed some kind of growth on</a:t>
            </a:r>
            <a:br>
              <a:rPr lang="en-US" sz="2800" dirty="0">
                <a:solidFill>
                  <a:srgbClr val="000000"/>
                </a:solidFill>
                <a:latin typeface="Arial Narrow" charset="0"/>
              </a:rPr>
            </a:br>
            <a:r>
              <a:rPr lang="en-US" sz="2800" dirty="0">
                <a:solidFill>
                  <a:srgbClr val="000000"/>
                </a:solidFill>
                <a:latin typeface="Arial Narrow" charset="0"/>
              </a:rPr>
              <a:t>its head… That’s an infrared receiver</a:t>
            </a:r>
          </a:p>
          <a:p>
            <a:pPr eaLnBrk="1" hangingPunct="1">
              <a:spcBef>
                <a:spcPts val="1363"/>
              </a:spcBef>
              <a:buClrTx/>
              <a:buFontTx/>
              <a:buNone/>
              <a:defRPr/>
            </a:pPr>
            <a:r>
              <a:rPr lang="en-US" sz="2800" dirty="0">
                <a:solidFill>
                  <a:srgbClr val="000000"/>
                </a:solidFill>
                <a:latin typeface="Arial Narrow" charset="0"/>
              </a:rPr>
              <a:t>We know we can assign arbitrary commands to buttons </a:t>
            </a:r>
            <a:br>
              <a:rPr lang="en-US" sz="2800" dirty="0">
                <a:solidFill>
                  <a:srgbClr val="000000"/>
                </a:solidFill>
                <a:latin typeface="Arial Narrow" charset="0"/>
              </a:rPr>
            </a:br>
            <a:r>
              <a:rPr lang="en-US" sz="2800" dirty="0">
                <a:solidFill>
                  <a:srgbClr val="000000"/>
                </a:solidFill>
                <a:latin typeface="Arial Narrow" charset="0"/>
              </a:rPr>
              <a:t>pressed on virtually any IR remote</a:t>
            </a:r>
          </a:p>
          <a:p>
            <a:pPr eaLnBrk="1" hangingPunct="1">
              <a:spcBef>
                <a:spcPts val="1363"/>
              </a:spcBef>
              <a:buClrTx/>
              <a:buFontTx/>
              <a:buNone/>
              <a:defRPr/>
            </a:pPr>
            <a:r>
              <a:rPr lang="en-US" sz="2800" dirty="0">
                <a:solidFill>
                  <a:srgbClr val="000000"/>
                </a:solidFill>
                <a:latin typeface="Arial Narrow" charset="0"/>
              </a:rPr>
              <a:t>I guess you see where this is going…</a:t>
            </a:r>
          </a:p>
          <a:p>
            <a:pPr eaLnBrk="1" hangingPunct="1">
              <a:spcBef>
                <a:spcPts val="1363"/>
              </a:spcBef>
              <a:buClrTx/>
              <a:buFontTx/>
              <a:buNone/>
              <a:defRPr/>
            </a:pPr>
            <a:r>
              <a:rPr lang="en-US" sz="2800" dirty="0">
                <a:solidFill>
                  <a:srgbClr val="000000"/>
                </a:solidFill>
                <a:latin typeface="Arial Narrow" charset="0"/>
              </a:rPr>
              <a:t>I hooked up some RCDAQ commands to some buttons…</a:t>
            </a:r>
          </a:p>
          <a:p>
            <a:pPr eaLnBrk="1" hangingPunct="1">
              <a:spcBef>
                <a:spcPts val="1363"/>
              </a:spcBef>
              <a:buClrTx/>
              <a:buFontTx/>
              <a:buNone/>
              <a:defRPr/>
            </a:pP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51</a:t>
            </a:fld>
            <a:endParaRPr lang="en-US" dirty="0"/>
          </a:p>
        </p:txBody>
      </p:sp>
      <p:grpSp>
        <p:nvGrpSpPr>
          <p:cNvPr id="4" name="Group 3">
            <a:extLst>
              <a:ext uri="{FF2B5EF4-FFF2-40B4-BE49-F238E27FC236}">
                <a16:creationId xmlns:a16="http://schemas.microsoft.com/office/drawing/2014/main" id="{3B5F5CF4-1C9E-6A4A-99F8-CA406711D9DB}"/>
              </a:ext>
            </a:extLst>
          </p:cNvPr>
          <p:cNvGrpSpPr/>
          <p:nvPr/>
        </p:nvGrpSpPr>
        <p:grpSpPr>
          <a:xfrm>
            <a:off x="5739606" y="4495800"/>
            <a:ext cx="7162800" cy="3047206"/>
            <a:chOff x="5739606" y="4495800"/>
            <a:chExt cx="7162800" cy="3047206"/>
          </a:xfrm>
        </p:grpSpPr>
        <p:pic>
          <p:nvPicPr>
            <p:cNvPr id="3" name="Picture 2"/>
            <p:cNvPicPr>
              <a:picLocks noChangeAspect="1"/>
            </p:cNvPicPr>
            <p:nvPr/>
          </p:nvPicPr>
          <p:blipFill>
            <a:blip r:embed="rId3"/>
            <a:stretch>
              <a:fillRect/>
            </a:stretch>
          </p:blipFill>
          <p:spPr>
            <a:xfrm>
              <a:off x="8219332" y="4495800"/>
              <a:ext cx="4683074" cy="3047206"/>
            </a:xfrm>
            <a:prstGeom prst="rect">
              <a:avLst/>
            </a:prstGeom>
          </p:spPr>
        </p:pic>
        <p:cxnSp>
          <p:nvCxnSpPr>
            <p:cNvPr id="6" name="Straight Arrow Connector 5"/>
            <p:cNvCxnSpPr/>
            <p:nvPr/>
          </p:nvCxnSpPr>
          <p:spPr bwMode="auto">
            <a:xfrm flipV="1">
              <a:off x="5739606" y="5257006"/>
              <a:ext cx="4114800" cy="228600"/>
            </a:xfrm>
            <a:prstGeom prst="straightConnector1">
              <a:avLst/>
            </a:prstGeom>
            <a:solidFill>
              <a:srgbClr val="00B8FF"/>
            </a:solidFill>
            <a:ln w="38100"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4021805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Things that I didn’t (have time to) talk about</a:t>
            </a:r>
          </a:p>
        </p:txBody>
      </p:sp>
      <p:sp>
        <p:nvSpPr>
          <p:cNvPr id="5" name="Text Box 2"/>
          <p:cNvSpPr txBox="1">
            <a:spLocks noChangeArrowheads="1"/>
          </p:cNvSpPr>
          <p:nvPr/>
        </p:nvSpPr>
        <p:spPr bwMode="auto">
          <a:xfrm>
            <a:off x="436871" y="2224358"/>
            <a:ext cx="634618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363"/>
              </a:spcBef>
              <a:buClrTx/>
              <a:buFont typeface="Arial" panose="020B0604020202020204" pitchFamily="34" charset="0"/>
              <a:buChar char="•"/>
              <a:defRPr/>
            </a:pPr>
            <a:r>
              <a:rPr lang="en-US" sz="3200" b="1" dirty="0">
                <a:solidFill>
                  <a:srgbClr val="000000"/>
                </a:solidFill>
                <a:latin typeface="Arial Narrow" charset="0"/>
              </a:rPr>
              <a:t>Event Building</a:t>
            </a:r>
          </a:p>
          <a:p>
            <a:pPr marL="857250" lvl="3" eaLnBrk="1" hangingPunct="1">
              <a:spcBef>
                <a:spcPts val="1363"/>
              </a:spcBef>
              <a:buClrTx/>
              <a:defRPr/>
            </a:pPr>
            <a:r>
              <a:rPr lang="en-US" sz="2800" dirty="0">
                <a:solidFill>
                  <a:srgbClr val="000000"/>
                </a:solidFill>
                <a:latin typeface="Arial Narrow" charset="0"/>
              </a:rPr>
              <a:t>In larger DAQ </a:t>
            </a:r>
            <a:r>
              <a:rPr lang="en-US" sz="2800" dirty="0" err="1">
                <a:solidFill>
                  <a:srgbClr val="000000"/>
                </a:solidFill>
                <a:latin typeface="Arial Narrow" charset="0"/>
              </a:rPr>
              <a:t>systemms</a:t>
            </a:r>
            <a:r>
              <a:rPr lang="en-US" sz="2800" dirty="0">
                <a:solidFill>
                  <a:srgbClr val="000000"/>
                </a:solidFill>
                <a:latin typeface="Arial Narrow" charset="0"/>
              </a:rPr>
              <a:t>, you have parts of one event distributed over many front-end systems</a:t>
            </a:r>
          </a:p>
          <a:p>
            <a:pPr lvl="2" eaLnBrk="1" hangingPunct="1">
              <a:spcBef>
                <a:spcPts val="1363"/>
              </a:spcBef>
              <a:buClrTx/>
              <a:defRPr/>
            </a:pP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a:p>
            <a:pPr marL="461962" indent="-457200" eaLnBrk="1" hangingPunct="1">
              <a:spcBef>
                <a:spcPts val="1363"/>
              </a:spcBef>
              <a:buClrTx/>
              <a:buFont typeface="Arial" panose="020B0604020202020204" pitchFamily="34" charset="0"/>
              <a:buChar char="•"/>
              <a:defRPr/>
            </a:pPr>
            <a:r>
              <a:rPr lang="en-US" sz="2800" b="1" dirty="0">
                <a:solidFill>
                  <a:srgbClr val="000000"/>
                </a:solidFill>
                <a:latin typeface="Arial Narrow" charset="0"/>
              </a:rPr>
              <a:t>Online Monitoring</a:t>
            </a:r>
          </a:p>
          <a:p>
            <a:pPr marL="400050" lvl="2" eaLnBrk="1" hangingPunct="1">
              <a:spcBef>
                <a:spcPts val="1363"/>
              </a:spcBef>
              <a:buClrTx/>
              <a:defRPr/>
            </a:pPr>
            <a:r>
              <a:rPr lang="en-US" sz="2800" dirty="0">
                <a:solidFill>
                  <a:srgbClr val="000000"/>
                </a:solidFill>
                <a:latin typeface="Arial Narrow" charset="0"/>
              </a:rPr>
              <a:t>You want to make sure that the data you are taking are ok while you are taking them</a:t>
            </a:r>
            <a:endParaRPr lang="en-US" sz="2800" b="1"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52</a:t>
            </a:fld>
            <a:endParaRPr lang="en-US" dirty="0"/>
          </a:p>
        </p:txBody>
      </p:sp>
      <p:grpSp>
        <p:nvGrpSpPr>
          <p:cNvPr id="167" name="Group 166">
            <a:extLst>
              <a:ext uri="{FF2B5EF4-FFF2-40B4-BE49-F238E27FC236}">
                <a16:creationId xmlns:a16="http://schemas.microsoft.com/office/drawing/2014/main" id="{B3759668-8C92-AE4D-8700-1EE1B97D5083}"/>
              </a:ext>
            </a:extLst>
          </p:cNvPr>
          <p:cNvGrpSpPr/>
          <p:nvPr/>
        </p:nvGrpSpPr>
        <p:grpSpPr>
          <a:xfrm>
            <a:off x="8710929" y="1980406"/>
            <a:ext cx="3962877" cy="3647443"/>
            <a:chOff x="4241848" y="2894806"/>
            <a:chExt cx="5334477" cy="4909868"/>
          </a:xfrm>
        </p:grpSpPr>
        <p:sp>
          <p:nvSpPr>
            <p:cNvPr id="10" name="Rectangle 4">
              <a:extLst>
                <a:ext uri="{FF2B5EF4-FFF2-40B4-BE49-F238E27FC236}">
                  <a16:creationId xmlns:a16="http://schemas.microsoft.com/office/drawing/2014/main" id="{DCFA9400-967A-B54B-8718-E1CEDE984A39}"/>
                </a:ext>
              </a:extLst>
            </p:cNvPr>
            <p:cNvSpPr>
              <a:spLocks noChangeArrowheads="1"/>
            </p:cNvSpPr>
            <p:nvPr/>
          </p:nvSpPr>
          <p:spPr bwMode="auto">
            <a:xfrm>
              <a:off x="4241848" y="3219873"/>
              <a:ext cx="5334477" cy="4133319"/>
            </a:xfrm>
            <a:prstGeom prst="rect">
              <a:avLst/>
            </a:prstGeom>
            <a:solidFill>
              <a:schemeClr val="bg1">
                <a:lumMod val="75000"/>
                <a:alpha val="50000"/>
              </a:schemeClr>
            </a:solidFill>
            <a:ln>
              <a:noFill/>
            </a:ln>
            <a:effectLst/>
            <a:extLst/>
          </p:spPr>
          <p:txBody>
            <a:bodyPr wrap="none" lIns="130028" tIns="65014" rIns="130028" bIns="65014" anchor="ctr"/>
            <a:lstStyle/>
            <a:p>
              <a:pPr>
                <a:defRPr/>
              </a:pPr>
              <a:endParaRPr lang="en-US" sz="1000">
                <a:cs typeface="Arial" charset="0"/>
              </a:endParaRPr>
            </a:p>
          </p:txBody>
        </p:sp>
        <p:grpSp>
          <p:nvGrpSpPr>
            <p:cNvPr id="11" name="Group 5">
              <a:extLst>
                <a:ext uri="{FF2B5EF4-FFF2-40B4-BE49-F238E27FC236}">
                  <a16:creationId xmlns:a16="http://schemas.microsoft.com/office/drawing/2014/main" id="{83043E11-A217-EF42-9779-1D6D0572C62B}"/>
                </a:ext>
              </a:extLst>
            </p:cNvPr>
            <p:cNvGrpSpPr>
              <a:grpSpLocks/>
            </p:cNvGrpSpPr>
            <p:nvPr/>
          </p:nvGrpSpPr>
          <p:grpSpPr bwMode="auto">
            <a:xfrm>
              <a:off x="8052512" y="3544940"/>
              <a:ext cx="1302578" cy="3478670"/>
              <a:chOff x="3567" y="1956"/>
              <a:chExt cx="577" cy="1541"/>
            </a:xfrm>
          </p:grpSpPr>
          <p:grpSp>
            <p:nvGrpSpPr>
              <p:cNvPr id="12" name="Group 6">
                <a:extLst>
                  <a:ext uri="{FF2B5EF4-FFF2-40B4-BE49-F238E27FC236}">
                    <a16:creationId xmlns:a16="http://schemas.microsoft.com/office/drawing/2014/main" id="{903C2806-262E-E04B-AB6D-4BC9D3C5AA3B}"/>
                  </a:ext>
                </a:extLst>
              </p:cNvPr>
              <p:cNvGrpSpPr>
                <a:grpSpLocks/>
              </p:cNvGrpSpPr>
              <p:nvPr/>
            </p:nvGrpSpPr>
            <p:grpSpPr bwMode="auto">
              <a:xfrm>
                <a:off x="3759" y="1956"/>
                <a:ext cx="385" cy="1397"/>
                <a:chOff x="3759" y="1956"/>
                <a:chExt cx="385" cy="1397"/>
              </a:xfrm>
            </p:grpSpPr>
            <p:sp>
              <p:nvSpPr>
                <p:cNvPr id="19" name="Rectangle 7">
                  <a:extLst>
                    <a:ext uri="{FF2B5EF4-FFF2-40B4-BE49-F238E27FC236}">
                      <a16:creationId xmlns:a16="http://schemas.microsoft.com/office/drawing/2014/main" id="{6D286BEF-6E8D-AF48-913C-7F11EA19649D}"/>
                    </a:ext>
                  </a:extLst>
                </p:cNvPr>
                <p:cNvSpPr>
                  <a:spLocks noChangeArrowheads="1"/>
                </p:cNvSpPr>
                <p:nvPr/>
              </p:nvSpPr>
              <p:spPr bwMode="auto">
                <a:xfrm>
                  <a:off x="3759" y="1956"/>
                  <a:ext cx="385"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0" name="Rectangle 8">
                  <a:extLst>
                    <a:ext uri="{FF2B5EF4-FFF2-40B4-BE49-F238E27FC236}">
                      <a16:creationId xmlns:a16="http://schemas.microsoft.com/office/drawing/2014/main" id="{CCA1B797-120A-5F40-9BBB-773E5C1C078E}"/>
                    </a:ext>
                  </a:extLst>
                </p:cNvPr>
                <p:cNvSpPr>
                  <a:spLocks noChangeArrowheads="1"/>
                </p:cNvSpPr>
                <p:nvPr/>
              </p:nvSpPr>
              <p:spPr bwMode="auto">
                <a:xfrm>
                  <a:off x="3759" y="2245"/>
                  <a:ext cx="385"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1" name="Rectangle 9">
                  <a:extLst>
                    <a:ext uri="{FF2B5EF4-FFF2-40B4-BE49-F238E27FC236}">
                      <a16:creationId xmlns:a16="http://schemas.microsoft.com/office/drawing/2014/main" id="{30FA42EA-CA64-1F4C-B121-E9323A119044}"/>
                    </a:ext>
                  </a:extLst>
                </p:cNvPr>
                <p:cNvSpPr>
                  <a:spLocks noChangeArrowheads="1"/>
                </p:cNvSpPr>
                <p:nvPr/>
              </p:nvSpPr>
              <p:spPr bwMode="auto">
                <a:xfrm>
                  <a:off x="3759" y="2534"/>
                  <a:ext cx="385"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2" name="Rectangle 10">
                  <a:extLst>
                    <a:ext uri="{FF2B5EF4-FFF2-40B4-BE49-F238E27FC236}">
                      <a16:creationId xmlns:a16="http://schemas.microsoft.com/office/drawing/2014/main" id="{7008F4A5-AD96-4C40-A12B-5D9338B59430}"/>
                    </a:ext>
                  </a:extLst>
                </p:cNvPr>
                <p:cNvSpPr>
                  <a:spLocks noChangeArrowheads="1"/>
                </p:cNvSpPr>
                <p:nvPr/>
              </p:nvSpPr>
              <p:spPr bwMode="auto">
                <a:xfrm>
                  <a:off x="3759" y="2824"/>
                  <a:ext cx="385"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23" name="Rectangle 11">
                  <a:extLst>
                    <a:ext uri="{FF2B5EF4-FFF2-40B4-BE49-F238E27FC236}">
                      <a16:creationId xmlns:a16="http://schemas.microsoft.com/office/drawing/2014/main" id="{53714155-606E-3346-BF9E-19D47E91A19C}"/>
                    </a:ext>
                  </a:extLst>
                </p:cNvPr>
                <p:cNvSpPr>
                  <a:spLocks noChangeArrowheads="1"/>
                </p:cNvSpPr>
                <p:nvPr/>
              </p:nvSpPr>
              <p:spPr bwMode="auto">
                <a:xfrm>
                  <a:off x="3759" y="3113"/>
                  <a:ext cx="385"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grpSp>
          <p:grpSp>
            <p:nvGrpSpPr>
              <p:cNvPr id="13" name="Group 12">
                <a:extLst>
                  <a:ext uri="{FF2B5EF4-FFF2-40B4-BE49-F238E27FC236}">
                    <a16:creationId xmlns:a16="http://schemas.microsoft.com/office/drawing/2014/main" id="{32E63394-B4D4-3D4B-88A6-E6D721D7DD7E}"/>
                  </a:ext>
                </a:extLst>
              </p:cNvPr>
              <p:cNvGrpSpPr>
                <a:grpSpLocks/>
              </p:cNvGrpSpPr>
              <p:nvPr/>
            </p:nvGrpSpPr>
            <p:grpSpPr bwMode="auto">
              <a:xfrm>
                <a:off x="3567" y="2100"/>
                <a:ext cx="384" cy="1397"/>
                <a:chOff x="3567" y="2100"/>
                <a:chExt cx="384" cy="1397"/>
              </a:xfrm>
            </p:grpSpPr>
            <p:sp>
              <p:nvSpPr>
                <p:cNvPr id="14" name="Rectangle 13">
                  <a:extLst>
                    <a:ext uri="{FF2B5EF4-FFF2-40B4-BE49-F238E27FC236}">
                      <a16:creationId xmlns:a16="http://schemas.microsoft.com/office/drawing/2014/main" id="{4D771A98-8038-0242-A1A7-BE9E09931A55}"/>
                    </a:ext>
                  </a:extLst>
                </p:cNvPr>
                <p:cNvSpPr>
                  <a:spLocks noChangeArrowheads="1"/>
                </p:cNvSpPr>
                <p:nvPr/>
              </p:nvSpPr>
              <p:spPr bwMode="auto">
                <a:xfrm>
                  <a:off x="3567" y="2100"/>
                  <a:ext cx="384"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5" name="Rectangle 14">
                  <a:extLst>
                    <a:ext uri="{FF2B5EF4-FFF2-40B4-BE49-F238E27FC236}">
                      <a16:creationId xmlns:a16="http://schemas.microsoft.com/office/drawing/2014/main" id="{098F2BF5-9A3D-7044-9869-FDA655085F55}"/>
                    </a:ext>
                  </a:extLst>
                </p:cNvPr>
                <p:cNvSpPr>
                  <a:spLocks noChangeArrowheads="1"/>
                </p:cNvSpPr>
                <p:nvPr/>
              </p:nvSpPr>
              <p:spPr bwMode="auto">
                <a:xfrm>
                  <a:off x="3567" y="2390"/>
                  <a:ext cx="384"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6" name="Rectangle 15">
                  <a:extLst>
                    <a:ext uri="{FF2B5EF4-FFF2-40B4-BE49-F238E27FC236}">
                      <a16:creationId xmlns:a16="http://schemas.microsoft.com/office/drawing/2014/main" id="{EB90B93E-2DF3-F340-8CAA-5D2AF3918914}"/>
                    </a:ext>
                  </a:extLst>
                </p:cNvPr>
                <p:cNvSpPr>
                  <a:spLocks noChangeArrowheads="1"/>
                </p:cNvSpPr>
                <p:nvPr/>
              </p:nvSpPr>
              <p:spPr bwMode="auto">
                <a:xfrm>
                  <a:off x="3567" y="2679"/>
                  <a:ext cx="384"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7" name="Rectangle 16">
                  <a:extLst>
                    <a:ext uri="{FF2B5EF4-FFF2-40B4-BE49-F238E27FC236}">
                      <a16:creationId xmlns:a16="http://schemas.microsoft.com/office/drawing/2014/main" id="{4E38160A-16CA-8E4D-B38B-DC1C86F11F1A}"/>
                    </a:ext>
                  </a:extLst>
                </p:cNvPr>
                <p:cNvSpPr>
                  <a:spLocks noChangeArrowheads="1"/>
                </p:cNvSpPr>
                <p:nvPr/>
              </p:nvSpPr>
              <p:spPr bwMode="auto">
                <a:xfrm>
                  <a:off x="3567" y="2968"/>
                  <a:ext cx="384"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sp>
              <p:nvSpPr>
                <p:cNvPr id="18" name="Rectangle 17">
                  <a:extLst>
                    <a:ext uri="{FF2B5EF4-FFF2-40B4-BE49-F238E27FC236}">
                      <a16:creationId xmlns:a16="http://schemas.microsoft.com/office/drawing/2014/main" id="{A49486EA-DC03-564B-B49D-BACB272053FE}"/>
                    </a:ext>
                  </a:extLst>
                </p:cNvPr>
                <p:cNvSpPr>
                  <a:spLocks noChangeArrowheads="1"/>
                </p:cNvSpPr>
                <p:nvPr/>
              </p:nvSpPr>
              <p:spPr bwMode="auto">
                <a:xfrm>
                  <a:off x="3567" y="3257"/>
                  <a:ext cx="384" cy="240"/>
                </a:xfrm>
                <a:prstGeom prst="rect">
                  <a:avLst/>
                </a:prstGeom>
                <a:solidFill>
                  <a:srgbClr val="000099"/>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FFFF00"/>
                      </a:solidFill>
                      <a:cs typeface="Arial" charset="0"/>
                    </a:rPr>
                    <a:t>ATP</a:t>
                  </a:r>
                </a:p>
              </p:txBody>
            </p:sp>
          </p:grpSp>
        </p:grpSp>
        <p:grpSp>
          <p:nvGrpSpPr>
            <p:cNvPr id="24" name="Group 18">
              <a:extLst>
                <a:ext uri="{FF2B5EF4-FFF2-40B4-BE49-F238E27FC236}">
                  <a16:creationId xmlns:a16="http://schemas.microsoft.com/office/drawing/2014/main" id="{1F9C5DBB-6BC4-2048-8A92-1C83FBEF48BC}"/>
                </a:ext>
              </a:extLst>
            </p:cNvPr>
            <p:cNvGrpSpPr>
              <a:grpSpLocks/>
            </p:cNvGrpSpPr>
            <p:nvPr/>
          </p:nvGrpSpPr>
          <p:grpSpPr bwMode="auto">
            <a:xfrm>
              <a:off x="4350208" y="3653296"/>
              <a:ext cx="1304836" cy="3480927"/>
              <a:chOff x="1927" y="2004"/>
              <a:chExt cx="578" cy="1542"/>
            </a:xfrm>
          </p:grpSpPr>
          <p:grpSp>
            <p:nvGrpSpPr>
              <p:cNvPr id="25" name="Group 19">
                <a:extLst>
                  <a:ext uri="{FF2B5EF4-FFF2-40B4-BE49-F238E27FC236}">
                    <a16:creationId xmlns:a16="http://schemas.microsoft.com/office/drawing/2014/main" id="{4BD59662-4660-9745-A8BD-C6331BAA98A8}"/>
                  </a:ext>
                </a:extLst>
              </p:cNvPr>
              <p:cNvGrpSpPr>
                <a:grpSpLocks/>
              </p:cNvGrpSpPr>
              <p:nvPr/>
            </p:nvGrpSpPr>
            <p:grpSpPr bwMode="auto">
              <a:xfrm>
                <a:off x="2120" y="2004"/>
                <a:ext cx="385" cy="1397"/>
                <a:chOff x="2120" y="2004"/>
                <a:chExt cx="385" cy="1397"/>
              </a:xfrm>
            </p:grpSpPr>
            <p:sp>
              <p:nvSpPr>
                <p:cNvPr id="32" name="Rectangle 20">
                  <a:extLst>
                    <a:ext uri="{FF2B5EF4-FFF2-40B4-BE49-F238E27FC236}">
                      <a16:creationId xmlns:a16="http://schemas.microsoft.com/office/drawing/2014/main" id="{4A20C71C-EBFE-1C48-96EC-49418022435F}"/>
                    </a:ext>
                  </a:extLst>
                </p:cNvPr>
                <p:cNvSpPr>
                  <a:spLocks noChangeArrowheads="1"/>
                </p:cNvSpPr>
                <p:nvPr/>
              </p:nvSpPr>
              <p:spPr bwMode="auto">
                <a:xfrm>
                  <a:off x="2120" y="2004"/>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3" name="Rectangle 21">
                  <a:extLst>
                    <a:ext uri="{FF2B5EF4-FFF2-40B4-BE49-F238E27FC236}">
                      <a16:creationId xmlns:a16="http://schemas.microsoft.com/office/drawing/2014/main" id="{C9B44188-34A4-CE49-87EA-595E25385356}"/>
                    </a:ext>
                  </a:extLst>
                </p:cNvPr>
                <p:cNvSpPr>
                  <a:spLocks noChangeArrowheads="1"/>
                </p:cNvSpPr>
                <p:nvPr/>
              </p:nvSpPr>
              <p:spPr bwMode="auto">
                <a:xfrm>
                  <a:off x="2120" y="2293"/>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4" name="Rectangle 22">
                  <a:extLst>
                    <a:ext uri="{FF2B5EF4-FFF2-40B4-BE49-F238E27FC236}">
                      <a16:creationId xmlns:a16="http://schemas.microsoft.com/office/drawing/2014/main" id="{D1545AC3-0DFF-6B4C-BDD7-27079F0E5C14}"/>
                    </a:ext>
                  </a:extLst>
                </p:cNvPr>
                <p:cNvSpPr>
                  <a:spLocks noChangeArrowheads="1"/>
                </p:cNvSpPr>
                <p:nvPr/>
              </p:nvSpPr>
              <p:spPr bwMode="auto">
                <a:xfrm>
                  <a:off x="2120" y="2583"/>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5" name="Rectangle 23">
                  <a:extLst>
                    <a:ext uri="{FF2B5EF4-FFF2-40B4-BE49-F238E27FC236}">
                      <a16:creationId xmlns:a16="http://schemas.microsoft.com/office/drawing/2014/main" id="{4249F8D9-3692-534A-AEC2-F52C5019E576}"/>
                    </a:ext>
                  </a:extLst>
                </p:cNvPr>
                <p:cNvSpPr>
                  <a:spLocks noChangeArrowheads="1"/>
                </p:cNvSpPr>
                <p:nvPr/>
              </p:nvSpPr>
              <p:spPr bwMode="auto">
                <a:xfrm>
                  <a:off x="2120" y="2872"/>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6" name="Rectangle 24">
                  <a:extLst>
                    <a:ext uri="{FF2B5EF4-FFF2-40B4-BE49-F238E27FC236}">
                      <a16:creationId xmlns:a16="http://schemas.microsoft.com/office/drawing/2014/main" id="{C62FCF1F-8088-DF46-9092-075E59851B52}"/>
                    </a:ext>
                  </a:extLst>
                </p:cNvPr>
                <p:cNvSpPr>
                  <a:spLocks noChangeArrowheads="1"/>
                </p:cNvSpPr>
                <p:nvPr/>
              </p:nvSpPr>
              <p:spPr bwMode="auto">
                <a:xfrm>
                  <a:off x="2120" y="3161"/>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grpSp>
          <p:grpSp>
            <p:nvGrpSpPr>
              <p:cNvPr id="26" name="Group 25">
                <a:extLst>
                  <a:ext uri="{FF2B5EF4-FFF2-40B4-BE49-F238E27FC236}">
                    <a16:creationId xmlns:a16="http://schemas.microsoft.com/office/drawing/2014/main" id="{F04A165B-0085-4C4A-B432-697B6EA5B631}"/>
                  </a:ext>
                </a:extLst>
              </p:cNvPr>
              <p:cNvGrpSpPr>
                <a:grpSpLocks/>
              </p:cNvGrpSpPr>
              <p:nvPr/>
            </p:nvGrpSpPr>
            <p:grpSpPr bwMode="auto">
              <a:xfrm>
                <a:off x="1927" y="2149"/>
                <a:ext cx="385" cy="1397"/>
                <a:chOff x="1927" y="2149"/>
                <a:chExt cx="385" cy="1397"/>
              </a:xfrm>
            </p:grpSpPr>
            <p:sp>
              <p:nvSpPr>
                <p:cNvPr id="27" name="Rectangle 26">
                  <a:extLst>
                    <a:ext uri="{FF2B5EF4-FFF2-40B4-BE49-F238E27FC236}">
                      <a16:creationId xmlns:a16="http://schemas.microsoft.com/office/drawing/2014/main" id="{FB186C29-81A2-8044-B6AB-8D97BAD6CCF7}"/>
                    </a:ext>
                  </a:extLst>
                </p:cNvPr>
                <p:cNvSpPr>
                  <a:spLocks noChangeArrowheads="1"/>
                </p:cNvSpPr>
                <p:nvPr/>
              </p:nvSpPr>
              <p:spPr bwMode="auto">
                <a:xfrm>
                  <a:off x="1927" y="2149"/>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SEB</a:t>
                  </a:r>
                </a:p>
              </p:txBody>
            </p:sp>
            <p:sp>
              <p:nvSpPr>
                <p:cNvPr id="28" name="Rectangle 27">
                  <a:extLst>
                    <a:ext uri="{FF2B5EF4-FFF2-40B4-BE49-F238E27FC236}">
                      <a16:creationId xmlns:a16="http://schemas.microsoft.com/office/drawing/2014/main" id="{EE33AEF0-590C-4A46-954A-2B27351F9897}"/>
                    </a:ext>
                  </a:extLst>
                </p:cNvPr>
                <p:cNvSpPr>
                  <a:spLocks noChangeArrowheads="1"/>
                </p:cNvSpPr>
                <p:nvPr/>
              </p:nvSpPr>
              <p:spPr bwMode="auto">
                <a:xfrm>
                  <a:off x="1927" y="2438"/>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29" name="Rectangle 28">
                  <a:extLst>
                    <a:ext uri="{FF2B5EF4-FFF2-40B4-BE49-F238E27FC236}">
                      <a16:creationId xmlns:a16="http://schemas.microsoft.com/office/drawing/2014/main" id="{107542C7-5840-9648-8742-83AA089C00E0}"/>
                    </a:ext>
                  </a:extLst>
                </p:cNvPr>
                <p:cNvSpPr>
                  <a:spLocks noChangeArrowheads="1"/>
                </p:cNvSpPr>
                <p:nvPr/>
              </p:nvSpPr>
              <p:spPr bwMode="auto">
                <a:xfrm>
                  <a:off x="1927" y="2727"/>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0" name="Rectangle 29">
                  <a:extLst>
                    <a:ext uri="{FF2B5EF4-FFF2-40B4-BE49-F238E27FC236}">
                      <a16:creationId xmlns:a16="http://schemas.microsoft.com/office/drawing/2014/main" id="{1E7D3899-F57E-5F47-9342-3711A36CD4DB}"/>
                    </a:ext>
                  </a:extLst>
                </p:cNvPr>
                <p:cNvSpPr>
                  <a:spLocks noChangeArrowheads="1"/>
                </p:cNvSpPr>
                <p:nvPr/>
              </p:nvSpPr>
              <p:spPr bwMode="auto">
                <a:xfrm>
                  <a:off x="1927" y="3016"/>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sp>
              <p:nvSpPr>
                <p:cNvPr id="31" name="Rectangle 30">
                  <a:extLst>
                    <a:ext uri="{FF2B5EF4-FFF2-40B4-BE49-F238E27FC236}">
                      <a16:creationId xmlns:a16="http://schemas.microsoft.com/office/drawing/2014/main" id="{B2A10861-FD3E-F045-94F5-427E3A419E35}"/>
                    </a:ext>
                  </a:extLst>
                </p:cNvPr>
                <p:cNvSpPr>
                  <a:spLocks noChangeArrowheads="1"/>
                </p:cNvSpPr>
                <p:nvPr/>
              </p:nvSpPr>
              <p:spPr bwMode="auto">
                <a:xfrm>
                  <a:off x="1927" y="3306"/>
                  <a:ext cx="385" cy="24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a:solidFill>
                        <a:srgbClr val="000000"/>
                      </a:solidFill>
                      <a:cs typeface="Arial" charset="0"/>
                    </a:rPr>
                    <a:t>SEB</a:t>
                  </a:r>
                </a:p>
              </p:txBody>
            </p:sp>
          </p:grpSp>
        </p:grpSp>
        <p:sp>
          <p:nvSpPr>
            <p:cNvPr id="37" name="Rectangle 31">
              <a:extLst>
                <a:ext uri="{FF2B5EF4-FFF2-40B4-BE49-F238E27FC236}">
                  <a16:creationId xmlns:a16="http://schemas.microsoft.com/office/drawing/2014/main" id="{2DC71A36-10B5-AA46-993D-11479AEA5784}"/>
                </a:ext>
              </a:extLst>
            </p:cNvPr>
            <p:cNvSpPr>
              <a:spLocks noChangeArrowheads="1"/>
            </p:cNvSpPr>
            <p:nvPr/>
          </p:nvSpPr>
          <p:spPr bwMode="auto">
            <a:xfrm>
              <a:off x="6201360" y="3544940"/>
              <a:ext cx="1415453" cy="3591541"/>
            </a:xfrm>
            <a:prstGeom prst="rect">
              <a:avLst/>
            </a:prstGeom>
            <a:solidFill>
              <a:srgbClr val="CCFFFF"/>
            </a:solidFill>
            <a:ln w="126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127980" tIns="66550" rIns="127980" bIns="66550" anchor="ctr"/>
            <a:lstStyle/>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10+ Gigabit</a:t>
              </a:r>
            </a:p>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Crossbar</a:t>
              </a:r>
            </a:p>
            <a:p>
              <a:pPr algn="ctr">
                <a:lnSpc>
                  <a:spcPct val="125000"/>
                </a:lnSpc>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defRPr/>
              </a:pPr>
              <a:r>
                <a:rPr lang="en-GB" dirty="0">
                  <a:solidFill>
                    <a:srgbClr val="000000"/>
                  </a:solidFill>
                  <a:cs typeface="Arial" charset="0"/>
                </a:rPr>
                <a:t>Switch</a:t>
              </a:r>
            </a:p>
          </p:txBody>
        </p:sp>
        <p:sp>
          <p:nvSpPr>
            <p:cNvPr id="38" name="Line 32">
              <a:extLst>
                <a:ext uri="{FF2B5EF4-FFF2-40B4-BE49-F238E27FC236}">
                  <a16:creationId xmlns:a16="http://schemas.microsoft.com/office/drawing/2014/main" id="{D724D307-428C-7849-9A13-494AD8099AD6}"/>
                </a:ext>
              </a:extLst>
            </p:cNvPr>
            <p:cNvSpPr>
              <a:spLocks noChangeShapeType="1"/>
            </p:cNvSpPr>
            <p:nvPr/>
          </p:nvSpPr>
          <p:spPr bwMode="auto">
            <a:xfrm>
              <a:off x="5657301" y="4633012"/>
              <a:ext cx="544059" cy="2258"/>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39" name="Line 33">
              <a:extLst>
                <a:ext uri="{FF2B5EF4-FFF2-40B4-BE49-F238E27FC236}">
                  <a16:creationId xmlns:a16="http://schemas.microsoft.com/office/drawing/2014/main" id="{782FE184-61CE-3B42-99F0-97D4F4ED3A04}"/>
                </a:ext>
              </a:extLst>
            </p:cNvPr>
            <p:cNvSpPr>
              <a:spLocks noChangeShapeType="1"/>
            </p:cNvSpPr>
            <p:nvPr/>
          </p:nvSpPr>
          <p:spPr bwMode="auto">
            <a:xfrm>
              <a:off x="5657301" y="5287661"/>
              <a:ext cx="544059" cy="2258"/>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0" name="Line 34">
              <a:extLst>
                <a:ext uri="{FF2B5EF4-FFF2-40B4-BE49-F238E27FC236}">
                  <a16:creationId xmlns:a16="http://schemas.microsoft.com/office/drawing/2014/main" id="{C4A3332A-3D34-344E-9291-46D28B621F15}"/>
                </a:ext>
              </a:extLst>
            </p:cNvPr>
            <p:cNvSpPr>
              <a:spLocks noChangeShapeType="1"/>
            </p:cNvSpPr>
            <p:nvPr/>
          </p:nvSpPr>
          <p:spPr bwMode="auto">
            <a:xfrm>
              <a:off x="5657301" y="5940053"/>
              <a:ext cx="54405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1" name="Line 35">
              <a:extLst>
                <a:ext uri="{FF2B5EF4-FFF2-40B4-BE49-F238E27FC236}">
                  <a16:creationId xmlns:a16="http://schemas.microsoft.com/office/drawing/2014/main" id="{B179A302-17FF-B54C-8600-6FD72B3A8381}"/>
                </a:ext>
              </a:extLst>
            </p:cNvPr>
            <p:cNvSpPr>
              <a:spLocks noChangeShapeType="1"/>
            </p:cNvSpPr>
            <p:nvPr/>
          </p:nvSpPr>
          <p:spPr bwMode="auto">
            <a:xfrm>
              <a:off x="5657301" y="3980621"/>
              <a:ext cx="54405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2" name="Line 36">
              <a:extLst>
                <a:ext uri="{FF2B5EF4-FFF2-40B4-BE49-F238E27FC236}">
                  <a16:creationId xmlns:a16="http://schemas.microsoft.com/office/drawing/2014/main" id="{879D49C9-B6FA-D54C-B168-E4E3FC0FBA08}"/>
                </a:ext>
              </a:extLst>
            </p:cNvPr>
            <p:cNvSpPr>
              <a:spLocks noChangeShapeType="1"/>
            </p:cNvSpPr>
            <p:nvPr/>
          </p:nvSpPr>
          <p:spPr bwMode="auto">
            <a:xfrm>
              <a:off x="5221604" y="4307944"/>
              <a:ext cx="979756" cy="2258"/>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3" name="Line 37">
              <a:extLst>
                <a:ext uri="{FF2B5EF4-FFF2-40B4-BE49-F238E27FC236}">
                  <a16:creationId xmlns:a16="http://schemas.microsoft.com/office/drawing/2014/main" id="{9E08323B-97C4-3F4B-8D2B-C30C394FDC1B}"/>
                </a:ext>
              </a:extLst>
            </p:cNvPr>
            <p:cNvSpPr>
              <a:spLocks noChangeShapeType="1"/>
            </p:cNvSpPr>
            <p:nvPr/>
          </p:nvSpPr>
          <p:spPr bwMode="auto">
            <a:xfrm>
              <a:off x="5221604" y="4960337"/>
              <a:ext cx="979756"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4" name="Line 38">
              <a:extLst>
                <a:ext uri="{FF2B5EF4-FFF2-40B4-BE49-F238E27FC236}">
                  <a16:creationId xmlns:a16="http://schemas.microsoft.com/office/drawing/2014/main" id="{BA388C92-AA37-A847-A249-31272E80B7A0}"/>
                </a:ext>
              </a:extLst>
            </p:cNvPr>
            <p:cNvSpPr>
              <a:spLocks noChangeShapeType="1"/>
            </p:cNvSpPr>
            <p:nvPr/>
          </p:nvSpPr>
          <p:spPr bwMode="auto">
            <a:xfrm>
              <a:off x="5221604" y="5612728"/>
              <a:ext cx="979756" cy="2258"/>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5" name="Line 40">
              <a:extLst>
                <a:ext uri="{FF2B5EF4-FFF2-40B4-BE49-F238E27FC236}">
                  <a16:creationId xmlns:a16="http://schemas.microsoft.com/office/drawing/2014/main" id="{164AF6EC-165C-EB4D-A339-7593C4C3C25E}"/>
                </a:ext>
              </a:extLst>
            </p:cNvPr>
            <p:cNvSpPr>
              <a:spLocks noChangeShapeType="1"/>
            </p:cNvSpPr>
            <p:nvPr/>
          </p:nvSpPr>
          <p:spPr bwMode="auto">
            <a:xfrm>
              <a:off x="7616813" y="4414044"/>
              <a:ext cx="86913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6" name="Line 41">
              <a:extLst>
                <a:ext uri="{FF2B5EF4-FFF2-40B4-BE49-F238E27FC236}">
                  <a16:creationId xmlns:a16="http://schemas.microsoft.com/office/drawing/2014/main" id="{AF36C04E-CD85-DE41-A5E5-661DEDEC8C15}"/>
                </a:ext>
              </a:extLst>
            </p:cNvPr>
            <p:cNvSpPr>
              <a:spLocks noChangeShapeType="1"/>
            </p:cNvSpPr>
            <p:nvPr/>
          </p:nvSpPr>
          <p:spPr bwMode="auto">
            <a:xfrm>
              <a:off x="7616813" y="5068693"/>
              <a:ext cx="86913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7" name="Line 42">
              <a:extLst>
                <a:ext uri="{FF2B5EF4-FFF2-40B4-BE49-F238E27FC236}">
                  <a16:creationId xmlns:a16="http://schemas.microsoft.com/office/drawing/2014/main" id="{16C53D54-3C6C-4F4B-AC52-5FC2C68C8C25}"/>
                </a:ext>
              </a:extLst>
            </p:cNvPr>
            <p:cNvSpPr>
              <a:spLocks noChangeShapeType="1"/>
            </p:cNvSpPr>
            <p:nvPr/>
          </p:nvSpPr>
          <p:spPr bwMode="auto">
            <a:xfrm>
              <a:off x="7616813" y="5723342"/>
              <a:ext cx="86913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8" name="Line 43">
              <a:extLst>
                <a:ext uri="{FF2B5EF4-FFF2-40B4-BE49-F238E27FC236}">
                  <a16:creationId xmlns:a16="http://schemas.microsoft.com/office/drawing/2014/main" id="{18B30B7F-68DC-C54A-A917-F35E083E4B1A}"/>
                </a:ext>
              </a:extLst>
            </p:cNvPr>
            <p:cNvSpPr>
              <a:spLocks noChangeShapeType="1"/>
            </p:cNvSpPr>
            <p:nvPr/>
          </p:nvSpPr>
          <p:spPr bwMode="auto">
            <a:xfrm>
              <a:off x="7616813" y="6373476"/>
              <a:ext cx="86913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49" name="Line 44">
              <a:extLst>
                <a:ext uri="{FF2B5EF4-FFF2-40B4-BE49-F238E27FC236}">
                  <a16:creationId xmlns:a16="http://schemas.microsoft.com/office/drawing/2014/main" id="{1B975495-9220-7E4E-A543-9E37B394EA89}"/>
                </a:ext>
              </a:extLst>
            </p:cNvPr>
            <p:cNvSpPr>
              <a:spLocks noChangeShapeType="1"/>
            </p:cNvSpPr>
            <p:nvPr/>
          </p:nvSpPr>
          <p:spPr bwMode="auto">
            <a:xfrm>
              <a:off x="7616812" y="4088977"/>
              <a:ext cx="43569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0" name="Line 45">
              <a:extLst>
                <a:ext uri="{FF2B5EF4-FFF2-40B4-BE49-F238E27FC236}">
                  <a16:creationId xmlns:a16="http://schemas.microsoft.com/office/drawing/2014/main" id="{4E94D868-3E46-BD46-813A-61DA678E8313}"/>
                </a:ext>
              </a:extLst>
            </p:cNvPr>
            <p:cNvSpPr>
              <a:spLocks noChangeShapeType="1"/>
            </p:cNvSpPr>
            <p:nvPr/>
          </p:nvSpPr>
          <p:spPr bwMode="auto">
            <a:xfrm>
              <a:off x="7616812" y="4743626"/>
              <a:ext cx="43569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1" name="Line 46">
              <a:extLst>
                <a:ext uri="{FF2B5EF4-FFF2-40B4-BE49-F238E27FC236}">
                  <a16:creationId xmlns:a16="http://schemas.microsoft.com/office/drawing/2014/main" id="{4668F326-C82C-354E-A3DC-F95B82561C3B}"/>
                </a:ext>
              </a:extLst>
            </p:cNvPr>
            <p:cNvSpPr>
              <a:spLocks noChangeShapeType="1"/>
            </p:cNvSpPr>
            <p:nvPr/>
          </p:nvSpPr>
          <p:spPr bwMode="auto">
            <a:xfrm>
              <a:off x="7616812" y="5393760"/>
              <a:ext cx="43569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2" name="Line 47">
              <a:extLst>
                <a:ext uri="{FF2B5EF4-FFF2-40B4-BE49-F238E27FC236}">
                  <a16:creationId xmlns:a16="http://schemas.microsoft.com/office/drawing/2014/main" id="{F5BBF798-1D40-3747-AB45-3CCE64BFDECF}"/>
                </a:ext>
              </a:extLst>
            </p:cNvPr>
            <p:cNvSpPr>
              <a:spLocks noChangeShapeType="1"/>
            </p:cNvSpPr>
            <p:nvPr/>
          </p:nvSpPr>
          <p:spPr bwMode="auto">
            <a:xfrm>
              <a:off x="7616812" y="6048409"/>
              <a:ext cx="43569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53" name="Line 48">
              <a:extLst>
                <a:ext uri="{FF2B5EF4-FFF2-40B4-BE49-F238E27FC236}">
                  <a16:creationId xmlns:a16="http://schemas.microsoft.com/office/drawing/2014/main" id="{FA91DA5E-B184-0642-830E-D38B17AF09CC}"/>
                </a:ext>
              </a:extLst>
            </p:cNvPr>
            <p:cNvSpPr>
              <a:spLocks noChangeShapeType="1"/>
            </p:cNvSpPr>
            <p:nvPr/>
          </p:nvSpPr>
          <p:spPr bwMode="auto">
            <a:xfrm>
              <a:off x="7616812" y="6703058"/>
              <a:ext cx="435699"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63" name="Line 59">
              <a:extLst>
                <a:ext uri="{FF2B5EF4-FFF2-40B4-BE49-F238E27FC236}">
                  <a16:creationId xmlns:a16="http://schemas.microsoft.com/office/drawing/2014/main" id="{469128DA-04E7-D04E-82BA-A10887EBD546}"/>
                </a:ext>
              </a:extLst>
            </p:cNvPr>
            <p:cNvSpPr>
              <a:spLocks noChangeShapeType="1"/>
            </p:cNvSpPr>
            <p:nvPr/>
          </p:nvSpPr>
          <p:spPr bwMode="auto">
            <a:xfrm>
              <a:off x="4350208" y="6592444"/>
              <a:ext cx="871396" cy="2258"/>
            </a:xfrm>
            <a:prstGeom prst="line">
              <a:avLst/>
            </a:prstGeom>
            <a:noFill/>
            <a:ln w="1908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85" name="Text Box 103">
              <a:extLst>
                <a:ext uri="{FF2B5EF4-FFF2-40B4-BE49-F238E27FC236}">
                  <a16:creationId xmlns:a16="http://schemas.microsoft.com/office/drawing/2014/main" id="{134383E5-0E20-A94E-A1B9-B9948B14496E}"/>
                </a:ext>
              </a:extLst>
            </p:cNvPr>
            <p:cNvSpPr txBox="1">
              <a:spLocks noChangeArrowheads="1"/>
            </p:cNvSpPr>
            <p:nvPr/>
          </p:nvSpPr>
          <p:spPr bwMode="auto">
            <a:xfrm>
              <a:off x="4377298" y="7330618"/>
              <a:ext cx="3171790" cy="474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980" tIns="63990" rIns="127980" bIns="6399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defRPr/>
              </a:pPr>
              <a:r>
                <a:rPr lang="en-GB" sz="1600" b="1" dirty="0">
                  <a:solidFill>
                    <a:srgbClr val="FFFFFF"/>
                  </a:solidFill>
                  <a:latin typeface="Arial Narrow" charset="0"/>
                </a:rPr>
                <a:t>Data Concentration</a:t>
              </a:r>
            </a:p>
          </p:txBody>
        </p:sp>
        <p:sp>
          <p:nvSpPr>
            <p:cNvPr id="101" name="Line 38">
              <a:extLst>
                <a:ext uri="{FF2B5EF4-FFF2-40B4-BE49-F238E27FC236}">
                  <a16:creationId xmlns:a16="http://schemas.microsoft.com/office/drawing/2014/main" id="{1AACC913-85B4-EE46-ABEF-99A9600126AD}"/>
                </a:ext>
              </a:extLst>
            </p:cNvPr>
            <p:cNvSpPr>
              <a:spLocks noChangeShapeType="1"/>
            </p:cNvSpPr>
            <p:nvPr/>
          </p:nvSpPr>
          <p:spPr bwMode="auto">
            <a:xfrm>
              <a:off x="5203544" y="6251576"/>
              <a:ext cx="979756"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02" name="Line 38">
              <a:extLst>
                <a:ext uri="{FF2B5EF4-FFF2-40B4-BE49-F238E27FC236}">
                  <a16:creationId xmlns:a16="http://schemas.microsoft.com/office/drawing/2014/main" id="{95EACCF1-8B80-F14E-8835-5872895DC7E5}"/>
                </a:ext>
              </a:extLst>
            </p:cNvPr>
            <p:cNvSpPr>
              <a:spLocks noChangeShapeType="1"/>
            </p:cNvSpPr>
            <p:nvPr/>
          </p:nvSpPr>
          <p:spPr bwMode="auto">
            <a:xfrm>
              <a:off x="5185484" y="6890422"/>
              <a:ext cx="979756" cy="2258"/>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03" name="Line 34">
              <a:extLst>
                <a:ext uri="{FF2B5EF4-FFF2-40B4-BE49-F238E27FC236}">
                  <a16:creationId xmlns:a16="http://schemas.microsoft.com/office/drawing/2014/main" id="{2F63358A-CAE7-0E43-B770-CCEF4A1B4FBC}"/>
                </a:ext>
              </a:extLst>
            </p:cNvPr>
            <p:cNvSpPr>
              <a:spLocks noChangeShapeType="1"/>
            </p:cNvSpPr>
            <p:nvPr/>
          </p:nvSpPr>
          <p:spPr bwMode="auto">
            <a:xfrm>
              <a:off x="5636985" y="6576643"/>
              <a:ext cx="544057" cy="2257"/>
            </a:xfrm>
            <a:prstGeom prst="line">
              <a:avLst/>
            </a:prstGeom>
            <a:noFill/>
            <a:ln w="38160">
              <a:solidFill>
                <a:srgbClr val="800000"/>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1000">
                <a:cs typeface="Arial" charset="0"/>
              </a:endParaRPr>
            </a:p>
          </p:txBody>
        </p:sp>
        <p:sp>
          <p:nvSpPr>
            <p:cNvPr id="166" name="Text Box 112">
              <a:extLst>
                <a:ext uri="{FF2B5EF4-FFF2-40B4-BE49-F238E27FC236}">
                  <a16:creationId xmlns:a16="http://schemas.microsoft.com/office/drawing/2014/main" id="{D2A4CC4E-8B40-5C44-895E-AE294CD4DA9F}"/>
                </a:ext>
              </a:extLst>
            </p:cNvPr>
            <p:cNvSpPr txBox="1">
              <a:spLocks noChangeArrowheads="1"/>
            </p:cNvSpPr>
            <p:nvPr/>
          </p:nvSpPr>
          <p:spPr bwMode="auto">
            <a:xfrm>
              <a:off x="5939490" y="2894806"/>
              <a:ext cx="1862439" cy="474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7980" tIns="63990" rIns="127980" bIns="6399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defRPr/>
              </a:pPr>
              <a:r>
                <a:rPr lang="en-GB" sz="1600" b="1" dirty="0">
                  <a:solidFill>
                    <a:srgbClr val="0000FF"/>
                  </a:solidFill>
                  <a:latin typeface="Arial Narrow" charset="0"/>
                </a:rPr>
                <a:t>Event Builder</a:t>
              </a:r>
            </a:p>
          </p:txBody>
        </p:sp>
      </p:grpSp>
      <p:pic>
        <p:nvPicPr>
          <p:cNvPr id="169" name="Picture 4">
            <a:extLst>
              <a:ext uri="{FF2B5EF4-FFF2-40B4-BE49-F238E27FC236}">
                <a16:creationId xmlns:a16="http://schemas.microsoft.com/office/drawing/2014/main" id="{2D990E65-AC8F-7247-AE4B-56EDD9EBE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021" y="6139523"/>
            <a:ext cx="3941763" cy="27003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159389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Interested in TDAQ? This is for you…</a:t>
            </a:r>
          </a:p>
        </p:txBody>
      </p:sp>
      <p:sp>
        <p:nvSpPr>
          <p:cNvPr id="5" name="Text Box 2"/>
          <p:cNvSpPr txBox="1">
            <a:spLocks noChangeArrowheads="1"/>
          </p:cNvSpPr>
          <p:nvPr/>
        </p:nvSpPr>
        <p:spPr bwMode="auto">
          <a:xfrm>
            <a:off x="405606" y="2132806"/>
            <a:ext cx="11201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…especially if you are a student!</a:t>
            </a: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53</a:t>
            </a:fld>
            <a:endParaRPr lang="en-US" dirty="0"/>
          </a:p>
        </p:txBody>
      </p:sp>
      <p:pic>
        <p:nvPicPr>
          <p:cNvPr id="4" name="Picture 3">
            <a:extLst>
              <a:ext uri="{FF2B5EF4-FFF2-40B4-BE49-F238E27FC236}">
                <a16:creationId xmlns:a16="http://schemas.microsoft.com/office/drawing/2014/main" id="{87BD5DF1-3AD1-E145-B849-DA346AF1385D}"/>
              </a:ext>
            </a:extLst>
          </p:cNvPr>
          <p:cNvPicPr>
            <a:picLocks noChangeAspect="1"/>
          </p:cNvPicPr>
          <p:nvPr/>
        </p:nvPicPr>
        <p:blipFill>
          <a:blip r:embed="rId3"/>
          <a:stretch>
            <a:fillRect/>
          </a:stretch>
        </p:blipFill>
        <p:spPr>
          <a:xfrm>
            <a:off x="405606" y="2894806"/>
            <a:ext cx="11658600" cy="5616659"/>
          </a:xfrm>
          <a:prstGeom prst="rect">
            <a:avLst/>
          </a:prstGeom>
        </p:spPr>
      </p:pic>
      <p:sp>
        <p:nvSpPr>
          <p:cNvPr id="8" name="Text Box 2">
            <a:extLst>
              <a:ext uri="{FF2B5EF4-FFF2-40B4-BE49-F238E27FC236}">
                <a16:creationId xmlns:a16="http://schemas.microsoft.com/office/drawing/2014/main" id="{48F018E7-2B8B-5245-85DF-63B28DE4AC9A}"/>
              </a:ext>
            </a:extLst>
          </p:cNvPr>
          <p:cNvSpPr txBox="1">
            <a:spLocks noChangeArrowheads="1"/>
          </p:cNvSpPr>
          <p:nvPr/>
        </p:nvSpPr>
        <p:spPr bwMode="auto">
          <a:xfrm>
            <a:off x="405606" y="3047206"/>
            <a:ext cx="11658600" cy="3505200"/>
          </a:xfrm>
          <a:prstGeom prst="rect">
            <a:avLst/>
          </a:prstGeom>
          <a:solidFill>
            <a:srgbClr val="0070C0">
              <a:alpha val="32157"/>
            </a:srgbClr>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Trigger and DAQ systems, readout, …</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FPGAs and GPUs</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Short courses – FPGA High-Level Synthesis (HLS) </a:t>
            </a:r>
            <a:br>
              <a:rPr lang="en-US" sz="2800" b="1" dirty="0">
                <a:solidFill>
                  <a:srgbClr val="FFFF00"/>
                </a:solidFill>
                <a:latin typeface="Arial Narrow" charset="0"/>
              </a:rPr>
            </a:br>
            <a:r>
              <a:rPr lang="en-US" sz="2800" b="1" dirty="0">
                <a:solidFill>
                  <a:srgbClr val="FFFF00"/>
                </a:solidFill>
                <a:latin typeface="Arial Narrow" charset="0"/>
              </a:rPr>
              <a:t>(Learn to develop on a </a:t>
            </a:r>
            <a:r>
              <a:rPr lang="en-US" sz="2800" b="1" dirty="0" err="1">
                <a:solidFill>
                  <a:srgbClr val="FFFF00"/>
                </a:solidFill>
                <a:latin typeface="Arial Narrow" charset="0"/>
              </a:rPr>
              <a:t>Zync</a:t>
            </a:r>
            <a:r>
              <a:rPr lang="en-US" sz="2800" b="1" dirty="0">
                <a:solidFill>
                  <a:srgbClr val="FFFF00"/>
                </a:solidFill>
                <a:latin typeface="Arial Narrow" charset="0"/>
              </a:rPr>
              <a:t> board that you can keep after)</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 Abstract submission still possible if you are quick </a:t>
            </a:r>
          </a:p>
          <a:p>
            <a:pPr marL="461962" indent="-457200" eaLnBrk="1" hangingPunct="1">
              <a:spcBef>
                <a:spcPts val="1363"/>
              </a:spcBef>
              <a:buClrTx/>
              <a:buFont typeface="Arial" panose="020B0604020202020204" pitchFamily="34" charset="0"/>
              <a:buChar char="•"/>
              <a:defRPr/>
            </a:pPr>
            <a:r>
              <a:rPr lang="en-US" sz="2800" b="1" dirty="0">
                <a:solidFill>
                  <a:srgbClr val="FFFF00"/>
                </a:solidFill>
                <a:latin typeface="Arial Narrow" charset="0"/>
              </a:rPr>
              <a:t>Student support available</a:t>
            </a:r>
          </a:p>
          <a:p>
            <a:pPr marL="461962" indent="-457200" eaLnBrk="1" hangingPunct="1">
              <a:spcBef>
                <a:spcPts val="1363"/>
              </a:spcBef>
              <a:buClrTx/>
              <a:buFont typeface="Arial" panose="020B0604020202020204" pitchFamily="34" charset="0"/>
              <a:buChar char="•"/>
              <a:defRPr/>
            </a:pPr>
            <a:endParaRPr lang="en-US" sz="2800" b="1" dirty="0">
              <a:solidFill>
                <a:srgbClr val="FFFF00"/>
              </a:solidFill>
              <a:latin typeface="Arial Narrow" charset="0"/>
            </a:endParaRPr>
          </a:p>
        </p:txBody>
      </p:sp>
      <p:sp>
        <p:nvSpPr>
          <p:cNvPr id="7" name="Rectangle 6">
            <a:extLst>
              <a:ext uri="{FF2B5EF4-FFF2-40B4-BE49-F238E27FC236}">
                <a16:creationId xmlns:a16="http://schemas.microsoft.com/office/drawing/2014/main" id="{FFEA0558-3714-9147-9E02-E51411BF174F}"/>
              </a:ext>
            </a:extLst>
          </p:cNvPr>
          <p:cNvSpPr/>
          <p:nvPr/>
        </p:nvSpPr>
        <p:spPr>
          <a:xfrm>
            <a:off x="4896290" y="8609806"/>
            <a:ext cx="6724918" cy="646331"/>
          </a:xfrm>
          <a:prstGeom prst="rect">
            <a:avLst/>
          </a:prstGeom>
        </p:spPr>
        <p:txBody>
          <a:bodyPr wrap="none">
            <a:spAutoFit/>
          </a:bodyPr>
          <a:lstStyle/>
          <a:p>
            <a:r>
              <a:rPr lang="en-US" sz="3600" b="1" dirty="0">
                <a:solidFill>
                  <a:schemeClr val="accent2"/>
                </a:solidFill>
                <a:latin typeface="Arial" panose="020B0604020202020204" pitchFamily="34" charset="0"/>
                <a:cs typeface="Arial" panose="020B0604020202020204" pitchFamily="34" charset="0"/>
              </a:rPr>
              <a:t>https://</a:t>
            </a:r>
            <a:r>
              <a:rPr lang="en-US" sz="3600" b="1" dirty="0" err="1">
                <a:solidFill>
                  <a:schemeClr val="accent2"/>
                </a:solidFill>
                <a:latin typeface="Arial" panose="020B0604020202020204" pitchFamily="34" charset="0"/>
                <a:cs typeface="Arial" panose="020B0604020202020204" pitchFamily="34" charset="0"/>
              </a:rPr>
              <a:t>indico.cern.ch</a:t>
            </a:r>
            <a:r>
              <a:rPr lang="en-US" sz="3600" b="1" dirty="0">
                <a:solidFill>
                  <a:schemeClr val="accent2"/>
                </a:solidFill>
                <a:latin typeface="Arial" panose="020B0604020202020204" pitchFamily="34" charset="0"/>
                <a:cs typeface="Arial" panose="020B0604020202020204" pitchFamily="34" charset="0"/>
              </a:rPr>
              <a:t>/e/rt2018</a:t>
            </a:r>
          </a:p>
        </p:txBody>
      </p:sp>
    </p:spTree>
    <p:extLst>
      <p:ext uri="{BB962C8B-B14F-4D97-AF65-F5344CB8AC3E}">
        <p14:creationId xmlns:p14="http://schemas.microsoft.com/office/powerpoint/2010/main" val="279252460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Summary</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 used RCDAQ to show some design principles</a:t>
            </a:r>
          </a:p>
          <a:p>
            <a:pPr eaLnBrk="1" hangingPunct="1">
              <a:spcBef>
                <a:spcPts val="1363"/>
              </a:spcBef>
              <a:buClrTx/>
              <a:buFontTx/>
              <a:buNone/>
              <a:defRPr/>
            </a:pPr>
            <a:r>
              <a:rPr lang="en-US" sz="2800" dirty="0">
                <a:solidFill>
                  <a:srgbClr val="000000"/>
                </a:solidFill>
                <a:latin typeface="Arial Narrow" charset="0"/>
              </a:rPr>
              <a:t>I want to re-iterate that there are many fine DAQ systems “out there”</a:t>
            </a:r>
          </a:p>
          <a:p>
            <a:pPr eaLnBrk="1" hangingPunct="1">
              <a:spcBef>
                <a:spcPts val="1363"/>
              </a:spcBef>
              <a:buClrTx/>
              <a:buFontTx/>
              <a:buNone/>
              <a:defRPr/>
            </a:pPr>
            <a:r>
              <a:rPr lang="en-US" sz="2800" dirty="0">
                <a:solidFill>
                  <a:srgbClr val="000000"/>
                </a:solidFill>
                <a:latin typeface="Arial Narrow" charset="0"/>
              </a:rPr>
              <a:t>We have seen the virtues of shell-command only interactions</a:t>
            </a:r>
          </a:p>
          <a:p>
            <a:pPr eaLnBrk="1" hangingPunct="1">
              <a:spcBef>
                <a:spcPts val="1363"/>
              </a:spcBef>
              <a:buClrTx/>
              <a:buFontTx/>
              <a:buNone/>
              <a:defRPr/>
            </a:pPr>
            <a:r>
              <a:rPr lang="en-US" sz="2800" dirty="0">
                <a:solidFill>
                  <a:srgbClr val="000000"/>
                </a:solidFill>
                <a:latin typeface="Arial Narrow" charset="0"/>
              </a:rPr>
              <a:t>Learned about Event Types for different cool things, especially the begin-run</a:t>
            </a:r>
          </a:p>
          <a:p>
            <a:pPr eaLnBrk="1" hangingPunct="1">
              <a:spcBef>
                <a:spcPts val="1363"/>
              </a:spcBef>
              <a:buClrTx/>
              <a:buFontTx/>
              <a:buNone/>
              <a:defRPr/>
            </a:pPr>
            <a:r>
              <a:rPr lang="en-US" sz="2800" dirty="0">
                <a:solidFill>
                  <a:srgbClr val="000000"/>
                </a:solidFill>
                <a:latin typeface="Arial Narrow" charset="0"/>
              </a:rPr>
              <a:t>We learned why we want stateless GUIs and commands, and be network-transparent </a:t>
            </a:r>
          </a:p>
          <a:p>
            <a:pPr eaLnBrk="1" hangingPunct="1">
              <a:spcBef>
                <a:spcPts val="1363"/>
              </a:spcBef>
              <a:buClrTx/>
              <a:buFontTx/>
              <a:buNone/>
              <a:defRPr/>
            </a:pPr>
            <a:r>
              <a:rPr lang="en-US" sz="2800" dirty="0">
                <a:solidFill>
                  <a:srgbClr val="000000"/>
                </a:solidFill>
                <a:latin typeface="Arial Narrow" charset="0"/>
              </a:rPr>
              <a:t>There’s still quality time during the school – I’m at the test beam; </a:t>
            </a:r>
            <a:r>
              <a:rPr lang="en-US" sz="2800" dirty="0" err="1">
                <a:solidFill>
                  <a:srgbClr val="000000"/>
                </a:solidFill>
                <a:latin typeface="Arial Narrow" charset="0"/>
              </a:rPr>
              <a:t>purschke@bnl.gov</a:t>
            </a:r>
            <a:endParaRPr lang="en-US" sz="2800" dirty="0">
              <a:solidFill>
                <a:srgbClr val="000000"/>
              </a:solidFill>
              <a:latin typeface="Arial Narrow" charset="0"/>
            </a:endParaRPr>
          </a:p>
          <a:p>
            <a:pPr algn="ctr" eaLnBrk="1" hangingPunct="1">
              <a:spcBef>
                <a:spcPts val="1363"/>
              </a:spcBef>
              <a:buClrTx/>
              <a:buFontTx/>
              <a:buNone/>
              <a:defRPr/>
            </a:pP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endParaRPr>
          </a:p>
          <a:p>
            <a:pPr algn="ctr" eaLnBrk="1" hangingPunct="1">
              <a:spcBef>
                <a:spcPts val="1363"/>
              </a:spcBef>
              <a:buClrTx/>
              <a:buFontTx/>
              <a:buNone/>
              <a:defRPr/>
            </a:pP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endParaRPr>
          </a:p>
          <a:p>
            <a:pPr algn="ctr" eaLnBrk="1" hangingPunct="1">
              <a:spcBef>
                <a:spcPts val="1363"/>
              </a:spcBef>
              <a:buClrTx/>
              <a:buFontTx/>
              <a:buNone/>
              <a:defRPr/>
            </a:pP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Thank You!</a:t>
            </a:r>
            <a:r>
              <a:rPr lang="en-US" sz="2800" dirty="0">
                <a:solidFill>
                  <a:srgbClr val="000000"/>
                </a:solidFill>
                <a:latin typeface="Arial Narrow" charset="0"/>
              </a:rPr>
              <a:t> </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54</a:t>
            </a:fld>
            <a:endParaRPr lang="en-US" dirty="0"/>
          </a:p>
        </p:txBody>
      </p:sp>
    </p:spTree>
    <p:extLst>
      <p:ext uri="{BB962C8B-B14F-4D97-AF65-F5344CB8AC3E}">
        <p14:creationId xmlns:p14="http://schemas.microsoft.com/office/powerpoint/2010/main" val="1956487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page is intentionally left blank</a:t>
            </a:r>
          </a:p>
        </p:txBody>
      </p:sp>
      <p:sp>
        <p:nvSpPr>
          <p:cNvPr id="2" name="Slide Number Placeholder 1"/>
          <p:cNvSpPr>
            <a:spLocks noGrp="1"/>
          </p:cNvSpPr>
          <p:nvPr>
            <p:ph type="sldNum" sz="quarter" idx="4"/>
          </p:nvPr>
        </p:nvSpPr>
        <p:spPr/>
        <p:txBody>
          <a:bodyPr/>
          <a:lstStyle/>
          <a:p>
            <a:fld id="{7D854EC2-8F58-5C4F-8AEB-33CAAE66C4BD}" type="slidenum">
              <a:rPr lang="en-US" smtClean="0"/>
              <a:t>55</a:t>
            </a:fld>
            <a:endParaRPr lang="en-US" dirty="0"/>
          </a:p>
        </p:txBody>
      </p:sp>
    </p:spTree>
    <p:extLst>
      <p:ext uri="{BB962C8B-B14F-4D97-AF65-F5344CB8AC3E}">
        <p14:creationId xmlns:p14="http://schemas.microsoft.com/office/powerpoint/2010/main" val="1724616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D854EC2-8F58-5C4F-8AEB-33CAAE66C4BD}" type="slidenum">
              <a:rPr lang="en-US" smtClean="0"/>
              <a:t>56</a:t>
            </a:fld>
            <a:endParaRPr lang="en-US" dirty="0"/>
          </a:p>
        </p:txBody>
      </p:sp>
    </p:spTree>
    <p:extLst>
      <p:ext uri="{BB962C8B-B14F-4D97-AF65-F5344CB8AC3E}">
        <p14:creationId xmlns:p14="http://schemas.microsoft.com/office/powerpoint/2010/main" val="17391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 I’ll be talking about</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Over the course of your career, you likely see quite a number of different data acquisition systems</a:t>
            </a:r>
          </a:p>
          <a:p>
            <a:pPr eaLnBrk="1" hangingPunct="1">
              <a:spcBef>
                <a:spcPts val="1963"/>
              </a:spcBef>
              <a:buClrTx/>
              <a:buFontTx/>
              <a:buNone/>
              <a:defRPr/>
            </a:pPr>
            <a:r>
              <a:rPr lang="en-US" sz="2600" dirty="0">
                <a:solidFill>
                  <a:srgbClr val="606060"/>
                </a:solidFill>
                <a:latin typeface="Arial Narrow" charset="0"/>
              </a:rPr>
              <a:t>Working at the LHC? Ok, the TDAQ systems are big things with lots of experts.</a:t>
            </a:r>
          </a:p>
          <a:p>
            <a:pPr eaLnBrk="1" hangingPunct="1">
              <a:spcBef>
                <a:spcPts val="1963"/>
              </a:spcBef>
              <a:buClrTx/>
              <a:buFontTx/>
              <a:buNone/>
              <a:defRPr/>
            </a:pPr>
            <a:r>
              <a:rPr lang="en-US" sz="2600" dirty="0">
                <a:solidFill>
                  <a:srgbClr val="606060"/>
                </a:solidFill>
                <a:latin typeface="Arial Narrow" charset="0"/>
              </a:rPr>
              <a:t>Later in your career you might ending up being the person to choose and implement the DAQ system</a:t>
            </a:r>
          </a:p>
          <a:p>
            <a:pPr eaLnBrk="1" hangingPunct="1">
              <a:spcBef>
                <a:spcPts val="1963"/>
              </a:spcBef>
              <a:buClrTx/>
              <a:buFontTx/>
              <a:buNone/>
              <a:defRPr/>
            </a:pPr>
            <a:r>
              <a:rPr lang="en-US" sz="2600" dirty="0">
                <a:solidFill>
                  <a:srgbClr val="606060"/>
                </a:solidFill>
                <a:latin typeface="Arial Narrow" charset="0"/>
              </a:rPr>
              <a:t>Some systems will be flexible, easy to use, adaptable, fun, others…. not so</a:t>
            </a:r>
          </a:p>
          <a:p>
            <a:pPr eaLnBrk="1" hangingPunct="1">
              <a:spcBef>
                <a:spcPts val="1963"/>
              </a:spcBef>
              <a:buClrTx/>
              <a:buFontTx/>
              <a:buNone/>
              <a:defRPr/>
            </a:pPr>
            <a:r>
              <a:rPr lang="en-US" sz="2600" dirty="0">
                <a:solidFill>
                  <a:srgbClr val="606060"/>
                </a:solidFill>
                <a:latin typeface="Arial Narrow" charset="0"/>
              </a:rPr>
              <a:t>I will go through a number of design principles that have served me well</a:t>
            </a:r>
          </a:p>
          <a:p>
            <a:pPr eaLnBrk="1" hangingPunct="1">
              <a:spcBef>
                <a:spcPts val="1963"/>
              </a:spcBef>
              <a:buClrTx/>
              <a:buFontTx/>
              <a:buNone/>
              <a:defRPr/>
            </a:pPr>
            <a:r>
              <a:rPr lang="en-US" sz="2600" dirty="0">
                <a:solidFill>
                  <a:srgbClr val="606060"/>
                </a:solidFill>
                <a:latin typeface="Arial Narrow" charset="0"/>
              </a:rPr>
              <a:t>If you ever get to design one, or (more likely) aid in the selection of an existing one, I hope this will be useful</a:t>
            </a:r>
          </a:p>
          <a:p>
            <a:pPr eaLnBrk="1" hangingPunct="1">
              <a:spcBef>
                <a:spcPts val="1963"/>
              </a:spcBef>
              <a:buClrTx/>
              <a:buFontTx/>
              <a:buNone/>
              <a:defRPr/>
            </a:pPr>
            <a:r>
              <a:rPr lang="en-US" sz="2600" dirty="0">
                <a:solidFill>
                  <a:srgbClr val="606060"/>
                </a:solidFill>
                <a:latin typeface="Arial Narrow" charset="0"/>
              </a:rPr>
              <a:t>( Obviously, my principles will be biased. Do I think my DAQ systems are great? You bet </a:t>
            </a:r>
            <a:r>
              <a:rPr lang="en-US" sz="2600" dirty="0">
                <a:solidFill>
                  <a:srgbClr val="606060"/>
                </a:solidFill>
                <a:latin typeface="Arial Narrow" charset="0"/>
                <a:sym typeface="Wingdings"/>
              </a:rPr>
              <a:t> </a:t>
            </a:r>
            <a:r>
              <a:rPr lang="en-US" sz="2600" dirty="0">
                <a:solidFill>
                  <a:srgbClr val="606060"/>
                </a:solidFill>
                <a:latin typeface="Arial Narrow" charset="0"/>
              </a:rPr>
              <a:t>). </a:t>
            </a:r>
          </a:p>
          <a:p>
            <a:pPr eaLnBrk="1" hangingPunct="1">
              <a:spcBef>
                <a:spcPts val="1963"/>
              </a:spcBef>
              <a:buClrTx/>
              <a:buFontTx/>
              <a:buNone/>
              <a:defRPr/>
            </a:pPr>
            <a:r>
              <a:rPr lang="en-US" sz="2600" dirty="0">
                <a:solidFill>
                  <a:srgbClr val="606060"/>
                </a:solidFill>
                <a:latin typeface="Arial Narrow" charset="0"/>
              </a:rPr>
              <a:t>I also don’t believe in “Do as I say, not as I do…” – I will show you with the example of a particular DAQ system what I mean and how I implemented things</a:t>
            </a:r>
          </a:p>
          <a:p>
            <a:pPr eaLnBrk="1" hangingPunct="1">
              <a:spcBef>
                <a:spcPts val="1963"/>
              </a:spcBef>
              <a:buClrTx/>
              <a:buFontTx/>
              <a:buNone/>
              <a:defRPr/>
            </a:pPr>
            <a:r>
              <a:rPr lang="en-US" sz="2600" dirty="0">
                <a:solidFill>
                  <a:srgbClr val="606060"/>
                </a:solidFill>
                <a:latin typeface="Arial Narrow" charset="0"/>
              </a:rPr>
              <a:t>I will show you a number of examples to make this more tangible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6</a:t>
            </a:fld>
            <a:endParaRPr lang="en-US" dirty="0"/>
          </a:p>
        </p:txBody>
      </p:sp>
    </p:spTree>
    <p:extLst>
      <p:ext uri="{BB962C8B-B14F-4D97-AF65-F5344CB8AC3E}">
        <p14:creationId xmlns:p14="http://schemas.microsoft.com/office/powerpoint/2010/main" val="220605018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Everybody needs Buzzwords</a:t>
            </a:r>
          </a:p>
        </p:txBody>
      </p:sp>
      <p:sp>
        <p:nvSpPr>
          <p:cNvPr id="33794" name="Text Box 2"/>
          <p:cNvSpPr txBox="1">
            <a:spLocks noChangeArrowheads="1"/>
          </p:cNvSpPr>
          <p:nvPr/>
        </p:nvSpPr>
        <p:spPr bwMode="auto">
          <a:xfrm>
            <a:off x="571500" y="21201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283464" indent="-457200">
              <a:spcAft>
                <a:spcPts val="700"/>
              </a:spcAft>
              <a:buFont typeface="Arial"/>
              <a:buChar char="•"/>
            </a:pPr>
            <a:r>
              <a:rPr lang="en-US" sz="2800" dirty="0">
                <a:solidFill>
                  <a:schemeClr val="tx1"/>
                </a:solidFill>
                <a:latin typeface="Arial Narrow"/>
                <a:cs typeface="Arial Narrow"/>
              </a:rPr>
              <a:t>Modularity </a:t>
            </a:r>
          </a:p>
          <a:p>
            <a:pPr marL="283464" indent="-457200">
              <a:spcAft>
                <a:spcPts val="700"/>
              </a:spcAft>
              <a:buFont typeface="Arial"/>
              <a:buChar char="•"/>
            </a:pPr>
            <a:r>
              <a:rPr lang="en-US" sz="2800" dirty="0">
                <a:solidFill>
                  <a:schemeClr val="tx1"/>
                </a:solidFill>
                <a:latin typeface="Arial Narrow"/>
                <a:cs typeface="Arial Narrow"/>
              </a:rPr>
              <a:t>Data integrity, robustness and resilience</a:t>
            </a:r>
          </a:p>
          <a:p>
            <a:pPr marL="283464" indent="-457200">
              <a:spcAft>
                <a:spcPts val="700"/>
              </a:spcAft>
              <a:buFont typeface="Arial"/>
              <a:buChar char="•"/>
            </a:pPr>
            <a:r>
              <a:rPr lang="en-US" sz="2800" dirty="0">
                <a:solidFill>
                  <a:schemeClr val="tx1"/>
                </a:solidFill>
                <a:latin typeface="Arial Narrow"/>
                <a:cs typeface="Arial Narrow"/>
              </a:rPr>
              <a:t>No exposure of analysis code to internals </a:t>
            </a:r>
          </a:p>
          <a:p>
            <a:pPr marL="283464" indent="-457200">
              <a:spcAft>
                <a:spcPts val="700"/>
              </a:spcAft>
              <a:buFont typeface="Arial"/>
              <a:buChar char="•"/>
            </a:pPr>
            <a:r>
              <a:rPr lang="en-US" sz="2800" dirty="0">
                <a:solidFill>
                  <a:schemeClr val="tx1"/>
                </a:solidFill>
                <a:latin typeface="Arial Narrow"/>
                <a:cs typeface="Arial Narrow"/>
              </a:rPr>
              <a:t>Binary payload format agnostic</a:t>
            </a:r>
          </a:p>
          <a:p>
            <a:pPr marL="283464" indent="-457200">
              <a:spcAft>
                <a:spcPts val="700"/>
              </a:spcAft>
              <a:buFont typeface="Arial"/>
              <a:buChar char="•"/>
            </a:pPr>
            <a:r>
              <a:rPr lang="en-US" sz="2800" dirty="0">
                <a:solidFill>
                  <a:schemeClr val="tx1"/>
                </a:solidFill>
                <a:latin typeface="Arial Narrow"/>
                <a:cs typeface="Arial Narrow"/>
              </a:rPr>
              <a:t>No preferred </a:t>
            </a:r>
            <a:r>
              <a:rPr lang="en-US" sz="2800" dirty="0" err="1">
                <a:solidFill>
                  <a:schemeClr val="tx1"/>
                </a:solidFill>
                <a:latin typeface="Arial Narrow"/>
                <a:cs typeface="Arial Narrow"/>
              </a:rPr>
              <a:t>endianess</a:t>
            </a:r>
            <a:endParaRPr lang="en-US" sz="2800" dirty="0">
              <a:solidFill>
                <a:schemeClr val="tx1"/>
              </a:solidFill>
              <a:latin typeface="Arial Narrow"/>
              <a:cs typeface="Arial Narrow"/>
            </a:endParaRPr>
          </a:p>
          <a:p>
            <a:pPr marL="283464" indent="-457200">
              <a:spcAft>
                <a:spcPts val="700"/>
              </a:spcAft>
              <a:buFont typeface="Arial"/>
              <a:buChar char="•"/>
            </a:pPr>
            <a:r>
              <a:rPr lang="en-US" sz="2800" dirty="0">
                <a:solidFill>
                  <a:schemeClr val="tx1"/>
                </a:solidFill>
                <a:latin typeface="Arial Narrow"/>
                <a:cs typeface="Arial Narrow"/>
              </a:rPr>
              <a:t>Support for data compression </a:t>
            </a:r>
          </a:p>
          <a:p>
            <a:pPr marL="283464" indent="-457200">
              <a:spcAft>
                <a:spcPts val="700"/>
              </a:spcAft>
              <a:buFont typeface="Arial"/>
              <a:buChar char="•"/>
            </a:pPr>
            <a:r>
              <a:rPr lang="en-US" sz="2800" dirty="0">
                <a:solidFill>
                  <a:schemeClr val="tx1"/>
                </a:solidFill>
                <a:latin typeface="Arial Narrow"/>
                <a:cs typeface="Arial Narrow"/>
              </a:rPr>
              <a:t>Different event types</a:t>
            </a:r>
          </a:p>
          <a:p>
            <a:pPr marL="283464" indent="-457200">
              <a:spcAft>
                <a:spcPts val="700"/>
              </a:spcAft>
              <a:buFont typeface="Arial"/>
              <a:buChar char="•"/>
            </a:pPr>
            <a:r>
              <a:rPr lang="en-US" sz="2800" dirty="0">
                <a:solidFill>
                  <a:schemeClr val="tx1"/>
                </a:solidFill>
                <a:latin typeface="Arial Narrow"/>
                <a:cs typeface="Arial Narrow"/>
              </a:rPr>
              <a:t>Set of tools to inspect / display / manipulate files</a:t>
            </a:r>
          </a:p>
          <a:p>
            <a:pPr marL="283464" indent="-457200">
              <a:spcAft>
                <a:spcPts val="700"/>
              </a:spcAft>
              <a:buFont typeface="Arial"/>
              <a:buChar char="•"/>
            </a:pPr>
            <a:r>
              <a:rPr lang="en-US" sz="2800" dirty="0">
                <a:solidFill>
                  <a:schemeClr val="tx1"/>
                </a:solidFill>
                <a:latin typeface="Arial Narrow"/>
                <a:cs typeface="Arial Narrow"/>
              </a:rPr>
              <a:t>Online monitoring support</a:t>
            </a:r>
          </a:p>
          <a:p>
            <a:pPr marL="283464" indent="-457200">
              <a:spcAft>
                <a:spcPts val="700"/>
              </a:spcAft>
              <a:buFont typeface="Arial"/>
              <a:buChar char="•"/>
            </a:pPr>
            <a:r>
              <a:rPr lang="en-US" sz="2800" dirty="0">
                <a:solidFill>
                  <a:schemeClr val="tx1"/>
                </a:solidFill>
                <a:latin typeface="Arial Narrow"/>
                <a:cs typeface="Arial Narrow"/>
              </a:rPr>
              <a:t>Electronic Logbook support</a:t>
            </a:r>
          </a:p>
          <a:p>
            <a:pPr marL="283464" indent="-457200">
              <a:spcAft>
                <a:spcPts val="700"/>
              </a:spcAft>
              <a:buFont typeface="Arial"/>
              <a:buChar char="•"/>
            </a:pPr>
            <a:r>
              <a:rPr lang="en-US" sz="2800" dirty="0">
                <a:solidFill>
                  <a:schemeClr val="tx1"/>
                </a:solidFill>
                <a:latin typeface="Arial Narrow"/>
                <a:cs typeface="Arial Narrow"/>
              </a:rPr>
              <a:t>OS integration</a:t>
            </a:r>
          </a:p>
          <a:p>
            <a:pPr marL="283464" indent="-457200">
              <a:spcAft>
                <a:spcPts val="700"/>
              </a:spcAft>
              <a:buFont typeface="Arial"/>
              <a:buChar char="•"/>
            </a:pPr>
            <a:r>
              <a:rPr lang="en-US" sz="2800" dirty="0">
                <a:solidFill>
                  <a:schemeClr val="tx1"/>
                </a:solidFill>
                <a:latin typeface="Arial Narrow"/>
                <a:cs typeface="Arial Narrow"/>
              </a:rPr>
              <a:t>Interface to community analysis tools ( these days: root and 3rd-party frameworks)</a:t>
            </a:r>
          </a:p>
          <a:p>
            <a:pPr marL="283464" indent="-457200">
              <a:spcAft>
                <a:spcPts val="700"/>
              </a:spcAft>
              <a:buFont typeface="Arial"/>
              <a:buChar char="•"/>
            </a:pPr>
            <a:endParaRPr lang="en-US" sz="2800" dirty="0">
              <a:solidFill>
                <a:schemeClr val="tx1"/>
              </a:solidFill>
              <a:latin typeface="Arial Narrow"/>
              <a:cs typeface="Arial Narrow"/>
            </a:endParaRPr>
          </a:p>
        </p:txBody>
      </p:sp>
      <p:sp>
        <p:nvSpPr>
          <p:cNvPr id="3" name="Rectangle 2"/>
          <p:cNvSpPr/>
          <p:nvPr/>
        </p:nvSpPr>
        <p:spPr>
          <a:xfrm>
            <a:off x="1396206" y="8457406"/>
            <a:ext cx="9583873" cy="584776"/>
          </a:xfrm>
          <a:prstGeom prst="rect">
            <a:avLst/>
          </a:prstGeom>
        </p:spPr>
        <p:txBody>
          <a:bodyPr wrap="none">
            <a:spAutoFit/>
          </a:bodyPr>
          <a:lstStyle/>
          <a:p>
            <a:r>
              <a:rPr lang="en-US" sz="3200" dirty="0">
                <a:solidFill>
                  <a:srgbClr val="000000"/>
                </a:solidFill>
                <a:latin typeface="Arial Narrow" charset="0"/>
              </a:rPr>
              <a:t>That’s quite a list. Let’s go through and see what all that means</a:t>
            </a:r>
            <a:endParaRPr lang="en-US" sz="3200" dirty="0"/>
          </a:p>
        </p:txBody>
      </p:sp>
      <p:sp>
        <p:nvSpPr>
          <p:cNvPr id="2" name="Slide Number Placeholder 1"/>
          <p:cNvSpPr>
            <a:spLocks noGrp="1"/>
          </p:cNvSpPr>
          <p:nvPr>
            <p:ph type="sldNum" sz="quarter" idx="4"/>
          </p:nvPr>
        </p:nvSpPr>
        <p:spPr/>
        <p:txBody>
          <a:bodyPr/>
          <a:lstStyle/>
          <a:p>
            <a:fld id="{7D854EC2-8F58-5C4F-8AEB-33CAAE66C4BD}" type="slidenum">
              <a:rPr lang="en-US" smtClean="0"/>
              <a:t>7</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Formats in general…</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One of the trickiest parts when developing a new application is defining a data format</a:t>
            </a:r>
          </a:p>
          <a:p>
            <a:pPr eaLnBrk="1" hangingPunct="1">
              <a:spcBef>
                <a:spcPts val="1963"/>
              </a:spcBef>
              <a:buClrTx/>
              <a:buFontTx/>
              <a:buNone/>
              <a:defRPr/>
            </a:pPr>
            <a:r>
              <a:rPr lang="en-US" sz="2600" dirty="0">
                <a:solidFill>
                  <a:srgbClr val="606060"/>
                </a:solidFill>
                <a:latin typeface="Arial Narrow" charset="0"/>
              </a:rPr>
              <a:t>It can take up easily half of the overall effort – think of Microsoft dreaming up the format to store this very PowerPoint presentation you are in a file. We used to have </a:t>
            </a:r>
            <a:r>
              <a:rPr lang="en-US" sz="2600" dirty="0" err="1">
                <a:solidFill>
                  <a:srgbClr val="606060"/>
                </a:solidFill>
                <a:latin typeface="Arial Narrow" charset="0"/>
              </a:rPr>
              <a:t>ppt</a:t>
            </a:r>
            <a:r>
              <a:rPr lang="en-US" sz="2600" dirty="0">
                <a:solidFill>
                  <a:srgbClr val="606060"/>
                </a:solidFill>
                <a:latin typeface="Arial Narrow" charset="0"/>
              </a:rPr>
              <a:t>, now we have </a:t>
            </a:r>
            <a:r>
              <a:rPr lang="en-US" sz="2600" dirty="0" err="1">
                <a:solidFill>
                  <a:srgbClr val="606060"/>
                </a:solidFill>
                <a:latin typeface="Arial Narrow" charset="0"/>
              </a:rPr>
              <a:t>pptx</a:t>
            </a:r>
            <a:r>
              <a:rPr lang="en-US" sz="2600" dirty="0">
                <a:solidFill>
                  <a:srgbClr val="606060"/>
                </a:solidFill>
                <a:latin typeface="Arial Narrow" charset="0"/>
              </a:rPr>
              <a:t> – mostly due to limitations in the original format design</a:t>
            </a:r>
          </a:p>
          <a:p>
            <a:pPr eaLnBrk="1" hangingPunct="1">
              <a:spcBef>
                <a:spcPts val="1963"/>
              </a:spcBef>
              <a:buClrTx/>
              <a:buFontTx/>
              <a:buNone/>
              <a:defRPr/>
            </a:pPr>
            <a:r>
              <a:rPr lang="en-US" sz="2600" dirty="0">
                <a:solidFill>
                  <a:srgbClr val="606060"/>
                </a:solidFill>
                <a:latin typeface="Arial Narrow" charset="0"/>
              </a:rPr>
              <a:t>A good data format takes design skills, experience, but also the test of time</a:t>
            </a:r>
          </a:p>
          <a:p>
            <a:pPr eaLnBrk="1" hangingPunct="1">
              <a:spcBef>
                <a:spcPts val="1963"/>
              </a:spcBef>
              <a:buClrTx/>
              <a:buFontTx/>
              <a:buNone/>
              <a:defRPr/>
            </a:pPr>
            <a:r>
              <a:rPr lang="en-US" sz="2600" dirty="0">
                <a:solidFill>
                  <a:srgbClr val="606060"/>
                </a:solidFill>
                <a:latin typeface="Arial Narrow" charset="0"/>
              </a:rPr>
              <a:t>The tested format usually comes with an already existing toolset to deal with data in the format, and examples – nothing is better than a working example</a:t>
            </a:r>
          </a:p>
          <a:p>
            <a:pPr eaLnBrk="1" hangingPunct="1">
              <a:spcBef>
                <a:spcPts val="1963"/>
              </a:spcBef>
              <a:buClrTx/>
              <a:buFontTx/>
              <a:buNone/>
              <a:defRPr/>
            </a:pPr>
            <a:r>
              <a:rPr lang="en-US" sz="2600" dirty="0">
                <a:solidFill>
                  <a:srgbClr val="606060"/>
                </a:solidFill>
                <a:latin typeface="Arial Narrow" charset="0"/>
              </a:rPr>
              <a:t>Case in point: Parts of the PHENIX Raw Data Format (PRDF) have their roots at the CERN-SPS, and the </a:t>
            </a:r>
            <a:r>
              <a:rPr lang="en-US" sz="2600" dirty="0" err="1">
                <a:solidFill>
                  <a:srgbClr val="606060"/>
                </a:solidFill>
                <a:latin typeface="Arial Narrow" charset="0"/>
              </a:rPr>
              <a:t>Bevalac</a:t>
            </a:r>
            <a:r>
              <a:rPr lang="en-US" sz="2600" dirty="0">
                <a:solidFill>
                  <a:srgbClr val="606060"/>
                </a:solidFill>
                <a:latin typeface="Arial Narrow" charset="0"/>
              </a:rPr>
              <a:t> Plastic Ball experiment in the 80’s – that’s a solid “test of time”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8</a:t>
            </a:fld>
            <a:endParaRPr lang="en-US" dirty="0"/>
          </a:p>
        </p:txBody>
      </p:sp>
    </p:spTree>
    <p:extLst>
      <p:ext uri="{BB962C8B-B14F-4D97-AF65-F5344CB8AC3E}">
        <p14:creationId xmlns:p14="http://schemas.microsoft.com/office/powerpoint/2010/main" val="220039399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Resilience and error recovery</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Imagine a data format where one bit error, or one error in some length field, in the data renders the entire file unreadable</a:t>
            </a:r>
          </a:p>
          <a:p>
            <a:pPr eaLnBrk="1" hangingPunct="1">
              <a:spcBef>
                <a:spcPts val="1963"/>
              </a:spcBef>
              <a:buClrTx/>
              <a:buFontTx/>
              <a:buNone/>
              <a:defRPr/>
            </a:pPr>
            <a:r>
              <a:rPr lang="en-US" sz="2600" dirty="0">
                <a:solidFill>
                  <a:srgbClr val="606060"/>
                </a:solidFill>
                <a:latin typeface="Arial Narrow" charset="0"/>
              </a:rPr>
              <a:t>Obviously not a good design – you will have such errors, corrupt tapes, recovered disk files, and you cannot allow to lose a significant portion of your statistics</a:t>
            </a:r>
          </a:p>
          <a:p>
            <a:pPr eaLnBrk="1" hangingPunct="1">
              <a:spcBef>
                <a:spcPts val="1963"/>
              </a:spcBef>
              <a:buClrTx/>
              <a:buFontTx/>
              <a:buNone/>
              <a:defRPr/>
            </a:pPr>
            <a:r>
              <a:rPr lang="en-US" sz="2600" dirty="0">
                <a:solidFill>
                  <a:srgbClr val="606060"/>
                </a:solidFill>
                <a:latin typeface="Arial Narrow" charset="0"/>
              </a:rPr>
              <a:t>Corrupt data is far more common than you think!</a:t>
            </a:r>
          </a:p>
          <a:p>
            <a:pPr eaLnBrk="1" hangingPunct="1">
              <a:spcBef>
                <a:spcPts val="1963"/>
              </a:spcBef>
              <a:buClrTx/>
              <a:buFontTx/>
              <a:buNone/>
              <a:defRPr/>
            </a:pPr>
            <a:r>
              <a:rPr lang="en-US" sz="2600" dirty="0">
                <a:solidFill>
                  <a:srgbClr val="606060"/>
                </a:solidFill>
                <a:latin typeface="Arial Narrow" charset="0"/>
              </a:rPr>
              <a:t>Data can be corrupted by the storage medium</a:t>
            </a:r>
          </a:p>
          <a:p>
            <a:pPr eaLnBrk="1" hangingPunct="1">
              <a:spcBef>
                <a:spcPts val="1963"/>
              </a:spcBef>
              <a:buClrTx/>
              <a:buFontTx/>
              <a:buNone/>
              <a:defRPr/>
            </a:pPr>
            <a:r>
              <a:rPr lang="en-US" sz="2600" dirty="0">
                <a:solidFill>
                  <a:srgbClr val="606060"/>
                </a:solidFill>
                <a:latin typeface="Arial Narrow" charset="0"/>
              </a:rPr>
              <a:t>Data structures can also be corrupt from the get-go by some bug in the DAQ</a:t>
            </a:r>
          </a:p>
          <a:p>
            <a:pPr eaLnBrk="1" hangingPunct="1">
              <a:spcBef>
                <a:spcPts val="1963"/>
              </a:spcBef>
              <a:buClrTx/>
              <a:buFontTx/>
              <a:buNone/>
              <a:defRPr/>
            </a:pPr>
            <a:r>
              <a:rPr lang="en-US" sz="2600" dirty="0">
                <a:solidFill>
                  <a:srgbClr val="606060"/>
                </a:solidFill>
                <a:latin typeface="Arial Narrow" charset="0"/>
              </a:rPr>
              <a:t>“Resilience in depth” – any corrupt entity must be able to be skipped, the remainder of the data recovered</a:t>
            </a:r>
          </a:p>
          <a:p>
            <a:pPr eaLnBrk="1" hangingPunct="1">
              <a:spcBef>
                <a:spcPts val="1963"/>
              </a:spcBef>
              <a:buClrTx/>
              <a:buFontTx/>
              <a:buNone/>
              <a:defRPr/>
            </a:pPr>
            <a:r>
              <a:rPr lang="en-US" sz="2600" dirty="0">
                <a:solidFill>
                  <a:srgbClr val="606060"/>
                </a:solidFill>
                <a:latin typeface="Arial Narrow" charset="0"/>
              </a:rPr>
              <a:t>You must also be able to account for what was lost</a:t>
            </a:r>
          </a:p>
          <a:p>
            <a:pPr eaLnBrk="1" hangingPunct="1">
              <a:spcBef>
                <a:spcPts val="1963"/>
              </a:spcBef>
              <a:buClrTx/>
              <a:buFontTx/>
              <a:buNone/>
              <a:defRPr/>
            </a:pPr>
            <a:r>
              <a:rPr lang="en-US" sz="2600" dirty="0">
                <a:solidFill>
                  <a:srgbClr val="606060"/>
                </a:solidFill>
                <a:latin typeface="Arial Narrow" charset="0"/>
              </a:rPr>
              <a:t>“</a:t>
            </a:r>
            <a:r>
              <a:rPr lang="en-US" sz="2600" i="1" dirty="0">
                <a:solidFill>
                  <a:srgbClr val="606060"/>
                </a:solidFill>
                <a:latin typeface="Arial Narrow" charset="0"/>
              </a:rPr>
              <a:t>You must be able to erroneously feed your mail file to your analysis. It shouldn’t find events, but it shouldn’t crash, either.</a:t>
            </a:r>
            <a:r>
              <a:rPr lang="en-US" sz="2600" dirty="0">
                <a:solidFill>
                  <a:srgbClr val="606060"/>
                </a:solidFill>
                <a:latin typeface="Arial Narrow" charset="0"/>
              </a:rPr>
              <a:t>”  </a:t>
            </a:r>
          </a:p>
        </p:txBody>
      </p:sp>
      <p:sp>
        <p:nvSpPr>
          <p:cNvPr id="2" name="Slide Number Placeholder 1"/>
          <p:cNvSpPr>
            <a:spLocks noGrp="1"/>
          </p:cNvSpPr>
          <p:nvPr>
            <p:ph type="sldNum" sz="quarter" idx="4"/>
          </p:nvPr>
        </p:nvSpPr>
        <p:spPr/>
        <p:txBody>
          <a:bodyPr/>
          <a:lstStyle/>
          <a:p>
            <a:fld id="{7D854EC2-8F58-5C4F-8AEB-33CAAE66C4BD}" type="slidenum">
              <a:rPr lang="en-US" smtClean="0"/>
              <a:t>9</a:t>
            </a:fld>
            <a:endParaRPr lang="en-US" dirty="0"/>
          </a:p>
        </p:txBody>
      </p:sp>
    </p:spTree>
    <p:extLst>
      <p:ext uri="{BB962C8B-B14F-4D97-AF65-F5344CB8AC3E}">
        <p14:creationId xmlns:p14="http://schemas.microsoft.com/office/powerpoint/2010/main" val="178036035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57447</TotalTime>
  <Words>5855</Words>
  <Application>Microsoft Macintosh PowerPoint</Application>
  <PresentationFormat>Custom</PresentationFormat>
  <Paragraphs>719</Paragraphs>
  <Slides>56</Slides>
  <Notes>54</Notes>
  <HiddenSlides>0</HiddenSlides>
  <MMClips>1</MMClips>
  <ScaleCrop>false</ScaleCrop>
  <HeadingPairs>
    <vt:vector size="6" baseType="variant">
      <vt:variant>
        <vt:lpstr>Fonts Used</vt:lpstr>
      </vt:variant>
      <vt:variant>
        <vt:i4>14</vt:i4>
      </vt:variant>
      <vt:variant>
        <vt:lpstr>Theme</vt:lpstr>
      </vt:variant>
      <vt:variant>
        <vt:i4>28</vt:i4>
      </vt:variant>
      <vt:variant>
        <vt:lpstr>Slide Titles</vt:lpstr>
      </vt:variant>
      <vt:variant>
        <vt:i4>56</vt:i4>
      </vt:variant>
    </vt:vector>
  </HeadingPairs>
  <TitlesOfParts>
    <vt:vector size="98" baseType="lpstr">
      <vt:lpstr>Arial Unicode MS</vt:lpstr>
      <vt:lpstr>ＭＳ Ｐゴシック</vt:lpstr>
      <vt:lpstr>ヒラギノ角ゴ ProN W3</vt:lpstr>
      <vt:lpstr>Arial</vt:lpstr>
      <vt:lpstr>Arial Narrow</vt:lpstr>
      <vt:lpstr>Arial Narrow Bold</vt:lpstr>
      <vt:lpstr>Courier</vt:lpstr>
      <vt:lpstr>Courier New</vt:lpstr>
      <vt:lpstr>Helvetica Neue</vt:lpstr>
      <vt:lpstr>Helvetica Neue Light</vt:lpstr>
      <vt:lpstr>Lucida Sans Unicode</vt:lpstr>
      <vt:lpstr>Tahoma</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PET Scanner for Plants at the Brookhaven National Laboratory </dc:title>
  <cp:lastModifiedBy>Martin Purschke</cp:lastModifiedBy>
  <cp:revision>169</cp:revision>
  <cp:lastPrinted>1601-01-01T00:00:00Z</cp:lastPrinted>
  <dcterms:created xsi:type="dcterms:W3CDTF">1601-01-01T00:00:00Z</dcterms:created>
  <dcterms:modified xsi:type="dcterms:W3CDTF">2018-03-12T16:31:44Z</dcterms:modified>
</cp:coreProperties>
</file>